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202" r:id="rId2"/>
    <p:sldId id="269" r:id="rId3"/>
    <p:sldId id="442" r:id="rId4"/>
    <p:sldId id="1199" r:id="rId5"/>
    <p:sldId id="1203" r:id="rId6"/>
    <p:sldId id="1197" r:id="rId7"/>
    <p:sldId id="256" r:id="rId8"/>
    <p:sldId id="444" r:id="rId9"/>
    <p:sldId id="445" r:id="rId10"/>
    <p:sldId id="1195" r:id="rId11"/>
    <p:sldId id="1200" r:id="rId12"/>
    <p:sldId id="1196" r:id="rId13"/>
    <p:sldId id="1201" r:id="rId14"/>
    <p:sldId id="120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9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DB2B1-4DE0-42CB-BFD6-8548EDC3ECE0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502B2-90D1-4393-B096-5FF76C8205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4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02B2-90D1-4393-B096-5FF76C8205D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67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02B2-90D1-4393-B096-5FF76C8205D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55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02B2-90D1-4393-B096-5FF76C8205D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68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6907-DB87-66FC-336C-801B56515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7FBA8-4B44-5B98-70B5-6B0DE4272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93B10-0622-21F4-EC18-5C769D77D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94D5F-51A2-7BE0-C083-0C3D91249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3F288-8D64-419E-88A1-5CCF1774308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75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02B2-90D1-4393-B096-5FF76C8205D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50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0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2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75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81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74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65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7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09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514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08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75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5BF60B-09DF-419F-AB2B-B2249ED666FD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47523-70D5-4DB8-8CCA-B9EFAEB985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70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76CB62-4DDC-B4C0-002D-5545A63550F3}"/>
              </a:ext>
            </a:extLst>
          </p:cNvPr>
          <p:cNvSpPr txBox="1"/>
          <p:nvPr/>
        </p:nvSpPr>
        <p:spPr>
          <a:xfrm>
            <a:off x="734891" y="1777685"/>
            <a:ext cx="7674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5YP</a:t>
            </a:r>
          </a:p>
          <a:p>
            <a:pPr algn="ctr"/>
            <a:r>
              <a:rPr lang="en-CA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 for Molecular &amp; Materials Science (CMMS)</a:t>
            </a:r>
            <a:r>
              <a:rPr lang="en-CA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C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42820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C5267-781A-6BBE-BCC2-005157FBA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D96E9-3DC5-6E38-84DC-5D3FE0BD5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62371"/>
            <a:ext cx="8354291" cy="4595320"/>
          </a:xfrm>
          <a:prstGeom prst="snip2DiagRect">
            <a:avLst>
              <a:gd name="adj1" fmla="val 43660"/>
              <a:gd name="adj2" fmla="val 16667"/>
            </a:avLst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2A218C-E781-2878-5880-5844777A8F0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20DB798-CB8D-01C5-541D-822B100BA43B}"/>
              </a:ext>
            </a:extLst>
          </p:cNvPr>
          <p:cNvSpPr/>
          <p:nvPr/>
        </p:nvSpPr>
        <p:spPr>
          <a:xfrm>
            <a:off x="0" y="4642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M9H</a:t>
            </a:r>
            <a:r>
              <a:rPr lang="en-US" sz="24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Muon Beam Line</a:t>
            </a:r>
            <a:r>
              <a:rPr lang="en-US" sz="2400" b="1" baseline="30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*new</a:t>
            </a:r>
            <a:endParaRPr lang="en-US" sz="24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computer generated image of a machine&#10;&#10;Description automatically generated">
            <a:extLst>
              <a:ext uri="{FF2B5EF4-FFF2-40B4-BE49-F238E27FC236}">
                <a16:creationId xmlns:a16="http://schemas.microsoft.com/office/drawing/2014/main" id="{E11E7FF6-EBDA-78B2-322D-1C224BC06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r="39377" b="16879"/>
          <a:stretch/>
        </p:blipFill>
        <p:spPr>
          <a:xfrm>
            <a:off x="5906901" y="3423011"/>
            <a:ext cx="1844717" cy="342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278A48-94EE-67B2-D963-EADB98705DD0}"/>
              </a:ext>
            </a:extLst>
          </p:cNvPr>
          <p:cNvGrpSpPr/>
          <p:nvPr/>
        </p:nvGrpSpPr>
        <p:grpSpPr>
          <a:xfrm>
            <a:off x="2401037" y="1409633"/>
            <a:ext cx="5635912" cy="3944373"/>
            <a:chOff x="2401037" y="1205167"/>
            <a:chExt cx="5635912" cy="394437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C6B8CD-CF6D-9848-058F-8F1A9A825DC2}"/>
                </a:ext>
              </a:extLst>
            </p:cNvPr>
            <p:cNvSpPr txBox="1"/>
            <p:nvPr/>
          </p:nvSpPr>
          <p:spPr>
            <a:xfrm>
              <a:off x="3580848" y="2643990"/>
              <a:ext cx="1612901" cy="707886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14300" dist="38100" dir="8100000" sx="200000" sy="200000" algn="tr" rotWithShape="0">
                <a:schemeClr val="accent3"/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Retractable/ rotating slit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(design by MK, JL)</a:t>
              </a: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4B9342-9C73-E239-0947-2BA68C00B4DD}"/>
                </a:ext>
              </a:extLst>
            </p:cNvPr>
            <p:cNvSpPr txBox="1"/>
            <p:nvPr/>
          </p:nvSpPr>
          <p:spPr>
            <a:xfrm rot="19760806">
              <a:off x="2401037" y="1869565"/>
              <a:ext cx="1561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5 T Solenoid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AC6855-918D-5EF8-D7C6-A5E2B460B29C}"/>
                </a:ext>
              </a:extLst>
            </p:cNvPr>
            <p:cNvSpPr txBox="1"/>
            <p:nvPr/>
          </p:nvSpPr>
          <p:spPr>
            <a:xfrm rot="19789229">
              <a:off x="4452619" y="1882995"/>
              <a:ext cx="707457" cy="246221"/>
            </a:xfrm>
            <a:prstGeom prst="rect">
              <a:avLst/>
            </a:prstGeom>
            <a:solidFill>
              <a:schemeClr val="bg1">
                <a:alpha val="44842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600" dirty="0">
                  <a:solidFill>
                    <a:srgbClr val="000000"/>
                  </a:solidFill>
                  <a:latin typeface="Comic Sans MS"/>
                </a:rPr>
                <a:t>DQ345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EA1028-98AB-9D40-68C4-DA38F3C73FA1}"/>
                </a:ext>
              </a:extLst>
            </p:cNvPr>
            <p:cNvSpPr txBox="1"/>
            <p:nvPr/>
          </p:nvSpPr>
          <p:spPr>
            <a:xfrm>
              <a:off x="5357921" y="1796092"/>
              <a:ext cx="19316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cs typeface="Calibri" panose="020F0502020204030204" pitchFamily="34" charset="0"/>
                </a:rPr>
                <a:t>Compact slits /w</a:t>
              </a:r>
            </a:p>
            <a:p>
              <a:pPr defTabSz="457200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cs typeface="Calibri" panose="020F0502020204030204" pitchFamily="34" charset="0"/>
                </a:rPr>
                <a:t>beam profile detector</a:t>
              </a:r>
              <a:endParaRPr lang="en-US" sz="1200" i="1" dirty="0">
                <a:solidFill>
                  <a:srgbClr val="4472C4">
                    <a:lumMod val="50000"/>
                  </a:srgbClr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EB2326C-1489-390F-4550-0226664E599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087886" y="1205167"/>
              <a:ext cx="786720" cy="553725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22815E2-B2B6-7727-88E5-97C91EAF50F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809351" y="1240465"/>
              <a:ext cx="65255" cy="52003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39C4C4A-0822-1C2A-61AD-66E975440F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74606" y="1551541"/>
              <a:ext cx="1322830" cy="208955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6C08DB-4002-85F0-DAEB-06B44AA22E0B}"/>
                </a:ext>
              </a:extLst>
            </p:cNvPr>
            <p:cNvSpPr txBox="1"/>
            <p:nvPr/>
          </p:nvSpPr>
          <p:spPr>
            <a:xfrm>
              <a:off x="5357921" y="2444828"/>
              <a:ext cx="267902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cs typeface="Calibri" panose="020F0502020204030204" pitchFamily="34" charset="0"/>
                </a:rPr>
                <a:t>SC 4T 6-port magnet</a:t>
              </a:r>
            </a:p>
            <a:p>
              <a:pPr defTabSz="457200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cs typeface="Calibri" panose="020F0502020204030204" pitchFamily="34" charset="0"/>
                </a:rPr>
                <a:t>In bore SiPM spectrometer  </a:t>
              </a:r>
            </a:p>
            <a:p>
              <a:pPr defTabSz="457200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cs typeface="Calibri" panose="020F0502020204030204" pitchFamily="34" charset="0"/>
                </a:rPr>
                <a:t>70uW DR with large sample space</a:t>
              </a:r>
              <a:endParaRPr lang="en-US" sz="1200" dirty="0">
                <a:solidFill>
                  <a:srgbClr val="4472C4">
                    <a:lumMod val="50000"/>
                  </a:srgbClr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F7EF8FF-4F30-05A4-8BE2-7BF33FB0121E}"/>
                </a:ext>
              </a:extLst>
            </p:cNvPr>
            <p:cNvCxnSpPr>
              <a:cxnSpLocks/>
              <a:stCxn id="26" idx="0"/>
            </p:cNvCxnSpPr>
            <p:nvPr/>
          </p:nvCxnSpPr>
          <p:spPr bwMode="auto">
            <a:xfrm flipH="1" flipV="1">
              <a:off x="4177145" y="1619308"/>
              <a:ext cx="210154" cy="1024682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AE29A1A-D1D0-46D9-BC25-3586BB5547A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21236" y="2382982"/>
              <a:ext cx="630382" cy="20781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96F37EE-8823-54D7-B1F1-A5F2C6DFAB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09164" y="2364232"/>
              <a:ext cx="445039" cy="441313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C9FD4B0-8AF3-38E1-8292-42A3AE0EE27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35847" y="1656018"/>
              <a:ext cx="516" cy="120430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C0FB098-5BAE-3A5C-BA3E-BDD86FAC131E}"/>
                </a:ext>
              </a:extLst>
            </p:cNvPr>
            <p:cNvCxnSpPr>
              <a:cxnSpLocks/>
              <a:stCxn id="36" idx="3"/>
            </p:cNvCxnSpPr>
            <p:nvPr/>
          </p:nvCxnSpPr>
          <p:spPr bwMode="auto">
            <a:xfrm flipH="1">
              <a:off x="7578445" y="2860327"/>
              <a:ext cx="458504" cy="120956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AD0BA5-6ACF-5223-EFBC-FC91BBF58EAE}"/>
                </a:ext>
              </a:extLst>
            </p:cNvPr>
            <p:cNvSpPr txBox="1"/>
            <p:nvPr/>
          </p:nvSpPr>
          <p:spPr>
            <a:xfrm>
              <a:off x="3229539" y="4410876"/>
              <a:ext cx="26450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/>
                <a:t>The M9H Muon Spectrometer End Station: </a:t>
              </a:r>
              <a:r>
                <a:rPr lang="en-CA" sz="1400" b="1" dirty="0">
                  <a:solidFill>
                    <a:srgbClr val="FF0000"/>
                  </a:solidFill>
                </a:rPr>
                <a:t>4 T / 50 </a:t>
              </a:r>
              <a:r>
                <a:rPr lang="en-CA" sz="1400" b="1" dirty="0" err="1">
                  <a:solidFill>
                    <a:srgbClr val="FF0000"/>
                  </a:solidFill>
                </a:rPr>
                <a:t>mK</a:t>
              </a:r>
              <a:r>
                <a:rPr lang="en-CA" sz="1400" b="1" dirty="0">
                  <a:solidFill>
                    <a:srgbClr val="FF0000"/>
                  </a:solidFill>
                </a:rPr>
                <a:t> / 2.5 </a:t>
              </a:r>
              <a:r>
                <a:rPr lang="en-CA" sz="1400" b="1" dirty="0" err="1">
                  <a:solidFill>
                    <a:srgbClr val="FF0000"/>
                  </a:solidFill>
                </a:rPr>
                <a:t>GPa</a:t>
              </a:r>
              <a:r>
                <a:rPr lang="en-CA" sz="1400" b="1" dirty="0">
                  <a:solidFill>
                    <a:srgbClr val="FF0000"/>
                  </a:solidFill>
                </a:rPr>
                <a:t> pressure cells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A178B6-9687-25B1-AD76-4749C309C0B5}"/>
              </a:ext>
            </a:extLst>
          </p:cNvPr>
          <p:cNvSpPr txBox="1"/>
          <p:nvPr/>
        </p:nvSpPr>
        <p:spPr>
          <a:xfrm>
            <a:off x="343681" y="600035"/>
            <a:ext cx="323716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Major infrastructure of $10.7 M 2017 CFI IOF grant</a:t>
            </a:r>
          </a:p>
          <a:p>
            <a:r>
              <a:rPr lang="en-CA" dirty="0"/>
              <a:t>- commissioning later this year and potentially operational in 2025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8351B-85D9-DE93-2DF0-007E2E79F891}"/>
              </a:ext>
            </a:extLst>
          </p:cNvPr>
          <p:cNvSpPr txBox="1"/>
          <p:nvPr/>
        </p:nvSpPr>
        <p:spPr>
          <a:xfrm>
            <a:off x="425910" y="5510034"/>
            <a:ext cx="38563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Quantum materials under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Chemistry under extreme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Elemental analysis with muonic X-rays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ym typeface="Symbol" panose="05050102010706020507" pitchFamily="18" charset="2"/>
              </a:rPr>
              <a:t></a:t>
            </a:r>
            <a:r>
              <a:rPr lang="en-CA" sz="1600" baseline="30000" dirty="0">
                <a:sym typeface="Symbol" panose="05050102010706020507" pitchFamily="18" charset="2"/>
              </a:rPr>
              <a:t>-</a:t>
            </a:r>
            <a:r>
              <a:rPr lang="en-CA" sz="1600" dirty="0">
                <a:sym typeface="Symbol" panose="05050102010706020507" pitchFamily="18" charset="2"/>
              </a:rPr>
              <a:t> applications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8309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56"/>
    </mc:Choice>
    <mc:Fallback xmlns="">
      <p:transition spd="slow" advTm="2455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93126D-8EF7-C49C-D328-338AE796E368}"/>
              </a:ext>
            </a:extLst>
          </p:cNvPr>
          <p:cNvSpPr txBox="1"/>
          <p:nvPr/>
        </p:nvSpPr>
        <p:spPr>
          <a:xfrm>
            <a:off x="2180736" y="424346"/>
            <a:ext cx="4782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Dependence of </a:t>
            </a:r>
            <a:r>
              <a:rPr lang="en-CA" sz="28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Symbol" panose="05050102010706020507" pitchFamily="18" charset="2"/>
              </a:rPr>
              <a:t>SR </a:t>
            </a:r>
            <a:r>
              <a:rPr lang="en-CA" sz="28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Symbol" panose="05050102010706020507" pitchFamily="18" charset="2"/>
              </a:rPr>
              <a:t>on</a:t>
            </a:r>
            <a:r>
              <a:rPr lang="en-CA" sz="28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BL1A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CCDD50-AF30-A7AB-34A7-C706EC6532BE}"/>
              </a:ext>
            </a:extLst>
          </p:cNvPr>
          <p:cNvGrpSpPr/>
          <p:nvPr/>
        </p:nvGrpSpPr>
        <p:grpSpPr>
          <a:xfrm>
            <a:off x="979151" y="1692491"/>
            <a:ext cx="7026669" cy="3969973"/>
            <a:chOff x="1140458" y="1510747"/>
            <a:chExt cx="7026669" cy="3969973"/>
          </a:xfrm>
        </p:grpSpPr>
        <p:pic>
          <p:nvPicPr>
            <p:cNvPr id="8" name="Picture">
              <a:extLst>
                <a:ext uri="{FF2B5EF4-FFF2-40B4-BE49-F238E27FC236}">
                  <a16:creationId xmlns:a16="http://schemas.microsoft.com/office/drawing/2014/main" id="{6E155D3A-900E-3F7D-0D83-400EF8C4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40458" y="1510747"/>
              <a:ext cx="7026669" cy="3969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73EB82-CF70-046E-A9B6-66F5330BF7E0}"/>
                </a:ext>
              </a:extLst>
            </p:cNvPr>
            <p:cNvSpPr txBox="1"/>
            <p:nvPr/>
          </p:nvSpPr>
          <p:spPr>
            <a:xfrm>
              <a:off x="5645427" y="2163890"/>
              <a:ext cx="5597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solidFill>
                    <a:srgbClr val="008000"/>
                  </a:solidFill>
                </a:rPr>
                <a:t>M9H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08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8EB80-9225-4A49-D1A5-638F12A7912D}"/>
              </a:ext>
            </a:extLst>
          </p:cNvPr>
          <p:cNvSpPr txBox="1"/>
          <p:nvPr/>
        </p:nvSpPr>
        <p:spPr>
          <a:xfrm>
            <a:off x="567661" y="2848597"/>
            <a:ext cx="8398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Concerns that work on ARIEL and BL1A will not be completed on time, impacting available muon beam time in 2027. </a:t>
            </a:r>
          </a:p>
          <a:p>
            <a:pPr marL="324000"/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Are there sufficient resources to do all of the work in the proposed time schedule? What about unforeseen delays?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CC683-674B-8074-A907-D6A9BB77430D}"/>
              </a:ext>
            </a:extLst>
          </p:cNvPr>
          <p:cNvSpPr txBox="1"/>
          <p:nvPr/>
        </p:nvSpPr>
        <p:spPr>
          <a:xfrm>
            <a:off x="2542130" y="195322"/>
            <a:ext cx="419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CMMS</a:t>
            </a:r>
            <a:r>
              <a:rPr lang="en-CA" sz="28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– 2026 Shutdown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5E87F-1E08-6701-4677-90883F4302BF}"/>
              </a:ext>
            </a:extLst>
          </p:cNvPr>
          <p:cNvSpPr txBox="1"/>
          <p:nvPr/>
        </p:nvSpPr>
        <p:spPr>
          <a:xfrm>
            <a:off x="567661" y="4563929"/>
            <a:ext cx="839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take advantage of the shutdown the CMMS needs to tackle deferred maintenance, build and develop spectrometers, improve automation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this can only happen with some access to the machine shop, electronics shop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by retaining sufficient personnel for these tasks.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C5597-48ED-AB23-D84E-6BD4EF8BB5A7}"/>
              </a:ext>
            </a:extLst>
          </p:cNvPr>
          <p:cNvSpPr txBox="1"/>
          <p:nvPr/>
        </p:nvSpPr>
        <p:spPr>
          <a:xfrm>
            <a:off x="567661" y="5848374"/>
            <a:ext cx="839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promises made in the 5YP proposal will be difficult to deliver on with this shutdown.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A693B-9311-69C7-8276-A677174A3BBF}"/>
              </a:ext>
            </a:extLst>
          </p:cNvPr>
          <p:cNvSpPr txBox="1"/>
          <p:nvPr/>
        </p:nvSpPr>
        <p:spPr>
          <a:xfrm>
            <a:off x="490979" y="764321"/>
            <a:ext cx="839837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Silver lining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SR component of the CMMS needs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BL1A upgrade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to ensure long-term continued operation.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B8DCE-5F3B-E5DA-1B36-A2444CFBD43B}"/>
              </a:ext>
            </a:extLst>
          </p:cNvPr>
          <p:cNvSpPr txBox="1"/>
          <p:nvPr/>
        </p:nvSpPr>
        <p:spPr>
          <a:xfrm>
            <a:off x="490979" y="1841151"/>
            <a:ext cx="855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PSI is planning a shutdown for June 2027 – June 2028. There is an opportunity to coordinate accommodation for SR users at the world’s only two CW facilities, but advance notice is essential.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04B5A-8C05-9B89-0586-055F0ED2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5" y="266847"/>
            <a:ext cx="8607469" cy="619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CBF0EB-E938-8EE5-EA2C-A60A123112D0}"/>
              </a:ext>
            </a:extLst>
          </p:cNvPr>
          <p:cNvSpPr txBox="1"/>
          <p:nvPr/>
        </p:nvSpPr>
        <p:spPr>
          <a:xfrm>
            <a:off x="352128" y="1317646"/>
            <a:ext cx="8314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“Given the level of staffing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satisfied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 run experiments at PSI as well where there is more support but with more staff. In my opinion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CMMS needs more beamline scientists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become a true user facility. I wonder if some experiments could be further automatized. This could be a project for a year long shutdown.”</a:t>
            </a:r>
          </a:p>
          <a:p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Overall, I am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very satisfied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with the support provided by the CMMS facility personnel for our experiments. The staff are knowledgeable, responsive, and always willing to assist with any technical issues. However, it would be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beneficial to hire additional scientists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upgrade the existing instrumentation.”</a:t>
            </a:r>
          </a:p>
          <a:p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Staff are excellent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however, it is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</a:rPr>
              <a:t>woefully understaffed to give the support a modern muon facility needs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In addition, extra support for advanced data analysis would be greatly appreciated.” 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23133-D1CD-1B06-C5B9-3811F52D84F8}"/>
              </a:ext>
            </a:extLst>
          </p:cNvPr>
          <p:cNvSpPr txBox="1"/>
          <p:nvPr/>
        </p:nvSpPr>
        <p:spPr>
          <a:xfrm>
            <a:off x="352128" y="5189358"/>
            <a:ext cx="839592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upcoming retirements of CMMS personnel that will result in a loss of significant expertise. Replacing them will be difficult, but this must be an immediate priority.</a:t>
            </a:r>
          </a:p>
        </p:txBody>
      </p:sp>
    </p:spTree>
    <p:extLst>
      <p:ext uri="{BB962C8B-B14F-4D97-AF65-F5344CB8AC3E}">
        <p14:creationId xmlns:p14="http://schemas.microsoft.com/office/powerpoint/2010/main" val="32197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69908-124D-6341-E913-6537B85D38B7}"/>
              </a:ext>
            </a:extLst>
          </p:cNvPr>
          <p:cNvSpPr txBox="1"/>
          <p:nvPr/>
        </p:nvSpPr>
        <p:spPr>
          <a:xfrm>
            <a:off x="438479" y="1614005"/>
            <a:ext cx="34883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John’s, Canada (2025)</a:t>
            </a: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Parma, Italy (2022)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Sapporo, </a:t>
            </a:r>
            <a:r>
              <a:rPr lang="en-CA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Haikkado</a:t>
            </a: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Japan (2017)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Grindelwald, Switzerland (2014)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Cancun, Mexico (2011)</a:t>
            </a: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Tsukuba, Japan (2008)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Oxford, UK (2005)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Williamsburg, USA (2002)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CA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Diablerets</a:t>
            </a: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Switzerland (1999)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Nikko, Japan (1996)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Maui, USA (1993)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Oxford, UK (1990)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Uppsala, Sweden (1986)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Shimoda, Japan (1983)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Vancouver, Canada (1980)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Rorschach, Switzerland (1978)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EC8B9-37D5-059B-D4AF-3F731FA4A586}"/>
              </a:ext>
            </a:extLst>
          </p:cNvPr>
          <p:cNvSpPr txBox="1"/>
          <p:nvPr/>
        </p:nvSpPr>
        <p:spPr>
          <a:xfrm>
            <a:off x="438479" y="414603"/>
            <a:ext cx="8421545" cy="83099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Variable Tex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International Conference on Muon Spin Rotation, Relaxation and Resonance (</a:t>
            </a:r>
            <a:r>
              <a:rPr lang="en-US" sz="2400" dirty="0">
                <a:solidFill>
                  <a:schemeClr val="bg1"/>
                </a:solidFill>
                <a:latin typeface="Segoe UI Variable Text" pitchFamily="2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SR)</a:t>
            </a:r>
            <a:endParaRPr lang="en-CA" sz="2400" dirty="0">
              <a:solidFill>
                <a:schemeClr val="bg1"/>
              </a:solidFill>
              <a:latin typeface="Segoe UI Variable Tex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50D73E-241A-D045-1B01-FBA45A9B2FE4}"/>
              </a:ext>
            </a:extLst>
          </p:cNvPr>
          <p:cNvGrpSpPr/>
          <p:nvPr/>
        </p:nvGrpSpPr>
        <p:grpSpPr>
          <a:xfrm>
            <a:off x="3886052" y="1606195"/>
            <a:ext cx="5023830" cy="4532125"/>
            <a:chOff x="3886052" y="1606195"/>
            <a:chExt cx="5023830" cy="4532125"/>
          </a:xfrm>
        </p:grpSpPr>
        <p:pic>
          <p:nvPicPr>
            <p:cNvPr id="12" name="Picture 11" descr="A blue whale with text&#10;&#10;Description automatically generated">
              <a:extLst>
                <a:ext uri="{FF2B5EF4-FFF2-40B4-BE49-F238E27FC236}">
                  <a16:creationId xmlns:a16="http://schemas.microsoft.com/office/drawing/2014/main" id="{D464081D-A95C-8876-2BC2-01931E057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052" y="1606195"/>
              <a:ext cx="1420526" cy="98881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D30649-8267-7CBB-C1FB-923A802472EA}"/>
                </a:ext>
              </a:extLst>
            </p:cNvPr>
            <p:cNvSpPr txBox="1"/>
            <p:nvPr/>
          </p:nvSpPr>
          <p:spPr>
            <a:xfrm>
              <a:off x="4951747" y="1701025"/>
              <a:ext cx="3958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0" i="0" dirty="0">
                  <a:effectLst/>
                  <a:highlight>
                    <a:srgbClr val="FFFFFF"/>
                  </a:highlight>
                  <a:latin typeface="Roboto" panose="02000000000000000000" pitchFamily="2" charset="0"/>
                </a:rPr>
                <a:t>16</a:t>
              </a:r>
              <a:r>
                <a:rPr lang="en-CA" b="0" i="0" baseline="30000" dirty="0">
                  <a:effectLst/>
                  <a:highlight>
                    <a:srgbClr val="FFFFFF"/>
                  </a:highlight>
                  <a:latin typeface="Roboto" panose="02000000000000000000" pitchFamily="2" charset="0"/>
                </a:rPr>
                <a:t>th</a:t>
              </a:r>
              <a:r>
                <a:rPr lang="en-CA" b="0" i="0" dirty="0">
                  <a:effectLst/>
                  <a:highlight>
                    <a:srgbClr val="FFFFFF"/>
                  </a:highlight>
                  <a:latin typeface="Roboto" panose="02000000000000000000" pitchFamily="2" charset="0"/>
                </a:rPr>
                <a:t> International Conference on </a:t>
              </a:r>
              <a:r>
                <a:rPr lang="en-CA" b="0" i="0" dirty="0">
                  <a:effectLst/>
                  <a:highlight>
                    <a:srgbClr val="FFFFFF"/>
                  </a:highlight>
                  <a:latin typeface="Roboto" panose="02000000000000000000" pitchFamily="2" charset="0"/>
                  <a:sym typeface="Symbol" panose="05050102010706020507" pitchFamily="18" charset="2"/>
                </a:rPr>
                <a:t></a:t>
              </a:r>
              <a:r>
                <a:rPr lang="en-CA" dirty="0">
                  <a:highlight>
                    <a:srgbClr val="FFFFFF"/>
                  </a:highlight>
                  <a:latin typeface="Roboto" panose="02000000000000000000" pitchFamily="2" charset="0"/>
                  <a:sym typeface="Symbol" panose="05050102010706020507" pitchFamily="18" charset="2"/>
                </a:rPr>
                <a:t>SR</a:t>
              </a:r>
            </a:p>
            <a:p>
              <a:pPr algn="ctr"/>
              <a:r>
                <a:rPr lang="en-CA" dirty="0">
                  <a:highlight>
                    <a:srgbClr val="FFFFFF"/>
                  </a:highlight>
                  <a:latin typeface="Roboto" panose="02000000000000000000" pitchFamily="2" charset="0"/>
                  <a:sym typeface="Symbol" panose="05050102010706020507" pitchFamily="18" charset="2"/>
                </a:rPr>
                <a:t>St. John’s, July 20-25, 2025</a:t>
              </a:r>
              <a:endParaRPr lang="en-CA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630923-1499-FC6C-0169-A33D46E2E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2085" y="2442186"/>
              <a:ext cx="4597939" cy="3696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54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340"/>
            <a:ext cx="9144000" cy="5989320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091901" y="6214131"/>
            <a:ext cx="213769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altLang="en-US" sz="1600" i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Meson Hall</a:t>
            </a:r>
            <a:endParaRPr lang="en-CA" altLang="en-US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C2C1B87-FADA-1FE1-9C8A-4B87606A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666" y="2089088"/>
            <a:ext cx="175516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500 MeV cyclotron</a:t>
            </a:r>
            <a:endParaRPr lang="en-CA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ADB71C4-1FAF-523A-74A2-25656226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449" y="6383408"/>
            <a:ext cx="69325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M20C</a:t>
            </a:r>
            <a:endParaRPr lang="en-CA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AB80E08-8224-1683-B79D-109ACE7CE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306" y="5557342"/>
            <a:ext cx="69325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M20D</a:t>
            </a:r>
            <a:endParaRPr lang="en-CA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21104B1-9CBE-8D01-1A34-29C51861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137" y="3384173"/>
            <a:ext cx="5534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M9A</a:t>
            </a:r>
            <a:endParaRPr lang="en-CA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47419C61-93FE-830E-7E5A-49A6E7267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455" y="3384173"/>
            <a:ext cx="5534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M9H</a:t>
            </a:r>
            <a:endParaRPr lang="en-CA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0BC75AE-E4C5-B450-C469-5C76BD7D7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392" y="2652035"/>
            <a:ext cx="77284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</a:t>
            </a:r>
            <a:r>
              <a:rPr lang="en-CA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rPr>
              <a:t> M15</a:t>
            </a:r>
            <a:endParaRPr lang="en-CA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D9878-21B7-D57D-6F21-344C330F8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68"/>
            <a:ext cx="4717605" cy="867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5025CA-8343-D5C7-710A-2CEDA7183699}"/>
              </a:ext>
            </a:extLst>
          </p:cNvPr>
          <p:cNvSpPr txBox="1"/>
          <p:nvPr/>
        </p:nvSpPr>
        <p:spPr>
          <a:xfrm>
            <a:off x="5105666" y="165976"/>
            <a:ext cx="241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CA" sz="2800" dirty="0" err="1">
                <a:solidFill>
                  <a:schemeClr val="bg1"/>
                </a:solidFill>
              </a:rPr>
              <a:t>SR</a:t>
            </a:r>
            <a:r>
              <a:rPr lang="en-CA" sz="2800" dirty="0">
                <a:solidFill>
                  <a:schemeClr val="bg1"/>
                </a:solidFill>
              </a:rPr>
              <a:t> facilities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88753-D579-BA64-4821-A211B3126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50" y="9340"/>
            <a:ext cx="736448" cy="115816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37264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World’s </a:t>
            </a:r>
            <a:r>
              <a:rPr lang="en-US" sz="28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Symbol" panose="05050102010706020507" pitchFamily="18" charset="2"/>
              </a:rPr>
              <a:t>SR Facilities</a:t>
            </a:r>
            <a:endParaRPr lang="en-US" sz="2800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31048" y="387894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6424752" y="419190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C0F4F4-D848-F9F9-1F06-40A663CF102F}"/>
              </a:ext>
            </a:extLst>
          </p:cNvPr>
          <p:cNvGrpSpPr/>
          <p:nvPr/>
        </p:nvGrpSpPr>
        <p:grpSpPr>
          <a:xfrm>
            <a:off x="7214804" y="5731953"/>
            <a:ext cx="1168783" cy="400110"/>
            <a:chOff x="5765247" y="6061546"/>
            <a:chExt cx="1168783" cy="400110"/>
          </a:xfrm>
        </p:grpSpPr>
        <p:sp>
          <p:nvSpPr>
            <p:cNvPr id="19" name="Oval 18"/>
            <p:cNvSpPr/>
            <p:nvPr/>
          </p:nvSpPr>
          <p:spPr>
            <a:xfrm>
              <a:off x="5765247" y="6225597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37255" y="6061546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/>
                <a:t>Planned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B27BAF0-E5E6-381D-C002-4E2440F88F04}"/>
              </a:ext>
            </a:extLst>
          </p:cNvPr>
          <p:cNvGrpSpPr/>
          <p:nvPr/>
        </p:nvGrpSpPr>
        <p:grpSpPr>
          <a:xfrm>
            <a:off x="579501" y="1081995"/>
            <a:ext cx="7927214" cy="4770323"/>
            <a:chOff x="579501" y="1081995"/>
            <a:chExt cx="7927214" cy="477032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AF142DF-A7CF-3873-7CFF-07F9A55D152D}"/>
                </a:ext>
              </a:extLst>
            </p:cNvPr>
            <p:cNvGrpSpPr/>
            <p:nvPr/>
          </p:nvGrpSpPr>
          <p:grpSpPr>
            <a:xfrm>
              <a:off x="579501" y="1081995"/>
              <a:ext cx="7927214" cy="4770323"/>
              <a:chOff x="704456" y="1286461"/>
              <a:chExt cx="7927214" cy="477032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1484784"/>
                <a:ext cx="7680958" cy="4572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67152" y="2636912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339933"/>
                    </a:solidFill>
                  </a:rPr>
                  <a:t>Pulsed</a:t>
                </a:r>
              </a:p>
            </p:txBody>
          </p:sp>
          <p:pic>
            <p:nvPicPr>
              <p:cNvPr id="1026" name="Picture 2" descr="J-PARC Operation Status｜J-PARC｜Japan Proton Accelerator Research  Complex｜J-PARC｜Japan Proton Accelerator Research Complex">
                <a:extLst>
                  <a:ext uri="{FF2B5EF4-FFF2-40B4-BE49-F238E27FC236}">
                    <a16:creationId xmlns:a16="http://schemas.microsoft.com/office/drawing/2014/main" id="{884109F8-AEF7-65F8-3AE7-336800E0C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6352" y="2598022"/>
                <a:ext cx="1405318" cy="699018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028" name="Picture 4" descr="Christian Rüegg on LinkedIn: We made a bit of a show at Paul ...">
                <a:extLst>
                  <a:ext uri="{FF2B5EF4-FFF2-40B4-BE49-F238E27FC236}">
                    <a16:creationId xmlns:a16="http://schemas.microsoft.com/office/drawing/2014/main" id="{10BCB095-209B-AD7F-F2A4-C84DCD57A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6658" y="1286461"/>
                <a:ext cx="1231107" cy="461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6664E8A-3D91-57A7-A62D-C3FAC580E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9709" y="1417638"/>
                <a:ext cx="1355752" cy="39994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33327DD-C71A-BEAC-AE0E-A8E5A8170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456" y="1704040"/>
                <a:ext cx="1355752" cy="303789"/>
              </a:xfrm>
              <a:prstGeom prst="rect">
                <a:avLst/>
              </a:prstGeom>
              <a:solidFill>
                <a:srgbClr val="00B0F0"/>
              </a:solidFill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4E82558-822D-42C0-A380-66C868DF9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7111" y="3476530"/>
                <a:ext cx="1128600" cy="31387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13829A4-E71C-F735-1112-EC9005728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0979" y="3982097"/>
                <a:ext cx="742463" cy="414273"/>
              </a:xfrm>
              <a:prstGeom prst="rect">
                <a:avLst/>
              </a:prstGeom>
            </p:spPr>
          </p:pic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87A3CA-53D1-777B-15D6-ABFAA794EAFF}"/>
                </a:ext>
              </a:extLst>
            </p:cNvPr>
            <p:cNvSpPr/>
            <p:nvPr/>
          </p:nvSpPr>
          <p:spPr>
            <a:xfrm>
              <a:off x="6496760" y="3656949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BFAF1D-E85A-C61F-4B17-05E1F7EDC93A}"/>
                </a:ext>
              </a:extLst>
            </p:cNvPr>
            <p:cNvSpPr/>
            <p:nvPr/>
          </p:nvSpPr>
          <p:spPr>
            <a:xfrm>
              <a:off x="6272441" y="395604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C93DCB9-407F-E372-90F9-E9B574001570}"/>
              </a:ext>
            </a:extLst>
          </p:cNvPr>
          <p:cNvSpPr/>
          <p:nvPr/>
        </p:nvSpPr>
        <p:spPr>
          <a:xfrm>
            <a:off x="6631048" y="3755367"/>
            <a:ext cx="90000" cy="900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C06AE-4DDB-6481-4AA9-020291BB9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2810" y="3864868"/>
            <a:ext cx="789058" cy="2405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3319B5-3282-9A56-DDE0-85B7B2E444E6}"/>
              </a:ext>
            </a:extLst>
          </p:cNvPr>
          <p:cNvSpPr txBox="1"/>
          <p:nvPr/>
        </p:nvSpPr>
        <p:spPr>
          <a:xfrm>
            <a:off x="252094" y="6108347"/>
            <a:ext cx="6378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available beamtime for muon experiments around the world is fairly limited as there are currently only five operational muon facilities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7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69901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Continuous vs Pulsed Muon Beams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39E33E-FF10-F4F6-40D4-8D2F33280525}"/>
              </a:ext>
            </a:extLst>
          </p:cNvPr>
          <p:cNvGrpSpPr/>
          <p:nvPr/>
        </p:nvGrpSpPr>
        <p:grpSpPr>
          <a:xfrm>
            <a:off x="660417" y="858654"/>
            <a:ext cx="2997308" cy="2442300"/>
            <a:chOff x="1083782" y="1108941"/>
            <a:chExt cx="2997308" cy="24423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82F21F-60B6-0FF0-88CF-A2C6A9E6F082}"/>
                </a:ext>
              </a:extLst>
            </p:cNvPr>
            <p:cNvGrpSpPr/>
            <p:nvPr/>
          </p:nvGrpSpPr>
          <p:grpSpPr>
            <a:xfrm>
              <a:off x="1083782" y="1108941"/>
              <a:ext cx="1642116" cy="2405562"/>
              <a:chOff x="1055385" y="723794"/>
              <a:chExt cx="1642116" cy="2405562"/>
            </a:xfrm>
          </p:grpSpPr>
          <p:pic>
            <p:nvPicPr>
              <p:cNvPr id="1028" name="Picture 4" descr="Christian Rüegg on LinkedIn: We made a bit of a show at Paul ...">
                <a:extLst>
                  <a:ext uri="{FF2B5EF4-FFF2-40B4-BE49-F238E27FC236}">
                    <a16:creationId xmlns:a16="http://schemas.microsoft.com/office/drawing/2014/main" id="{10BCB095-209B-AD7F-F2A4-C84DCD57A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8567" y="1733800"/>
                <a:ext cx="1231107" cy="461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33327DD-C71A-BEAC-AE0E-A8E5A8170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8567" y="1352515"/>
                <a:ext cx="1355752" cy="303789"/>
              </a:xfrm>
              <a:prstGeom prst="rect">
                <a:avLst/>
              </a:prstGeom>
              <a:solidFill>
                <a:srgbClr val="00B0F0"/>
              </a:solidFill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4E82558-822D-42C0-A380-66C868DF9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0699" y="2815485"/>
                <a:ext cx="1128600" cy="3138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74B4D3-A33F-3799-FF50-99A2B3DA0B19}"/>
                  </a:ext>
                </a:extLst>
              </p:cNvPr>
              <p:cNvSpPr txBox="1"/>
              <p:nvPr/>
            </p:nvSpPr>
            <p:spPr>
              <a:xfrm>
                <a:off x="1055385" y="723794"/>
                <a:ext cx="164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Continuous</a:t>
                </a:r>
                <a:endParaRPr lang="en-C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DCD9D1-2CFD-4D1B-1A9E-610CDC25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096" y="2739129"/>
              <a:ext cx="1136468" cy="34652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1A8AE1-FEDD-CDEC-8204-F416117E142C}"/>
                </a:ext>
              </a:extLst>
            </p:cNvPr>
            <p:cNvSpPr txBox="1"/>
            <p:nvPr/>
          </p:nvSpPr>
          <p:spPr>
            <a:xfrm>
              <a:off x="2658008" y="1658415"/>
              <a:ext cx="1423082" cy="1892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b="1" dirty="0"/>
                <a:t>Canada</a:t>
              </a:r>
            </a:p>
            <a:p>
              <a:pPr>
                <a:spcAft>
                  <a:spcPts val="1800"/>
                </a:spcAft>
              </a:pPr>
              <a:r>
                <a:rPr lang="en-US" b="1" dirty="0"/>
                <a:t>Switzerland</a:t>
              </a:r>
            </a:p>
            <a:p>
              <a:pPr>
                <a:spcAft>
                  <a:spcPts val="1800"/>
                </a:spcAft>
              </a:pPr>
              <a:r>
                <a:rPr lang="en-US" dirty="0"/>
                <a:t>Japan</a:t>
              </a:r>
            </a:p>
            <a:p>
              <a:pPr>
                <a:spcAft>
                  <a:spcPts val="1800"/>
                </a:spcAft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South Korea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D18BF5-AFEB-F585-5984-C2A55F73FFAF}"/>
              </a:ext>
            </a:extLst>
          </p:cNvPr>
          <p:cNvGrpSpPr/>
          <p:nvPr/>
        </p:nvGrpSpPr>
        <p:grpSpPr>
          <a:xfrm>
            <a:off x="4831153" y="851734"/>
            <a:ext cx="3391416" cy="2403595"/>
            <a:chOff x="4887948" y="1136311"/>
            <a:chExt cx="3391416" cy="2403595"/>
          </a:xfrm>
        </p:grpSpPr>
        <p:pic>
          <p:nvPicPr>
            <p:cNvPr id="1026" name="Picture 2" descr="J-PARC Operation Status｜J-PARC｜Japan Proton Accelerator Research  Complex｜J-PARC｜Japan Proton Accelerator Research Complex">
              <a:extLst>
                <a:ext uri="{FF2B5EF4-FFF2-40B4-BE49-F238E27FC236}">
                  <a16:creationId xmlns:a16="http://schemas.microsoft.com/office/drawing/2014/main" id="{884109F8-AEF7-65F8-3AE7-336800E0C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966" y="2255083"/>
              <a:ext cx="1405318" cy="6990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664E8A-3D91-57A7-A62D-C3FAC580E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2693" y="1714707"/>
              <a:ext cx="1355752" cy="39994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13829A4-E71C-F735-1112-EC900572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94105" y="3052837"/>
              <a:ext cx="872928" cy="48706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436EEE-E589-51B1-74AC-AF4475C6072F}"/>
                </a:ext>
              </a:extLst>
            </p:cNvPr>
            <p:cNvSpPr txBox="1"/>
            <p:nvPr/>
          </p:nvSpPr>
          <p:spPr>
            <a:xfrm>
              <a:off x="4887948" y="1136311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Pulsed</a:t>
              </a:r>
              <a:endParaRPr lang="en-C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0DF317-9608-330D-5E5D-83CD966A5619}"/>
                </a:ext>
              </a:extLst>
            </p:cNvPr>
            <p:cNvSpPr txBox="1"/>
            <p:nvPr/>
          </p:nvSpPr>
          <p:spPr>
            <a:xfrm>
              <a:off x="6420329" y="1714707"/>
              <a:ext cx="1859035" cy="1769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b="1" dirty="0"/>
                <a:t>United Kingdom</a:t>
              </a:r>
            </a:p>
            <a:p>
              <a:pPr>
                <a:spcAft>
                  <a:spcPts val="3000"/>
                </a:spcAft>
              </a:pPr>
              <a:r>
                <a:rPr lang="en-US" b="1" dirty="0"/>
                <a:t>Japan</a:t>
              </a:r>
              <a:endParaRPr lang="en-CA" b="1" dirty="0"/>
            </a:p>
            <a:p>
              <a:pPr>
                <a:spcAft>
                  <a:spcPts val="1800"/>
                </a:spcAft>
              </a:pPr>
              <a:r>
                <a:rPr lang="en-CA" dirty="0">
                  <a:solidFill>
                    <a:schemeClr val="bg1">
                      <a:lumMod val="50000"/>
                    </a:schemeClr>
                  </a:solidFill>
                </a:rPr>
                <a:t>China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22D05A-A630-3747-9F60-948CCA8BED51}"/>
              </a:ext>
            </a:extLst>
          </p:cNvPr>
          <p:cNvGrpSpPr/>
          <p:nvPr/>
        </p:nvGrpSpPr>
        <p:grpSpPr>
          <a:xfrm>
            <a:off x="427121" y="3517097"/>
            <a:ext cx="3142988" cy="369332"/>
            <a:chOff x="740836" y="3879587"/>
            <a:chExt cx="3142988" cy="3693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331733-3BFB-0E2E-50B0-E43A484F1D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836" y="3971675"/>
              <a:ext cx="194680" cy="18288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0402F6-2388-EAB8-3CF3-3D5BC19D02F1}"/>
                </a:ext>
              </a:extLst>
            </p:cNvPr>
            <p:cNvSpPr txBox="1"/>
            <p:nvPr/>
          </p:nvSpPr>
          <p:spPr>
            <a:xfrm>
              <a:off x="935516" y="3879587"/>
              <a:ext cx="2948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time resolution (&lt; 1 ns)</a:t>
              </a:r>
              <a:endParaRPr lang="en-CA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CC4492-2499-263B-3D9B-667E1A20BAC8}"/>
              </a:ext>
            </a:extLst>
          </p:cNvPr>
          <p:cNvGrpSpPr/>
          <p:nvPr/>
        </p:nvGrpSpPr>
        <p:grpSpPr>
          <a:xfrm>
            <a:off x="475656" y="4957927"/>
            <a:ext cx="3055078" cy="369332"/>
            <a:chOff x="740836" y="3878449"/>
            <a:chExt cx="3055078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5E70AB-B652-DCCF-FCAE-3B22B04A72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836" y="3971675"/>
              <a:ext cx="194680" cy="18288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41F481-05FE-15B0-B0D9-2EAD74E13ED6}"/>
                </a:ext>
              </a:extLst>
            </p:cNvPr>
            <p:cNvSpPr txBox="1"/>
            <p:nvPr/>
          </p:nvSpPr>
          <p:spPr>
            <a:xfrm>
              <a:off x="935516" y="3878449"/>
              <a:ext cx="286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Non-negligible background</a:t>
              </a:r>
              <a:endParaRPr lang="en-CA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A2DD69B-E47D-AE29-6CE4-C9D21B250742}"/>
              </a:ext>
            </a:extLst>
          </p:cNvPr>
          <p:cNvSpPr txBox="1"/>
          <p:nvPr/>
        </p:nvSpPr>
        <p:spPr>
          <a:xfrm>
            <a:off x="484667" y="3945942"/>
            <a:ext cx="366159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Detection of high magnetic fields (frequencies up to </a:t>
            </a:r>
            <a:r>
              <a:rPr lang="en-US" sz="1600" dirty="0">
                <a:sym typeface="Symbol" panose="05050102010706020507" pitchFamily="18" charset="2"/>
              </a:rPr>
              <a:t>~</a:t>
            </a:r>
            <a:r>
              <a:rPr lang="en-US" sz="1600" dirty="0"/>
              <a:t> 5 GHz)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Detection of fast relaxing signals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AA741B-B83B-52A6-34C7-72EF66E2A23E}"/>
              </a:ext>
            </a:extLst>
          </p:cNvPr>
          <p:cNvGrpSpPr/>
          <p:nvPr/>
        </p:nvGrpSpPr>
        <p:grpSpPr>
          <a:xfrm>
            <a:off x="4522511" y="3527743"/>
            <a:ext cx="3682045" cy="369332"/>
            <a:chOff x="740836" y="3879587"/>
            <a:chExt cx="3682045" cy="36933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4A6683-576E-24C0-10DF-7676452009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836" y="3971675"/>
              <a:ext cx="194680" cy="18288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BB3CF0-E448-DEE9-2A57-71AAD56BF46C}"/>
                </a:ext>
              </a:extLst>
            </p:cNvPr>
            <p:cNvSpPr txBox="1"/>
            <p:nvPr/>
          </p:nvSpPr>
          <p:spPr>
            <a:xfrm>
              <a:off x="935516" y="3879587"/>
              <a:ext cx="3487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Limited time resolution (&gt; 10 ns)</a:t>
              </a:r>
              <a:endParaRPr lang="en-CA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19DE79-8819-26CB-6488-020B986BCC84}"/>
              </a:ext>
            </a:extLst>
          </p:cNvPr>
          <p:cNvGrpSpPr/>
          <p:nvPr/>
        </p:nvGrpSpPr>
        <p:grpSpPr>
          <a:xfrm>
            <a:off x="4542961" y="4957927"/>
            <a:ext cx="2435743" cy="369332"/>
            <a:chOff x="740836" y="3878449"/>
            <a:chExt cx="2435743" cy="36933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629311-27F1-6B4F-9AAC-D34D03AAC1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836" y="3971675"/>
              <a:ext cx="194680" cy="18288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02BB51-A064-33F3-607B-522E5F3A3625}"/>
                </a:ext>
              </a:extLst>
            </p:cNvPr>
            <p:cNvSpPr txBox="1"/>
            <p:nvPr/>
          </p:nvSpPr>
          <p:spPr>
            <a:xfrm>
              <a:off x="935516" y="3878449"/>
              <a:ext cx="2241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Very low background</a:t>
              </a:r>
              <a:endParaRPr lang="en-CA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90DC64E-5EAF-8002-FA97-1DB735533E8C}"/>
              </a:ext>
            </a:extLst>
          </p:cNvPr>
          <p:cNvSpPr txBox="1"/>
          <p:nvPr/>
        </p:nvSpPr>
        <p:spPr>
          <a:xfrm>
            <a:off x="4542961" y="5358123"/>
            <a:ext cx="426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Long time window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(up to ~ 26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s) enables d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etection of slower relaxation rates</a:t>
            </a:r>
            <a:endParaRPr lang="en-US" sz="1600" b="1" u="sng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5936F1-F9C2-F188-B1CF-9AC39940D177}"/>
              </a:ext>
            </a:extLst>
          </p:cNvPr>
          <p:cNvGrpSpPr/>
          <p:nvPr/>
        </p:nvGrpSpPr>
        <p:grpSpPr>
          <a:xfrm>
            <a:off x="524461" y="5867170"/>
            <a:ext cx="2023322" cy="369332"/>
            <a:chOff x="740836" y="3878449"/>
            <a:chExt cx="2023322" cy="36933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FDD2ACF-451C-B83E-D98E-993DB1E00A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836" y="3971675"/>
              <a:ext cx="194680" cy="18288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E12997A-54D0-3E1D-6D5E-8B917212FB6C}"/>
                </a:ext>
              </a:extLst>
            </p:cNvPr>
            <p:cNvSpPr txBox="1"/>
            <p:nvPr/>
          </p:nvSpPr>
          <p:spPr>
            <a:xfrm>
              <a:off x="935516" y="3878449"/>
              <a:ext cx="182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Limited intensity</a:t>
              </a:r>
              <a:endParaRPr lang="en-CA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7E9F44A-BE68-B00D-5D3F-A46798374E1A}"/>
              </a:ext>
            </a:extLst>
          </p:cNvPr>
          <p:cNvGrpSpPr/>
          <p:nvPr/>
        </p:nvGrpSpPr>
        <p:grpSpPr>
          <a:xfrm>
            <a:off x="4572000" y="6051836"/>
            <a:ext cx="1732730" cy="369332"/>
            <a:chOff x="740836" y="3878449"/>
            <a:chExt cx="1732730" cy="36933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B8042C-B662-03F6-2311-BFB0BEEA3C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836" y="3971675"/>
              <a:ext cx="194680" cy="18288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47AF9C-9B8E-9FB1-286F-3DF7FB7E1B96}"/>
                </a:ext>
              </a:extLst>
            </p:cNvPr>
            <p:cNvSpPr txBox="1"/>
            <p:nvPr/>
          </p:nvSpPr>
          <p:spPr>
            <a:xfrm>
              <a:off x="935516" y="3878449"/>
              <a:ext cx="1538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intensity</a:t>
              </a:r>
              <a:endParaRPr lang="en-CA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D96DFAF-BB4A-9A3D-BE85-2420B2265630}"/>
              </a:ext>
            </a:extLst>
          </p:cNvPr>
          <p:cNvSpPr txBox="1"/>
          <p:nvPr/>
        </p:nvSpPr>
        <p:spPr>
          <a:xfrm>
            <a:off x="4542961" y="3934234"/>
            <a:ext cx="45044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Detection of high magnetic fields </a:t>
            </a:r>
            <a:r>
              <a:rPr lang="en-US" sz="1600" b="1" dirty="0"/>
              <a:t>not possible </a:t>
            </a:r>
            <a:r>
              <a:rPr lang="en-US" sz="1600" dirty="0"/>
              <a:t>(frequencies  </a:t>
            </a:r>
            <a:r>
              <a:rPr lang="en-US" sz="1600" dirty="0">
                <a:sym typeface="Symbol" panose="05050102010706020507" pitchFamily="18" charset="2"/>
              </a:rPr>
              <a:t></a:t>
            </a:r>
            <a:r>
              <a:rPr lang="en-US" sz="1600" dirty="0"/>
              <a:t> 10 MHz)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Detection of fast relaxing signals </a:t>
            </a:r>
            <a:r>
              <a:rPr lang="en-US" sz="1600" b="1" dirty="0"/>
              <a:t>not possible </a:t>
            </a:r>
            <a:endParaRPr lang="en-US" sz="1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F1429A-88C8-8D53-A502-991F5815DCA9}"/>
              </a:ext>
            </a:extLst>
          </p:cNvPr>
          <p:cNvSpPr txBox="1"/>
          <p:nvPr/>
        </p:nvSpPr>
        <p:spPr>
          <a:xfrm>
            <a:off x="475656" y="5367338"/>
            <a:ext cx="38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Limited time window (~ 10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s)</a:t>
            </a:r>
            <a:endParaRPr lang="en-US" sz="1600" b="1" u="sng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EB26414-D1B1-C6A9-0A07-4403CE26F73E}"/>
              </a:ext>
            </a:extLst>
          </p:cNvPr>
          <p:cNvCxnSpPr/>
          <p:nvPr/>
        </p:nvCxnSpPr>
        <p:spPr>
          <a:xfrm>
            <a:off x="4013791" y="1313399"/>
            <a:ext cx="0" cy="4784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3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CA528-9E3B-5338-D66E-E5F655745CCE}"/>
              </a:ext>
            </a:extLst>
          </p:cNvPr>
          <p:cNvSpPr txBox="1"/>
          <p:nvPr/>
        </p:nvSpPr>
        <p:spPr>
          <a:xfrm>
            <a:off x="381698" y="1514748"/>
            <a:ext cx="826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TRIUMF has played a central role in the development of modern muon beams, advanced </a:t>
            </a:r>
            <a:r>
              <a:rPr lang="en-US" sz="1800" b="0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techniques and effective user facilities. </a:t>
            </a:r>
            <a:r>
              <a:rPr lang="en-US" sz="1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advances </a:t>
            </a:r>
            <a:r>
              <a:rPr lang="en-US" sz="18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pioneered</a:t>
            </a:r>
          </a:p>
          <a:p>
            <a:pPr algn="l"/>
            <a:r>
              <a:rPr lang="en-US" sz="18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TRIUMF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are now considered essential at every </a:t>
            </a:r>
            <a:r>
              <a:rPr lang="en-US" sz="1800" b="0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facility in the world include: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7B32C-30DE-8326-413F-7C1EF333A435}"/>
              </a:ext>
            </a:extLst>
          </p:cNvPr>
          <p:cNvSpPr txBox="1"/>
          <p:nvPr/>
        </p:nvSpPr>
        <p:spPr>
          <a:xfrm>
            <a:off x="1223664" y="2517362"/>
            <a:ext cx="31534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 muon beams</a:t>
            </a:r>
          </a:p>
          <a:p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 rotators</a:t>
            </a:r>
          </a:p>
          <a:p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High-momentum muon beams</a:t>
            </a:r>
          </a:p>
          <a:p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Low-background spectrometers</a:t>
            </a:r>
          </a:p>
          <a:p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Ultra-low energy muons</a:t>
            </a:r>
            <a:endParaRPr lang="en-CA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72B88-9A07-3F38-108F-86F3F9ACA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97" y="165990"/>
            <a:ext cx="4717605" cy="867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74F6BF-C632-B401-099A-13C67A870FBC}"/>
              </a:ext>
            </a:extLst>
          </p:cNvPr>
          <p:cNvSpPr txBox="1"/>
          <p:nvPr/>
        </p:nvSpPr>
        <p:spPr>
          <a:xfrm>
            <a:off x="647463" y="1110296"/>
            <a:ext cx="765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“A global leader in the development of </a:t>
            </a:r>
            <a:r>
              <a:rPr lang="en-US" sz="2000" b="1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0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U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techniques &amp; facilities”</a:t>
            </a:r>
            <a:r>
              <a:rPr lang="en-US" sz="2000" b="1" dirty="0"/>
              <a:t> </a:t>
            </a:r>
            <a:endParaRPr lang="en-CA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F61F5-12DF-31EA-DB11-E12FE095B675}"/>
              </a:ext>
            </a:extLst>
          </p:cNvPr>
          <p:cNvSpPr txBox="1"/>
          <p:nvPr/>
        </p:nvSpPr>
        <p:spPr>
          <a:xfrm>
            <a:off x="381698" y="4334575"/>
            <a:ext cx="826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new </a:t>
            </a:r>
            <a:r>
              <a:rPr lang="en-US" sz="1800" b="1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18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US" sz="18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experimental techniques</a:t>
            </a:r>
            <a:r>
              <a:rPr lang="en-US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were first introduced and/or developed at</a:t>
            </a:r>
          </a:p>
          <a:p>
            <a:pPr algn="l"/>
            <a:r>
              <a:rPr lang="en-CA" sz="1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TRIUMF. Noteworthy examples are:</a:t>
            </a:r>
            <a:endParaRPr lang="en-US" sz="1800" b="1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98EE8-CFB5-1BB9-1131-AEF97614FE0C}"/>
              </a:ext>
            </a:extLst>
          </p:cNvPr>
          <p:cNvSpPr txBox="1"/>
          <p:nvPr/>
        </p:nvSpPr>
        <p:spPr>
          <a:xfrm>
            <a:off x="818008" y="4940939"/>
            <a:ext cx="39647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Zero-field (ZF)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SR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High-transverse field (HTF)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SR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Avoided level-crossing resonance (ALCR)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Radio frequency (RF) SR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Muon spin echo (SE)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97354-D179-488B-4B8E-866FA17B5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057" y="4679911"/>
            <a:ext cx="2742778" cy="2178089"/>
          </a:xfrm>
          <a:prstGeom prst="rect">
            <a:avLst/>
          </a:prstGeom>
        </p:spPr>
      </p:pic>
      <p:pic>
        <p:nvPicPr>
          <p:cNvPr id="11" name="Picture 10" descr="A large factory with many boxes&#10;&#10;Description automatically generated with medium confidence">
            <a:extLst>
              <a:ext uri="{FF2B5EF4-FFF2-40B4-BE49-F238E27FC236}">
                <a16:creationId xmlns:a16="http://schemas.microsoft.com/office/drawing/2014/main" id="{1ED5DAF3-33A9-D677-AC7F-3E1F89F13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73" y="2500323"/>
            <a:ext cx="2364134" cy="17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1F5C7-E704-E704-3455-264A24EB1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599" y="162439"/>
            <a:ext cx="5284802" cy="97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8BFCD2-D528-60F6-C7EB-D4CD4F6B5FF4}"/>
              </a:ext>
            </a:extLst>
          </p:cNvPr>
          <p:cNvSpPr txBox="1"/>
          <p:nvPr/>
        </p:nvSpPr>
        <p:spPr>
          <a:xfrm>
            <a:off x="263347" y="1343709"/>
            <a:ext cx="365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>
                <a:latin typeface="Symbol" panose="05050102010706020507" pitchFamily="18" charset="2"/>
              </a:rPr>
              <a:t>b</a:t>
            </a:r>
            <a:r>
              <a:rPr lang="en-CA" sz="2400" dirty="0" err="1"/>
              <a:t>NMR</a:t>
            </a:r>
            <a:r>
              <a:rPr lang="en-CA" sz="2400" dirty="0"/>
              <a:t> (ISAC) – since 2003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D7DCC7-148C-EA67-28AD-81261A76B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66" y="2705285"/>
            <a:ext cx="4708426" cy="3553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E548AF-61C1-7721-9A0D-92690E8FD27B}"/>
              </a:ext>
            </a:extLst>
          </p:cNvPr>
          <p:cNvSpPr txBox="1"/>
          <p:nvPr/>
        </p:nvSpPr>
        <p:spPr>
          <a:xfrm>
            <a:off x="263347" y="1805374"/>
            <a:ext cx="832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Low-energy </a:t>
            </a:r>
            <a:r>
              <a:rPr lang="en-CA" sz="1800" dirty="0" err="1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NMR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</a:t>
            </a:r>
            <a:r>
              <a:rPr lang="en-US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one to probe the internal magnetic and electronic properties in very thin films with radioactive </a:t>
            </a:r>
            <a:r>
              <a:rPr lang="en-US" b="0" i="0" baseline="300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nuclei, has been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developed at TRIUMF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403072-6D35-6801-FC28-4FA70243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86" y="2913370"/>
            <a:ext cx="3429328" cy="25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51340-7D68-00A7-DA8F-2B13C706B444}"/>
              </a:ext>
            </a:extLst>
          </p:cNvPr>
          <p:cNvSpPr txBox="1"/>
          <p:nvPr/>
        </p:nvSpPr>
        <p:spPr>
          <a:xfrm>
            <a:off x="5144834" y="5772231"/>
            <a:ext cx="413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“One of a kind”</a:t>
            </a:r>
            <a:r>
              <a:rPr lang="en-US" b="1" dirty="0"/>
              <a:t> </a:t>
            </a:r>
            <a:r>
              <a:rPr lang="en-US" dirty="0"/>
              <a:t>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facility but </a:t>
            </a:r>
            <a:r>
              <a:rPr lang="en-US" b="1" dirty="0"/>
              <a:t>limited</a:t>
            </a:r>
            <a:r>
              <a:rPr lang="en-US" dirty="0"/>
              <a:t> by available beam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483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8EB80-9225-4A49-D1A5-638F12A7912D}"/>
              </a:ext>
            </a:extLst>
          </p:cNvPr>
          <p:cNvSpPr txBox="1"/>
          <p:nvPr/>
        </p:nvSpPr>
        <p:spPr>
          <a:xfrm>
            <a:off x="470767" y="739042"/>
            <a:ext cx="83983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CMMS has a diverse international user base, ranging from visiting university scientists and engineers, to industry researchers, to students (both undergraduate and graduate levels) and postdoctoral researchers. 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 Canadian + 141 International = 214 users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Users come for the unique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SR and NMR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capabilities at the CMMS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CC683-674B-8074-A907-D6A9BB77430D}"/>
              </a:ext>
            </a:extLst>
          </p:cNvPr>
          <p:cNvSpPr txBox="1"/>
          <p:nvPr/>
        </p:nvSpPr>
        <p:spPr>
          <a:xfrm>
            <a:off x="3354304" y="215822"/>
            <a:ext cx="2256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CMMS</a:t>
            </a:r>
            <a:r>
              <a:rPr lang="en-CA" sz="2800" b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Users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162C18D-A863-ECC3-CD3F-7D95C08D03CC}"/>
              </a:ext>
            </a:extLst>
          </p:cNvPr>
          <p:cNvGrpSpPr/>
          <p:nvPr/>
        </p:nvGrpSpPr>
        <p:grpSpPr>
          <a:xfrm>
            <a:off x="1079605" y="2776316"/>
            <a:ext cx="7145399" cy="3865862"/>
            <a:chOff x="1191247" y="2847995"/>
            <a:chExt cx="7145399" cy="38658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7A2FBD-FB1F-1388-5AB2-5D0EE17AA9FF}"/>
                </a:ext>
              </a:extLst>
            </p:cNvPr>
            <p:cNvGrpSpPr/>
            <p:nvPr/>
          </p:nvGrpSpPr>
          <p:grpSpPr>
            <a:xfrm>
              <a:off x="4190537" y="2847995"/>
              <a:ext cx="1059820" cy="653747"/>
              <a:chOff x="6011162" y="3491174"/>
              <a:chExt cx="1059820" cy="653747"/>
            </a:xfrm>
            <a:solidFill>
              <a:srgbClr val="FF0000"/>
            </a:solidFill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5BC7105-4170-C850-F290-F8572F7DBF81}"/>
                  </a:ext>
                </a:extLst>
              </p:cNvPr>
              <p:cNvSpPr/>
              <p:nvPr/>
            </p:nvSpPr>
            <p:spPr>
              <a:xfrm>
                <a:off x="6011162" y="3491174"/>
                <a:ext cx="1059820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3213DB-3095-E799-7C4B-727F593194BC}"/>
                  </a:ext>
                </a:extLst>
              </p:cNvPr>
              <p:cNvSpPr txBox="1"/>
              <p:nvPr/>
            </p:nvSpPr>
            <p:spPr>
              <a:xfrm>
                <a:off x="6103291" y="3587214"/>
                <a:ext cx="875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Quantum </a:t>
                </a:r>
              </a:p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Materials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1FDA29-E98D-C80C-2F04-910B55D52E86}"/>
                </a:ext>
              </a:extLst>
            </p:cNvPr>
            <p:cNvGrpSpPr/>
            <p:nvPr/>
          </p:nvGrpSpPr>
          <p:grpSpPr>
            <a:xfrm>
              <a:off x="1210526" y="4085831"/>
              <a:ext cx="1059820" cy="653747"/>
              <a:chOff x="6011162" y="3491174"/>
              <a:chExt cx="1059820" cy="653747"/>
            </a:xfrm>
            <a:solidFill>
              <a:srgbClr val="00B050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BC7381C-F112-4729-35C4-2152A7A8E70A}"/>
                  </a:ext>
                </a:extLst>
              </p:cNvPr>
              <p:cNvSpPr/>
              <p:nvPr/>
            </p:nvSpPr>
            <p:spPr>
              <a:xfrm>
                <a:off x="6011162" y="3491174"/>
                <a:ext cx="1059820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9A5E88-AE42-6463-0BB5-285FD70D34BA}"/>
                  </a:ext>
                </a:extLst>
              </p:cNvPr>
              <p:cNvSpPr txBox="1"/>
              <p:nvPr/>
            </p:nvSpPr>
            <p:spPr>
              <a:xfrm>
                <a:off x="6103291" y="3587214"/>
                <a:ext cx="891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Chemical </a:t>
                </a:r>
              </a:p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Reactions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419A4E-066C-03DA-0802-149C80E0D5EB}"/>
                </a:ext>
              </a:extLst>
            </p:cNvPr>
            <p:cNvGrpSpPr/>
            <p:nvPr/>
          </p:nvGrpSpPr>
          <p:grpSpPr>
            <a:xfrm>
              <a:off x="1191247" y="4821959"/>
              <a:ext cx="1059820" cy="653747"/>
              <a:chOff x="6011162" y="3491174"/>
              <a:chExt cx="1059820" cy="653747"/>
            </a:xfrm>
            <a:solidFill>
              <a:srgbClr val="00B050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6613A9-E89B-7AB7-ABE3-4308DC68FBA7}"/>
                  </a:ext>
                </a:extLst>
              </p:cNvPr>
              <p:cNvSpPr/>
              <p:nvPr/>
            </p:nvSpPr>
            <p:spPr>
              <a:xfrm>
                <a:off x="6011162" y="3491174"/>
                <a:ext cx="1059820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D42AEA-BF34-82BC-96AA-4E0E52A4EFCB}"/>
                  </a:ext>
                </a:extLst>
              </p:cNvPr>
              <p:cNvSpPr txBox="1"/>
              <p:nvPr/>
            </p:nvSpPr>
            <p:spPr>
              <a:xfrm>
                <a:off x="6160090" y="3587214"/>
                <a:ext cx="793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Organic </a:t>
                </a:r>
              </a:p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Radicals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A3FFE1-6287-82E2-BA68-70A8D0FF0C06}"/>
                </a:ext>
              </a:extLst>
            </p:cNvPr>
            <p:cNvGrpSpPr/>
            <p:nvPr/>
          </p:nvGrpSpPr>
          <p:grpSpPr>
            <a:xfrm>
              <a:off x="5250356" y="3093188"/>
              <a:ext cx="1564526" cy="653747"/>
              <a:chOff x="6011162" y="3440054"/>
              <a:chExt cx="1564526" cy="653747"/>
            </a:xfrm>
            <a:solidFill>
              <a:srgbClr val="FF0000"/>
            </a:solidFill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1FF97B2-1A76-8E66-13FE-15B95B025EED}"/>
                  </a:ext>
                </a:extLst>
              </p:cNvPr>
              <p:cNvSpPr/>
              <p:nvPr/>
            </p:nvSpPr>
            <p:spPr>
              <a:xfrm>
                <a:off x="6011162" y="3440054"/>
                <a:ext cx="1564526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E81932-6398-F7D5-1E2E-00F1F2DD2F6A}"/>
                  </a:ext>
                </a:extLst>
              </p:cNvPr>
              <p:cNvSpPr txBox="1"/>
              <p:nvPr/>
            </p:nvSpPr>
            <p:spPr>
              <a:xfrm>
                <a:off x="6129291" y="3602367"/>
                <a:ext cx="1342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Semiconductors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37D96EE-52AF-5951-6070-3E94F3D13C27}"/>
                </a:ext>
              </a:extLst>
            </p:cNvPr>
            <p:cNvGrpSpPr/>
            <p:nvPr/>
          </p:nvGrpSpPr>
          <p:grpSpPr>
            <a:xfrm>
              <a:off x="6295511" y="5515558"/>
              <a:ext cx="1229004" cy="653747"/>
              <a:chOff x="5914611" y="2575688"/>
              <a:chExt cx="1229004" cy="65374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48A87A2-696E-DCFB-387D-F9ECDF34E359}"/>
                  </a:ext>
                </a:extLst>
              </p:cNvPr>
              <p:cNvSpPr/>
              <p:nvPr/>
            </p:nvSpPr>
            <p:spPr>
              <a:xfrm>
                <a:off x="5914611" y="2575688"/>
                <a:ext cx="1229004" cy="65374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CBFAD2-CDF4-4DDB-476C-2A89A34114FA}"/>
                  </a:ext>
                </a:extLst>
              </p:cNvPr>
              <p:cNvSpPr txBox="1"/>
              <p:nvPr/>
            </p:nvSpPr>
            <p:spPr>
              <a:xfrm>
                <a:off x="6038497" y="2741341"/>
                <a:ext cx="9812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Electronics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522C26B-BDE5-2675-58A6-F5ED27AF7C8C}"/>
                </a:ext>
              </a:extLst>
            </p:cNvPr>
            <p:cNvGrpSpPr/>
            <p:nvPr/>
          </p:nvGrpSpPr>
          <p:grpSpPr>
            <a:xfrm>
              <a:off x="5484706" y="5936684"/>
              <a:ext cx="872748" cy="653747"/>
              <a:chOff x="5914611" y="2575688"/>
              <a:chExt cx="1229004" cy="65374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D452F45-DDAA-06D4-1629-FB5AD31094F3}"/>
                  </a:ext>
                </a:extLst>
              </p:cNvPr>
              <p:cNvSpPr/>
              <p:nvPr/>
            </p:nvSpPr>
            <p:spPr>
              <a:xfrm>
                <a:off x="5914611" y="2575688"/>
                <a:ext cx="1229004" cy="65374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CBADDE-E014-7422-FB64-E69EB92ACC97}"/>
                  </a:ext>
                </a:extLst>
              </p:cNvPr>
              <p:cNvSpPr txBox="1"/>
              <p:nvPr/>
            </p:nvSpPr>
            <p:spPr>
              <a:xfrm>
                <a:off x="5951823" y="2764061"/>
                <a:ext cx="11537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Batteries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A4791F7-B465-4A2E-9BAF-1FE96DB36874}"/>
                </a:ext>
              </a:extLst>
            </p:cNvPr>
            <p:cNvGrpSpPr/>
            <p:nvPr/>
          </p:nvGrpSpPr>
          <p:grpSpPr>
            <a:xfrm>
              <a:off x="6577732" y="3541167"/>
              <a:ext cx="1059820" cy="653747"/>
              <a:chOff x="6011162" y="3491174"/>
              <a:chExt cx="1059820" cy="653747"/>
            </a:xfrm>
            <a:solidFill>
              <a:srgbClr val="FF0000"/>
            </a:solidFill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31937D9-28B4-A7C5-6A7E-7B774294DE7F}"/>
                  </a:ext>
                </a:extLst>
              </p:cNvPr>
              <p:cNvSpPr/>
              <p:nvPr/>
            </p:nvSpPr>
            <p:spPr>
              <a:xfrm>
                <a:off x="6011162" y="3491174"/>
                <a:ext cx="1059820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C09CB6-119A-0AEC-073C-D7F00F1EB448}"/>
                  </a:ext>
                </a:extLst>
              </p:cNvPr>
              <p:cNvSpPr txBox="1"/>
              <p:nvPr/>
            </p:nvSpPr>
            <p:spPr>
              <a:xfrm>
                <a:off x="6103291" y="3587214"/>
                <a:ext cx="841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Energy</a:t>
                </a:r>
              </a:p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Materials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F27B11-3F7A-3866-6800-328D39DF610E}"/>
                </a:ext>
              </a:extLst>
            </p:cNvPr>
            <p:cNvGrpSpPr/>
            <p:nvPr/>
          </p:nvGrpSpPr>
          <p:grpSpPr>
            <a:xfrm>
              <a:off x="7242639" y="4100590"/>
              <a:ext cx="1059820" cy="653747"/>
              <a:chOff x="6011162" y="3491174"/>
              <a:chExt cx="1059820" cy="653747"/>
            </a:xfrm>
            <a:solidFill>
              <a:srgbClr val="FF0000"/>
            </a:solidFill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FA49FE9-A16A-0551-B92B-657DEFCEC994}"/>
                  </a:ext>
                </a:extLst>
              </p:cNvPr>
              <p:cNvSpPr/>
              <p:nvPr/>
            </p:nvSpPr>
            <p:spPr>
              <a:xfrm>
                <a:off x="6011162" y="3491174"/>
                <a:ext cx="1059820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E5B810-BC12-678D-48B8-B3CE8243FCA1}"/>
                  </a:ext>
                </a:extLst>
              </p:cNvPr>
              <p:cNvSpPr txBox="1"/>
              <p:nvPr/>
            </p:nvSpPr>
            <p:spPr>
              <a:xfrm>
                <a:off x="6103291" y="3587214"/>
                <a:ext cx="889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Molecular</a:t>
                </a:r>
              </a:p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Systems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F201446-71F3-721B-9799-585429C6C11E}"/>
                </a:ext>
              </a:extLst>
            </p:cNvPr>
            <p:cNvGrpSpPr/>
            <p:nvPr/>
          </p:nvGrpSpPr>
          <p:grpSpPr>
            <a:xfrm>
              <a:off x="1831669" y="3547965"/>
              <a:ext cx="1059820" cy="653747"/>
              <a:chOff x="6011162" y="3491174"/>
              <a:chExt cx="1059820" cy="653747"/>
            </a:xfrm>
            <a:solidFill>
              <a:srgbClr val="00B050"/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BF7CE15-7B2C-1F1D-5DBC-A4121079AC26}"/>
                  </a:ext>
                </a:extLst>
              </p:cNvPr>
              <p:cNvSpPr/>
              <p:nvPr/>
            </p:nvSpPr>
            <p:spPr>
              <a:xfrm>
                <a:off x="6011162" y="3491174"/>
                <a:ext cx="1059820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A06370-9424-38C0-DE7A-7762393EE9EC}"/>
                  </a:ext>
                </a:extLst>
              </p:cNvPr>
              <p:cNvSpPr txBox="1"/>
              <p:nvPr/>
            </p:nvSpPr>
            <p:spPr>
              <a:xfrm>
                <a:off x="6055755" y="3679547"/>
                <a:ext cx="9621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Magnetism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58B28A-884C-6D72-1F50-D692766C3E31}"/>
                </a:ext>
              </a:extLst>
            </p:cNvPr>
            <p:cNvGrpSpPr/>
            <p:nvPr/>
          </p:nvGrpSpPr>
          <p:grpSpPr>
            <a:xfrm>
              <a:off x="2688163" y="3134226"/>
              <a:ext cx="1543665" cy="653747"/>
              <a:chOff x="6011161" y="3491174"/>
              <a:chExt cx="1543665" cy="653747"/>
            </a:xfrm>
            <a:solidFill>
              <a:srgbClr val="00B050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FB5A94E-DD26-B5A8-D082-011C3C4A3C66}"/>
                  </a:ext>
                </a:extLst>
              </p:cNvPr>
              <p:cNvSpPr/>
              <p:nvPr/>
            </p:nvSpPr>
            <p:spPr>
              <a:xfrm>
                <a:off x="6011161" y="3491174"/>
                <a:ext cx="1543665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5DCF0C-F703-5588-4C41-07FD3B0AFF03}"/>
                  </a:ext>
                </a:extLst>
              </p:cNvPr>
              <p:cNvSpPr txBox="1"/>
              <p:nvPr/>
            </p:nvSpPr>
            <p:spPr>
              <a:xfrm>
                <a:off x="6055755" y="3679547"/>
                <a:ext cx="1465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Superconductivity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476602C-D656-7152-E631-7E2917E3ABEB}"/>
                </a:ext>
              </a:extLst>
            </p:cNvPr>
            <p:cNvGrpSpPr/>
            <p:nvPr/>
          </p:nvGrpSpPr>
          <p:grpSpPr>
            <a:xfrm>
              <a:off x="1450304" y="5481120"/>
              <a:ext cx="1924797" cy="653747"/>
              <a:chOff x="5996975" y="3499409"/>
              <a:chExt cx="1697293" cy="653747"/>
            </a:xfrm>
            <a:solidFill>
              <a:srgbClr val="00B050"/>
            </a:solidFill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3FE1B9E-4071-CF95-365F-287516A748F9}"/>
                  </a:ext>
                </a:extLst>
              </p:cNvPr>
              <p:cNvSpPr/>
              <p:nvPr/>
            </p:nvSpPr>
            <p:spPr>
              <a:xfrm>
                <a:off x="5996975" y="3499409"/>
                <a:ext cx="1543665" cy="653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B898DB-6C9A-0203-2AA7-8F21D7085709}"/>
                  </a:ext>
                </a:extLst>
              </p:cNvPr>
              <p:cNvSpPr txBox="1"/>
              <p:nvPr/>
            </p:nvSpPr>
            <p:spPr>
              <a:xfrm>
                <a:off x="6199980" y="3607166"/>
                <a:ext cx="1494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Surface/Interface Science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294B40A-87B2-F870-DA5C-ED6444DC1D44}"/>
                </a:ext>
              </a:extLst>
            </p:cNvPr>
            <p:cNvGrpSpPr/>
            <p:nvPr/>
          </p:nvGrpSpPr>
          <p:grpSpPr>
            <a:xfrm>
              <a:off x="7107642" y="4900386"/>
              <a:ext cx="1229004" cy="653747"/>
              <a:chOff x="5914611" y="2575688"/>
              <a:chExt cx="1229004" cy="65374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6B6ACFB-EBDB-5064-CA5A-8A70D03B5E84}"/>
                  </a:ext>
                </a:extLst>
              </p:cNvPr>
              <p:cNvSpPr/>
              <p:nvPr/>
            </p:nvSpPr>
            <p:spPr>
              <a:xfrm>
                <a:off x="5914611" y="2575688"/>
                <a:ext cx="1229004" cy="65374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A684EE-1353-2D25-1220-BFB64106F32B}"/>
                  </a:ext>
                </a:extLst>
              </p:cNvPr>
              <p:cNvSpPr txBox="1"/>
              <p:nvPr/>
            </p:nvSpPr>
            <p:spPr>
              <a:xfrm>
                <a:off x="6020761" y="2664332"/>
                <a:ext cx="1106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Quantum</a:t>
                </a:r>
              </a:p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Technologies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091EF58-D101-DA2D-EE7B-4DBCC8F90F44}"/>
                </a:ext>
              </a:extLst>
            </p:cNvPr>
            <p:cNvGrpSpPr/>
            <p:nvPr/>
          </p:nvGrpSpPr>
          <p:grpSpPr>
            <a:xfrm>
              <a:off x="2900385" y="5936684"/>
              <a:ext cx="1229004" cy="653747"/>
              <a:chOff x="5914611" y="2575688"/>
              <a:chExt cx="1229004" cy="65374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6A8932F-DF87-59BF-BF45-C36215862FE9}"/>
                  </a:ext>
                </a:extLst>
              </p:cNvPr>
              <p:cNvSpPr/>
              <p:nvPr/>
            </p:nvSpPr>
            <p:spPr>
              <a:xfrm>
                <a:off x="5914611" y="2575688"/>
                <a:ext cx="1229004" cy="65374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BDEE92-DD70-EF4E-57DD-A6B5DE069187}"/>
                  </a:ext>
                </a:extLst>
              </p:cNvPr>
              <p:cNvSpPr txBox="1"/>
              <p:nvPr/>
            </p:nvSpPr>
            <p:spPr>
              <a:xfrm>
                <a:off x="6088832" y="2645301"/>
                <a:ext cx="948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Green Chemistry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4E27D4D-0DE5-52FC-E47E-23D0D846DB57}"/>
                </a:ext>
              </a:extLst>
            </p:cNvPr>
            <p:cNvGrpSpPr/>
            <p:nvPr/>
          </p:nvGrpSpPr>
          <p:grpSpPr>
            <a:xfrm>
              <a:off x="4213505" y="6060110"/>
              <a:ext cx="1229004" cy="653747"/>
              <a:chOff x="5914611" y="2575688"/>
              <a:chExt cx="1229004" cy="65374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62613B4-72AA-C480-E4EF-63C4A02269C4}"/>
                  </a:ext>
                </a:extLst>
              </p:cNvPr>
              <p:cNvSpPr/>
              <p:nvPr/>
            </p:nvSpPr>
            <p:spPr>
              <a:xfrm>
                <a:off x="5914611" y="2575688"/>
                <a:ext cx="1229004" cy="65374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425247-FD70-CA7F-CDAF-EB8598E14540}"/>
                  </a:ext>
                </a:extLst>
              </p:cNvPr>
              <p:cNvSpPr txBox="1"/>
              <p:nvPr/>
            </p:nvSpPr>
            <p:spPr>
              <a:xfrm>
                <a:off x="6093025" y="2671728"/>
                <a:ext cx="1018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Power Generation</a:t>
                </a: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690CEEC-CFE2-51B0-C138-F70D4F115C8F}"/>
                </a:ext>
              </a:extLst>
            </p:cNvPr>
            <p:cNvSpPr/>
            <p:nvPr/>
          </p:nvSpPr>
          <p:spPr>
            <a:xfrm>
              <a:off x="3459938" y="4114320"/>
              <a:ext cx="2358833" cy="1361386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74000">
                  <a:schemeClr val="accent2">
                    <a:lumMod val="75000"/>
                  </a:schemeClr>
                </a:gs>
                <a:gs pos="83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20A1800-6131-F9FB-7344-8E5D6C3F5C81}"/>
                </a:ext>
              </a:extLst>
            </p:cNvPr>
            <p:cNvSpPr txBox="1"/>
            <p:nvPr/>
          </p:nvSpPr>
          <p:spPr>
            <a:xfrm>
              <a:off x="4024561" y="4736340"/>
              <a:ext cx="120417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b</a:t>
              </a:r>
              <a:r>
                <a:rPr lang="en-CA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NMR</a:t>
              </a:r>
              <a:endParaRPr lang="en-C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5670E90-E954-3478-A3BF-B381DF8F9B6C}"/>
                </a:ext>
              </a:extLst>
            </p:cNvPr>
            <p:cNvSpPr txBox="1"/>
            <p:nvPr/>
          </p:nvSpPr>
          <p:spPr>
            <a:xfrm>
              <a:off x="4155616" y="4156726"/>
              <a:ext cx="856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m</a:t>
              </a:r>
              <a:r>
                <a:rPr lang="en-CA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SR</a:t>
              </a:r>
              <a:endParaRPr lang="en-C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62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54083-B648-CF5D-9977-4E2437EA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47" y="316541"/>
            <a:ext cx="7486705" cy="942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BAE11D-4344-84BD-F78C-6EABEE75E195}"/>
              </a:ext>
            </a:extLst>
          </p:cNvPr>
          <p:cNvSpPr txBox="1"/>
          <p:nvPr/>
        </p:nvSpPr>
        <p:spPr>
          <a:xfrm>
            <a:off x="828647" y="1424231"/>
            <a:ext cx="1906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33 respondents</a:t>
            </a:r>
            <a:endParaRPr lang="en-CA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EC4953-481D-9229-7EE0-9F0949A5AF7C}"/>
              </a:ext>
            </a:extLst>
          </p:cNvPr>
          <p:cNvGrpSpPr/>
          <p:nvPr/>
        </p:nvGrpSpPr>
        <p:grpSpPr>
          <a:xfrm>
            <a:off x="318739" y="1911163"/>
            <a:ext cx="8608745" cy="3853364"/>
            <a:chOff x="267624" y="2195137"/>
            <a:chExt cx="8608745" cy="38533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1CEA1B-2D3C-049F-5466-D005E31F4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24" y="2195137"/>
              <a:ext cx="8608745" cy="1012109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3B82B8-E74D-F19A-FB71-A2976E352BF9}"/>
                </a:ext>
              </a:extLst>
            </p:cNvPr>
            <p:cNvGrpSpPr/>
            <p:nvPr/>
          </p:nvGrpSpPr>
          <p:grpSpPr>
            <a:xfrm>
              <a:off x="479695" y="3608418"/>
              <a:ext cx="8176237" cy="2440083"/>
              <a:chOff x="479695" y="3193749"/>
              <a:chExt cx="8176237" cy="244008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D3D194-39FB-1458-B48D-BA5A2B2C83AD}"/>
                  </a:ext>
                </a:extLst>
              </p:cNvPr>
              <p:cNvSpPr txBox="1"/>
              <p:nvPr/>
            </p:nvSpPr>
            <p:spPr>
              <a:xfrm>
                <a:off x="488063" y="3193749"/>
                <a:ext cx="816786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i="1" kern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“TRIUMF is in desperate need of a professional </a:t>
                </a:r>
                <a:r>
                  <a:rPr lang="en-CA" sz="1600" i="1" kern="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</a:rPr>
                  <a:t>user office</a:t>
                </a:r>
                <a:r>
                  <a:rPr lang="en-CA" sz="1600" i="1" kern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and user support team. Compared to other facilities I have used (x-ray, neutron, muon), the user experience at TRIUMF is very challenging from proposal submission (e.g. why do we need to send an email to request an experiment number 2 weeks ahead of the proposal deadline?) to the system for arranging new user visits (e.g. subordinate system is confusing).”</a:t>
                </a:r>
                <a:endParaRPr lang="en-CA" sz="1600" i="1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643D6F-E996-EEBB-13D9-AD4B23CEDC30}"/>
                  </a:ext>
                </a:extLst>
              </p:cNvPr>
              <p:cNvSpPr txBox="1"/>
              <p:nvPr/>
            </p:nvSpPr>
            <p:spPr>
              <a:xfrm>
                <a:off x="496430" y="4721089"/>
                <a:ext cx="6214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“A </a:t>
                </a:r>
                <a:r>
                  <a:rPr lang="en-US" sz="1600" i="1" kern="100" dirty="0"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User Office </a:t>
                </a:r>
                <a:r>
                  <a:rPr lang="en-US" sz="1600" i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that handles visitors, as in any other international facility.</a:t>
                </a:r>
                <a:r>
                  <a:rPr lang="en-CA" sz="1600" i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”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275CCD-DA94-14A8-1E2F-9CEB3729A062}"/>
                  </a:ext>
                </a:extLst>
              </p:cNvPr>
              <p:cNvSpPr txBox="1"/>
              <p:nvPr/>
            </p:nvSpPr>
            <p:spPr>
              <a:xfrm>
                <a:off x="479695" y="5295278"/>
                <a:ext cx="62311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i="1" kern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“TRIUMF needs a </a:t>
                </a:r>
                <a:r>
                  <a:rPr lang="en-CA" sz="1600" i="1" kern="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</a:rPr>
                  <a:t>users office</a:t>
                </a:r>
                <a:r>
                  <a:rPr lang="en-CA" sz="1600" i="1" kern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as other major accelerator facilities have.”</a:t>
                </a:r>
                <a:endParaRPr lang="en-CA" sz="1600" i="1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EAB87FA-C532-A81A-8666-351EBC2E5B08}"/>
              </a:ext>
            </a:extLst>
          </p:cNvPr>
          <p:cNvSpPr txBox="1"/>
          <p:nvPr/>
        </p:nvSpPr>
        <p:spPr>
          <a:xfrm>
            <a:off x="318739" y="6000162"/>
            <a:ext cx="871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Also, lots of complaints about the </a:t>
            </a:r>
            <a:r>
              <a:rPr lang="en-CA" sz="16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TRIDENT system,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complexity of the </a:t>
            </a:r>
            <a:r>
              <a:rPr lang="en-CA" sz="16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visitor access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requirements, and the </a:t>
            </a:r>
            <a:r>
              <a:rPr lang="en-CA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30066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3CBAC-4C94-9269-F472-55CB3813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36" y="181744"/>
            <a:ext cx="9189235" cy="732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C402F-1D02-0479-2BCA-EE498E74F22A}"/>
              </a:ext>
            </a:extLst>
          </p:cNvPr>
          <p:cNvSpPr txBox="1"/>
          <p:nvPr/>
        </p:nvSpPr>
        <p:spPr>
          <a:xfrm>
            <a:off x="485450" y="1299523"/>
            <a:ext cx="84597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“It kills my </a:t>
            </a:r>
            <a:r>
              <a:rPr lang="en-US" sz="16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and postdoc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activity for the year. This kind of announcements has to come three years </a:t>
            </a:r>
            <a:r>
              <a:rPr lang="en-US" sz="1600" i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advance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because the competition for fellowship is already started.”</a:t>
            </a:r>
          </a:p>
          <a:p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“During the year-long shutdown of TRIUMF, it is not easy to seek alternatives to conduct similar CW muon experiments. Possibly, the graduation of PhD </a:t>
            </a:r>
            <a:r>
              <a:rPr lang="en-US" sz="1600" b="0" i="1" u="none" strike="noStrike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1600" b="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 delayed.”</a:t>
            </a:r>
          </a:p>
          <a:p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“Of course this would make it more difficult to plan e.g.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PhD projects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it is good (vital) that information about exact shutdown dates are sent out to all previous users + e.g. user organizations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soon as possible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this way we can plan accordingly.”</a:t>
            </a:r>
          </a:p>
          <a:p>
            <a:endParaRPr lang="en-US" sz="1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“Having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 notice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would be helpful. I have been planning to put in for additional experiments at TRIUMF (my work has been recently completed at PSI and RAL/ISIS but have a few projects that need TRIUMF/CMMS). Obviously the shorter the downtime the better; however, I recognize the importance of appropriate time to do a good job of getting stuff taken care of without cutting corners.”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0" i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“It will greatly reduce my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output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(due to the cost of doing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muSR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experiments elsewhere) and potentially delay graduation for my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However, I am willing to endure this if upgrades/repairs to BL1A take place at the same time.” </a:t>
            </a:r>
            <a:r>
              <a:rPr lang="en-US" sz="1600" b="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1405</Words>
  <Application>Microsoft Office PowerPoint</Application>
  <PresentationFormat>On-screen Show (4:3)</PresentationFormat>
  <Paragraphs>156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Comic Sans MS</vt:lpstr>
      <vt:lpstr>Roboto</vt:lpstr>
      <vt:lpstr>Segoe UI Semibold</vt:lpstr>
      <vt:lpstr>Segoe UI Variable Text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Sonier</dc:creator>
  <cp:lastModifiedBy>Jeff Sonier</cp:lastModifiedBy>
  <cp:revision>103</cp:revision>
  <dcterms:created xsi:type="dcterms:W3CDTF">2024-07-15T22:01:56Z</dcterms:created>
  <dcterms:modified xsi:type="dcterms:W3CDTF">2024-07-24T16:20:11Z</dcterms:modified>
</cp:coreProperties>
</file>