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92" r:id="rId4"/>
    <p:sldId id="291" r:id="rId5"/>
    <p:sldId id="293" r:id="rId6"/>
    <p:sldId id="294" r:id="rId7"/>
    <p:sldId id="295" r:id="rId8"/>
    <p:sldId id="278" r:id="rId9"/>
    <p:sldId id="259" r:id="rId10"/>
    <p:sldId id="288" r:id="rId11"/>
    <p:sldId id="269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53"/>
    <a:srgbClr val="FEC802"/>
    <a:srgbClr val="73BD41"/>
    <a:srgbClr val="04A0DF"/>
    <a:srgbClr val="ED1A2E"/>
    <a:srgbClr val="ED1A2F"/>
    <a:srgbClr val="ED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/>
    <p:restoredTop sz="86602"/>
  </p:normalViewPr>
  <p:slideViewPr>
    <p:cSldViewPr snapToGrid="0">
      <p:cViewPr varScale="1">
        <p:scale>
          <a:sx n="108" d="100"/>
          <a:sy n="108" d="100"/>
        </p:scale>
        <p:origin x="1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louiscroquette\Desktop\PhD\GAPS%205%20year%20plan%20impact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ouiscroquette/Desktop/PhD/GAPS%205%20year%20plan%20impact%20analys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'Demographics - from Monika'!$I$10</c:f>
              <c:strCache>
                <c:ptCount val="1"/>
                <c:pt idx="0">
                  <c:v>MSc student: n = 20</c:v>
                </c:pt>
              </c:strCache>
            </c:strRef>
          </c:tx>
          <c:spPr>
            <a:solidFill>
              <a:srgbClr val="009FDE"/>
            </a:solidFill>
            <a:ln>
              <a:noFill/>
            </a:ln>
            <a:effectLst/>
          </c:spPr>
          <c:invertIfNegative val="0"/>
          <c:cat>
            <c:strRef>
              <c:f>'Demographics - from Monika'!$H$11:$H$13</c:f>
              <c:strCache>
                <c:ptCount val="3"/>
                <c:pt idx="0">
                  <c:v>Physical Sciences Division: n = 99</c:v>
                </c:pt>
                <c:pt idx="1">
                  <c:v>Life Sciences Division: n = 12</c:v>
                </c:pt>
                <c:pt idx="2">
                  <c:v>Accelerator Division: n = 16</c:v>
                </c:pt>
              </c:strCache>
            </c:strRef>
          </c:cat>
          <c:val>
            <c:numRef>
              <c:f>'Demographics - from Monika'!$I$11:$I$13</c:f>
              <c:numCache>
                <c:formatCode>General</c:formatCode>
                <c:ptCount val="3"/>
                <c:pt idx="0">
                  <c:v>13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E-0543-8AA0-F3172A59BFAF}"/>
            </c:ext>
          </c:extLst>
        </c:ser>
        <c:ser>
          <c:idx val="1"/>
          <c:order val="1"/>
          <c:tx>
            <c:strRef>
              <c:f>'Demographics - from Monika'!$J$10</c:f>
              <c:strCache>
                <c:ptCount val="1"/>
                <c:pt idx="0">
                  <c:v>PhD student: n = 50</c:v>
                </c:pt>
              </c:strCache>
            </c:strRef>
          </c:tx>
          <c:spPr>
            <a:solidFill>
              <a:srgbClr val="FDC803"/>
            </a:solidFill>
            <a:ln>
              <a:noFill/>
            </a:ln>
            <a:effectLst/>
          </c:spPr>
          <c:invertIfNegative val="0"/>
          <c:cat>
            <c:strRef>
              <c:f>'Demographics - from Monika'!$H$11:$H$13</c:f>
              <c:strCache>
                <c:ptCount val="3"/>
                <c:pt idx="0">
                  <c:v>Physical Sciences Division: n = 99</c:v>
                </c:pt>
                <c:pt idx="1">
                  <c:v>Life Sciences Division: n = 12</c:v>
                </c:pt>
                <c:pt idx="2">
                  <c:v>Accelerator Division: n = 16</c:v>
                </c:pt>
              </c:strCache>
            </c:strRef>
          </c:cat>
          <c:val>
            <c:numRef>
              <c:f>'Demographics - from Monika'!$J$11:$J$13</c:f>
              <c:numCache>
                <c:formatCode>General</c:formatCode>
                <c:ptCount val="3"/>
                <c:pt idx="0">
                  <c:v>37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BE-0543-8AA0-F3172A59BFAF}"/>
            </c:ext>
          </c:extLst>
        </c:ser>
        <c:ser>
          <c:idx val="2"/>
          <c:order val="2"/>
          <c:tx>
            <c:strRef>
              <c:f>'Demographics - from Monika'!$K$10</c:f>
              <c:strCache>
                <c:ptCount val="1"/>
                <c:pt idx="0">
                  <c:v>Postdoctoral Researcher: n = 51</c:v>
                </c:pt>
              </c:strCache>
            </c:strRef>
          </c:tx>
          <c:spPr>
            <a:solidFill>
              <a:srgbClr val="73BD41"/>
            </a:solidFill>
            <a:ln>
              <a:noFill/>
            </a:ln>
            <a:effectLst/>
          </c:spPr>
          <c:invertIfNegative val="0"/>
          <c:cat>
            <c:strRef>
              <c:f>'Demographics - from Monika'!$H$11:$H$13</c:f>
              <c:strCache>
                <c:ptCount val="3"/>
                <c:pt idx="0">
                  <c:v>Physical Sciences Division: n = 99</c:v>
                </c:pt>
                <c:pt idx="1">
                  <c:v>Life Sciences Division: n = 12</c:v>
                </c:pt>
                <c:pt idx="2">
                  <c:v>Accelerator Division: n = 16</c:v>
                </c:pt>
              </c:strCache>
            </c:strRef>
          </c:cat>
          <c:val>
            <c:numRef>
              <c:f>'Demographics - from Monika'!$K$11:$K$13</c:f>
              <c:numCache>
                <c:formatCode>General</c:formatCode>
                <c:ptCount val="3"/>
                <c:pt idx="0">
                  <c:v>44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BE-0543-8AA0-F3172A59BFAF}"/>
            </c:ext>
          </c:extLst>
        </c:ser>
        <c:ser>
          <c:idx val="3"/>
          <c:order val="3"/>
          <c:tx>
            <c:strRef>
              <c:f>'Demographics - from Monika'!$L$10</c:f>
              <c:strCache>
                <c:ptCount val="1"/>
                <c:pt idx="0">
                  <c:v>Research Associate: n = 6</c:v>
                </c:pt>
              </c:strCache>
            </c:strRef>
          </c:tx>
          <c:spPr>
            <a:solidFill>
              <a:srgbClr val="222158"/>
            </a:solidFill>
            <a:ln>
              <a:noFill/>
            </a:ln>
            <a:effectLst/>
          </c:spPr>
          <c:invertIfNegative val="0"/>
          <c:cat>
            <c:strRef>
              <c:f>'Demographics - from Monika'!$H$11:$H$13</c:f>
              <c:strCache>
                <c:ptCount val="3"/>
                <c:pt idx="0">
                  <c:v>Physical Sciences Division: n = 99</c:v>
                </c:pt>
                <c:pt idx="1">
                  <c:v>Life Sciences Division: n = 12</c:v>
                </c:pt>
                <c:pt idx="2">
                  <c:v>Accelerator Division: n = 16</c:v>
                </c:pt>
              </c:strCache>
            </c:strRef>
          </c:cat>
          <c:val>
            <c:numRef>
              <c:f>'Demographics - from Monika'!$L$11:$L$13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E-0543-8AA0-F3172A59B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5200687"/>
        <c:axId val="1675202399"/>
      </c:barChart>
      <c:catAx>
        <c:axId val="16752006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5202399"/>
        <c:crosses val="autoZero"/>
        <c:auto val="1"/>
        <c:lblAlgn val="ctr"/>
        <c:lblOffset val="100"/>
        <c:noMultiLvlLbl val="0"/>
      </c:catAx>
      <c:valAx>
        <c:axId val="1675202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200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Asked</a:t>
            </a:r>
            <a:r>
              <a:rPr lang="en-US" baseline="0" dirty="0"/>
              <a:t> to i</a:t>
            </a:r>
            <a:r>
              <a:rPr lang="en-US" dirty="0"/>
              <a:t>mpacted students:</a:t>
            </a:r>
            <a:r>
              <a:rPr lang="en-US" baseline="0" dirty="0"/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Have you discussed a contingency plan with your supervisor?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TRIUMF</a:t>
            </a:r>
            <a:r>
              <a:rPr lang="en-US" sz="1400" baseline="0">
                <a:latin typeface="Arial" panose="020B0604020202020204" pitchFamily="34" charset="0"/>
                <a:cs typeface="Arial" panose="020B0604020202020204" pitchFamily="34" charset="0"/>
              </a:rPr>
              <a:t> Division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9F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A1-FE44-8A94-342AB0D25764}"/>
              </c:ext>
            </c:extLst>
          </c:dPt>
          <c:dPt>
            <c:idx val="1"/>
            <c:bubble3D val="0"/>
            <c:spPr>
              <a:solidFill>
                <a:srgbClr val="73BD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A1-FE44-8A94-342AB0D25764}"/>
              </c:ext>
            </c:extLst>
          </c:dPt>
          <c:dPt>
            <c:idx val="2"/>
            <c:bubble3D val="0"/>
            <c:spPr>
              <a:solidFill>
                <a:srgbClr val="FDC8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A1-FE44-8A94-342AB0D257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'Demographics analysis'!$K$2:$K$4</c:f>
              <c:strCache>
                <c:ptCount val="3"/>
                <c:pt idx="0">
                  <c:v>Physical Sciences Division</c:v>
                </c:pt>
                <c:pt idx="1">
                  <c:v>Accelerator Division</c:v>
                </c:pt>
                <c:pt idx="2">
                  <c:v>Life Sciences Division</c:v>
                </c:pt>
              </c:strCache>
            </c:strRef>
          </c:cat>
          <c:val>
            <c:numRef>
              <c:f>'Demographics analysis'!$L$2:$L$4</c:f>
              <c:numCache>
                <c:formatCode>General</c:formatCode>
                <c:ptCount val="3"/>
                <c:pt idx="0">
                  <c:v>24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A1-FE44-8A94-342AB0D2576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Position at TRIUMF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9F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7B-414F-8FE3-31F3015AC04C}"/>
              </c:ext>
            </c:extLst>
          </c:dPt>
          <c:dPt>
            <c:idx val="1"/>
            <c:bubble3D val="0"/>
            <c:spPr>
              <a:solidFill>
                <a:srgbClr val="FDC8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7B-414F-8FE3-31F3015AC04C}"/>
              </c:ext>
            </c:extLst>
          </c:dPt>
          <c:dPt>
            <c:idx val="2"/>
            <c:bubble3D val="0"/>
            <c:spPr>
              <a:solidFill>
                <a:srgbClr val="73BD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7B-414F-8FE3-31F3015AC04C}"/>
              </c:ext>
            </c:extLst>
          </c:dPt>
          <c:dPt>
            <c:idx val="3"/>
            <c:bubble3D val="0"/>
            <c:spPr>
              <a:solidFill>
                <a:srgbClr val="22215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7B-414F-8FE3-31F3015AC04C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C7B-414F-8FE3-31F3015AC0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'Demographics analysis'!$K$10:$K$13</c:f>
              <c:strCache>
                <c:ptCount val="4"/>
                <c:pt idx="0">
                  <c:v>MSc student</c:v>
                </c:pt>
                <c:pt idx="1">
                  <c:v>PhD student</c:v>
                </c:pt>
                <c:pt idx="2">
                  <c:v>Postdoctoral Researcher</c:v>
                </c:pt>
                <c:pt idx="3">
                  <c:v>Research Associate</c:v>
                </c:pt>
              </c:strCache>
            </c:strRef>
          </c:cat>
          <c:val>
            <c:numRef>
              <c:f>'Demographics analysis'!$L$10:$L$13</c:f>
              <c:numCache>
                <c:formatCode>General</c:formatCode>
                <c:ptCount val="4"/>
                <c:pt idx="0">
                  <c:v>4</c:v>
                </c:pt>
                <c:pt idx="1">
                  <c:v>9</c:v>
                </c:pt>
                <c:pt idx="2">
                  <c:v>15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7B-414F-8FE3-31F3015AC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u="none" strike="noStrike" baseline="0"/>
              <a:t>Do you expect to be impacted by an extended main accelerator shutdown in 2026?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'Leaving date analysis'!$C$39</c:f>
              <c:strCache>
                <c:ptCount val="1"/>
                <c:pt idx="0">
                  <c:v>MSc - Yes</c:v>
                </c:pt>
              </c:strCache>
            </c:strRef>
          </c:tx>
          <c:spPr>
            <a:solidFill>
              <a:srgbClr val="009FDE"/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analysis'!$C$40:$C$44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8-D042-BDE5-E23505EE969C}"/>
            </c:ext>
          </c:extLst>
        </c:ser>
        <c:ser>
          <c:idx val="1"/>
          <c:order val="1"/>
          <c:tx>
            <c:strRef>
              <c:f>'Leaving date analysis'!$D$39</c:f>
              <c:strCache>
                <c:ptCount val="1"/>
                <c:pt idx="0">
                  <c:v>PhD - Yes</c:v>
                </c:pt>
              </c:strCache>
            </c:strRef>
          </c:tx>
          <c:spPr>
            <a:solidFill>
              <a:srgbClr val="009FDE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analysis'!$D$40:$D$44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8-D042-BDE5-E23505EE969C}"/>
            </c:ext>
          </c:extLst>
        </c:ser>
        <c:ser>
          <c:idx val="2"/>
          <c:order val="2"/>
          <c:tx>
            <c:strRef>
              <c:f>'Leaving date analysis'!$E$39</c:f>
              <c:strCache>
                <c:ptCount val="1"/>
                <c:pt idx="0">
                  <c:v>Postdoc - Yes</c:v>
                </c:pt>
              </c:strCache>
            </c:strRef>
          </c:tx>
          <c:spPr>
            <a:solidFill>
              <a:srgbClr val="009FDE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analysis'!$E$40:$E$44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58-D042-BDE5-E23505EE969C}"/>
            </c:ext>
          </c:extLst>
        </c:ser>
        <c:ser>
          <c:idx val="3"/>
          <c:order val="3"/>
          <c:tx>
            <c:strRef>
              <c:f>'Leaving date analysis'!$F$39</c:f>
              <c:strCache>
                <c:ptCount val="1"/>
                <c:pt idx="0">
                  <c:v>MSc - Maybe</c:v>
                </c:pt>
              </c:strCache>
            </c:strRef>
          </c:tx>
          <c:spPr>
            <a:solidFill>
              <a:srgbClr val="73BD41"/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analysis'!$F$40:$F$44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58-D042-BDE5-E23505EE969C}"/>
            </c:ext>
          </c:extLst>
        </c:ser>
        <c:ser>
          <c:idx val="4"/>
          <c:order val="4"/>
          <c:tx>
            <c:strRef>
              <c:f>'Leaving date analysis'!$G$39</c:f>
              <c:strCache>
                <c:ptCount val="1"/>
                <c:pt idx="0">
                  <c:v>PhD - Maybe</c:v>
                </c:pt>
              </c:strCache>
            </c:strRef>
          </c:tx>
          <c:spPr>
            <a:solidFill>
              <a:srgbClr val="73BD41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analysis'!$G$40:$G$44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58-D042-BDE5-E23505EE969C}"/>
            </c:ext>
          </c:extLst>
        </c:ser>
        <c:ser>
          <c:idx val="5"/>
          <c:order val="5"/>
          <c:tx>
            <c:strRef>
              <c:f>'Leaving date analysis'!$H$39</c:f>
              <c:strCache>
                <c:ptCount val="1"/>
                <c:pt idx="0">
                  <c:v>Postdoc - Maybe</c:v>
                </c:pt>
              </c:strCache>
            </c:strRef>
          </c:tx>
          <c:spPr>
            <a:solidFill>
              <a:srgbClr val="73BD41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analysis'!$H$40:$H$44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58-D042-BDE5-E23505EE969C}"/>
            </c:ext>
          </c:extLst>
        </c:ser>
        <c:ser>
          <c:idx val="6"/>
          <c:order val="6"/>
          <c:tx>
            <c:strRef>
              <c:f>'Leaving date analysis'!$I$39</c:f>
              <c:strCache>
                <c:ptCount val="1"/>
                <c:pt idx="0">
                  <c:v>MSc - No</c:v>
                </c:pt>
              </c:strCache>
            </c:strRef>
          </c:tx>
          <c:spPr>
            <a:solidFill>
              <a:srgbClr val="FDC803"/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analysis'!$I$40:$I$44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58-D042-BDE5-E23505EE969C}"/>
            </c:ext>
          </c:extLst>
        </c:ser>
        <c:ser>
          <c:idx val="7"/>
          <c:order val="7"/>
          <c:tx>
            <c:strRef>
              <c:f>'Leaving date analysis'!$J$39</c:f>
              <c:strCache>
                <c:ptCount val="1"/>
                <c:pt idx="0">
                  <c:v>PhD - No</c:v>
                </c:pt>
              </c:strCache>
            </c:strRef>
          </c:tx>
          <c:spPr>
            <a:solidFill>
              <a:srgbClr val="FDC803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analysis'!$J$40:$J$44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658-D042-BDE5-E23505EE969C}"/>
            </c:ext>
          </c:extLst>
        </c:ser>
        <c:ser>
          <c:idx val="8"/>
          <c:order val="8"/>
          <c:tx>
            <c:strRef>
              <c:f>'Leaving date analysis'!$K$39</c:f>
              <c:strCache>
                <c:ptCount val="1"/>
                <c:pt idx="0">
                  <c:v>Postdoc - No</c:v>
                </c:pt>
              </c:strCache>
            </c:strRef>
          </c:tx>
          <c:spPr>
            <a:solidFill>
              <a:srgbClr val="FDC803">
                <a:alpha val="50000"/>
              </a:srgbClr>
            </a:solidFill>
            <a:ln>
              <a:noFill/>
            </a:ln>
            <a:effectLst/>
          </c:spPr>
          <c:invertIfNegative val="0"/>
          <c:cat>
            <c:numRef>
              <c:f>'Leaving date analysis'!$B$40:$B$44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'Leaving date analysis'!$K$40:$K$44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58-D042-BDE5-E23505EE9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6580175"/>
        <c:axId val="1602893375"/>
      </c:barChart>
      <c:catAx>
        <c:axId val="1676580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893375"/>
        <c:crosses val="autoZero"/>
        <c:auto val="1"/>
        <c:lblAlgn val="ctr"/>
        <c:lblOffset val="100"/>
        <c:noMultiLvlLbl val="0"/>
      </c:catAx>
      <c:valAx>
        <c:axId val="1602893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6580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Rate the impact of an</a:t>
            </a: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extended shutdown</a:t>
            </a: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(1 very positive, 5 no impact 9 very negative)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'Impact Q6, 7, and 11'!$N$7</c:f>
              <c:strCache>
                <c:ptCount val="1"/>
                <c:pt idx="0">
                  <c:v>Impacted: average = 6.19</c:v>
                </c:pt>
              </c:strCache>
            </c:strRef>
          </c:tx>
          <c:spPr>
            <a:solidFill>
              <a:srgbClr val="009FDE"/>
            </a:solidFill>
            <a:ln>
              <a:noFill/>
            </a:ln>
            <a:effectLst/>
          </c:spPr>
          <c:invertIfNegative val="0"/>
          <c:cat>
            <c:numRef>
              <c:f>'Impact Q6, 7, and 11'!$L$8:$L$16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'Impact Q6, 7, and 11'!$N$8:$N$16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8</c:v>
                </c:pt>
                <c:pt idx="6">
                  <c:v>3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D-D34E-9461-A535FC9A9266}"/>
            </c:ext>
          </c:extLst>
        </c:ser>
        <c:ser>
          <c:idx val="1"/>
          <c:order val="1"/>
          <c:tx>
            <c:strRef>
              <c:f>'Impact Q6, 7, and 11'!$O$7</c:f>
              <c:strCache>
                <c:ptCount val="1"/>
                <c:pt idx="0">
                  <c:v>Non-impacted: average = 5.21</c:v>
                </c:pt>
              </c:strCache>
            </c:strRef>
          </c:tx>
          <c:spPr>
            <a:solidFill>
              <a:srgbClr val="FDC803"/>
            </a:solidFill>
            <a:ln>
              <a:noFill/>
            </a:ln>
            <a:effectLst/>
          </c:spPr>
          <c:invertIfNegative val="0"/>
          <c:cat>
            <c:numRef>
              <c:f>'Impact Q6, 7, and 11'!$L$8:$L$16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'Impact Q6, 7, and 11'!$O$8:$O$16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13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ED-D34E-9461-A535FC9A9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8904384"/>
        <c:axId val="418912592"/>
      </c:barChart>
      <c:catAx>
        <c:axId val="41890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912592"/>
        <c:crosses val="autoZero"/>
        <c:auto val="1"/>
        <c:lblAlgn val="ctr"/>
        <c:lblOffset val="100"/>
        <c:noMultiLvlLbl val="0"/>
      </c:catAx>
      <c:valAx>
        <c:axId val="41891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90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the impact of an extended shutdown</a:t>
            </a: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very positive, 9 very negative)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'Impact by division'!$E$35</c:f>
              <c:strCache>
                <c:ptCount val="1"/>
                <c:pt idx="0">
                  <c:v>Physical Sciences Division: n = 23</c:v>
                </c:pt>
              </c:strCache>
            </c:strRef>
          </c:tx>
          <c:spPr>
            <a:solidFill>
              <a:srgbClr val="009FDE"/>
            </a:solidFill>
            <a:ln>
              <a:noFill/>
            </a:ln>
            <a:effectLst/>
          </c:spPr>
          <c:invertIfNegative val="0"/>
          <c:cat>
            <c:numRef>
              <c:f>'Impact by division'!$D$36:$D$44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'Impact by division'!$E$36:$E$44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9</c:v>
                </c:pt>
                <c:pt idx="5">
                  <c:v>5</c:v>
                </c:pt>
                <c:pt idx="6">
                  <c:v>3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7-7940-84E0-25866A3AC90A}"/>
            </c:ext>
          </c:extLst>
        </c:ser>
        <c:ser>
          <c:idx val="1"/>
          <c:order val="1"/>
          <c:tx>
            <c:strRef>
              <c:f>'Impact by division'!$F$35</c:f>
              <c:strCache>
                <c:ptCount val="1"/>
                <c:pt idx="0">
                  <c:v>Accelerator Division: n = 4</c:v>
                </c:pt>
              </c:strCache>
            </c:strRef>
          </c:tx>
          <c:spPr>
            <a:solidFill>
              <a:srgbClr val="FDC803"/>
            </a:solidFill>
            <a:ln>
              <a:noFill/>
            </a:ln>
            <a:effectLst/>
          </c:spPr>
          <c:invertIfNegative val="0"/>
          <c:cat>
            <c:numRef>
              <c:f>'Impact by division'!$D$36:$D$44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'Impact by division'!$F$36:$F$44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B7-7940-84E0-25866A3AC90A}"/>
            </c:ext>
          </c:extLst>
        </c:ser>
        <c:ser>
          <c:idx val="2"/>
          <c:order val="2"/>
          <c:tx>
            <c:strRef>
              <c:f>'Impact by division'!$G$35</c:f>
              <c:strCache>
                <c:ptCount val="1"/>
                <c:pt idx="0">
                  <c:v>Life Sciences Division: n = 2</c:v>
                </c:pt>
              </c:strCache>
            </c:strRef>
          </c:tx>
          <c:spPr>
            <a:solidFill>
              <a:srgbClr val="73BD41"/>
            </a:solidFill>
            <a:ln>
              <a:noFill/>
            </a:ln>
            <a:effectLst/>
          </c:spPr>
          <c:invertIfNegative val="0"/>
          <c:cat>
            <c:numRef>
              <c:f>'Impact by division'!$D$36:$D$44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'Impact by division'!$G$36:$G$44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B7-7940-84E0-25866A3AC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3175760"/>
        <c:axId val="273487520"/>
      </c:barChart>
      <c:catAx>
        <c:axId val="2731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487520"/>
        <c:crosses val="autoZero"/>
        <c:auto val="1"/>
        <c:lblAlgn val="ctr"/>
        <c:lblOffset val="100"/>
        <c:noMultiLvlLbl val="0"/>
      </c:catAx>
      <c:valAx>
        <c:axId val="27348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17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Would prior knowledge of an extended shutdown have impacted your decision to come to TRIUMF for your degree?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'Impact Q6, 7, and 11'!$R$1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FDC8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37-C941-B66E-132BACEEAB90}"/>
              </c:ext>
            </c:extLst>
          </c:dPt>
          <c:dPt>
            <c:idx val="1"/>
            <c:bubble3D val="0"/>
            <c:spPr>
              <a:solidFill>
                <a:srgbClr val="73BD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37-C941-B66E-132BACEEAB90}"/>
              </c:ext>
            </c:extLst>
          </c:dPt>
          <c:dPt>
            <c:idx val="2"/>
            <c:bubble3D val="0"/>
            <c:spPr>
              <a:solidFill>
                <a:srgbClr val="009F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37-C941-B66E-132BACEEAB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'Impact Q6, 7, and 11'!$Q$2:$Q$4</c:f>
              <c:strCache>
                <c:ptCount val="3"/>
                <c:pt idx="0">
                  <c:v>Yes</c:v>
                </c:pt>
                <c:pt idx="1">
                  <c:v>Maybe</c:v>
                </c:pt>
                <c:pt idx="2">
                  <c:v>No</c:v>
                </c:pt>
              </c:strCache>
            </c:strRef>
          </c:cat>
          <c:val>
            <c:numRef>
              <c:f>'Impact Q6, 7, and 11'!$R$2:$R$4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37-C941-B66E-132BACEEAB9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you had to decide now whether to come to TRIUMF, would an extended shutdown impact your decision?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'Impact Q6, 7, and 11'!$U$1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FDC8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8F-E044-9E99-F7F7D52877A8}"/>
              </c:ext>
            </c:extLst>
          </c:dPt>
          <c:dPt>
            <c:idx val="1"/>
            <c:bubble3D val="0"/>
            <c:spPr>
              <a:solidFill>
                <a:srgbClr val="73BD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8F-E044-9E99-F7F7D52877A8}"/>
              </c:ext>
            </c:extLst>
          </c:dPt>
          <c:dPt>
            <c:idx val="2"/>
            <c:bubble3D val="0"/>
            <c:spPr>
              <a:solidFill>
                <a:srgbClr val="009F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8F-E044-9E99-F7F7D52877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'Impact Q6, 7, and 11'!$T$2:$T$4</c:f>
              <c:strCache>
                <c:ptCount val="3"/>
                <c:pt idx="0">
                  <c:v>Yes</c:v>
                </c:pt>
                <c:pt idx="1">
                  <c:v>Maybe</c:v>
                </c:pt>
                <c:pt idx="2">
                  <c:v>No</c:v>
                </c:pt>
              </c:strCache>
            </c:strRef>
          </c:cat>
          <c:val>
            <c:numRef>
              <c:f>'Impact Q6, 7, and 11'!$U$2:$U$4</c:f>
              <c:numCache>
                <c:formatCode>General</c:formatCode>
                <c:ptCount val="3"/>
                <c:pt idx="0">
                  <c:v>13</c:v>
                </c:pt>
                <c:pt idx="1">
                  <c:v>1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8F-E044-9E99-F7F7D52877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/>
              <a:t>Asked to </a:t>
            </a:r>
            <a:r>
              <a:rPr lang="en-US" sz="1800" b="1"/>
              <a:t>impacted GAPS members</a:t>
            </a:r>
            <a:r>
              <a:rPr lang="en-US" sz="1800"/>
              <a:t>: </a:t>
            </a:r>
          </a:p>
          <a:p>
            <a:pPr algn="ctr" rtl="0">
              <a:defRPr sz="1800"/>
            </a:pPr>
            <a:r>
              <a:rPr lang="en-US" sz="1800"/>
              <a:t>Have you discussed a contingency plan with your supervisor?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3BD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B0-CF4F-8907-174B6EF23895}"/>
              </c:ext>
            </c:extLst>
          </c:dPt>
          <c:dPt>
            <c:idx val="1"/>
            <c:bubble3D val="0"/>
            <c:spPr>
              <a:solidFill>
                <a:srgbClr val="FDC80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B0-CF4F-8907-174B6EF23895}"/>
              </c:ext>
            </c:extLst>
          </c:dPt>
          <c:dPt>
            <c:idx val="2"/>
            <c:bubble3D val="0"/>
            <c:spPr>
              <a:solidFill>
                <a:srgbClr val="009F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B0-CF4F-8907-174B6EF23895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B0-CF4F-8907-174B6EF23895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B0-CF4F-8907-174B6EF23895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B0-CF4F-8907-174B6EF238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'Supervisor Q9 and 10'!$K$9:$K$11</c:f>
              <c:strCache>
                <c:ptCount val="3"/>
                <c:pt idx="0">
                  <c:v>Yes, and I feel the contingency is adequate</c:v>
                </c:pt>
                <c:pt idx="1">
                  <c:v>Yes, but I am worried about the contingency plan</c:v>
                </c:pt>
                <c:pt idx="2">
                  <c:v>No</c:v>
                </c:pt>
              </c:strCache>
            </c:strRef>
          </c:cat>
          <c:val>
            <c:numRef>
              <c:f>'Supervisor Q9 and 10'!$L$9:$L$11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B0-CF4F-8907-174B6EF238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167977484595802E-2"/>
          <c:y val="0.27354222722159727"/>
          <c:w val="0.24573947110675809"/>
          <c:h val="0.49768924406837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2622D-695E-CC49-9CBA-2CDC0FDA1B91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26DA2-1829-334A-A0FC-C6F4043C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4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18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1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1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6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5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1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7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429" y="1988841"/>
            <a:ext cx="103632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4A0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1829" y="371703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03102-BB7F-9BBA-10D6-08E0696BB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45259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742950" indent="-285750">
              <a:buFont typeface="Courier New" panose="02070309020205020404" pitchFamily="49" charset="0"/>
              <a:buChar char="o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48000" y="908720"/>
            <a:ext cx="12096000" cy="54000"/>
          </a:xfrm>
          <a:prstGeom prst="parallelogram">
            <a:avLst>
              <a:gd name="adj" fmla="val 162471"/>
            </a:avLst>
          </a:prstGeom>
          <a:solidFill>
            <a:srgbClr val="04A0DF"/>
          </a:solidFill>
          <a:ln>
            <a:solidFill>
              <a:srgbClr val="04A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ED1B2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78" y="6453014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212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sz="quarter" idx="13"/>
          </p:nvPr>
        </p:nvSpPr>
        <p:spPr>
          <a:xfrm>
            <a:off x="1391477" y="6493495"/>
            <a:ext cx="3014135" cy="2540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13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477" y="72000"/>
            <a:ext cx="101909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696" y="1600201"/>
            <a:ext cx="1019092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5403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" y="764704"/>
            <a:ext cx="1248000" cy="6120680"/>
          </a:xfrm>
          <a:prstGeom prst="rect">
            <a:avLst/>
          </a:prstGeom>
          <a:solidFill>
            <a:srgbClr val="04A0DF"/>
          </a:solidFill>
          <a:ln>
            <a:solidFill>
              <a:srgbClr val="04A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4A0DF"/>
              </a:solidFill>
            </a:endParaRPr>
          </a:p>
        </p:txBody>
      </p:sp>
      <p:sp>
        <p:nvSpPr>
          <p:cNvPr id="7" name="Right Triangle 6"/>
          <p:cNvSpPr>
            <a:spLocks noChangeAspect="1"/>
          </p:cNvSpPr>
          <p:nvPr/>
        </p:nvSpPr>
        <p:spPr>
          <a:xfrm rot="16200000">
            <a:off x="229046" y="-243945"/>
            <a:ext cx="761107" cy="1248997"/>
          </a:xfrm>
          <a:prstGeom prst="rtTriangle">
            <a:avLst/>
          </a:prstGeom>
          <a:solidFill>
            <a:srgbClr val="04A0DF"/>
          </a:solidFill>
          <a:ln>
            <a:solidFill>
              <a:srgbClr val="04A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4A0DF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35F9D84-1317-0594-E284-A7D474CD4547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243484" y="-248758"/>
            <a:ext cx="761107" cy="1248997"/>
          </a:xfrm>
          <a:prstGeom prst="rtTriangle">
            <a:avLst/>
          </a:prstGeom>
          <a:solidFill>
            <a:srgbClr val="04A0DF"/>
          </a:solidFill>
          <a:ln>
            <a:solidFill>
              <a:srgbClr val="04A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4A0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4A0D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CDA9-A59E-B2E4-C293-9A678B495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4365" y="1650400"/>
            <a:ext cx="9144000" cy="23876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4A0DF"/>
                </a:solidFill>
                <a:effectLst/>
              </a:rPr>
              <a:t>GAPS Perspective on </a:t>
            </a:r>
            <a:br>
              <a:rPr lang="en-CA" dirty="0">
                <a:solidFill>
                  <a:srgbClr val="04A0DF"/>
                </a:solidFill>
                <a:effectLst/>
              </a:rPr>
            </a:br>
            <a:r>
              <a:rPr lang="en-CA" dirty="0">
                <a:solidFill>
                  <a:srgbClr val="04A0DF"/>
                </a:solidFill>
                <a:effectLst/>
              </a:rPr>
              <a:t>5 year plan</a:t>
            </a:r>
            <a:endParaRPr lang="en-US" dirty="0">
              <a:solidFill>
                <a:srgbClr val="04A0D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14661-ABED-7284-005B-AABF34FDC0FA}"/>
              </a:ext>
            </a:extLst>
          </p:cNvPr>
          <p:cNvSpPr txBox="1"/>
          <p:nvPr/>
        </p:nvSpPr>
        <p:spPr>
          <a:xfrm>
            <a:off x="4969377" y="4793673"/>
            <a:ext cx="259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Louis Croquette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GAPS Vice Chair HR</a:t>
            </a:r>
          </a:p>
        </p:txBody>
      </p:sp>
    </p:spTree>
    <p:extLst>
      <p:ext uri="{BB962C8B-B14F-4D97-AF65-F5344CB8AC3E}">
        <p14:creationId xmlns:p14="http://schemas.microsoft.com/office/powerpoint/2010/main" val="385115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D226A3D-12DC-E2FE-4043-7DC1D4B5E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306696"/>
              </p:ext>
            </p:extLst>
          </p:nvPr>
        </p:nvGraphicFramePr>
        <p:xfrm>
          <a:off x="1391477" y="1076945"/>
          <a:ext cx="10979150" cy="555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8A111-92C7-18A4-4231-DD5782F63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D226A3D-12DC-E2FE-4043-7DC1D4B5E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305139"/>
              </p:ext>
            </p:extLst>
          </p:nvPr>
        </p:nvGraphicFramePr>
        <p:xfrm>
          <a:off x="2100561" y="980728"/>
          <a:ext cx="9124395" cy="525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1E7211E-5FF1-AB45-3137-002D0F672C5F}"/>
              </a:ext>
            </a:extLst>
          </p:cNvPr>
          <p:cNvSpPr txBox="1"/>
          <p:nvPr/>
        </p:nvSpPr>
        <p:spPr>
          <a:xfrm>
            <a:off x="8258044" y="579118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Note: 14 students non-impacted</a:t>
            </a:r>
          </a:p>
        </p:txBody>
      </p:sp>
    </p:spTree>
    <p:extLst>
      <p:ext uri="{BB962C8B-B14F-4D97-AF65-F5344CB8AC3E}">
        <p14:creationId xmlns:p14="http://schemas.microsoft.com/office/powerpoint/2010/main" val="212419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for contingency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31CC8-FD67-9072-E301-CB3E9262B4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A521A3-CAC2-07C6-CA4B-5F72D17DE011}"/>
              </a:ext>
            </a:extLst>
          </p:cNvPr>
          <p:cNvSpPr txBox="1">
            <a:spLocks/>
          </p:cNvSpPr>
          <p:nvPr/>
        </p:nvSpPr>
        <p:spPr>
          <a:xfrm>
            <a:off x="1491455" y="1281295"/>
            <a:ext cx="10204715" cy="4695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Presents an opportunity for engagement</a:t>
            </a:r>
          </a:p>
          <a:p>
            <a:r>
              <a:rPr lang="en-CA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 into timeline work that can be done offline during 2026 – simulations, data analysis, paper writing, thesis writing, conferences</a:t>
            </a:r>
          </a:p>
          <a:p>
            <a:pPr lvl="1"/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Datasets from previous beamtimes</a:t>
            </a:r>
          </a:p>
          <a:p>
            <a:pPr lvl="1"/>
            <a:r>
              <a:rPr lang="en-CA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Offlin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e studies</a:t>
            </a:r>
            <a:endParaRPr lang="en-CA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Find alternate projects</a:t>
            </a:r>
          </a:p>
          <a:p>
            <a:pPr lvl="1"/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Experiment upgrades</a:t>
            </a:r>
          </a:p>
          <a:p>
            <a:pPr lvl="1"/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Detector development – requires facilities support</a:t>
            </a:r>
          </a:p>
          <a:p>
            <a:pPr lvl="1"/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Radioisotope production independent of main cyclotron</a:t>
            </a:r>
          </a:p>
          <a:p>
            <a:r>
              <a:rPr lang="en-CA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 collaboration partners at other facilities</a:t>
            </a:r>
          </a:p>
          <a:p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01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8A111-92C7-18A4-4231-DD5782F63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group of people under a canopy&#10;&#10;Description automatically generated">
            <a:extLst>
              <a:ext uri="{FF2B5EF4-FFF2-40B4-BE49-F238E27FC236}">
                <a16:creationId xmlns:a16="http://schemas.microsoft.com/office/drawing/2014/main" id="{ACAF1DEE-2EFA-7A2A-CDE8-D22EB50A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77"/>
          <a:stretch/>
        </p:blipFill>
        <p:spPr>
          <a:xfrm>
            <a:off x="8719228" y="4014325"/>
            <a:ext cx="2109581" cy="2339711"/>
          </a:xfrm>
          <a:prstGeom prst="rect">
            <a:avLst/>
          </a:prstGeom>
        </p:spPr>
      </p:pic>
      <p:pic>
        <p:nvPicPr>
          <p:cNvPr id="12" name="Picture 11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62B08369-C65A-81E0-8F0F-CEE004393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64" b="1"/>
          <a:stretch/>
        </p:blipFill>
        <p:spPr>
          <a:xfrm>
            <a:off x="8632951" y="1260380"/>
            <a:ext cx="2770876" cy="1879385"/>
          </a:xfrm>
          <a:prstGeom prst="rect">
            <a:avLst/>
          </a:prstGeom>
        </p:spPr>
      </p:pic>
      <p:pic>
        <p:nvPicPr>
          <p:cNvPr id="10" name="Content Placeholder 9" descr="A group of people standing in front of a table with a table full of board games&#10;&#10;Description automatically generated">
            <a:extLst>
              <a:ext uri="{FF2B5EF4-FFF2-40B4-BE49-F238E27FC236}">
                <a16:creationId xmlns:a16="http://schemas.microsoft.com/office/drawing/2014/main" id="{96003B5F-1303-B0CB-D02D-8D8B5EEE4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6348" b="15552"/>
          <a:stretch/>
        </p:blipFill>
        <p:spPr>
          <a:xfrm>
            <a:off x="1770777" y="4014325"/>
            <a:ext cx="2769426" cy="2145369"/>
          </a:xfrm>
        </p:spPr>
      </p:pic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3D10899-B483-7BC4-A56F-38DB995A7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29"/>
          <a:stretch/>
        </p:blipFill>
        <p:spPr>
          <a:xfrm>
            <a:off x="1769327" y="1237288"/>
            <a:ext cx="2770876" cy="19009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1645883-F217-6ABE-8645-6A29F15B5CFB}"/>
              </a:ext>
            </a:extLst>
          </p:cNvPr>
          <p:cNvSpPr txBox="1">
            <a:spLocks/>
          </p:cNvSpPr>
          <p:nvPr/>
        </p:nvSpPr>
        <p:spPr>
          <a:xfrm>
            <a:off x="1498351" y="2886929"/>
            <a:ext cx="10190923" cy="980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4A0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0725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 anchor="ctr">
            <a:normAutofit/>
          </a:bodyPr>
          <a:lstStyle/>
          <a:p>
            <a:r>
              <a:rPr lang="en-US" dirty="0"/>
              <a:t>GAPS Demographics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E1B3CD-F4C4-7C49-9987-2AAFED7C17E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A0957E-D531-9558-A302-B7B44738B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478" y="6453014"/>
            <a:ext cx="3359149" cy="3603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88517BD-987A-876F-0E27-B42ECDDA3C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03051"/>
              </p:ext>
            </p:extLst>
          </p:nvPr>
        </p:nvGraphicFramePr>
        <p:xfrm>
          <a:off x="1810215" y="2022724"/>
          <a:ext cx="8921881" cy="440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0A1A07-2DD4-B970-77C6-E888FA67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904" y="1340769"/>
            <a:ext cx="9914339" cy="478004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ostdocs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ociety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Advocate for graduate students and postdocs at TRIUMF</a:t>
            </a:r>
          </a:p>
        </p:txBody>
      </p:sp>
    </p:spTree>
    <p:extLst>
      <p:ext uri="{BB962C8B-B14F-4D97-AF65-F5344CB8AC3E}">
        <p14:creationId xmlns:p14="http://schemas.microsoft.com/office/powerpoint/2010/main" val="239722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9D87-E63C-2DC2-BA0F-6F643EE7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5YP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BE28-315B-7315-0944-1BBC504C1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in-person session to discuss 5YP and impact of extended shutdown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Survey – 35 responses / 127 students and postdocs ≈ 30%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7E41D-C4CF-D446-C41B-1A52899C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23E2F-F0DE-8927-2CDB-720A5D9F1B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99A7D37-45BA-A4A0-956E-ADF4605F0C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648756"/>
              </p:ext>
            </p:extLst>
          </p:nvPr>
        </p:nvGraphicFramePr>
        <p:xfrm>
          <a:off x="1271239" y="2355482"/>
          <a:ext cx="6170067" cy="377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93B6415-DFC8-CF93-4ED6-DF6D1F2CC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9358299"/>
              </p:ext>
            </p:extLst>
          </p:nvPr>
        </p:nvGraphicFramePr>
        <p:xfrm>
          <a:off x="5938941" y="2355482"/>
          <a:ext cx="6155184" cy="377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4081E9D-4B73-D6A0-25D1-ABC54F574A99}"/>
              </a:ext>
            </a:extLst>
          </p:cNvPr>
          <p:cNvSpPr txBox="1"/>
          <p:nvPr/>
        </p:nvSpPr>
        <p:spPr>
          <a:xfrm>
            <a:off x="7281610" y="6198800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Note: 5 anonymous submissions</a:t>
            </a:r>
          </a:p>
        </p:txBody>
      </p:sp>
    </p:spTree>
    <p:extLst>
      <p:ext uri="{BB962C8B-B14F-4D97-AF65-F5344CB8AC3E}">
        <p14:creationId xmlns:p14="http://schemas.microsoft.com/office/powerpoint/2010/main" val="40867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 anchor="ctr">
            <a:normAutofit/>
          </a:bodyPr>
          <a:lstStyle/>
          <a:p>
            <a:r>
              <a:rPr lang="en-US" dirty="0"/>
              <a:t>Leave date from TRIUMF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E1B3CD-F4C4-7C49-9987-2AAFED7C17E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A0957E-D531-9558-A302-B7B44738B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478" y="6453014"/>
            <a:ext cx="3359149" cy="3603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248A230-5247-943B-C10A-A18DA314B1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173839"/>
              </p:ext>
            </p:extLst>
          </p:nvPr>
        </p:nvGraphicFramePr>
        <p:xfrm>
          <a:off x="2335336" y="1286028"/>
          <a:ext cx="8860489" cy="428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4F466F-DD1B-0338-124B-C1A57C7299D1}"/>
              </a:ext>
            </a:extLst>
          </p:cNvPr>
          <p:cNvSpPr txBox="1"/>
          <p:nvPr/>
        </p:nvSpPr>
        <p:spPr>
          <a:xfrm>
            <a:off x="2208266" y="5803172"/>
            <a:ext cx="855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12153"/>
                </a:solidFill>
              </a:rPr>
              <a:t>“Impacts for students include delayed graduation (so lost opportunity) and tuition fees.”</a:t>
            </a:r>
          </a:p>
        </p:txBody>
      </p:sp>
    </p:spTree>
    <p:extLst>
      <p:ext uri="{BB962C8B-B14F-4D97-AF65-F5344CB8AC3E}">
        <p14:creationId xmlns:p14="http://schemas.microsoft.com/office/powerpoint/2010/main" val="385168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4A0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Extended shutdown impact on GAPS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E1B3CD-F4C4-7C49-9987-2AAFED7C17E0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A0957E-D531-9558-A302-B7B44738B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478" y="6453014"/>
            <a:ext cx="3359149" cy="360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F466F-DD1B-0338-124B-C1A57C7299D1}"/>
              </a:ext>
            </a:extLst>
          </p:cNvPr>
          <p:cNvSpPr txBox="1"/>
          <p:nvPr/>
        </p:nvSpPr>
        <p:spPr>
          <a:xfrm>
            <a:off x="2208266" y="5803172"/>
            <a:ext cx="918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12153"/>
                </a:solidFill>
              </a:rPr>
              <a:t>“</a:t>
            </a:r>
            <a:r>
              <a:rPr lang="en-CA" b="1" dirty="0">
                <a:solidFill>
                  <a:srgbClr val="212153"/>
                </a:solidFill>
              </a:rPr>
              <a:t>It would possibly delay graduation by at least a year or drastically change the course of my research plans and material for my dissertation.”</a:t>
            </a:r>
            <a:endParaRPr lang="en-US" b="1" dirty="0">
              <a:solidFill>
                <a:srgbClr val="212153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F8AFFA-AEDE-4EC0-60E3-F71EA01E0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848335"/>
              </p:ext>
            </p:extLst>
          </p:nvPr>
        </p:nvGraphicFramePr>
        <p:xfrm>
          <a:off x="1618526" y="1054046"/>
          <a:ext cx="4573415" cy="4676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8E479A-E003-0EF4-6ED2-70CB74E18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447425"/>
              </p:ext>
            </p:extLst>
          </p:nvPr>
        </p:nvGraphicFramePr>
        <p:xfrm>
          <a:off x="6191941" y="1809990"/>
          <a:ext cx="5067016" cy="3920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335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4A0D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Extended shutdown GAPS sentiment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E1B3CD-F4C4-7C49-9987-2AAFED7C17E0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A0957E-D531-9558-A302-B7B44738B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1478" y="6453014"/>
            <a:ext cx="3359149" cy="3603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21DC24-F504-8EAF-DB4C-D80A53B23C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432737"/>
              </p:ext>
            </p:extLst>
          </p:nvPr>
        </p:nvGraphicFramePr>
        <p:xfrm>
          <a:off x="752528" y="1416057"/>
          <a:ext cx="5989504" cy="382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661F8C1-9081-A357-C5C1-A62B523CE3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009163"/>
              </p:ext>
            </p:extLst>
          </p:nvPr>
        </p:nvGraphicFramePr>
        <p:xfrm>
          <a:off x="5084956" y="1416057"/>
          <a:ext cx="6980871" cy="3994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293DAE-8324-2BF3-4EC4-8A8B99716C1A}"/>
              </a:ext>
            </a:extLst>
          </p:cNvPr>
          <p:cNvSpPr txBox="1"/>
          <p:nvPr/>
        </p:nvSpPr>
        <p:spPr>
          <a:xfrm>
            <a:off x="1954716" y="5689420"/>
            <a:ext cx="90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12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CA" b="1" dirty="0">
                <a:solidFill>
                  <a:srgbClr val="212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not come to TRIUMF if I knew that an extended shutdown is happening.”</a:t>
            </a:r>
            <a:endParaRPr lang="en-US" b="1" dirty="0">
              <a:solidFill>
                <a:srgbClr val="2121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9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sentiment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9562-F720-3447-4C91-F8F892721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511224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36% of GAPS members here in 2026 will be impacted by extended shutdown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Increases to over 63% if included “Maybe” response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 range of impact on GAPS members – some positive and but mostly negative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divisions affected more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Extended shutdown to impact number of graduate students and postdocs in 2026/2027 and beyond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Overall – GAPS acknowledges that extended shutdown is likely the best plan for TRIUMF, want support from the lab to mitigate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E81F18-4AF9-8D06-B532-0C7C182E5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0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Highest priority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9562-F720-3447-4C91-F8F892721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511224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Supervisors need to talk with their students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Critical for student-supervisor alignment to ensure thesis/project progress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Necessary to develop a new plan, and multiple contingency plans for prior to and during extended shutdown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Facilitate students acquiring data in other labs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GAPS consultation for major resource allocation decisions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Have GAPS representation involved in high- and medium-level discussions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Consulted if further extension of shutdown is necessary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Continued transparency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Plans and project updates should be easily available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Clear definitions and goals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E81F18-4AF9-8D06-B532-0C7C182E5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8365-EC93-EA14-804B-3A7A66A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from TRIUMF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29562-F720-3447-4C91-F8F892721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Prioritizing students when scheduling beamtime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Include question on beam schedule request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Regular schedule for 2025 and 2027 – 8 full months of beamtime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to conduct research in other labs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Make use of existing connections 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for offline experiments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RPG, machine shop, electronics shop, medical radionuclide production, target hall for long-lived radionuclides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A3A0-1854-85F2-EF0E-6DF2772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8A111-92C7-18A4-4231-DD5782F63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73226"/>
      </p:ext>
    </p:extLst>
  </p:cSld>
  <p:clrMapOvr>
    <a:masterClrMapping/>
  </p:clrMapOvr>
</p:sld>
</file>

<file path=ppt/theme/theme1.xml><?xml version="1.0" encoding="utf-8"?>
<a:theme xmlns:a="http://schemas.openxmlformats.org/drawingml/2006/main" name="ISOLD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OLDE" id="{241966FA-AA79-744E-AE12-CE7463D69039}" vid="{BBD324A3-0EB5-7645-8005-27C4CF38EE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ISOLDE</Template>
  <TotalTime>34122</TotalTime>
  <Words>584</Words>
  <Application>Microsoft Macintosh PowerPoint</Application>
  <PresentationFormat>Widescreen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Courier New</vt:lpstr>
      <vt:lpstr>Wingdings</vt:lpstr>
      <vt:lpstr>ISOLDE</vt:lpstr>
      <vt:lpstr>GAPS Perspective on  5 year plan</vt:lpstr>
      <vt:lpstr>GAPS Demographics</vt:lpstr>
      <vt:lpstr>GAPS 5YP feedback</vt:lpstr>
      <vt:lpstr>Leave date from TRIUMF</vt:lpstr>
      <vt:lpstr>Extended shutdown impact on GAPS</vt:lpstr>
      <vt:lpstr>Extended shutdown GAPS sentiment</vt:lpstr>
      <vt:lpstr>GAPS sentiment summary</vt:lpstr>
      <vt:lpstr>Highest priority initiatives</vt:lpstr>
      <vt:lpstr>Support from TRIUMF</vt:lpstr>
      <vt:lpstr>Contingency plans</vt:lpstr>
      <vt:lpstr>Ideas for contingency plans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of a Paul trap for Collinear Laser Spectroscopy of Exotic Radionuclides performed in a 30 keV MR-ToF device</dc:title>
  <dc:creator>Louis Croquette</dc:creator>
  <cp:lastModifiedBy>Louis Croquette</cp:lastModifiedBy>
  <cp:revision>580</cp:revision>
  <cp:lastPrinted>2023-02-03T18:12:26Z</cp:lastPrinted>
  <dcterms:created xsi:type="dcterms:W3CDTF">2023-02-01T03:04:04Z</dcterms:created>
  <dcterms:modified xsi:type="dcterms:W3CDTF">2024-07-24T20:03:46Z</dcterms:modified>
</cp:coreProperties>
</file>