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1" r:id="rId5"/>
  </p:sldMasterIdLst>
  <p:notesMasterIdLst>
    <p:notesMasterId r:id="rId22"/>
  </p:notesMasterIdLst>
  <p:sldIdLst>
    <p:sldId id="1873" r:id="rId6"/>
    <p:sldId id="273" r:id="rId7"/>
    <p:sldId id="274" r:id="rId8"/>
    <p:sldId id="1537" r:id="rId9"/>
    <p:sldId id="2084" r:id="rId10"/>
    <p:sldId id="2141" r:id="rId11"/>
    <p:sldId id="2142" r:id="rId12"/>
    <p:sldId id="2088" r:id="rId13"/>
    <p:sldId id="2143" r:id="rId14"/>
    <p:sldId id="2155" r:id="rId15"/>
    <p:sldId id="2156" r:id="rId16"/>
    <p:sldId id="2093" r:id="rId17"/>
    <p:sldId id="2094" r:id="rId18"/>
    <p:sldId id="2098" r:id="rId19"/>
    <p:sldId id="2157" r:id="rId20"/>
    <p:sldId id="30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CCC25AB-6914-C385-AAFC-EF4D64EC6B93}" name="Beatrice Franke" initials="BF" userId="S::bfranke@triumf.ca::018d7d91-3a7e-43e2-a24e-6af50ecc895b" providerId="AD"/>
  <p188:author id="{17B96ED3-34CF-15DD-7550-01AE0E8396EF}" name="Oliver Stelzer-Chilton" initials="OSC" userId="S::stelzer-chilton@triumf.ca::adbf8634-2c78-491d-8849-b2d96119b6b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B0F0"/>
    <a:srgbClr val="35B1F1"/>
    <a:srgbClr val="000000"/>
    <a:srgbClr val="FF7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139"/>
    <p:restoredTop sz="94486"/>
  </p:normalViewPr>
  <p:slideViewPr>
    <p:cSldViewPr snapToGrid="0" snapToObjects="1">
      <p:cViewPr>
        <p:scale>
          <a:sx n="101" d="100"/>
          <a:sy n="101" d="100"/>
        </p:scale>
        <p:origin x="16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D04E74-000E-EE47-AE4A-0AEE87E67431}" type="datetimeFigureOut">
              <a:rPr lang="en-US" smtClean="0"/>
              <a:t>7/22/24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A3CF5E-B851-0A40-B147-2A94E94FC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778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898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3CF5E-B851-0A40-B147-2A94E94FCF7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660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3CF5E-B851-0A40-B147-2A94E94FCF7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012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3CF5E-B851-0A40-B147-2A94E94FCF7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21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3CF5E-B851-0A40-B147-2A94E94FCF7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35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3CF5E-B851-0A40-B147-2A94E94FCF7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0124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3CF5E-B851-0A40-B147-2A94E94FCF7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616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3CF5E-B851-0A40-B147-2A94E94FCF7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520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E3210-20EC-F24E-9683-99436A0FBE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E72E1A-5AC8-DB49-9CF5-317BA48609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B23DB3-D48C-CA40-BB06-9A34C40E1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D4F74-92FB-7B47-AB9B-2402ACA0D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7C8DE-136B-264A-BFD1-4B4C3D804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F7A5-0C3A-5B49-8BA7-8AC21D8FB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645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63275-8EED-F74F-9591-620A8EDB5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E77F45-0BD2-9147-9203-A54F11429F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995CB-BB57-AD46-A56C-1CE8C3CF2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85B0D-6D2C-4E46-9A20-85849629F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2A690-2178-D845-B175-1FF74B1C6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F7A5-0C3A-5B49-8BA7-8AC21D8FB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992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8FB74D-5416-9544-B0F7-C77525F840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B241A1-15FC-0949-B9A9-F6D82538F9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AC98A2-634E-234F-8801-258C64C8B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97447E-2489-DF46-8245-C5E62407F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4FED96-0404-B344-870B-C76DD35AC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F7A5-0C3A-5B49-8BA7-8AC21D8FB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6354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806014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ur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93502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19970" y="1027620"/>
            <a:ext cx="245403" cy="226987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181717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73410" y="2032777"/>
            <a:ext cx="4869744" cy="434533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rgbClr val="00A9FF"/>
              </a:buClr>
              <a:buFontTx/>
              <a:buChar char="▪"/>
              <a:defRPr sz="3200"/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Tx/>
              <a:buChar char="▪"/>
              <a:defRPr sz="3200"/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Tx/>
              <a:buChar char="▪"/>
              <a:defRPr sz="3200"/>
            </a:lvl3pPr>
            <a:lvl4pPr marL="1600200" indent="-228600">
              <a:lnSpc>
                <a:spcPct val="100000"/>
              </a:lnSpc>
              <a:buClr>
                <a:srgbClr val="00A9FF"/>
              </a:buClr>
              <a:buFontTx/>
              <a:defRPr sz="3200"/>
            </a:lvl4pPr>
            <a:lvl5pPr marL="2057400" indent="-228600">
              <a:lnSpc>
                <a:spcPct val="100000"/>
              </a:lnSpc>
              <a:buClr>
                <a:srgbClr val="00A9FF"/>
              </a:buClr>
              <a:buFontTx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539550768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668417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2024-07-22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933386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2024-07-22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370441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2024-07-22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625322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14837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11262-C525-9F44-9DAB-B55D8D2C8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3B7BF-7AC6-1540-95FA-08BC0714E6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E28F0C-51BE-0745-9948-89A907381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61DA34-738F-BF45-B243-623E999F7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54B553-1789-6C45-B201-5E5FE6FED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F7A5-0C3A-5B49-8BA7-8AC21D8FB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8469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1471" y="979687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81471" y="2032777"/>
            <a:ext cx="8953827" cy="393939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286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36890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8269" y="979688"/>
            <a:ext cx="10231669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465986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144902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773410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22935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73411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773410" y="3337854"/>
            <a:ext cx="4869744" cy="30402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2"/>
          </p:nvPr>
        </p:nvSpPr>
        <p:spPr>
          <a:xfrm>
            <a:off x="5968073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3337854"/>
            <a:ext cx="4869744" cy="30402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73410" y="979687"/>
            <a:ext cx="10064407" cy="63707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931364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075864" y="2032776"/>
            <a:ext cx="5446278" cy="3931442"/>
          </a:xfrm>
          <a:prstGeom prst="rect">
            <a:avLst/>
          </a:prstGeom>
        </p:spPr>
        <p:txBody>
          <a:bodyPr anchor="ctr"/>
          <a:lstStyle>
            <a:lvl1pPr marL="2286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34875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979688"/>
            <a:ext cx="4182876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278871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7687507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947791" y="979688"/>
            <a:ext cx="7687507" cy="6635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51726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6921889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7116880" y="3953881"/>
            <a:ext cx="4439522" cy="59731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599173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322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246F5-BAFE-4848-8CA4-4CA8F56A8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2BEA1C-E6C1-6742-BFD1-ABF0B11EE7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956C3D-8AE9-FA40-A38F-5E48F3FFC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CA4FA7-8FB0-7E43-9E41-01F7F7EF9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3B25A-5ED4-D44E-9096-E219BD5CE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F7A5-0C3A-5B49-8BA7-8AC21D8FB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9137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5918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49722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4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80349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67267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9670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731603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IEL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7592126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on Hall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4840768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or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5937440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 Group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347429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578DC-46C0-834B-A6EB-594D77742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9D703-51D7-3F46-9B4B-20CB6D16D5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EAA2D9-E06A-3142-929B-FE8CB59FC9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70DB70-19F4-FE47-ABA6-6F1F68A0E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B15372-C264-3846-81AD-B5629A5C5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983DFA-6C5F-2F4A-B954-7A21BA230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F7A5-0C3A-5B49-8BA7-8AC21D8FB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868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fet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47758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9213880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B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1559502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8751231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190919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1635782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4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0797162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F NIF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0298508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A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3481581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PHA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805681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60F85-0C2F-CE49-9F8A-9E21B3DDC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AEE599-984D-E247-BBEF-DCA561895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CED082-E9D8-5444-8CF3-396C27D2CF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275317-B077-E549-9309-FE2DF5EB17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22F5F3-0A74-0B4A-8373-F65BC32958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279320-A2CB-5942-A50A-A442F3F7F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BC9324-99AB-4D4A-B09B-C7DA1B25E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BFBA53-CDB9-1044-9106-8AF0D78D2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F7A5-0C3A-5B49-8BA7-8AC21D8FB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27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AG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035885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SIM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370305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ium Recyclin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5516313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3379454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691236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1007135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5229527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er Tape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9055335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Draft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000731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bbit Lin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646683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0AADE-A67C-DF41-BF42-80F95B595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0F781C-DACC-D04A-A8D6-8BD2D4718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269459-B71D-C24D-8999-9FFD7F83A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47B7DF-597B-DC44-859F-BA279CF8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F7A5-0C3A-5B49-8BA7-8AC21D8FB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4930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chine Shop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7901933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504983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448774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7588919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per Clip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7082842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3677-4C9B-4970-A539-889BA99E5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3606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8668" y="1"/>
            <a:ext cx="8157136" cy="626535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>
                <a:latin typeface="Myriad Pro SemiExt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558521"/>
            <a:ext cx="5384800" cy="3394075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558521"/>
            <a:ext cx="5384800" cy="3394075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0367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21313-7917-41C0-88BE-CC11AC729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77E10F-CB24-40EB-8F3C-F1A18FE016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6F923B-D830-4618-A1D0-9D6DE836D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41ACB5-F598-4191-80CF-E8A9B98F0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C8D780-B3A0-4885-918A-3AF6DEC7C3D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8504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9A5DD8-9271-3143-8323-4EBFD8E89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B6E1C5-BC85-4241-B86A-E8F9A0E2C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1546DB-155A-3445-82E9-41814BA0D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F7A5-0C3A-5B49-8BA7-8AC21D8FB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506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954BE-114C-E142-B053-623474E25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F4BB9-173B-E940-85EA-9C1E207D7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5BC1BB-D590-D54E-9597-32EF12968F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5FCA37-4539-C649-99B0-7E4C3745F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856C3-528D-084A-9E7C-FF7B9EA00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69C26B-4EBA-4249-B29A-3F0067779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F7A5-0C3A-5B49-8BA7-8AC21D8FB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752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620AD-211D-CA4B-83E1-AEF5E116F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D99310-1E88-E646-BDA1-CAEBCCFED3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EA2C9E-EDEC-BA49-8751-C0ADE1C5B3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9BA6C7-8399-8D4A-9E22-F5134E70D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6759F5-9797-F144-94E1-B79FF15AF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D291E1-B3D7-3A4F-9C98-02C1DE6CE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F7A5-0C3A-5B49-8BA7-8AC21D8FB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358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39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48.xml"/><Relationship Id="rId42" Type="http://schemas.openxmlformats.org/officeDocument/2006/relationships/slideLayout" Target="../slideLayouts/slideLayout56.xml"/><Relationship Id="rId47" Type="http://schemas.openxmlformats.org/officeDocument/2006/relationships/slideLayout" Target="../slideLayouts/slideLayout61.xml"/><Relationship Id="rId50" Type="http://schemas.openxmlformats.org/officeDocument/2006/relationships/slideLayout" Target="../slideLayouts/slideLayout64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9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32" Type="http://schemas.openxmlformats.org/officeDocument/2006/relationships/slideLayout" Target="../slideLayouts/slideLayout46.xml"/><Relationship Id="rId37" Type="http://schemas.openxmlformats.org/officeDocument/2006/relationships/slideLayout" Target="../slideLayouts/slideLayout51.xml"/><Relationship Id="rId40" Type="http://schemas.openxmlformats.org/officeDocument/2006/relationships/slideLayout" Target="../slideLayouts/slideLayout54.xml"/><Relationship Id="rId45" Type="http://schemas.openxmlformats.org/officeDocument/2006/relationships/slideLayout" Target="../slideLayouts/slideLayout59.xml"/><Relationship Id="rId53" Type="http://schemas.openxmlformats.org/officeDocument/2006/relationships/slideLayout" Target="../slideLayouts/slideLayout67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31" Type="http://schemas.openxmlformats.org/officeDocument/2006/relationships/slideLayout" Target="../slideLayouts/slideLayout45.xml"/><Relationship Id="rId44" Type="http://schemas.openxmlformats.org/officeDocument/2006/relationships/slideLayout" Target="../slideLayouts/slideLayout58.xml"/><Relationship Id="rId52" Type="http://schemas.openxmlformats.org/officeDocument/2006/relationships/slideLayout" Target="../slideLayouts/slideLayout66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4.xml"/><Relationship Id="rId35" Type="http://schemas.openxmlformats.org/officeDocument/2006/relationships/slideLayout" Target="../slideLayouts/slideLayout49.xml"/><Relationship Id="rId43" Type="http://schemas.openxmlformats.org/officeDocument/2006/relationships/slideLayout" Target="../slideLayouts/slideLayout57.xml"/><Relationship Id="rId48" Type="http://schemas.openxmlformats.org/officeDocument/2006/relationships/slideLayout" Target="../slideLayouts/slideLayout62.xml"/><Relationship Id="rId8" Type="http://schemas.openxmlformats.org/officeDocument/2006/relationships/slideLayout" Target="../slideLayouts/slideLayout22.xml"/><Relationship Id="rId51" Type="http://schemas.openxmlformats.org/officeDocument/2006/relationships/slideLayout" Target="../slideLayouts/slideLayout65.xml"/><Relationship Id="rId3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33" Type="http://schemas.openxmlformats.org/officeDocument/2006/relationships/slideLayout" Target="../slideLayouts/slideLayout47.xml"/><Relationship Id="rId38" Type="http://schemas.openxmlformats.org/officeDocument/2006/relationships/slideLayout" Target="../slideLayouts/slideLayout52.xml"/><Relationship Id="rId4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34.xml"/><Relationship Id="rId41" Type="http://schemas.openxmlformats.org/officeDocument/2006/relationships/slideLayout" Target="../slideLayouts/slideLayout55.xml"/><Relationship Id="rId54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2.xml"/><Relationship Id="rId36" Type="http://schemas.openxmlformats.org/officeDocument/2006/relationships/slideLayout" Target="../slideLayouts/slideLayout50.xml"/><Relationship Id="rId4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FDFB37-AD8F-8243-ABE9-852A74481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1391CF-1280-CE49-8D27-6B5EEBBAC0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35C038-23EE-F045-A396-D96B214F9D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79AA7-CD0D-3B41-900C-EB1DD60A6E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7EC45-35EC-6845-B9C1-3F66F31A39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EF7A5-0C3A-5B49-8BA7-8AC21D8FB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822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16" r:id="rId13"/>
    <p:sldLayoutId id="2147483717" r:id="rId14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5100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  <p:sldLayoutId id="2147483697" r:id="rId36"/>
    <p:sldLayoutId id="2147483698" r:id="rId37"/>
    <p:sldLayoutId id="2147483699" r:id="rId38"/>
    <p:sldLayoutId id="2147483700" r:id="rId39"/>
    <p:sldLayoutId id="2147483701" r:id="rId40"/>
    <p:sldLayoutId id="2147483702" r:id="rId41"/>
    <p:sldLayoutId id="2147483703" r:id="rId42"/>
    <p:sldLayoutId id="2147483704" r:id="rId43"/>
    <p:sldLayoutId id="2147483705" r:id="rId44"/>
    <p:sldLayoutId id="2147483706" r:id="rId45"/>
    <p:sldLayoutId id="2147483707" r:id="rId46"/>
    <p:sldLayoutId id="2147483708" r:id="rId47"/>
    <p:sldLayoutId id="2147483709" r:id="rId48"/>
    <p:sldLayoutId id="2147483710" r:id="rId49"/>
    <p:sldLayoutId id="2147483711" r:id="rId50"/>
    <p:sldLayoutId id="2147483712" r:id="rId51"/>
    <p:sldLayoutId id="2147483713" r:id="rId52"/>
    <p:sldLayoutId id="2147483714" r:id="rId5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www.triumf.ca/node/39223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triumfoffice365.sharepoint.com/:w:/s/ParticlePhysicsDepartment/ETJBG3aEGR9Lv32CfCXVuXEBlwu_C_kMzMQs56D0ZT4HYg?e=0DVyWO" TargetMode="External"/><Relationship Id="rId3" Type="http://schemas.openxmlformats.org/officeDocument/2006/relationships/image" Target="../media/image45.jpeg"/><Relationship Id="rId7" Type="http://schemas.openxmlformats.org/officeDocument/2006/relationships/hyperlink" Target="https://triumfoffice365.sharepoint.com/:w:/s/SciComp/EVOAdQKK_ApMrxpra84uaYEBJ6BAwHqliAvTg7YnaSnXPQ?e=4%3apiciWb&amp;at=9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triumfoffice365.sharepoint.com/:w:/s/quantum/EQuIZASJaYJDtj_FUEI5ufUBxa85k6_zBZpkVtzUEhx_uw?e=8TR28w" TargetMode="External"/><Relationship Id="rId5" Type="http://schemas.openxmlformats.org/officeDocument/2006/relationships/hyperlink" Target="https://triumfoffice365.sharepoint.com/:w:/s/ParticlePhysicsDepartment/EZRZ-mlogPVHuQo1XL8DkmYBwaVck-J6TmDK9wjeHpskOA?e=fKdthE" TargetMode="External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" y="0"/>
            <a:ext cx="12202511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280" y="543057"/>
            <a:ext cx="3053978" cy="55624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9460" y="1795849"/>
            <a:ext cx="5478172" cy="50783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CA" sz="4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Alignment of the 5YP with the 20-year vision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Oliver </a:t>
            </a:r>
            <a:r>
              <a:rPr lang="en-CA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Stelzer</a:t>
            </a:r>
            <a:r>
              <a:rPr lang="en-CA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-Chilton</a:t>
            </a:r>
          </a:p>
          <a:p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Science Week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July 22-26, 2024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CA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B79A42-A360-A245-982E-3ABC294C68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6176" y="0"/>
            <a:ext cx="5625136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A7891DE-3486-7B36-706E-70BFAEB9FD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6176" y="0"/>
            <a:ext cx="5936364" cy="687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863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4D69EAD4-2494-414D-9120-A2C6FDC90870}"/>
              </a:ext>
            </a:extLst>
          </p:cNvPr>
          <p:cNvSpPr txBox="1">
            <a:spLocks/>
          </p:cNvSpPr>
          <p:nvPr/>
        </p:nvSpPr>
        <p:spPr>
          <a:xfrm>
            <a:off x="481791" y="917016"/>
            <a:ext cx="10541042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 sz="3000" dirty="0"/>
              <a:t>Quantum Center</a:t>
            </a:r>
          </a:p>
          <a:p>
            <a:endParaRPr lang="en-US" sz="3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D8BC3F-38F6-1842-AD82-C6C26394DACD}"/>
              </a:ext>
            </a:extLst>
          </p:cNvPr>
          <p:cNvSpPr txBox="1"/>
          <p:nvPr/>
        </p:nvSpPr>
        <p:spPr>
          <a:xfrm>
            <a:off x="652421" y="1574180"/>
            <a:ext cx="11057788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rgbClr val="00B0F0"/>
              </a:buClr>
            </a:pPr>
            <a:endParaRPr lang="en-CA" sz="2000" dirty="0">
              <a:cs typeface="Times New Roman" panose="02020603050405020304" pitchFamily="18" charset="0"/>
            </a:endParaRPr>
          </a:p>
          <a:p>
            <a:endParaRPr lang="en-CA" sz="2000" dirty="0">
              <a:solidFill>
                <a:srgbClr val="00A8FF"/>
              </a:solidFill>
              <a:latin typeface="Wingdings" pitchFamily="2" charset="2"/>
            </a:endParaRPr>
          </a:p>
          <a:p>
            <a:pPr lvl="1">
              <a:buClr>
                <a:srgbClr val="00B0F0"/>
              </a:buClr>
            </a:pPr>
            <a:endParaRPr lang="en-CA" sz="2000" dirty="0">
              <a:cs typeface="Times New Roman" panose="02020603050405020304" pitchFamily="18" charset="0"/>
            </a:endParaRP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912D0DF9-6A92-DC96-7A39-D0740C30866E}"/>
              </a:ext>
            </a:extLst>
          </p:cNvPr>
          <p:cNvSpPr txBox="1">
            <a:spLocks/>
          </p:cNvSpPr>
          <p:nvPr/>
        </p:nvSpPr>
        <p:spPr>
          <a:xfrm>
            <a:off x="481791" y="917016"/>
            <a:ext cx="10541042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 sz="3000" dirty="0"/>
              <a:t>Quantum Center</a:t>
            </a:r>
          </a:p>
          <a:p>
            <a:endParaRPr lang="en-US" sz="300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C25A4E5-D139-CEED-EE99-1F9AB3643BB6}"/>
              </a:ext>
            </a:extLst>
          </p:cNvPr>
          <p:cNvSpPr txBox="1"/>
          <p:nvPr/>
        </p:nvSpPr>
        <p:spPr>
          <a:xfrm>
            <a:off x="687744" y="1641400"/>
            <a:ext cx="11057788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rgbClr val="00B0F0"/>
              </a:buClr>
            </a:pPr>
            <a:endParaRPr lang="en-CA" sz="2000" dirty="0">
              <a:cs typeface="Times New Roman" panose="02020603050405020304" pitchFamily="18" charset="0"/>
            </a:endParaRPr>
          </a:p>
          <a:p>
            <a:endParaRPr lang="en-CA" sz="2000" dirty="0">
              <a:solidFill>
                <a:srgbClr val="00A8FF"/>
              </a:solidFill>
              <a:latin typeface="Wingdings" pitchFamily="2" charset="2"/>
            </a:endParaRPr>
          </a:p>
          <a:p>
            <a:pPr lvl="1">
              <a:buClr>
                <a:srgbClr val="00B0F0"/>
              </a:buClr>
            </a:pPr>
            <a:endParaRPr lang="en-CA" sz="2000" dirty="0">
              <a:cs typeface="Times New Roman" panose="02020603050405020304" pitchFamily="18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64530C0-4339-8B56-586F-B429F0C12039}"/>
              </a:ext>
            </a:extLst>
          </p:cNvPr>
          <p:cNvSpPr/>
          <p:nvPr/>
        </p:nvSpPr>
        <p:spPr>
          <a:xfrm>
            <a:off x="4900613" y="1800225"/>
            <a:ext cx="3486150" cy="462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POOLED RESOURCES">
            <a:extLst>
              <a:ext uri="{FF2B5EF4-FFF2-40B4-BE49-F238E27FC236}">
                <a16:creationId xmlns:a16="http://schemas.microsoft.com/office/drawing/2014/main" id="{61E3F282-0584-D8DE-496C-FC7285098B37}"/>
              </a:ext>
            </a:extLst>
          </p:cNvPr>
          <p:cNvSpPr/>
          <p:nvPr/>
        </p:nvSpPr>
        <p:spPr>
          <a:xfrm>
            <a:off x="4152979" y="2867295"/>
            <a:ext cx="1590556" cy="1590556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38100">
            <a:solidFill>
              <a:schemeClr val="accent1"/>
            </a:solidFill>
            <a:miter/>
          </a:ln>
          <a:effectLst>
            <a:outerShdw blurRad="190500" dist="12700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 b="1"/>
            </a:lvl1pPr>
          </a:lstStyle>
          <a:p>
            <a:r>
              <a:t>POOLED RESOURCES</a:t>
            </a:r>
          </a:p>
        </p:txBody>
      </p:sp>
      <p:sp>
        <p:nvSpPr>
          <p:cNvPr id="59" name="ACCELERATOR-CONNECTED QUANTUM SCIENCE RILIS Polarized beams OLIS etc">
            <a:extLst>
              <a:ext uri="{FF2B5EF4-FFF2-40B4-BE49-F238E27FC236}">
                <a16:creationId xmlns:a16="http://schemas.microsoft.com/office/drawing/2014/main" id="{AFE22059-B99B-79A4-68B8-C2D1BAF14AF7}"/>
              </a:ext>
            </a:extLst>
          </p:cNvPr>
          <p:cNvSpPr/>
          <p:nvPr/>
        </p:nvSpPr>
        <p:spPr>
          <a:xfrm>
            <a:off x="553802" y="1486059"/>
            <a:ext cx="2068593" cy="2068593"/>
          </a:xfrm>
          <a:prstGeom prst="ellipse">
            <a:avLst/>
          </a:prstGeom>
          <a:solidFill>
            <a:srgbClr val="FFFFFF"/>
          </a:solidFill>
          <a:ln w="38100">
            <a:solidFill>
              <a:schemeClr val="accent1"/>
            </a:solidFill>
            <a:miter/>
          </a:ln>
          <a:effectLst>
            <a:outerShdw blurRad="190500" dist="12700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pPr algn="ctr"/>
            <a:r>
              <a:rPr sz="1500"/>
              <a:t>ACCELERATOR-CONNECTED QUANTUM SCIENCE</a:t>
            </a:r>
            <a:br/>
            <a:r>
              <a:rPr sz="1300">
                <a:solidFill>
                  <a:schemeClr val="accent2"/>
                </a:solidFill>
              </a:rPr>
              <a:t>RILIS</a:t>
            </a:r>
            <a:br>
              <a:rPr sz="1300">
                <a:solidFill>
                  <a:schemeClr val="accent2"/>
                </a:solidFill>
              </a:rPr>
            </a:br>
            <a:r>
              <a:rPr sz="1300">
                <a:solidFill>
                  <a:schemeClr val="accent2"/>
                </a:solidFill>
              </a:rPr>
              <a:t>Polarized beams</a:t>
            </a:r>
            <a:br>
              <a:rPr sz="1300">
                <a:solidFill>
                  <a:schemeClr val="accent2"/>
                </a:solidFill>
              </a:rPr>
            </a:br>
            <a:r>
              <a:rPr sz="1300">
                <a:solidFill>
                  <a:schemeClr val="accent2"/>
                </a:solidFill>
              </a:rPr>
              <a:t>OLIS</a:t>
            </a:r>
            <a:br>
              <a:rPr sz="1300">
                <a:solidFill>
                  <a:schemeClr val="accent2"/>
                </a:solidFill>
              </a:rPr>
            </a:br>
            <a:r>
              <a:rPr sz="1300">
                <a:solidFill>
                  <a:schemeClr val="accent2"/>
                </a:solidFill>
              </a:rPr>
              <a:t>etc</a:t>
            </a:r>
          </a:p>
        </p:txBody>
      </p:sp>
      <p:sp>
        <p:nvSpPr>
          <p:cNvPr id="60" name="PRECISION FUNDAMENTAL SCIENCE">
            <a:extLst>
              <a:ext uri="{FF2B5EF4-FFF2-40B4-BE49-F238E27FC236}">
                <a16:creationId xmlns:a16="http://schemas.microsoft.com/office/drawing/2014/main" id="{772214A4-14F9-30CE-6D53-8438869CD8A7}"/>
              </a:ext>
            </a:extLst>
          </p:cNvPr>
          <p:cNvSpPr/>
          <p:nvPr/>
        </p:nvSpPr>
        <p:spPr>
          <a:xfrm>
            <a:off x="2660344" y="4756737"/>
            <a:ext cx="2068593" cy="2068593"/>
          </a:xfrm>
          <a:prstGeom prst="ellipse">
            <a:avLst/>
          </a:prstGeom>
          <a:solidFill>
            <a:srgbClr val="FFFFFF"/>
          </a:solidFill>
          <a:ln w="38100">
            <a:solidFill>
              <a:schemeClr val="accent1"/>
            </a:solidFill>
            <a:miter/>
          </a:ln>
          <a:effectLst>
            <a:outerShdw blurRad="190500" dist="12700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pPr algn="ctr"/>
            <a:endParaRPr lang="en-CA" sz="1500" dirty="0"/>
          </a:p>
          <a:p>
            <a:pPr algn="ctr"/>
            <a:endParaRPr lang="en-CA" sz="1500" dirty="0"/>
          </a:p>
          <a:p>
            <a:pPr algn="ctr"/>
            <a:r>
              <a:rPr sz="1500" dirty="0"/>
              <a:t>PRECISION FUNDAMENTAL SCIENCE</a:t>
            </a:r>
            <a:br>
              <a:rPr sz="1500" dirty="0"/>
            </a:br>
            <a:br>
              <a:rPr sz="1500" dirty="0"/>
            </a:br>
            <a:endParaRPr sz="1500" dirty="0"/>
          </a:p>
        </p:txBody>
      </p:sp>
      <p:sp>
        <p:nvSpPr>
          <p:cNvPr id="61" name="QUANTUM MATERIAL SCIENCE">
            <a:extLst>
              <a:ext uri="{FF2B5EF4-FFF2-40B4-BE49-F238E27FC236}">
                <a16:creationId xmlns:a16="http://schemas.microsoft.com/office/drawing/2014/main" id="{E7D289A8-4925-8922-FC31-52815EE388B1}"/>
              </a:ext>
            </a:extLst>
          </p:cNvPr>
          <p:cNvSpPr/>
          <p:nvPr/>
        </p:nvSpPr>
        <p:spPr>
          <a:xfrm>
            <a:off x="7703600" y="3333409"/>
            <a:ext cx="2068593" cy="2068593"/>
          </a:xfrm>
          <a:prstGeom prst="ellipse">
            <a:avLst/>
          </a:prstGeom>
          <a:solidFill>
            <a:srgbClr val="FFFFFF"/>
          </a:solidFill>
          <a:ln w="38100">
            <a:solidFill>
              <a:schemeClr val="accent1"/>
            </a:solidFill>
            <a:miter/>
          </a:ln>
          <a:effectLst>
            <a:outerShdw blurRad="190500" dist="12700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 sz="1500"/>
            </a:lvl1pPr>
          </a:lstStyle>
          <a:p>
            <a:r>
              <a:rPr dirty="0"/>
              <a:t>QUANTUM MATERIAL SCIENCE</a:t>
            </a:r>
          </a:p>
        </p:txBody>
      </p:sp>
      <p:sp>
        <p:nvSpPr>
          <p:cNvPr id="62" name="QUANTUM-ENABLED FUNDAMENTAL SCIENCE">
            <a:extLst>
              <a:ext uri="{FF2B5EF4-FFF2-40B4-BE49-F238E27FC236}">
                <a16:creationId xmlns:a16="http://schemas.microsoft.com/office/drawing/2014/main" id="{6095B0B3-2348-4AAD-48A7-011BEC0B7FEB}"/>
              </a:ext>
            </a:extLst>
          </p:cNvPr>
          <p:cNvSpPr/>
          <p:nvPr/>
        </p:nvSpPr>
        <p:spPr>
          <a:xfrm>
            <a:off x="4799703" y="56240"/>
            <a:ext cx="2185206" cy="2185206"/>
          </a:xfrm>
          <a:prstGeom prst="ellipse">
            <a:avLst/>
          </a:prstGeom>
          <a:solidFill>
            <a:srgbClr val="FFFFFF"/>
          </a:solidFill>
          <a:ln w="38100">
            <a:solidFill>
              <a:schemeClr val="accent1"/>
            </a:solidFill>
            <a:miter/>
          </a:ln>
          <a:effectLst>
            <a:outerShdw blurRad="190500" dist="12700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pPr algn="ctr"/>
            <a:r>
              <a:rPr sz="1500"/>
              <a:t>QUANTUM-ENABLED</a:t>
            </a:r>
            <a:br>
              <a:rPr sz="1500"/>
            </a:br>
            <a:r>
              <a:rPr sz="1500"/>
              <a:t>FUNDAMENTAL SCIENCE</a:t>
            </a:r>
          </a:p>
          <a:p>
            <a:pPr algn="ctr"/>
            <a:endParaRPr sz="1500"/>
          </a:p>
          <a:p>
            <a:pPr algn="ctr"/>
            <a:endParaRPr sz="1500"/>
          </a:p>
          <a:p>
            <a:pPr algn="ctr"/>
            <a:br>
              <a:rPr sz="1500"/>
            </a:br>
            <a:endParaRPr sz="1500"/>
          </a:p>
        </p:txBody>
      </p:sp>
      <p:sp>
        <p:nvSpPr>
          <p:cNvPr id="63" name="CRYOGENICS R&amp;D">
            <a:extLst>
              <a:ext uri="{FF2B5EF4-FFF2-40B4-BE49-F238E27FC236}">
                <a16:creationId xmlns:a16="http://schemas.microsoft.com/office/drawing/2014/main" id="{0CCDA58E-B541-CB3D-9216-C2200E400814}"/>
              </a:ext>
            </a:extLst>
          </p:cNvPr>
          <p:cNvSpPr/>
          <p:nvPr/>
        </p:nvSpPr>
        <p:spPr>
          <a:xfrm>
            <a:off x="3098998" y="2095593"/>
            <a:ext cx="1770988" cy="849526"/>
          </a:xfrm>
          <a:prstGeom prst="roundRect">
            <a:avLst>
              <a:gd name="adj" fmla="val 31270"/>
            </a:avLst>
          </a:prstGeom>
          <a:solidFill>
            <a:srgbClr val="FFFFFF"/>
          </a:solidFill>
          <a:ln w="38100">
            <a:solidFill>
              <a:schemeClr val="accent1"/>
            </a:solidFill>
            <a:prstDash val="sysDot"/>
            <a:miter lim="400000"/>
          </a:ln>
          <a:effectLst>
            <a:outerShdw blurRad="190500" dist="12700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chemeClr val="accent2">
                    <a:satOff val="-18194"/>
                    <a:lumOff val="-11215"/>
                  </a:schemeClr>
                </a:solidFill>
              </a:defRPr>
            </a:lvl1pPr>
          </a:lstStyle>
          <a:p>
            <a:r>
              <a:t>CRYOGENICS R&amp;D </a:t>
            </a:r>
          </a:p>
        </p:txBody>
      </p:sp>
      <p:sp>
        <p:nvSpPr>
          <p:cNvPr id="64" name="LASER &amp; METROLOGY">
            <a:extLst>
              <a:ext uri="{FF2B5EF4-FFF2-40B4-BE49-F238E27FC236}">
                <a16:creationId xmlns:a16="http://schemas.microsoft.com/office/drawing/2014/main" id="{CF88980A-F60D-2239-471E-6C68A2D32259}"/>
              </a:ext>
            </a:extLst>
          </p:cNvPr>
          <p:cNvSpPr/>
          <p:nvPr/>
        </p:nvSpPr>
        <p:spPr>
          <a:xfrm>
            <a:off x="5623625" y="2290495"/>
            <a:ext cx="1770988" cy="1042914"/>
          </a:xfrm>
          <a:prstGeom prst="roundRect">
            <a:avLst>
              <a:gd name="adj" fmla="val 25472"/>
            </a:avLst>
          </a:prstGeom>
          <a:solidFill>
            <a:srgbClr val="FFFFFF"/>
          </a:solidFill>
          <a:ln w="38100">
            <a:solidFill>
              <a:schemeClr val="accent1"/>
            </a:solidFill>
            <a:prstDash val="sysDot"/>
            <a:miter lim="400000"/>
          </a:ln>
          <a:effectLst>
            <a:outerShdw blurRad="190500" dist="12700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chemeClr val="accent2">
                    <a:satOff val="-18194"/>
                    <a:lumOff val="-11215"/>
                  </a:schemeClr>
                </a:solidFill>
              </a:defRPr>
            </a:lvl1pPr>
          </a:lstStyle>
          <a:p>
            <a:r>
              <a:t>LASER &amp; METROLOGY </a:t>
            </a:r>
          </a:p>
        </p:txBody>
      </p:sp>
      <p:sp>
        <p:nvSpPr>
          <p:cNvPr id="65" name="MAGNET DESIGN &amp; PRECISION MAGNETOMETRY">
            <a:extLst>
              <a:ext uri="{FF2B5EF4-FFF2-40B4-BE49-F238E27FC236}">
                <a16:creationId xmlns:a16="http://schemas.microsoft.com/office/drawing/2014/main" id="{048BA5F4-0651-129E-8B3B-854754E66B4A}"/>
              </a:ext>
            </a:extLst>
          </p:cNvPr>
          <p:cNvSpPr/>
          <p:nvPr/>
        </p:nvSpPr>
        <p:spPr>
          <a:xfrm>
            <a:off x="4609541" y="4317830"/>
            <a:ext cx="2499622" cy="1042915"/>
          </a:xfrm>
          <a:prstGeom prst="roundRect">
            <a:avLst>
              <a:gd name="adj" fmla="val 33016"/>
            </a:avLst>
          </a:prstGeom>
          <a:solidFill>
            <a:srgbClr val="FFFFFF"/>
          </a:solidFill>
          <a:ln w="38100">
            <a:solidFill>
              <a:schemeClr val="accent1"/>
            </a:solidFill>
            <a:prstDash val="sysDot"/>
            <a:miter lim="400000"/>
          </a:ln>
          <a:effectLst>
            <a:outerShdw blurRad="190500" dist="12700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chemeClr val="accent2">
                    <a:satOff val="-18194"/>
                    <a:lumOff val="-11215"/>
                  </a:schemeClr>
                </a:solidFill>
              </a:defRPr>
            </a:lvl1pPr>
          </a:lstStyle>
          <a:p>
            <a:r>
              <a:t>MAGNET DESIGN &amp; PRECISION MAGNETOMETRY</a:t>
            </a:r>
          </a:p>
        </p:txBody>
      </p:sp>
      <p:sp>
        <p:nvSpPr>
          <p:cNvPr id="66" name="Line">
            <a:extLst>
              <a:ext uri="{FF2B5EF4-FFF2-40B4-BE49-F238E27FC236}">
                <a16:creationId xmlns:a16="http://schemas.microsoft.com/office/drawing/2014/main" id="{76DADA0E-920D-9467-011D-ED573EE8A559}"/>
              </a:ext>
            </a:extLst>
          </p:cNvPr>
          <p:cNvSpPr/>
          <p:nvPr/>
        </p:nvSpPr>
        <p:spPr>
          <a:xfrm flipV="1">
            <a:off x="2404626" y="1231388"/>
            <a:ext cx="2106692" cy="532651"/>
          </a:xfrm>
          <a:prstGeom prst="line">
            <a:avLst/>
          </a:prstGeom>
          <a:ln w="127000">
            <a:solidFill>
              <a:schemeClr val="accent1"/>
            </a:solidFill>
            <a:miter/>
            <a:headEnd type="stealth"/>
            <a:tailEnd type="stealt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7" name="Line">
            <a:extLst>
              <a:ext uri="{FF2B5EF4-FFF2-40B4-BE49-F238E27FC236}">
                <a16:creationId xmlns:a16="http://schemas.microsoft.com/office/drawing/2014/main" id="{1936FF4E-45ED-20F5-1A61-C3D700323368}"/>
              </a:ext>
            </a:extLst>
          </p:cNvPr>
          <p:cNvSpPr/>
          <p:nvPr/>
        </p:nvSpPr>
        <p:spPr>
          <a:xfrm>
            <a:off x="7097073" y="1103638"/>
            <a:ext cx="1446789" cy="2106693"/>
          </a:xfrm>
          <a:prstGeom prst="line">
            <a:avLst/>
          </a:prstGeom>
          <a:ln w="127000">
            <a:solidFill>
              <a:schemeClr val="accent1"/>
            </a:solidFill>
            <a:miter/>
            <a:headEnd type="stealth"/>
            <a:tailEnd type="stealt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8" name="Line">
            <a:extLst>
              <a:ext uri="{FF2B5EF4-FFF2-40B4-BE49-F238E27FC236}">
                <a16:creationId xmlns:a16="http://schemas.microsoft.com/office/drawing/2014/main" id="{F4696118-74F7-C7CC-9B87-99EB16F2CA87}"/>
              </a:ext>
            </a:extLst>
          </p:cNvPr>
          <p:cNvSpPr/>
          <p:nvPr/>
        </p:nvSpPr>
        <p:spPr>
          <a:xfrm flipV="1">
            <a:off x="4919320" y="5367505"/>
            <a:ext cx="3397973" cy="820767"/>
          </a:xfrm>
          <a:prstGeom prst="line">
            <a:avLst/>
          </a:prstGeom>
          <a:ln w="127000">
            <a:solidFill>
              <a:schemeClr val="accent1"/>
            </a:solidFill>
            <a:miter/>
            <a:headEnd type="stealth"/>
            <a:tailEnd type="stealt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9" name="Line">
            <a:extLst>
              <a:ext uri="{FF2B5EF4-FFF2-40B4-BE49-F238E27FC236}">
                <a16:creationId xmlns:a16="http://schemas.microsoft.com/office/drawing/2014/main" id="{12998A82-E0AA-0019-8FB5-F37F6BDA6A17}"/>
              </a:ext>
            </a:extLst>
          </p:cNvPr>
          <p:cNvSpPr/>
          <p:nvPr/>
        </p:nvSpPr>
        <p:spPr>
          <a:xfrm>
            <a:off x="1141470" y="3646904"/>
            <a:ext cx="1454855" cy="2384767"/>
          </a:xfrm>
          <a:prstGeom prst="line">
            <a:avLst/>
          </a:prstGeom>
          <a:ln w="127000">
            <a:solidFill>
              <a:schemeClr val="accent1"/>
            </a:solidFill>
            <a:miter/>
            <a:headEnd type="stealth"/>
            <a:tailEnd type="stealt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0" name="Line">
            <a:extLst>
              <a:ext uri="{FF2B5EF4-FFF2-40B4-BE49-F238E27FC236}">
                <a16:creationId xmlns:a16="http://schemas.microsoft.com/office/drawing/2014/main" id="{75F67D0F-6DD2-15E7-961E-2090E2D002D8}"/>
              </a:ext>
            </a:extLst>
          </p:cNvPr>
          <p:cNvSpPr/>
          <p:nvPr/>
        </p:nvSpPr>
        <p:spPr>
          <a:xfrm>
            <a:off x="2344048" y="3120983"/>
            <a:ext cx="1809089" cy="336634"/>
          </a:xfrm>
          <a:prstGeom prst="line">
            <a:avLst/>
          </a:prstGeom>
          <a:ln w="114300">
            <a:solidFill>
              <a:schemeClr val="accent4"/>
            </a:solidFill>
            <a:miter/>
            <a:headEnd type="stealth"/>
            <a:tailEnd type="stealt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1" name="Line">
            <a:extLst>
              <a:ext uri="{FF2B5EF4-FFF2-40B4-BE49-F238E27FC236}">
                <a16:creationId xmlns:a16="http://schemas.microsoft.com/office/drawing/2014/main" id="{810F3BB5-DDA2-E9FC-B94A-61D4088A185C}"/>
              </a:ext>
            </a:extLst>
          </p:cNvPr>
          <p:cNvSpPr/>
          <p:nvPr/>
        </p:nvSpPr>
        <p:spPr>
          <a:xfrm flipH="1">
            <a:off x="5024872" y="2029677"/>
            <a:ext cx="443867" cy="848040"/>
          </a:xfrm>
          <a:prstGeom prst="line">
            <a:avLst/>
          </a:prstGeom>
          <a:ln w="114300">
            <a:solidFill>
              <a:schemeClr val="accent4"/>
            </a:solidFill>
            <a:miter/>
            <a:headEnd type="stealth"/>
            <a:tailEnd type="stealt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2" name="Line">
            <a:extLst>
              <a:ext uri="{FF2B5EF4-FFF2-40B4-BE49-F238E27FC236}">
                <a16:creationId xmlns:a16="http://schemas.microsoft.com/office/drawing/2014/main" id="{47F32760-2700-8B95-E1E5-AFCD18CF197C}"/>
              </a:ext>
            </a:extLst>
          </p:cNvPr>
          <p:cNvSpPr/>
          <p:nvPr/>
        </p:nvSpPr>
        <p:spPr>
          <a:xfrm flipH="1" flipV="1">
            <a:off x="5716506" y="3782025"/>
            <a:ext cx="2038254" cy="486756"/>
          </a:xfrm>
          <a:prstGeom prst="line">
            <a:avLst/>
          </a:prstGeom>
          <a:ln w="114300">
            <a:solidFill>
              <a:schemeClr val="accent4"/>
            </a:solidFill>
            <a:miter/>
            <a:headEnd type="stealth"/>
            <a:tailEnd type="stealt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3" name="RadMol TITAN…">
            <a:extLst>
              <a:ext uri="{FF2B5EF4-FFF2-40B4-BE49-F238E27FC236}">
                <a16:creationId xmlns:a16="http://schemas.microsoft.com/office/drawing/2014/main" id="{3D01C4E7-75FA-791F-5C5D-B58386B6CAE9}"/>
              </a:ext>
            </a:extLst>
          </p:cNvPr>
          <p:cNvSpPr txBox="1"/>
          <p:nvPr/>
        </p:nvSpPr>
        <p:spPr>
          <a:xfrm>
            <a:off x="5972674" y="1155895"/>
            <a:ext cx="619719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/>
            <a:r>
              <a:rPr sz="1300" dirty="0" err="1">
                <a:solidFill>
                  <a:schemeClr val="accent2"/>
                </a:solidFill>
              </a:rPr>
              <a:t>RadMol</a:t>
            </a:r>
            <a:br>
              <a:rPr sz="1300" dirty="0">
                <a:solidFill>
                  <a:schemeClr val="accent2"/>
                </a:solidFill>
              </a:rPr>
            </a:br>
            <a:r>
              <a:rPr sz="1300" dirty="0">
                <a:solidFill>
                  <a:schemeClr val="accent2"/>
                </a:solidFill>
              </a:rPr>
              <a:t>TITAN</a:t>
            </a:r>
            <a:br>
              <a:rPr sz="1300" dirty="0">
                <a:solidFill>
                  <a:schemeClr val="accent2"/>
                </a:solidFill>
              </a:rPr>
            </a:br>
            <a:r>
              <a:rPr sz="1300" dirty="0">
                <a:solidFill>
                  <a:schemeClr val="accent2"/>
                </a:solidFill>
              </a:rPr>
              <a:t>TUCAN</a:t>
            </a:r>
            <a:r>
              <a:rPr sz="1500" dirty="0"/>
              <a:t> </a:t>
            </a:r>
            <a:br>
              <a:rPr sz="1500" dirty="0"/>
            </a:br>
            <a:endParaRPr sz="1500" dirty="0"/>
          </a:p>
        </p:txBody>
      </p:sp>
      <p:sp>
        <p:nvSpPr>
          <p:cNvPr id="74" name="ALPHA BeEST Francium HAICU">
            <a:extLst>
              <a:ext uri="{FF2B5EF4-FFF2-40B4-BE49-F238E27FC236}">
                <a16:creationId xmlns:a16="http://schemas.microsoft.com/office/drawing/2014/main" id="{5CB3BBAA-C4DC-D6ED-F6EC-F627FF45FD11}"/>
              </a:ext>
            </a:extLst>
          </p:cNvPr>
          <p:cNvSpPr txBox="1"/>
          <p:nvPr/>
        </p:nvSpPr>
        <p:spPr>
          <a:xfrm>
            <a:off x="5285963" y="1175171"/>
            <a:ext cx="545980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/>
            <a:r>
              <a:rPr sz="1300" dirty="0">
                <a:solidFill>
                  <a:schemeClr val="accent2"/>
                </a:solidFill>
              </a:rPr>
              <a:t>ALPHA</a:t>
            </a:r>
            <a:br>
              <a:rPr sz="1300" dirty="0">
                <a:solidFill>
                  <a:schemeClr val="accent2"/>
                </a:solidFill>
              </a:rPr>
            </a:br>
            <a:r>
              <a:rPr sz="1300" dirty="0" err="1">
                <a:solidFill>
                  <a:schemeClr val="accent2"/>
                </a:solidFill>
              </a:rPr>
              <a:t>BeEST</a:t>
            </a:r>
            <a:br>
              <a:rPr sz="1300" dirty="0">
                <a:solidFill>
                  <a:schemeClr val="accent2"/>
                </a:solidFill>
              </a:rPr>
            </a:br>
            <a:r>
              <a:rPr sz="1300" dirty="0">
                <a:solidFill>
                  <a:schemeClr val="accent2"/>
                </a:solidFill>
              </a:rPr>
              <a:t>HAICU</a:t>
            </a:r>
          </a:p>
        </p:txBody>
      </p:sp>
      <p:sp>
        <p:nvSpPr>
          <p:cNvPr id="75" name="etc">
            <a:extLst>
              <a:ext uri="{FF2B5EF4-FFF2-40B4-BE49-F238E27FC236}">
                <a16:creationId xmlns:a16="http://schemas.microsoft.com/office/drawing/2014/main" id="{370D9E49-4383-8580-AD47-2AB875EF1266}"/>
              </a:ext>
            </a:extLst>
          </p:cNvPr>
          <p:cNvSpPr txBox="1"/>
          <p:nvPr/>
        </p:nvSpPr>
        <p:spPr>
          <a:xfrm>
            <a:off x="5743535" y="1712941"/>
            <a:ext cx="324382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300">
                <a:solidFill>
                  <a:schemeClr val="accent2"/>
                </a:solidFill>
              </a:defRPr>
            </a:lvl1pPr>
          </a:lstStyle>
          <a:p>
            <a:r>
              <a:rPr dirty="0" err="1"/>
              <a:t>etc</a:t>
            </a:r>
            <a:endParaRPr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6" name="SR  NMR etc">
                <a:extLst>
                  <a:ext uri="{FF2B5EF4-FFF2-40B4-BE49-F238E27FC236}">
                    <a16:creationId xmlns:a16="http://schemas.microsoft.com/office/drawing/2014/main" id="{45133A8D-7D4D-4ACB-16F8-A2FD18F42C5F}"/>
                  </a:ext>
                </a:extLst>
              </p:cNvPr>
              <p:cNvSpPr txBox="1"/>
              <p:nvPr/>
            </p:nvSpPr>
            <p:spPr>
              <a:xfrm>
                <a:off x="8477209" y="4640799"/>
                <a:ext cx="616150" cy="94352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square" lIns="45719" rIns="45719">
                <a:spAutoFit/>
              </a:bodyPr>
              <a:lstStyle/>
              <a:p>
                <a:pPr algn="ctr">
                  <a:defRPr sz="1300">
                    <a:solidFill>
                      <a:schemeClr val="accent2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14:m>
                  <m:oMath xmlns:m="http://schemas.openxmlformats.org/officeDocument/2006/math">
                    <m:r>
                      <a:rPr sz="1600" i="1">
                        <a:solidFill>
                          <a:srgbClr val="ED7D31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dirty="0"/>
                  <a:t>SR</a:t>
                </a:r>
                <a:br>
                  <a:rPr dirty="0"/>
                </a:br>
                <a14:m>
                  <m:oMath xmlns:m="http://schemas.openxmlformats.org/officeDocument/2006/math">
                    <m:r>
                      <a:rPr sz="1400" i="1">
                        <a:solidFill>
                          <a:srgbClr val="ED7D31"/>
                        </a:solidFill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dirty="0"/>
                  <a:t>NMR</a:t>
                </a:r>
                <a:br>
                  <a:rPr dirty="0"/>
                </a:br>
                <a:r>
                  <a:rPr dirty="0" err="1"/>
                  <a:t>etc</a:t>
                </a:r>
                <a:br>
                  <a:rPr dirty="0"/>
                </a:br>
                <a:endParaRPr dirty="0">
                  <a:solidFill>
                    <a:srgbClr val="ED7D31"/>
                  </a:solidFill>
                </a:endParaRPr>
              </a:p>
            </p:txBody>
          </p:sp>
        </mc:Choice>
        <mc:Fallback>
          <p:sp>
            <p:nvSpPr>
              <p:cNvPr id="76" name="SR  NMR etc">
                <a:extLst>
                  <a:ext uri="{FF2B5EF4-FFF2-40B4-BE49-F238E27FC236}">
                    <a16:creationId xmlns:a16="http://schemas.microsoft.com/office/drawing/2014/main" id="{45133A8D-7D4D-4ACB-16F8-A2FD18F42C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09" y="4640799"/>
                <a:ext cx="616150" cy="943528"/>
              </a:xfrm>
              <a:prstGeom prst="rect">
                <a:avLst/>
              </a:prstGeom>
              <a:blipFill>
                <a:blip r:embed="rId3"/>
                <a:stretch>
                  <a:fillRect l="-4000" r="-600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QUANTUM MATERIAL CHARACTERIZATION">
            <a:extLst>
              <a:ext uri="{FF2B5EF4-FFF2-40B4-BE49-F238E27FC236}">
                <a16:creationId xmlns:a16="http://schemas.microsoft.com/office/drawing/2014/main" id="{C65ADA96-89E6-1AF5-16A3-BD52718289AD}"/>
              </a:ext>
            </a:extLst>
          </p:cNvPr>
          <p:cNvSpPr/>
          <p:nvPr/>
        </p:nvSpPr>
        <p:spPr>
          <a:xfrm>
            <a:off x="1559005" y="3648902"/>
            <a:ext cx="2663746" cy="1000440"/>
          </a:xfrm>
          <a:prstGeom prst="roundRect">
            <a:avLst>
              <a:gd name="adj" fmla="val 34417"/>
            </a:avLst>
          </a:prstGeom>
          <a:solidFill>
            <a:srgbClr val="FFFFFF"/>
          </a:solidFill>
          <a:ln w="38100">
            <a:solidFill>
              <a:schemeClr val="accent1"/>
            </a:solidFill>
            <a:prstDash val="sysDot"/>
            <a:miter lim="400000"/>
          </a:ln>
          <a:effectLst>
            <a:outerShdw blurRad="190500" dist="12700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chemeClr val="accent2">
                    <a:satOff val="-18194"/>
                    <a:lumOff val="-11215"/>
                  </a:schemeClr>
                </a:solidFill>
              </a:defRPr>
            </a:lvl1pPr>
          </a:lstStyle>
          <a:p>
            <a:r>
              <a:t>QUANTUM MATERIAL CHARACTERIZATION</a:t>
            </a:r>
          </a:p>
        </p:txBody>
      </p:sp>
      <p:sp>
        <p:nvSpPr>
          <p:cNvPr id="78" name="Line">
            <a:extLst>
              <a:ext uri="{FF2B5EF4-FFF2-40B4-BE49-F238E27FC236}">
                <a16:creationId xmlns:a16="http://schemas.microsoft.com/office/drawing/2014/main" id="{35F7491E-72AD-9D92-02C0-F7EA86545C92}"/>
              </a:ext>
            </a:extLst>
          </p:cNvPr>
          <p:cNvSpPr/>
          <p:nvPr/>
        </p:nvSpPr>
        <p:spPr>
          <a:xfrm flipV="1">
            <a:off x="4098172" y="4365155"/>
            <a:ext cx="630765" cy="783165"/>
          </a:xfrm>
          <a:prstGeom prst="line">
            <a:avLst/>
          </a:prstGeom>
          <a:ln w="114300">
            <a:solidFill>
              <a:schemeClr val="accent4"/>
            </a:solidFill>
            <a:miter/>
            <a:headEnd type="stealth"/>
            <a:tailEnd type="stealt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9" name="NEW OPPORTUNITIES">
            <a:extLst>
              <a:ext uri="{FF2B5EF4-FFF2-40B4-BE49-F238E27FC236}">
                <a16:creationId xmlns:a16="http://schemas.microsoft.com/office/drawing/2014/main" id="{8124DA75-7968-9342-2403-48A686D1B91C}"/>
              </a:ext>
            </a:extLst>
          </p:cNvPr>
          <p:cNvSpPr/>
          <p:nvPr/>
        </p:nvSpPr>
        <p:spPr>
          <a:xfrm>
            <a:off x="9692913" y="103248"/>
            <a:ext cx="2068593" cy="2068593"/>
          </a:xfrm>
          <a:prstGeom prst="ellipse">
            <a:avLst/>
          </a:prstGeom>
          <a:solidFill>
            <a:srgbClr val="FFFFFF"/>
          </a:solidFill>
          <a:ln w="38100">
            <a:solidFill>
              <a:schemeClr val="accent6">
                <a:lumOff val="-9568"/>
              </a:schemeClr>
            </a:solidFill>
            <a:miter/>
          </a:ln>
          <a:effectLst>
            <a:outerShdw blurRad="190500" dist="12700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 sz="1500">
                <a:solidFill>
                  <a:schemeClr val="accent6">
                    <a:lumOff val="-9568"/>
                  </a:schemeClr>
                </a:solidFill>
              </a:defRPr>
            </a:lvl1pPr>
          </a:lstStyle>
          <a:p>
            <a:r>
              <a:t>NEW OPPORTUNITIES</a:t>
            </a:r>
          </a:p>
        </p:txBody>
      </p:sp>
      <p:sp>
        <p:nvSpPr>
          <p:cNvPr id="80" name="Line">
            <a:extLst>
              <a:ext uri="{FF2B5EF4-FFF2-40B4-BE49-F238E27FC236}">
                <a16:creationId xmlns:a16="http://schemas.microsoft.com/office/drawing/2014/main" id="{1996593E-D83A-13D2-DF0B-FE06582C1C15}"/>
              </a:ext>
            </a:extLst>
          </p:cNvPr>
          <p:cNvSpPr/>
          <p:nvPr/>
        </p:nvSpPr>
        <p:spPr>
          <a:xfrm flipV="1">
            <a:off x="8299904" y="1205935"/>
            <a:ext cx="1375085" cy="379058"/>
          </a:xfrm>
          <a:prstGeom prst="line">
            <a:avLst/>
          </a:prstGeom>
          <a:ln w="127000">
            <a:solidFill>
              <a:schemeClr val="accent1"/>
            </a:solidFill>
            <a:prstDash val="sysDot"/>
            <a:miter lim="400000"/>
            <a:headEnd type="stealth"/>
            <a:tailEnd type="stealt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1" name="Line">
            <a:extLst>
              <a:ext uri="{FF2B5EF4-FFF2-40B4-BE49-F238E27FC236}">
                <a16:creationId xmlns:a16="http://schemas.microsoft.com/office/drawing/2014/main" id="{DF55FE8A-B180-6C5A-7F7D-F25D6EEAF516}"/>
              </a:ext>
            </a:extLst>
          </p:cNvPr>
          <p:cNvSpPr/>
          <p:nvPr/>
        </p:nvSpPr>
        <p:spPr>
          <a:xfrm flipH="1">
            <a:off x="8611623" y="1756741"/>
            <a:ext cx="1160570" cy="361890"/>
          </a:xfrm>
          <a:prstGeom prst="line">
            <a:avLst/>
          </a:prstGeom>
          <a:ln w="114300">
            <a:solidFill>
              <a:schemeClr val="accent4"/>
            </a:solidFill>
            <a:prstDash val="sysDot"/>
            <a:miter lim="400000"/>
            <a:headEnd type="stealth"/>
            <a:tailEnd type="stealt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B94D17-5E8F-E80E-63F4-7DF39AA0CA72}"/>
              </a:ext>
            </a:extLst>
          </p:cNvPr>
          <p:cNvSpPr txBox="1"/>
          <p:nvPr/>
        </p:nvSpPr>
        <p:spPr>
          <a:xfrm>
            <a:off x="7917910" y="6188272"/>
            <a:ext cx="35141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Diagram from Chloe </a:t>
            </a:r>
            <a:r>
              <a:rPr lang="en-CA" sz="12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Malbrunot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72292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4D69EAD4-2494-414D-9120-A2C6FDC90870}"/>
              </a:ext>
            </a:extLst>
          </p:cNvPr>
          <p:cNvSpPr txBox="1">
            <a:spLocks/>
          </p:cNvSpPr>
          <p:nvPr/>
        </p:nvSpPr>
        <p:spPr>
          <a:xfrm>
            <a:off x="481791" y="917016"/>
            <a:ext cx="10541042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 sz="3000" dirty="0"/>
              <a:t>Green Technologies</a:t>
            </a:r>
          </a:p>
          <a:p>
            <a:endParaRPr lang="en-US" sz="3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D8BC3F-38F6-1842-AD82-C6C26394DACD}"/>
              </a:ext>
            </a:extLst>
          </p:cNvPr>
          <p:cNvSpPr txBox="1"/>
          <p:nvPr/>
        </p:nvSpPr>
        <p:spPr>
          <a:xfrm>
            <a:off x="652421" y="1574180"/>
            <a:ext cx="11057788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rgbClr val="00B0F0"/>
              </a:buClr>
            </a:pPr>
            <a:endParaRPr lang="en-CA" sz="2000" dirty="0">
              <a:cs typeface="Times New Roman" panose="02020603050405020304" pitchFamily="18" charset="0"/>
            </a:endParaRPr>
          </a:p>
          <a:p>
            <a:endParaRPr lang="en-CA" sz="2000" dirty="0">
              <a:solidFill>
                <a:srgbClr val="00A8FF"/>
              </a:solidFill>
              <a:latin typeface="Wingdings" pitchFamily="2" charset="2"/>
            </a:endParaRPr>
          </a:p>
          <a:p>
            <a:pPr lvl="1">
              <a:buClr>
                <a:srgbClr val="00B0F0"/>
              </a:buClr>
            </a:pPr>
            <a:endParaRPr lang="en-CA" sz="2000" dirty="0"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14755A-5F37-7FFD-2D44-0130DA2A49C7}"/>
              </a:ext>
            </a:extLst>
          </p:cNvPr>
          <p:cNvSpPr txBox="1"/>
          <p:nvPr/>
        </p:nvSpPr>
        <p:spPr>
          <a:xfrm>
            <a:off x="652421" y="1485384"/>
            <a:ext cx="11057788" cy="17851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Quantum Sensing with spin polarized beams enable green technology solutions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New enhanced beamlines capabilities</a:t>
            </a:r>
            <a:br>
              <a:rPr lang="en-CA" sz="1800" dirty="0">
                <a:effectLst/>
                <a:latin typeface="ArialMT"/>
              </a:rPr>
            </a:br>
            <a:endParaRPr lang="en-CA" sz="2000" dirty="0">
              <a:effectLst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endParaRPr lang="en-CA" sz="2000" dirty="0">
              <a:cs typeface="Times New Roman" panose="02020603050405020304" pitchFamily="18" charset="0"/>
            </a:endParaRP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endParaRPr lang="en-CA" sz="2000" dirty="0">
              <a:cs typeface="Times New Roman" panose="02020603050405020304" pitchFamily="18" charset="0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D0388504-9E81-886E-0D17-F7FA77444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366" y="2231691"/>
            <a:ext cx="6820234" cy="462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855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4D69EAD4-2494-414D-9120-A2C6FDC90870}"/>
              </a:ext>
            </a:extLst>
          </p:cNvPr>
          <p:cNvSpPr txBox="1">
            <a:spLocks/>
          </p:cNvSpPr>
          <p:nvPr/>
        </p:nvSpPr>
        <p:spPr>
          <a:xfrm>
            <a:off x="481791" y="917016"/>
            <a:ext cx="10541042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 sz="3000" dirty="0"/>
              <a:t>Quantum Center</a:t>
            </a:r>
          </a:p>
          <a:p>
            <a:endParaRPr lang="en-US" sz="3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D8BC3F-38F6-1842-AD82-C6C26394DACD}"/>
              </a:ext>
            </a:extLst>
          </p:cNvPr>
          <p:cNvSpPr txBox="1"/>
          <p:nvPr/>
        </p:nvSpPr>
        <p:spPr>
          <a:xfrm>
            <a:off x="687744" y="1641400"/>
            <a:ext cx="11057788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rgbClr val="00B0F0"/>
              </a:buClr>
            </a:pPr>
            <a:endParaRPr lang="en-CA" sz="2000" dirty="0">
              <a:cs typeface="Times New Roman" panose="02020603050405020304" pitchFamily="18" charset="0"/>
            </a:endParaRPr>
          </a:p>
          <a:p>
            <a:endParaRPr lang="en-CA" sz="2000" dirty="0">
              <a:solidFill>
                <a:srgbClr val="00A8FF"/>
              </a:solidFill>
              <a:latin typeface="Wingdings" pitchFamily="2" charset="2"/>
            </a:endParaRPr>
          </a:p>
          <a:p>
            <a:pPr lvl="1">
              <a:buClr>
                <a:srgbClr val="00B0F0"/>
              </a:buClr>
            </a:pPr>
            <a:endParaRPr lang="en-CA" sz="2000" dirty="0"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9CEA51-8499-A56A-DAA8-58A745494969}"/>
              </a:ext>
            </a:extLst>
          </p:cNvPr>
          <p:cNvSpPr/>
          <p:nvPr/>
        </p:nvSpPr>
        <p:spPr>
          <a:xfrm>
            <a:off x="4900613" y="1800225"/>
            <a:ext cx="3486150" cy="462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1A5983-4C53-E657-F283-BF4EF95E2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898"/>
            <a:ext cx="12240037" cy="685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180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5BDA769A-C362-CDA2-8D4B-6C33DC71E375}"/>
              </a:ext>
            </a:extLst>
          </p:cNvPr>
          <p:cNvSpPr txBox="1"/>
          <p:nvPr/>
        </p:nvSpPr>
        <p:spPr>
          <a:xfrm>
            <a:off x="632850" y="2492174"/>
            <a:ext cx="10926300" cy="42473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rgbClr val="00B0F0"/>
              </a:buClr>
            </a:pPr>
            <a:endParaRPr lang="en-C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b="1" dirty="0">
                <a:latin typeface="Arial" panose="020B0604020202020204" pitchFamily="34" charset="0"/>
                <a:cs typeface="Arial" panose="020B0604020202020204" pitchFamily="34" charset="0"/>
              </a:rPr>
              <a:t>ML engagement recent since 2018 – highly successful</a:t>
            </a:r>
            <a:endParaRPr lang="en-CA" sz="2000" b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Collaboration across departments and divisions</a:t>
            </a:r>
            <a:endParaRPr lang="en-CA" sz="2000" b="1" dirty="0">
              <a:solidFill>
                <a:srgbClr val="149FEC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Particle physics applications driven by science outcomes Water Ch., ATLAS, ALPHA, NA62 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Bleeding edge: </a:t>
            </a:r>
          </a:p>
          <a:p>
            <a:pPr marL="1200150" lvl="2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Quantum Assisted ML (calorimetry simulation / ATLAS) (NRC, MITACS) </a:t>
            </a:r>
          </a:p>
          <a:p>
            <a:pPr marL="1200150" lvl="2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Trigger/ Real Time on FPGA (ATLAS) 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Accelerator; AI-based beam tuning ➠ </a:t>
            </a:r>
            <a:r>
              <a:rPr lang="en-CA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Efficiency of operations </a:t>
            </a:r>
            <a:endParaRPr lang="en-C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b="1" dirty="0">
                <a:latin typeface="Arial" panose="020B0604020202020204" pitchFamily="34" charset="0"/>
                <a:cs typeface="Arial" panose="020B0604020202020204" pitchFamily="34" charset="0"/>
              </a:rPr>
              <a:t>Drives collaboration national and international </a:t>
            </a: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(Helmholtz, </a:t>
            </a:r>
            <a:r>
              <a:rPr lang="en-CA" sz="2000" dirty="0" err="1">
                <a:latin typeface="Arial" panose="020B0604020202020204" pitchFamily="34" charset="0"/>
                <a:cs typeface="Arial" panose="020B0604020202020204" pitchFamily="34" charset="0"/>
              </a:rPr>
              <a:t>WatChMal</a:t>
            </a: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 Collaboration)</a:t>
            </a:r>
            <a:endParaRPr lang="en-CA" sz="2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Intense HQP training</a:t>
            </a:r>
            <a:r>
              <a:rPr lang="en-CA" sz="2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MITACS, TSI’s </a:t>
            </a:r>
            <a:endParaRPr lang="en-CA" sz="2000" b="1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Person-power limited </a:t>
            </a:r>
            <a:endParaRPr lang="en-CA" sz="200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18D225D-983A-6A5A-18B0-50F5D827633E}"/>
              </a:ext>
            </a:extLst>
          </p:cNvPr>
          <p:cNvSpPr txBox="1">
            <a:spLocks/>
          </p:cNvSpPr>
          <p:nvPr/>
        </p:nvSpPr>
        <p:spPr>
          <a:xfrm>
            <a:off x="408097" y="1463820"/>
            <a:ext cx="3910177" cy="10524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 sz="3000" dirty="0"/>
              <a:t>Data Science / </a:t>
            </a:r>
          </a:p>
          <a:p>
            <a:r>
              <a:rPr lang="en-CA" sz="3000" dirty="0"/>
              <a:t>AI Center</a:t>
            </a:r>
          </a:p>
          <a:p>
            <a:endParaRPr lang="en-US" sz="30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09E8360-D3E4-FC1C-CB33-BF5CBE610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8305" y="210598"/>
            <a:ext cx="7370845" cy="230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9126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4D69EAD4-2494-414D-9120-A2C6FDC90870}"/>
              </a:ext>
            </a:extLst>
          </p:cNvPr>
          <p:cNvSpPr txBox="1">
            <a:spLocks/>
          </p:cNvSpPr>
          <p:nvPr/>
        </p:nvSpPr>
        <p:spPr>
          <a:xfrm>
            <a:off x="481791" y="917016"/>
            <a:ext cx="10541042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CA" sz="3000" dirty="0"/>
          </a:p>
          <a:p>
            <a:endParaRPr lang="en-US" sz="3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D8BC3F-38F6-1842-AD82-C6C26394DACD}"/>
              </a:ext>
            </a:extLst>
          </p:cNvPr>
          <p:cNvSpPr txBox="1"/>
          <p:nvPr/>
        </p:nvSpPr>
        <p:spPr>
          <a:xfrm>
            <a:off x="687744" y="1641400"/>
            <a:ext cx="11057788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rgbClr val="00B0F0"/>
              </a:buClr>
            </a:pPr>
            <a:endParaRPr lang="en-CA" sz="2000" dirty="0">
              <a:cs typeface="Times New Roman" panose="02020603050405020304" pitchFamily="18" charset="0"/>
            </a:endParaRPr>
          </a:p>
          <a:p>
            <a:endParaRPr lang="en-CA" sz="2000" dirty="0">
              <a:solidFill>
                <a:srgbClr val="00A8FF"/>
              </a:solidFill>
              <a:latin typeface="Wingdings" pitchFamily="2" charset="2"/>
            </a:endParaRPr>
          </a:p>
          <a:p>
            <a:pPr lvl="1">
              <a:buClr>
                <a:srgbClr val="00B0F0"/>
              </a:buClr>
            </a:pPr>
            <a:endParaRPr lang="en-CA" sz="2000" dirty="0"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9CEA51-8499-A56A-DAA8-58A745494969}"/>
              </a:ext>
            </a:extLst>
          </p:cNvPr>
          <p:cNvSpPr/>
          <p:nvPr/>
        </p:nvSpPr>
        <p:spPr>
          <a:xfrm>
            <a:off x="4900613" y="1800225"/>
            <a:ext cx="3486150" cy="462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43677DF-7AFA-FBA6-1F1B-73C8B181FFF7}"/>
              </a:ext>
            </a:extLst>
          </p:cNvPr>
          <p:cNvSpPr txBox="1">
            <a:spLocks/>
          </p:cNvSpPr>
          <p:nvPr/>
        </p:nvSpPr>
        <p:spPr>
          <a:xfrm>
            <a:off x="634191" y="1069416"/>
            <a:ext cx="10541042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 sz="3000" dirty="0"/>
              <a:t>Reflections and Considerations</a:t>
            </a:r>
          </a:p>
          <a:p>
            <a:endParaRPr lang="en-US" sz="3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63FFE2-5B06-6E88-3D25-9911E5DCE382}"/>
              </a:ext>
            </a:extLst>
          </p:cNvPr>
          <p:cNvSpPr txBox="1"/>
          <p:nvPr/>
        </p:nvSpPr>
        <p:spPr>
          <a:xfrm>
            <a:off x="825479" y="1641400"/>
            <a:ext cx="10541042" cy="55553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b="1" dirty="0">
                <a:latin typeface="Arial" panose="020B0604020202020204" pitchFamily="34" charset="0"/>
                <a:cs typeface="Arial" panose="020B0604020202020204" pitchFamily="34" charset="0"/>
              </a:rPr>
              <a:t>Centers would connect across TRIUMF divisions, </a:t>
            </a:r>
            <a:r>
              <a:rPr lang="en-CA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ensure efficient delivery of the research threads, creating multidisciplinary teams</a:t>
            </a:r>
            <a:endParaRPr lang="en-C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b="1" dirty="0">
                <a:latin typeface="Arial" panose="020B0604020202020204" pitchFamily="34" charset="0"/>
                <a:cs typeface="Arial" panose="020B0604020202020204" pitchFamily="34" charset="0"/>
              </a:rPr>
              <a:t>Alignment with 20-Year Vision</a:t>
            </a: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 on new pillars around Quantum Tech and Sustainability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Start now to position ourselves (wedge into) the next Five-Year Plan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Put TRIUMF on the Quantum Map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Aligns with the Vision of the IDSSD that foresees </a:t>
            </a:r>
            <a:r>
              <a:rPr lang="en-CA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multidisciplinary hubs</a:t>
            </a:r>
            <a:endParaRPr lang="en-C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Allow for new training capabilities (e.g. new CREATE)</a:t>
            </a:r>
            <a:endParaRPr lang="en-CA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b="1" dirty="0">
                <a:latin typeface="Arial" panose="020B0604020202020204" pitchFamily="34" charset="0"/>
                <a:cs typeface="Arial" panose="020B0604020202020204" pitchFamily="34" charset="0"/>
              </a:rPr>
              <a:t>Strengthen R&amp;D capabilities for TRIUMF and the Community 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Funding multipliers</a:t>
            </a:r>
            <a:endParaRPr lang="en-CA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Given that the government funding for the Five-Year Plan was at the ~400M level, start with reduced scope: Two options to realize the centers in a “constant effort” scenario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Each division supplies FTE’s to the centers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Give talented short-term hires longer term perspective into the next Five-Year Plan, where broader scope can be realized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endParaRPr lang="en-CA" sz="20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4742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4D69EAD4-2494-414D-9120-A2C6FDC90870}"/>
              </a:ext>
            </a:extLst>
          </p:cNvPr>
          <p:cNvSpPr txBox="1">
            <a:spLocks/>
          </p:cNvSpPr>
          <p:nvPr/>
        </p:nvSpPr>
        <p:spPr>
          <a:xfrm>
            <a:off x="481791" y="917016"/>
            <a:ext cx="10541042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CA" sz="3000" dirty="0"/>
          </a:p>
          <a:p>
            <a:endParaRPr lang="en-US" sz="3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D8BC3F-38F6-1842-AD82-C6C26394DACD}"/>
              </a:ext>
            </a:extLst>
          </p:cNvPr>
          <p:cNvSpPr txBox="1"/>
          <p:nvPr/>
        </p:nvSpPr>
        <p:spPr>
          <a:xfrm>
            <a:off x="687744" y="1641400"/>
            <a:ext cx="11057788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rgbClr val="00B0F0"/>
              </a:buClr>
            </a:pPr>
            <a:endParaRPr lang="en-CA" sz="2000" dirty="0">
              <a:cs typeface="Times New Roman" panose="02020603050405020304" pitchFamily="18" charset="0"/>
            </a:endParaRPr>
          </a:p>
          <a:p>
            <a:endParaRPr lang="en-CA" sz="2000" dirty="0">
              <a:solidFill>
                <a:srgbClr val="00A8FF"/>
              </a:solidFill>
              <a:latin typeface="Wingdings" pitchFamily="2" charset="2"/>
            </a:endParaRPr>
          </a:p>
          <a:p>
            <a:pPr lvl="1">
              <a:buClr>
                <a:srgbClr val="00B0F0"/>
              </a:buClr>
            </a:pPr>
            <a:endParaRPr lang="en-CA" sz="2000" dirty="0"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9CEA51-8499-A56A-DAA8-58A745494969}"/>
              </a:ext>
            </a:extLst>
          </p:cNvPr>
          <p:cNvSpPr/>
          <p:nvPr/>
        </p:nvSpPr>
        <p:spPr>
          <a:xfrm>
            <a:off x="4900613" y="1800225"/>
            <a:ext cx="3486150" cy="462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43677DF-7AFA-FBA6-1F1B-73C8B181FFF7}"/>
              </a:ext>
            </a:extLst>
          </p:cNvPr>
          <p:cNvSpPr txBox="1">
            <a:spLocks/>
          </p:cNvSpPr>
          <p:nvPr/>
        </p:nvSpPr>
        <p:spPr>
          <a:xfrm>
            <a:off x="634191" y="1069416"/>
            <a:ext cx="10541042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 sz="3000" dirty="0"/>
              <a:t>Summary</a:t>
            </a:r>
          </a:p>
          <a:p>
            <a:endParaRPr lang="en-US" sz="3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63FFE2-5B06-6E88-3D25-9911E5DCE382}"/>
              </a:ext>
            </a:extLst>
          </p:cNvPr>
          <p:cNvSpPr txBox="1"/>
          <p:nvPr/>
        </p:nvSpPr>
        <p:spPr>
          <a:xfrm>
            <a:off x="842444" y="1910154"/>
            <a:ext cx="10541041" cy="34009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b="1" dirty="0">
                <a:latin typeface="Arial" panose="020B0604020202020204" pitchFamily="34" charset="0"/>
                <a:cs typeface="Arial" panose="020B0604020202020204" pitchFamily="34" charset="0"/>
              </a:rPr>
              <a:t>Proposed centers were result of a bottoms up approach across TRIUMF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b="1" dirty="0">
                <a:latin typeface="Arial" panose="020B0604020202020204" pitchFamily="34" charset="0"/>
                <a:cs typeface="Arial" panose="020B0604020202020204" pitchFamily="34" charset="0"/>
              </a:rPr>
              <a:t>Objective is to strengthen core competencies around Detectors and Data Science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b="1" dirty="0">
                <a:latin typeface="Arial" panose="020B0604020202020204" pitchFamily="34" charset="0"/>
                <a:cs typeface="Arial" panose="020B0604020202020204" pitchFamily="34" charset="0"/>
              </a:rPr>
              <a:t>Alignment with 20 Year Vision on new pillars around Quantum and Sustainability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b="1" dirty="0">
                <a:latin typeface="Arial" panose="020B0604020202020204" pitchFamily="34" charset="0"/>
                <a:cs typeface="Arial" panose="020B0604020202020204" pitchFamily="34" charset="0"/>
              </a:rPr>
              <a:t>Strengthen world class R&amp;D capabilities for TRIUMF and the Community </a:t>
            </a:r>
          </a:p>
          <a:p>
            <a:pPr>
              <a:spcBef>
                <a:spcPts val="600"/>
              </a:spcBef>
              <a:buClr>
                <a:srgbClr val="00B0F0"/>
              </a:buClr>
            </a:pPr>
            <a:endParaRPr lang="en-C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buClr>
                <a:srgbClr val="00B0F0"/>
              </a:buClr>
            </a:pP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Slides were result of consultations, discussion and brainstorming of the task force leaders</a:t>
            </a:r>
          </a:p>
          <a:p>
            <a:pPr algn="ctr">
              <a:spcBef>
                <a:spcPts val="600"/>
              </a:spcBef>
              <a:buClr>
                <a:srgbClr val="00B0F0"/>
              </a:buClr>
            </a:pP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Fabrice </a:t>
            </a:r>
            <a:r>
              <a:rPr lang="en-CA" sz="2000" dirty="0" err="1">
                <a:latin typeface="Arial" panose="020B0604020202020204" pitchFamily="34" charset="0"/>
                <a:cs typeface="Arial" panose="020B0604020202020204" pitchFamily="34" charset="0"/>
              </a:rPr>
              <a:t>Retiere</a:t>
            </a: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, Makoto Fujiwara, Chloe </a:t>
            </a:r>
            <a:r>
              <a:rPr lang="en-CA" sz="2000" dirty="0" err="1">
                <a:latin typeface="Arial" panose="020B0604020202020204" pitchFamily="34" charset="0"/>
                <a:cs typeface="Arial" panose="020B0604020202020204" pitchFamily="34" charset="0"/>
              </a:rPr>
              <a:t>Malbrunot</a:t>
            </a: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, Stephan </a:t>
            </a:r>
            <a:r>
              <a:rPr lang="en-CA" sz="2000" dirty="0" err="1">
                <a:latin typeface="Arial" panose="020B0604020202020204" pitchFamily="34" charset="0"/>
                <a:cs typeface="Arial" panose="020B0604020202020204" pitchFamily="34" charset="0"/>
              </a:rPr>
              <a:t>Malbrunot-Ettenauer</a:t>
            </a: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, Akira </a:t>
            </a:r>
            <a:r>
              <a:rPr lang="en-CA" sz="2000" dirty="0" err="1">
                <a:latin typeface="Arial" panose="020B0604020202020204" pitchFamily="34" charset="0"/>
                <a:cs typeface="Arial" panose="020B0604020202020204" pitchFamily="34" charset="0"/>
              </a:rPr>
              <a:t>Konaka</a:t>
            </a: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, Wojtek </a:t>
            </a:r>
            <a:r>
              <a:rPr lang="en-CA" sz="2000" dirty="0" err="1">
                <a:latin typeface="Arial" panose="020B0604020202020204" pitchFamily="34" charset="0"/>
                <a:cs typeface="Arial" panose="020B0604020202020204" pitchFamily="34" charset="0"/>
              </a:rPr>
              <a:t>Fedorko</a:t>
            </a: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, Reda </a:t>
            </a:r>
            <a:r>
              <a:rPr lang="en-CA" sz="2000" dirty="0" err="1">
                <a:latin typeface="Arial" panose="020B0604020202020204" pitchFamily="34" charset="0"/>
                <a:cs typeface="Arial" panose="020B0604020202020204" pitchFamily="34" charset="0"/>
              </a:rPr>
              <a:t>Tafirout</a:t>
            </a: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, Iain McKenzie, Bernd </a:t>
            </a:r>
            <a:r>
              <a:rPr lang="en-CA" sz="2000" dirty="0" err="1">
                <a:latin typeface="Arial" panose="020B0604020202020204" pitchFamily="34" charset="0"/>
                <a:cs typeface="Arial" panose="020B0604020202020204" pitchFamily="34" charset="0"/>
              </a:rPr>
              <a:t>Stelzer</a:t>
            </a: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,… and many more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endParaRPr lang="en-CA" sz="20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4319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61988" y="4493174"/>
            <a:ext cx="3938587" cy="304113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Follow us </a:t>
            </a:r>
            <a:r>
              <a:rPr lang="en-US" b="1"/>
              <a:t>@TRIUMFLab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</p:spPr>
        <p:txBody>
          <a:bodyPr/>
          <a:lstStyle/>
          <a:p>
            <a:r>
              <a:rPr lang="en-US"/>
              <a:t>www.triumf.ca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696" y="4932943"/>
            <a:ext cx="411480" cy="411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549" y="4935991"/>
            <a:ext cx="408432" cy="4084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1354" y="4932943"/>
            <a:ext cx="411480" cy="411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1159" y="4932943"/>
            <a:ext cx="411480" cy="41148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</p:spPr>
        <p:txBody>
          <a:bodyPr/>
          <a:lstStyle/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781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1" name="TRIUMF has now completed the 20-year vision process to define longer term planning requirements (TRIUMF is funded in five year cycles)…"/>
          <p:cNvSpPr txBox="1"/>
          <p:nvPr/>
        </p:nvSpPr>
        <p:spPr>
          <a:xfrm>
            <a:off x="5270445" y="-705595"/>
            <a:ext cx="6803645" cy="49121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317500" marR="0" lvl="0" indent="-317500" algn="l" defTabSz="412750" rtl="0" eaLnBrk="1" fontAlgn="auto" latinLnBrk="0" hangingPunct="0">
              <a:lnSpc>
                <a:spcPct val="90000"/>
              </a:lnSpc>
              <a:spcBef>
                <a:spcPts val="2900"/>
              </a:spcBef>
              <a:spcAft>
                <a:spcPts val="0"/>
              </a:spcAft>
              <a:buClr>
                <a:srgbClr val="00A9FF"/>
              </a:buClr>
              <a:buSzPct val="125000"/>
              <a:buFontTx/>
              <a:buChar char="▪"/>
              <a:tabLst/>
              <a:defRPr sz="2200"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TRIUMF completed the 20-year vision </a:t>
            </a:r>
            <a:r>
              <a:rPr lang="en-CA" sz="2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in a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 18-month process engaging a broad research and stakeholder community, leading to five core themes</a:t>
            </a:r>
          </a:p>
          <a:p>
            <a:pPr marL="317500" marR="0" lvl="0" indent="-317500" algn="l" defTabSz="412750" rtl="0" eaLnBrk="1" fontAlgn="auto" latinLnBrk="0" hangingPunct="0">
              <a:lnSpc>
                <a:spcPct val="90000"/>
              </a:lnSpc>
              <a:spcBef>
                <a:spcPts val="2900"/>
              </a:spcBef>
              <a:spcAft>
                <a:spcPts val="0"/>
              </a:spcAft>
              <a:buClr>
                <a:srgbClr val="00A9FF"/>
              </a:buClr>
              <a:buSzPct val="125000"/>
              <a:buFontTx/>
              <a:buChar char="▪"/>
              <a:tabLst/>
              <a:defRPr sz="2200"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All work leading to the Vision is available on the </a:t>
            </a:r>
            <a:r>
              <a:rPr kumimoji="0" sz="2000" b="0" i="0" u="sng" strike="noStrike" kern="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>
                  <a:solidFill>
                    <a:srgbClr val="0563C1"/>
                  </a:solidFill>
                </a:uFill>
                <a:latin typeface="Arial"/>
                <a:cs typeface="Arial"/>
                <a:sym typeface="Arial"/>
                <a:hlinkClick r:id="rId2"/>
              </a:rPr>
              <a:t>TRIUMF web site</a:t>
            </a:r>
          </a:p>
        </p:txBody>
      </p:sp>
      <p:pic>
        <p:nvPicPr>
          <p:cNvPr id="2682" name="Image" descr="Image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25443" cy="6776457"/>
          </a:xfrm>
          <a:prstGeom prst="rect">
            <a:avLst/>
          </a:prstGeom>
          <a:ln w="12700">
            <a:miter lim="400000"/>
          </a:ln>
        </p:spPr>
      </p:pic>
      <p:sp>
        <p:nvSpPr>
          <p:cNvPr id="2683" name="Slide Number Placeholder 1"/>
          <p:cNvSpPr txBox="1">
            <a:spLocks noGrp="1"/>
          </p:cNvSpPr>
          <p:nvPr>
            <p:ph type="sldNum" sz="quarter" idx="4294967295"/>
          </p:nvPr>
        </p:nvSpPr>
        <p:spPr>
          <a:xfrm>
            <a:off x="11347450" y="6339711"/>
            <a:ext cx="259487" cy="252489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anchor="t"/>
          <a:lstStyle>
            <a:lvl1pPr algn="l">
              <a:defRPr sz="11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12D90E-4E64-026A-F779-8A06F3DED28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5593" y="2872389"/>
            <a:ext cx="2842687" cy="371981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C3D58F3-E088-F749-6CB1-4BD0C025C98A}"/>
              </a:ext>
            </a:extLst>
          </p:cNvPr>
          <p:cNvSpPr txBox="1">
            <a:spLocks/>
          </p:cNvSpPr>
          <p:nvPr/>
        </p:nvSpPr>
        <p:spPr>
          <a:xfrm>
            <a:off x="6417467" y="63597"/>
            <a:ext cx="8157136" cy="62653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20-year vision for TRIUMF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5" name="20YV-Research Graphic.jpg" descr="20YV-Research Graphic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2342" y="-668"/>
            <a:ext cx="5399658" cy="6894364"/>
          </a:xfrm>
          <a:prstGeom prst="rect">
            <a:avLst/>
          </a:prstGeom>
          <a:ln w="12700">
            <a:miter lim="400000"/>
          </a:ln>
        </p:spPr>
      </p:pic>
      <p:sp>
        <p:nvSpPr>
          <p:cNvPr id="2686" name="Slide Number Placeholder 4"/>
          <p:cNvSpPr txBox="1">
            <a:spLocks noGrp="1"/>
          </p:cNvSpPr>
          <p:nvPr>
            <p:ph type="sldNum" sz="quarter" idx="4294967295"/>
          </p:nvPr>
        </p:nvSpPr>
        <p:spPr>
          <a:xfrm>
            <a:off x="11507540" y="6466366"/>
            <a:ext cx="259487" cy="252489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anchor="t"/>
          <a:lstStyle>
            <a:lvl1pPr algn="l">
              <a:defRPr sz="11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687" name="Picture 5" descr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803513" cy="4372496"/>
          </a:xfrm>
          <a:prstGeom prst="rect">
            <a:avLst/>
          </a:prstGeom>
          <a:ln w="12700">
            <a:miter lim="400000"/>
          </a:ln>
        </p:spPr>
      </p:pic>
      <p:sp>
        <p:nvSpPr>
          <p:cNvPr id="2688" name="Oval 6"/>
          <p:cNvSpPr/>
          <p:nvPr/>
        </p:nvSpPr>
        <p:spPr>
          <a:xfrm>
            <a:off x="6916190" y="1463041"/>
            <a:ext cx="1346663" cy="1346663"/>
          </a:xfrm>
          <a:prstGeom prst="ellipse">
            <a:avLst/>
          </a:prstGeom>
          <a:gradFill>
            <a:gsLst>
              <a:gs pos="0">
                <a:srgbClr val="F7FDF5">
                  <a:alpha val="0"/>
                </a:srgbClr>
              </a:gs>
              <a:gs pos="74000">
                <a:srgbClr val="B8EDA5"/>
              </a:gs>
              <a:gs pos="83000">
                <a:srgbClr val="B8EDA5"/>
              </a:gs>
              <a:gs pos="100000">
                <a:srgbClr val="D0F3C3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89" name="Oval 7"/>
          <p:cNvSpPr/>
          <p:nvPr/>
        </p:nvSpPr>
        <p:spPr>
          <a:xfrm>
            <a:off x="7539642" y="326967"/>
            <a:ext cx="1346663" cy="1346662"/>
          </a:xfrm>
          <a:prstGeom prst="ellipse">
            <a:avLst/>
          </a:prstGeom>
          <a:gradFill>
            <a:gsLst>
              <a:gs pos="0">
                <a:srgbClr val="F7FDF5">
                  <a:alpha val="0"/>
                </a:srgbClr>
              </a:gs>
              <a:gs pos="74000">
                <a:srgbClr val="B8EDA5"/>
              </a:gs>
              <a:gs pos="83000">
                <a:srgbClr val="B8EDA5"/>
              </a:gs>
              <a:gs pos="100000">
                <a:srgbClr val="D0F3C3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90" name="Oval 8"/>
          <p:cNvSpPr/>
          <p:nvPr/>
        </p:nvSpPr>
        <p:spPr>
          <a:xfrm>
            <a:off x="7078740" y="2643446"/>
            <a:ext cx="1346663" cy="1346663"/>
          </a:xfrm>
          <a:prstGeom prst="ellipse">
            <a:avLst/>
          </a:prstGeom>
          <a:gradFill>
            <a:gsLst>
              <a:gs pos="0">
                <a:srgbClr val="F7FDF5">
                  <a:alpha val="0"/>
                </a:srgbClr>
              </a:gs>
              <a:gs pos="74000">
                <a:srgbClr val="B8EDA5"/>
              </a:gs>
              <a:gs pos="83000">
                <a:srgbClr val="B8EDA5"/>
              </a:gs>
              <a:gs pos="100000">
                <a:srgbClr val="D0F3C3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91" name="Oval 9"/>
          <p:cNvSpPr/>
          <p:nvPr/>
        </p:nvSpPr>
        <p:spPr>
          <a:xfrm>
            <a:off x="9009137" y="1108362"/>
            <a:ext cx="1001235" cy="1001236"/>
          </a:xfrm>
          <a:prstGeom prst="ellipse">
            <a:avLst/>
          </a:prstGeom>
          <a:gradFill>
            <a:gsLst>
              <a:gs pos="0">
                <a:srgbClr val="F7FDF5">
                  <a:alpha val="0"/>
                </a:srgbClr>
              </a:gs>
              <a:gs pos="74000">
                <a:srgbClr val="B8EDA5"/>
              </a:gs>
              <a:gs pos="83000">
                <a:srgbClr val="B8EDA5"/>
              </a:gs>
              <a:gs pos="100000">
                <a:srgbClr val="D0F3C3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92" name="Oval 11"/>
          <p:cNvSpPr/>
          <p:nvPr/>
        </p:nvSpPr>
        <p:spPr>
          <a:xfrm>
            <a:off x="9807919" y="2332169"/>
            <a:ext cx="1001235" cy="1001235"/>
          </a:xfrm>
          <a:prstGeom prst="ellipse">
            <a:avLst/>
          </a:prstGeom>
          <a:gradFill>
            <a:gsLst>
              <a:gs pos="0">
                <a:srgbClr val="F7FDF5">
                  <a:alpha val="0"/>
                </a:srgbClr>
              </a:gs>
              <a:gs pos="74000">
                <a:srgbClr val="B8EDA5"/>
              </a:gs>
              <a:gs pos="83000">
                <a:srgbClr val="B8EDA5"/>
              </a:gs>
              <a:gs pos="100000">
                <a:srgbClr val="D0F3C3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93" name="Oval 12"/>
          <p:cNvSpPr/>
          <p:nvPr/>
        </p:nvSpPr>
        <p:spPr>
          <a:xfrm>
            <a:off x="8191699" y="2332169"/>
            <a:ext cx="1001236" cy="1001235"/>
          </a:xfrm>
          <a:prstGeom prst="ellipse">
            <a:avLst/>
          </a:prstGeom>
          <a:gradFill>
            <a:gsLst>
              <a:gs pos="0">
                <a:srgbClr val="F7FDF5">
                  <a:alpha val="0"/>
                </a:srgbClr>
              </a:gs>
              <a:gs pos="74000">
                <a:srgbClr val="B8EDA5"/>
              </a:gs>
              <a:gs pos="83000">
                <a:srgbClr val="B8EDA5"/>
              </a:gs>
              <a:gs pos="100000">
                <a:srgbClr val="D0F3C3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94" name="The 20-Year Vision will play a significant role in shaping the direction for the upcoming Five-Year Plan.…"/>
          <p:cNvSpPr txBox="1"/>
          <p:nvPr/>
        </p:nvSpPr>
        <p:spPr>
          <a:xfrm>
            <a:off x="305848" y="4691356"/>
            <a:ext cx="6394209" cy="1970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marL="317500" marR="0" lvl="0" indent="-317500" algn="l" defTabSz="412750" rtl="0" eaLnBrk="1" fontAlgn="auto" latinLnBrk="0" hangingPunct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9CFF"/>
              </a:buClr>
              <a:buSzPct val="125000"/>
              <a:buFont typeface="Wingdings" panose="05000000000000000000" pitchFamily="2" charset="2"/>
              <a:buChar char="§"/>
              <a:tabLst/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Core themes remain on nuclear / particle physics and life / material science</a:t>
            </a:r>
          </a:p>
          <a:p>
            <a:pPr marL="317500" marR="0" lvl="0" indent="-317500" algn="l" defTabSz="412750" rtl="0" eaLnBrk="1" fontAlgn="auto" latinLnBrk="0" hangingPunct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9CFF"/>
              </a:buClr>
              <a:buSzPct val="125000"/>
              <a:buFont typeface="Wingdings" panose="05000000000000000000" pitchFamily="2" charset="2"/>
              <a:buChar char="§"/>
              <a:tabLst/>
              <a:defRPr/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Additional themes around green and quantum technologies</a:t>
            </a:r>
            <a:r>
              <a:rPr kumimoji="0" lang="en-CA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(to be developed) </a:t>
            </a:r>
          </a:p>
          <a:p>
            <a:pPr marL="317500" marR="0" lvl="0" indent="-317500" algn="l" defTabSz="412750" rtl="0" eaLnBrk="1" fontAlgn="auto" latinLnBrk="0" hangingPunct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9CFF"/>
              </a:buClr>
              <a:buSzPct val="12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CA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Innovation and societal benefit called out directly</a:t>
            </a:r>
          </a:p>
          <a:p>
            <a:pPr marL="317500" marR="0" lvl="0" indent="-317500" algn="l" defTabSz="412750" rtl="0" eaLnBrk="1" fontAlgn="auto" latinLnBrk="0" hangingPunct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9CFF"/>
              </a:buClr>
              <a:buSzPct val="12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CA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Strengthened focus on EDI, people, talent and training and operational excellence as enablers</a:t>
            </a:r>
          </a:p>
        </p:txBody>
      </p:sp>
      <p:grpSp>
        <p:nvGrpSpPr>
          <p:cNvPr id="2697" name="Right Arrow 14"/>
          <p:cNvGrpSpPr/>
          <p:nvPr/>
        </p:nvGrpSpPr>
        <p:grpSpPr>
          <a:xfrm>
            <a:off x="5466191" y="3552978"/>
            <a:ext cx="2571914" cy="611387"/>
            <a:chOff x="-102552" y="752657"/>
            <a:chExt cx="2571912" cy="611387"/>
          </a:xfrm>
        </p:grpSpPr>
        <p:sp>
          <p:nvSpPr>
            <p:cNvPr id="2695" name="Arrow"/>
            <p:cNvSpPr/>
            <p:nvPr/>
          </p:nvSpPr>
          <p:spPr>
            <a:xfrm rot="2389471">
              <a:off x="-102552" y="752657"/>
              <a:ext cx="2571912" cy="611387"/>
            </a:xfrm>
            <a:prstGeom prst="rightArrow">
              <a:avLst>
                <a:gd name="adj1" fmla="val 50000"/>
                <a:gd name="adj2" fmla="val 56179"/>
              </a:avLst>
            </a:prstGeom>
            <a:solidFill>
              <a:srgbClr val="61D83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696" name="20 – year vision"/>
            <p:cNvSpPr txBox="1"/>
            <p:nvPr/>
          </p:nvSpPr>
          <p:spPr>
            <a:xfrm rot="2389471">
              <a:off x="-82632" y="848291"/>
              <a:ext cx="2400177" cy="3101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825500">
                <a:defRPr sz="2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20 – year vision</a:t>
              </a:r>
            </a:p>
          </p:txBody>
        </p:sp>
      </p:grp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4D69EAD4-2494-414D-9120-A2C6FDC90870}"/>
              </a:ext>
            </a:extLst>
          </p:cNvPr>
          <p:cNvSpPr txBox="1">
            <a:spLocks/>
          </p:cNvSpPr>
          <p:nvPr/>
        </p:nvSpPr>
        <p:spPr>
          <a:xfrm>
            <a:off x="481791" y="917016"/>
            <a:ext cx="10541042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 sz="3000" dirty="0"/>
              <a:t>Five-Year Planning – Physical Sciences</a:t>
            </a:r>
          </a:p>
          <a:p>
            <a:endParaRPr lang="en-US" sz="3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9E6418-E876-4BB6-C074-3F9EC148F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91705">
            <a:off x="5025124" y="4846142"/>
            <a:ext cx="1842525" cy="1326060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A26CFF3-8CD8-9F11-6643-D3898A6C1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90466" y="1513974"/>
            <a:ext cx="4196430" cy="501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D8BC3F-38F6-1842-AD82-C6C26394DACD}"/>
              </a:ext>
            </a:extLst>
          </p:cNvPr>
          <p:cNvSpPr txBox="1"/>
          <p:nvPr/>
        </p:nvSpPr>
        <p:spPr>
          <a:xfrm>
            <a:off x="670384" y="1605354"/>
            <a:ext cx="6620082" cy="54784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Bottom-up approach </a:t>
            </a:r>
            <a:endParaRPr lang="en-C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CA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tart at departmental level </a:t>
            </a:r>
          </a:p>
          <a:p>
            <a:pPr marL="1200150" lvl="2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Scientists retreat in June 2022, 2023, 2024</a:t>
            </a:r>
            <a:endParaRPr lang="en-CA" sz="2000" dirty="0">
              <a:solidFill>
                <a:srgbClr val="05B0F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endParaRPr lang="en-CA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Discussion on infrastructure and staffing needs led to </a:t>
            </a:r>
            <a:r>
              <a:rPr lang="en-US" sz="20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focus on enablers, including for future initiatives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endParaRPr lang="en-US" sz="10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b="1" dirty="0">
                <a:latin typeface="Arial" panose="020B0604020202020204" pitchFamily="34" charset="0"/>
                <a:cs typeface="Arial" panose="020B0604020202020204" pitchFamily="34" charset="0"/>
              </a:rPr>
              <a:t>First Five-Year Plan in decades without new major accelerator component </a:t>
            </a:r>
            <a:endParaRPr lang="en-US" sz="2000" b="1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endParaRPr lang="en-CA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Task forces formed across departments and divisions to complete ~2-pager summaries of the New Initiatives</a:t>
            </a:r>
            <a:endParaRPr lang="en-CA" sz="2000" dirty="0">
              <a:latin typeface="Arial" panose="020B0604020202020204" pitchFamily="34" charset="0"/>
              <a:cs typeface="Arial" panose="020B0604020202020204" pitchFamily="34" charset="0"/>
              <a:hlinkClick r:id="rId5"/>
            </a:endParaRP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Detector Development</a:t>
            </a:r>
            <a:endParaRPr lang="en-C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Quantum</a:t>
            </a:r>
            <a:endParaRPr lang="en-C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Data Science / AI Center</a:t>
            </a:r>
            <a:endParaRPr lang="en-CA" sz="20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Summary</a:t>
            </a: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endParaRPr lang="en-CA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IPP-AGM</a:t>
            </a:r>
            <a:r>
              <a:rPr lang="en-CA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presentation in June 22, 2023 at CAP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endParaRPr lang="en-C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673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4D69EAD4-2494-414D-9120-A2C6FDC90870}"/>
              </a:ext>
            </a:extLst>
          </p:cNvPr>
          <p:cNvSpPr txBox="1">
            <a:spLocks/>
          </p:cNvSpPr>
          <p:nvPr/>
        </p:nvSpPr>
        <p:spPr>
          <a:xfrm>
            <a:off x="481791" y="917016"/>
            <a:ext cx="10541042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 sz="3000" dirty="0"/>
              <a:t>Five-Year Plan</a:t>
            </a:r>
          </a:p>
          <a:p>
            <a:endParaRPr lang="en-US" sz="3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D8BC3F-38F6-1842-AD82-C6C26394DACD}"/>
              </a:ext>
            </a:extLst>
          </p:cNvPr>
          <p:cNvSpPr txBox="1"/>
          <p:nvPr/>
        </p:nvSpPr>
        <p:spPr>
          <a:xfrm>
            <a:off x="687744" y="1641400"/>
            <a:ext cx="11057788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rgbClr val="00B0F0"/>
              </a:buClr>
            </a:pPr>
            <a:endParaRPr lang="en-CA" sz="2000" dirty="0">
              <a:cs typeface="Times New Roman" panose="02020603050405020304" pitchFamily="18" charset="0"/>
            </a:endParaRPr>
          </a:p>
          <a:p>
            <a:endParaRPr lang="en-CA" sz="2000" dirty="0">
              <a:solidFill>
                <a:srgbClr val="00A8FF"/>
              </a:solidFill>
              <a:latin typeface="Wingdings" pitchFamily="2" charset="2"/>
            </a:endParaRPr>
          </a:p>
          <a:p>
            <a:pPr lvl="1">
              <a:buClr>
                <a:srgbClr val="00B0F0"/>
              </a:buClr>
            </a:pPr>
            <a:endParaRPr lang="en-CA" sz="2000" dirty="0"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F65F81-D133-EF7C-257D-0E5BDDEEC8EB}"/>
              </a:ext>
            </a:extLst>
          </p:cNvPr>
          <p:cNvSpPr txBox="1"/>
          <p:nvPr/>
        </p:nvSpPr>
        <p:spPr>
          <a:xfrm>
            <a:off x="739711" y="1261185"/>
            <a:ext cx="6814202" cy="417037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rgbClr val="00B0F0"/>
              </a:buClr>
            </a:pPr>
            <a:endParaRPr lang="en-CA" sz="2000" dirty="0">
              <a:cs typeface="Times New Roman" panose="02020603050405020304" pitchFamily="18" charset="0"/>
            </a:endParaRP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Engagement with broader community 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Science Week</a:t>
            </a: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 &amp;</a:t>
            </a:r>
            <a:r>
              <a:rPr lang="en-CA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2023</a:t>
            </a:r>
            <a:endParaRPr lang="en-CA" sz="200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B0F0"/>
              </a:buClr>
            </a:pPr>
            <a:endParaRPr lang="en-CA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Release of Five-Year Request for Support 2025-2030 in October 2023 with subsequent Lobby Days in Ottawa</a:t>
            </a:r>
          </a:p>
          <a:p>
            <a:pPr>
              <a:buClr>
                <a:srgbClr val="00B0F0"/>
              </a:buClr>
            </a:pPr>
            <a:endParaRPr lang="en-C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Centers for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b="1" dirty="0">
                <a:latin typeface="Arial" panose="020B0604020202020204" pitchFamily="34" charset="0"/>
                <a:cs typeface="Arial" panose="020B0604020202020204" pitchFamily="34" charset="0"/>
              </a:rPr>
              <a:t>Detector Development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b="1" dirty="0">
                <a:latin typeface="Arial" panose="020B0604020202020204" pitchFamily="34" charset="0"/>
                <a:cs typeface="Arial" panose="020B0604020202020204" pitchFamily="34" charset="0"/>
              </a:rPr>
              <a:t>Quantum Technologies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b="1" dirty="0">
                <a:latin typeface="Arial" panose="020B0604020202020204" pitchFamily="34" charset="0"/>
                <a:cs typeface="Arial" panose="020B0604020202020204" pitchFamily="34" charset="0"/>
              </a:rPr>
              <a:t>Data Science / AI</a:t>
            </a:r>
            <a:endParaRPr lang="en-CA" sz="2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endParaRPr lang="en-C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endParaRPr lang="en-C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83A7C7-75FB-6DC2-92A6-001CB0369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5879" y="1451249"/>
            <a:ext cx="3898377" cy="5001144"/>
          </a:xfrm>
          <a:prstGeom prst="rect">
            <a:avLst/>
          </a:prstGeom>
        </p:spPr>
      </p:pic>
      <p:pic>
        <p:nvPicPr>
          <p:cNvPr id="5" name="Picture 4" descr="A close up of a card&#10;&#10;Description automatically generated">
            <a:extLst>
              <a:ext uri="{FF2B5EF4-FFF2-40B4-BE49-F238E27FC236}">
                <a16:creationId xmlns:a16="http://schemas.microsoft.com/office/drawing/2014/main" id="{6E11BE33-FE5D-6ADB-94CE-835C62475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142" y="5099058"/>
            <a:ext cx="6401945" cy="135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511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4D69EAD4-2494-414D-9120-A2C6FDC90870}"/>
              </a:ext>
            </a:extLst>
          </p:cNvPr>
          <p:cNvSpPr txBox="1">
            <a:spLocks/>
          </p:cNvSpPr>
          <p:nvPr/>
        </p:nvSpPr>
        <p:spPr>
          <a:xfrm>
            <a:off x="481791" y="917016"/>
            <a:ext cx="10541042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 sz="3000" dirty="0"/>
              <a:t>Detector Center</a:t>
            </a:r>
          </a:p>
          <a:p>
            <a:endParaRPr lang="en-US" sz="3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D8BC3F-38F6-1842-AD82-C6C26394DACD}"/>
              </a:ext>
            </a:extLst>
          </p:cNvPr>
          <p:cNvSpPr txBox="1"/>
          <p:nvPr/>
        </p:nvSpPr>
        <p:spPr>
          <a:xfrm>
            <a:off x="687744" y="1641400"/>
            <a:ext cx="11057788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rgbClr val="00B0F0"/>
              </a:buClr>
            </a:pPr>
            <a:endParaRPr lang="en-CA" sz="2000" dirty="0">
              <a:cs typeface="Times New Roman" panose="02020603050405020304" pitchFamily="18" charset="0"/>
            </a:endParaRPr>
          </a:p>
          <a:p>
            <a:endParaRPr lang="en-CA" sz="2000" dirty="0">
              <a:solidFill>
                <a:srgbClr val="00A8FF"/>
              </a:solidFill>
              <a:latin typeface="Wingdings" pitchFamily="2" charset="2"/>
            </a:endParaRPr>
          </a:p>
          <a:p>
            <a:pPr lvl="1">
              <a:buClr>
                <a:srgbClr val="00B0F0"/>
              </a:buClr>
            </a:pPr>
            <a:endParaRPr lang="en-CA" sz="2000" dirty="0"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9CEA51-8499-A56A-DAA8-58A745494969}"/>
              </a:ext>
            </a:extLst>
          </p:cNvPr>
          <p:cNvSpPr/>
          <p:nvPr/>
        </p:nvSpPr>
        <p:spPr>
          <a:xfrm>
            <a:off x="4900613" y="1800225"/>
            <a:ext cx="3486150" cy="462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14755A-5F37-7FFD-2D44-0130DA2A49C7}"/>
              </a:ext>
            </a:extLst>
          </p:cNvPr>
          <p:cNvSpPr txBox="1"/>
          <p:nvPr/>
        </p:nvSpPr>
        <p:spPr>
          <a:xfrm>
            <a:off x="1236294" y="3020263"/>
            <a:ext cx="10509238" cy="37471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rgbClr val="00B0F0"/>
              </a:buClr>
            </a:pPr>
            <a:endParaRPr lang="en-CA" sz="2000" dirty="0">
              <a:effectLst/>
            </a:endParaRP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b="1" dirty="0">
                <a:effectLst/>
              </a:rPr>
              <a:t>Facilitate novel detector development that is a</a:t>
            </a:r>
            <a:r>
              <a:rPr lang="en-CA" sz="2000" b="1" dirty="0"/>
              <a:t>ccessible to all departments and divisions and      the TRIUMF community </a:t>
            </a:r>
            <a:r>
              <a:rPr lang="en-CA" sz="2000" dirty="0"/>
              <a:t>+ with Admin support could connect to MRS programs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endParaRPr lang="en-CA" sz="1000" dirty="0"/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cs typeface="Times New Roman" panose="02020603050405020304" pitchFamily="18" charset="0"/>
              </a:rPr>
              <a:t>Leverage on existing infrastructure</a:t>
            </a:r>
            <a:r>
              <a:rPr lang="en-US" sz="2000" dirty="0">
                <a:ea typeface="+mn-lt"/>
                <a:cs typeface="+mn-lt"/>
              </a:rPr>
              <a:t> ITK, </a:t>
            </a:r>
            <a:r>
              <a:rPr lang="en-US" sz="2000" dirty="0" err="1">
                <a:ea typeface="+mn-lt"/>
                <a:cs typeface="+mn-lt"/>
              </a:rPr>
              <a:t>nEXO</a:t>
            </a:r>
            <a:r>
              <a:rPr lang="en-US" sz="2000" dirty="0">
                <a:ea typeface="+mn-lt"/>
                <a:cs typeface="+mn-lt"/>
              </a:rPr>
              <a:t>, </a:t>
            </a:r>
            <a:r>
              <a:rPr lang="en-US" sz="2000" dirty="0" err="1">
                <a:ea typeface="+mn-lt"/>
                <a:cs typeface="+mn-lt"/>
              </a:rPr>
              <a:t>SiPM</a:t>
            </a:r>
            <a:r>
              <a:rPr lang="en-US" sz="2000" dirty="0">
                <a:ea typeface="+mn-lt"/>
                <a:cs typeface="+mn-lt"/>
              </a:rPr>
              <a:t>, ..</a:t>
            </a:r>
            <a:endParaRPr lang="en-CA" sz="2000" dirty="0"/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endParaRPr lang="en-CA" sz="1000" dirty="0">
              <a:effectLst/>
            </a:endParaRPr>
          </a:p>
          <a:p>
            <a:pPr marL="285750" indent="-285750">
              <a:spcBef>
                <a:spcPts val="3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b="1" dirty="0">
                <a:cs typeface="Times New Roman" panose="02020603050405020304" pitchFamily="18" charset="0"/>
              </a:rPr>
              <a:t>Builds resilience for mission critical assignments,</a:t>
            </a:r>
          </a:p>
          <a:p>
            <a:pPr>
              <a:spcBef>
                <a:spcPts val="300"/>
              </a:spcBef>
              <a:buClr>
                <a:srgbClr val="00B0F0"/>
              </a:buClr>
            </a:pPr>
            <a:r>
              <a:rPr lang="en-CA" sz="2000" b="1" dirty="0">
                <a:cs typeface="Times New Roman" panose="02020603050405020304" pitchFamily="18" charset="0"/>
              </a:rPr>
              <a:t>     both internally  for TRIUMF and Canada</a:t>
            </a:r>
          </a:p>
          <a:p>
            <a:pPr marL="285750" indent="-285750">
              <a:spcBef>
                <a:spcPts val="300"/>
              </a:spcBef>
              <a:buClr>
                <a:srgbClr val="00B0F0"/>
              </a:buClr>
              <a:buFont typeface="Wingdings" charset="2"/>
              <a:buChar char="§"/>
            </a:pPr>
            <a:endParaRPr lang="en-CA" sz="1000" dirty="0">
              <a:cs typeface="Times New Roman" panose="02020603050405020304" pitchFamily="18" charset="0"/>
            </a:endParaRPr>
          </a:p>
          <a:p>
            <a:pPr marL="285750" indent="-285750">
              <a:spcBef>
                <a:spcPts val="3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cs typeface="Times New Roman" panose="02020603050405020304" pitchFamily="18" charset="0"/>
              </a:rPr>
              <a:t>Ties into ECFA / CERN Detector R&amp;D Roadmap (DRD)</a:t>
            </a:r>
          </a:p>
          <a:p>
            <a:pPr marL="285750" indent="-285750">
              <a:spcBef>
                <a:spcPts val="300"/>
              </a:spcBef>
              <a:buClr>
                <a:srgbClr val="00B0F0"/>
              </a:buClr>
              <a:buFont typeface="Wingdings" charset="2"/>
              <a:buChar char="§"/>
            </a:pPr>
            <a:endParaRPr lang="en-CA" sz="1000" dirty="0">
              <a:cs typeface="Times New Roman" panose="02020603050405020304" pitchFamily="18" charset="0"/>
            </a:endParaRPr>
          </a:p>
          <a:p>
            <a:pPr marL="285750" indent="-285750">
              <a:spcBef>
                <a:spcPts val="3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cs typeface="Times New Roman" panose="02020603050405020304" pitchFamily="18" charset="0"/>
              </a:rPr>
              <a:t>New chip and sensor design capabilities would allow full development cycle A-Z </a:t>
            </a:r>
          </a:p>
          <a:p>
            <a:pPr marL="742950" lvl="1" indent="-285750">
              <a:spcBef>
                <a:spcPts val="3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cs typeface="Times New Roman" panose="02020603050405020304" pitchFamily="18" charset="0"/>
              </a:rPr>
              <a:t>Design custom chips in-house for e.g. CMOS, </a:t>
            </a:r>
            <a:r>
              <a:rPr lang="en-CA" sz="2000" dirty="0" err="1">
                <a:cs typeface="Times New Roman" panose="02020603050405020304" pitchFamily="18" charset="0"/>
              </a:rPr>
              <a:t>SiPM</a:t>
            </a:r>
            <a:r>
              <a:rPr lang="en-CA" sz="2000" dirty="0">
                <a:cs typeface="Times New Roman" panose="02020603050405020304" pitchFamily="18" charset="0"/>
              </a:rPr>
              <a:t>, </a:t>
            </a:r>
            <a:r>
              <a:rPr lang="en-CA" sz="2000" dirty="0" err="1">
                <a:cs typeface="Times New Roman" panose="02020603050405020304" pitchFamily="18" charset="0"/>
              </a:rPr>
              <a:t>BeEST</a:t>
            </a:r>
            <a:r>
              <a:rPr lang="en-CA" sz="2000" dirty="0">
                <a:cs typeface="Times New Roman" panose="02020603050405020304" pitchFamily="18" charset="0"/>
              </a:rPr>
              <a:t>, </a:t>
            </a:r>
            <a:r>
              <a:rPr lang="en-CA" sz="2000" dirty="0" err="1">
                <a:cs typeface="Times New Roman" panose="02020603050405020304" pitchFamily="18" charset="0"/>
              </a:rPr>
              <a:t>Qbits</a:t>
            </a:r>
            <a:r>
              <a:rPr lang="en-CA" sz="2000" dirty="0">
                <a:cs typeface="Times New Roman" panose="02020603050405020304" pitchFamily="18" charset="0"/>
              </a:rPr>
              <a:t>… -&gt; possible tech-transfer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88ABEC-9A5F-2DE5-8A04-DD9FCABE2A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9167" y="1605354"/>
            <a:ext cx="9493290" cy="15232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7E3370-1C1C-2441-24EF-F5CFF3CF8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1732" y="4137902"/>
            <a:ext cx="3240468" cy="162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1877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1D8BC3F-38F6-1842-AD82-C6C26394DACD}"/>
              </a:ext>
            </a:extLst>
          </p:cNvPr>
          <p:cNvSpPr txBox="1"/>
          <p:nvPr/>
        </p:nvSpPr>
        <p:spPr>
          <a:xfrm>
            <a:off x="687744" y="1641400"/>
            <a:ext cx="11057788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rgbClr val="00B0F0"/>
              </a:buClr>
            </a:pPr>
            <a:endParaRPr lang="en-CA" sz="2000" dirty="0">
              <a:cs typeface="Times New Roman" panose="02020603050405020304" pitchFamily="18" charset="0"/>
            </a:endParaRPr>
          </a:p>
          <a:p>
            <a:endParaRPr lang="en-CA" sz="2000" dirty="0">
              <a:solidFill>
                <a:srgbClr val="00A8FF"/>
              </a:solidFill>
              <a:latin typeface="Wingdings" pitchFamily="2" charset="2"/>
            </a:endParaRPr>
          </a:p>
          <a:p>
            <a:pPr lvl="1">
              <a:buClr>
                <a:srgbClr val="00B0F0"/>
              </a:buClr>
            </a:pPr>
            <a:endParaRPr lang="en-CA" sz="2000" dirty="0"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9CEA51-8499-A56A-DAA8-58A745494969}"/>
              </a:ext>
            </a:extLst>
          </p:cNvPr>
          <p:cNvSpPr/>
          <p:nvPr/>
        </p:nvSpPr>
        <p:spPr>
          <a:xfrm>
            <a:off x="4900613" y="1800225"/>
            <a:ext cx="3486150" cy="462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14755A-5F37-7FFD-2D44-0130DA2A49C7}"/>
              </a:ext>
            </a:extLst>
          </p:cNvPr>
          <p:cNvSpPr txBox="1"/>
          <p:nvPr/>
        </p:nvSpPr>
        <p:spPr>
          <a:xfrm>
            <a:off x="687743" y="4745474"/>
            <a:ext cx="8655762" cy="17927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Bef>
                <a:spcPts val="3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Drinking water monitoring </a:t>
            </a:r>
            <a:r>
              <a:rPr lang="en-CA" sz="20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(Water Cherenkov detectors)</a:t>
            </a:r>
            <a:endParaRPr lang="en-C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3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Interest from:</a:t>
            </a:r>
          </a:p>
          <a:p>
            <a:pPr marL="742950" lvl="1" indent="-285750">
              <a:spcBef>
                <a:spcPts val="3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First Nations communities to identify contamination  </a:t>
            </a:r>
          </a:p>
          <a:p>
            <a:pPr marL="742950" lvl="1" indent="-285750">
              <a:spcBef>
                <a:spcPts val="3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Municipal water treatment plants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endParaRPr lang="en-CA" sz="1800" b="0" i="0" u="none" strike="noStrike" dirty="0">
              <a:solidFill>
                <a:srgbClr val="3C8A9E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ACB3485-B37D-B4C3-0D31-84F5D1A74CCC}"/>
              </a:ext>
            </a:extLst>
          </p:cNvPr>
          <p:cNvSpPr txBox="1">
            <a:spLocks/>
          </p:cNvSpPr>
          <p:nvPr/>
        </p:nvSpPr>
        <p:spPr>
          <a:xfrm>
            <a:off x="481791" y="917016"/>
            <a:ext cx="10541042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 sz="3000" dirty="0"/>
              <a:t>Sustainability Spin-Offs</a:t>
            </a:r>
          </a:p>
          <a:p>
            <a:endParaRPr lang="en-US" sz="3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8B5C49-E4DF-6F14-A85C-A69A1D1367DD}"/>
              </a:ext>
            </a:extLst>
          </p:cNvPr>
          <p:cNvSpPr txBox="1"/>
          <p:nvPr/>
        </p:nvSpPr>
        <p:spPr>
          <a:xfrm>
            <a:off x="687743" y="1582738"/>
            <a:ext cx="11057787" cy="7848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Air Quality detectors </a:t>
            </a:r>
            <a:r>
              <a:rPr lang="en-CA" sz="20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CA" sz="20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SiPM</a:t>
            </a:r>
            <a:r>
              <a:rPr lang="en-CA" sz="20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demand for early forest fire detection, health risk assessment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338360B8-CD39-203A-0002-0E150B32B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9886" y="1252436"/>
            <a:ext cx="4092114" cy="2962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86DEDBFC-D91E-AB6C-D0DD-6A2289464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040" y="3059540"/>
            <a:ext cx="6034335" cy="120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2F6C398B-DF0C-E075-E01B-60F6B29E4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6999" y="4694674"/>
            <a:ext cx="3769957" cy="167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318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4D69EAD4-2494-414D-9120-A2C6FDC90870}"/>
              </a:ext>
            </a:extLst>
          </p:cNvPr>
          <p:cNvSpPr txBox="1">
            <a:spLocks/>
          </p:cNvSpPr>
          <p:nvPr/>
        </p:nvSpPr>
        <p:spPr>
          <a:xfrm>
            <a:off x="589183" y="4097006"/>
            <a:ext cx="10541042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 sz="3000" dirty="0"/>
              <a:t>Training</a:t>
            </a:r>
          </a:p>
          <a:p>
            <a:endParaRPr lang="en-US" sz="3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D8BC3F-38F6-1842-AD82-C6C26394DACD}"/>
              </a:ext>
            </a:extLst>
          </p:cNvPr>
          <p:cNvSpPr txBox="1"/>
          <p:nvPr/>
        </p:nvSpPr>
        <p:spPr>
          <a:xfrm>
            <a:off x="687744" y="1641400"/>
            <a:ext cx="11057788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rgbClr val="00B0F0"/>
              </a:buClr>
            </a:pPr>
            <a:endParaRPr lang="en-CA" sz="2000" dirty="0">
              <a:cs typeface="Times New Roman" panose="02020603050405020304" pitchFamily="18" charset="0"/>
            </a:endParaRPr>
          </a:p>
          <a:p>
            <a:endParaRPr lang="en-CA" sz="2000" dirty="0">
              <a:solidFill>
                <a:srgbClr val="00A8FF"/>
              </a:solidFill>
              <a:latin typeface="Wingdings" pitchFamily="2" charset="2"/>
            </a:endParaRPr>
          </a:p>
          <a:p>
            <a:pPr lvl="1">
              <a:buClr>
                <a:srgbClr val="00B0F0"/>
              </a:buClr>
            </a:pPr>
            <a:endParaRPr lang="en-CA" sz="2000" dirty="0"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9CEA51-8499-A56A-DAA8-58A745494969}"/>
              </a:ext>
            </a:extLst>
          </p:cNvPr>
          <p:cNvSpPr/>
          <p:nvPr/>
        </p:nvSpPr>
        <p:spPr>
          <a:xfrm>
            <a:off x="4900613" y="1800225"/>
            <a:ext cx="3486150" cy="462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14755A-5F37-7FFD-2D44-0130DA2A49C7}"/>
              </a:ext>
            </a:extLst>
          </p:cNvPr>
          <p:cNvSpPr txBox="1"/>
          <p:nvPr/>
        </p:nvSpPr>
        <p:spPr>
          <a:xfrm>
            <a:off x="687743" y="4745474"/>
            <a:ext cx="8655762" cy="23237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b="1" dirty="0">
                <a:latin typeface="Arial" panose="020B0604020202020204" pitchFamily="34" charset="0"/>
                <a:cs typeface="Arial" panose="020B0604020202020204" pitchFamily="34" charset="0"/>
              </a:rPr>
              <a:t>TRIUMF has an excellent track record on graduate student training </a:t>
            </a: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and has a f</a:t>
            </a:r>
            <a:r>
              <a:rPr lang="en-CA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irst class undergraduate &amp; coop program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Building on GRIDS, opportunity for a CREATE program 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On-the-job training in cutting-edge research environment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Work integrated learning, in collaboration with e.g. BCIT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endParaRPr lang="en-CA" sz="2000" dirty="0"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ACB3485-B37D-B4C3-0D31-84F5D1A74CCC}"/>
              </a:ext>
            </a:extLst>
          </p:cNvPr>
          <p:cNvSpPr txBox="1">
            <a:spLocks/>
          </p:cNvSpPr>
          <p:nvPr/>
        </p:nvSpPr>
        <p:spPr>
          <a:xfrm>
            <a:off x="481791" y="917016"/>
            <a:ext cx="10541042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 sz="3000" dirty="0"/>
              <a:t>Staffing</a:t>
            </a:r>
          </a:p>
          <a:p>
            <a:endParaRPr lang="en-US" sz="3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8B5C49-E4DF-6F14-A85C-A69A1D1367DD}"/>
              </a:ext>
            </a:extLst>
          </p:cNvPr>
          <p:cNvSpPr txBox="1"/>
          <p:nvPr/>
        </p:nvSpPr>
        <p:spPr>
          <a:xfrm>
            <a:off x="687743" y="1582738"/>
            <a:ext cx="11259418" cy="155427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R&amp;D for world class center would require expertise currently not existing in SciTech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Difficult to hire and retain on a temp basis and needs long term perspective (Five Year Plan)</a:t>
            </a:r>
            <a:endParaRPr lang="en-C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Complementary to core expertise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b="1" dirty="0">
                <a:latin typeface="Arial" panose="020B0604020202020204" pitchFamily="34" charset="0"/>
                <a:cs typeface="Arial" panose="020B0604020202020204" pitchFamily="34" charset="0"/>
              </a:rPr>
              <a:t>Funding multipliers </a:t>
            </a: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for dedicated hardware and personnel through (CFI, NFRF) grants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31ED3D7-582C-E8ED-F2FE-F661E723A7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6135" y="3255437"/>
            <a:ext cx="1263536" cy="6107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58A6A2-08B6-B920-1E89-A3509AF620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5255" y="3283688"/>
            <a:ext cx="1668203" cy="5951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F115992-44DC-C5E8-7179-CCE93675D18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0047" y="3283688"/>
            <a:ext cx="1493254" cy="5951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5132887-3DD8-74FB-2773-E1E6A4C4B2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8250" y="3355140"/>
            <a:ext cx="1902265" cy="447592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78167278-19C0-D53F-C91E-CAC853277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6323" y="5360026"/>
            <a:ext cx="3527287" cy="1116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543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4D69EAD4-2494-414D-9120-A2C6FDC90870}"/>
              </a:ext>
            </a:extLst>
          </p:cNvPr>
          <p:cNvSpPr txBox="1">
            <a:spLocks/>
          </p:cNvSpPr>
          <p:nvPr/>
        </p:nvSpPr>
        <p:spPr>
          <a:xfrm>
            <a:off x="481791" y="917016"/>
            <a:ext cx="10541042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 sz="3000" dirty="0"/>
              <a:t>Quantum Center</a:t>
            </a:r>
          </a:p>
          <a:p>
            <a:endParaRPr lang="en-US" sz="3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D8BC3F-38F6-1842-AD82-C6C26394DACD}"/>
              </a:ext>
            </a:extLst>
          </p:cNvPr>
          <p:cNvSpPr txBox="1"/>
          <p:nvPr/>
        </p:nvSpPr>
        <p:spPr>
          <a:xfrm>
            <a:off x="687744" y="1641400"/>
            <a:ext cx="11057788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rgbClr val="00B0F0"/>
              </a:buClr>
            </a:pPr>
            <a:endParaRPr lang="en-CA" sz="2000" dirty="0">
              <a:cs typeface="Times New Roman" panose="02020603050405020304" pitchFamily="18" charset="0"/>
            </a:endParaRPr>
          </a:p>
          <a:p>
            <a:endParaRPr lang="en-CA" sz="2000" dirty="0">
              <a:solidFill>
                <a:srgbClr val="00A8FF"/>
              </a:solidFill>
              <a:latin typeface="Wingdings" pitchFamily="2" charset="2"/>
            </a:endParaRPr>
          </a:p>
          <a:p>
            <a:pPr lvl="1">
              <a:buClr>
                <a:srgbClr val="00B0F0"/>
              </a:buClr>
            </a:pPr>
            <a:endParaRPr lang="en-CA" sz="2000" dirty="0"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9CEA51-8499-A56A-DAA8-58A745494969}"/>
              </a:ext>
            </a:extLst>
          </p:cNvPr>
          <p:cNvSpPr/>
          <p:nvPr/>
        </p:nvSpPr>
        <p:spPr>
          <a:xfrm>
            <a:off x="4900613" y="1800225"/>
            <a:ext cx="3486150" cy="462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14755A-5F37-7FFD-2D44-0130DA2A49C7}"/>
              </a:ext>
            </a:extLst>
          </p:cNvPr>
          <p:cNvSpPr txBox="1"/>
          <p:nvPr/>
        </p:nvSpPr>
        <p:spPr>
          <a:xfrm>
            <a:off x="704581" y="1666161"/>
            <a:ext cx="6073613" cy="65556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CA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xisting quantum efforts spans across the laboratory </a:t>
            </a:r>
            <a:r>
              <a:rPr lang="en-CA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(currently not recognized as such) 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CA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pin polarized beams </a:t>
            </a:r>
            <a:r>
              <a:rPr lang="el-GR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CA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SR and </a:t>
            </a:r>
            <a:r>
              <a:rPr lang="el-GR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CA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NMR, TUCAN, ALPHA/HAICU, </a:t>
            </a:r>
            <a:r>
              <a:rPr lang="en-CA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RadMol</a:t>
            </a:r>
            <a:r>
              <a:rPr lang="en-CA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CA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endParaRPr lang="en-C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endParaRPr lang="en-CA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CA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equire common </a:t>
            </a:r>
            <a:r>
              <a:rPr lang="en-CA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expertise and infrastructure which will allow new R&amp;D </a:t>
            </a:r>
            <a:r>
              <a:rPr lang="en-CA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 cross-fertilization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endParaRPr lang="en-CA" sz="1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Examine existing quantum efforts and overlap with National Quantum Strategy 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Two recent workshops (Iain McKenzie </a:t>
            </a:r>
            <a:r>
              <a:rPr lang="en-CA" sz="2000" i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et.al</a:t>
            </a:r>
            <a:r>
              <a:rPr lang="en-CA" sz="200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.)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endParaRPr lang="en-CA" sz="1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Quantum Science has become an integral part at laboratories across the globe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Fermilab, CERN, DESY (Helmholtz), Oak Ridge, KEK, Riken, PSI, …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endParaRPr lang="en-CA" sz="2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endParaRPr lang="en-CA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endParaRPr lang="en-C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endParaRPr lang="en-C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diagram of a nuclear reaction&#10;&#10;Description automatically generated">
            <a:extLst>
              <a:ext uri="{FF2B5EF4-FFF2-40B4-BE49-F238E27FC236}">
                <a16:creationId xmlns:a16="http://schemas.microsoft.com/office/drawing/2014/main" id="{A1AF7194-CC40-3993-D2F5-ADCB07E53F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8319" y="483178"/>
            <a:ext cx="5307993" cy="2634094"/>
          </a:xfrm>
          <a:prstGeom prst="rect">
            <a:avLst/>
          </a:prstGeom>
        </p:spPr>
      </p:pic>
      <p:pic>
        <p:nvPicPr>
          <p:cNvPr id="4" name="Picture 6" descr="Creating and Studying Radioactive Molecules Advances Nuclear Structure and  Fundamental Symmetry Studies | Department of Energy">
            <a:extLst>
              <a:ext uri="{FF2B5EF4-FFF2-40B4-BE49-F238E27FC236}">
                <a16:creationId xmlns:a16="http://schemas.microsoft.com/office/drawing/2014/main" id="{5D2473F2-3668-1B8E-542F-3A6F14E0D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90271" y="3488830"/>
            <a:ext cx="2195916" cy="219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C1FCD5-7BE4-CC8B-621E-810A2BFA21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2661" y="4943982"/>
            <a:ext cx="1920972" cy="17580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D8DC5A-8788-04FB-F59A-A15234382777}"/>
              </a:ext>
            </a:extLst>
          </p:cNvPr>
          <p:cNvSpPr txBox="1"/>
          <p:nvPr/>
        </p:nvSpPr>
        <p:spPr>
          <a:xfrm>
            <a:off x="7755517" y="4477936"/>
            <a:ext cx="22832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B0F0"/>
                </a:solidFill>
              </a:rPr>
              <a:t>Be</a:t>
            </a:r>
            <a:r>
              <a:rPr lang="en-US" sz="1400" b="1" dirty="0"/>
              <a:t>ryllium </a:t>
            </a:r>
            <a:r>
              <a:rPr lang="en-US" sz="1400" b="1" dirty="0">
                <a:solidFill>
                  <a:srgbClr val="00B0F0"/>
                </a:solidFill>
              </a:rPr>
              <a:t>E</a:t>
            </a:r>
            <a:r>
              <a:rPr lang="en-US" sz="1400" b="1" dirty="0"/>
              <a:t>lectron-capture with </a:t>
            </a:r>
            <a:r>
              <a:rPr lang="en-US" sz="1400" b="1" dirty="0">
                <a:solidFill>
                  <a:srgbClr val="00B0F0"/>
                </a:solidFill>
              </a:rPr>
              <a:t>S</a:t>
            </a:r>
            <a:r>
              <a:rPr lang="en-US" sz="1400" b="1" dirty="0"/>
              <a:t>uperconducting </a:t>
            </a:r>
            <a:r>
              <a:rPr lang="en-US" sz="1400" b="1" dirty="0">
                <a:solidFill>
                  <a:srgbClr val="00B0F0"/>
                </a:solidFill>
              </a:rPr>
              <a:t>T</a:t>
            </a:r>
            <a:r>
              <a:rPr lang="en-US" sz="1400" b="1" dirty="0"/>
              <a:t>unnel junctions</a:t>
            </a:r>
            <a:endParaRPr lang="en-CA" sz="1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F6D6CD-A085-9590-307C-F494C6796F8C}"/>
              </a:ext>
            </a:extLst>
          </p:cNvPr>
          <p:cNvSpPr txBox="1"/>
          <p:nvPr/>
        </p:nvSpPr>
        <p:spPr>
          <a:xfrm>
            <a:off x="10142745" y="3233723"/>
            <a:ext cx="15780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b="1" dirty="0" err="1">
                <a:solidFill>
                  <a:srgbClr val="00B0F0"/>
                </a:solidFill>
              </a:rPr>
              <a:t>RadMol</a:t>
            </a:r>
            <a:endParaRPr lang="en-CA" sz="1400" b="1" dirty="0">
              <a:solidFill>
                <a:srgbClr val="00B0F0"/>
              </a:solidFill>
            </a:endParaRPr>
          </a:p>
          <a:p>
            <a:pPr algn="ctr"/>
            <a:r>
              <a:rPr lang="en-CA" sz="1400" b="1" dirty="0"/>
              <a:t>Radioactive Molecules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FE8F731-7E1D-A95E-E070-15520D4D41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3633" y="5628840"/>
            <a:ext cx="3492679" cy="1073205"/>
          </a:xfrm>
          <a:prstGeom prst="rect">
            <a:avLst/>
          </a:prstGeom>
        </p:spPr>
      </p:pic>
      <p:pic>
        <p:nvPicPr>
          <p:cNvPr id="11" name="Picture 2" descr="Home | ALPHA Experiment">
            <a:extLst>
              <a:ext uri="{FF2B5EF4-FFF2-40B4-BE49-F238E27FC236}">
                <a16:creationId xmlns:a16="http://schemas.microsoft.com/office/drawing/2014/main" id="{2D575569-991B-382F-5793-9B0FF8EB1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5031" y="3233723"/>
            <a:ext cx="1920972" cy="125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8920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TRIUMF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UMF_Light_03" id="{4D894E19-41A3-8842-A464-3F12065EEF05}" vid="{B960C763-9EE8-8C4A-B0B5-CE3D986AFAE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16ce94c-b33b-49c9-9925-ac1f620a856c">
      <UserInfo>
        <DisplayName>Nigel Hessey</DisplayName>
        <AccountId>19</AccountId>
        <AccountType/>
      </UserInfo>
      <UserInfo>
        <DisplayName>Oliver Stelzer-Chilton</DisplayName>
        <AccountId>6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29D25517C076A40B5E5F5F5C278F8E9" ma:contentTypeVersion="11" ma:contentTypeDescription="Create a new document." ma:contentTypeScope="" ma:versionID="3b89fd041769c281277e22d35177e8cd">
  <xsd:schema xmlns:xsd="http://www.w3.org/2001/XMLSchema" xmlns:xs="http://www.w3.org/2001/XMLSchema" xmlns:p="http://schemas.microsoft.com/office/2006/metadata/properties" xmlns:ns2="816ce94c-b33b-49c9-9925-ac1f620a856c" xmlns:ns3="2ece6f30-4b9b-4a5e-8509-000b01fbf727" targetNamespace="http://schemas.microsoft.com/office/2006/metadata/properties" ma:root="true" ma:fieldsID="6c5065b24b4f7d93a3f1a6963972879d" ns2:_="" ns3:_="">
    <xsd:import namespace="816ce94c-b33b-49c9-9925-ac1f620a856c"/>
    <xsd:import namespace="2ece6f30-4b9b-4a5e-8509-000b01fbf72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6ce94c-b33b-49c9-9925-ac1f620a856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ce6f30-4b9b-4a5e-8509-000b01fbf7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26A30BC-38FB-4EA1-AB27-0752855EF06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9C98A8F-138F-4418-8789-C8DAAD0A4ED1}">
  <ds:schemaRefs>
    <ds:schemaRef ds:uri="816ce94c-b33b-49c9-9925-ac1f620a856c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purl.org/dc/dcmitype/"/>
    <ds:schemaRef ds:uri="http://schemas.microsoft.com/office/2006/metadata/properties"/>
    <ds:schemaRef ds:uri="http://schemas.microsoft.com/office/infopath/2007/PartnerControls"/>
    <ds:schemaRef ds:uri="2ece6f30-4b9b-4a5e-8509-000b01fbf727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25C7EC00-AFFD-4D0F-B806-FE45E0F35D18}">
  <ds:schemaRefs>
    <ds:schemaRef ds:uri="2ece6f30-4b9b-4a5e-8509-000b01fbf727"/>
    <ds:schemaRef ds:uri="816ce94c-b33b-49c9-9925-ac1f620a856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21493</TotalTime>
  <Words>1010</Words>
  <Application>Microsoft Macintosh PowerPoint</Application>
  <PresentationFormat>Widescreen</PresentationFormat>
  <Paragraphs>173</Paragraphs>
  <Slides>16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Arial</vt:lpstr>
      <vt:lpstr>Arial Black</vt:lpstr>
      <vt:lpstr>ArialMT</vt:lpstr>
      <vt:lpstr>Calibri</vt:lpstr>
      <vt:lpstr>Calibri Light</vt:lpstr>
      <vt:lpstr>Cambria Math</vt:lpstr>
      <vt:lpstr>Helvetica Neue</vt:lpstr>
      <vt:lpstr>Helvetica Neue Medium</vt:lpstr>
      <vt:lpstr>Myriad Pro SemiExt</vt:lpstr>
      <vt:lpstr>Wingdings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Merci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Makoto Fujiwara</dc:creator>
  <cp:lastModifiedBy>Oliver Stelzer-Chilton</cp:lastModifiedBy>
  <cp:revision>398</cp:revision>
  <cp:lastPrinted>2022-04-11T02:53:19Z</cp:lastPrinted>
  <dcterms:created xsi:type="dcterms:W3CDTF">2018-03-19T21:44:26Z</dcterms:created>
  <dcterms:modified xsi:type="dcterms:W3CDTF">2024-07-24T17:00:01Z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0x010100E29D25517C076A40B5E5F5F5C278F8E9</vt:lpwstr>
  </property>
</Properties>
</file>