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9205"/>
    <p:restoredTop sz="93631"/>
  </p:normalViewPr>
  <p:slideViewPr>
    <p:cSldViewPr snapToGrid="0">
      <p:cViewPr>
        <p:scale>
          <a:sx n="135" d="100"/>
          <a:sy n="135" d="100"/>
        </p:scale>
        <p:origin x="1328" y="576"/>
      </p:cViewPr>
      <p:guideLst>
        <p:guide orient="horz" pos="162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28485c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28485c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d28485c73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d28485c73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778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emf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030166"/>
            <a:ext cx="8520600" cy="97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900" dirty="0"/>
              <a:t>Barium Tagging and Geant4</a:t>
            </a:r>
            <a:endParaRPr sz="49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052337" y="2556559"/>
            <a:ext cx="4807406" cy="609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err="1">
                <a:solidFill>
                  <a:schemeClr val="bg2">
                    <a:lumMod val="75000"/>
                  </a:schemeClr>
                </a:solidFill>
              </a:rPr>
              <a:t>Iroise</a:t>
            </a:r>
            <a:r>
              <a:rPr lang="en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" sz="2400" dirty="0" smtClean="0">
                <a:solidFill>
                  <a:schemeClr val="bg2">
                    <a:lumMod val="75000"/>
                  </a:schemeClr>
                </a:solidFill>
              </a:rPr>
              <a:t>Casandjian</a:t>
            </a:r>
            <a:endParaRPr lang="fr-FR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403775" y="1914726"/>
            <a:ext cx="2613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chemeClr val="dk1"/>
                </a:solidFill>
              </a:rPr>
              <a:t>Tag, you’re it!</a:t>
            </a:r>
            <a:endParaRPr i="1" dirty="0">
              <a:solidFill>
                <a:schemeClr val="dk1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l="17086" r="16036" b="17033"/>
          <a:stretch/>
        </p:blipFill>
        <p:spPr>
          <a:xfrm>
            <a:off x="1818639" y="236933"/>
            <a:ext cx="752400" cy="451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l="4274" t="16225" r="4964" b="14136"/>
          <a:stretch/>
        </p:blipFill>
        <p:spPr>
          <a:xfrm>
            <a:off x="4592578" y="303687"/>
            <a:ext cx="1058025" cy="22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l="8768" t="29120" r="7800" b="29124"/>
          <a:stretch/>
        </p:blipFill>
        <p:spPr>
          <a:xfrm>
            <a:off x="2687598" y="251249"/>
            <a:ext cx="752400" cy="290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73121" y="251249"/>
            <a:ext cx="1734901" cy="355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 rotWithShape="1">
          <a:blip r:embed="rId7">
            <a:alphaModFix/>
          </a:blip>
          <a:srcRect l="4979"/>
          <a:stretch/>
        </p:blipFill>
        <p:spPr>
          <a:xfrm>
            <a:off x="3556557" y="188224"/>
            <a:ext cx="961677" cy="4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03775" y="280721"/>
            <a:ext cx="1310451" cy="290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839982" y="3010421"/>
            <a:ext cx="1232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behalf of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4839" y="3409787"/>
            <a:ext cx="5529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Brunner, 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Cvitan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A. Kwiatkowski,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Lennarz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D. Ray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52" y="204494"/>
            <a:ext cx="1151395" cy="4433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" t="7958" r="7553"/>
          <a:stretch/>
        </p:blipFill>
        <p:spPr>
          <a:xfrm>
            <a:off x="4267331" y="2231442"/>
            <a:ext cx="4512216" cy="2620990"/>
          </a:xfrm>
          <a:prstGeom prst="rect">
            <a:avLst/>
          </a:prstGeom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4">
            <a:alphaModFix/>
          </a:blip>
          <a:srcRect r="15583" b="12960"/>
          <a:stretch/>
        </p:blipFill>
        <p:spPr>
          <a:xfrm>
            <a:off x="1627322" y="2111145"/>
            <a:ext cx="2445870" cy="166298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2" name="Google Shape;72;p14"/>
          <p:cNvGrpSpPr/>
          <p:nvPr/>
        </p:nvGrpSpPr>
        <p:grpSpPr>
          <a:xfrm>
            <a:off x="3021935" y="288222"/>
            <a:ext cx="3145738" cy="1811645"/>
            <a:chOff x="6177872" y="184292"/>
            <a:chExt cx="3259369" cy="2090275"/>
          </a:xfrm>
        </p:grpSpPr>
        <p:pic>
          <p:nvPicPr>
            <p:cNvPr id="73" name="Google Shape;73;p14"/>
            <p:cNvPicPr preferRelativeResize="0"/>
            <p:nvPr/>
          </p:nvPicPr>
          <p:blipFill rotWithShape="1">
            <a:blip r:embed="rId5">
              <a:alphaModFix/>
            </a:blip>
            <a:srcRect t="5095" b="4716"/>
            <a:stretch/>
          </p:blipFill>
          <p:spPr>
            <a:xfrm>
              <a:off x="6177872" y="184292"/>
              <a:ext cx="2778950" cy="2090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14"/>
            <p:cNvSpPr txBox="1"/>
            <p:nvPr/>
          </p:nvSpPr>
          <p:spPr>
            <a:xfrm>
              <a:off x="7832114" y="1027162"/>
              <a:ext cx="1605127" cy="3289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 dirty="0" err="1">
                  <a:solidFill>
                    <a:schemeClr val="dk1"/>
                  </a:solidFill>
                  <a:highlight>
                    <a:srgbClr val="FFFFFF"/>
                  </a:highlight>
                </a:rPr>
                <a:t>arXiv:hep-ph</a:t>
              </a:r>
              <a:r>
                <a:rPr lang="en" sz="700" dirty="0">
                  <a:solidFill>
                    <a:schemeClr val="dk1"/>
                  </a:solidFill>
                  <a:highlight>
                    <a:srgbClr val="FFFFFF"/>
                  </a:highlight>
                </a:rPr>
                <a:t>/0611243</a:t>
              </a:r>
              <a:endParaRPr sz="1200" dirty="0">
                <a:solidFill>
                  <a:schemeClr val="dk1"/>
                </a:solidFill>
              </a:endParaRPr>
            </a:p>
          </p:txBody>
        </p:sp>
      </p:grpSp>
      <p:sp>
        <p:nvSpPr>
          <p:cNvPr id="88" name="Google Shape;88;p14"/>
          <p:cNvSpPr txBox="1"/>
          <p:nvPr/>
        </p:nvSpPr>
        <p:spPr>
          <a:xfrm>
            <a:off x="289462" y="3785410"/>
            <a:ext cx="2822728" cy="1043131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</a:rPr>
              <a:t>ᐧ</a:t>
            </a:r>
            <a:r>
              <a:rPr lang="en" sz="1200" dirty="0" err="1">
                <a:solidFill>
                  <a:schemeClr val="dk1"/>
                </a:solidFill>
              </a:rPr>
              <a:t>Injection</a:t>
            </a:r>
            <a:r>
              <a:rPr lang="en" sz="1200" dirty="0">
                <a:solidFill>
                  <a:schemeClr val="dk1"/>
                </a:solidFill>
              </a:rPr>
              <a:t> of </a:t>
            </a:r>
            <a:r>
              <a:rPr lang="en" sz="1200" baseline="30000" dirty="0">
                <a:solidFill>
                  <a:schemeClr val="dk1"/>
                </a:solidFill>
              </a:rPr>
              <a:t>139</a:t>
            </a:r>
            <a:r>
              <a:rPr lang="en" sz="1200" dirty="0">
                <a:solidFill>
                  <a:schemeClr val="dk1"/>
                </a:solidFill>
              </a:rPr>
              <a:t>Ba and </a:t>
            </a:r>
            <a:r>
              <a:rPr lang="en" sz="1200" baseline="30000" dirty="0">
                <a:solidFill>
                  <a:schemeClr val="dk1"/>
                </a:solidFill>
              </a:rPr>
              <a:t>139</a:t>
            </a:r>
            <a:r>
              <a:rPr lang="en" sz="1200" dirty="0">
                <a:solidFill>
                  <a:schemeClr val="dk1"/>
                </a:solidFill>
              </a:rPr>
              <a:t>Cs ions</a:t>
            </a:r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err="1">
                <a:solidFill>
                  <a:schemeClr val="dk1"/>
                </a:solidFill>
              </a:rPr>
              <a:t>ᐧ</a:t>
            </a:r>
            <a:r>
              <a:rPr lang="en" sz="1200" dirty="0" err="1">
                <a:solidFill>
                  <a:schemeClr val="dk1"/>
                </a:solidFill>
              </a:rPr>
              <a:t>Electrostatic</a:t>
            </a:r>
            <a:r>
              <a:rPr lang="en" sz="1200" dirty="0">
                <a:solidFill>
                  <a:schemeClr val="dk1"/>
                </a:solidFill>
              </a:rPr>
              <a:t> extraction using probe</a:t>
            </a:r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err="1">
                <a:solidFill>
                  <a:schemeClr val="dk1"/>
                </a:solidFill>
              </a:rPr>
              <a:t>ᐧ</a:t>
            </a:r>
            <a:r>
              <a:rPr lang="en" sz="1200" dirty="0" err="1">
                <a:solidFill>
                  <a:schemeClr val="dk1"/>
                </a:solidFill>
              </a:rPr>
              <a:t>Identification</a:t>
            </a:r>
            <a:r>
              <a:rPr lang="en" sz="1200" dirty="0">
                <a:solidFill>
                  <a:schemeClr val="dk1"/>
                </a:solidFill>
              </a:rPr>
              <a:t> with 𝜸-</a:t>
            </a:r>
            <a:r>
              <a:rPr lang="en" sz="1200" dirty="0" smtClean="0">
                <a:solidFill>
                  <a:schemeClr val="dk1"/>
                </a:solidFill>
              </a:rPr>
              <a:t>spectroscopy</a:t>
            </a:r>
            <a:r>
              <a:rPr lang="fr-FR" sz="1200" dirty="0" smtClean="0">
                <a:solidFill>
                  <a:schemeClr val="dk1"/>
                </a:solidFill>
              </a:rPr>
              <a:t>:</a:t>
            </a:r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 smtClean="0">
                <a:solidFill>
                  <a:schemeClr val="dk1"/>
                </a:solidFill>
              </a:rPr>
              <a:t>Geant4 as a simulation </a:t>
            </a:r>
            <a:r>
              <a:rPr lang="fr-FR" sz="1200" dirty="0" err="1" smtClean="0">
                <a:solidFill>
                  <a:schemeClr val="dk1"/>
                </a:solidFill>
              </a:rPr>
              <a:t>tool</a:t>
            </a:r>
            <a:r>
              <a:rPr lang="fr-FR" sz="1200" dirty="0" smtClean="0">
                <a:solidFill>
                  <a:schemeClr val="dk1"/>
                </a:solidFill>
              </a:rPr>
              <a:t> </a:t>
            </a:r>
          </a:p>
        </p:txBody>
      </p:sp>
      <p:pic>
        <p:nvPicPr>
          <p:cNvPr id="89" name="Google Shape;89;p14"/>
          <p:cNvPicPr preferRelativeResize="0"/>
          <p:nvPr/>
        </p:nvPicPr>
        <p:blipFill rotWithShape="1">
          <a:blip r:embed="rId6">
            <a:alphaModFix/>
          </a:blip>
          <a:srcRect r="63706"/>
          <a:stretch/>
        </p:blipFill>
        <p:spPr>
          <a:xfrm>
            <a:off x="2220736" y="263919"/>
            <a:ext cx="891454" cy="137885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/>
          <p:nvPr/>
        </p:nvSpPr>
        <p:spPr>
          <a:xfrm>
            <a:off x="1883637" y="1595291"/>
            <a:ext cx="1506900" cy="292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</a:rPr>
              <a:t>arXiv:1910.04688v2</a:t>
            </a:r>
            <a:endParaRPr sz="1200" dirty="0">
              <a:solidFill>
                <a:schemeClr val="dk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Google Shape;92;p14"/>
              <p:cNvSpPr txBox="1"/>
              <p:nvPr/>
            </p:nvSpPr>
            <p:spPr>
              <a:xfrm>
                <a:off x="5665916" y="363882"/>
                <a:ext cx="3478084" cy="1699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2000" dirty="0" smtClean="0">
                    <a:solidFill>
                      <a:schemeClr val="dk1"/>
                    </a:solidFill>
                  </a:rPr>
                  <a:t>ᐧ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0</a:t>
                </a:r>
                <a:r>
                  <a:rPr lang="en-CA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𝜈𝛽𝛽</a:t>
                </a:r>
                <a:r>
                  <a:rPr lang="en-CA" sz="1200" dirty="0">
                    <a:solidFill>
                      <a:schemeClr val="dk1"/>
                    </a:solidFill>
                  </a:rPr>
                  <a:t> is a hypothetical decay</a:t>
                </a:r>
              </a:p>
              <a:p>
                <a:pPr lvl="0">
                  <a:lnSpc>
                    <a:spcPct val="80000"/>
                  </a:lnSpc>
                </a:pPr>
                <a:r>
                  <a:rPr lang="en-CA" sz="2000" dirty="0" err="1">
                    <a:solidFill>
                      <a:schemeClr val="dk1"/>
                    </a:solidFill>
                  </a:rPr>
                  <a:t>ᐧ</a:t>
                </a:r>
                <a:r>
                  <a:rPr lang="en-CA" sz="1200" dirty="0" err="1">
                    <a:solidFill>
                      <a:schemeClr val="dk1"/>
                    </a:solidFill>
                  </a:rPr>
                  <a:t>nEXO</a:t>
                </a:r>
                <a:r>
                  <a:rPr lang="en-CA" sz="1200" dirty="0">
                    <a:solidFill>
                      <a:schemeClr val="dk1"/>
                    </a:solidFill>
                  </a:rPr>
                  <a:t> </a:t>
                </a:r>
                <a:r>
                  <a:rPr lang="en-CA" sz="1200" dirty="0" smtClean="0">
                    <a:solidFill>
                      <a:schemeClr val="dk1"/>
                    </a:solidFill>
                  </a:rPr>
                  <a:t>aims to </a:t>
                </a:r>
                <a:r>
                  <a:rPr lang="en-CA" sz="1200" dirty="0">
                    <a:solidFill>
                      <a:schemeClr val="dk1"/>
                    </a:solidFill>
                  </a:rPr>
                  <a:t>detect </a:t>
                </a:r>
                <a:r>
                  <a:rPr lang="en-CA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0𝜈𝛽𝛽 </a:t>
                </a:r>
                <a:r>
                  <a:rPr lang="en-CA" sz="12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at a 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sensitivity beyond 10</a:t>
                </a:r>
                <a:r>
                  <a:rPr lang="en-CA" sz="1200" baseline="300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28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 years: </a:t>
                </a:r>
                <a:r>
                  <a:rPr lang="en-CA" sz="1200" baseline="300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136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Xe</a:t>
                </a:r>
                <a:r>
                  <a:rPr lang="en-CA" b="1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→</a:t>
                </a:r>
                <a:r>
                  <a:rPr lang="en-CA" sz="1200" baseline="300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136</a:t>
                </a:r>
                <a:r>
                  <a:rPr lang="en-CA" sz="12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Ba</a:t>
                </a:r>
                <a:r>
                  <a:rPr lang="en-CA" sz="1200" baseline="300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2+</a:t>
                </a:r>
                <a:r>
                  <a:rPr lang="en-CA" sz="12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 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+ 2e</a:t>
                </a:r>
                <a:r>
                  <a:rPr lang="en-CA" sz="1200" baseline="300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-</a:t>
                </a:r>
                <a:r>
                  <a:rPr lang="en-CA" sz="1200" dirty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 </a:t>
                </a:r>
                <a:r>
                  <a:rPr lang="en-CA" sz="1200" dirty="0" smtClean="0">
                    <a:solidFill>
                      <a:schemeClr val="dk1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+ 0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CA" i="1">
                            <a:latin typeface="Cambria Math" charset="0"/>
                          </a:rPr>
                        </m:ctrlPr>
                      </m:barPr>
                      <m:e>
                        <m:r>
                          <m:rPr>
                            <m:nor/>
                          </m:rPr>
                          <a:rPr lang="en-CA">
                            <a:latin typeface="Helvetica Neue"/>
                            <a:ea typeface="Helvetica Neue"/>
                            <a:cs typeface="Helvetica Neue"/>
                            <a:sym typeface="Helvetica Neue"/>
                          </a:rPr>
                          <m:t>𝜈</m:t>
                        </m:r>
                      </m:e>
                    </m:bar>
                  </m:oMath>
                </a14:m>
                <a:r>
                  <a:rPr lang="en-CA" baseline="-25000" dirty="0">
                    <a:latin typeface="Helvetica Neue"/>
                    <a:ea typeface="Helvetica Neue"/>
                    <a:cs typeface="Helvetica Neue"/>
                    <a:sym typeface="Helvetica Neue"/>
                  </a:rPr>
                  <a:t>e</a:t>
                </a:r>
                <a:endParaRPr lang="en-CA" sz="1100" baseline="-25000" dirty="0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2000" dirty="0" err="1">
                    <a:solidFill>
                      <a:schemeClr val="dk1"/>
                    </a:solidFill>
                  </a:rPr>
                  <a:t>ᐧ</a:t>
                </a:r>
                <a:r>
                  <a:rPr lang="en-CA" sz="1200" dirty="0" err="1">
                    <a:solidFill>
                      <a:schemeClr val="dk1"/>
                    </a:solidFill>
                  </a:rPr>
                  <a:t>Ba</a:t>
                </a:r>
                <a:r>
                  <a:rPr lang="en-CA" sz="1200" dirty="0">
                    <a:solidFill>
                      <a:schemeClr val="dk1"/>
                    </a:solidFill>
                  </a:rPr>
                  <a:t>-tagging as </a:t>
                </a:r>
                <a:r>
                  <a:rPr lang="en-CA" sz="1200" dirty="0" smtClean="0">
                    <a:solidFill>
                      <a:schemeClr val="dk1"/>
                    </a:solidFill>
                  </a:rPr>
                  <a:t>a future </a:t>
                </a:r>
                <a:r>
                  <a:rPr lang="en-CA" sz="1200" dirty="0">
                    <a:solidFill>
                      <a:schemeClr val="dk1"/>
                    </a:solidFill>
                  </a:rPr>
                  <a:t>upgrade to </a:t>
                </a:r>
                <a:r>
                  <a:rPr lang="en-CA" sz="1200" dirty="0" err="1">
                    <a:solidFill>
                      <a:schemeClr val="dk1"/>
                    </a:solidFill>
                  </a:rPr>
                  <a:t>nEXO</a:t>
                </a:r>
                <a:r>
                  <a:rPr lang="en-CA" sz="1200" dirty="0">
                    <a:solidFill>
                      <a:schemeClr val="dk1"/>
                    </a:solidFill>
                  </a:rPr>
                  <a:t> to increase sensitivity further</a:t>
                </a:r>
                <a:endParaRPr lang="en-CA" sz="2000" dirty="0">
                  <a:solidFill>
                    <a:schemeClr val="dk1"/>
                  </a:solidFill>
                </a:endParaRPr>
              </a:p>
              <a:p>
                <a:pPr lvl="0">
                  <a:lnSpc>
                    <a:spcPct val="80000"/>
                  </a:lnSpc>
                </a:pPr>
                <a:r>
                  <a:rPr lang="en-CA" sz="2000" dirty="0" err="1" smtClean="0">
                    <a:solidFill>
                      <a:schemeClr val="dk1"/>
                    </a:solidFill>
                  </a:rPr>
                  <a:t>ᐧ</a:t>
                </a:r>
                <a:r>
                  <a:rPr lang="en-CA" sz="1200" dirty="0" err="1" smtClean="0">
                    <a:solidFill>
                      <a:schemeClr val="dk1"/>
                    </a:solidFill>
                  </a:rPr>
                  <a:t>Development</a:t>
                </a:r>
                <a:r>
                  <a:rPr lang="en-CA" sz="1200" dirty="0" smtClean="0">
                    <a:solidFill>
                      <a:schemeClr val="dk1"/>
                    </a:solidFill>
                  </a:rPr>
                  <a:t> of an accelerator driven ion-source for tests of Ba-tagging</a:t>
                </a:r>
                <a:endParaRPr lang="en-CA" sz="1200" dirty="0">
                  <a:solidFill>
                    <a:schemeClr val="dk1"/>
                  </a:solidFill>
                </a:endParaRPr>
              </a:p>
            </p:txBody>
          </p:sp>
        </mc:Choice>
        <mc:Fallback>
          <p:sp>
            <p:nvSpPr>
              <p:cNvPr id="92" name="Google Shape;92;p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916" y="363882"/>
                <a:ext cx="3478084" cy="1699107"/>
              </a:xfrm>
              <a:prstGeom prst="rect">
                <a:avLst/>
              </a:prstGeom>
              <a:blipFill rotWithShape="0">
                <a:blip r:embed="rId7"/>
                <a:stretch>
                  <a:fillRect l="-1751" t="-28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4" name="Google Shape;9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87613" y="2503338"/>
            <a:ext cx="698595" cy="283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14"/>
          <p:cNvGrpSpPr/>
          <p:nvPr/>
        </p:nvGrpSpPr>
        <p:grpSpPr>
          <a:xfrm>
            <a:off x="5665915" y="134174"/>
            <a:ext cx="2459508" cy="413700"/>
            <a:chOff x="5609685" y="-9493"/>
            <a:chExt cx="2134800" cy="4137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Google Shape;96;p14"/>
                <p:cNvSpPr txBox="1"/>
                <p:nvPr/>
              </p:nvSpPr>
              <p:spPr>
                <a:xfrm>
                  <a:off x="5609685" y="-9493"/>
                  <a:ext cx="2134800" cy="413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lvl="0"/>
                  <a:r>
                    <a:rPr lang="en" sz="1200" dirty="0">
                      <a:solidFill>
                        <a:srgbClr val="000000"/>
                      </a:solidFill>
                    </a:rPr>
                    <a:t>(A,Z</a:t>
                  </a:r>
                  <a:r>
                    <a:rPr lang="en" sz="1200" dirty="0" smtClean="0">
                      <a:solidFill>
                        <a:srgbClr val="000000"/>
                      </a:solidFill>
                    </a:rPr>
                    <a:t>)</a:t>
                  </a:r>
                  <a:r>
                    <a:rPr lang="fr-FR" sz="1200" dirty="0" smtClean="0">
                      <a:solidFill>
                        <a:srgbClr val="000000"/>
                      </a:solidFill>
                    </a:rPr>
                    <a:t> </a:t>
                  </a:r>
                  <a:r>
                    <a:rPr lang="en" sz="1200" b="1" dirty="0" smtClean="0">
                      <a:solidFill>
                        <a:srgbClr val="000000"/>
                      </a:solidFill>
                    </a:rPr>
                    <a:t>→</a:t>
                  </a:r>
                  <a:r>
                    <a:rPr lang="fr-FR" sz="1200" b="1" dirty="0" smtClean="0">
                      <a:solidFill>
                        <a:srgbClr val="000000"/>
                      </a:solidFill>
                    </a:rPr>
                    <a:t> </a:t>
                  </a:r>
                  <a:r>
                    <a:rPr lang="en" sz="1200" dirty="0" smtClean="0">
                      <a:solidFill>
                        <a:srgbClr val="000000"/>
                      </a:solidFill>
                    </a:rPr>
                    <a:t>(</a:t>
                  </a:r>
                  <a:r>
                    <a:rPr lang="en" sz="1200" dirty="0">
                      <a:solidFill>
                        <a:srgbClr val="000000"/>
                      </a:solidFill>
                    </a:rPr>
                    <a:t>A,Z+2</a:t>
                  </a:r>
                  <a:r>
                    <a:rPr lang="en" sz="1200" dirty="0" smtClean="0">
                      <a:solidFill>
                        <a:srgbClr val="000000"/>
                      </a:solidFill>
                    </a:rPr>
                    <a:t>)</a:t>
                  </a:r>
                  <a:r>
                    <a:rPr lang="fr-FR" sz="1200" dirty="0" smtClean="0">
                      <a:solidFill>
                        <a:srgbClr val="000000"/>
                      </a:solidFill>
                    </a:rPr>
                    <a:t> </a:t>
                  </a:r>
                  <a:r>
                    <a:rPr lang="en" sz="1200" dirty="0" smtClean="0">
                      <a:solidFill>
                        <a:srgbClr val="000000"/>
                      </a:solidFill>
                    </a:rPr>
                    <a:t>+</a:t>
                  </a:r>
                  <a:r>
                    <a:rPr lang="en" sz="1200" dirty="0">
                      <a:solidFill>
                        <a:srgbClr val="000000"/>
                      </a:solidFill>
                    </a:rPr>
                    <a:t>2e</a:t>
                  </a:r>
                  <a:r>
                    <a:rPr lang="fr-FR" sz="1200" baseline="30000" dirty="0" smtClean="0">
                      <a:solidFill>
                        <a:srgbClr val="000000"/>
                      </a:solidFill>
                    </a:rPr>
                    <a:t>-</a:t>
                  </a:r>
                  <a:r>
                    <a:rPr lang="fr-FR" sz="1200" dirty="0" smtClean="0">
                      <a:solidFill>
                        <a:srgbClr val="000000"/>
                      </a:solidFill>
                    </a:rPr>
                    <a:t> + 0</a:t>
                  </a:r>
                  <a14:m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fr-FR" sz="1200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barPr>
                        <m:e>
                          <m:r>
                            <m:rPr>
                              <m:nor/>
                            </m:rPr>
                            <a:rPr lang="en" sz="1200">
                              <a:latin typeface="Helvetica Neue"/>
                              <a:ea typeface="Helvetica Neue"/>
                              <a:cs typeface="Helvetica Neue"/>
                              <a:sym typeface="Helvetica Neue"/>
                            </a:rPr>
                            <m:t>𝜈</m:t>
                          </m:r>
                        </m:e>
                      </m:bar>
                    </m:oMath>
                  </a14:m>
                  <a:r>
                    <a:rPr lang="en" sz="1200" baseline="-25000" dirty="0" smtClean="0">
                      <a:latin typeface="Helvetica Neue"/>
                      <a:ea typeface="Helvetica Neue"/>
                      <a:cs typeface="Helvetica Neue"/>
                      <a:sym typeface="Helvetica Neue"/>
                    </a:rPr>
                    <a:t>e</a:t>
                  </a:r>
                  <a:endParaRPr sz="1200" baseline="-25000" dirty="0">
                    <a:solidFill>
                      <a:srgbClr val="000000"/>
                    </a:solidFill>
                  </a:endParaRPr>
                </a:p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 baseline="30000" dirty="0">
                    <a:solidFill>
                      <a:srgbClr val="000000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endParaRPr>
                </a:p>
              </p:txBody>
            </p:sp>
          </mc:Choice>
          <mc:Fallback>
            <p:sp>
              <p:nvSpPr>
                <p:cNvPr id="96" name="Google Shape;96;p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9685" y="-9493"/>
                  <a:ext cx="2134800" cy="41370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7" name="Google Shape;97;p14"/>
            <p:cNvSpPr txBox="1"/>
            <p:nvPr/>
          </p:nvSpPr>
          <p:spPr>
            <a:xfrm>
              <a:off x="7575000" y="43875"/>
              <a:ext cx="120000" cy="2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800" dirty="0">
                <a:solidFill>
                  <a:schemeClr val="dk2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37204" y="214499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3E372A5F-DE52-5B36-1F23-E5E5F255DE9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5324" t="22594" r="44263" b="15706"/>
          <a:stretch/>
        </p:blipFill>
        <p:spPr>
          <a:xfrm>
            <a:off x="295669" y="273088"/>
            <a:ext cx="1010012" cy="3451388"/>
          </a:xfrm>
          <a:prstGeom prst="rect">
            <a:avLst/>
          </a:prstGeom>
        </p:spPr>
      </p:pic>
      <p:pic>
        <p:nvPicPr>
          <p:cNvPr id="45" name="Google Shape;90;p14"/>
          <p:cNvPicPr preferRelativeResize="0"/>
          <p:nvPr/>
        </p:nvPicPr>
        <p:blipFill rotWithShape="1">
          <a:blip r:embed="rId11">
            <a:alphaModFix/>
          </a:blip>
          <a:srcRect l="9024"/>
          <a:stretch/>
        </p:blipFill>
        <p:spPr>
          <a:xfrm>
            <a:off x="1329057" y="252641"/>
            <a:ext cx="877113" cy="139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https://lh7-us.googleusercontent.com/slidesz/AGV_vUd2CBmTVUEeRFS1jooJ9BsxLBUdjQ8Vg1alQcgzLBlLVRWR5XV7erCVzmkCgFx-ZHqVc-2wXEvNXMh245vCUb6F5aACHnGTLmWMEhCnLDtxUHOnDSasgNEOv9OLwzennbpXvvljNLyJ3wM74lPe1t_wA2vqEl0=s2048?key=bFtPl8dGTimj_XNkeHMYiw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5"/>
          <a:stretch/>
        </p:blipFill>
        <p:spPr bwMode="auto">
          <a:xfrm>
            <a:off x="6100276" y="2311850"/>
            <a:ext cx="2514639" cy="133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Google Shape;77;p14"/>
          <p:cNvSpPr txBox="1"/>
          <p:nvPr/>
        </p:nvSpPr>
        <p:spPr>
          <a:xfrm>
            <a:off x="4871515" y="2339268"/>
            <a:ext cx="7944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 smtClean="0">
                <a:solidFill>
                  <a:srgbClr val="FF0000"/>
                </a:solidFill>
              </a:rPr>
              <a:t>166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en" sz="1100" dirty="0" err="1" smtClean="0">
                <a:solidFill>
                  <a:srgbClr val="FF0000"/>
                </a:solidFill>
              </a:rPr>
              <a:t>keV</a:t>
            </a:r>
            <a:endParaRPr sz="1100" dirty="0">
              <a:solidFill>
                <a:srgbClr val="FF0000"/>
              </a:solidFill>
            </a:endParaRPr>
          </a:p>
        </p:txBody>
      </p:sp>
      <p:cxnSp>
        <p:nvCxnSpPr>
          <p:cNvPr id="52" name="Google Shape;80;p14"/>
          <p:cNvCxnSpPr/>
          <p:nvPr/>
        </p:nvCxnSpPr>
        <p:spPr>
          <a:xfrm>
            <a:off x="5252855" y="2665562"/>
            <a:ext cx="294512" cy="213306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4" name="Google Shape;87;p14"/>
          <p:cNvSpPr txBox="1"/>
          <p:nvPr/>
        </p:nvSpPr>
        <p:spPr>
          <a:xfrm>
            <a:off x="3958376" y="4701740"/>
            <a:ext cx="4931100" cy="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chemeClr val="dk1"/>
                </a:solidFill>
              </a:rPr>
              <a:t>10</a:t>
            </a:r>
            <a:r>
              <a:rPr lang="en" sz="1100" baseline="30000" dirty="0">
                <a:solidFill>
                  <a:schemeClr val="dk1"/>
                </a:solidFill>
              </a:rPr>
              <a:t>7</a:t>
            </a:r>
            <a:r>
              <a:rPr lang="en" sz="1100" dirty="0">
                <a:solidFill>
                  <a:schemeClr val="dk1"/>
                </a:solidFill>
              </a:rPr>
              <a:t> </a:t>
            </a:r>
            <a:r>
              <a:rPr lang="fr-FR" sz="1100" dirty="0" smtClean="0">
                <a:solidFill>
                  <a:schemeClr val="dk1"/>
                </a:solidFill>
              </a:rPr>
              <a:t>ions in a </a:t>
            </a:r>
            <a:r>
              <a:rPr lang="en" sz="1100" dirty="0" smtClean="0">
                <a:solidFill>
                  <a:schemeClr val="dk1"/>
                </a:solidFill>
              </a:rPr>
              <a:t>1:1 </a:t>
            </a:r>
            <a:r>
              <a:rPr lang="en" sz="1100" dirty="0">
                <a:solidFill>
                  <a:schemeClr val="dk1"/>
                </a:solidFill>
              </a:rPr>
              <a:t>mix of </a:t>
            </a:r>
            <a:r>
              <a:rPr lang="en" sz="1100" baseline="30000" dirty="0">
                <a:solidFill>
                  <a:schemeClr val="dk1"/>
                </a:solidFill>
              </a:rPr>
              <a:t>139</a:t>
            </a:r>
            <a:r>
              <a:rPr lang="en" sz="1100" dirty="0">
                <a:solidFill>
                  <a:schemeClr val="dk1"/>
                </a:solidFill>
              </a:rPr>
              <a:t>Cs and </a:t>
            </a:r>
            <a:r>
              <a:rPr lang="en" sz="1100" baseline="30000" dirty="0" smtClean="0">
                <a:solidFill>
                  <a:schemeClr val="dk1"/>
                </a:solidFill>
              </a:rPr>
              <a:t>139</a:t>
            </a:r>
            <a:r>
              <a:rPr lang="en" sz="1100" dirty="0" smtClean="0">
                <a:solidFill>
                  <a:schemeClr val="dk1"/>
                </a:solidFill>
              </a:rPr>
              <a:t>Ba </a:t>
            </a:r>
            <a:r>
              <a:rPr lang="en" sz="1100" dirty="0">
                <a:solidFill>
                  <a:schemeClr val="dk1"/>
                </a:solidFill>
              </a:rPr>
              <a:t>after </a:t>
            </a:r>
            <a:r>
              <a:rPr lang="fr-FR" sz="1100" dirty="0" smtClean="0">
                <a:solidFill>
                  <a:schemeClr val="dk1"/>
                </a:solidFill>
              </a:rPr>
              <a:t>90 minutes </a:t>
            </a:r>
            <a:r>
              <a:rPr lang="en" sz="1100" dirty="0" smtClean="0">
                <a:solidFill>
                  <a:schemeClr val="dk1"/>
                </a:solidFill>
              </a:rPr>
              <a:t>of </a:t>
            </a:r>
            <a:r>
              <a:rPr lang="en" sz="1100" dirty="0">
                <a:solidFill>
                  <a:schemeClr val="dk1"/>
                </a:solidFill>
              </a:rPr>
              <a:t>data acquisition</a:t>
            </a:r>
            <a:endParaRPr sz="1100" dirty="0">
              <a:solidFill>
                <a:schemeClr val="dk1"/>
              </a:solidFill>
            </a:endParaRPr>
          </a:p>
        </p:txBody>
      </p:sp>
      <p:cxnSp>
        <p:nvCxnSpPr>
          <p:cNvPr id="55" name="Google Shape;80;p14"/>
          <p:cNvCxnSpPr/>
          <p:nvPr/>
        </p:nvCxnSpPr>
        <p:spPr>
          <a:xfrm flipH="1" flipV="1">
            <a:off x="873333" y="2351767"/>
            <a:ext cx="685035" cy="19468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TextBox 15"/>
          <p:cNvSpPr txBox="1"/>
          <p:nvPr/>
        </p:nvSpPr>
        <p:spPr>
          <a:xfrm>
            <a:off x="1544412" y="2438377"/>
            <a:ext cx="1293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Ge chamber</a:t>
            </a:r>
            <a:endParaRPr lang="en-US" sz="1050" dirty="0"/>
          </a:p>
        </p:txBody>
      </p:sp>
      <p:cxnSp>
        <p:nvCxnSpPr>
          <p:cNvPr id="62" name="Google Shape;80;p14"/>
          <p:cNvCxnSpPr/>
          <p:nvPr/>
        </p:nvCxnSpPr>
        <p:spPr>
          <a:xfrm flipH="1" flipV="1">
            <a:off x="873333" y="1463977"/>
            <a:ext cx="879469" cy="681017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TextBox 65"/>
          <p:cNvSpPr txBox="1"/>
          <p:nvPr/>
        </p:nvSpPr>
        <p:spPr>
          <a:xfrm>
            <a:off x="1700826" y="2011945"/>
            <a:ext cx="1293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Extraction probe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141994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airplane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16" grpId="0"/>
      <p:bldP spid="66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146</Words>
  <Application>Microsoft Macintosh PowerPoint</Application>
  <PresentationFormat>On-screen Show (16:9)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Helvetica Neue</vt:lpstr>
      <vt:lpstr>Cambria Math</vt:lpstr>
      <vt:lpstr>Arial</vt:lpstr>
      <vt:lpstr>Simple Light</vt:lpstr>
      <vt:lpstr>Barium Tagging and Geant4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Barium Tagging and Geant4</dc:title>
  <cp:lastModifiedBy>casandjianiroise@gmail.com</cp:lastModifiedBy>
  <cp:revision>31</cp:revision>
  <cp:lastPrinted>2024-07-23T05:49:29Z</cp:lastPrinted>
  <dcterms:modified xsi:type="dcterms:W3CDTF">2024-07-23T20:27:58Z</dcterms:modified>
</cp:coreProperties>
</file>