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08"/>
    <p:restoredTop sz="96024"/>
  </p:normalViewPr>
  <p:slideViewPr>
    <p:cSldViewPr snapToGrid="0">
      <p:cViewPr>
        <p:scale>
          <a:sx n="63" d="100"/>
          <a:sy n="63" d="100"/>
        </p:scale>
        <p:origin x="1096" y="1256"/>
      </p:cViewPr>
      <p:guideLst/>
    </p:cSldViewPr>
  </p:slideViewPr>
  <p:notesTextViewPr>
    <p:cViewPr>
      <p:scale>
        <a:sx n="1" d="1"/>
        <a:sy n="1" d="1"/>
      </p:scale>
      <p:origin x="0" y="-1096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98C0A-3AFB-7143-8637-8542127C51F2}" type="datetimeFigureOut">
              <a:rPr lang="en-US" smtClean="0"/>
              <a:t>7/20/24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3AE349-E4B1-7140-A207-908D48BC6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691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SCIENCE WEEK PITCH TALK</a:t>
            </a:r>
          </a:p>
          <a:p>
            <a:r>
              <a:rPr lang="en-US" dirty="0"/>
              <a:t>- hello and welcome to my talk ____</a:t>
            </a:r>
          </a:p>
          <a:p>
            <a:r>
              <a:rPr lang="en-US" dirty="0"/>
              <a:t>-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TATE – metastatic </a:t>
            </a:r>
            <a:r>
              <a:rPr lang="en-US" dirty="0" err="1"/>
              <a:t>neundorcrine</a:t>
            </a:r>
            <a:r>
              <a:rPr lang="en-US" dirty="0"/>
              <a:t> system – rapidly multiplying cells in the </a:t>
            </a:r>
            <a:r>
              <a:rPr lang="en-US" dirty="0" err="1"/>
              <a:t>neudocrine</a:t>
            </a:r>
            <a:r>
              <a:rPr lang="en-US" dirty="0"/>
              <a:t> system – glands and nerve cells </a:t>
            </a:r>
          </a:p>
          <a:p>
            <a:r>
              <a:rPr lang="en-US" dirty="0"/>
              <a:t>start set the stage – ac 225  is a promising radionuclide in medicinal chemistry because of its 4 alpha decay to stable bismuth 209. for comparison, on </a:t>
            </a:r>
            <a:r>
              <a:rPr lang="en-US" dirty="0" err="1"/>
              <a:t>eof</a:t>
            </a:r>
            <a:r>
              <a:rPr lang="en-US" dirty="0"/>
              <a:t> the more common medicinal isotopes 177 Lu (beta emission) approved for </a:t>
            </a:r>
            <a:r>
              <a:rPr lang="en-US" dirty="0" err="1"/>
              <a:t>neudocrine</a:t>
            </a:r>
            <a:r>
              <a:rPr lang="en-US" dirty="0"/>
              <a:t> tumors in 2018 and prostate in 2022, has a lower LET due to beta emission. </a:t>
            </a:r>
          </a:p>
          <a:p>
            <a:r>
              <a:rPr lang="en-US" dirty="0"/>
              <a:t>to be able to deposit the power in the decay chain of 225 Ac would be of benefit but you have  to be able to direct the radionuclide to the tumor cell.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3AE349-E4B1-7140-A207-908D48BC684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623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B3068-5989-E377-CA9A-CB40E33CC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D9E0EC-A3C2-B237-14E6-7A4C07F435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D13DE-594E-7705-A4C2-9D687C977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57BB-FD93-8741-A59F-D95A025F8B18}" type="datetimeFigureOut">
              <a:rPr lang="en-US" smtClean="0"/>
              <a:t>7/19/24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D3549-46F5-DB94-B868-E9020909B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9297A0-4927-D181-F76D-715AD89CA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D293-7277-B841-8CDA-C5DD37A1E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349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41875-AAA8-605B-AEF3-11BD69652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025215-D8D5-FB47-9E0A-C59A9756C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234FA4-8553-06FA-0873-DB5CFA135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57BB-FD93-8741-A59F-D95A025F8B18}" type="datetimeFigureOut">
              <a:rPr lang="en-US" smtClean="0"/>
              <a:t>7/19/24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3A5A1-E9A0-A8A2-6154-E24975A73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F7413-9A33-7A67-59BC-3AFAB7D59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D293-7277-B841-8CDA-C5DD37A1E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817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17B415-3AE4-030D-BA75-1E25BC95C6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80A1EA-F230-B2B5-CB0C-A1A84F2A3B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BF369D-C396-96F0-1E86-A0B746CFE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57BB-FD93-8741-A59F-D95A025F8B18}" type="datetimeFigureOut">
              <a:rPr lang="en-US" smtClean="0"/>
              <a:t>7/19/24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EA1ED-FEB2-ADC2-B466-7F04B1E8B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423AF-4D98-36AD-57B8-3954F4D38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D293-7277-B841-8CDA-C5DD37A1E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32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E3FFF-5C36-0B73-6BE1-C2BAECF4E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0100F-0089-3F1C-B1A5-DA7BC50E0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884C7-2EE6-E12E-134D-C8A1D0DF4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57BB-FD93-8741-A59F-D95A025F8B18}" type="datetimeFigureOut">
              <a:rPr lang="en-US" smtClean="0"/>
              <a:t>7/19/24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3D5FA-F135-70B6-9B91-72BE72804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03303-DA01-EC49-5613-A490229E3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D293-7277-B841-8CDA-C5DD37A1E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94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E4107-FDDB-2AC0-79CB-8C2556E28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5675D7-3387-B2EE-9B02-46AAC71E3E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818E8-9AA5-BCA2-171B-7130A67DB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57BB-FD93-8741-A59F-D95A025F8B18}" type="datetimeFigureOut">
              <a:rPr lang="en-US" smtClean="0"/>
              <a:t>7/19/24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234AFB-2001-FE79-52B4-E2F2429B8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D15646-A3DE-49B4-C72C-D6B88CE7E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D293-7277-B841-8CDA-C5DD37A1E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405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A4EA8-8794-FF06-51C1-2E3061BD0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FC4F3-98FA-2EA2-F55D-B580BDF095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792DF6-47B1-65A5-93FD-D0804D0A0C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CBFCDB-F975-60AA-8555-89EEA840A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57BB-FD93-8741-A59F-D95A025F8B18}" type="datetimeFigureOut">
              <a:rPr lang="en-US" smtClean="0"/>
              <a:t>7/19/24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C2488-4195-5D19-BA4F-F0668E69A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A69415-8213-D7D9-7816-3F8D195E8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D293-7277-B841-8CDA-C5DD37A1E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958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28CAA-B2FB-7D17-F775-413BAE63C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EE37A3-E77C-6D51-501C-A0975AD81B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4EFA8C-348C-7550-879B-27BC426F50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A494AC-95CC-4BF6-8727-DF27FBBCE4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462C86-6621-B9AA-0534-AEA0DDDA57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690C3B-4167-C227-B2E3-747804B4B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57BB-FD93-8741-A59F-D95A025F8B18}" type="datetimeFigureOut">
              <a:rPr lang="en-US" smtClean="0"/>
              <a:t>7/19/24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69A572-7F7D-84AE-4F3A-89E1E473A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D6FCBA-7B4F-35E9-D8AA-3EB66BE10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D293-7277-B841-8CDA-C5DD37A1E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500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5D9D9-6BB0-2F06-24F9-6D6A39845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F72227-92E6-C849-178B-298D562D3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57BB-FD93-8741-A59F-D95A025F8B18}" type="datetimeFigureOut">
              <a:rPr lang="en-US" smtClean="0"/>
              <a:t>7/19/24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DF8A44-6D6F-3F4D-D8A2-BCC9958F5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887095-EF62-D2B7-1318-3E2DDD5E2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D293-7277-B841-8CDA-C5DD37A1E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061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317AFF-5C0F-C2B0-EB40-0AA338BB6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57BB-FD93-8741-A59F-D95A025F8B18}" type="datetimeFigureOut">
              <a:rPr lang="en-US" smtClean="0"/>
              <a:t>7/19/24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1D68C8-1048-75CE-42D5-965C7F46A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B8F8B9-58F6-1408-A207-DC84B820D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D293-7277-B841-8CDA-C5DD37A1E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268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5006F-69C8-E622-1E6D-92CD35A87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B1A39E-6F07-4C37-8B86-6E0A5BAEC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7AAC7F-C357-836F-3536-E72CBFF45C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AEB3E1-FBA8-99ED-9695-C98B7AFC3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57BB-FD93-8741-A59F-D95A025F8B18}" type="datetimeFigureOut">
              <a:rPr lang="en-US" smtClean="0"/>
              <a:t>7/19/24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F56021-099C-1EAF-E31B-C1B68F4B0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3D1EC6-66F2-FF27-2F01-3907E5874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D293-7277-B841-8CDA-C5DD37A1E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884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C6C9B-E025-382F-34FC-40CFDDDF5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F5CBEB-2A03-047E-DC01-964842B826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FEEEF-998B-C24C-FCB4-FA75E6B6BA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504120-FF4C-A5A7-8D70-14DA3AB69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57BB-FD93-8741-A59F-D95A025F8B18}" type="datetimeFigureOut">
              <a:rPr lang="en-US" smtClean="0"/>
              <a:t>7/19/24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6716B3-8A50-67DD-AAD0-72E0D0803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04D094-81A1-D833-6D5A-48A81028F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D293-7277-B841-8CDA-C5DD37A1E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631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AA45E4-3A15-BD91-CA2D-C7190046F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E27887-6DA9-1C97-F456-71930E97E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114750-A570-5431-DEF7-9097344B40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C57BB-FD93-8741-A59F-D95A025F8B18}" type="datetimeFigureOut">
              <a:rPr lang="en-US" smtClean="0"/>
              <a:t>7/19/24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64417-DC84-5BB5-6D69-81B666F8E3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0842D2-AAFB-9BE4-E961-481D0582DD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4D293-7277-B841-8CDA-C5DD37A1E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54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CFD96B75-8115-6EA1-FD9B-BE1F159E97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72" y="4349967"/>
            <a:ext cx="6763036" cy="2477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4FDA0C2A-4B97-274E-EDA4-9C945CAC80FC}"/>
              </a:ext>
            </a:extLst>
          </p:cNvPr>
          <p:cNvSpPr/>
          <p:nvPr/>
        </p:nvSpPr>
        <p:spPr>
          <a:xfrm rot="5400000">
            <a:off x="4669617" y="5931410"/>
            <a:ext cx="905233" cy="374370"/>
          </a:xfrm>
          <a:prstGeom prst="roundRect">
            <a:avLst/>
          </a:prstGeom>
          <a:noFill/>
          <a:ln>
            <a:solidFill>
              <a:srgbClr val="FFFF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C3519C-FE33-447F-B1CB-954C11B24225}"/>
              </a:ext>
            </a:extLst>
          </p:cNvPr>
          <p:cNvSpPr txBox="1"/>
          <p:nvPr/>
        </p:nvSpPr>
        <p:spPr>
          <a:xfrm>
            <a:off x="330798" y="3994750"/>
            <a:ext cx="541971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Helvetica" pitchFamily="2" charset="0"/>
              </a:rPr>
              <a:t>[</a:t>
            </a:r>
            <a:r>
              <a:rPr lang="en-US" sz="1500" baseline="30000" dirty="0">
                <a:latin typeface="Helvetica" pitchFamily="2" charset="0"/>
              </a:rPr>
              <a:t>225</a:t>
            </a:r>
            <a:r>
              <a:rPr lang="en-US" sz="1500" dirty="0">
                <a:latin typeface="Helvetica" pitchFamily="2" charset="0"/>
              </a:rPr>
              <a:t>Ac]Ac-crown-TATE Animal Study</a:t>
            </a:r>
            <a:r>
              <a:rPr lang="en-US" sz="1500" baseline="30000" dirty="0">
                <a:latin typeface="Helvetica" pitchFamily="2" charset="0"/>
              </a:rPr>
              <a:t>1</a:t>
            </a:r>
            <a:r>
              <a:rPr lang="en-US" sz="1500" dirty="0">
                <a:latin typeface="Helvetica" pitchFamily="2" charset="0"/>
              </a:rPr>
              <a:t>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82984D5-0BBD-C7F1-33E1-3EC3D883A3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12021" y="4693173"/>
            <a:ext cx="2348427" cy="1509703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16C1A8C-1612-B3F5-6AD4-DC2E0BBFA6E5}"/>
              </a:ext>
            </a:extLst>
          </p:cNvPr>
          <p:cNvSpPr/>
          <p:nvPr/>
        </p:nvSpPr>
        <p:spPr>
          <a:xfrm>
            <a:off x="11888328" y="-162560"/>
            <a:ext cx="705852" cy="71231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riangle 11">
            <a:extLst>
              <a:ext uri="{FF2B5EF4-FFF2-40B4-BE49-F238E27FC236}">
                <a16:creationId xmlns:a16="http://schemas.microsoft.com/office/drawing/2014/main" id="{3AD0D87D-4C84-C18E-83F3-99D65F39F80B}"/>
              </a:ext>
            </a:extLst>
          </p:cNvPr>
          <p:cNvSpPr/>
          <p:nvPr/>
        </p:nvSpPr>
        <p:spPr>
          <a:xfrm rot="6264135">
            <a:off x="-924106" y="6163335"/>
            <a:ext cx="2292847" cy="2072749"/>
          </a:xfrm>
          <a:prstGeom prst="triangle">
            <a:avLst>
              <a:gd name="adj" fmla="val 44303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id="{67787870-FAF4-0EB1-1F60-5B52B57F6ABB}"/>
              </a:ext>
            </a:extLst>
          </p:cNvPr>
          <p:cNvSpPr/>
          <p:nvPr/>
        </p:nvSpPr>
        <p:spPr>
          <a:xfrm rot="10800000">
            <a:off x="10847023" y="-25681"/>
            <a:ext cx="2292561" cy="1910282"/>
          </a:xfrm>
          <a:prstGeom prst="triangle">
            <a:avLst>
              <a:gd name="adj" fmla="val 44303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BEC1BA3-9C8A-BE3D-CAFE-A3CDAFDD98D5}"/>
              </a:ext>
            </a:extLst>
          </p:cNvPr>
          <p:cNvSpPr txBox="1"/>
          <p:nvPr/>
        </p:nvSpPr>
        <p:spPr>
          <a:xfrm>
            <a:off x="263298" y="393781"/>
            <a:ext cx="1031973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2000" b="1" i="0" dirty="0">
                <a:effectLst/>
                <a:latin typeface="Helvetica" pitchFamily="2" charset="0"/>
              </a:rPr>
              <a:t>Lending a "Hand," or Rather an Arm. The Synthetic Development of a Four- armed, Bifunctional Version of Crown for Optimized Actinium-225 Chelation in Cancer Therapies</a:t>
            </a:r>
            <a:endParaRPr lang="en-US" sz="2000" b="1" dirty="0">
              <a:latin typeface="Helvetica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C394F6F-B806-6986-7512-690DAB7391FA}"/>
              </a:ext>
            </a:extLst>
          </p:cNvPr>
          <p:cNvSpPr txBox="1"/>
          <p:nvPr/>
        </p:nvSpPr>
        <p:spPr>
          <a:xfrm>
            <a:off x="263298" y="1301078"/>
            <a:ext cx="5867667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err="1">
                <a:latin typeface="Helvetica" pitchFamily="2" charset="0"/>
              </a:rPr>
              <a:t>Adlih</a:t>
            </a:r>
            <a:r>
              <a:rPr lang="en-US" sz="1500" dirty="0">
                <a:latin typeface="Helvetica" pitchFamily="2" charset="0"/>
              </a:rPr>
              <a:t> Britton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E6C709B0-C9BE-A6B7-A9C5-C2E4067EEAEC}"/>
              </a:ext>
            </a:extLst>
          </p:cNvPr>
          <p:cNvSpPr/>
          <p:nvPr/>
        </p:nvSpPr>
        <p:spPr>
          <a:xfrm>
            <a:off x="8733196" y="4523481"/>
            <a:ext cx="2609727" cy="1854143"/>
          </a:xfrm>
          <a:prstGeom prst="roundRect">
            <a:avLst/>
          </a:prstGeom>
          <a:noFill/>
          <a:ln w="12700">
            <a:solidFill>
              <a:schemeClr val="accent5">
                <a:lumMod val="40000"/>
                <a:lumOff val="60000"/>
              </a:schemeClr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ECD5A2F-5E97-F7E9-27C6-2B2E2D68B19B}"/>
              </a:ext>
            </a:extLst>
          </p:cNvPr>
          <p:cNvSpPr txBox="1"/>
          <p:nvPr/>
        </p:nvSpPr>
        <p:spPr>
          <a:xfrm>
            <a:off x="9592654" y="1720466"/>
            <a:ext cx="586766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Helvetica" pitchFamily="2" charset="0"/>
              </a:rPr>
              <a:t>crown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480C20C-14A4-47F7-A4FD-7305FF08928D}"/>
              </a:ext>
            </a:extLst>
          </p:cNvPr>
          <p:cNvSpPr txBox="1"/>
          <p:nvPr/>
        </p:nvSpPr>
        <p:spPr>
          <a:xfrm>
            <a:off x="9188425" y="4134422"/>
            <a:ext cx="2561493" cy="323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i="1" dirty="0">
                <a:latin typeface="Helvetica" pitchFamily="2" charset="0"/>
              </a:rPr>
              <a:t>p</a:t>
            </a:r>
            <a:r>
              <a:rPr lang="en-US" sz="1500" dirty="0">
                <a:latin typeface="Helvetica" pitchFamily="2" charset="0"/>
              </a:rPr>
              <a:t>-NCS-Ph-crown</a:t>
            </a:r>
          </a:p>
        </p:txBody>
      </p:sp>
      <p:pic>
        <p:nvPicPr>
          <p:cNvPr id="197" name="Picture 196">
            <a:extLst>
              <a:ext uri="{FF2B5EF4-FFF2-40B4-BE49-F238E27FC236}">
                <a16:creationId xmlns:a16="http://schemas.microsoft.com/office/drawing/2014/main" id="{E75EF7A3-4BFB-50CC-4C4C-7B3831771CC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0798" y="2165551"/>
            <a:ext cx="3348845" cy="1637618"/>
          </a:xfrm>
          <a:prstGeom prst="rect">
            <a:avLst/>
          </a:prstGeom>
        </p:spPr>
      </p:pic>
      <p:sp>
        <p:nvSpPr>
          <p:cNvPr id="198" name="TextBox 197">
            <a:extLst>
              <a:ext uri="{FF2B5EF4-FFF2-40B4-BE49-F238E27FC236}">
                <a16:creationId xmlns:a16="http://schemas.microsoft.com/office/drawing/2014/main" id="{EE623EE1-BDE4-153E-7500-80D811D35E30}"/>
              </a:ext>
            </a:extLst>
          </p:cNvPr>
          <p:cNvSpPr txBox="1"/>
          <p:nvPr/>
        </p:nvSpPr>
        <p:spPr>
          <a:xfrm>
            <a:off x="210618" y="1734241"/>
            <a:ext cx="586766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aseline="30000" dirty="0">
                <a:latin typeface="Helvetica" pitchFamily="2" charset="0"/>
              </a:rPr>
              <a:t>225</a:t>
            </a:r>
            <a:r>
              <a:rPr lang="en-US" sz="1500" dirty="0">
                <a:latin typeface="Helvetica" pitchFamily="2" charset="0"/>
              </a:rPr>
              <a:t>Ac Decay Chain</a:t>
            </a:r>
          </a:p>
        </p:txBody>
      </p:sp>
      <p:sp>
        <p:nvSpPr>
          <p:cNvPr id="200" name="Freeform 199">
            <a:extLst>
              <a:ext uri="{FF2B5EF4-FFF2-40B4-BE49-F238E27FC236}">
                <a16:creationId xmlns:a16="http://schemas.microsoft.com/office/drawing/2014/main" id="{128C0E4F-5B0F-4BA6-0CE5-000545A71528}"/>
              </a:ext>
            </a:extLst>
          </p:cNvPr>
          <p:cNvSpPr/>
          <p:nvPr/>
        </p:nvSpPr>
        <p:spPr>
          <a:xfrm>
            <a:off x="5843170" y="2876898"/>
            <a:ext cx="954724" cy="209291"/>
          </a:xfrm>
          <a:custGeom>
            <a:avLst/>
            <a:gdLst>
              <a:gd name="connsiteX0" fmla="*/ 0 w 3017520"/>
              <a:gd name="connsiteY0" fmla="*/ 72876 h 438776"/>
              <a:gd name="connsiteX1" fmla="*/ 914400 w 3017520"/>
              <a:gd name="connsiteY1" fmla="*/ 27156 h 438776"/>
              <a:gd name="connsiteX2" fmla="*/ 2148840 w 3017520"/>
              <a:gd name="connsiteY2" fmla="*/ 438636 h 438776"/>
              <a:gd name="connsiteX3" fmla="*/ 3017520 w 3017520"/>
              <a:gd name="connsiteY3" fmla="*/ 72876 h 438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17520" h="438776">
                <a:moveTo>
                  <a:pt x="0" y="72876"/>
                </a:moveTo>
                <a:cubicBezTo>
                  <a:pt x="278130" y="19536"/>
                  <a:pt x="556260" y="-33804"/>
                  <a:pt x="914400" y="27156"/>
                </a:cubicBezTo>
                <a:cubicBezTo>
                  <a:pt x="1272540" y="88116"/>
                  <a:pt x="1798320" y="431016"/>
                  <a:pt x="2148840" y="438636"/>
                </a:cubicBezTo>
                <a:cubicBezTo>
                  <a:pt x="2499360" y="446256"/>
                  <a:pt x="2781300" y="141456"/>
                  <a:pt x="3017520" y="72876"/>
                </a:cubicBezTo>
              </a:path>
            </a:pathLst>
          </a:custGeom>
          <a:noFill/>
          <a:ln w="762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val 200">
            <a:extLst>
              <a:ext uri="{FF2B5EF4-FFF2-40B4-BE49-F238E27FC236}">
                <a16:creationId xmlns:a16="http://schemas.microsoft.com/office/drawing/2014/main" id="{C2F0F35E-9813-DBD2-3845-FF239E8D07B4}"/>
              </a:ext>
            </a:extLst>
          </p:cNvPr>
          <p:cNvSpPr/>
          <p:nvPr/>
        </p:nvSpPr>
        <p:spPr>
          <a:xfrm>
            <a:off x="3760839" y="2591499"/>
            <a:ext cx="689117" cy="66828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Pentagon 201">
            <a:extLst>
              <a:ext uri="{FF2B5EF4-FFF2-40B4-BE49-F238E27FC236}">
                <a16:creationId xmlns:a16="http://schemas.microsoft.com/office/drawing/2014/main" id="{8CCF1AA4-84EE-E46E-2C88-5BBC227FB9B6}"/>
              </a:ext>
            </a:extLst>
          </p:cNvPr>
          <p:cNvSpPr/>
          <p:nvPr/>
        </p:nvSpPr>
        <p:spPr>
          <a:xfrm>
            <a:off x="4018726" y="2830477"/>
            <a:ext cx="852164" cy="214817"/>
          </a:xfrm>
          <a:prstGeom prst="homePlat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Chevron 202">
            <a:extLst>
              <a:ext uri="{FF2B5EF4-FFF2-40B4-BE49-F238E27FC236}">
                <a16:creationId xmlns:a16="http://schemas.microsoft.com/office/drawing/2014/main" id="{C8F7F202-C673-C336-F7E5-7A4E9C0ACE76}"/>
              </a:ext>
            </a:extLst>
          </p:cNvPr>
          <p:cNvSpPr/>
          <p:nvPr/>
        </p:nvSpPr>
        <p:spPr>
          <a:xfrm>
            <a:off x="4990823" y="2830477"/>
            <a:ext cx="954724" cy="214817"/>
          </a:xfrm>
          <a:prstGeom prst="chevron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4" name="TextBox 203">
            <a:extLst>
              <a:ext uri="{FF2B5EF4-FFF2-40B4-BE49-F238E27FC236}">
                <a16:creationId xmlns:a16="http://schemas.microsoft.com/office/drawing/2014/main" id="{9D0FF26C-99B8-BA78-E583-5CD174E5B606}"/>
              </a:ext>
            </a:extLst>
          </p:cNvPr>
          <p:cNvSpPr txBox="1"/>
          <p:nvPr/>
        </p:nvSpPr>
        <p:spPr>
          <a:xfrm>
            <a:off x="3642909" y="2215422"/>
            <a:ext cx="181323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Targeted Cell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E85B4FF9-BCD3-C4C9-7FF0-3B7024D69B6C}"/>
              </a:ext>
            </a:extLst>
          </p:cNvPr>
          <p:cNvSpPr txBox="1"/>
          <p:nvPr/>
        </p:nvSpPr>
        <p:spPr>
          <a:xfrm>
            <a:off x="4695678" y="3212771"/>
            <a:ext cx="168494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Targeting  Vector</a:t>
            </a: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132A1AD1-F3B0-9E6B-EDC7-2D75FC4603EB}"/>
              </a:ext>
            </a:extLst>
          </p:cNvPr>
          <p:cNvSpPr txBox="1"/>
          <p:nvPr/>
        </p:nvSpPr>
        <p:spPr>
          <a:xfrm>
            <a:off x="5967784" y="2215421"/>
            <a:ext cx="184579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Linker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15B072D4-22A0-9A15-C357-727923C9C795}"/>
              </a:ext>
            </a:extLst>
          </p:cNvPr>
          <p:cNvSpPr txBox="1"/>
          <p:nvPr/>
        </p:nvSpPr>
        <p:spPr>
          <a:xfrm>
            <a:off x="7544037" y="2218379"/>
            <a:ext cx="204861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Chelator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DF641176-D78B-486E-4982-6EAF7934980B}"/>
              </a:ext>
            </a:extLst>
          </p:cNvPr>
          <p:cNvSpPr txBox="1"/>
          <p:nvPr/>
        </p:nvSpPr>
        <p:spPr>
          <a:xfrm>
            <a:off x="3595135" y="1731887"/>
            <a:ext cx="332598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Helvetica" pitchFamily="2" charset="0"/>
              </a:rPr>
              <a:t>Bifunctional Chelator Diagram</a:t>
            </a:r>
          </a:p>
        </p:txBody>
      </p:sp>
      <p:pic>
        <p:nvPicPr>
          <p:cNvPr id="210" name="Picture 209">
            <a:extLst>
              <a:ext uri="{FF2B5EF4-FFF2-40B4-BE49-F238E27FC236}">
                <a16:creationId xmlns:a16="http://schemas.microsoft.com/office/drawing/2014/main" id="{95ACFA4B-9801-73CC-57A6-F4383DEA5ED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15692" y="2484127"/>
            <a:ext cx="1668929" cy="883031"/>
          </a:xfrm>
          <a:prstGeom prst="rect">
            <a:avLst/>
          </a:prstGeom>
        </p:spPr>
      </p:pic>
      <p:sp>
        <p:nvSpPr>
          <p:cNvPr id="211" name="TextBox 210">
            <a:extLst>
              <a:ext uri="{FF2B5EF4-FFF2-40B4-BE49-F238E27FC236}">
                <a16:creationId xmlns:a16="http://schemas.microsoft.com/office/drawing/2014/main" id="{B9BE4C7A-AF97-BEE9-A8DF-76A109EAE333}"/>
              </a:ext>
            </a:extLst>
          </p:cNvPr>
          <p:cNvSpPr txBox="1"/>
          <p:nvPr/>
        </p:nvSpPr>
        <p:spPr>
          <a:xfrm>
            <a:off x="7345007" y="4802948"/>
            <a:ext cx="11645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500" dirty="0">
                <a:latin typeface="Helvetica" pitchFamily="2" charset="0"/>
              </a:rPr>
              <a:t>12 Step Synthesis of Novel </a:t>
            </a:r>
          </a:p>
          <a:p>
            <a:pPr algn="just"/>
            <a:r>
              <a:rPr lang="en-US" sz="1500" dirty="0">
                <a:latin typeface="Helvetica" pitchFamily="2" charset="0"/>
              </a:rPr>
              <a:t>Macrocycle </a:t>
            </a:r>
          </a:p>
        </p:txBody>
      </p:sp>
      <p:pic>
        <p:nvPicPr>
          <p:cNvPr id="212" name="Picture 211">
            <a:extLst>
              <a:ext uri="{FF2B5EF4-FFF2-40B4-BE49-F238E27FC236}">
                <a16:creationId xmlns:a16="http://schemas.microsoft.com/office/drawing/2014/main" id="{B7E0D262-528C-DFEA-0E11-BD2C7738E56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08779" y="2085197"/>
            <a:ext cx="1583717" cy="1778436"/>
          </a:xfrm>
          <a:prstGeom prst="rect">
            <a:avLst/>
          </a:prstGeom>
        </p:spPr>
      </p:pic>
      <p:pic>
        <p:nvPicPr>
          <p:cNvPr id="214" name="Picture 213" descr="A structure of a chemical formula&#10;&#10;Description automatically generated">
            <a:extLst>
              <a:ext uri="{FF2B5EF4-FFF2-40B4-BE49-F238E27FC236}">
                <a16:creationId xmlns:a16="http://schemas.microsoft.com/office/drawing/2014/main" id="{8D9F1272-AEF9-1D02-DDD9-3CF9724E8B6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04212" y="4387741"/>
            <a:ext cx="1670821" cy="1177015"/>
          </a:xfrm>
          <a:prstGeom prst="rect">
            <a:avLst/>
          </a:prstGeom>
        </p:spPr>
      </p:pic>
      <p:sp>
        <p:nvSpPr>
          <p:cNvPr id="215" name="Rounded Rectangle 214">
            <a:extLst>
              <a:ext uri="{FF2B5EF4-FFF2-40B4-BE49-F238E27FC236}">
                <a16:creationId xmlns:a16="http://schemas.microsoft.com/office/drawing/2014/main" id="{5DDB0BD2-566A-AE64-2A47-D87D7F51D026}"/>
              </a:ext>
            </a:extLst>
          </p:cNvPr>
          <p:cNvSpPr/>
          <p:nvPr/>
        </p:nvSpPr>
        <p:spPr>
          <a:xfrm>
            <a:off x="8945991" y="2020982"/>
            <a:ext cx="2126371" cy="1910283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F62D4FF9-E6D5-C732-51D7-E911C54A3420}"/>
              </a:ext>
            </a:extLst>
          </p:cNvPr>
          <p:cNvSpPr txBox="1"/>
          <p:nvPr/>
        </p:nvSpPr>
        <p:spPr>
          <a:xfrm>
            <a:off x="7084317" y="6514193"/>
            <a:ext cx="493579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aseline="30000" dirty="0">
                <a:solidFill>
                  <a:schemeClr val="bg2">
                    <a:lumMod val="50000"/>
                  </a:schemeClr>
                </a:solidFill>
                <a:latin typeface="Helvetica" pitchFamily="2" charset="0"/>
              </a:rPr>
              <a:t>1</a:t>
            </a:r>
            <a:r>
              <a:rPr lang="en-US" sz="800" dirty="0">
                <a:solidFill>
                  <a:schemeClr val="bg2">
                    <a:lumMod val="50000"/>
                  </a:schemeClr>
                </a:solidFill>
                <a:latin typeface="Helvetica" pitchFamily="2" charset="0"/>
              </a:rPr>
              <a:t>Ingham, A.; Wharton, L.; </a:t>
            </a:r>
            <a:r>
              <a:rPr lang="en-US" sz="800" dirty="0" err="1">
                <a:solidFill>
                  <a:schemeClr val="bg2">
                    <a:lumMod val="50000"/>
                  </a:schemeClr>
                </a:solidFill>
                <a:latin typeface="Helvetica" pitchFamily="2" charset="0"/>
              </a:rPr>
              <a:t>Konair</a:t>
            </a:r>
            <a:r>
              <a:rPr lang="en-US" sz="800" dirty="0">
                <a:solidFill>
                  <a:schemeClr val="bg2">
                    <a:lumMod val="50000"/>
                  </a:schemeClr>
                </a:solidFill>
                <a:latin typeface="Helvetica" pitchFamily="2" charset="0"/>
              </a:rPr>
              <a:t>, H.; </a:t>
            </a:r>
            <a:r>
              <a:rPr lang="en-US" sz="800" dirty="0" err="1">
                <a:solidFill>
                  <a:schemeClr val="bg2">
                    <a:lumMod val="50000"/>
                  </a:schemeClr>
                </a:solidFill>
                <a:latin typeface="Helvetica" pitchFamily="2" charset="0"/>
              </a:rPr>
              <a:t>Merkens</a:t>
            </a:r>
            <a:r>
              <a:rPr lang="en-US" sz="800" dirty="0">
                <a:solidFill>
                  <a:schemeClr val="bg2">
                    <a:lumMod val="50000"/>
                  </a:schemeClr>
                </a:solidFill>
                <a:latin typeface="Helvetica" pitchFamily="2" charset="0"/>
              </a:rPr>
              <a:t>, H.; </a:t>
            </a:r>
            <a:r>
              <a:rPr lang="en-US" sz="800" dirty="0" err="1">
                <a:solidFill>
                  <a:schemeClr val="bg2">
                    <a:lumMod val="50000"/>
                  </a:schemeClr>
                </a:solidFill>
                <a:latin typeface="Helvetica" pitchFamily="2" charset="0"/>
              </a:rPr>
              <a:t>Osooly</a:t>
            </a:r>
            <a:r>
              <a:rPr lang="en-US" sz="800" dirty="0">
                <a:solidFill>
                  <a:schemeClr val="bg2">
                    <a:lumMod val="50000"/>
                  </a:schemeClr>
                </a:solidFill>
                <a:latin typeface="Helvetica" pitchFamily="2" charset="0"/>
              </a:rPr>
              <a:t>, M.; Rodríguez-Rodríguez, C. (2024), “[225Ac]Ac-crown-TATE”. Manuscript Submitted</a:t>
            </a:r>
            <a:endParaRPr lang="en-US" sz="800" dirty="0">
              <a:solidFill>
                <a:srgbClr val="777776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449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5919</TotalTime>
  <Words>217</Words>
  <Application>Microsoft Macintosh PowerPoint</Application>
  <PresentationFormat>Widescreen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Helvetica Neue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adltom12@student.ubc.ca</dc:creator>
  <cp:lastModifiedBy>adltom12@student.ubc.ca</cp:lastModifiedBy>
  <cp:revision>8</cp:revision>
  <dcterms:created xsi:type="dcterms:W3CDTF">2024-07-19T16:14:41Z</dcterms:created>
  <dcterms:modified xsi:type="dcterms:W3CDTF">2024-07-23T18:54:12Z</dcterms:modified>
</cp:coreProperties>
</file>