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4"/>
  </p:sldMasterIdLst>
  <p:notesMasterIdLst>
    <p:notesMasterId r:id="rId21"/>
  </p:notesMasterIdLst>
  <p:handoutMasterIdLst>
    <p:handoutMasterId r:id="rId22"/>
  </p:handoutMasterIdLst>
  <p:sldIdLst>
    <p:sldId id="277" r:id="rId5"/>
    <p:sldId id="1985" r:id="rId6"/>
    <p:sldId id="1238" r:id="rId7"/>
    <p:sldId id="350" r:id="rId8"/>
    <p:sldId id="1986" r:id="rId9"/>
    <p:sldId id="348" r:id="rId10"/>
    <p:sldId id="1987" r:id="rId11"/>
    <p:sldId id="1947" r:id="rId12"/>
    <p:sldId id="1988" r:id="rId13"/>
    <p:sldId id="1991" r:id="rId14"/>
    <p:sldId id="1993" r:id="rId15"/>
    <p:sldId id="1992" r:id="rId16"/>
    <p:sldId id="1773" r:id="rId17"/>
    <p:sldId id="1990" r:id="rId18"/>
    <p:sldId id="1989" r:id="rId19"/>
    <p:sldId id="195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9CFF"/>
    <a:srgbClr val="00A9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F73CAA-F413-445E-A62B-BA53E34BF987}" v="307" dt="2024-07-22T16:30:14.911"/>
    <p1510:client id="{DF1208B5-A74B-3759-3215-68BF8B597920}" v="912" dt="2024-07-24T04:12:49.9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9C03A-79D8-174C-8A65-8B724BE9D7B5}" type="datetimeFigureOut">
              <a:rPr lang="en-US" smtClean="0"/>
              <a:t>7/24/2024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D49E93-5542-D14B-A07B-05AD65D6EB97}" type="slidenum">
              <a:rPr lang="en-US" smtClean="0"/>
              <a:t>‹#›</a:t>
            </a:fld>
            <a:endParaRPr lang="en-US"/>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3967B-E13D-644C-B749-25F5E6C5117C}"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A6A82-C43D-0E45-8BBC-3BA89641B414}" type="slidenum">
              <a:rPr lang="en-US" smtClean="0"/>
              <a:t>‹#›</a:t>
            </a:fld>
            <a:endParaRPr lang="en-US"/>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A6A82-C43D-0E45-8BBC-3BA89641B414}" type="slidenum">
              <a:rPr lang="en-US" smtClean="0"/>
              <a:t>3</a:t>
            </a:fld>
            <a:endParaRPr lang="en-US"/>
          </a:p>
        </p:txBody>
      </p:sp>
    </p:spTree>
    <p:extLst>
      <p:ext uri="{BB962C8B-B14F-4D97-AF65-F5344CB8AC3E}">
        <p14:creationId xmlns:p14="http://schemas.microsoft.com/office/powerpoint/2010/main" val="1020684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Our research covers the key areas necessary to transform radiopharmaceutical therapy in Canada. We capitalize on the world’s largest cyclotron at TRIUMF, radioisotope production infrastructure in BC, Alberta, Ontario and Quebec and at international collaborator facilities. We build on world class research in radiometal chelator design and radiopharmaceutical development, and a proven ability to conduct investigator initiated clinical trials from phase 1 to phase 3 using radiopharmaceuticals, in partnership with our oncologist colleagues. Key decision points highlighted by the arrows in this figure are informed by Social Impact and Health Economics analyses, to select which novel radio-isotopes to prioritize, guide the design of clinical trials and facilitate adoption by patients and health care funders.</a:t>
            </a:r>
          </a:p>
          <a:p>
            <a:pPr marL="0" indent="0">
              <a:buFontTx/>
              <a:buNone/>
            </a:pPr>
            <a:endParaRPr lang="en-CA"/>
          </a:p>
        </p:txBody>
      </p:sp>
      <p:sp>
        <p:nvSpPr>
          <p:cNvPr id="4" name="Slide Number Placeholder 3"/>
          <p:cNvSpPr>
            <a:spLocks noGrp="1"/>
          </p:cNvSpPr>
          <p:nvPr>
            <p:ph type="sldNum" sz="quarter" idx="5"/>
          </p:nvPr>
        </p:nvSpPr>
        <p:spPr/>
        <p:txBody>
          <a:bodyPr/>
          <a:lstStyle/>
          <a:p>
            <a:fld id="{1AFA6A82-C43D-0E45-8BBC-3BA89641B414}" type="slidenum">
              <a:rPr lang="en-US" smtClean="0"/>
              <a:t>6</a:t>
            </a:fld>
            <a:endParaRPr lang="en-US"/>
          </a:p>
        </p:txBody>
      </p:sp>
    </p:spTree>
    <p:extLst>
      <p:ext uri="{BB962C8B-B14F-4D97-AF65-F5344CB8AC3E}">
        <p14:creationId xmlns:p14="http://schemas.microsoft.com/office/powerpoint/2010/main" val="1003553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Our research covers the key areas necessary to transform radiopharmaceutical therapy in Canada. We capitalize on the world’s largest cyclotron at TRIUMF, radioisotope production infrastructure in BC, Alberta, Ontario and Quebec and at international collaborator facilities. We build on world class research in radiometal chelator design and radiopharmaceutical development, and a proven ability to conduct investigator initiated clinical trials from phase 1 to phase 3 using radiopharmaceuticals, in partnership with our oncologist colleagues. Key decision points highlighted by the arrows in this figure are informed by Social Impact and Health Economics analyses, to select which novel radio-isotopes to prioritize, guide the design of clinical trials and facilitate adoption by patients and health care funders.</a:t>
            </a:r>
          </a:p>
          <a:p>
            <a:pPr marL="0" indent="0">
              <a:buFontTx/>
              <a:buNone/>
            </a:pPr>
            <a:endParaRPr lang="en-CA"/>
          </a:p>
        </p:txBody>
      </p:sp>
      <p:sp>
        <p:nvSpPr>
          <p:cNvPr id="4" name="Slide Number Placeholder 3"/>
          <p:cNvSpPr>
            <a:spLocks noGrp="1"/>
          </p:cNvSpPr>
          <p:nvPr>
            <p:ph type="sldNum" sz="quarter" idx="5"/>
          </p:nvPr>
        </p:nvSpPr>
        <p:spPr/>
        <p:txBody>
          <a:bodyPr/>
          <a:lstStyle/>
          <a:p>
            <a:fld id="{1AFA6A82-C43D-0E45-8BBC-3BA89641B414}" type="slidenum">
              <a:rPr lang="en-US" smtClean="0"/>
              <a:t>7</a:t>
            </a:fld>
            <a:endParaRPr lang="en-US"/>
          </a:p>
        </p:txBody>
      </p:sp>
    </p:spTree>
    <p:extLst>
      <p:ext uri="{BB962C8B-B14F-4D97-AF65-F5344CB8AC3E}">
        <p14:creationId xmlns:p14="http://schemas.microsoft.com/office/powerpoint/2010/main" val="1732091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2024-07-24</a:t>
            </a:fld>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534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90346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365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468787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59206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56066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13018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53546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64176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88593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2024-07-24</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86681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802613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5128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4398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89605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2157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3941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97925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9598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37673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0658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2024-07-24</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1740321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1248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70101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17789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5971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09944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73848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85208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39267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3151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223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2024-07-24</a:t>
            </a:fld>
            <a:endParaRPr lang="en-US">
              <a:solidFill>
                <a:schemeClr val="bg2">
                  <a:lumMod val="10000"/>
                </a:schemeClr>
              </a:solidFill>
              <a:latin typeface="Arial" panose="020B060402020202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366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3264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5047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366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98282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7649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1899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8653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52038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6740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2024-07-24</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820624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56314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 text columns">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7" name="Text Placeholder 6"/>
          <p:cNvSpPr>
            <a:spLocks noGrp="1"/>
          </p:cNvSpPr>
          <p:nvPr>
            <p:ph type="body" sz="quarter" idx="22" hasCustomPrompt="1"/>
          </p:nvPr>
        </p:nvSpPr>
        <p:spPr>
          <a:xfrm>
            <a:off x="822325"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15" name="Text Placeholder 6"/>
          <p:cNvSpPr>
            <a:spLocks noGrp="1"/>
          </p:cNvSpPr>
          <p:nvPr>
            <p:ph type="body" sz="quarter" idx="25" hasCustomPrompt="1"/>
          </p:nvPr>
        </p:nvSpPr>
        <p:spPr>
          <a:xfrm>
            <a:off x="6573838"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4" name="Text Placeholder 3"/>
          <p:cNvSpPr>
            <a:spLocks noGrp="1"/>
          </p:cNvSpPr>
          <p:nvPr>
            <p:ph type="body" sz="quarter" idx="28" hasCustomPrompt="1"/>
          </p:nvPr>
        </p:nvSpPr>
        <p:spPr>
          <a:xfrm>
            <a:off x="822325" y="2570162"/>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6" name="Text Placeholder 3"/>
          <p:cNvSpPr>
            <a:spLocks noGrp="1"/>
          </p:cNvSpPr>
          <p:nvPr>
            <p:ph type="body" sz="quarter" idx="29" hasCustomPrompt="1"/>
          </p:nvPr>
        </p:nvSpPr>
        <p:spPr>
          <a:xfrm>
            <a:off x="6573838" y="2570161"/>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2"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3233482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B0F0"/>
              </a:buClr>
              <a:buFont typeface="Wingdings" pitchFamily="2" charset="2"/>
              <a:buChar char="§"/>
              <a:defRPr sz="3200" b="0" i="0">
                <a:solidFill>
                  <a:schemeClr val="tx1"/>
                </a:solidFill>
                <a:latin typeface="Arial" charset="0"/>
                <a:ea typeface="Arial" charset="0"/>
                <a:cs typeface="Arial" charset="0"/>
              </a:defRPr>
            </a:lvl1pPr>
            <a:lvl2pPr marL="685800" indent="-228600">
              <a:buClr>
                <a:srgbClr val="00B0F0"/>
              </a:buClr>
              <a:buFont typeface="Wingdings" pitchFamily="2" charset="2"/>
              <a:buChar char="§"/>
              <a:defRPr sz="3200" b="0" i="0">
                <a:solidFill>
                  <a:schemeClr val="tx1"/>
                </a:solidFill>
                <a:latin typeface="Arial" charset="0"/>
                <a:ea typeface="Arial" charset="0"/>
                <a:cs typeface="Arial" charset="0"/>
              </a:defRPr>
            </a:lvl2pPr>
            <a:lvl3pPr marL="1143000" indent="-228600">
              <a:buClr>
                <a:srgbClr val="00B0F0"/>
              </a:buClr>
              <a:buFont typeface="Wingdings" pitchFamily="2" charset="2"/>
              <a:buChar char="§"/>
              <a:defRPr sz="3200" b="0" i="0">
                <a:solidFill>
                  <a:schemeClr val="tx1"/>
                </a:solidFill>
                <a:latin typeface="Arial" charset="0"/>
                <a:ea typeface="Arial" charset="0"/>
                <a:cs typeface="Arial" charset="0"/>
              </a:defRPr>
            </a:lvl3pPr>
            <a:lvl4pPr marL="1600200" indent="-228600">
              <a:buClr>
                <a:srgbClr val="00B0F0"/>
              </a:buClr>
              <a:buFont typeface="Wingdings" pitchFamily="2" charset="2"/>
              <a:buChar char="§"/>
              <a:defRPr sz="3200" b="0" i="0">
                <a:solidFill>
                  <a:schemeClr val="tx1"/>
                </a:solidFill>
                <a:latin typeface="Arial" charset="0"/>
                <a:ea typeface="Arial" charset="0"/>
                <a:cs typeface="Arial" charset="0"/>
              </a:defRPr>
            </a:lvl4pPr>
            <a:lvl5pPr marL="2057400" indent="-228600">
              <a:buClr>
                <a:srgbClr val="00B0F0"/>
              </a:buClr>
              <a:buFont typeface="Wingdings" pitchFamily="2"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52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23957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66167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86" r:id="rId4"/>
    <p:sldLayoutId id="2147483817" r:id="rId5"/>
    <p:sldLayoutId id="2147483770" r:id="rId6"/>
    <p:sldLayoutId id="2147483784" r:id="rId7"/>
    <p:sldLayoutId id="2147483771"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8" r:id="rId18"/>
    <p:sldLayoutId id="2147483818" r:id="rId19"/>
    <p:sldLayoutId id="2147483785" r:id="rId20"/>
    <p:sldLayoutId id="2147483790" r:id="rId21"/>
    <p:sldLayoutId id="2147483791" r:id="rId22"/>
    <p:sldLayoutId id="2147483793" r:id="rId23"/>
    <p:sldLayoutId id="2147483794" r:id="rId24"/>
    <p:sldLayoutId id="2147483795"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796" r:id="rId42"/>
    <p:sldLayoutId id="2147483821" r:id="rId43"/>
    <p:sldLayoutId id="2147483823" r:id="rId44"/>
    <p:sldLayoutId id="2147483819" r:id="rId45"/>
    <p:sldLayoutId id="2147483820" r:id="rId46"/>
    <p:sldLayoutId id="2147483814" r:id="rId47"/>
    <p:sldLayoutId id="2147483815" r:id="rId48"/>
    <p:sldLayoutId id="2147483816" r:id="rId49"/>
    <p:sldLayoutId id="2147483824" r:id="rId50"/>
    <p:sldLayoutId id="2147483826"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51.xml"/><Relationship Id="rId6" Type="http://schemas.openxmlformats.org/officeDocument/2006/relationships/image" Target="../media/image78.tiff"/><Relationship Id="rId5" Type="http://schemas.openxmlformats.org/officeDocument/2006/relationships/image" Target="../media/image77.jpeg"/><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gif"/><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jpe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jpe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42.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jpe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notesSlide" Target="../notesSlides/notesSlide3.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0.xml"/><Relationship Id="rId6" Type="http://schemas.openxmlformats.org/officeDocument/2006/relationships/image" Target="../media/image47.png"/><Relationship Id="rId11" Type="http://schemas.openxmlformats.org/officeDocument/2006/relationships/image" Target="../media/image52.gif"/><Relationship Id="rId24" Type="http://schemas.openxmlformats.org/officeDocument/2006/relationships/image" Target="../media/image65.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7.png"/><Relationship Id="rId3" Type="http://schemas.openxmlformats.org/officeDocument/2006/relationships/image" Target="../media/image55.png"/><Relationship Id="rId7" Type="http://schemas.openxmlformats.org/officeDocument/2006/relationships/image" Target="../media/image60.png"/><Relationship Id="rId12" Type="http://schemas.openxmlformats.org/officeDocument/2006/relationships/image" Target="../media/image62.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5.png"/><Relationship Id="rId5" Type="http://schemas.openxmlformats.org/officeDocument/2006/relationships/image" Target="../media/image57.png"/><Relationship Id="rId10" Type="http://schemas.openxmlformats.org/officeDocument/2006/relationships/image" Target="../media/image63.png"/><Relationship Id="rId4" Type="http://schemas.openxmlformats.org/officeDocument/2006/relationships/image" Target="../media/image56.png"/><Relationship Id="rId9" Type="http://schemas.openxmlformats.org/officeDocument/2006/relationships/image" Target="../media/image66.png"/><Relationship Id="rId14" Type="http://schemas.openxmlformats.org/officeDocument/2006/relationships/image" Target="../media/image59.png"/></Relationships>
</file>

<file path=ppt/slides/_rels/slide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4048" y="2150247"/>
            <a:ext cx="4680209" cy="1363516"/>
          </a:xfrm>
        </p:spPr>
        <p:txBody>
          <a:bodyPr lIns="91440" tIns="45720" rIns="91440" bIns="45720" anchor="t">
            <a:normAutofit/>
          </a:bodyPr>
          <a:lstStyle/>
          <a:p>
            <a:r>
              <a:rPr lang="en-US" sz="2800">
                <a:latin typeface="+mn-lt"/>
                <a:cs typeface="Arial"/>
              </a:rPr>
              <a:t>Five-year plan 2025-2030</a:t>
            </a:r>
            <a:br>
              <a:rPr lang="en-US" sz="2800">
                <a:latin typeface="+mn-lt"/>
                <a:cs typeface="Arial"/>
              </a:rPr>
            </a:br>
            <a:br>
              <a:rPr lang="en-US" sz="2800">
                <a:latin typeface="+mn-lt"/>
                <a:cs typeface="Arial"/>
              </a:rPr>
            </a:br>
            <a:r>
              <a:rPr lang="en-US" sz="2800" b="1" i="0" u="none" strike="noStrike">
                <a:solidFill>
                  <a:srgbClr val="00B0F0"/>
                </a:solidFill>
                <a:effectLst/>
                <a:latin typeface="+mn-lt"/>
                <a:cs typeface="Arial"/>
              </a:rPr>
              <a:t>Life Sciences Division</a:t>
            </a:r>
            <a:endParaRPr lang="en-US" sz="2800">
              <a:latin typeface="+mn-lt"/>
            </a:endParaRPr>
          </a:p>
        </p:txBody>
      </p:sp>
      <p:sp>
        <p:nvSpPr>
          <p:cNvPr id="3" name="Subtitle 2"/>
          <p:cNvSpPr>
            <a:spLocks noGrp="1"/>
          </p:cNvSpPr>
          <p:nvPr>
            <p:ph type="subTitle" idx="1"/>
          </p:nvPr>
        </p:nvSpPr>
        <p:spPr>
          <a:xfrm>
            <a:off x="384048" y="4033955"/>
            <a:ext cx="4415033" cy="1698625"/>
          </a:xfrm>
        </p:spPr>
        <p:txBody>
          <a:bodyPr lIns="91440" tIns="0" rIns="91440" bIns="45720" anchor="b">
            <a:normAutofit/>
          </a:bodyPr>
          <a:lstStyle/>
          <a:p>
            <a:r>
              <a:rPr lang="en-US"/>
              <a:t>Cornelia </a:t>
            </a:r>
            <a:r>
              <a:rPr lang="en-US" err="1"/>
              <a:t>Hoehr</a:t>
            </a:r>
            <a:endParaRPr lang="en-US" err="1">
              <a:cs typeface="Arial"/>
            </a:endParaRPr>
          </a:p>
          <a:p>
            <a:r>
              <a:rPr lang="en-US" sz="1400"/>
              <a:t>Acting Director, Life Sciences Division</a:t>
            </a:r>
            <a:endParaRPr lang="en-US" sz="1400">
              <a:cs typeface="Arial"/>
            </a:endParaRPr>
          </a:p>
          <a:p>
            <a:endParaRPr lang="en-US" sz="1400">
              <a:cs typeface="Arial"/>
            </a:endParaRPr>
          </a:p>
          <a:p>
            <a:r>
              <a:rPr lang="en-US" sz="1400">
                <a:cs typeface="Arial"/>
              </a:rPr>
              <a:t>TRIUMF Science week</a:t>
            </a:r>
            <a:br>
              <a:rPr lang="en-US" sz="1400">
                <a:cs typeface="Arial"/>
              </a:rPr>
            </a:br>
            <a:r>
              <a:rPr lang="en-US" sz="1400">
                <a:cs typeface="Arial"/>
              </a:rPr>
              <a:t>July 24, 2024</a:t>
            </a:r>
            <a:endParaRPr lang="en-US"/>
          </a:p>
        </p:txBody>
      </p:sp>
    </p:spTree>
    <p:extLst>
      <p:ext uri="{BB962C8B-B14F-4D97-AF65-F5344CB8AC3E}">
        <p14:creationId xmlns:p14="http://schemas.microsoft.com/office/powerpoint/2010/main" val="242708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A8969E-1FA3-FE46-49AD-F3F53415253A}"/>
              </a:ext>
            </a:extLst>
          </p:cNvPr>
          <p:cNvSpPr txBox="1">
            <a:spLocks/>
          </p:cNvSpPr>
          <p:nvPr/>
        </p:nvSpPr>
        <p:spPr>
          <a:xfrm>
            <a:off x="173326" y="288081"/>
            <a:ext cx="11462612" cy="650329"/>
          </a:xfrm>
          <a:prstGeom prst="rect">
            <a:avLst/>
          </a:prstGeom>
        </p:spPr>
        <p:txBody>
          <a:bodyPr>
            <a:normAutofit/>
          </a:bodyPr>
          <a:lstStyle>
            <a:lvl1pPr algn="l" defTabSz="914400" rtl="0" eaLnBrk="1" latinLnBrk="0" hangingPunct="1">
              <a:lnSpc>
                <a:spcPct val="90000"/>
              </a:lnSpc>
              <a:spcBef>
                <a:spcPct val="0"/>
              </a:spcBef>
              <a:buNone/>
              <a:defRPr sz="1800" b="1" i="0" kern="1200">
                <a:solidFill>
                  <a:srgbClr val="00B0F0"/>
                </a:solidFill>
                <a:latin typeface="Arial" charset="0"/>
                <a:ea typeface="Arial" charset="0"/>
                <a:cs typeface="Arial" charset="0"/>
              </a:defRPr>
            </a:lvl1pPr>
          </a:lstStyle>
          <a:p>
            <a:r>
              <a:rPr lang="en-US" sz="2800">
                <a:latin typeface="Arial" panose="020B0604020202020204" pitchFamily="34" charset="0"/>
                <a:cs typeface="Arial" panose="020B0604020202020204" pitchFamily="34" charset="0"/>
              </a:rPr>
              <a:t>Life Sciences Division – IAMI  </a:t>
            </a:r>
            <a:endParaRPr lang="en-CA" sz="2800">
              <a:latin typeface="Arial" panose="020B0604020202020204" pitchFamily="34" charset="0"/>
              <a:cs typeface="Arial" panose="020B0604020202020204" pitchFamily="34" charset="0"/>
            </a:endParaRPr>
          </a:p>
        </p:txBody>
      </p:sp>
      <p:pic>
        <p:nvPicPr>
          <p:cNvPr id="3" name="Picture 2" descr="A drawing of a building&#10;&#10;Description automatically generated">
            <a:extLst>
              <a:ext uri="{FF2B5EF4-FFF2-40B4-BE49-F238E27FC236}">
                <a16:creationId xmlns:a16="http://schemas.microsoft.com/office/drawing/2014/main" id="{B41B6F50-EBCE-39A6-96A1-DEF0647394D8}"/>
              </a:ext>
            </a:extLst>
          </p:cNvPr>
          <p:cNvPicPr>
            <a:picLocks noChangeAspect="1"/>
          </p:cNvPicPr>
          <p:nvPr/>
        </p:nvPicPr>
        <p:blipFill>
          <a:blip r:embed="rId2"/>
          <a:stretch>
            <a:fillRect/>
          </a:stretch>
        </p:blipFill>
        <p:spPr>
          <a:xfrm>
            <a:off x="2068285" y="1138107"/>
            <a:ext cx="9678390" cy="5422954"/>
          </a:xfrm>
          <a:prstGeom prst="rect">
            <a:avLst/>
          </a:prstGeom>
        </p:spPr>
      </p:pic>
      <p:sp>
        <p:nvSpPr>
          <p:cNvPr id="8" name="TextBox 7">
            <a:extLst>
              <a:ext uri="{FF2B5EF4-FFF2-40B4-BE49-F238E27FC236}">
                <a16:creationId xmlns:a16="http://schemas.microsoft.com/office/drawing/2014/main" id="{BA857994-2289-3BBB-4E0D-D8ADB7D95526}"/>
              </a:ext>
            </a:extLst>
          </p:cNvPr>
          <p:cNvSpPr txBox="1"/>
          <p:nvPr/>
        </p:nvSpPr>
        <p:spPr>
          <a:xfrm>
            <a:off x="821376" y="940129"/>
            <a:ext cx="476200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Arial"/>
              </a:rPr>
              <a:t>B2 level</a:t>
            </a:r>
          </a:p>
          <a:p>
            <a:pPr algn="l"/>
            <a:endParaRPr lang="en-US" sz="2000">
              <a:cs typeface="Arial"/>
            </a:endParaRPr>
          </a:p>
          <a:p>
            <a:pPr marL="285750" indent="-285750">
              <a:buFont typeface="Arial"/>
              <a:buChar char="•"/>
            </a:pPr>
            <a:r>
              <a:rPr lang="en-US" sz="2000">
                <a:cs typeface="Arial"/>
              </a:rPr>
              <a:t>TR24 cyclotron</a:t>
            </a:r>
          </a:p>
          <a:p>
            <a:pPr marL="285750" indent="-285750">
              <a:buFont typeface="Arial"/>
              <a:buChar char="•"/>
            </a:pPr>
            <a:r>
              <a:rPr lang="en-US" sz="2000">
                <a:cs typeface="Arial"/>
              </a:rPr>
              <a:t>4 target caves</a:t>
            </a:r>
          </a:p>
          <a:p>
            <a:pPr marL="285750" indent="-285750">
              <a:buFont typeface="Arial"/>
              <a:buChar char="•"/>
            </a:pPr>
            <a:r>
              <a:rPr lang="en-US" sz="2000">
                <a:cs typeface="Arial"/>
              </a:rPr>
              <a:t>Hot workshop</a:t>
            </a:r>
          </a:p>
          <a:p>
            <a:pPr marL="285750" indent="-285750">
              <a:buFont typeface="Arial"/>
              <a:buChar char="•"/>
            </a:pPr>
            <a:r>
              <a:rPr lang="en-US" sz="2000">
                <a:cs typeface="Arial"/>
              </a:rPr>
              <a:t>In green: cyclotron and support spaces for BCC</a:t>
            </a:r>
          </a:p>
        </p:txBody>
      </p:sp>
    </p:spTree>
    <p:extLst>
      <p:ext uri="{BB962C8B-B14F-4D97-AF65-F5344CB8AC3E}">
        <p14:creationId xmlns:p14="http://schemas.microsoft.com/office/powerpoint/2010/main" val="4029380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A8969E-1FA3-FE46-49AD-F3F53415253A}"/>
              </a:ext>
            </a:extLst>
          </p:cNvPr>
          <p:cNvSpPr txBox="1">
            <a:spLocks/>
          </p:cNvSpPr>
          <p:nvPr/>
        </p:nvSpPr>
        <p:spPr>
          <a:xfrm>
            <a:off x="173326" y="288081"/>
            <a:ext cx="11462612" cy="650329"/>
          </a:xfrm>
          <a:prstGeom prst="rect">
            <a:avLst/>
          </a:prstGeom>
        </p:spPr>
        <p:txBody>
          <a:bodyPr>
            <a:normAutofit/>
          </a:bodyPr>
          <a:lstStyle>
            <a:lvl1pPr algn="l" defTabSz="914400" rtl="0" eaLnBrk="1" latinLnBrk="0" hangingPunct="1">
              <a:lnSpc>
                <a:spcPct val="90000"/>
              </a:lnSpc>
              <a:spcBef>
                <a:spcPct val="0"/>
              </a:spcBef>
              <a:buNone/>
              <a:defRPr sz="1800" b="1" i="0" kern="1200">
                <a:solidFill>
                  <a:srgbClr val="00B0F0"/>
                </a:solidFill>
                <a:latin typeface="Arial" charset="0"/>
                <a:ea typeface="Arial" charset="0"/>
                <a:cs typeface="Arial" charset="0"/>
              </a:defRPr>
            </a:lvl1pPr>
          </a:lstStyle>
          <a:p>
            <a:r>
              <a:rPr lang="en-US" sz="2800">
                <a:latin typeface="Arial" panose="020B0604020202020204" pitchFamily="34" charset="0"/>
                <a:cs typeface="Arial" panose="020B0604020202020204" pitchFamily="34" charset="0"/>
              </a:rPr>
              <a:t>Life Sciences Division – IAMI  </a:t>
            </a:r>
            <a:endParaRPr lang="en-CA" sz="2800">
              <a:latin typeface="Arial" panose="020B0604020202020204" pitchFamily="34" charset="0"/>
              <a:cs typeface="Arial" panose="020B0604020202020204" pitchFamily="34" charset="0"/>
            </a:endParaRPr>
          </a:p>
        </p:txBody>
      </p:sp>
      <p:pic>
        <p:nvPicPr>
          <p:cNvPr id="2" name="Picture 1" descr="A diagram of a building&#10;&#10;Description automatically generated">
            <a:extLst>
              <a:ext uri="{FF2B5EF4-FFF2-40B4-BE49-F238E27FC236}">
                <a16:creationId xmlns:a16="http://schemas.microsoft.com/office/drawing/2014/main" id="{0B54DB98-65BC-70DF-7399-E976FA4D4D17}"/>
              </a:ext>
            </a:extLst>
          </p:cNvPr>
          <p:cNvPicPr>
            <a:picLocks noChangeAspect="1"/>
          </p:cNvPicPr>
          <p:nvPr/>
        </p:nvPicPr>
        <p:blipFill>
          <a:blip r:embed="rId2"/>
          <a:stretch>
            <a:fillRect/>
          </a:stretch>
        </p:blipFill>
        <p:spPr>
          <a:xfrm>
            <a:off x="2253642" y="1052286"/>
            <a:ext cx="9580645" cy="6177643"/>
          </a:xfrm>
          <a:prstGeom prst="rect">
            <a:avLst/>
          </a:prstGeom>
        </p:spPr>
      </p:pic>
      <p:sp>
        <p:nvSpPr>
          <p:cNvPr id="3" name="TextBox 2">
            <a:extLst>
              <a:ext uri="{FF2B5EF4-FFF2-40B4-BE49-F238E27FC236}">
                <a16:creationId xmlns:a16="http://schemas.microsoft.com/office/drawing/2014/main" id="{4960C96E-86A3-9B37-42D5-61BAB5C2C14F}"/>
              </a:ext>
            </a:extLst>
          </p:cNvPr>
          <p:cNvSpPr txBox="1"/>
          <p:nvPr/>
        </p:nvSpPr>
        <p:spPr>
          <a:xfrm>
            <a:off x="348837" y="795811"/>
            <a:ext cx="749662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Arial"/>
              </a:rPr>
              <a:t>G level</a:t>
            </a:r>
          </a:p>
          <a:p>
            <a:endParaRPr lang="en-US" sz="2000">
              <a:cs typeface="Arial"/>
            </a:endParaRPr>
          </a:p>
          <a:p>
            <a:pPr marL="285750" indent="-285750">
              <a:buFont typeface="Arial"/>
              <a:buChar char="•"/>
            </a:pPr>
            <a:r>
              <a:rPr lang="en-US" sz="2000" dirty="0">
                <a:cs typeface="Arial"/>
              </a:rPr>
              <a:t> 4 </a:t>
            </a:r>
            <a:r>
              <a:rPr lang="en-US" sz="2000" dirty="0" err="1">
                <a:cs typeface="Arial"/>
              </a:rPr>
              <a:t>hotlabs</a:t>
            </a:r>
            <a:r>
              <a:rPr lang="en-US" sz="2000" dirty="0">
                <a:cs typeface="Arial"/>
              </a:rPr>
              <a:t> for TRIUMF (2 for BCC)</a:t>
            </a:r>
          </a:p>
          <a:p>
            <a:pPr marL="285750" indent="-285750">
              <a:buFont typeface="Arial"/>
              <a:buChar char="•"/>
            </a:pPr>
            <a:r>
              <a:rPr lang="en-US" sz="2000" dirty="0">
                <a:cs typeface="Arial"/>
              </a:rPr>
              <a:t>Control room</a:t>
            </a:r>
          </a:p>
          <a:p>
            <a:pPr marL="285750" indent="-285750">
              <a:buFont typeface="Arial"/>
              <a:buChar char="•"/>
            </a:pPr>
            <a:r>
              <a:rPr lang="en-US" sz="2000" dirty="0">
                <a:cs typeface="Arial"/>
              </a:rPr>
              <a:t>Material receiving, quarantine and storage areas</a:t>
            </a:r>
          </a:p>
          <a:p>
            <a:pPr marL="285750" indent="-285750">
              <a:buFont typeface="Arial"/>
              <a:buChar char="•"/>
            </a:pPr>
            <a:r>
              <a:rPr lang="en-US" sz="2000" dirty="0">
                <a:cs typeface="Arial"/>
              </a:rPr>
              <a:t>Suite for GMP compliance</a:t>
            </a:r>
          </a:p>
          <a:p>
            <a:pPr marL="285750" indent="-285750">
              <a:buFont typeface="Arial"/>
              <a:buChar char="•"/>
            </a:pPr>
            <a:r>
              <a:rPr lang="en-US" sz="2000" dirty="0">
                <a:cs typeface="Arial"/>
              </a:rPr>
              <a:t>QC lab space</a:t>
            </a:r>
          </a:p>
          <a:p>
            <a:pPr marL="285750" indent="-285750">
              <a:buFont typeface="Arial"/>
              <a:buChar char="•"/>
            </a:pPr>
            <a:r>
              <a:rPr lang="en-US" sz="2000" dirty="0">
                <a:cs typeface="Arial"/>
              </a:rPr>
              <a:t>In green: areas competed in phase 2</a:t>
            </a:r>
          </a:p>
        </p:txBody>
      </p:sp>
    </p:spTree>
    <p:extLst>
      <p:ext uri="{BB962C8B-B14F-4D97-AF65-F5344CB8AC3E}">
        <p14:creationId xmlns:p14="http://schemas.microsoft.com/office/powerpoint/2010/main" val="1782791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A8969E-1FA3-FE46-49AD-F3F53415253A}"/>
              </a:ext>
            </a:extLst>
          </p:cNvPr>
          <p:cNvSpPr txBox="1">
            <a:spLocks/>
          </p:cNvSpPr>
          <p:nvPr/>
        </p:nvSpPr>
        <p:spPr>
          <a:xfrm>
            <a:off x="173326" y="288081"/>
            <a:ext cx="11462612" cy="650329"/>
          </a:xfrm>
          <a:prstGeom prst="rect">
            <a:avLst/>
          </a:prstGeom>
        </p:spPr>
        <p:txBody>
          <a:bodyPr>
            <a:normAutofit/>
          </a:bodyPr>
          <a:lstStyle>
            <a:lvl1pPr algn="l" defTabSz="914400" rtl="0" eaLnBrk="1" latinLnBrk="0" hangingPunct="1">
              <a:lnSpc>
                <a:spcPct val="90000"/>
              </a:lnSpc>
              <a:spcBef>
                <a:spcPct val="0"/>
              </a:spcBef>
              <a:buNone/>
              <a:defRPr sz="1800" b="1" i="0" kern="1200">
                <a:solidFill>
                  <a:srgbClr val="00B0F0"/>
                </a:solidFill>
                <a:latin typeface="Arial" charset="0"/>
                <a:ea typeface="Arial" charset="0"/>
                <a:cs typeface="Arial" charset="0"/>
              </a:defRPr>
            </a:lvl1pPr>
          </a:lstStyle>
          <a:p>
            <a:r>
              <a:rPr lang="en-US" sz="2800">
                <a:latin typeface="Arial" panose="020B0604020202020204" pitchFamily="34" charset="0"/>
                <a:cs typeface="Arial" panose="020B0604020202020204" pitchFamily="34" charset="0"/>
              </a:rPr>
              <a:t>Life Sciences Division – IAMI  </a:t>
            </a:r>
            <a:endParaRPr lang="en-CA" sz="2800">
              <a:latin typeface="Arial" panose="020B0604020202020204" pitchFamily="34" charset="0"/>
              <a:cs typeface="Arial" panose="020B0604020202020204" pitchFamily="34" charset="0"/>
            </a:endParaRPr>
          </a:p>
        </p:txBody>
      </p:sp>
      <p:pic>
        <p:nvPicPr>
          <p:cNvPr id="2" name="Picture 1" descr="A drawing of a building&#10;&#10;Description automatically generated">
            <a:extLst>
              <a:ext uri="{FF2B5EF4-FFF2-40B4-BE49-F238E27FC236}">
                <a16:creationId xmlns:a16="http://schemas.microsoft.com/office/drawing/2014/main" id="{428957B6-20DE-4E81-E4B0-516FCE394882}"/>
              </a:ext>
            </a:extLst>
          </p:cNvPr>
          <p:cNvPicPr>
            <a:picLocks noChangeAspect="1"/>
          </p:cNvPicPr>
          <p:nvPr/>
        </p:nvPicPr>
        <p:blipFill>
          <a:blip r:embed="rId2"/>
          <a:stretch>
            <a:fillRect/>
          </a:stretch>
        </p:blipFill>
        <p:spPr>
          <a:xfrm>
            <a:off x="1466109" y="940129"/>
            <a:ext cx="10338457" cy="5917871"/>
          </a:xfrm>
          <a:prstGeom prst="rect">
            <a:avLst/>
          </a:prstGeom>
        </p:spPr>
      </p:pic>
      <p:sp>
        <p:nvSpPr>
          <p:cNvPr id="3" name="TextBox 2">
            <a:extLst>
              <a:ext uri="{FF2B5EF4-FFF2-40B4-BE49-F238E27FC236}">
                <a16:creationId xmlns:a16="http://schemas.microsoft.com/office/drawing/2014/main" id="{4CBBFEC6-CEDE-5DC5-15D2-D7853BDA192E}"/>
              </a:ext>
            </a:extLst>
          </p:cNvPr>
          <p:cNvSpPr txBox="1"/>
          <p:nvPr/>
        </p:nvSpPr>
        <p:spPr>
          <a:xfrm>
            <a:off x="633350" y="841169"/>
            <a:ext cx="536566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Arial"/>
              </a:rPr>
              <a:t>L1 level</a:t>
            </a:r>
          </a:p>
          <a:p>
            <a:endParaRPr lang="en-US" sz="2000">
              <a:cs typeface="Arial"/>
            </a:endParaRPr>
          </a:p>
          <a:p>
            <a:pPr marL="285750" indent="-285750">
              <a:buFont typeface="Arial"/>
              <a:buChar char="•"/>
            </a:pPr>
            <a:r>
              <a:rPr lang="en-US" sz="2000">
                <a:cs typeface="Arial"/>
              </a:rPr>
              <a:t>Office space</a:t>
            </a:r>
          </a:p>
          <a:p>
            <a:pPr marL="285750" indent="-285750">
              <a:buFont typeface="Arial"/>
              <a:buChar char="•"/>
            </a:pPr>
            <a:r>
              <a:rPr lang="en-US" sz="2000">
                <a:cs typeface="Arial"/>
              </a:rPr>
              <a:t>Cold chemistry labs</a:t>
            </a:r>
          </a:p>
          <a:p>
            <a:pPr marL="285750" indent="-285750">
              <a:buFont typeface="Arial"/>
              <a:buChar char="•"/>
            </a:pPr>
            <a:r>
              <a:rPr lang="en-US" sz="2000">
                <a:cs typeface="Arial"/>
              </a:rPr>
              <a:t>In green: areas completed in phase 2 and occupied by TRIUMF</a:t>
            </a:r>
          </a:p>
        </p:txBody>
      </p:sp>
    </p:spTree>
    <p:extLst>
      <p:ext uri="{BB962C8B-B14F-4D97-AF65-F5344CB8AC3E}">
        <p14:creationId xmlns:p14="http://schemas.microsoft.com/office/powerpoint/2010/main" val="2078483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A8969E-1FA3-FE46-49AD-F3F53415253A}"/>
              </a:ext>
            </a:extLst>
          </p:cNvPr>
          <p:cNvSpPr txBox="1">
            <a:spLocks/>
          </p:cNvSpPr>
          <p:nvPr/>
        </p:nvSpPr>
        <p:spPr>
          <a:xfrm>
            <a:off x="173326" y="288081"/>
            <a:ext cx="11462612" cy="650329"/>
          </a:xfrm>
          <a:prstGeom prst="rect">
            <a:avLst/>
          </a:prstGeom>
        </p:spPr>
        <p:txBody>
          <a:bodyPr>
            <a:normAutofit/>
          </a:bodyPr>
          <a:lstStyle>
            <a:lvl1pPr algn="l" defTabSz="914400" rtl="0" eaLnBrk="1" latinLnBrk="0" hangingPunct="1">
              <a:lnSpc>
                <a:spcPct val="90000"/>
              </a:lnSpc>
              <a:spcBef>
                <a:spcPct val="0"/>
              </a:spcBef>
              <a:buNone/>
              <a:defRPr sz="1800" b="1" i="0" kern="1200">
                <a:solidFill>
                  <a:srgbClr val="00B0F0"/>
                </a:solidFill>
                <a:latin typeface="Arial" charset="0"/>
                <a:ea typeface="Arial" charset="0"/>
                <a:cs typeface="Arial" charset="0"/>
              </a:defRPr>
            </a:lvl1pPr>
          </a:lstStyle>
          <a:p>
            <a:r>
              <a:rPr lang="en-US" sz="2800">
                <a:latin typeface="Arial" panose="020B0604020202020204" pitchFamily="34" charset="0"/>
                <a:cs typeface="Arial" panose="020B0604020202020204" pitchFamily="34" charset="0"/>
              </a:rPr>
              <a:t>Life Sciences Division – IAMI  </a:t>
            </a:r>
            <a:endParaRPr lang="en-CA" sz="2800">
              <a:latin typeface="Arial" panose="020B0604020202020204" pitchFamily="34" charset="0"/>
              <a:cs typeface="Arial" panose="020B0604020202020204" pitchFamily="34" charset="0"/>
            </a:endParaRPr>
          </a:p>
        </p:txBody>
      </p:sp>
      <p:pic>
        <p:nvPicPr>
          <p:cNvPr id="2" name="Picture 1" descr="A drawing of a building&#10;&#10;Description automatically generated">
            <a:extLst>
              <a:ext uri="{FF2B5EF4-FFF2-40B4-BE49-F238E27FC236}">
                <a16:creationId xmlns:a16="http://schemas.microsoft.com/office/drawing/2014/main" id="{38188527-26C5-62F4-813F-3FF51BA4D7DC}"/>
              </a:ext>
            </a:extLst>
          </p:cNvPr>
          <p:cNvPicPr>
            <a:picLocks noChangeAspect="1"/>
          </p:cNvPicPr>
          <p:nvPr/>
        </p:nvPicPr>
        <p:blipFill>
          <a:blip r:embed="rId2"/>
          <a:stretch>
            <a:fillRect/>
          </a:stretch>
        </p:blipFill>
        <p:spPr>
          <a:xfrm>
            <a:off x="2385785" y="1432914"/>
            <a:ext cx="10014858" cy="5334741"/>
          </a:xfrm>
          <a:prstGeom prst="rect">
            <a:avLst/>
          </a:prstGeom>
        </p:spPr>
      </p:pic>
      <p:sp>
        <p:nvSpPr>
          <p:cNvPr id="3" name="TextBox 2">
            <a:extLst>
              <a:ext uri="{FF2B5EF4-FFF2-40B4-BE49-F238E27FC236}">
                <a16:creationId xmlns:a16="http://schemas.microsoft.com/office/drawing/2014/main" id="{AFEC5C5D-C35B-00F4-A866-4E6B808566F8}"/>
              </a:ext>
            </a:extLst>
          </p:cNvPr>
          <p:cNvSpPr txBox="1"/>
          <p:nvPr/>
        </p:nvSpPr>
        <p:spPr>
          <a:xfrm>
            <a:off x="589642" y="1136403"/>
            <a:ext cx="492034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Arial"/>
              </a:rPr>
              <a:t>L2 level</a:t>
            </a:r>
            <a:endParaRPr lang="en-US" sz="2000" err="1">
              <a:cs typeface="Arial"/>
            </a:endParaRPr>
          </a:p>
          <a:p>
            <a:endParaRPr lang="en-US" sz="2000">
              <a:cs typeface="Arial"/>
            </a:endParaRPr>
          </a:p>
          <a:p>
            <a:pPr marL="285750" indent="-285750">
              <a:buFont typeface="Arial"/>
              <a:buChar char="•"/>
            </a:pPr>
            <a:r>
              <a:rPr lang="en-US" sz="2000">
                <a:cs typeface="Arial"/>
              </a:rPr>
              <a:t>Office space</a:t>
            </a:r>
          </a:p>
          <a:p>
            <a:pPr marL="285750" indent="-285750">
              <a:buFont typeface="Arial"/>
              <a:buChar char="•"/>
            </a:pPr>
            <a:r>
              <a:rPr lang="en-US" sz="2000">
                <a:cs typeface="Arial"/>
              </a:rPr>
              <a:t>In green: areas completed in phase 2 and occupied by TRIUMF</a:t>
            </a:r>
          </a:p>
        </p:txBody>
      </p:sp>
    </p:spTree>
    <p:extLst>
      <p:ext uri="{BB962C8B-B14F-4D97-AF65-F5344CB8AC3E}">
        <p14:creationId xmlns:p14="http://schemas.microsoft.com/office/powerpoint/2010/main" val="3977059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2CF7DD-4E4B-5BA5-6B73-D31ED47B2CC6}"/>
              </a:ext>
            </a:extLst>
          </p:cNvPr>
          <p:cNvSpPr txBox="1">
            <a:spLocks/>
          </p:cNvSpPr>
          <p:nvPr/>
        </p:nvSpPr>
        <p:spPr>
          <a:xfrm>
            <a:off x="173326" y="288081"/>
            <a:ext cx="11462612" cy="65032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1800" b="1" i="0" kern="1200">
                <a:solidFill>
                  <a:srgbClr val="00B0F0"/>
                </a:solidFill>
                <a:latin typeface="Arial" charset="0"/>
                <a:ea typeface="Arial" charset="0"/>
                <a:cs typeface="Arial" charset="0"/>
              </a:defRPr>
            </a:lvl1pPr>
          </a:lstStyle>
          <a:p>
            <a:r>
              <a:rPr lang="en-US" sz="2800">
                <a:latin typeface="Arial"/>
                <a:cs typeface="Arial"/>
              </a:rPr>
              <a:t>Life Sciences Division – IAMI timeline in scenario 2  </a:t>
            </a:r>
            <a:endParaRPr lang="en-CA" sz="2800">
              <a:latin typeface="Arial"/>
              <a:cs typeface="Arial" panose="020B0604020202020204" pitchFamily="34" charset="0"/>
            </a:endParaRPr>
          </a:p>
        </p:txBody>
      </p:sp>
      <p:pic>
        <p:nvPicPr>
          <p:cNvPr id="2" name="Picture 1" descr="A black background with arrows and red text&#10;&#10;Description automatically generated">
            <a:extLst>
              <a:ext uri="{FF2B5EF4-FFF2-40B4-BE49-F238E27FC236}">
                <a16:creationId xmlns:a16="http://schemas.microsoft.com/office/drawing/2014/main" id="{92E14C65-2ACA-82B5-ACF0-FB7F7EBA7BC5}"/>
              </a:ext>
            </a:extLst>
          </p:cNvPr>
          <p:cNvPicPr>
            <a:picLocks noChangeAspect="1"/>
          </p:cNvPicPr>
          <p:nvPr/>
        </p:nvPicPr>
        <p:blipFill>
          <a:blip r:embed="rId2"/>
          <a:stretch>
            <a:fillRect/>
          </a:stretch>
        </p:blipFill>
        <p:spPr>
          <a:xfrm>
            <a:off x="504701" y="2071334"/>
            <a:ext cx="12192000" cy="3032008"/>
          </a:xfrm>
          <a:prstGeom prst="rect">
            <a:avLst/>
          </a:prstGeom>
        </p:spPr>
      </p:pic>
    </p:spTree>
    <p:extLst>
      <p:ext uri="{BB962C8B-B14F-4D97-AF65-F5344CB8AC3E}">
        <p14:creationId xmlns:p14="http://schemas.microsoft.com/office/powerpoint/2010/main" val="2993106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48A04-7126-2565-55B5-4111605ED520}"/>
              </a:ext>
            </a:extLst>
          </p:cNvPr>
          <p:cNvSpPr>
            <a:spLocks noGrp="1"/>
          </p:cNvSpPr>
          <p:nvPr>
            <p:ph idx="1"/>
          </p:nvPr>
        </p:nvSpPr>
        <p:spPr>
          <a:xfrm>
            <a:off x="581367" y="1711058"/>
            <a:ext cx="11035000" cy="3939398"/>
          </a:xfrm>
        </p:spPr>
        <p:txBody>
          <a:bodyPr lIns="91440" tIns="45720" rIns="91440" bIns="45720" anchor="ctr">
            <a:normAutofit/>
          </a:bodyPr>
          <a:lstStyle/>
          <a:p>
            <a:r>
              <a:rPr lang="en-US" sz="2400" dirty="0">
                <a:latin typeface="Arial"/>
                <a:cs typeface="Arial"/>
              </a:rPr>
              <a:t>Scenario 2 has negative impact (</a:t>
            </a:r>
            <a:r>
              <a:rPr lang="en-US" sz="2400" dirty="0">
                <a:solidFill>
                  <a:srgbClr val="C00000"/>
                </a:solidFill>
                <a:latin typeface="Arial"/>
                <a:cs typeface="Arial"/>
              </a:rPr>
              <a:t>limited alpha emitters, no PIF/NIF or e-</a:t>
            </a:r>
            <a:r>
              <a:rPr lang="en-US" sz="2400" dirty="0" err="1">
                <a:solidFill>
                  <a:srgbClr val="C00000"/>
                </a:solidFill>
                <a:latin typeface="Arial"/>
                <a:cs typeface="Arial"/>
              </a:rPr>
              <a:t>linac</a:t>
            </a:r>
            <a:r>
              <a:rPr lang="en-US" sz="2400" dirty="0">
                <a:solidFill>
                  <a:srgbClr val="C00000"/>
                </a:solidFill>
                <a:latin typeface="Arial"/>
                <a:cs typeface="Arial"/>
              </a:rPr>
              <a:t> in 2026</a:t>
            </a:r>
            <a:r>
              <a:rPr lang="en-US" sz="2400" dirty="0">
                <a:latin typeface="Arial"/>
                <a:cs typeface="Arial"/>
              </a:rPr>
              <a:t>) and positive impact (</a:t>
            </a:r>
            <a:r>
              <a:rPr lang="en-US" sz="2400" dirty="0">
                <a:solidFill>
                  <a:schemeClr val="accent6"/>
                </a:solidFill>
                <a:latin typeface="Arial"/>
                <a:cs typeface="Arial"/>
              </a:rPr>
              <a:t>operating of IAMI/ARIEL sooner</a:t>
            </a:r>
            <a:r>
              <a:rPr lang="en-US" sz="2400" dirty="0">
                <a:latin typeface="Arial"/>
                <a:cs typeface="Arial"/>
              </a:rPr>
              <a:t>).</a:t>
            </a:r>
          </a:p>
          <a:p>
            <a:r>
              <a:rPr lang="en-US" sz="2400" dirty="0">
                <a:latin typeface="Arial"/>
                <a:cs typeface="Arial"/>
              </a:rPr>
              <a:t>Mitigation strategies (pausing experiments or switching to TR13/24, ordering medical isotopes in, creating generators, changing schedule) will alleviate the impact.</a:t>
            </a:r>
          </a:p>
          <a:p>
            <a:r>
              <a:rPr lang="en-US" sz="2400" dirty="0">
                <a:latin typeface="Arial"/>
                <a:cs typeface="Arial"/>
              </a:rPr>
              <a:t>Some experiments, student projects and collaboration and grant deliverables will need to be adjusted.</a:t>
            </a:r>
          </a:p>
          <a:p>
            <a:r>
              <a:rPr lang="en-US" sz="2400" b="1" dirty="0">
                <a:solidFill>
                  <a:srgbClr val="00B0F0"/>
                </a:solidFill>
                <a:latin typeface="Arial"/>
                <a:cs typeface="Arial"/>
              </a:rPr>
              <a:t>Clear and timely communication with BAEs, collaborators and partners!</a:t>
            </a:r>
          </a:p>
          <a:p>
            <a:endParaRPr lang="en-CA" sz="2400"/>
          </a:p>
        </p:txBody>
      </p:sp>
      <p:sp>
        <p:nvSpPr>
          <p:cNvPr id="5" name="Text Placeholder 1">
            <a:extLst>
              <a:ext uri="{FF2B5EF4-FFF2-40B4-BE49-F238E27FC236}">
                <a16:creationId xmlns:a16="http://schemas.microsoft.com/office/drawing/2014/main" id="{1DCD7B4D-6631-B037-DBCC-7C758349C258}"/>
              </a:ext>
            </a:extLst>
          </p:cNvPr>
          <p:cNvSpPr txBox="1">
            <a:spLocks/>
          </p:cNvSpPr>
          <p:nvPr/>
        </p:nvSpPr>
        <p:spPr>
          <a:xfrm>
            <a:off x="336331" y="258985"/>
            <a:ext cx="10450005" cy="48934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rgbClr val="00B0F0"/>
                </a:solidFill>
              </a:rPr>
              <a:t>Summary</a:t>
            </a:r>
          </a:p>
        </p:txBody>
      </p:sp>
    </p:spTree>
    <p:extLst>
      <p:ext uri="{BB962C8B-B14F-4D97-AF65-F5344CB8AC3E}">
        <p14:creationId xmlns:p14="http://schemas.microsoft.com/office/powerpoint/2010/main" val="3059903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575251-48AC-49FA-9A5B-6314490170D1}"/>
              </a:ext>
            </a:extLst>
          </p:cNvPr>
          <p:cNvSpPr>
            <a:spLocks noGrp="1"/>
          </p:cNvSpPr>
          <p:nvPr>
            <p:ph type="body" sz="quarter" idx="21"/>
          </p:nvPr>
        </p:nvSpPr>
        <p:spPr>
          <a:xfrm>
            <a:off x="8290868" y="268278"/>
            <a:ext cx="3619884" cy="489349"/>
          </a:xfrm>
        </p:spPr>
        <p:txBody>
          <a:bodyPr lIns="91440" tIns="45720" rIns="91440" bIns="45720" anchor="t">
            <a:normAutofit/>
          </a:bodyPr>
          <a:lstStyle/>
          <a:p>
            <a:r>
              <a:rPr lang="en-US" sz="2800" dirty="0">
                <a:latin typeface="Arial"/>
                <a:cs typeface="Arial"/>
              </a:rPr>
              <a:t>Acknowledgement</a:t>
            </a:r>
            <a:endParaRPr lang="en-US" sz="2800" dirty="0"/>
          </a:p>
        </p:txBody>
      </p:sp>
      <p:pic>
        <p:nvPicPr>
          <p:cNvPr id="8" name="Picture 7">
            <a:extLst>
              <a:ext uri="{FF2B5EF4-FFF2-40B4-BE49-F238E27FC236}">
                <a16:creationId xmlns:a16="http://schemas.microsoft.com/office/drawing/2014/main" id="{164F0C89-39B0-3A3E-883F-4DDAD3D2AA38}"/>
              </a:ext>
            </a:extLst>
          </p:cNvPr>
          <p:cNvPicPr>
            <a:picLocks noChangeAspect="1"/>
          </p:cNvPicPr>
          <p:nvPr/>
        </p:nvPicPr>
        <p:blipFill>
          <a:blip r:embed="rId2"/>
          <a:stretch>
            <a:fillRect/>
          </a:stretch>
        </p:blipFill>
        <p:spPr>
          <a:xfrm>
            <a:off x="4735991" y="1249793"/>
            <a:ext cx="6473178" cy="3444251"/>
          </a:xfrm>
          <a:prstGeom prst="rect">
            <a:avLst/>
          </a:prstGeom>
        </p:spPr>
      </p:pic>
      <p:pic>
        <p:nvPicPr>
          <p:cNvPr id="9" name="Picture 2" descr="Science and Technology Facilities Council - Study at St Andrews ...">
            <a:extLst>
              <a:ext uri="{FF2B5EF4-FFF2-40B4-BE49-F238E27FC236}">
                <a16:creationId xmlns:a16="http://schemas.microsoft.com/office/drawing/2014/main" id="{80D7F6F3-175D-02A4-E9C9-3C25B9DB6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342" y="5404812"/>
            <a:ext cx="2037214" cy="13630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research.inside.tru.ca/files/2014/05/nserc_logo.jpg">
            <a:extLst>
              <a:ext uri="{FF2B5EF4-FFF2-40B4-BE49-F238E27FC236}">
                <a16:creationId xmlns:a16="http://schemas.microsoft.com/office/drawing/2014/main" id="{33FB913B-A829-DC88-E265-6FF0F8586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8491" y="5114933"/>
            <a:ext cx="1225089" cy="4951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NRCan-Canada_E.jpg">
            <a:extLst>
              <a:ext uri="{FF2B5EF4-FFF2-40B4-BE49-F238E27FC236}">
                <a16:creationId xmlns:a16="http://schemas.microsoft.com/office/drawing/2014/main" id="{0ADA88CB-8BCD-5688-30E9-9B25D727F095}"/>
              </a:ext>
            </a:extLst>
          </p:cNvPr>
          <p:cNvPicPr>
            <a:picLocks noChangeAspect="1"/>
          </p:cNvPicPr>
          <p:nvPr/>
        </p:nvPicPr>
        <p:blipFill>
          <a:blip r:embed="rId5"/>
          <a:srcRect/>
          <a:stretch>
            <a:fillRect/>
          </a:stretch>
        </p:blipFill>
        <p:spPr bwMode="auto">
          <a:xfrm>
            <a:off x="7038558" y="5189549"/>
            <a:ext cx="1839184" cy="454427"/>
          </a:xfrm>
          <a:prstGeom prst="rect">
            <a:avLst/>
          </a:prstGeom>
          <a:noFill/>
          <a:ln w="9525">
            <a:noFill/>
            <a:miter lim="800000"/>
            <a:headEnd/>
            <a:tailEnd/>
          </a:ln>
        </p:spPr>
      </p:pic>
      <p:pic>
        <p:nvPicPr>
          <p:cNvPr id="14" name="Picture 13">
            <a:extLst>
              <a:ext uri="{FF2B5EF4-FFF2-40B4-BE49-F238E27FC236}">
                <a16:creationId xmlns:a16="http://schemas.microsoft.com/office/drawing/2014/main" id="{8FD1DFB6-178F-EE50-98E1-3FDFF7CB2BC3}"/>
              </a:ext>
            </a:extLst>
          </p:cNvPr>
          <p:cNvPicPr>
            <a:picLocks noChangeAspect="1"/>
          </p:cNvPicPr>
          <p:nvPr/>
        </p:nvPicPr>
        <p:blipFill>
          <a:blip r:embed="rId6"/>
          <a:stretch>
            <a:fillRect/>
          </a:stretch>
        </p:blipFill>
        <p:spPr>
          <a:xfrm>
            <a:off x="4344064" y="5046381"/>
            <a:ext cx="1733906" cy="691614"/>
          </a:xfrm>
          <a:prstGeom prst="rect">
            <a:avLst/>
          </a:prstGeom>
        </p:spPr>
      </p:pic>
      <p:pic>
        <p:nvPicPr>
          <p:cNvPr id="15" name="Picture 14">
            <a:extLst>
              <a:ext uri="{FF2B5EF4-FFF2-40B4-BE49-F238E27FC236}">
                <a16:creationId xmlns:a16="http://schemas.microsoft.com/office/drawing/2014/main" id="{5C367247-9A1C-253B-8336-0C06A9B733FB}"/>
              </a:ext>
            </a:extLst>
          </p:cNvPr>
          <p:cNvPicPr>
            <a:picLocks noChangeAspect="1"/>
          </p:cNvPicPr>
          <p:nvPr/>
        </p:nvPicPr>
        <p:blipFill>
          <a:blip r:embed="rId7"/>
          <a:stretch>
            <a:fillRect/>
          </a:stretch>
        </p:blipFill>
        <p:spPr>
          <a:xfrm>
            <a:off x="4224055" y="5861749"/>
            <a:ext cx="1630828" cy="546328"/>
          </a:xfrm>
          <a:prstGeom prst="rect">
            <a:avLst/>
          </a:prstGeom>
        </p:spPr>
      </p:pic>
      <p:pic>
        <p:nvPicPr>
          <p:cNvPr id="16" name="Picture 15">
            <a:extLst>
              <a:ext uri="{FF2B5EF4-FFF2-40B4-BE49-F238E27FC236}">
                <a16:creationId xmlns:a16="http://schemas.microsoft.com/office/drawing/2014/main" id="{AC149C83-FBC4-8393-9E61-FDF20E62F90F}"/>
              </a:ext>
            </a:extLst>
          </p:cNvPr>
          <p:cNvPicPr>
            <a:picLocks noChangeAspect="1"/>
          </p:cNvPicPr>
          <p:nvPr/>
        </p:nvPicPr>
        <p:blipFill>
          <a:blip r:embed="rId8"/>
          <a:stretch>
            <a:fillRect/>
          </a:stretch>
        </p:blipFill>
        <p:spPr>
          <a:xfrm>
            <a:off x="10098631" y="5823144"/>
            <a:ext cx="1630059" cy="854847"/>
          </a:xfrm>
          <a:prstGeom prst="rect">
            <a:avLst/>
          </a:prstGeom>
        </p:spPr>
      </p:pic>
      <p:sp>
        <p:nvSpPr>
          <p:cNvPr id="4" name="Title 1">
            <a:extLst>
              <a:ext uri="{FF2B5EF4-FFF2-40B4-BE49-F238E27FC236}">
                <a16:creationId xmlns:a16="http://schemas.microsoft.com/office/drawing/2014/main" id="{6538124E-5675-366B-ADAA-2484C5DF2936}"/>
              </a:ext>
            </a:extLst>
          </p:cNvPr>
          <p:cNvSpPr txBox="1">
            <a:spLocks/>
          </p:cNvSpPr>
          <p:nvPr/>
        </p:nvSpPr>
        <p:spPr>
          <a:xfrm>
            <a:off x="615279" y="3120020"/>
            <a:ext cx="2730785" cy="158196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Arial"/>
                <a:cs typeface="Arial"/>
              </a:rPr>
              <a:t>Thank you!</a:t>
            </a:r>
            <a:br>
              <a:rPr lang="en-US" sz="3200" dirty="0">
                <a:latin typeface="Arial"/>
                <a:cs typeface="Arial"/>
              </a:rPr>
            </a:br>
            <a:r>
              <a:rPr lang="en-US" sz="3200" dirty="0">
                <a:solidFill>
                  <a:srgbClr val="00B0F0"/>
                </a:solidFill>
                <a:latin typeface="Arial"/>
                <a:cs typeface="Arial"/>
              </a:rPr>
              <a:t>Merci!</a:t>
            </a:r>
            <a:endParaRPr lang="en-US" sz="3200" dirty="0">
              <a:latin typeface="Arial"/>
              <a:cs typeface="Arial"/>
            </a:endParaRPr>
          </a:p>
        </p:txBody>
      </p:sp>
      <p:sp>
        <p:nvSpPr>
          <p:cNvPr id="5" name="TextBox 4">
            <a:extLst>
              <a:ext uri="{FF2B5EF4-FFF2-40B4-BE49-F238E27FC236}">
                <a16:creationId xmlns:a16="http://schemas.microsoft.com/office/drawing/2014/main" id="{0C8856B8-D2DB-E353-0F40-D6382F2216A5}"/>
              </a:ext>
            </a:extLst>
          </p:cNvPr>
          <p:cNvSpPr txBox="1"/>
          <p:nvPr/>
        </p:nvSpPr>
        <p:spPr>
          <a:xfrm>
            <a:off x="10100598" y="4237003"/>
            <a:ext cx="9682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FFFFFF"/>
                </a:solidFill>
                <a:cs typeface="Arial"/>
              </a:rPr>
              <a:t>2019</a:t>
            </a:r>
            <a:endParaRPr lang="en-US" dirty="0">
              <a:solidFill>
                <a:srgbClr val="FFFFFF"/>
              </a:solidFill>
            </a:endParaRPr>
          </a:p>
        </p:txBody>
      </p:sp>
    </p:spTree>
    <p:extLst>
      <p:ext uri="{BB962C8B-B14F-4D97-AF65-F5344CB8AC3E}">
        <p14:creationId xmlns:p14="http://schemas.microsoft.com/office/powerpoint/2010/main" val="1834668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171767-4C8C-0EB2-124F-5E1EEE4723A3}"/>
              </a:ext>
            </a:extLst>
          </p:cNvPr>
          <p:cNvGrpSpPr/>
          <p:nvPr/>
        </p:nvGrpSpPr>
        <p:grpSpPr>
          <a:xfrm>
            <a:off x="4023260" y="390286"/>
            <a:ext cx="6949753" cy="6244133"/>
            <a:chOff x="1944875" y="632017"/>
            <a:chExt cx="4856609" cy="4463602"/>
          </a:xfrm>
        </p:grpSpPr>
        <p:grpSp>
          <p:nvGrpSpPr>
            <p:cNvPr id="5" name="Group 4">
              <a:extLst>
                <a:ext uri="{FF2B5EF4-FFF2-40B4-BE49-F238E27FC236}">
                  <a16:creationId xmlns:a16="http://schemas.microsoft.com/office/drawing/2014/main" id="{705C4002-3FD9-401A-2784-4411EB2CB339}"/>
                </a:ext>
              </a:extLst>
            </p:cNvPr>
            <p:cNvGrpSpPr/>
            <p:nvPr/>
          </p:nvGrpSpPr>
          <p:grpSpPr>
            <a:xfrm>
              <a:off x="1944875" y="632017"/>
              <a:ext cx="4856609" cy="4396665"/>
              <a:chOff x="1944875" y="632017"/>
              <a:chExt cx="4856609" cy="4396665"/>
            </a:xfrm>
          </p:grpSpPr>
          <p:pic>
            <p:nvPicPr>
              <p:cNvPr id="8" name="Picture 7">
                <a:extLst>
                  <a:ext uri="{FF2B5EF4-FFF2-40B4-BE49-F238E27FC236}">
                    <a16:creationId xmlns:a16="http://schemas.microsoft.com/office/drawing/2014/main" id="{FFBFFADE-02B9-657A-89B2-21EAA78396E9}"/>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689100" y="653823"/>
                <a:ext cx="4112384" cy="4374859"/>
              </a:xfrm>
              <a:prstGeom prst="rect">
                <a:avLst/>
              </a:prstGeom>
            </p:spPr>
          </p:pic>
          <p:sp>
            <p:nvSpPr>
              <p:cNvPr id="9" name="Rectangle 4">
                <a:extLst>
                  <a:ext uri="{FF2B5EF4-FFF2-40B4-BE49-F238E27FC236}">
                    <a16:creationId xmlns:a16="http://schemas.microsoft.com/office/drawing/2014/main" id="{7428E994-FC14-8F23-8F4C-CF7ED4EC3132}"/>
                  </a:ext>
                </a:extLst>
              </p:cNvPr>
              <p:cNvSpPr>
                <a:spLocks noChangeArrowheads="1"/>
              </p:cNvSpPr>
              <p:nvPr/>
            </p:nvSpPr>
            <p:spPr bwMode="auto">
              <a:xfrm>
                <a:off x="1944875" y="632017"/>
                <a:ext cx="1865549" cy="28813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
            <p:nvSpPr>
              <p:cNvPr id="11" name="Oval 8">
                <a:extLst>
                  <a:ext uri="{FF2B5EF4-FFF2-40B4-BE49-F238E27FC236}">
                    <a16:creationId xmlns:a16="http://schemas.microsoft.com/office/drawing/2014/main" id="{5ADAAFE6-A749-4449-B7B5-86DB83309B75}"/>
                  </a:ext>
                </a:extLst>
              </p:cNvPr>
              <p:cNvSpPr>
                <a:spLocks noChangeArrowheads="1"/>
              </p:cNvSpPr>
              <p:nvPr/>
            </p:nvSpPr>
            <p:spPr bwMode="auto">
              <a:xfrm>
                <a:off x="6268752" y="3528267"/>
                <a:ext cx="268701" cy="240417"/>
              </a:xfrm>
              <a:prstGeom prst="ellipse">
                <a:avLst/>
              </a:prstGeom>
              <a:noFill/>
              <a:ln w="38100">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
            <p:nvSpPr>
              <p:cNvPr id="12" name="Oval 11">
                <a:extLst>
                  <a:ext uri="{FF2B5EF4-FFF2-40B4-BE49-F238E27FC236}">
                    <a16:creationId xmlns:a16="http://schemas.microsoft.com/office/drawing/2014/main" id="{020273EE-A161-EEBC-D49A-2F970E646E9C}"/>
                  </a:ext>
                </a:extLst>
              </p:cNvPr>
              <p:cNvSpPr>
                <a:spLocks noChangeArrowheads="1"/>
              </p:cNvSpPr>
              <p:nvPr/>
            </p:nvSpPr>
            <p:spPr bwMode="auto">
              <a:xfrm>
                <a:off x="5883646" y="4136295"/>
                <a:ext cx="268701" cy="240417"/>
              </a:xfrm>
              <a:prstGeom prst="ellipse">
                <a:avLst/>
              </a:prstGeom>
              <a:noFill/>
              <a:ln w="38100">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
            <p:nvSpPr>
              <p:cNvPr id="14" name="Oval 13">
                <a:extLst>
                  <a:ext uri="{FF2B5EF4-FFF2-40B4-BE49-F238E27FC236}">
                    <a16:creationId xmlns:a16="http://schemas.microsoft.com/office/drawing/2014/main" id="{6225BF61-0286-CACF-1B6E-A52324824DB6}"/>
                  </a:ext>
                </a:extLst>
              </p:cNvPr>
              <p:cNvSpPr>
                <a:spLocks noChangeArrowheads="1"/>
              </p:cNvSpPr>
              <p:nvPr/>
            </p:nvSpPr>
            <p:spPr bwMode="auto">
              <a:xfrm>
                <a:off x="4895493" y="3903312"/>
                <a:ext cx="268701" cy="240417"/>
              </a:xfrm>
              <a:prstGeom prst="ellipse">
                <a:avLst/>
              </a:prstGeom>
              <a:noFill/>
              <a:ln w="38100">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
            <p:nvSpPr>
              <p:cNvPr id="16" name="Rectangle 15">
                <a:extLst>
                  <a:ext uri="{FF2B5EF4-FFF2-40B4-BE49-F238E27FC236}">
                    <a16:creationId xmlns:a16="http://schemas.microsoft.com/office/drawing/2014/main" id="{F8FC0A8F-0850-8942-20C2-533D7A108595}"/>
                  </a:ext>
                </a:extLst>
              </p:cNvPr>
              <p:cNvSpPr/>
              <p:nvPr/>
            </p:nvSpPr>
            <p:spPr>
              <a:xfrm>
                <a:off x="3287712" y="4071619"/>
                <a:ext cx="189370" cy="115980"/>
              </a:xfrm>
              <a:prstGeom prst="rect">
                <a:avLst/>
              </a:prstGeom>
              <a:solidFill>
                <a:schemeClr val="bg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p>
            </p:txBody>
          </p:sp>
          <p:sp>
            <p:nvSpPr>
              <p:cNvPr id="17" name="Oval 16">
                <a:extLst>
                  <a:ext uri="{FF2B5EF4-FFF2-40B4-BE49-F238E27FC236}">
                    <a16:creationId xmlns:a16="http://schemas.microsoft.com/office/drawing/2014/main" id="{C7BB9F3F-7E2F-020B-9F38-099D84EBDDC3}"/>
                  </a:ext>
                </a:extLst>
              </p:cNvPr>
              <p:cNvSpPr>
                <a:spLocks noChangeArrowheads="1"/>
              </p:cNvSpPr>
              <p:nvPr/>
            </p:nvSpPr>
            <p:spPr bwMode="auto">
              <a:xfrm>
                <a:off x="4718675" y="2538388"/>
                <a:ext cx="268701" cy="240417"/>
              </a:xfrm>
              <a:prstGeom prst="ellipse">
                <a:avLst/>
              </a:prstGeom>
              <a:noFill/>
              <a:ln w="38100">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
            <p:nvSpPr>
              <p:cNvPr id="18" name="Oval 12">
                <a:extLst>
                  <a:ext uri="{FF2B5EF4-FFF2-40B4-BE49-F238E27FC236}">
                    <a16:creationId xmlns:a16="http://schemas.microsoft.com/office/drawing/2014/main" id="{B1C2CDDE-6D41-AECA-614A-18E496E4A8BB}"/>
                  </a:ext>
                </a:extLst>
              </p:cNvPr>
              <p:cNvSpPr>
                <a:spLocks noChangeArrowheads="1"/>
              </p:cNvSpPr>
              <p:nvPr/>
            </p:nvSpPr>
            <p:spPr bwMode="auto">
              <a:xfrm>
                <a:off x="3718508" y="3892378"/>
                <a:ext cx="268701" cy="240417"/>
              </a:xfrm>
              <a:prstGeom prst="ellipse">
                <a:avLst/>
              </a:prstGeom>
              <a:noFill/>
              <a:ln w="38100">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
            <p:nvSpPr>
              <p:cNvPr id="19" name="Rectangle 18">
                <a:extLst>
                  <a:ext uri="{FF2B5EF4-FFF2-40B4-BE49-F238E27FC236}">
                    <a16:creationId xmlns:a16="http://schemas.microsoft.com/office/drawing/2014/main" id="{5B7D532D-0A06-5294-1A58-2C62F1C312B4}"/>
                  </a:ext>
                </a:extLst>
              </p:cNvPr>
              <p:cNvSpPr/>
              <p:nvPr/>
            </p:nvSpPr>
            <p:spPr>
              <a:xfrm>
                <a:off x="3464310" y="691376"/>
                <a:ext cx="735980" cy="58729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6">
                <a:extLst>
                  <a:ext uri="{FF2B5EF4-FFF2-40B4-BE49-F238E27FC236}">
                    <a16:creationId xmlns:a16="http://schemas.microsoft.com/office/drawing/2014/main" id="{EE342938-121D-939C-110A-076892B45152}"/>
                  </a:ext>
                </a:extLst>
              </p:cNvPr>
              <p:cNvSpPr>
                <a:spLocks noChangeArrowheads="1"/>
              </p:cNvSpPr>
              <p:nvPr/>
            </p:nvSpPr>
            <p:spPr bwMode="auto">
              <a:xfrm>
                <a:off x="4045885" y="2661052"/>
                <a:ext cx="268701" cy="240417"/>
              </a:xfrm>
              <a:prstGeom prst="ellipse">
                <a:avLst/>
              </a:prstGeom>
              <a:noFill/>
              <a:ln w="38100">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grpSp>
        <p:sp>
          <p:nvSpPr>
            <p:cNvPr id="6" name="Oval 12">
              <a:extLst>
                <a:ext uri="{FF2B5EF4-FFF2-40B4-BE49-F238E27FC236}">
                  <a16:creationId xmlns:a16="http://schemas.microsoft.com/office/drawing/2014/main" id="{2A0422B7-D403-26C3-EA7F-ED1A85E6AB8E}"/>
                </a:ext>
              </a:extLst>
            </p:cNvPr>
            <p:cNvSpPr>
              <a:spLocks noChangeArrowheads="1"/>
            </p:cNvSpPr>
            <p:nvPr/>
          </p:nvSpPr>
          <p:spPr bwMode="auto">
            <a:xfrm>
              <a:off x="6300150" y="4833268"/>
              <a:ext cx="268701" cy="240417"/>
            </a:xfrm>
            <a:prstGeom prst="ellipse">
              <a:avLst/>
            </a:prstGeom>
            <a:noFill/>
            <a:ln w="38100">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
          <p:nvSpPr>
            <p:cNvPr id="7" name="TextBox 6">
              <a:extLst>
                <a:ext uri="{FF2B5EF4-FFF2-40B4-BE49-F238E27FC236}">
                  <a16:creationId xmlns:a16="http://schemas.microsoft.com/office/drawing/2014/main" id="{609986F9-5662-4037-F68A-DF80713FE811}"/>
                </a:ext>
              </a:extLst>
            </p:cNvPr>
            <p:cNvSpPr txBox="1"/>
            <p:nvPr/>
          </p:nvSpPr>
          <p:spPr>
            <a:xfrm>
              <a:off x="6284064" y="4880175"/>
              <a:ext cx="383438" cy="215444"/>
            </a:xfrm>
            <a:prstGeom prst="rect">
              <a:avLst/>
            </a:prstGeom>
            <a:noFill/>
          </p:spPr>
          <p:txBody>
            <a:bodyPr wrap="none" rtlCol="0">
              <a:spAutoFit/>
            </a:bodyPr>
            <a:lstStyle/>
            <a:p>
              <a:r>
                <a:rPr lang="en-US" sz="800"/>
                <a:t>IAMI</a:t>
              </a:r>
              <a:endParaRPr lang="en-CA" sz="800"/>
            </a:p>
          </p:txBody>
        </p:sp>
      </p:grpSp>
      <p:sp>
        <p:nvSpPr>
          <p:cNvPr id="2" name="Title 1">
            <a:extLst>
              <a:ext uri="{FF2B5EF4-FFF2-40B4-BE49-F238E27FC236}">
                <a16:creationId xmlns:a16="http://schemas.microsoft.com/office/drawing/2014/main" id="{026C96E2-E1AF-45DB-B4D4-B0FC4796C6C5}"/>
              </a:ext>
            </a:extLst>
          </p:cNvPr>
          <p:cNvSpPr>
            <a:spLocks noGrp="1"/>
          </p:cNvSpPr>
          <p:nvPr>
            <p:ph type="title"/>
          </p:nvPr>
        </p:nvSpPr>
        <p:spPr>
          <a:xfrm>
            <a:off x="681471" y="322275"/>
            <a:ext cx="10291329" cy="650329"/>
          </a:xfrm>
        </p:spPr>
        <p:txBody>
          <a:bodyPr anchor="ctr">
            <a:noAutofit/>
          </a:bodyPr>
          <a:lstStyle/>
          <a:p>
            <a:r>
              <a:rPr lang="en-CA" sz="2800">
                <a:solidFill>
                  <a:srgbClr val="00B0F0"/>
                </a:solidFill>
              </a:rPr>
              <a:t>Life Sciences </a:t>
            </a:r>
            <a:r>
              <a:rPr lang="en-CA" sz="2800"/>
              <a:t>Division</a:t>
            </a:r>
            <a:endParaRPr lang="en-CA" sz="2800">
              <a:solidFill>
                <a:srgbClr val="00B0F0"/>
              </a:solidFill>
            </a:endParaRPr>
          </a:p>
        </p:txBody>
      </p:sp>
      <p:sp>
        <p:nvSpPr>
          <p:cNvPr id="3" name="Content Placeholder 2">
            <a:extLst>
              <a:ext uri="{FF2B5EF4-FFF2-40B4-BE49-F238E27FC236}">
                <a16:creationId xmlns:a16="http://schemas.microsoft.com/office/drawing/2014/main" id="{FD227CF7-C820-4288-B9AD-81B7F4BD5504}"/>
              </a:ext>
            </a:extLst>
          </p:cNvPr>
          <p:cNvSpPr>
            <a:spLocks noGrp="1"/>
          </p:cNvSpPr>
          <p:nvPr>
            <p:ph idx="1"/>
          </p:nvPr>
        </p:nvSpPr>
        <p:spPr>
          <a:xfrm>
            <a:off x="799132" y="1109791"/>
            <a:ext cx="4418526" cy="5378449"/>
          </a:xfrm>
        </p:spPr>
        <p:txBody>
          <a:bodyPr lIns="91440" tIns="45720" rIns="91440" bIns="45720" anchor="ctr">
            <a:normAutofit/>
          </a:bodyPr>
          <a:lstStyle/>
          <a:p>
            <a:pPr marL="0" indent="0">
              <a:buClr>
                <a:schemeClr val="tx1"/>
              </a:buClr>
              <a:buNone/>
            </a:pPr>
            <a:r>
              <a:rPr lang="en-CA" sz="2400" b="1" i="1" dirty="0">
                <a:latin typeface="Arial"/>
                <a:cs typeface="Arial"/>
              </a:rPr>
              <a:t>Mission: </a:t>
            </a:r>
            <a:r>
              <a:rPr lang="en-CA" sz="2400" dirty="0">
                <a:latin typeface="Arial"/>
                <a:cs typeface="Arial"/>
              </a:rPr>
              <a:t>To improve and save lives through the production of medical radioisotopes and the research and development of novel</a:t>
            </a:r>
            <a:r>
              <a:rPr lang="en-CA" sz="2400" dirty="0">
                <a:solidFill>
                  <a:srgbClr val="00B0F0"/>
                </a:solidFill>
                <a:latin typeface="Arial"/>
                <a:cs typeface="Arial"/>
              </a:rPr>
              <a:t> radiopharmaceuticals</a:t>
            </a:r>
            <a:r>
              <a:rPr lang="en-CA" sz="2400" dirty="0">
                <a:latin typeface="Arial"/>
                <a:cs typeface="Arial"/>
              </a:rPr>
              <a:t>, as well as the novel application of </a:t>
            </a:r>
            <a:r>
              <a:rPr lang="en-CA" sz="2400" dirty="0">
                <a:solidFill>
                  <a:schemeClr val="accent6"/>
                </a:solidFill>
                <a:latin typeface="Arial"/>
                <a:cs typeface="Arial"/>
              </a:rPr>
              <a:t>particle beams</a:t>
            </a:r>
            <a:r>
              <a:rPr lang="en-CA" sz="2400" dirty="0">
                <a:latin typeface="Arial"/>
                <a:cs typeface="Arial"/>
              </a:rPr>
              <a:t> for health sciences.</a:t>
            </a:r>
          </a:p>
        </p:txBody>
      </p:sp>
      <p:sp>
        <p:nvSpPr>
          <p:cNvPr id="21" name="Oval 20">
            <a:extLst>
              <a:ext uri="{FF2B5EF4-FFF2-40B4-BE49-F238E27FC236}">
                <a16:creationId xmlns:a16="http://schemas.microsoft.com/office/drawing/2014/main" id="{95D1FBC1-A5FE-968E-37C7-34EB96EDDB3C}"/>
              </a:ext>
            </a:extLst>
          </p:cNvPr>
          <p:cNvSpPr>
            <a:spLocks noChangeArrowheads="1"/>
          </p:cNvSpPr>
          <p:nvPr/>
        </p:nvSpPr>
        <p:spPr bwMode="auto">
          <a:xfrm>
            <a:off x="9811997" y="5444821"/>
            <a:ext cx="384508" cy="336319"/>
          </a:xfrm>
          <a:prstGeom prst="ellipse">
            <a:avLst/>
          </a:prstGeom>
          <a:noFill/>
          <a:ln w="38100">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Tree>
    <p:extLst>
      <p:ext uri="{BB962C8B-B14F-4D97-AF65-F5344CB8AC3E}">
        <p14:creationId xmlns:p14="http://schemas.microsoft.com/office/powerpoint/2010/main" val="3199570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2">
            <a:extLst>
              <a:ext uri="{FF2B5EF4-FFF2-40B4-BE49-F238E27FC236}">
                <a16:creationId xmlns:a16="http://schemas.microsoft.com/office/drawing/2014/main" id="{16C46D0A-9288-43EA-BD93-D5EECA565D75}"/>
              </a:ext>
            </a:extLst>
          </p:cNvPr>
          <p:cNvGrpSpPr/>
          <p:nvPr/>
        </p:nvGrpSpPr>
        <p:grpSpPr>
          <a:xfrm>
            <a:off x="4210797" y="1066871"/>
            <a:ext cx="3556000" cy="635080"/>
            <a:chOff x="5715000" y="1905000"/>
            <a:chExt cx="2667000" cy="762000"/>
          </a:xfrm>
        </p:grpSpPr>
        <p:sp>
          <p:nvSpPr>
            <p:cNvPr id="10" name="Round Diagonal Corner Rectangle 7">
              <a:extLst>
                <a:ext uri="{FF2B5EF4-FFF2-40B4-BE49-F238E27FC236}">
                  <a16:creationId xmlns:a16="http://schemas.microsoft.com/office/drawing/2014/main" id="{F1E45B8A-DF63-4C43-B67F-4790608BA2DB}"/>
                </a:ext>
              </a:extLst>
            </p:cNvPr>
            <p:cNvSpPr/>
            <p:nvPr/>
          </p:nvSpPr>
          <p:spPr bwMode="auto">
            <a:xfrm>
              <a:off x="5715000" y="1905000"/>
              <a:ext cx="2667000" cy="762000"/>
            </a:xfrm>
            <a:prstGeom prst="round2DiagRect">
              <a:avLst/>
            </a:prstGeom>
            <a:solidFill>
              <a:schemeClr val="bg1"/>
            </a:solidFill>
            <a:ln w="19050" cap="flat" cmpd="sng" algn="ctr">
              <a:solidFill>
                <a:schemeClr val="tx2"/>
              </a:solidFill>
              <a:prstDash val="solid"/>
              <a:round/>
              <a:headEnd type="none" w="med" len="med"/>
              <a:tailEnd type="stealth" w="lg" len="lg"/>
            </a:ln>
            <a:effectLst/>
          </p:spPr>
          <p:txBody>
            <a:bodyPr/>
            <a:lstStyle/>
            <a:p>
              <a:pPr defTabSz="609585">
                <a:defRPr/>
              </a:pPr>
              <a:endParaRPr lang="en-US" sz="2400">
                <a:solidFill>
                  <a:prstClr val="black"/>
                </a:solidFill>
                <a:latin typeface="Avenir Heavy"/>
              </a:endParaRPr>
            </a:p>
          </p:txBody>
        </p:sp>
        <p:sp>
          <p:nvSpPr>
            <p:cNvPr id="11" name="TextBox 43">
              <a:extLst>
                <a:ext uri="{FF2B5EF4-FFF2-40B4-BE49-F238E27FC236}">
                  <a16:creationId xmlns:a16="http://schemas.microsoft.com/office/drawing/2014/main" id="{0099228D-C487-4590-A5F6-60081984688A}"/>
                </a:ext>
              </a:extLst>
            </p:cNvPr>
            <p:cNvSpPr txBox="1">
              <a:spLocks noChangeArrowheads="1"/>
            </p:cNvSpPr>
            <p:nvPr/>
          </p:nvSpPr>
          <p:spPr bwMode="auto">
            <a:xfrm>
              <a:off x="6041054" y="1981200"/>
              <a:ext cx="2039261" cy="553928"/>
            </a:xfrm>
            <a:prstGeom prst="rect">
              <a:avLst/>
            </a:prstGeom>
            <a:noFill/>
            <a:ln w="9525">
              <a:noFill/>
              <a:miter lim="800000"/>
              <a:headEnd/>
              <a:tailEnd/>
            </a:ln>
          </p:spPr>
          <p:txBody>
            <a:bodyPr wrap="none">
              <a:spAutoFit/>
            </a:bodyPr>
            <a:lstStyle/>
            <a:p>
              <a:pPr algn="ctr" defTabSz="609585">
                <a:defRPr/>
              </a:pPr>
              <a:r>
                <a:rPr lang="en-US" sz="2400">
                  <a:solidFill>
                    <a:prstClr val="black"/>
                  </a:solidFill>
                  <a:latin typeface="Arial"/>
                  <a:cs typeface="Arial"/>
                </a:rPr>
                <a:t>Nuclear Chemistry</a:t>
              </a:r>
            </a:p>
          </p:txBody>
        </p:sp>
      </p:grpSp>
      <p:grpSp>
        <p:nvGrpSpPr>
          <p:cNvPr id="13" name="Group 9">
            <a:extLst>
              <a:ext uri="{FF2B5EF4-FFF2-40B4-BE49-F238E27FC236}">
                <a16:creationId xmlns:a16="http://schemas.microsoft.com/office/drawing/2014/main" id="{7764843A-97E1-4310-9B4A-A258BEE22815}"/>
              </a:ext>
            </a:extLst>
          </p:cNvPr>
          <p:cNvGrpSpPr/>
          <p:nvPr/>
        </p:nvGrpSpPr>
        <p:grpSpPr>
          <a:xfrm>
            <a:off x="299197" y="1066871"/>
            <a:ext cx="3556000" cy="635080"/>
            <a:chOff x="457200" y="1371600"/>
            <a:chExt cx="2667000" cy="762000"/>
          </a:xfrm>
        </p:grpSpPr>
        <p:sp>
          <p:nvSpPr>
            <p:cNvPr id="14" name="Round Diagonal Corner Rectangle 11">
              <a:extLst>
                <a:ext uri="{FF2B5EF4-FFF2-40B4-BE49-F238E27FC236}">
                  <a16:creationId xmlns:a16="http://schemas.microsoft.com/office/drawing/2014/main" id="{1073E73B-4796-473E-9DB7-6D616D3D21D0}"/>
                </a:ext>
              </a:extLst>
            </p:cNvPr>
            <p:cNvSpPr/>
            <p:nvPr/>
          </p:nvSpPr>
          <p:spPr bwMode="auto">
            <a:xfrm>
              <a:off x="457200" y="1371600"/>
              <a:ext cx="2667000" cy="762000"/>
            </a:xfrm>
            <a:prstGeom prst="round2DiagRect">
              <a:avLst/>
            </a:prstGeom>
            <a:solidFill>
              <a:schemeClr val="bg1"/>
            </a:solidFill>
            <a:ln w="19050" cap="flat" cmpd="sng" algn="ctr">
              <a:solidFill>
                <a:schemeClr val="tx2"/>
              </a:solidFill>
              <a:prstDash val="solid"/>
              <a:round/>
              <a:headEnd type="none" w="med" len="med"/>
              <a:tailEnd type="stealth" w="lg" len="lg"/>
            </a:ln>
            <a:effectLst/>
          </p:spPr>
          <p:txBody>
            <a:bodyPr/>
            <a:lstStyle/>
            <a:p>
              <a:pPr defTabSz="609585">
                <a:defRPr/>
              </a:pPr>
              <a:endParaRPr lang="en-US" sz="2400">
                <a:solidFill>
                  <a:prstClr val="black"/>
                </a:solidFill>
                <a:latin typeface="Avenir Heavy"/>
              </a:endParaRPr>
            </a:p>
          </p:txBody>
        </p:sp>
        <p:sp>
          <p:nvSpPr>
            <p:cNvPr id="15" name="TextBox 41">
              <a:extLst>
                <a:ext uri="{FF2B5EF4-FFF2-40B4-BE49-F238E27FC236}">
                  <a16:creationId xmlns:a16="http://schemas.microsoft.com/office/drawing/2014/main" id="{FA5419B2-9815-405B-94D8-D8FE5F1AA77F}"/>
                </a:ext>
              </a:extLst>
            </p:cNvPr>
            <p:cNvSpPr txBox="1">
              <a:spLocks noChangeArrowheads="1"/>
            </p:cNvSpPr>
            <p:nvPr/>
          </p:nvSpPr>
          <p:spPr bwMode="auto">
            <a:xfrm>
              <a:off x="743188" y="1447800"/>
              <a:ext cx="2077733" cy="553928"/>
            </a:xfrm>
            <a:prstGeom prst="rect">
              <a:avLst/>
            </a:prstGeom>
            <a:noFill/>
            <a:ln w="9525">
              <a:noFill/>
              <a:miter lim="800000"/>
              <a:headEnd/>
              <a:tailEnd/>
            </a:ln>
          </p:spPr>
          <p:txBody>
            <a:bodyPr wrap="none">
              <a:spAutoFit/>
            </a:bodyPr>
            <a:lstStyle/>
            <a:p>
              <a:pPr algn="ctr" defTabSz="609585">
                <a:defRPr/>
              </a:pPr>
              <a:r>
                <a:rPr lang="en-US" sz="2400">
                  <a:solidFill>
                    <a:prstClr val="black"/>
                  </a:solidFill>
                  <a:latin typeface="Arial"/>
                  <a:cs typeface="Arial"/>
                </a:rPr>
                <a:t>Applied Ion Beams</a:t>
              </a:r>
            </a:p>
          </p:txBody>
        </p:sp>
      </p:grpSp>
      <p:grpSp>
        <p:nvGrpSpPr>
          <p:cNvPr id="16" name="Group 9">
            <a:extLst>
              <a:ext uri="{FF2B5EF4-FFF2-40B4-BE49-F238E27FC236}">
                <a16:creationId xmlns:a16="http://schemas.microsoft.com/office/drawing/2014/main" id="{244095C0-CD9C-4D9E-8F6E-8304AB275D3C}"/>
              </a:ext>
            </a:extLst>
          </p:cNvPr>
          <p:cNvGrpSpPr/>
          <p:nvPr/>
        </p:nvGrpSpPr>
        <p:grpSpPr>
          <a:xfrm>
            <a:off x="8122396" y="1066871"/>
            <a:ext cx="3556000" cy="635080"/>
            <a:chOff x="457200" y="1371600"/>
            <a:chExt cx="2667000" cy="762000"/>
          </a:xfrm>
        </p:grpSpPr>
        <p:sp>
          <p:nvSpPr>
            <p:cNvPr id="17" name="Round Diagonal Corner Rectangle 14">
              <a:extLst>
                <a:ext uri="{FF2B5EF4-FFF2-40B4-BE49-F238E27FC236}">
                  <a16:creationId xmlns:a16="http://schemas.microsoft.com/office/drawing/2014/main" id="{FCAF9260-BE2B-447D-92D0-87C523A9AF74}"/>
                </a:ext>
              </a:extLst>
            </p:cNvPr>
            <p:cNvSpPr/>
            <p:nvPr/>
          </p:nvSpPr>
          <p:spPr bwMode="auto">
            <a:xfrm>
              <a:off x="457200" y="1371600"/>
              <a:ext cx="2667000" cy="762000"/>
            </a:xfrm>
            <a:prstGeom prst="round2DiagRect">
              <a:avLst/>
            </a:prstGeom>
            <a:solidFill>
              <a:srgbClr val="FFFFFF"/>
            </a:solidFill>
            <a:ln w="19050" cap="flat" cmpd="sng" algn="ctr">
              <a:solidFill>
                <a:schemeClr val="tx2"/>
              </a:solidFill>
              <a:prstDash val="solid"/>
              <a:round/>
              <a:headEnd type="none" w="med" len="med"/>
              <a:tailEnd type="stealth" w="lg" len="lg"/>
            </a:ln>
            <a:effectLst/>
          </p:spPr>
          <p:txBody>
            <a:bodyPr/>
            <a:lstStyle/>
            <a:p>
              <a:pPr defTabSz="609585">
                <a:defRPr/>
              </a:pPr>
              <a:endParaRPr lang="en-US" sz="2400">
                <a:solidFill>
                  <a:prstClr val="black"/>
                </a:solidFill>
                <a:latin typeface="Avenir Heavy"/>
              </a:endParaRPr>
            </a:p>
          </p:txBody>
        </p:sp>
        <p:sp>
          <p:nvSpPr>
            <p:cNvPr id="18" name="TextBox 41">
              <a:extLst>
                <a:ext uri="{FF2B5EF4-FFF2-40B4-BE49-F238E27FC236}">
                  <a16:creationId xmlns:a16="http://schemas.microsoft.com/office/drawing/2014/main" id="{ECC36B85-3B19-4997-BAAD-0EF4A17721E0}"/>
                </a:ext>
              </a:extLst>
            </p:cNvPr>
            <p:cNvSpPr txBox="1">
              <a:spLocks noChangeArrowheads="1"/>
            </p:cNvSpPr>
            <p:nvPr/>
          </p:nvSpPr>
          <p:spPr bwMode="auto">
            <a:xfrm>
              <a:off x="858599" y="1447800"/>
              <a:ext cx="1846901" cy="553928"/>
            </a:xfrm>
            <a:prstGeom prst="rect">
              <a:avLst/>
            </a:prstGeom>
            <a:noFill/>
            <a:ln w="9525">
              <a:noFill/>
              <a:miter lim="800000"/>
              <a:headEnd/>
              <a:tailEnd/>
            </a:ln>
          </p:spPr>
          <p:txBody>
            <a:bodyPr wrap="none">
              <a:spAutoFit/>
            </a:bodyPr>
            <a:lstStyle/>
            <a:p>
              <a:pPr algn="ctr" defTabSz="609585">
                <a:defRPr/>
              </a:pPr>
              <a:r>
                <a:rPr lang="en-US" sz="2400">
                  <a:solidFill>
                    <a:prstClr val="black"/>
                  </a:solidFill>
                  <a:latin typeface="Arial"/>
                  <a:cs typeface="Arial"/>
                </a:rPr>
                <a:t>Applied Isotopes</a:t>
              </a:r>
            </a:p>
          </p:txBody>
        </p:sp>
      </p:grpSp>
      <p:sp>
        <p:nvSpPr>
          <p:cNvPr id="25" name="TextBox 24">
            <a:extLst>
              <a:ext uri="{FF2B5EF4-FFF2-40B4-BE49-F238E27FC236}">
                <a16:creationId xmlns:a16="http://schemas.microsoft.com/office/drawing/2014/main" id="{029B679E-90C7-4DE9-8B64-1986FD0E68F5}"/>
              </a:ext>
            </a:extLst>
          </p:cNvPr>
          <p:cNvSpPr txBox="1"/>
          <p:nvPr/>
        </p:nvSpPr>
        <p:spPr>
          <a:xfrm>
            <a:off x="1420657" y="4374423"/>
            <a:ext cx="1236236" cy="769441"/>
          </a:xfrm>
          <a:prstGeom prst="rect">
            <a:avLst/>
          </a:prstGeom>
          <a:noFill/>
        </p:spPr>
        <p:txBody>
          <a:bodyPr wrap="none" lIns="91440" tIns="45720" rIns="91440" bIns="45720" rtlCol="0" anchor="t">
            <a:spAutoFit/>
          </a:bodyPr>
          <a:lstStyle/>
          <a:p>
            <a:pPr algn="ctr" defTabSz="609585">
              <a:defRPr/>
            </a:pPr>
            <a:r>
              <a:rPr lang="en-CA" sz="2200">
                <a:solidFill>
                  <a:srgbClr val="7F7F7F"/>
                </a:solidFill>
              </a:rPr>
              <a:t>Cornelia</a:t>
            </a:r>
          </a:p>
          <a:p>
            <a:pPr algn="ctr" defTabSz="609585">
              <a:defRPr/>
            </a:pPr>
            <a:r>
              <a:rPr lang="en-CA" sz="2200" err="1">
                <a:solidFill>
                  <a:srgbClr val="7F7F7F"/>
                </a:solidFill>
              </a:rPr>
              <a:t>Hoehr</a:t>
            </a:r>
            <a:endParaRPr lang="en-CA" sz="2200" err="1">
              <a:solidFill>
                <a:srgbClr val="7F7F7F"/>
              </a:solidFill>
              <a:cs typeface="Arial"/>
            </a:endParaRPr>
          </a:p>
        </p:txBody>
      </p:sp>
      <p:sp>
        <p:nvSpPr>
          <p:cNvPr id="26" name="TextBox 25">
            <a:extLst>
              <a:ext uri="{FF2B5EF4-FFF2-40B4-BE49-F238E27FC236}">
                <a16:creationId xmlns:a16="http://schemas.microsoft.com/office/drawing/2014/main" id="{C7ECD704-4390-4F1A-AE4D-9FD3147B1D4B}"/>
              </a:ext>
            </a:extLst>
          </p:cNvPr>
          <p:cNvSpPr txBox="1"/>
          <p:nvPr/>
        </p:nvSpPr>
        <p:spPr>
          <a:xfrm>
            <a:off x="3284327" y="4376247"/>
            <a:ext cx="1612941" cy="769441"/>
          </a:xfrm>
          <a:prstGeom prst="rect">
            <a:avLst/>
          </a:prstGeom>
          <a:noFill/>
        </p:spPr>
        <p:txBody>
          <a:bodyPr wrap="none" rtlCol="0">
            <a:spAutoFit/>
          </a:bodyPr>
          <a:lstStyle/>
          <a:p>
            <a:pPr algn="ctr" defTabSz="609585">
              <a:defRPr/>
            </a:pPr>
            <a:r>
              <a:rPr lang="en-CA" sz="2200">
                <a:solidFill>
                  <a:srgbClr val="7F7F7F"/>
                </a:solidFill>
              </a:rPr>
              <a:t>Valery</a:t>
            </a:r>
          </a:p>
          <a:p>
            <a:pPr algn="ctr" defTabSz="609585">
              <a:defRPr/>
            </a:pPr>
            <a:r>
              <a:rPr lang="en-CA" sz="2200">
                <a:solidFill>
                  <a:srgbClr val="7F7F7F"/>
                </a:solidFill>
              </a:rPr>
              <a:t>Radchenko</a:t>
            </a:r>
          </a:p>
        </p:txBody>
      </p:sp>
      <p:sp>
        <p:nvSpPr>
          <p:cNvPr id="30" name="TextBox 29">
            <a:extLst>
              <a:ext uri="{FF2B5EF4-FFF2-40B4-BE49-F238E27FC236}">
                <a16:creationId xmlns:a16="http://schemas.microsoft.com/office/drawing/2014/main" id="{4D1D09A4-2C23-4FF0-87AB-23CE89660781}"/>
              </a:ext>
            </a:extLst>
          </p:cNvPr>
          <p:cNvSpPr txBox="1"/>
          <p:nvPr/>
        </p:nvSpPr>
        <p:spPr>
          <a:xfrm>
            <a:off x="5344687" y="4376248"/>
            <a:ext cx="1231171" cy="769441"/>
          </a:xfrm>
          <a:prstGeom prst="rect">
            <a:avLst/>
          </a:prstGeom>
          <a:noFill/>
        </p:spPr>
        <p:txBody>
          <a:bodyPr wrap="none" rtlCol="0">
            <a:spAutoFit/>
          </a:bodyPr>
          <a:lstStyle/>
          <a:p>
            <a:pPr algn="ctr" defTabSz="609585">
              <a:defRPr/>
            </a:pPr>
            <a:r>
              <a:rPr lang="en-CA" sz="2200">
                <a:solidFill>
                  <a:srgbClr val="7F7F7F"/>
                </a:solidFill>
              </a:rPr>
              <a:t>Paul</a:t>
            </a:r>
          </a:p>
          <a:p>
            <a:pPr algn="ctr" defTabSz="609585">
              <a:defRPr/>
            </a:pPr>
            <a:r>
              <a:rPr lang="en-CA" sz="2200">
                <a:solidFill>
                  <a:srgbClr val="7F7F7F"/>
                </a:solidFill>
              </a:rPr>
              <a:t>Schaffer</a:t>
            </a:r>
          </a:p>
        </p:txBody>
      </p:sp>
      <p:pic>
        <p:nvPicPr>
          <p:cNvPr id="31" name="Picture 30">
            <a:extLst>
              <a:ext uri="{FF2B5EF4-FFF2-40B4-BE49-F238E27FC236}">
                <a16:creationId xmlns:a16="http://schemas.microsoft.com/office/drawing/2014/main" id="{6863F654-6F30-49B6-BDAD-8F62A5C0A1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48065" y="1955245"/>
            <a:ext cx="1698882" cy="2296391"/>
          </a:xfrm>
          <a:prstGeom prst="rect">
            <a:avLst/>
          </a:prstGeom>
        </p:spPr>
      </p:pic>
      <p:sp>
        <p:nvSpPr>
          <p:cNvPr id="36" name="TextBox 35">
            <a:extLst>
              <a:ext uri="{FF2B5EF4-FFF2-40B4-BE49-F238E27FC236}">
                <a16:creationId xmlns:a16="http://schemas.microsoft.com/office/drawing/2014/main" id="{D0B313CD-4FA3-417C-914C-91E3ED07B528}"/>
              </a:ext>
            </a:extLst>
          </p:cNvPr>
          <p:cNvSpPr txBox="1"/>
          <p:nvPr/>
        </p:nvSpPr>
        <p:spPr>
          <a:xfrm>
            <a:off x="9226870" y="4293639"/>
            <a:ext cx="1471878" cy="1015663"/>
          </a:xfrm>
          <a:prstGeom prst="rect">
            <a:avLst/>
          </a:prstGeom>
          <a:noFill/>
        </p:spPr>
        <p:txBody>
          <a:bodyPr wrap="none" rtlCol="0">
            <a:spAutoFit/>
          </a:bodyPr>
          <a:lstStyle/>
          <a:p>
            <a:pPr algn="ctr"/>
            <a:r>
              <a:rPr lang="en-CA" sz="2200">
                <a:solidFill>
                  <a:srgbClr val="7F7F7F"/>
                </a:solidFill>
              </a:rPr>
              <a:t>Caterina</a:t>
            </a:r>
          </a:p>
          <a:p>
            <a:pPr algn="ctr"/>
            <a:r>
              <a:rPr lang="en-CA" sz="2200">
                <a:solidFill>
                  <a:srgbClr val="7F7F7F"/>
                </a:solidFill>
              </a:rPr>
              <a:t>Ramogida</a:t>
            </a:r>
          </a:p>
          <a:p>
            <a:pPr algn="ctr"/>
            <a:r>
              <a:rPr lang="en-CA" sz="1400">
                <a:solidFill>
                  <a:srgbClr val="7F7F7F"/>
                </a:solidFill>
              </a:rPr>
              <a:t>(joint SFU)</a:t>
            </a:r>
            <a:endParaRPr lang="en-US" sz="1400">
              <a:solidFill>
                <a:srgbClr val="7F7F7F"/>
              </a:solidFill>
            </a:endParaRPr>
          </a:p>
        </p:txBody>
      </p:sp>
      <p:pic>
        <p:nvPicPr>
          <p:cNvPr id="37" name="Picture 36">
            <a:extLst>
              <a:ext uri="{FF2B5EF4-FFF2-40B4-BE49-F238E27FC236}">
                <a16:creationId xmlns:a16="http://schemas.microsoft.com/office/drawing/2014/main" id="{6C054E64-83D8-470C-B24C-A00B3D5761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24445" y="1939931"/>
            <a:ext cx="1698882" cy="2327019"/>
          </a:xfrm>
          <a:prstGeom prst="rect">
            <a:avLst/>
          </a:prstGeom>
        </p:spPr>
      </p:pic>
      <p:sp>
        <p:nvSpPr>
          <p:cNvPr id="32" name="TextBox 31">
            <a:extLst>
              <a:ext uri="{FF2B5EF4-FFF2-40B4-BE49-F238E27FC236}">
                <a16:creationId xmlns:a16="http://schemas.microsoft.com/office/drawing/2014/main" id="{D7DA5E4F-BD5C-4CFA-9725-8138DC1EAD44}"/>
              </a:ext>
            </a:extLst>
          </p:cNvPr>
          <p:cNvSpPr txBox="1"/>
          <p:nvPr/>
        </p:nvSpPr>
        <p:spPr>
          <a:xfrm>
            <a:off x="7703641" y="4366352"/>
            <a:ext cx="822534" cy="769441"/>
          </a:xfrm>
          <a:prstGeom prst="rect">
            <a:avLst/>
          </a:prstGeom>
          <a:noFill/>
        </p:spPr>
        <p:txBody>
          <a:bodyPr wrap="none" rtlCol="0">
            <a:spAutoFit/>
          </a:bodyPr>
          <a:lstStyle/>
          <a:p>
            <a:pPr algn="ctr" defTabSz="609585">
              <a:defRPr/>
            </a:pPr>
            <a:r>
              <a:rPr lang="en-CA" sz="2200">
                <a:solidFill>
                  <a:srgbClr val="7F7F7F"/>
                </a:solidFill>
              </a:rPr>
              <a:t>Hua</a:t>
            </a:r>
          </a:p>
          <a:p>
            <a:pPr algn="ctr" defTabSz="609585">
              <a:defRPr/>
            </a:pPr>
            <a:r>
              <a:rPr lang="en-CA" sz="2200">
                <a:solidFill>
                  <a:srgbClr val="7F7F7F"/>
                </a:solidFill>
              </a:rPr>
              <a:t>Yang</a:t>
            </a:r>
          </a:p>
        </p:txBody>
      </p:sp>
      <p:pic>
        <p:nvPicPr>
          <p:cNvPr id="33" name="Picture 32" descr="A person wearing glasses and smiling at the camera&#10;&#10;Description automatically generated">
            <a:extLst>
              <a:ext uri="{FF2B5EF4-FFF2-40B4-BE49-F238E27FC236}">
                <a16:creationId xmlns:a16="http://schemas.microsoft.com/office/drawing/2014/main" id="{4CF38824-F1F3-48C9-A986-0907DE11B23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74767" y="1959352"/>
            <a:ext cx="1698882" cy="2288176"/>
          </a:xfrm>
          <a:prstGeom prst="rect">
            <a:avLst/>
          </a:prstGeom>
        </p:spPr>
      </p:pic>
      <p:pic>
        <p:nvPicPr>
          <p:cNvPr id="35" name="Picture 34">
            <a:extLst>
              <a:ext uri="{FF2B5EF4-FFF2-40B4-BE49-F238E27FC236}">
                <a16:creationId xmlns:a16="http://schemas.microsoft.com/office/drawing/2014/main" id="{07C014EA-E46E-44C6-A1F0-B4131A26FE4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98387" y="1938933"/>
            <a:ext cx="1698882" cy="2329014"/>
          </a:xfrm>
          <a:prstGeom prst="rect">
            <a:avLst/>
          </a:prstGeom>
        </p:spPr>
      </p:pic>
      <p:sp>
        <p:nvSpPr>
          <p:cNvPr id="38" name="Title 2">
            <a:extLst>
              <a:ext uri="{FF2B5EF4-FFF2-40B4-BE49-F238E27FC236}">
                <a16:creationId xmlns:a16="http://schemas.microsoft.com/office/drawing/2014/main" id="{92E0FCB8-89D9-4767-A2EE-A6E3FACE6D82}"/>
              </a:ext>
            </a:extLst>
          </p:cNvPr>
          <p:cNvSpPr>
            <a:spLocks noGrp="1"/>
          </p:cNvSpPr>
          <p:nvPr>
            <p:ph type="title"/>
          </p:nvPr>
        </p:nvSpPr>
        <p:spPr>
          <a:xfrm>
            <a:off x="452229" y="263883"/>
            <a:ext cx="6805936" cy="676102"/>
          </a:xfrm>
        </p:spPr>
        <p:txBody>
          <a:bodyPr anchor="ctr"/>
          <a:lstStyle/>
          <a:p>
            <a:r>
              <a:rPr lang="en-US" sz="2800" b="1"/>
              <a:t>Life Sciences at TRIUMF</a:t>
            </a:r>
            <a:endParaRPr lang="en-CA" sz="2800" b="1"/>
          </a:p>
        </p:txBody>
      </p:sp>
      <p:sp>
        <p:nvSpPr>
          <p:cNvPr id="24" name="Title 1">
            <a:extLst>
              <a:ext uri="{FF2B5EF4-FFF2-40B4-BE49-F238E27FC236}">
                <a16:creationId xmlns:a16="http://schemas.microsoft.com/office/drawing/2014/main" id="{7B6417B3-1836-4E2C-BF0A-D640E6518F94}"/>
              </a:ext>
            </a:extLst>
          </p:cNvPr>
          <p:cNvSpPr txBox="1">
            <a:spLocks/>
          </p:cNvSpPr>
          <p:nvPr/>
        </p:nvSpPr>
        <p:spPr>
          <a:xfrm>
            <a:off x="570056" y="5221765"/>
            <a:ext cx="11110687" cy="142390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1800" b="1" i="0" kern="1200">
                <a:solidFill>
                  <a:srgbClr val="00A9FF"/>
                </a:solidFill>
                <a:latin typeface="Arial" charset="0"/>
                <a:ea typeface="Arial" charset="0"/>
                <a:cs typeface="Arial" charset="0"/>
              </a:defRPr>
            </a:lvl1pPr>
          </a:lstStyle>
          <a:p>
            <a:pPr algn="ctr"/>
            <a:r>
              <a:rPr lang="en-CA" sz="2400" b="0">
                <a:solidFill>
                  <a:srgbClr val="000000"/>
                </a:solidFill>
                <a:latin typeface="Arial"/>
                <a:cs typeface="Arial"/>
              </a:rPr>
              <a:t>Research within TRIUMF Life Sciences focuses on advancing accelerator-based technology for the development of ion beams and isotopes that can improve life.</a:t>
            </a:r>
            <a:endParaRPr lang="en-CA" sz="2400" b="0">
              <a:solidFill>
                <a:srgbClr val="000000"/>
              </a:solidFill>
            </a:endParaRPr>
          </a:p>
        </p:txBody>
      </p:sp>
      <p:pic>
        <p:nvPicPr>
          <p:cNvPr id="5" name="Picture 4">
            <a:extLst>
              <a:ext uri="{FF2B5EF4-FFF2-40B4-BE49-F238E27FC236}">
                <a16:creationId xmlns:a16="http://schemas.microsoft.com/office/drawing/2014/main" id="{353470C2-3ABC-58CB-DBBA-561186931264}"/>
              </a:ext>
            </a:extLst>
          </p:cNvPr>
          <p:cNvPicPr>
            <a:picLocks noChangeAspect="1"/>
          </p:cNvPicPr>
          <p:nvPr/>
        </p:nvPicPr>
        <p:blipFill>
          <a:blip r:embed="rId7"/>
          <a:stretch>
            <a:fillRect/>
          </a:stretch>
        </p:blipFill>
        <p:spPr>
          <a:xfrm>
            <a:off x="1219659" y="1938933"/>
            <a:ext cx="1634663" cy="2354706"/>
          </a:xfrm>
          <a:prstGeom prst="rect">
            <a:avLst/>
          </a:prstGeom>
        </p:spPr>
      </p:pic>
    </p:spTree>
    <p:extLst>
      <p:ext uri="{BB962C8B-B14F-4D97-AF65-F5344CB8AC3E}">
        <p14:creationId xmlns:p14="http://schemas.microsoft.com/office/powerpoint/2010/main" val="1524042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96E2-E1AF-45DB-B4D4-B0FC4796C6C5}"/>
              </a:ext>
            </a:extLst>
          </p:cNvPr>
          <p:cNvSpPr>
            <a:spLocks noGrp="1"/>
          </p:cNvSpPr>
          <p:nvPr>
            <p:ph type="title"/>
          </p:nvPr>
        </p:nvSpPr>
        <p:spPr>
          <a:xfrm>
            <a:off x="681471" y="322275"/>
            <a:ext cx="10291329" cy="650329"/>
          </a:xfrm>
        </p:spPr>
        <p:txBody>
          <a:bodyPr anchor="ctr">
            <a:noAutofit/>
          </a:bodyPr>
          <a:lstStyle/>
          <a:p>
            <a:r>
              <a:rPr lang="en-CA" sz="2800">
                <a:solidFill>
                  <a:srgbClr val="00B0F0"/>
                </a:solidFill>
              </a:rPr>
              <a:t>Life Sciences Priorities</a:t>
            </a:r>
          </a:p>
        </p:txBody>
      </p:sp>
      <p:sp>
        <p:nvSpPr>
          <p:cNvPr id="3" name="Content Placeholder 2">
            <a:extLst>
              <a:ext uri="{FF2B5EF4-FFF2-40B4-BE49-F238E27FC236}">
                <a16:creationId xmlns:a16="http://schemas.microsoft.com/office/drawing/2014/main" id="{FD227CF7-C820-4288-B9AD-81B7F4BD5504}"/>
              </a:ext>
            </a:extLst>
          </p:cNvPr>
          <p:cNvSpPr>
            <a:spLocks noGrp="1"/>
          </p:cNvSpPr>
          <p:nvPr>
            <p:ph idx="1"/>
          </p:nvPr>
        </p:nvSpPr>
        <p:spPr>
          <a:xfrm>
            <a:off x="681471" y="979220"/>
            <a:ext cx="10392764" cy="5427929"/>
          </a:xfrm>
        </p:spPr>
        <p:txBody>
          <a:bodyPr lIns="91440" tIns="45720" rIns="91440" bIns="45720" anchor="ctr">
            <a:normAutofit/>
          </a:bodyPr>
          <a:lstStyle/>
          <a:p>
            <a:pPr marL="514350" indent="-514350">
              <a:buClr>
                <a:schemeClr val="tx1"/>
              </a:buClr>
              <a:buFont typeface="+mj-lt"/>
              <a:buAutoNum type="arabicPeriod"/>
            </a:pPr>
            <a:r>
              <a:rPr lang="en-CA" sz="2800" dirty="0">
                <a:latin typeface="Arial"/>
                <a:cs typeface="Arial"/>
              </a:rPr>
              <a:t>Build, commission and operate </a:t>
            </a:r>
            <a:r>
              <a:rPr lang="en-CA" sz="2800" b="1" dirty="0">
                <a:latin typeface="Arial"/>
                <a:cs typeface="Arial"/>
              </a:rPr>
              <a:t>Institute for Advanced Medical Isotopes (IAMI)</a:t>
            </a:r>
          </a:p>
          <a:p>
            <a:pPr marL="514350" indent="-514350">
              <a:buClr>
                <a:schemeClr val="tx1"/>
              </a:buClr>
              <a:buFont typeface="+mj-lt"/>
              <a:buAutoNum type="arabicPeriod"/>
            </a:pPr>
            <a:r>
              <a:rPr lang="en-CA" sz="2800" dirty="0">
                <a:latin typeface="Arial"/>
                <a:cs typeface="Arial"/>
              </a:rPr>
              <a:t>Deliver on our commitments (UBC, BCCA, grants – </a:t>
            </a:r>
            <a:r>
              <a:rPr lang="en-CA" sz="2800" b="1" dirty="0">
                <a:latin typeface="Arial"/>
                <a:cs typeface="Arial"/>
              </a:rPr>
              <a:t>NFRF-T</a:t>
            </a:r>
            <a:r>
              <a:rPr lang="en-CA" sz="2800" dirty="0">
                <a:latin typeface="Arial"/>
                <a:cs typeface="Arial"/>
              </a:rPr>
              <a:t>)</a:t>
            </a:r>
          </a:p>
          <a:p>
            <a:pPr marL="514350" indent="-514350">
              <a:buClr>
                <a:schemeClr val="tx1"/>
              </a:buClr>
              <a:buFont typeface="+mj-lt"/>
              <a:buAutoNum type="arabicPeriod"/>
            </a:pPr>
            <a:r>
              <a:rPr lang="en-CA" sz="2800" dirty="0">
                <a:latin typeface="Arial"/>
                <a:cs typeface="Arial"/>
              </a:rPr>
              <a:t>Enhance R&amp;D capacity in Life Sciences, HQP training</a:t>
            </a:r>
          </a:p>
          <a:p>
            <a:pPr marL="0" indent="0">
              <a:buClr>
                <a:schemeClr val="tx1"/>
              </a:buClr>
              <a:buNone/>
            </a:pPr>
            <a:endParaRPr lang="en-CA" sz="2800"/>
          </a:p>
        </p:txBody>
      </p:sp>
    </p:spTree>
    <p:extLst>
      <p:ext uri="{BB962C8B-B14F-4D97-AF65-F5344CB8AC3E}">
        <p14:creationId xmlns:p14="http://schemas.microsoft.com/office/powerpoint/2010/main" val="3416601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EE5F9-6393-13A4-8B44-453BC87029AB}"/>
              </a:ext>
            </a:extLst>
          </p:cNvPr>
          <p:cNvSpPr>
            <a:spLocks noGrp="1"/>
          </p:cNvSpPr>
          <p:nvPr>
            <p:ph type="title"/>
          </p:nvPr>
        </p:nvSpPr>
        <p:spPr>
          <a:xfrm>
            <a:off x="544718" y="435222"/>
            <a:ext cx="8953827" cy="650329"/>
          </a:xfrm>
        </p:spPr>
        <p:txBody>
          <a:bodyPr>
            <a:normAutofit/>
          </a:bodyPr>
          <a:lstStyle/>
          <a:p>
            <a:r>
              <a:rPr lang="en-US" sz="2800"/>
              <a:t>Scenario 2 impact on LSD</a:t>
            </a:r>
            <a:endParaRPr lang="en-CA" sz="2800"/>
          </a:p>
        </p:txBody>
      </p:sp>
      <p:grpSp>
        <p:nvGrpSpPr>
          <p:cNvPr id="4" name="Group 3">
            <a:extLst>
              <a:ext uri="{FF2B5EF4-FFF2-40B4-BE49-F238E27FC236}">
                <a16:creationId xmlns:a16="http://schemas.microsoft.com/office/drawing/2014/main" id="{D1F2ECA3-95D1-2369-F9FF-48F9EBD6B3D0}"/>
              </a:ext>
            </a:extLst>
          </p:cNvPr>
          <p:cNvGrpSpPr/>
          <p:nvPr/>
        </p:nvGrpSpPr>
        <p:grpSpPr>
          <a:xfrm>
            <a:off x="5144760" y="306933"/>
            <a:ext cx="6949753" cy="6244133"/>
            <a:chOff x="1944875" y="632017"/>
            <a:chExt cx="4856609" cy="4463602"/>
          </a:xfrm>
        </p:grpSpPr>
        <p:grpSp>
          <p:nvGrpSpPr>
            <p:cNvPr id="5" name="Group 4">
              <a:extLst>
                <a:ext uri="{FF2B5EF4-FFF2-40B4-BE49-F238E27FC236}">
                  <a16:creationId xmlns:a16="http://schemas.microsoft.com/office/drawing/2014/main" id="{322CA468-92B1-3B24-D524-A0765C2871D2}"/>
                </a:ext>
              </a:extLst>
            </p:cNvPr>
            <p:cNvGrpSpPr/>
            <p:nvPr/>
          </p:nvGrpSpPr>
          <p:grpSpPr>
            <a:xfrm>
              <a:off x="1944875" y="632017"/>
              <a:ext cx="4856609" cy="4396665"/>
              <a:chOff x="1944875" y="632017"/>
              <a:chExt cx="4856609" cy="4396665"/>
            </a:xfrm>
          </p:grpSpPr>
          <p:pic>
            <p:nvPicPr>
              <p:cNvPr id="8" name="Picture 7">
                <a:extLst>
                  <a:ext uri="{FF2B5EF4-FFF2-40B4-BE49-F238E27FC236}">
                    <a16:creationId xmlns:a16="http://schemas.microsoft.com/office/drawing/2014/main" id="{FD3F893E-7E28-A1AC-606A-F30A2653736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689100" y="653823"/>
                <a:ext cx="4112384" cy="4374859"/>
              </a:xfrm>
              <a:prstGeom prst="rect">
                <a:avLst/>
              </a:prstGeom>
            </p:spPr>
          </p:pic>
          <p:sp>
            <p:nvSpPr>
              <p:cNvPr id="9" name="Rectangle 4">
                <a:extLst>
                  <a:ext uri="{FF2B5EF4-FFF2-40B4-BE49-F238E27FC236}">
                    <a16:creationId xmlns:a16="http://schemas.microsoft.com/office/drawing/2014/main" id="{031CCD08-35F8-195E-6C80-BFFA68D7C3ED}"/>
                  </a:ext>
                </a:extLst>
              </p:cNvPr>
              <p:cNvSpPr>
                <a:spLocks noChangeArrowheads="1"/>
              </p:cNvSpPr>
              <p:nvPr/>
            </p:nvSpPr>
            <p:spPr bwMode="auto">
              <a:xfrm>
                <a:off x="1944875" y="632017"/>
                <a:ext cx="1865549" cy="28813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
            <p:nvSpPr>
              <p:cNvPr id="11" name="Oval 8">
                <a:extLst>
                  <a:ext uri="{FF2B5EF4-FFF2-40B4-BE49-F238E27FC236}">
                    <a16:creationId xmlns:a16="http://schemas.microsoft.com/office/drawing/2014/main" id="{CEF2DF41-FA16-E806-7AE5-C31A235E7F64}"/>
                  </a:ext>
                </a:extLst>
              </p:cNvPr>
              <p:cNvSpPr>
                <a:spLocks noChangeArrowheads="1"/>
              </p:cNvSpPr>
              <p:nvPr/>
            </p:nvSpPr>
            <p:spPr bwMode="auto">
              <a:xfrm>
                <a:off x="6268752" y="3528267"/>
                <a:ext cx="268701" cy="240417"/>
              </a:xfrm>
              <a:prstGeom prst="ellipse">
                <a:avLst/>
              </a:prstGeom>
              <a:noFill/>
              <a:ln w="38100">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
            <p:nvSpPr>
              <p:cNvPr id="12" name="Oval 11">
                <a:extLst>
                  <a:ext uri="{FF2B5EF4-FFF2-40B4-BE49-F238E27FC236}">
                    <a16:creationId xmlns:a16="http://schemas.microsoft.com/office/drawing/2014/main" id="{A3927B94-18D5-167D-F03F-D4EF8BFA74C5}"/>
                  </a:ext>
                </a:extLst>
              </p:cNvPr>
              <p:cNvSpPr>
                <a:spLocks noChangeArrowheads="1"/>
              </p:cNvSpPr>
              <p:nvPr/>
            </p:nvSpPr>
            <p:spPr bwMode="auto">
              <a:xfrm>
                <a:off x="5883646" y="4136295"/>
                <a:ext cx="268701" cy="240417"/>
              </a:xfrm>
              <a:prstGeom prst="ellipse">
                <a:avLst/>
              </a:prstGeom>
              <a:noFill/>
              <a:ln w="381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
            <p:nvSpPr>
              <p:cNvPr id="14" name="Oval 13">
                <a:extLst>
                  <a:ext uri="{FF2B5EF4-FFF2-40B4-BE49-F238E27FC236}">
                    <a16:creationId xmlns:a16="http://schemas.microsoft.com/office/drawing/2014/main" id="{832517B6-5669-AEEF-B890-F05991D51E56}"/>
                  </a:ext>
                </a:extLst>
              </p:cNvPr>
              <p:cNvSpPr>
                <a:spLocks noChangeArrowheads="1"/>
              </p:cNvSpPr>
              <p:nvPr/>
            </p:nvSpPr>
            <p:spPr bwMode="auto">
              <a:xfrm>
                <a:off x="4895493" y="3903312"/>
                <a:ext cx="268701" cy="240417"/>
              </a:xfrm>
              <a:prstGeom prst="ellipse">
                <a:avLst/>
              </a:prstGeom>
              <a:noFill/>
              <a:ln w="381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
            <p:nvSpPr>
              <p:cNvPr id="16" name="Rectangle 15">
                <a:extLst>
                  <a:ext uri="{FF2B5EF4-FFF2-40B4-BE49-F238E27FC236}">
                    <a16:creationId xmlns:a16="http://schemas.microsoft.com/office/drawing/2014/main" id="{D6736CA4-7550-293F-40B0-67D935563613}"/>
                  </a:ext>
                </a:extLst>
              </p:cNvPr>
              <p:cNvSpPr/>
              <p:nvPr/>
            </p:nvSpPr>
            <p:spPr>
              <a:xfrm>
                <a:off x="3287712" y="4071619"/>
                <a:ext cx="189370" cy="115980"/>
              </a:xfrm>
              <a:prstGeom prst="rect">
                <a:avLst/>
              </a:prstGeom>
              <a:solidFill>
                <a:schemeClr val="bg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p>
            </p:txBody>
          </p:sp>
          <p:sp>
            <p:nvSpPr>
              <p:cNvPr id="17" name="Oval 16">
                <a:extLst>
                  <a:ext uri="{FF2B5EF4-FFF2-40B4-BE49-F238E27FC236}">
                    <a16:creationId xmlns:a16="http://schemas.microsoft.com/office/drawing/2014/main" id="{1D8192B9-E5C7-EA3B-5A88-B5DB2D3E6AA3}"/>
                  </a:ext>
                </a:extLst>
              </p:cNvPr>
              <p:cNvSpPr>
                <a:spLocks noChangeArrowheads="1"/>
              </p:cNvSpPr>
              <p:nvPr/>
            </p:nvSpPr>
            <p:spPr bwMode="auto">
              <a:xfrm>
                <a:off x="4718675" y="2538388"/>
                <a:ext cx="268701" cy="240417"/>
              </a:xfrm>
              <a:prstGeom prst="ellipse">
                <a:avLst/>
              </a:prstGeom>
              <a:noFill/>
              <a:ln w="381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
            <p:nvSpPr>
              <p:cNvPr id="18" name="Oval 12">
                <a:extLst>
                  <a:ext uri="{FF2B5EF4-FFF2-40B4-BE49-F238E27FC236}">
                    <a16:creationId xmlns:a16="http://schemas.microsoft.com/office/drawing/2014/main" id="{C6850223-8A7F-14DB-7A29-157656439EB7}"/>
                  </a:ext>
                </a:extLst>
              </p:cNvPr>
              <p:cNvSpPr>
                <a:spLocks noChangeArrowheads="1"/>
              </p:cNvSpPr>
              <p:nvPr/>
            </p:nvSpPr>
            <p:spPr bwMode="auto">
              <a:xfrm>
                <a:off x="3718508" y="3892378"/>
                <a:ext cx="268701" cy="240417"/>
              </a:xfrm>
              <a:prstGeom prst="ellipse">
                <a:avLst/>
              </a:prstGeom>
              <a:noFill/>
              <a:ln w="381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
            <p:nvSpPr>
              <p:cNvPr id="19" name="Rectangle 18">
                <a:extLst>
                  <a:ext uri="{FF2B5EF4-FFF2-40B4-BE49-F238E27FC236}">
                    <a16:creationId xmlns:a16="http://schemas.microsoft.com/office/drawing/2014/main" id="{8FABCE79-1B35-B782-FBC7-A57EE58456F2}"/>
                  </a:ext>
                </a:extLst>
              </p:cNvPr>
              <p:cNvSpPr/>
              <p:nvPr/>
            </p:nvSpPr>
            <p:spPr>
              <a:xfrm>
                <a:off x="3464310" y="691376"/>
                <a:ext cx="735980" cy="58729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6">
                <a:extLst>
                  <a:ext uri="{FF2B5EF4-FFF2-40B4-BE49-F238E27FC236}">
                    <a16:creationId xmlns:a16="http://schemas.microsoft.com/office/drawing/2014/main" id="{5A1A73D6-C36E-460E-71F0-E70559388FAA}"/>
                  </a:ext>
                </a:extLst>
              </p:cNvPr>
              <p:cNvSpPr>
                <a:spLocks noChangeArrowheads="1"/>
              </p:cNvSpPr>
              <p:nvPr/>
            </p:nvSpPr>
            <p:spPr bwMode="auto">
              <a:xfrm>
                <a:off x="4045885" y="2661052"/>
                <a:ext cx="268701" cy="240417"/>
              </a:xfrm>
              <a:prstGeom prst="ellipse">
                <a:avLst/>
              </a:prstGeom>
              <a:noFill/>
              <a:ln w="38100">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grpSp>
        <p:sp>
          <p:nvSpPr>
            <p:cNvPr id="6" name="Oval 12">
              <a:extLst>
                <a:ext uri="{FF2B5EF4-FFF2-40B4-BE49-F238E27FC236}">
                  <a16:creationId xmlns:a16="http://schemas.microsoft.com/office/drawing/2014/main" id="{E8D31853-6981-3D24-05B8-182E0DA1A4B8}"/>
                </a:ext>
              </a:extLst>
            </p:cNvPr>
            <p:cNvSpPr>
              <a:spLocks noChangeArrowheads="1"/>
            </p:cNvSpPr>
            <p:nvPr/>
          </p:nvSpPr>
          <p:spPr bwMode="auto">
            <a:xfrm>
              <a:off x="6300150" y="4833268"/>
              <a:ext cx="268701" cy="240417"/>
            </a:xfrm>
            <a:prstGeom prst="ellipse">
              <a:avLst/>
            </a:prstGeom>
            <a:noFill/>
            <a:ln w="38100">
              <a:solidFill>
                <a:schemeClr val="accent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
          <p:nvSpPr>
            <p:cNvPr id="7" name="TextBox 6">
              <a:extLst>
                <a:ext uri="{FF2B5EF4-FFF2-40B4-BE49-F238E27FC236}">
                  <a16:creationId xmlns:a16="http://schemas.microsoft.com/office/drawing/2014/main" id="{8EFF409B-46CA-0186-730B-F2398B8B2E0E}"/>
                </a:ext>
              </a:extLst>
            </p:cNvPr>
            <p:cNvSpPr txBox="1"/>
            <p:nvPr/>
          </p:nvSpPr>
          <p:spPr>
            <a:xfrm>
              <a:off x="6284064" y="4880175"/>
              <a:ext cx="383438" cy="215444"/>
            </a:xfrm>
            <a:prstGeom prst="rect">
              <a:avLst/>
            </a:prstGeom>
            <a:noFill/>
          </p:spPr>
          <p:txBody>
            <a:bodyPr wrap="none" rtlCol="0">
              <a:spAutoFit/>
            </a:bodyPr>
            <a:lstStyle/>
            <a:p>
              <a:r>
                <a:rPr lang="en-US" sz="800" dirty="0"/>
                <a:t>IAMI</a:t>
              </a:r>
              <a:endParaRPr lang="en-CA" sz="800" dirty="0"/>
            </a:p>
          </p:txBody>
        </p:sp>
      </p:grpSp>
      <p:sp>
        <p:nvSpPr>
          <p:cNvPr id="3" name="Content Placeholder 2">
            <a:extLst>
              <a:ext uri="{FF2B5EF4-FFF2-40B4-BE49-F238E27FC236}">
                <a16:creationId xmlns:a16="http://schemas.microsoft.com/office/drawing/2014/main" id="{366608F4-9792-1670-F230-0C3953FF7C28}"/>
              </a:ext>
            </a:extLst>
          </p:cNvPr>
          <p:cNvSpPr>
            <a:spLocks noGrp="1"/>
          </p:cNvSpPr>
          <p:nvPr>
            <p:ph idx="1"/>
          </p:nvPr>
        </p:nvSpPr>
        <p:spPr>
          <a:xfrm>
            <a:off x="434763" y="1569403"/>
            <a:ext cx="6065779" cy="4981663"/>
          </a:xfrm>
        </p:spPr>
        <p:txBody>
          <a:bodyPr lIns="91440" tIns="45720" rIns="91440" bIns="45720" anchor="ctr">
            <a:noAutofit/>
          </a:bodyPr>
          <a:lstStyle/>
          <a:p>
            <a:pPr>
              <a:buClr>
                <a:srgbClr val="C00000"/>
              </a:buClr>
            </a:pPr>
            <a:r>
              <a:rPr lang="en-US" sz="2400">
                <a:latin typeface="Arial"/>
                <a:cs typeface="Arial"/>
              </a:rPr>
              <a:t>No medical isotopes from ISAC in 2026</a:t>
            </a:r>
          </a:p>
          <a:p>
            <a:pPr>
              <a:buClr>
                <a:srgbClr val="C00000"/>
              </a:buClr>
            </a:pPr>
            <a:r>
              <a:rPr lang="en-US" sz="2400">
                <a:latin typeface="Arial"/>
                <a:cs typeface="Arial"/>
              </a:rPr>
              <a:t>No medical isotopes from IPF in 2026</a:t>
            </a:r>
          </a:p>
          <a:p>
            <a:pPr>
              <a:buClr>
                <a:srgbClr val="C00000"/>
              </a:buClr>
            </a:pPr>
            <a:r>
              <a:rPr lang="en-US" sz="2400">
                <a:latin typeface="Arial"/>
                <a:cs typeface="Arial"/>
              </a:rPr>
              <a:t>No experiments at PIF, TNF in 2026</a:t>
            </a:r>
          </a:p>
          <a:p>
            <a:pPr>
              <a:buClr>
                <a:srgbClr val="C00000"/>
              </a:buClr>
            </a:pPr>
            <a:r>
              <a:rPr lang="en-US" sz="2400">
                <a:latin typeface="Arial"/>
                <a:cs typeface="Arial"/>
              </a:rPr>
              <a:t>No experiments at e-</a:t>
            </a:r>
            <a:r>
              <a:rPr lang="en-US" sz="2400" err="1">
                <a:latin typeface="Arial"/>
                <a:cs typeface="Arial"/>
              </a:rPr>
              <a:t>linac</a:t>
            </a:r>
            <a:r>
              <a:rPr lang="en-US" sz="2400">
                <a:latin typeface="Arial"/>
                <a:cs typeface="Arial"/>
              </a:rPr>
              <a:t> in 2026</a:t>
            </a:r>
          </a:p>
          <a:p>
            <a:pPr marL="0" indent="0">
              <a:buNone/>
            </a:pPr>
            <a:endParaRPr lang="en-US" sz="2400"/>
          </a:p>
          <a:p>
            <a:pPr>
              <a:buClr>
                <a:srgbClr val="92D050"/>
              </a:buClr>
            </a:pPr>
            <a:r>
              <a:rPr lang="en-US" sz="2400">
                <a:latin typeface="Arial"/>
                <a:cs typeface="Arial"/>
              </a:rPr>
              <a:t>Medical isotopes and experiments from TR13 in 2026</a:t>
            </a:r>
          </a:p>
          <a:p>
            <a:pPr>
              <a:buClr>
                <a:srgbClr val="92D050"/>
              </a:buClr>
            </a:pPr>
            <a:r>
              <a:rPr lang="en-US" sz="2400">
                <a:latin typeface="Arial"/>
                <a:cs typeface="Arial"/>
              </a:rPr>
              <a:t>Medical isotopes from IAMI starting in 2026 instead of end of next 5-year plan (2029)</a:t>
            </a:r>
          </a:p>
          <a:p>
            <a:pPr>
              <a:buClr>
                <a:srgbClr val="92D050"/>
              </a:buClr>
            </a:pPr>
            <a:r>
              <a:rPr lang="en-US" sz="2400">
                <a:latin typeface="Arial"/>
                <a:cs typeface="Arial"/>
              </a:rPr>
              <a:t>Medical isotopes from ARIEL in 2028 instead of in the next 5-year plan (2030-2035)</a:t>
            </a:r>
          </a:p>
          <a:p>
            <a:endParaRPr lang="en-US" sz="2400"/>
          </a:p>
        </p:txBody>
      </p:sp>
      <p:sp>
        <p:nvSpPr>
          <p:cNvPr id="21" name="Oval 20">
            <a:extLst>
              <a:ext uri="{FF2B5EF4-FFF2-40B4-BE49-F238E27FC236}">
                <a16:creationId xmlns:a16="http://schemas.microsoft.com/office/drawing/2014/main" id="{D3E9515A-243C-3283-49FC-66B1E689A947}"/>
              </a:ext>
            </a:extLst>
          </p:cNvPr>
          <p:cNvSpPr>
            <a:spLocks noChangeArrowheads="1"/>
          </p:cNvSpPr>
          <p:nvPr/>
        </p:nvSpPr>
        <p:spPr bwMode="auto">
          <a:xfrm>
            <a:off x="10963837" y="5256366"/>
            <a:ext cx="384508" cy="336319"/>
          </a:xfrm>
          <a:prstGeom prst="ellipse">
            <a:avLst/>
          </a:prstGeom>
          <a:noFill/>
          <a:ln w="381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ヒラギノ角ゴ Pro W3" pitchFamily="-106" charset="-128"/>
              </a:defRPr>
            </a:lvl1pPr>
            <a:lvl2pPr marL="742950" indent="-285750" eaLnBrk="0" hangingPunct="0">
              <a:defRPr sz="2400">
                <a:solidFill>
                  <a:schemeClr val="tx1"/>
                </a:solidFill>
                <a:latin typeface="Arial" panose="020B0604020202020204" pitchFamily="34" charset="0"/>
                <a:ea typeface="ヒラギノ角ゴ Pro W3" pitchFamily="-106" charset="-128"/>
              </a:defRPr>
            </a:lvl2pPr>
            <a:lvl3pPr marL="1143000" indent="-228600" eaLnBrk="0" hangingPunct="0">
              <a:defRPr sz="2400">
                <a:solidFill>
                  <a:schemeClr val="tx1"/>
                </a:solidFill>
                <a:latin typeface="Arial" panose="020B0604020202020204" pitchFamily="34" charset="0"/>
                <a:ea typeface="ヒラギノ角ゴ Pro W3" pitchFamily="-106" charset="-128"/>
              </a:defRPr>
            </a:lvl3pPr>
            <a:lvl4pPr marL="1600200" indent="-228600" eaLnBrk="0" hangingPunct="0">
              <a:defRPr sz="2400">
                <a:solidFill>
                  <a:schemeClr val="tx1"/>
                </a:solidFill>
                <a:latin typeface="Arial" panose="020B0604020202020204" pitchFamily="34" charset="0"/>
                <a:ea typeface="ヒラギノ角ゴ Pro W3" pitchFamily="-106" charset="-128"/>
              </a:defRPr>
            </a:lvl4pPr>
            <a:lvl5pPr marL="2057400" indent="-228600" eaLnBrk="0" hangingPunct="0">
              <a:defRPr sz="2400">
                <a:solidFill>
                  <a:schemeClr val="tx1"/>
                </a:solidFill>
                <a:latin typeface="Arial" panose="020B0604020202020204" pitchFamily="34" charset="0"/>
                <a:ea typeface="ヒラギノ角ゴ Pro W3" pitchFamily="-106"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06" charset="-128"/>
              </a:defRPr>
            </a:lvl9pPr>
          </a:lstStyle>
          <a:p>
            <a:pPr eaLnBrk="1" hangingPunct="1"/>
            <a:endParaRPr lang="en-CA" altLang="en-US"/>
          </a:p>
        </p:txBody>
      </p:sp>
    </p:spTree>
    <p:extLst>
      <p:ext uri="{BB962C8B-B14F-4D97-AF65-F5344CB8AC3E}">
        <p14:creationId xmlns:p14="http://schemas.microsoft.com/office/powerpoint/2010/main" val="1975331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B8E9-DEA8-05F9-4CB8-7A57BC2638AE}"/>
              </a:ext>
            </a:extLst>
          </p:cNvPr>
          <p:cNvSpPr txBox="1">
            <a:spLocks/>
          </p:cNvSpPr>
          <p:nvPr/>
        </p:nvSpPr>
        <p:spPr>
          <a:xfrm>
            <a:off x="173326" y="288081"/>
            <a:ext cx="11462612" cy="65032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1800" b="1" i="0" kern="1200">
                <a:solidFill>
                  <a:srgbClr val="00B0F0"/>
                </a:solidFill>
                <a:latin typeface="Arial" charset="0"/>
                <a:ea typeface="Arial" charset="0"/>
                <a:cs typeface="Arial" charset="0"/>
              </a:defRPr>
            </a:lvl1pPr>
          </a:lstStyle>
          <a:p>
            <a:r>
              <a:rPr lang="en-US" sz="2800">
                <a:latin typeface="Arial"/>
                <a:cs typeface="Arial"/>
              </a:rPr>
              <a:t>Life Sciences Division – NFRF-T  </a:t>
            </a:r>
            <a:endParaRPr lang="en-CA" sz="2800">
              <a:latin typeface="Arial"/>
              <a:cs typeface="Arial" panose="020B0604020202020204" pitchFamily="34" charset="0"/>
            </a:endParaRPr>
          </a:p>
        </p:txBody>
      </p:sp>
      <p:sp>
        <p:nvSpPr>
          <p:cNvPr id="4" name="Title 1">
            <a:extLst>
              <a:ext uri="{FF2B5EF4-FFF2-40B4-BE49-F238E27FC236}">
                <a16:creationId xmlns:a16="http://schemas.microsoft.com/office/drawing/2014/main" id="{159C03C3-7F1E-D4F7-C68B-8F8C326F2747}"/>
              </a:ext>
            </a:extLst>
          </p:cNvPr>
          <p:cNvSpPr>
            <a:spLocks noGrp="1"/>
          </p:cNvSpPr>
          <p:nvPr>
            <p:ph type="title"/>
          </p:nvPr>
        </p:nvSpPr>
        <p:spPr>
          <a:xfrm>
            <a:off x="661743" y="1685946"/>
            <a:ext cx="3938833" cy="1581961"/>
          </a:xfrm>
        </p:spPr>
        <p:txBody>
          <a:bodyPr/>
          <a:lstStyle/>
          <a:p>
            <a:endParaRPr lang="en-CA"/>
          </a:p>
        </p:txBody>
      </p:sp>
      <p:pic>
        <p:nvPicPr>
          <p:cNvPr id="5" name="Picture 4" descr="A picture containing text, screenshot, diagram, cartoon&#10;&#10;Description automatically generated">
            <a:extLst>
              <a:ext uri="{FF2B5EF4-FFF2-40B4-BE49-F238E27FC236}">
                <a16:creationId xmlns:a16="http://schemas.microsoft.com/office/drawing/2014/main" id="{8D8F5B8A-4528-5E6D-7E33-75309A782F9B}"/>
              </a:ext>
            </a:extLst>
          </p:cNvPr>
          <p:cNvPicPr>
            <a:picLocks noChangeAspect="1"/>
          </p:cNvPicPr>
          <p:nvPr/>
        </p:nvPicPr>
        <p:blipFill rotWithShape="1">
          <a:blip r:embed="rId3"/>
          <a:srcRect t="18040" r="4518" b="17545"/>
          <a:stretch/>
        </p:blipFill>
        <p:spPr>
          <a:xfrm>
            <a:off x="1524" y="750444"/>
            <a:ext cx="11638250" cy="4417619"/>
          </a:xfrm>
          <a:prstGeom prst="rect">
            <a:avLst/>
          </a:prstGeom>
        </p:spPr>
      </p:pic>
      <p:pic>
        <p:nvPicPr>
          <p:cNvPr id="6" name="Picture 2" descr="Logo ILL | EIROforum">
            <a:extLst>
              <a:ext uri="{FF2B5EF4-FFF2-40B4-BE49-F238E27FC236}">
                <a16:creationId xmlns:a16="http://schemas.microsoft.com/office/drawing/2014/main" id="{C2E8F4A5-B783-67CD-F714-5FE4E5071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376" y="5176252"/>
            <a:ext cx="606724" cy="3997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FDEAFA39-390F-76D8-50A2-42EED591E8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542" y="5562522"/>
            <a:ext cx="761328" cy="4229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BE8C3698-5918-957B-D7AB-32C9BF349A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441" y="5166212"/>
            <a:ext cx="741238" cy="370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UBC – Logos Download">
            <a:extLst>
              <a:ext uri="{FF2B5EF4-FFF2-40B4-BE49-F238E27FC236}">
                <a16:creationId xmlns:a16="http://schemas.microsoft.com/office/drawing/2014/main" id="{58EFF515-2EC2-D490-EAD3-DDB2EFE3F7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5618" y="4982114"/>
            <a:ext cx="425766" cy="5804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Logo - Download | TRIUMF : Canada's particle accelerator centre">
            <a:extLst>
              <a:ext uri="{FF2B5EF4-FFF2-40B4-BE49-F238E27FC236}">
                <a16:creationId xmlns:a16="http://schemas.microsoft.com/office/drawing/2014/main" id="{3FBADF01-57E2-5BE9-4015-3492DCE869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7440" y="5128241"/>
            <a:ext cx="346241" cy="3448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BC Cancer">
            <a:extLst>
              <a:ext uri="{FF2B5EF4-FFF2-40B4-BE49-F238E27FC236}">
                <a16:creationId xmlns:a16="http://schemas.microsoft.com/office/drawing/2014/main" id="{0225F692-7DDE-6E70-B958-6AB1C2F630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6325" y="5112702"/>
            <a:ext cx="461055" cy="51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C19B18F9-4053-A334-EA52-5145EE82D0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04278" y="5349884"/>
            <a:ext cx="920251" cy="3997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BC Children's Hospital">
            <a:extLst>
              <a:ext uri="{FF2B5EF4-FFF2-40B4-BE49-F238E27FC236}">
                <a16:creationId xmlns:a16="http://schemas.microsoft.com/office/drawing/2014/main" id="{C6CD5ABF-6DD9-BF34-3E6B-63302204D0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6325" y="5677328"/>
            <a:ext cx="523111" cy="3750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a:extLst>
              <a:ext uri="{FF2B5EF4-FFF2-40B4-BE49-F238E27FC236}">
                <a16:creationId xmlns:a16="http://schemas.microsoft.com/office/drawing/2014/main" id="{4393D796-E5B8-AFA0-EA88-E09E583E01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85493" y="5228127"/>
            <a:ext cx="1268467" cy="2031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Western Logo - Communications - Western University">
            <a:extLst>
              <a:ext uri="{FF2B5EF4-FFF2-40B4-BE49-F238E27FC236}">
                <a16:creationId xmlns:a16="http://schemas.microsoft.com/office/drawing/2014/main" id="{69509EDB-B3A6-9384-418D-2BA5C2E923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61977" y="5516764"/>
            <a:ext cx="574031" cy="6216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University of toronto Logos">
            <a:extLst>
              <a:ext uri="{FF2B5EF4-FFF2-40B4-BE49-F238E27FC236}">
                <a16:creationId xmlns:a16="http://schemas.microsoft.com/office/drawing/2014/main" id="{C90B61A7-6CB3-CBE1-216B-C643D6E88A9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16274" y="5473247"/>
            <a:ext cx="593174" cy="5860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BC Cancer">
            <a:extLst>
              <a:ext uri="{FF2B5EF4-FFF2-40B4-BE49-F238E27FC236}">
                <a16:creationId xmlns:a16="http://schemas.microsoft.com/office/drawing/2014/main" id="{BD10F841-442D-F66B-B506-0FFD0B355D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51380" y="5019231"/>
            <a:ext cx="461055" cy="517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UBC – Logos Download">
            <a:extLst>
              <a:ext uri="{FF2B5EF4-FFF2-40B4-BE49-F238E27FC236}">
                <a16:creationId xmlns:a16="http://schemas.microsoft.com/office/drawing/2014/main" id="{FF6C262B-968F-583A-8101-CFA088680D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4704" y="5082100"/>
            <a:ext cx="352420" cy="4804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BC Cancer">
            <a:extLst>
              <a:ext uri="{FF2B5EF4-FFF2-40B4-BE49-F238E27FC236}">
                <a16:creationId xmlns:a16="http://schemas.microsoft.com/office/drawing/2014/main" id="{2CEF5FD4-F133-808A-1913-8FA392514A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2038" y="5136543"/>
            <a:ext cx="635034" cy="7129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University of Alberta">
            <a:extLst>
              <a:ext uri="{FF2B5EF4-FFF2-40B4-BE49-F238E27FC236}">
                <a16:creationId xmlns:a16="http://schemas.microsoft.com/office/drawing/2014/main" id="{0DA6D593-5D36-7598-B717-8C62302F618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0408" t="29039" r="10816" b="28994"/>
          <a:stretch/>
        </p:blipFill>
        <p:spPr bwMode="auto">
          <a:xfrm>
            <a:off x="5457328" y="6118044"/>
            <a:ext cx="1030360" cy="2868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Logo - Download | TRIUMF : Canada's particle accelerator centre">
            <a:extLst>
              <a:ext uri="{FF2B5EF4-FFF2-40B4-BE49-F238E27FC236}">
                <a16:creationId xmlns:a16="http://schemas.microsoft.com/office/drawing/2014/main" id="{CCCD4350-FF8E-4C11-7166-24EDEF9CDD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511" y="5154926"/>
            <a:ext cx="845431" cy="8421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University of Alberta">
            <a:extLst>
              <a:ext uri="{FF2B5EF4-FFF2-40B4-BE49-F238E27FC236}">
                <a16:creationId xmlns:a16="http://schemas.microsoft.com/office/drawing/2014/main" id="{4A7367EF-E46E-0CEE-4C56-0EFF6FD06D9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0408" t="29039" r="10816" b="28994"/>
          <a:stretch/>
        </p:blipFill>
        <p:spPr bwMode="auto">
          <a:xfrm>
            <a:off x="1284558" y="5995005"/>
            <a:ext cx="1030360" cy="2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300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B8E9-DEA8-05F9-4CB8-7A57BC2638AE}"/>
              </a:ext>
            </a:extLst>
          </p:cNvPr>
          <p:cNvSpPr txBox="1">
            <a:spLocks/>
          </p:cNvSpPr>
          <p:nvPr/>
        </p:nvSpPr>
        <p:spPr>
          <a:xfrm>
            <a:off x="173326" y="288081"/>
            <a:ext cx="11462612" cy="650329"/>
          </a:xfrm>
          <a:prstGeom prst="rect">
            <a:avLst/>
          </a:prstGeom>
        </p:spPr>
        <p:txBody>
          <a:bodyPr>
            <a:normAutofit/>
          </a:bodyPr>
          <a:lstStyle>
            <a:lvl1pPr algn="l" defTabSz="914400" rtl="0" eaLnBrk="1" latinLnBrk="0" hangingPunct="1">
              <a:lnSpc>
                <a:spcPct val="90000"/>
              </a:lnSpc>
              <a:spcBef>
                <a:spcPct val="0"/>
              </a:spcBef>
              <a:buNone/>
              <a:defRPr sz="1800" b="1" i="0" kern="1200">
                <a:solidFill>
                  <a:srgbClr val="00B0F0"/>
                </a:solidFill>
                <a:latin typeface="Arial" charset="0"/>
                <a:ea typeface="Arial" charset="0"/>
                <a:cs typeface="Arial" charset="0"/>
              </a:defRPr>
            </a:lvl1pPr>
          </a:lstStyle>
          <a:p>
            <a:r>
              <a:rPr lang="en-US" sz="2800">
                <a:latin typeface="Arial" panose="020B0604020202020204" pitchFamily="34" charset="0"/>
                <a:cs typeface="Arial" panose="020B0604020202020204" pitchFamily="34" charset="0"/>
              </a:rPr>
              <a:t>Life Sciences Division – NFRF-T  </a:t>
            </a:r>
            <a:endParaRPr lang="en-CA" sz="280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159C03C3-7F1E-D4F7-C68B-8F8C326F2747}"/>
              </a:ext>
            </a:extLst>
          </p:cNvPr>
          <p:cNvSpPr>
            <a:spLocks noGrp="1"/>
          </p:cNvSpPr>
          <p:nvPr>
            <p:ph type="title"/>
          </p:nvPr>
        </p:nvSpPr>
        <p:spPr>
          <a:xfrm>
            <a:off x="661743" y="1685946"/>
            <a:ext cx="3938833" cy="1581961"/>
          </a:xfrm>
        </p:spPr>
        <p:txBody>
          <a:bodyPr/>
          <a:lstStyle/>
          <a:p>
            <a:endParaRPr lang="en-CA"/>
          </a:p>
        </p:txBody>
      </p:sp>
      <p:pic>
        <p:nvPicPr>
          <p:cNvPr id="5" name="Picture 4" descr="A picture containing text, screenshot, diagram, cartoon&#10;&#10;Description automatically generated">
            <a:extLst>
              <a:ext uri="{FF2B5EF4-FFF2-40B4-BE49-F238E27FC236}">
                <a16:creationId xmlns:a16="http://schemas.microsoft.com/office/drawing/2014/main" id="{8D8F5B8A-4528-5E6D-7E33-75309A782F9B}"/>
              </a:ext>
            </a:extLst>
          </p:cNvPr>
          <p:cNvPicPr>
            <a:picLocks noChangeAspect="1"/>
          </p:cNvPicPr>
          <p:nvPr/>
        </p:nvPicPr>
        <p:blipFill rotWithShape="1">
          <a:blip r:embed="rId3"/>
          <a:srcRect t="18040" r="4518" b="17545"/>
          <a:stretch/>
        </p:blipFill>
        <p:spPr>
          <a:xfrm>
            <a:off x="1524" y="750444"/>
            <a:ext cx="11638250" cy="4417619"/>
          </a:xfrm>
          <a:prstGeom prst="rect">
            <a:avLst/>
          </a:prstGeom>
        </p:spPr>
      </p:pic>
      <p:pic>
        <p:nvPicPr>
          <p:cNvPr id="8" name="Picture 6">
            <a:extLst>
              <a:ext uri="{FF2B5EF4-FFF2-40B4-BE49-F238E27FC236}">
                <a16:creationId xmlns:a16="http://schemas.microsoft.com/office/drawing/2014/main" id="{BE8C3698-5918-957B-D7AB-32C9BF349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4441" y="5166212"/>
            <a:ext cx="741238" cy="370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UBC – Logos Download">
            <a:extLst>
              <a:ext uri="{FF2B5EF4-FFF2-40B4-BE49-F238E27FC236}">
                <a16:creationId xmlns:a16="http://schemas.microsoft.com/office/drawing/2014/main" id="{58EFF515-2EC2-D490-EAD3-DDB2EFE3F7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618" y="4982114"/>
            <a:ext cx="425766" cy="5804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Logo - Download | TRIUMF : Canada's particle accelerator centre">
            <a:extLst>
              <a:ext uri="{FF2B5EF4-FFF2-40B4-BE49-F238E27FC236}">
                <a16:creationId xmlns:a16="http://schemas.microsoft.com/office/drawing/2014/main" id="{3FBADF01-57E2-5BE9-4015-3492DCE869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440" y="5128241"/>
            <a:ext cx="346241" cy="3448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BC Cancer">
            <a:extLst>
              <a:ext uri="{FF2B5EF4-FFF2-40B4-BE49-F238E27FC236}">
                <a16:creationId xmlns:a16="http://schemas.microsoft.com/office/drawing/2014/main" id="{0225F692-7DDE-6E70-B958-6AB1C2F630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6325" y="5112702"/>
            <a:ext cx="461055" cy="51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C19B18F9-4053-A334-EA52-5145EE82D0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04278" y="5349884"/>
            <a:ext cx="920251" cy="3997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BC Children's Hospital">
            <a:extLst>
              <a:ext uri="{FF2B5EF4-FFF2-40B4-BE49-F238E27FC236}">
                <a16:creationId xmlns:a16="http://schemas.microsoft.com/office/drawing/2014/main" id="{C6CD5ABF-6DD9-BF34-3E6B-63302204D0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6325" y="5677328"/>
            <a:ext cx="523111" cy="3750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a:extLst>
              <a:ext uri="{FF2B5EF4-FFF2-40B4-BE49-F238E27FC236}">
                <a16:creationId xmlns:a16="http://schemas.microsoft.com/office/drawing/2014/main" id="{4393D796-E5B8-AFA0-EA88-E09E583E01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5493" y="5228127"/>
            <a:ext cx="1268467" cy="2031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Western Logo - Communications - Western University">
            <a:extLst>
              <a:ext uri="{FF2B5EF4-FFF2-40B4-BE49-F238E27FC236}">
                <a16:creationId xmlns:a16="http://schemas.microsoft.com/office/drawing/2014/main" id="{69509EDB-B3A6-9384-418D-2BA5C2E923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1977" y="5516764"/>
            <a:ext cx="574031" cy="6216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University of toronto Logos">
            <a:extLst>
              <a:ext uri="{FF2B5EF4-FFF2-40B4-BE49-F238E27FC236}">
                <a16:creationId xmlns:a16="http://schemas.microsoft.com/office/drawing/2014/main" id="{C90B61A7-6CB3-CBE1-216B-C643D6E88A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6274" y="5473247"/>
            <a:ext cx="593174" cy="5860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BC Cancer">
            <a:extLst>
              <a:ext uri="{FF2B5EF4-FFF2-40B4-BE49-F238E27FC236}">
                <a16:creationId xmlns:a16="http://schemas.microsoft.com/office/drawing/2014/main" id="{BD10F841-442D-F66B-B506-0FFD0B355D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1380" y="5019231"/>
            <a:ext cx="461055" cy="517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UBC – Logos Download">
            <a:extLst>
              <a:ext uri="{FF2B5EF4-FFF2-40B4-BE49-F238E27FC236}">
                <a16:creationId xmlns:a16="http://schemas.microsoft.com/office/drawing/2014/main" id="{FF6C262B-968F-583A-8101-CFA088680D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4704" y="5082100"/>
            <a:ext cx="352420" cy="4804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BC Cancer">
            <a:extLst>
              <a:ext uri="{FF2B5EF4-FFF2-40B4-BE49-F238E27FC236}">
                <a16:creationId xmlns:a16="http://schemas.microsoft.com/office/drawing/2014/main" id="{2CEF5FD4-F133-808A-1913-8FA392514A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2038" y="5136543"/>
            <a:ext cx="635034" cy="7129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University of Alberta">
            <a:extLst>
              <a:ext uri="{FF2B5EF4-FFF2-40B4-BE49-F238E27FC236}">
                <a16:creationId xmlns:a16="http://schemas.microsoft.com/office/drawing/2014/main" id="{0DA6D593-5D36-7598-B717-8C62302F618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0408" t="29039" r="10816" b="28994"/>
          <a:stretch/>
        </p:blipFill>
        <p:spPr bwMode="auto">
          <a:xfrm>
            <a:off x="5457328" y="6118044"/>
            <a:ext cx="1030360" cy="2868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6DF9BF-F7D4-3857-EA65-5C362A41DDDC}"/>
              </a:ext>
            </a:extLst>
          </p:cNvPr>
          <p:cNvSpPr/>
          <p:nvPr/>
        </p:nvSpPr>
        <p:spPr>
          <a:xfrm>
            <a:off x="2542416" y="819336"/>
            <a:ext cx="9642783" cy="5596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1" name="Group 40">
            <a:extLst>
              <a:ext uri="{FF2B5EF4-FFF2-40B4-BE49-F238E27FC236}">
                <a16:creationId xmlns:a16="http://schemas.microsoft.com/office/drawing/2014/main" id="{DFD59CC4-5A5E-D2B3-2508-195514926D04}"/>
              </a:ext>
            </a:extLst>
          </p:cNvPr>
          <p:cNvGrpSpPr/>
          <p:nvPr/>
        </p:nvGrpSpPr>
        <p:grpSpPr>
          <a:xfrm>
            <a:off x="3936421" y="1276228"/>
            <a:ext cx="2479547" cy="2678385"/>
            <a:chOff x="4257888" y="1127141"/>
            <a:chExt cx="2479547" cy="2678385"/>
          </a:xfrm>
        </p:grpSpPr>
        <p:pic>
          <p:nvPicPr>
            <p:cNvPr id="31" name="Picture 30">
              <a:extLst>
                <a:ext uri="{FF2B5EF4-FFF2-40B4-BE49-F238E27FC236}">
                  <a16:creationId xmlns:a16="http://schemas.microsoft.com/office/drawing/2014/main" id="{EE22BE57-5E5E-3F28-E00D-E3B1B3EAF427}"/>
                </a:ext>
              </a:extLst>
            </p:cNvPr>
            <p:cNvPicPr>
              <a:picLocks noChangeAspect="1"/>
            </p:cNvPicPr>
            <p:nvPr/>
          </p:nvPicPr>
          <p:blipFill>
            <a:blip r:embed="rId14"/>
            <a:stretch>
              <a:fillRect/>
            </a:stretch>
          </p:blipFill>
          <p:spPr>
            <a:xfrm>
              <a:off x="4332974" y="2821572"/>
              <a:ext cx="1161065" cy="983954"/>
            </a:xfrm>
            <a:prstGeom prst="rect">
              <a:avLst/>
            </a:prstGeom>
          </p:spPr>
        </p:pic>
        <p:pic>
          <p:nvPicPr>
            <p:cNvPr id="32" name="Picture 31">
              <a:extLst>
                <a:ext uri="{FF2B5EF4-FFF2-40B4-BE49-F238E27FC236}">
                  <a16:creationId xmlns:a16="http://schemas.microsoft.com/office/drawing/2014/main" id="{C026BE52-C71C-1371-E0DD-FE5EC00F940B}"/>
                </a:ext>
              </a:extLst>
            </p:cNvPr>
            <p:cNvPicPr>
              <a:picLocks noChangeAspect="1"/>
            </p:cNvPicPr>
            <p:nvPr/>
          </p:nvPicPr>
          <p:blipFill>
            <a:blip r:embed="rId15"/>
            <a:stretch>
              <a:fillRect/>
            </a:stretch>
          </p:blipFill>
          <p:spPr>
            <a:xfrm>
              <a:off x="4332974" y="1589380"/>
              <a:ext cx="1161065" cy="979033"/>
            </a:xfrm>
            <a:prstGeom prst="rect">
              <a:avLst/>
            </a:prstGeom>
          </p:spPr>
        </p:pic>
        <p:pic>
          <p:nvPicPr>
            <p:cNvPr id="33" name="Picture 32">
              <a:extLst>
                <a:ext uri="{FF2B5EF4-FFF2-40B4-BE49-F238E27FC236}">
                  <a16:creationId xmlns:a16="http://schemas.microsoft.com/office/drawing/2014/main" id="{CCD45D04-2FC8-8F30-60B8-26559F1C9177}"/>
                </a:ext>
              </a:extLst>
            </p:cNvPr>
            <p:cNvPicPr>
              <a:picLocks noChangeAspect="1"/>
            </p:cNvPicPr>
            <p:nvPr/>
          </p:nvPicPr>
          <p:blipFill>
            <a:blip r:embed="rId16"/>
            <a:stretch>
              <a:fillRect/>
            </a:stretch>
          </p:blipFill>
          <p:spPr>
            <a:xfrm>
              <a:off x="5564349" y="2802707"/>
              <a:ext cx="1173086" cy="989170"/>
            </a:xfrm>
            <a:prstGeom prst="rect">
              <a:avLst/>
            </a:prstGeom>
          </p:spPr>
        </p:pic>
        <p:pic>
          <p:nvPicPr>
            <p:cNvPr id="34" name="Picture 33">
              <a:extLst>
                <a:ext uri="{FF2B5EF4-FFF2-40B4-BE49-F238E27FC236}">
                  <a16:creationId xmlns:a16="http://schemas.microsoft.com/office/drawing/2014/main" id="{AD01A2F7-7EA7-D8FB-B951-FBDE7C325A1D}"/>
                </a:ext>
              </a:extLst>
            </p:cNvPr>
            <p:cNvPicPr>
              <a:picLocks noChangeAspect="1"/>
            </p:cNvPicPr>
            <p:nvPr/>
          </p:nvPicPr>
          <p:blipFill>
            <a:blip r:embed="rId17"/>
            <a:stretch>
              <a:fillRect/>
            </a:stretch>
          </p:blipFill>
          <p:spPr>
            <a:xfrm>
              <a:off x="5522573" y="1579244"/>
              <a:ext cx="1173085" cy="989169"/>
            </a:xfrm>
            <a:prstGeom prst="rect">
              <a:avLst/>
            </a:prstGeom>
          </p:spPr>
        </p:pic>
        <p:sp>
          <p:nvSpPr>
            <p:cNvPr id="35" name="TextBox 34">
              <a:extLst>
                <a:ext uri="{FF2B5EF4-FFF2-40B4-BE49-F238E27FC236}">
                  <a16:creationId xmlns:a16="http://schemas.microsoft.com/office/drawing/2014/main" id="{D60C38AA-9021-575F-FDDD-C2D4AFCCB7CB}"/>
                </a:ext>
              </a:extLst>
            </p:cNvPr>
            <p:cNvSpPr txBox="1"/>
            <p:nvPr/>
          </p:nvSpPr>
          <p:spPr>
            <a:xfrm>
              <a:off x="4257888" y="1127141"/>
              <a:ext cx="1990032" cy="338554"/>
            </a:xfrm>
            <a:prstGeom prst="rect">
              <a:avLst/>
            </a:prstGeom>
            <a:noFill/>
          </p:spPr>
          <p:txBody>
            <a:bodyPr wrap="none" rtlCol="0">
              <a:spAutoFit/>
            </a:bodyPr>
            <a:lstStyle/>
            <a:p>
              <a:r>
                <a:rPr lang="en-CA" sz="1600" b="1"/>
                <a:t>IPF: Alpha therapy</a:t>
              </a:r>
            </a:p>
          </p:txBody>
        </p:sp>
      </p:grpSp>
      <p:pic>
        <p:nvPicPr>
          <p:cNvPr id="39" name="Picture 38">
            <a:extLst>
              <a:ext uri="{FF2B5EF4-FFF2-40B4-BE49-F238E27FC236}">
                <a16:creationId xmlns:a16="http://schemas.microsoft.com/office/drawing/2014/main" id="{C1E85EA0-F146-5BDB-2B24-8EC187F342C9}"/>
              </a:ext>
            </a:extLst>
          </p:cNvPr>
          <p:cNvPicPr>
            <a:picLocks noChangeAspect="1"/>
          </p:cNvPicPr>
          <p:nvPr/>
        </p:nvPicPr>
        <p:blipFill>
          <a:blip r:embed="rId18"/>
          <a:stretch>
            <a:fillRect/>
          </a:stretch>
        </p:blipFill>
        <p:spPr>
          <a:xfrm>
            <a:off x="4009840" y="4868089"/>
            <a:ext cx="1332455" cy="1024966"/>
          </a:xfrm>
          <a:prstGeom prst="rect">
            <a:avLst/>
          </a:prstGeom>
        </p:spPr>
      </p:pic>
      <p:sp>
        <p:nvSpPr>
          <p:cNvPr id="40" name="TextBox 39">
            <a:extLst>
              <a:ext uri="{FF2B5EF4-FFF2-40B4-BE49-F238E27FC236}">
                <a16:creationId xmlns:a16="http://schemas.microsoft.com/office/drawing/2014/main" id="{2558605E-B814-6062-39B1-6AFC2FDBB841}"/>
              </a:ext>
            </a:extLst>
          </p:cNvPr>
          <p:cNvSpPr txBox="1"/>
          <p:nvPr/>
        </p:nvSpPr>
        <p:spPr>
          <a:xfrm>
            <a:off x="7923764" y="1225512"/>
            <a:ext cx="3800784" cy="338554"/>
          </a:xfrm>
          <a:prstGeom prst="rect">
            <a:avLst/>
          </a:prstGeom>
          <a:noFill/>
        </p:spPr>
        <p:txBody>
          <a:bodyPr wrap="none" rtlCol="0">
            <a:spAutoFit/>
          </a:bodyPr>
          <a:lstStyle/>
          <a:p>
            <a:pPr algn="ctr"/>
            <a:r>
              <a:rPr lang="en-US" sz="1600" b="1"/>
              <a:t>T</a:t>
            </a:r>
            <a:r>
              <a:rPr lang="en-CA" sz="1600" b="1"/>
              <a:t>R13, 24: SPECT, PET, Auger therapy</a:t>
            </a:r>
          </a:p>
        </p:txBody>
      </p:sp>
      <p:sp>
        <p:nvSpPr>
          <p:cNvPr id="42" name="TextBox 41">
            <a:extLst>
              <a:ext uri="{FF2B5EF4-FFF2-40B4-BE49-F238E27FC236}">
                <a16:creationId xmlns:a16="http://schemas.microsoft.com/office/drawing/2014/main" id="{3BA63B34-040C-05AA-C5D6-546387F4C536}"/>
              </a:ext>
            </a:extLst>
          </p:cNvPr>
          <p:cNvSpPr txBox="1"/>
          <p:nvPr/>
        </p:nvSpPr>
        <p:spPr>
          <a:xfrm>
            <a:off x="3913151" y="4373107"/>
            <a:ext cx="2042547" cy="338554"/>
          </a:xfrm>
          <a:prstGeom prst="rect">
            <a:avLst/>
          </a:prstGeom>
          <a:noFill/>
        </p:spPr>
        <p:txBody>
          <a:bodyPr wrap="none" rtlCol="0">
            <a:spAutoFit/>
          </a:bodyPr>
          <a:lstStyle/>
          <a:p>
            <a:pPr algn="ctr"/>
            <a:r>
              <a:rPr lang="en-CA" sz="1600" b="1"/>
              <a:t>ISAC: PET imaging</a:t>
            </a:r>
          </a:p>
        </p:txBody>
      </p:sp>
      <p:pic>
        <p:nvPicPr>
          <p:cNvPr id="43" name="Picture 42">
            <a:extLst>
              <a:ext uri="{FF2B5EF4-FFF2-40B4-BE49-F238E27FC236}">
                <a16:creationId xmlns:a16="http://schemas.microsoft.com/office/drawing/2014/main" id="{A6052384-7A55-5F88-7F69-A4022CF6A033}"/>
              </a:ext>
            </a:extLst>
          </p:cNvPr>
          <p:cNvPicPr>
            <a:picLocks noChangeAspect="1"/>
          </p:cNvPicPr>
          <p:nvPr/>
        </p:nvPicPr>
        <p:blipFill>
          <a:blip r:embed="rId19"/>
          <a:stretch>
            <a:fillRect/>
          </a:stretch>
        </p:blipFill>
        <p:spPr>
          <a:xfrm>
            <a:off x="8019072" y="1699588"/>
            <a:ext cx="1062608" cy="896012"/>
          </a:xfrm>
          <a:prstGeom prst="rect">
            <a:avLst/>
          </a:prstGeom>
        </p:spPr>
      </p:pic>
      <p:pic>
        <p:nvPicPr>
          <p:cNvPr id="46" name="Picture 45">
            <a:extLst>
              <a:ext uri="{FF2B5EF4-FFF2-40B4-BE49-F238E27FC236}">
                <a16:creationId xmlns:a16="http://schemas.microsoft.com/office/drawing/2014/main" id="{8F826B3A-5145-848B-F09F-D62B0B9D1574}"/>
              </a:ext>
            </a:extLst>
          </p:cNvPr>
          <p:cNvPicPr>
            <a:picLocks noChangeAspect="1"/>
          </p:cNvPicPr>
          <p:nvPr/>
        </p:nvPicPr>
        <p:blipFill>
          <a:blip r:embed="rId20"/>
          <a:stretch>
            <a:fillRect/>
          </a:stretch>
        </p:blipFill>
        <p:spPr>
          <a:xfrm>
            <a:off x="9045136" y="1705730"/>
            <a:ext cx="1088231" cy="909907"/>
          </a:xfrm>
          <a:prstGeom prst="rect">
            <a:avLst/>
          </a:prstGeom>
        </p:spPr>
      </p:pic>
      <p:pic>
        <p:nvPicPr>
          <p:cNvPr id="47" name="Picture 46">
            <a:extLst>
              <a:ext uri="{FF2B5EF4-FFF2-40B4-BE49-F238E27FC236}">
                <a16:creationId xmlns:a16="http://schemas.microsoft.com/office/drawing/2014/main" id="{8F3E31E8-A159-9896-64C3-8E66A82875FD}"/>
              </a:ext>
            </a:extLst>
          </p:cNvPr>
          <p:cNvPicPr>
            <a:picLocks noChangeAspect="1"/>
          </p:cNvPicPr>
          <p:nvPr/>
        </p:nvPicPr>
        <p:blipFill>
          <a:blip r:embed="rId21"/>
          <a:stretch>
            <a:fillRect/>
          </a:stretch>
        </p:blipFill>
        <p:spPr>
          <a:xfrm>
            <a:off x="10112566" y="1734295"/>
            <a:ext cx="1088231" cy="909907"/>
          </a:xfrm>
          <a:prstGeom prst="rect">
            <a:avLst/>
          </a:prstGeom>
        </p:spPr>
      </p:pic>
      <p:pic>
        <p:nvPicPr>
          <p:cNvPr id="48" name="Picture 47">
            <a:extLst>
              <a:ext uri="{FF2B5EF4-FFF2-40B4-BE49-F238E27FC236}">
                <a16:creationId xmlns:a16="http://schemas.microsoft.com/office/drawing/2014/main" id="{6050772F-99C6-61D2-08BC-218F68FF3FCF}"/>
              </a:ext>
            </a:extLst>
          </p:cNvPr>
          <p:cNvPicPr>
            <a:picLocks noChangeAspect="1"/>
          </p:cNvPicPr>
          <p:nvPr/>
        </p:nvPicPr>
        <p:blipFill>
          <a:blip r:embed="rId22"/>
          <a:stretch>
            <a:fillRect/>
          </a:stretch>
        </p:blipFill>
        <p:spPr>
          <a:xfrm>
            <a:off x="8017575" y="2817716"/>
            <a:ext cx="1133954" cy="909907"/>
          </a:xfrm>
          <a:prstGeom prst="rect">
            <a:avLst/>
          </a:prstGeom>
        </p:spPr>
      </p:pic>
      <p:pic>
        <p:nvPicPr>
          <p:cNvPr id="49" name="Picture 48">
            <a:extLst>
              <a:ext uri="{FF2B5EF4-FFF2-40B4-BE49-F238E27FC236}">
                <a16:creationId xmlns:a16="http://schemas.microsoft.com/office/drawing/2014/main" id="{95296C80-AFEA-CBFF-E636-735585BBBB4D}"/>
              </a:ext>
            </a:extLst>
          </p:cNvPr>
          <p:cNvPicPr>
            <a:picLocks noChangeAspect="1"/>
          </p:cNvPicPr>
          <p:nvPr/>
        </p:nvPicPr>
        <p:blipFill>
          <a:blip r:embed="rId23"/>
          <a:stretch>
            <a:fillRect/>
          </a:stretch>
        </p:blipFill>
        <p:spPr>
          <a:xfrm>
            <a:off x="9109542" y="2818203"/>
            <a:ext cx="1133954" cy="914480"/>
          </a:xfrm>
          <a:prstGeom prst="rect">
            <a:avLst/>
          </a:prstGeom>
        </p:spPr>
      </p:pic>
      <p:pic>
        <p:nvPicPr>
          <p:cNvPr id="50" name="Picture 49">
            <a:extLst>
              <a:ext uri="{FF2B5EF4-FFF2-40B4-BE49-F238E27FC236}">
                <a16:creationId xmlns:a16="http://schemas.microsoft.com/office/drawing/2014/main" id="{2EFB9878-5DAE-652B-8A03-56F20A2C8BC0}"/>
              </a:ext>
            </a:extLst>
          </p:cNvPr>
          <p:cNvPicPr>
            <a:picLocks noChangeAspect="1"/>
          </p:cNvPicPr>
          <p:nvPr/>
        </p:nvPicPr>
        <p:blipFill>
          <a:blip r:embed="rId24"/>
          <a:stretch>
            <a:fillRect/>
          </a:stretch>
        </p:blipFill>
        <p:spPr>
          <a:xfrm>
            <a:off x="10173305" y="2822818"/>
            <a:ext cx="1129382" cy="914480"/>
          </a:xfrm>
          <a:prstGeom prst="rect">
            <a:avLst/>
          </a:prstGeom>
        </p:spPr>
      </p:pic>
      <p:pic>
        <p:nvPicPr>
          <p:cNvPr id="51" name="Picture 50">
            <a:extLst>
              <a:ext uri="{FF2B5EF4-FFF2-40B4-BE49-F238E27FC236}">
                <a16:creationId xmlns:a16="http://schemas.microsoft.com/office/drawing/2014/main" id="{3767DE47-3A90-C272-D28E-F78D410F65D6}"/>
              </a:ext>
            </a:extLst>
          </p:cNvPr>
          <p:cNvPicPr>
            <a:picLocks noChangeAspect="1"/>
          </p:cNvPicPr>
          <p:nvPr/>
        </p:nvPicPr>
        <p:blipFill>
          <a:blip r:embed="rId25"/>
          <a:stretch>
            <a:fillRect/>
          </a:stretch>
        </p:blipFill>
        <p:spPr>
          <a:xfrm>
            <a:off x="8019072" y="3930717"/>
            <a:ext cx="1197968" cy="909907"/>
          </a:xfrm>
          <a:prstGeom prst="rect">
            <a:avLst/>
          </a:prstGeom>
        </p:spPr>
      </p:pic>
      <p:pic>
        <p:nvPicPr>
          <p:cNvPr id="52" name="Picture 51">
            <a:extLst>
              <a:ext uri="{FF2B5EF4-FFF2-40B4-BE49-F238E27FC236}">
                <a16:creationId xmlns:a16="http://schemas.microsoft.com/office/drawing/2014/main" id="{B8316D4C-BB2E-D548-5143-4E1BD41E83A0}"/>
              </a:ext>
            </a:extLst>
          </p:cNvPr>
          <p:cNvPicPr>
            <a:picLocks noChangeAspect="1"/>
          </p:cNvPicPr>
          <p:nvPr/>
        </p:nvPicPr>
        <p:blipFill>
          <a:blip r:embed="rId26"/>
          <a:stretch>
            <a:fillRect/>
          </a:stretch>
        </p:blipFill>
        <p:spPr>
          <a:xfrm>
            <a:off x="5248591" y="4880815"/>
            <a:ext cx="1327611" cy="1012240"/>
          </a:xfrm>
          <a:prstGeom prst="rect">
            <a:avLst/>
          </a:prstGeom>
        </p:spPr>
      </p:pic>
      <p:sp>
        <p:nvSpPr>
          <p:cNvPr id="53" name="Rectangle 52">
            <a:extLst>
              <a:ext uri="{FF2B5EF4-FFF2-40B4-BE49-F238E27FC236}">
                <a16:creationId xmlns:a16="http://schemas.microsoft.com/office/drawing/2014/main" id="{BC54A876-1C03-1794-BD36-813A540AD514}"/>
              </a:ext>
            </a:extLst>
          </p:cNvPr>
          <p:cNvSpPr/>
          <p:nvPr/>
        </p:nvSpPr>
        <p:spPr>
          <a:xfrm>
            <a:off x="883461" y="3753232"/>
            <a:ext cx="1428222" cy="1375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ectangle 53">
            <a:extLst>
              <a:ext uri="{FF2B5EF4-FFF2-40B4-BE49-F238E27FC236}">
                <a16:creationId xmlns:a16="http://schemas.microsoft.com/office/drawing/2014/main" id="{9E991464-D40D-F339-364D-FA04F6B65D79}"/>
              </a:ext>
            </a:extLst>
          </p:cNvPr>
          <p:cNvSpPr/>
          <p:nvPr/>
        </p:nvSpPr>
        <p:spPr>
          <a:xfrm>
            <a:off x="1644394" y="3607105"/>
            <a:ext cx="1428222" cy="1375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D6972239-5C80-1F70-C4EC-026E2781C063}"/>
              </a:ext>
            </a:extLst>
          </p:cNvPr>
          <p:cNvSpPr/>
          <p:nvPr/>
        </p:nvSpPr>
        <p:spPr>
          <a:xfrm>
            <a:off x="3665618" y="1065843"/>
            <a:ext cx="3088485" cy="541950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4CD222C5-ABA7-6BC2-5C39-9EC0B688C629}"/>
              </a:ext>
            </a:extLst>
          </p:cNvPr>
          <p:cNvSpPr/>
          <p:nvPr/>
        </p:nvSpPr>
        <p:spPr>
          <a:xfrm>
            <a:off x="7616193" y="1065843"/>
            <a:ext cx="4149637" cy="5419502"/>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2" name="Picture 21" descr="A close up of a symbol&#10;&#10;Description automatically generated">
            <a:extLst>
              <a:ext uri="{FF2B5EF4-FFF2-40B4-BE49-F238E27FC236}">
                <a16:creationId xmlns:a16="http://schemas.microsoft.com/office/drawing/2014/main" id="{17DCC8FF-D366-B4B8-035D-610BC6B4DEA4}"/>
              </a:ext>
            </a:extLst>
          </p:cNvPr>
          <p:cNvPicPr>
            <a:picLocks noChangeAspect="1"/>
          </p:cNvPicPr>
          <p:nvPr/>
        </p:nvPicPr>
        <p:blipFill>
          <a:blip r:embed="rId26"/>
          <a:stretch>
            <a:fillRect/>
          </a:stretch>
        </p:blipFill>
        <p:spPr>
          <a:xfrm>
            <a:off x="9186033" y="5298322"/>
            <a:ext cx="1128040" cy="903383"/>
          </a:xfrm>
          <a:prstGeom prst="rect">
            <a:avLst/>
          </a:prstGeom>
        </p:spPr>
      </p:pic>
      <p:pic>
        <p:nvPicPr>
          <p:cNvPr id="36" name="Picture 35" descr="A gray square with white text&#10;&#10;Description automatically generated">
            <a:extLst>
              <a:ext uri="{FF2B5EF4-FFF2-40B4-BE49-F238E27FC236}">
                <a16:creationId xmlns:a16="http://schemas.microsoft.com/office/drawing/2014/main" id="{65C44AEC-18AC-2A2F-FA2E-8A4A64146BEA}"/>
              </a:ext>
            </a:extLst>
          </p:cNvPr>
          <p:cNvPicPr>
            <a:picLocks noChangeAspect="1"/>
          </p:cNvPicPr>
          <p:nvPr/>
        </p:nvPicPr>
        <p:blipFill>
          <a:blip r:embed="rId16"/>
          <a:stretch>
            <a:fillRect/>
          </a:stretch>
        </p:blipFill>
        <p:spPr>
          <a:xfrm>
            <a:off x="8052990" y="5297267"/>
            <a:ext cx="1070868" cy="933414"/>
          </a:xfrm>
          <a:prstGeom prst="rect">
            <a:avLst/>
          </a:prstGeom>
        </p:spPr>
      </p:pic>
      <p:sp>
        <p:nvSpPr>
          <p:cNvPr id="21" name="TextBox 20">
            <a:extLst>
              <a:ext uri="{FF2B5EF4-FFF2-40B4-BE49-F238E27FC236}">
                <a16:creationId xmlns:a16="http://schemas.microsoft.com/office/drawing/2014/main" id="{2A22BF61-DDA8-EE6C-4115-E64852419179}"/>
              </a:ext>
            </a:extLst>
          </p:cNvPr>
          <p:cNvSpPr txBox="1"/>
          <p:nvPr/>
        </p:nvSpPr>
        <p:spPr>
          <a:xfrm>
            <a:off x="6167784" y="569078"/>
            <a:ext cx="2091278" cy="369332"/>
          </a:xfrm>
          <a:prstGeom prst="rect">
            <a:avLst/>
          </a:prstGeom>
          <a:noFill/>
        </p:spPr>
        <p:txBody>
          <a:bodyPr wrap="none" rtlCol="0">
            <a:spAutoFit/>
          </a:bodyPr>
          <a:lstStyle/>
          <a:p>
            <a:r>
              <a:rPr lang="en-US"/>
              <a:t>Availability in 2026</a:t>
            </a:r>
            <a:endParaRPr lang="en-CA"/>
          </a:p>
        </p:txBody>
      </p:sp>
      <p:sp>
        <p:nvSpPr>
          <p:cNvPr id="37" name="Rectangle 36">
            <a:extLst>
              <a:ext uri="{FF2B5EF4-FFF2-40B4-BE49-F238E27FC236}">
                <a16:creationId xmlns:a16="http://schemas.microsoft.com/office/drawing/2014/main" id="{08FFE5BD-4FED-5CF0-32DF-51CA19120B25}"/>
              </a:ext>
            </a:extLst>
          </p:cNvPr>
          <p:cNvSpPr/>
          <p:nvPr/>
        </p:nvSpPr>
        <p:spPr>
          <a:xfrm>
            <a:off x="1265887" y="808312"/>
            <a:ext cx="1524000" cy="9757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24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552B1A1-C59D-06FC-C419-AB05EA596D4B}"/>
              </a:ext>
            </a:extLst>
          </p:cNvPr>
          <p:cNvGrpSpPr/>
          <p:nvPr/>
        </p:nvGrpSpPr>
        <p:grpSpPr>
          <a:xfrm>
            <a:off x="9619873" y="126133"/>
            <a:ext cx="2274724" cy="620140"/>
            <a:chOff x="9806836" y="177832"/>
            <a:chExt cx="2274724" cy="620140"/>
          </a:xfrm>
        </p:grpSpPr>
        <p:grpSp>
          <p:nvGrpSpPr>
            <p:cNvPr id="25" name="Group 24">
              <a:extLst>
                <a:ext uri="{FF2B5EF4-FFF2-40B4-BE49-F238E27FC236}">
                  <a16:creationId xmlns:a16="http://schemas.microsoft.com/office/drawing/2014/main" id="{698756B2-2169-2B0B-0E1B-2B5BA51B3368}"/>
                </a:ext>
              </a:extLst>
            </p:cNvPr>
            <p:cNvGrpSpPr/>
            <p:nvPr/>
          </p:nvGrpSpPr>
          <p:grpSpPr>
            <a:xfrm>
              <a:off x="9806836" y="292460"/>
              <a:ext cx="575704" cy="108000"/>
              <a:chOff x="10652117" y="1314971"/>
              <a:chExt cx="575704" cy="108000"/>
            </a:xfrm>
          </p:grpSpPr>
          <p:cxnSp>
            <p:nvCxnSpPr>
              <p:cNvPr id="21" name="Straight Connector 20">
                <a:extLst>
                  <a:ext uri="{FF2B5EF4-FFF2-40B4-BE49-F238E27FC236}">
                    <a16:creationId xmlns:a16="http://schemas.microsoft.com/office/drawing/2014/main" id="{45068FBE-4354-B175-80A0-E031E51DF499}"/>
                  </a:ext>
                </a:extLst>
              </p:cNvPr>
              <p:cNvCxnSpPr>
                <a:cxnSpLocks/>
              </p:cNvCxnSpPr>
              <p:nvPr/>
            </p:nvCxnSpPr>
            <p:spPr>
              <a:xfrm flipV="1">
                <a:off x="10668000" y="1361087"/>
                <a:ext cx="559146" cy="157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Oval 21">
                <a:extLst>
                  <a:ext uri="{FF2B5EF4-FFF2-40B4-BE49-F238E27FC236}">
                    <a16:creationId xmlns:a16="http://schemas.microsoft.com/office/drawing/2014/main" id="{0B86F9E5-F5D7-0552-B06F-0AB01998F66F}"/>
                  </a:ext>
                </a:extLst>
              </p:cNvPr>
              <p:cNvSpPr>
                <a:spLocks noChangeAspect="1"/>
              </p:cNvSpPr>
              <p:nvPr/>
            </p:nvSpPr>
            <p:spPr>
              <a:xfrm>
                <a:off x="10652117" y="1314971"/>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23" name="Oval 22">
                <a:extLst>
                  <a:ext uri="{FF2B5EF4-FFF2-40B4-BE49-F238E27FC236}">
                    <a16:creationId xmlns:a16="http://schemas.microsoft.com/office/drawing/2014/main" id="{2C619F88-7683-513D-E1DB-A096153315B8}"/>
                  </a:ext>
                </a:extLst>
              </p:cNvPr>
              <p:cNvSpPr>
                <a:spLocks noChangeAspect="1"/>
              </p:cNvSpPr>
              <p:nvPr/>
            </p:nvSpPr>
            <p:spPr>
              <a:xfrm>
                <a:off x="11119821" y="1314971"/>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grpSp>
        <p:sp>
          <p:nvSpPr>
            <p:cNvPr id="26" name="TextBox 25">
              <a:extLst>
                <a:ext uri="{FF2B5EF4-FFF2-40B4-BE49-F238E27FC236}">
                  <a16:creationId xmlns:a16="http://schemas.microsoft.com/office/drawing/2014/main" id="{4C293E38-DAFE-658E-FD7B-A0039C094311}"/>
                </a:ext>
              </a:extLst>
            </p:cNvPr>
            <p:cNvSpPr txBox="1"/>
            <p:nvPr/>
          </p:nvSpPr>
          <p:spPr>
            <a:xfrm>
              <a:off x="10358293" y="177832"/>
              <a:ext cx="564578" cy="307777"/>
            </a:xfrm>
            <a:prstGeom prst="rect">
              <a:avLst/>
            </a:prstGeom>
            <a:noFill/>
          </p:spPr>
          <p:txBody>
            <a:bodyPr wrap="none" rtlCol="0">
              <a:spAutoFit/>
            </a:bodyPr>
            <a:lstStyle/>
            <a:p>
              <a:r>
                <a:rPr lang="en-CA" sz="1400"/>
                <a:t>R&amp;D</a:t>
              </a:r>
            </a:p>
          </p:txBody>
        </p:sp>
        <p:grpSp>
          <p:nvGrpSpPr>
            <p:cNvPr id="27" name="Group 26">
              <a:extLst>
                <a:ext uri="{FF2B5EF4-FFF2-40B4-BE49-F238E27FC236}">
                  <a16:creationId xmlns:a16="http://schemas.microsoft.com/office/drawing/2014/main" id="{6B5E66AD-EAD4-6065-06EE-D4EA41B7DFC9}"/>
                </a:ext>
              </a:extLst>
            </p:cNvPr>
            <p:cNvGrpSpPr/>
            <p:nvPr/>
          </p:nvGrpSpPr>
          <p:grpSpPr>
            <a:xfrm>
              <a:off x="9814440" y="550937"/>
              <a:ext cx="575704" cy="108000"/>
              <a:chOff x="10652117" y="1314971"/>
              <a:chExt cx="575704" cy="108000"/>
            </a:xfrm>
          </p:grpSpPr>
          <p:cxnSp>
            <p:nvCxnSpPr>
              <p:cNvPr id="28" name="Straight Connector 27">
                <a:extLst>
                  <a:ext uri="{FF2B5EF4-FFF2-40B4-BE49-F238E27FC236}">
                    <a16:creationId xmlns:a16="http://schemas.microsoft.com/office/drawing/2014/main" id="{2A756FE9-72A9-3269-E99A-B112ED471D2A}"/>
                  </a:ext>
                </a:extLst>
              </p:cNvPr>
              <p:cNvCxnSpPr>
                <a:cxnSpLocks/>
              </p:cNvCxnSpPr>
              <p:nvPr/>
            </p:nvCxnSpPr>
            <p:spPr>
              <a:xfrm flipV="1">
                <a:off x="10668000" y="1361087"/>
                <a:ext cx="559146" cy="1576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9" name="Oval 28">
                <a:extLst>
                  <a:ext uri="{FF2B5EF4-FFF2-40B4-BE49-F238E27FC236}">
                    <a16:creationId xmlns:a16="http://schemas.microsoft.com/office/drawing/2014/main" id="{88750FB9-2B21-F8A6-9988-B7E5EBF5BF7F}"/>
                  </a:ext>
                </a:extLst>
              </p:cNvPr>
              <p:cNvSpPr>
                <a:spLocks noChangeAspect="1"/>
              </p:cNvSpPr>
              <p:nvPr/>
            </p:nvSpPr>
            <p:spPr>
              <a:xfrm>
                <a:off x="10652117" y="1314971"/>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30" name="Oval 29">
                <a:extLst>
                  <a:ext uri="{FF2B5EF4-FFF2-40B4-BE49-F238E27FC236}">
                    <a16:creationId xmlns:a16="http://schemas.microsoft.com/office/drawing/2014/main" id="{7997D031-063D-509A-AF79-019B190F9A38}"/>
                  </a:ext>
                </a:extLst>
              </p:cNvPr>
              <p:cNvSpPr>
                <a:spLocks noChangeAspect="1"/>
              </p:cNvSpPr>
              <p:nvPr/>
            </p:nvSpPr>
            <p:spPr>
              <a:xfrm>
                <a:off x="11119821" y="1314971"/>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grpSp>
        <p:sp>
          <p:nvSpPr>
            <p:cNvPr id="31" name="TextBox 30">
              <a:extLst>
                <a:ext uri="{FF2B5EF4-FFF2-40B4-BE49-F238E27FC236}">
                  <a16:creationId xmlns:a16="http://schemas.microsoft.com/office/drawing/2014/main" id="{DB6632D4-6C16-CCE8-15CC-0C38FB11762E}"/>
                </a:ext>
              </a:extLst>
            </p:cNvPr>
            <p:cNvSpPr txBox="1"/>
            <p:nvPr/>
          </p:nvSpPr>
          <p:spPr>
            <a:xfrm>
              <a:off x="10412956" y="490195"/>
              <a:ext cx="1668604" cy="307777"/>
            </a:xfrm>
            <a:prstGeom prst="rect">
              <a:avLst/>
            </a:prstGeom>
            <a:noFill/>
          </p:spPr>
          <p:txBody>
            <a:bodyPr wrap="square" rtlCol="0">
              <a:spAutoFit/>
            </a:bodyPr>
            <a:lstStyle/>
            <a:p>
              <a:r>
                <a:rPr lang="en-CA" sz="1400"/>
                <a:t>Clinical production</a:t>
              </a:r>
            </a:p>
          </p:txBody>
        </p:sp>
      </p:grpSp>
      <p:grpSp>
        <p:nvGrpSpPr>
          <p:cNvPr id="58" name="Group 57">
            <a:extLst>
              <a:ext uri="{FF2B5EF4-FFF2-40B4-BE49-F238E27FC236}">
                <a16:creationId xmlns:a16="http://schemas.microsoft.com/office/drawing/2014/main" id="{4FB8E238-E4EF-7794-B9F8-40C31234B885}"/>
              </a:ext>
            </a:extLst>
          </p:cNvPr>
          <p:cNvGrpSpPr/>
          <p:nvPr/>
        </p:nvGrpSpPr>
        <p:grpSpPr>
          <a:xfrm>
            <a:off x="907663" y="1186872"/>
            <a:ext cx="9849572" cy="2366162"/>
            <a:chOff x="382145" y="954688"/>
            <a:chExt cx="9849572" cy="2366162"/>
          </a:xfrm>
        </p:grpSpPr>
        <p:sp>
          <p:nvSpPr>
            <p:cNvPr id="10" name="Arrow: Right 9">
              <a:extLst>
                <a:ext uri="{FF2B5EF4-FFF2-40B4-BE49-F238E27FC236}">
                  <a16:creationId xmlns:a16="http://schemas.microsoft.com/office/drawing/2014/main" id="{9C679532-4D89-BB07-D814-BF09BCBD8EC1}"/>
                </a:ext>
              </a:extLst>
            </p:cNvPr>
            <p:cNvSpPr/>
            <p:nvPr/>
          </p:nvSpPr>
          <p:spPr>
            <a:xfrm>
              <a:off x="8428828" y="974199"/>
              <a:ext cx="1776604" cy="42216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a:solidFill>
                    <a:schemeClr val="tx1"/>
                  </a:solidFill>
                </a:rPr>
                <a:t>Y6</a:t>
              </a:r>
            </a:p>
          </p:txBody>
        </p:sp>
        <p:sp>
          <p:nvSpPr>
            <p:cNvPr id="9" name="Arrow: Right 8">
              <a:extLst>
                <a:ext uri="{FF2B5EF4-FFF2-40B4-BE49-F238E27FC236}">
                  <a16:creationId xmlns:a16="http://schemas.microsoft.com/office/drawing/2014/main" id="{6092C975-9CA3-9965-BE06-C3008FF7597E}"/>
                </a:ext>
              </a:extLst>
            </p:cNvPr>
            <p:cNvSpPr/>
            <p:nvPr/>
          </p:nvSpPr>
          <p:spPr>
            <a:xfrm>
              <a:off x="6857531" y="965197"/>
              <a:ext cx="1776604" cy="42216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a:solidFill>
                    <a:schemeClr val="tx1"/>
                  </a:solidFill>
                </a:rPr>
                <a:t>Y5</a:t>
              </a:r>
            </a:p>
          </p:txBody>
        </p:sp>
        <p:sp>
          <p:nvSpPr>
            <p:cNvPr id="8" name="Arrow: Right 7">
              <a:extLst>
                <a:ext uri="{FF2B5EF4-FFF2-40B4-BE49-F238E27FC236}">
                  <a16:creationId xmlns:a16="http://schemas.microsoft.com/office/drawing/2014/main" id="{8D21D1D9-14B6-7155-7BFA-8A9538D3534A}"/>
                </a:ext>
              </a:extLst>
            </p:cNvPr>
            <p:cNvSpPr/>
            <p:nvPr/>
          </p:nvSpPr>
          <p:spPr>
            <a:xfrm>
              <a:off x="5276304" y="969878"/>
              <a:ext cx="1776604" cy="42216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a:solidFill>
                    <a:schemeClr val="tx1"/>
                  </a:solidFill>
                </a:rPr>
                <a:t>Y4</a:t>
              </a:r>
            </a:p>
          </p:txBody>
        </p:sp>
        <p:sp>
          <p:nvSpPr>
            <p:cNvPr id="7" name="Arrow: Right 6">
              <a:extLst>
                <a:ext uri="{FF2B5EF4-FFF2-40B4-BE49-F238E27FC236}">
                  <a16:creationId xmlns:a16="http://schemas.microsoft.com/office/drawing/2014/main" id="{A020039A-9B86-446E-29DB-F2970ED8E334}"/>
                </a:ext>
              </a:extLst>
            </p:cNvPr>
            <p:cNvSpPr/>
            <p:nvPr/>
          </p:nvSpPr>
          <p:spPr>
            <a:xfrm>
              <a:off x="3705007" y="969878"/>
              <a:ext cx="1776604" cy="42216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a:solidFill>
                    <a:schemeClr val="tx1"/>
                  </a:solidFill>
                </a:rPr>
                <a:t>Y3</a:t>
              </a:r>
            </a:p>
          </p:txBody>
        </p:sp>
        <p:sp>
          <p:nvSpPr>
            <p:cNvPr id="4" name="Arrow: Right 3">
              <a:extLst>
                <a:ext uri="{FF2B5EF4-FFF2-40B4-BE49-F238E27FC236}">
                  <a16:creationId xmlns:a16="http://schemas.microsoft.com/office/drawing/2014/main" id="{6FBB4DBD-2A48-8480-4952-B914650DB684}"/>
                </a:ext>
              </a:extLst>
            </p:cNvPr>
            <p:cNvSpPr/>
            <p:nvPr/>
          </p:nvSpPr>
          <p:spPr>
            <a:xfrm>
              <a:off x="2133710" y="969879"/>
              <a:ext cx="1776604" cy="42216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a:solidFill>
                    <a:schemeClr val="tx1"/>
                  </a:solidFill>
                </a:rPr>
                <a:t>Y2</a:t>
              </a:r>
            </a:p>
          </p:txBody>
        </p:sp>
        <p:sp>
          <p:nvSpPr>
            <p:cNvPr id="2" name="Arrow: Right 1">
              <a:extLst>
                <a:ext uri="{FF2B5EF4-FFF2-40B4-BE49-F238E27FC236}">
                  <a16:creationId xmlns:a16="http://schemas.microsoft.com/office/drawing/2014/main" id="{7413B8CC-58FD-8775-9A21-0D8B6516A2A7}"/>
                </a:ext>
              </a:extLst>
            </p:cNvPr>
            <p:cNvSpPr/>
            <p:nvPr/>
          </p:nvSpPr>
          <p:spPr>
            <a:xfrm>
              <a:off x="562413" y="954688"/>
              <a:ext cx="1776604" cy="42216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a:solidFill>
                    <a:schemeClr val="tx1"/>
                  </a:solidFill>
                </a:rPr>
                <a:t>Y1</a:t>
              </a:r>
            </a:p>
          </p:txBody>
        </p:sp>
        <p:pic>
          <p:nvPicPr>
            <p:cNvPr id="11" name="Picture 10" descr="Logo - Download | TRIUMF : Canada's particle accelerator centre">
              <a:extLst>
                <a:ext uri="{FF2B5EF4-FFF2-40B4-BE49-F238E27FC236}">
                  <a16:creationId xmlns:a16="http://schemas.microsoft.com/office/drawing/2014/main" id="{DFF0B15B-B446-7DF3-101F-CB833DDAB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45" y="1447567"/>
              <a:ext cx="432583" cy="43088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36DF4B8D-1A5F-94FA-DD41-30F8860F94ED}"/>
                </a:ext>
              </a:extLst>
            </p:cNvPr>
            <p:cNvCxnSpPr>
              <a:cxnSpLocks/>
            </p:cNvCxnSpPr>
            <p:nvPr/>
          </p:nvCxnSpPr>
          <p:spPr>
            <a:xfrm>
              <a:off x="562412" y="1666595"/>
              <a:ext cx="314259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B6A45582-E3CF-C146-D47C-DA71761F106C}"/>
                </a:ext>
              </a:extLst>
            </p:cNvPr>
            <p:cNvSpPr>
              <a:spLocks noChangeAspect="1"/>
            </p:cNvSpPr>
            <p:nvPr/>
          </p:nvSpPr>
          <p:spPr>
            <a:xfrm>
              <a:off x="544437" y="1612595"/>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01C49815-C131-F98A-F486-9EDD006C66D5}"/>
                </a:ext>
              </a:extLst>
            </p:cNvPr>
            <p:cNvSpPr>
              <a:spLocks noChangeAspect="1"/>
            </p:cNvSpPr>
            <p:nvPr/>
          </p:nvSpPr>
          <p:spPr>
            <a:xfrm>
              <a:off x="3597682" y="1612595"/>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cxnSp>
          <p:nvCxnSpPr>
            <p:cNvPr id="16" name="Straight Connector 15">
              <a:extLst>
                <a:ext uri="{FF2B5EF4-FFF2-40B4-BE49-F238E27FC236}">
                  <a16:creationId xmlns:a16="http://schemas.microsoft.com/office/drawing/2014/main" id="{32588A0D-CF5B-DA72-92EB-02E42A1B679D}"/>
                </a:ext>
              </a:extLst>
            </p:cNvPr>
            <p:cNvCxnSpPr>
              <a:cxnSpLocks/>
            </p:cNvCxnSpPr>
            <p:nvPr/>
          </p:nvCxnSpPr>
          <p:spPr>
            <a:xfrm flipV="1">
              <a:off x="3714936" y="1654467"/>
              <a:ext cx="6480859" cy="2425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B4CE61C1-7C2E-E008-D6B3-B3992FBE2275}"/>
                </a:ext>
              </a:extLst>
            </p:cNvPr>
            <p:cNvSpPr>
              <a:spLocks noChangeAspect="1"/>
            </p:cNvSpPr>
            <p:nvPr/>
          </p:nvSpPr>
          <p:spPr>
            <a:xfrm>
              <a:off x="10087795" y="1602085"/>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cxnSp>
          <p:nvCxnSpPr>
            <p:cNvPr id="32" name="Straight Connector 31">
              <a:extLst>
                <a:ext uri="{FF2B5EF4-FFF2-40B4-BE49-F238E27FC236}">
                  <a16:creationId xmlns:a16="http://schemas.microsoft.com/office/drawing/2014/main" id="{50E51B12-9B8C-A9FA-C30A-1DDCF4BFED49}"/>
                </a:ext>
              </a:extLst>
            </p:cNvPr>
            <p:cNvCxnSpPr>
              <a:cxnSpLocks/>
            </p:cNvCxnSpPr>
            <p:nvPr/>
          </p:nvCxnSpPr>
          <p:spPr>
            <a:xfrm>
              <a:off x="3615657" y="2349681"/>
              <a:ext cx="3393708"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3" name="Oval 32">
              <a:extLst>
                <a:ext uri="{FF2B5EF4-FFF2-40B4-BE49-F238E27FC236}">
                  <a16:creationId xmlns:a16="http://schemas.microsoft.com/office/drawing/2014/main" id="{4F74EA07-B6FC-B88C-D010-947B5136FBAB}"/>
                </a:ext>
              </a:extLst>
            </p:cNvPr>
            <p:cNvSpPr>
              <a:spLocks noChangeAspect="1"/>
            </p:cNvSpPr>
            <p:nvPr/>
          </p:nvSpPr>
          <p:spPr>
            <a:xfrm>
              <a:off x="3597682" y="2295681"/>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cxnSp>
          <p:nvCxnSpPr>
            <p:cNvPr id="35" name="Straight Connector 34">
              <a:extLst>
                <a:ext uri="{FF2B5EF4-FFF2-40B4-BE49-F238E27FC236}">
                  <a16:creationId xmlns:a16="http://schemas.microsoft.com/office/drawing/2014/main" id="{F9F03622-594C-3548-31C3-C92F3AF4E43E}"/>
                </a:ext>
              </a:extLst>
            </p:cNvPr>
            <p:cNvCxnSpPr>
              <a:cxnSpLocks/>
            </p:cNvCxnSpPr>
            <p:nvPr/>
          </p:nvCxnSpPr>
          <p:spPr>
            <a:xfrm flipV="1">
              <a:off x="6993549" y="2337680"/>
              <a:ext cx="3219929" cy="2400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6" name="Oval 35">
              <a:extLst>
                <a:ext uri="{FF2B5EF4-FFF2-40B4-BE49-F238E27FC236}">
                  <a16:creationId xmlns:a16="http://schemas.microsoft.com/office/drawing/2014/main" id="{59AEE4D5-0D7C-ABAE-7BDF-2B0FF51B3216}"/>
                </a:ext>
              </a:extLst>
            </p:cNvPr>
            <p:cNvSpPr>
              <a:spLocks noChangeAspect="1"/>
            </p:cNvSpPr>
            <p:nvPr/>
          </p:nvSpPr>
          <p:spPr>
            <a:xfrm>
              <a:off x="6901365" y="2295681"/>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37" name="Oval 36">
              <a:extLst>
                <a:ext uri="{FF2B5EF4-FFF2-40B4-BE49-F238E27FC236}">
                  <a16:creationId xmlns:a16="http://schemas.microsoft.com/office/drawing/2014/main" id="{51F596B4-CF7E-2988-9D21-BF0C354AA702}"/>
                </a:ext>
              </a:extLst>
            </p:cNvPr>
            <p:cNvSpPr>
              <a:spLocks noChangeAspect="1"/>
            </p:cNvSpPr>
            <p:nvPr/>
          </p:nvSpPr>
          <p:spPr>
            <a:xfrm>
              <a:off x="10106153" y="2295681"/>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cxnSp>
          <p:nvCxnSpPr>
            <p:cNvPr id="40" name="Straight Connector 39">
              <a:extLst>
                <a:ext uri="{FF2B5EF4-FFF2-40B4-BE49-F238E27FC236}">
                  <a16:creationId xmlns:a16="http://schemas.microsoft.com/office/drawing/2014/main" id="{328A0A63-4C65-B459-4B39-1CB50A62C76E}"/>
                </a:ext>
              </a:extLst>
            </p:cNvPr>
            <p:cNvCxnSpPr>
              <a:cxnSpLocks/>
              <a:endCxn id="42" idx="2"/>
            </p:cNvCxnSpPr>
            <p:nvPr/>
          </p:nvCxnSpPr>
          <p:spPr>
            <a:xfrm>
              <a:off x="5356054" y="3062637"/>
              <a:ext cx="476766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1" name="Oval 40">
              <a:extLst>
                <a:ext uri="{FF2B5EF4-FFF2-40B4-BE49-F238E27FC236}">
                  <a16:creationId xmlns:a16="http://schemas.microsoft.com/office/drawing/2014/main" id="{DDB9E1F1-FF9A-E3E2-F116-EFC8A40B6FCD}"/>
                </a:ext>
              </a:extLst>
            </p:cNvPr>
            <p:cNvSpPr>
              <a:spLocks noChangeAspect="1"/>
            </p:cNvSpPr>
            <p:nvPr/>
          </p:nvSpPr>
          <p:spPr>
            <a:xfrm>
              <a:off x="5338079" y="3008637"/>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42" name="Oval 41">
              <a:extLst>
                <a:ext uri="{FF2B5EF4-FFF2-40B4-BE49-F238E27FC236}">
                  <a16:creationId xmlns:a16="http://schemas.microsoft.com/office/drawing/2014/main" id="{2F29CE04-9F64-3059-1450-EDBE48959329}"/>
                </a:ext>
              </a:extLst>
            </p:cNvPr>
            <p:cNvSpPr>
              <a:spLocks noChangeAspect="1"/>
            </p:cNvSpPr>
            <p:nvPr/>
          </p:nvSpPr>
          <p:spPr>
            <a:xfrm>
              <a:off x="10123717" y="3008637"/>
              <a:ext cx="108000" cy="108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pic>
          <p:nvPicPr>
            <p:cNvPr id="45" name="Picture 44">
              <a:extLst>
                <a:ext uri="{FF2B5EF4-FFF2-40B4-BE49-F238E27FC236}">
                  <a16:creationId xmlns:a16="http://schemas.microsoft.com/office/drawing/2014/main" id="{0A23FA77-D3E3-F54B-509D-8C17498FE2DC}"/>
                </a:ext>
              </a:extLst>
            </p:cNvPr>
            <p:cNvPicPr>
              <a:picLocks noChangeAspect="1"/>
            </p:cNvPicPr>
            <p:nvPr/>
          </p:nvPicPr>
          <p:blipFill>
            <a:blip r:embed="rId3"/>
            <a:stretch>
              <a:fillRect/>
            </a:stretch>
          </p:blipFill>
          <p:spPr>
            <a:xfrm>
              <a:off x="8002633" y="2796548"/>
              <a:ext cx="618676" cy="524302"/>
            </a:xfrm>
            <a:prstGeom prst="rect">
              <a:avLst/>
            </a:prstGeom>
          </p:spPr>
        </p:pic>
        <p:pic>
          <p:nvPicPr>
            <p:cNvPr id="46" name="Picture 45">
              <a:extLst>
                <a:ext uri="{FF2B5EF4-FFF2-40B4-BE49-F238E27FC236}">
                  <a16:creationId xmlns:a16="http://schemas.microsoft.com/office/drawing/2014/main" id="{7235C900-82CE-FC11-9A21-FF171484DF4E}"/>
                </a:ext>
              </a:extLst>
            </p:cNvPr>
            <p:cNvPicPr>
              <a:picLocks noChangeAspect="1"/>
            </p:cNvPicPr>
            <p:nvPr/>
          </p:nvPicPr>
          <p:blipFill>
            <a:blip r:embed="rId4"/>
            <a:stretch>
              <a:fillRect/>
            </a:stretch>
          </p:blipFill>
          <p:spPr>
            <a:xfrm>
              <a:off x="1018418" y="1395936"/>
              <a:ext cx="658561" cy="555312"/>
            </a:xfrm>
            <a:prstGeom prst="rect">
              <a:avLst/>
            </a:prstGeom>
          </p:spPr>
        </p:pic>
        <p:pic>
          <p:nvPicPr>
            <p:cNvPr id="47" name="Picture 46">
              <a:extLst>
                <a:ext uri="{FF2B5EF4-FFF2-40B4-BE49-F238E27FC236}">
                  <a16:creationId xmlns:a16="http://schemas.microsoft.com/office/drawing/2014/main" id="{B8D7BD10-8F2A-285F-B07A-97368FDBAE30}"/>
                </a:ext>
              </a:extLst>
            </p:cNvPr>
            <p:cNvPicPr>
              <a:picLocks noChangeAspect="1"/>
            </p:cNvPicPr>
            <p:nvPr/>
          </p:nvPicPr>
          <p:blipFill>
            <a:blip r:embed="rId5"/>
            <a:stretch>
              <a:fillRect/>
            </a:stretch>
          </p:blipFill>
          <p:spPr>
            <a:xfrm>
              <a:off x="2313645" y="1395936"/>
              <a:ext cx="661839" cy="558076"/>
            </a:xfrm>
            <a:prstGeom prst="rect">
              <a:avLst/>
            </a:prstGeom>
          </p:spPr>
        </p:pic>
        <p:pic>
          <p:nvPicPr>
            <p:cNvPr id="48" name="Picture 47">
              <a:extLst>
                <a:ext uri="{FF2B5EF4-FFF2-40B4-BE49-F238E27FC236}">
                  <a16:creationId xmlns:a16="http://schemas.microsoft.com/office/drawing/2014/main" id="{1B6E7BA8-D3AE-2AAD-0E38-283A5C5AB67A}"/>
                </a:ext>
              </a:extLst>
            </p:cNvPr>
            <p:cNvPicPr>
              <a:picLocks noChangeAspect="1"/>
            </p:cNvPicPr>
            <p:nvPr/>
          </p:nvPicPr>
          <p:blipFill>
            <a:blip r:embed="rId6"/>
            <a:stretch>
              <a:fillRect/>
            </a:stretch>
          </p:blipFill>
          <p:spPr>
            <a:xfrm>
              <a:off x="1613607" y="1395936"/>
              <a:ext cx="661839" cy="558076"/>
            </a:xfrm>
            <a:prstGeom prst="rect">
              <a:avLst/>
            </a:prstGeom>
          </p:spPr>
        </p:pic>
        <p:pic>
          <p:nvPicPr>
            <p:cNvPr id="49" name="Picture 48">
              <a:extLst>
                <a:ext uri="{FF2B5EF4-FFF2-40B4-BE49-F238E27FC236}">
                  <a16:creationId xmlns:a16="http://schemas.microsoft.com/office/drawing/2014/main" id="{2ACAB451-A81E-0A48-ECA9-DD1B7E3B719F}"/>
                </a:ext>
              </a:extLst>
            </p:cNvPr>
            <p:cNvPicPr>
              <a:picLocks noChangeAspect="1"/>
            </p:cNvPicPr>
            <p:nvPr/>
          </p:nvPicPr>
          <p:blipFill>
            <a:blip r:embed="rId7"/>
            <a:stretch>
              <a:fillRect/>
            </a:stretch>
          </p:blipFill>
          <p:spPr>
            <a:xfrm>
              <a:off x="2912678" y="1395936"/>
              <a:ext cx="661839" cy="558076"/>
            </a:xfrm>
            <a:prstGeom prst="rect">
              <a:avLst/>
            </a:prstGeom>
          </p:spPr>
        </p:pic>
        <p:pic>
          <p:nvPicPr>
            <p:cNvPr id="50" name="Picture 49">
              <a:extLst>
                <a:ext uri="{FF2B5EF4-FFF2-40B4-BE49-F238E27FC236}">
                  <a16:creationId xmlns:a16="http://schemas.microsoft.com/office/drawing/2014/main" id="{B6816526-B0DE-685A-3AA8-EC076B762D8E}"/>
                </a:ext>
              </a:extLst>
            </p:cNvPr>
            <p:cNvPicPr>
              <a:picLocks noChangeAspect="1"/>
            </p:cNvPicPr>
            <p:nvPr/>
          </p:nvPicPr>
          <p:blipFill>
            <a:blip r:embed="rId8"/>
            <a:stretch>
              <a:fillRect/>
            </a:stretch>
          </p:blipFill>
          <p:spPr>
            <a:xfrm>
              <a:off x="6681589" y="2796548"/>
              <a:ext cx="623919" cy="521680"/>
            </a:xfrm>
            <a:prstGeom prst="rect">
              <a:avLst/>
            </a:prstGeom>
          </p:spPr>
        </p:pic>
        <p:pic>
          <p:nvPicPr>
            <p:cNvPr id="51" name="Picture 50">
              <a:extLst>
                <a:ext uri="{FF2B5EF4-FFF2-40B4-BE49-F238E27FC236}">
                  <a16:creationId xmlns:a16="http://schemas.microsoft.com/office/drawing/2014/main" id="{C36BB0B0-BE47-31E1-FF82-8A7C242E7C3E}"/>
                </a:ext>
              </a:extLst>
            </p:cNvPr>
            <p:cNvPicPr>
              <a:picLocks noChangeAspect="1"/>
            </p:cNvPicPr>
            <p:nvPr/>
          </p:nvPicPr>
          <p:blipFill>
            <a:blip r:embed="rId9"/>
            <a:stretch>
              <a:fillRect/>
            </a:stretch>
          </p:blipFill>
          <p:spPr>
            <a:xfrm>
              <a:off x="5908412" y="2796548"/>
              <a:ext cx="686835" cy="521680"/>
            </a:xfrm>
            <a:prstGeom prst="rect">
              <a:avLst/>
            </a:prstGeom>
          </p:spPr>
        </p:pic>
        <p:pic>
          <p:nvPicPr>
            <p:cNvPr id="52" name="Picture 51">
              <a:extLst>
                <a:ext uri="{FF2B5EF4-FFF2-40B4-BE49-F238E27FC236}">
                  <a16:creationId xmlns:a16="http://schemas.microsoft.com/office/drawing/2014/main" id="{4A4D3047-B76F-379F-3BDC-A90D122A9897}"/>
                </a:ext>
              </a:extLst>
            </p:cNvPr>
            <p:cNvPicPr>
              <a:picLocks noChangeAspect="1"/>
            </p:cNvPicPr>
            <p:nvPr/>
          </p:nvPicPr>
          <p:blipFill>
            <a:blip r:embed="rId10"/>
            <a:stretch>
              <a:fillRect/>
            </a:stretch>
          </p:blipFill>
          <p:spPr>
            <a:xfrm>
              <a:off x="5286814" y="2089183"/>
              <a:ext cx="650134" cy="521680"/>
            </a:xfrm>
            <a:prstGeom prst="rect">
              <a:avLst/>
            </a:prstGeom>
          </p:spPr>
        </p:pic>
        <p:pic>
          <p:nvPicPr>
            <p:cNvPr id="53" name="Picture 52">
              <a:extLst>
                <a:ext uri="{FF2B5EF4-FFF2-40B4-BE49-F238E27FC236}">
                  <a16:creationId xmlns:a16="http://schemas.microsoft.com/office/drawing/2014/main" id="{DBBA8839-A91E-80C3-44DF-40294E195D8D}"/>
                </a:ext>
              </a:extLst>
            </p:cNvPr>
            <p:cNvPicPr>
              <a:picLocks noChangeAspect="1"/>
            </p:cNvPicPr>
            <p:nvPr/>
          </p:nvPicPr>
          <p:blipFill>
            <a:blip r:embed="rId11"/>
            <a:stretch>
              <a:fillRect/>
            </a:stretch>
          </p:blipFill>
          <p:spPr>
            <a:xfrm>
              <a:off x="5840850" y="2089183"/>
              <a:ext cx="647512" cy="524302"/>
            </a:xfrm>
            <a:prstGeom prst="rect">
              <a:avLst/>
            </a:prstGeom>
          </p:spPr>
        </p:pic>
        <p:pic>
          <p:nvPicPr>
            <p:cNvPr id="55" name="Picture 54">
              <a:extLst>
                <a:ext uri="{FF2B5EF4-FFF2-40B4-BE49-F238E27FC236}">
                  <a16:creationId xmlns:a16="http://schemas.microsoft.com/office/drawing/2014/main" id="{1E319B06-E22A-C56C-1C56-B58050FB7C1F}"/>
                </a:ext>
              </a:extLst>
            </p:cNvPr>
            <p:cNvPicPr>
              <a:picLocks noChangeAspect="1"/>
            </p:cNvPicPr>
            <p:nvPr/>
          </p:nvPicPr>
          <p:blipFill>
            <a:blip r:embed="rId12"/>
            <a:stretch>
              <a:fillRect/>
            </a:stretch>
          </p:blipFill>
          <p:spPr>
            <a:xfrm>
              <a:off x="7243147" y="2796548"/>
              <a:ext cx="623919" cy="521680"/>
            </a:xfrm>
            <a:prstGeom prst="rect">
              <a:avLst/>
            </a:prstGeom>
          </p:spPr>
        </p:pic>
        <p:pic>
          <p:nvPicPr>
            <p:cNvPr id="56" name="Picture 55">
              <a:extLst>
                <a:ext uri="{FF2B5EF4-FFF2-40B4-BE49-F238E27FC236}">
                  <a16:creationId xmlns:a16="http://schemas.microsoft.com/office/drawing/2014/main" id="{72AF2CD7-D58E-E8D1-97A5-33BB3393334F}"/>
                </a:ext>
              </a:extLst>
            </p:cNvPr>
            <p:cNvPicPr>
              <a:picLocks noChangeAspect="1"/>
            </p:cNvPicPr>
            <p:nvPr/>
          </p:nvPicPr>
          <p:blipFill>
            <a:blip r:embed="rId13"/>
            <a:stretch>
              <a:fillRect/>
            </a:stretch>
          </p:blipFill>
          <p:spPr>
            <a:xfrm>
              <a:off x="4480223" y="2089183"/>
              <a:ext cx="684213" cy="521680"/>
            </a:xfrm>
            <a:prstGeom prst="rect">
              <a:avLst/>
            </a:prstGeom>
          </p:spPr>
        </p:pic>
        <p:pic>
          <p:nvPicPr>
            <p:cNvPr id="57" name="Picture 56">
              <a:extLst>
                <a:ext uri="{FF2B5EF4-FFF2-40B4-BE49-F238E27FC236}">
                  <a16:creationId xmlns:a16="http://schemas.microsoft.com/office/drawing/2014/main" id="{2EB0E2E8-05DD-A9A1-B604-4DFF22E09937}"/>
                </a:ext>
              </a:extLst>
            </p:cNvPr>
            <p:cNvPicPr>
              <a:picLocks noChangeAspect="1"/>
            </p:cNvPicPr>
            <p:nvPr/>
          </p:nvPicPr>
          <p:blipFill>
            <a:blip r:embed="rId14"/>
            <a:stretch>
              <a:fillRect/>
            </a:stretch>
          </p:blipFill>
          <p:spPr>
            <a:xfrm>
              <a:off x="3941150" y="2089183"/>
              <a:ext cx="681592" cy="524302"/>
            </a:xfrm>
            <a:prstGeom prst="rect">
              <a:avLst/>
            </a:prstGeom>
          </p:spPr>
        </p:pic>
      </p:grpSp>
      <p:sp>
        <p:nvSpPr>
          <p:cNvPr id="5" name="Title 1">
            <a:extLst>
              <a:ext uri="{FF2B5EF4-FFF2-40B4-BE49-F238E27FC236}">
                <a16:creationId xmlns:a16="http://schemas.microsoft.com/office/drawing/2014/main" id="{927EF387-20B1-89F2-B614-E73A17385FA9}"/>
              </a:ext>
            </a:extLst>
          </p:cNvPr>
          <p:cNvSpPr txBox="1">
            <a:spLocks/>
          </p:cNvSpPr>
          <p:nvPr/>
        </p:nvSpPr>
        <p:spPr>
          <a:xfrm>
            <a:off x="173326" y="288081"/>
            <a:ext cx="11462612" cy="65032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1800" b="1" i="0" kern="1200">
                <a:solidFill>
                  <a:srgbClr val="00B0F0"/>
                </a:solidFill>
                <a:latin typeface="Arial" charset="0"/>
                <a:ea typeface="Arial" charset="0"/>
                <a:cs typeface="Arial" charset="0"/>
              </a:defRPr>
            </a:lvl1pPr>
          </a:lstStyle>
          <a:p>
            <a:r>
              <a:rPr lang="en-US" sz="2400">
                <a:latin typeface="Arial"/>
                <a:cs typeface="Arial"/>
              </a:rPr>
              <a:t>Life Sciences </a:t>
            </a:r>
            <a:r>
              <a:rPr lang="en-US" sz="2800">
                <a:latin typeface="Arial"/>
                <a:cs typeface="Arial"/>
              </a:rPr>
              <a:t>Division</a:t>
            </a:r>
            <a:r>
              <a:rPr lang="en-US" sz="2400">
                <a:latin typeface="Arial"/>
                <a:cs typeface="Arial"/>
              </a:rPr>
              <a:t> – NFRF-T  </a:t>
            </a:r>
            <a:endParaRPr lang="en-CA" sz="2400">
              <a:latin typeface="Arial" panose="020B0604020202020204" pitchFamily="34" charset="0"/>
              <a:cs typeface="Arial" panose="020B0604020202020204" pitchFamily="34" charset="0"/>
            </a:endParaRPr>
          </a:p>
        </p:txBody>
      </p:sp>
      <p:sp>
        <p:nvSpPr>
          <p:cNvPr id="17" name="Content Placeholder 16">
            <a:extLst>
              <a:ext uri="{FF2B5EF4-FFF2-40B4-BE49-F238E27FC236}">
                <a16:creationId xmlns:a16="http://schemas.microsoft.com/office/drawing/2014/main" id="{4BC38BDF-79ED-59BE-5C28-1881907A1F25}"/>
              </a:ext>
            </a:extLst>
          </p:cNvPr>
          <p:cNvSpPr>
            <a:spLocks noGrp="1"/>
          </p:cNvSpPr>
          <p:nvPr>
            <p:ph idx="1"/>
          </p:nvPr>
        </p:nvSpPr>
        <p:spPr>
          <a:xfrm>
            <a:off x="907776" y="3263460"/>
            <a:ext cx="10590541" cy="3939398"/>
          </a:xfrm>
        </p:spPr>
        <p:txBody>
          <a:bodyPr lIns="91440" tIns="45720" rIns="91440" bIns="45720" anchor="ctr">
            <a:normAutofit/>
          </a:bodyPr>
          <a:lstStyle/>
          <a:p>
            <a:r>
              <a:rPr lang="en-US" sz="2400" dirty="0">
                <a:latin typeface="Arial"/>
                <a:cs typeface="Arial"/>
              </a:rPr>
              <a:t>Alpha emitters will need to be either paused, produced on generators in advance, or sourced elsewhere</a:t>
            </a:r>
          </a:p>
          <a:p>
            <a:r>
              <a:rPr lang="en-US" sz="2400" dirty="0">
                <a:latin typeface="Arial"/>
                <a:cs typeface="Arial"/>
              </a:rPr>
              <a:t>Imaging isotopes and Auger emitters will continue to be available</a:t>
            </a:r>
          </a:p>
          <a:p>
            <a:r>
              <a:rPr lang="en-US" sz="2400" dirty="0">
                <a:latin typeface="Arial"/>
                <a:cs typeface="Arial"/>
              </a:rPr>
              <a:t>Clear communication with the wider NFRF-T team (change of schedule)</a:t>
            </a:r>
            <a:endParaRPr lang="en-CA" sz="2400" dirty="0"/>
          </a:p>
        </p:txBody>
      </p:sp>
    </p:spTree>
    <p:extLst>
      <p:ext uri="{BB962C8B-B14F-4D97-AF65-F5344CB8AC3E}">
        <p14:creationId xmlns:p14="http://schemas.microsoft.com/office/powerpoint/2010/main" val="1142357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E68CCE-D1D3-556E-6AE5-CB85D1D3F049}"/>
              </a:ext>
            </a:extLst>
          </p:cNvPr>
          <p:cNvSpPr>
            <a:spLocks noGrp="1"/>
          </p:cNvSpPr>
          <p:nvPr>
            <p:ph idx="1"/>
          </p:nvPr>
        </p:nvSpPr>
        <p:spPr>
          <a:xfrm>
            <a:off x="464170" y="1938184"/>
            <a:ext cx="3428073" cy="3939398"/>
          </a:xfrm>
        </p:spPr>
        <p:txBody>
          <a:bodyPr>
            <a:normAutofit/>
          </a:bodyPr>
          <a:lstStyle/>
          <a:p>
            <a:r>
              <a:rPr lang="en-US" sz="2400"/>
              <a:t>Scenario 2 will accelerate the operation of IAMI</a:t>
            </a:r>
          </a:p>
          <a:p>
            <a:r>
              <a:rPr lang="en-US" sz="2400"/>
              <a:t>More isotope production</a:t>
            </a:r>
          </a:p>
          <a:p>
            <a:r>
              <a:rPr lang="en-US" sz="2400"/>
              <a:t>More radiochemistry lab space</a:t>
            </a:r>
            <a:endParaRPr lang="en-CA" sz="2400"/>
          </a:p>
        </p:txBody>
      </p:sp>
      <p:sp>
        <p:nvSpPr>
          <p:cNvPr id="4" name="Title 1">
            <a:extLst>
              <a:ext uri="{FF2B5EF4-FFF2-40B4-BE49-F238E27FC236}">
                <a16:creationId xmlns:a16="http://schemas.microsoft.com/office/drawing/2014/main" id="{D67F6159-B9EE-3FC6-414D-DA8FF6B11C7E}"/>
              </a:ext>
            </a:extLst>
          </p:cNvPr>
          <p:cNvSpPr txBox="1">
            <a:spLocks/>
          </p:cNvSpPr>
          <p:nvPr/>
        </p:nvSpPr>
        <p:spPr>
          <a:xfrm>
            <a:off x="173326" y="288081"/>
            <a:ext cx="11462612" cy="650329"/>
          </a:xfrm>
          <a:prstGeom prst="rect">
            <a:avLst/>
          </a:prstGeom>
        </p:spPr>
        <p:txBody>
          <a:bodyPr>
            <a:normAutofit/>
          </a:bodyPr>
          <a:lstStyle>
            <a:lvl1pPr algn="l" defTabSz="914400" rtl="0" eaLnBrk="1" latinLnBrk="0" hangingPunct="1">
              <a:lnSpc>
                <a:spcPct val="90000"/>
              </a:lnSpc>
              <a:spcBef>
                <a:spcPct val="0"/>
              </a:spcBef>
              <a:buNone/>
              <a:defRPr sz="1800" b="1" i="0" kern="1200">
                <a:solidFill>
                  <a:srgbClr val="00B0F0"/>
                </a:solidFill>
                <a:latin typeface="Arial" charset="0"/>
                <a:ea typeface="Arial" charset="0"/>
                <a:cs typeface="Arial" charset="0"/>
              </a:defRPr>
            </a:lvl1pPr>
          </a:lstStyle>
          <a:p>
            <a:r>
              <a:rPr lang="en-US" sz="2800">
                <a:latin typeface="Arial" panose="020B0604020202020204" pitchFamily="34" charset="0"/>
                <a:cs typeface="Arial" panose="020B0604020202020204" pitchFamily="34" charset="0"/>
              </a:rPr>
              <a:t>Life Sciences Division – IAMI  </a:t>
            </a:r>
            <a:endParaRPr lang="en-CA" sz="2800">
              <a:latin typeface="Arial" panose="020B0604020202020204" pitchFamily="34" charset="0"/>
              <a:cs typeface="Arial" panose="020B0604020202020204" pitchFamily="34" charset="0"/>
            </a:endParaRPr>
          </a:p>
        </p:txBody>
      </p:sp>
      <p:pic>
        <p:nvPicPr>
          <p:cNvPr id="5" name="Picture 4" descr="A picture containing grass, outdoor, sky, building&#10;&#10;Description automatically generated">
            <a:extLst>
              <a:ext uri="{FF2B5EF4-FFF2-40B4-BE49-F238E27FC236}">
                <a16:creationId xmlns:a16="http://schemas.microsoft.com/office/drawing/2014/main" id="{E662328C-5A62-3D0A-5D1C-1A3EC372E70F}"/>
              </a:ext>
            </a:extLst>
          </p:cNvPr>
          <p:cNvPicPr>
            <a:picLocks noChangeAspect="1"/>
          </p:cNvPicPr>
          <p:nvPr/>
        </p:nvPicPr>
        <p:blipFill>
          <a:blip r:embed="rId2"/>
          <a:stretch>
            <a:fillRect/>
          </a:stretch>
        </p:blipFill>
        <p:spPr>
          <a:xfrm>
            <a:off x="4467600" y="932478"/>
            <a:ext cx="7260230" cy="5445172"/>
          </a:xfrm>
          <a:prstGeom prst="rect">
            <a:avLst/>
          </a:prstGeom>
        </p:spPr>
      </p:pic>
    </p:spTree>
    <p:extLst>
      <p:ext uri="{BB962C8B-B14F-4D97-AF65-F5344CB8AC3E}">
        <p14:creationId xmlns:p14="http://schemas.microsoft.com/office/powerpoint/2010/main" val="278043156"/>
      </p:ext>
    </p:extLst>
  </p:cSld>
  <p:clrMapOvr>
    <a:masterClrMapping/>
  </p:clrMapOvr>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7C4E4A0-6A6F-432B-800E-1D382A86166E}">
  <we:reference id="4b785c87-866c-4bad-85d8-5d1ae467ac9a" version="3.9.1.0" store="EXCatalog" storeType="EXCatalog"/>
  <we:alternateReferences>
    <we:reference id="WA104381909" version="3.9.1.0" store="en-CA"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e7f3a83-2a6c-499e-b43a-5622944c945d" xsi:nil="true"/>
    <lcf76f155ced4ddcb4097134ff3c332f xmlns="531c64e5-f0bf-4fab-99ec-d4095878126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FDD9A3F0CC594784BE5FE116F38755" ma:contentTypeVersion="16" ma:contentTypeDescription="Create a new document." ma:contentTypeScope="" ma:versionID="68b9656853497a02d333f1af94f01132">
  <xsd:schema xmlns:xsd="http://www.w3.org/2001/XMLSchema" xmlns:xs="http://www.w3.org/2001/XMLSchema" xmlns:p="http://schemas.microsoft.com/office/2006/metadata/properties" xmlns:ns2="531c64e5-f0bf-4fab-99ec-d40958781267" xmlns:ns3="be7f3a83-2a6c-499e-b43a-5622944c945d" targetNamespace="http://schemas.microsoft.com/office/2006/metadata/properties" ma:root="true" ma:fieldsID="c634760767d606ad30fea708d95aebb0" ns2:_="" ns3:_="">
    <xsd:import namespace="531c64e5-f0bf-4fab-99ec-d40958781267"/>
    <xsd:import namespace="be7f3a83-2a6c-499e-b43a-5622944c94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1c64e5-f0bf-4fab-99ec-d409587812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ae3b54c-c226-4f74-9573-cd9558e4dc0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7f3a83-2a6c-499e-b43a-5622944c945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70a43c8-1a07-4cf6-992a-303f56635d2d}" ma:internalName="TaxCatchAll" ma:showField="CatchAllData" ma:web="be7f3a83-2a6c-499e-b43a-5622944c94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DB02CF-0874-443D-AB86-A00D0B77F6BB}">
  <ds:schemaRefs>
    <ds:schemaRef ds:uri="531c64e5-f0bf-4fab-99ec-d40958781267"/>
    <ds:schemaRef ds:uri="be7f3a83-2a6c-499e-b43a-5622944c94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3FF6F1D-017E-4725-8DB2-8DEDF9A362B9}">
  <ds:schemaRefs>
    <ds:schemaRef ds:uri="http://schemas.microsoft.com/sharepoint/v3/contenttype/forms"/>
  </ds:schemaRefs>
</ds:datastoreItem>
</file>

<file path=customXml/itemProps3.xml><?xml version="1.0" encoding="utf-8"?>
<ds:datastoreItem xmlns:ds="http://schemas.openxmlformats.org/officeDocument/2006/customXml" ds:itemID="{407A9906-18F8-41F1-BDCF-68A9508F27B6}">
  <ds:schemaRefs>
    <ds:schemaRef ds:uri="531c64e5-f0bf-4fab-99ec-d40958781267"/>
    <ds:schemaRef ds:uri="be7f3a83-2a6c-499e-b43a-5622944c94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Custom Design</Template>
  <Application>Microsoft Office PowerPoint</Application>
  <PresentationFormat>Widescreen</PresentationFormat>
  <Slides>16</Slides>
  <Notes>3</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Custom Design</vt:lpstr>
      <vt:lpstr>Five-year plan 2025-2030  Life Sciences Division</vt:lpstr>
      <vt:lpstr>Life Sciences Division</vt:lpstr>
      <vt:lpstr>Life Sciences at TRIUMF</vt:lpstr>
      <vt:lpstr>Life Sciences Priorities</vt:lpstr>
      <vt:lpstr>Scenario 2 impact on LSD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Castaneda</dc:creator>
  <cp:revision>69</cp:revision>
  <dcterms:created xsi:type="dcterms:W3CDTF">2019-03-27T18:02:40Z</dcterms:created>
  <dcterms:modified xsi:type="dcterms:W3CDTF">2024-07-24T14:49:42Z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0x01010076FDD9A3F0CC594784BE5FE116F38755</vt:lpwstr>
  </property>
  <property fmtid="{D5CDD505-2E9C-101B-9397-08002B2CF9AE}" pid="3" name="MediaServiceImageTags">
    <vt:lpwstr/>
  </property>
</Properties>
</file>