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7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91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4E57E-347E-4FBB-82DC-9B912E606609}" type="datetimeFigureOut">
              <a:rPr lang="en-CA" smtClean="0"/>
              <a:t>2024-07-17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9427E-BEBF-424C-8846-3977C4A3B3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218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Abstract title: Comparing the Dose to Circulating Lymphocytes in Conventional and State-of-the-Art Radiation Therapy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6A82-C43D-0E45-8BBC-3BA89641B4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64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9427E-BEBF-424C-8846-3977C4A3B3FE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7564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D738C-661F-344C-5C54-A945B8812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22427-3860-F840-96C3-18441172A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D1FCE-9065-0C20-13C5-F2C114097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DAC6-D701-40AD-8EA2-A7D0543CA5C1}" type="datetimeFigureOut">
              <a:rPr lang="en-CA" smtClean="0"/>
              <a:t>2024-07-17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8B273-0865-9E6D-F84C-318486BDC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0D029-545C-A7A2-6628-E69E8744D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4D5B-991A-4C15-8FD4-5FBBC6FEDA5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092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0B2EC-380E-50F8-3F78-837012A81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193217-81EA-B0F4-CB8A-AE22A4E6F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D9068-4192-9F37-A693-C4A2FF750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DAC6-D701-40AD-8EA2-A7D0543CA5C1}" type="datetimeFigureOut">
              <a:rPr lang="en-CA" smtClean="0"/>
              <a:t>2024-07-17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38C11-15A4-D03A-11D2-A0FDA11F9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B4F62-06C2-4DE0-2F67-EAD18C85A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4D5B-991A-4C15-8FD4-5FBBC6FEDA5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0958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87ABB-5400-C204-3FCE-6887106135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9BCAEA-C44A-EBA4-C9EC-351310E67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E02FB-9375-7DB2-5A9C-C4F15B458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DAC6-D701-40AD-8EA2-A7D0543CA5C1}" type="datetimeFigureOut">
              <a:rPr lang="en-CA" smtClean="0"/>
              <a:t>2024-07-17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1BD54-2EFF-D9D8-85FB-BA7A8983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76F54-4119-13AC-04AD-E5FD141E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4D5B-991A-4C15-8FD4-5FBBC6FEDA5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2374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2024-07-16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83123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3749C-8FF4-B57A-B169-AD54B06D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5DC15-46E7-7B97-21BA-28B64051A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82602-AB6B-2E3F-3EC6-CF7496E86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DAC6-D701-40AD-8EA2-A7D0543CA5C1}" type="datetimeFigureOut">
              <a:rPr lang="en-CA" smtClean="0"/>
              <a:t>2024-07-17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991F6-C16D-F738-C961-1CE666B15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3415C-7D5A-B36E-EDE7-B6848A280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4D5B-991A-4C15-8FD4-5FBBC6FEDA5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122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B6857-3AAA-0E05-2E42-54B9C3444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6C5E6-84F0-4D32-F078-12C16883C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E9D07-9F50-7877-415C-C8CE37976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DAC6-D701-40AD-8EA2-A7D0543CA5C1}" type="datetimeFigureOut">
              <a:rPr lang="en-CA" smtClean="0"/>
              <a:t>2024-07-17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E41CE-6E1D-679B-83D5-7443953EC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1DB94-B502-8313-65CA-D10D40993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4D5B-991A-4C15-8FD4-5FBBC6FEDA5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901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32055-D0B2-195C-44D1-92C453E5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37436-D1EA-0A87-D850-4C2DF76AD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7A46D-0945-C054-5198-0FCD733CD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A8531-FB60-A898-46C5-C07780B5D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DAC6-D701-40AD-8EA2-A7D0543CA5C1}" type="datetimeFigureOut">
              <a:rPr lang="en-CA" smtClean="0"/>
              <a:t>2024-07-17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23184-5C36-14B7-42AA-5F0D14E75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2BF40-4F21-0593-D508-33B59D541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4D5B-991A-4C15-8FD4-5FBBC6FEDA5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494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BBADF-D730-61CA-4338-AB42B0C3D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DC4A0-7D65-DCBE-5D89-25E84EDA8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36A6A-2E9B-0A3A-C98F-AF6C574AB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476B88-5F38-CA79-F833-0CE746E358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B9715A-E5B4-C573-9173-9F0CE30702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EA2B1F-6777-ABD5-13B1-51F3E5DCF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DAC6-D701-40AD-8EA2-A7D0543CA5C1}" type="datetimeFigureOut">
              <a:rPr lang="en-CA" smtClean="0"/>
              <a:t>2024-07-17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DE5AC7-A676-A2C2-EA72-1B48EACA6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CE113C-713E-B29F-2813-9071F8F10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4D5B-991A-4C15-8FD4-5FBBC6FEDA5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6274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051DE-85DE-DB1F-FF61-0D617B74E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2B137C-27CB-F047-80A2-79A639827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DAC6-D701-40AD-8EA2-A7D0543CA5C1}" type="datetimeFigureOut">
              <a:rPr lang="en-CA" smtClean="0"/>
              <a:t>2024-07-17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7FFB1E-86DA-BE22-2902-FE3AE6D3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0FA70A-F8E2-CED7-3438-F8594003F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4D5B-991A-4C15-8FD4-5FBBC6FEDA5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450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33D1B-E6F3-863C-24F5-4AE5FAF6E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DAC6-D701-40AD-8EA2-A7D0543CA5C1}" type="datetimeFigureOut">
              <a:rPr lang="en-CA" smtClean="0"/>
              <a:t>2024-07-17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7B875E-F583-D95C-439E-8089EC4BE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AAA49-F441-01C7-731D-B5CAA26D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4D5B-991A-4C15-8FD4-5FBBC6FEDA5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347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89953-9ED1-D30E-5618-7483FB21B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F0393-9DB9-8C01-5976-49DCBE521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3A373C-48FE-918F-6C0F-BC7B8C4E8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185C41-B5C8-910D-52D4-01BDC8A7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DAC6-D701-40AD-8EA2-A7D0543CA5C1}" type="datetimeFigureOut">
              <a:rPr lang="en-CA" smtClean="0"/>
              <a:t>2024-07-17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AD4A6-BC17-4B3A-0107-F9536B34F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6498C-3270-831D-8878-C3F9BF01F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4D5B-991A-4C15-8FD4-5FBBC6FEDA5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9320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FE31B-9384-601D-06DE-A61EF7DF3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1BC5C4-58D3-2D47-6638-8A60B156DA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9CF76-5F59-46A0-9DC5-99EF6E6F1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38227-2317-4606-4E21-9D003A4A6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DAC6-D701-40AD-8EA2-A7D0543CA5C1}" type="datetimeFigureOut">
              <a:rPr lang="en-CA" smtClean="0"/>
              <a:t>2024-07-17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F09D2-1BD0-07B9-BA48-688EB32D3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544AB-764A-FF1C-A7B6-B0B58B9D7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4D5B-991A-4C15-8FD4-5FBBC6FEDA5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2903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DBF879-DCB7-C05C-BE15-FDB909D57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4E883-4993-B8EF-2643-EEBA347A8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5EC9D-4D9B-E267-872F-366EBF0C2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13DAC6-D701-40AD-8EA2-A7D0543CA5C1}" type="datetimeFigureOut">
              <a:rPr lang="en-CA" smtClean="0"/>
              <a:t>2024-07-17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BC3D8-5677-91B0-B35E-E9FD49954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4C1BA-8EA1-D10E-A3C6-C9B2273D5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D94D5B-991A-4C15-8FD4-5FBBC6FEDA5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783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sv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jpe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e University of Edinburgh | Scotland.org">
            <a:extLst>
              <a:ext uri="{FF2B5EF4-FFF2-40B4-BE49-F238E27FC236}">
                <a16:creationId xmlns:a16="http://schemas.microsoft.com/office/drawing/2014/main" id="{F950FD7E-C044-09BA-D5C6-22FC3AB371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7" t="23729" r="9643" b="22034"/>
          <a:stretch/>
        </p:blipFill>
        <p:spPr>
          <a:xfrm>
            <a:off x="2189830" y="97916"/>
            <a:ext cx="2111421" cy="591057"/>
          </a:xfrm>
          <a:prstGeom prst="rect">
            <a:avLst/>
          </a:prstGeom>
        </p:spPr>
      </p:pic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C58D178-BB8F-B2AD-6822-89661D400C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99" t="27402" r="21961" b="17301"/>
          <a:stretch/>
        </p:blipFill>
        <p:spPr>
          <a:xfrm rot="5400000">
            <a:off x="8304613" y="1568304"/>
            <a:ext cx="4198782" cy="309179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161" y="5213590"/>
            <a:ext cx="5095602" cy="1175759"/>
          </a:xfrm>
        </p:spPr>
        <p:txBody>
          <a:bodyPr lIns="91440" tIns="0" rIns="91440" bIns="45720" anchor="b">
            <a:normAutofit/>
          </a:bodyPr>
          <a:lstStyle/>
          <a:p>
            <a:r>
              <a:rPr lang="en-US"/>
              <a:t>Alasdair Holmes</a:t>
            </a:r>
          </a:p>
          <a:p>
            <a:r>
              <a:rPr lang="en-US" sz="1600"/>
              <a:t>Supervisors: Sebastian </a:t>
            </a:r>
            <a:r>
              <a:rPr lang="en-US" sz="1600" err="1"/>
              <a:t>Tattenberg</a:t>
            </a:r>
            <a:r>
              <a:rPr lang="en-US" sz="1600"/>
              <a:t>, Cornelia </a:t>
            </a:r>
            <a:r>
              <a:rPr lang="en-US" sz="1600" err="1"/>
              <a:t>Hoehr</a:t>
            </a:r>
            <a:endParaRPr lang="en-US" sz="1600">
              <a:cs typeface="Arial"/>
            </a:endParaRPr>
          </a:p>
          <a:p>
            <a:r>
              <a:rPr lang="en-US" sz="1600"/>
              <a:t>TRIUMF, Life Sciences, Medical Physics</a:t>
            </a:r>
            <a:endParaRPr lang="en-US" sz="1600">
              <a:cs typeface="Arial"/>
            </a:endParaRPr>
          </a:p>
        </p:txBody>
      </p:sp>
      <p:pic>
        <p:nvPicPr>
          <p:cNvPr id="4" name="Picture 3" descr="A colorful circular object with a black x&#10;&#10;Description automatically generated">
            <a:extLst>
              <a:ext uri="{FF2B5EF4-FFF2-40B4-BE49-F238E27FC236}">
                <a16:creationId xmlns:a16="http://schemas.microsoft.com/office/drawing/2014/main" id="{2BD4362D-617C-D63D-49FF-ED36E3ED2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393010" y="1576783"/>
            <a:ext cx="4200525" cy="307657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745BAE6-448E-BB58-BBD7-D0AB6EF04FAC}"/>
              </a:ext>
            </a:extLst>
          </p:cNvPr>
          <p:cNvSpPr txBox="1">
            <a:spLocks/>
          </p:cNvSpPr>
          <p:nvPr/>
        </p:nvSpPr>
        <p:spPr>
          <a:xfrm>
            <a:off x="3245540" y="1262457"/>
            <a:ext cx="5594664" cy="193498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sz="4400" b="0" dirty="0"/>
              <a:t>Comparing the </a:t>
            </a:r>
          </a:p>
          <a:p>
            <a:pPr algn="ctr"/>
            <a:r>
              <a:rPr lang="en-US" sz="4400" dirty="0"/>
              <a:t>Dose to Circulating Lymphocytes </a:t>
            </a:r>
          </a:p>
          <a:p>
            <a:pPr algn="ctr"/>
            <a:r>
              <a:rPr lang="en-US" sz="4400" b="0" dirty="0"/>
              <a:t>in Conventional and State-of-the-Art </a:t>
            </a:r>
          </a:p>
          <a:p>
            <a:pPr algn="ctr"/>
            <a:r>
              <a:rPr lang="en-US" sz="4400" b="0" dirty="0"/>
              <a:t>Radiation Therapy</a:t>
            </a:r>
          </a:p>
        </p:txBody>
      </p:sp>
    </p:spTree>
    <p:extLst>
      <p:ext uri="{BB962C8B-B14F-4D97-AF65-F5344CB8AC3E}">
        <p14:creationId xmlns:p14="http://schemas.microsoft.com/office/powerpoint/2010/main" val="24270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E9A28295-048E-A77F-54CF-C304F7B27CDB}"/>
              </a:ext>
            </a:extLst>
          </p:cNvPr>
          <p:cNvSpPr/>
          <p:nvPr/>
        </p:nvSpPr>
        <p:spPr>
          <a:xfrm>
            <a:off x="0" y="0"/>
            <a:ext cx="12192000" cy="7987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B5255A2-F064-6879-6DE3-EF30FC461C1C}"/>
              </a:ext>
            </a:extLst>
          </p:cNvPr>
          <p:cNvSpPr/>
          <p:nvPr/>
        </p:nvSpPr>
        <p:spPr>
          <a:xfrm>
            <a:off x="-12742" y="794522"/>
            <a:ext cx="4127656" cy="60649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8865BB02-51BE-3884-80A4-7922C8404B1E}"/>
              </a:ext>
            </a:extLst>
          </p:cNvPr>
          <p:cNvSpPr/>
          <p:nvPr/>
        </p:nvSpPr>
        <p:spPr>
          <a:xfrm>
            <a:off x="4018647" y="793022"/>
            <a:ext cx="4127656" cy="60649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414F89E-E7AE-97B8-F6FE-2ACBF531F64C}"/>
              </a:ext>
            </a:extLst>
          </p:cNvPr>
          <p:cNvSpPr/>
          <p:nvPr/>
        </p:nvSpPr>
        <p:spPr>
          <a:xfrm>
            <a:off x="8077085" y="793022"/>
            <a:ext cx="4127656" cy="60649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 descr="A colorful light beam with a star&#10;&#10;Description automatically generated with medium confidence">
            <a:extLst>
              <a:ext uri="{FF2B5EF4-FFF2-40B4-BE49-F238E27FC236}">
                <a16:creationId xmlns:a16="http://schemas.microsoft.com/office/drawing/2014/main" id="{BA61E530-603B-4436-A512-1B6021173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901" y="5296230"/>
            <a:ext cx="3363857" cy="1080946"/>
          </a:xfrm>
          <a:prstGeom prst="rect">
            <a:avLst/>
          </a:prstGeom>
        </p:spPr>
      </p:pic>
      <p:pic>
        <p:nvPicPr>
          <p:cNvPr id="6" name="Picture 5" descr="A cartoon of a person with a person with a light beam&#10;&#10;Description automatically generated with medium confidence">
            <a:extLst>
              <a:ext uri="{FF2B5EF4-FFF2-40B4-BE49-F238E27FC236}">
                <a16:creationId xmlns:a16="http://schemas.microsoft.com/office/drawing/2014/main" id="{B497C99F-8EA0-17BA-C3D9-AED32193B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3034" y="1536578"/>
            <a:ext cx="3657724" cy="2612462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BCCBD7B-102D-505A-8A5D-475FEDB7CE7B}"/>
              </a:ext>
            </a:extLst>
          </p:cNvPr>
          <p:cNvCxnSpPr>
            <a:cxnSpLocks/>
          </p:cNvCxnSpPr>
          <p:nvPr/>
        </p:nvCxnSpPr>
        <p:spPr>
          <a:xfrm flipV="1">
            <a:off x="8828333" y="4306833"/>
            <a:ext cx="0" cy="1041229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1A8EA78-2E70-C874-ECB6-A957E8ADBA13}"/>
              </a:ext>
            </a:extLst>
          </p:cNvPr>
          <p:cNvSpPr txBox="1"/>
          <p:nvPr/>
        </p:nvSpPr>
        <p:spPr>
          <a:xfrm>
            <a:off x="8798845" y="4353669"/>
            <a:ext cx="2933165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3200" dirty="0"/>
              <a:t>Up to </a:t>
            </a:r>
            <a:r>
              <a:rPr lang="el-GR" sz="3200" dirty="0"/>
              <a:t>Δ</a:t>
            </a:r>
            <a:r>
              <a:rPr lang="en-CA" sz="3200" dirty="0"/>
              <a:t>15% in</a:t>
            </a:r>
          </a:p>
          <a:p>
            <a:pPr algn="ctr"/>
            <a:r>
              <a:rPr lang="en-CA" sz="3200" dirty="0"/>
              <a:t>blood dose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02179C0-AD42-BDD7-85AA-C9E0AE2C2ED9}"/>
              </a:ext>
            </a:extLst>
          </p:cNvPr>
          <p:cNvSpPr txBox="1"/>
          <p:nvPr/>
        </p:nvSpPr>
        <p:spPr>
          <a:xfrm>
            <a:off x="2190843" y="900198"/>
            <a:ext cx="1587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/>
              <a:t>Proton</a:t>
            </a:r>
          </a:p>
          <a:p>
            <a:pPr algn="ctr"/>
            <a:r>
              <a:rPr lang="en-CA" sz="3200" dirty="0"/>
              <a:t>Therapy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7B0A206-BF33-5680-954C-BC4484777B15}"/>
              </a:ext>
            </a:extLst>
          </p:cNvPr>
          <p:cNvSpPr txBox="1"/>
          <p:nvPr/>
        </p:nvSpPr>
        <p:spPr>
          <a:xfrm>
            <a:off x="125842" y="897392"/>
            <a:ext cx="1587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/>
              <a:t>Photon</a:t>
            </a:r>
          </a:p>
          <a:p>
            <a:pPr algn="ctr"/>
            <a:r>
              <a:rPr lang="en-CA" sz="3200" dirty="0"/>
              <a:t>Therapy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38DAB17-8DE2-2F15-4F7F-7D6CC20D7EE2}"/>
              </a:ext>
            </a:extLst>
          </p:cNvPr>
          <p:cNvSpPr txBox="1"/>
          <p:nvPr/>
        </p:nvSpPr>
        <p:spPr>
          <a:xfrm>
            <a:off x="4350951" y="914332"/>
            <a:ext cx="3502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/>
              <a:t>Blood Dose Model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833A86-1277-7EFA-1A29-4F1997D7212E}"/>
              </a:ext>
            </a:extLst>
          </p:cNvPr>
          <p:cNvSpPr txBox="1"/>
          <p:nvPr/>
        </p:nvSpPr>
        <p:spPr>
          <a:xfrm>
            <a:off x="8424102" y="914332"/>
            <a:ext cx="3502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/>
              <a:t>Delivery Modelling</a:t>
            </a:r>
          </a:p>
        </p:txBody>
      </p:sp>
      <p:pic>
        <p:nvPicPr>
          <p:cNvPr id="52" name="Graphic 51" descr="Dollar with solid fill">
            <a:extLst>
              <a:ext uri="{FF2B5EF4-FFF2-40B4-BE49-F238E27FC236}">
                <a16:creationId xmlns:a16="http://schemas.microsoft.com/office/drawing/2014/main" id="{6BA01F89-46A6-B816-2EA0-46F1C32D7D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7446" y="1963314"/>
            <a:ext cx="484176" cy="484176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496981BA-E102-724D-35DF-AE235327D322}"/>
              </a:ext>
            </a:extLst>
          </p:cNvPr>
          <p:cNvSpPr txBox="1"/>
          <p:nvPr/>
        </p:nvSpPr>
        <p:spPr>
          <a:xfrm>
            <a:off x="-68659" y="5760296"/>
            <a:ext cx="4157977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3200" dirty="0"/>
              <a:t>Decrease of up to 53%</a:t>
            </a:r>
          </a:p>
          <a:p>
            <a:pPr algn="ctr"/>
            <a:r>
              <a:rPr lang="en-CA" sz="3200" dirty="0"/>
              <a:t>in blood dose</a:t>
            </a:r>
          </a:p>
        </p:txBody>
      </p:sp>
      <p:cxnSp>
        <p:nvCxnSpPr>
          <p:cNvPr id="61" name="Connector: Curved 60">
            <a:extLst>
              <a:ext uri="{FF2B5EF4-FFF2-40B4-BE49-F238E27FC236}">
                <a16:creationId xmlns:a16="http://schemas.microsoft.com/office/drawing/2014/main" id="{BF429AEC-25DF-ACAE-4464-95167444808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044909" y="4132918"/>
            <a:ext cx="49" cy="2210042"/>
          </a:xfrm>
          <a:prstGeom prst="curvedConnector3">
            <a:avLst>
              <a:gd name="adj1" fmla="val -831361224"/>
            </a:avLst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E7648F96-4ED5-3964-E20E-D25A6792731E}"/>
              </a:ext>
            </a:extLst>
          </p:cNvPr>
          <p:cNvSpPr txBox="1"/>
          <p:nvPr/>
        </p:nvSpPr>
        <p:spPr>
          <a:xfrm>
            <a:off x="-12742" y="95142"/>
            <a:ext cx="1221748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A" sz="3200" dirty="0"/>
              <a:t>Motivation: Radiotherapy → Lymphopenia → Worse Outcomes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4323A6F-C181-D047-D6A8-D6DDB0AD06E3}"/>
              </a:ext>
            </a:extLst>
          </p:cNvPr>
          <p:cNvGrpSpPr/>
          <p:nvPr/>
        </p:nvGrpSpPr>
        <p:grpSpPr>
          <a:xfrm>
            <a:off x="4584704" y="4030281"/>
            <a:ext cx="3072056" cy="2879989"/>
            <a:chOff x="4584704" y="4030281"/>
            <a:chExt cx="3072056" cy="2879989"/>
          </a:xfrm>
        </p:grpSpPr>
        <p:pic>
          <p:nvPicPr>
            <p:cNvPr id="39" name="Picture 38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9A1DD573-2842-361C-D2C1-06DE643D25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6899" t="27402" r="21961" b="17301"/>
            <a:stretch/>
          </p:blipFill>
          <p:spPr>
            <a:xfrm rot="5400000">
              <a:off x="5379715" y="4927270"/>
              <a:ext cx="1428791" cy="1052096"/>
            </a:xfrm>
            <a:prstGeom prst="ellipse">
              <a:avLst/>
            </a:prstGeom>
          </p:spPr>
        </p:pic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E598BDC-F1FE-371F-E201-DCED37296AB1}"/>
                </a:ext>
              </a:extLst>
            </p:cNvPr>
            <p:cNvGrpSpPr/>
            <p:nvPr/>
          </p:nvGrpSpPr>
          <p:grpSpPr>
            <a:xfrm>
              <a:off x="5576968" y="4353669"/>
              <a:ext cx="1007741" cy="323186"/>
              <a:chOff x="2763590" y="1351345"/>
              <a:chExt cx="1520462" cy="487617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1BA30AB0-2E61-C1A8-0C77-24B7EB798721}"/>
                  </a:ext>
                </a:extLst>
              </p:cNvPr>
              <p:cNvGrpSpPr/>
              <p:nvPr/>
            </p:nvGrpSpPr>
            <p:grpSpPr>
              <a:xfrm>
                <a:off x="2763590" y="1351345"/>
                <a:ext cx="1261003" cy="487617"/>
                <a:chOff x="1397147" y="3871937"/>
                <a:chExt cx="1466346" cy="567021"/>
              </a:xfrm>
            </p:grpSpPr>
            <p:pic>
              <p:nvPicPr>
                <p:cNvPr id="53" name="Graphic 52" descr="Dollar with solid fill">
                  <a:extLst>
                    <a:ext uri="{FF2B5EF4-FFF2-40B4-BE49-F238E27FC236}">
                      <a16:creationId xmlns:a16="http://schemas.microsoft.com/office/drawing/2014/main" id="{CF40FD23-D863-90D8-421A-4D65752C5C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08055" y="3871937"/>
                  <a:ext cx="563020" cy="563020"/>
                </a:xfrm>
                <a:prstGeom prst="rect">
                  <a:avLst/>
                </a:prstGeom>
              </p:spPr>
            </p:pic>
            <p:pic>
              <p:nvPicPr>
                <p:cNvPr id="54" name="Graphic 53" descr="Dollar with solid fill">
                  <a:extLst>
                    <a:ext uri="{FF2B5EF4-FFF2-40B4-BE49-F238E27FC236}">
                      <a16:creationId xmlns:a16="http://schemas.microsoft.com/office/drawing/2014/main" id="{64E79456-C171-E6E3-4080-1E88D4F361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97147" y="3872724"/>
                  <a:ext cx="563020" cy="563020"/>
                </a:xfrm>
                <a:prstGeom prst="rect">
                  <a:avLst/>
                </a:prstGeom>
              </p:spPr>
            </p:pic>
            <p:pic>
              <p:nvPicPr>
                <p:cNvPr id="55" name="Graphic 54" descr="Dollar with solid fill">
                  <a:extLst>
                    <a:ext uri="{FF2B5EF4-FFF2-40B4-BE49-F238E27FC236}">
                      <a16:creationId xmlns:a16="http://schemas.microsoft.com/office/drawing/2014/main" id="{EF454D51-8DFD-BB97-72FF-8AA1FE3A63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00473" y="3875151"/>
                  <a:ext cx="563020" cy="563020"/>
                </a:xfrm>
                <a:prstGeom prst="rect">
                  <a:avLst/>
                </a:prstGeom>
              </p:spPr>
            </p:pic>
            <p:pic>
              <p:nvPicPr>
                <p:cNvPr id="56" name="Graphic 55" descr="Dollar with solid fill">
                  <a:extLst>
                    <a:ext uri="{FF2B5EF4-FFF2-40B4-BE49-F238E27FC236}">
                      <a16:creationId xmlns:a16="http://schemas.microsoft.com/office/drawing/2014/main" id="{D5A18DBF-E09C-276B-4711-9B8C2C979C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89565" y="3875938"/>
                  <a:ext cx="563020" cy="563020"/>
                </a:xfrm>
                <a:prstGeom prst="rect">
                  <a:avLst/>
                </a:prstGeom>
              </p:spPr>
            </p:pic>
          </p:grpSp>
          <p:pic>
            <p:nvPicPr>
              <p:cNvPr id="68" name="Graphic 67" descr="Dollar with solid fill">
                <a:extLst>
                  <a:ext uri="{FF2B5EF4-FFF2-40B4-BE49-F238E27FC236}">
                    <a16:creationId xmlns:a16="http://schemas.microsoft.com/office/drawing/2014/main" id="{C999A5A6-3D82-215C-E947-28CED53740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799876" y="1353432"/>
                <a:ext cx="484176" cy="484176"/>
              </a:xfrm>
              <a:prstGeom prst="rect">
                <a:avLst/>
              </a:prstGeom>
            </p:spPr>
          </p:pic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B393D3B2-D957-8B20-173A-B67E95A314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4554" t="13930" r="54732" b="11441"/>
            <a:stretch/>
          </p:blipFill>
          <p:spPr>
            <a:xfrm>
              <a:off x="5310786" y="4030281"/>
              <a:ext cx="2326829" cy="2355667"/>
            </a:xfrm>
            <a:prstGeom prst="rect">
              <a:avLst/>
            </a:prstGeom>
          </p:spPr>
        </p:pic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E0222C70-02D9-8EED-FFC1-F793EA3F208E}"/>
                </a:ext>
              </a:extLst>
            </p:cNvPr>
            <p:cNvSpPr/>
            <p:nvPr/>
          </p:nvSpPr>
          <p:spPr>
            <a:xfrm>
              <a:off x="7489472" y="4186425"/>
              <a:ext cx="140758" cy="21884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5E17172-DF0A-1001-D6E6-F8097996AE4B}"/>
                </a:ext>
              </a:extLst>
            </p:cNvPr>
            <p:cNvSpPr/>
            <p:nvPr/>
          </p:nvSpPr>
          <p:spPr>
            <a:xfrm>
              <a:off x="6012104" y="4034026"/>
              <a:ext cx="1618126" cy="2300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3CB82A6-CB7B-E3DE-3007-208CDFB98771}"/>
                </a:ext>
              </a:extLst>
            </p:cNvPr>
            <p:cNvSpPr/>
            <p:nvPr/>
          </p:nvSpPr>
          <p:spPr>
            <a:xfrm>
              <a:off x="5987739" y="4285001"/>
              <a:ext cx="54667" cy="2100947"/>
            </a:xfrm>
            <a:prstGeom prst="rect">
              <a:avLst/>
            </a:prstGeom>
            <a:solidFill>
              <a:srgbClr val="1F77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C7A23E7-C42B-A08E-D7C0-F3A81F7FC418}"/>
                </a:ext>
              </a:extLst>
            </p:cNvPr>
            <p:cNvSpPr/>
            <p:nvPr/>
          </p:nvSpPr>
          <p:spPr>
            <a:xfrm>
              <a:off x="5995760" y="4163088"/>
              <a:ext cx="30302" cy="1171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3F05D01F-CEE9-F80C-8ABA-4EAA15CF36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3929" y="4082876"/>
              <a:ext cx="0" cy="231007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68E54128-BA76-5DB5-3440-15F4E07BFCEA}"/>
                </a:ext>
              </a:extLst>
            </p:cNvPr>
            <p:cNvCxnSpPr>
              <a:cxnSpLocks/>
            </p:cNvCxnSpPr>
            <p:nvPr/>
          </p:nvCxnSpPr>
          <p:spPr>
            <a:xfrm>
              <a:off x="5283929" y="6380407"/>
              <a:ext cx="2372831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35A023D-678C-7066-A2E7-1CF88E60E4BB}"/>
                </a:ext>
              </a:extLst>
            </p:cNvPr>
            <p:cNvSpPr txBox="1"/>
            <p:nvPr/>
          </p:nvSpPr>
          <p:spPr>
            <a:xfrm>
              <a:off x="5149519" y="6356272"/>
              <a:ext cx="220554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latin typeface="Arial"/>
                  <a:cs typeface="Arial"/>
                </a:rPr>
                <a:t>Dose</a:t>
              </a:r>
              <a:endParaRPr lang="en-US" sz="3000" dirty="0">
                <a:latin typeface="Arial"/>
                <a:cs typeface="Arial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33FC11C2-2472-0B54-60E9-099C0ACFBE39}"/>
                </a:ext>
              </a:extLst>
            </p:cNvPr>
            <p:cNvSpPr txBox="1"/>
            <p:nvPr/>
          </p:nvSpPr>
          <p:spPr>
            <a:xfrm rot="16200000">
              <a:off x="3783388" y="5022955"/>
              <a:ext cx="21566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latin typeface="Arial"/>
                  <a:cs typeface="Arial"/>
                </a:rPr>
                <a:t># BPs</a:t>
              </a:r>
            </a:p>
          </p:txBody>
        </p:sp>
      </p:grpSp>
      <p:pic>
        <p:nvPicPr>
          <p:cNvPr id="90" name="Picture 8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C74D173-324B-32A5-DFED-9C7D2BC8869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899" t="27402" r="21961" b="17301"/>
          <a:stretch/>
        </p:blipFill>
        <p:spPr>
          <a:xfrm rot="5400000">
            <a:off x="1794799" y="2916204"/>
            <a:ext cx="2452701" cy="1806057"/>
          </a:xfrm>
          <a:prstGeom prst="ellipse">
            <a:avLst/>
          </a:prstGeom>
        </p:spPr>
      </p:pic>
      <p:pic>
        <p:nvPicPr>
          <p:cNvPr id="91" name="Picture 90" descr="A colorful circular object with a black x&#10;&#10;Description automatically generated">
            <a:extLst>
              <a:ext uri="{FF2B5EF4-FFF2-40B4-BE49-F238E27FC236}">
                <a16:creationId xmlns:a16="http://schemas.microsoft.com/office/drawing/2014/main" id="{FCA519DD-DF9D-D935-6EA0-F68135C5DD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-281558" y="2921158"/>
            <a:ext cx="2453720" cy="1797169"/>
          </a:xfrm>
          <a:prstGeom prst="ellipse">
            <a:avLst/>
          </a:prstGeom>
        </p:spPr>
      </p:pic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7D0E427-EB0F-5229-2432-E606A47F6417}"/>
              </a:ext>
            </a:extLst>
          </p:cNvPr>
          <p:cNvGrpSpPr/>
          <p:nvPr/>
        </p:nvGrpSpPr>
        <p:grpSpPr>
          <a:xfrm>
            <a:off x="2222470" y="1963314"/>
            <a:ext cx="1567988" cy="484176"/>
            <a:chOff x="2222470" y="2199104"/>
            <a:chExt cx="1567988" cy="484176"/>
          </a:xfrm>
        </p:grpSpPr>
        <p:pic>
          <p:nvPicPr>
            <p:cNvPr id="92" name="Graphic 91" descr="Dollar with solid fill">
              <a:extLst>
                <a:ext uri="{FF2B5EF4-FFF2-40B4-BE49-F238E27FC236}">
                  <a16:creationId xmlns:a16="http://schemas.microsoft.com/office/drawing/2014/main" id="{11688F9A-4B42-622A-CFF0-7C0374EF2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22470" y="2199104"/>
              <a:ext cx="484176" cy="484176"/>
            </a:xfrm>
            <a:prstGeom prst="rect">
              <a:avLst/>
            </a:prstGeom>
          </p:spPr>
        </p:pic>
        <p:pic>
          <p:nvPicPr>
            <p:cNvPr id="93" name="Graphic 92" descr="Dollar with solid fill">
              <a:extLst>
                <a:ext uri="{FF2B5EF4-FFF2-40B4-BE49-F238E27FC236}">
                  <a16:creationId xmlns:a16="http://schemas.microsoft.com/office/drawing/2014/main" id="{8CA38ECE-B37D-0B17-84B2-0AB666F1C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497106" y="2199104"/>
              <a:ext cx="484176" cy="484176"/>
            </a:xfrm>
            <a:prstGeom prst="rect">
              <a:avLst/>
            </a:prstGeom>
          </p:spPr>
        </p:pic>
        <p:pic>
          <p:nvPicPr>
            <p:cNvPr id="94" name="Graphic 93" descr="Dollar with solid fill">
              <a:extLst>
                <a:ext uri="{FF2B5EF4-FFF2-40B4-BE49-F238E27FC236}">
                  <a16:creationId xmlns:a16="http://schemas.microsoft.com/office/drawing/2014/main" id="{957F8C9D-6FA5-7068-41B5-2FD780BB9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64376" y="2199104"/>
              <a:ext cx="484176" cy="484176"/>
            </a:xfrm>
            <a:prstGeom prst="rect">
              <a:avLst/>
            </a:prstGeom>
          </p:spPr>
        </p:pic>
        <p:pic>
          <p:nvPicPr>
            <p:cNvPr id="95" name="Graphic 94" descr="Dollar with solid fill">
              <a:extLst>
                <a:ext uri="{FF2B5EF4-FFF2-40B4-BE49-F238E27FC236}">
                  <a16:creationId xmlns:a16="http://schemas.microsoft.com/office/drawing/2014/main" id="{DA9864C0-C00E-AF38-FF36-684228D29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031917" y="2199104"/>
              <a:ext cx="484176" cy="484176"/>
            </a:xfrm>
            <a:prstGeom prst="rect">
              <a:avLst/>
            </a:prstGeom>
          </p:spPr>
        </p:pic>
        <p:pic>
          <p:nvPicPr>
            <p:cNvPr id="96" name="Graphic 95" descr="Dollar with solid fill">
              <a:extLst>
                <a:ext uri="{FF2B5EF4-FFF2-40B4-BE49-F238E27FC236}">
                  <a16:creationId xmlns:a16="http://schemas.microsoft.com/office/drawing/2014/main" id="{2B803512-6641-0EF8-AE7E-1466DDF1C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06282" y="2199104"/>
              <a:ext cx="484176" cy="484176"/>
            </a:xfrm>
            <a:prstGeom prst="rect">
              <a:avLst/>
            </a:prstGeom>
          </p:spPr>
        </p:pic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4B586CAD-87E0-F9C2-92EB-526D41E7A613}"/>
              </a:ext>
            </a:extLst>
          </p:cNvPr>
          <p:cNvGrpSpPr/>
          <p:nvPr/>
        </p:nvGrpSpPr>
        <p:grpSpPr>
          <a:xfrm>
            <a:off x="4215429" y="1501760"/>
            <a:ext cx="3606418" cy="2464084"/>
            <a:chOff x="4215429" y="1501760"/>
            <a:chExt cx="3606418" cy="2464084"/>
          </a:xfrm>
        </p:grpSpPr>
        <p:pic>
          <p:nvPicPr>
            <p:cNvPr id="1026" name="Picture 2" descr="The lights have been on at a Massachusetts school for over a year because no one can turn them off">
              <a:extLst>
                <a:ext uri="{FF2B5EF4-FFF2-40B4-BE49-F238E27FC236}">
                  <a16:creationId xmlns:a16="http://schemas.microsoft.com/office/drawing/2014/main" id="{3CE79CA1-43C9-ECD0-9DB6-11D0C9B497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1100" y="1724130"/>
              <a:ext cx="920706" cy="1023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8F1A671A-46BC-6227-D39D-932F431E3AD2}"/>
                </a:ext>
              </a:extLst>
            </p:cNvPr>
            <p:cNvGrpSpPr/>
            <p:nvPr/>
          </p:nvGrpSpPr>
          <p:grpSpPr>
            <a:xfrm>
              <a:off x="4735392" y="1501760"/>
              <a:ext cx="3086455" cy="2464084"/>
              <a:chOff x="4735392" y="1501760"/>
              <a:chExt cx="3086455" cy="2464084"/>
            </a:xfrm>
          </p:grpSpPr>
          <p:pic>
            <p:nvPicPr>
              <p:cNvPr id="15" name="Picture 14" descr="A diagram of a liver and a drop of blood&#10;&#10;Description automatically generated">
                <a:extLst>
                  <a:ext uri="{FF2B5EF4-FFF2-40B4-BE49-F238E27FC236}">
                    <a16:creationId xmlns:a16="http://schemas.microsoft.com/office/drawing/2014/main" id="{D9EF61E3-4996-C2C2-1EEE-0B0CFC27D6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7755" y="1501760"/>
                <a:ext cx="3034092" cy="2434242"/>
              </a:xfrm>
              <a:prstGeom prst="rect">
                <a:avLst/>
              </a:prstGeom>
            </p:spPr>
          </p:pic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12A97A89-86D4-2621-65BD-EFBF68BC9BA2}"/>
                  </a:ext>
                </a:extLst>
              </p:cNvPr>
              <p:cNvSpPr/>
              <p:nvPr/>
            </p:nvSpPr>
            <p:spPr>
              <a:xfrm>
                <a:off x="4735392" y="3129609"/>
                <a:ext cx="822627" cy="8362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1050B02-D182-8624-F130-7D1BC38BA584}"/>
                </a:ext>
              </a:extLst>
            </p:cNvPr>
            <p:cNvGrpSpPr/>
            <p:nvPr/>
          </p:nvGrpSpPr>
          <p:grpSpPr>
            <a:xfrm>
              <a:off x="4215429" y="2796225"/>
              <a:ext cx="992048" cy="1023007"/>
              <a:chOff x="4492990" y="3959091"/>
              <a:chExt cx="1191263" cy="1228439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5D1AFDF0-FA10-F1A3-ECB6-983ACC7CA3E1}"/>
                  </a:ext>
                </a:extLst>
              </p:cNvPr>
              <p:cNvSpPr/>
              <p:nvPr/>
            </p:nvSpPr>
            <p:spPr>
              <a:xfrm>
                <a:off x="4492990" y="3959091"/>
                <a:ext cx="1189461" cy="1189461"/>
              </a:xfrm>
              <a:prstGeom prst="ellipse">
                <a:avLst/>
              </a:prstGeom>
              <a:solidFill>
                <a:srgbClr val="FFCD2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111" name="Graphic 110" descr="Radioactive with solid fill">
                <a:extLst>
                  <a:ext uri="{FF2B5EF4-FFF2-40B4-BE49-F238E27FC236}">
                    <a16:creationId xmlns:a16="http://schemas.microsoft.com/office/drawing/2014/main" id="{7ED824A3-D1A7-574B-47E2-99B34BE3C8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4494792" y="3998069"/>
                <a:ext cx="1189461" cy="118946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4662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/>
      <p:bldP spid="43" grpId="0"/>
      <p:bldP spid="44" grpId="0"/>
      <p:bldP spid="50" grpId="0"/>
      <p:bldP spid="58" grpId="0"/>
      <p:bldP spid="7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8021</TotalTime>
  <Words>82</Words>
  <Application>Microsoft Office PowerPoint</Application>
  <PresentationFormat>Widescreen</PresentationFormat>
  <Paragraphs>23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Alasdair Holmes</dc:creator>
  <cp:lastModifiedBy>Alasdair Holmes</cp:lastModifiedBy>
  <cp:revision>3</cp:revision>
  <dcterms:created xsi:type="dcterms:W3CDTF">2024-07-17T17:56:51Z</dcterms:created>
  <dcterms:modified xsi:type="dcterms:W3CDTF">2024-07-23T07:38:22Z</dcterms:modified>
</cp:coreProperties>
</file>