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309" r:id="rId5"/>
    <p:sldId id="324" r:id="rId6"/>
    <p:sldId id="323" r:id="rId7"/>
    <p:sldId id="326" r:id="rId8"/>
    <p:sldId id="280" r:id="rId9"/>
    <p:sldId id="269" r:id="rId10"/>
    <p:sldId id="334" r:id="rId11"/>
    <p:sldId id="308" r:id="rId12"/>
    <p:sldId id="33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25C906-9798-47CD-A342-4A60C6830F24}">
  <a:tblStyle styleId="{7225C906-9798-47CD-A342-4A60C6830F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5226" autoAdjust="0"/>
  </p:normalViewPr>
  <p:slideViewPr>
    <p:cSldViewPr snapToGrid="0">
      <p:cViewPr varScale="1">
        <p:scale>
          <a:sx n="115" d="100"/>
          <a:sy n="115" d="100"/>
        </p:scale>
        <p:origin x="60" y="2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F8220D-4CC5-4DFD-9D70-1F3200A9B9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FFE27-B5D9-4F66-8147-923EF0657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482DB-C0ED-4FF9-B775-6756DED14496}" type="datetimeFigureOut">
              <a:rPr lang="en-CA" smtClean="0"/>
              <a:t>2024-03-11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B8105-B9CB-4748-BD4D-31C3E0CD30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9E6D1-20B2-41AB-8462-E9F212BCF6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73356-239D-4474-BC01-1EA437E22CB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4535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0744dd1594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0744dd1594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81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0744dd1594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0744dd1594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39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887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744dd1594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744dd1594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68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0744dd1594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10744dd1594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744dd1594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744dd1594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0744dd1594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10744dd1594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324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0744dd1594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0744dd1594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036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744dd1594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744dd1594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98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/>
          <p:nvPr/>
        </p:nvSpPr>
        <p:spPr>
          <a:xfrm>
            <a:off x="1166675" y="4138150"/>
            <a:ext cx="6888000" cy="1995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010101">
                  <a:alpha val="55686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14300" dist="561975" dir="69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35"/>
          <p:cNvGrpSpPr/>
          <p:nvPr/>
        </p:nvGrpSpPr>
        <p:grpSpPr>
          <a:xfrm>
            <a:off x="832911" y="751027"/>
            <a:ext cx="7478177" cy="3641447"/>
            <a:chOff x="832911" y="751027"/>
            <a:chExt cx="7478177" cy="3641447"/>
          </a:xfrm>
        </p:grpSpPr>
        <p:sp>
          <p:nvSpPr>
            <p:cNvPr id="227" name="Google Shape;227;p35"/>
            <p:cNvSpPr/>
            <p:nvPr/>
          </p:nvSpPr>
          <p:spPr>
            <a:xfrm>
              <a:off x="832911" y="751027"/>
              <a:ext cx="7478177" cy="3641447"/>
            </a:xfrm>
            <a:custGeom>
              <a:avLst/>
              <a:gdLst/>
              <a:ahLst/>
              <a:cxnLst/>
              <a:rect l="l" t="t" r="r" b="b"/>
              <a:pathLst>
                <a:path w="52666" h="29862" extrusionOk="0">
                  <a:moveTo>
                    <a:pt x="50286" y="29116"/>
                  </a:moveTo>
                  <a:cubicBezTo>
                    <a:pt x="50145" y="29539"/>
                    <a:pt x="49741" y="29842"/>
                    <a:pt x="49298" y="29862"/>
                  </a:cubicBezTo>
                  <a:lnTo>
                    <a:pt x="3368" y="29862"/>
                  </a:lnTo>
                  <a:cubicBezTo>
                    <a:pt x="2904" y="29842"/>
                    <a:pt x="2521" y="29539"/>
                    <a:pt x="2380" y="29116"/>
                  </a:cubicBezTo>
                  <a:cubicBezTo>
                    <a:pt x="2380" y="29116"/>
                    <a:pt x="0" y="21071"/>
                    <a:pt x="0" y="14820"/>
                  </a:cubicBezTo>
                  <a:cubicBezTo>
                    <a:pt x="0" y="8590"/>
                    <a:pt x="2380" y="747"/>
                    <a:pt x="2380" y="747"/>
                  </a:cubicBezTo>
                  <a:cubicBezTo>
                    <a:pt x="2521" y="303"/>
                    <a:pt x="2904" y="1"/>
                    <a:pt x="3368" y="1"/>
                  </a:cubicBezTo>
                  <a:lnTo>
                    <a:pt x="49298" y="1"/>
                  </a:lnTo>
                  <a:cubicBezTo>
                    <a:pt x="49741" y="1"/>
                    <a:pt x="50145" y="303"/>
                    <a:pt x="50286" y="747"/>
                  </a:cubicBezTo>
                  <a:cubicBezTo>
                    <a:pt x="50286" y="747"/>
                    <a:pt x="52665" y="8590"/>
                    <a:pt x="52665" y="14820"/>
                  </a:cubicBezTo>
                  <a:cubicBezTo>
                    <a:pt x="52665" y="21071"/>
                    <a:pt x="50286" y="29116"/>
                    <a:pt x="50286" y="29116"/>
                  </a:cubicBezTo>
                  <a:close/>
                </a:path>
              </a:pathLst>
            </a:custGeom>
            <a:gradFill>
              <a:gsLst>
                <a:gs pos="0">
                  <a:srgbClr val="0A3250"/>
                </a:gs>
                <a:gs pos="100000">
                  <a:srgbClr val="010101"/>
                </a:gs>
              </a:gsLst>
              <a:lin ang="5400012" scaled="0"/>
            </a:gra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9525" algn="bl" rotWithShape="0">
                <a:srgbClr val="7EFFFF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35"/>
            <p:cNvGrpSpPr/>
            <p:nvPr/>
          </p:nvGrpSpPr>
          <p:grpSpPr>
            <a:xfrm>
              <a:off x="852526" y="765015"/>
              <a:ext cx="7438956" cy="3621100"/>
              <a:chOff x="852526" y="765015"/>
              <a:chExt cx="7438956" cy="3621100"/>
            </a:xfrm>
          </p:grpSpPr>
          <p:sp>
            <p:nvSpPr>
              <p:cNvPr id="229" name="Google Shape;229;p35"/>
              <p:cNvSpPr/>
              <p:nvPr/>
            </p:nvSpPr>
            <p:spPr>
              <a:xfrm>
                <a:off x="852541" y="765015"/>
                <a:ext cx="7438941" cy="3613451"/>
              </a:xfrm>
              <a:custGeom>
                <a:avLst/>
                <a:gdLst/>
                <a:ahLst/>
                <a:cxnLst/>
                <a:rect l="l" t="t" r="r" b="b"/>
                <a:pathLst>
                  <a:path w="52666" h="29862" extrusionOk="0">
                    <a:moveTo>
                      <a:pt x="50286" y="29116"/>
                    </a:moveTo>
                    <a:cubicBezTo>
                      <a:pt x="50145" y="29539"/>
                      <a:pt x="49741" y="29842"/>
                      <a:pt x="49298" y="29862"/>
                    </a:cubicBezTo>
                    <a:lnTo>
                      <a:pt x="3368" y="29862"/>
                    </a:lnTo>
                    <a:cubicBezTo>
                      <a:pt x="2904" y="29842"/>
                      <a:pt x="2521" y="29539"/>
                      <a:pt x="2380" y="29116"/>
                    </a:cubicBezTo>
                    <a:cubicBezTo>
                      <a:pt x="2380" y="29116"/>
                      <a:pt x="0" y="21071"/>
                      <a:pt x="0" y="14820"/>
                    </a:cubicBezTo>
                    <a:cubicBezTo>
                      <a:pt x="0" y="8590"/>
                      <a:pt x="2380" y="747"/>
                      <a:pt x="2380" y="747"/>
                    </a:cubicBezTo>
                    <a:cubicBezTo>
                      <a:pt x="2521" y="303"/>
                      <a:pt x="2904" y="1"/>
                      <a:pt x="3368" y="1"/>
                    </a:cubicBezTo>
                    <a:lnTo>
                      <a:pt x="49298" y="1"/>
                    </a:lnTo>
                    <a:cubicBezTo>
                      <a:pt x="49741" y="1"/>
                      <a:pt x="50145" y="303"/>
                      <a:pt x="50286" y="747"/>
                    </a:cubicBezTo>
                    <a:cubicBezTo>
                      <a:pt x="50286" y="747"/>
                      <a:pt x="52665" y="8590"/>
                      <a:pt x="52665" y="14820"/>
                    </a:cubicBezTo>
                    <a:cubicBezTo>
                      <a:pt x="52665" y="21071"/>
                      <a:pt x="50286" y="29116"/>
                      <a:pt x="50286" y="291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A3250"/>
                  </a:gs>
                  <a:gs pos="100000">
                    <a:srgbClr val="010101"/>
                  </a:gs>
                </a:gsLst>
                <a:lin ang="5400012" scaled="0"/>
              </a:gra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5"/>
              <p:cNvSpPr/>
              <p:nvPr/>
            </p:nvSpPr>
            <p:spPr>
              <a:xfrm>
                <a:off x="852526" y="765035"/>
                <a:ext cx="2773960" cy="2637546"/>
              </a:xfrm>
              <a:custGeom>
                <a:avLst/>
                <a:gdLst/>
                <a:ahLst/>
                <a:cxnLst/>
                <a:rect l="l" t="t" r="r" b="b"/>
                <a:pathLst>
                  <a:path w="19639" h="21797" extrusionOk="0">
                    <a:moveTo>
                      <a:pt x="3367" y="1"/>
                    </a:moveTo>
                    <a:cubicBezTo>
                      <a:pt x="2924" y="1"/>
                      <a:pt x="2520" y="303"/>
                      <a:pt x="2379" y="747"/>
                    </a:cubicBezTo>
                    <a:cubicBezTo>
                      <a:pt x="2379" y="747"/>
                      <a:pt x="0" y="8590"/>
                      <a:pt x="0" y="14840"/>
                    </a:cubicBezTo>
                    <a:cubicBezTo>
                      <a:pt x="40" y="17159"/>
                      <a:pt x="282" y="19498"/>
                      <a:pt x="706" y="21796"/>
                    </a:cubicBezTo>
                    <a:lnTo>
                      <a:pt x="19638" y="1"/>
                    </a:lnTo>
                    <a:close/>
                  </a:path>
                </a:pathLst>
              </a:custGeom>
              <a:gradFill>
                <a:gsLst>
                  <a:gs pos="0">
                    <a:srgbClr val="00FFFF">
                      <a:alpha val="14901"/>
                      <a:alpha val="7870"/>
                    </a:srgbClr>
                  </a:gs>
                  <a:gs pos="100000">
                    <a:srgbClr val="FFFFFF">
                      <a:alpha val="0"/>
                      <a:alpha val="7870"/>
                    </a:srgbClr>
                  </a:gs>
                </a:gsLst>
                <a:lin ang="1619866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5"/>
              <p:cNvSpPr/>
              <p:nvPr/>
            </p:nvSpPr>
            <p:spPr>
              <a:xfrm>
                <a:off x="4156925" y="770243"/>
                <a:ext cx="4112562" cy="3615871"/>
              </a:xfrm>
              <a:custGeom>
                <a:avLst/>
                <a:gdLst/>
                <a:ahLst/>
                <a:cxnLst/>
                <a:rect l="l" t="t" r="r" b="b"/>
                <a:pathLst>
                  <a:path w="29116" h="29882" extrusionOk="0">
                    <a:moveTo>
                      <a:pt x="25768" y="29881"/>
                    </a:moveTo>
                    <a:cubicBezTo>
                      <a:pt x="26212" y="29861"/>
                      <a:pt x="26615" y="29559"/>
                      <a:pt x="26736" y="29115"/>
                    </a:cubicBezTo>
                    <a:cubicBezTo>
                      <a:pt x="26736" y="29115"/>
                      <a:pt x="29115" y="21070"/>
                      <a:pt x="29115" y="14840"/>
                    </a:cubicBezTo>
                    <a:cubicBezTo>
                      <a:pt x="29115" y="8590"/>
                      <a:pt x="26756" y="746"/>
                      <a:pt x="26756" y="746"/>
                    </a:cubicBezTo>
                    <a:cubicBezTo>
                      <a:pt x="26615" y="323"/>
                      <a:pt x="26212" y="21"/>
                      <a:pt x="25768" y="0"/>
                    </a:cubicBezTo>
                    <a:lnTo>
                      <a:pt x="24619" y="0"/>
                    </a:lnTo>
                    <a:lnTo>
                      <a:pt x="1" y="29881"/>
                    </a:lnTo>
                    <a:close/>
                  </a:path>
                </a:pathLst>
              </a:custGeom>
              <a:gradFill>
                <a:gsLst>
                  <a:gs pos="0">
                    <a:srgbClr val="00FFFF">
                      <a:alpha val="14901"/>
                      <a:alpha val="7870"/>
                    </a:srgbClr>
                  </a:gs>
                  <a:gs pos="100000">
                    <a:srgbClr val="FFFFFF">
                      <a:alpha val="0"/>
                      <a:alpha val="7870"/>
                    </a:srgbClr>
                  </a:gs>
                </a:gsLst>
                <a:lin ang="1619866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6C405-DF72-4F60-9E6C-5CE091250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66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subTitle" idx="1"/>
          </p:nvPr>
        </p:nvSpPr>
        <p:spPr>
          <a:xfrm>
            <a:off x="838013" y="2299950"/>
            <a:ext cx="3432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latin typeface="Kodchasan"/>
                <a:ea typeface="Kodchasan"/>
                <a:cs typeface="Kodchasan"/>
                <a:sym typeface="Kodchas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2"/>
          </p:nvPr>
        </p:nvSpPr>
        <p:spPr>
          <a:xfrm>
            <a:off x="4873663" y="2299950"/>
            <a:ext cx="3432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latin typeface="Kodchasan"/>
                <a:ea typeface="Kodchasan"/>
                <a:cs typeface="Kodchasan"/>
                <a:sym typeface="Kodchas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3"/>
          </p:nvPr>
        </p:nvSpPr>
        <p:spPr>
          <a:xfrm>
            <a:off x="838013" y="2872650"/>
            <a:ext cx="3432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4"/>
          </p:nvPr>
        </p:nvSpPr>
        <p:spPr>
          <a:xfrm>
            <a:off x="4873663" y="2872650"/>
            <a:ext cx="3432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24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odchasan"/>
              <a:buNone/>
              <a:defRPr sz="3000" b="1"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81" r:id="rId2"/>
    <p:sldLayoutId id="2147483685" r:id="rId3"/>
    <p:sldLayoutId id="2147483688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B8BD38-BD9F-4483-953A-B4C962C9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756"/>
          <a:stretch/>
        </p:blipFill>
        <p:spPr>
          <a:xfrm>
            <a:off x="64441" y="3371"/>
            <a:ext cx="5585785" cy="265871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2C810-5C18-4E60-93A6-4CC5C5807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756"/>
          <a:stretch/>
        </p:blipFill>
        <p:spPr>
          <a:xfrm>
            <a:off x="71358" y="2530564"/>
            <a:ext cx="5585785" cy="196821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2F379A-BBFE-4FA9-B5B9-BA418342D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2"/>
          <a:stretch/>
        </p:blipFill>
        <p:spPr>
          <a:xfrm>
            <a:off x="5228526" y="6743"/>
            <a:ext cx="3922390" cy="4780259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FA0F325-E249-457B-A518-5B0AB745DD95}"/>
              </a:ext>
            </a:extLst>
          </p:cNvPr>
          <p:cNvSpPr txBox="1"/>
          <p:nvPr/>
        </p:nvSpPr>
        <p:spPr>
          <a:xfrm>
            <a:off x="523568" y="2460345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Canada’s National</a:t>
            </a:r>
          </a:p>
          <a:p>
            <a:pPr algn="ctr"/>
            <a:r>
              <a:rPr lang="en-CA" sz="3200" b="1" dirty="0">
                <a:solidFill>
                  <a:schemeClr val="bg1"/>
                </a:solidFill>
              </a:rPr>
              <a:t>Quantum Strategy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51B39A-A2E0-4595-92DA-6F6E589F924C}"/>
              </a:ext>
            </a:extLst>
          </p:cNvPr>
          <p:cNvSpPr txBox="1"/>
          <p:nvPr/>
        </p:nvSpPr>
        <p:spPr>
          <a:xfrm>
            <a:off x="571333" y="765816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i="0" u="none" strike="noStrike" baseline="0" dirty="0">
                <a:solidFill>
                  <a:schemeClr val="bg1"/>
                </a:solidFill>
                <a:latin typeface="+mn-lt"/>
              </a:rPr>
              <a:t>Stratégie quantique 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+mn-lt"/>
              </a:rPr>
              <a:t>nationale du Canada</a:t>
            </a:r>
            <a:endParaRPr lang="en-CA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CB6E28-A826-46A1-970A-A7C5A22155DD}"/>
              </a:ext>
            </a:extLst>
          </p:cNvPr>
          <p:cNvCxnSpPr>
            <a:cxnSpLocks/>
          </p:cNvCxnSpPr>
          <p:nvPr/>
        </p:nvCxnSpPr>
        <p:spPr>
          <a:xfrm flipH="1">
            <a:off x="630838" y="3866958"/>
            <a:ext cx="2357359" cy="0"/>
          </a:xfrm>
          <a:prstGeom prst="line">
            <a:avLst/>
          </a:prstGeom>
          <a:ln w="31750">
            <a:solidFill>
              <a:schemeClr val="accent5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947CB9-7279-4DCB-BB7B-F4276931C1DB}"/>
              </a:ext>
            </a:extLst>
          </p:cNvPr>
          <p:cNvCxnSpPr>
            <a:cxnSpLocks/>
          </p:cNvCxnSpPr>
          <p:nvPr/>
        </p:nvCxnSpPr>
        <p:spPr>
          <a:xfrm>
            <a:off x="1809518" y="2103702"/>
            <a:ext cx="3333815" cy="0"/>
          </a:xfrm>
          <a:prstGeom prst="line">
            <a:avLst/>
          </a:prstGeom>
          <a:ln w="31750">
            <a:solidFill>
              <a:schemeClr val="accent5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4E62E53-26B6-473F-A535-DE9C0A9F9D73}"/>
              </a:ext>
            </a:extLst>
          </p:cNvPr>
          <p:cNvSpPr/>
          <p:nvPr/>
        </p:nvSpPr>
        <p:spPr>
          <a:xfrm>
            <a:off x="0" y="4440623"/>
            <a:ext cx="9143999" cy="69950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6" name="Picture 2" descr="The 3 official symbols of the Government of Canada">
            <a:extLst>
              <a:ext uri="{FF2B5EF4-FFF2-40B4-BE49-F238E27FC236}">
                <a16:creationId xmlns:a16="http://schemas.microsoft.com/office/drawing/2014/main" id="{F6DD6C87-D1AD-4575-A95B-146E20F3E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7" r="47608"/>
          <a:stretch/>
        </p:blipFill>
        <p:spPr bwMode="auto">
          <a:xfrm>
            <a:off x="7606705" y="4508168"/>
            <a:ext cx="1465937" cy="5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C6E3E07-A22C-4B60-BD56-D160C752B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941" y="4646851"/>
            <a:ext cx="3020618" cy="2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7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98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960;p66">
            <a:extLst>
              <a:ext uri="{FF2B5EF4-FFF2-40B4-BE49-F238E27FC236}">
                <a16:creationId xmlns:a16="http://schemas.microsoft.com/office/drawing/2014/main" id="{CAC6CE65-C353-4165-9568-53A55F12491D}"/>
              </a:ext>
            </a:extLst>
          </p:cNvPr>
          <p:cNvSpPr/>
          <p:nvPr/>
        </p:nvSpPr>
        <p:spPr>
          <a:xfrm>
            <a:off x="0" y="49528"/>
            <a:ext cx="2670048" cy="5209808"/>
          </a:xfrm>
          <a:custGeom>
            <a:avLst/>
            <a:gdLst/>
            <a:ahLst/>
            <a:cxnLst/>
            <a:rect l="l" t="t" r="r" b="b"/>
            <a:pathLst>
              <a:path w="14457" h="16998" extrusionOk="0">
                <a:moveTo>
                  <a:pt x="0" y="0"/>
                </a:moveTo>
                <a:lnTo>
                  <a:pt x="0" y="16997"/>
                </a:lnTo>
                <a:lnTo>
                  <a:pt x="14457" y="0"/>
                </a:lnTo>
                <a:close/>
              </a:path>
            </a:pathLst>
          </a:custGeom>
          <a:gradFill>
            <a:gsLst>
              <a:gs pos="0">
                <a:srgbClr val="00FFFF">
                  <a:alpha val="14901"/>
                  <a:alpha val="7870"/>
                </a:srgbClr>
              </a:gs>
              <a:gs pos="100000">
                <a:srgbClr val="FFFFFF">
                  <a:alpha val="0"/>
                  <a:alpha val="787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4" name="Google Shape;1162;p74">
            <a:extLst>
              <a:ext uri="{FF2B5EF4-FFF2-40B4-BE49-F238E27FC236}">
                <a16:creationId xmlns:a16="http://schemas.microsoft.com/office/drawing/2014/main" id="{AC0B71CA-620E-4BA1-A863-2EF14CC6393E}"/>
              </a:ext>
            </a:extLst>
          </p:cNvPr>
          <p:cNvGrpSpPr/>
          <p:nvPr/>
        </p:nvGrpSpPr>
        <p:grpSpPr>
          <a:xfrm>
            <a:off x="5310189" y="2891552"/>
            <a:ext cx="2327530" cy="2150733"/>
            <a:chOff x="1044075" y="1881850"/>
            <a:chExt cx="1546425" cy="994475"/>
          </a:xfrm>
        </p:grpSpPr>
        <p:sp>
          <p:nvSpPr>
            <p:cNvPr id="35" name="Google Shape;1163;p74">
              <a:extLst>
                <a:ext uri="{FF2B5EF4-FFF2-40B4-BE49-F238E27FC236}">
                  <a16:creationId xmlns:a16="http://schemas.microsoft.com/office/drawing/2014/main" id="{0B0F73B6-D91E-481C-ADFB-892EC64C2ED6}"/>
                </a:ext>
              </a:extLst>
            </p:cNvPr>
            <p:cNvSpPr/>
            <p:nvPr/>
          </p:nvSpPr>
          <p:spPr>
            <a:xfrm>
              <a:off x="1044075" y="1881850"/>
              <a:ext cx="1546425" cy="994475"/>
            </a:xfrm>
            <a:custGeom>
              <a:avLst/>
              <a:gdLst/>
              <a:ahLst/>
              <a:cxnLst/>
              <a:rect l="l" t="t" r="r" b="b"/>
              <a:pathLst>
                <a:path w="61857" h="39779" extrusionOk="0">
                  <a:moveTo>
                    <a:pt x="30942" y="0"/>
                  </a:moveTo>
                  <a:cubicBezTo>
                    <a:pt x="13855" y="0"/>
                    <a:pt x="1" y="8893"/>
                    <a:pt x="1" y="19903"/>
                  </a:cubicBezTo>
                  <a:cubicBezTo>
                    <a:pt x="1" y="30886"/>
                    <a:pt x="13855" y="39778"/>
                    <a:pt x="30942" y="39778"/>
                  </a:cubicBezTo>
                  <a:cubicBezTo>
                    <a:pt x="48002" y="39778"/>
                    <a:pt x="61856" y="30886"/>
                    <a:pt x="61856" y="19903"/>
                  </a:cubicBezTo>
                  <a:cubicBezTo>
                    <a:pt x="61856" y="8893"/>
                    <a:pt x="48002" y="0"/>
                    <a:pt x="30942" y="0"/>
                  </a:cubicBezTo>
                  <a:close/>
                </a:path>
              </a:pathLst>
            </a:custGeom>
            <a:gradFill>
              <a:gsLst>
                <a:gs pos="0">
                  <a:srgbClr val="0A3250"/>
                </a:gs>
                <a:gs pos="100000">
                  <a:srgbClr val="010101"/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164;p74">
              <a:extLst>
                <a:ext uri="{FF2B5EF4-FFF2-40B4-BE49-F238E27FC236}">
                  <a16:creationId xmlns:a16="http://schemas.microsoft.com/office/drawing/2014/main" id="{673FC299-EF68-4C07-8B3B-815220CEFFC5}"/>
                </a:ext>
              </a:extLst>
            </p:cNvPr>
            <p:cNvSpPr/>
            <p:nvPr/>
          </p:nvSpPr>
          <p:spPr>
            <a:xfrm>
              <a:off x="1044075" y="1881850"/>
              <a:ext cx="912250" cy="989600"/>
            </a:xfrm>
            <a:custGeom>
              <a:avLst/>
              <a:gdLst/>
              <a:ahLst/>
              <a:cxnLst/>
              <a:rect l="l" t="t" r="r" b="b"/>
              <a:pathLst>
                <a:path w="36490" h="39584" extrusionOk="0">
                  <a:moveTo>
                    <a:pt x="36489" y="335"/>
                  </a:moveTo>
                  <a:cubicBezTo>
                    <a:pt x="34650" y="112"/>
                    <a:pt x="32782" y="0"/>
                    <a:pt x="30914" y="0"/>
                  </a:cubicBezTo>
                  <a:cubicBezTo>
                    <a:pt x="13855" y="0"/>
                    <a:pt x="1" y="8893"/>
                    <a:pt x="1" y="19903"/>
                  </a:cubicBezTo>
                  <a:cubicBezTo>
                    <a:pt x="1" y="29938"/>
                    <a:pt x="11597" y="38245"/>
                    <a:pt x="26622" y="39583"/>
                  </a:cubicBez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3" name="Google Shape;823;p62"/>
          <p:cNvSpPr txBox="1">
            <a:spLocks noGrp="1"/>
          </p:cNvSpPr>
          <p:nvPr>
            <p:ph type="title"/>
          </p:nvPr>
        </p:nvSpPr>
        <p:spPr>
          <a:xfrm>
            <a:off x="837952" y="495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Background</a:t>
            </a:r>
            <a:endParaRPr sz="2800" dirty="0">
              <a:latin typeface="+mj-lt"/>
            </a:endParaRPr>
          </a:p>
        </p:txBody>
      </p:sp>
      <p:sp>
        <p:nvSpPr>
          <p:cNvPr id="824" name="Google Shape;824;p62"/>
          <p:cNvSpPr/>
          <p:nvPr/>
        </p:nvSpPr>
        <p:spPr>
          <a:xfrm>
            <a:off x="1442660" y="636723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50;p40">
            <a:extLst>
              <a:ext uri="{FF2B5EF4-FFF2-40B4-BE49-F238E27FC236}">
                <a16:creationId xmlns:a16="http://schemas.microsoft.com/office/drawing/2014/main" id="{AD87183E-25DA-4A84-B069-D2361F04742C}"/>
              </a:ext>
            </a:extLst>
          </p:cNvPr>
          <p:cNvSpPr txBox="1">
            <a:spLocks/>
          </p:cNvSpPr>
          <p:nvPr/>
        </p:nvSpPr>
        <p:spPr>
          <a:xfrm>
            <a:off x="587513" y="965834"/>
            <a:ext cx="3963980" cy="1703159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r>
              <a:rPr lang="en-CA" b="1" dirty="0">
                <a:solidFill>
                  <a:schemeClr val="lt1"/>
                </a:solidFill>
              </a:rPr>
              <a:t>Quantum science is the study, manipulation and control of systems at the atomic and subatomic level</a:t>
            </a:r>
          </a:p>
          <a:p>
            <a:pPr marL="285750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lt1"/>
                </a:solidFill>
              </a:rPr>
              <a:t>Quantum devices have far superior potential capabilities for sensing, measuring, communications and computing.</a:t>
            </a:r>
          </a:p>
          <a:p>
            <a:pPr marL="285750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lt1"/>
                </a:solidFill>
              </a:rPr>
              <a:t>They will drive massive changes in security, energy, health and the environment.</a:t>
            </a:r>
          </a:p>
        </p:txBody>
      </p:sp>
      <p:sp>
        <p:nvSpPr>
          <p:cNvPr id="51" name="Google Shape;250;p40">
            <a:extLst>
              <a:ext uri="{FF2B5EF4-FFF2-40B4-BE49-F238E27FC236}">
                <a16:creationId xmlns:a16="http://schemas.microsoft.com/office/drawing/2014/main" id="{D3F8A30A-858F-48FC-8ED1-F9E7DE032345}"/>
              </a:ext>
            </a:extLst>
          </p:cNvPr>
          <p:cNvSpPr txBox="1">
            <a:spLocks/>
          </p:cNvSpPr>
          <p:nvPr/>
        </p:nvSpPr>
        <p:spPr>
          <a:xfrm>
            <a:off x="587513" y="2891552"/>
            <a:ext cx="3963980" cy="1615225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r>
              <a:rPr lang="en-CA" b="1" dirty="0">
                <a:solidFill>
                  <a:schemeClr val="bg1"/>
                </a:solidFill>
              </a:rPr>
              <a:t>As an enabling platform, quantum can generate major advances in related fields</a:t>
            </a:r>
          </a:p>
          <a:p>
            <a:pPr marL="171450" indent="-1714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bg1"/>
                </a:solidFill>
              </a:rPr>
              <a:t>Quantum can fuel long-term resilience and growth, as technologies mature and other sectors harness its capabilities.</a:t>
            </a:r>
          </a:p>
          <a:p>
            <a:pPr marL="171450" indent="-1714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bg1"/>
                </a:solidFill>
              </a:rPr>
              <a:t>Quantum is expected to be a USD $143B global market by 2045. An 8% share of global sales would contribute CAD $17.7B to Canada’s GDP and over 157,000 jobs (NRC updated study, 2023).</a:t>
            </a:r>
          </a:p>
        </p:txBody>
      </p:sp>
      <p:sp>
        <p:nvSpPr>
          <p:cNvPr id="52" name="Google Shape;250;p40">
            <a:extLst>
              <a:ext uri="{FF2B5EF4-FFF2-40B4-BE49-F238E27FC236}">
                <a16:creationId xmlns:a16="http://schemas.microsoft.com/office/drawing/2014/main" id="{006C1FF3-1288-4097-BC66-4DD8C4D6C9E6}"/>
              </a:ext>
            </a:extLst>
          </p:cNvPr>
          <p:cNvSpPr txBox="1">
            <a:spLocks/>
          </p:cNvSpPr>
          <p:nvPr/>
        </p:nvSpPr>
        <p:spPr>
          <a:xfrm>
            <a:off x="4829310" y="965834"/>
            <a:ext cx="3819390" cy="1889085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r>
              <a:rPr lang="en-CA" b="1" dirty="0">
                <a:solidFill>
                  <a:schemeClr val="lt1"/>
                </a:solidFill>
              </a:rPr>
              <a:t>Canada is an early leader in quantum research and has a growing quantum sector </a:t>
            </a:r>
          </a:p>
          <a:p>
            <a:pPr marL="171450" indent="-1714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lt1"/>
                </a:solidFill>
              </a:rPr>
              <a:t>Early investments by private and public sectors have produced a world-class research community and start-ups.</a:t>
            </a:r>
          </a:p>
          <a:p>
            <a:pPr marL="171450" indent="-1714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CA" sz="1200" dirty="0">
                <a:solidFill>
                  <a:schemeClr val="lt1"/>
                </a:solidFill>
              </a:rPr>
              <a:t>Foundational investments, </a:t>
            </a:r>
            <a:r>
              <a:rPr lang="en-CA" sz="1200" b="1" dirty="0">
                <a:solidFill>
                  <a:schemeClr val="lt1"/>
                </a:solidFill>
              </a:rPr>
              <a:t>including over $1.2B in federal funding</a:t>
            </a:r>
            <a:r>
              <a:rPr lang="en-CA" sz="1200" dirty="0">
                <a:solidFill>
                  <a:schemeClr val="lt1"/>
                </a:solidFill>
              </a:rPr>
              <a:t>, have forged significant strengths in specific domains.</a:t>
            </a:r>
          </a:p>
        </p:txBody>
      </p:sp>
      <p:pic>
        <p:nvPicPr>
          <p:cNvPr id="3" name="Picture 2" descr="A close-up of a drum&#10;&#10;Description automatically generated with medium confidence">
            <a:extLst>
              <a:ext uri="{FF2B5EF4-FFF2-40B4-BE49-F238E27FC236}">
                <a16:creationId xmlns:a16="http://schemas.microsoft.com/office/drawing/2014/main" id="{9AD0C262-C3AC-4AF6-A695-9824DCF4E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9" r="6995" b="2033"/>
          <a:stretch/>
        </p:blipFill>
        <p:spPr>
          <a:xfrm>
            <a:off x="5314584" y="2907366"/>
            <a:ext cx="2323134" cy="21401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015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0070C0"/>
            </a:gs>
            <a:gs pos="89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id="{013C9373-D8E4-4263-A3E1-EB5C608ED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52" y="970794"/>
            <a:ext cx="3163958" cy="2489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836;p62">
            <a:extLst>
              <a:ext uri="{FF2B5EF4-FFF2-40B4-BE49-F238E27FC236}">
                <a16:creationId xmlns:a16="http://schemas.microsoft.com/office/drawing/2014/main" id="{0FBD76BF-BE0C-4BEE-A31F-1F5490012E95}"/>
              </a:ext>
            </a:extLst>
          </p:cNvPr>
          <p:cNvCxnSpPr>
            <a:cxnSpLocks/>
            <a:stCxn id="125" idx="3"/>
          </p:cNvCxnSpPr>
          <p:nvPr/>
        </p:nvCxnSpPr>
        <p:spPr>
          <a:xfrm flipV="1">
            <a:off x="2935154" y="2639024"/>
            <a:ext cx="752021" cy="123033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cxnSp>
        <p:nvCxnSpPr>
          <p:cNvPr id="183" name="Google Shape;836;p62">
            <a:extLst>
              <a:ext uri="{FF2B5EF4-FFF2-40B4-BE49-F238E27FC236}">
                <a16:creationId xmlns:a16="http://schemas.microsoft.com/office/drawing/2014/main" id="{D8D9C520-A470-4E93-AFF6-D4DA1F7ECAB1}"/>
              </a:ext>
            </a:extLst>
          </p:cNvPr>
          <p:cNvCxnSpPr>
            <a:cxnSpLocks/>
            <a:stCxn id="184" idx="3"/>
          </p:cNvCxnSpPr>
          <p:nvPr/>
        </p:nvCxnSpPr>
        <p:spPr>
          <a:xfrm>
            <a:off x="2788658" y="1710835"/>
            <a:ext cx="473093" cy="1045361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grpSp>
        <p:nvGrpSpPr>
          <p:cNvPr id="127" name="Google Shape;1084;p71">
            <a:extLst>
              <a:ext uri="{FF2B5EF4-FFF2-40B4-BE49-F238E27FC236}">
                <a16:creationId xmlns:a16="http://schemas.microsoft.com/office/drawing/2014/main" id="{D414F04E-2C33-4E91-8B16-77F0AD55CCB4}"/>
              </a:ext>
            </a:extLst>
          </p:cNvPr>
          <p:cNvGrpSpPr/>
          <p:nvPr/>
        </p:nvGrpSpPr>
        <p:grpSpPr>
          <a:xfrm>
            <a:off x="3412937" y="3554696"/>
            <a:ext cx="2302388" cy="1256509"/>
            <a:chOff x="733913" y="1271153"/>
            <a:chExt cx="3663231" cy="1493948"/>
          </a:xfrm>
        </p:grpSpPr>
        <p:sp>
          <p:nvSpPr>
            <p:cNvPr id="177" name="Google Shape;1085;p71">
              <a:extLst>
                <a:ext uri="{FF2B5EF4-FFF2-40B4-BE49-F238E27FC236}">
                  <a16:creationId xmlns:a16="http://schemas.microsoft.com/office/drawing/2014/main" id="{42DD3CC2-63D2-497F-B7FF-0C958F8BF4DB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87;p71">
              <a:extLst>
                <a:ext uri="{FF2B5EF4-FFF2-40B4-BE49-F238E27FC236}">
                  <a16:creationId xmlns:a16="http://schemas.microsoft.com/office/drawing/2014/main" id="{ABADA400-A69C-4E53-AA45-245A6C799A14}"/>
                </a:ext>
              </a:extLst>
            </p:cNvPr>
            <p:cNvSpPr/>
            <p:nvPr/>
          </p:nvSpPr>
          <p:spPr>
            <a:xfrm>
              <a:off x="2336988" y="1271153"/>
              <a:ext cx="206012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4" name="Google Shape;836;p62">
            <a:extLst>
              <a:ext uri="{FF2B5EF4-FFF2-40B4-BE49-F238E27FC236}">
                <a16:creationId xmlns:a16="http://schemas.microsoft.com/office/drawing/2014/main" id="{91F5EC6D-9688-4AD0-BD80-AE47B4ECBD21}"/>
              </a:ext>
            </a:extLst>
          </p:cNvPr>
          <p:cNvCxnSpPr>
            <a:cxnSpLocks/>
            <a:stCxn id="199" idx="1"/>
          </p:cNvCxnSpPr>
          <p:nvPr/>
        </p:nvCxnSpPr>
        <p:spPr>
          <a:xfrm flipH="1">
            <a:off x="5304294" y="1687629"/>
            <a:ext cx="1018404" cy="136561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cxnSp>
        <p:nvCxnSpPr>
          <p:cNvPr id="202" name="Google Shape;836;p62">
            <a:extLst>
              <a:ext uri="{FF2B5EF4-FFF2-40B4-BE49-F238E27FC236}">
                <a16:creationId xmlns:a16="http://schemas.microsoft.com/office/drawing/2014/main" id="{B78E2894-3238-48F3-973F-B8F0829F7B89}"/>
              </a:ext>
            </a:extLst>
          </p:cNvPr>
          <p:cNvCxnSpPr>
            <a:cxnSpLocks/>
          </p:cNvCxnSpPr>
          <p:nvPr/>
        </p:nvCxnSpPr>
        <p:spPr>
          <a:xfrm flipH="1" flipV="1">
            <a:off x="5121153" y="3334988"/>
            <a:ext cx="1154547" cy="270128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grpSp>
        <p:nvGrpSpPr>
          <p:cNvPr id="195" name="Google Shape;1165;p74">
            <a:extLst>
              <a:ext uri="{FF2B5EF4-FFF2-40B4-BE49-F238E27FC236}">
                <a16:creationId xmlns:a16="http://schemas.microsoft.com/office/drawing/2014/main" id="{EF797C1B-5A4B-4D49-8FF6-D67D0A314BF3}"/>
              </a:ext>
            </a:extLst>
          </p:cNvPr>
          <p:cNvGrpSpPr/>
          <p:nvPr/>
        </p:nvGrpSpPr>
        <p:grpSpPr>
          <a:xfrm>
            <a:off x="6237512" y="2721543"/>
            <a:ext cx="2725041" cy="2133486"/>
            <a:chOff x="3161450" y="1881850"/>
            <a:chExt cx="1248825" cy="1248825"/>
          </a:xfrm>
        </p:grpSpPr>
        <p:sp>
          <p:nvSpPr>
            <p:cNvPr id="196" name="Google Shape;1166;p74">
              <a:extLst>
                <a:ext uri="{FF2B5EF4-FFF2-40B4-BE49-F238E27FC236}">
                  <a16:creationId xmlns:a16="http://schemas.microsoft.com/office/drawing/2014/main" id="{EFEDBDFF-F973-4136-AA7C-0429F5776C74}"/>
                </a:ext>
              </a:extLst>
            </p:cNvPr>
            <p:cNvSpPr/>
            <p:nvPr/>
          </p:nvSpPr>
          <p:spPr>
            <a:xfrm>
              <a:off x="3161450" y="1881850"/>
              <a:ext cx="1248825" cy="1248825"/>
            </a:xfrm>
            <a:custGeom>
              <a:avLst/>
              <a:gdLst/>
              <a:ahLst/>
              <a:cxnLst/>
              <a:rect l="l" t="t" r="r" b="b"/>
              <a:pathLst>
                <a:path w="49953" h="49953" extrusionOk="0">
                  <a:moveTo>
                    <a:pt x="4042" y="0"/>
                  </a:moveTo>
                  <a:cubicBezTo>
                    <a:pt x="1812" y="0"/>
                    <a:pt x="0" y="1812"/>
                    <a:pt x="0" y="4042"/>
                  </a:cubicBezTo>
                  <a:lnTo>
                    <a:pt x="0" y="45911"/>
                  </a:lnTo>
                  <a:cubicBezTo>
                    <a:pt x="0" y="48141"/>
                    <a:pt x="1812" y="49953"/>
                    <a:pt x="4042" y="49953"/>
                  </a:cubicBezTo>
                  <a:lnTo>
                    <a:pt x="45911" y="49953"/>
                  </a:lnTo>
                  <a:cubicBezTo>
                    <a:pt x="48141" y="49953"/>
                    <a:pt x="49953" y="48141"/>
                    <a:pt x="49953" y="45911"/>
                  </a:cubicBezTo>
                  <a:lnTo>
                    <a:pt x="49953" y="4042"/>
                  </a:lnTo>
                  <a:cubicBezTo>
                    <a:pt x="49953" y="1812"/>
                    <a:pt x="48141" y="0"/>
                    <a:pt x="45911" y="0"/>
                  </a:cubicBezTo>
                  <a:close/>
                </a:path>
              </a:pathLst>
            </a:custGeom>
            <a:gradFill>
              <a:gsLst>
                <a:gs pos="0">
                  <a:srgbClr val="0A3250"/>
                </a:gs>
                <a:gs pos="100000">
                  <a:srgbClr val="010101"/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67;p74">
              <a:extLst>
                <a:ext uri="{FF2B5EF4-FFF2-40B4-BE49-F238E27FC236}">
                  <a16:creationId xmlns:a16="http://schemas.microsoft.com/office/drawing/2014/main" id="{02553E57-53E0-4412-B42A-E6E7B67EE155}"/>
                </a:ext>
              </a:extLst>
            </p:cNvPr>
            <p:cNvSpPr/>
            <p:nvPr/>
          </p:nvSpPr>
          <p:spPr>
            <a:xfrm>
              <a:off x="3161450" y="1881850"/>
              <a:ext cx="725475" cy="1248150"/>
            </a:xfrm>
            <a:custGeom>
              <a:avLst/>
              <a:gdLst/>
              <a:ahLst/>
              <a:cxnLst/>
              <a:rect l="l" t="t" r="r" b="b"/>
              <a:pathLst>
                <a:path w="29019" h="49926" extrusionOk="0">
                  <a:moveTo>
                    <a:pt x="4042" y="0"/>
                  </a:moveTo>
                  <a:cubicBezTo>
                    <a:pt x="1812" y="0"/>
                    <a:pt x="28" y="1812"/>
                    <a:pt x="0" y="4042"/>
                  </a:cubicBezTo>
                  <a:lnTo>
                    <a:pt x="0" y="45911"/>
                  </a:lnTo>
                  <a:cubicBezTo>
                    <a:pt x="28" y="48141"/>
                    <a:pt x="1812" y="49925"/>
                    <a:pt x="4042" y="49925"/>
                  </a:cubicBezTo>
                  <a:lnTo>
                    <a:pt x="20935" y="49925"/>
                  </a:lnTo>
                  <a:lnTo>
                    <a:pt x="29019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166;p74">
            <a:extLst>
              <a:ext uri="{FF2B5EF4-FFF2-40B4-BE49-F238E27FC236}">
                <a16:creationId xmlns:a16="http://schemas.microsoft.com/office/drawing/2014/main" id="{40F23BA6-B919-4276-9A0A-7F5763A92C76}"/>
              </a:ext>
            </a:extLst>
          </p:cNvPr>
          <p:cNvSpPr/>
          <p:nvPr/>
        </p:nvSpPr>
        <p:spPr>
          <a:xfrm>
            <a:off x="6262061" y="647890"/>
            <a:ext cx="2709301" cy="1892639"/>
          </a:xfrm>
          <a:custGeom>
            <a:avLst/>
            <a:gdLst/>
            <a:ahLst/>
            <a:cxnLst/>
            <a:rect l="l" t="t" r="r" b="b"/>
            <a:pathLst>
              <a:path w="49953" h="49953" extrusionOk="0">
                <a:moveTo>
                  <a:pt x="4042" y="0"/>
                </a:moveTo>
                <a:cubicBezTo>
                  <a:pt x="1812" y="0"/>
                  <a:pt x="0" y="1812"/>
                  <a:pt x="0" y="4042"/>
                </a:cubicBezTo>
                <a:lnTo>
                  <a:pt x="0" y="45911"/>
                </a:lnTo>
                <a:cubicBezTo>
                  <a:pt x="0" y="48141"/>
                  <a:pt x="1812" y="49953"/>
                  <a:pt x="4042" y="49953"/>
                </a:cubicBezTo>
                <a:lnTo>
                  <a:pt x="45911" y="49953"/>
                </a:lnTo>
                <a:cubicBezTo>
                  <a:pt x="48141" y="49953"/>
                  <a:pt x="49953" y="48141"/>
                  <a:pt x="49953" y="45911"/>
                </a:cubicBezTo>
                <a:lnTo>
                  <a:pt x="49953" y="4042"/>
                </a:lnTo>
                <a:cubicBezTo>
                  <a:pt x="49953" y="1812"/>
                  <a:pt x="48141" y="0"/>
                  <a:pt x="45911" y="0"/>
                </a:cubicBezTo>
                <a:close/>
              </a:path>
            </a:pathLst>
          </a:cu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166;p74">
            <a:extLst>
              <a:ext uri="{FF2B5EF4-FFF2-40B4-BE49-F238E27FC236}">
                <a16:creationId xmlns:a16="http://schemas.microsoft.com/office/drawing/2014/main" id="{47F01CFF-A7CB-476F-80A7-E43385F42AB3}"/>
              </a:ext>
            </a:extLst>
          </p:cNvPr>
          <p:cNvSpPr/>
          <p:nvPr/>
        </p:nvSpPr>
        <p:spPr>
          <a:xfrm>
            <a:off x="155814" y="2694111"/>
            <a:ext cx="2686628" cy="2048017"/>
          </a:xfrm>
          <a:custGeom>
            <a:avLst/>
            <a:gdLst/>
            <a:ahLst/>
            <a:cxnLst/>
            <a:rect l="l" t="t" r="r" b="b"/>
            <a:pathLst>
              <a:path w="49953" h="49953" extrusionOk="0">
                <a:moveTo>
                  <a:pt x="4042" y="0"/>
                </a:moveTo>
                <a:cubicBezTo>
                  <a:pt x="1812" y="0"/>
                  <a:pt x="0" y="1812"/>
                  <a:pt x="0" y="4042"/>
                </a:cubicBezTo>
                <a:lnTo>
                  <a:pt x="0" y="45911"/>
                </a:lnTo>
                <a:cubicBezTo>
                  <a:pt x="0" y="48141"/>
                  <a:pt x="1812" y="49953"/>
                  <a:pt x="4042" y="49953"/>
                </a:cubicBezTo>
                <a:lnTo>
                  <a:pt x="45911" y="49953"/>
                </a:lnTo>
                <a:cubicBezTo>
                  <a:pt x="48141" y="49953"/>
                  <a:pt x="49953" y="48141"/>
                  <a:pt x="49953" y="45911"/>
                </a:cubicBezTo>
                <a:lnTo>
                  <a:pt x="49953" y="4042"/>
                </a:lnTo>
                <a:cubicBezTo>
                  <a:pt x="49953" y="1812"/>
                  <a:pt x="48141" y="0"/>
                  <a:pt x="45911" y="0"/>
                </a:cubicBezTo>
                <a:close/>
              </a:path>
            </a:pathLst>
          </a:cu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166;p74">
            <a:extLst>
              <a:ext uri="{FF2B5EF4-FFF2-40B4-BE49-F238E27FC236}">
                <a16:creationId xmlns:a16="http://schemas.microsoft.com/office/drawing/2014/main" id="{C01D4589-875F-4714-A7A9-BDCFBEB3E2EA}"/>
              </a:ext>
            </a:extLst>
          </p:cNvPr>
          <p:cNvSpPr/>
          <p:nvPr/>
        </p:nvSpPr>
        <p:spPr>
          <a:xfrm>
            <a:off x="157616" y="614280"/>
            <a:ext cx="2635805" cy="1892639"/>
          </a:xfrm>
          <a:custGeom>
            <a:avLst/>
            <a:gdLst/>
            <a:ahLst/>
            <a:cxnLst/>
            <a:rect l="l" t="t" r="r" b="b"/>
            <a:pathLst>
              <a:path w="49953" h="49953" extrusionOk="0">
                <a:moveTo>
                  <a:pt x="4042" y="0"/>
                </a:moveTo>
                <a:cubicBezTo>
                  <a:pt x="1812" y="0"/>
                  <a:pt x="0" y="1812"/>
                  <a:pt x="0" y="4042"/>
                </a:cubicBezTo>
                <a:lnTo>
                  <a:pt x="0" y="45911"/>
                </a:lnTo>
                <a:cubicBezTo>
                  <a:pt x="0" y="48141"/>
                  <a:pt x="1812" y="49953"/>
                  <a:pt x="4042" y="49953"/>
                </a:cubicBezTo>
                <a:lnTo>
                  <a:pt x="45911" y="49953"/>
                </a:lnTo>
                <a:cubicBezTo>
                  <a:pt x="48141" y="49953"/>
                  <a:pt x="49953" y="48141"/>
                  <a:pt x="49953" y="45911"/>
                </a:cubicBezTo>
                <a:lnTo>
                  <a:pt x="49953" y="4042"/>
                </a:lnTo>
                <a:cubicBezTo>
                  <a:pt x="49953" y="1812"/>
                  <a:pt x="48141" y="0"/>
                  <a:pt x="45911" y="0"/>
                </a:cubicBezTo>
                <a:close/>
              </a:path>
            </a:pathLst>
          </a:cu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63403" y="-26278"/>
            <a:ext cx="5819554" cy="101861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2800" dirty="0">
                <a:latin typeface="+mj-lt"/>
              </a:rPr>
              <a:t>Canada’s Quantum Ecosystem </a:t>
            </a:r>
          </a:p>
        </p:txBody>
      </p:sp>
      <p:sp>
        <p:nvSpPr>
          <p:cNvPr id="125" name="Google Shape;834;p62">
            <a:extLst>
              <a:ext uri="{FF2B5EF4-FFF2-40B4-BE49-F238E27FC236}">
                <a16:creationId xmlns:a16="http://schemas.microsoft.com/office/drawing/2014/main" id="{EADFF660-E982-446E-9EC3-7534FBB5D928}"/>
              </a:ext>
            </a:extLst>
          </p:cNvPr>
          <p:cNvSpPr txBox="1"/>
          <p:nvPr/>
        </p:nvSpPr>
        <p:spPr>
          <a:xfrm>
            <a:off x="155795" y="2992513"/>
            <a:ext cx="2779359" cy="175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Research: </a:t>
            </a:r>
            <a:r>
              <a:rPr lang="en-CA" sz="1050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University of Calgary, University of Alberta, University of Lethbridge</a:t>
            </a:r>
            <a:br>
              <a:rPr lang="en-CA" sz="1050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</a:br>
            <a:r>
              <a:rPr lang="en-CA" sz="1050" b="1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Focus: </a:t>
            </a:r>
            <a:r>
              <a:rPr lang="en-CA" sz="1050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Communications, information and enabling technologies</a:t>
            </a:r>
          </a:p>
          <a:p>
            <a:pPr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Firms: </a:t>
            </a:r>
            <a:r>
              <a:rPr lang="en-CA" sz="1050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Applied Nanotools, Applied Quantum Materials Inc., Quantum Silicon Inc (QSI).  </a:t>
            </a:r>
          </a:p>
          <a:p>
            <a:pPr>
              <a:buClr>
                <a:schemeClr val="accent5"/>
              </a:buClr>
            </a:pPr>
            <a:r>
              <a:rPr lang="en-CA" sz="1050" i="1" dirty="0">
                <a:solidFill>
                  <a:schemeClr val="bg1"/>
                </a:solidFill>
                <a:latin typeface="Arial" panose="020B0604020202020204" pitchFamily="34" charset="0"/>
                <a:ea typeface="Anaheim"/>
                <a:cs typeface="Arial" panose="020B0604020202020204" pitchFamily="34" charset="0"/>
                <a:sym typeface="Anaheim"/>
              </a:rPr>
              <a:t>Alberta is building a provincial quantum network, Quantum Alberta, to advance commercialization.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endParaRPr lang="en-CA" sz="1050" dirty="0">
              <a:solidFill>
                <a:schemeClr val="bg1"/>
              </a:solidFill>
              <a:latin typeface="Arial" panose="020B0604020202020204" pitchFamily="34" charset="0"/>
              <a:ea typeface="Anaheim"/>
              <a:cs typeface="Arial" panose="020B0604020202020204" pitchFamily="34" charset="0"/>
              <a:sym typeface="Anaheim"/>
            </a:endParaRPr>
          </a:p>
        </p:txBody>
      </p:sp>
      <p:sp>
        <p:nvSpPr>
          <p:cNvPr id="126" name="Google Shape;833;p62">
            <a:extLst>
              <a:ext uri="{FF2B5EF4-FFF2-40B4-BE49-F238E27FC236}">
                <a16:creationId xmlns:a16="http://schemas.microsoft.com/office/drawing/2014/main" id="{BC4B4B37-389A-4B71-AB32-343B49C8F095}"/>
              </a:ext>
            </a:extLst>
          </p:cNvPr>
          <p:cNvSpPr txBox="1"/>
          <p:nvPr/>
        </p:nvSpPr>
        <p:spPr>
          <a:xfrm>
            <a:off x="408402" y="2645175"/>
            <a:ext cx="2184884" cy="40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Calgary-Edmonton</a:t>
            </a:r>
            <a:endParaRPr b="1" dirty="0">
              <a:solidFill>
                <a:srgbClr val="FFFFFF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184" name="Google Shape;834;p62">
            <a:extLst>
              <a:ext uri="{FF2B5EF4-FFF2-40B4-BE49-F238E27FC236}">
                <a16:creationId xmlns:a16="http://schemas.microsoft.com/office/drawing/2014/main" id="{115431F9-C5B0-433E-BBA2-A27EC311D22B}"/>
              </a:ext>
            </a:extLst>
          </p:cNvPr>
          <p:cNvSpPr txBox="1"/>
          <p:nvPr/>
        </p:nvSpPr>
        <p:spPr>
          <a:xfrm>
            <a:off x="172638" y="993485"/>
            <a:ext cx="2616020" cy="143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Research: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University of British Columbia, Simon Fraser University, the Quantum Algorithms Institute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Focus: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Quantum algorithms and hardware development</a:t>
            </a:r>
          </a:p>
          <a:p>
            <a:pPr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Firms: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 D-Wave, 1Qbit, Photonic. </a:t>
            </a:r>
            <a:r>
              <a:rPr lang="en-CA" sz="1100" i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Quantum BC plays a key role in convening provincial stakeholders</a:t>
            </a:r>
            <a:r>
              <a:rPr lang="en-CA" sz="110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endParaRPr lang="en-CA" sz="1100" dirty="0">
              <a:solidFill>
                <a:schemeClr val="bg1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188" name="Google Shape;833;p62">
            <a:extLst>
              <a:ext uri="{FF2B5EF4-FFF2-40B4-BE49-F238E27FC236}">
                <a16:creationId xmlns:a16="http://schemas.microsoft.com/office/drawing/2014/main" id="{CA9C15E6-BF25-4DAF-A970-1B0BEB708C1D}"/>
              </a:ext>
            </a:extLst>
          </p:cNvPr>
          <p:cNvSpPr txBox="1"/>
          <p:nvPr/>
        </p:nvSpPr>
        <p:spPr>
          <a:xfrm>
            <a:off x="371808" y="652478"/>
            <a:ext cx="2207420" cy="4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Greater Vancouver</a:t>
            </a:r>
            <a:endParaRPr b="1" dirty="0">
              <a:solidFill>
                <a:srgbClr val="FFFFFF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199" name="Google Shape;834;p62">
            <a:extLst>
              <a:ext uri="{FF2B5EF4-FFF2-40B4-BE49-F238E27FC236}">
                <a16:creationId xmlns:a16="http://schemas.microsoft.com/office/drawing/2014/main" id="{373E23E3-B019-4481-8B27-789BDCFEB700}"/>
              </a:ext>
            </a:extLst>
          </p:cNvPr>
          <p:cNvSpPr txBox="1"/>
          <p:nvPr/>
        </p:nvSpPr>
        <p:spPr>
          <a:xfrm>
            <a:off x="6322698" y="999917"/>
            <a:ext cx="2677265" cy="137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Research: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Université de Sherbrooke (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Institut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 Quantique), Université de Montréal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Focus: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Quantum hardware and devices </a:t>
            </a:r>
          </a:p>
          <a:p>
            <a:pPr lvl="0"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Firms: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Anyon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 Systems Inc., SB Quantum, IBM Canada, Nord Quantique.</a:t>
            </a:r>
          </a:p>
          <a:p>
            <a:pPr lvl="0">
              <a:buClr>
                <a:schemeClr val="accent5"/>
              </a:buClr>
            </a:pPr>
            <a:r>
              <a:rPr lang="en-CA" sz="1050" i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Québec </a:t>
            </a:r>
            <a:r>
              <a:rPr lang="en-CA" sz="1050" i="1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Quantique</a:t>
            </a:r>
            <a:r>
              <a:rPr lang="en-CA" sz="1050" i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 brings together players from the Quebec quantum ecosystem. </a:t>
            </a:r>
          </a:p>
        </p:txBody>
      </p:sp>
      <p:sp>
        <p:nvSpPr>
          <p:cNvPr id="200" name="Google Shape;834;p62">
            <a:extLst>
              <a:ext uri="{FF2B5EF4-FFF2-40B4-BE49-F238E27FC236}">
                <a16:creationId xmlns:a16="http://schemas.microsoft.com/office/drawing/2014/main" id="{EA9B1939-9352-4D42-8AEA-B64A022054F2}"/>
              </a:ext>
            </a:extLst>
          </p:cNvPr>
          <p:cNvSpPr txBox="1"/>
          <p:nvPr/>
        </p:nvSpPr>
        <p:spPr>
          <a:xfrm>
            <a:off x="6285820" y="2958244"/>
            <a:ext cx="2761919" cy="182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Research: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University of Toronto, University of Waterloo,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UOttawa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, Institute of Quantum Computing, Perimeter Institute, NRC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Focus: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Information, communications, sensors and materials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Accelerators/incubators: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Quantum Valley Ideas Lab, Creative Destruction Lab,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MaRS</a:t>
            </a:r>
            <a:endParaRPr lang="en-CA" sz="1050" dirty="0">
              <a:solidFill>
                <a:schemeClr val="bg1"/>
              </a:solidFill>
              <a:latin typeface="+mn-lt"/>
              <a:ea typeface="Anaheim"/>
              <a:cs typeface="Anaheim"/>
              <a:sym typeface="Anaheim"/>
            </a:endParaRPr>
          </a:p>
          <a:p>
            <a:pPr lvl="0">
              <a:buClr>
                <a:schemeClr val="accent5"/>
              </a:buClr>
            </a:pPr>
            <a:r>
              <a:rPr lang="en-CA" sz="105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Firms: 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Xanadu, Honeywell, ISARA, Zapata,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ProteinQure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EvolutionQ,HighQ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AgnostiQ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, Crypto4A, </a:t>
            </a:r>
            <a:r>
              <a:rPr lang="en-CA" sz="1050" dirty="0" err="1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Ranovus</a:t>
            </a:r>
            <a:r>
              <a:rPr lang="en-CA" sz="105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.</a:t>
            </a:r>
          </a:p>
        </p:txBody>
      </p:sp>
      <p:sp>
        <p:nvSpPr>
          <p:cNvPr id="201" name="Google Shape;833;p62">
            <a:extLst>
              <a:ext uri="{FF2B5EF4-FFF2-40B4-BE49-F238E27FC236}">
                <a16:creationId xmlns:a16="http://schemas.microsoft.com/office/drawing/2014/main" id="{D95B2450-DF45-4FF2-BF13-5919B1385C24}"/>
              </a:ext>
            </a:extLst>
          </p:cNvPr>
          <p:cNvSpPr txBox="1"/>
          <p:nvPr/>
        </p:nvSpPr>
        <p:spPr>
          <a:xfrm>
            <a:off x="6372485" y="2701283"/>
            <a:ext cx="2427974" cy="37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+mj-lt"/>
                <a:ea typeface="Kodchasan"/>
                <a:cs typeface="Kodchasan"/>
                <a:sym typeface="Kodchasan"/>
              </a:rPr>
              <a:t>Toronto-Waterloo-Ottawa</a:t>
            </a:r>
            <a:endParaRPr b="1" dirty="0">
              <a:solidFill>
                <a:schemeClr val="bg1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203" name="Google Shape;833;p62">
            <a:extLst>
              <a:ext uri="{FF2B5EF4-FFF2-40B4-BE49-F238E27FC236}">
                <a16:creationId xmlns:a16="http://schemas.microsoft.com/office/drawing/2014/main" id="{5385773C-6BCB-4537-935E-AD002D01274A}"/>
              </a:ext>
            </a:extLst>
          </p:cNvPr>
          <p:cNvSpPr txBox="1"/>
          <p:nvPr/>
        </p:nvSpPr>
        <p:spPr>
          <a:xfrm>
            <a:off x="6450871" y="653715"/>
            <a:ext cx="2349588" cy="56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Montreal-Sherbrooke- Québec City</a:t>
            </a:r>
            <a:endParaRPr b="1" dirty="0">
              <a:solidFill>
                <a:srgbClr val="FFFFFF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514EC-A33B-4953-8FEC-3A123AC9BB17}"/>
              </a:ext>
            </a:extLst>
          </p:cNvPr>
          <p:cNvSpPr txBox="1"/>
          <p:nvPr/>
        </p:nvSpPr>
        <p:spPr>
          <a:xfrm>
            <a:off x="3461725" y="3699920"/>
            <a:ext cx="22367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CA" sz="1100" dirty="0">
                <a:solidFill>
                  <a:schemeClr val="accent6"/>
                </a:solidFill>
                <a:effectLst/>
                <a:latin typeface="+mj-lt"/>
                <a:ea typeface="Times New Roman" panose="02020603050405020304" pitchFamily="18" charset="0"/>
              </a:rPr>
              <a:t>Quantum Industry Canada (QIC) is a consortium which aims to translate Canadian quantum strengths into business success and economic prosperity. </a:t>
            </a:r>
            <a:endParaRPr lang="en-CA" sz="1100" dirty="0">
              <a:solidFill>
                <a:schemeClr val="accent6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F0ECF-4BEC-43A1-9A0C-175FFAFBDD8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715B0-30A7-4111-958D-4BA09EA6F2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796C405-DF72-4F60-9E6C-5CE091250F4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2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52"/>
          <p:cNvGrpSpPr/>
          <p:nvPr/>
        </p:nvGrpSpPr>
        <p:grpSpPr>
          <a:xfrm>
            <a:off x="198087" y="1494722"/>
            <a:ext cx="2013140" cy="3238217"/>
            <a:chOff x="733913" y="1271159"/>
            <a:chExt cx="3663231" cy="1493948"/>
          </a:xfrm>
        </p:grpSpPr>
        <p:sp>
          <p:nvSpPr>
            <p:cNvPr id="571" name="Google Shape;571;p52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52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2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2"/>
          <p:cNvSpPr txBox="1">
            <a:spLocks noGrp="1"/>
          </p:cNvSpPr>
          <p:nvPr>
            <p:ph type="title"/>
          </p:nvPr>
        </p:nvSpPr>
        <p:spPr>
          <a:xfrm>
            <a:off x="1577361" y="116253"/>
            <a:ext cx="5971568" cy="837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+mj-lt"/>
              </a:rPr>
              <a:t>A Quantum Strategy for Canada</a:t>
            </a:r>
          </a:p>
        </p:txBody>
      </p:sp>
      <p:sp>
        <p:nvSpPr>
          <p:cNvPr id="580" name="Google Shape;580;p52"/>
          <p:cNvSpPr/>
          <p:nvPr/>
        </p:nvSpPr>
        <p:spPr>
          <a:xfrm>
            <a:off x="1352100" y="889574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885;p63">
            <a:extLst>
              <a:ext uri="{FF2B5EF4-FFF2-40B4-BE49-F238E27FC236}">
                <a16:creationId xmlns:a16="http://schemas.microsoft.com/office/drawing/2014/main" id="{65ADD8A8-4F73-46F8-B021-B18F2BC46F7C}"/>
              </a:ext>
            </a:extLst>
          </p:cNvPr>
          <p:cNvSpPr txBox="1"/>
          <p:nvPr/>
        </p:nvSpPr>
        <p:spPr>
          <a:xfrm>
            <a:off x="198087" y="1936065"/>
            <a:ext cx="2013104" cy="269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Dedicated funding of $360M over 7 years</a:t>
            </a:r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, starting in 2021-22: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Amplify Canada’s significant strength in quantum research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Grow our quantum technologies, companies and talent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Solidify Canada’s global leadership in this area</a:t>
            </a:r>
          </a:p>
        </p:txBody>
      </p:sp>
      <p:sp>
        <p:nvSpPr>
          <p:cNvPr id="60" name="Google Shape;574;p52">
            <a:extLst>
              <a:ext uri="{FF2B5EF4-FFF2-40B4-BE49-F238E27FC236}">
                <a16:creationId xmlns:a16="http://schemas.microsoft.com/office/drawing/2014/main" id="{C19968DD-5639-4673-B5A1-63CEB72CC73F}"/>
              </a:ext>
            </a:extLst>
          </p:cNvPr>
          <p:cNvSpPr/>
          <p:nvPr/>
        </p:nvSpPr>
        <p:spPr>
          <a:xfrm>
            <a:off x="865594" y="1154485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581;p52">
            <a:extLst>
              <a:ext uri="{FF2B5EF4-FFF2-40B4-BE49-F238E27FC236}">
                <a16:creationId xmlns:a16="http://schemas.microsoft.com/office/drawing/2014/main" id="{67A1663A-5098-4189-8B43-FAEEFC4D6A08}"/>
              </a:ext>
            </a:extLst>
          </p:cNvPr>
          <p:cNvSpPr/>
          <p:nvPr/>
        </p:nvSpPr>
        <p:spPr>
          <a:xfrm>
            <a:off x="123138" y="2762855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570;p52">
            <a:extLst>
              <a:ext uri="{FF2B5EF4-FFF2-40B4-BE49-F238E27FC236}">
                <a16:creationId xmlns:a16="http://schemas.microsoft.com/office/drawing/2014/main" id="{7BD4706D-0568-4AA8-8FA7-0A6F0BB9A09F}"/>
              </a:ext>
            </a:extLst>
          </p:cNvPr>
          <p:cNvGrpSpPr/>
          <p:nvPr/>
        </p:nvGrpSpPr>
        <p:grpSpPr>
          <a:xfrm>
            <a:off x="2457418" y="1510810"/>
            <a:ext cx="2013140" cy="3238217"/>
            <a:chOff x="733913" y="1271159"/>
            <a:chExt cx="3663231" cy="1493948"/>
          </a:xfrm>
        </p:grpSpPr>
        <p:sp>
          <p:nvSpPr>
            <p:cNvPr id="100" name="Google Shape;571;p52">
              <a:extLst>
                <a:ext uri="{FF2B5EF4-FFF2-40B4-BE49-F238E27FC236}">
                  <a16:creationId xmlns:a16="http://schemas.microsoft.com/office/drawing/2014/main" id="{BE6459BA-07A4-4E06-BF86-908960EC5991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572;p52">
              <a:extLst>
                <a:ext uri="{FF2B5EF4-FFF2-40B4-BE49-F238E27FC236}">
                  <a16:creationId xmlns:a16="http://schemas.microsoft.com/office/drawing/2014/main" id="{EE6A3AE5-892B-4A98-A8B1-8B02FA3A8311}"/>
                </a:ext>
              </a:extLst>
            </p:cNvPr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73;p52">
              <a:extLst>
                <a:ext uri="{FF2B5EF4-FFF2-40B4-BE49-F238E27FC236}">
                  <a16:creationId xmlns:a16="http://schemas.microsoft.com/office/drawing/2014/main" id="{4460DE51-8166-4A6A-BD8E-4D6C3E091134}"/>
                </a:ext>
              </a:extLst>
            </p:cNvPr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570;p52">
            <a:extLst>
              <a:ext uri="{FF2B5EF4-FFF2-40B4-BE49-F238E27FC236}">
                <a16:creationId xmlns:a16="http://schemas.microsoft.com/office/drawing/2014/main" id="{A307E2DD-F5C9-49F1-A94C-5CB538A8EE92}"/>
              </a:ext>
            </a:extLst>
          </p:cNvPr>
          <p:cNvGrpSpPr/>
          <p:nvPr/>
        </p:nvGrpSpPr>
        <p:grpSpPr>
          <a:xfrm>
            <a:off x="4695077" y="1503278"/>
            <a:ext cx="2013140" cy="3238217"/>
            <a:chOff x="733913" y="1271159"/>
            <a:chExt cx="3663231" cy="1493948"/>
          </a:xfrm>
        </p:grpSpPr>
        <p:sp>
          <p:nvSpPr>
            <p:cNvPr id="104" name="Google Shape;571;p52">
              <a:extLst>
                <a:ext uri="{FF2B5EF4-FFF2-40B4-BE49-F238E27FC236}">
                  <a16:creationId xmlns:a16="http://schemas.microsoft.com/office/drawing/2014/main" id="{7A55741D-0B61-49D2-ABED-3DB6BEBF5455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572;p52">
              <a:extLst>
                <a:ext uri="{FF2B5EF4-FFF2-40B4-BE49-F238E27FC236}">
                  <a16:creationId xmlns:a16="http://schemas.microsoft.com/office/drawing/2014/main" id="{D49189EA-E6F0-4303-BDD7-BAD8F7FCA457}"/>
                </a:ext>
              </a:extLst>
            </p:cNvPr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3;p52">
              <a:extLst>
                <a:ext uri="{FF2B5EF4-FFF2-40B4-BE49-F238E27FC236}">
                  <a16:creationId xmlns:a16="http://schemas.microsoft.com/office/drawing/2014/main" id="{6FFE10AE-2076-4CF1-B426-8CE3875AFF8E}"/>
                </a:ext>
              </a:extLst>
            </p:cNvPr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570;p52">
            <a:extLst>
              <a:ext uri="{FF2B5EF4-FFF2-40B4-BE49-F238E27FC236}">
                <a16:creationId xmlns:a16="http://schemas.microsoft.com/office/drawing/2014/main" id="{936F99A7-F22E-453E-B056-B695E7F339E9}"/>
              </a:ext>
            </a:extLst>
          </p:cNvPr>
          <p:cNvGrpSpPr/>
          <p:nvPr/>
        </p:nvGrpSpPr>
        <p:grpSpPr>
          <a:xfrm>
            <a:off x="6932773" y="1494722"/>
            <a:ext cx="2013140" cy="3238217"/>
            <a:chOff x="733913" y="1271159"/>
            <a:chExt cx="3663231" cy="1493948"/>
          </a:xfrm>
        </p:grpSpPr>
        <p:sp>
          <p:nvSpPr>
            <p:cNvPr id="108" name="Google Shape;571;p52">
              <a:extLst>
                <a:ext uri="{FF2B5EF4-FFF2-40B4-BE49-F238E27FC236}">
                  <a16:creationId xmlns:a16="http://schemas.microsoft.com/office/drawing/2014/main" id="{B791805E-9788-4530-8999-5C331A8EE7A5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572;p52">
              <a:extLst>
                <a:ext uri="{FF2B5EF4-FFF2-40B4-BE49-F238E27FC236}">
                  <a16:creationId xmlns:a16="http://schemas.microsoft.com/office/drawing/2014/main" id="{C4EA69E2-23E2-4306-A1C9-D430550A9017}"/>
                </a:ext>
              </a:extLst>
            </p:cNvPr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73;p52">
              <a:extLst>
                <a:ext uri="{FF2B5EF4-FFF2-40B4-BE49-F238E27FC236}">
                  <a16:creationId xmlns:a16="http://schemas.microsoft.com/office/drawing/2014/main" id="{B23B6785-0616-4BD4-8863-C145C838FA23}"/>
                </a:ext>
              </a:extLst>
            </p:cNvPr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1874934F-E743-487D-9B36-BC2B8CE8021F}"/>
              </a:ext>
            </a:extLst>
          </p:cNvPr>
          <p:cNvSpPr txBox="1"/>
          <p:nvPr/>
        </p:nvSpPr>
        <p:spPr>
          <a:xfrm>
            <a:off x="2474468" y="1986974"/>
            <a:ext cx="198421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Stakeholder consultations in 2021 confirmed pillars: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endParaRPr lang="en-CA" b="1" dirty="0">
              <a:solidFill>
                <a:srgbClr val="FFFFFF"/>
              </a:solidFill>
              <a:latin typeface="+mn-lt"/>
              <a:ea typeface="Anaheim"/>
              <a:cs typeface="Aharoni" panose="020B0604020202020204" pitchFamily="2" charset="-79"/>
              <a:sym typeface="Anaheim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Research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Talent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Commercialization</a:t>
            </a:r>
          </a:p>
        </p:txBody>
      </p:sp>
      <p:sp>
        <p:nvSpPr>
          <p:cNvPr id="112" name="Google Shape;581;p52">
            <a:extLst>
              <a:ext uri="{FF2B5EF4-FFF2-40B4-BE49-F238E27FC236}">
                <a16:creationId xmlns:a16="http://schemas.microsoft.com/office/drawing/2014/main" id="{C5BBBAC5-E494-4020-BEAC-7CAB373969C5}"/>
              </a:ext>
            </a:extLst>
          </p:cNvPr>
          <p:cNvSpPr/>
          <p:nvPr/>
        </p:nvSpPr>
        <p:spPr>
          <a:xfrm>
            <a:off x="4620111" y="2736907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581;p52">
            <a:extLst>
              <a:ext uri="{FF2B5EF4-FFF2-40B4-BE49-F238E27FC236}">
                <a16:creationId xmlns:a16="http://schemas.microsoft.com/office/drawing/2014/main" id="{416B72DE-19AF-48CD-B58A-2DE5E3EFDE2C}"/>
              </a:ext>
            </a:extLst>
          </p:cNvPr>
          <p:cNvSpPr/>
          <p:nvPr/>
        </p:nvSpPr>
        <p:spPr>
          <a:xfrm>
            <a:off x="2382794" y="2746807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574;p52">
            <a:extLst>
              <a:ext uri="{FF2B5EF4-FFF2-40B4-BE49-F238E27FC236}">
                <a16:creationId xmlns:a16="http://schemas.microsoft.com/office/drawing/2014/main" id="{53C931E4-07FA-40D2-9370-5F5227139A24}"/>
              </a:ext>
            </a:extLst>
          </p:cNvPr>
          <p:cNvSpPr/>
          <p:nvPr/>
        </p:nvSpPr>
        <p:spPr>
          <a:xfrm>
            <a:off x="3105775" y="1155128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574;p52">
            <a:extLst>
              <a:ext uri="{FF2B5EF4-FFF2-40B4-BE49-F238E27FC236}">
                <a16:creationId xmlns:a16="http://schemas.microsoft.com/office/drawing/2014/main" id="{DBDB9A24-2075-49B6-8AF7-BE490DD0C0C0}"/>
              </a:ext>
            </a:extLst>
          </p:cNvPr>
          <p:cNvSpPr/>
          <p:nvPr/>
        </p:nvSpPr>
        <p:spPr>
          <a:xfrm>
            <a:off x="5338922" y="1163684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574;p52">
            <a:extLst>
              <a:ext uri="{FF2B5EF4-FFF2-40B4-BE49-F238E27FC236}">
                <a16:creationId xmlns:a16="http://schemas.microsoft.com/office/drawing/2014/main" id="{9FC62C2A-722F-430B-9953-7D7AE94A1E45}"/>
              </a:ext>
            </a:extLst>
          </p:cNvPr>
          <p:cNvSpPr/>
          <p:nvPr/>
        </p:nvSpPr>
        <p:spPr>
          <a:xfrm>
            <a:off x="7586138" y="1154485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834;p62">
            <a:extLst>
              <a:ext uri="{FF2B5EF4-FFF2-40B4-BE49-F238E27FC236}">
                <a16:creationId xmlns:a16="http://schemas.microsoft.com/office/drawing/2014/main" id="{09347EE9-B8B1-47F2-BA63-B8B15129C772}"/>
              </a:ext>
            </a:extLst>
          </p:cNvPr>
          <p:cNvSpPr txBox="1"/>
          <p:nvPr/>
        </p:nvSpPr>
        <p:spPr>
          <a:xfrm>
            <a:off x="4695041" y="2092037"/>
            <a:ext cx="2013140" cy="227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Identified cross-cutting themes: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endParaRPr lang="en-CA" b="1" dirty="0">
              <a:solidFill>
                <a:srgbClr val="FFFFFF"/>
              </a:solidFill>
              <a:latin typeface="+mn-lt"/>
              <a:ea typeface="Anaheim"/>
              <a:cs typeface="Aharoni" panose="020B0604020202020204" pitchFamily="2" charset="-79"/>
              <a:sym typeface="Anaheim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Security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International collaboration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Intellectual property</a:t>
            </a:r>
          </a:p>
        </p:txBody>
      </p:sp>
      <p:sp>
        <p:nvSpPr>
          <p:cNvPr id="119" name="Google Shape;581;p52">
            <a:extLst>
              <a:ext uri="{FF2B5EF4-FFF2-40B4-BE49-F238E27FC236}">
                <a16:creationId xmlns:a16="http://schemas.microsoft.com/office/drawing/2014/main" id="{BB8A5A30-2AE0-4505-A5BE-CFD31C2D729D}"/>
              </a:ext>
            </a:extLst>
          </p:cNvPr>
          <p:cNvSpPr/>
          <p:nvPr/>
        </p:nvSpPr>
        <p:spPr>
          <a:xfrm>
            <a:off x="6867344" y="2717107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834;p62">
            <a:extLst>
              <a:ext uri="{FF2B5EF4-FFF2-40B4-BE49-F238E27FC236}">
                <a16:creationId xmlns:a16="http://schemas.microsoft.com/office/drawing/2014/main" id="{99AC5650-ABBA-4AAB-BD43-6D492A622653}"/>
              </a:ext>
            </a:extLst>
          </p:cNvPr>
          <p:cNvSpPr txBox="1"/>
          <p:nvPr/>
        </p:nvSpPr>
        <p:spPr>
          <a:xfrm>
            <a:off x="6932359" y="2092037"/>
            <a:ext cx="2013518" cy="260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Existing programming: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endParaRPr lang="en-CA" sz="1200" dirty="0">
              <a:solidFill>
                <a:srgbClr val="FFFFFF"/>
              </a:solidFill>
              <a:latin typeface="+mn-lt"/>
              <a:ea typeface="Anaheim"/>
              <a:cs typeface="Aharoni" panose="020B0604020202020204" pitchFamily="2" charset="-79"/>
              <a:sym typeface="Anaheim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An efficient way to accelerate support 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haroni" panose="020B0604020202020204" pitchFamily="2" charset="-79"/>
                <a:sym typeface="Anaheim"/>
              </a:rPr>
              <a:t>Delivery though funding calls and other supports aligned with the strategy</a:t>
            </a:r>
          </a:p>
        </p:txBody>
      </p:sp>
      <p:grpSp>
        <p:nvGrpSpPr>
          <p:cNvPr id="121" name="Google Shape;5787;p86">
            <a:extLst>
              <a:ext uri="{FF2B5EF4-FFF2-40B4-BE49-F238E27FC236}">
                <a16:creationId xmlns:a16="http://schemas.microsoft.com/office/drawing/2014/main" id="{FC8B5E80-EF9A-4F0D-8DAD-F78460A7027F}"/>
              </a:ext>
            </a:extLst>
          </p:cNvPr>
          <p:cNvGrpSpPr/>
          <p:nvPr/>
        </p:nvGrpSpPr>
        <p:grpSpPr>
          <a:xfrm>
            <a:off x="5529068" y="1341496"/>
            <a:ext cx="340573" cy="339271"/>
            <a:chOff x="2085450" y="842250"/>
            <a:chExt cx="483700" cy="481850"/>
          </a:xfrm>
          <a:solidFill>
            <a:schemeClr val="accent6"/>
          </a:solidFill>
        </p:grpSpPr>
        <p:sp>
          <p:nvSpPr>
            <p:cNvPr id="122" name="Google Shape;5788;p86">
              <a:extLst>
                <a:ext uri="{FF2B5EF4-FFF2-40B4-BE49-F238E27FC236}">
                  <a16:creationId xmlns:a16="http://schemas.microsoft.com/office/drawing/2014/main" id="{7F0BE60F-45BB-4ACC-A311-F1D376B33291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3" name="Google Shape;5789;p86">
              <a:extLst>
                <a:ext uri="{FF2B5EF4-FFF2-40B4-BE49-F238E27FC236}">
                  <a16:creationId xmlns:a16="http://schemas.microsoft.com/office/drawing/2014/main" id="{AB51C0CC-25B1-46FC-9513-4B5588BA95EC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4" name="Google Shape;5790;p86">
              <a:extLst>
                <a:ext uri="{FF2B5EF4-FFF2-40B4-BE49-F238E27FC236}">
                  <a16:creationId xmlns:a16="http://schemas.microsoft.com/office/drawing/2014/main" id="{3B09BF56-5C5D-4F5B-BCDC-27BB583BB539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5" name="Google Shape;6478;p87">
            <a:extLst>
              <a:ext uri="{FF2B5EF4-FFF2-40B4-BE49-F238E27FC236}">
                <a16:creationId xmlns:a16="http://schemas.microsoft.com/office/drawing/2014/main" id="{A03766B0-C546-4B40-B40F-CFBD25FD01C6}"/>
              </a:ext>
            </a:extLst>
          </p:cNvPr>
          <p:cNvGrpSpPr/>
          <p:nvPr/>
        </p:nvGrpSpPr>
        <p:grpSpPr>
          <a:xfrm>
            <a:off x="7765856" y="1318138"/>
            <a:ext cx="351910" cy="351880"/>
            <a:chOff x="-25094250" y="3547050"/>
            <a:chExt cx="295400" cy="295375"/>
          </a:xfrm>
          <a:solidFill>
            <a:schemeClr val="accent6"/>
          </a:solidFill>
        </p:grpSpPr>
        <p:sp>
          <p:nvSpPr>
            <p:cNvPr id="126" name="Google Shape;6479;p87">
              <a:extLst>
                <a:ext uri="{FF2B5EF4-FFF2-40B4-BE49-F238E27FC236}">
                  <a16:creationId xmlns:a16="http://schemas.microsoft.com/office/drawing/2014/main" id="{A07A1FE4-41C1-443E-B86A-DC5DD3C5A2B4}"/>
                </a:ext>
              </a:extLst>
            </p:cNvPr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480;p87">
              <a:extLst>
                <a:ext uri="{FF2B5EF4-FFF2-40B4-BE49-F238E27FC236}">
                  <a16:creationId xmlns:a16="http://schemas.microsoft.com/office/drawing/2014/main" id="{06801CF8-9BA4-4A72-8CC4-50DFEDA7A0A8}"/>
                </a:ext>
              </a:extLst>
            </p:cNvPr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481;p87">
              <a:extLst>
                <a:ext uri="{FF2B5EF4-FFF2-40B4-BE49-F238E27FC236}">
                  <a16:creationId xmlns:a16="http://schemas.microsoft.com/office/drawing/2014/main" id="{96B2D3F0-A501-4351-B08F-193C9867F29C}"/>
                </a:ext>
              </a:extLst>
            </p:cNvPr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6482;p87">
              <a:extLst>
                <a:ext uri="{FF2B5EF4-FFF2-40B4-BE49-F238E27FC236}">
                  <a16:creationId xmlns:a16="http://schemas.microsoft.com/office/drawing/2014/main" id="{8C4C373C-C248-4C6F-B668-9D3E88A54960}"/>
                </a:ext>
              </a:extLst>
            </p:cNvPr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483;p87">
              <a:extLst>
                <a:ext uri="{FF2B5EF4-FFF2-40B4-BE49-F238E27FC236}">
                  <a16:creationId xmlns:a16="http://schemas.microsoft.com/office/drawing/2014/main" id="{166D3083-CB61-4D6C-9414-3039F8C8F017}"/>
                </a:ext>
              </a:extLst>
            </p:cNvPr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6716;p88">
            <a:extLst>
              <a:ext uri="{FF2B5EF4-FFF2-40B4-BE49-F238E27FC236}">
                <a16:creationId xmlns:a16="http://schemas.microsoft.com/office/drawing/2014/main" id="{95377EAD-56A4-4AE7-ABA3-A454336BA332}"/>
              </a:ext>
            </a:extLst>
          </p:cNvPr>
          <p:cNvGrpSpPr/>
          <p:nvPr/>
        </p:nvGrpSpPr>
        <p:grpSpPr>
          <a:xfrm>
            <a:off x="3284546" y="1318138"/>
            <a:ext cx="353802" cy="351497"/>
            <a:chOff x="580725" y="3617925"/>
            <a:chExt cx="299325" cy="297375"/>
          </a:xfrm>
          <a:solidFill>
            <a:schemeClr val="accent6"/>
          </a:solidFill>
        </p:grpSpPr>
        <p:sp>
          <p:nvSpPr>
            <p:cNvPr id="132" name="Google Shape;6717;p88">
              <a:extLst>
                <a:ext uri="{FF2B5EF4-FFF2-40B4-BE49-F238E27FC236}">
                  <a16:creationId xmlns:a16="http://schemas.microsoft.com/office/drawing/2014/main" id="{CBEF2A31-D8A9-4E71-AE35-1D2824A2CF62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8;p88">
              <a:extLst>
                <a:ext uri="{FF2B5EF4-FFF2-40B4-BE49-F238E27FC236}">
                  <a16:creationId xmlns:a16="http://schemas.microsoft.com/office/drawing/2014/main" id="{AAB80E37-308C-4224-A9CE-87BFB8AC8B8F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19;p88">
              <a:extLst>
                <a:ext uri="{FF2B5EF4-FFF2-40B4-BE49-F238E27FC236}">
                  <a16:creationId xmlns:a16="http://schemas.microsoft.com/office/drawing/2014/main" id="{1618843A-2501-44A5-B260-2B04A1BE1DAE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20;p88">
              <a:extLst>
                <a:ext uri="{FF2B5EF4-FFF2-40B4-BE49-F238E27FC236}">
                  <a16:creationId xmlns:a16="http://schemas.microsoft.com/office/drawing/2014/main" id="{892E500C-F498-4EC6-8246-54C7D6D4D09D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21;p88">
              <a:extLst>
                <a:ext uri="{FF2B5EF4-FFF2-40B4-BE49-F238E27FC236}">
                  <a16:creationId xmlns:a16="http://schemas.microsoft.com/office/drawing/2014/main" id="{664F0893-A6CA-47D0-81F4-BA7B6BAD6EB9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6540;p88">
            <a:extLst>
              <a:ext uri="{FF2B5EF4-FFF2-40B4-BE49-F238E27FC236}">
                <a16:creationId xmlns:a16="http://schemas.microsoft.com/office/drawing/2014/main" id="{14CB6BBF-E377-49BD-A3EC-BA4BF365F17E}"/>
              </a:ext>
            </a:extLst>
          </p:cNvPr>
          <p:cNvGrpSpPr/>
          <p:nvPr/>
        </p:nvGrpSpPr>
        <p:grpSpPr>
          <a:xfrm>
            <a:off x="1040141" y="1319632"/>
            <a:ext cx="366364" cy="367290"/>
            <a:chOff x="-61354875" y="4101525"/>
            <a:chExt cx="316650" cy="317450"/>
          </a:xfrm>
          <a:solidFill>
            <a:schemeClr val="accent6"/>
          </a:solidFill>
        </p:grpSpPr>
        <p:sp>
          <p:nvSpPr>
            <p:cNvPr id="138" name="Google Shape;6541;p88">
              <a:extLst>
                <a:ext uri="{FF2B5EF4-FFF2-40B4-BE49-F238E27FC236}">
                  <a16:creationId xmlns:a16="http://schemas.microsoft.com/office/drawing/2014/main" id="{589BD330-C7DB-4090-8EEE-6F63EC492B5A}"/>
                </a:ext>
              </a:extLst>
            </p:cNvPr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542;p88">
              <a:extLst>
                <a:ext uri="{FF2B5EF4-FFF2-40B4-BE49-F238E27FC236}">
                  <a16:creationId xmlns:a16="http://schemas.microsoft.com/office/drawing/2014/main" id="{51E84392-8978-455F-8FAC-DEBC27673578}"/>
                </a:ext>
              </a:extLst>
            </p:cNvPr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150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3"/>
          <p:cNvSpPr/>
          <p:nvPr/>
        </p:nvSpPr>
        <p:spPr>
          <a:xfrm>
            <a:off x="1601275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63"/>
          <p:cNvSpPr/>
          <p:nvPr/>
        </p:nvSpPr>
        <p:spPr>
          <a:xfrm>
            <a:off x="4330650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63"/>
          <p:cNvSpPr/>
          <p:nvPr/>
        </p:nvSpPr>
        <p:spPr>
          <a:xfrm>
            <a:off x="7060025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63"/>
          <p:cNvSpPr/>
          <p:nvPr/>
        </p:nvSpPr>
        <p:spPr>
          <a:xfrm>
            <a:off x="1581025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63"/>
          <p:cNvSpPr/>
          <p:nvPr/>
        </p:nvSpPr>
        <p:spPr>
          <a:xfrm>
            <a:off x="4308150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63"/>
          <p:cNvSpPr/>
          <p:nvPr/>
        </p:nvSpPr>
        <p:spPr>
          <a:xfrm>
            <a:off x="7035275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5" name="Google Shape;855;p63"/>
          <p:cNvCxnSpPr>
            <a:cxnSpLocks/>
          </p:cNvCxnSpPr>
          <p:nvPr/>
        </p:nvCxnSpPr>
        <p:spPr>
          <a:xfrm flipV="1">
            <a:off x="1740779" y="1946355"/>
            <a:ext cx="0" cy="1949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grpSp>
        <p:nvGrpSpPr>
          <p:cNvPr id="856" name="Google Shape;856;p63"/>
          <p:cNvGrpSpPr/>
          <p:nvPr/>
        </p:nvGrpSpPr>
        <p:grpSpPr>
          <a:xfrm>
            <a:off x="3328761" y="2160543"/>
            <a:ext cx="2371291" cy="1903010"/>
            <a:chOff x="733913" y="1271159"/>
            <a:chExt cx="3663231" cy="1493948"/>
          </a:xfrm>
        </p:grpSpPr>
        <p:sp>
          <p:nvSpPr>
            <p:cNvPr id="857" name="Google Shape;857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63"/>
          <p:cNvGrpSpPr/>
          <p:nvPr/>
        </p:nvGrpSpPr>
        <p:grpSpPr>
          <a:xfrm>
            <a:off x="5927936" y="2150429"/>
            <a:ext cx="2775872" cy="1913124"/>
            <a:chOff x="733913" y="1271159"/>
            <a:chExt cx="3663231" cy="1493948"/>
          </a:xfrm>
        </p:grpSpPr>
        <p:sp>
          <p:nvSpPr>
            <p:cNvPr id="861" name="Google Shape;861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63"/>
          <p:cNvGrpSpPr/>
          <p:nvPr/>
        </p:nvGrpSpPr>
        <p:grpSpPr>
          <a:xfrm>
            <a:off x="431502" y="2160543"/>
            <a:ext cx="2678672" cy="1903010"/>
            <a:chOff x="733913" y="1271159"/>
            <a:chExt cx="3663231" cy="1493948"/>
          </a:xfrm>
        </p:grpSpPr>
        <p:sp>
          <p:nvSpPr>
            <p:cNvPr id="865" name="Google Shape;865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63"/>
          <p:cNvSpPr txBox="1">
            <a:spLocks noGrp="1"/>
          </p:cNvSpPr>
          <p:nvPr>
            <p:ph type="title"/>
          </p:nvPr>
        </p:nvSpPr>
        <p:spPr>
          <a:xfrm>
            <a:off x="1508760" y="158496"/>
            <a:ext cx="6629400" cy="8581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Canada’s National Quantum Strategy (NQS) aims to:</a:t>
            </a:r>
            <a:endParaRPr sz="2800" dirty="0">
              <a:latin typeface="+mj-lt"/>
            </a:endParaRPr>
          </a:p>
        </p:txBody>
      </p:sp>
      <p:sp>
        <p:nvSpPr>
          <p:cNvPr id="871" name="Google Shape;871;p63"/>
          <p:cNvSpPr/>
          <p:nvPr/>
        </p:nvSpPr>
        <p:spPr>
          <a:xfrm>
            <a:off x="1352111" y="1017725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63"/>
          <p:cNvGrpSpPr/>
          <p:nvPr/>
        </p:nvGrpSpPr>
        <p:grpSpPr>
          <a:xfrm>
            <a:off x="608336" y="1245807"/>
            <a:ext cx="2268505" cy="714096"/>
            <a:chOff x="1013241" y="1309528"/>
            <a:chExt cx="6154131" cy="2320755"/>
          </a:xfrm>
        </p:grpSpPr>
        <p:sp>
          <p:nvSpPr>
            <p:cNvPr id="873" name="Google Shape;873;p63"/>
            <p:cNvSpPr/>
            <p:nvPr/>
          </p:nvSpPr>
          <p:spPr>
            <a:xfrm>
              <a:off x="1013241" y="1309528"/>
              <a:ext cx="6154112" cy="2320755"/>
            </a:xfrm>
            <a:custGeom>
              <a:avLst/>
              <a:gdLst/>
              <a:ahLst/>
              <a:cxnLst/>
              <a:rect l="l" t="t" r="r" b="b"/>
              <a:pathLst>
                <a:path w="64804" h="24438" extrusionOk="0">
                  <a:moveTo>
                    <a:pt x="57585" y="8005"/>
                  </a:moveTo>
                  <a:cubicBezTo>
                    <a:pt x="57101" y="7985"/>
                    <a:pt x="56638" y="7864"/>
                    <a:pt x="56214" y="7642"/>
                  </a:cubicBezTo>
                  <a:cubicBezTo>
                    <a:pt x="56214" y="7642"/>
                    <a:pt x="47040" y="202"/>
                    <a:pt x="32039" y="101"/>
                  </a:cubicBezTo>
                  <a:cubicBezTo>
                    <a:pt x="18187" y="0"/>
                    <a:pt x="8247" y="7642"/>
                    <a:pt x="8247" y="7642"/>
                  </a:cubicBezTo>
                  <a:cubicBezTo>
                    <a:pt x="7824" y="7864"/>
                    <a:pt x="7340" y="7985"/>
                    <a:pt x="6856" y="8005"/>
                  </a:cubicBezTo>
                  <a:lnTo>
                    <a:pt x="767" y="8005"/>
                  </a:lnTo>
                  <a:cubicBezTo>
                    <a:pt x="344" y="8005"/>
                    <a:pt x="1" y="8348"/>
                    <a:pt x="1" y="8771"/>
                  </a:cubicBezTo>
                  <a:lnTo>
                    <a:pt x="1" y="23671"/>
                  </a:lnTo>
                  <a:cubicBezTo>
                    <a:pt x="1" y="24095"/>
                    <a:pt x="344" y="24437"/>
                    <a:pt x="767" y="24437"/>
                  </a:cubicBezTo>
                  <a:lnTo>
                    <a:pt x="64057" y="24437"/>
                  </a:lnTo>
                  <a:cubicBezTo>
                    <a:pt x="64481" y="24417"/>
                    <a:pt x="64803" y="24095"/>
                    <a:pt x="64803" y="23671"/>
                  </a:cubicBezTo>
                  <a:lnTo>
                    <a:pt x="64803" y="8751"/>
                  </a:lnTo>
                  <a:cubicBezTo>
                    <a:pt x="64803" y="8348"/>
                    <a:pt x="64481" y="8005"/>
                    <a:pt x="64057" y="8005"/>
                  </a:cubicBez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1013241" y="1456914"/>
              <a:ext cx="2016392" cy="2171470"/>
            </a:xfrm>
            <a:custGeom>
              <a:avLst/>
              <a:gdLst/>
              <a:ahLst/>
              <a:cxnLst/>
              <a:rect l="l" t="t" r="r" b="b"/>
              <a:pathLst>
                <a:path w="21233" h="22866" extrusionOk="0">
                  <a:moveTo>
                    <a:pt x="8247" y="6070"/>
                  </a:moveTo>
                  <a:cubicBezTo>
                    <a:pt x="7824" y="6291"/>
                    <a:pt x="7340" y="6433"/>
                    <a:pt x="6856" y="6453"/>
                  </a:cubicBezTo>
                  <a:lnTo>
                    <a:pt x="767" y="6453"/>
                  </a:lnTo>
                  <a:cubicBezTo>
                    <a:pt x="344" y="6453"/>
                    <a:pt x="1" y="6775"/>
                    <a:pt x="1" y="7199"/>
                  </a:cubicBezTo>
                  <a:lnTo>
                    <a:pt x="1" y="22119"/>
                  </a:lnTo>
                  <a:cubicBezTo>
                    <a:pt x="1" y="22522"/>
                    <a:pt x="344" y="22865"/>
                    <a:pt x="767" y="22865"/>
                  </a:cubicBezTo>
                  <a:lnTo>
                    <a:pt x="1513" y="22865"/>
                  </a:lnTo>
                  <a:lnTo>
                    <a:pt x="21232" y="1"/>
                  </a:lnTo>
                  <a:cubicBezTo>
                    <a:pt x="13308" y="2198"/>
                    <a:pt x="8247" y="6070"/>
                    <a:pt x="8247" y="6070"/>
                  </a:cubicBez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10590"/>
                  </a:srgbClr>
                </a:gs>
                <a:gs pos="100000">
                  <a:srgbClr val="FFFFFF">
                    <a:alpha val="0"/>
                    <a:alpha val="1059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4490498" y="1801543"/>
              <a:ext cx="2676873" cy="1826842"/>
            </a:xfrm>
            <a:custGeom>
              <a:avLst/>
              <a:gdLst/>
              <a:ahLst/>
              <a:cxnLst/>
              <a:rect l="l" t="t" r="r" b="b"/>
              <a:pathLst>
                <a:path w="28188" h="19237" extrusionOk="0">
                  <a:moveTo>
                    <a:pt x="27441" y="19236"/>
                  </a:moveTo>
                  <a:cubicBezTo>
                    <a:pt x="27865" y="19236"/>
                    <a:pt x="28187" y="18893"/>
                    <a:pt x="28187" y="18470"/>
                  </a:cubicBezTo>
                  <a:lnTo>
                    <a:pt x="28187" y="3570"/>
                  </a:lnTo>
                  <a:cubicBezTo>
                    <a:pt x="28187" y="3167"/>
                    <a:pt x="27865" y="2824"/>
                    <a:pt x="27441" y="2824"/>
                  </a:cubicBezTo>
                  <a:lnTo>
                    <a:pt x="20969" y="2824"/>
                  </a:lnTo>
                  <a:cubicBezTo>
                    <a:pt x="20485" y="2804"/>
                    <a:pt x="20022" y="2683"/>
                    <a:pt x="19598" y="2461"/>
                  </a:cubicBezTo>
                  <a:cubicBezTo>
                    <a:pt x="18368" y="1533"/>
                    <a:pt x="17098" y="707"/>
                    <a:pt x="15747" y="1"/>
                  </a:cubicBezTo>
                  <a:lnTo>
                    <a:pt x="0" y="19236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63"/>
          <p:cNvGrpSpPr/>
          <p:nvPr/>
        </p:nvGrpSpPr>
        <p:grpSpPr>
          <a:xfrm>
            <a:off x="3350512" y="1241986"/>
            <a:ext cx="2349547" cy="714096"/>
            <a:chOff x="1013241" y="1309528"/>
            <a:chExt cx="6154131" cy="2320755"/>
          </a:xfrm>
        </p:grpSpPr>
        <p:sp>
          <p:nvSpPr>
            <p:cNvPr id="877" name="Google Shape;877;p63"/>
            <p:cNvSpPr/>
            <p:nvPr/>
          </p:nvSpPr>
          <p:spPr>
            <a:xfrm>
              <a:off x="1013241" y="1309528"/>
              <a:ext cx="6154112" cy="2320755"/>
            </a:xfrm>
            <a:custGeom>
              <a:avLst/>
              <a:gdLst/>
              <a:ahLst/>
              <a:cxnLst/>
              <a:rect l="l" t="t" r="r" b="b"/>
              <a:pathLst>
                <a:path w="64804" h="24438" extrusionOk="0">
                  <a:moveTo>
                    <a:pt x="57585" y="8005"/>
                  </a:moveTo>
                  <a:cubicBezTo>
                    <a:pt x="57101" y="7985"/>
                    <a:pt x="56638" y="7864"/>
                    <a:pt x="56214" y="7642"/>
                  </a:cubicBezTo>
                  <a:cubicBezTo>
                    <a:pt x="56214" y="7642"/>
                    <a:pt x="47040" y="202"/>
                    <a:pt x="32039" y="101"/>
                  </a:cubicBezTo>
                  <a:cubicBezTo>
                    <a:pt x="18187" y="0"/>
                    <a:pt x="8247" y="7642"/>
                    <a:pt x="8247" y="7642"/>
                  </a:cubicBezTo>
                  <a:cubicBezTo>
                    <a:pt x="7824" y="7864"/>
                    <a:pt x="7340" y="7985"/>
                    <a:pt x="6856" y="8005"/>
                  </a:cubicBezTo>
                  <a:lnTo>
                    <a:pt x="767" y="8005"/>
                  </a:lnTo>
                  <a:cubicBezTo>
                    <a:pt x="344" y="8005"/>
                    <a:pt x="1" y="8348"/>
                    <a:pt x="1" y="8771"/>
                  </a:cubicBezTo>
                  <a:lnTo>
                    <a:pt x="1" y="23671"/>
                  </a:lnTo>
                  <a:cubicBezTo>
                    <a:pt x="1" y="24095"/>
                    <a:pt x="344" y="24437"/>
                    <a:pt x="767" y="24437"/>
                  </a:cubicBezTo>
                  <a:lnTo>
                    <a:pt x="64057" y="24437"/>
                  </a:lnTo>
                  <a:cubicBezTo>
                    <a:pt x="64481" y="24417"/>
                    <a:pt x="64803" y="24095"/>
                    <a:pt x="64803" y="23671"/>
                  </a:cubicBezTo>
                  <a:lnTo>
                    <a:pt x="64803" y="8751"/>
                  </a:lnTo>
                  <a:cubicBezTo>
                    <a:pt x="64803" y="8348"/>
                    <a:pt x="64481" y="8005"/>
                    <a:pt x="64057" y="8005"/>
                  </a:cubicBez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3"/>
            <p:cNvSpPr/>
            <p:nvPr/>
          </p:nvSpPr>
          <p:spPr>
            <a:xfrm>
              <a:off x="1013241" y="1456914"/>
              <a:ext cx="2016392" cy="2171470"/>
            </a:xfrm>
            <a:custGeom>
              <a:avLst/>
              <a:gdLst/>
              <a:ahLst/>
              <a:cxnLst/>
              <a:rect l="l" t="t" r="r" b="b"/>
              <a:pathLst>
                <a:path w="21233" h="22866" extrusionOk="0">
                  <a:moveTo>
                    <a:pt x="8247" y="6070"/>
                  </a:moveTo>
                  <a:cubicBezTo>
                    <a:pt x="7824" y="6291"/>
                    <a:pt x="7340" y="6433"/>
                    <a:pt x="6856" y="6453"/>
                  </a:cubicBezTo>
                  <a:lnTo>
                    <a:pt x="767" y="6453"/>
                  </a:lnTo>
                  <a:cubicBezTo>
                    <a:pt x="344" y="6453"/>
                    <a:pt x="1" y="6775"/>
                    <a:pt x="1" y="7199"/>
                  </a:cubicBezTo>
                  <a:lnTo>
                    <a:pt x="1" y="22119"/>
                  </a:lnTo>
                  <a:cubicBezTo>
                    <a:pt x="1" y="22522"/>
                    <a:pt x="344" y="22865"/>
                    <a:pt x="767" y="22865"/>
                  </a:cubicBezTo>
                  <a:lnTo>
                    <a:pt x="1513" y="22865"/>
                  </a:lnTo>
                  <a:lnTo>
                    <a:pt x="21232" y="1"/>
                  </a:lnTo>
                  <a:cubicBezTo>
                    <a:pt x="13308" y="2198"/>
                    <a:pt x="8247" y="6070"/>
                    <a:pt x="8247" y="6070"/>
                  </a:cubicBez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10590"/>
                  </a:srgbClr>
                </a:gs>
                <a:gs pos="100000">
                  <a:srgbClr val="FFFFFF">
                    <a:alpha val="0"/>
                    <a:alpha val="1059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3"/>
            <p:cNvSpPr/>
            <p:nvPr/>
          </p:nvSpPr>
          <p:spPr>
            <a:xfrm>
              <a:off x="4490498" y="1801543"/>
              <a:ext cx="2676873" cy="1826842"/>
            </a:xfrm>
            <a:custGeom>
              <a:avLst/>
              <a:gdLst/>
              <a:ahLst/>
              <a:cxnLst/>
              <a:rect l="l" t="t" r="r" b="b"/>
              <a:pathLst>
                <a:path w="28188" h="19237" extrusionOk="0">
                  <a:moveTo>
                    <a:pt x="27441" y="19236"/>
                  </a:moveTo>
                  <a:cubicBezTo>
                    <a:pt x="27865" y="19236"/>
                    <a:pt x="28187" y="18893"/>
                    <a:pt x="28187" y="18470"/>
                  </a:cubicBezTo>
                  <a:lnTo>
                    <a:pt x="28187" y="3570"/>
                  </a:lnTo>
                  <a:cubicBezTo>
                    <a:pt x="28187" y="3167"/>
                    <a:pt x="27865" y="2824"/>
                    <a:pt x="27441" y="2824"/>
                  </a:cubicBezTo>
                  <a:lnTo>
                    <a:pt x="20969" y="2824"/>
                  </a:lnTo>
                  <a:cubicBezTo>
                    <a:pt x="20485" y="2804"/>
                    <a:pt x="20022" y="2683"/>
                    <a:pt x="19598" y="2461"/>
                  </a:cubicBezTo>
                  <a:cubicBezTo>
                    <a:pt x="18368" y="1533"/>
                    <a:pt x="17098" y="707"/>
                    <a:pt x="15747" y="1"/>
                  </a:cubicBezTo>
                  <a:lnTo>
                    <a:pt x="0" y="19236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63"/>
          <p:cNvGrpSpPr/>
          <p:nvPr/>
        </p:nvGrpSpPr>
        <p:grpSpPr>
          <a:xfrm>
            <a:off x="6211696" y="1239265"/>
            <a:ext cx="2188105" cy="714096"/>
            <a:chOff x="1013241" y="1309528"/>
            <a:chExt cx="6154131" cy="2320755"/>
          </a:xfrm>
        </p:grpSpPr>
        <p:sp>
          <p:nvSpPr>
            <p:cNvPr id="881" name="Google Shape;881;p63"/>
            <p:cNvSpPr/>
            <p:nvPr/>
          </p:nvSpPr>
          <p:spPr>
            <a:xfrm>
              <a:off x="1013241" y="1309528"/>
              <a:ext cx="6154112" cy="2320755"/>
            </a:xfrm>
            <a:custGeom>
              <a:avLst/>
              <a:gdLst/>
              <a:ahLst/>
              <a:cxnLst/>
              <a:rect l="l" t="t" r="r" b="b"/>
              <a:pathLst>
                <a:path w="64804" h="24438" extrusionOk="0">
                  <a:moveTo>
                    <a:pt x="57585" y="8005"/>
                  </a:moveTo>
                  <a:cubicBezTo>
                    <a:pt x="57101" y="7985"/>
                    <a:pt x="56638" y="7864"/>
                    <a:pt x="56214" y="7642"/>
                  </a:cubicBezTo>
                  <a:cubicBezTo>
                    <a:pt x="56214" y="7642"/>
                    <a:pt x="47040" y="202"/>
                    <a:pt x="32039" y="101"/>
                  </a:cubicBezTo>
                  <a:cubicBezTo>
                    <a:pt x="18187" y="0"/>
                    <a:pt x="8247" y="7642"/>
                    <a:pt x="8247" y="7642"/>
                  </a:cubicBezTo>
                  <a:cubicBezTo>
                    <a:pt x="7824" y="7864"/>
                    <a:pt x="7340" y="7985"/>
                    <a:pt x="6856" y="8005"/>
                  </a:cubicBezTo>
                  <a:lnTo>
                    <a:pt x="767" y="8005"/>
                  </a:lnTo>
                  <a:cubicBezTo>
                    <a:pt x="344" y="8005"/>
                    <a:pt x="1" y="8348"/>
                    <a:pt x="1" y="8771"/>
                  </a:cubicBezTo>
                  <a:lnTo>
                    <a:pt x="1" y="23671"/>
                  </a:lnTo>
                  <a:cubicBezTo>
                    <a:pt x="1" y="24095"/>
                    <a:pt x="344" y="24437"/>
                    <a:pt x="767" y="24437"/>
                  </a:cubicBezTo>
                  <a:lnTo>
                    <a:pt x="64057" y="24437"/>
                  </a:lnTo>
                  <a:cubicBezTo>
                    <a:pt x="64481" y="24417"/>
                    <a:pt x="64803" y="24095"/>
                    <a:pt x="64803" y="23671"/>
                  </a:cubicBezTo>
                  <a:lnTo>
                    <a:pt x="64803" y="8751"/>
                  </a:lnTo>
                  <a:cubicBezTo>
                    <a:pt x="64803" y="8348"/>
                    <a:pt x="64481" y="8005"/>
                    <a:pt x="64057" y="8005"/>
                  </a:cubicBez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1013241" y="1456914"/>
              <a:ext cx="2016392" cy="2171470"/>
            </a:xfrm>
            <a:custGeom>
              <a:avLst/>
              <a:gdLst/>
              <a:ahLst/>
              <a:cxnLst/>
              <a:rect l="l" t="t" r="r" b="b"/>
              <a:pathLst>
                <a:path w="21233" h="22866" extrusionOk="0">
                  <a:moveTo>
                    <a:pt x="8247" y="6070"/>
                  </a:moveTo>
                  <a:cubicBezTo>
                    <a:pt x="7824" y="6291"/>
                    <a:pt x="7340" y="6433"/>
                    <a:pt x="6856" y="6453"/>
                  </a:cubicBezTo>
                  <a:lnTo>
                    <a:pt x="767" y="6453"/>
                  </a:lnTo>
                  <a:cubicBezTo>
                    <a:pt x="344" y="6453"/>
                    <a:pt x="1" y="6775"/>
                    <a:pt x="1" y="7199"/>
                  </a:cubicBezTo>
                  <a:lnTo>
                    <a:pt x="1" y="22119"/>
                  </a:lnTo>
                  <a:cubicBezTo>
                    <a:pt x="1" y="22522"/>
                    <a:pt x="344" y="22865"/>
                    <a:pt x="767" y="22865"/>
                  </a:cubicBezTo>
                  <a:lnTo>
                    <a:pt x="1513" y="22865"/>
                  </a:lnTo>
                  <a:lnTo>
                    <a:pt x="21232" y="1"/>
                  </a:lnTo>
                  <a:cubicBezTo>
                    <a:pt x="13308" y="2198"/>
                    <a:pt x="8247" y="6070"/>
                    <a:pt x="8247" y="6070"/>
                  </a:cubicBez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10590"/>
                  </a:srgbClr>
                </a:gs>
                <a:gs pos="100000">
                  <a:srgbClr val="FFFFFF">
                    <a:alpha val="0"/>
                    <a:alpha val="1059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4490498" y="1801543"/>
              <a:ext cx="2676873" cy="1826842"/>
            </a:xfrm>
            <a:custGeom>
              <a:avLst/>
              <a:gdLst/>
              <a:ahLst/>
              <a:cxnLst/>
              <a:rect l="l" t="t" r="r" b="b"/>
              <a:pathLst>
                <a:path w="28188" h="19237" extrusionOk="0">
                  <a:moveTo>
                    <a:pt x="27441" y="19236"/>
                  </a:moveTo>
                  <a:cubicBezTo>
                    <a:pt x="27865" y="19236"/>
                    <a:pt x="28187" y="18893"/>
                    <a:pt x="28187" y="18470"/>
                  </a:cubicBezTo>
                  <a:lnTo>
                    <a:pt x="28187" y="3570"/>
                  </a:lnTo>
                  <a:cubicBezTo>
                    <a:pt x="28187" y="3167"/>
                    <a:pt x="27865" y="2824"/>
                    <a:pt x="27441" y="2824"/>
                  </a:cubicBezTo>
                  <a:lnTo>
                    <a:pt x="20969" y="2824"/>
                  </a:lnTo>
                  <a:cubicBezTo>
                    <a:pt x="20485" y="2804"/>
                    <a:pt x="20022" y="2683"/>
                    <a:pt x="19598" y="2461"/>
                  </a:cubicBezTo>
                  <a:cubicBezTo>
                    <a:pt x="18368" y="1533"/>
                    <a:pt x="17098" y="707"/>
                    <a:pt x="15747" y="1"/>
                  </a:cubicBezTo>
                  <a:lnTo>
                    <a:pt x="0" y="19236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" name="Google Shape;885;p63"/>
          <p:cNvSpPr txBox="1"/>
          <p:nvPr/>
        </p:nvSpPr>
        <p:spPr>
          <a:xfrm>
            <a:off x="440192" y="2294955"/>
            <a:ext cx="2678672" cy="176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Canada’s commitment to supporting quantum science and technology</a:t>
            </a:r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 to domestic players, international talent and investors, as well as key allies with a keen interest in quantum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891" name="Google Shape;891;p63"/>
          <p:cNvSpPr txBox="1"/>
          <p:nvPr/>
        </p:nvSpPr>
        <p:spPr>
          <a:xfrm>
            <a:off x="699995" y="1382481"/>
            <a:ext cx="20115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+mn-lt"/>
                <a:ea typeface="Kodchasan"/>
                <a:cs typeface="Kodchasan"/>
                <a:sym typeface="Kodchasan"/>
              </a:rPr>
              <a:t>Communicate</a:t>
            </a:r>
            <a:endParaRPr sz="2000" b="1" dirty="0">
              <a:solidFill>
                <a:srgbClr val="FFFFFF"/>
              </a:solidFill>
              <a:latin typeface="+mn-lt"/>
              <a:ea typeface="Kodchasan"/>
              <a:cs typeface="Kodchasan"/>
              <a:sym typeface="Kodchasan"/>
            </a:endParaRPr>
          </a:p>
        </p:txBody>
      </p:sp>
      <p:sp>
        <p:nvSpPr>
          <p:cNvPr id="51" name="Google Shape;891;p63">
            <a:extLst>
              <a:ext uri="{FF2B5EF4-FFF2-40B4-BE49-F238E27FC236}">
                <a16:creationId xmlns:a16="http://schemas.microsoft.com/office/drawing/2014/main" id="{07FEA874-F9C8-47D2-B5D7-0BCA1CCD560B}"/>
              </a:ext>
            </a:extLst>
          </p:cNvPr>
          <p:cNvSpPr txBox="1"/>
          <p:nvPr/>
        </p:nvSpPr>
        <p:spPr>
          <a:xfrm>
            <a:off x="3629255" y="1372079"/>
            <a:ext cx="18810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Highlight</a:t>
            </a:r>
            <a:endParaRPr sz="2000" b="1" dirty="0">
              <a:solidFill>
                <a:srgbClr val="FFFFFF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52" name="Google Shape;891;p63">
            <a:extLst>
              <a:ext uri="{FF2B5EF4-FFF2-40B4-BE49-F238E27FC236}">
                <a16:creationId xmlns:a16="http://schemas.microsoft.com/office/drawing/2014/main" id="{AC8369F6-9183-456C-88BC-626C4F7C77E7}"/>
              </a:ext>
            </a:extLst>
          </p:cNvPr>
          <p:cNvSpPr txBox="1"/>
          <p:nvPr/>
        </p:nvSpPr>
        <p:spPr>
          <a:xfrm>
            <a:off x="6310082" y="1373655"/>
            <a:ext cx="20115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Define</a:t>
            </a:r>
            <a:endParaRPr sz="2000" b="1" dirty="0">
              <a:solidFill>
                <a:srgbClr val="FFFFFF"/>
              </a:solidFill>
              <a:latin typeface="+mj-lt"/>
              <a:ea typeface="Kodchasan"/>
              <a:cs typeface="Kodchasan"/>
              <a:sym typeface="Kodchasan"/>
            </a:endParaRPr>
          </a:p>
        </p:txBody>
      </p:sp>
      <p:sp>
        <p:nvSpPr>
          <p:cNvPr id="56" name="Google Shape;885;p63">
            <a:extLst>
              <a:ext uri="{FF2B5EF4-FFF2-40B4-BE49-F238E27FC236}">
                <a16:creationId xmlns:a16="http://schemas.microsoft.com/office/drawing/2014/main" id="{4EB0B577-C093-431E-89EC-CAB16AA5C796}"/>
              </a:ext>
            </a:extLst>
          </p:cNvPr>
          <p:cNvSpPr txBox="1"/>
          <p:nvPr/>
        </p:nvSpPr>
        <p:spPr>
          <a:xfrm>
            <a:off x="3310772" y="2360414"/>
            <a:ext cx="2407267" cy="133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How past and current federal investments are advancing </a:t>
            </a: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research, talent, commercialization and security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57" name="Google Shape;885;p63">
            <a:extLst>
              <a:ext uri="{FF2B5EF4-FFF2-40B4-BE49-F238E27FC236}">
                <a16:creationId xmlns:a16="http://schemas.microsoft.com/office/drawing/2014/main" id="{CB84C51A-0B42-4C53-BAF2-2DA8C0E91FD4}"/>
              </a:ext>
            </a:extLst>
          </p:cNvPr>
          <p:cNvSpPr txBox="1"/>
          <p:nvPr/>
        </p:nvSpPr>
        <p:spPr>
          <a:xfrm>
            <a:off x="5954662" y="2127707"/>
            <a:ext cx="2757836" cy="192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Canada’s </a:t>
            </a: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longer-term missions </a:t>
            </a:r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for the quantum sector that can leverage the country’s existing strengths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develop and commercialize </a:t>
            </a:r>
            <a:r>
              <a:rPr lang="en-CA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key quantum technologies and inform current and potential </a:t>
            </a:r>
            <a:r>
              <a:rPr lang="en-CA" b="1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future investments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58" name="Google Shape;885;p63">
            <a:extLst>
              <a:ext uri="{FF2B5EF4-FFF2-40B4-BE49-F238E27FC236}">
                <a16:creationId xmlns:a16="http://schemas.microsoft.com/office/drawing/2014/main" id="{A1196C3C-DF09-4CB7-9F8C-85CB67A51929}"/>
              </a:ext>
            </a:extLst>
          </p:cNvPr>
          <p:cNvSpPr txBox="1"/>
          <p:nvPr/>
        </p:nvSpPr>
        <p:spPr>
          <a:xfrm>
            <a:off x="431501" y="4216243"/>
            <a:ext cx="8272257" cy="78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An Advisory Council co-chaired by Drs. Stephanie Simmons and Raymond Laflamme, is providing </a:t>
            </a:r>
            <a:r>
              <a:rPr lang="en-CA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strategic direction and advice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Roadmaps will inform priorities and potential future quantum investments</a:t>
            </a:r>
          </a:p>
        </p:txBody>
      </p:sp>
      <p:cxnSp>
        <p:nvCxnSpPr>
          <p:cNvPr id="61" name="Google Shape;855;p63">
            <a:extLst>
              <a:ext uri="{FF2B5EF4-FFF2-40B4-BE49-F238E27FC236}">
                <a16:creationId xmlns:a16="http://schemas.microsoft.com/office/drawing/2014/main" id="{EF93AF96-1321-47EF-841A-74E9D71BB164}"/>
              </a:ext>
            </a:extLst>
          </p:cNvPr>
          <p:cNvCxnSpPr>
            <a:cxnSpLocks/>
          </p:cNvCxnSpPr>
          <p:nvPr/>
        </p:nvCxnSpPr>
        <p:spPr>
          <a:xfrm flipV="1">
            <a:off x="4572000" y="1955477"/>
            <a:ext cx="0" cy="1949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cxnSp>
        <p:nvCxnSpPr>
          <p:cNvPr id="62" name="Google Shape;855;p63">
            <a:extLst>
              <a:ext uri="{FF2B5EF4-FFF2-40B4-BE49-F238E27FC236}">
                <a16:creationId xmlns:a16="http://schemas.microsoft.com/office/drawing/2014/main" id="{CF75B97B-0FB0-4587-BF0C-EAE531910833}"/>
              </a:ext>
            </a:extLst>
          </p:cNvPr>
          <p:cNvCxnSpPr>
            <a:cxnSpLocks/>
          </p:cNvCxnSpPr>
          <p:nvPr/>
        </p:nvCxnSpPr>
        <p:spPr>
          <a:xfrm flipV="1">
            <a:off x="7337207" y="1946355"/>
            <a:ext cx="0" cy="1949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570;p52">
            <a:extLst>
              <a:ext uri="{FF2B5EF4-FFF2-40B4-BE49-F238E27FC236}">
                <a16:creationId xmlns:a16="http://schemas.microsoft.com/office/drawing/2014/main" id="{A1E4236A-BB7C-4880-B72E-0FB321F7CF93}"/>
              </a:ext>
            </a:extLst>
          </p:cNvPr>
          <p:cNvGrpSpPr/>
          <p:nvPr/>
        </p:nvGrpSpPr>
        <p:grpSpPr>
          <a:xfrm>
            <a:off x="3233980" y="1428102"/>
            <a:ext cx="2678672" cy="2198600"/>
            <a:chOff x="733913" y="1271159"/>
            <a:chExt cx="3663231" cy="1493948"/>
          </a:xfrm>
        </p:grpSpPr>
        <p:sp>
          <p:nvSpPr>
            <p:cNvPr id="62" name="Google Shape;571;p52">
              <a:extLst>
                <a:ext uri="{FF2B5EF4-FFF2-40B4-BE49-F238E27FC236}">
                  <a16:creationId xmlns:a16="http://schemas.microsoft.com/office/drawing/2014/main" id="{11FB334D-7362-42B3-A39F-9A5A3C8ED553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572;p52">
              <a:extLst>
                <a:ext uri="{FF2B5EF4-FFF2-40B4-BE49-F238E27FC236}">
                  <a16:creationId xmlns:a16="http://schemas.microsoft.com/office/drawing/2014/main" id="{A757F296-4F27-42E8-B9BF-2A71D7642C19}"/>
                </a:ext>
              </a:extLst>
            </p:cNvPr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3;p52">
              <a:extLst>
                <a:ext uri="{FF2B5EF4-FFF2-40B4-BE49-F238E27FC236}">
                  <a16:creationId xmlns:a16="http://schemas.microsoft.com/office/drawing/2014/main" id="{653492FC-45DE-4D17-AA3E-F09EC6B0CA33}"/>
                </a:ext>
              </a:extLst>
            </p:cNvPr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570;p52">
            <a:extLst>
              <a:ext uri="{FF2B5EF4-FFF2-40B4-BE49-F238E27FC236}">
                <a16:creationId xmlns:a16="http://schemas.microsoft.com/office/drawing/2014/main" id="{265EFD4A-C52F-436A-B9A2-AF49222F95AA}"/>
              </a:ext>
            </a:extLst>
          </p:cNvPr>
          <p:cNvGrpSpPr/>
          <p:nvPr/>
        </p:nvGrpSpPr>
        <p:grpSpPr>
          <a:xfrm>
            <a:off x="6138898" y="1428102"/>
            <a:ext cx="2678672" cy="2198600"/>
            <a:chOff x="733913" y="1271159"/>
            <a:chExt cx="3663231" cy="1493948"/>
          </a:xfrm>
        </p:grpSpPr>
        <p:sp>
          <p:nvSpPr>
            <p:cNvPr id="66" name="Google Shape;571;p52">
              <a:extLst>
                <a:ext uri="{FF2B5EF4-FFF2-40B4-BE49-F238E27FC236}">
                  <a16:creationId xmlns:a16="http://schemas.microsoft.com/office/drawing/2014/main" id="{FE7CC88F-40FF-414C-8676-B9007CD7279D}"/>
                </a:ext>
              </a:extLst>
            </p:cNvPr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572;p52">
              <a:extLst>
                <a:ext uri="{FF2B5EF4-FFF2-40B4-BE49-F238E27FC236}">
                  <a16:creationId xmlns:a16="http://schemas.microsoft.com/office/drawing/2014/main" id="{AC4F5B13-BA5C-4FFD-ADB0-93B8BC95B281}"/>
                </a:ext>
              </a:extLst>
            </p:cNvPr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3;p52">
              <a:extLst>
                <a:ext uri="{FF2B5EF4-FFF2-40B4-BE49-F238E27FC236}">
                  <a16:creationId xmlns:a16="http://schemas.microsoft.com/office/drawing/2014/main" id="{37E0AA50-8216-47F9-8D83-D5F546906149}"/>
                </a:ext>
              </a:extLst>
            </p:cNvPr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52"/>
          <p:cNvGrpSpPr/>
          <p:nvPr/>
        </p:nvGrpSpPr>
        <p:grpSpPr>
          <a:xfrm>
            <a:off x="298156" y="1413766"/>
            <a:ext cx="2678672" cy="2198600"/>
            <a:chOff x="733913" y="1271159"/>
            <a:chExt cx="3663231" cy="1493948"/>
          </a:xfrm>
        </p:grpSpPr>
        <p:sp>
          <p:nvSpPr>
            <p:cNvPr id="571" name="Google Shape;571;p52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52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2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52"/>
          <p:cNvSpPr/>
          <p:nvPr/>
        </p:nvSpPr>
        <p:spPr>
          <a:xfrm>
            <a:off x="4226197" y="996869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5" name="Google Shape;575;p52"/>
          <p:cNvSpPr txBox="1">
            <a:spLocks noGrp="1"/>
          </p:cNvSpPr>
          <p:nvPr>
            <p:ph type="title"/>
          </p:nvPr>
        </p:nvSpPr>
        <p:spPr>
          <a:xfrm>
            <a:off x="708861" y="27802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NQS Missions</a:t>
            </a:r>
            <a:endParaRPr sz="2800" dirty="0">
              <a:latin typeface="+mj-lt"/>
            </a:endParaRPr>
          </a:p>
        </p:txBody>
      </p:sp>
      <p:sp>
        <p:nvSpPr>
          <p:cNvPr id="580" name="Google Shape;580;p52"/>
          <p:cNvSpPr/>
          <p:nvPr/>
        </p:nvSpPr>
        <p:spPr>
          <a:xfrm>
            <a:off x="1352100" y="857357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2"/>
          <p:cNvSpPr/>
          <p:nvPr/>
        </p:nvSpPr>
        <p:spPr>
          <a:xfrm>
            <a:off x="3479361" y="2204370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885;p63">
            <a:extLst>
              <a:ext uri="{FF2B5EF4-FFF2-40B4-BE49-F238E27FC236}">
                <a16:creationId xmlns:a16="http://schemas.microsoft.com/office/drawing/2014/main" id="{65ADD8A8-4F73-46F8-B021-B18F2BC46F7C}"/>
              </a:ext>
            </a:extLst>
          </p:cNvPr>
          <p:cNvSpPr txBox="1"/>
          <p:nvPr/>
        </p:nvSpPr>
        <p:spPr>
          <a:xfrm>
            <a:off x="375321" y="2221891"/>
            <a:ext cx="2678672" cy="151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Make Canada a world leader in the continued development, deployment and use of quantum computing hardware and software – to the benefit of Canadian industry, governments and citizens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46" name="Google Shape;891;p63">
            <a:extLst>
              <a:ext uri="{FF2B5EF4-FFF2-40B4-BE49-F238E27FC236}">
                <a16:creationId xmlns:a16="http://schemas.microsoft.com/office/drawing/2014/main" id="{D134F7B5-698F-4416-836C-954AA58E0E4F}"/>
              </a:ext>
            </a:extLst>
          </p:cNvPr>
          <p:cNvSpPr txBox="1"/>
          <p:nvPr/>
        </p:nvSpPr>
        <p:spPr>
          <a:xfrm>
            <a:off x="397461" y="1682479"/>
            <a:ext cx="2480062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Quantum Hardware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and Software</a:t>
            </a:r>
          </a:p>
        </p:txBody>
      </p:sp>
      <p:sp>
        <p:nvSpPr>
          <p:cNvPr id="51" name="Google Shape;885;p63">
            <a:extLst>
              <a:ext uri="{FF2B5EF4-FFF2-40B4-BE49-F238E27FC236}">
                <a16:creationId xmlns:a16="http://schemas.microsoft.com/office/drawing/2014/main" id="{C7A71BE6-93CF-4306-B42B-0CBA6DF65A82}"/>
              </a:ext>
            </a:extLst>
          </p:cNvPr>
          <p:cNvSpPr txBox="1"/>
          <p:nvPr/>
        </p:nvSpPr>
        <p:spPr>
          <a:xfrm>
            <a:off x="3368366" y="2192091"/>
            <a:ext cx="2407267" cy="176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Ensure the privacy and cyber-security of Canadians in a quantum-enabled world through a national secure quantum communications network and a post-quantum cryptography initiative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52" name="Google Shape;885;p63">
            <a:extLst>
              <a:ext uri="{FF2B5EF4-FFF2-40B4-BE49-F238E27FC236}">
                <a16:creationId xmlns:a16="http://schemas.microsoft.com/office/drawing/2014/main" id="{B4B64DF0-B569-4622-95C5-3F15B41E3105}"/>
              </a:ext>
            </a:extLst>
          </p:cNvPr>
          <p:cNvSpPr txBox="1"/>
          <p:nvPr/>
        </p:nvSpPr>
        <p:spPr>
          <a:xfrm>
            <a:off x="6272738" y="2255573"/>
            <a:ext cx="2407267" cy="133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>
                <a:solidFill>
                  <a:srgbClr val="FFFFFF"/>
                </a:solidFill>
                <a:latin typeface="+mn-lt"/>
                <a:ea typeface="Anaheim"/>
                <a:cs typeface="Anaheim"/>
                <a:sym typeface="Anaheim"/>
              </a:rPr>
              <a:t>Enable the Government of Canada and key industries to be developers and early adopters of new quantum sensing technologies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53" name="Google Shape;891;p63">
            <a:extLst>
              <a:ext uri="{FF2B5EF4-FFF2-40B4-BE49-F238E27FC236}">
                <a16:creationId xmlns:a16="http://schemas.microsoft.com/office/drawing/2014/main" id="{D44792B4-4995-43FF-9EF6-0DF9B1E33A3C}"/>
              </a:ext>
            </a:extLst>
          </p:cNvPr>
          <p:cNvSpPr txBox="1"/>
          <p:nvPr/>
        </p:nvSpPr>
        <p:spPr>
          <a:xfrm>
            <a:off x="3631477" y="1646356"/>
            <a:ext cx="18810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Quantum Communications</a:t>
            </a:r>
          </a:p>
        </p:txBody>
      </p:sp>
      <p:sp>
        <p:nvSpPr>
          <p:cNvPr id="54" name="Google Shape;891;p63">
            <a:extLst>
              <a:ext uri="{FF2B5EF4-FFF2-40B4-BE49-F238E27FC236}">
                <a16:creationId xmlns:a16="http://schemas.microsoft.com/office/drawing/2014/main" id="{E7BF0973-D646-41BD-9207-4C252479544D}"/>
              </a:ext>
            </a:extLst>
          </p:cNvPr>
          <p:cNvSpPr txBox="1"/>
          <p:nvPr/>
        </p:nvSpPr>
        <p:spPr>
          <a:xfrm>
            <a:off x="6471043" y="1676056"/>
            <a:ext cx="20115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Quantum Sensors</a:t>
            </a:r>
          </a:p>
        </p:txBody>
      </p:sp>
      <p:sp>
        <p:nvSpPr>
          <p:cNvPr id="55" name="Google Shape;581;p52">
            <a:extLst>
              <a:ext uri="{FF2B5EF4-FFF2-40B4-BE49-F238E27FC236}">
                <a16:creationId xmlns:a16="http://schemas.microsoft.com/office/drawing/2014/main" id="{07823FD4-0A91-4B67-A9BB-477CF5533718}"/>
              </a:ext>
            </a:extLst>
          </p:cNvPr>
          <p:cNvSpPr/>
          <p:nvPr/>
        </p:nvSpPr>
        <p:spPr>
          <a:xfrm>
            <a:off x="6447093" y="2207201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74;p52">
            <a:extLst>
              <a:ext uri="{FF2B5EF4-FFF2-40B4-BE49-F238E27FC236}">
                <a16:creationId xmlns:a16="http://schemas.microsoft.com/office/drawing/2014/main" id="{C19968DD-5639-4673-B5A1-63CEB72CC73F}"/>
              </a:ext>
            </a:extLst>
          </p:cNvPr>
          <p:cNvSpPr/>
          <p:nvPr/>
        </p:nvSpPr>
        <p:spPr>
          <a:xfrm>
            <a:off x="1290373" y="951830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176;p87">
            <a:extLst>
              <a:ext uri="{FF2B5EF4-FFF2-40B4-BE49-F238E27FC236}">
                <a16:creationId xmlns:a16="http://schemas.microsoft.com/office/drawing/2014/main" id="{6FCE7B4F-1628-4B43-B04D-40EF5EE49DBA}"/>
              </a:ext>
            </a:extLst>
          </p:cNvPr>
          <p:cNvSpPr/>
          <p:nvPr/>
        </p:nvSpPr>
        <p:spPr>
          <a:xfrm>
            <a:off x="4406312" y="1144649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574;p52">
            <a:extLst>
              <a:ext uri="{FF2B5EF4-FFF2-40B4-BE49-F238E27FC236}">
                <a16:creationId xmlns:a16="http://schemas.microsoft.com/office/drawing/2014/main" id="{FC82B7A2-3D24-4A3A-B4CA-F0F56553207D}"/>
              </a:ext>
            </a:extLst>
          </p:cNvPr>
          <p:cNvSpPr/>
          <p:nvPr/>
        </p:nvSpPr>
        <p:spPr>
          <a:xfrm>
            <a:off x="7114125" y="996869"/>
            <a:ext cx="725413" cy="679187"/>
          </a:xfrm>
          <a:prstGeom prst="ellipse">
            <a:avLst/>
          </a:prstGeom>
          <a:gradFill>
            <a:gsLst>
              <a:gs pos="0">
                <a:srgbClr val="0A3250"/>
              </a:gs>
              <a:gs pos="100000">
                <a:srgbClr val="010101"/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" name="Google Shape;7900;p90">
            <a:extLst>
              <a:ext uri="{FF2B5EF4-FFF2-40B4-BE49-F238E27FC236}">
                <a16:creationId xmlns:a16="http://schemas.microsoft.com/office/drawing/2014/main" id="{5F3FFECA-E797-4B54-8991-0854FD405381}"/>
              </a:ext>
            </a:extLst>
          </p:cNvPr>
          <p:cNvGrpSpPr/>
          <p:nvPr/>
        </p:nvGrpSpPr>
        <p:grpSpPr>
          <a:xfrm>
            <a:off x="1474076" y="1123591"/>
            <a:ext cx="356205" cy="356205"/>
            <a:chOff x="-44512325" y="3176075"/>
            <a:chExt cx="300900" cy="300900"/>
          </a:xfrm>
          <a:solidFill>
            <a:schemeClr val="accent6"/>
          </a:solidFill>
        </p:grpSpPr>
        <p:sp>
          <p:nvSpPr>
            <p:cNvPr id="57" name="Google Shape;7901;p90">
              <a:extLst>
                <a:ext uri="{FF2B5EF4-FFF2-40B4-BE49-F238E27FC236}">
                  <a16:creationId xmlns:a16="http://schemas.microsoft.com/office/drawing/2014/main" id="{514FA3E5-384E-4E79-8627-48C68B7A37D8}"/>
                </a:ext>
              </a:extLst>
            </p:cNvPr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02;p90">
              <a:extLst>
                <a:ext uri="{FF2B5EF4-FFF2-40B4-BE49-F238E27FC236}">
                  <a16:creationId xmlns:a16="http://schemas.microsoft.com/office/drawing/2014/main" id="{2E76ECBB-E325-45D6-B615-4EBC18749152}"/>
                </a:ext>
              </a:extLst>
            </p:cNvPr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03;p90">
              <a:extLst>
                <a:ext uri="{FF2B5EF4-FFF2-40B4-BE49-F238E27FC236}">
                  <a16:creationId xmlns:a16="http://schemas.microsoft.com/office/drawing/2014/main" id="{6420CFF5-AC51-4D4D-AE03-4804C879791F}"/>
                </a:ext>
              </a:extLst>
            </p:cNvPr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654;p90">
            <a:extLst>
              <a:ext uri="{FF2B5EF4-FFF2-40B4-BE49-F238E27FC236}">
                <a16:creationId xmlns:a16="http://schemas.microsoft.com/office/drawing/2014/main" id="{8D856FC9-3721-4BC8-8F2E-A9328A6245AC}"/>
              </a:ext>
            </a:extLst>
          </p:cNvPr>
          <p:cNvGrpSpPr/>
          <p:nvPr/>
        </p:nvGrpSpPr>
        <p:grpSpPr>
          <a:xfrm>
            <a:off x="7299202" y="1152000"/>
            <a:ext cx="355258" cy="356205"/>
            <a:chOff x="-48630025" y="3199700"/>
            <a:chExt cx="300100" cy="300900"/>
          </a:xfrm>
          <a:solidFill>
            <a:schemeClr val="accent6"/>
          </a:solidFill>
        </p:grpSpPr>
        <p:sp>
          <p:nvSpPr>
            <p:cNvPr id="71" name="Google Shape;7655;p90">
              <a:extLst>
                <a:ext uri="{FF2B5EF4-FFF2-40B4-BE49-F238E27FC236}">
                  <a16:creationId xmlns:a16="http://schemas.microsoft.com/office/drawing/2014/main" id="{205C0CC9-6094-45BB-A024-58952C0957AE}"/>
                </a:ext>
              </a:extLst>
            </p:cNvPr>
            <p:cNvSpPr/>
            <p:nvPr/>
          </p:nvSpPr>
          <p:spPr>
            <a:xfrm>
              <a:off x="-48630025" y="31997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656;p90">
              <a:extLst>
                <a:ext uri="{FF2B5EF4-FFF2-40B4-BE49-F238E27FC236}">
                  <a16:creationId xmlns:a16="http://schemas.microsoft.com/office/drawing/2014/main" id="{6D268E71-B8C5-4D94-8509-F7D0FBA8D7DB}"/>
                </a:ext>
              </a:extLst>
            </p:cNvPr>
            <p:cNvSpPr/>
            <p:nvPr/>
          </p:nvSpPr>
          <p:spPr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657;p90">
              <a:extLst>
                <a:ext uri="{FF2B5EF4-FFF2-40B4-BE49-F238E27FC236}">
                  <a16:creationId xmlns:a16="http://schemas.microsoft.com/office/drawing/2014/main" id="{03F6CF59-5B7D-4A59-BE47-306E780A22AD}"/>
                </a:ext>
              </a:extLst>
            </p:cNvPr>
            <p:cNvSpPr/>
            <p:nvPr/>
          </p:nvSpPr>
          <p:spPr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885;p63">
            <a:extLst>
              <a:ext uri="{FF2B5EF4-FFF2-40B4-BE49-F238E27FC236}">
                <a16:creationId xmlns:a16="http://schemas.microsoft.com/office/drawing/2014/main" id="{6D69A8A5-A0D4-4244-A717-E999EE83097B}"/>
              </a:ext>
            </a:extLst>
          </p:cNvPr>
          <p:cNvSpPr txBox="1"/>
          <p:nvPr/>
        </p:nvSpPr>
        <p:spPr>
          <a:xfrm>
            <a:off x="375321" y="3830620"/>
            <a:ext cx="8304683" cy="109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CA" sz="1100" b="1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NQS missions aim to ensure that Canada stays on the path of quantum innovation and leadership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Supported by the dedicated NQS funding, these missions are guiding collaboration between academia, industry, not-for-profit organizations and government 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100" dirty="0">
                <a:solidFill>
                  <a:schemeClr val="bg1"/>
                </a:solidFill>
                <a:latin typeface="+mn-lt"/>
                <a:ea typeface="Anaheim"/>
                <a:cs typeface="Anaheim"/>
                <a:sym typeface="Anaheim"/>
              </a:rPr>
              <a:t>The missions require government support to de-risk technology development, scale solutions into world-leading prototypes, and launch large-scale projects that establish Canadian leadership</a:t>
            </a:r>
          </a:p>
        </p:txBody>
      </p:sp>
      <p:sp>
        <p:nvSpPr>
          <p:cNvPr id="79" name="Google Shape;581;p52">
            <a:extLst>
              <a:ext uri="{FF2B5EF4-FFF2-40B4-BE49-F238E27FC236}">
                <a16:creationId xmlns:a16="http://schemas.microsoft.com/office/drawing/2014/main" id="{67A1663A-5098-4189-8B43-FAEEFC4D6A08}"/>
              </a:ext>
            </a:extLst>
          </p:cNvPr>
          <p:cNvSpPr/>
          <p:nvPr/>
        </p:nvSpPr>
        <p:spPr>
          <a:xfrm>
            <a:off x="608453" y="2220541"/>
            <a:ext cx="21630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070C0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73;p63">
            <a:extLst>
              <a:ext uri="{FF2B5EF4-FFF2-40B4-BE49-F238E27FC236}">
                <a16:creationId xmlns:a16="http://schemas.microsoft.com/office/drawing/2014/main" id="{69EDB171-BF55-45D7-860E-99E6A28C344C}"/>
              </a:ext>
            </a:extLst>
          </p:cNvPr>
          <p:cNvSpPr/>
          <p:nvPr/>
        </p:nvSpPr>
        <p:spPr>
          <a:xfrm>
            <a:off x="6017647" y="1035333"/>
            <a:ext cx="2678672" cy="716482"/>
          </a:xfrm>
          <a:custGeom>
            <a:avLst/>
            <a:gdLst/>
            <a:ahLst/>
            <a:cxnLst/>
            <a:rect l="l" t="t" r="r" b="b"/>
            <a:pathLst>
              <a:path w="64804" h="24438" extrusionOk="0">
                <a:moveTo>
                  <a:pt x="57585" y="8005"/>
                </a:moveTo>
                <a:cubicBezTo>
                  <a:pt x="57101" y="7985"/>
                  <a:pt x="56638" y="7864"/>
                  <a:pt x="56214" y="7642"/>
                </a:cubicBezTo>
                <a:cubicBezTo>
                  <a:pt x="56214" y="7642"/>
                  <a:pt x="47040" y="202"/>
                  <a:pt x="32039" y="101"/>
                </a:cubicBezTo>
                <a:cubicBezTo>
                  <a:pt x="18187" y="0"/>
                  <a:pt x="8247" y="7642"/>
                  <a:pt x="8247" y="7642"/>
                </a:cubicBezTo>
                <a:cubicBezTo>
                  <a:pt x="7824" y="7864"/>
                  <a:pt x="7340" y="7985"/>
                  <a:pt x="6856" y="8005"/>
                </a:cubicBezTo>
                <a:lnTo>
                  <a:pt x="767" y="8005"/>
                </a:lnTo>
                <a:cubicBezTo>
                  <a:pt x="344" y="8005"/>
                  <a:pt x="1" y="8348"/>
                  <a:pt x="1" y="8771"/>
                </a:cubicBezTo>
                <a:lnTo>
                  <a:pt x="1" y="23671"/>
                </a:lnTo>
                <a:cubicBezTo>
                  <a:pt x="1" y="24095"/>
                  <a:pt x="344" y="24437"/>
                  <a:pt x="767" y="24437"/>
                </a:cubicBezTo>
                <a:lnTo>
                  <a:pt x="64057" y="24437"/>
                </a:lnTo>
                <a:cubicBezTo>
                  <a:pt x="64481" y="24417"/>
                  <a:pt x="64803" y="24095"/>
                  <a:pt x="64803" y="23671"/>
                </a:cubicBezTo>
                <a:lnTo>
                  <a:pt x="64803" y="8751"/>
                </a:lnTo>
                <a:cubicBezTo>
                  <a:pt x="64803" y="8348"/>
                  <a:pt x="64481" y="8005"/>
                  <a:pt x="64057" y="8005"/>
                </a:cubicBezTo>
                <a:close/>
              </a:path>
            </a:pathLst>
          </a:custGeom>
          <a:gradFill>
            <a:gsLst>
              <a:gs pos="0">
                <a:srgbClr val="0A3250">
                  <a:alpha val="7870"/>
                </a:srgbClr>
              </a:gs>
              <a:gs pos="100000">
                <a:srgbClr val="010101">
                  <a:alpha val="7870"/>
                </a:srgbClr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7" name="Google Shape;847;p63"/>
          <p:cNvSpPr/>
          <p:nvPr/>
        </p:nvSpPr>
        <p:spPr>
          <a:xfrm>
            <a:off x="1601275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63"/>
          <p:cNvSpPr/>
          <p:nvPr/>
        </p:nvSpPr>
        <p:spPr>
          <a:xfrm>
            <a:off x="4330650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63"/>
          <p:cNvSpPr/>
          <p:nvPr/>
        </p:nvSpPr>
        <p:spPr>
          <a:xfrm>
            <a:off x="7060025" y="1741838"/>
            <a:ext cx="48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63"/>
          <p:cNvSpPr/>
          <p:nvPr/>
        </p:nvSpPr>
        <p:spPr>
          <a:xfrm>
            <a:off x="1581025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63"/>
          <p:cNvSpPr/>
          <p:nvPr/>
        </p:nvSpPr>
        <p:spPr>
          <a:xfrm>
            <a:off x="4308150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63"/>
          <p:cNvSpPr/>
          <p:nvPr/>
        </p:nvSpPr>
        <p:spPr>
          <a:xfrm>
            <a:off x="7035275" y="3142513"/>
            <a:ext cx="52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5" name="Google Shape;855;p63"/>
          <p:cNvCxnSpPr>
            <a:cxnSpLocks/>
            <a:endCxn id="847" idx="0"/>
          </p:cNvCxnSpPr>
          <p:nvPr/>
        </p:nvCxnSpPr>
        <p:spPr>
          <a:xfrm flipV="1">
            <a:off x="1842625" y="1741838"/>
            <a:ext cx="0" cy="18934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grpSp>
        <p:nvGrpSpPr>
          <p:cNvPr id="856" name="Google Shape;856;p63"/>
          <p:cNvGrpSpPr/>
          <p:nvPr/>
        </p:nvGrpSpPr>
        <p:grpSpPr>
          <a:xfrm>
            <a:off x="3253987" y="1931182"/>
            <a:ext cx="2603869" cy="1903010"/>
            <a:chOff x="733913" y="1271159"/>
            <a:chExt cx="3663231" cy="1493948"/>
          </a:xfrm>
        </p:grpSpPr>
        <p:sp>
          <p:nvSpPr>
            <p:cNvPr id="857" name="Google Shape;857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63"/>
          <p:cNvGrpSpPr/>
          <p:nvPr/>
        </p:nvGrpSpPr>
        <p:grpSpPr>
          <a:xfrm>
            <a:off x="5989532" y="1921068"/>
            <a:ext cx="2775872" cy="1913124"/>
            <a:chOff x="733913" y="1271159"/>
            <a:chExt cx="3663231" cy="1493948"/>
          </a:xfrm>
        </p:grpSpPr>
        <p:sp>
          <p:nvSpPr>
            <p:cNvPr id="861" name="Google Shape;861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63"/>
          <p:cNvGrpSpPr/>
          <p:nvPr/>
        </p:nvGrpSpPr>
        <p:grpSpPr>
          <a:xfrm>
            <a:off x="431502" y="1931182"/>
            <a:ext cx="2678672" cy="1901349"/>
            <a:chOff x="733913" y="1271159"/>
            <a:chExt cx="3663231" cy="1493948"/>
          </a:xfrm>
        </p:grpSpPr>
        <p:sp>
          <p:nvSpPr>
            <p:cNvPr id="865" name="Google Shape;865;p63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63"/>
          <p:cNvSpPr txBox="1">
            <a:spLocks noGrp="1"/>
          </p:cNvSpPr>
          <p:nvPr>
            <p:ph type="title"/>
          </p:nvPr>
        </p:nvSpPr>
        <p:spPr>
          <a:xfrm>
            <a:off x="216966" y="84121"/>
            <a:ext cx="9192768" cy="8581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latin typeface="+mj-lt"/>
              </a:rPr>
              <a:t>Breakdown of Dedicated NQS Funding</a:t>
            </a:r>
            <a:endParaRPr sz="2800" dirty="0">
              <a:latin typeface="+mj-lt"/>
            </a:endParaRPr>
          </a:p>
        </p:txBody>
      </p:sp>
      <p:sp>
        <p:nvSpPr>
          <p:cNvPr id="871" name="Google Shape;871;p63"/>
          <p:cNvSpPr/>
          <p:nvPr/>
        </p:nvSpPr>
        <p:spPr>
          <a:xfrm>
            <a:off x="1357724" y="813963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63"/>
          <p:cNvSpPr/>
          <p:nvPr/>
        </p:nvSpPr>
        <p:spPr>
          <a:xfrm>
            <a:off x="486373" y="1026704"/>
            <a:ext cx="2616651" cy="701747"/>
          </a:xfrm>
          <a:custGeom>
            <a:avLst/>
            <a:gdLst/>
            <a:ahLst/>
            <a:cxnLst/>
            <a:rect l="l" t="t" r="r" b="b"/>
            <a:pathLst>
              <a:path w="64804" h="24438" extrusionOk="0">
                <a:moveTo>
                  <a:pt x="57585" y="8005"/>
                </a:moveTo>
                <a:cubicBezTo>
                  <a:pt x="57101" y="7985"/>
                  <a:pt x="56638" y="7864"/>
                  <a:pt x="56214" y="7642"/>
                </a:cubicBezTo>
                <a:cubicBezTo>
                  <a:pt x="56214" y="7642"/>
                  <a:pt x="47040" y="202"/>
                  <a:pt x="32039" y="101"/>
                </a:cubicBezTo>
                <a:cubicBezTo>
                  <a:pt x="18187" y="0"/>
                  <a:pt x="8247" y="7642"/>
                  <a:pt x="8247" y="7642"/>
                </a:cubicBezTo>
                <a:cubicBezTo>
                  <a:pt x="7824" y="7864"/>
                  <a:pt x="7340" y="7985"/>
                  <a:pt x="6856" y="8005"/>
                </a:cubicBezTo>
                <a:lnTo>
                  <a:pt x="767" y="8005"/>
                </a:lnTo>
                <a:cubicBezTo>
                  <a:pt x="344" y="8005"/>
                  <a:pt x="1" y="8348"/>
                  <a:pt x="1" y="8771"/>
                </a:cubicBezTo>
                <a:lnTo>
                  <a:pt x="1" y="23671"/>
                </a:lnTo>
                <a:cubicBezTo>
                  <a:pt x="1" y="24095"/>
                  <a:pt x="344" y="24437"/>
                  <a:pt x="767" y="24437"/>
                </a:cubicBezTo>
                <a:lnTo>
                  <a:pt x="64057" y="24437"/>
                </a:lnTo>
                <a:cubicBezTo>
                  <a:pt x="64481" y="24417"/>
                  <a:pt x="64803" y="24095"/>
                  <a:pt x="64803" y="23671"/>
                </a:cubicBezTo>
                <a:lnTo>
                  <a:pt x="64803" y="8751"/>
                </a:lnTo>
                <a:cubicBezTo>
                  <a:pt x="64803" y="8348"/>
                  <a:pt x="64481" y="8005"/>
                  <a:pt x="64057" y="8005"/>
                </a:cubicBezTo>
                <a:close/>
              </a:path>
            </a:pathLst>
          </a:custGeom>
          <a:gradFill>
            <a:gsLst>
              <a:gs pos="0">
                <a:srgbClr val="0A3250">
                  <a:alpha val="7870"/>
                </a:srgbClr>
              </a:gs>
              <a:gs pos="100000">
                <a:srgbClr val="010101">
                  <a:alpha val="7870"/>
                </a:srgbClr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63"/>
          <p:cNvSpPr txBox="1"/>
          <p:nvPr/>
        </p:nvSpPr>
        <p:spPr>
          <a:xfrm>
            <a:off x="455363" y="2026891"/>
            <a:ext cx="2678672" cy="176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Kodchasan"/>
                <a:cs typeface="Kodchasan"/>
                <a:sym typeface="Kodchasan"/>
              </a:rPr>
              <a:t>NSERC Alliance grants ($132.5M) in quantum, international quantum and consortia quantum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Kodchasan"/>
                <a:cs typeface="Kodchasan"/>
                <a:sym typeface="Kodchasan"/>
              </a:rPr>
              <a:t>QRDI ($9M)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891" name="Google Shape;891;p63"/>
          <p:cNvSpPr txBox="1"/>
          <p:nvPr/>
        </p:nvSpPr>
        <p:spPr>
          <a:xfrm>
            <a:off x="619709" y="1035980"/>
            <a:ext cx="2349977" cy="67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CA" sz="18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~$141M </a:t>
            </a:r>
          </a:p>
          <a:p>
            <a:pPr algn="ctr"/>
            <a:r>
              <a:rPr lang="en-CA" sz="18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Research</a:t>
            </a:r>
          </a:p>
        </p:txBody>
      </p:sp>
      <p:sp>
        <p:nvSpPr>
          <p:cNvPr id="51" name="Google Shape;891;p63">
            <a:extLst>
              <a:ext uri="{FF2B5EF4-FFF2-40B4-BE49-F238E27FC236}">
                <a16:creationId xmlns:a16="http://schemas.microsoft.com/office/drawing/2014/main" id="{07FEA874-F9C8-47D2-B5D7-0BCA1CCD560B}"/>
              </a:ext>
            </a:extLst>
          </p:cNvPr>
          <p:cNvSpPr txBox="1"/>
          <p:nvPr/>
        </p:nvSpPr>
        <p:spPr>
          <a:xfrm>
            <a:off x="3603501" y="1048794"/>
            <a:ext cx="1881046" cy="70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CA" sz="18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~$45M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Talent</a:t>
            </a:r>
          </a:p>
        </p:txBody>
      </p:sp>
      <p:sp>
        <p:nvSpPr>
          <p:cNvPr id="52" name="Google Shape;891;p63">
            <a:extLst>
              <a:ext uri="{FF2B5EF4-FFF2-40B4-BE49-F238E27FC236}">
                <a16:creationId xmlns:a16="http://schemas.microsoft.com/office/drawing/2014/main" id="{AC8369F6-9183-456C-88BC-626C4F7C77E7}"/>
              </a:ext>
            </a:extLst>
          </p:cNvPr>
          <p:cNvSpPr txBox="1"/>
          <p:nvPr/>
        </p:nvSpPr>
        <p:spPr>
          <a:xfrm>
            <a:off x="5866858" y="1027566"/>
            <a:ext cx="2902109" cy="73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CA" sz="1800" b="1" dirty="0">
                <a:solidFill>
                  <a:srgbClr val="FFFFFF"/>
                </a:solidFill>
                <a:latin typeface="+mj-lt"/>
                <a:ea typeface="Kodchasan"/>
                <a:cs typeface="Kodchasan"/>
                <a:sym typeface="Kodchasan"/>
              </a:rPr>
              <a:t>~$169M Commercialization</a:t>
            </a:r>
          </a:p>
        </p:txBody>
      </p:sp>
      <p:sp>
        <p:nvSpPr>
          <p:cNvPr id="56" name="Google Shape;885;p63">
            <a:extLst>
              <a:ext uri="{FF2B5EF4-FFF2-40B4-BE49-F238E27FC236}">
                <a16:creationId xmlns:a16="http://schemas.microsoft.com/office/drawing/2014/main" id="{4EB0B577-C093-431E-89EC-CAB16AA5C796}"/>
              </a:ext>
            </a:extLst>
          </p:cNvPr>
          <p:cNvSpPr txBox="1"/>
          <p:nvPr/>
        </p:nvSpPr>
        <p:spPr>
          <a:xfrm>
            <a:off x="3344677" y="2031578"/>
            <a:ext cx="2407267" cy="133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Anaheim"/>
                <a:cs typeface="Anaheim"/>
                <a:sym typeface="Anaheim"/>
              </a:rPr>
              <a:t>NSERC CREATE program ($5.4M)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Anaheim"/>
                <a:cs typeface="Anaheim"/>
                <a:sym typeface="Anaheim"/>
              </a:rPr>
              <a:t>Mitacs ($40M)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57" name="Google Shape;885;p63">
            <a:extLst>
              <a:ext uri="{FF2B5EF4-FFF2-40B4-BE49-F238E27FC236}">
                <a16:creationId xmlns:a16="http://schemas.microsoft.com/office/drawing/2014/main" id="{CB84C51A-0B42-4C53-BAF2-2DA8C0E91FD4}"/>
              </a:ext>
            </a:extLst>
          </p:cNvPr>
          <p:cNvSpPr txBox="1"/>
          <p:nvPr/>
        </p:nvSpPr>
        <p:spPr>
          <a:xfrm>
            <a:off x="6012032" y="1916853"/>
            <a:ext cx="2757836" cy="18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lt1"/>
                </a:solidFill>
                <a:latin typeface="+mn-lt"/>
                <a:ea typeface="Anaheim"/>
                <a:cs typeface="Anaheim"/>
                <a:sym typeface="Anaheim"/>
              </a:rPr>
              <a:t>NRC Challenge Programs ($50M)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lt1"/>
                </a:solidFill>
                <a:latin typeface="+mn-lt"/>
                <a:ea typeface="Anaheim"/>
                <a:cs typeface="Anaheim"/>
                <a:sym typeface="Anaheim"/>
              </a:rPr>
              <a:t>Innovative Solutions Canada ($35M)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lt1"/>
                </a:solidFill>
                <a:latin typeface="+mn-lt"/>
                <a:ea typeface="Anaheim"/>
                <a:cs typeface="Anaheim"/>
                <a:sym typeface="Anaheim"/>
              </a:rPr>
              <a:t>Global Innovation Clusters ($14M)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lt1"/>
                </a:solidFill>
                <a:latin typeface="+mn-lt"/>
                <a:ea typeface="Anaheim"/>
                <a:cs typeface="Anaheim"/>
                <a:sym typeface="Anaheim"/>
              </a:rPr>
              <a:t>Regional Development Agencies ($70M)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+mn-lt"/>
              <a:ea typeface="Anaheim"/>
              <a:cs typeface="Anaheim"/>
              <a:sym typeface="Anaheim"/>
            </a:endParaRPr>
          </a:p>
        </p:txBody>
      </p:sp>
      <p:sp>
        <p:nvSpPr>
          <p:cNvPr id="36" name="Google Shape;873;p63">
            <a:extLst>
              <a:ext uri="{FF2B5EF4-FFF2-40B4-BE49-F238E27FC236}">
                <a16:creationId xmlns:a16="http://schemas.microsoft.com/office/drawing/2014/main" id="{2BDD2963-4986-4BA6-B206-F407F65E9373}"/>
              </a:ext>
            </a:extLst>
          </p:cNvPr>
          <p:cNvSpPr/>
          <p:nvPr/>
        </p:nvSpPr>
        <p:spPr>
          <a:xfrm>
            <a:off x="3221190" y="1035333"/>
            <a:ext cx="2627083" cy="708709"/>
          </a:xfrm>
          <a:custGeom>
            <a:avLst/>
            <a:gdLst/>
            <a:ahLst/>
            <a:cxnLst/>
            <a:rect l="l" t="t" r="r" b="b"/>
            <a:pathLst>
              <a:path w="64804" h="24438" extrusionOk="0">
                <a:moveTo>
                  <a:pt x="57585" y="8005"/>
                </a:moveTo>
                <a:cubicBezTo>
                  <a:pt x="57101" y="7985"/>
                  <a:pt x="56638" y="7864"/>
                  <a:pt x="56214" y="7642"/>
                </a:cubicBezTo>
                <a:cubicBezTo>
                  <a:pt x="56214" y="7642"/>
                  <a:pt x="47040" y="202"/>
                  <a:pt x="32039" y="101"/>
                </a:cubicBezTo>
                <a:cubicBezTo>
                  <a:pt x="18187" y="0"/>
                  <a:pt x="8247" y="7642"/>
                  <a:pt x="8247" y="7642"/>
                </a:cubicBezTo>
                <a:cubicBezTo>
                  <a:pt x="7824" y="7864"/>
                  <a:pt x="7340" y="7985"/>
                  <a:pt x="6856" y="8005"/>
                </a:cubicBezTo>
                <a:lnTo>
                  <a:pt x="767" y="8005"/>
                </a:lnTo>
                <a:cubicBezTo>
                  <a:pt x="344" y="8005"/>
                  <a:pt x="1" y="8348"/>
                  <a:pt x="1" y="8771"/>
                </a:cubicBezTo>
                <a:lnTo>
                  <a:pt x="1" y="23671"/>
                </a:lnTo>
                <a:cubicBezTo>
                  <a:pt x="1" y="24095"/>
                  <a:pt x="344" y="24437"/>
                  <a:pt x="767" y="24437"/>
                </a:cubicBezTo>
                <a:lnTo>
                  <a:pt x="64057" y="24437"/>
                </a:lnTo>
                <a:cubicBezTo>
                  <a:pt x="64481" y="24417"/>
                  <a:pt x="64803" y="24095"/>
                  <a:pt x="64803" y="23671"/>
                </a:cubicBezTo>
                <a:lnTo>
                  <a:pt x="64803" y="8751"/>
                </a:lnTo>
                <a:cubicBezTo>
                  <a:pt x="64803" y="8348"/>
                  <a:pt x="64481" y="8005"/>
                  <a:pt x="64057" y="8005"/>
                </a:cubicBezTo>
                <a:close/>
              </a:path>
            </a:pathLst>
          </a:custGeom>
          <a:gradFill>
            <a:gsLst>
              <a:gs pos="0">
                <a:srgbClr val="0A3250">
                  <a:alpha val="7870"/>
                </a:srgbClr>
              </a:gs>
              <a:gs pos="100000">
                <a:srgbClr val="010101">
                  <a:alpha val="7870"/>
                </a:srgbClr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1168;p74">
            <a:extLst>
              <a:ext uri="{FF2B5EF4-FFF2-40B4-BE49-F238E27FC236}">
                <a16:creationId xmlns:a16="http://schemas.microsoft.com/office/drawing/2014/main" id="{F89DC3E2-1267-4402-BA08-309A540E72EA}"/>
              </a:ext>
            </a:extLst>
          </p:cNvPr>
          <p:cNvGrpSpPr/>
          <p:nvPr/>
        </p:nvGrpSpPr>
        <p:grpSpPr>
          <a:xfrm>
            <a:off x="431502" y="3942505"/>
            <a:ext cx="8367858" cy="1088359"/>
            <a:chOff x="4841325" y="1761781"/>
            <a:chExt cx="3582602" cy="1619923"/>
          </a:xfrm>
        </p:grpSpPr>
        <p:sp>
          <p:nvSpPr>
            <p:cNvPr id="42" name="Google Shape;1169;p74">
              <a:extLst>
                <a:ext uri="{FF2B5EF4-FFF2-40B4-BE49-F238E27FC236}">
                  <a16:creationId xmlns:a16="http://schemas.microsoft.com/office/drawing/2014/main" id="{A4D8AC5A-2BC1-408F-89B8-8D51A5816F7C}"/>
                </a:ext>
              </a:extLst>
            </p:cNvPr>
            <p:cNvSpPr/>
            <p:nvPr/>
          </p:nvSpPr>
          <p:spPr>
            <a:xfrm>
              <a:off x="4841325" y="1761781"/>
              <a:ext cx="3582602" cy="1619923"/>
            </a:xfrm>
            <a:custGeom>
              <a:avLst/>
              <a:gdLst/>
              <a:ahLst/>
              <a:cxnLst/>
              <a:rect l="l" t="t" r="r" b="b"/>
              <a:pathLst>
                <a:path w="152646" h="69021" extrusionOk="0">
                  <a:moveTo>
                    <a:pt x="5576" y="1"/>
                  </a:moveTo>
                  <a:cubicBezTo>
                    <a:pt x="2482" y="1"/>
                    <a:pt x="1" y="2482"/>
                    <a:pt x="1" y="5576"/>
                  </a:cubicBezTo>
                  <a:lnTo>
                    <a:pt x="1" y="63445"/>
                  </a:lnTo>
                  <a:cubicBezTo>
                    <a:pt x="1" y="66511"/>
                    <a:pt x="2482" y="69020"/>
                    <a:pt x="5576" y="69020"/>
                  </a:cubicBezTo>
                  <a:lnTo>
                    <a:pt x="147071" y="69020"/>
                  </a:lnTo>
                  <a:cubicBezTo>
                    <a:pt x="150137" y="69020"/>
                    <a:pt x="152646" y="66511"/>
                    <a:pt x="152646" y="63445"/>
                  </a:cubicBezTo>
                  <a:lnTo>
                    <a:pt x="152646" y="5576"/>
                  </a:lnTo>
                  <a:cubicBezTo>
                    <a:pt x="152646" y="2482"/>
                    <a:pt x="150137" y="1"/>
                    <a:pt x="147071" y="1"/>
                  </a:cubicBezTo>
                  <a:close/>
                </a:path>
              </a:pathLst>
            </a:custGeom>
            <a:gradFill>
              <a:gsLst>
                <a:gs pos="0">
                  <a:srgbClr val="0A3250"/>
                </a:gs>
                <a:gs pos="100000">
                  <a:srgbClr val="010101"/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70;p74">
              <a:extLst>
                <a:ext uri="{FF2B5EF4-FFF2-40B4-BE49-F238E27FC236}">
                  <a16:creationId xmlns:a16="http://schemas.microsoft.com/office/drawing/2014/main" id="{F49B47B1-909B-44DF-9087-A3C171FA1C6C}"/>
                </a:ext>
              </a:extLst>
            </p:cNvPr>
            <p:cNvSpPr/>
            <p:nvPr/>
          </p:nvSpPr>
          <p:spPr>
            <a:xfrm>
              <a:off x="4841325" y="1762438"/>
              <a:ext cx="1922170" cy="1619266"/>
            </a:xfrm>
            <a:custGeom>
              <a:avLst/>
              <a:gdLst/>
              <a:ahLst/>
              <a:cxnLst/>
              <a:rect l="l" t="t" r="r" b="b"/>
              <a:pathLst>
                <a:path w="81899" h="68993" extrusionOk="0">
                  <a:moveTo>
                    <a:pt x="5576" y="1"/>
                  </a:moveTo>
                  <a:cubicBezTo>
                    <a:pt x="2509" y="1"/>
                    <a:pt x="1" y="2482"/>
                    <a:pt x="1" y="5576"/>
                  </a:cubicBezTo>
                  <a:lnTo>
                    <a:pt x="1" y="63417"/>
                  </a:lnTo>
                  <a:cubicBezTo>
                    <a:pt x="1" y="66483"/>
                    <a:pt x="2509" y="68992"/>
                    <a:pt x="5576" y="68992"/>
                  </a:cubicBezTo>
                  <a:lnTo>
                    <a:pt x="70748" y="68992"/>
                  </a:lnTo>
                  <a:lnTo>
                    <a:pt x="81898" y="1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323;p45">
            <a:extLst>
              <a:ext uri="{FF2B5EF4-FFF2-40B4-BE49-F238E27FC236}">
                <a16:creationId xmlns:a16="http://schemas.microsoft.com/office/drawing/2014/main" id="{C93F30EE-38AC-45A0-BCED-41B2101A351C}"/>
              </a:ext>
            </a:extLst>
          </p:cNvPr>
          <p:cNvSpPr txBox="1">
            <a:spLocks/>
          </p:cNvSpPr>
          <p:nvPr/>
        </p:nvSpPr>
        <p:spPr>
          <a:xfrm>
            <a:off x="582943" y="4081144"/>
            <a:ext cx="2303587" cy="76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>
              <a:buClr>
                <a:schemeClr val="accent6"/>
              </a:buClr>
              <a:buFont typeface="Anaheim"/>
              <a:buNone/>
            </a:pPr>
            <a:endParaRPr lang="en-CA" sz="1200" dirty="0">
              <a:latin typeface="+mn-lt"/>
            </a:endParaRPr>
          </a:p>
          <a:p>
            <a:pPr marL="0" indent="0" algn="just">
              <a:buClr>
                <a:schemeClr val="accent6"/>
              </a:buClr>
              <a:buFont typeface="Anaheim"/>
              <a:buNone/>
            </a:pPr>
            <a:r>
              <a:rPr lang="en-CA" sz="1200" b="1" dirty="0">
                <a:latin typeface="+mn-lt"/>
              </a:rPr>
              <a:t>Other programs </a:t>
            </a:r>
            <a:r>
              <a:rPr lang="en-CA" sz="1200" dirty="0">
                <a:latin typeface="+mn-lt"/>
              </a:rPr>
              <a:t>critical to expanding Canada’s strengths (not provided additional NQS funding) are being leveraged.</a:t>
            </a:r>
            <a:endParaRPr lang="en-CA" sz="1200" b="1" dirty="0">
              <a:latin typeface="+mn-lt"/>
            </a:endParaRPr>
          </a:p>
          <a:p>
            <a:pPr marL="285750" indent="-285750" algn="just">
              <a:buClr>
                <a:schemeClr val="accent6"/>
              </a:buClr>
              <a:buFont typeface="Wingdings" panose="05000000000000000000" pitchFamily="2" charset="2"/>
              <a:buChar char="q"/>
            </a:pPr>
            <a:endParaRPr lang="en-CA" sz="1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16BD6A0-4D11-4CE1-8A57-32398FF75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0" t="15659" r="5755" b="18021"/>
          <a:stretch/>
        </p:blipFill>
        <p:spPr>
          <a:xfrm>
            <a:off x="3134035" y="4006270"/>
            <a:ext cx="650206" cy="5082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D482371-47CB-460C-94EF-E943DB1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842" y="4072921"/>
            <a:ext cx="650206" cy="343419"/>
          </a:xfrm>
          <a:prstGeom prst="rect">
            <a:avLst/>
          </a:prstGeom>
          <a:solidFill>
            <a:schemeClr val="accent6"/>
          </a:solidFill>
          <a:ln w="31750">
            <a:solidFill>
              <a:schemeClr val="accent6"/>
            </a:solidFill>
          </a:ln>
        </p:spPr>
      </p:pic>
      <p:pic>
        <p:nvPicPr>
          <p:cNvPr id="47" name="Picture 8" descr="What is IDEaS?">
            <a:extLst>
              <a:ext uri="{FF2B5EF4-FFF2-40B4-BE49-F238E27FC236}">
                <a16:creationId xmlns:a16="http://schemas.microsoft.com/office/drawing/2014/main" id="{F8CA1CE8-6DF5-4D11-B26C-A0CFECD8D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2"/>
          <a:stretch/>
        </p:blipFill>
        <p:spPr bwMode="auto">
          <a:xfrm>
            <a:off x="5895643" y="4044621"/>
            <a:ext cx="1074224" cy="41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B59ED2F9-7966-4163-9D70-FE7FE7368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b="7257"/>
          <a:stretch/>
        </p:blipFill>
        <p:spPr bwMode="auto">
          <a:xfrm>
            <a:off x="5457233" y="4540848"/>
            <a:ext cx="1615288" cy="39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6255939-CEDE-4AA5-B4D8-036EB2B3B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440" y="4558998"/>
            <a:ext cx="2118752" cy="382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1D7C3B5-2994-4C48-B653-143BC4603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346" y="4531996"/>
            <a:ext cx="1547973" cy="382137"/>
          </a:xfrm>
          <a:prstGeom prst="rect">
            <a:avLst/>
          </a:prstGeom>
        </p:spPr>
      </p:pic>
      <p:cxnSp>
        <p:nvCxnSpPr>
          <p:cNvPr id="54" name="Google Shape;855;p63">
            <a:extLst>
              <a:ext uri="{FF2B5EF4-FFF2-40B4-BE49-F238E27FC236}">
                <a16:creationId xmlns:a16="http://schemas.microsoft.com/office/drawing/2014/main" id="{92C022B2-2D65-4B34-8D8E-09D3E138B2C3}"/>
              </a:ext>
            </a:extLst>
          </p:cNvPr>
          <p:cNvCxnSpPr>
            <a:cxnSpLocks/>
          </p:cNvCxnSpPr>
          <p:nvPr/>
        </p:nvCxnSpPr>
        <p:spPr>
          <a:xfrm flipV="1">
            <a:off x="4572000" y="1741838"/>
            <a:ext cx="0" cy="18934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cxnSp>
        <p:nvCxnSpPr>
          <p:cNvPr id="55" name="Google Shape;855;p63">
            <a:extLst>
              <a:ext uri="{FF2B5EF4-FFF2-40B4-BE49-F238E27FC236}">
                <a16:creationId xmlns:a16="http://schemas.microsoft.com/office/drawing/2014/main" id="{9200BCB5-1265-4EE5-A7F4-62E757259058}"/>
              </a:ext>
            </a:extLst>
          </p:cNvPr>
          <p:cNvCxnSpPr>
            <a:cxnSpLocks/>
          </p:cNvCxnSpPr>
          <p:nvPr/>
        </p:nvCxnSpPr>
        <p:spPr>
          <a:xfrm flipV="1">
            <a:off x="7440785" y="1741838"/>
            <a:ext cx="0" cy="18934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5725" dist="19050" algn="bl" rotWithShape="0">
              <a:schemeClr val="lt2"/>
            </a:outerShdw>
          </a:effec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F50E570-4B35-8BE1-30F3-F398DFE36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0135" y="4062406"/>
            <a:ext cx="1465812" cy="34341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6615D-EBF1-1FA2-9A8C-D1E465CD91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0" t="26313" b="23375"/>
          <a:stretch/>
        </p:blipFill>
        <p:spPr>
          <a:xfrm>
            <a:off x="3961982" y="4006270"/>
            <a:ext cx="994108" cy="5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70C0"/>
            </a:gs>
            <a:gs pos="9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168;p74">
            <a:extLst>
              <a:ext uri="{FF2B5EF4-FFF2-40B4-BE49-F238E27FC236}">
                <a16:creationId xmlns:a16="http://schemas.microsoft.com/office/drawing/2014/main" id="{F2C44E55-4465-407F-9879-833458F29E41}"/>
              </a:ext>
            </a:extLst>
          </p:cNvPr>
          <p:cNvGrpSpPr/>
          <p:nvPr/>
        </p:nvGrpSpPr>
        <p:grpSpPr>
          <a:xfrm>
            <a:off x="156192" y="3723361"/>
            <a:ext cx="8632362" cy="1044793"/>
            <a:chOff x="4841325" y="1597703"/>
            <a:chExt cx="3612429" cy="1619923"/>
          </a:xfrm>
        </p:grpSpPr>
        <p:sp>
          <p:nvSpPr>
            <p:cNvPr id="123" name="Google Shape;1169;p74">
              <a:extLst>
                <a:ext uri="{FF2B5EF4-FFF2-40B4-BE49-F238E27FC236}">
                  <a16:creationId xmlns:a16="http://schemas.microsoft.com/office/drawing/2014/main" id="{DF500E81-C6EE-4418-A701-5D30CEA02757}"/>
                </a:ext>
              </a:extLst>
            </p:cNvPr>
            <p:cNvSpPr/>
            <p:nvPr/>
          </p:nvSpPr>
          <p:spPr>
            <a:xfrm>
              <a:off x="4871152" y="1597703"/>
              <a:ext cx="3582602" cy="1619923"/>
            </a:xfrm>
            <a:custGeom>
              <a:avLst/>
              <a:gdLst/>
              <a:ahLst/>
              <a:cxnLst/>
              <a:rect l="l" t="t" r="r" b="b"/>
              <a:pathLst>
                <a:path w="152646" h="69021" extrusionOk="0">
                  <a:moveTo>
                    <a:pt x="5576" y="1"/>
                  </a:moveTo>
                  <a:cubicBezTo>
                    <a:pt x="2482" y="1"/>
                    <a:pt x="1" y="2482"/>
                    <a:pt x="1" y="5576"/>
                  </a:cubicBezTo>
                  <a:lnTo>
                    <a:pt x="1" y="63445"/>
                  </a:lnTo>
                  <a:cubicBezTo>
                    <a:pt x="1" y="66511"/>
                    <a:pt x="2482" y="69020"/>
                    <a:pt x="5576" y="69020"/>
                  </a:cubicBezTo>
                  <a:lnTo>
                    <a:pt x="147071" y="69020"/>
                  </a:lnTo>
                  <a:cubicBezTo>
                    <a:pt x="150137" y="69020"/>
                    <a:pt x="152646" y="66511"/>
                    <a:pt x="152646" y="63445"/>
                  </a:cubicBezTo>
                  <a:lnTo>
                    <a:pt x="152646" y="5576"/>
                  </a:lnTo>
                  <a:cubicBezTo>
                    <a:pt x="152646" y="2482"/>
                    <a:pt x="150137" y="1"/>
                    <a:pt x="147071" y="1"/>
                  </a:cubicBezTo>
                  <a:close/>
                </a:path>
              </a:pathLst>
            </a:custGeom>
            <a:gradFill>
              <a:gsLst>
                <a:gs pos="0">
                  <a:srgbClr val="0A3250"/>
                </a:gs>
                <a:gs pos="100000">
                  <a:srgbClr val="010101"/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170;p74">
              <a:extLst>
                <a:ext uri="{FF2B5EF4-FFF2-40B4-BE49-F238E27FC236}">
                  <a16:creationId xmlns:a16="http://schemas.microsoft.com/office/drawing/2014/main" id="{941740D9-0B91-4A73-9705-6898759A904D}"/>
                </a:ext>
              </a:extLst>
            </p:cNvPr>
            <p:cNvSpPr/>
            <p:nvPr/>
          </p:nvSpPr>
          <p:spPr>
            <a:xfrm>
              <a:off x="4841325" y="1598360"/>
              <a:ext cx="1922170" cy="1619266"/>
            </a:xfrm>
            <a:custGeom>
              <a:avLst/>
              <a:gdLst/>
              <a:ahLst/>
              <a:cxnLst/>
              <a:rect l="l" t="t" r="r" b="b"/>
              <a:pathLst>
                <a:path w="81899" h="68993" extrusionOk="0">
                  <a:moveTo>
                    <a:pt x="5576" y="1"/>
                  </a:moveTo>
                  <a:cubicBezTo>
                    <a:pt x="2509" y="1"/>
                    <a:pt x="1" y="2482"/>
                    <a:pt x="1" y="5576"/>
                  </a:cubicBezTo>
                  <a:lnTo>
                    <a:pt x="1" y="63417"/>
                  </a:lnTo>
                  <a:cubicBezTo>
                    <a:pt x="1" y="66483"/>
                    <a:pt x="2509" y="68992"/>
                    <a:pt x="5576" y="68992"/>
                  </a:cubicBezTo>
                  <a:lnTo>
                    <a:pt x="70748" y="68992"/>
                  </a:lnTo>
                  <a:lnTo>
                    <a:pt x="81898" y="1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46" name="Google Shape;937;p66">
            <a:extLst>
              <a:ext uri="{FF2B5EF4-FFF2-40B4-BE49-F238E27FC236}">
                <a16:creationId xmlns:a16="http://schemas.microsoft.com/office/drawing/2014/main" id="{C2A1789A-789D-4E58-AAFF-D59FB689F289}"/>
              </a:ext>
            </a:extLst>
          </p:cNvPr>
          <p:cNvCxnSpPr>
            <a:cxnSpLocks/>
          </p:cNvCxnSpPr>
          <p:nvPr/>
        </p:nvCxnSpPr>
        <p:spPr>
          <a:xfrm>
            <a:off x="5952026" y="1610458"/>
            <a:ext cx="293593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0013" dist="19050" algn="bl" rotWithShape="0">
              <a:schemeClr val="lt2"/>
            </a:outerShdw>
          </a:effectLst>
        </p:spPr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B12B0EEE-4642-4493-93AA-867905F8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27" y="1206902"/>
            <a:ext cx="847417" cy="823031"/>
          </a:xfrm>
          <a:prstGeom prst="rect">
            <a:avLst/>
          </a:prstGeom>
        </p:spPr>
      </p:pic>
      <p:cxnSp>
        <p:nvCxnSpPr>
          <p:cNvPr id="145" name="Google Shape;937;p66">
            <a:extLst>
              <a:ext uri="{FF2B5EF4-FFF2-40B4-BE49-F238E27FC236}">
                <a16:creationId xmlns:a16="http://schemas.microsoft.com/office/drawing/2014/main" id="{8FEE9719-80F3-4D01-8070-6381A9877225}"/>
              </a:ext>
            </a:extLst>
          </p:cNvPr>
          <p:cNvCxnSpPr>
            <a:cxnSpLocks/>
          </p:cNvCxnSpPr>
          <p:nvPr/>
        </p:nvCxnSpPr>
        <p:spPr>
          <a:xfrm>
            <a:off x="3344366" y="1621250"/>
            <a:ext cx="293593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0013" dist="19050" algn="bl" rotWithShape="0">
              <a:schemeClr val="lt2"/>
            </a:outerShdw>
          </a:effectLst>
        </p:spPr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26050FED-19D8-4CB5-A803-F4E968A3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922" y="1230955"/>
            <a:ext cx="847417" cy="823031"/>
          </a:xfrm>
          <a:prstGeom prst="rect">
            <a:avLst/>
          </a:prstGeom>
        </p:spPr>
      </p:pic>
      <p:cxnSp>
        <p:nvCxnSpPr>
          <p:cNvPr id="937" name="Google Shape;937;p66"/>
          <p:cNvCxnSpPr>
            <a:cxnSpLocks/>
          </p:cNvCxnSpPr>
          <p:nvPr/>
        </p:nvCxnSpPr>
        <p:spPr>
          <a:xfrm>
            <a:off x="672836" y="1653226"/>
            <a:ext cx="293593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0013" dist="19050" algn="bl" rotWithShape="0">
              <a:schemeClr val="lt2"/>
            </a:outerShdw>
          </a:effec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71E801-8B99-4AB1-86E9-ACEB8A7A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2" y="1230955"/>
            <a:ext cx="847417" cy="823031"/>
          </a:xfrm>
          <a:prstGeom prst="rect">
            <a:avLst/>
          </a:prstGeom>
        </p:spPr>
      </p:pic>
      <p:sp>
        <p:nvSpPr>
          <p:cNvPr id="141" name="Google Shape;949;p66">
            <a:extLst>
              <a:ext uri="{FF2B5EF4-FFF2-40B4-BE49-F238E27FC236}">
                <a16:creationId xmlns:a16="http://schemas.microsoft.com/office/drawing/2014/main" id="{A9804DFB-61F1-4287-9A4D-3AD09E810B08}"/>
              </a:ext>
            </a:extLst>
          </p:cNvPr>
          <p:cNvSpPr/>
          <p:nvPr/>
        </p:nvSpPr>
        <p:spPr>
          <a:xfrm>
            <a:off x="3637959" y="1335326"/>
            <a:ext cx="1591423" cy="538413"/>
          </a:xfrm>
          <a:custGeom>
            <a:avLst/>
            <a:gdLst/>
            <a:ahLst/>
            <a:cxnLst/>
            <a:rect l="l" t="t" r="r" b="b"/>
            <a:pathLst>
              <a:path w="74562" h="17119" extrusionOk="0">
                <a:moveTo>
                  <a:pt x="0" y="0"/>
                </a:moveTo>
                <a:lnTo>
                  <a:pt x="74561" y="0"/>
                </a:lnTo>
                <a:lnTo>
                  <a:pt x="74561" y="17118"/>
                </a:lnTo>
                <a:lnTo>
                  <a:pt x="0" y="17118"/>
                </a:lnTo>
                <a:close/>
              </a:path>
            </a:pathLst>
          </a:custGeom>
          <a:gradFill>
            <a:gsLst>
              <a:gs pos="0">
                <a:srgbClr val="0A3250">
                  <a:alpha val="7870"/>
                </a:srgbClr>
              </a:gs>
              <a:gs pos="100000">
                <a:srgbClr val="010101">
                  <a:alpha val="7870"/>
                </a:srgbClr>
              </a:gs>
            </a:gsLst>
            <a:lin ang="5400700" scaled="0"/>
          </a:gra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905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66"/>
          <p:cNvSpPr/>
          <p:nvPr/>
        </p:nvSpPr>
        <p:spPr>
          <a:xfrm>
            <a:off x="967000" y="2073523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66"/>
          <p:cNvSpPr/>
          <p:nvPr/>
        </p:nvSpPr>
        <p:spPr>
          <a:xfrm>
            <a:off x="2632263" y="2073523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66"/>
          <p:cNvSpPr txBox="1">
            <a:spLocks noGrp="1"/>
          </p:cNvSpPr>
          <p:nvPr>
            <p:ph type="title"/>
          </p:nvPr>
        </p:nvSpPr>
        <p:spPr>
          <a:xfrm>
            <a:off x="656013" y="1305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International Engagement Options</a:t>
            </a:r>
            <a:endParaRPr sz="2800" dirty="0">
              <a:latin typeface="+mj-lt"/>
            </a:endParaRPr>
          </a:p>
        </p:txBody>
      </p:sp>
      <p:sp>
        <p:nvSpPr>
          <p:cNvPr id="947" name="Google Shape;947;p66"/>
          <p:cNvSpPr/>
          <p:nvPr/>
        </p:nvSpPr>
        <p:spPr>
          <a:xfrm>
            <a:off x="1335177" y="656178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8" name="Google Shape;948;p66"/>
          <p:cNvGrpSpPr/>
          <p:nvPr/>
        </p:nvGrpSpPr>
        <p:grpSpPr>
          <a:xfrm>
            <a:off x="968526" y="1381143"/>
            <a:ext cx="1717896" cy="538413"/>
            <a:chOff x="733913" y="1271159"/>
            <a:chExt cx="3663231" cy="1486999"/>
          </a:xfrm>
        </p:grpSpPr>
        <p:sp>
          <p:nvSpPr>
            <p:cNvPr id="949" name="Google Shape;949;p66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66"/>
            <p:cNvSpPr/>
            <p:nvPr/>
          </p:nvSpPr>
          <p:spPr>
            <a:xfrm>
              <a:off x="733913" y="1271159"/>
              <a:ext cx="710272" cy="1476489"/>
            </a:xfrm>
            <a:custGeom>
              <a:avLst/>
              <a:gdLst/>
              <a:ahLst/>
              <a:cxnLst/>
              <a:rect l="l" t="t" r="r" b="b"/>
              <a:pathLst>
                <a:path w="14457" h="16998" extrusionOk="0">
                  <a:moveTo>
                    <a:pt x="0" y="0"/>
                  </a:moveTo>
                  <a:lnTo>
                    <a:pt x="0" y="16997"/>
                  </a:lnTo>
                  <a:lnTo>
                    <a:pt x="14457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8" name="Google Shape;938;p66"/>
          <p:cNvSpPr/>
          <p:nvPr/>
        </p:nvSpPr>
        <p:spPr>
          <a:xfrm>
            <a:off x="6258495" y="926542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66"/>
          <p:cNvSpPr/>
          <p:nvPr/>
        </p:nvSpPr>
        <p:spPr>
          <a:xfrm>
            <a:off x="8389258" y="926542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6" name="Google Shape;956;p66"/>
          <p:cNvSpPr/>
          <p:nvPr/>
        </p:nvSpPr>
        <p:spPr>
          <a:xfrm>
            <a:off x="967000" y="3866275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7" name="Google Shape;957;p66"/>
          <p:cNvSpPr/>
          <p:nvPr/>
        </p:nvSpPr>
        <p:spPr>
          <a:xfrm>
            <a:off x="2632263" y="3866275"/>
            <a:ext cx="518100" cy="51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58" name="Google Shape;958;p66"/>
          <p:cNvGrpSpPr/>
          <p:nvPr/>
        </p:nvGrpSpPr>
        <p:grpSpPr>
          <a:xfrm>
            <a:off x="6245619" y="1310101"/>
            <a:ext cx="2784032" cy="572630"/>
            <a:chOff x="733913" y="1271159"/>
            <a:chExt cx="3663231" cy="1493948"/>
          </a:xfrm>
        </p:grpSpPr>
        <p:sp>
          <p:nvSpPr>
            <p:cNvPr id="959" name="Google Shape;959;p66"/>
            <p:cNvSpPr/>
            <p:nvPr/>
          </p:nvSpPr>
          <p:spPr>
            <a:xfrm>
              <a:off x="733913" y="1271159"/>
              <a:ext cx="3663231" cy="1486999"/>
            </a:xfrm>
            <a:custGeom>
              <a:avLst/>
              <a:gdLst/>
              <a:ahLst/>
              <a:cxnLst/>
              <a:rect l="l" t="t" r="r" b="b"/>
              <a:pathLst>
                <a:path w="74562" h="17119" extrusionOk="0">
                  <a:moveTo>
                    <a:pt x="0" y="0"/>
                  </a:moveTo>
                  <a:lnTo>
                    <a:pt x="74561" y="0"/>
                  </a:lnTo>
                  <a:lnTo>
                    <a:pt x="74561" y="17118"/>
                  </a:lnTo>
                  <a:lnTo>
                    <a:pt x="0" y="17118"/>
                  </a:lnTo>
                  <a:close/>
                </a:path>
              </a:pathLst>
            </a:custGeom>
            <a:gradFill>
              <a:gsLst>
                <a:gs pos="0">
                  <a:srgbClr val="0A3250">
                    <a:alpha val="7870"/>
                  </a:srgbClr>
                </a:gs>
                <a:gs pos="100000">
                  <a:srgbClr val="010101">
                    <a:alpha val="7870"/>
                  </a:srgbClr>
                </a:gs>
              </a:gsLst>
              <a:lin ang="5400700" scaled="0"/>
            </a:gra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1905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66"/>
            <p:cNvSpPr/>
            <p:nvPr/>
          </p:nvSpPr>
          <p:spPr>
            <a:xfrm>
              <a:off x="3217222" y="1271159"/>
              <a:ext cx="1179857" cy="1493948"/>
            </a:xfrm>
            <a:custGeom>
              <a:avLst/>
              <a:gdLst/>
              <a:ahLst/>
              <a:cxnLst/>
              <a:rect l="l" t="t" r="r" b="b"/>
              <a:pathLst>
                <a:path w="24015" h="17199" extrusionOk="0">
                  <a:moveTo>
                    <a:pt x="13893" y="0"/>
                  </a:moveTo>
                  <a:lnTo>
                    <a:pt x="1" y="17199"/>
                  </a:lnTo>
                  <a:lnTo>
                    <a:pt x="23974" y="17199"/>
                  </a:lnTo>
                  <a:lnTo>
                    <a:pt x="24014" y="0"/>
                  </a:lnTo>
                  <a:close/>
                </a:path>
              </a:pathLst>
            </a:custGeom>
            <a:gradFill>
              <a:gsLst>
                <a:gs pos="0">
                  <a:srgbClr val="00FFFF">
                    <a:alpha val="14901"/>
                    <a:alpha val="7870"/>
                  </a:srgbClr>
                </a:gs>
                <a:gs pos="100000">
                  <a:srgbClr val="FFFFFF">
                    <a:alpha val="0"/>
                    <a:alpha val="7870"/>
                  </a:srgbClr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2" name="Google Shape;962;p66"/>
          <p:cNvSpPr txBox="1"/>
          <p:nvPr/>
        </p:nvSpPr>
        <p:spPr>
          <a:xfrm>
            <a:off x="966429" y="1526465"/>
            <a:ext cx="1720018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Kodchasan"/>
                <a:cs typeface="Kodchasan"/>
                <a:sym typeface="Kodchasan"/>
              </a:rPr>
              <a:t>RESEARCH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Kodchasan"/>
              <a:cs typeface="Kodchasan"/>
              <a:sym typeface="Kodchasan"/>
            </a:endParaRPr>
          </a:p>
        </p:txBody>
      </p:sp>
      <p:sp>
        <p:nvSpPr>
          <p:cNvPr id="963" name="Google Shape;963;p66"/>
          <p:cNvSpPr txBox="1"/>
          <p:nvPr/>
        </p:nvSpPr>
        <p:spPr>
          <a:xfrm>
            <a:off x="3617125" y="1463832"/>
            <a:ext cx="1591723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Kodchasan"/>
                <a:cs typeface="Kodchasan"/>
                <a:sym typeface="Kodchasan"/>
              </a:rPr>
              <a:t>TALENT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Kodchasan"/>
              <a:cs typeface="Kodchasan"/>
              <a:sym typeface="Kodchasan"/>
            </a:endParaRPr>
          </a:p>
        </p:txBody>
      </p:sp>
      <p:sp>
        <p:nvSpPr>
          <p:cNvPr id="935" name="Google Shape;935;p66"/>
          <p:cNvSpPr txBox="1"/>
          <p:nvPr/>
        </p:nvSpPr>
        <p:spPr>
          <a:xfrm>
            <a:off x="6186474" y="1467027"/>
            <a:ext cx="2885505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Kodchasan"/>
                <a:cs typeface="Kodchasan"/>
                <a:sym typeface="Kodchasan"/>
              </a:rPr>
              <a:t>COMMERCIALIZATION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Kodchasan"/>
              <a:cs typeface="Kodchasan"/>
              <a:sym typeface="Kodchasan"/>
            </a:endParaRPr>
          </a:p>
        </p:txBody>
      </p:sp>
      <p:grpSp>
        <p:nvGrpSpPr>
          <p:cNvPr id="974" name="Google Shape;974;p66"/>
          <p:cNvGrpSpPr/>
          <p:nvPr/>
        </p:nvGrpSpPr>
        <p:grpSpPr>
          <a:xfrm>
            <a:off x="323726" y="1464233"/>
            <a:ext cx="380955" cy="354271"/>
            <a:chOff x="4456875" y="1435075"/>
            <a:chExt cx="481825" cy="481825"/>
          </a:xfrm>
        </p:grpSpPr>
        <p:sp>
          <p:nvSpPr>
            <p:cNvPr id="975" name="Google Shape;975;p66"/>
            <p:cNvSpPr/>
            <p:nvPr/>
          </p:nvSpPr>
          <p:spPr>
            <a:xfrm>
              <a:off x="4624975" y="1465275"/>
              <a:ext cx="56650" cy="86000"/>
            </a:xfrm>
            <a:custGeom>
              <a:avLst/>
              <a:gdLst/>
              <a:ahLst/>
              <a:cxnLst/>
              <a:rect l="l" t="t" r="r" b="b"/>
              <a:pathLst>
                <a:path w="2266" h="3440" extrusionOk="0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66"/>
            <p:cNvSpPr/>
            <p:nvPr/>
          </p:nvSpPr>
          <p:spPr>
            <a:xfrm>
              <a:off x="4615275" y="1797425"/>
              <a:ext cx="66350" cy="89375"/>
            </a:xfrm>
            <a:custGeom>
              <a:avLst/>
              <a:gdLst/>
              <a:ahLst/>
              <a:cxnLst/>
              <a:rect l="l" t="t" r="r" b="b"/>
              <a:pathLst>
                <a:path w="2654" h="3575" extrusionOk="0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6"/>
            <p:cNvSpPr/>
            <p:nvPr/>
          </p:nvSpPr>
          <p:spPr>
            <a:xfrm>
              <a:off x="4583125" y="15472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6"/>
            <p:cNvSpPr/>
            <p:nvPr/>
          </p:nvSpPr>
          <p:spPr>
            <a:xfrm>
              <a:off x="4597950" y="1576075"/>
              <a:ext cx="83675" cy="87525"/>
            </a:xfrm>
            <a:custGeom>
              <a:avLst/>
              <a:gdLst/>
              <a:ahLst/>
              <a:cxnLst/>
              <a:rect l="l" t="t" r="r" b="b"/>
              <a:pathLst>
                <a:path w="3347" h="3501" extrusionOk="0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6"/>
            <p:cNvSpPr/>
            <p:nvPr/>
          </p:nvSpPr>
          <p:spPr>
            <a:xfrm>
              <a:off x="4597650" y="1692175"/>
              <a:ext cx="83975" cy="82450"/>
            </a:xfrm>
            <a:custGeom>
              <a:avLst/>
              <a:gdLst/>
              <a:ahLst/>
              <a:cxnLst/>
              <a:rect l="l" t="t" r="r" b="b"/>
              <a:pathLst>
                <a:path w="3359" h="3298" extrusionOk="0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6"/>
            <p:cNvSpPr/>
            <p:nvPr/>
          </p:nvSpPr>
          <p:spPr>
            <a:xfrm>
              <a:off x="4798050" y="1663575"/>
              <a:ext cx="28475" cy="28250"/>
            </a:xfrm>
            <a:custGeom>
              <a:avLst/>
              <a:gdLst/>
              <a:ahLst/>
              <a:cxnLst/>
              <a:rect l="l" t="t" r="r" b="b"/>
              <a:pathLst>
                <a:path w="1139" h="1130" extrusionOk="0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6"/>
            <p:cNvSpPr/>
            <p:nvPr/>
          </p:nvSpPr>
          <p:spPr>
            <a:xfrm>
              <a:off x="4710200" y="1435075"/>
              <a:ext cx="228500" cy="228525"/>
            </a:xfrm>
            <a:custGeom>
              <a:avLst/>
              <a:gdLst/>
              <a:ahLst/>
              <a:cxnLst/>
              <a:rect l="l" t="t" r="r" b="b"/>
              <a:pathLst>
                <a:path w="9140" h="9141" extrusionOk="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66"/>
            <p:cNvSpPr/>
            <p:nvPr/>
          </p:nvSpPr>
          <p:spPr>
            <a:xfrm>
              <a:off x="4819200" y="1593475"/>
              <a:ext cx="89400" cy="70125"/>
            </a:xfrm>
            <a:custGeom>
              <a:avLst/>
              <a:gdLst/>
              <a:ahLst/>
              <a:cxnLst/>
              <a:rect l="l" t="t" r="r" b="b"/>
              <a:pathLst>
                <a:path w="3576" h="2805" extrusionOk="0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66"/>
            <p:cNvSpPr/>
            <p:nvPr/>
          </p:nvSpPr>
          <p:spPr>
            <a:xfrm>
              <a:off x="4819200" y="1692175"/>
              <a:ext cx="89475" cy="66275"/>
            </a:xfrm>
            <a:custGeom>
              <a:avLst/>
              <a:gdLst/>
              <a:ahLst/>
              <a:cxnLst/>
              <a:rect l="l" t="t" r="r" b="b"/>
              <a:pathLst>
                <a:path w="3579" h="2651" extrusionOk="0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6"/>
            <p:cNvSpPr/>
            <p:nvPr/>
          </p:nvSpPr>
          <p:spPr>
            <a:xfrm>
              <a:off x="4456875" y="1691800"/>
              <a:ext cx="225125" cy="225100"/>
            </a:xfrm>
            <a:custGeom>
              <a:avLst/>
              <a:gdLst/>
              <a:ahLst/>
              <a:cxnLst/>
              <a:rect l="l" t="t" r="r" b="b"/>
              <a:pathLst>
                <a:path w="9005" h="9004" extrusionOk="0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66"/>
            <p:cNvSpPr/>
            <p:nvPr/>
          </p:nvSpPr>
          <p:spPr>
            <a:xfrm>
              <a:off x="4487000" y="1595125"/>
              <a:ext cx="88925" cy="68475"/>
            </a:xfrm>
            <a:custGeom>
              <a:avLst/>
              <a:gdLst/>
              <a:ahLst/>
              <a:cxnLst/>
              <a:rect l="l" t="t" r="r" b="b"/>
              <a:pathLst>
                <a:path w="3557" h="2739" extrusionOk="0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66"/>
            <p:cNvSpPr/>
            <p:nvPr/>
          </p:nvSpPr>
          <p:spPr>
            <a:xfrm>
              <a:off x="4486925" y="1692175"/>
              <a:ext cx="89450" cy="66350"/>
            </a:xfrm>
            <a:custGeom>
              <a:avLst/>
              <a:gdLst/>
              <a:ahLst/>
              <a:cxnLst/>
              <a:rect l="l" t="t" r="r" b="b"/>
              <a:pathLst>
                <a:path w="3578" h="2654" extrusionOk="0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66"/>
            <p:cNvSpPr/>
            <p:nvPr/>
          </p:nvSpPr>
          <p:spPr>
            <a:xfrm>
              <a:off x="4456875" y="1435075"/>
              <a:ext cx="225125" cy="228525"/>
            </a:xfrm>
            <a:custGeom>
              <a:avLst/>
              <a:gdLst/>
              <a:ahLst/>
              <a:cxnLst/>
              <a:rect l="l" t="t" r="r" b="b"/>
              <a:pathLst>
                <a:path w="9005" h="9141" extrusionOk="0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66"/>
            <p:cNvSpPr/>
            <p:nvPr/>
          </p:nvSpPr>
          <p:spPr>
            <a:xfrm>
              <a:off x="4710200" y="1691800"/>
              <a:ext cx="228500" cy="225100"/>
            </a:xfrm>
            <a:custGeom>
              <a:avLst/>
              <a:gdLst/>
              <a:ahLst/>
              <a:cxnLst/>
              <a:rect l="l" t="t" r="r" b="b"/>
              <a:pathLst>
                <a:path w="9140" h="9004" extrusionOk="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66"/>
            <p:cNvSpPr/>
            <p:nvPr/>
          </p:nvSpPr>
          <p:spPr>
            <a:xfrm>
              <a:off x="4710200" y="14652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66"/>
            <p:cNvSpPr/>
            <p:nvPr/>
          </p:nvSpPr>
          <p:spPr>
            <a:xfrm>
              <a:off x="4710200" y="1575850"/>
              <a:ext cx="86150" cy="87750"/>
            </a:xfrm>
            <a:custGeom>
              <a:avLst/>
              <a:gdLst/>
              <a:ahLst/>
              <a:cxnLst/>
              <a:rect l="l" t="t" r="r" b="b"/>
              <a:pathLst>
                <a:path w="3446" h="3510" extrusionOk="0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66"/>
            <p:cNvSpPr/>
            <p:nvPr/>
          </p:nvSpPr>
          <p:spPr>
            <a:xfrm>
              <a:off x="4710200" y="17975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66"/>
            <p:cNvSpPr/>
            <p:nvPr/>
          </p:nvSpPr>
          <p:spPr>
            <a:xfrm>
              <a:off x="4681975" y="1776400"/>
              <a:ext cx="28250" cy="28350"/>
            </a:xfrm>
            <a:custGeom>
              <a:avLst/>
              <a:gdLst/>
              <a:ahLst/>
              <a:cxnLst/>
              <a:rect l="l" t="t" r="r" b="b"/>
              <a:pathLst>
                <a:path w="1130" h="1134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66"/>
            <p:cNvSpPr/>
            <p:nvPr/>
          </p:nvSpPr>
          <p:spPr>
            <a:xfrm>
              <a:off x="4710200" y="1692175"/>
              <a:ext cx="86150" cy="82450"/>
            </a:xfrm>
            <a:custGeom>
              <a:avLst/>
              <a:gdLst/>
              <a:ahLst/>
              <a:cxnLst/>
              <a:rect l="l" t="t" r="r" b="b"/>
              <a:pathLst>
                <a:path w="3446" h="3298" extrusionOk="0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6" name="Google Shape;250;p40">
            <a:extLst>
              <a:ext uri="{FF2B5EF4-FFF2-40B4-BE49-F238E27FC236}">
                <a16:creationId xmlns:a16="http://schemas.microsoft.com/office/drawing/2014/main" id="{6DA37E67-4698-B54F-0881-35FC0F2F2020}"/>
              </a:ext>
            </a:extLst>
          </p:cNvPr>
          <p:cNvSpPr txBox="1">
            <a:spLocks/>
          </p:cNvSpPr>
          <p:nvPr/>
        </p:nvSpPr>
        <p:spPr>
          <a:xfrm>
            <a:off x="474343" y="2064047"/>
            <a:ext cx="2784033" cy="1480743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NSERC bilateral </a:t>
            </a:r>
            <a:r>
              <a:rPr lang="en-US" sz="1200" dirty="0">
                <a:solidFill>
                  <a:srgbClr val="FFFFFF"/>
                </a:solidFill>
              </a:rPr>
              <a:t>c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NSERC Quantum Alliance grants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NRC </a:t>
            </a:r>
            <a:r>
              <a:rPr lang="en-US" sz="1200" dirty="0">
                <a:solidFill>
                  <a:srgbClr val="FFFFFF"/>
                </a:solidFill>
              </a:rPr>
              <a:t>c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hallenge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Departmental joint initiatives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University exchanges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CIFAR internships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CFI equipment sharing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9" name="Google Shape;250;p40">
            <a:extLst>
              <a:ext uri="{FF2B5EF4-FFF2-40B4-BE49-F238E27FC236}">
                <a16:creationId xmlns:a16="http://schemas.microsoft.com/office/drawing/2014/main" id="{1E9EDB2B-5854-4CAB-2F05-8A1F8D7D7527}"/>
              </a:ext>
            </a:extLst>
          </p:cNvPr>
          <p:cNvSpPr txBox="1">
            <a:spLocks/>
          </p:cNvSpPr>
          <p:nvPr/>
        </p:nvSpPr>
        <p:spPr>
          <a:xfrm>
            <a:off x="3186802" y="2099567"/>
            <a:ext cx="2784033" cy="1132128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MITACS internships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NSERC CREATE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EduCanada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campaign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Exchanges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Immigration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0" name="Google Shape;250;p40">
            <a:extLst>
              <a:ext uri="{FF2B5EF4-FFF2-40B4-BE49-F238E27FC236}">
                <a16:creationId xmlns:a16="http://schemas.microsoft.com/office/drawing/2014/main" id="{548E8C9D-38E0-1259-B26D-5B17B1C9D3C5}"/>
              </a:ext>
            </a:extLst>
          </p:cNvPr>
          <p:cNvSpPr txBox="1">
            <a:spLocks/>
          </p:cNvSpPr>
          <p:nvPr/>
        </p:nvSpPr>
        <p:spPr>
          <a:xfrm>
            <a:off x="5862822" y="2036993"/>
            <a:ext cx="3514204" cy="1219039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IRAP bilateral calls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NRC/GAC CIIP PDA activities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ISED NQS missions/</a:t>
            </a:r>
            <a:r>
              <a:rPr lang="en-US" sz="1200" dirty="0">
                <a:solidFill>
                  <a:srgbClr val="FFFFFF"/>
                </a:solidFill>
              </a:rPr>
              <a:t>d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elegations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FDI promotion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GAC-TCS promoting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companies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Conferences / showcases</a:t>
            </a:r>
          </a:p>
        </p:txBody>
      </p:sp>
      <p:sp>
        <p:nvSpPr>
          <p:cNvPr id="5" name="Google Shape;459;p49">
            <a:extLst>
              <a:ext uri="{FF2B5EF4-FFF2-40B4-BE49-F238E27FC236}">
                <a16:creationId xmlns:a16="http://schemas.microsoft.com/office/drawing/2014/main" id="{CA286FA1-976A-BCDD-A954-8E7090A13DE3}"/>
              </a:ext>
            </a:extLst>
          </p:cNvPr>
          <p:cNvSpPr txBox="1">
            <a:spLocks/>
          </p:cNvSpPr>
          <p:nvPr/>
        </p:nvSpPr>
        <p:spPr>
          <a:xfrm>
            <a:off x="386046" y="588953"/>
            <a:ext cx="8599915" cy="49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odchasan"/>
              <a:buNone/>
              <a:defRPr sz="3000" b="1" i="0" u="none" strike="noStrike" cap="none"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Kodchasan"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Kodchasan"/>
                <a:sym typeface="Kodchasan"/>
              </a:rPr>
              <a:t>Bilateral relationships enabled by: Agreements; MOUs; Letters; Statements of Intent</a:t>
            </a:r>
          </a:p>
        </p:txBody>
      </p:sp>
      <p:sp>
        <p:nvSpPr>
          <p:cNvPr id="57" name="Google Shape;459;p49">
            <a:extLst>
              <a:ext uri="{FF2B5EF4-FFF2-40B4-BE49-F238E27FC236}">
                <a16:creationId xmlns:a16="http://schemas.microsoft.com/office/drawing/2014/main" id="{08F5E39B-502D-DA38-7D1A-409E1494CC7F}"/>
              </a:ext>
            </a:extLst>
          </p:cNvPr>
          <p:cNvSpPr txBox="1">
            <a:spLocks/>
          </p:cNvSpPr>
          <p:nvPr/>
        </p:nvSpPr>
        <p:spPr>
          <a:xfrm>
            <a:off x="277536" y="3912075"/>
            <a:ext cx="1901250" cy="5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odchasan"/>
              <a:buNone/>
              <a:defRPr sz="3000" b="1" i="0" u="none" strike="noStrike" cap="none"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Kodchasan"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Kodchasan"/>
                <a:sym typeface="Kodchasan"/>
              </a:rPr>
              <a:t>Other Outreach  </a:t>
            </a:r>
          </a:p>
        </p:txBody>
      </p:sp>
      <p:sp>
        <p:nvSpPr>
          <p:cNvPr id="59" name="Google Shape;471;p49">
            <a:extLst>
              <a:ext uri="{FF2B5EF4-FFF2-40B4-BE49-F238E27FC236}">
                <a16:creationId xmlns:a16="http://schemas.microsoft.com/office/drawing/2014/main" id="{0EFB75F5-3B75-B1D5-DD38-4E5B6FCD2513}"/>
              </a:ext>
            </a:extLst>
          </p:cNvPr>
          <p:cNvSpPr/>
          <p:nvPr/>
        </p:nvSpPr>
        <p:spPr>
          <a:xfrm flipV="1">
            <a:off x="288190" y="4405628"/>
            <a:ext cx="1901250" cy="490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5934;p86">
            <a:extLst>
              <a:ext uri="{FF2B5EF4-FFF2-40B4-BE49-F238E27FC236}">
                <a16:creationId xmlns:a16="http://schemas.microsoft.com/office/drawing/2014/main" id="{EE0D4DB8-F19B-CC88-598E-54D722A3A184}"/>
              </a:ext>
            </a:extLst>
          </p:cNvPr>
          <p:cNvGrpSpPr/>
          <p:nvPr/>
        </p:nvGrpSpPr>
        <p:grpSpPr>
          <a:xfrm>
            <a:off x="5582433" y="1444642"/>
            <a:ext cx="335136" cy="304775"/>
            <a:chOff x="2682350" y="2643425"/>
            <a:chExt cx="473775" cy="436425"/>
          </a:xfrm>
          <a:solidFill>
            <a:schemeClr val="accent4"/>
          </a:solidFill>
        </p:grpSpPr>
        <p:sp>
          <p:nvSpPr>
            <p:cNvPr id="23" name="Google Shape;5935;p86">
              <a:extLst>
                <a:ext uri="{FF2B5EF4-FFF2-40B4-BE49-F238E27FC236}">
                  <a16:creationId xmlns:a16="http://schemas.microsoft.com/office/drawing/2014/main" id="{C3AC9D92-9865-7745-0361-9E1A91F9BEC9}"/>
                </a:ext>
              </a:extLst>
            </p:cNvPr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36;p86">
              <a:extLst>
                <a:ext uri="{FF2B5EF4-FFF2-40B4-BE49-F238E27FC236}">
                  <a16:creationId xmlns:a16="http://schemas.microsoft.com/office/drawing/2014/main" id="{B6EE8553-4D7A-5E7D-69E0-005359E4D639}"/>
                </a:ext>
              </a:extLst>
            </p:cNvPr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37;p86">
              <a:extLst>
                <a:ext uri="{FF2B5EF4-FFF2-40B4-BE49-F238E27FC236}">
                  <a16:creationId xmlns:a16="http://schemas.microsoft.com/office/drawing/2014/main" id="{EB7A3C99-F903-D18B-B6EE-A8F264ED772A}"/>
                </a:ext>
              </a:extLst>
            </p:cNvPr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38;p86">
              <a:extLst>
                <a:ext uri="{FF2B5EF4-FFF2-40B4-BE49-F238E27FC236}">
                  <a16:creationId xmlns:a16="http://schemas.microsoft.com/office/drawing/2014/main" id="{9030E86C-0B11-17A0-EFA7-CF611936BAF5}"/>
                </a:ext>
              </a:extLst>
            </p:cNvPr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39;p86">
              <a:extLst>
                <a:ext uri="{FF2B5EF4-FFF2-40B4-BE49-F238E27FC236}">
                  <a16:creationId xmlns:a16="http://schemas.microsoft.com/office/drawing/2014/main" id="{9F7129A2-98F6-3B5F-4233-F086497E3EC3}"/>
                </a:ext>
              </a:extLst>
            </p:cNvPr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40;p86">
              <a:extLst>
                <a:ext uri="{FF2B5EF4-FFF2-40B4-BE49-F238E27FC236}">
                  <a16:creationId xmlns:a16="http://schemas.microsoft.com/office/drawing/2014/main" id="{00DF7224-2618-101C-1F79-E5994D7966FF}"/>
                </a:ext>
              </a:extLst>
            </p:cNvPr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41;p86">
              <a:extLst>
                <a:ext uri="{FF2B5EF4-FFF2-40B4-BE49-F238E27FC236}">
                  <a16:creationId xmlns:a16="http://schemas.microsoft.com/office/drawing/2014/main" id="{46449BCC-258D-4F85-BB4A-6603EDB26887}"/>
                </a:ext>
              </a:extLst>
            </p:cNvPr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6092;p86">
            <a:extLst>
              <a:ext uri="{FF2B5EF4-FFF2-40B4-BE49-F238E27FC236}">
                <a16:creationId xmlns:a16="http://schemas.microsoft.com/office/drawing/2014/main" id="{B3409434-9CB9-32F3-EBB0-016BA9E0A755}"/>
              </a:ext>
            </a:extLst>
          </p:cNvPr>
          <p:cNvGrpSpPr/>
          <p:nvPr/>
        </p:nvGrpSpPr>
        <p:grpSpPr>
          <a:xfrm>
            <a:off x="3013419" y="1434353"/>
            <a:ext cx="322630" cy="357149"/>
            <a:chOff x="3938800" y="4399275"/>
            <a:chExt cx="359700" cy="481825"/>
          </a:xfrm>
          <a:solidFill>
            <a:schemeClr val="accent3"/>
          </a:solidFill>
        </p:grpSpPr>
        <p:sp>
          <p:nvSpPr>
            <p:cNvPr id="17" name="Google Shape;6093;p86">
              <a:extLst>
                <a:ext uri="{FF2B5EF4-FFF2-40B4-BE49-F238E27FC236}">
                  <a16:creationId xmlns:a16="http://schemas.microsoft.com/office/drawing/2014/main" id="{ECB5C264-E9CD-AF8C-DC39-EC20719E9AFB}"/>
                </a:ext>
              </a:extLst>
            </p:cNvPr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094;p86">
              <a:extLst>
                <a:ext uri="{FF2B5EF4-FFF2-40B4-BE49-F238E27FC236}">
                  <a16:creationId xmlns:a16="http://schemas.microsoft.com/office/drawing/2014/main" id="{4325477B-4C6F-EC6B-A568-3096C4B2192F}"/>
                </a:ext>
              </a:extLst>
            </p:cNvPr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095;p86">
              <a:extLst>
                <a:ext uri="{FF2B5EF4-FFF2-40B4-BE49-F238E27FC236}">
                  <a16:creationId xmlns:a16="http://schemas.microsoft.com/office/drawing/2014/main" id="{70E178D1-0E92-A07C-1CA8-72EB9718B09F}"/>
                </a:ext>
              </a:extLst>
            </p:cNvPr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096;p86">
              <a:extLst>
                <a:ext uri="{FF2B5EF4-FFF2-40B4-BE49-F238E27FC236}">
                  <a16:creationId xmlns:a16="http://schemas.microsoft.com/office/drawing/2014/main" id="{80C87D12-0F5B-501B-4250-26B78FC45912}"/>
                </a:ext>
              </a:extLst>
            </p:cNvPr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097;p86">
              <a:extLst>
                <a:ext uri="{FF2B5EF4-FFF2-40B4-BE49-F238E27FC236}">
                  <a16:creationId xmlns:a16="http://schemas.microsoft.com/office/drawing/2014/main" id="{8F69FE3C-EF1A-31D1-28A9-6F2D36807B37}"/>
                </a:ext>
              </a:extLst>
            </p:cNvPr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250;p40">
            <a:extLst>
              <a:ext uri="{FF2B5EF4-FFF2-40B4-BE49-F238E27FC236}">
                <a16:creationId xmlns:a16="http://schemas.microsoft.com/office/drawing/2014/main" id="{E66DFC29-A1D2-4EEF-BCAA-AA31B79B50D7}"/>
              </a:ext>
            </a:extLst>
          </p:cNvPr>
          <p:cNvSpPr txBox="1">
            <a:spLocks/>
          </p:cNvSpPr>
          <p:nvPr/>
        </p:nvSpPr>
        <p:spPr>
          <a:xfrm>
            <a:off x="2268277" y="3769320"/>
            <a:ext cx="6441440" cy="966556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NATO DIANA and other defense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Outreach events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Entanglement Exchange website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Canadian diaspora connections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Supply chain road mapping/management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Standards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19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99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573;p52">
            <a:extLst>
              <a:ext uri="{FF2B5EF4-FFF2-40B4-BE49-F238E27FC236}">
                <a16:creationId xmlns:a16="http://schemas.microsoft.com/office/drawing/2014/main" id="{6868AB96-BB73-434F-A205-39DD875F641B}"/>
              </a:ext>
            </a:extLst>
          </p:cNvPr>
          <p:cNvSpPr/>
          <p:nvPr/>
        </p:nvSpPr>
        <p:spPr>
          <a:xfrm>
            <a:off x="7300667" y="160835"/>
            <a:ext cx="1767820" cy="4982665"/>
          </a:xfrm>
          <a:custGeom>
            <a:avLst/>
            <a:gdLst/>
            <a:ahLst/>
            <a:cxnLst/>
            <a:rect l="l" t="t" r="r" b="b"/>
            <a:pathLst>
              <a:path w="24015" h="17199" extrusionOk="0">
                <a:moveTo>
                  <a:pt x="13893" y="0"/>
                </a:moveTo>
                <a:lnTo>
                  <a:pt x="1" y="17199"/>
                </a:lnTo>
                <a:lnTo>
                  <a:pt x="23974" y="17199"/>
                </a:lnTo>
                <a:lnTo>
                  <a:pt x="24014" y="0"/>
                </a:lnTo>
                <a:close/>
              </a:path>
            </a:pathLst>
          </a:custGeom>
          <a:gradFill>
            <a:gsLst>
              <a:gs pos="0">
                <a:srgbClr val="00FFFF">
                  <a:alpha val="14901"/>
                  <a:alpha val="7870"/>
                </a:srgbClr>
              </a:gs>
              <a:gs pos="100000">
                <a:srgbClr val="FFFFFF">
                  <a:alpha val="0"/>
                  <a:alpha val="787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52"/>
          <p:cNvSpPr/>
          <p:nvPr/>
        </p:nvSpPr>
        <p:spPr>
          <a:xfrm>
            <a:off x="-7701" y="-46374"/>
            <a:ext cx="1639449" cy="5124401"/>
          </a:xfrm>
          <a:custGeom>
            <a:avLst/>
            <a:gdLst/>
            <a:ahLst/>
            <a:cxnLst/>
            <a:rect l="l" t="t" r="r" b="b"/>
            <a:pathLst>
              <a:path w="14457" h="16998" extrusionOk="0">
                <a:moveTo>
                  <a:pt x="0" y="0"/>
                </a:moveTo>
                <a:lnTo>
                  <a:pt x="0" y="16997"/>
                </a:lnTo>
                <a:lnTo>
                  <a:pt x="14457" y="0"/>
                </a:lnTo>
                <a:close/>
              </a:path>
            </a:pathLst>
          </a:custGeom>
          <a:gradFill>
            <a:gsLst>
              <a:gs pos="0">
                <a:srgbClr val="00FFFF">
                  <a:alpha val="14901"/>
                  <a:alpha val="7870"/>
                </a:srgbClr>
              </a:gs>
              <a:gs pos="100000">
                <a:srgbClr val="FFFFFF">
                  <a:alpha val="0"/>
                  <a:alpha val="787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" name="Google Shape;575;p52"/>
          <p:cNvSpPr txBox="1">
            <a:spLocks noGrp="1"/>
          </p:cNvSpPr>
          <p:nvPr>
            <p:ph type="title"/>
          </p:nvPr>
        </p:nvSpPr>
        <p:spPr>
          <a:xfrm>
            <a:off x="1843334" y="330910"/>
            <a:ext cx="545733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N</a:t>
            </a:r>
            <a:r>
              <a:rPr lang="en-CA" sz="2800" dirty="0">
                <a:latin typeface="+mj-lt"/>
              </a:rPr>
              <a:t>e</a:t>
            </a:r>
            <a:r>
              <a:rPr lang="en" sz="2800" dirty="0">
                <a:latin typeface="+mj-lt"/>
              </a:rPr>
              <a:t>xt Steps</a:t>
            </a:r>
            <a:endParaRPr sz="2800" dirty="0">
              <a:latin typeface="+mj-lt"/>
            </a:endParaRPr>
          </a:p>
        </p:txBody>
      </p:sp>
      <p:sp>
        <p:nvSpPr>
          <p:cNvPr id="580" name="Google Shape;580;p52"/>
          <p:cNvSpPr/>
          <p:nvPr/>
        </p:nvSpPr>
        <p:spPr>
          <a:xfrm>
            <a:off x="1352101" y="916347"/>
            <a:ext cx="6439800" cy="19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>
                  <a:alpha val="0"/>
                </a:srgbClr>
              </a:gs>
              <a:gs pos="48000">
                <a:srgbClr val="8CFFFF"/>
              </a:gs>
              <a:gs pos="9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891;p63">
            <a:extLst>
              <a:ext uri="{FF2B5EF4-FFF2-40B4-BE49-F238E27FC236}">
                <a16:creationId xmlns:a16="http://schemas.microsoft.com/office/drawing/2014/main" id="{D134F7B5-698F-4416-836C-954AA58E0E4F}"/>
              </a:ext>
            </a:extLst>
          </p:cNvPr>
          <p:cNvSpPr txBox="1"/>
          <p:nvPr/>
        </p:nvSpPr>
        <p:spPr>
          <a:xfrm>
            <a:off x="1449040" y="1307569"/>
            <a:ext cx="6134384" cy="333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b="1" dirty="0">
                <a:solidFill>
                  <a:schemeClr val="bg1"/>
                </a:solidFill>
                <a:ea typeface="Kodchasan"/>
                <a:cs typeface="Kodchasan"/>
                <a:sym typeface="Kodchasan"/>
              </a:rPr>
              <a:t>Continue roll out of the NQS and complete road mapping exercises for NQS missions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b="1" dirty="0">
                <a:solidFill>
                  <a:schemeClr val="bg1"/>
                </a:solidFill>
                <a:ea typeface="Kodchasan"/>
                <a:cs typeface="Kodchasan"/>
                <a:sym typeface="Kodchasan"/>
              </a:rPr>
              <a:t>Reflect on lessons learned one year after NQS launch, and make adjustments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b="1" dirty="0">
                <a:solidFill>
                  <a:schemeClr val="bg1"/>
                </a:solidFill>
                <a:ea typeface="Kodchasan"/>
                <a:cs typeface="Kodchasan"/>
                <a:sym typeface="Kodchasan"/>
              </a:rPr>
              <a:t>Work with like-minded international partners to collaborate in areas of common interest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lang="fr-FR" sz="1600" b="1" dirty="0">
                <a:solidFill>
                  <a:schemeClr val="bg1"/>
                </a:solidFill>
                <a:ea typeface="Kodchasan"/>
                <a:cs typeface="Kodchasan"/>
                <a:sym typeface="Kodchasan"/>
              </a:rPr>
              <a:t>National Quantum Strategy / Stratégie quantique nationale quantumquantique@ised-isde.gc.ca</a:t>
            </a:r>
            <a:endParaRPr lang="en-CA" sz="1600" b="1" dirty="0">
              <a:solidFill>
                <a:schemeClr val="bg1"/>
              </a:solidFill>
              <a:ea typeface="Kodchasan"/>
              <a:cs typeface="Kodchasan"/>
              <a:sym typeface="Kodchasan"/>
            </a:endParaRPr>
          </a:p>
        </p:txBody>
      </p:sp>
    </p:spTree>
    <p:extLst>
      <p:ext uri="{BB962C8B-B14F-4D97-AF65-F5344CB8AC3E}">
        <p14:creationId xmlns:p14="http://schemas.microsoft.com/office/powerpoint/2010/main" val="226216544"/>
      </p:ext>
    </p:extLst>
  </p:cSld>
  <p:clrMapOvr>
    <a:masterClrMapping/>
  </p:clrMapOvr>
</p:sld>
</file>

<file path=ppt/theme/theme1.xml><?xml version="1.0" encoding="utf-8"?>
<a:theme xmlns:a="http://schemas.openxmlformats.org/drawingml/2006/main" name="Web Maintenance Tips for Online Business by Slidesgo">
  <a:themeElements>
    <a:clrScheme name="Simple Light">
      <a:dk1>
        <a:srgbClr val="010101"/>
      </a:dk1>
      <a:lt1>
        <a:srgbClr val="FFFFFF"/>
      </a:lt1>
      <a:dk2>
        <a:srgbClr val="58ABF1"/>
      </a:dk2>
      <a:lt2>
        <a:srgbClr val="7EFFFF"/>
      </a:lt2>
      <a:accent1>
        <a:srgbClr val="4A98C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5BB1D83323134C99489E5073D72164" ma:contentTypeVersion="2" ma:contentTypeDescription="Create a new document." ma:contentTypeScope="" ma:versionID="d529b489e9acb152ca3191ca4f9c268a">
  <xsd:schema xmlns:xsd="http://www.w3.org/2001/XMLSchema" xmlns:xs="http://www.w3.org/2001/XMLSchema" xmlns:p="http://schemas.microsoft.com/office/2006/metadata/properties" xmlns:ns3="2ecf0236-b276-4561-8c54-698a3bfc81af" targetNamespace="http://schemas.microsoft.com/office/2006/metadata/properties" ma:root="true" ma:fieldsID="0f4f33b408dcba7c07157fde60b2c3c1" ns3:_="">
    <xsd:import namespace="2ecf0236-b276-4561-8c54-698a3bfc81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f0236-b276-4561-8c54-698a3bfc81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48ABAB-FFDE-4C64-82B5-B2A343D9AFB8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2ecf0236-b276-4561-8c54-698a3bfc81af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50CACB-A0A1-4FE6-8E14-3175F37C0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cf0236-b276-4561-8c54-698a3bfc81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E76FFA-C9DD-4D4C-A66A-01FF979461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23433</TotalTime>
  <Words>986</Words>
  <Application>Microsoft Office PowerPoint</Application>
  <PresentationFormat>On-screen Show (16:9)</PresentationFormat>
  <Paragraphs>136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Anaheim</vt:lpstr>
      <vt:lpstr>Arial</vt:lpstr>
      <vt:lpstr>Bebas Neue</vt:lpstr>
      <vt:lpstr>Courier New</vt:lpstr>
      <vt:lpstr>Fira Sans</vt:lpstr>
      <vt:lpstr>Kodchasan</vt:lpstr>
      <vt:lpstr>Wingdings</vt:lpstr>
      <vt:lpstr>Web Maintenance Tips for Online Business by Slidesgo</vt:lpstr>
      <vt:lpstr>PowerPoint Presentation</vt:lpstr>
      <vt:lpstr>Background</vt:lpstr>
      <vt:lpstr>Canada’s Quantum Ecosystem </vt:lpstr>
      <vt:lpstr>A Quantum Strategy for Canada</vt:lpstr>
      <vt:lpstr>Canada’s National Quantum Strategy (NQS) aims to:</vt:lpstr>
      <vt:lpstr>NQS Missions</vt:lpstr>
      <vt:lpstr>Breakdown of Dedicated NQS Funding</vt:lpstr>
      <vt:lpstr>International Engagement Options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QUANTUM STRATEGY (NQS) - INTERNATIONAL</dc:title>
  <dc:creator>Houston</dc:creator>
  <cp:lastModifiedBy>Rosenblatt, Michael (ISED/ISDE)</cp:lastModifiedBy>
  <cp:revision>147</cp:revision>
  <dcterms:modified xsi:type="dcterms:W3CDTF">2024-03-11T17:19:05Z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172991655</vt:i4>
  </property>
  <property fmtid="{D5CDD505-2E9C-101B-9397-08002B2CF9AE}" pid="3" name="_NewReviewCycle">
    <vt:lpwstr/>
  </property>
  <property fmtid="{D5CDD505-2E9C-101B-9397-08002B2CF9AE}" pid="4" name="_EmailSubject">
    <vt:lpwstr>Good to go for presentation Monday</vt:lpwstr>
  </property>
  <property fmtid="{D5CDD505-2E9C-101B-9397-08002B2CF9AE}" pid="5" name="_AuthorEmail">
    <vt:lpwstr>michael.rosenblatt@ised-isde.gc.ca</vt:lpwstr>
  </property>
  <property fmtid="{D5CDD505-2E9C-101B-9397-08002B2CF9AE}" pid="6" name="_AuthorEmailDisplayName">
    <vt:lpwstr>Rosenblatt, Michael (ISED/ISDE)</vt:lpwstr>
  </property>
  <property fmtid="{D5CDD505-2E9C-101B-9397-08002B2CF9AE}" pid="7" name="_PreviousAdHocReviewCycleID">
    <vt:i4>1410047089</vt:i4>
  </property>
  <property fmtid="{D5CDD505-2E9C-101B-9397-08002B2CF9AE}" pid="8" name="ContentTypeId">
    <vt:lpwstr>0x0101009F5BB1D83323134C99489E5073D72164</vt:lpwstr>
  </property>
</Properties>
</file>