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1576" r:id="rId2"/>
    <p:sldId id="1587" r:id="rId3"/>
    <p:sldId id="1597" r:id="rId4"/>
    <p:sldId id="1588" r:id="rId5"/>
    <p:sldId id="1552" r:id="rId6"/>
    <p:sldId id="1595" r:id="rId7"/>
    <p:sldId id="1550" r:id="rId8"/>
    <p:sldId id="1556" r:id="rId9"/>
    <p:sldId id="1557" r:id="rId10"/>
    <p:sldId id="1574" r:id="rId11"/>
    <p:sldId id="1593" r:id="rId12"/>
    <p:sldId id="1594" r:id="rId13"/>
    <p:sldId id="1573" r:id="rId14"/>
    <p:sldId id="302" r:id="rId15"/>
    <p:sldId id="153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AFF"/>
    <a:srgbClr val="0096FF"/>
    <a:srgbClr val="00A4FF"/>
    <a:srgbClr val="941651"/>
    <a:srgbClr val="D883FF"/>
    <a:srgbClr val="947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8"/>
    <p:restoredTop sz="95909"/>
  </p:normalViewPr>
  <p:slideViewPr>
    <p:cSldViewPr snapToGrid="0" snapToObjects="1">
      <p:cViewPr varScale="1">
        <p:scale>
          <a:sx n="109" d="100"/>
          <a:sy n="109" d="100"/>
        </p:scale>
        <p:origin x="46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2" d="100"/>
          <a:sy n="142" d="100"/>
        </p:scale>
        <p:origin x="4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28B2-28B8-364D-9670-4B162B54CA37}" type="datetimeFigureOut">
              <a:rPr lang="en-US" smtClean="0"/>
              <a:t>5/1/24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Annika Lennarz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15AF5-5D84-804C-BA78-8F8C31435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083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87CE-4BC8-F744-A3DE-180CA8258505}" type="datetimeFigureOut">
              <a:rPr lang="en-US" smtClean="0"/>
              <a:t>5/1/24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Annika Lennarz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6310-DAD6-EE4F-ABB6-4124C82A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41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Annika Lennarz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26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Annika Lennarz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0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Annika Lennarz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4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Annika Lennarz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46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Annika Lennarz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27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Annika Lennarz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66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70000" y="63469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b="0" i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270000" y="4906619"/>
            <a:ext cx="100838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1270000" y="1641818"/>
            <a:ext cx="10083800" cy="30100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2pPr>
            <a:lvl3pPr marL="9144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3pPr>
            <a:lvl4pPr marL="13716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1828800" indent="0">
              <a:buNone/>
              <a:defRPr sz="3000" b="1" i="0">
                <a:solidFill>
                  <a:srgbClr val="0096FF"/>
                </a:solidFill>
                <a:latin typeface="Arial Black" charset="0"/>
                <a:ea typeface="Arial Black" charset="0"/>
                <a:cs typeface="Arial Black" charset="0"/>
              </a:defRPr>
            </a:lvl5pPr>
          </a:lstStyle>
          <a:p>
            <a:pPr lvl="0"/>
            <a:r>
              <a:rPr lang="en-US" dirty="0"/>
              <a:t>Presentation Title. Arial Regular 32pt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1270000" y="5110646"/>
            <a:ext cx="10083800" cy="74246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16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 b="0" i="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Presentation Subtitle-Arial Regular 16-Title Case</a:t>
            </a:r>
          </a:p>
          <a:p>
            <a:pPr lvl="0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-11408"/>
            <a:ext cx="12192000" cy="10341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8" y="313154"/>
            <a:ext cx="1783444" cy="3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79418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35869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316183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Bulleted List-Arial Bold 20-Cyan Blue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5075238" cy="504502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214976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35573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95518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32"/>
          </p:nvPr>
        </p:nvSpPr>
        <p:spPr>
          <a:xfrm>
            <a:off x="9123108" y="1590784"/>
            <a:ext cx="2387539" cy="465285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quarter" idx="34"/>
          </p:nvPr>
        </p:nvSpPr>
        <p:spPr>
          <a:xfrm>
            <a:off x="6346062" y="3730001"/>
            <a:ext cx="2387539" cy="25136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598511" y="1590783"/>
            <a:ext cx="2387539" cy="9163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Section Title—Arial Bold 20-Cyan Blue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598511" y="2732526"/>
            <a:ext cx="2387539" cy="35111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346060" y="1561078"/>
            <a:ext cx="2387539" cy="18934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20 is the default type for paragraphs (in black).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07644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822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Information Source-Arial Italic 9-Cyan Blue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34"/>
          </p:nvPr>
        </p:nvSpPr>
        <p:spPr>
          <a:xfrm>
            <a:off x="6667342" y="1590785"/>
            <a:ext cx="4994433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642755" y="1590783"/>
            <a:ext cx="2387539" cy="91644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Section Title—Arial 20-Cyan Blue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642755" y="2732526"/>
            <a:ext cx="2387539" cy="311168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14 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667341" y="4293829"/>
            <a:ext cx="4964959" cy="206252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</a:t>
            </a:r>
            <a:r>
              <a:rPr lang="en-US"/>
              <a:t>Regular 14 </a:t>
            </a:r>
            <a:r>
              <a:rPr lang="en-US" dirty="0"/>
              <a:t>is the default type for paragraphs (in black).</a:t>
            </a:r>
          </a:p>
          <a:p>
            <a:pPr lvl="0"/>
            <a:r>
              <a:rPr lang="en-US" dirty="0"/>
              <a:t>Type can get bigger, but no smaller.</a:t>
            </a:r>
          </a:p>
          <a:p>
            <a:pPr lvl="0"/>
            <a:r>
              <a:rPr lang="en-US" dirty="0"/>
              <a:t>Use two columns of text when possible, as default.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Arial Regular 14 is the default type for paragraphs (in black).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Italic 24-Cyan Blue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61994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192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6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oleObject" Target="???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AF4EDED-1330-DA40-9569-3B865F8E9A95}"/>
              </a:ext>
            </a:extLst>
          </p:cNvPr>
          <p:cNvSpPr txBox="1">
            <a:spLocks/>
          </p:cNvSpPr>
          <p:nvPr/>
        </p:nvSpPr>
        <p:spPr>
          <a:xfrm>
            <a:off x="908173" y="4592387"/>
            <a:ext cx="10770919" cy="742466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400" b="1" dirty="0" err="1"/>
              <a:t>CaNPAN</a:t>
            </a:r>
            <a:r>
              <a:rPr lang="en-CA" sz="1400" b="1" dirty="0"/>
              <a:t> </a:t>
            </a:r>
            <a:r>
              <a:rPr lang="en-CA" sz="1400" dirty="0"/>
              <a:t>meeting </a:t>
            </a:r>
            <a:r>
              <a:rPr lang="en-US" sz="1400" dirty="0">
                <a:solidFill>
                  <a:srgbClr val="00A4FF"/>
                </a:solidFill>
              </a:rPr>
              <a:t>- May 1-3, 2024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9BB5EF4-A450-FA46-9857-456DDF818653}"/>
              </a:ext>
            </a:extLst>
          </p:cNvPr>
          <p:cNvSpPr txBox="1">
            <a:spLocks/>
          </p:cNvSpPr>
          <p:nvPr/>
        </p:nvSpPr>
        <p:spPr>
          <a:xfrm>
            <a:off x="1054100" y="3319452"/>
            <a:ext cx="10083800" cy="1177523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0" i="0" kern="1200">
                <a:solidFill>
                  <a:srgbClr val="0096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Annika </a:t>
            </a:r>
            <a:r>
              <a:rPr lang="en-US" b="1" dirty="0" err="1">
                <a:solidFill>
                  <a:schemeClr val="tx1"/>
                </a:solidFill>
              </a:rPr>
              <a:t>Lennarz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Division of Physical Sciences | TRIUMF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DRAGON_hi_res.jpg">
            <a:extLst>
              <a:ext uri="{FF2B5EF4-FFF2-40B4-BE49-F238E27FC236}">
                <a16:creationId xmlns:a16="http://schemas.microsoft.com/office/drawing/2014/main" id="{0C258BD9-6E00-C634-E157-3EE8E721C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68" y="4979808"/>
            <a:ext cx="3017426" cy="1861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light, night&#10;&#10;Description automatically generated">
            <a:extLst>
              <a:ext uri="{FF2B5EF4-FFF2-40B4-BE49-F238E27FC236}">
                <a16:creationId xmlns:a16="http://schemas.microsoft.com/office/drawing/2014/main" id="{3A70071D-7C6B-5FAC-AB78-79B11961C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800" y="4963054"/>
            <a:ext cx="3609011" cy="1894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yclotron.jpg">
            <a:extLst>
              <a:ext uri="{FF2B5EF4-FFF2-40B4-BE49-F238E27FC236}">
                <a16:creationId xmlns:a16="http://schemas.microsoft.com/office/drawing/2014/main" id="{4C54D2B6-FC66-BBA6-47BC-2A16CF208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30" y="4963620"/>
            <a:ext cx="2370801" cy="18985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87B979-58EB-C2FB-A2D4-DFFCB6AE6F5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6786" y="1283442"/>
            <a:ext cx="12129801" cy="215434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000" b="1" dirty="0"/>
              <a:t>Radiative capture on a nuclear isomer</a:t>
            </a:r>
          </a:p>
          <a:p>
            <a:pPr algn="ctr">
              <a:lnSpc>
                <a:spcPct val="150000"/>
              </a:lnSpc>
            </a:pPr>
            <a:r>
              <a:rPr lang="en-US" sz="3000" b="1" dirty="0"/>
              <a:t> – Direct measurement of the </a:t>
            </a:r>
            <a:r>
              <a:rPr lang="en-US" sz="3000" b="1" baseline="30000" dirty="0"/>
              <a:t>26m</a:t>
            </a:r>
            <a:r>
              <a:rPr lang="en-US" sz="3000" b="1" dirty="0"/>
              <a:t>Al(</a:t>
            </a:r>
            <a:r>
              <a:rPr lang="en-US" sz="3000" b="1" i="1" dirty="0" err="1"/>
              <a:t>p</a:t>
            </a:r>
            <a:r>
              <a:rPr lang="en-US" sz="3000" b="1" dirty="0" err="1"/>
              <a:t>,</a:t>
            </a:r>
            <a:r>
              <a:rPr lang="en-US" sz="3000" b="1" dirty="0" err="1">
                <a:latin typeface="Symbol" pitchFamily="2" charset="2"/>
              </a:rPr>
              <a:t>g</a:t>
            </a:r>
            <a:r>
              <a:rPr lang="en-US" sz="3000" b="1" dirty="0"/>
              <a:t>)</a:t>
            </a:r>
            <a:r>
              <a:rPr lang="en-US" sz="3000" b="1" baseline="30000" dirty="0"/>
              <a:t>27</a:t>
            </a:r>
            <a:r>
              <a:rPr lang="en-US" sz="3000" b="1" dirty="0"/>
              <a:t>Si reaction at DRAGON</a:t>
            </a:r>
          </a:p>
          <a:p>
            <a:pPr algn="ctr">
              <a:lnSpc>
                <a:spcPct val="150000"/>
              </a:lnSpc>
            </a:pP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250297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etection_system.png">
            <a:extLst>
              <a:ext uri="{FF2B5EF4-FFF2-40B4-BE49-F238E27FC236}">
                <a16:creationId xmlns:a16="http://schemas.microsoft.com/office/drawing/2014/main" id="{D0D6F620-4E3A-FB41-8FCE-916789FBF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73" y="3278650"/>
            <a:ext cx="3828250" cy="26456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9F3DA-A1AC-6C48-A5FB-C5263D32C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7" name="Picture 26" descr="Chart, scatter chart&#10;&#10;Description automatically generated">
            <a:extLst>
              <a:ext uri="{FF2B5EF4-FFF2-40B4-BE49-F238E27FC236}">
                <a16:creationId xmlns:a16="http://schemas.microsoft.com/office/drawing/2014/main" id="{3971F600-3779-2A4C-8355-507871056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43" y="915313"/>
            <a:ext cx="7237321" cy="4796006"/>
          </a:xfrm>
          <a:prstGeom prst="rect">
            <a:avLst/>
          </a:prstGeom>
        </p:spPr>
      </p:pic>
      <p:sp>
        <p:nvSpPr>
          <p:cNvPr id="28" name="TextBox 11">
            <a:extLst>
              <a:ext uri="{FF2B5EF4-FFF2-40B4-BE49-F238E27FC236}">
                <a16:creationId xmlns:a16="http://schemas.microsoft.com/office/drawing/2014/main" id="{1D261034-B181-FE48-A1FC-E98ACA61A23A}"/>
              </a:ext>
            </a:extLst>
          </p:cNvPr>
          <p:cNvSpPr txBox="1"/>
          <p:nvPr/>
        </p:nvSpPr>
        <p:spPr>
          <a:xfrm>
            <a:off x="729617" y="5980933"/>
            <a:ext cx="6077372" cy="2974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333" b="1" i="1" dirty="0">
                <a:solidFill>
                  <a:srgbClr val="847470"/>
                </a:solidFill>
              </a:rPr>
              <a:t>G. </a:t>
            </a:r>
            <a:r>
              <a:rPr lang="en-US" sz="1333" b="1" i="1" dirty="0" err="1">
                <a:solidFill>
                  <a:srgbClr val="847470"/>
                </a:solidFill>
              </a:rPr>
              <a:t>Lotay</a:t>
            </a:r>
            <a:r>
              <a:rPr lang="en-US" sz="1333" b="1" i="1" dirty="0">
                <a:solidFill>
                  <a:srgbClr val="847470"/>
                </a:solidFill>
              </a:rPr>
              <a:t>, A. Lennarz, C. Ruiz et. al., Phys. Rev. Lett. 128, 042701 (2022)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B7810-620B-7043-A260-0ED56230C7AC}"/>
              </a:ext>
            </a:extLst>
          </p:cNvPr>
          <p:cNvSpPr txBox="1"/>
          <p:nvPr/>
        </p:nvSpPr>
        <p:spPr>
          <a:xfrm>
            <a:off x="810132" y="2516324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c.m</a:t>
            </a:r>
            <a:r>
              <a:rPr lang="en-US" baseline="-25000" dirty="0"/>
              <a:t>.</a:t>
            </a:r>
            <a:r>
              <a:rPr lang="en-US" dirty="0"/>
              <a:t> = 369 keV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E0427-A18C-2C46-B2E5-2D5F9A291BB7}"/>
              </a:ext>
            </a:extLst>
          </p:cNvPr>
          <p:cNvSpPr txBox="1"/>
          <p:nvPr/>
        </p:nvSpPr>
        <p:spPr>
          <a:xfrm>
            <a:off x="810132" y="4815865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c.m</a:t>
            </a:r>
            <a:r>
              <a:rPr lang="en-US" baseline="-25000" dirty="0"/>
              <a:t>.</a:t>
            </a:r>
            <a:r>
              <a:rPr lang="en-US" dirty="0"/>
              <a:t> = 447 keV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CD49B-8902-C740-933A-4D7A761855F7}"/>
              </a:ext>
            </a:extLst>
          </p:cNvPr>
          <p:cNvSpPr txBox="1"/>
          <p:nvPr/>
        </p:nvSpPr>
        <p:spPr>
          <a:xfrm>
            <a:off x="919496" y="368595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 golden recoils!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9677CB1-A58D-4D42-80E1-D1390906B57D}"/>
              </a:ext>
            </a:extLst>
          </p:cNvPr>
          <p:cNvSpPr txBox="1"/>
          <p:nvPr/>
        </p:nvSpPr>
        <p:spPr>
          <a:xfrm>
            <a:off x="8254095" y="2897892"/>
            <a:ext cx="324413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/>
              <a:t>DRAGON end detector 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AD5ECF-92C1-E94E-9CE9-16D2964C15E0}"/>
              </a:ext>
            </a:extLst>
          </p:cNvPr>
          <p:cNvSpPr/>
          <p:nvPr/>
        </p:nvSpPr>
        <p:spPr>
          <a:xfrm>
            <a:off x="7939630" y="6054926"/>
            <a:ext cx="3652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96FF"/>
              </a:buClr>
            </a:pPr>
            <a:r>
              <a:rPr lang="en-US" dirty="0"/>
              <a:t>Used Ionization chamber &amp; MCPs for recoil detection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C9B945-54F3-734D-B04D-F19D46C06EC4}"/>
              </a:ext>
            </a:extLst>
          </p:cNvPr>
          <p:cNvCxnSpPr>
            <a:cxnSpLocks/>
          </p:cNvCxnSpPr>
          <p:nvPr/>
        </p:nvCxnSpPr>
        <p:spPr>
          <a:xfrm>
            <a:off x="7524013" y="4691685"/>
            <a:ext cx="1007210" cy="9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FDD821-0134-9948-849E-3EC6B122F488}"/>
              </a:ext>
            </a:extLst>
          </p:cNvPr>
          <p:cNvSpPr txBox="1"/>
          <p:nvPr/>
        </p:nvSpPr>
        <p:spPr>
          <a:xfrm>
            <a:off x="7328332" y="4206925"/>
            <a:ext cx="13740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Beam/Recoils</a:t>
            </a:r>
          </a:p>
        </p:txBody>
      </p:sp>
      <p:sp>
        <p:nvSpPr>
          <p:cNvPr id="17" name="Oval 24">
            <a:extLst>
              <a:ext uri="{FF2B5EF4-FFF2-40B4-BE49-F238E27FC236}">
                <a16:creationId xmlns:a16="http://schemas.microsoft.com/office/drawing/2014/main" id="{F8898FC5-3EAE-AD44-A685-A30F70A6EE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16589" y="4297257"/>
            <a:ext cx="1195220" cy="866599"/>
          </a:xfrm>
          <a:prstGeom prst="ellipse">
            <a:avLst/>
          </a:prstGeom>
          <a:noFill/>
          <a:ln w="38100" cmpd="sng">
            <a:solidFill>
              <a:srgbClr val="73F81B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66CCFF"/>
                    </a:gs>
                    <a:gs pos="50000">
                      <a:srgbClr val="0033CC"/>
                    </a:gs>
                    <a:gs pos="100000">
                      <a:srgbClr val="66CC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8" name="Oval 24">
            <a:extLst>
              <a:ext uri="{FF2B5EF4-FFF2-40B4-BE49-F238E27FC236}">
                <a16:creationId xmlns:a16="http://schemas.microsoft.com/office/drawing/2014/main" id="{3E17521A-50A3-5542-BBA8-B6BE80CF93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84267" y="4078321"/>
            <a:ext cx="1461120" cy="1169628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66CCFF"/>
                    </a:gs>
                    <a:gs pos="50000">
                      <a:srgbClr val="0033CC"/>
                    </a:gs>
                    <a:gs pos="100000">
                      <a:srgbClr val="66CC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9F80D7F-EFDA-DB3F-5794-2EC9DB2DCD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078" y="7391"/>
            <a:ext cx="11892713" cy="101451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/>
              <a:t>Particle Identification</a:t>
            </a:r>
          </a:p>
          <a:p>
            <a:endParaRPr lang="en-US" sz="2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7E4047-DEF8-47EB-40CC-C0D991ACF194}"/>
              </a:ext>
            </a:extLst>
          </p:cNvPr>
          <p:cNvSpPr txBox="1"/>
          <p:nvPr/>
        </p:nvSpPr>
        <p:spPr>
          <a:xfrm>
            <a:off x="7130259" y="293110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96FF"/>
              </a:buClr>
            </a:pPr>
            <a:r>
              <a:rPr lang="en-CA" sz="1800" dirty="0">
                <a:latin typeface="Arial" panose="020B0604020202020204" pitchFamily="34" charset="0"/>
              </a:rPr>
              <a:t>Incoming beam composed of </a:t>
            </a:r>
            <a:r>
              <a:rPr lang="en-CA" sz="1800" baseline="30000" dirty="0">
                <a:latin typeface="Arial" panose="020B0604020202020204" pitchFamily="34" charset="0"/>
              </a:rPr>
              <a:t>26m</a:t>
            </a:r>
            <a:r>
              <a:rPr lang="en-CA" sz="1800" dirty="0">
                <a:latin typeface="Arial" panose="020B0604020202020204" pitchFamily="34" charset="0"/>
              </a:rPr>
              <a:t>Al, </a:t>
            </a:r>
            <a:r>
              <a:rPr lang="en-CA" sz="1800" baseline="30000" dirty="0">
                <a:latin typeface="Arial" panose="020B0604020202020204" pitchFamily="34" charset="0"/>
              </a:rPr>
              <a:t>26g</a:t>
            </a:r>
            <a:r>
              <a:rPr lang="en-CA" sz="1800" dirty="0">
                <a:latin typeface="Arial" panose="020B0604020202020204" pitchFamily="34" charset="0"/>
              </a:rPr>
              <a:t>Al, </a:t>
            </a:r>
            <a:r>
              <a:rPr lang="en-CA" sz="1800" baseline="30000" dirty="0">
                <a:latin typeface="Arial" panose="020B0604020202020204" pitchFamily="34" charset="0"/>
              </a:rPr>
              <a:t>26</a:t>
            </a:r>
            <a:r>
              <a:rPr lang="en-CA" sz="1800" dirty="0">
                <a:latin typeface="Arial" panose="020B0604020202020204" pitchFamily="34" charset="0"/>
              </a:rPr>
              <a:t>Na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88003FDC-E6CD-EBA0-25FB-FB9948184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094" y="619658"/>
            <a:ext cx="3221707" cy="2226987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1FD7A16-7066-3870-2090-4B66ABF2CA8A}"/>
              </a:ext>
            </a:extLst>
          </p:cNvPr>
          <p:cNvSpPr txBox="1">
            <a:spLocks/>
          </p:cNvSpPr>
          <p:nvPr/>
        </p:nvSpPr>
        <p:spPr>
          <a:xfrm>
            <a:off x="4333875" y="6400612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Annika Lennarz – </a:t>
            </a:r>
            <a:r>
              <a:rPr lang="en-US" dirty="0" err="1"/>
              <a:t>CaNPAN</a:t>
            </a:r>
            <a:r>
              <a:rPr lang="en-US" dirty="0"/>
              <a:t> meeting 2024</a:t>
            </a:r>
          </a:p>
        </p:txBody>
      </p:sp>
    </p:spTree>
    <p:extLst>
      <p:ext uri="{BB962C8B-B14F-4D97-AF65-F5344CB8AC3E}">
        <p14:creationId xmlns:p14="http://schemas.microsoft.com/office/powerpoint/2010/main" val="822194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232D0C-08C9-1D4C-AAE5-68F88D070F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280D1-1CAF-A844-BBDD-64E0CA35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08" y="6318655"/>
            <a:ext cx="2743200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B2B10-BA97-B349-A442-3619A38B9F57}"/>
              </a:ext>
            </a:extLst>
          </p:cNvPr>
          <p:cNvSpPr txBox="1"/>
          <p:nvPr/>
        </p:nvSpPr>
        <p:spPr>
          <a:xfrm>
            <a:off x="165428" y="658662"/>
            <a:ext cx="11739411" cy="326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resonance: </a:t>
            </a:r>
            <a:r>
              <a:rPr lang="en-US" sz="2000" dirty="0" err="1">
                <a:latin typeface="Symbol" pitchFamily="2" charset="2"/>
              </a:rPr>
              <a:t>wg</a:t>
            </a:r>
            <a:r>
              <a:rPr lang="en-US" sz="2000" dirty="0"/>
              <a:t>(369keV) = 61 +/- 8(stat.) +/- 6(sys.) </a:t>
            </a:r>
            <a:r>
              <a:rPr lang="en-US" sz="2000" dirty="0" err="1"/>
              <a:t>meV</a:t>
            </a:r>
            <a:r>
              <a:rPr lang="en-US" sz="2000" dirty="0"/>
              <a:t> (singles &amp; coincidence analysis in good agreement). </a:t>
            </a:r>
            <a:r>
              <a:rPr lang="en-US" sz="2000" b="1" dirty="0"/>
              <a:t>Good agreement </a:t>
            </a:r>
            <a:r>
              <a:rPr lang="en-US" sz="2000" dirty="0"/>
              <a:t>with previous measurements </a:t>
            </a:r>
            <a:r>
              <a:rPr lang="en-US" sz="2000" dirty="0">
                <a:sym typeface="Wingdings" pitchFamily="2" charset="2"/>
              </a:rPr>
              <a:t> Verifies exp. methodology.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b="1" dirty="0"/>
              <a:t>Off-resonance</a:t>
            </a:r>
            <a:r>
              <a:rPr lang="en-CA" sz="2000" dirty="0"/>
              <a:t> measurements were taken at a beam energy of 484 A keV</a:t>
            </a:r>
          </a:p>
          <a:p>
            <a:pPr lvl="1">
              <a:lnSpc>
                <a:spcPct val="150000"/>
              </a:lnSpc>
              <a:buClr>
                <a:srgbClr val="0096FF"/>
              </a:buClr>
            </a:pPr>
            <a:r>
              <a:rPr lang="en-CA" sz="2000" dirty="0">
                <a:sym typeface="Wingdings" pitchFamily="2" charset="2"/>
              </a:rPr>
              <a:t> </a:t>
            </a:r>
            <a:r>
              <a:rPr lang="en-CA" sz="2000" b="1" dirty="0"/>
              <a:t>No coincident events </a:t>
            </a:r>
            <a:r>
              <a:rPr lang="en-CA" sz="2000" dirty="0"/>
              <a:t>were observed in those data runs, confirming </a:t>
            </a:r>
            <a:r>
              <a:rPr lang="en-CA" sz="2000"/>
              <a:t>zero background </a:t>
            </a:r>
            <a:r>
              <a:rPr lang="en-CA" sz="2000" dirty="0"/>
              <a:t>counts in the region of interest. </a:t>
            </a:r>
          </a:p>
          <a:p>
            <a:pPr marL="285750" indent="-285750">
              <a:lnSpc>
                <a:spcPct val="150000"/>
              </a:lnSpc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b="1" dirty="0"/>
              <a:t>Strength</a:t>
            </a:r>
            <a:r>
              <a:rPr lang="en-US" sz="2000" dirty="0"/>
              <a:t> for 447 keV resonance is </a:t>
            </a:r>
            <a:r>
              <a:rPr lang="en-US" sz="2000" b="1" u="sng" dirty="0"/>
              <a:t>high!</a:t>
            </a:r>
            <a:r>
              <a:rPr lang="en-US" sz="2000" dirty="0"/>
              <a:t> Consistent with constraints given in Hallam, </a:t>
            </a:r>
            <a:r>
              <a:rPr lang="en-US" sz="2000" dirty="0" err="1"/>
              <a:t>Lotay</a:t>
            </a:r>
            <a:r>
              <a:rPr lang="en-US" sz="2000" dirty="0"/>
              <a:t> et al. (PRL126, 2021)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D173785-7328-C648-A1F0-C4BF9B7AB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4013809"/>
            <a:ext cx="11739411" cy="2185529"/>
          </a:xfrm>
          <a:prstGeom prst="rect">
            <a:avLst/>
          </a:prstGeom>
        </p:spPr>
      </p:pic>
      <p:sp>
        <p:nvSpPr>
          <p:cNvPr id="13" name="Oval 24">
            <a:extLst>
              <a:ext uri="{FF2B5EF4-FFF2-40B4-BE49-F238E27FC236}">
                <a16:creationId xmlns:a16="http://schemas.microsoft.com/office/drawing/2014/main" id="{8A0ACFC4-2225-0746-9A17-15DFE9BC3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86800" y="4984545"/>
            <a:ext cx="2896506" cy="133411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66CCFF"/>
                    </a:gs>
                    <a:gs pos="50000">
                      <a:srgbClr val="0033CC"/>
                    </a:gs>
                    <a:gs pos="100000">
                      <a:srgbClr val="66CC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71A3929F-973B-D743-94BE-143B0A0A3DCD}"/>
              </a:ext>
            </a:extLst>
          </p:cNvPr>
          <p:cNvSpPr txBox="1"/>
          <p:nvPr/>
        </p:nvSpPr>
        <p:spPr>
          <a:xfrm>
            <a:off x="393159" y="6104352"/>
            <a:ext cx="295493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847470"/>
                </a:solidFill>
              </a:rPr>
              <a:t>G. </a:t>
            </a:r>
            <a:r>
              <a:rPr lang="en-US" sz="1200" b="1" i="1" dirty="0" err="1">
                <a:solidFill>
                  <a:srgbClr val="847470"/>
                </a:solidFill>
              </a:rPr>
              <a:t>Lotay</a:t>
            </a:r>
            <a:r>
              <a:rPr lang="en-US" sz="1200" b="1" i="1" dirty="0">
                <a:solidFill>
                  <a:srgbClr val="847470"/>
                </a:solidFill>
              </a:rPr>
              <a:t>, A. Lennarz, C. Ruiz et. al., Phys. Rev. Lett. 128, 042701 (2022)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6441502-7CE1-B1E4-6251-18EE6D5842A9}"/>
              </a:ext>
            </a:extLst>
          </p:cNvPr>
          <p:cNvSpPr txBox="1">
            <a:spLocks/>
          </p:cNvSpPr>
          <p:nvPr/>
        </p:nvSpPr>
        <p:spPr>
          <a:xfrm>
            <a:off x="4333875" y="6400612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Annika Lennarz – </a:t>
            </a:r>
            <a:r>
              <a:rPr lang="en-US" dirty="0" err="1"/>
              <a:t>CaNPAN</a:t>
            </a:r>
            <a:r>
              <a:rPr lang="en-US" dirty="0"/>
              <a:t> meeting 2024</a:t>
            </a:r>
          </a:p>
        </p:txBody>
      </p:sp>
    </p:spTree>
    <p:extLst>
      <p:ext uri="{BB962C8B-B14F-4D97-AF65-F5344CB8AC3E}">
        <p14:creationId xmlns:p14="http://schemas.microsoft.com/office/powerpoint/2010/main" val="78341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C7E2A8-C0A4-B64B-B9D5-4388F8889D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Conclusions – contribution to reaction rate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9F547-E27B-7E4F-BF98-619D9CE6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85E6294-92C3-BA4A-98E6-113D991BD4DE}"/>
              </a:ext>
            </a:extLst>
          </p:cNvPr>
          <p:cNvSpPr txBox="1"/>
          <p:nvPr/>
        </p:nvSpPr>
        <p:spPr>
          <a:xfrm>
            <a:off x="1204312" y="6196777"/>
            <a:ext cx="295493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847470"/>
                </a:solidFill>
              </a:rPr>
              <a:t>G. </a:t>
            </a:r>
            <a:r>
              <a:rPr lang="en-US" sz="1200" b="1" i="1" dirty="0" err="1">
                <a:solidFill>
                  <a:srgbClr val="847470"/>
                </a:solidFill>
              </a:rPr>
              <a:t>Lotay</a:t>
            </a:r>
            <a:r>
              <a:rPr lang="en-US" sz="1200" b="1" i="1" dirty="0">
                <a:solidFill>
                  <a:srgbClr val="847470"/>
                </a:solidFill>
              </a:rPr>
              <a:t>, A. Lennarz, C. Ruiz et. al., Phys. Rev. Lett. 128, 042701 (2022)</a:t>
            </a:r>
          </a:p>
        </p:txBody>
      </p:sp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0DB63871-198A-064C-8CAB-CBA19CEBA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" y="674903"/>
            <a:ext cx="4449288" cy="55521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F255B5-4F8C-1D47-8F86-090AF2AA55BD}"/>
              </a:ext>
            </a:extLst>
          </p:cNvPr>
          <p:cNvSpPr/>
          <p:nvPr/>
        </p:nvSpPr>
        <p:spPr>
          <a:xfrm>
            <a:off x="4701351" y="876936"/>
            <a:ext cx="7140129" cy="1881925"/>
          </a:xfrm>
          <a:prstGeom prst="rect">
            <a:avLst/>
          </a:prstGeom>
          <a:ln w="38100">
            <a:solidFill>
              <a:srgbClr val="009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96FF"/>
              </a:buClr>
            </a:pPr>
            <a:r>
              <a:rPr lang="en-US" sz="2000" dirty="0">
                <a:sym typeface="Wingdings" pitchFamily="2" charset="2"/>
              </a:rPr>
              <a:t> </a:t>
            </a:r>
            <a:r>
              <a:rPr lang="en-US" sz="2000" dirty="0"/>
              <a:t>With present result for </a:t>
            </a:r>
            <a:r>
              <a:rPr lang="en-US" sz="2000" dirty="0" err="1">
                <a:latin typeface="Symbol" pitchFamily="2" charset="2"/>
              </a:rPr>
              <a:t>wg</a:t>
            </a:r>
            <a:r>
              <a:rPr lang="en-US" sz="2000" dirty="0"/>
              <a:t>, </a:t>
            </a:r>
            <a:r>
              <a:rPr lang="en-US" sz="2000" b="1" dirty="0" err="1"/>
              <a:t>E</a:t>
            </a:r>
            <a:r>
              <a:rPr lang="en-US" sz="2000" b="1" baseline="-25000" dirty="0" err="1"/>
              <a:t>c.m</a:t>
            </a:r>
            <a:r>
              <a:rPr lang="en-US" sz="2000" b="1" baseline="-25000" dirty="0"/>
              <a:t>.</a:t>
            </a:r>
            <a:r>
              <a:rPr lang="en-US" sz="2000" b="1" dirty="0"/>
              <a:t> = 447 keV resonance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governs entire </a:t>
            </a:r>
            <a:r>
              <a:rPr lang="en-CA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26m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Al(</a:t>
            </a:r>
            <a:r>
              <a:rPr lang="en-CA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CA" sz="2000" dirty="0" err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CA" sz="2000" dirty="0" err="1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stellar reaction rate over the peak temperature range (0.3-2.5GK) of classical novae &amp; supernovae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2FFE84D-FE10-DC43-A0BD-D0B9601B2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461" y="4485659"/>
            <a:ext cx="5756183" cy="1797545"/>
          </a:xfrm>
          <a:prstGeom prst="rect">
            <a:avLst/>
          </a:prstGeom>
          <a:ln w="57150"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60AC8B6-685C-8F46-AB30-AE504E1C9FE7}"/>
              </a:ext>
            </a:extLst>
          </p:cNvPr>
          <p:cNvSpPr/>
          <p:nvPr/>
        </p:nvSpPr>
        <p:spPr>
          <a:xfrm>
            <a:off x="4596551" y="2793134"/>
            <a:ext cx="73497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A4FF"/>
              </a:buClr>
              <a:buFont typeface="Wingdings" pitchFamily="2" charset="2"/>
              <a:buChar char="§"/>
            </a:pPr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</a:rPr>
              <a:t>But, keep in mind, strengths of resonances in </a:t>
            </a:r>
            <a:r>
              <a:rPr lang="en-CA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26m</a:t>
            </a:r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</a:rPr>
              <a:t>Al + p with E</a:t>
            </a:r>
            <a:r>
              <a:rPr lang="en-CA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</a:rPr>
              <a:t> &gt; 447 keV remain uncertain </a:t>
            </a:r>
          </a:p>
          <a:p>
            <a:pPr>
              <a:buClr>
                <a:srgbClr val="00A4FF"/>
              </a:buClr>
            </a:pPr>
            <a:endParaRPr lang="en-CA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A4FF"/>
              </a:buClr>
            </a:pPr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</a:rPr>
              <a:t>could still increase the overall </a:t>
            </a:r>
            <a:r>
              <a:rPr lang="en-CA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26m</a:t>
            </a:r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</a:rPr>
              <a:t>Al(</a:t>
            </a:r>
            <a:r>
              <a:rPr lang="en-CA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p,</a:t>
            </a:r>
            <a:r>
              <a:rPr lang="en-CA" sz="2000" i="1" dirty="0" err="1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l-GR" sz="20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</a:rPr>
              <a:t>rate considerably at high temperatures!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B6139A-F626-4C4C-38C0-0A2A63106900}"/>
              </a:ext>
            </a:extLst>
          </p:cNvPr>
          <p:cNvSpPr txBox="1">
            <a:spLocks/>
          </p:cNvSpPr>
          <p:nvPr/>
        </p:nvSpPr>
        <p:spPr>
          <a:xfrm>
            <a:off x="4333875" y="6400612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Annika Lennarz – </a:t>
            </a:r>
            <a:r>
              <a:rPr lang="en-US" dirty="0" err="1"/>
              <a:t>CaNPAN</a:t>
            </a:r>
            <a:r>
              <a:rPr lang="en-US" dirty="0"/>
              <a:t> meeting 2024</a:t>
            </a:r>
          </a:p>
        </p:txBody>
      </p:sp>
    </p:spTree>
    <p:extLst>
      <p:ext uri="{BB962C8B-B14F-4D97-AF65-F5344CB8AC3E}">
        <p14:creationId xmlns:p14="http://schemas.microsoft.com/office/powerpoint/2010/main" val="555175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ight, star, blurry, bright&#10;&#10;Description automatically generated">
            <a:extLst>
              <a:ext uri="{FF2B5EF4-FFF2-40B4-BE49-F238E27FC236}">
                <a16:creationId xmlns:a16="http://schemas.microsoft.com/office/drawing/2014/main" id="{84DD88A0-5B7E-7D43-83CF-17E2D0A6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093" y="-1151900"/>
            <a:ext cx="15971640" cy="80336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0D784-B9AB-4B47-ADBC-2E3847996E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4406" y="205595"/>
            <a:ext cx="10450005" cy="101451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23ABA-3D13-634A-B544-72AC59E6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53C941-C352-BE41-9E2B-50F2C40951EC}"/>
              </a:ext>
            </a:extLst>
          </p:cNvPr>
          <p:cNvSpPr/>
          <p:nvPr/>
        </p:nvSpPr>
        <p:spPr>
          <a:xfrm>
            <a:off x="159319" y="585216"/>
            <a:ext cx="11015362" cy="5615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§"/>
            </a:pPr>
            <a:r>
              <a:rPr lang="en-CA" sz="2200" dirty="0">
                <a:solidFill>
                  <a:schemeClr val="bg1"/>
                </a:solidFill>
              </a:rPr>
              <a:t>Nuclei often exist in </a:t>
            </a:r>
            <a:r>
              <a:rPr lang="en-CA" sz="2200" b="1" dirty="0">
                <a:solidFill>
                  <a:schemeClr val="bg1"/>
                </a:solidFill>
              </a:rPr>
              <a:t>excited quantum states</a:t>
            </a:r>
          </a:p>
          <a:p>
            <a:pPr>
              <a:lnSpc>
                <a:spcPct val="150000"/>
              </a:lnSpc>
              <a:buClr>
                <a:srgbClr val="00AAFF"/>
              </a:buClr>
            </a:pPr>
            <a:r>
              <a:rPr lang="en-CA" sz="2200" dirty="0">
                <a:solidFill>
                  <a:schemeClr val="bg1"/>
                </a:solidFill>
                <a:sym typeface="Wingdings" pitchFamily="2" charset="2"/>
              </a:rPr>
              <a:t> </a:t>
            </a:r>
            <a:r>
              <a:rPr lang="en-CA" sz="2200" dirty="0">
                <a:solidFill>
                  <a:schemeClr val="bg1"/>
                </a:solidFill>
              </a:rPr>
              <a:t>I</a:t>
            </a:r>
            <a:r>
              <a:rPr lang="en-CA" sz="2200" b="1" dirty="0">
                <a:solidFill>
                  <a:schemeClr val="bg1"/>
                </a:solidFill>
              </a:rPr>
              <a:t>somers </a:t>
            </a:r>
            <a:r>
              <a:rPr lang="en-CA" sz="2200" dirty="0">
                <a:solidFill>
                  <a:schemeClr val="bg1"/>
                </a:solidFill>
              </a:rPr>
              <a:t>can act as entirely separate nuclei and </a:t>
            </a:r>
            <a:r>
              <a:rPr lang="en-CA" sz="2200" b="1" dirty="0">
                <a:solidFill>
                  <a:schemeClr val="bg1"/>
                </a:solidFill>
              </a:rPr>
              <a:t>strongly influence the formation of chemical elements </a:t>
            </a:r>
          </a:p>
          <a:p>
            <a:pPr marL="285750" indent="-28575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§"/>
            </a:pPr>
            <a:r>
              <a:rPr lang="en-CA" sz="2200" dirty="0">
                <a:solidFill>
                  <a:schemeClr val="bg1"/>
                </a:solidFill>
              </a:rPr>
              <a:t>Studying these reactions on earth represents a significant </a:t>
            </a:r>
            <a:r>
              <a:rPr lang="en-CA" sz="2200" b="1" dirty="0">
                <a:solidFill>
                  <a:schemeClr val="bg1"/>
                </a:solidFill>
              </a:rPr>
              <a:t>experimental challenge </a:t>
            </a:r>
          </a:p>
          <a:p>
            <a:pPr marL="342900" indent="-34290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è"/>
            </a:pPr>
            <a:r>
              <a:rPr lang="en-CA" sz="2200" dirty="0">
                <a:solidFill>
                  <a:schemeClr val="bg1"/>
                </a:solidFill>
                <a:sym typeface="Wingdings" pitchFamily="2" charset="2"/>
              </a:rPr>
              <a:t>T</a:t>
            </a:r>
            <a:r>
              <a:rPr lang="en-CA" sz="2200" dirty="0">
                <a:solidFill>
                  <a:schemeClr val="bg1"/>
                </a:solidFill>
              </a:rPr>
              <a:t>his needs to be overcome to fully understand many astronomical observations </a:t>
            </a:r>
          </a:p>
          <a:p>
            <a:pPr marL="342900" indent="-34290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è"/>
            </a:pPr>
            <a:r>
              <a:rPr lang="en-US" sz="2200" dirty="0">
                <a:solidFill>
                  <a:schemeClr val="bg1"/>
                </a:solidFill>
              </a:rPr>
              <a:t>Astrophysical observations and their wide implications can only be addressed by understanding how stars and explosive scenarios produce </a:t>
            </a:r>
            <a:r>
              <a:rPr lang="en-US" sz="2200" baseline="30000" dirty="0">
                <a:solidFill>
                  <a:schemeClr val="bg1"/>
                </a:solidFill>
              </a:rPr>
              <a:t>26</a:t>
            </a:r>
            <a:r>
              <a:rPr lang="en-US" sz="2200" dirty="0">
                <a:solidFill>
                  <a:schemeClr val="bg1"/>
                </a:solidFill>
              </a:rPr>
              <a:t>Al</a:t>
            </a:r>
            <a:endParaRPr lang="en-CA" sz="22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§"/>
            </a:pPr>
            <a:r>
              <a:rPr lang="en-CA" sz="2200" dirty="0">
                <a:solidFill>
                  <a:schemeClr val="bg1"/>
                </a:solidFill>
              </a:rPr>
              <a:t>At DRAGON we have performed the </a:t>
            </a:r>
            <a:r>
              <a:rPr lang="en-CA" sz="2200" b="1" dirty="0">
                <a:solidFill>
                  <a:schemeClr val="bg1"/>
                </a:solidFill>
              </a:rPr>
              <a:t>first ever direct study of excited state proton capture</a:t>
            </a:r>
            <a:r>
              <a:rPr lang="en-CA" sz="2200" dirty="0">
                <a:solidFill>
                  <a:schemeClr val="bg1"/>
                </a:solidFill>
              </a:rPr>
              <a:t> at TRIUMF</a:t>
            </a:r>
          </a:p>
          <a:p>
            <a:pPr marL="285750" indent="-28575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§"/>
            </a:pPr>
            <a:r>
              <a:rPr lang="en-CA" sz="2200" dirty="0">
                <a:solidFill>
                  <a:schemeClr val="bg1"/>
                </a:solidFill>
              </a:rPr>
              <a:t>Measured </a:t>
            </a:r>
            <a:r>
              <a:rPr lang="en-CA" sz="2200" baseline="30000" dirty="0">
                <a:solidFill>
                  <a:schemeClr val="bg1"/>
                </a:solidFill>
              </a:rPr>
              <a:t>26m</a:t>
            </a:r>
            <a:r>
              <a:rPr lang="en-CA" sz="2200" dirty="0">
                <a:solidFill>
                  <a:schemeClr val="bg1"/>
                </a:solidFill>
              </a:rPr>
              <a:t>Al + p to investigate </a:t>
            </a:r>
            <a:r>
              <a:rPr lang="en-CA" sz="2200" b="1" dirty="0">
                <a:solidFill>
                  <a:schemeClr val="bg1"/>
                </a:solidFill>
              </a:rPr>
              <a:t>origin of </a:t>
            </a:r>
            <a:r>
              <a:rPr lang="en-CA" sz="2200" b="1" baseline="30000" dirty="0">
                <a:solidFill>
                  <a:schemeClr val="bg1"/>
                </a:solidFill>
              </a:rPr>
              <a:t>26</a:t>
            </a:r>
            <a:r>
              <a:rPr lang="en-CA" sz="2200" b="1" dirty="0">
                <a:solidFill>
                  <a:schemeClr val="bg1"/>
                </a:solidFill>
              </a:rPr>
              <a:t>Al </a:t>
            </a:r>
          </a:p>
          <a:p>
            <a:pPr marL="285750" indent="-28575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§"/>
            </a:pPr>
            <a:r>
              <a:rPr lang="en-CA" sz="2200" dirty="0">
                <a:solidFill>
                  <a:schemeClr val="bg1"/>
                </a:solidFill>
              </a:rPr>
              <a:t>Work will continue</a:t>
            </a:r>
          </a:p>
        </p:txBody>
      </p:sp>
    </p:spTree>
    <p:extLst>
      <p:ext uri="{BB962C8B-B14F-4D97-AF65-F5344CB8AC3E}">
        <p14:creationId xmlns:p14="http://schemas.microsoft.com/office/powerpoint/2010/main" val="4052030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98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 descr="Edinburgh_logo.png">
            <a:extLst>
              <a:ext uri="{FF2B5EF4-FFF2-40B4-BE49-F238E27FC236}">
                <a16:creationId xmlns:a16="http://schemas.microsoft.com/office/drawing/2014/main" id="{F37C302D-7E75-9644-9A0F-AE875582C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82" y="3804067"/>
            <a:ext cx="1485900" cy="1249369"/>
          </a:xfrm>
          <a:prstGeom prst="rect">
            <a:avLst/>
          </a:prstGeom>
        </p:spPr>
      </p:pic>
      <p:pic>
        <p:nvPicPr>
          <p:cNvPr id="9" name="Picture 8" descr="logo_mcmaster_colour.jpg">
            <a:extLst>
              <a:ext uri="{FF2B5EF4-FFF2-40B4-BE49-F238E27FC236}">
                <a16:creationId xmlns:a16="http://schemas.microsoft.com/office/drawing/2014/main" id="{8F48EAE4-8E31-144D-A54E-87A3F10F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82" y="5214452"/>
            <a:ext cx="1727200" cy="972686"/>
          </a:xfrm>
          <a:prstGeom prst="rect">
            <a:avLst/>
          </a:prstGeom>
        </p:spPr>
      </p:pic>
      <p:pic>
        <p:nvPicPr>
          <p:cNvPr id="10" name="Picture 9" descr="york_logo.png">
            <a:extLst>
              <a:ext uri="{FF2B5EF4-FFF2-40B4-BE49-F238E27FC236}">
                <a16:creationId xmlns:a16="http://schemas.microsoft.com/office/drawing/2014/main" id="{859193BD-BB7B-6B4A-AE18-5BAC91A20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96" y="4079973"/>
            <a:ext cx="2163251" cy="973463"/>
          </a:xfrm>
          <a:prstGeom prst="rect">
            <a:avLst/>
          </a:prstGeom>
        </p:spPr>
      </p:pic>
      <p:pic>
        <p:nvPicPr>
          <p:cNvPr id="11" name="Picture 10" descr="ORNL Two-line_color.jpg">
            <a:extLst>
              <a:ext uri="{FF2B5EF4-FFF2-40B4-BE49-F238E27FC236}">
                <a16:creationId xmlns:a16="http://schemas.microsoft.com/office/drawing/2014/main" id="{75E14471-E6F8-B744-A51E-F0084D675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14" y="5362039"/>
            <a:ext cx="2065867" cy="774700"/>
          </a:xfrm>
          <a:prstGeom prst="rect">
            <a:avLst/>
          </a:prstGeom>
        </p:spPr>
      </p:pic>
      <p:pic>
        <p:nvPicPr>
          <p:cNvPr id="12" name="Picture 11" descr="surreylogo.png">
            <a:extLst>
              <a:ext uri="{FF2B5EF4-FFF2-40B4-BE49-F238E27FC236}">
                <a16:creationId xmlns:a16="http://schemas.microsoft.com/office/drawing/2014/main" id="{D6E5A2A0-2D3D-3E4B-AC62-754DAAE12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64" y="5362039"/>
            <a:ext cx="2069018" cy="7625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8F1EA1-5E93-104E-A467-9E34CBC04605}"/>
              </a:ext>
            </a:extLst>
          </p:cNvPr>
          <p:cNvSpPr txBox="1"/>
          <p:nvPr/>
        </p:nvSpPr>
        <p:spPr>
          <a:xfrm>
            <a:off x="1003113" y="1331477"/>
            <a:ext cx="10646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2200" dirty="0"/>
              <a:t>C. Ruiz, M. </a:t>
            </a:r>
            <a:r>
              <a:rPr lang="en-US" sz="2200" dirty="0" err="1"/>
              <a:t>Alcorta</a:t>
            </a:r>
            <a:r>
              <a:rPr lang="en-US" sz="2200" dirty="0"/>
              <a:t>, C. Akers, C. </a:t>
            </a:r>
            <a:r>
              <a:rPr lang="en-US" sz="2200" dirty="0" err="1"/>
              <a:t>Brune</a:t>
            </a:r>
            <a:r>
              <a:rPr lang="en-US" sz="2200" dirty="0"/>
              <a:t>, A.A. Chen, G. Christian, D. Connolly, B. </a:t>
            </a:r>
            <a:r>
              <a:rPr lang="en-US" sz="2200" dirty="0" err="1"/>
              <a:t>Davids</a:t>
            </a:r>
            <a:r>
              <a:rPr lang="en-US" sz="2200" dirty="0"/>
              <a:t>, T. </a:t>
            </a:r>
            <a:r>
              <a:rPr lang="en-US" sz="2200" dirty="0" err="1"/>
              <a:t>Davinson</a:t>
            </a:r>
            <a:r>
              <a:rPr lang="en-US" sz="2200" dirty="0"/>
              <a:t>,  J. Fallis, U. </a:t>
            </a:r>
            <a:r>
              <a:rPr lang="en-US" sz="2200" dirty="0" err="1"/>
              <a:t>Greife</a:t>
            </a:r>
            <a:r>
              <a:rPr lang="en-US" sz="2200" dirty="0"/>
              <a:t>, U. Hager, D. Hutcheon, A. M. Laird, A. </a:t>
            </a:r>
            <a:r>
              <a:rPr lang="en-US" sz="2200" dirty="0" err="1"/>
              <a:t>Lennarz</a:t>
            </a:r>
            <a:r>
              <a:rPr lang="en-US" sz="2200" dirty="0"/>
              <a:t>, G. </a:t>
            </a:r>
            <a:r>
              <a:rPr lang="en-US" sz="2200" dirty="0" err="1"/>
              <a:t>Lotay</a:t>
            </a:r>
            <a:r>
              <a:rPr lang="en-US" sz="2200" dirty="0"/>
              <a:t>, P. </a:t>
            </a:r>
            <a:r>
              <a:rPr lang="en-US" sz="2200" dirty="0" err="1"/>
              <a:t>Machule</a:t>
            </a:r>
            <a:r>
              <a:rPr lang="en-US" sz="2200" dirty="0"/>
              <a:t>, L. Martin, D. </a:t>
            </a:r>
            <a:r>
              <a:rPr lang="en-US" sz="2200" dirty="0" err="1"/>
              <a:t>Mountford</a:t>
            </a:r>
            <a:r>
              <a:rPr lang="en-US" sz="2200" dirty="0"/>
              <a:t>, A. Murphy, S. </a:t>
            </a:r>
            <a:r>
              <a:rPr lang="en-US" sz="2200" dirty="0" err="1"/>
              <a:t>Upadhyayula</a:t>
            </a:r>
            <a:r>
              <a:rPr lang="en-US" sz="2200" dirty="0"/>
              <a:t>,</a:t>
            </a:r>
            <a:r>
              <a:rPr lang="en-CA" sz="2200" dirty="0"/>
              <a:t> L. Wagner,</a:t>
            </a:r>
            <a:r>
              <a:rPr lang="en-US" sz="2200" dirty="0"/>
              <a:t> M. Williams </a:t>
            </a:r>
          </a:p>
        </p:txBody>
      </p:sp>
      <p:pic>
        <p:nvPicPr>
          <p:cNvPr id="15" name="Picture 14" descr="index.png">
            <a:extLst>
              <a:ext uri="{FF2B5EF4-FFF2-40B4-BE49-F238E27FC236}">
                <a16:creationId xmlns:a16="http://schemas.microsoft.com/office/drawing/2014/main" id="{6441309B-1D8F-8942-BD55-5364E22F5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47" y="3861406"/>
            <a:ext cx="1461698" cy="1549400"/>
          </a:xfrm>
          <a:prstGeom prst="rect">
            <a:avLst/>
          </a:prstGeom>
        </p:spPr>
      </p:pic>
      <p:pic>
        <p:nvPicPr>
          <p:cNvPr id="16" name="Picture 15" descr="TAM-PrimaryMarkA.pdf">
            <a:extLst>
              <a:ext uri="{FF2B5EF4-FFF2-40B4-BE49-F238E27FC236}">
                <a16:creationId xmlns:a16="http://schemas.microsoft.com/office/drawing/2014/main" id="{4FC378AD-F485-7545-8F4C-BAEC872DD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20" y="3861406"/>
            <a:ext cx="2362199" cy="101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40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light, night&#10;&#10;Description automatically generated">
            <a:extLst>
              <a:ext uri="{FF2B5EF4-FFF2-40B4-BE49-F238E27FC236}">
                <a16:creationId xmlns:a16="http://schemas.microsoft.com/office/drawing/2014/main" id="{A3734CDA-B5C8-B9A5-BA48-8BE14A36B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63" y="685625"/>
            <a:ext cx="4566340" cy="239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FAFAE2-23BA-9341-B5AF-364DBEB55A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132" y="182735"/>
            <a:ext cx="10450005" cy="1014516"/>
          </a:xfrm>
        </p:spPr>
        <p:txBody>
          <a:bodyPr/>
          <a:lstStyle/>
          <a:p>
            <a:r>
              <a:rPr lang="en-US" dirty="0"/>
              <a:t>Cosmic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-ray emitter </a:t>
            </a:r>
            <a:r>
              <a:rPr lang="en-US" baseline="30000" dirty="0"/>
              <a:t>26</a:t>
            </a:r>
            <a:r>
              <a:rPr lang="en-US" dirty="0"/>
              <a:t>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F33D1D-1164-FC4B-A3F6-787EBB8D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FF1CCA-C6E0-CF40-BF45-ECCF150B0D20}"/>
              </a:ext>
            </a:extLst>
          </p:cNvPr>
          <p:cNvSpPr/>
          <p:nvPr/>
        </p:nvSpPr>
        <p:spPr>
          <a:xfrm>
            <a:off x="432074" y="3102747"/>
            <a:ext cx="5525393" cy="1420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96FF"/>
              </a:buClr>
            </a:pPr>
            <a:r>
              <a:rPr lang="en-CA" sz="2000" dirty="0"/>
              <a:t>The </a:t>
            </a:r>
            <a:r>
              <a:rPr lang="en-CA" sz="2000" b="1" dirty="0"/>
              <a:t>radioisotope</a:t>
            </a:r>
            <a:r>
              <a:rPr lang="en-CA" sz="2000" dirty="0"/>
              <a:t> </a:t>
            </a:r>
            <a:r>
              <a:rPr lang="en-CA" sz="2000" baseline="30000" dirty="0"/>
              <a:t>26</a:t>
            </a:r>
            <a:r>
              <a:rPr lang="en-CA" sz="2000" dirty="0"/>
              <a:t>Al provides insight into the </a:t>
            </a:r>
            <a:r>
              <a:rPr lang="en-CA" sz="2000" b="1" dirty="0"/>
              <a:t>nature of nuclear processes in stars </a:t>
            </a:r>
            <a:r>
              <a:rPr lang="en-CA" sz="2000" dirty="0"/>
              <a:t>in the Milky Way. </a:t>
            </a:r>
          </a:p>
        </p:txBody>
      </p:sp>
      <p:graphicFrame>
        <p:nvGraphicFramePr>
          <p:cNvPr id="15" name="Object 2">
            <a:extLst>
              <a:ext uri="{FF2B5EF4-FFF2-40B4-BE49-F238E27FC236}">
                <a16:creationId xmlns:a16="http://schemas.microsoft.com/office/drawing/2014/main" id="{2CAA9673-1546-234E-A76E-FC797F59E1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881949"/>
              </p:ext>
            </p:extLst>
          </p:nvPr>
        </p:nvGraphicFramePr>
        <p:xfrm>
          <a:off x="1004607" y="4556343"/>
          <a:ext cx="4380326" cy="197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2832100" imgH="1384300" progId="Word.Document.12">
                  <p:link updateAutomatic="1"/>
                </p:oleObj>
              </mc:Choice>
              <mc:Fallback>
                <p:oleObj name="Document" r:id="rId4" imgW="2832100" imgH="1384300" progId="Word.Document.12">
                  <p:link updateAutomatic="1"/>
                  <p:pic>
                    <p:nvPicPr>
                      <p:cNvPr id="15" name="Object 2">
                        <a:extLst>
                          <a:ext uri="{FF2B5EF4-FFF2-40B4-BE49-F238E27FC236}">
                            <a16:creationId xmlns:a16="http://schemas.microsoft.com/office/drawing/2014/main" id="{2CAA9673-1546-234E-A76E-FC797F59E1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607" y="4556343"/>
                        <a:ext cx="4380326" cy="1970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E579AFA-80E7-C044-8620-A7DB0BDD63E7}"/>
              </a:ext>
            </a:extLst>
          </p:cNvPr>
          <p:cNvSpPr/>
          <p:nvPr/>
        </p:nvSpPr>
        <p:spPr>
          <a:xfrm>
            <a:off x="6257381" y="3649017"/>
            <a:ext cx="5610687" cy="1938992"/>
          </a:xfrm>
          <a:prstGeom prst="rect">
            <a:avLst/>
          </a:prstGeom>
          <a:noFill/>
          <a:ln w="28575">
            <a:solidFill>
              <a:srgbClr val="0096FF"/>
            </a:solidFill>
          </a:ln>
        </p:spPr>
        <p:txBody>
          <a:bodyPr wrap="square">
            <a:spAutoFit/>
          </a:bodyPr>
          <a:lstStyle/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Identifying the main sources of </a:t>
            </a:r>
            <a:r>
              <a:rPr lang="en-CA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Al would have far-reaching implications:</a:t>
            </a:r>
          </a:p>
          <a:p>
            <a:pPr marL="342900" indent="-342900">
              <a:buClr>
                <a:srgbClr val="00AAFF"/>
              </a:buClr>
              <a:buFont typeface="Courier New" panose="02070309020205020404" pitchFamily="49" charset="0"/>
              <a:buChar char="o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Circumstances &amp; conditions of the solar system birth </a:t>
            </a:r>
          </a:p>
          <a:p>
            <a:pPr marL="342900" indent="-342900">
              <a:buClr>
                <a:srgbClr val="00AAFF"/>
              </a:buClr>
              <a:buFont typeface="Courier New" panose="02070309020205020404" pitchFamily="49" charset="0"/>
              <a:buChar char="o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Strong constraints on the chemical evolution of the Galaxy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FBAFCA-7F9C-7268-D112-8FF64C9F9E12}"/>
              </a:ext>
            </a:extLst>
          </p:cNvPr>
          <p:cNvSpPr txBox="1"/>
          <p:nvPr/>
        </p:nvSpPr>
        <p:spPr>
          <a:xfrm>
            <a:off x="1004608" y="2751291"/>
            <a:ext cx="2127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 credit: Erin O’Donnell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80FE70-7EF6-8E46-4CC8-9F5DBDBEEDDD}"/>
              </a:ext>
            </a:extLst>
          </p:cNvPr>
          <p:cNvSpPr/>
          <p:nvPr/>
        </p:nvSpPr>
        <p:spPr>
          <a:xfrm>
            <a:off x="6096000" y="443516"/>
            <a:ext cx="6258549" cy="326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/>
              <a:t>Relatively short half-life (0.72 </a:t>
            </a:r>
            <a:r>
              <a:rPr lang="en-CA" sz="2000" dirty="0" err="1"/>
              <a:t>Myr</a:t>
            </a:r>
            <a:r>
              <a:rPr lang="en-CA" sz="2000" dirty="0"/>
              <a:t>) provided first direct evidence of </a:t>
            </a:r>
            <a:r>
              <a:rPr lang="en-CA" sz="2000" b="1" u="sng" dirty="0"/>
              <a:t>active nucleosynthesis </a:t>
            </a:r>
            <a:r>
              <a:rPr lang="en-CA" sz="2000" dirty="0"/>
              <a:t>in our Galaxy (1.809 MeV </a:t>
            </a:r>
            <a:r>
              <a:rPr lang="en-CA" sz="2000" dirty="0">
                <a:latin typeface="Symbol" pitchFamily="2" charset="2"/>
              </a:rPr>
              <a:t>g</a:t>
            </a:r>
            <a:r>
              <a:rPr lang="en-CA" sz="2000" dirty="0"/>
              <a:t>-ray) </a:t>
            </a:r>
          </a:p>
          <a:p>
            <a:pPr>
              <a:lnSpc>
                <a:spcPct val="150000"/>
              </a:lnSpc>
              <a:buClr>
                <a:srgbClr val="0096FF"/>
              </a:buClr>
            </a:pPr>
            <a:r>
              <a:rPr lang="en-CA" sz="2000" dirty="0">
                <a:sym typeface="Wingdings" pitchFamily="2" charset="2"/>
              </a:rPr>
              <a:t> </a:t>
            </a:r>
            <a:r>
              <a:rPr lang="en-CA" sz="2000" dirty="0"/>
              <a:t>Tracer for </a:t>
            </a:r>
            <a:r>
              <a:rPr lang="en-CA" sz="2000" b="1" dirty="0"/>
              <a:t>star formation!</a:t>
            </a:r>
          </a:p>
          <a:p>
            <a:pPr marL="342900" indent="-342900">
              <a:lnSpc>
                <a:spcPct val="150000"/>
              </a:lnSpc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baseline="30000" dirty="0"/>
              <a:t>26</a:t>
            </a:r>
            <a:r>
              <a:rPr lang="en-CA" sz="2000" dirty="0"/>
              <a:t>Mg isotopic excesses in </a:t>
            </a:r>
            <a:r>
              <a:rPr lang="en-CA" sz="2000" b="1" dirty="0"/>
              <a:t>meteorites </a:t>
            </a:r>
            <a:endParaRPr lang="en-CA" sz="2000" b="1" dirty="0">
              <a:sym typeface="Wingdings" pitchFamily="2" charset="2"/>
            </a:endParaRPr>
          </a:p>
          <a:p>
            <a:pPr>
              <a:lnSpc>
                <a:spcPct val="150000"/>
              </a:lnSpc>
              <a:buClr>
                <a:srgbClr val="0096FF"/>
              </a:buClr>
            </a:pPr>
            <a:r>
              <a:rPr lang="en-CA" sz="2000" dirty="0">
                <a:sym typeface="Wingdings" pitchFamily="2" charset="2"/>
              </a:rPr>
              <a:t> Early Solar System</a:t>
            </a:r>
          </a:p>
          <a:p>
            <a:pPr marL="285750" indent="-285750">
              <a:lnSpc>
                <a:spcPct val="150000"/>
              </a:lnSpc>
              <a:buClr>
                <a:srgbClr val="0096FF"/>
              </a:buClr>
              <a:buFont typeface="Wingdings" pitchFamily="2" charset="2"/>
              <a:buChar char="è"/>
            </a:pPr>
            <a:endParaRPr lang="en-CA" sz="2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FB79C4-A76D-29E3-7B38-C883A528057D}"/>
              </a:ext>
            </a:extLst>
          </p:cNvPr>
          <p:cNvSpPr/>
          <p:nvPr/>
        </p:nvSpPr>
        <p:spPr>
          <a:xfrm>
            <a:off x="6348033" y="5813549"/>
            <a:ext cx="5610687" cy="70788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CA" sz="2000" b="1" dirty="0">
                <a:latin typeface="Times New Roman" panose="02020603050405020304" pitchFamily="18" charset="0"/>
              </a:rPr>
              <a:t>However, it’s astrophysical origin is still under debate!</a:t>
            </a:r>
            <a:endParaRPr lang="en-US" sz="2000" b="1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9DE0AC7-A636-9634-4379-71C991DA0855}"/>
              </a:ext>
            </a:extLst>
          </p:cNvPr>
          <p:cNvSpPr txBox="1">
            <a:spLocks/>
          </p:cNvSpPr>
          <p:nvPr/>
        </p:nvSpPr>
        <p:spPr>
          <a:xfrm>
            <a:off x="4333875" y="6558210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Annika Lennarz – </a:t>
            </a:r>
            <a:r>
              <a:rPr lang="en-US" dirty="0" err="1"/>
              <a:t>CaNPAN</a:t>
            </a:r>
            <a:r>
              <a:rPr lang="en-US" dirty="0"/>
              <a:t> meeting 2024</a:t>
            </a:r>
          </a:p>
        </p:txBody>
      </p:sp>
    </p:spTree>
    <p:extLst>
      <p:ext uri="{BB962C8B-B14F-4D97-AF65-F5344CB8AC3E}">
        <p14:creationId xmlns:p14="http://schemas.microsoft.com/office/powerpoint/2010/main" val="142887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8B7BC7A-2A61-DA4D-69EF-CA3199916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2" b="5993"/>
          <a:stretch/>
        </p:blipFill>
        <p:spPr>
          <a:xfrm>
            <a:off x="9087546" y="3261101"/>
            <a:ext cx="3065029" cy="338821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48B71C-BC58-FB42-B0BA-53600F5432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4961" y="163746"/>
            <a:ext cx="10450005" cy="1014516"/>
          </a:xfrm>
        </p:spPr>
        <p:txBody>
          <a:bodyPr/>
          <a:lstStyle/>
          <a:p>
            <a:r>
              <a:rPr lang="en-US" dirty="0"/>
              <a:t>The astrophysical origin of </a:t>
            </a:r>
            <a:r>
              <a:rPr lang="en-US" baseline="30000" dirty="0"/>
              <a:t>26</a:t>
            </a:r>
            <a:r>
              <a:rPr lang="en-US" dirty="0"/>
              <a:t>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AF643-B4A9-3A47-B7AA-1100BEFF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8A1BB89E-F196-9F44-BC37-ACB96BD9E1BD}"/>
              </a:ext>
            </a:extLst>
          </p:cNvPr>
          <p:cNvSpPr/>
          <p:nvPr/>
        </p:nvSpPr>
        <p:spPr>
          <a:xfrm rot="2933755">
            <a:off x="1053039" y="2756824"/>
            <a:ext cx="884699" cy="994212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09A87EA-4967-C12D-C20C-DACC60FFA91C}"/>
              </a:ext>
            </a:extLst>
          </p:cNvPr>
          <p:cNvSpPr txBox="1">
            <a:spLocks/>
          </p:cNvSpPr>
          <p:nvPr/>
        </p:nvSpPr>
        <p:spPr>
          <a:xfrm>
            <a:off x="4333875" y="6400612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Annika Lennarz – </a:t>
            </a:r>
            <a:r>
              <a:rPr lang="en-US" dirty="0" err="1"/>
              <a:t>CaNPAN</a:t>
            </a:r>
            <a:r>
              <a:rPr lang="en-US" dirty="0"/>
              <a:t> meeting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D2781-0E40-A566-75EA-226E480105A2}"/>
              </a:ext>
            </a:extLst>
          </p:cNvPr>
          <p:cNvSpPr txBox="1"/>
          <p:nvPr/>
        </p:nvSpPr>
        <p:spPr>
          <a:xfrm>
            <a:off x="-6451968" y="1776602"/>
            <a:ext cx="61839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Several stellar sites:</a:t>
            </a:r>
          </a:p>
          <a:p>
            <a:endParaRPr lang="en-US" dirty="0"/>
          </a:p>
          <a:p>
            <a:pPr marL="285750" indent="-285750">
              <a:buClr>
                <a:srgbClr val="00AAFF"/>
              </a:buClr>
              <a:buFont typeface="Wingdings" pitchFamily="2" charset="2"/>
              <a:buChar char="§"/>
            </a:pPr>
            <a:r>
              <a:rPr lang="en-US" dirty="0"/>
              <a:t>Classical novae</a:t>
            </a:r>
          </a:p>
          <a:p>
            <a:pPr marL="285750" indent="-285750">
              <a:buClr>
                <a:srgbClr val="00AAFF"/>
              </a:buClr>
              <a:buFont typeface="Wingdings" pitchFamily="2" charset="2"/>
              <a:buChar char="§"/>
            </a:pPr>
            <a:r>
              <a:rPr lang="en-US" dirty="0"/>
              <a:t>Convective core hydrogen burning in </a:t>
            </a:r>
            <a:r>
              <a:rPr lang="en-US" b="1" dirty="0"/>
              <a:t>massive stars</a:t>
            </a:r>
          </a:p>
          <a:p>
            <a:pPr marL="285750" indent="-285750">
              <a:buClr>
                <a:srgbClr val="00AAFF"/>
              </a:buClr>
              <a:buFont typeface="Wingdings" pitchFamily="2" charset="2"/>
              <a:buChar char="§"/>
            </a:pPr>
            <a:r>
              <a:rPr lang="en-US" dirty="0"/>
              <a:t>Hydrogen burning in intermediate-mass </a:t>
            </a:r>
            <a:r>
              <a:rPr lang="en-US" b="1" dirty="0"/>
              <a:t>AGB stars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EBEEB-4FC1-3492-28A6-4B875C3D0CF8}"/>
              </a:ext>
            </a:extLst>
          </p:cNvPr>
          <p:cNvSpPr txBox="1"/>
          <p:nvPr/>
        </p:nvSpPr>
        <p:spPr>
          <a:xfrm>
            <a:off x="6035134" y="-1300362"/>
            <a:ext cx="61839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Sensitivity studies:</a:t>
            </a:r>
          </a:p>
          <a:p>
            <a:r>
              <a:rPr lang="en-US" dirty="0"/>
              <a:t>show that this uncertainty leads to</a:t>
            </a:r>
          </a:p>
          <a:p>
            <a:r>
              <a:rPr lang="en-US" dirty="0"/>
              <a:t>variations of up to two orders-of-magnitude in AGB calculations [89].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FE751-CDB4-D9D6-1A13-9D505451CE46}"/>
              </a:ext>
            </a:extLst>
          </p:cNvPr>
          <p:cNvSpPr txBox="1"/>
          <p:nvPr/>
        </p:nvSpPr>
        <p:spPr>
          <a:xfrm>
            <a:off x="166594" y="1413071"/>
            <a:ext cx="7675079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§"/>
            </a:pPr>
            <a:r>
              <a:rPr lang="en-US" sz="2000" dirty="0"/>
              <a:t>Massive &amp; very massive stars</a:t>
            </a:r>
          </a:p>
          <a:p>
            <a:pPr marL="742950" lvl="1" indent="-28575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§"/>
            </a:pPr>
            <a:r>
              <a:rPr lang="en-US" sz="2000" dirty="0"/>
              <a:t>Wolf-</a:t>
            </a:r>
            <a:r>
              <a:rPr lang="en-US" sz="2000" dirty="0" err="1"/>
              <a:t>Rayet</a:t>
            </a:r>
            <a:r>
              <a:rPr lang="en-US" sz="2000" dirty="0"/>
              <a:t> winds </a:t>
            </a:r>
          </a:p>
          <a:p>
            <a:pPr marL="742950" lvl="1" indent="-28575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§"/>
            </a:pPr>
            <a:r>
              <a:rPr lang="en-US" sz="2000" dirty="0"/>
              <a:t>&amp; their final Core-Collapse Supernovae (CCSN)</a:t>
            </a:r>
          </a:p>
          <a:p>
            <a:pPr marL="285750" indent="-28575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§"/>
            </a:pPr>
            <a:r>
              <a:rPr lang="en-US" sz="2000" dirty="0"/>
              <a:t>Winds of low- &amp; intermediate-mass AGB stars</a:t>
            </a:r>
          </a:p>
          <a:p>
            <a:pPr marL="285750" indent="-285750">
              <a:lnSpc>
                <a:spcPct val="150000"/>
              </a:lnSpc>
              <a:buClr>
                <a:srgbClr val="00AAFF"/>
              </a:buClr>
              <a:buFont typeface="Wingdings" pitchFamily="2" charset="2"/>
              <a:buChar char="§"/>
            </a:pPr>
            <a:r>
              <a:rPr lang="en-US" sz="2000" dirty="0"/>
              <a:t>Novae ejecta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F1D370-DE6B-E2A8-6E3B-B14C5FE86336}"/>
              </a:ext>
            </a:extLst>
          </p:cNvPr>
          <p:cNvSpPr txBox="1"/>
          <p:nvPr/>
        </p:nvSpPr>
        <p:spPr>
          <a:xfrm>
            <a:off x="166594" y="809957"/>
            <a:ext cx="9428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/>
              <a:t>Several stellar sites discussed: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53B708-3A06-B222-0F73-8EE09D8B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46" y="288146"/>
            <a:ext cx="2994692" cy="3062753"/>
          </a:xfrm>
          <a:prstGeom prst="rect">
            <a:avLst/>
          </a:prstGeom>
          <a:noFill/>
          <a:effectLst>
            <a:softEdge rad="137083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CE93E7-D46B-5852-E529-08086C8F2BC2}"/>
              </a:ext>
            </a:extLst>
          </p:cNvPr>
          <p:cNvSpPr/>
          <p:nvPr/>
        </p:nvSpPr>
        <p:spPr>
          <a:xfrm>
            <a:off x="-268046" y="4228704"/>
            <a:ext cx="9190373" cy="1881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26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Al/</a:t>
            </a:r>
            <a:r>
              <a:rPr lang="en-CA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27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Al ratios in </a:t>
            </a:r>
            <a:r>
              <a:rPr lang="en-CA" sz="20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presolar</a:t>
            </a: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grains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suggest nova or AGB star origin 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[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Bose &amp; </a:t>
            </a:r>
            <a:r>
              <a:rPr lang="en-CA" sz="2000" dirty="0" err="1">
                <a:solidFill>
                  <a:schemeClr val="bg2">
                    <a:lumMod val="50000"/>
                  </a:schemeClr>
                </a:solidFill>
              </a:rPr>
              <a:t>Starrfield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, APJ. 873, 14 (2019)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]</a:t>
            </a:r>
          </a:p>
          <a:p>
            <a:pPr marL="800100" lvl="1" indent="-342900">
              <a:lnSpc>
                <a:spcPct val="150000"/>
              </a:lnSpc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Satellite missions  massive stars and CCS 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[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</a:rPr>
              <a:t>R. Diehl et al., Nature (London) 439, 45 (2006)</a:t>
            </a:r>
            <a:r>
              <a:rPr lang="en-CA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965A0-2131-4FF8-084C-A0BDBB949B7F}"/>
              </a:ext>
            </a:extLst>
          </p:cNvPr>
          <p:cNvSpPr txBox="1"/>
          <p:nvPr/>
        </p:nvSpPr>
        <p:spPr>
          <a:xfrm>
            <a:off x="260338" y="4278523"/>
            <a:ext cx="8588735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i="1" dirty="0"/>
              <a:t>“To properly interpret the large variety of astronomical and meteoritic data, it is crucial to understand both the </a:t>
            </a:r>
            <a:r>
              <a:rPr lang="en-US" sz="2200" b="1" i="1" dirty="0"/>
              <a:t>nuclear reactions involved </a:t>
            </a:r>
            <a:r>
              <a:rPr lang="en-US" sz="2200" i="1" dirty="0"/>
              <a:t>in the production of </a:t>
            </a:r>
            <a:r>
              <a:rPr lang="en-US" sz="2200" i="1" baseline="30000" dirty="0"/>
              <a:t>26</a:t>
            </a:r>
            <a:r>
              <a:rPr lang="en-US" sz="2200" i="1" dirty="0"/>
              <a:t>Al in the relevant stellar sites and the physics of such sites!”</a:t>
            </a:r>
          </a:p>
        </p:txBody>
      </p:sp>
      <p:pic>
        <p:nvPicPr>
          <p:cNvPr id="26" name="Picture 25" descr="A close-up of a red light&#10;&#10;Description automatically generated">
            <a:extLst>
              <a:ext uri="{FF2B5EF4-FFF2-40B4-BE49-F238E27FC236}">
                <a16:creationId xmlns:a16="http://schemas.microsoft.com/office/drawing/2014/main" id="{EC3C7B88-027D-379D-28BB-D5D87EC06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964" y="300102"/>
            <a:ext cx="3777192" cy="19018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2919B18-A22F-A226-AF12-E0CFA6AFC1DD}"/>
              </a:ext>
            </a:extLst>
          </p:cNvPr>
          <p:cNvSpPr txBox="1"/>
          <p:nvPr/>
        </p:nvSpPr>
        <p:spPr>
          <a:xfrm>
            <a:off x="5581318" y="1648012"/>
            <a:ext cx="3506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i="1" dirty="0">
                <a:solidFill>
                  <a:schemeClr val="bg1"/>
                </a:solidFill>
              </a:rPr>
              <a:t>Evolution of the shell of material around Nova </a:t>
            </a:r>
            <a:r>
              <a:rPr lang="en-CA" sz="1200" i="1" dirty="0" err="1">
                <a:solidFill>
                  <a:schemeClr val="bg1"/>
                </a:solidFill>
              </a:rPr>
              <a:t>Cygni</a:t>
            </a:r>
            <a:r>
              <a:rPr lang="en-CA" sz="1200" i="1" dirty="0">
                <a:solidFill>
                  <a:schemeClr val="bg1"/>
                </a:solidFill>
              </a:rPr>
              <a:t> 1992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9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>
            <a:extLst>
              <a:ext uri="{FF2B5EF4-FFF2-40B4-BE49-F238E27FC236}">
                <a16:creationId xmlns:a16="http://schemas.microsoft.com/office/drawing/2014/main" id="{40CD2F42-B6E8-EC4F-915C-945B2A3F469D}"/>
              </a:ext>
            </a:extLst>
          </p:cNvPr>
          <p:cNvSpPr/>
          <p:nvPr/>
        </p:nvSpPr>
        <p:spPr>
          <a:xfrm>
            <a:off x="168325" y="738789"/>
            <a:ext cx="6874408" cy="2343590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96FF"/>
              </a:buClr>
            </a:pPr>
            <a:r>
              <a:rPr lang="en-CA" sz="2000" i="1" dirty="0"/>
              <a:t>Need to understand </a:t>
            </a:r>
            <a:r>
              <a:rPr lang="en-CA" sz="2000" b="1" i="1" dirty="0"/>
              <a:t>production &amp; destruction of </a:t>
            </a:r>
            <a:r>
              <a:rPr lang="en-CA" sz="2000" b="1" i="1" baseline="30000" dirty="0"/>
              <a:t>26</a:t>
            </a:r>
            <a:r>
              <a:rPr lang="en-CA" sz="2000" b="1" i="1" dirty="0"/>
              <a:t>Al </a:t>
            </a:r>
            <a:r>
              <a:rPr lang="en-CA" sz="2000" i="1" dirty="0"/>
              <a:t>in stellar scenarios!</a:t>
            </a:r>
          </a:p>
          <a:p>
            <a:pPr marL="342900" indent="-342900" algn="ctr">
              <a:lnSpc>
                <a:spcPct val="150000"/>
              </a:lnSpc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Experimental physics has focused on reactions on nuclear ground states</a:t>
            </a:r>
          </a:p>
          <a:p>
            <a:pPr algn="ctr">
              <a:lnSpc>
                <a:spcPct val="150000"/>
              </a:lnSpc>
              <a:buClr>
                <a:srgbClr val="0096FF"/>
              </a:buClr>
            </a:pPr>
            <a:endParaRPr lang="en-CA" sz="2000" i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48B71C-BC58-FB42-B0BA-53600F5432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132" y="163391"/>
            <a:ext cx="10450005" cy="1014516"/>
          </a:xfrm>
        </p:spPr>
        <p:txBody>
          <a:bodyPr/>
          <a:lstStyle/>
          <a:p>
            <a:r>
              <a:rPr lang="en-US" baseline="30000" dirty="0"/>
              <a:t>26m</a:t>
            </a:r>
            <a:r>
              <a:rPr lang="en-US" dirty="0"/>
              <a:t>Al(</a:t>
            </a:r>
            <a:r>
              <a:rPr lang="en-US" i="1" dirty="0" err="1"/>
              <a:t>p</a:t>
            </a:r>
            <a:r>
              <a:rPr lang="en-US" dirty="0" err="1"/>
              <a:t>,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/>
              <a:t>)</a:t>
            </a:r>
            <a:r>
              <a:rPr lang="en-US" baseline="30000" dirty="0"/>
              <a:t>27</a:t>
            </a:r>
            <a:r>
              <a:rPr lang="en-US" dirty="0"/>
              <a:t>Si – Destruction of </a:t>
            </a:r>
            <a:r>
              <a:rPr lang="en-US" baseline="30000" dirty="0"/>
              <a:t>26</a:t>
            </a:r>
            <a:r>
              <a:rPr lang="en-US" dirty="0"/>
              <a:t>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AF643-B4A9-3A47-B7AA-1100BEFF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8A1BB89E-F196-9F44-BC37-ACB96BD9E1BD}"/>
              </a:ext>
            </a:extLst>
          </p:cNvPr>
          <p:cNvSpPr/>
          <p:nvPr/>
        </p:nvSpPr>
        <p:spPr>
          <a:xfrm rot="2933755">
            <a:off x="1053039" y="2756824"/>
            <a:ext cx="884699" cy="994212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32DE9E0A-5498-5C41-B4EC-E34FBA85B778}"/>
              </a:ext>
            </a:extLst>
          </p:cNvPr>
          <p:cNvSpPr txBox="1"/>
          <p:nvPr/>
        </p:nvSpPr>
        <p:spPr>
          <a:xfrm>
            <a:off x="9878974" y="5539644"/>
            <a:ext cx="19035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Times New Roman"/>
                <a:cs typeface="Times New Roman"/>
              </a:rPr>
              <a:t>WOLF-RAYET STARS</a:t>
            </a:r>
          </a:p>
        </p:txBody>
      </p:sp>
      <p:pic>
        <p:nvPicPr>
          <p:cNvPr id="178" name="Picture 177" descr="Diagram&#10;&#10;Description automatically generated">
            <a:extLst>
              <a:ext uri="{FF2B5EF4-FFF2-40B4-BE49-F238E27FC236}">
                <a16:creationId xmlns:a16="http://schemas.microsoft.com/office/drawing/2014/main" id="{6A94E726-3605-AE43-2CF6-2373D3018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44" y="2714190"/>
            <a:ext cx="4870883" cy="3948432"/>
          </a:xfrm>
          <a:prstGeom prst="rect">
            <a:avLst/>
          </a:prstGeom>
        </p:spPr>
      </p:pic>
      <p:sp>
        <p:nvSpPr>
          <p:cNvPr id="179" name="Rectangle 178">
            <a:extLst>
              <a:ext uri="{FF2B5EF4-FFF2-40B4-BE49-F238E27FC236}">
                <a16:creationId xmlns:a16="http://schemas.microsoft.com/office/drawing/2014/main" id="{D261CA11-589F-0A98-9804-C453FDA951AD}"/>
              </a:ext>
            </a:extLst>
          </p:cNvPr>
          <p:cNvSpPr/>
          <p:nvPr/>
        </p:nvSpPr>
        <p:spPr>
          <a:xfrm>
            <a:off x="2184970" y="3290500"/>
            <a:ext cx="1478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CA" sz="1200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CA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228.31(3) keV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971F1-3E66-20FD-EAC1-986880066B60}"/>
              </a:ext>
            </a:extLst>
          </p:cNvPr>
          <p:cNvSpPr txBox="1"/>
          <p:nvPr/>
        </p:nvSpPr>
        <p:spPr>
          <a:xfrm>
            <a:off x="22706" y="6521354"/>
            <a:ext cx="1824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from G. </a:t>
            </a:r>
            <a:r>
              <a:rPr lang="en-US" sz="1400" dirty="0" err="1"/>
              <a:t>Lotay</a:t>
            </a:r>
            <a:endParaRPr lang="en-US" sz="1400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E96D0B2D-88AA-CE8D-FB3B-8B585BDE62C7}"/>
              </a:ext>
            </a:extLst>
          </p:cNvPr>
          <p:cNvSpPr txBox="1"/>
          <p:nvPr/>
        </p:nvSpPr>
        <p:spPr>
          <a:xfrm>
            <a:off x="596971" y="4812678"/>
            <a:ext cx="20237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bypasses emission of the 1.809 MeV </a:t>
            </a:r>
            <a:r>
              <a:rPr lang="en-US" sz="1800" b="1" i="1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l-GR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09A87EA-4967-C12D-C20C-DACC60FFA91C}"/>
              </a:ext>
            </a:extLst>
          </p:cNvPr>
          <p:cNvSpPr txBox="1">
            <a:spLocks/>
          </p:cNvSpPr>
          <p:nvPr/>
        </p:nvSpPr>
        <p:spPr>
          <a:xfrm>
            <a:off x="4333875" y="6400612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Annika Lennarz – </a:t>
            </a:r>
            <a:r>
              <a:rPr lang="en-US" dirty="0" err="1"/>
              <a:t>CaNPAN</a:t>
            </a:r>
            <a:r>
              <a:rPr lang="en-US" dirty="0"/>
              <a:t> meeting 2024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152FA9-E117-2CD2-534C-D00B6B05A577}"/>
              </a:ext>
            </a:extLst>
          </p:cNvPr>
          <p:cNvGrpSpPr/>
          <p:nvPr/>
        </p:nvGrpSpPr>
        <p:grpSpPr>
          <a:xfrm>
            <a:off x="7321009" y="479533"/>
            <a:ext cx="3096441" cy="3216900"/>
            <a:chOff x="4196734" y="-501420"/>
            <a:chExt cx="3104842" cy="375359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B863B6-0ABE-DAA9-0A3F-9AC396CBD9DC}"/>
                </a:ext>
              </a:extLst>
            </p:cNvPr>
            <p:cNvSpPr/>
            <p:nvPr/>
          </p:nvSpPr>
          <p:spPr>
            <a:xfrm>
              <a:off x="4196734" y="-108807"/>
              <a:ext cx="809472" cy="872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26</a:t>
              </a:r>
              <a:r>
                <a:rPr lang="en-US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Si</a:t>
              </a:r>
              <a:endParaRPr lang="en-US" sz="1600" b="1" baseline="300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84DA05-0974-AC71-47F1-6AA55E529647}"/>
                </a:ext>
              </a:extLst>
            </p:cNvPr>
            <p:cNvSpPr/>
            <p:nvPr/>
          </p:nvSpPr>
          <p:spPr>
            <a:xfrm>
              <a:off x="5367707" y="-113454"/>
              <a:ext cx="809472" cy="872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27</a:t>
              </a:r>
              <a:r>
                <a:rPr lang="en-US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Si</a:t>
              </a:r>
              <a:endParaRPr lang="en-US" sz="1600" b="1" baseline="300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22F5F2-AAA0-A562-2F5A-E5E76754B51F}"/>
                </a:ext>
              </a:extLst>
            </p:cNvPr>
            <p:cNvSpPr/>
            <p:nvPr/>
          </p:nvSpPr>
          <p:spPr>
            <a:xfrm>
              <a:off x="6492104" y="-117173"/>
              <a:ext cx="809472" cy="872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28</a:t>
              </a:r>
              <a:r>
                <a:rPr lang="en-US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Si</a:t>
              </a:r>
              <a:endParaRPr lang="en-US" sz="1600" b="1" baseline="300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9A8A6B-F34D-FD5E-213D-6F099606E5F4}"/>
                </a:ext>
              </a:extLst>
            </p:cNvPr>
            <p:cNvSpPr/>
            <p:nvPr/>
          </p:nvSpPr>
          <p:spPr>
            <a:xfrm>
              <a:off x="4196734" y="1131590"/>
              <a:ext cx="809472" cy="872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25</a:t>
              </a:r>
              <a:r>
                <a:rPr lang="en-US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Al</a:t>
              </a:r>
              <a:endParaRPr lang="en-US" sz="1600" b="1" baseline="300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ECCAB2-1619-C32D-AE18-144930E9F5CC}"/>
                </a:ext>
              </a:extLst>
            </p:cNvPr>
            <p:cNvSpPr/>
            <p:nvPr/>
          </p:nvSpPr>
          <p:spPr>
            <a:xfrm>
              <a:off x="5367707" y="1131590"/>
              <a:ext cx="809472" cy="8726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26</a:t>
              </a:r>
              <a:r>
                <a:rPr lang="en-US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Al</a:t>
              </a:r>
              <a:endParaRPr lang="en-US" sz="1600" b="1" baseline="300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25CA1E-9A48-67FB-8370-AA47143289D3}"/>
                </a:ext>
              </a:extLst>
            </p:cNvPr>
            <p:cNvSpPr/>
            <p:nvPr/>
          </p:nvSpPr>
          <p:spPr>
            <a:xfrm>
              <a:off x="6492104" y="1127871"/>
              <a:ext cx="809472" cy="872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27</a:t>
              </a:r>
              <a:r>
                <a:rPr lang="en-US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Al</a:t>
              </a:r>
              <a:endParaRPr lang="en-US" sz="1600" b="1" baseline="300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3D47FE-835A-00EE-F512-21BFB7A5F624}"/>
                </a:ext>
              </a:extLst>
            </p:cNvPr>
            <p:cNvSpPr/>
            <p:nvPr/>
          </p:nvSpPr>
          <p:spPr>
            <a:xfrm>
              <a:off x="4196734" y="2379570"/>
              <a:ext cx="809472" cy="872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24</a:t>
              </a:r>
              <a:r>
                <a:rPr lang="en-US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Mg</a:t>
              </a:r>
              <a:endParaRPr lang="en-US" sz="1600" b="1" baseline="300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7E9DD9-B0B1-85A1-39E0-751F211BFB77}"/>
                </a:ext>
              </a:extLst>
            </p:cNvPr>
            <p:cNvSpPr/>
            <p:nvPr/>
          </p:nvSpPr>
          <p:spPr>
            <a:xfrm>
              <a:off x="5367707" y="2379570"/>
              <a:ext cx="809472" cy="872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25</a:t>
              </a:r>
              <a:r>
                <a:rPr lang="en-US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Mg</a:t>
              </a:r>
              <a:endParaRPr lang="en-US" sz="1600" b="1" baseline="300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41BAC9-506C-6AE7-42B7-F54974AE1D91}"/>
                </a:ext>
              </a:extLst>
            </p:cNvPr>
            <p:cNvSpPr/>
            <p:nvPr/>
          </p:nvSpPr>
          <p:spPr>
            <a:xfrm>
              <a:off x="6492104" y="2375851"/>
              <a:ext cx="809472" cy="872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26</a:t>
              </a:r>
              <a:r>
                <a:rPr lang="en-US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Mg</a:t>
              </a:r>
              <a:endParaRPr lang="en-US" sz="1600" b="1" baseline="300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527FC4E-45E9-2E82-B2A7-469555BC6A85}"/>
                </a:ext>
              </a:extLst>
            </p:cNvPr>
            <p:cNvCxnSpPr>
              <a:stCxn id="13" idx="0"/>
              <a:endCxn id="10" idx="2"/>
            </p:cNvCxnSpPr>
            <p:nvPr/>
          </p:nvCxnSpPr>
          <p:spPr>
            <a:xfrm flipV="1">
              <a:off x="4601470" y="2004190"/>
              <a:ext cx="0" cy="37538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3E7A832-7411-7931-5479-00B4170FC2A8}"/>
                </a:ext>
              </a:extLst>
            </p:cNvPr>
            <p:cNvCxnSpPr>
              <a:stCxn id="10" idx="0"/>
              <a:endCxn id="7" idx="2"/>
            </p:cNvCxnSpPr>
            <p:nvPr/>
          </p:nvCxnSpPr>
          <p:spPr>
            <a:xfrm flipV="1">
              <a:off x="4601470" y="763793"/>
              <a:ext cx="0" cy="36779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E4C0E50-A037-5630-02DA-E95A1DF176BE}"/>
                </a:ext>
              </a:extLst>
            </p:cNvPr>
            <p:cNvCxnSpPr>
              <a:stCxn id="14" idx="0"/>
              <a:endCxn id="11" idx="2"/>
            </p:cNvCxnSpPr>
            <p:nvPr/>
          </p:nvCxnSpPr>
          <p:spPr>
            <a:xfrm flipV="1">
              <a:off x="5772443" y="2004190"/>
              <a:ext cx="0" cy="37538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BB4C7C4-5BC0-75AF-CA5D-92F9C2A114E3}"/>
                </a:ext>
              </a:extLst>
            </p:cNvPr>
            <p:cNvCxnSpPr>
              <a:stCxn id="11" idx="0"/>
              <a:endCxn id="8" idx="2"/>
            </p:cNvCxnSpPr>
            <p:nvPr/>
          </p:nvCxnSpPr>
          <p:spPr>
            <a:xfrm flipV="1">
              <a:off x="5772443" y="759146"/>
              <a:ext cx="0" cy="37244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29E8E33-700E-6A10-9B08-83C889B17B5F}"/>
                </a:ext>
              </a:extLst>
            </p:cNvPr>
            <p:cNvCxnSpPr>
              <a:stCxn id="15" idx="0"/>
              <a:endCxn id="12" idx="2"/>
            </p:cNvCxnSpPr>
            <p:nvPr/>
          </p:nvCxnSpPr>
          <p:spPr>
            <a:xfrm flipV="1">
              <a:off x="6896840" y="2000471"/>
              <a:ext cx="0" cy="37538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109DEA4-D674-50AC-E278-CDB83707AFF5}"/>
                </a:ext>
              </a:extLst>
            </p:cNvPr>
            <p:cNvCxnSpPr>
              <a:stCxn id="12" idx="0"/>
              <a:endCxn id="9" idx="2"/>
            </p:cNvCxnSpPr>
            <p:nvPr/>
          </p:nvCxnSpPr>
          <p:spPr>
            <a:xfrm flipV="1">
              <a:off x="6896840" y="755427"/>
              <a:ext cx="0" cy="37244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712064A-07D8-665E-79C0-4975727E57F7}"/>
                </a:ext>
              </a:extLst>
            </p:cNvPr>
            <p:cNvCxnSpPr/>
            <p:nvPr/>
          </p:nvCxnSpPr>
          <p:spPr>
            <a:xfrm flipV="1">
              <a:off x="4601470" y="-493054"/>
              <a:ext cx="0" cy="367797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FD140F3-78D7-502A-A462-89B57BE30414}"/>
                </a:ext>
              </a:extLst>
            </p:cNvPr>
            <p:cNvCxnSpPr/>
            <p:nvPr/>
          </p:nvCxnSpPr>
          <p:spPr>
            <a:xfrm flipV="1">
              <a:off x="5772443" y="-497701"/>
              <a:ext cx="0" cy="37244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9E0573-45C5-8D1D-707A-3D0ECC591776}"/>
                </a:ext>
              </a:extLst>
            </p:cNvPr>
            <p:cNvCxnSpPr/>
            <p:nvPr/>
          </p:nvCxnSpPr>
          <p:spPr>
            <a:xfrm flipV="1">
              <a:off x="6896840" y="-501420"/>
              <a:ext cx="0" cy="37244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D1CD41D-F662-F805-3759-54255E3B3712}"/>
                </a:ext>
              </a:extLst>
            </p:cNvPr>
            <p:cNvCxnSpPr/>
            <p:nvPr/>
          </p:nvCxnSpPr>
          <p:spPr>
            <a:xfrm>
              <a:off x="5006206" y="763793"/>
              <a:ext cx="361501" cy="334832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47C9B07-82CB-69C7-31BC-4C7AE1E4F914}"/>
                </a:ext>
              </a:extLst>
            </p:cNvPr>
            <p:cNvCxnSpPr/>
            <p:nvPr/>
          </p:nvCxnSpPr>
          <p:spPr>
            <a:xfrm>
              <a:off x="6170842" y="756547"/>
              <a:ext cx="361501" cy="334832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A5E99F9-7F1F-A1EA-29E5-9776CF5E064A}"/>
                </a:ext>
              </a:extLst>
            </p:cNvPr>
            <p:cNvCxnSpPr/>
            <p:nvPr/>
          </p:nvCxnSpPr>
          <p:spPr>
            <a:xfrm>
              <a:off x="5012543" y="2024262"/>
              <a:ext cx="361501" cy="334832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8DC6521-C343-2E8D-8D59-471AF04691D8}"/>
                </a:ext>
              </a:extLst>
            </p:cNvPr>
            <p:cNvCxnSpPr/>
            <p:nvPr/>
          </p:nvCxnSpPr>
          <p:spPr>
            <a:xfrm>
              <a:off x="6177179" y="2017016"/>
              <a:ext cx="361501" cy="334832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9525A07-C355-FCA9-E4F2-31AEB9CBFCD0}"/>
              </a:ext>
            </a:extLst>
          </p:cNvPr>
          <p:cNvSpPr txBox="1"/>
          <p:nvPr/>
        </p:nvSpPr>
        <p:spPr>
          <a:xfrm>
            <a:off x="323912" y="840363"/>
            <a:ext cx="5755661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96FF"/>
              </a:buClr>
            </a:pPr>
            <a:r>
              <a:rPr lang="en-CA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Nucleosynthesis of </a:t>
            </a:r>
            <a:r>
              <a:rPr lang="en-CA" sz="2000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CA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is </a:t>
            </a:r>
            <a:r>
              <a:rPr lang="en-CA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 by the presence of an isomer </a:t>
            </a:r>
            <a:r>
              <a:rPr lang="en-CA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</a:t>
            </a:r>
            <a:r>
              <a:rPr lang="en-CA" sz="2000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CA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228.31(3) keV)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F9726F-3848-3A13-FD14-072FBD89E961}"/>
              </a:ext>
            </a:extLst>
          </p:cNvPr>
          <p:cNvSpPr txBox="1"/>
          <p:nvPr/>
        </p:nvSpPr>
        <p:spPr>
          <a:xfrm>
            <a:off x="0" y="2142520"/>
            <a:ext cx="6266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1" dirty="0"/>
              <a:t>Can act as entirely separate nuclei! 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A09F59-8D3B-7450-DC02-B72BDDD5898D}"/>
              </a:ext>
            </a:extLst>
          </p:cNvPr>
          <p:cNvSpPr/>
          <p:nvPr/>
        </p:nvSpPr>
        <p:spPr>
          <a:xfrm>
            <a:off x="8377473" y="674654"/>
            <a:ext cx="1041400" cy="2117988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B05D9E-8490-D6BC-7D9A-BCE04FC64662}"/>
              </a:ext>
            </a:extLst>
          </p:cNvPr>
          <p:cNvSpPr/>
          <p:nvPr/>
        </p:nvSpPr>
        <p:spPr>
          <a:xfrm>
            <a:off x="8581505" y="1957354"/>
            <a:ext cx="608767" cy="55646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92C80E-A2BD-6AC5-7B7D-D5081BE07A54}"/>
              </a:ext>
            </a:extLst>
          </p:cNvPr>
          <p:cNvSpPr txBox="1"/>
          <p:nvPr/>
        </p:nvSpPr>
        <p:spPr>
          <a:xfrm>
            <a:off x="5677351" y="4284609"/>
            <a:ext cx="6096000" cy="1287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1800" dirty="0"/>
              <a:t>Proton capture reactions on </a:t>
            </a:r>
            <a:r>
              <a:rPr lang="en-CA" sz="1800" baseline="30000" dirty="0"/>
              <a:t>26m</a:t>
            </a:r>
            <a:r>
              <a:rPr lang="en-CA" sz="1800" dirty="0"/>
              <a:t>Al impact all </a:t>
            </a:r>
            <a:r>
              <a:rPr lang="en-CA" sz="1800" b="1" dirty="0"/>
              <a:t>observational signatures </a:t>
            </a:r>
            <a:r>
              <a:rPr lang="en-CA" sz="1800" dirty="0"/>
              <a:t>of </a:t>
            </a:r>
            <a:r>
              <a:rPr lang="en-CA" sz="1800" baseline="30000" dirty="0"/>
              <a:t>26</a:t>
            </a:r>
            <a:r>
              <a:rPr lang="en-CA" sz="1800" dirty="0"/>
              <a:t>Al in our universe (directly or indirectly)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433E8A-3E8A-B362-B88D-C4F3417993D1}"/>
              </a:ext>
            </a:extLst>
          </p:cNvPr>
          <p:cNvSpPr txBox="1"/>
          <p:nvPr/>
        </p:nvSpPr>
        <p:spPr>
          <a:xfrm>
            <a:off x="7132664" y="4110168"/>
            <a:ext cx="3519580" cy="1938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è"/>
            </a:pPr>
            <a:r>
              <a:rPr lang="en-US" sz="2000" dirty="0">
                <a:latin typeface="Times New Roman"/>
                <a:cs typeface="Times New Roman"/>
              </a:rPr>
              <a:t>Need to measure proton capture on excited quantum state of </a:t>
            </a:r>
            <a:r>
              <a:rPr lang="en-US" sz="2000" baseline="30000" dirty="0">
                <a:latin typeface="Times New Roman"/>
                <a:cs typeface="Times New Roman"/>
              </a:rPr>
              <a:t>26</a:t>
            </a:r>
            <a:r>
              <a:rPr lang="en-US" sz="2000" dirty="0">
                <a:latin typeface="Times New Roman"/>
                <a:cs typeface="Times New Roman"/>
              </a:rPr>
              <a:t>Al</a:t>
            </a:r>
          </a:p>
          <a:p>
            <a:pPr algn="ctr"/>
            <a:endParaRPr lang="en-US" sz="2000" b="1" dirty="0">
              <a:latin typeface="Times New Roman"/>
              <a:cs typeface="Times New Roman"/>
            </a:endParaRPr>
          </a:p>
          <a:p>
            <a:pPr algn="ctr"/>
            <a:r>
              <a:rPr lang="en-US" sz="2000" b="1" dirty="0">
                <a:latin typeface="Times New Roman"/>
                <a:cs typeface="Times New Roman"/>
              </a:rPr>
              <a:t> EXPERIMENTAL CHALLENGE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BCBD2B-6429-83EB-2A7C-31B9CCAD2DC4}"/>
              </a:ext>
            </a:extLst>
          </p:cNvPr>
          <p:cNvSpPr txBox="1"/>
          <p:nvPr/>
        </p:nvSpPr>
        <p:spPr>
          <a:xfrm>
            <a:off x="303579" y="289771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6.3s</a:t>
            </a:r>
          </a:p>
        </p:txBody>
      </p:sp>
    </p:spTree>
    <p:extLst>
      <p:ext uri="{BB962C8B-B14F-4D97-AF65-F5344CB8AC3E}">
        <p14:creationId xmlns:p14="http://schemas.microsoft.com/office/powerpoint/2010/main" val="377899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29" grpId="0"/>
      <p:bldP spid="30" grpId="0"/>
      <p:bldP spid="33" grpId="0" animBg="1"/>
      <p:bldP spid="35" grpId="0"/>
      <p:bldP spid="35" grpId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4A4DE-81D5-794C-B66E-F50859B212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Previous 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344D3-3E30-F44F-99F9-6D33400D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70E3336-3670-9146-9A18-94E85C7D6848}"/>
              </a:ext>
            </a:extLst>
          </p:cNvPr>
          <p:cNvSpPr txBox="1">
            <a:spLocks/>
          </p:cNvSpPr>
          <p:nvPr/>
        </p:nvSpPr>
        <p:spPr>
          <a:xfrm>
            <a:off x="344201" y="700700"/>
            <a:ext cx="11967148" cy="13327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CA" dirty="0"/>
              <a:t>States of relevance for the </a:t>
            </a:r>
            <a:r>
              <a:rPr lang="en-CA" baseline="30000" dirty="0"/>
              <a:t>26g</a:t>
            </a:r>
            <a:r>
              <a:rPr lang="en-CA" dirty="0"/>
              <a:t>Al(</a:t>
            </a:r>
            <a:r>
              <a:rPr lang="en-CA" i="1" dirty="0"/>
              <a:t>p</a:t>
            </a:r>
            <a:r>
              <a:rPr lang="en-US" dirty="0"/>
              <a:t>,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)</a:t>
            </a:r>
            <a:r>
              <a:rPr lang="en-CA" baseline="30000" dirty="0"/>
              <a:t>27</a:t>
            </a:r>
            <a:r>
              <a:rPr lang="en-CA" dirty="0"/>
              <a:t>Si reaction have been studied extensively</a:t>
            </a:r>
          </a:p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CA" b="1" u="sng" dirty="0"/>
              <a:t>BUT:</a:t>
            </a:r>
            <a:r>
              <a:rPr lang="en-CA" dirty="0"/>
              <a:t> </a:t>
            </a:r>
            <a:r>
              <a:rPr lang="en-CA" b="1" dirty="0"/>
              <a:t>Little</a:t>
            </a:r>
            <a:r>
              <a:rPr lang="en-CA" dirty="0"/>
              <a:t> </a:t>
            </a:r>
            <a:r>
              <a:rPr lang="en-CA" b="1" dirty="0"/>
              <a:t>experimental information </a:t>
            </a:r>
            <a:r>
              <a:rPr lang="en-CA" dirty="0"/>
              <a:t>is available on the rate of the </a:t>
            </a:r>
            <a:r>
              <a:rPr lang="en-CA" baseline="30000" dirty="0"/>
              <a:t>26m</a:t>
            </a:r>
            <a:r>
              <a:rPr lang="en-CA" dirty="0"/>
              <a:t>Al(</a:t>
            </a:r>
            <a:r>
              <a:rPr lang="en-CA" i="1" dirty="0" err="1"/>
              <a:t>p</a:t>
            </a:r>
            <a:r>
              <a:rPr lang="en-CA" dirty="0" err="1"/>
              <a:t>,</a:t>
            </a:r>
            <a:r>
              <a:rPr lang="en-CA" dirty="0" err="1">
                <a:latin typeface="Symbol" pitchFamily="2" charset="2"/>
              </a:rPr>
              <a:t>g</a:t>
            </a:r>
            <a:r>
              <a:rPr lang="en-CA" dirty="0"/>
              <a:t>)</a:t>
            </a:r>
            <a:r>
              <a:rPr lang="en-CA" baseline="30000" dirty="0"/>
              <a:t>27</a:t>
            </a:r>
            <a:r>
              <a:rPr lang="en-CA" dirty="0"/>
              <a:t>Si reaction</a:t>
            </a:r>
          </a:p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CA" b="1" dirty="0"/>
              <a:t>Difficulty in producing pure, isomeric </a:t>
            </a:r>
            <a:r>
              <a:rPr lang="en-CA" b="1" baseline="30000" dirty="0"/>
              <a:t>26</a:t>
            </a:r>
            <a:r>
              <a:rPr lang="en-CA" b="1" dirty="0"/>
              <a:t>Al beams </a:t>
            </a:r>
            <a:r>
              <a:rPr lang="en-CA" dirty="0"/>
              <a:t>to probe low-spin excited states in </a:t>
            </a:r>
            <a:r>
              <a:rPr lang="en-CA" baseline="30000" dirty="0"/>
              <a:t>27</a:t>
            </a:r>
            <a:r>
              <a:rPr lang="en-CA" dirty="0"/>
              <a:t>Si. </a:t>
            </a:r>
          </a:p>
          <a:p>
            <a:pPr marL="0" indent="0">
              <a:buClr>
                <a:srgbClr val="0096FF"/>
              </a:buClr>
              <a:buNone/>
            </a:pPr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3B3505-B4A3-D84F-9D2E-BF2E50C6A1D4}"/>
              </a:ext>
            </a:extLst>
          </p:cNvPr>
          <p:cNvSpPr/>
          <p:nvPr/>
        </p:nvSpPr>
        <p:spPr>
          <a:xfrm>
            <a:off x="5793453" y="2265832"/>
            <a:ext cx="6096000" cy="3477875"/>
          </a:xfrm>
          <a:prstGeom prst="rect">
            <a:avLst/>
          </a:prstGeom>
          <a:ln w="28575">
            <a:solidFill>
              <a:srgbClr val="00A4FF"/>
            </a:solidFill>
          </a:ln>
        </p:spPr>
        <p:txBody>
          <a:bodyPr>
            <a:spAutoFit/>
          </a:bodyPr>
          <a:lstStyle/>
          <a:p>
            <a:pPr>
              <a:buClr>
                <a:srgbClr val="0096FF"/>
              </a:buClr>
            </a:pPr>
            <a:r>
              <a:rPr lang="en-CA" sz="2000" dirty="0">
                <a:sym typeface="Wingdings" pitchFamily="2" charset="2"/>
              </a:rPr>
              <a:t>Recent study by Hallam, </a:t>
            </a:r>
            <a:r>
              <a:rPr lang="en-CA" sz="2000" dirty="0" err="1">
                <a:sym typeface="Wingdings" pitchFamily="2" charset="2"/>
              </a:rPr>
              <a:t>Lotay</a:t>
            </a:r>
            <a:r>
              <a:rPr lang="en-CA" sz="2000" dirty="0">
                <a:sym typeface="Wingdings" pitchFamily="2" charset="2"/>
              </a:rPr>
              <a:t> et al. used concept of isospin symmetry to </a:t>
            </a:r>
            <a:r>
              <a:rPr lang="en-CA" sz="2000" b="1" dirty="0">
                <a:sym typeface="Wingdings" pitchFamily="2" charset="2"/>
              </a:rPr>
              <a:t>mimic proton capture </a:t>
            </a:r>
            <a:r>
              <a:rPr lang="en-CA" sz="2000" dirty="0">
                <a:sym typeface="Wingdings" pitchFamily="2" charset="2"/>
              </a:rPr>
              <a:t>on isomer via a </a:t>
            </a:r>
            <a:r>
              <a:rPr lang="en-CA" sz="2000" baseline="30000" dirty="0">
                <a:sym typeface="Wingdings" pitchFamily="2" charset="2"/>
              </a:rPr>
              <a:t>26</a:t>
            </a:r>
            <a:r>
              <a:rPr lang="en-CA" sz="2000" dirty="0">
                <a:sym typeface="Wingdings" pitchFamily="2" charset="2"/>
              </a:rPr>
              <a:t>Si(</a:t>
            </a:r>
            <a:r>
              <a:rPr lang="en-CA" sz="2000" i="1" dirty="0" err="1">
                <a:sym typeface="Wingdings" pitchFamily="2" charset="2"/>
              </a:rPr>
              <a:t>d,p</a:t>
            </a:r>
            <a:r>
              <a:rPr lang="en-CA" sz="2000" dirty="0">
                <a:sym typeface="Wingdings" pitchFamily="2" charset="2"/>
              </a:rPr>
              <a:t>)</a:t>
            </a:r>
            <a:r>
              <a:rPr lang="en-CA" sz="2000" baseline="30000" dirty="0">
                <a:sym typeface="Wingdings" pitchFamily="2" charset="2"/>
              </a:rPr>
              <a:t>27</a:t>
            </a:r>
            <a:r>
              <a:rPr lang="en-CA" sz="2000" dirty="0">
                <a:sym typeface="Wingdings" pitchFamily="2" charset="2"/>
              </a:rPr>
              <a:t>Si transfer reaction study</a:t>
            </a:r>
          </a:p>
          <a:p>
            <a:pPr>
              <a:buClr>
                <a:srgbClr val="0096FF"/>
              </a:buClr>
            </a:pPr>
            <a:endParaRPr lang="en-CA" sz="2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rgbClr val="0096FF"/>
              </a:buClr>
            </a:pPr>
            <a:r>
              <a:rPr lang="en-CA" sz="2000" dirty="0">
                <a:solidFill>
                  <a:srgbClr val="0096FF"/>
                </a:solidFill>
                <a:sym typeface="Wingdings" pitchFamily="2" charset="2"/>
              </a:rPr>
              <a:t> </a:t>
            </a:r>
            <a:r>
              <a:rPr lang="en-CA" sz="2000" dirty="0"/>
              <a:t>Stringent upper limits were placed on the spectroscopic factors of all resonant levels with E</a:t>
            </a:r>
            <a:r>
              <a:rPr lang="en-CA" sz="2000" baseline="-25000" dirty="0"/>
              <a:t>r</a:t>
            </a:r>
            <a:r>
              <a:rPr lang="en-CA" sz="2000" dirty="0"/>
              <a:t> &lt; 500 keV </a:t>
            </a:r>
          </a:p>
          <a:p>
            <a:pPr>
              <a:buClr>
                <a:srgbClr val="0096FF"/>
              </a:buClr>
            </a:pPr>
            <a:endParaRPr lang="en-CA" sz="2000" dirty="0">
              <a:solidFill>
                <a:srgbClr val="0096FF"/>
              </a:solidFill>
            </a:endParaRPr>
          </a:p>
          <a:p>
            <a:pPr>
              <a:buClr>
                <a:srgbClr val="0096FF"/>
              </a:buClr>
            </a:pPr>
            <a:r>
              <a:rPr lang="en-CA" sz="2000" dirty="0">
                <a:solidFill>
                  <a:srgbClr val="0096FF"/>
                </a:solidFill>
                <a:sym typeface="Wingdings" pitchFamily="2" charset="2"/>
              </a:rPr>
              <a:t> </a:t>
            </a:r>
            <a:r>
              <a:rPr lang="en-CA" sz="2000" dirty="0">
                <a:sym typeface="Wingdings" pitchFamily="2" charset="2"/>
              </a:rPr>
              <a:t>Estimated </a:t>
            </a:r>
            <a:r>
              <a:rPr lang="en-CA" sz="2000" dirty="0" err="1">
                <a:latin typeface="Symbol" pitchFamily="2" charset="2"/>
                <a:sym typeface="Wingdings" pitchFamily="2" charset="2"/>
              </a:rPr>
              <a:t>wg</a:t>
            </a:r>
            <a:r>
              <a:rPr lang="en-CA" sz="2000" dirty="0">
                <a:sym typeface="Wingdings" pitchFamily="2" charset="2"/>
              </a:rPr>
              <a:t>(</a:t>
            </a:r>
            <a:r>
              <a:rPr lang="en-CA" sz="2000" dirty="0"/>
              <a:t>447-keV) ~ 385meV </a:t>
            </a:r>
            <a:r>
              <a:rPr lang="en-CA" sz="2000" dirty="0">
                <a:sym typeface="Wingdings" pitchFamily="2" charset="2"/>
              </a:rPr>
              <a:t></a:t>
            </a:r>
            <a:r>
              <a:rPr lang="en-CA" sz="2000" dirty="0"/>
              <a:t> resonance is likely to </a:t>
            </a:r>
            <a:r>
              <a:rPr lang="en-CA" sz="2000" b="1" dirty="0"/>
              <a:t>dominate</a:t>
            </a:r>
            <a:r>
              <a:rPr lang="en-CA" sz="2000" dirty="0"/>
              <a:t> the entire </a:t>
            </a:r>
            <a:r>
              <a:rPr lang="en-CA" sz="2000" baseline="30000" dirty="0"/>
              <a:t>26m</a:t>
            </a:r>
            <a:r>
              <a:rPr lang="en-CA" sz="2000" dirty="0"/>
              <a:t>Al(</a:t>
            </a:r>
            <a:r>
              <a:rPr lang="en-CA" sz="2000" i="1" dirty="0" err="1"/>
              <a:t>p</a:t>
            </a:r>
            <a:r>
              <a:rPr lang="en-CA" sz="2000" dirty="0" err="1"/>
              <a:t>,</a:t>
            </a:r>
            <a:r>
              <a:rPr lang="en-CA" sz="2000" dirty="0" err="1">
                <a:latin typeface="Symbol" pitchFamily="2" charset="2"/>
              </a:rPr>
              <a:t>g</a:t>
            </a:r>
            <a:r>
              <a:rPr lang="el-GR" sz="2000" dirty="0"/>
              <a:t>) </a:t>
            </a:r>
            <a:r>
              <a:rPr lang="en-CA" sz="2000" dirty="0"/>
              <a:t>rate for T &gt; 0.3 GK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CE0989-D3EE-7F42-B35D-289BC0D8C516}"/>
              </a:ext>
            </a:extLst>
          </p:cNvPr>
          <p:cNvSpPr/>
          <p:nvPr/>
        </p:nvSpPr>
        <p:spPr>
          <a:xfrm>
            <a:off x="302547" y="2426080"/>
            <a:ext cx="5319456" cy="1015663"/>
          </a:xfrm>
          <a:prstGeom prst="rect">
            <a:avLst/>
          </a:prstGeom>
          <a:ln w="28575">
            <a:solidFill>
              <a:srgbClr val="00A4FF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0096FF"/>
              </a:buClr>
            </a:pPr>
            <a:r>
              <a:rPr lang="en-CA" sz="2000" dirty="0"/>
              <a:t>2009: </a:t>
            </a:r>
            <a:r>
              <a:rPr lang="en-CA" sz="2000" dirty="0" err="1"/>
              <a:t>Deibel</a:t>
            </a:r>
            <a:r>
              <a:rPr lang="en-CA" sz="2000" dirty="0"/>
              <a:t> et al. used </a:t>
            </a:r>
            <a:r>
              <a:rPr lang="en-CA" sz="2000" baseline="30000" dirty="0"/>
              <a:t>27</a:t>
            </a:r>
            <a:r>
              <a:rPr lang="en-CA" sz="2000" dirty="0"/>
              <a:t>Al(</a:t>
            </a:r>
            <a:r>
              <a:rPr lang="en-CA" sz="2000" baseline="30000" dirty="0"/>
              <a:t>3</a:t>
            </a:r>
            <a:r>
              <a:rPr lang="en-CA" sz="2000" dirty="0"/>
              <a:t>He,</a:t>
            </a:r>
            <a:r>
              <a:rPr lang="en-CA" sz="2000" i="1" dirty="0"/>
              <a:t>t</a:t>
            </a:r>
            <a:r>
              <a:rPr lang="en-CA" sz="2000" dirty="0"/>
              <a:t>)</a:t>
            </a:r>
            <a:r>
              <a:rPr lang="en-CA" sz="2000" baseline="30000" dirty="0"/>
              <a:t>27</a:t>
            </a:r>
            <a:r>
              <a:rPr lang="en-CA" sz="2000" dirty="0"/>
              <a:t>Si*(</a:t>
            </a:r>
            <a:r>
              <a:rPr lang="en-CA" sz="2000" i="1" dirty="0"/>
              <a:t>p</a:t>
            </a:r>
            <a:r>
              <a:rPr lang="en-CA" sz="2000" dirty="0"/>
              <a:t>)</a:t>
            </a:r>
            <a:r>
              <a:rPr lang="en-CA" sz="2000" baseline="30000" dirty="0"/>
              <a:t>26</a:t>
            </a:r>
            <a:r>
              <a:rPr lang="en-CA" sz="2000" dirty="0"/>
              <a:t>Al &amp; </a:t>
            </a:r>
            <a:r>
              <a:rPr lang="en-CA" sz="2000" baseline="30000" dirty="0"/>
              <a:t>28</a:t>
            </a:r>
            <a:r>
              <a:rPr lang="en-CA" sz="2000" dirty="0"/>
              <a:t>Si(</a:t>
            </a:r>
            <a:r>
              <a:rPr lang="en-CA" sz="2000" baseline="30000" dirty="0"/>
              <a:t>3</a:t>
            </a:r>
            <a:r>
              <a:rPr lang="en-CA" sz="2000" dirty="0"/>
              <a:t>He,</a:t>
            </a:r>
            <a:r>
              <a:rPr lang="en-CA" sz="2000" dirty="0">
                <a:latin typeface="Symbol" pitchFamily="2" charset="2"/>
              </a:rPr>
              <a:t>a</a:t>
            </a:r>
            <a:r>
              <a:rPr lang="en-CA" sz="2000" dirty="0"/>
              <a:t>)</a:t>
            </a:r>
            <a:r>
              <a:rPr lang="en-CA" sz="2000" baseline="30000" dirty="0"/>
              <a:t>27</a:t>
            </a:r>
            <a:r>
              <a:rPr lang="en-CA" sz="2000" dirty="0"/>
              <a:t>Si*(</a:t>
            </a:r>
            <a:r>
              <a:rPr lang="en-CA" sz="2000" i="1" dirty="0"/>
              <a:t>p</a:t>
            </a:r>
            <a:r>
              <a:rPr lang="en-CA" sz="2000" dirty="0"/>
              <a:t>)</a:t>
            </a:r>
            <a:r>
              <a:rPr lang="en-CA" sz="2000" baseline="30000" dirty="0"/>
              <a:t>26</a:t>
            </a:r>
            <a:r>
              <a:rPr lang="en-CA" sz="2000" dirty="0"/>
              <a:t>Al to observe p-decays from excited states and found E</a:t>
            </a:r>
            <a:r>
              <a:rPr lang="en-CA" sz="2000" baseline="-25000" dirty="0"/>
              <a:t>r </a:t>
            </a:r>
            <a:r>
              <a:rPr lang="en-CA" sz="2000" dirty="0"/>
              <a:t>= 445(4) keV</a:t>
            </a:r>
            <a:endParaRPr lang="en-CA" sz="15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19FEFA-433B-1248-AC19-F01ECF014312}"/>
              </a:ext>
            </a:extLst>
          </p:cNvPr>
          <p:cNvSpPr/>
          <p:nvPr/>
        </p:nvSpPr>
        <p:spPr>
          <a:xfrm>
            <a:off x="344201" y="3967985"/>
            <a:ext cx="5277801" cy="2246769"/>
          </a:xfrm>
          <a:prstGeom prst="rect">
            <a:avLst/>
          </a:prstGeom>
          <a:ln w="28575">
            <a:solidFill>
              <a:srgbClr val="00A4FF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0096FF"/>
              </a:buClr>
            </a:pPr>
            <a:r>
              <a:rPr lang="en-CA" sz="2000" dirty="0"/>
              <a:t>2009/10: </a:t>
            </a:r>
            <a:r>
              <a:rPr lang="en-CA" sz="2000" dirty="0" err="1"/>
              <a:t>Lotay</a:t>
            </a:r>
            <a:r>
              <a:rPr lang="en-CA" sz="2000" dirty="0"/>
              <a:t> et al. performed spectroscopy study (Argonne) identifying low-energy </a:t>
            </a:r>
            <a:r>
              <a:rPr lang="en-CA" sz="2000" baseline="30000" dirty="0"/>
              <a:t>26m</a:t>
            </a:r>
            <a:r>
              <a:rPr lang="en-CA" sz="2000" dirty="0"/>
              <a:t>Al + p states</a:t>
            </a:r>
          </a:p>
          <a:p>
            <a:pPr>
              <a:buClr>
                <a:srgbClr val="0096FF"/>
              </a:buClr>
            </a:pPr>
            <a:endParaRPr lang="en-CA" sz="2000" dirty="0"/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è"/>
            </a:pPr>
            <a:r>
              <a:rPr lang="en-CA" sz="2000" dirty="0">
                <a:sym typeface="Wingdings" pitchFamily="2" charset="2"/>
              </a:rPr>
              <a:t>E</a:t>
            </a:r>
            <a:r>
              <a:rPr lang="en-CA" sz="2000" baseline="-25000" dirty="0">
                <a:sym typeface="Wingdings" pitchFamily="2" charset="2"/>
              </a:rPr>
              <a:t>r</a:t>
            </a:r>
            <a:r>
              <a:rPr lang="en-CA" sz="2000" dirty="0">
                <a:sym typeface="Wingdings" pitchFamily="2" charset="2"/>
              </a:rPr>
              <a:t> = 447.7(6) keV, J = ½, + 4 more lower energy resonances.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è"/>
            </a:pPr>
            <a:r>
              <a:rPr lang="en-CA" sz="2000" dirty="0">
                <a:sym typeface="Wingdings" pitchFamily="2" charset="2"/>
              </a:rPr>
              <a:t>However, exact </a:t>
            </a:r>
            <a:r>
              <a:rPr lang="en-CA" sz="2000" b="1" dirty="0">
                <a:sym typeface="Wingdings" pitchFamily="2" charset="2"/>
              </a:rPr>
              <a:t>strengths unknown!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B630A3-96F7-734C-B1FF-E67A2E2D09D1}"/>
              </a:ext>
            </a:extLst>
          </p:cNvPr>
          <p:cNvSpPr/>
          <p:nvPr/>
        </p:nvSpPr>
        <p:spPr>
          <a:xfrm>
            <a:off x="1433409" y="3431235"/>
            <a:ext cx="3348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/>
              <a:t> </a:t>
            </a:r>
            <a:r>
              <a:rPr lang="en-CA" sz="1200" dirty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en-CA" sz="1200" dirty="0" err="1">
                <a:solidFill>
                  <a:schemeClr val="bg2">
                    <a:lumMod val="50000"/>
                  </a:schemeClr>
                </a:solidFill>
              </a:rPr>
              <a:t>Deibel</a:t>
            </a:r>
            <a:r>
              <a:rPr lang="en-CA" sz="1200" dirty="0">
                <a:solidFill>
                  <a:schemeClr val="bg2">
                    <a:lumMod val="50000"/>
                  </a:schemeClr>
                </a:solidFill>
              </a:rPr>
              <a:t> et al., Phys. Rev. C80, 035806 (2009)]</a:t>
            </a:r>
            <a:endParaRPr lang="en-US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43CDC7-7CB2-6E42-9B4B-F794388B8639}"/>
              </a:ext>
            </a:extLst>
          </p:cNvPr>
          <p:cNvSpPr/>
          <p:nvPr/>
        </p:nvSpPr>
        <p:spPr>
          <a:xfrm>
            <a:off x="7120984" y="6038715"/>
            <a:ext cx="3898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>
                <a:solidFill>
                  <a:schemeClr val="bg2">
                    <a:lumMod val="50000"/>
                  </a:schemeClr>
                </a:solidFill>
              </a:rPr>
              <a:t>[S. Hallam et al., Phys. Rev. Lett. 126, 042701 (2021)] 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D94983-BDBA-6C40-8288-B8AEF875A22E}"/>
              </a:ext>
            </a:extLst>
          </p:cNvPr>
          <p:cNvSpPr/>
          <p:nvPr/>
        </p:nvSpPr>
        <p:spPr>
          <a:xfrm>
            <a:off x="1433409" y="6215587"/>
            <a:ext cx="3454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96FF"/>
              </a:buClr>
            </a:pPr>
            <a:r>
              <a:rPr lang="en-CA" sz="1200" dirty="0">
                <a:solidFill>
                  <a:schemeClr val="bg2">
                    <a:lumMod val="50000"/>
                  </a:schemeClr>
                </a:solidFill>
              </a:rPr>
              <a:t>[G. </a:t>
            </a:r>
            <a:r>
              <a:rPr lang="en-CA" sz="1200" dirty="0" err="1">
                <a:solidFill>
                  <a:schemeClr val="bg2">
                    <a:lumMod val="50000"/>
                  </a:schemeClr>
                </a:solidFill>
              </a:rPr>
              <a:t>Lotay</a:t>
            </a:r>
            <a:r>
              <a:rPr lang="en-CA" sz="1200" dirty="0">
                <a:solidFill>
                  <a:schemeClr val="bg2">
                    <a:lumMod val="50000"/>
                  </a:schemeClr>
                </a:solidFill>
              </a:rPr>
              <a:t> et al., Phys. Rev. C80, 055802 (2009)]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62F07B-A6E3-4EB5-6377-2927E136877A}"/>
              </a:ext>
            </a:extLst>
          </p:cNvPr>
          <p:cNvSpPr txBox="1">
            <a:spLocks/>
          </p:cNvSpPr>
          <p:nvPr/>
        </p:nvSpPr>
        <p:spPr>
          <a:xfrm>
            <a:off x="4333875" y="6400612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Annika Lennarz – </a:t>
            </a:r>
            <a:r>
              <a:rPr lang="en-US" dirty="0" err="1"/>
              <a:t>CaNPAN</a:t>
            </a:r>
            <a:r>
              <a:rPr lang="en-US" dirty="0"/>
              <a:t> meeting 2024</a:t>
            </a:r>
          </a:p>
        </p:txBody>
      </p:sp>
    </p:spTree>
    <p:extLst>
      <p:ext uri="{BB962C8B-B14F-4D97-AF65-F5344CB8AC3E}">
        <p14:creationId xmlns:p14="http://schemas.microsoft.com/office/powerpoint/2010/main" val="1741890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51197DAF-B06F-400C-0B69-12F53AD70D1A}"/>
              </a:ext>
            </a:extLst>
          </p:cNvPr>
          <p:cNvSpPr txBox="1"/>
          <p:nvPr/>
        </p:nvSpPr>
        <p:spPr>
          <a:xfrm>
            <a:off x="4938059" y="5387674"/>
            <a:ext cx="7205798" cy="1287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10000"/>
              </a:lnSpc>
              <a:buClr>
                <a:srgbClr val="0096FF"/>
              </a:buClr>
              <a:buSzPct val="120000"/>
              <a:buFont typeface="Wingdings" pitchFamily="2" charset="2"/>
              <a:buChar char="§"/>
            </a:pPr>
            <a:r>
              <a:rPr lang="en-US" sz="1800" b="1" dirty="0"/>
              <a:t>Coincidence measurement</a:t>
            </a:r>
            <a:r>
              <a:rPr lang="en-US" b="1" dirty="0"/>
              <a:t>: </a:t>
            </a:r>
            <a:r>
              <a:rPr lang="en-US" dirty="0"/>
              <a:t>P</a:t>
            </a:r>
            <a:r>
              <a:rPr lang="en-US" sz="1800" dirty="0"/>
              <a:t>rompt </a:t>
            </a:r>
            <a:r>
              <a:rPr lang="en-US" sz="1800" dirty="0">
                <a:latin typeface="Symbol" charset="2"/>
                <a:cs typeface="Symbol" charset="2"/>
              </a:rPr>
              <a:t>g</a:t>
            </a:r>
            <a:r>
              <a:rPr lang="en-US" sz="1800" dirty="0"/>
              <a:t>-rays, PID cuts &amp; TOF</a:t>
            </a:r>
          </a:p>
          <a:p>
            <a:pPr marL="742950" lvl="1" indent="-285750">
              <a:lnSpc>
                <a:spcPct val="110000"/>
              </a:lnSpc>
              <a:buClr>
                <a:srgbClr val="0096FF"/>
              </a:buClr>
              <a:buSzPct val="120000"/>
              <a:buFont typeface="Wingdings" pitchFamily="2" charset="2"/>
              <a:buChar char="§"/>
            </a:pPr>
            <a:r>
              <a:rPr lang="en-US" sz="1800" b="1" dirty="0"/>
              <a:t>suppression factor </a:t>
            </a:r>
            <a:r>
              <a:rPr lang="en-US" sz="1800" dirty="0"/>
              <a:t>of  ~10</a:t>
            </a:r>
            <a:r>
              <a:rPr lang="en-US" sz="1800" baseline="30000" dirty="0"/>
              <a:t>15</a:t>
            </a:r>
            <a:r>
              <a:rPr lang="en-US" sz="1800" dirty="0"/>
              <a:t> for p-capture &amp; ~5x10</a:t>
            </a:r>
            <a:r>
              <a:rPr lang="en-US" sz="1800" baseline="30000" dirty="0"/>
              <a:t>17</a:t>
            </a:r>
            <a:r>
              <a:rPr lang="en-US" sz="1800" dirty="0"/>
              <a:t> for </a:t>
            </a:r>
            <a:r>
              <a:rPr lang="en-US" sz="1800" dirty="0">
                <a:latin typeface="Symbol" charset="2"/>
                <a:cs typeface="Symbol" charset="2"/>
              </a:rPr>
              <a:t>a</a:t>
            </a:r>
            <a:r>
              <a:rPr lang="en-US" sz="1800" dirty="0"/>
              <a:t>-capture</a:t>
            </a:r>
            <a:endParaRPr lang="en-US" dirty="0"/>
          </a:p>
          <a:p>
            <a:pPr marL="742950" lvl="1" indent="-285750">
              <a:lnSpc>
                <a:spcPct val="110000"/>
              </a:lnSpc>
              <a:buClr>
                <a:srgbClr val="0096FF"/>
              </a:buClr>
              <a:buSzPct val="120000"/>
              <a:buFont typeface="Wingdings" pitchFamily="2" charset="2"/>
              <a:buChar char="§"/>
            </a:pPr>
            <a:endParaRPr lang="en-US" sz="1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443998" y="205595"/>
            <a:ext cx="10816139" cy="1952510"/>
          </a:xfrm>
        </p:spPr>
        <p:txBody>
          <a:bodyPr/>
          <a:lstStyle/>
          <a:p>
            <a:r>
              <a:rPr lang="en-US" dirty="0"/>
              <a:t>DRAGON – Detector of Recoils and Gammas of Nuclear Reactions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8D8436-2568-BD4B-A16B-FDA423360056}"/>
              </a:ext>
            </a:extLst>
          </p:cNvPr>
          <p:cNvSpPr txBox="1"/>
          <p:nvPr/>
        </p:nvSpPr>
        <p:spPr>
          <a:xfrm>
            <a:off x="490709" y="976729"/>
            <a:ext cx="3353803" cy="1881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tx2"/>
              </a:buClr>
              <a:buFont typeface="+mj-ea"/>
              <a:buAutoNum type="circleNumDbPlain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Windowless gas target</a:t>
            </a:r>
          </a:p>
          <a:p>
            <a:pPr marL="457200" indent="-457200">
              <a:lnSpc>
                <a:spcPct val="150000"/>
              </a:lnSpc>
              <a:buClr>
                <a:schemeClr val="tx2"/>
              </a:buClr>
              <a:buFont typeface="+mj-ea"/>
              <a:buAutoNum type="circleNumDbPlain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BGO </a:t>
            </a:r>
            <a:r>
              <a:rPr lang="en-US" sz="2000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-detection array</a:t>
            </a:r>
          </a:p>
          <a:p>
            <a:pPr marL="457200" indent="-457200">
              <a:lnSpc>
                <a:spcPct val="150000"/>
              </a:lnSpc>
              <a:buClr>
                <a:schemeClr val="tx2"/>
              </a:buClr>
              <a:buFont typeface="+mj-ea"/>
              <a:buAutoNum type="circleNumDbPlain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MEME mass separator</a:t>
            </a:r>
          </a:p>
          <a:p>
            <a:pPr marL="457200" indent="-457200">
              <a:lnSpc>
                <a:spcPct val="150000"/>
              </a:lnSpc>
              <a:buClr>
                <a:schemeClr val="tx2"/>
              </a:buClr>
              <a:buFont typeface="+mj-ea"/>
              <a:buAutoNum type="circleNumDbPlain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Recoil detection system</a:t>
            </a:r>
          </a:p>
        </p:txBody>
      </p:sp>
      <p:pic>
        <p:nvPicPr>
          <p:cNvPr id="12" name="Picture 11" descr="dragon_schematic">
            <a:extLst>
              <a:ext uri="{FF2B5EF4-FFF2-40B4-BE49-F238E27FC236}">
                <a16:creationId xmlns:a16="http://schemas.microsoft.com/office/drawing/2014/main" id="{BAF711AD-DBC6-434B-A1CD-A7286AEDF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30" y="520414"/>
            <a:ext cx="6416896" cy="5044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390F2-89FB-6F46-868F-78BA85DAAD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5" b="-47"/>
          <a:stretch/>
        </p:blipFill>
        <p:spPr>
          <a:xfrm>
            <a:off x="688920" y="3572595"/>
            <a:ext cx="3035300" cy="79057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D2307F-6ACD-A144-A420-27980D1EF90F}"/>
              </a:ext>
            </a:extLst>
          </p:cNvPr>
          <p:cNvCxnSpPr/>
          <p:nvPr/>
        </p:nvCxnSpPr>
        <p:spPr>
          <a:xfrm flipV="1">
            <a:off x="1139502" y="4355597"/>
            <a:ext cx="0" cy="427522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24">
            <a:extLst>
              <a:ext uri="{FF2B5EF4-FFF2-40B4-BE49-F238E27FC236}">
                <a16:creationId xmlns:a16="http://schemas.microsoft.com/office/drawing/2014/main" id="{4FFC625B-1FD6-3043-A2FA-9B0CC5883A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620" y="3589249"/>
            <a:ext cx="906622" cy="735993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66CCFF"/>
                    </a:gs>
                    <a:gs pos="50000">
                      <a:srgbClr val="0033CC"/>
                    </a:gs>
                    <a:gs pos="100000">
                      <a:srgbClr val="66CC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200B59-393E-9948-A105-68137B686062}"/>
              </a:ext>
            </a:extLst>
          </p:cNvPr>
          <p:cNvSpPr txBox="1"/>
          <p:nvPr/>
        </p:nvSpPr>
        <p:spPr>
          <a:xfrm>
            <a:off x="588690" y="4837382"/>
            <a:ext cx="1101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847470"/>
                </a:solidFill>
              </a:rPr>
              <a:t>#reactions per incident ion</a:t>
            </a:r>
          </a:p>
        </p:txBody>
      </p:sp>
      <p:pic>
        <p:nvPicPr>
          <p:cNvPr id="17" name="Picture 16" descr="gastarget.png">
            <a:extLst>
              <a:ext uri="{FF2B5EF4-FFF2-40B4-BE49-F238E27FC236}">
                <a16:creationId xmlns:a16="http://schemas.microsoft.com/office/drawing/2014/main" id="{EE22D9CE-F2EB-E44F-A9D6-CD8C46A9C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17" y="1014334"/>
            <a:ext cx="3082409" cy="1999800"/>
          </a:xfrm>
          <a:prstGeom prst="rect">
            <a:avLst/>
          </a:prstGeom>
        </p:spPr>
      </p:pic>
      <p:graphicFrame>
        <p:nvGraphicFramePr>
          <p:cNvPr id="18" name="Object 13">
            <a:extLst>
              <a:ext uri="{FF2B5EF4-FFF2-40B4-BE49-F238E27FC236}">
                <a16:creationId xmlns:a16="http://schemas.microsoft.com/office/drawing/2014/main" id="{4D65A3E8-82C6-A349-85A2-DFADE06BDF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845" y="5684812"/>
          <a:ext cx="4379214" cy="627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52800" imgH="508000" progId="Equation.3">
                  <p:embed/>
                </p:oleObj>
              </mc:Choice>
              <mc:Fallback>
                <p:oleObj name="Equation" r:id="rId6" imgW="3352800" imgH="508000" progId="Equation.3">
                  <p:embed/>
                  <p:pic>
                    <p:nvPicPr>
                      <p:cNvPr id="18" name="Object 13">
                        <a:extLst>
                          <a:ext uri="{FF2B5EF4-FFF2-40B4-BE49-F238E27FC236}">
                            <a16:creationId xmlns:a16="http://schemas.microsoft.com/office/drawing/2014/main" id="{4D65A3E8-82C6-A349-85A2-DFADE06BDF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45" y="5684812"/>
                        <a:ext cx="4379214" cy="6270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mpd="sng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BF98849-244A-274C-9FB0-9CF30C01106D}"/>
              </a:ext>
            </a:extLst>
          </p:cNvPr>
          <p:cNvSpPr txBox="1">
            <a:spLocks/>
          </p:cNvSpPr>
          <p:nvPr/>
        </p:nvSpPr>
        <p:spPr>
          <a:xfrm>
            <a:off x="4333875" y="6400612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Annika Lennarz – </a:t>
            </a:r>
            <a:r>
              <a:rPr lang="en-US" dirty="0" err="1"/>
              <a:t>CaNPAN</a:t>
            </a:r>
            <a:r>
              <a:rPr lang="en-US" dirty="0"/>
              <a:t> meeting 2024</a:t>
            </a:r>
          </a:p>
        </p:txBody>
      </p:sp>
    </p:spTree>
    <p:extLst>
      <p:ext uri="{BB962C8B-B14F-4D97-AF65-F5344CB8AC3E}">
        <p14:creationId xmlns:p14="http://schemas.microsoft.com/office/powerpoint/2010/main" val="1427927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tection_system.png">
            <a:extLst>
              <a:ext uri="{FF2B5EF4-FFF2-40B4-BE49-F238E27FC236}">
                <a16:creationId xmlns:a16="http://schemas.microsoft.com/office/drawing/2014/main" id="{F71C3313-459A-6543-87EC-8712DA74F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50" y="572795"/>
            <a:ext cx="8104843" cy="560120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421C4AC-2D85-FF4A-87E3-05F77CDD04EB}"/>
              </a:ext>
            </a:extLst>
          </p:cNvPr>
          <p:cNvSpPr/>
          <p:nvPr/>
        </p:nvSpPr>
        <p:spPr>
          <a:xfrm>
            <a:off x="9826441" y="4218908"/>
            <a:ext cx="2256112" cy="925486"/>
          </a:xfrm>
          <a:prstGeom prst="ellipse">
            <a:avLst/>
          </a:prstGeom>
          <a:solidFill>
            <a:srgbClr val="CCFFCC"/>
          </a:solidFill>
          <a:ln>
            <a:solidFill>
              <a:srgbClr val="73F81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443998" y="205595"/>
            <a:ext cx="10816139" cy="1952510"/>
          </a:xfrm>
        </p:spPr>
        <p:txBody>
          <a:bodyPr/>
          <a:lstStyle/>
          <a:p>
            <a:r>
              <a:rPr lang="en-US" dirty="0"/>
              <a:t>Particle Detection – End Detector Station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4D03B6-B28C-7A40-A333-9EA8ACFA01B9}"/>
              </a:ext>
            </a:extLst>
          </p:cNvPr>
          <p:cNvSpPr/>
          <p:nvPr/>
        </p:nvSpPr>
        <p:spPr>
          <a:xfrm>
            <a:off x="101279" y="1649270"/>
            <a:ext cx="2591877" cy="98271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10B1AF-C553-4A47-808A-77D70C9A7F41}"/>
              </a:ext>
            </a:extLst>
          </p:cNvPr>
          <p:cNvSpPr/>
          <p:nvPr/>
        </p:nvSpPr>
        <p:spPr>
          <a:xfrm>
            <a:off x="9468328" y="482510"/>
            <a:ext cx="26142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Interchangeable end detectors</a:t>
            </a:r>
          </a:p>
          <a:p>
            <a:pPr algn="ctr"/>
            <a:r>
              <a:rPr lang="en-US" sz="1800" b="1" dirty="0"/>
              <a:t>IC, DSSSD or </a:t>
            </a:r>
            <a:r>
              <a:rPr lang="en-US" sz="1800" b="1" dirty="0">
                <a:solidFill>
                  <a:srgbClr val="FF0000"/>
                </a:solidFill>
              </a:rPr>
              <a:t>Hybrid</a:t>
            </a:r>
          </a:p>
          <a:p>
            <a:pPr algn="ctr"/>
            <a:r>
              <a:rPr lang="en-US" sz="1800" b="1" dirty="0">
                <a:sym typeface="Wingdings"/>
              </a:rPr>
              <a:t>(Depending on reaction)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C9E90F-EF25-DE46-8D39-05BB7457C954}"/>
              </a:ext>
            </a:extLst>
          </p:cNvPr>
          <p:cNvCxnSpPr>
            <a:cxnSpLocks/>
          </p:cNvCxnSpPr>
          <p:nvPr/>
        </p:nvCxnSpPr>
        <p:spPr>
          <a:xfrm>
            <a:off x="2457117" y="2408408"/>
            <a:ext cx="1063323" cy="48409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0AC6E9-C54A-C846-8C5B-D97B860A47FC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6757707" y="3981832"/>
            <a:ext cx="26308" cy="633936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24">
            <a:extLst>
              <a:ext uri="{FF2B5EF4-FFF2-40B4-BE49-F238E27FC236}">
                <a16:creationId xmlns:a16="http://schemas.microsoft.com/office/drawing/2014/main" id="{CD79098A-DF48-0C44-A142-3913F8BDF1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27775" y="3164754"/>
            <a:ext cx="841314" cy="798746"/>
          </a:xfrm>
          <a:prstGeom prst="ellipse">
            <a:avLst/>
          </a:prstGeom>
          <a:noFill/>
          <a:ln w="38100" cmpd="sng">
            <a:solidFill>
              <a:srgbClr val="3366FF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66CCFF"/>
                    </a:gs>
                    <a:gs pos="50000">
                      <a:srgbClr val="0033CC"/>
                    </a:gs>
                    <a:gs pos="100000">
                      <a:srgbClr val="66CC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5" name="Oval 24">
            <a:extLst>
              <a:ext uri="{FF2B5EF4-FFF2-40B4-BE49-F238E27FC236}">
                <a16:creationId xmlns:a16="http://schemas.microsoft.com/office/drawing/2014/main" id="{C1C6CA1E-36FB-F94E-AD49-C09AA9CE03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76146" y="2802989"/>
            <a:ext cx="2184256" cy="1583703"/>
          </a:xfrm>
          <a:prstGeom prst="ellipse">
            <a:avLst/>
          </a:prstGeom>
          <a:noFill/>
          <a:ln w="38100" cmpd="sng">
            <a:solidFill>
              <a:srgbClr val="73F81B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66CCFF"/>
                    </a:gs>
                    <a:gs pos="50000">
                      <a:srgbClr val="0033CC"/>
                    </a:gs>
                    <a:gs pos="100000">
                      <a:srgbClr val="66CC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EB5BE-4865-F147-8ECC-A5B7AD20A100}"/>
              </a:ext>
            </a:extLst>
          </p:cNvPr>
          <p:cNvSpPr/>
          <p:nvPr/>
        </p:nvSpPr>
        <p:spPr>
          <a:xfrm>
            <a:off x="9913814" y="4266152"/>
            <a:ext cx="2124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Symbol" charset="2"/>
                <a:cs typeface="Symbol" charset="2"/>
              </a:rPr>
              <a:t>D</a:t>
            </a:r>
            <a:r>
              <a:rPr lang="en-US" sz="1600" b="1" dirty="0"/>
              <a:t>E-E </a:t>
            </a:r>
            <a:r>
              <a:rPr lang="en-US" sz="1600" dirty="0"/>
              <a:t>in ionization chamber for</a:t>
            </a:r>
          </a:p>
          <a:p>
            <a:pPr algn="ctr"/>
            <a:r>
              <a:rPr lang="en-US" sz="1600" dirty="0"/>
              <a:t> </a:t>
            </a:r>
            <a:r>
              <a:rPr lang="en-US" sz="1600" b="1" dirty="0"/>
              <a:t>Z-identification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B7F3DC-BF96-3F43-887D-0EB744D5F337}"/>
              </a:ext>
            </a:extLst>
          </p:cNvPr>
          <p:cNvCxnSpPr>
            <a:cxnSpLocks/>
          </p:cNvCxnSpPr>
          <p:nvPr/>
        </p:nvCxnSpPr>
        <p:spPr>
          <a:xfrm flipH="1" flipV="1">
            <a:off x="9025086" y="3963500"/>
            <a:ext cx="801355" cy="561090"/>
          </a:xfrm>
          <a:prstGeom prst="straightConnector1">
            <a:avLst/>
          </a:prstGeom>
          <a:ln w="38100" cmpd="sng">
            <a:solidFill>
              <a:srgbClr val="73F8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88A07D7-7628-3C41-ACE0-C0C665EC39F6}"/>
              </a:ext>
            </a:extLst>
          </p:cNvPr>
          <p:cNvSpPr/>
          <p:nvPr/>
        </p:nvSpPr>
        <p:spPr>
          <a:xfrm>
            <a:off x="9487323" y="2905175"/>
            <a:ext cx="2960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1800" dirty="0"/>
              <a:t>Particle ID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/>
              <a:t>Local TOF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>
                <a:latin typeface="Symbol" charset="2"/>
                <a:cs typeface="Symbol" charset="2"/>
              </a:rPr>
              <a:t>D</a:t>
            </a:r>
            <a:r>
              <a:rPr lang="en-US" sz="1800" dirty="0"/>
              <a:t>E/E, Total 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B9C2907-0264-014B-B189-A49D17861F18}"/>
              </a:ext>
            </a:extLst>
          </p:cNvPr>
          <p:cNvSpPr/>
          <p:nvPr/>
        </p:nvSpPr>
        <p:spPr>
          <a:xfrm>
            <a:off x="5449824" y="4615768"/>
            <a:ext cx="2668381" cy="143036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AA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5BEF1B-9DD8-4A41-9D17-4723B4CF5DCB}"/>
              </a:ext>
            </a:extLst>
          </p:cNvPr>
          <p:cNvSpPr/>
          <p:nvPr/>
        </p:nvSpPr>
        <p:spPr>
          <a:xfrm>
            <a:off x="5574839" y="4722692"/>
            <a:ext cx="24948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Absolute </a:t>
            </a:r>
            <a:r>
              <a:rPr lang="en-US" sz="1600" b="1" dirty="0"/>
              <a:t>energy &amp; position </a:t>
            </a:r>
            <a:r>
              <a:rPr lang="en-US" sz="1600" dirty="0"/>
              <a:t>via double-sided silicon strip detector</a:t>
            </a:r>
          </a:p>
          <a:p>
            <a:pPr algn="ctr"/>
            <a:r>
              <a:rPr lang="en-US" sz="1600" dirty="0"/>
              <a:t>(DSSSD)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96974-CDA5-2C44-8BFD-04351ACA9D62}"/>
              </a:ext>
            </a:extLst>
          </p:cNvPr>
          <p:cNvSpPr/>
          <p:nvPr/>
        </p:nvSpPr>
        <p:spPr>
          <a:xfrm>
            <a:off x="182146" y="1780030"/>
            <a:ext cx="2494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MCP based timing detector for local TOF</a:t>
            </a:r>
          </a:p>
        </p:txBody>
      </p:sp>
      <p:sp>
        <p:nvSpPr>
          <p:cNvPr id="21" name="Oval 24">
            <a:extLst>
              <a:ext uri="{FF2B5EF4-FFF2-40B4-BE49-F238E27FC236}">
                <a16:creationId xmlns:a16="http://schemas.microsoft.com/office/drawing/2014/main" id="{C7DD3724-AA4A-C044-B3A9-745A95CB1B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12950" y="2419652"/>
            <a:ext cx="2975093" cy="2157102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66CCFF"/>
                    </a:gs>
                    <a:gs pos="50000">
                      <a:srgbClr val="0033CC"/>
                    </a:gs>
                    <a:gs pos="100000">
                      <a:srgbClr val="66CC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7EBF9-76FE-1E49-802F-BD9DACF78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7" y="4244045"/>
            <a:ext cx="2535083" cy="1425984"/>
          </a:xfrm>
          <a:prstGeom prst="rect">
            <a:avLst/>
          </a:prstGeom>
        </p:spPr>
      </p:pic>
      <p:pic>
        <p:nvPicPr>
          <p:cNvPr id="24" name="Picture 23" descr="DSSSD.jpg">
            <a:extLst>
              <a:ext uri="{FF2B5EF4-FFF2-40B4-BE49-F238E27FC236}">
                <a16:creationId xmlns:a16="http://schemas.microsoft.com/office/drawing/2014/main" id="{36AE1CC3-8670-A64A-AD05-35C6C98C7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7693" y="5293837"/>
            <a:ext cx="2002129" cy="1126198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5E4ECBF-28B0-B937-BA03-CB33A017A41F}"/>
              </a:ext>
            </a:extLst>
          </p:cNvPr>
          <p:cNvSpPr txBox="1">
            <a:spLocks/>
          </p:cNvSpPr>
          <p:nvPr/>
        </p:nvSpPr>
        <p:spPr>
          <a:xfrm>
            <a:off x="4333875" y="6400612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Annika Lennarz – </a:t>
            </a:r>
            <a:r>
              <a:rPr lang="en-US" dirty="0" err="1"/>
              <a:t>CaNPAN</a:t>
            </a:r>
            <a:r>
              <a:rPr lang="en-US" dirty="0"/>
              <a:t> meeting 2024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662F043-091A-2E71-8874-B6E3DCE1D934}"/>
              </a:ext>
            </a:extLst>
          </p:cNvPr>
          <p:cNvCxnSpPr>
            <a:cxnSpLocks/>
          </p:cNvCxnSpPr>
          <p:nvPr/>
        </p:nvCxnSpPr>
        <p:spPr>
          <a:xfrm>
            <a:off x="1652634" y="3585368"/>
            <a:ext cx="1007210" cy="9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6F8718-0055-BBD9-F846-755E75DAF352}"/>
              </a:ext>
            </a:extLst>
          </p:cNvPr>
          <p:cNvSpPr txBox="1"/>
          <p:nvPr/>
        </p:nvSpPr>
        <p:spPr>
          <a:xfrm>
            <a:off x="278540" y="3399231"/>
            <a:ext cx="13740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Beam/Recoils</a:t>
            </a:r>
          </a:p>
        </p:txBody>
      </p:sp>
    </p:spTree>
    <p:extLst>
      <p:ext uri="{BB962C8B-B14F-4D97-AF65-F5344CB8AC3E}">
        <p14:creationId xmlns:p14="http://schemas.microsoft.com/office/powerpoint/2010/main" val="176606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40F7AA-0F93-3946-8B62-E0F3581FB4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8880" y="180975"/>
            <a:ext cx="10450005" cy="1014516"/>
          </a:xfrm>
        </p:spPr>
        <p:txBody>
          <a:bodyPr/>
          <a:lstStyle/>
          <a:p>
            <a:r>
              <a:rPr lang="en-US" dirty="0"/>
              <a:t>Experimental details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688FD-FCDD-094B-AEBD-C62BC060AF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24992" y="1848314"/>
            <a:ext cx="5255184" cy="3623435"/>
          </a:xfrm>
        </p:spPr>
        <p:txBody>
          <a:bodyPr/>
          <a:lstStyle/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US" dirty="0"/>
              <a:t>Collected 50 </a:t>
            </a:r>
            <a:r>
              <a:rPr lang="en-US" dirty="0" err="1"/>
              <a:t>hrs</a:t>
            </a:r>
            <a:r>
              <a:rPr lang="en-US" dirty="0"/>
              <a:t> of data at </a:t>
            </a:r>
            <a:r>
              <a:rPr lang="en-US" b="1" dirty="0" err="1"/>
              <a:t>E</a:t>
            </a:r>
            <a:r>
              <a:rPr lang="en-US" b="1" baseline="-25000" dirty="0" err="1"/>
              <a:t>c.m</a:t>
            </a:r>
            <a:r>
              <a:rPr lang="en-US" b="1" baseline="-25000" dirty="0"/>
              <a:t>.</a:t>
            </a:r>
            <a:r>
              <a:rPr lang="en-US" b="1" dirty="0"/>
              <a:t> = 447 keV </a:t>
            </a:r>
            <a:r>
              <a:rPr lang="en-US" dirty="0"/>
              <a:t>at 5 T, q = 7+</a:t>
            </a:r>
          </a:p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US" dirty="0"/>
              <a:t>Covered energy range from </a:t>
            </a:r>
            <a:r>
              <a:rPr lang="en-US" dirty="0" err="1"/>
              <a:t>E</a:t>
            </a:r>
            <a:r>
              <a:rPr lang="en-US" baseline="-25000" dirty="0" err="1"/>
              <a:t>c.m</a:t>
            </a:r>
            <a:r>
              <a:rPr lang="en-US" baseline="-25000" dirty="0"/>
              <a:t>. </a:t>
            </a:r>
            <a:r>
              <a:rPr lang="en-US" dirty="0"/>
              <a:t>= 439 keV to 456 keV in target (</a:t>
            </a:r>
            <a:r>
              <a:rPr lang="en-US" dirty="0" err="1"/>
              <a:t>E</a:t>
            </a:r>
            <a:r>
              <a:rPr lang="en-US" baseline="-25000" dirty="0" err="1"/>
              <a:t>center</a:t>
            </a:r>
            <a:r>
              <a:rPr lang="en-US" dirty="0"/>
              <a:t> = 447 keV)</a:t>
            </a:r>
          </a:p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US" dirty="0"/>
              <a:t>Measured </a:t>
            </a:r>
            <a:r>
              <a:rPr lang="en-US" dirty="0" err="1">
                <a:latin typeface="Symbol" pitchFamily="2" charset="2"/>
              </a:rPr>
              <a:t>wg</a:t>
            </a:r>
            <a:r>
              <a:rPr lang="en-US" dirty="0"/>
              <a:t> of </a:t>
            </a:r>
            <a:r>
              <a:rPr lang="en-US" b="1" dirty="0" err="1"/>
              <a:t>g.s.</a:t>
            </a:r>
            <a:r>
              <a:rPr lang="en-US" b="1" dirty="0"/>
              <a:t> </a:t>
            </a:r>
            <a:r>
              <a:rPr lang="en-US" dirty="0"/>
              <a:t>resonance at </a:t>
            </a:r>
            <a:r>
              <a:rPr lang="en-US" b="1" dirty="0" err="1"/>
              <a:t>E</a:t>
            </a:r>
            <a:r>
              <a:rPr lang="en-US" b="1" baseline="-25000" dirty="0" err="1"/>
              <a:t>c.m</a:t>
            </a:r>
            <a:r>
              <a:rPr lang="en-US" b="1" baseline="-25000" dirty="0"/>
              <a:t>.</a:t>
            </a:r>
            <a:r>
              <a:rPr lang="en-US" b="1" dirty="0"/>
              <a:t> = 369 keV</a:t>
            </a:r>
            <a:r>
              <a:rPr lang="en-US" dirty="0"/>
              <a:t>, q = 6+ as reference </a:t>
            </a:r>
          </a:p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US" b="1" dirty="0"/>
              <a:t>Charge state distributions </a:t>
            </a:r>
            <a:r>
              <a:rPr lang="en-US" dirty="0"/>
              <a:t>were measured for </a:t>
            </a:r>
            <a:r>
              <a:rPr lang="en-US" baseline="30000" dirty="0"/>
              <a:t>26</a:t>
            </a:r>
            <a:r>
              <a:rPr lang="en-US" dirty="0"/>
              <a:t>Al and </a:t>
            </a:r>
            <a:r>
              <a:rPr lang="en-US" baseline="30000" dirty="0"/>
              <a:t>28</a:t>
            </a:r>
            <a:r>
              <a:rPr lang="en-US" dirty="0"/>
              <a:t>Si in hydrogen</a:t>
            </a:r>
          </a:p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US" dirty="0"/>
              <a:t>IC + MCPs for recoil detection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27BB5-F365-F545-9230-68A45CA3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9A1471-B13C-6348-84EB-9CCAC877C6F2}"/>
              </a:ext>
            </a:extLst>
          </p:cNvPr>
          <p:cNvSpPr/>
          <p:nvPr/>
        </p:nvSpPr>
        <p:spPr>
          <a:xfrm>
            <a:off x="228502" y="4988459"/>
            <a:ext cx="56064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96FF"/>
              </a:buClr>
            </a:pPr>
            <a:r>
              <a:rPr lang="en-CA" sz="2000" u="sng" dirty="0">
                <a:latin typeface="Arial" panose="020B0604020202020204" pitchFamily="34" charset="0"/>
              </a:rPr>
              <a:t>Total beam on target for 447 keV measurement:</a:t>
            </a:r>
          </a:p>
          <a:p>
            <a:pPr>
              <a:buClr>
                <a:srgbClr val="0096FF"/>
              </a:buClr>
            </a:pPr>
            <a:endParaRPr lang="en-CA" sz="2000" u="sng" dirty="0">
              <a:latin typeface="Arial" panose="020B0604020202020204" pitchFamily="34" charset="0"/>
            </a:endParaRP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latin typeface="Arial" panose="020B0604020202020204" pitchFamily="34" charset="0"/>
              </a:rPr>
              <a:t>6.21(2)E+14 incident </a:t>
            </a:r>
            <a:r>
              <a:rPr lang="en-CA" sz="2000" baseline="30000" dirty="0">
                <a:latin typeface="Arial" panose="020B0604020202020204" pitchFamily="34" charset="0"/>
              </a:rPr>
              <a:t>26</a:t>
            </a:r>
            <a:r>
              <a:rPr lang="en-CA" sz="2000" dirty="0">
                <a:latin typeface="Arial" panose="020B0604020202020204" pitchFamily="34" charset="0"/>
              </a:rPr>
              <a:t>Al </a:t>
            </a:r>
            <a:r>
              <a:rPr lang="en-CA" sz="2000" dirty="0" err="1">
                <a:latin typeface="Arial" panose="020B0604020202020204" pitchFamily="34" charset="0"/>
              </a:rPr>
              <a:t>g.s.</a:t>
            </a:r>
            <a:r>
              <a:rPr lang="en-CA" sz="2000" dirty="0">
                <a:latin typeface="Arial" panose="020B0604020202020204" pitchFamily="34" charset="0"/>
              </a:rPr>
              <a:t> beam ions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latin typeface="Arial" panose="020B0604020202020204" pitchFamily="34" charset="0"/>
              </a:rPr>
              <a:t>7.5(2)E+10 incident </a:t>
            </a:r>
            <a:r>
              <a:rPr lang="en-CA" sz="2000" baseline="30000" dirty="0">
                <a:latin typeface="Arial" panose="020B0604020202020204" pitchFamily="34" charset="0"/>
              </a:rPr>
              <a:t>26m</a:t>
            </a:r>
            <a:r>
              <a:rPr lang="en-CA" sz="2000" dirty="0">
                <a:latin typeface="Arial" panose="020B0604020202020204" pitchFamily="34" charset="0"/>
              </a:rPr>
              <a:t>Al beam ions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F0A553-51E6-E04F-A5F5-103BAB0D4000}"/>
              </a:ext>
            </a:extLst>
          </p:cNvPr>
          <p:cNvSpPr txBox="1"/>
          <p:nvPr/>
        </p:nvSpPr>
        <p:spPr>
          <a:xfrm>
            <a:off x="8228020" y="688233"/>
            <a:ext cx="1867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/>
              <a:t>Data collection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2C377D-3971-2F4B-BBFD-E320560EC24B}"/>
              </a:ext>
            </a:extLst>
          </p:cNvPr>
          <p:cNvSpPr txBox="1"/>
          <p:nvPr/>
        </p:nvSpPr>
        <p:spPr>
          <a:xfrm>
            <a:off x="1884628" y="696817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/>
              <a:t>Beam composition</a:t>
            </a:r>
          </a:p>
        </p:txBody>
      </p:sp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2BDA4B3E-805F-F642-92AC-E6CDF0EB4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64" y="2133223"/>
            <a:ext cx="4256562" cy="29423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627E9C-3363-8C4A-8924-D18F7CBC038E}"/>
              </a:ext>
            </a:extLst>
          </p:cNvPr>
          <p:cNvSpPr/>
          <p:nvPr/>
        </p:nvSpPr>
        <p:spPr>
          <a:xfrm>
            <a:off x="228502" y="116975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latin typeface="Arial" panose="020B0604020202020204" pitchFamily="34" charset="0"/>
              </a:rPr>
              <a:t>p+ beam (70 </a:t>
            </a:r>
            <a:r>
              <a:rPr lang="en-CA" sz="2000" dirty="0">
                <a:latin typeface="Symbol" pitchFamily="2" charset="2"/>
              </a:rPr>
              <a:t>m</a:t>
            </a:r>
            <a:r>
              <a:rPr lang="en-CA" sz="2000" dirty="0">
                <a:latin typeface="Arial" panose="020B0604020202020204" pitchFamily="34" charset="0"/>
              </a:rPr>
              <a:t>A) impinged on HP </a:t>
            </a:r>
            <a:r>
              <a:rPr lang="en-CA" sz="2000" dirty="0" err="1">
                <a:latin typeface="Arial" panose="020B0604020202020204" pitchFamily="34" charset="0"/>
              </a:rPr>
              <a:t>SiC</a:t>
            </a:r>
            <a:r>
              <a:rPr lang="en-CA" sz="2000" dirty="0">
                <a:latin typeface="Arial" panose="020B0604020202020204" pitchFamily="34" charset="0"/>
              </a:rPr>
              <a:t> target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dirty="0">
                <a:latin typeface="Arial" panose="020B0604020202020204" pitchFamily="34" charset="0"/>
              </a:rPr>
              <a:t>Incoming beam </a:t>
            </a:r>
            <a:r>
              <a:rPr lang="en-CA" sz="2000" b="1" dirty="0">
                <a:latin typeface="Arial" panose="020B0604020202020204" pitchFamily="34" charset="0"/>
              </a:rPr>
              <a:t>composed of </a:t>
            </a:r>
            <a:r>
              <a:rPr lang="en-CA" sz="2000" b="1" baseline="30000" dirty="0">
                <a:latin typeface="Arial" panose="020B0604020202020204" pitchFamily="34" charset="0"/>
              </a:rPr>
              <a:t>26m</a:t>
            </a:r>
            <a:r>
              <a:rPr lang="en-CA" sz="2000" b="1" dirty="0">
                <a:latin typeface="Arial" panose="020B0604020202020204" pitchFamily="34" charset="0"/>
              </a:rPr>
              <a:t>Al, </a:t>
            </a:r>
            <a:r>
              <a:rPr lang="en-CA" sz="2000" b="1" baseline="30000" dirty="0">
                <a:latin typeface="Arial" panose="020B0604020202020204" pitchFamily="34" charset="0"/>
              </a:rPr>
              <a:t>26g</a:t>
            </a:r>
            <a:r>
              <a:rPr lang="en-CA" sz="2000" b="1" dirty="0">
                <a:latin typeface="Arial" panose="020B0604020202020204" pitchFamily="34" charset="0"/>
              </a:rPr>
              <a:t>Al, </a:t>
            </a:r>
            <a:r>
              <a:rPr lang="en-CA" sz="2000" b="1" baseline="30000" dirty="0">
                <a:latin typeface="Arial" panose="020B0604020202020204" pitchFamily="34" charset="0"/>
              </a:rPr>
              <a:t>26</a:t>
            </a:r>
            <a:r>
              <a:rPr lang="en-CA" sz="2000" b="1" dirty="0">
                <a:latin typeface="Arial" panose="020B0604020202020204" pitchFamily="34" charset="0"/>
              </a:rPr>
              <a:t>Na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CA" sz="2000" baseline="30000" dirty="0">
                <a:latin typeface="Arial" panose="020B0604020202020204" pitchFamily="34" charset="0"/>
              </a:rPr>
              <a:t>26</a:t>
            </a:r>
            <a:r>
              <a:rPr lang="en-CA" sz="2000" dirty="0">
                <a:latin typeface="Arial" panose="020B0604020202020204" pitchFamily="34" charset="0"/>
              </a:rPr>
              <a:t>Na easily separated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0A528C7-0F20-92F0-72D8-E910C592F8C7}"/>
              </a:ext>
            </a:extLst>
          </p:cNvPr>
          <p:cNvSpPr txBox="1">
            <a:spLocks/>
          </p:cNvSpPr>
          <p:nvPr/>
        </p:nvSpPr>
        <p:spPr>
          <a:xfrm>
            <a:off x="4333875" y="6400612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Annika Lennarz – </a:t>
            </a:r>
            <a:r>
              <a:rPr lang="en-US" dirty="0" err="1"/>
              <a:t>CaNPAN</a:t>
            </a:r>
            <a:r>
              <a:rPr lang="en-US" dirty="0"/>
              <a:t> meeting 2024</a:t>
            </a:r>
          </a:p>
        </p:txBody>
      </p:sp>
    </p:spTree>
    <p:extLst>
      <p:ext uri="{BB962C8B-B14F-4D97-AF65-F5344CB8AC3E}">
        <p14:creationId xmlns:p14="http://schemas.microsoft.com/office/powerpoint/2010/main" val="667677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38820129-6955-CF44-9922-4F43C76F6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373" y="92315"/>
            <a:ext cx="3291363" cy="356017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6CFE2-7228-A948-8C8B-507B627B9D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Normalization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A0D5A-85DB-B240-B447-45527C81610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48838" y="1041154"/>
            <a:ext cx="7158105" cy="70865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/>
              <a:t>All measurements of cross sections/resonance strength require knowledge of the number of particles incident on the target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6796D-95E0-884D-BD70-E8BF97EFD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B64367-641A-0741-8E21-7383B45EAFEC}"/>
              </a:ext>
            </a:extLst>
          </p:cNvPr>
          <p:cNvSpPr txBox="1">
            <a:spLocks/>
          </p:cNvSpPr>
          <p:nvPr/>
        </p:nvSpPr>
        <p:spPr>
          <a:xfrm>
            <a:off x="436852" y="2195101"/>
            <a:ext cx="6560977" cy="36234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US" dirty="0"/>
              <a:t>Faraday Cup readings cannot distinguish between beam components</a:t>
            </a:r>
          </a:p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Isomeric component was identified by its associated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+ decay to the </a:t>
            </a:r>
            <a:r>
              <a:rPr lang="en-US" baseline="30000" dirty="0"/>
              <a:t>26</a:t>
            </a:r>
            <a:r>
              <a:rPr lang="en-US" dirty="0"/>
              <a:t>Mg </a:t>
            </a:r>
            <a:r>
              <a:rPr lang="en-US" dirty="0" err="1"/>
              <a:t>g.s.</a:t>
            </a:r>
            <a:endParaRPr lang="en-US" dirty="0"/>
          </a:p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US" dirty="0"/>
              <a:t>Beam deposited on left mass slit downstream of ED1</a:t>
            </a:r>
          </a:p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US" dirty="0"/>
              <a:t>Emitted positrons are “guided” up a horn at the center of two </a:t>
            </a:r>
            <a:r>
              <a:rPr lang="en-US" dirty="0" err="1"/>
              <a:t>NaI</a:t>
            </a:r>
            <a:r>
              <a:rPr lang="en-US" dirty="0"/>
              <a:t> scintillators positioned 180 degrees to each other.</a:t>
            </a:r>
          </a:p>
          <a:p>
            <a:pPr>
              <a:buClr>
                <a:srgbClr val="0096FF"/>
              </a:buClr>
              <a:buFont typeface="Wingdings" pitchFamily="2" charset="2"/>
              <a:buChar char="§"/>
            </a:pPr>
            <a:r>
              <a:rPr lang="en-US" dirty="0"/>
              <a:t>Allows for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+ detection via annihilation in the horn and subsequent detection of 511 keV coincidence photons. </a:t>
            </a:r>
          </a:p>
        </p:txBody>
      </p:sp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804302C6-0805-DE4B-B620-4954318FF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834" y="3981786"/>
            <a:ext cx="4012808" cy="2512031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2988A2BB-DFAE-BF47-B847-B161F54EC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731" y="142231"/>
            <a:ext cx="3499009" cy="39063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4579CC7-815D-7243-94EE-CDEF05ABA6EB}"/>
              </a:ext>
            </a:extLst>
          </p:cNvPr>
          <p:cNvSpPr txBox="1"/>
          <p:nvPr/>
        </p:nvSpPr>
        <p:spPr>
          <a:xfrm>
            <a:off x="7570663" y="3641225"/>
            <a:ext cx="4337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AAFF"/>
                </a:solidFill>
              </a:rPr>
              <a:t>Figure from  C. </a:t>
            </a:r>
            <a:r>
              <a:rPr lang="en-US" sz="1200" i="1" dirty="0" err="1">
                <a:solidFill>
                  <a:srgbClr val="00AAFF"/>
                </a:solidFill>
              </a:rPr>
              <a:t>Vockenhuber</a:t>
            </a:r>
            <a:r>
              <a:rPr lang="en-US" sz="1200" i="1" dirty="0">
                <a:solidFill>
                  <a:srgbClr val="00AAFF"/>
                </a:solidFill>
              </a:rPr>
              <a:t> et al. – NIMB 266, 4167 (2008) 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1A6468C-4829-5482-3914-B82050656BC0}"/>
              </a:ext>
            </a:extLst>
          </p:cNvPr>
          <p:cNvSpPr txBox="1">
            <a:spLocks/>
          </p:cNvSpPr>
          <p:nvPr/>
        </p:nvSpPr>
        <p:spPr>
          <a:xfrm>
            <a:off x="4333875" y="6400612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Annika Lennarz – </a:t>
            </a:r>
            <a:r>
              <a:rPr lang="en-US" dirty="0" err="1"/>
              <a:t>CaNPAN</a:t>
            </a:r>
            <a:r>
              <a:rPr lang="en-US" dirty="0"/>
              <a:t> meeting 2024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08014B4-F527-28A8-87E0-02CBB8E7F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425" y="4151672"/>
            <a:ext cx="3224711" cy="261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FF5D1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Scientific_Presentation_02" id="{C6E3CFC5-42D0-D84D-8CA2-7369E6D9B4BD}" vid="{5122411F-217A-8C42-B94E-36C0DAABB6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TRIUMF_Scientific_Presentation_02</Template>
  <TotalTime>116988</TotalTime>
  <Words>1672</Words>
  <Application>Microsoft Macintosh PowerPoint</Application>
  <PresentationFormat>Widescreen</PresentationFormat>
  <Paragraphs>190</Paragraphs>
  <Slides>15</Slides>
  <Notes>6</Notes>
  <HiddenSlides>0</HiddenSlides>
  <MMClips>0</MMClips>
  <ScaleCrop>false</ScaleCrop>
  <HeadingPairs>
    <vt:vector size="10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 Black</vt:lpstr>
      <vt:lpstr>Calibri</vt:lpstr>
      <vt:lpstr>Courier New</vt:lpstr>
      <vt:lpstr>Symbol</vt:lpstr>
      <vt:lpstr>Times New Roman</vt:lpstr>
      <vt:lpstr>Wingdings</vt:lpstr>
      <vt:lpstr>Office Theme</vt:lpstr>
      <vt:lpstr>???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Merci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Annika Lennarz</cp:lastModifiedBy>
  <cp:revision>1519</cp:revision>
  <cp:lastPrinted>2018-07-19T19:02:55Z</cp:lastPrinted>
  <dcterms:created xsi:type="dcterms:W3CDTF">2018-01-11T22:22:35Z</dcterms:created>
  <dcterms:modified xsi:type="dcterms:W3CDTF">2024-05-02T04:20:58Z</dcterms:modified>
</cp:coreProperties>
</file>