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65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62" r:id="rId15"/>
    <p:sldId id="269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30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0527A-9834-5841-9500-4DB655AF6FC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3460B-CD22-3F4A-B39D-A02F5485F380}">
      <dgm:prSet/>
      <dgm:spPr/>
      <dgm:t>
        <a:bodyPr/>
        <a:lstStyle/>
        <a:p>
          <a:r>
            <a:rPr lang="en-US" dirty="0"/>
            <a:t>2021: </a:t>
          </a:r>
          <a:r>
            <a:rPr lang="en-US" dirty="0" err="1"/>
            <a:t>Palmerini</a:t>
          </a:r>
          <a:r>
            <a:rPr lang="en-US" dirty="0"/>
            <a:t> et al. suggested a magnetic mixing mechanism for cool bottom processing.</a:t>
          </a:r>
          <a:endParaRPr lang="en-CA" dirty="0"/>
        </a:p>
      </dgm:t>
    </dgm:pt>
    <dgm:pt modelId="{43E2BA3C-050B-1346-AFB2-5969D470D3B0}" type="parTrans" cxnId="{858214D3-427A-6343-8EBF-50265CCD0CBF}">
      <dgm:prSet/>
      <dgm:spPr/>
      <dgm:t>
        <a:bodyPr/>
        <a:lstStyle/>
        <a:p>
          <a:endParaRPr lang="en-US"/>
        </a:p>
      </dgm:t>
    </dgm:pt>
    <dgm:pt modelId="{65A3E189-1E9C-2142-9ECB-22E2A217C6B4}" type="sibTrans" cxnId="{858214D3-427A-6343-8EBF-50265CCD0CBF}">
      <dgm:prSet/>
      <dgm:spPr/>
      <dgm:t>
        <a:bodyPr/>
        <a:lstStyle/>
        <a:p>
          <a:endParaRPr lang="en-US"/>
        </a:p>
      </dgm:t>
    </dgm:pt>
    <dgm:pt modelId="{83360A65-C752-DB43-913A-B4578EE3D214}">
      <dgm:prSet/>
      <dgm:spPr/>
      <dgm:t>
        <a:bodyPr/>
        <a:lstStyle/>
        <a:p>
          <a:r>
            <a:rPr lang="en-US" dirty="0"/>
            <a:t>2002: </a:t>
          </a:r>
          <a:r>
            <a:rPr lang="en-US" dirty="0" err="1"/>
            <a:t>Nollett</a:t>
          </a:r>
          <a:r>
            <a:rPr lang="en-US" dirty="0"/>
            <a:t> et al. simulated CBP in 1.5 solar mass AGB star.</a:t>
          </a:r>
          <a:endParaRPr lang="en-CA" dirty="0"/>
        </a:p>
      </dgm:t>
    </dgm:pt>
    <dgm:pt modelId="{6320ED58-E186-4C42-ABF4-A3B4CBE8A3FD}" type="parTrans" cxnId="{CEEECED5-AB3B-704F-A784-2846C0D3DFF0}">
      <dgm:prSet/>
      <dgm:spPr/>
      <dgm:t>
        <a:bodyPr/>
        <a:lstStyle/>
        <a:p>
          <a:endParaRPr lang="en-US"/>
        </a:p>
      </dgm:t>
    </dgm:pt>
    <dgm:pt modelId="{32016ED3-15A6-9145-9200-7BFA163CC0E2}" type="sibTrans" cxnId="{CEEECED5-AB3B-704F-A784-2846C0D3DFF0}">
      <dgm:prSet/>
      <dgm:spPr/>
      <dgm:t>
        <a:bodyPr/>
        <a:lstStyle/>
        <a:p>
          <a:endParaRPr lang="en-US"/>
        </a:p>
      </dgm:t>
    </dgm:pt>
    <dgm:pt modelId="{3493C304-130D-E64C-A366-8F0FF5625761}">
      <dgm:prSet/>
      <dgm:spPr/>
      <dgm:t>
        <a:bodyPr/>
        <a:lstStyle/>
        <a:p>
          <a:r>
            <a:rPr lang="en-US" dirty="0"/>
            <a:t>2023: </a:t>
          </a:r>
          <a:r>
            <a:rPr lang="en-US" dirty="0" err="1"/>
            <a:t>Denissenkov</a:t>
          </a:r>
          <a:r>
            <a:rPr lang="en-US" dirty="0"/>
            <a:t> et al.  developed a parameterized mixing model.</a:t>
          </a:r>
          <a:endParaRPr lang="en-CA" dirty="0"/>
        </a:p>
      </dgm:t>
    </dgm:pt>
    <dgm:pt modelId="{A43D1A06-95AD-3A41-9F84-AC032094493E}" type="parTrans" cxnId="{3754E905-96B3-0A48-B335-39690DC23BD5}">
      <dgm:prSet/>
      <dgm:spPr/>
      <dgm:t>
        <a:bodyPr/>
        <a:lstStyle/>
        <a:p>
          <a:endParaRPr lang="en-US"/>
        </a:p>
      </dgm:t>
    </dgm:pt>
    <dgm:pt modelId="{21A8493E-127D-304E-B145-6A2446D839C8}" type="sibTrans" cxnId="{3754E905-96B3-0A48-B335-39690DC23BD5}">
      <dgm:prSet/>
      <dgm:spPr/>
      <dgm:t>
        <a:bodyPr/>
        <a:lstStyle/>
        <a:p>
          <a:endParaRPr lang="en-US"/>
        </a:p>
      </dgm:t>
    </dgm:pt>
    <dgm:pt modelId="{50759181-2115-5845-A406-A5EF1E62E6CF}" type="pres">
      <dgm:prSet presAssocID="{0000527A-9834-5841-9500-4DB655AF6FCE}" presName="Name0" presStyleCnt="0">
        <dgm:presLayoutVars>
          <dgm:dir/>
          <dgm:resizeHandles val="exact"/>
        </dgm:presLayoutVars>
      </dgm:prSet>
      <dgm:spPr/>
    </dgm:pt>
    <dgm:pt modelId="{A5FEECE7-B284-CF4C-B8F8-60446BE98C87}" type="pres">
      <dgm:prSet presAssocID="{0000527A-9834-5841-9500-4DB655AF6FCE}" presName="arrow" presStyleLbl="bgShp" presStyleIdx="0" presStyleCnt="1"/>
      <dgm:spPr/>
    </dgm:pt>
    <dgm:pt modelId="{B95A83A9-D25D-CF4B-A999-75B4201F8D59}" type="pres">
      <dgm:prSet presAssocID="{0000527A-9834-5841-9500-4DB655AF6FCE}" presName="points" presStyleCnt="0"/>
      <dgm:spPr/>
    </dgm:pt>
    <dgm:pt modelId="{D436BFEA-13E5-874A-934C-E9DC2690DE43}" type="pres">
      <dgm:prSet presAssocID="{83360A65-C752-DB43-913A-B4578EE3D214}" presName="compositeA" presStyleCnt="0"/>
      <dgm:spPr/>
    </dgm:pt>
    <dgm:pt modelId="{2CD0CCD9-4C25-124A-A92D-2082EEA7D362}" type="pres">
      <dgm:prSet presAssocID="{83360A65-C752-DB43-913A-B4578EE3D214}" presName="textA" presStyleLbl="revTx" presStyleIdx="0" presStyleCnt="3">
        <dgm:presLayoutVars>
          <dgm:bulletEnabled val="1"/>
        </dgm:presLayoutVars>
      </dgm:prSet>
      <dgm:spPr/>
    </dgm:pt>
    <dgm:pt modelId="{79F65D5F-FFCE-A244-9CFC-8A9863099FD5}" type="pres">
      <dgm:prSet presAssocID="{83360A65-C752-DB43-913A-B4578EE3D214}" presName="circleA" presStyleLbl="node1" presStyleIdx="0" presStyleCnt="3"/>
      <dgm:spPr/>
    </dgm:pt>
    <dgm:pt modelId="{F57DD8AB-20DA-B943-AEE0-EE3CACE8734D}" type="pres">
      <dgm:prSet presAssocID="{83360A65-C752-DB43-913A-B4578EE3D214}" presName="spaceA" presStyleCnt="0"/>
      <dgm:spPr/>
    </dgm:pt>
    <dgm:pt modelId="{9BFA04DB-F190-D741-BA15-8C39E2519DDF}" type="pres">
      <dgm:prSet presAssocID="{32016ED3-15A6-9145-9200-7BFA163CC0E2}" presName="space" presStyleCnt="0"/>
      <dgm:spPr/>
    </dgm:pt>
    <dgm:pt modelId="{C0972A95-FDB6-D044-8CD6-23FD67FB4DEC}" type="pres">
      <dgm:prSet presAssocID="{2093460B-CD22-3F4A-B39D-A02F5485F380}" presName="compositeB" presStyleCnt="0"/>
      <dgm:spPr/>
    </dgm:pt>
    <dgm:pt modelId="{19F61CA2-2881-F642-BB24-0B5A1730AEB4}" type="pres">
      <dgm:prSet presAssocID="{2093460B-CD22-3F4A-B39D-A02F5485F380}" presName="textB" presStyleLbl="revTx" presStyleIdx="1" presStyleCnt="3">
        <dgm:presLayoutVars>
          <dgm:bulletEnabled val="1"/>
        </dgm:presLayoutVars>
      </dgm:prSet>
      <dgm:spPr/>
    </dgm:pt>
    <dgm:pt modelId="{307E8852-901B-0944-97E2-CF396CA240A1}" type="pres">
      <dgm:prSet presAssocID="{2093460B-CD22-3F4A-B39D-A02F5485F380}" presName="circleB" presStyleLbl="node1" presStyleIdx="1" presStyleCnt="3"/>
      <dgm:spPr/>
    </dgm:pt>
    <dgm:pt modelId="{F13E8B7F-BFA4-BA48-9BED-C030AC23388B}" type="pres">
      <dgm:prSet presAssocID="{2093460B-CD22-3F4A-B39D-A02F5485F380}" presName="spaceB" presStyleCnt="0"/>
      <dgm:spPr/>
    </dgm:pt>
    <dgm:pt modelId="{D5292BED-91AB-0049-83D9-1BE9C5DC3A47}" type="pres">
      <dgm:prSet presAssocID="{65A3E189-1E9C-2142-9ECB-22E2A217C6B4}" presName="space" presStyleCnt="0"/>
      <dgm:spPr/>
    </dgm:pt>
    <dgm:pt modelId="{1993D63F-018A-FB4F-8FE9-E6B2192BF787}" type="pres">
      <dgm:prSet presAssocID="{3493C304-130D-E64C-A366-8F0FF5625761}" presName="compositeA" presStyleCnt="0"/>
      <dgm:spPr/>
    </dgm:pt>
    <dgm:pt modelId="{5C73466D-5B20-524A-BF42-7F3F8C91F0BE}" type="pres">
      <dgm:prSet presAssocID="{3493C304-130D-E64C-A366-8F0FF5625761}" presName="textA" presStyleLbl="revTx" presStyleIdx="2" presStyleCnt="3">
        <dgm:presLayoutVars>
          <dgm:bulletEnabled val="1"/>
        </dgm:presLayoutVars>
      </dgm:prSet>
      <dgm:spPr/>
    </dgm:pt>
    <dgm:pt modelId="{9E0CBF16-0567-384E-B821-2F366CC92F36}" type="pres">
      <dgm:prSet presAssocID="{3493C304-130D-E64C-A366-8F0FF5625761}" presName="circleA" presStyleLbl="node1" presStyleIdx="2" presStyleCnt="3"/>
      <dgm:spPr/>
    </dgm:pt>
    <dgm:pt modelId="{9B3ADAE9-6202-B14D-9792-744167D150FC}" type="pres">
      <dgm:prSet presAssocID="{3493C304-130D-E64C-A366-8F0FF5625761}" presName="spaceA" presStyleCnt="0"/>
      <dgm:spPr/>
    </dgm:pt>
  </dgm:ptLst>
  <dgm:cxnLst>
    <dgm:cxn modelId="{3754E905-96B3-0A48-B335-39690DC23BD5}" srcId="{0000527A-9834-5841-9500-4DB655AF6FCE}" destId="{3493C304-130D-E64C-A366-8F0FF5625761}" srcOrd="2" destOrd="0" parTransId="{A43D1A06-95AD-3A41-9F84-AC032094493E}" sibTransId="{21A8493E-127D-304E-B145-6A2446D839C8}"/>
    <dgm:cxn modelId="{A043D314-5027-4849-A5DD-E1CEB19D2A71}" type="presOf" srcId="{3493C304-130D-E64C-A366-8F0FF5625761}" destId="{5C73466D-5B20-524A-BF42-7F3F8C91F0BE}" srcOrd="0" destOrd="0" presId="urn:microsoft.com/office/officeart/2005/8/layout/hProcess11"/>
    <dgm:cxn modelId="{7F3DF55A-3789-9C49-90E6-DAA9E5C2FC86}" type="presOf" srcId="{0000527A-9834-5841-9500-4DB655AF6FCE}" destId="{50759181-2115-5845-A406-A5EF1E62E6CF}" srcOrd="0" destOrd="0" presId="urn:microsoft.com/office/officeart/2005/8/layout/hProcess11"/>
    <dgm:cxn modelId="{73F2817F-40A4-3D47-8F23-0C0F34624C9C}" type="presOf" srcId="{83360A65-C752-DB43-913A-B4578EE3D214}" destId="{2CD0CCD9-4C25-124A-A92D-2082EEA7D362}" srcOrd="0" destOrd="0" presId="urn:microsoft.com/office/officeart/2005/8/layout/hProcess11"/>
    <dgm:cxn modelId="{858214D3-427A-6343-8EBF-50265CCD0CBF}" srcId="{0000527A-9834-5841-9500-4DB655AF6FCE}" destId="{2093460B-CD22-3F4A-B39D-A02F5485F380}" srcOrd="1" destOrd="0" parTransId="{43E2BA3C-050B-1346-AFB2-5969D470D3B0}" sibTransId="{65A3E189-1E9C-2142-9ECB-22E2A217C6B4}"/>
    <dgm:cxn modelId="{CEEECED5-AB3B-704F-A784-2846C0D3DFF0}" srcId="{0000527A-9834-5841-9500-4DB655AF6FCE}" destId="{83360A65-C752-DB43-913A-B4578EE3D214}" srcOrd="0" destOrd="0" parTransId="{6320ED58-E186-4C42-ABF4-A3B4CBE8A3FD}" sibTransId="{32016ED3-15A6-9145-9200-7BFA163CC0E2}"/>
    <dgm:cxn modelId="{972F25EC-445C-1843-B31C-34B085F43BC3}" type="presOf" srcId="{2093460B-CD22-3F4A-B39D-A02F5485F380}" destId="{19F61CA2-2881-F642-BB24-0B5A1730AEB4}" srcOrd="0" destOrd="0" presId="urn:microsoft.com/office/officeart/2005/8/layout/hProcess11"/>
    <dgm:cxn modelId="{A2074993-FEEB-3844-A8D2-60DF4051CCD1}" type="presParOf" srcId="{50759181-2115-5845-A406-A5EF1E62E6CF}" destId="{A5FEECE7-B284-CF4C-B8F8-60446BE98C87}" srcOrd="0" destOrd="0" presId="urn:microsoft.com/office/officeart/2005/8/layout/hProcess11"/>
    <dgm:cxn modelId="{2C6D3632-BBDB-2D45-AF31-A20F9FFCF4CA}" type="presParOf" srcId="{50759181-2115-5845-A406-A5EF1E62E6CF}" destId="{B95A83A9-D25D-CF4B-A999-75B4201F8D59}" srcOrd="1" destOrd="0" presId="urn:microsoft.com/office/officeart/2005/8/layout/hProcess11"/>
    <dgm:cxn modelId="{DEDE8C33-288E-FD4A-B9E5-C153F8E8C1D7}" type="presParOf" srcId="{B95A83A9-D25D-CF4B-A999-75B4201F8D59}" destId="{D436BFEA-13E5-874A-934C-E9DC2690DE43}" srcOrd="0" destOrd="0" presId="urn:microsoft.com/office/officeart/2005/8/layout/hProcess11"/>
    <dgm:cxn modelId="{0FBDECF8-826E-FB4D-9FB8-A18EE5BB7F82}" type="presParOf" srcId="{D436BFEA-13E5-874A-934C-E9DC2690DE43}" destId="{2CD0CCD9-4C25-124A-A92D-2082EEA7D362}" srcOrd="0" destOrd="0" presId="urn:microsoft.com/office/officeart/2005/8/layout/hProcess11"/>
    <dgm:cxn modelId="{0C0554D8-4984-C040-8209-3F7156466C68}" type="presParOf" srcId="{D436BFEA-13E5-874A-934C-E9DC2690DE43}" destId="{79F65D5F-FFCE-A244-9CFC-8A9863099FD5}" srcOrd="1" destOrd="0" presId="urn:microsoft.com/office/officeart/2005/8/layout/hProcess11"/>
    <dgm:cxn modelId="{921C3E5D-461A-C74B-B7B3-BFD4AAE534C9}" type="presParOf" srcId="{D436BFEA-13E5-874A-934C-E9DC2690DE43}" destId="{F57DD8AB-20DA-B943-AEE0-EE3CACE8734D}" srcOrd="2" destOrd="0" presId="urn:microsoft.com/office/officeart/2005/8/layout/hProcess11"/>
    <dgm:cxn modelId="{F881AF1F-6F7E-954F-92A1-27BB407ACC2C}" type="presParOf" srcId="{B95A83A9-D25D-CF4B-A999-75B4201F8D59}" destId="{9BFA04DB-F190-D741-BA15-8C39E2519DDF}" srcOrd="1" destOrd="0" presId="urn:microsoft.com/office/officeart/2005/8/layout/hProcess11"/>
    <dgm:cxn modelId="{EB7B7828-74C0-5440-BE3D-B1A0C7144502}" type="presParOf" srcId="{B95A83A9-D25D-CF4B-A999-75B4201F8D59}" destId="{C0972A95-FDB6-D044-8CD6-23FD67FB4DEC}" srcOrd="2" destOrd="0" presId="urn:microsoft.com/office/officeart/2005/8/layout/hProcess11"/>
    <dgm:cxn modelId="{D6FCDC45-097C-FC41-95CD-BFB032157B32}" type="presParOf" srcId="{C0972A95-FDB6-D044-8CD6-23FD67FB4DEC}" destId="{19F61CA2-2881-F642-BB24-0B5A1730AEB4}" srcOrd="0" destOrd="0" presId="urn:microsoft.com/office/officeart/2005/8/layout/hProcess11"/>
    <dgm:cxn modelId="{43895258-9EC2-C047-B4B1-D16387B7652D}" type="presParOf" srcId="{C0972A95-FDB6-D044-8CD6-23FD67FB4DEC}" destId="{307E8852-901B-0944-97E2-CF396CA240A1}" srcOrd="1" destOrd="0" presId="urn:microsoft.com/office/officeart/2005/8/layout/hProcess11"/>
    <dgm:cxn modelId="{4CF218FB-1E9B-EA47-9C61-6CC5FABC47C2}" type="presParOf" srcId="{C0972A95-FDB6-D044-8CD6-23FD67FB4DEC}" destId="{F13E8B7F-BFA4-BA48-9BED-C030AC23388B}" srcOrd="2" destOrd="0" presId="urn:microsoft.com/office/officeart/2005/8/layout/hProcess11"/>
    <dgm:cxn modelId="{FD83D657-60F7-8F41-B225-47ADB3ABCF70}" type="presParOf" srcId="{B95A83A9-D25D-CF4B-A999-75B4201F8D59}" destId="{D5292BED-91AB-0049-83D9-1BE9C5DC3A47}" srcOrd="3" destOrd="0" presId="urn:microsoft.com/office/officeart/2005/8/layout/hProcess11"/>
    <dgm:cxn modelId="{82CEC86E-00DB-0C41-A917-3A0B018F8D16}" type="presParOf" srcId="{B95A83A9-D25D-CF4B-A999-75B4201F8D59}" destId="{1993D63F-018A-FB4F-8FE9-E6B2192BF787}" srcOrd="4" destOrd="0" presId="urn:microsoft.com/office/officeart/2005/8/layout/hProcess11"/>
    <dgm:cxn modelId="{53D91D74-BFE5-A947-8D65-382F18DA7276}" type="presParOf" srcId="{1993D63F-018A-FB4F-8FE9-E6B2192BF787}" destId="{5C73466D-5B20-524A-BF42-7F3F8C91F0BE}" srcOrd="0" destOrd="0" presId="urn:microsoft.com/office/officeart/2005/8/layout/hProcess11"/>
    <dgm:cxn modelId="{1AEE5C75-36DE-F043-A171-0B0508EE7F5B}" type="presParOf" srcId="{1993D63F-018A-FB4F-8FE9-E6B2192BF787}" destId="{9E0CBF16-0567-384E-B821-2F366CC92F36}" srcOrd="1" destOrd="0" presId="urn:microsoft.com/office/officeart/2005/8/layout/hProcess11"/>
    <dgm:cxn modelId="{9BBF4E62-E409-A848-B7C9-DEE7F608605B}" type="presParOf" srcId="{1993D63F-018A-FB4F-8FE9-E6B2192BF787}" destId="{9B3ADAE9-6202-B14D-9792-744167D150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9E47C-19DA-964B-A6CC-3C0AD27D08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FF7CD-D496-E342-9A86-E615E5BBE123}">
      <dgm:prSet/>
      <dgm:spPr/>
      <dgm:t>
        <a:bodyPr/>
        <a:lstStyle/>
        <a:p>
          <a:r>
            <a:rPr lang="en-US"/>
            <a:t>Rate of mixing which is defined by the diffusion coefficient</a:t>
          </a:r>
          <a:endParaRPr lang="en-CA"/>
        </a:p>
      </dgm:t>
    </dgm:pt>
    <dgm:pt modelId="{DC6FA316-7A40-064C-954F-F1C1649F1680}" type="parTrans" cxnId="{7794112B-EEE5-3E43-A1EE-9C24647369DC}">
      <dgm:prSet/>
      <dgm:spPr/>
      <dgm:t>
        <a:bodyPr/>
        <a:lstStyle/>
        <a:p>
          <a:endParaRPr lang="en-US"/>
        </a:p>
      </dgm:t>
    </dgm:pt>
    <dgm:pt modelId="{523EC022-0642-DD44-B80F-0D0C8FA38E15}" type="sibTrans" cxnId="{7794112B-EEE5-3E43-A1EE-9C24647369DC}">
      <dgm:prSet/>
      <dgm:spPr/>
      <dgm:t>
        <a:bodyPr/>
        <a:lstStyle/>
        <a:p>
          <a:endParaRPr lang="en-US"/>
        </a:p>
      </dgm:t>
    </dgm:pt>
    <dgm:pt modelId="{C63CEB52-AF2C-134B-A4B4-C28B5EE6E3E9}">
      <dgm:prSet/>
      <dgm:spPr/>
      <dgm:t>
        <a:bodyPr/>
        <a:lstStyle/>
        <a:p>
          <a:r>
            <a:rPr lang="en-US"/>
            <a:t>Depth of mixing </a:t>
          </a:r>
          <a:endParaRPr lang="en-CA"/>
        </a:p>
      </dgm:t>
    </dgm:pt>
    <dgm:pt modelId="{F6296710-03EF-5D47-8EC8-1383BB422664}" type="parTrans" cxnId="{82FC24C8-8C9C-E84E-BB3F-5D187CEBCE69}">
      <dgm:prSet/>
      <dgm:spPr/>
      <dgm:t>
        <a:bodyPr/>
        <a:lstStyle/>
        <a:p>
          <a:endParaRPr lang="en-US"/>
        </a:p>
      </dgm:t>
    </dgm:pt>
    <dgm:pt modelId="{29A35F87-F78E-584F-B7CF-B4BF028C15A3}" type="sibTrans" cxnId="{82FC24C8-8C9C-E84E-BB3F-5D187CEBCE69}">
      <dgm:prSet/>
      <dgm:spPr/>
      <dgm:t>
        <a:bodyPr/>
        <a:lstStyle/>
        <a:p>
          <a:endParaRPr lang="en-US"/>
        </a:p>
      </dgm:t>
    </dgm:pt>
    <dgm:pt modelId="{1EA16BC6-FB8D-F844-8C29-C438E7032D17}">
      <dgm:prSet/>
      <dgm:spPr/>
      <dgm:t>
        <a:bodyPr/>
        <a:lstStyle/>
        <a:p>
          <a:r>
            <a:rPr lang="en-US" dirty="0"/>
            <a:t>Stellar phase timing of extra mixing</a:t>
          </a:r>
          <a:endParaRPr lang="en-CA" dirty="0"/>
        </a:p>
      </dgm:t>
    </dgm:pt>
    <dgm:pt modelId="{21774E0B-BE22-534E-8633-FEAD92034BD6}" type="parTrans" cxnId="{CA6A4470-1814-5F4D-8661-8712CC143A3C}">
      <dgm:prSet/>
      <dgm:spPr/>
      <dgm:t>
        <a:bodyPr/>
        <a:lstStyle/>
        <a:p>
          <a:endParaRPr lang="en-US"/>
        </a:p>
      </dgm:t>
    </dgm:pt>
    <dgm:pt modelId="{EECD8CC3-3DF0-954F-9492-66F66FE48CA7}" type="sibTrans" cxnId="{CA6A4470-1814-5F4D-8661-8712CC143A3C}">
      <dgm:prSet/>
      <dgm:spPr/>
      <dgm:t>
        <a:bodyPr/>
        <a:lstStyle/>
        <a:p>
          <a:endParaRPr lang="en-US"/>
        </a:p>
      </dgm:t>
    </dgm:pt>
    <dgm:pt modelId="{86E7D465-41B0-D24F-9E14-89C4B57D3EBE}" type="pres">
      <dgm:prSet presAssocID="{08A9E47C-19DA-964B-A6CC-3C0AD27D0808}" presName="linearFlow" presStyleCnt="0">
        <dgm:presLayoutVars>
          <dgm:dir/>
          <dgm:resizeHandles val="exact"/>
        </dgm:presLayoutVars>
      </dgm:prSet>
      <dgm:spPr/>
    </dgm:pt>
    <dgm:pt modelId="{FAF01753-B02F-AB40-8634-5EA2D34F664A}" type="pres">
      <dgm:prSet presAssocID="{878FF7CD-D496-E342-9A86-E615E5BBE123}" presName="composite" presStyleCnt="0"/>
      <dgm:spPr/>
    </dgm:pt>
    <dgm:pt modelId="{96FE5475-B3D2-2D45-9921-C8CC959DB9C1}" type="pres">
      <dgm:prSet presAssocID="{878FF7CD-D496-E342-9A86-E615E5BBE123}" presName="imgShp" presStyleLbl="fgImgPlace1" presStyleIdx="0" presStyleCnt="3"/>
      <dgm:spPr/>
    </dgm:pt>
    <dgm:pt modelId="{F7D18EC8-C67E-8240-9954-7319EC41C703}" type="pres">
      <dgm:prSet presAssocID="{878FF7CD-D496-E342-9A86-E615E5BBE123}" presName="txShp" presStyleLbl="node1" presStyleIdx="0" presStyleCnt="3">
        <dgm:presLayoutVars>
          <dgm:bulletEnabled val="1"/>
        </dgm:presLayoutVars>
      </dgm:prSet>
      <dgm:spPr/>
    </dgm:pt>
    <dgm:pt modelId="{72239AB4-4144-1A4F-BF56-D2DE05D81C4E}" type="pres">
      <dgm:prSet presAssocID="{523EC022-0642-DD44-B80F-0D0C8FA38E15}" presName="spacing" presStyleCnt="0"/>
      <dgm:spPr/>
    </dgm:pt>
    <dgm:pt modelId="{329E7EEA-FE14-B347-B9D5-2811D39453D4}" type="pres">
      <dgm:prSet presAssocID="{C63CEB52-AF2C-134B-A4B4-C28B5EE6E3E9}" presName="composite" presStyleCnt="0"/>
      <dgm:spPr/>
    </dgm:pt>
    <dgm:pt modelId="{5B4E69A0-5433-EA43-A999-5C9074A97AFA}" type="pres">
      <dgm:prSet presAssocID="{C63CEB52-AF2C-134B-A4B4-C28B5EE6E3E9}" presName="imgShp" presStyleLbl="fgImgPlace1" presStyleIdx="1" presStyleCnt="3"/>
      <dgm:spPr/>
    </dgm:pt>
    <dgm:pt modelId="{F0B4D243-6191-7E44-A4DB-8E451887FBC2}" type="pres">
      <dgm:prSet presAssocID="{C63CEB52-AF2C-134B-A4B4-C28B5EE6E3E9}" presName="txShp" presStyleLbl="node1" presStyleIdx="1" presStyleCnt="3">
        <dgm:presLayoutVars>
          <dgm:bulletEnabled val="1"/>
        </dgm:presLayoutVars>
      </dgm:prSet>
      <dgm:spPr/>
    </dgm:pt>
    <dgm:pt modelId="{067CEDC5-9F7B-D343-A84A-CD292AD94F29}" type="pres">
      <dgm:prSet presAssocID="{29A35F87-F78E-584F-B7CF-B4BF028C15A3}" presName="spacing" presStyleCnt="0"/>
      <dgm:spPr/>
    </dgm:pt>
    <dgm:pt modelId="{736EDF9A-83CD-5145-8507-4D3A1FB36CA2}" type="pres">
      <dgm:prSet presAssocID="{1EA16BC6-FB8D-F844-8C29-C438E7032D17}" presName="composite" presStyleCnt="0"/>
      <dgm:spPr/>
    </dgm:pt>
    <dgm:pt modelId="{A14A35CC-0D3A-3D48-8D87-CDEB752F63CB}" type="pres">
      <dgm:prSet presAssocID="{1EA16BC6-FB8D-F844-8C29-C438E7032D17}" presName="imgShp" presStyleLbl="fgImgPlace1" presStyleIdx="2" presStyleCnt="3"/>
      <dgm:spPr/>
    </dgm:pt>
    <dgm:pt modelId="{2329AA9E-4020-0043-8CFB-2000C07356AF}" type="pres">
      <dgm:prSet presAssocID="{1EA16BC6-FB8D-F844-8C29-C438E7032D1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66E329-F165-9043-A38C-4FFAA027E041}" type="presOf" srcId="{08A9E47C-19DA-964B-A6CC-3C0AD27D0808}" destId="{86E7D465-41B0-D24F-9E14-89C4B57D3EBE}" srcOrd="0" destOrd="0" presId="urn:microsoft.com/office/officeart/2005/8/layout/vList3"/>
    <dgm:cxn modelId="{7794112B-EEE5-3E43-A1EE-9C24647369DC}" srcId="{08A9E47C-19DA-964B-A6CC-3C0AD27D0808}" destId="{878FF7CD-D496-E342-9A86-E615E5BBE123}" srcOrd="0" destOrd="0" parTransId="{DC6FA316-7A40-064C-954F-F1C1649F1680}" sibTransId="{523EC022-0642-DD44-B80F-0D0C8FA38E15}"/>
    <dgm:cxn modelId="{C27F8240-4575-8D43-B587-D684C1FB31CF}" type="presOf" srcId="{1EA16BC6-FB8D-F844-8C29-C438E7032D17}" destId="{2329AA9E-4020-0043-8CFB-2000C07356AF}" srcOrd="0" destOrd="0" presId="urn:microsoft.com/office/officeart/2005/8/layout/vList3"/>
    <dgm:cxn modelId="{CA6A4470-1814-5F4D-8661-8712CC143A3C}" srcId="{08A9E47C-19DA-964B-A6CC-3C0AD27D0808}" destId="{1EA16BC6-FB8D-F844-8C29-C438E7032D17}" srcOrd="2" destOrd="0" parTransId="{21774E0B-BE22-534E-8633-FEAD92034BD6}" sibTransId="{EECD8CC3-3DF0-954F-9492-66F66FE48CA7}"/>
    <dgm:cxn modelId="{82FC24C8-8C9C-E84E-BB3F-5D187CEBCE69}" srcId="{08A9E47C-19DA-964B-A6CC-3C0AD27D0808}" destId="{C63CEB52-AF2C-134B-A4B4-C28B5EE6E3E9}" srcOrd="1" destOrd="0" parTransId="{F6296710-03EF-5D47-8EC8-1383BB422664}" sibTransId="{29A35F87-F78E-584F-B7CF-B4BF028C15A3}"/>
    <dgm:cxn modelId="{86DA2CCC-0BA0-2140-B074-09F42C0A8AB0}" type="presOf" srcId="{C63CEB52-AF2C-134B-A4B4-C28B5EE6E3E9}" destId="{F0B4D243-6191-7E44-A4DB-8E451887FBC2}" srcOrd="0" destOrd="0" presId="urn:microsoft.com/office/officeart/2005/8/layout/vList3"/>
    <dgm:cxn modelId="{8B3F22E8-625E-8B42-99D4-38BD4E1BBDBB}" type="presOf" srcId="{878FF7CD-D496-E342-9A86-E615E5BBE123}" destId="{F7D18EC8-C67E-8240-9954-7319EC41C703}" srcOrd="0" destOrd="0" presId="urn:microsoft.com/office/officeart/2005/8/layout/vList3"/>
    <dgm:cxn modelId="{1AA26582-9084-1D49-AFE4-F91572A8C29D}" type="presParOf" srcId="{86E7D465-41B0-D24F-9E14-89C4B57D3EBE}" destId="{FAF01753-B02F-AB40-8634-5EA2D34F664A}" srcOrd="0" destOrd="0" presId="urn:microsoft.com/office/officeart/2005/8/layout/vList3"/>
    <dgm:cxn modelId="{607B442A-562F-CE40-9ADE-8CF98EAFFF44}" type="presParOf" srcId="{FAF01753-B02F-AB40-8634-5EA2D34F664A}" destId="{96FE5475-B3D2-2D45-9921-C8CC959DB9C1}" srcOrd="0" destOrd="0" presId="urn:microsoft.com/office/officeart/2005/8/layout/vList3"/>
    <dgm:cxn modelId="{5D6F9134-D0B9-C24F-863D-12676F0927C9}" type="presParOf" srcId="{FAF01753-B02F-AB40-8634-5EA2D34F664A}" destId="{F7D18EC8-C67E-8240-9954-7319EC41C703}" srcOrd="1" destOrd="0" presId="urn:microsoft.com/office/officeart/2005/8/layout/vList3"/>
    <dgm:cxn modelId="{61A578DD-59EB-2A49-B384-43F5AA0C9B07}" type="presParOf" srcId="{86E7D465-41B0-D24F-9E14-89C4B57D3EBE}" destId="{72239AB4-4144-1A4F-BF56-D2DE05D81C4E}" srcOrd="1" destOrd="0" presId="urn:microsoft.com/office/officeart/2005/8/layout/vList3"/>
    <dgm:cxn modelId="{F4805564-56E6-0945-85D1-9F564EB6A637}" type="presParOf" srcId="{86E7D465-41B0-D24F-9E14-89C4B57D3EBE}" destId="{329E7EEA-FE14-B347-B9D5-2811D39453D4}" srcOrd="2" destOrd="0" presId="urn:microsoft.com/office/officeart/2005/8/layout/vList3"/>
    <dgm:cxn modelId="{463B1A42-1369-7049-B46A-E2EA02CBBB2B}" type="presParOf" srcId="{329E7EEA-FE14-B347-B9D5-2811D39453D4}" destId="{5B4E69A0-5433-EA43-A999-5C9074A97AFA}" srcOrd="0" destOrd="0" presId="urn:microsoft.com/office/officeart/2005/8/layout/vList3"/>
    <dgm:cxn modelId="{E19F64EE-65F5-E448-A786-E72040E8658C}" type="presParOf" srcId="{329E7EEA-FE14-B347-B9D5-2811D39453D4}" destId="{F0B4D243-6191-7E44-A4DB-8E451887FBC2}" srcOrd="1" destOrd="0" presId="urn:microsoft.com/office/officeart/2005/8/layout/vList3"/>
    <dgm:cxn modelId="{4866FDFE-185C-B44A-A49E-48B7C25ED7A2}" type="presParOf" srcId="{86E7D465-41B0-D24F-9E14-89C4B57D3EBE}" destId="{067CEDC5-9F7B-D343-A84A-CD292AD94F29}" srcOrd="3" destOrd="0" presId="urn:microsoft.com/office/officeart/2005/8/layout/vList3"/>
    <dgm:cxn modelId="{B5033C3B-8E89-F946-97BE-908381070FB9}" type="presParOf" srcId="{86E7D465-41B0-D24F-9E14-89C4B57D3EBE}" destId="{736EDF9A-83CD-5145-8507-4D3A1FB36CA2}" srcOrd="4" destOrd="0" presId="urn:microsoft.com/office/officeart/2005/8/layout/vList3"/>
    <dgm:cxn modelId="{9712E305-7B29-454A-9ED7-0D2AA4833CFF}" type="presParOf" srcId="{736EDF9A-83CD-5145-8507-4D3A1FB36CA2}" destId="{A14A35CC-0D3A-3D48-8D87-CDEB752F63CB}" srcOrd="0" destOrd="0" presId="urn:microsoft.com/office/officeart/2005/8/layout/vList3"/>
    <dgm:cxn modelId="{F33B18D7-D4FA-7F4F-AB2E-60A3CA738A2C}" type="presParOf" srcId="{736EDF9A-83CD-5145-8507-4D3A1FB36CA2}" destId="{2329AA9E-4020-0043-8CFB-2000C07356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EECE7-B284-CF4C-B8F8-60446BE98C87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0CCD9-4C25-124A-A92D-2082EEA7D362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2002: </a:t>
          </a:r>
          <a:r>
            <a:rPr lang="en-US" sz="2000" kern="1200" dirty="0" err="1"/>
            <a:t>Nollett</a:t>
          </a:r>
          <a:r>
            <a:rPr lang="en-US" sz="2000" kern="1200" dirty="0"/>
            <a:t> et al. simulated CBP in 1.5 solar mass AGB star.</a:t>
          </a:r>
          <a:endParaRPr lang="en-CA" sz="2000" kern="1200" dirty="0"/>
        </a:p>
      </dsp:txBody>
      <dsp:txXfrm>
        <a:off x="4621" y="0"/>
        <a:ext cx="3049934" cy="1740535"/>
      </dsp:txXfrm>
    </dsp:sp>
    <dsp:sp modelId="{79F65D5F-FFCE-A244-9CFC-8A9863099FD5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1CA2-2881-F642-BB24-0B5A1730AEB4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2021: </a:t>
          </a:r>
          <a:r>
            <a:rPr lang="en-US" sz="2000" kern="1200" dirty="0" err="1"/>
            <a:t>Palmerini</a:t>
          </a:r>
          <a:r>
            <a:rPr lang="en-US" sz="2000" kern="1200" dirty="0"/>
            <a:t> et al. suggested a magnetic mixing mechanism for cool bottom processing.</a:t>
          </a:r>
          <a:endParaRPr lang="en-CA" sz="2000" kern="1200" dirty="0"/>
        </a:p>
      </dsp:txBody>
      <dsp:txXfrm>
        <a:off x="3207052" y="2610802"/>
        <a:ext cx="3049934" cy="1740535"/>
      </dsp:txXfrm>
    </dsp:sp>
    <dsp:sp modelId="{307E8852-901B-0944-97E2-CF396CA240A1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466D-5B20-524A-BF42-7F3F8C91F0BE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2023: </a:t>
          </a:r>
          <a:r>
            <a:rPr lang="en-US" sz="2000" kern="1200" dirty="0" err="1"/>
            <a:t>Denissenkov</a:t>
          </a:r>
          <a:r>
            <a:rPr lang="en-US" sz="2000" kern="1200" dirty="0"/>
            <a:t> et al.  developed a parameterized mixing model.</a:t>
          </a:r>
          <a:endParaRPr lang="en-CA" sz="2000" kern="1200" dirty="0"/>
        </a:p>
      </dsp:txBody>
      <dsp:txXfrm>
        <a:off x="6409484" y="0"/>
        <a:ext cx="3049934" cy="1740535"/>
      </dsp:txXfrm>
    </dsp:sp>
    <dsp:sp modelId="{9E0CBF16-0567-384E-B821-2F366CC92F36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8EC8-C67E-8240-9954-7319EC41C70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Rate of mixing which is defined by the diffusion coefficient</a:t>
          </a:r>
          <a:endParaRPr lang="en-CA" sz="3300" kern="1200"/>
        </a:p>
      </dsp:txBody>
      <dsp:txXfrm rot="10800000">
        <a:off x="2365971" y="883"/>
        <a:ext cx="6690570" cy="1209216"/>
      </dsp:txXfrm>
    </dsp:sp>
    <dsp:sp modelId="{96FE5475-B3D2-2D45-9921-C8CC959DB9C1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4D243-6191-7E44-A4DB-8E451887FBC2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Depth of mixing </a:t>
          </a:r>
          <a:endParaRPr lang="en-CA" sz="3300" kern="1200"/>
        </a:p>
      </dsp:txBody>
      <dsp:txXfrm rot="10800000">
        <a:off x="2365971" y="1571060"/>
        <a:ext cx="6690570" cy="1209216"/>
      </dsp:txXfrm>
    </dsp:sp>
    <dsp:sp modelId="{5B4E69A0-5433-EA43-A999-5C9074A97AFA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AA9E-4020-0043-8CFB-2000C07356AF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Stellar phase timing of extra mixing</a:t>
          </a:r>
          <a:endParaRPr lang="en-CA" sz="3300" kern="1200" dirty="0"/>
        </a:p>
      </dsp:txBody>
      <dsp:txXfrm rot="10800000">
        <a:off x="2365971" y="3141237"/>
        <a:ext cx="6690570" cy="1209216"/>
      </dsp:txXfrm>
    </dsp:sp>
    <dsp:sp modelId="{A14A35CC-0D3A-3D48-8D87-CDEB752F63CB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749F-FD85-B740-AE48-51893B6B10C3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46AD-5CDF-BD48-89B3-9C4BDC3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C070-211B-C46F-4B37-CB0CD3A24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F7E67-F82B-E977-5A1F-0589DAB1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73D9-AB61-58F0-6C83-18646CBA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AC27-2A5E-0B43-B919-9052C3FDFCA1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5E8F-4CC9-FD9F-BA35-EBCDFD8A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AC59-CB51-919E-7534-867C8122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37-CE42-303B-70E6-2BFCE90E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7E07F-78E6-4760-BC81-FED19D69D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D267-003B-DA0C-2764-9A7B67E2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B84A-1D2C-9E4E-B7E7-79D74360B0BF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CB68-5CCD-A71E-42DF-C6248280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0CF5A-5F5F-87E8-AD2D-E725D12E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A88ED-F518-B3C1-34F8-8352AFCA6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D1CC-06B5-38F7-96B5-5F54D3971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B7F6-B6B9-099D-D943-2A02E66A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20EF-6E1F-864B-83F1-D7542F70D244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93E08-3F62-E533-6263-A9284196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F75B-37C3-D347-AA6D-47FDB8C3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6C37-D4C2-BFEA-0870-1B40416C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EAFB-5BB6-01F5-C55C-06CBF5FBE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E1F67-FA5B-280D-E9B1-C21C3FAF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C356-B7E9-8B41-87CA-FFE15C912940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DACA-8C0B-6726-945B-77FAAEC2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1CE2E-B95D-9F54-715B-8637D497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8782-A59F-6AFD-B2DF-1887F1B0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A6399-A216-D23D-D7C4-3C15C564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27A9-1231-608C-CBA9-7CCC131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60F6-5A2F-A64B-ADAD-D123388945E1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F8A5-85C7-85A5-980B-FEC59CE8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44B4-2253-E9CA-25A1-A48F3FA3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DAB-AA3E-9A8A-BD34-880DCFDE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2F6E-8BF3-58DF-C0DA-03CC03757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86665-C5F3-32E2-6674-B806110ED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E4AC1-8EC3-9C65-FDF3-CCEB0382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3665-9AD1-AE47-AE4F-9A3B295F0447}" type="datetime1">
              <a:rPr lang="en-CA" smtClean="0"/>
              <a:t>2024-05-01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0CFA-832D-B6BF-F747-AA450CE2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C8D1-6B44-42BD-E412-D15C0D2B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5B49-7929-627E-C796-6BB22244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C289-598A-9962-5E88-618BCD94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78D67-0C16-AD4C-6E85-E6F2DAA0B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B1A7E-FE84-11A4-EC53-855587D53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18D29-C8AF-A081-3E6A-6303BAA01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B4CDB-94E5-4EE4-4F36-03E98C2B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75AE-49E5-F04D-96F1-3656E1D49026}" type="datetime1">
              <a:rPr lang="en-CA" smtClean="0"/>
              <a:t>2024-05-01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E1468-5C56-3041-DCA7-C5F1B64B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985D9-5BFC-9C1E-DED2-CCED2D49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2B21-6F63-F294-74BC-3C5033F8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DE666-DCDE-02BA-1585-6E189AA0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7670-9E45-214C-B397-8F3E3E4B5D0C}" type="datetime1">
              <a:rPr lang="en-CA" smtClean="0"/>
              <a:t>2024-05-01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5B21-DEEF-A0B5-E4F5-B9322200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38454-B15C-9635-0C42-0B4BFE12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EECBF-3155-C08B-8A3D-987AB59F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30C-8DAD-1742-8561-86322ABE1A0B}" type="datetime1">
              <a:rPr lang="en-CA" smtClean="0"/>
              <a:t>2024-05-01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1B062-6CFC-2BF8-68F1-8C00B3D1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D675-DAB9-4908-3092-2C189F92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6E6F-06FF-51A0-0035-3662B6A9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0CDC-5B56-A9F2-EEEC-D03367AD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2DA38-0080-CE5B-21BD-39D4352E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0DFAD-36B8-82AE-7D06-048F4C14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331-390C-9840-A732-05827736EB3A}" type="datetime1">
              <a:rPr lang="en-CA" smtClean="0"/>
              <a:t>2024-05-01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9C1C5-0BFD-E880-8642-1CBD8C67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E5262-68AE-2D09-1E88-CD06216A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7C9-9080-20E7-37C0-393B4C35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2C000-2C02-EBBE-2941-C1E47E285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EF97A-3ACD-55B0-DAFD-1C7339AC3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4FE81-1D9C-57B6-50FB-D89F8532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2FEA-28C3-5B4B-9437-437BAEE4CECD}" type="datetime1">
              <a:rPr lang="en-CA" smtClean="0"/>
              <a:t>2024-05-01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41BDB-2D10-18CC-EA5F-07A3DC3B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BF910-3F5F-8B10-10C4-7E19E91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7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2846B-A799-03AD-0A4E-9FD65EB2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5989C-E3B5-4733-E526-EE3676717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350C-493F-26DD-F895-B96F0D279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92442-A1FD-FF48-98BA-33A02B894CAC}" type="datetime1">
              <a:rPr lang="en-CA" smtClean="0"/>
              <a:t>2024-05-01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FCF6-53C4-C05A-ADB4-54C3C527E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7204-B918-23EE-7BE2-CB4F4886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7B65D-9F48-7B49-9EDB-4CD176B9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3A02-DFB7-7B62-7098-BA6C7FBAE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Cool-Bottom Processing in RGB and AGB stars to Explain Isotopic Ratios in </a:t>
            </a:r>
            <a:r>
              <a:rPr lang="en-US" dirty="0" err="1"/>
              <a:t>Presolar</a:t>
            </a:r>
            <a:r>
              <a:rPr lang="en-US" dirty="0"/>
              <a:t> Grains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FF805-44AE-382B-977B-5AA91813D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/>
              <a:t>By: Maeve Cockshutt</a:t>
            </a:r>
          </a:p>
          <a:p>
            <a:r>
              <a:rPr lang="en-US" dirty="0"/>
              <a:t>With: Pavel </a:t>
            </a:r>
            <a:r>
              <a:rPr lang="en-US" dirty="0" err="1"/>
              <a:t>Denissenkov</a:t>
            </a:r>
            <a:r>
              <a:rPr lang="en-US" dirty="0"/>
              <a:t>, Falk Herwig, and Nan Liu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38EDD-C9AA-D85C-BF72-C4EAB45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B181-21B5-DA2F-8C2F-0BA26DC5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Mixing Parameters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139CA3-EC56-F050-C7CD-38DD57467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525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77ED3-B987-95FD-EEE1-AB0BC4FC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25F2-A37A-8559-CAB2-543B05E0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E4BC-69E0-63D1-9EAF-CBB47B25E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800600" cy="4357461"/>
          </a:xfrm>
        </p:spPr>
        <p:txBody>
          <a:bodyPr>
            <a:normAutofit/>
          </a:bodyPr>
          <a:lstStyle/>
          <a:p>
            <a:r>
              <a:rPr lang="en-US" dirty="0"/>
              <a:t>Diffusion coefficient must be less than thermal diffusivity to preserve stratification.</a:t>
            </a:r>
          </a:p>
          <a:p>
            <a:r>
              <a:rPr lang="en-US" dirty="0"/>
              <a:t>Oxygen isotopic abundances are completely mixed.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AE0C19-F414-7829-2A2E-24262F26C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3664" y="2075995"/>
            <a:ext cx="6638232" cy="34648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24B88-8457-2C2B-E992-B41682C5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373D-02DA-7B21-7B14-B5E4395A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BDF0-CE2C-E82C-B619-269CB8E8D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9504" cy="4351338"/>
          </a:xfrm>
        </p:spPr>
        <p:txBody>
          <a:bodyPr>
            <a:normAutofit/>
          </a:bodyPr>
          <a:lstStyle/>
          <a:p>
            <a:r>
              <a:rPr lang="en-US" dirty="0"/>
              <a:t>Mixing depth is limited by a small mean molecular weight gradient.</a:t>
            </a:r>
          </a:p>
          <a:p>
            <a:r>
              <a:rPr lang="en-US" dirty="0"/>
              <a:t>The radial position of the gradient decreases over the course of individual inter pulse periods.</a:t>
            </a:r>
          </a:p>
          <a:p>
            <a:r>
              <a:rPr lang="en-US" dirty="0"/>
              <a:t>There is a net decrease in gradient position across the thermally pulsing AGB.</a:t>
            </a:r>
          </a:p>
        </p:txBody>
      </p:sp>
      <p:pic>
        <p:nvPicPr>
          <p:cNvPr id="7" name="Content Placeholder 6" descr="A graph of a function&#10;&#10;Description automatically generated">
            <a:extLst>
              <a:ext uri="{FF2B5EF4-FFF2-40B4-BE49-F238E27FC236}">
                <a16:creationId xmlns:a16="http://schemas.microsoft.com/office/drawing/2014/main" id="{75817C1E-4CBE-407E-5615-3E4D6069D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7704" y="1564197"/>
            <a:ext cx="6374296" cy="47921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BF77B-8B1E-35D9-6A74-A128A34B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09EC-6857-19CC-C457-FF1B6E6E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pic>
        <p:nvPicPr>
          <p:cNvPr id="8" name="Content Placeholder 7" descr="A graph of luminosity&#10;&#10;Description automatically generated">
            <a:extLst>
              <a:ext uri="{FF2B5EF4-FFF2-40B4-BE49-F238E27FC236}">
                <a16:creationId xmlns:a16="http://schemas.microsoft.com/office/drawing/2014/main" id="{16F9319D-CC56-66A0-1DE9-663BC0BDE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8616" y="2539506"/>
            <a:ext cx="7003384" cy="3816844"/>
          </a:xfrm>
        </p:spPr>
      </p:pic>
      <p:pic>
        <p:nvPicPr>
          <p:cNvPr id="10" name="Content Placeholder 9" descr="A graph showing a model number&#10;&#10;Description automatically generated">
            <a:extLst>
              <a:ext uri="{FF2B5EF4-FFF2-40B4-BE49-F238E27FC236}">
                <a16:creationId xmlns:a16="http://schemas.microsoft.com/office/drawing/2014/main" id="{4FD504EB-BCD9-57D7-7E60-8D5ECEF045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6469" y="-1"/>
            <a:ext cx="5805531" cy="26371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C8C0-2FB0-CD20-1C8D-E8295E81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EF5DB-547B-19E3-479A-9B86C0A3C498}"/>
              </a:ext>
            </a:extLst>
          </p:cNvPr>
          <p:cNvSpPr txBox="1"/>
          <p:nvPr/>
        </p:nvSpPr>
        <p:spPr>
          <a:xfrm>
            <a:off x="622852" y="1495283"/>
            <a:ext cx="4346713" cy="323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Extra mixing is included during the RGB.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ptos" panose="02110004020202020204"/>
              </a:rPr>
              <a:t>Extra mixing is deactivated at the first helium shell flash.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Extra mixing is only reactivated during the AGB inter pulse periods.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6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5E67-3D93-4F7C-44CF-7BE0A863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Reaction Rate Sensitivity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044A3-C48B-0251-9F07-93A12031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C81D73-1CA9-6F34-687B-BC6762816D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904119"/>
                  </p:ext>
                </p:extLst>
              </p:nvPr>
            </p:nvGraphicFramePr>
            <p:xfrm>
              <a:off x="838200" y="5608955"/>
              <a:ext cx="10168833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1181">
                      <a:extLst>
                        <a:ext uri="{9D8B030D-6E8A-4147-A177-3AD203B41FA5}">
                          <a16:colId xmlns:a16="http://schemas.microsoft.com/office/drawing/2014/main" val="2979996040"/>
                        </a:ext>
                      </a:extLst>
                    </a:gridCol>
                    <a:gridCol w="2491409">
                      <a:extLst>
                        <a:ext uri="{9D8B030D-6E8A-4147-A177-3AD203B41FA5}">
                          <a16:colId xmlns:a16="http://schemas.microsoft.com/office/drawing/2014/main" val="3054989108"/>
                        </a:ext>
                      </a:extLst>
                    </a:gridCol>
                    <a:gridCol w="6056243">
                      <a:extLst>
                        <a:ext uri="{9D8B030D-6E8A-4147-A177-3AD203B41FA5}">
                          <a16:colId xmlns:a16="http://schemas.microsoft.com/office/drawing/2014/main" val="573773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Reaction Rate Factors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Improved Agreement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74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18O(p,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dirty="0"/>
                            <a:t>)15N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10/0.1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Increasing improves agreement in 18O/16O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998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16O(p,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dirty="0"/>
                            <a:t>)17F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1.4/0.71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Increasing improves agreement in 17O/16O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720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C81D73-1CA9-6F34-687B-BC6762816D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904119"/>
                  </p:ext>
                </p:extLst>
              </p:nvPr>
            </p:nvGraphicFramePr>
            <p:xfrm>
              <a:off x="838200" y="5608955"/>
              <a:ext cx="10168833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1181">
                      <a:extLst>
                        <a:ext uri="{9D8B030D-6E8A-4147-A177-3AD203B41FA5}">
                          <a16:colId xmlns:a16="http://schemas.microsoft.com/office/drawing/2014/main" val="2979996040"/>
                        </a:ext>
                      </a:extLst>
                    </a:gridCol>
                    <a:gridCol w="2491409">
                      <a:extLst>
                        <a:ext uri="{9D8B030D-6E8A-4147-A177-3AD203B41FA5}">
                          <a16:colId xmlns:a16="http://schemas.microsoft.com/office/drawing/2014/main" val="3054989108"/>
                        </a:ext>
                      </a:extLst>
                    </a:gridCol>
                    <a:gridCol w="6056243">
                      <a:extLst>
                        <a:ext uri="{9D8B030D-6E8A-4147-A177-3AD203B41FA5}">
                          <a16:colId xmlns:a16="http://schemas.microsoft.com/office/drawing/2014/main" val="573773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Reaction Rate Factors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Improved Agreement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74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1" t="-110345" r="-527344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10/0.1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Increasing improves agreement in 18O/16O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998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1" t="-203333" r="-52734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1.4/0.71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Increasing improves agreement in 17O/16O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7201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Content Placeholder 9" descr="A graph showing the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B8A9AAC5-A270-39D7-5C30-3DAD9D9E1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84614" y="1473993"/>
            <a:ext cx="8022771" cy="3910014"/>
          </a:xfrm>
        </p:spPr>
      </p:pic>
    </p:spTree>
    <p:extLst>
      <p:ext uri="{BB962C8B-B14F-4D97-AF65-F5344CB8AC3E}">
        <p14:creationId xmlns:p14="http://schemas.microsoft.com/office/powerpoint/2010/main" val="230124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CEA1-7904-27E0-68A9-A1CCA3A4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F35A5E-3811-B481-3F6D-4D289DD0AD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a 1.2 M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star extra mixing constrained by the variable mixing depth is not able to recreate observed levels.</a:t>
            </a:r>
          </a:p>
          <a:p>
            <a:r>
              <a:rPr lang="en-US" dirty="0"/>
              <a:t>A fixed mixing depth of 0.05R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overcomes a mean molecular weight gradient on the order of 0.01% to match observed ratios.</a:t>
            </a:r>
          </a:p>
          <a:p>
            <a:r>
              <a:rPr lang="en-US" dirty="0"/>
              <a:t>A 2 to 3 M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star may better reproduce observed abundances.</a:t>
            </a:r>
          </a:p>
        </p:txBody>
      </p:sp>
      <p:pic>
        <p:nvPicPr>
          <p:cNvPr id="8" name="Content Placeholder 7" descr="A diagram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658DF72-93AF-356A-A535-5ECA6B9A4E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399" y="2107095"/>
            <a:ext cx="6270723" cy="34853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14023-18B3-293E-F197-8CE8BF4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CD28-A956-14C2-9F7E-53E9BFF3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F225-839A-9608-28AA-C30FE4F6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impact studies on a range of reaction rates.</a:t>
            </a:r>
          </a:p>
          <a:p>
            <a:r>
              <a:rPr lang="en-US" dirty="0"/>
              <a:t>Simulate extra mixing in 2 and 3 M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stars.</a:t>
            </a:r>
          </a:p>
          <a:p>
            <a:r>
              <a:rPr lang="en-US" dirty="0"/>
              <a:t>Compare simulated 26Al/27Al, 25Mg/24Mg, and 26Mg/24Mg ratios to observations.</a:t>
            </a:r>
          </a:p>
          <a:p>
            <a:r>
              <a:rPr lang="en-US" dirty="0"/>
              <a:t>Investigate very late stage effects with longer runs.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947E5-7A19-7C93-6494-AE9CDB11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828-6440-DCF8-507F-5F22C12C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D318-FCA6-914B-DFE3-2CF07E17C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i="1" dirty="0" err="1">
                <a:effectLst/>
                <a:latin typeface="Helvetica" pitchFamily="2" charset="0"/>
              </a:rPr>
              <a:t>Busso</a:t>
            </a:r>
            <a:r>
              <a:rPr lang="en-CA" i="1" dirty="0">
                <a:effectLst/>
                <a:latin typeface="Helvetica" pitchFamily="2" charset="0"/>
              </a:rPr>
              <a:t>, M., </a:t>
            </a:r>
            <a:r>
              <a:rPr lang="en-CA" i="1" dirty="0" err="1">
                <a:effectLst/>
                <a:latin typeface="Helvetica" pitchFamily="2" charset="0"/>
              </a:rPr>
              <a:t>Wasserburg</a:t>
            </a:r>
            <a:r>
              <a:rPr lang="en-CA" i="1" dirty="0">
                <a:effectLst/>
                <a:latin typeface="Helvetica" pitchFamily="2" charset="0"/>
              </a:rPr>
              <a:t>, G. J., </a:t>
            </a:r>
            <a:r>
              <a:rPr lang="en-CA" i="1" dirty="0" err="1">
                <a:effectLst/>
                <a:latin typeface="Helvetica" pitchFamily="2" charset="0"/>
              </a:rPr>
              <a:t>Nollett</a:t>
            </a:r>
            <a:r>
              <a:rPr lang="en-CA" i="1" dirty="0">
                <a:effectLst/>
                <a:latin typeface="Helvetica" pitchFamily="2" charset="0"/>
              </a:rPr>
              <a:t>, K. M., &amp; Calandra,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>
                <a:effectLst/>
                <a:latin typeface="Helvetica" pitchFamily="2" charset="0"/>
              </a:rPr>
              <a:t> A. 2007, The Astrophysical Journal, 671, 802,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CA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doi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10.1086/522616</a:t>
            </a:r>
            <a:endParaRPr lang="en-CA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r>
              <a:rPr lang="en-CA" i="1" dirty="0">
                <a:effectLst/>
                <a:latin typeface="Helvetica" pitchFamily="2" charset="0"/>
              </a:rPr>
              <a:t> </a:t>
            </a:r>
            <a:r>
              <a:rPr lang="en-CA" i="1" dirty="0" err="1">
                <a:effectLst/>
                <a:latin typeface="Helvetica" pitchFamily="2" charset="0"/>
              </a:rPr>
              <a:t>Denissenkov</a:t>
            </a:r>
            <a:r>
              <a:rPr lang="en-CA" i="1" dirty="0">
                <a:effectLst/>
                <a:latin typeface="Helvetica" pitchFamily="2" charset="0"/>
              </a:rPr>
              <a:t>, P. A., Blouin, S., Herwig, F., Stott, J., &amp;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>
                <a:effectLst/>
                <a:latin typeface="Helvetica" pitchFamily="2" charset="0"/>
              </a:rPr>
              <a:t>Woodward, P. R. 2023, Enhanced Extra Mixing in Low-Mass Stars Approaching the RGB Tip and the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>
                <a:effectLst/>
                <a:latin typeface="Helvetica" pitchFamily="2" charset="0"/>
              </a:rPr>
              <a:t>Problem of Li-rich Red-Clump Stars, </a:t>
            </a:r>
            <a:r>
              <a:rPr lang="en-CA" i="1" dirty="0" err="1">
                <a:effectLst/>
                <a:latin typeface="Helvetica" pitchFamily="2" charset="0"/>
              </a:rPr>
              <a:t>arXiv</a:t>
            </a:r>
            <a:r>
              <a:rPr lang="en-CA" i="1" dirty="0">
                <a:effectLst/>
                <a:latin typeface="Helvetica" pitchFamily="2" charset="0"/>
              </a:rPr>
              <a:t>,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CA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doi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10.48550/arXiv.2309.04634</a:t>
            </a:r>
            <a:endParaRPr lang="en-CA" dirty="0">
              <a:effectLst/>
              <a:latin typeface="Helvetica" pitchFamily="2" charset="0"/>
            </a:endParaRPr>
          </a:p>
          <a:p>
            <a:r>
              <a:rPr lang="en-CA" i="1" dirty="0">
                <a:effectLst/>
                <a:latin typeface="Helvetica" pitchFamily="2" charset="0"/>
              </a:rPr>
              <a:t>Herwig, F. 2013, in Planets, Stars and Stellar Systems: Volume 4: Stellar Structure and Evolution, ed. T. </a:t>
            </a:r>
            <a:r>
              <a:rPr lang="en-CA" i="1" dirty="0" err="1">
                <a:effectLst/>
                <a:latin typeface="Helvetica" pitchFamily="2" charset="0"/>
              </a:rPr>
              <a:t>D.Oswalt</a:t>
            </a:r>
            <a:r>
              <a:rPr lang="en-CA" i="1" dirty="0">
                <a:effectLst/>
                <a:latin typeface="Helvetica" pitchFamily="2" charset="0"/>
              </a:rPr>
              <a:t> &amp; M. A. Barstow (Dordrecht: Springer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>
                <a:effectLst/>
                <a:latin typeface="Helvetica" pitchFamily="2" charset="0"/>
              </a:rPr>
              <a:t>Netherlands), 397–445, </a:t>
            </a:r>
            <a:r>
              <a:rPr lang="en-CA" i="1" dirty="0" err="1">
                <a:effectLst/>
                <a:latin typeface="Helvetica" pitchFamily="2" charset="0"/>
              </a:rPr>
              <a:t>doi</a:t>
            </a:r>
            <a:r>
              <a:rPr lang="en-CA" i="1" dirty="0"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10.1007/978-94-007-5615-1 8</a:t>
            </a:r>
            <a:endParaRPr lang="en-CA" dirty="0">
              <a:effectLst/>
              <a:latin typeface="Helvetica" pitchFamily="2" charset="0"/>
            </a:endParaRPr>
          </a:p>
          <a:p>
            <a:r>
              <a:rPr lang="en-CA" i="1" dirty="0">
                <a:effectLst/>
                <a:latin typeface="Helvetica" pitchFamily="2" charset="0"/>
              </a:rPr>
              <a:t>Hynes, K., &amp; </a:t>
            </a:r>
            <a:r>
              <a:rPr lang="en-CA" i="1" dirty="0" err="1">
                <a:effectLst/>
                <a:latin typeface="Helvetica" pitchFamily="2" charset="0"/>
              </a:rPr>
              <a:t>Gyngard</a:t>
            </a:r>
            <a:r>
              <a:rPr lang="en-CA" i="1" dirty="0">
                <a:effectLst/>
                <a:latin typeface="Helvetica" pitchFamily="2" charset="0"/>
              </a:rPr>
              <a:t>, F. 2009, </a:t>
            </a:r>
            <a:r>
              <a:rPr lang="en-CA" i="1" dirty="0" err="1">
                <a:effectLst/>
                <a:latin typeface="Helvetica" pitchFamily="2" charset="0"/>
              </a:rPr>
              <a:t>Presolar</a:t>
            </a:r>
            <a:r>
              <a:rPr lang="en-CA" i="1" dirty="0">
                <a:effectLst/>
                <a:latin typeface="Helvetica" pitchFamily="2" charset="0"/>
              </a:rPr>
              <a:t> Grain Database –Laboratory for Space Sciences @ Wash U Physics</a:t>
            </a:r>
            <a:endParaRPr lang="en-CA" dirty="0">
              <a:effectLst/>
              <a:latin typeface="Helvetica" pitchFamily="2" charset="0"/>
            </a:endParaRPr>
          </a:p>
          <a:p>
            <a:r>
              <a:rPr lang="en-CA" i="1" dirty="0" err="1">
                <a:effectLst/>
                <a:latin typeface="Helvetica" pitchFamily="2" charset="0"/>
              </a:rPr>
              <a:t>Nittler</a:t>
            </a:r>
            <a:r>
              <a:rPr lang="en-CA" i="1" dirty="0">
                <a:effectLst/>
                <a:latin typeface="Helvetica" pitchFamily="2" charset="0"/>
              </a:rPr>
              <a:t>, L. R. 2009, Publications of the Astronomical Society of Australia, 26, 271, </a:t>
            </a:r>
            <a:r>
              <a:rPr lang="en-CA" i="1" dirty="0" err="1">
                <a:effectLst/>
                <a:latin typeface="Helvetica" pitchFamily="2" charset="0"/>
              </a:rPr>
              <a:t>doi</a:t>
            </a:r>
            <a:r>
              <a:rPr lang="en-CA" i="1" dirty="0"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10.1071/AS08071</a:t>
            </a:r>
            <a:endParaRPr lang="en-CA" dirty="0">
              <a:effectLst/>
              <a:latin typeface="Helvetica" pitchFamily="2" charset="0"/>
            </a:endParaRPr>
          </a:p>
          <a:p>
            <a:r>
              <a:rPr lang="en-CA" i="1" dirty="0" err="1">
                <a:effectLst/>
                <a:latin typeface="Helvetica" pitchFamily="2" charset="0"/>
              </a:rPr>
              <a:t>Nittler</a:t>
            </a:r>
            <a:r>
              <a:rPr lang="en-CA" i="1" dirty="0">
                <a:effectLst/>
                <a:latin typeface="Helvetica" pitchFamily="2" charset="0"/>
              </a:rPr>
              <a:t>, L. R., &amp; </a:t>
            </a:r>
            <a:r>
              <a:rPr lang="en-CA" i="1" dirty="0" err="1">
                <a:effectLst/>
                <a:latin typeface="Helvetica" pitchFamily="2" charset="0"/>
              </a:rPr>
              <a:t>Ciesla</a:t>
            </a:r>
            <a:r>
              <a:rPr lang="en-CA" i="1" dirty="0">
                <a:effectLst/>
                <a:latin typeface="Helvetica" pitchFamily="2" charset="0"/>
              </a:rPr>
              <a:t>, F. 2016, Annual Review of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>
                <a:effectLst/>
                <a:latin typeface="Helvetica" pitchFamily="2" charset="0"/>
              </a:rPr>
              <a:t>Astronomy and Astrophysics, 54, 53, </a:t>
            </a:r>
            <a:r>
              <a:rPr lang="en-CA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doi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10.1146/annurev-astro-082214-122505</a:t>
            </a:r>
            <a:endParaRPr lang="en-CA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r>
              <a:rPr lang="en-CA" i="1" dirty="0" err="1">
                <a:effectLst/>
                <a:latin typeface="Helvetica" pitchFamily="2" charset="0"/>
              </a:rPr>
              <a:t>Nollett</a:t>
            </a:r>
            <a:r>
              <a:rPr lang="en-CA" i="1" dirty="0">
                <a:effectLst/>
                <a:latin typeface="Helvetica" pitchFamily="2" charset="0"/>
              </a:rPr>
              <a:t>, K., </a:t>
            </a:r>
            <a:r>
              <a:rPr lang="en-CA" i="1" dirty="0" err="1">
                <a:effectLst/>
                <a:latin typeface="Helvetica" pitchFamily="2" charset="0"/>
              </a:rPr>
              <a:t>Busso</a:t>
            </a:r>
            <a:r>
              <a:rPr lang="en-CA" i="1" dirty="0">
                <a:effectLst/>
                <a:latin typeface="Helvetica" pitchFamily="2" charset="0"/>
              </a:rPr>
              <a:t>, M., &amp; </a:t>
            </a:r>
            <a:r>
              <a:rPr lang="en-CA" i="1" dirty="0" err="1">
                <a:effectLst/>
                <a:latin typeface="Helvetica" pitchFamily="2" charset="0"/>
              </a:rPr>
              <a:t>Wasserburg</a:t>
            </a:r>
            <a:r>
              <a:rPr lang="en-CA" i="1" dirty="0">
                <a:effectLst/>
                <a:latin typeface="Helvetica" pitchFamily="2" charset="0"/>
              </a:rPr>
              <a:t>, G. 2002</a:t>
            </a:r>
            <a:endParaRPr lang="en-CA" dirty="0">
              <a:effectLst/>
              <a:latin typeface="Helvetica" pitchFamily="2" charset="0"/>
            </a:endParaRPr>
          </a:p>
          <a:p>
            <a:r>
              <a:rPr lang="en-CA" i="1" dirty="0" err="1">
                <a:effectLst/>
                <a:latin typeface="Helvetica" pitchFamily="2" charset="0"/>
              </a:rPr>
              <a:t>Palmerini</a:t>
            </a:r>
            <a:r>
              <a:rPr lang="en-CA" i="1" dirty="0">
                <a:effectLst/>
                <a:latin typeface="Helvetica" pitchFamily="2" charset="0"/>
              </a:rPr>
              <a:t>, S., </a:t>
            </a:r>
            <a:r>
              <a:rPr lang="en-CA" i="1" dirty="0" err="1">
                <a:effectLst/>
                <a:latin typeface="Helvetica" pitchFamily="2" charset="0"/>
              </a:rPr>
              <a:t>Cristallo</a:t>
            </a:r>
            <a:r>
              <a:rPr lang="en-CA" i="1" dirty="0">
                <a:effectLst/>
                <a:latin typeface="Helvetica" pitchFamily="2" charset="0"/>
              </a:rPr>
              <a:t>, S., Piersanti, L., </a:t>
            </a:r>
            <a:r>
              <a:rPr lang="en-CA" i="1" dirty="0" err="1">
                <a:effectLst/>
                <a:latin typeface="Helvetica" pitchFamily="2" charset="0"/>
              </a:rPr>
              <a:t>Vescovi</a:t>
            </a:r>
            <a:r>
              <a:rPr lang="en-CA" i="1" dirty="0">
                <a:effectLst/>
                <a:latin typeface="Helvetica" pitchFamily="2" charset="0"/>
              </a:rPr>
              <a:t>, D., &amp;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 err="1">
                <a:effectLst/>
                <a:latin typeface="Helvetica" pitchFamily="2" charset="0"/>
              </a:rPr>
              <a:t>Busso</a:t>
            </a:r>
            <a:r>
              <a:rPr lang="en-CA" i="1" dirty="0">
                <a:effectLst/>
                <a:latin typeface="Helvetica" pitchFamily="2" charset="0"/>
              </a:rPr>
              <a:t>, M. 2021, Universe, 7, 175,</a:t>
            </a:r>
            <a:r>
              <a:rPr lang="en-CA" dirty="0">
                <a:latin typeface="Helvetica" pitchFamily="2" charset="0"/>
              </a:rPr>
              <a:t> </a:t>
            </a:r>
            <a:r>
              <a:rPr lang="en-CA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doi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10.3390/universe7060175</a:t>
            </a:r>
            <a:endParaRPr lang="en-CA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r>
              <a:rPr lang="en-CA" i="1" dirty="0">
                <a:effectLst/>
                <a:latin typeface="Helvetica" pitchFamily="2" charset="0"/>
              </a:rPr>
              <a:t>Varghese, A., </a:t>
            </a:r>
            <a:r>
              <a:rPr lang="en-CA" i="1" dirty="0" err="1">
                <a:effectLst/>
                <a:latin typeface="Helvetica" pitchFamily="2" charset="0"/>
              </a:rPr>
              <a:t>Ratnasingam</a:t>
            </a:r>
            <a:r>
              <a:rPr lang="en-CA" i="1" dirty="0">
                <a:effectLst/>
                <a:latin typeface="Helvetica" pitchFamily="2" charset="0"/>
              </a:rPr>
              <a:t>, R. P., </a:t>
            </a:r>
            <a:r>
              <a:rPr lang="en-CA" i="1" dirty="0" err="1">
                <a:effectLst/>
                <a:latin typeface="Helvetica" pitchFamily="2" charset="0"/>
              </a:rPr>
              <a:t>Vanon</a:t>
            </a:r>
            <a:r>
              <a:rPr lang="en-CA" i="1" dirty="0">
                <a:effectLst/>
                <a:latin typeface="Helvetica" pitchFamily="2" charset="0"/>
              </a:rPr>
              <a:t>, R., </a:t>
            </a:r>
            <a:r>
              <a:rPr lang="en-CA" i="1" dirty="0" err="1">
                <a:effectLst/>
                <a:latin typeface="Helvetica" pitchFamily="2" charset="0"/>
              </a:rPr>
              <a:t>Edelmann</a:t>
            </a:r>
            <a:r>
              <a:rPr lang="en-CA" i="1" dirty="0">
                <a:effectLst/>
                <a:latin typeface="Helvetica" pitchFamily="2" charset="0"/>
              </a:rPr>
              <a:t>, P.V. F., &amp; Rogers, T. M. 2023, The Astrophysical Journal,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 942, 53, </a:t>
            </a:r>
            <a:r>
              <a:rPr lang="en-CA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doi</a:t>
            </a:r>
            <a:r>
              <a:rPr lang="en-CA" i="1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CA" i="1" dirty="0">
                <a:solidFill>
                  <a:srgbClr val="0000FF"/>
                </a:solidFill>
                <a:effectLst/>
                <a:latin typeface="Helvetica" pitchFamily="2" charset="0"/>
              </a:rPr>
              <a:t>10.3847/1538-4357/aca092</a:t>
            </a:r>
            <a:endParaRPr lang="en-CA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A6BD-8D8B-1B16-6B60-06FD6F95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8F21-D597-5082-FA62-7C5FD2E0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Presolar</a:t>
            </a:r>
            <a:r>
              <a:rPr lang="en-US" dirty="0"/>
              <a:t> Grains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0336B-E444-9C49-F294-FDD8693E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93029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Presolar</a:t>
            </a:r>
            <a:r>
              <a:rPr lang="en-US" dirty="0"/>
              <a:t> grains are dust which predate the formation of the solar system.</a:t>
            </a:r>
          </a:p>
          <a:p>
            <a:r>
              <a:rPr lang="en-US" dirty="0"/>
              <a:t>O-rich grains are formed in an environment rich in oxygen instead of carbon.</a:t>
            </a:r>
          </a:p>
          <a:p>
            <a:r>
              <a:rPr lang="en-US" dirty="0"/>
              <a:t>O-rich grains form in the very late evolutionary stages of AGB stars.</a:t>
            </a:r>
          </a:p>
          <a:p>
            <a:endParaRPr lang="en-US" dirty="0"/>
          </a:p>
        </p:txBody>
      </p:sp>
      <p:pic>
        <p:nvPicPr>
          <p:cNvPr id="6" name="Content Placeholder 5" descr="A diagram of a group&#10;&#10;Description automatically generated">
            <a:extLst>
              <a:ext uri="{FF2B5EF4-FFF2-40B4-BE49-F238E27FC236}">
                <a16:creationId xmlns:a16="http://schemas.microsoft.com/office/drawing/2014/main" id="{ACAA3AF5-0919-66EC-8989-74B138D8F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256355"/>
            <a:ext cx="6412925" cy="4920608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9DC58-4BE2-E822-23B4-3D8F8D5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955D6-A12E-4E04-968C-4B384DBEDD90}"/>
              </a:ext>
            </a:extLst>
          </p:cNvPr>
          <p:cNvSpPr txBox="1"/>
          <p:nvPr/>
        </p:nvSpPr>
        <p:spPr>
          <a:xfrm>
            <a:off x="8733182" y="6081991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Hynes et al., 2009 </a:t>
            </a:r>
          </a:p>
        </p:txBody>
      </p:sp>
    </p:spTree>
    <p:extLst>
      <p:ext uri="{BB962C8B-B14F-4D97-AF65-F5344CB8AC3E}">
        <p14:creationId xmlns:p14="http://schemas.microsoft.com/office/powerpoint/2010/main" val="88601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4F80-D061-61D7-C052-378D2061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C076-AE9F-C947-AAEA-41E43B33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isotopic ratios found in Group 2 O-rich </a:t>
            </a:r>
            <a:r>
              <a:rPr lang="en-US" dirty="0" err="1"/>
              <a:t>presolar</a:t>
            </a:r>
            <a:r>
              <a:rPr lang="en-US" dirty="0"/>
              <a:t> grains do not match current stellar models.</a:t>
            </a:r>
          </a:p>
          <a:p>
            <a:r>
              <a:rPr lang="en-US" dirty="0"/>
              <a:t>This discrepancy can only be explained by extra mixing.</a:t>
            </a:r>
          </a:p>
          <a:p>
            <a:r>
              <a:rPr lang="en-US" dirty="0"/>
              <a:t>An improved mixing model could explain other isotopic abundances and improve our understanding of nucleosynthesis and stellar evolution.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175D-984E-0A26-9AEF-60A4225B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756C-CEC4-E8AF-E1DC-59961388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Mixing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6B7A-F15D-08D7-332E-24A02AD83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Cool bottom processing (CBP) consists of slow mixing extending below the convective envelope.</a:t>
            </a:r>
          </a:p>
          <a:p>
            <a:r>
              <a:rPr lang="en-US" dirty="0"/>
              <a:t>CBP introduces hydrogen to a temperature where the CNO cycle can occur.</a:t>
            </a:r>
          </a:p>
          <a:p>
            <a:endParaRPr lang="en-US" dirty="0"/>
          </a:p>
        </p:txBody>
      </p:sp>
      <p:pic>
        <p:nvPicPr>
          <p:cNvPr id="7" name="Content Placeholder 6" descr="Diagram of 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69F03ED4-ED99-F352-6C04-2624902AE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2585" y="1336031"/>
            <a:ext cx="4206232" cy="48409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60548-1CA3-D1E8-5D25-B5F30A1E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5B762-7E78-2BF7-3088-F7A8CBEB3D78}"/>
              </a:ext>
            </a:extLst>
          </p:cNvPr>
          <p:cNvSpPr txBox="1"/>
          <p:nvPr/>
        </p:nvSpPr>
        <p:spPr>
          <a:xfrm>
            <a:off x="8975701" y="6352143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Nollett</a:t>
            </a:r>
            <a:r>
              <a:rPr lang="en-US" dirty="0"/>
              <a:t> et al., 2002 </a:t>
            </a:r>
          </a:p>
        </p:txBody>
      </p:sp>
    </p:spTree>
    <p:extLst>
      <p:ext uri="{BB962C8B-B14F-4D97-AF65-F5344CB8AC3E}">
        <p14:creationId xmlns:p14="http://schemas.microsoft.com/office/powerpoint/2010/main" val="5142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194A-4966-8115-E5B9-10E531FB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Extra Mixing on Isotopic Ratios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E1099C-BCA4-F2D5-3414-280E215B7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9114" cy="4351338"/>
          </a:xfrm>
        </p:spPr>
        <p:txBody>
          <a:bodyPr/>
          <a:lstStyle/>
          <a:p>
            <a:r>
              <a:rPr lang="en-US" dirty="0"/>
              <a:t>During thermal pulses a spike in 17O and a decrease in 18O are generated below the convection zone. </a:t>
            </a:r>
          </a:p>
          <a:p>
            <a:r>
              <a:rPr lang="en-US" dirty="0"/>
              <a:t>These effects can be mixed into the convective envelope changing the surface abundances.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E80D-008A-389C-DFF3-65BB8C0C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56E5C78-C823-F6B0-C888-F5B5D062D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135"/>
          <a:stretch/>
        </p:blipFill>
        <p:spPr>
          <a:xfrm>
            <a:off x="4998286" y="2180456"/>
            <a:ext cx="6849157" cy="3641675"/>
          </a:xfrm>
        </p:spPr>
      </p:pic>
    </p:spTree>
    <p:extLst>
      <p:ext uri="{BB962C8B-B14F-4D97-AF65-F5344CB8AC3E}">
        <p14:creationId xmlns:p14="http://schemas.microsoft.com/office/powerpoint/2010/main" val="341173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B070-0D9B-CC0F-859D-0E74B7F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3131-3C74-6B10-4140-F83E82DE8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Stellar metallicity must be in the range 0.5 to 1 Z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due to the </a:t>
            </a:r>
            <a:r>
              <a:rPr lang="en-US" dirty="0" err="1"/>
              <a:t>presolar</a:t>
            </a:r>
            <a:r>
              <a:rPr lang="en-US" dirty="0"/>
              <a:t> grain lifetime.</a:t>
            </a:r>
          </a:p>
          <a:p>
            <a:r>
              <a:rPr lang="en-US" dirty="0"/>
              <a:t>Stellar mass must be between 1 and 3 M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to undergo CBP but not hot bottom burning.</a:t>
            </a:r>
          </a:p>
          <a:p>
            <a:r>
              <a:rPr lang="en-US" dirty="0"/>
              <a:t>This work considers a star with an initial mass of 1.2 M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 and 1 Z</a:t>
            </a:r>
            <a:r>
              <a:rPr lang="en-CA" b="1" i="0" baseline="-2500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☉︎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2E48-F834-A525-6563-86109B99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0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5D02-B1FB-B135-BC7C-65F96EC4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77EA-9B7D-3D74-54F5-20638ECA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CBP in low mass AGB stars and hot bottom burning in intermediate mass stars have both been used to explain isotopic ratios of oxygen in O-rich </a:t>
            </a:r>
            <a:r>
              <a:rPr lang="en-US" dirty="0" err="1"/>
              <a:t>presolar</a:t>
            </a:r>
            <a:r>
              <a:rPr lang="en-US" dirty="0"/>
              <a:t> grains .</a:t>
            </a:r>
          </a:p>
          <a:p>
            <a:r>
              <a:rPr lang="en-US" dirty="0"/>
              <a:t>The physical process driving cool bottom processing is unknown.</a:t>
            </a:r>
          </a:p>
          <a:p>
            <a:r>
              <a:rPr lang="en-US" dirty="0"/>
              <a:t>Isotopic abundance of 16O, 17O, 18O, 24Mg, 25Mg, 26Mg, 26Al, and 27Al  have been measured for O-rich </a:t>
            </a:r>
            <a:r>
              <a:rPr lang="en-US" dirty="0" err="1"/>
              <a:t>presolar</a:t>
            </a:r>
            <a:r>
              <a:rPr lang="en-US" dirty="0"/>
              <a:t> grains.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20108-7EDE-A0E0-D84A-776093AA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90EC-BECB-0419-70D8-C5EE62D3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CBP Simulations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B0A564-BCF5-6167-3FB8-6F2F06F4A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65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AB5C-F13B-A974-EAFC-675B2097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CCB5-1AD4-5DFA-2C7B-DD02A3C0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DA02-64B7-68A5-0783-9CA0FB2F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isotopic ratios from simulations with extra mixing and without extra mixing to grains.</a:t>
            </a:r>
          </a:p>
          <a:p>
            <a:r>
              <a:rPr lang="en-US" dirty="0"/>
              <a:t>Reproduce observed isotopic ratios with extra mixing and varying nuclear reaction uncertainty rate. </a:t>
            </a:r>
          </a:p>
          <a:p>
            <a:r>
              <a:rPr lang="en-US" dirty="0"/>
              <a:t>Verify the mixing depth and rate are physically possible given the stratification and mean molecular weight gradient.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1E1F0-3979-823B-2D84-7FD71CEF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B65D-9F48-7B49-9EDB-4CD176B95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1014</Words>
  <Application>Microsoft Macintosh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Google Sans</vt:lpstr>
      <vt:lpstr>Helvetica</vt:lpstr>
      <vt:lpstr>Office Theme</vt:lpstr>
      <vt:lpstr>Using Cool-Bottom Processing in RGB and AGB stars to Explain Isotopic Ratios in Presolar Grains</vt:lpstr>
      <vt:lpstr>Presolar Grains</vt:lpstr>
      <vt:lpstr>Problem Definition</vt:lpstr>
      <vt:lpstr>Extra Mixing</vt:lpstr>
      <vt:lpstr>Effect of Extra Mixing on Isotopic Ratios</vt:lpstr>
      <vt:lpstr>Candidate Stars</vt:lpstr>
      <vt:lpstr>Existing Work</vt:lpstr>
      <vt:lpstr>CBP Simulations</vt:lpstr>
      <vt:lpstr>Objectives</vt:lpstr>
      <vt:lpstr>Extra Mixing Parameters</vt:lpstr>
      <vt:lpstr>Mixing Rate</vt:lpstr>
      <vt:lpstr>Mixing Depth</vt:lpstr>
      <vt:lpstr>Timing</vt:lpstr>
      <vt:lpstr>Preliminary Reaction Rate Sensitivity Study</vt:lpstr>
      <vt:lpstr>Discussion</vt:lpstr>
      <vt:lpstr>Next Steps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Cool-Bottom Processing in RGB and AGB stars to explain Isotopic Ratios in Presolar Grains</dc:title>
  <dc:creator>Maeve Cockshutt</dc:creator>
  <cp:lastModifiedBy>Maeve Cockshutt</cp:lastModifiedBy>
  <cp:revision>10</cp:revision>
  <dcterms:created xsi:type="dcterms:W3CDTF">2024-04-29T23:52:28Z</dcterms:created>
  <dcterms:modified xsi:type="dcterms:W3CDTF">2024-05-01T15:58:17Z</dcterms:modified>
</cp:coreProperties>
</file>