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1"/>
  </p:sldMasterIdLst>
  <p:notesMasterIdLst>
    <p:notesMasterId r:id="rId3"/>
  </p:notesMasterIdLst>
  <p:handoutMasterIdLst>
    <p:handoutMasterId r:id="rId4"/>
  </p:handoutMasterIdLst>
  <p:sldIdLst>
    <p:sldId id="2010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9FF"/>
    <a:srgbClr val="FF0000"/>
    <a:srgbClr val="FF3300"/>
    <a:srgbClr val="FFFFFF"/>
    <a:srgbClr val="009CFF"/>
    <a:srgbClr val="ED7D31"/>
    <a:srgbClr val="FFC00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50"/>
  </p:normalViewPr>
  <p:slideViewPr>
    <p:cSldViewPr snapToGrid="0" snapToObjects="1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7" d="100"/>
          <a:sy n="137" d="100"/>
        </p:scale>
        <p:origin x="178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9C03A-79D8-174C-8A65-8B724BE9D7B5}" type="datetimeFigureOut">
              <a:rPr lang="en-US" smtClean="0"/>
              <a:t>24-Apr-24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49E93-5542-D14B-A07B-05AD65D6EB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04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3967B-E13D-644C-B749-25F5E6C5117C}" type="datetimeFigureOut">
              <a:rPr lang="en-US" smtClean="0"/>
              <a:t>24-Apr-24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A6A82-C43D-0E45-8BBC-3BA89641B4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6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2024-04-24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34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73411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A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773410" y="3337854"/>
            <a:ext cx="4869744" cy="30402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5968074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A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3337854"/>
            <a:ext cx="4869744" cy="30402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73410" y="979687"/>
            <a:ext cx="10064407" cy="63707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A9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46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75864" y="2032776"/>
            <a:ext cx="5446278" cy="3931442"/>
          </a:xfrm>
          <a:prstGeom prst="rect">
            <a:avLst/>
          </a:prstGeom>
        </p:spPr>
        <p:txBody>
          <a:bodyPr anchor="ctr"/>
          <a:lstStyle>
            <a:lvl1pPr marL="2286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6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979688"/>
            <a:ext cx="4182876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787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7687507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947791" y="979688"/>
            <a:ext cx="7687507" cy="6635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2065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6921889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7116880" y="3953881"/>
            <a:ext cx="4439522" cy="59731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0668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0185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5462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176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3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2024-04-24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66811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13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5128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4398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on Ha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89605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o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92157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 Grou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039419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97925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95984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37673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0658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2024-04-24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40321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12481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70101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17789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F NI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59714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09944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PH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738488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G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852085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S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39267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ium Recyc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31516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223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31263" y="6496971"/>
            <a:ext cx="1501603" cy="156934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dirty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t>12/14 November 2019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53669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32640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350479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r Tap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36687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Draf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98282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bbit 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76498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hine Sh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18993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286531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520384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674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2024-04-24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206242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Clip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563148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2024-04-24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7604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2024-04-24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661500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losur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010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1471" y="979687"/>
            <a:ext cx="8953827" cy="6503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A9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1471" y="2032777"/>
            <a:ext cx="8953827" cy="39393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52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8269" y="979688"/>
            <a:ext cx="10231669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7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773410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0661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10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86" r:id="rId4"/>
    <p:sldLayoutId id="2147483817" r:id="rId5"/>
    <p:sldLayoutId id="2147483770" r:id="rId6"/>
    <p:sldLayoutId id="2147483784" r:id="rId7"/>
    <p:sldLayoutId id="2147483771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8" r:id="rId18"/>
    <p:sldLayoutId id="2147483818" r:id="rId19"/>
    <p:sldLayoutId id="2147483785" r:id="rId20"/>
    <p:sldLayoutId id="2147483790" r:id="rId21"/>
    <p:sldLayoutId id="2147483791" r:id="rId22"/>
    <p:sldLayoutId id="2147483793" r:id="rId23"/>
    <p:sldLayoutId id="2147483794" r:id="rId24"/>
    <p:sldLayoutId id="2147483795" r:id="rId25"/>
    <p:sldLayoutId id="2147483798" r:id="rId26"/>
    <p:sldLayoutId id="2147483799" r:id="rId27"/>
    <p:sldLayoutId id="2147483800" r:id="rId28"/>
    <p:sldLayoutId id="2147483801" r:id="rId29"/>
    <p:sldLayoutId id="2147483802" r:id="rId30"/>
    <p:sldLayoutId id="2147483803" r:id="rId31"/>
    <p:sldLayoutId id="2147483804" r:id="rId32"/>
    <p:sldLayoutId id="2147483805" r:id="rId33"/>
    <p:sldLayoutId id="2147483806" r:id="rId34"/>
    <p:sldLayoutId id="2147483807" r:id="rId35"/>
    <p:sldLayoutId id="2147483808" r:id="rId36"/>
    <p:sldLayoutId id="2147483809" r:id="rId37"/>
    <p:sldLayoutId id="2147483810" r:id="rId38"/>
    <p:sldLayoutId id="2147483811" r:id="rId39"/>
    <p:sldLayoutId id="2147483812" r:id="rId40"/>
    <p:sldLayoutId id="2147483813" r:id="rId41"/>
    <p:sldLayoutId id="2147483796" r:id="rId42"/>
    <p:sldLayoutId id="2147483821" r:id="rId43"/>
    <p:sldLayoutId id="2147483823" r:id="rId44"/>
    <p:sldLayoutId id="2147483819" r:id="rId45"/>
    <p:sldLayoutId id="2147483820" r:id="rId46"/>
    <p:sldLayoutId id="2147483814" r:id="rId47"/>
    <p:sldLayoutId id="2147483815" r:id="rId48"/>
    <p:sldLayoutId id="2147483816" r:id="rId49"/>
    <p:sldLayoutId id="2147483824" r:id="rId50"/>
    <p:sldLayoutId id="2147483941" r:id="rId51"/>
    <p:sldLayoutId id="2147483942" r:id="rId52"/>
    <p:sldLayoutId id="2147483943" r:id="rId5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A81ABA-83AF-4D10-AF62-74E5572359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6" t="200" r="3963" b="7228"/>
          <a:stretch/>
        </p:blipFill>
        <p:spPr>
          <a:xfrm>
            <a:off x="0" y="9054"/>
            <a:ext cx="1141642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4FBB31-52B0-4CED-97AB-E11D0BECD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3150" y="5205743"/>
            <a:ext cx="3429000" cy="762000"/>
          </a:xfrm>
          <a:prstGeom prst="rect">
            <a:avLst/>
          </a:prstGeom>
          <a:noFill/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B9DA1BC-08C8-4881-932B-277435A9BFEB}"/>
              </a:ext>
            </a:extLst>
          </p:cNvPr>
          <p:cNvSpPr/>
          <p:nvPr/>
        </p:nvSpPr>
        <p:spPr>
          <a:xfrm>
            <a:off x="5738523" y="5058915"/>
            <a:ext cx="2277438" cy="1222626"/>
          </a:xfrm>
          <a:prstGeom prst="ellipse">
            <a:avLst/>
          </a:prstGeom>
          <a:noFill/>
          <a:ln w="76200"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B4CCE99-1432-35D4-597A-5EE41A6ED0FB}"/>
              </a:ext>
            </a:extLst>
          </p:cNvPr>
          <p:cNvSpPr/>
          <p:nvPr/>
        </p:nvSpPr>
        <p:spPr>
          <a:xfrm>
            <a:off x="3441259" y="3097347"/>
            <a:ext cx="4248149" cy="132690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4BE3F287-C836-A57D-6B48-ACBC8752C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0655" y="2774603"/>
            <a:ext cx="838149" cy="1326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E3D2AF-579E-262D-34BC-586A789E8E6A}"/>
              </a:ext>
            </a:extLst>
          </p:cNvPr>
          <p:cNvSpPr txBox="1"/>
          <p:nvPr/>
        </p:nvSpPr>
        <p:spPr>
          <a:xfrm>
            <a:off x="119339" y="4689516"/>
            <a:ext cx="5499846" cy="203132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l" fontAlgn="base"/>
            <a:r>
              <a:rPr lang="en-US" b="0" i="1" dirty="0">
                <a:solidFill>
                  <a:schemeClr val="bg2">
                    <a:lumMod val="90000"/>
                  </a:schemeClr>
                </a:solidFill>
                <a:effectLst/>
                <a:latin typeface="Helvetica Neue"/>
              </a:rPr>
              <a:t>TRIUMF is located on the </a:t>
            </a:r>
            <a:r>
              <a:rPr lang="en-US" b="0" i="1" dirty="0">
                <a:solidFill>
                  <a:srgbClr val="00A9FF"/>
                </a:solidFill>
                <a:effectLst/>
                <a:latin typeface="Helvetica Neue"/>
              </a:rPr>
              <a:t>traditional, ancestral, and unceded territory of the </a:t>
            </a:r>
            <a:r>
              <a:rPr lang="en-US" b="0" i="1" dirty="0" err="1">
                <a:solidFill>
                  <a:srgbClr val="00A9FF"/>
                </a:solidFill>
                <a:effectLst/>
                <a:latin typeface="Helvetica Neue"/>
              </a:rPr>
              <a:t>xʷməθkʷəy̓əm</a:t>
            </a:r>
            <a:r>
              <a:rPr lang="en-US" b="0" i="1" dirty="0">
                <a:solidFill>
                  <a:srgbClr val="00A9FF"/>
                </a:solidFill>
                <a:effectLst/>
                <a:latin typeface="Helvetica Neue"/>
              </a:rPr>
              <a:t> (Musqueam) </a:t>
            </a:r>
            <a:r>
              <a:rPr lang="en-US" b="0" i="1" dirty="0">
                <a:solidFill>
                  <a:schemeClr val="bg2">
                    <a:lumMod val="90000"/>
                  </a:schemeClr>
                </a:solidFill>
                <a:effectLst/>
                <a:latin typeface="Helvetica Neue"/>
              </a:rPr>
              <a:t>people, who for millennia have passed on their culture, history, and traditions from one generation to the next on this site.</a:t>
            </a:r>
          </a:p>
          <a:p>
            <a:pPr algn="l" fontAlgn="base"/>
            <a:br>
              <a:rPr lang="en-US" b="0" i="1" dirty="0">
                <a:solidFill>
                  <a:srgbClr val="00A9FF"/>
                </a:solidFill>
                <a:effectLst/>
                <a:latin typeface="Helvetica Neue"/>
              </a:rPr>
            </a:br>
            <a:r>
              <a:rPr lang="en-US" b="0" i="1" dirty="0">
                <a:solidFill>
                  <a:srgbClr val="00A9FF"/>
                </a:solidFill>
                <a:effectLst/>
                <a:latin typeface="Helvetica Neue"/>
              </a:rPr>
              <a:t>TRIUMF’s home has always been a seat of learning.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3238E3-4CAF-C5DD-519F-1DCD1C640007}"/>
              </a:ext>
            </a:extLst>
          </p:cNvPr>
          <p:cNvSpPr txBox="1"/>
          <p:nvPr/>
        </p:nvSpPr>
        <p:spPr>
          <a:xfrm>
            <a:off x="125373" y="137159"/>
            <a:ext cx="5493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Land Acknowledgement</a:t>
            </a:r>
          </a:p>
        </p:txBody>
      </p:sp>
      <p:pic>
        <p:nvPicPr>
          <p:cNvPr id="11" name="Picture 1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E439EB3-18F4-7420-14FB-2B57BC2F1C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366" y="2411980"/>
            <a:ext cx="3597707" cy="10170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07E7FA-CA4D-440C-8F89-27A32F9EA3B3}"/>
              </a:ext>
            </a:extLst>
          </p:cNvPr>
          <p:cNvSpPr txBox="1"/>
          <p:nvPr/>
        </p:nvSpPr>
        <p:spPr>
          <a:xfrm>
            <a:off x="4566720" y="2637746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University of British Columbia</a:t>
            </a:r>
          </a:p>
        </p:txBody>
      </p:sp>
    </p:spTree>
    <p:extLst>
      <p:ext uri="{BB962C8B-B14F-4D97-AF65-F5344CB8AC3E}">
        <p14:creationId xmlns:p14="http://schemas.microsoft.com/office/powerpoint/2010/main" val="268355656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TRIUMF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UMF_Light_03" id="{4D894E19-41A3-8842-A464-3F12065EEF05}" vid="{B960C763-9EE8-8C4A-B0B5-CE3D986AFA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31573</TotalTime>
  <Words>62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Helvetica Neue</vt:lpstr>
      <vt:lpstr>Wingdings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Iris</dc:creator>
  <cp:lastModifiedBy>Iris Dillmann</cp:lastModifiedBy>
  <cp:revision>420</cp:revision>
  <dcterms:created xsi:type="dcterms:W3CDTF">2018-03-14T21:07:36Z</dcterms:created>
  <dcterms:modified xsi:type="dcterms:W3CDTF">2024-04-24T17:30:19Z</dcterms:modified>
</cp:coreProperties>
</file>