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0"/>
  </p:notesMasterIdLst>
  <p:sldIdLst>
    <p:sldId id="271" r:id="rId2"/>
    <p:sldId id="3562" r:id="rId3"/>
    <p:sldId id="3594" r:id="rId4"/>
    <p:sldId id="1694" r:id="rId5"/>
    <p:sldId id="274" r:id="rId6"/>
    <p:sldId id="291" r:id="rId7"/>
    <p:sldId id="1717" r:id="rId8"/>
    <p:sldId id="1761" r:id="rId9"/>
    <p:sldId id="3552" r:id="rId10"/>
    <p:sldId id="3613" r:id="rId11"/>
    <p:sldId id="1588" r:id="rId12"/>
    <p:sldId id="3609" r:id="rId13"/>
    <p:sldId id="3610" r:id="rId14"/>
    <p:sldId id="3611" r:id="rId15"/>
    <p:sldId id="3612" r:id="rId16"/>
    <p:sldId id="3617" r:id="rId17"/>
    <p:sldId id="3563" r:id="rId18"/>
    <p:sldId id="457" r:id="rId19"/>
    <p:sldId id="1760" r:id="rId20"/>
    <p:sldId id="3605" r:id="rId21"/>
    <p:sldId id="3615" r:id="rId22"/>
    <p:sldId id="3616" r:id="rId23"/>
    <p:sldId id="498" r:id="rId24"/>
    <p:sldId id="275" r:id="rId25"/>
    <p:sldId id="3589" r:id="rId26"/>
    <p:sldId id="292" r:id="rId27"/>
    <p:sldId id="1763" r:id="rId28"/>
    <p:sldId id="3567" r:id="rId29"/>
  </p:sldIdLst>
  <p:sldSz cx="20104100" cy="11309350"/>
  <p:notesSz cx="20104100" cy="1130935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8" userDrawn="1">
          <p15:clr>
            <a:srgbClr val="5ACBF0"/>
          </p15:clr>
        </p15:guide>
        <p15:guide id="2" pos="764" userDrawn="1">
          <p15:clr>
            <a:srgbClr val="5ACBF0"/>
          </p15:clr>
        </p15:guide>
        <p15:guide id="3" pos="11900" userDrawn="1">
          <p15:clr>
            <a:srgbClr val="5ACBF0"/>
          </p15:clr>
        </p15:guide>
        <p15:guide id="4" orient="horz" pos="6346" userDrawn="1">
          <p15:clr>
            <a:srgbClr val="5ACBF0"/>
          </p15:clr>
        </p15:guide>
        <p15:guide id="5" pos="1820" userDrawn="1">
          <p15:clr>
            <a:srgbClr val="5ACBF0"/>
          </p15:clr>
        </p15:guide>
        <p15:guide id="6" pos="3596" userDrawn="1">
          <p15:clr>
            <a:srgbClr val="5ACBF0"/>
          </p15:clr>
        </p15:guide>
        <p15:guide id="7" pos="5420" userDrawn="1">
          <p15:clr>
            <a:srgbClr val="5ACBF0"/>
          </p15:clr>
        </p15:guide>
        <p15:guide id="8" pos="7244" userDrawn="1">
          <p15:clr>
            <a:srgbClr val="5ACBF0"/>
          </p15:clr>
        </p15:guide>
        <p15:guide id="9" pos="9020" userDrawn="1">
          <p15:clr>
            <a:srgbClr val="5ACBF0"/>
          </p15:clr>
        </p15:guide>
        <p15:guide id="10" pos="10844" userDrawn="1">
          <p15:clr>
            <a:srgbClr val="5ACBF0"/>
          </p15:clr>
        </p15:guide>
        <p15:guide id="11" pos="236" userDrawn="1">
          <p15:clr>
            <a:srgbClr val="A4A3A4"/>
          </p15:clr>
        </p15:guide>
        <p15:guide id="12" pos="524" userDrawn="1">
          <p15:clr>
            <a:srgbClr val="A4A3A4"/>
          </p15:clr>
        </p15:guide>
        <p15:guide id="13" pos="1004" userDrawn="1">
          <p15:clr>
            <a:srgbClr val="A4A3A4"/>
          </p15:clr>
        </p15:guide>
        <p15:guide id="14" pos="1292" userDrawn="1">
          <p15:clr>
            <a:srgbClr val="A4A3A4"/>
          </p15:clr>
        </p15:guide>
        <p15:guide id="15" pos="1532" userDrawn="1">
          <p15:clr>
            <a:srgbClr val="A4A3A4"/>
          </p15:clr>
        </p15:guide>
        <p15:guide id="16" pos="2060" userDrawn="1">
          <p15:clr>
            <a:srgbClr val="A4A3A4"/>
          </p15:clr>
        </p15:guide>
        <p15:guide id="17" pos="2300" userDrawn="1">
          <p15:clr>
            <a:srgbClr val="A4A3A4"/>
          </p15:clr>
        </p15:guide>
        <p15:guide id="18" pos="2588" userDrawn="1">
          <p15:clr>
            <a:srgbClr val="A4A3A4"/>
          </p15:clr>
        </p15:guide>
        <p15:guide id="19" pos="2828" userDrawn="1">
          <p15:clr>
            <a:srgbClr val="A4A3A4"/>
          </p15:clr>
        </p15:guide>
        <p15:guide id="20" pos="3116" userDrawn="1">
          <p15:clr>
            <a:srgbClr val="A4A3A4"/>
          </p15:clr>
        </p15:guide>
        <p15:guide id="21" pos="3356" userDrawn="1">
          <p15:clr>
            <a:srgbClr val="A4A3A4"/>
          </p15:clr>
        </p15:guide>
        <p15:guide id="22" pos="3884" userDrawn="1">
          <p15:clr>
            <a:srgbClr val="A4A3A4"/>
          </p15:clr>
        </p15:guide>
        <p15:guide id="23" pos="4124" userDrawn="1">
          <p15:clr>
            <a:srgbClr val="A4A3A4"/>
          </p15:clr>
        </p15:guide>
        <p15:guide id="24" pos="4412" userDrawn="1">
          <p15:clr>
            <a:srgbClr val="A4A3A4"/>
          </p15:clr>
        </p15:guide>
        <p15:guide id="25" pos="4652" userDrawn="1">
          <p15:clr>
            <a:srgbClr val="A4A3A4"/>
          </p15:clr>
        </p15:guide>
        <p15:guide id="26" pos="4940" userDrawn="1">
          <p15:clr>
            <a:srgbClr val="A4A3A4"/>
          </p15:clr>
        </p15:guide>
        <p15:guide id="27" pos="5228" userDrawn="1">
          <p15:clr>
            <a:srgbClr val="A4A3A4"/>
          </p15:clr>
        </p15:guide>
        <p15:guide id="28" pos="5708" userDrawn="1">
          <p15:clr>
            <a:srgbClr val="A4A3A4"/>
          </p15:clr>
        </p15:guide>
        <p15:guide id="29" pos="5948" userDrawn="1">
          <p15:clr>
            <a:srgbClr val="A4A3A4"/>
          </p15:clr>
        </p15:guide>
        <p15:guide id="30" pos="6188" userDrawn="1">
          <p15:clr>
            <a:srgbClr val="A4A3A4"/>
          </p15:clr>
        </p15:guide>
        <p15:guide id="31" pos="6476" userDrawn="1">
          <p15:clr>
            <a:srgbClr val="A4A3A4"/>
          </p15:clr>
        </p15:guide>
        <p15:guide id="32" pos="6956" userDrawn="1">
          <p15:clr>
            <a:srgbClr val="A4A3A4"/>
          </p15:clr>
        </p15:guide>
        <p15:guide id="33" pos="6716" userDrawn="1">
          <p15:clr>
            <a:srgbClr val="A4A3A4"/>
          </p15:clr>
        </p15:guide>
        <p15:guide id="34" pos="7484" userDrawn="1">
          <p15:clr>
            <a:srgbClr val="A4A3A4"/>
          </p15:clr>
        </p15:guide>
        <p15:guide id="35" pos="7772" userDrawn="1">
          <p15:clr>
            <a:srgbClr val="A4A3A4"/>
          </p15:clr>
        </p15:guide>
        <p15:guide id="36" pos="8012" userDrawn="1">
          <p15:clr>
            <a:srgbClr val="A4A3A4"/>
          </p15:clr>
        </p15:guide>
        <p15:guide id="37" pos="8252" userDrawn="1">
          <p15:clr>
            <a:srgbClr val="A4A3A4"/>
          </p15:clr>
        </p15:guide>
        <p15:guide id="38" pos="8540" userDrawn="1">
          <p15:clr>
            <a:srgbClr val="A4A3A4"/>
          </p15:clr>
        </p15:guide>
        <p15:guide id="39" pos="8780" userDrawn="1">
          <p15:clr>
            <a:srgbClr val="A4A3A4"/>
          </p15:clr>
        </p15:guide>
        <p15:guide id="40" pos="9308" userDrawn="1">
          <p15:clr>
            <a:srgbClr val="A4A3A4"/>
          </p15:clr>
        </p15:guide>
        <p15:guide id="41" pos="9548" userDrawn="1">
          <p15:clr>
            <a:srgbClr val="A4A3A4"/>
          </p15:clr>
        </p15:guide>
        <p15:guide id="42" pos="9836" userDrawn="1">
          <p15:clr>
            <a:srgbClr val="A4A3A4"/>
          </p15:clr>
        </p15:guide>
        <p15:guide id="43" pos="10076" userDrawn="1">
          <p15:clr>
            <a:srgbClr val="A4A3A4"/>
          </p15:clr>
        </p15:guide>
        <p15:guide id="44" pos="10316" userDrawn="1">
          <p15:clr>
            <a:srgbClr val="A4A3A4"/>
          </p15:clr>
        </p15:guide>
        <p15:guide id="45" pos="10604" userDrawn="1">
          <p15:clr>
            <a:srgbClr val="A4A3A4"/>
          </p15:clr>
        </p15:guide>
        <p15:guide id="46" pos="11084" userDrawn="1">
          <p15:clr>
            <a:srgbClr val="A4A3A4"/>
          </p15:clr>
        </p15:guide>
        <p15:guide id="47" pos="11372" userDrawn="1">
          <p15:clr>
            <a:srgbClr val="A4A3A4"/>
          </p15:clr>
        </p15:guide>
        <p15:guide id="48" pos="11612" userDrawn="1">
          <p15:clr>
            <a:srgbClr val="A4A3A4"/>
          </p15:clr>
        </p15:guide>
        <p15:guide id="49" pos="12140" userDrawn="1">
          <p15:clr>
            <a:srgbClr val="A4A3A4"/>
          </p15:clr>
        </p15:guide>
        <p15:guide id="50" pos="124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102D69"/>
    <a:srgbClr val="E6E6E6"/>
    <a:srgbClr val="005275"/>
    <a:srgbClr val="43BEC0"/>
    <a:srgbClr val="A7C0E6"/>
    <a:srgbClr val="BCCEEC"/>
    <a:srgbClr val="1C2545"/>
    <a:srgbClr val="969696"/>
    <a:srgbClr val="2BB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4" autoAdjust="0"/>
    <p:restoredTop sz="88620"/>
  </p:normalViewPr>
  <p:slideViewPr>
    <p:cSldViewPr>
      <p:cViewPr varScale="1">
        <p:scale>
          <a:sx n="87" d="100"/>
          <a:sy n="87" d="100"/>
        </p:scale>
        <p:origin x="232" y="296"/>
      </p:cViewPr>
      <p:guideLst>
        <p:guide orient="horz" pos="778"/>
        <p:guide pos="764"/>
        <p:guide pos="11900"/>
        <p:guide orient="horz" pos="6346"/>
        <p:guide pos="1820"/>
        <p:guide pos="3596"/>
        <p:guide pos="5420"/>
        <p:guide pos="7244"/>
        <p:guide pos="9020"/>
        <p:guide pos="10844"/>
        <p:guide pos="236"/>
        <p:guide pos="524"/>
        <p:guide pos="1004"/>
        <p:guide pos="1292"/>
        <p:guide pos="1532"/>
        <p:guide pos="2060"/>
        <p:guide pos="2300"/>
        <p:guide pos="2588"/>
        <p:guide pos="2828"/>
        <p:guide pos="3116"/>
        <p:guide pos="3356"/>
        <p:guide pos="3884"/>
        <p:guide pos="4124"/>
        <p:guide pos="4412"/>
        <p:guide pos="4652"/>
        <p:guide pos="4940"/>
        <p:guide pos="5228"/>
        <p:guide pos="5708"/>
        <p:guide pos="5948"/>
        <p:guide pos="6188"/>
        <p:guide pos="6476"/>
        <p:guide pos="6956"/>
        <p:guide pos="6716"/>
        <p:guide pos="7484"/>
        <p:guide pos="7772"/>
        <p:guide pos="8012"/>
        <p:guide pos="8252"/>
        <p:guide pos="8540"/>
        <p:guide pos="8780"/>
        <p:guide pos="9308"/>
        <p:guide pos="9548"/>
        <p:guide pos="9836"/>
        <p:guide pos="10076"/>
        <p:guide pos="10316"/>
        <p:guide pos="10604"/>
        <p:guide pos="11084"/>
        <p:guide pos="11372"/>
        <p:guide pos="11612"/>
        <p:guide pos="12140"/>
        <p:guide pos="12428"/>
      </p:guideLst>
    </p:cSldViewPr>
  </p:slideViewPr>
  <p:notesTextViewPr>
    <p:cViewPr>
      <p:scale>
        <a:sx n="100" d="100"/>
        <a:sy n="100" d="100"/>
      </p:scale>
      <p:origin x="0" y="0"/>
    </p:cViewPr>
  </p:notesTextViewPr>
  <p:sorterViewPr>
    <p:cViewPr>
      <p:scale>
        <a:sx n="90" d="100"/>
        <a:sy n="9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3977D672-E598-4049-8468-00C4154435C4}" type="datetimeFigureOut">
              <a:rPr lang="en-US" smtClean="0"/>
              <a:t>6/21/24</a:t>
            </a:fld>
            <a:endParaRPr lang="en-US"/>
          </a:p>
        </p:txBody>
      </p:sp>
      <p:sp>
        <p:nvSpPr>
          <p:cNvPr id="4" name="Образ слайда 3"/>
          <p:cNvSpPr>
            <a:spLocks noGrp="1" noRot="1" noChangeAspect="1"/>
          </p:cNvSpPr>
          <p:nvPr>
            <p:ph type="sldImg" idx="2"/>
          </p:nvPr>
        </p:nvSpPr>
        <p:spPr>
          <a:xfrm>
            <a:off x="6659563" y="1414463"/>
            <a:ext cx="6784975" cy="3816350"/>
          </a:xfrm>
          <a:prstGeom prst="rect">
            <a:avLst/>
          </a:prstGeom>
          <a:noFill/>
          <a:ln w="12700">
            <a:solidFill>
              <a:prstClr val="black"/>
            </a:solidFill>
          </a:ln>
        </p:spPr>
      </p:sp>
      <p:sp>
        <p:nvSpPr>
          <p:cNvPr id="5" name="Заметки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3818C71-7510-483B-83E8-9641174680B9}" type="slidenum">
              <a:rPr lang="en-US" smtClean="0"/>
              <a:t>‹#›</a:t>
            </a:fld>
            <a:endParaRPr lang="en-US"/>
          </a:p>
        </p:txBody>
      </p:sp>
    </p:spTree>
    <p:extLst>
      <p:ext uri="{BB962C8B-B14F-4D97-AF65-F5344CB8AC3E}">
        <p14:creationId xmlns:p14="http://schemas.microsoft.com/office/powerpoint/2010/main" val="124736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PlaceHolder 1"/>
          <p:cNvSpPr>
            <a:spLocks noGrp="1" noRot="1" noChangeAspect="1"/>
          </p:cNvSpPr>
          <p:nvPr>
            <p:ph type="sldImg"/>
          </p:nvPr>
        </p:nvSpPr>
        <p:spPr>
          <a:xfrm>
            <a:off x="1292225" y="1236663"/>
            <a:ext cx="5913438" cy="3325812"/>
          </a:xfrm>
          <a:prstGeom prst="rect">
            <a:avLst/>
          </a:prstGeom>
          <a:ln w="0">
            <a:noFill/>
          </a:ln>
        </p:spPr>
      </p:sp>
      <p:sp>
        <p:nvSpPr>
          <p:cNvPr id="1033" name="PlaceHolder 2"/>
          <p:cNvSpPr>
            <a:spLocks noGrp="1"/>
          </p:cNvSpPr>
          <p:nvPr>
            <p:ph type="body" idx="1"/>
          </p:nvPr>
        </p:nvSpPr>
        <p:spPr>
          <a:xfrm>
            <a:off x="850680" y="4757040"/>
            <a:ext cx="6796800" cy="3881880"/>
          </a:xfrm>
          <a:prstGeom prst="rect">
            <a:avLst/>
          </a:prstGeom>
          <a:noFill/>
          <a:ln w="0">
            <a:noFill/>
          </a:ln>
        </p:spPr>
        <p:txBody>
          <a:bodyPr lIns="0" tIns="0" rIns="0" bIns="0" anchor="t">
            <a:noAutofit/>
          </a:bodyPr>
          <a:lstStyle/>
          <a:p>
            <a:pPr marL="216000" indent="-209520" algn="just">
              <a:lnSpc>
                <a:spcPct val="100000"/>
              </a:lnSpc>
              <a:buNone/>
              <a:tabLst>
                <a:tab pos="0" algn="l"/>
              </a:tabLst>
            </a:pPr>
            <a:endParaRPr lang="en-US" sz="1979" b="0" strike="noStrike" spc="-1">
              <a:latin typeface="Arial"/>
            </a:endParaRPr>
          </a:p>
          <a:p>
            <a:pPr marL="216000" indent="-209520" algn="just">
              <a:lnSpc>
                <a:spcPct val="100000"/>
              </a:lnSpc>
              <a:buNone/>
              <a:tabLst>
                <a:tab pos="0" algn="l"/>
              </a:tabLst>
            </a:pPr>
            <a:endParaRPr lang="en-US" sz="1979" b="0" strike="noStrike" spc="-1">
              <a:latin typeface="Arial"/>
            </a:endParaRPr>
          </a:p>
        </p:txBody>
      </p:sp>
      <p:sp>
        <p:nvSpPr>
          <p:cNvPr id="1034" name="CustomShape 6"/>
          <p:cNvSpPr/>
          <p:nvPr/>
        </p:nvSpPr>
        <p:spPr>
          <a:xfrm>
            <a:off x="4820040" y="9389520"/>
            <a:ext cx="3676680" cy="485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F2025F42-CFCB-45C2-A98B-FD1293B4BC83}" type="slidenum">
              <a:rPr lang="en-US" sz="1200" b="0" strike="noStrike" spc="-1">
                <a:solidFill>
                  <a:srgbClr val="000000"/>
                </a:solidFill>
                <a:latin typeface="Times New Roman"/>
                <a:ea typeface="+mn-ea"/>
              </a:rPr>
              <a:t>2</a:t>
            </a:fld>
            <a:endParaRPr lang="en-US" sz="1200" b="0" strike="noStrike" spc="-1">
              <a:latin typeface="Arial"/>
            </a:endParaRPr>
          </a:p>
        </p:txBody>
      </p:sp>
    </p:spTree>
    <p:extLst>
      <p:ext uri="{BB962C8B-B14F-4D97-AF65-F5344CB8AC3E}">
        <p14:creationId xmlns:p14="http://schemas.microsoft.com/office/powerpoint/2010/main" val="1216041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latin typeface="Verdana" panose="020B0604030504040204" pitchFamily="34" charset="0"/>
                <a:ea typeface="Verdana" panose="020B0604030504040204" pitchFamily="34" charset="0"/>
                <a:cs typeface="Verdana" panose="020B0604030504040204" pitchFamily="34" charset="0"/>
              </a:rPr>
              <a:t>Stochastic cooling system is not necessary for the first collider Run, however, the vacuum still MUST be closed. In essence, closing the vacuum is the only mandatory part for the 2024. </a:t>
            </a:r>
          </a:p>
          <a:p>
            <a:endParaRPr lang="en-US"/>
          </a:p>
        </p:txBody>
      </p:sp>
      <p:sp>
        <p:nvSpPr>
          <p:cNvPr id="4" name="Slide Number Placeholder 3"/>
          <p:cNvSpPr>
            <a:spLocks noGrp="1"/>
          </p:cNvSpPr>
          <p:nvPr>
            <p:ph type="sldNum" sz="quarter" idx="10"/>
          </p:nvPr>
        </p:nvSpPr>
        <p:spPr/>
        <p:txBody>
          <a:bodyPr/>
          <a:lstStyle/>
          <a:p>
            <a:fld id="{06B4433A-8005-4310-B13D-704015C31A75}" type="slidenum">
              <a:rPr lang="it-IT" smtClean="0"/>
              <a:t>26</a:t>
            </a:fld>
            <a:endParaRPr lang="it-IT"/>
          </a:p>
        </p:txBody>
      </p:sp>
      <p:sp>
        <p:nvSpPr>
          <p:cNvPr id="5" name="Segnaposto piè di pagina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5644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D4B9A9E5-4F7F-4A7D-9DE1-899232329269}" type="slidenum">
              <a:rPr lang="ru-RU" noProof="0" smtClean="0"/>
              <a:pPr rtl="0"/>
              <a:t>28</a:t>
            </a:fld>
            <a:endParaRPr lang="ru-RU" noProof="0"/>
          </a:p>
        </p:txBody>
      </p:sp>
    </p:spTree>
    <p:extLst>
      <p:ext uri="{BB962C8B-B14F-4D97-AF65-F5344CB8AC3E}">
        <p14:creationId xmlns:p14="http://schemas.microsoft.com/office/powerpoint/2010/main" val="366505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Образ слайда 1"/>
          <p:cNvSpPr>
            <a:spLocks noGrp="1" noRot="1" noChangeAspect="1" noTextEdit="1"/>
          </p:cNvSpPr>
          <p:nvPr>
            <p:ph type="sldImg"/>
          </p:nvPr>
        </p:nvSpPr>
        <p:spPr/>
      </p:sp>
      <p:sp>
        <p:nvSpPr>
          <p:cNvPr id="64514" name="Заметки 2"/>
          <p:cNvSpPr>
            <a:spLocks noGrp="1"/>
          </p:cNvSpPr>
          <p:nvPr>
            <p:ph type="body" idx="1"/>
          </p:nvPr>
        </p:nvSpPr>
        <p:spPr>
          <a:noFill/>
          <a:extLst>
            <a:ext uri="{909E8E84-426E-40dd-AFC4-6F175D3DCCD1}">
              <a14:hiddenFill xmlns:p14="http://schemas.microsoft.com/office/powerpoint/2010/main" xmlns:a14="http://schemas.microsoft.com/office/drawing/2010/main" xmlns="">
                <a:solidFill>
                  <a:srgbClr val="FFFFFF"/>
                </a:solidFill>
              </a14:hiddenFill>
            </a:ext>
            <a:ext uri="{91240B29-F687-4f45-9708-019B960494DF}">
              <a14:hiddenLine xmlns:p14="http://schemas.microsoft.com/office/powerpoint/2010/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a14="http://schemas.microsoft.com/office/drawing/2010/main" xmlns:ma14="http://schemas.microsoft.com/office/mac/drawingml/2011/main" xmlns="" val="1"/>
            </a:ext>
          </a:extLst>
        </p:spPr>
        <p:txBody>
          <a:bodyPr/>
          <a:lstStyle/>
          <a:p>
            <a:endParaRPr lang="ru-RU">
              <a:latin typeface="Arial"/>
              <a:cs typeface="Arial"/>
            </a:endParaRPr>
          </a:p>
        </p:txBody>
      </p:sp>
      <p:sp>
        <p:nvSpPr>
          <p:cNvPr id="64515" name="Номер слайда 3"/>
          <p:cNvSpPr>
            <a:spLocks noGrp="1"/>
          </p:cNvSpPr>
          <p:nvPr>
            <p:ph type="sldNum" sz="quarter" idx="5"/>
          </p:nvPr>
        </p:nvSpPr>
        <p:spPr>
          <a:noFill/>
          <a:extLst>
            <a:ext uri="{909E8E84-426E-40dd-AFC4-6F175D3DCCD1}">
              <a14:hiddenFill xmlns:p14="http://schemas.microsoft.com/office/powerpoint/2010/main" xmlns:a14="http://schemas.microsoft.com/office/drawing/2010/main" xmlns="">
                <a:solidFill>
                  <a:srgbClr val="FFFFFF"/>
                </a:solidFill>
              </a14:hiddenFill>
            </a:ext>
            <a:ext uri="{91240B29-F687-4f45-9708-019B960494DF}">
              <a14:hiddenLine xmlns:p14="http://schemas.microsoft.com/office/powerpoint/2010/main" xmlns:a14="http://schemas.microsoft.com/office/drawing/2010/main" xmlns="" w="9525">
                <a:solidFill>
                  <a:srgbClr val="000000"/>
                </a:solidFill>
                <a:miter lim="800000"/>
                <a:headEnd/>
                <a:tailEnd/>
              </a14:hiddenLine>
            </a:ext>
          </a:extLst>
        </p:spPr>
        <p:txBody>
          <a:bodyPr/>
          <a:lstStyle>
            <a:lvl1pPr>
              <a:defRPr kumimoji="1" sz="1600">
                <a:solidFill>
                  <a:schemeClr val="tx1"/>
                </a:solidFill>
                <a:latin typeface="Arial"/>
                <a:ea typeface="SimSun" charset="0"/>
                <a:cs typeface="SimSun" charset="0"/>
              </a:defRPr>
            </a:lvl1pPr>
            <a:lvl2pPr marL="742950" indent="-285750">
              <a:defRPr kumimoji="1" sz="1600">
                <a:solidFill>
                  <a:schemeClr val="tx1"/>
                </a:solidFill>
                <a:latin typeface="Arial"/>
                <a:ea typeface="SimSun" charset="0"/>
                <a:cs typeface="SimSun" charset="0"/>
              </a:defRPr>
            </a:lvl2pPr>
            <a:lvl3pPr marL="1143000" indent="-228600">
              <a:defRPr kumimoji="1" sz="1600">
                <a:solidFill>
                  <a:schemeClr val="tx1"/>
                </a:solidFill>
                <a:latin typeface="Arial"/>
                <a:ea typeface="SimSun" charset="0"/>
                <a:cs typeface="SimSun" charset="0"/>
              </a:defRPr>
            </a:lvl3pPr>
            <a:lvl4pPr marL="1600200" indent="-228600">
              <a:defRPr kumimoji="1" sz="1600">
                <a:solidFill>
                  <a:schemeClr val="tx1"/>
                </a:solidFill>
                <a:latin typeface="Arial"/>
                <a:ea typeface="SimSun" charset="0"/>
                <a:cs typeface="SimSun" charset="0"/>
              </a:defRPr>
            </a:lvl4pPr>
            <a:lvl5pPr marL="2057400" indent="-228600">
              <a:defRPr kumimoji="1" sz="1600">
                <a:solidFill>
                  <a:schemeClr val="tx1"/>
                </a:solidFill>
                <a:latin typeface="Arial"/>
                <a:ea typeface="SimSun" charset="0"/>
                <a:cs typeface="SimSun" charset="0"/>
              </a:defRPr>
            </a:lvl5pPr>
            <a:lvl6pPr marL="2514600" indent="-228600" eaLnBrk="0" fontAlgn="base" hangingPunct="0">
              <a:spcBef>
                <a:spcPct val="0"/>
              </a:spcBef>
              <a:spcAft>
                <a:spcPct val="0"/>
              </a:spcAft>
              <a:defRPr kumimoji="1" sz="1600">
                <a:solidFill>
                  <a:schemeClr val="tx1"/>
                </a:solidFill>
                <a:latin typeface="Arial"/>
                <a:ea typeface="SimSun" charset="0"/>
                <a:cs typeface="SimSun" charset="0"/>
              </a:defRPr>
            </a:lvl6pPr>
            <a:lvl7pPr marL="2971800" indent="-228600" eaLnBrk="0" fontAlgn="base" hangingPunct="0">
              <a:spcBef>
                <a:spcPct val="0"/>
              </a:spcBef>
              <a:spcAft>
                <a:spcPct val="0"/>
              </a:spcAft>
              <a:defRPr kumimoji="1" sz="1600">
                <a:solidFill>
                  <a:schemeClr val="tx1"/>
                </a:solidFill>
                <a:latin typeface="Arial"/>
                <a:ea typeface="SimSun" charset="0"/>
                <a:cs typeface="SimSun" charset="0"/>
              </a:defRPr>
            </a:lvl7pPr>
            <a:lvl8pPr marL="3429000" indent="-228600" eaLnBrk="0" fontAlgn="base" hangingPunct="0">
              <a:spcBef>
                <a:spcPct val="0"/>
              </a:spcBef>
              <a:spcAft>
                <a:spcPct val="0"/>
              </a:spcAft>
              <a:defRPr kumimoji="1" sz="1600">
                <a:solidFill>
                  <a:schemeClr val="tx1"/>
                </a:solidFill>
                <a:latin typeface="Arial"/>
                <a:ea typeface="SimSun" charset="0"/>
                <a:cs typeface="SimSun" charset="0"/>
              </a:defRPr>
            </a:lvl8pPr>
            <a:lvl9pPr marL="3886200" indent="-228600" eaLnBrk="0" fontAlgn="base" hangingPunct="0">
              <a:spcBef>
                <a:spcPct val="0"/>
              </a:spcBef>
              <a:spcAft>
                <a:spcPct val="0"/>
              </a:spcAft>
              <a:defRPr kumimoji="1" sz="1600">
                <a:solidFill>
                  <a:schemeClr val="tx1"/>
                </a:solidFill>
                <a:latin typeface="Arial"/>
                <a:ea typeface="SimSun" charset="0"/>
                <a:cs typeface="SimSun" charset="0"/>
              </a:defRPr>
            </a:lvl9pPr>
          </a:lstStyle>
          <a:p>
            <a:fld id="{231DCCAC-6CAC-8B4B-891B-B2763D7E3780}" type="slidenum">
              <a:rPr kumimoji="0" lang="ru-RU" sz="1200"/>
              <a:t>4</a:t>
            </a:fld>
            <a:endParaRPr kumimoji="0" lang="ru-RU" sz="1200"/>
          </a:p>
        </p:txBody>
      </p:sp>
    </p:spTree>
    <p:extLst>
      <p:ext uri="{BB962C8B-B14F-4D97-AF65-F5344CB8AC3E}">
        <p14:creationId xmlns:p14="http://schemas.microsoft.com/office/powerpoint/2010/main" val="245398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PlaceHolder 1"/>
          <p:cNvSpPr>
            <a:spLocks noGrp="1" noRot="1" noChangeAspect="1"/>
          </p:cNvSpPr>
          <p:nvPr>
            <p:ph type="sldImg"/>
          </p:nvPr>
        </p:nvSpPr>
        <p:spPr>
          <a:xfrm>
            <a:off x="76200" y="739775"/>
            <a:ext cx="6562725" cy="3692525"/>
          </a:xfrm>
          <a:prstGeom prst="rect">
            <a:avLst/>
          </a:prstGeom>
          <a:ln w="0">
            <a:noFill/>
          </a:ln>
        </p:spPr>
      </p:sp>
      <p:sp>
        <p:nvSpPr>
          <p:cNvPr id="2056" name="PlaceHolder 2"/>
          <p:cNvSpPr>
            <a:spLocks noGrp="1"/>
          </p:cNvSpPr>
          <p:nvPr>
            <p:ph type="body" idx="63"/>
          </p:nvPr>
        </p:nvSpPr>
        <p:spPr>
          <a:xfrm>
            <a:off x="685800" y="4400640"/>
            <a:ext cx="5482440" cy="3596400"/>
          </a:xfrm>
          <a:prstGeom prst="rect">
            <a:avLst/>
          </a:prstGeom>
          <a:noFill/>
          <a:ln w="0">
            <a:noFill/>
          </a:ln>
        </p:spPr>
        <p:txBody>
          <a:bodyPr lIns="0" tIns="0" rIns="0" bIns="0" anchor="t">
            <a:noAutofit/>
          </a:bodyPr>
          <a:lstStyle/>
          <a:p>
            <a:pPr marL="216000" indent="0">
              <a:lnSpc>
                <a:spcPct val="100000"/>
              </a:lnSpc>
              <a:buNone/>
              <a:tabLst>
                <a:tab pos="0" algn="l"/>
              </a:tabLst>
            </a:pPr>
            <a:r>
              <a:rPr lang="en-US" sz="1400" b="0" strike="noStrike" spc="-1" dirty="0">
                <a:solidFill>
                  <a:srgbClr val="000000"/>
                </a:solidFill>
                <a:latin typeface="Arial"/>
              </a:rPr>
              <a:t>NICA project implementation in 2017-2023</a:t>
            </a:r>
            <a:r>
              <a:rPr lang="ru-RU" sz="1400" b="0" strike="noStrike" spc="-1" dirty="0">
                <a:solidFill>
                  <a:srgbClr val="000000"/>
                </a:solidFill>
                <a:latin typeface="Arial"/>
              </a:rPr>
              <a:t>:</a:t>
            </a:r>
            <a:endParaRPr lang="en-US" sz="1400" b="0" strike="noStrike" spc="-1" dirty="0">
              <a:solidFill>
                <a:srgbClr val="000000"/>
              </a:solidFill>
              <a:latin typeface="Arial"/>
            </a:endParaRPr>
          </a:p>
          <a:p>
            <a:pPr marL="216000" indent="0">
              <a:lnSpc>
                <a:spcPct val="100000"/>
              </a:lnSpc>
              <a:buNone/>
              <a:tabLst>
                <a:tab pos="0" algn="l"/>
              </a:tabLst>
            </a:pPr>
            <a:r>
              <a:rPr lang="en-US" sz="1400" b="0" strike="noStrike" spc="-1" dirty="0">
                <a:solidFill>
                  <a:srgbClr val="000000"/>
                </a:solidFill>
                <a:latin typeface="Arial"/>
              </a:rPr>
              <a:t>2018 – </a:t>
            </a:r>
            <a:r>
              <a:rPr lang="en-US" sz="1400" b="0" strike="noStrike" spc="-1" dirty="0" err="1">
                <a:solidFill>
                  <a:srgbClr val="000000"/>
                </a:solidFill>
                <a:latin typeface="Arial"/>
              </a:rPr>
              <a:t>HILac</a:t>
            </a:r>
            <a:r>
              <a:rPr lang="en-US" sz="1400" b="0" strike="noStrike" spc="-1" dirty="0">
                <a:solidFill>
                  <a:srgbClr val="000000"/>
                </a:solidFill>
                <a:latin typeface="Arial"/>
              </a:rPr>
              <a:t> commissioning</a:t>
            </a:r>
          </a:p>
          <a:p>
            <a:pPr marL="216000" indent="0">
              <a:lnSpc>
                <a:spcPct val="100000"/>
              </a:lnSpc>
              <a:buNone/>
              <a:tabLst>
                <a:tab pos="0" algn="l"/>
              </a:tabLst>
            </a:pPr>
            <a:r>
              <a:rPr lang="en-US" sz="1400" b="0" strike="noStrike" spc="-1" dirty="0">
                <a:solidFill>
                  <a:srgbClr val="000000"/>
                </a:solidFill>
                <a:latin typeface="Arial"/>
              </a:rPr>
              <a:t>2020 – Booster commissioning with the ion beam</a:t>
            </a:r>
          </a:p>
          <a:p>
            <a:pPr marL="216000" indent="0">
              <a:lnSpc>
                <a:spcPct val="100000"/>
              </a:lnSpc>
              <a:buNone/>
              <a:tabLst>
                <a:tab pos="0" algn="l"/>
              </a:tabLst>
            </a:pPr>
            <a:r>
              <a:rPr lang="en-US" sz="1400" b="0" strike="noStrike" spc="-1" dirty="0">
                <a:solidFill>
                  <a:srgbClr val="000000"/>
                </a:solidFill>
                <a:latin typeface="Arial"/>
              </a:rPr>
              <a:t>2021 – completion of the beam transportation line from Booster to </a:t>
            </a:r>
            <a:r>
              <a:rPr lang="en-US" sz="1400" b="0" strike="noStrike" spc="-1" dirty="0" err="1">
                <a:solidFill>
                  <a:srgbClr val="000000"/>
                </a:solidFill>
                <a:latin typeface="Arial"/>
              </a:rPr>
              <a:t>Nuclotron</a:t>
            </a:r>
            <a:r>
              <a:rPr lang="en-US" sz="1400" b="0" strike="noStrike" spc="-1" dirty="0">
                <a:solidFill>
                  <a:srgbClr val="000000"/>
                </a:solidFill>
                <a:latin typeface="Arial"/>
              </a:rPr>
              <a:t>;</a:t>
            </a:r>
          </a:p>
          <a:p>
            <a:pPr marL="216000" indent="0">
              <a:lnSpc>
                <a:spcPct val="100000"/>
              </a:lnSpc>
              <a:buNone/>
              <a:tabLst>
                <a:tab pos="0" algn="l"/>
              </a:tabLst>
            </a:pPr>
            <a:r>
              <a:rPr lang="en-US" sz="1400" b="0" strike="noStrike" spc="-1" dirty="0">
                <a:solidFill>
                  <a:srgbClr val="000000"/>
                </a:solidFill>
                <a:latin typeface="Arial"/>
              </a:rPr>
              <a:t>            installation of the e-cooling system in Booster</a:t>
            </a:r>
          </a:p>
          <a:p>
            <a:pPr marL="216000" indent="0">
              <a:lnSpc>
                <a:spcPct val="100000"/>
              </a:lnSpc>
              <a:buNone/>
              <a:tabLst>
                <a:tab pos="0" algn="l"/>
              </a:tabLst>
            </a:pPr>
            <a:r>
              <a:rPr lang="en-US" sz="1400" b="0" strike="noStrike" spc="-1" dirty="0">
                <a:solidFill>
                  <a:srgbClr val="000000"/>
                </a:solidFill>
                <a:latin typeface="Arial"/>
              </a:rPr>
              <a:t>2022- technological run (4</a:t>
            </a:r>
            <a:r>
              <a:rPr lang="en-US" sz="1400" b="0" strike="noStrike" spc="-1" baseline="30000" dirty="0">
                <a:solidFill>
                  <a:srgbClr val="000000"/>
                </a:solidFill>
                <a:latin typeface="Arial"/>
              </a:rPr>
              <a:t>th</a:t>
            </a:r>
            <a:r>
              <a:rPr lang="en-US" sz="1400" b="0" strike="noStrike" spc="-1" dirty="0">
                <a:solidFill>
                  <a:srgbClr val="000000"/>
                </a:solidFill>
                <a:latin typeface="Arial"/>
              </a:rPr>
              <a:t> run) of the injector complex (</a:t>
            </a:r>
            <a:r>
              <a:rPr lang="en-US" sz="1400" b="0" strike="noStrike" spc="-1" dirty="0" err="1">
                <a:solidFill>
                  <a:srgbClr val="000000"/>
                </a:solidFill>
                <a:latin typeface="Arial"/>
              </a:rPr>
              <a:t>HILac+Booster+Nuclotron</a:t>
            </a:r>
            <a:r>
              <a:rPr lang="en-US" sz="1400" b="0" strike="noStrike" spc="-1" dirty="0">
                <a:solidFill>
                  <a:srgbClr val="000000"/>
                </a:solidFill>
                <a:latin typeface="Arial"/>
              </a:rPr>
              <a:t>) with e-cooling</a:t>
            </a:r>
          </a:p>
          <a:p>
            <a:pPr marL="216000" indent="0">
              <a:lnSpc>
                <a:spcPct val="100000"/>
              </a:lnSpc>
              <a:buNone/>
              <a:tabLst>
                <a:tab pos="0" algn="l"/>
              </a:tabLst>
            </a:pPr>
            <a:r>
              <a:rPr lang="en-US" sz="1400" b="0" strike="noStrike" spc="-1" dirty="0">
                <a:solidFill>
                  <a:srgbClr val="000000"/>
                </a:solidFill>
                <a:latin typeface="Arial"/>
              </a:rPr>
              <a:t>           magnets installation in the NICA tunnel</a:t>
            </a:r>
          </a:p>
          <a:p>
            <a:pPr marL="216000" indent="0">
              <a:lnSpc>
                <a:spcPct val="100000"/>
              </a:lnSpc>
              <a:buNone/>
              <a:tabLst>
                <a:tab pos="0" algn="l"/>
              </a:tabLst>
            </a:pPr>
            <a:r>
              <a:rPr lang="en-US" sz="1400" b="0" strike="noStrike" spc="-1" dirty="0">
                <a:solidFill>
                  <a:srgbClr val="000000"/>
                </a:solidFill>
                <a:latin typeface="Arial"/>
              </a:rPr>
              <a:t>           start of applied research program within ARIADNA collaboration, continued in 4</a:t>
            </a:r>
            <a:r>
              <a:rPr lang="en-US" sz="1400" b="0" strike="noStrike" spc="-1" baseline="30000" dirty="0">
                <a:solidFill>
                  <a:srgbClr val="000000"/>
                </a:solidFill>
                <a:latin typeface="Arial"/>
              </a:rPr>
              <a:t>th</a:t>
            </a:r>
            <a:r>
              <a:rPr lang="en-US" sz="1400" b="0" strike="noStrike" spc="-1" dirty="0">
                <a:solidFill>
                  <a:srgbClr val="000000"/>
                </a:solidFill>
                <a:latin typeface="Arial"/>
              </a:rPr>
              <a:t> run</a:t>
            </a:r>
          </a:p>
          <a:p>
            <a:pPr marL="216000" indent="0">
              <a:lnSpc>
                <a:spcPct val="100000"/>
              </a:lnSpc>
              <a:buNone/>
              <a:tabLst>
                <a:tab pos="0" algn="l"/>
              </a:tabLst>
            </a:pPr>
            <a:r>
              <a:rPr lang="en-US" sz="1400" b="0" strike="noStrike" spc="-1" dirty="0">
                <a:solidFill>
                  <a:srgbClr val="000000"/>
                </a:solidFill>
                <a:latin typeface="Arial"/>
              </a:rPr>
              <a:t>2023 – increase of electric power to 40 MW;</a:t>
            </a:r>
          </a:p>
          <a:p>
            <a:pPr marL="216000" indent="0">
              <a:lnSpc>
                <a:spcPct val="100000"/>
              </a:lnSpc>
              <a:buNone/>
              <a:tabLst>
                <a:tab pos="0" algn="l"/>
              </a:tabLst>
            </a:pPr>
            <a:r>
              <a:rPr lang="en-US" sz="1400" b="0" strike="noStrike" spc="-1" dirty="0">
                <a:solidFill>
                  <a:srgbClr val="000000"/>
                </a:solidFill>
                <a:latin typeface="Arial"/>
              </a:rPr>
              <a:t>            assembly of RF station in the NICA tunnel;</a:t>
            </a:r>
          </a:p>
          <a:p>
            <a:pPr marL="216000" indent="0">
              <a:lnSpc>
                <a:spcPct val="100000"/>
              </a:lnSpc>
              <a:buNone/>
              <a:tabLst>
                <a:tab pos="0" algn="l"/>
              </a:tabLst>
            </a:pPr>
            <a:r>
              <a:rPr lang="en-US" sz="1400" b="0" strike="noStrike" spc="-1" dirty="0">
                <a:solidFill>
                  <a:srgbClr val="000000"/>
                </a:solidFill>
                <a:latin typeface="Arial"/>
              </a:rPr>
              <a:t>             installation of cryogenic equipment in building 1B;</a:t>
            </a:r>
          </a:p>
          <a:p>
            <a:pPr marL="216000" indent="0">
              <a:lnSpc>
                <a:spcPct val="100000"/>
              </a:lnSpc>
              <a:buNone/>
              <a:tabLst>
                <a:tab pos="0" algn="l"/>
              </a:tabLst>
            </a:pPr>
            <a:r>
              <a:rPr lang="en-US" sz="1400" b="0" strike="noStrike" spc="-1" dirty="0">
                <a:solidFill>
                  <a:srgbClr val="000000"/>
                </a:solidFill>
                <a:latin typeface="Arial"/>
              </a:rPr>
              <a:t>             installation of satellite refrigerators in building 17</a:t>
            </a:r>
          </a:p>
          <a:p>
            <a:pPr marL="216000" indent="0">
              <a:lnSpc>
                <a:spcPct val="100000"/>
              </a:lnSpc>
              <a:buNone/>
              <a:tabLst>
                <a:tab pos="0" algn="l"/>
              </a:tabLst>
            </a:pPr>
            <a:r>
              <a:rPr lang="en-US" sz="1400" b="0" strike="noStrike" spc="-1" dirty="0">
                <a:solidFill>
                  <a:srgbClr val="000000"/>
                </a:solidFill>
                <a:latin typeface="Arial"/>
              </a:rPr>
              <a:t>             </a:t>
            </a:r>
          </a:p>
        </p:txBody>
      </p:sp>
      <p:sp>
        <p:nvSpPr>
          <p:cNvPr id="2057" name="PlaceHolder 3"/>
          <p:cNvSpPr>
            <a:spLocks noGrp="1"/>
          </p:cNvSpPr>
          <p:nvPr>
            <p:ph type="sldNum" idx="62"/>
          </p:nvPr>
        </p:nvSpPr>
        <p:spPr>
          <a:xfrm>
            <a:off x="3884760" y="8685360"/>
            <a:ext cx="2967840" cy="454680"/>
          </a:xfrm>
          <a:prstGeom prst="rect">
            <a:avLst/>
          </a:prstGeom>
          <a:noFill/>
          <a:ln w="0">
            <a:noFill/>
          </a:ln>
        </p:spPr>
        <p:txBody>
          <a:bodyPr lIns="0" tIns="0" rIns="0" bIns="0" anchor="b">
            <a:noAutofit/>
          </a:bodyPr>
          <a:lstStyle>
            <a:lvl1pPr indent="0" algn="r">
              <a:lnSpc>
                <a:spcPct val="100000"/>
              </a:lnSpc>
              <a:buNone/>
              <a:tabLst>
                <a:tab pos="0" algn="l"/>
              </a:tabLst>
              <a:defRPr lang="ru-RU" sz="1200" b="0" strike="noStrike" spc="-1">
                <a:solidFill>
                  <a:srgbClr val="000000"/>
                </a:solidFill>
                <a:latin typeface="+mn-lt"/>
                <a:ea typeface="+mn-ea"/>
              </a:defRPr>
            </a:lvl1pPr>
          </a:lstStyle>
          <a:p>
            <a:pPr indent="0" algn="r">
              <a:lnSpc>
                <a:spcPct val="100000"/>
              </a:lnSpc>
              <a:buNone/>
              <a:tabLst>
                <a:tab pos="0" algn="l"/>
              </a:tabLst>
            </a:pPr>
            <a:fld id="{B638B038-7D09-4EC8-9DB3-245F1C8621FC}" type="slidenum">
              <a:rPr lang="ru-RU" sz="1200" b="0" strike="noStrike" spc="-1">
                <a:solidFill>
                  <a:srgbClr val="000000"/>
                </a:solidFill>
                <a:latin typeface="+mn-lt"/>
                <a:ea typeface="+mn-ea"/>
              </a:rPr>
              <a:t>5</a:t>
            </a:fld>
            <a:endParaRPr lang="en-US" sz="1200" b="0" strike="noStrike" spc="-1">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PlaceHolder 1"/>
          <p:cNvSpPr>
            <a:spLocks noGrp="1" noRot="1" noChangeAspect="1"/>
          </p:cNvSpPr>
          <p:nvPr>
            <p:ph type="sldImg"/>
          </p:nvPr>
        </p:nvSpPr>
        <p:spPr>
          <a:xfrm>
            <a:off x="685800" y="1143000"/>
            <a:ext cx="5486400" cy="3086100"/>
          </a:xfrm>
          <a:prstGeom prst="rect">
            <a:avLst/>
          </a:prstGeom>
          <a:ln w="0">
            <a:noFill/>
          </a:ln>
        </p:spPr>
      </p:sp>
      <p:sp>
        <p:nvSpPr>
          <p:cNvPr id="605" name="PlaceHolder 2"/>
          <p:cNvSpPr>
            <a:spLocks noGrp="1"/>
          </p:cNvSpPr>
          <p:nvPr>
            <p:ph type="body" idx="18"/>
          </p:nvPr>
        </p:nvSpPr>
        <p:spPr>
          <a:xfrm>
            <a:off x="685800" y="4400640"/>
            <a:ext cx="5486040" cy="3600000"/>
          </a:xfrm>
          <a:prstGeom prst="rect">
            <a:avLst/>
          </a:prstGeom>
          <a:noFill/>
          <a:ln w="0">
            <a:noFill/>
          </a:ln>
        </p:spPr>
        <p:txBody>
          <a:bodyPr anchor="t">
            <a:noAutofit/>
          </a:bodyPr>
          <a:lstStyle/>
          <a:p>
            <a:pPr marL="216000" indent="0">
              <a:buNone/>
            </a:pPr>
            <a:endParaRPr lang="ru-RU" sz="1800" b="0" strike="noStrike" spc="-1">
              <a:solidFill>
                <a:srgbClr val="000000"/>
              </a:solidFill>
              <a:latin typeface="Arial"/>
            </a:endParaRPr>
          </a:p>
        </p:txBody>
      </p:sp>
      <p:sp>
        <p:nvSpPr>
          <p:cNvPr id="606"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FC51096-F781-49FA-9780-57B32BF65A7A}" type="slidenum">
              <a:rPr lang="en-US" sz="1200" b="0" strike="noStrike" spc="-1">
                <a:solidFill>
                  <a:srgbClr val="000000"/>
                </a:solidFill>
                <a:latin typeface="Times New Roman"/>
              </a:rPr>
              <a:t>9</a:t>
            </a:fld>
            <a:endParaRPr lang="ru-RU" sz="1200" b="0" strike="noStrike" spc="-1">
              <a:solidFill>
                <a:srgbClr val="000000"/>
              </a:solidFill>
              <a:latin typeface="Times New Roman" charset="0"/>
            </a:endParaRPr>
          </a:p>
        </p:txBody>
      </p:sp>
    </p:spTree>
    <p:extLst>
      <p:ext uri="{BB962C8B-B14F-4D97-AF65-F5344CB8AC3E}">
        <p14:creationId xmlns:p14="http://schemas.microsoft.com/office/powerpoint/2010/main" val="417729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a:t>у</a:t>
            </a:r>
          </a:p>
        </p:txBody>
      </p:sp>
      <p:sp>
        <p:nvSpPr>
          <p:cNvPr id="4" name="Slide Number Placeholder 3"/>
          <p:cNvSpPr>
            <a:spLocks noGrp="1"/>
          </p:cNvSpPr>
          <p:nvPr>
            <p:ph type="sldNum" sz="quarter" idx="5"/>
          </p:nvPr>
        </p:nvSpPr>
        <p:spPr/>
        <p:txBody>
          <a:bodyPr/>
          <a:lstStyle/>
          <a:p>
            <a:fld id="{1747CB10-337D-6147-AFD8-2B3EE83FA2BB}" type="slidenum">
              <a:rPr lang="ru-RU" smtClean="0"/>
              <a:t>11</a:t>
            </a:fld>
            <a:endParaRPr lang="ru-RU"/>
          </a:p>
        </p:txBody>
      </p:sp>
    </p:spTree>
    <p:extLst>
      <p:ext uri="{BB962C8B-B14F-4D97-AF65-F5344CB8AC3E}">
        <p14:creationId xmlns:p14="http://schemas.microsoft.com/office/powerpoint/2010/main" val="91141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p14="http://schemas.microsoft.com/office/powerpoint/2010/main" xmlns:a14="http://schemas.microsoft.com/office/drawing/2010/main" xmlns="">
                <a:solidFill>
                  <a:srgbClr val="FFFFFF"/>
                </a:solidFill>
              </a14:hiddenFill>
            </a:ext>
            <a:ext uri="{FAA26D3D-D897-4be2-8F04-BA451C77F1D7}">
              <ma14:placeholderFlag xmlns:p14="http://schemas.microsoft.com/office/powerpoint/2010/main" xmlns:a14="http://schemas.microsoft.com/office/drawing/2010/main" xmlns:ma14="http://schemas.microsoft.com/office/mac/drawingml/2011/main" xmlns="" val="1"/>
            </a:ext>
          </a:extLst>
        </p:spPr>
      </p:sp>
      <p:sp>
        <p:nvSpPr>
          <p:cNvPr id="96258" name="Rectangle 3"/>
          <p:cNvSpPr>
            <a:spLocks noGrp="1"/>
          </p:cNvSpPr>
          <p:nvPr>
            <p:ph type="body" idx="1"/>
          </p:nvPr>
        </p:nvSpPr>
        <p:spPr bwMode="auto">
          <a:noFill/>
          <a:extLst>
            <a:ext uri="{909E8E84-426E-40dd-AFC4-6F175D3DCCD1}">
              <a14:hiddenFill xmlns:p14="http://schemas.microsoft.com/office/powerpoint/2010/main" xmlns:a14="http://schemas.microsoft.com/office/drawing/2010/main" xmlns="">
                <a:solidFill>
                  <a:srgbClr val="FFFFFF"/>
                </a:solidFill>
              </a14:hiddenFill>
            </a:ext>
            <a:ext uri="{91240B29-F687-4f45-9708-019B960494DF}">
              <a14:hiddenLine xmlns:p14="http://schemas.microsoft.com/office/powerpoint/2010/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a14="http://schemas.microsoft.com/office/drawing/2010/main" xmlns:ma14="http://schemas.microsoft.com/office/mac/drawingml/2011/main" xmlns="" val="1"/>
            </a:ext>
          </a:extLst>
        </p:spPr>
        <p:txBody>
          <a:bodyPr/>
          <a:lstStyle/>
          <a:p>
            <a:endParaRPr lang="ru-RU">
              <a:latin typeface="Calibri"/>
              <a:cs typeface="Arial"/>
            </a:endParaRPr>
          </a:p>
        </p:txBody>
      </p:sp>
    </p:spTree>
    <p:extLst>
      <p:ext uri="{BB962C8B-B14F-4D97-AF65-F5344CB8AC3E}">
        <p14:creationId xmlns:p14="http://schemas.microsoft.com/office/powerpoint/2010/main" val="357051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a:t>Магнитно-криостатный объем Коллайдера разделен на два полукольца и состоит из двух регулярных периодов и четырех прямолинейных участков. </a:t>
            </a:r>
          </a:p>
        </p:txBody>
      </p:sp>
      <p:sp>
        <p:nvSpPr>
          <p:cNvPr id="4" name="Номер слайда 3"/>
          <p:cNvSpPr>
            <a:spLocks noGrp="1"/>
          </p:cNvSpPr>
          <p:nvPr>
            <p:ph type="sldNum" sz="quarter" idx="10"/>
          </p:nvPr>
        </p:nvSpPr>
        <p:spPr/>
        <p:txBody>
          <a:bodyPr/>
          <a:lstStyle/>
          <a:p>
            <a:fld id="{647AD44C-B8A5-42D0-A80F-BA5AC08E95D5}" type="slidenum">
              <a:rPr lang="ru-RU" smtClean="0"/>
              <a:t>18</a:t>
            </a:fld>
            <a:endParaRPr lang="ru-RU"/>
          </a:p>
        </p:txBody>
      </p:sp>
    </p:spTree>
    <p:extLst>
      <p:ext uri="{BB962C8B-B14F-4D97-AF65-F5344CB8AC3E}">
        <p14:creationId xmlns:p14="http://schemas.microsoft.com/office/powerpoint/2010/main" val="331282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 name="PlaceHolder 1"/>
          <p:cNvSpPr>
            <a:spLocks noGrp="1" noRot="1" noChangeAspect="1"/>
          </p:cNvSpPr>
          <p:nvPr>
            <p:ph type="sldImg"/>
          </p:nvPr>
        </p:nvSpPr>
        <p:spPr>
          <a:xfrm>
            <a:off x="687388" y="1143000"/>
            <a:ext cx="5478462" cy="3081338"/>
          </a:xfrm>
          <a:prstGeom prst="rect">
            <a:avLst/>
          </a:prstGeom>
          <a:ln w="0">
            <a:noFill/>
          </a:ln>
        </p:spPr>
      </p:sp>
      <p:sp>
        <p:nvSpPr>
          <p:cNvPr id="2274" name="PlaceHolder 2"/>
          <p:cNvSpPr>
            <a:spLocks noGrp="1"/>
          </p:cNvSpPr>
          <p:nvPr>
            <p:ph type="body" idx="74"/>
          </p:nvPr>
        </p:nvSpPr>
        <p:spPr>
          <a:xfrm>
            <a:off x="685800" y="4400640"/>
            <a:ext cx="5481720" cy="3595680"/>
          </a:xfrm>
          <a:prstGeom prst="rect">
            <a:avLst/>
          </a:prstGeom>
          <a:noFill/>
          <a:ln w="0">
            <a:noFill/>
          </a:ln>
        </p:spPr>
        <p:txBody>
          <a:bodyPr lIns="0" tIns="0" rIns="0" bIns="0" anchor="t">
            <a:noAutofit/>
          </a:bodyPr>
          <a:lstStyle/>
          <a:p>
            <a:pPr marL="216000" indent="0">
              <a:lnSpc>
                <a:spcPct val="100000"/>
              </a:lnSpc>
              <a:buNone/>
              <a:tabLst>
                <a:tab pos="0" algn="l"/>
              </a:tabLst>
            </a:pPr>
            <a:r>
              <a:rPr lang="en-US" sz="2000" b="0" strike="noStrike" spc="-1" dirty="0">
                <a:solidFill>
                  <a:srgbClr val="000000"/>
                </a:solidFill>
                <a:latin typeface="Arial"/>
              </a:rPr>
              <a:t>This year, the ARAIDNA applied research program was launched at the NICA complex. Within the NICA run, ended at the beginning of this year, the first high-energy beam for applied research was obtained. The research </a:t>
            </a:r>
            <a:r>
              <a:rPr lang="en-US" sz="2000" b="0" strike="noStrike" spc="-1" dirty="0" err="1">
                <a:solidFill>
                  <a:srgbClr val="000000"/>
                </a:solidFill>
                <a:latin typeface="Arial"/>
              </a:rPr>
              <a:t>programme</a:t>
            </a:r>
            <a:r>
              <a:rPr lang="en-US" sz="2000" b="0" strike="noStrike" spc="-1" dirty="0">
                <a:solidFill>
                  <a:srgbClr val="000000"/>
                </a:solidFill>
                <a:latin typeface="Arial"/>
              </a:rPr>
              <a:t> of seven organizations was carried out. The organizations submitted their proposals are the members of ARIADNA collaboration. The research directions proposed at the first stage dealt mainly with radiation materials science, radiation testing of composite materials and modification of properties of high-temperature superconductors. Many of the proposed works were carried out for the first because of the use of high energy ion beams being of order of several GeV/nucleon. Based on the results of the experiment, a series of publications are being prepared. At the same time, the development of ARIADNA collaborations continued. Recement months, the collaboration has included a number of new organizations, in particular, most recently, the Institute of General Inorganic Chemistry of the Russian Academy of Sciences and North Ossetian State University. It is agreed to start of joint work with organizations of Armenia and Mexico within the ARIADNA collaboration.</a:t>
            </a:r>
          </a:p>
          <a:p>
            <a:pPr marL="216000" indent="0">
              <a:lnSpc>
                <a:spcPct val="100000"/>
              </a:lnSpc>
              <a:buNone/>
              <a:tabLst>
                <a:tab pos="0" algn="l"/>
              </a:tabLst>
            </a:pPr>
            <a:endParaRPr lang="en-US" sz="2000" b="0" strike="noStrike" spc="-1" dirty="0">
              <a:solidFill>
                <a:srgbClr val="000000"/>
              </a:solidFill>
              <a:latin typeface="Arial"/>
            </a:endParaRPr>
          </a:p>
          <a:p>
            <a:pPr marL="216000" indent="0">
              <a:lnSpc>
                <a:spcPct val="100000"/>
              </a:lnSpc>
              <a:buNone/>
              <a:tabLst>
                <a:tab pos="0" algn="l"/>
              </a:tabLst>
            </a:pPr>
            <a:r>
              <a:rPr lang="ru-RU" sz="2000" b="0" strike="noStrike" spc="-1" dirty="0">
                <a:solidFill>
                  <a:srgbClr val="000000"/>
                </a:solidFill>
                <a:latin typeface="Arial"/>
              </a:rPr>
              <a:t>В текущем году стартовала</a:t>
            </a:r>
            <a:r>
              <a:rPr lang="en-US" sz="2000" b="0" strike="noStrike" spc="-1" dirty="0">
                <a:solidFill>
                  <a:srgbClr val="000000"/>
                </a:solidFill>
                <a:latin typeface="Arial"/>
              </a:rPr>
              <a:t> </a:t>
            </a:r>
            <a:r>
              <a:rPr lang="ru-RU" sz="2000" b="0" strike="noStrike" spc="-1" dirty="0">
                <a:solidFill>
                  <a:srgbClr val="000000"/>
                </a:solidFill>
                <a:latin typeface="Arial"/>
              </a:rPr>
              <a:t>программа прикладных исследований </a:t>
            </a:r>
            <a:r>
              <a:rPr lang="en-US" sz="2000" b="0" strike="noStrike" spc="-1" dirty="0">
                <a:solidFill>
                  <a:srgbClr val="000000"/>
                </a:solidFill>
                <a:latin typeface="Arial"/>
              </a:rPr>
              <a:t>ARAIDNA </a:t>
            </a:r>
            <a:r>
              <a:rPr lang="ru-RU" sz="2000" b="0" strike="noStrike" spc="-1" dirty="0">
                <a:solidFill>
                  <a:srgbClr val="000000"/>
                </a:solidFill>
                <a:latin typeface="Arial"/>
              </a:rPr>
              <a:t>на комплексе </a:t>
            </a:r>
            <a:r>
              <a:rPr lang="en-US" sz="2000" b="0" strike="noStrike" spc="-1" dirty="0">
                <a:solidFill>
                  <a:srgbClr val="000000"/>
                </a:solidFill>
                <a:latin typeface="Arial"/>
              </a:rPr>
              <a:t>NICA. </a:t>
            </a:r>
            <a:r>
              <a:rPr lang="ru-RU" sz="2000" b="0" strike="noStrike" spc="-1" dirty="0">
                <a:solidFill>
                  <a:srgbClr val="000000"/>
                </a:solidFill>
                <a:latin typeface="Arial"/>
              </a:rPr>
              <a:t>В сеансе, завершившемся в начале года, получен первый пучок </a:t>
            </a:r>
            <a:r>
              <a:rPr lang="ru-RU" sz="2000" b="0" u="sng" strike="noStrike" spc="-1" dirty="0">
                <a:solidFill>
                  <a:srgbClr val="000000"/>
                </a:solidFill>
                <a:uFillTx/>
                <a:latin typeface="Arial"/>
              </a:rPr>
              <a:t>высоких</a:t>
            </a:r>
            <a:r>
              <a:rPr lang="ru-RU" sz="2000" b="0" strike="noStrike" spc="-1" dirty="0">
                <a:solidFill>
                  <a:srgbClr val="000000"/>
                </a:solidFill>
                <a:latin typeface="Arial"/>
              </a:rPr>
              <a:t> энергий на комплексе </a:t>
            </a:r>
            <a:r>
              <a:rPr lang="en-US" sz="2000" b="0" strike="noStrike" spc="-1" dirty="0">
                <a:solidFill>
                  <a:srgbClr val="000000"/>
                </a:solidFill>
                <a:latin typeface="Arial"/>
              </a:rPr>
              <a:t>NICA</a:t>
            </a:r>
            <a:r>
              <a:rPr lang="ru-RU" sz="2000" b="0" strike="noStrike" spc="-1" dirty="0">
                <a:solidFill>
                  <a:srgbClr val="000000"/>
                </a:solidFill>
                <a:latin typeface="Arial"/>
              </a:rPr>
              <a:t> для прикладных исследований. Была выполнена программа облучения, предложенная семью организациями, входящими в состав </a:t>
            </a:r>
            <a:r>
              <a:rPr lang="ru-RU" sz="2000" b="0" strike="noStrike" spc="-1" dirty="0" err="1">
                <a:solidFill>
                  <a:srgbClr val="000000"/>
                </a:solidFill>
                <a:latin typeface="Arial"/>
              </a:rPr>
              <a:t>коллаборации</a:t>
            </a:r>
            <a:r>
              <a:rPr lang="ru-RU" sz="2000" b="0" strike="noStrike" spc="-1" dirty="0">
                <a:solidFill>
                  <a:srgbClr val="000000"/>
                </a:solidFill>
                <a:latin typeface="Arial"/>
              </a:rPr>
              <a:t> </a:t>
            </a:r>
            <a:r>
              <a:rPr lang="en-US" sz="2000" b="0" strike="noStrike" spc="-1" dirty="0">
                <a:solidFill>
                  <a:srgbClr val="000000"/>
                </a:solidFill>
                <a:latin typeface="Arial"/>
              </a:rPr>
              <a:t>ARIADNA.</a:t>
            </a:r>
            <a:r>
              <a:rPr lang="ru-RU" sz="2000" b="0" strike="noStrike" spc="-1" dirty="0">
                <a:solidFill>
                  <a:srgbClr val="000000"/>
                </a:solidFill>
                <a:latin typeface="Arial"/>
              </a:rPr>
              <a:t>  Предложенные на первом этапе работы касались</a:t>
            </a:r>
            <a:r>
              <a:rPr lang="en-US" sz="2000" b="0" strike="noStrike" spc="-1" dirty="0">
                <a:solidFill>
                  <a:srgbClr val="000000"/>
                </a:solidFill>
                <a:latin typeface="Arial"/>
              </a:rPr>
              <a:t> </a:t>
            </a:r>
            <a:r>
              <a:rPr lang="ru-RU" sz="2000" b="0" strike="noStrike" spc="-1" dirty="0">
                <a:solidFill>
                  <a:srgbClr val="000000"/>
                </a:solidFill>
                <a:latin typeface="Arial"/>
              </a:rPr>
              <a:t>, главным образом, вопросов радиационного материаловедения, радиационных испытаний композитных материалов и модификации свойств высокотемпературных сверхпроводников. Многие из предложенных работ выполнялись впервые с использованием ускоренных ионов с энергиями порядка нескольких ГэВ/нуклон. По результатам состоявшегося эксперимента готовится ряд публикаций.</a:t>
            </a:r>
            <a:endParaRPr lang="en-US" sz="2000" b="0" strike="noStrike" spc="-1" dirty="0">
              <a:solidFill>
                <a:srgbClr val="000000"/>
              </a:solidFill>
              <a:latin typeface="Arial"/>
            </a:endParaRPr>
          </a:p>
          <a:p>
            <a:pPr marL="216000" indent="0">
              <a:lnSpc>
                <a:spcPct val="100000"/>
              </a:lnSpc>
              <a:buNone/>
              <a:tabLst>
                <a:tab pos="0" algn="l"/>
              </a:tabLst>
            </a:pPr>
            <a:r>
              <a:rPr lang="ru-RU" sz="2000" b="0" strike="noStrike" spc="-1" dirty="0">
                <a:solidFill>
                  <a:srgbClr val="000000"/>
                </a:solidFill>
                <a:latin typeface="Arial"/>
              </a:rPr>
              <a:t>Вместе с этим, продолжалось развитие </a:t>
            </a:r>
            <a:r>
              <a:rPr lang="ru-RU" sz="2000" b="0" strike="noStrike" spc="-1" dirty="0" err="1">
                <a:solidFill>
                  <a:srgbClr val="000000"/>
                </a:solidFill>
                <a:latin typeface="Arial"/>
              </a:rPr>
              <a:t>коллабораций</a:t>
            </a:r>
            <a:r>
              <a:rPr lang="ru-RU" sz="2000" b="0" strike="noStrike" spc="-1" dirty="0">
                <a:solidFill>
                  <a:srgbClr val="000000"/>
                </a:solidFill>
                <a:latin typeface="Arial"/>
              </a:rPr>
              <a:t> </a:t>
            </a:r>
            <a:r>
              <a:rPr lang="en-US" sz="2000" b="0" strike="noStrike" spc="-1" dirty="0">
                <a:solidFill>
                  <a:srgbClr val="000000"/>
                </a:solidFill>
                <a:latin typeface="Arial"/>
              </a:rPr>
              <a:t>ARIADNA.</a:t>
            </a:r>
            <a:r>
              <a:rPr lang="ru-RU" sz="2000" b="0" strike="noStrike" spc="-1" dirty="0">
                <a:solidFill>
                  <a:srgbClr val="000000"/>
                </a:solidFill>
                <a:latin typeface="Arial"/>
              </a:rPr>
              <a:t> В последние месяцы в состав </a:t>
            </a:r>
            <a:r>
              <a:rPr lang="ru-RU" sz="2000" b="0" strike="noStrike" spc="-1" dirty="0" err="1">
                <a:solidFill>
                  <a:srgbClr val="000000"/>
                </a:solidFill>
                <a:latin typeface="Arial"/>
              </a:rPr>
              <a:t>коллаборации</a:t>
            </a:r>
            <a:r>
              <a:rPr lang="ru-RU" sz="2000" b="0" strike="noStrike" spc="-1" dirty="0">
                <a:solidFill>
                  <a:srgbClr val="000000"/>
                </a:solidFill>
                <a:latin typeface="Arial"/>
              </a:rPr>
              <a:t> вошли ряд новых организаций, в частности, совсем недавно – Институт общей неорганической химии РАН и Северо-Осетинский государственный университет. Достигнуты договоренности о начале совместных работ с организациями Армении и Мексики в рамках </a:t>
            </a:r>
            <a:r>
              <a:rPr lang="ru-RU" sz="2000" b="0" strike="noStrike" spc="-1" dirty="0" err="1">
                <a:solidFill>
                  <a:srgbClr val="000000"/>
                </a:solidFill>
                <a:latin typeface="Arial"/>
              </a:rPr>
              <a:t>коллаборации</a:t>
            </a:r>
            <a:r>
              <a:rPr lang="ru-RU" sz="2000" b="0" strike="noStrike" spc="-1" dirty="0">
                <a:solidFill>
                  <a:srgbClr val="000000"/>
                </a:solidFill>
                <a:latin typeface="Arial"/>
              </a:rPr>
              <a:t> </a:t>
            </a:r>
            <a:r>
              <a:rPr lang="en-US" sz="2000" b="0" strike="noStrike" spc="-1" dirty="0">
                <a:solidFill>
                  <a:srgbClr val="000000"/>
                </a:solidFill>
                <a:latin typeface="Arial"/>
              </a:rPr>
              <a:t>ARIADNA.</a:t>
            </a:r>
          </a:p>
        </p:txBody>
      </p:sp>
      <p:sp>
        <p:nvSpPr>
          <p:cNvPr id="2275" name="PlaceHolder 3"/>
          <p:cNvSpPr>
            <a:spLocks noGrp="1"/>
          </p:cNvSpPr>
          <p:nvPr>
            <p:ph type="sldNum" idx="73"/>
          </p:nvPr>
        </p:nvSpPr>
        <p:spPr>
          <a:xfrm>
            <a:off x="3884760" y="8685360"/>
            <a:ext cx="2967120" cy="453960"/>
          </a:xfrm>
          <a:prstGeom prst="rect">
            <a:avLst/>
          </a:prstGeom>
          <a:noFill/>
          <a:ln w="0">
            <a:noFill/>
          </a:ln>
        </p:spPr>
        <p:txBody>
          <a:bodyPr lIns="0" tIns="0" rIns="0" bIns="0" anchor="b">
            <a:noAutofit/>
          </a:bodyPr>
          <a:lstStyle>
            <a:lvl1pPr indent="0" algn="r">
              <a:lnSpc>
                <a:spcPct val="100000"/>
              </a:lnSpc>
              <a:buNone/>
              <a:tabLst>
                <a:tab pos="0" algn="l"/>
              </a:tabLst>
              <a:defRPr lang="ru-RU" sz="1200" b="0" strike="noStrike" spc="-1">
                <a:solidFill>
                  <a:srgbClr val="000000"/>
                </a:solidFill>
                <a:latin typeface="Calibri" panose="020F0502020204030204"/>
                <a:ea typeface="+mn-ea"/>
              </a:defRPr>
            </a:lvl1pPr>
          </a:lstStyle>
          <a:p>
            <a:pPr indent="0" algn="r">
              <a:lnSpc>
                <a:spcPct val="100000"/>
              </a:lnSpc>
              <a:buNone/>
              <a:tabLst>
                <a:tab pos="0" algn="l"/>
              </a:tabLst>
            </a:pPr>
            <a:fld id="{B96F342E-5D8C-4EF8-8A32-05F8D4401522}" type="slidenum">
              <a:rPr lang="ru-RU" sz="1200" b="0" strike="noStrike" spc="-1">
                <a:solidFill>
                  <a:srgbClr val="000000"/>
                </a:solidFill>
                <a:latin typeface="Calibri" panose="020F0502020204030204"/>
                <a:ea typeface="+mn-ea"/>
              </a:rPr>
              <a:t>24</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243244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47AD44C-B8A5-42D0-A80F-BA5AC08E95D5}" type="slidenum">
              <a:rPr lang="ru-RU" smtClean="0"/>
              <a:t>25</a:t>
            </a:fld>
            <a:endParaRPr lang="ru-RU"/>
          </a:p>
        </p:txBody>
      </p:sp>
    </p:spTree>
    <p:extLst>
      <p:ext uri="{BB962C8B-B14F-4D97-AF65-F5344CB8AC3E}">
        <p14:creationId xmlns:p14="http://schemas.microsoft.com/office/powerpoint/2010/main" val="217300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3013" y="1850860"/>
            <a:ext cx="15078075" cy="3937329"/>
          </a:xfrm>
        </p:spPr>
        <p:txBody>
          <a:bodyPr anchor="b"/>
          <a:lstStyle>
            <a:lvl1pPr algn="ctr">
              <a:defRPr sz="9894"/>
            </a:lvl1pPr>
          </a:lstStyle>
          <a:p>
            <a:r>
              <a:rPr lang="ru-RU"/>
              <a:t>Образец заголовка</a:t>
            </a:r>
            <a:endParaRPr lang="en-US"/>
          </a:p>
        </p:txBody>
      </p:sp>
      <p:sp>
        <p:nvSpPr>
          <p:cNvPr id="3" name="Подзаголовок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1D8BD707-D9CF-40AE-B4C6-C98DA3205C09}" type="datetimeFigureOut">
              <a:rPr lang="en-US" smtClean="0"/>
              <a:t>6/21/24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pPr marL="38100">
              <a:lnSpc>
                <a:spcPct val="100000"/>
              </a:lnSpc>
              <a:spcBef>
                <a:spcPts val="35"/>
              </a:spcBef>
            </a:pPr>
            <a:fld id="{81D60167-4931-47E6-BA6A-407CBD079E47}" type="slidenum">
              <a:rPr lang="en-US" spc="175" smtClean="0"/>
              <a:t>‹#›</a:t>
            </a:fld>
            <a:endParaRPr lang="en-US" spc="175"/>
          </a:p>
        </p:txBody>
      </p:sp>
    </p:spTree>
    <p:extLst>
      <p:ext uri="{BB962C8B-B14F-4D97-AF65-F5344CB8AC3E}">
        <p14:creationId xmlns:p14="http://schemas.microsoft.com/office/powerpoint/2010/main" val="9033163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91E82152-B2BF-4DAE-9F51-D35FCC679A05}" type="datetimeFigureOut">
              <a:rPr lang="en-US" smtClean="0"/>
              <a:t>6/21/24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pPr marL="38100">
              <a:lnSpc>
                <a:spcPct val="100000"/>
              </a:lnSpc>
              <a:spcBef>
                <a:spcPts val="35"/>
              </a:spcBef>
            </a:pPr>
            <a:fld id="{81D60167-4931-47E6-BA6A-407CBD079E47}" type="slidenum">
              <a:rPr lang="en-US" spc="175" smtClean="0"/>
              <a:t>‹#›</a:t>
            </a:fld>
            <a:endParaRPr lang="en-US" spc="175"/>
          </a:p>
        </p:txBody>
      </p:sp>
    </p:spTree>
    <p:extLst>
      <p:ext uri="{BB962C8B-B14F-4D97-AF65-F5344CB8AC3E}">
        <p14:creationId xmlns:p14="http://schemas.microsoft.com/office/powerpoint/2010/main" val="18898281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8BD707-D9CF-40AE-B4C6-C98DA3205C09}" type="datetimeFigureOut">
              <a:rPr lang="en-US" smtClean="0"/>
              <a:t>6/21/24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pPr marL="38100">
              <a:lnSpc>
                <a:spcPct val="100000"/>
              </a:lnSpc>
              <a:spcBef>
                <a:spcPts val="35"/>
              </a:spcBef>
            </a:pPr>
            <a:fld id="{81D60167-4931-47E6-BA6A-407CBD079E47}" type="slidenum">
              <a:rPr lang="en-US" spc="175" smtClean="0"/>
              <a:t>‹#›</a:t>
            </a:fld>
            <a:endParaRPr lang="en-US" spc="175"/>
          </a:p>
        </p:txBody>
      </p:sp>
    </p:spTree>
    <p:extLst>
      <p:ext uri="{BB962C8B-B14F-4D97-AF65-F5344CB8AC3E}">
        <p14:creationId xmlns:p14="http://schemas.microsoft.com/office/powerpoint/2010/main" val="24152707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3622" y="451234"/>
            <a:ext cx="18084192" cy="1883309"/>
          </a:xfrm>
          <a:prstGeom prst="rect">
            <a:avLst/>
          </a:prstGeom>
        </p:spPr>
        <p:txBody>
          <a:bodyPr lIns="82945" tIns="41473" rIns="82945" bIns="41473"/>
          <a:lstStyle/>
          <a:p>
            <a:r>
              <a:rPr lang="ru-RU"/>
              <a:t>Click to edit Master title style</a:t>
            </a:r>
            <a:endParaRPr lang="en-US"/>
          </a:p>
        </p:txBody>
      </p:sp>
      <p:sp>
        <p:nvSpPr>
          <p:cNvPr id="3" name="Rectangle 3"/>
          <p:cNvSpPr>
            <a:spLocks noGrp="1" noChangeArrowheads="1"/>
          </p:cNvSpPr>
          <p:nvPr>
            <p:ph type="dt" idx="10"/>
          </p:nvPr>
        </p:nvSpPr>
        <p:spPr/>
        <p:txBody>
          <a:bodyPr rtlCol="0"/>
          <a:lstStyle>
            <a:lvl1pPr>
              <a:defRPr>
                <a:solidFill>
                  <a:schemeClr val="tx1">
                    <a:tint val="75000"/>
                  </a:schemeClr>
                </a:solidFill>
                <a:latin typeface="Calibri" panose="020F0502020204030204"/>
                <a:ea typeface="Arial"/>
                <a:cs typeface="Arial"/>
              </a:defRPr>
            </a:lvl1pPr>
          </a:lstStyle>
          <a:p>
            <a:pPr>
              <a:defRPr/>
            </a:pPr>
            <a:fld id="{2CD9DA11-F2EE-BC42-9FF5-C151019222A9}" type="datetime1">
              <a:rPr lang="ru-RU" smtClean="0"/>
              <a:t>21.06.2024</a:t>
            </a:fld>
            <a:endParaRPr lang="en-US"/>
          </a:p>
        </p:txBody>
      </p:sp>
      <p:sp>
        <p:nvSpPr>
          <p:cNvPr id="4" name="Rectangle 4"/>
          <p:cNvSpPr>
            <a:spLocks noGrp="1" noChangeArrowheads="1"/>
          </p:cNvSpPr>
          <p:nvPr>
            <p:ph type="ftr" idx="11"/>
          </p:nvPr>
        </p:nvSpPr>
        <p:spPr/>
        <p:txBody>
          <a:bodyPr/>
          <a:lstStyle>
            <a:lvl1pPr>
              <a:defRPr/>
            </a:lvl1pPr>
          </a:lstStyle>
          <a:p>
            <a:pPr>
              <a:defRPr/>
            </a:pPr>
            <a:endParaRPr lang="en-US"/>
          </a:p>
        </p:txBody>
      </p:sp>
      <p:sp>
        <p:nvSpPr>
          <p:cNvPr id="5" name="Rectangle 5"/>
          <p:cNvSpPr>
            <a:spLocks noGrp="1" noChangeArrowheads="1"/>
          </p:cNvSpPr>
          <p:nvPr>
            <p:ph type="sldNum" idx="12"/>
          </p:nvPr>
        </p:nvSpPr>
        <p:spPr/>
        <p:txBody>
          <a:bodyPr/>
          <a:lstStyle>
            <a:lvl1pPr>
              <a:defRPr smtClean="0"/>
            </a:lvl1pPr>
          </a:lstStyle>
          <a:p>
            <a:pPr>
              <a:defRPr/>
            </a:pPr>
            <a:fld id="{66087FD5-D569-4145-9431-CBBEDFCE7AEE}" type="slidenum">
              <a:rPr lang="en-US"/>
              <a:pPr>
                <a:defRPr/>
              </a:pPr>
              <a:t>‹#›</a:t>
            </a:fld>
            <a:endParaRPr lang="en-US"/>
          </a:p>
        </p:txBody>
      </p:sp>
    </p:spTree>
    <p:extLst>
      <p:ext uri="{BB962C8B-B14F-4D97-AF65-F5344CB8AC3E}">
        <p14:creationId xmlns:p14="http://schemas.microsoft.com/office/powerpoint/2010/main" val="374567216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2157" y="602119"/>
            <a:ext cx="17339787" cy="2185952"/>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1382157" y="3010591"/>
            <a:ext cx="17339787" cy="717567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1D8BD707-D9CF-40AE-B4C6-C98DA3205C09}" type="datetimeFigureOut">
              <a:rPr lang="en-US" smtClean="0"/>
              <a:t>6/21/24</a:t>
            </a:fld>
            <a:endParaRPr lang="en-US"/>
          </a:p>
        </p:txBody>
      </p:sp>
      <p:sp>
        <p:nvSpPr>
          <p:cNvPr id="5" name="Нижний колонтитул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14198519"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38100">
              <a:lnSpc>
                <a:spcPct val="100000"/>
              </a:lnSpc>
              <a:spcBef>
                <a:spcPts val="35"/>
              </a:spcBef>
            </a:pPr>
            <a:fld id="{81D60167-4931-47E6-BA6A-407CBD079E47}" type="slidenum">
              <a:rPr lang="en-US" spc="175" smtClean="0"/>
              <a:t>‹#›</a:t>
            </a:fld>
            <a:endParaRPr lang="en-US" spc="175"/>
          </a:p>
        </p:txBody>
      </p:sp>
    </p:spTree>
    <p:extLst>
      <p:ext uri="{BB962C8B-B14F-4D97-AF65-F5344CB8AC3E}">
        <p14:creationId xmlns:p14="http://schemas.microsoft.com/office/powerpoint/2010/main" val="21084121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79" r:id="rId4"/>
  </p:sldLayoutIdLst>
  <p:transition/>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indico.triumf.ca/event/519/"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jpeg"/><Relationship Id="rId3" Type="http://schemas.openxmlformats.org/officeDocument/2006/relationships/image" Target="../media/image66.jpeg"/><Relationship Id="rId7" Type="http://schemas.openxmlformats.org/officeDocument/2006/relationships/image" Target="../media/image70.jpeg"/><Relationship Id="rId12" Type="http://schemas.openxmlformats.org/officeDocument/2006/relationships/image" Target="../media/image75.jpeg"/><Relationship Id="rId2" Type="http://schemas.openxmlformats.org/officeDocument/2006/relationships/image" Target="../media/image65.jpeg"/><Relationship Id="rId1" Type="http://schemas.openxmlformats.org/officeDocument/2006/relationships/slideLayout" Target="../slideLayouts/slideLayout3.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5" Type="http://schemas.openxmlformats.org/officeDocument/2006/relationships/image" Target="../media/image10.pn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png"/><Relationship Id="rId14" Type="http://schemas.openxmlformats.org/officeDocument/2006/relationships/image" Target="../media/image77.jpeg"/></Relationships>
</file>

<file path=ppt/slides/_rels/slide2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6.jpeg"/><Relationship Id="rId13" Type="http://schemas.openxmlformats.org/officeDocument/2006/relationships/image" Target="../media/image91.png"/><Relationship Id="rId18" Type="http://schemas.openxmlformats.org/officeDocument/2006/relationships/image" Target="../media/image96.jpeg"/><Relationship Id="rId3" Type="http://schemas.openxmlformats.org/officeDocument/2006/relationships/image" Target="../media/image81.png"/><Relationship Id="rId21" Type="http://schemas.openxmlformats.org/officeDocument/2006/relationships/image" Target="../media/image99.jpeg"/><Relationship Id="rId7" Type="http://schemas.openxmlformats.org/officeDocument/2006/relationships/image" Target="../media/image85.jpeg"/><Relationship Id="rId12" Type="http://schemas.openxmlformats.org/officeDocument/2006/relationships/image" Target="../media/image90.jpeg"/><Relationship Id="rId17" Type="http://schemas.openxmlformats.org/officeDocument/2006/relationships/image" Target="../media/image95.jpeg"/><Relationship Id="rId2" Type="http://schemas.openxmlformats.org/officeDocument/2006/relationships/notesSlide" Target="../notesSlides/notesSlide8.xml"/><Relationship Id="rId16" Type="http://schemas.openxmlformats.org/officeDocument/2006/relationships/image" Target="../media/image94.jpeg"/><Relationship Id="rId20" Type="http://schemas.openxmlformats.org/officeDocument/2006/relationships/image" Target="../media/image98.jpeg"/><Relationship Id="rId1" Type="http://schemas.openxmlformats.org/officeDocument/2006/relationships/slideLayout" Target="../slideLayouts/slideLayout3.xml"/><Relationship Id="rId6" Type="http://schemas.openxmlformats.org/officeDocument/2006/relationships/image" Target="../media/image84.png"/><Relationship Id="rId11" Type="http://schemas.openxmlformats.org/officeDocument/2006/relationships/image" Target="../media/image89.jpeg"/><Relationship Id="rId24" Type="http://schemas.openxmlformats.org/officeDocument/2006/relationships/image" Target="../media/image102.png"/><Relationship Id="rId5" Type="http://schemas.openxmlformats.org/officeDocument/2006/relationships/image" Target="../media/image83.jpeg"/><Relationship Id="rId15" Type="http://schemas.openxmlformats.org/officeDocument/2006/relationships/image" Target="../media/image93.jpeg"/><Relationship Id="rId23" Type="http://schemas.openxmlformats.org/officeDocument/2006/relationships/image" Target="../media/image101.png"/><Relationship Id="rId10" Type="http://schemas.openxmlformats.org/officeDocument/2006/relationships/image" Target="../media/image88.jpeg"/><Relationship Id="rId19" Type="http://schemas.openxmlformats.org/officeDocument/2006/relationships/image" Target="../media/image97.jpeg"/><Relationship Id="rId4" Type="http://schemas.openxmlformats.org/officeDocument/2006/relationships/image" Target="../media/image82.jpeg"/><Relationship Id="rId9" Type="http://schemas.openxmlformats.org/officeDocument/2006/relationships/image" Target="../media/image87.jpeg"/><Relationship Id="rId14" Type="http://schemas.openxmlformats.org/officeDocument/2006/relationships/image" Target="../media/image92.jpeg"/><Relationship Id="rId22"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26.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1.jpeg"/><Relationship Id="rId11" Type="http://schemas.openxmlformats.org/officeDocument/2006/relationships/image" Target="../media/image116.jpeg"/><Relationship Id="rId5" Type="http://schemas.openxmlformats.org/officeDocument/2006/relationships/image" Target="../media/image110.jpeg"/><Relationship Id="rId10" Type="http://schemas.openxmlformats.org/officeDocument/2006/relationships/image" Target="../media/image115.jpeg"/><Relationship Id="rId4" Type="http://schemas.openxmlformats.org/officeDocument/2006/relationships/image" Target="../media/image109.jpeg"/><Relationship Id="rId9" Type="http://schemas.openxmlformats.org/officeDocument/2006/relationships/image" Target="../media/image114.png"/></Relationships>
</file>

<file path=ppt/slides/_rels/slide2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23.jpeg"/><Relationship Id="rId3" Type="http://schemas.openxmlformats.org/officeDocument/2006/relationships/image" Target="../media/image118.jpeg"/><Relationship Id="rId7" Type="http://schemas.openxmlformats.org/officeDocument/2006/relationships/image" Target="../media/image1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png"/><Relationship Id="rId10" Type="http://schemas.openxmlformats.org/officeDocument/2006/relationships/image" Target="../media/image125.jpeg"/><Relationship Id="rId4" Type="http://schemas.openxmlformats.org/officeDocument/2006/relationships/image" Target="../media/image119.jpeg"/><Relationship Id="rId9" Type="http://schemas.openxmlformats.org/officeDocument/2006/relationships/image" Target="../media/image124.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10.png"/><Relationship Id="rId4" Type="http://schemas.openxmlformats.org/officeDocument/2006/relationships/image" Target="../media/image31.jpe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19.png"/><Relationship Id="rId4" Type="http://schemas.openxmlformats.org/officeDocument/2006/relationships/image" Target="../media/image38.jpe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3" name="object 3">
            <a:extLst>
              <a:ext uri="{FF2B5EF4-FFF2-40B4-BE49-F238E27FC236}">
                <a16:creationId xmlns:a16="http://schemas.microsoft.com/office/drawing/2014/main" id="{BC3731B7-D5BC-7547-8A58-0CCDA01A6AC8}"/>
              </a:ext>
            </a:extLst>
          </p:cNvPr>
          <p:cNvPicPr/>
          <p:nvPr/>
        </p:nvPicPr>
        <p:blipFill>
          <a:blip r:embed="rId2"/>
          <a:stretch>
            <a:fillRect/>
          </a:stretch>
        </p:blipFill>
        <p:spPr>
          <a:xfrm>
            <a:off x="-29796" y="-1"/>
            <a:ext cx="20292647" cy="1130935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0" y="244475"/>
            <a:ext cx="5458968" cy="2743200"/>
          </a:xfrm>
          <a:prstGeom prst="rect">
            <a:avLst/>
          </a:prstGeom>
        </p:spPr>
      </p:pic>
      <p:sp>
        <p:nvSpPr>
          <p:cNvPr id="6" name="Заголовок 5"/>
          <p:cNvSpPr>
            <a:spLocks noGrp="1"/>
          </p:cNvSpPr>
          <p:nvPr>
            <p:ph type="ctrTitle"/>
          </p:nvPr>
        </p:nvSpPr>
        <p:spPr>
          <a:xfrm>
            <a:off x="336550" y="5654675"/>
            <a:ext cx="19431000" cy="1951651"/>
          </a:xfrm>
        </p:spPr>
        <p:txBody>
          <a:bodyPr>
            <a:noAutofit/>
          </a:bodyPr>
          <a:lstStyle/>
          <a:p>
            <a:pPr defTabSz="914400">
              <a:lnSpc>
                <a:spcPct val="100000"/>
              </a:lnSpc>
              <a:tabLst>
                <a:tab pos="0" algn="l"/>
              </a:tabLst>
            </a:pPr>
            <a:r>
              <a:rPr lang="en-US" sz="4400" spc="-100" dirty="0">
                <a:solidFill>
                  <a:schemeClr val="bg1"/>
                </a:solidFill>
                <a:latin typeface="Verdana" panose="020B0604030504040204" pitchFamily="34" charset="0"/>
                <a:ea typeface="Verdana" panose="020B0604030504040204" pitchFamily="34" charset="0"/>
                <a:cs typeface="Verdana" panose="020B0604030504040204" pitchFamily="34" charset="0"/>
              </a:rPr>
              <a:t>NICA heavy ion collider @ JINR</a:t>
            </a:r>
            <a:br>
              <a:rPr lang="en-US" sz="4400" b="1" spc="-1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4400" b="1" spc="-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b="0" spc="-100" dirty="0">
                <a:solidFill>
                  <a:schemeClr val="bg1"/>
                </a:solidFill>
                <a:latin typeface="Verdana" panose="020B0604030504040204" pitchFamily="34" charset="0"/>
                <a:ea typeface="Verdana" panose="020B0604030504040204" pitchFamily="34" charset="0"/>
                <a:cs typeface="Verdana" panose="020B0604030504040204" pitchFamily="34" charset="0"/>
              </a:rPr>
              <a:t>Grigory </a:t>
            </a:r>
            <a:r>
              <a:rPr lang="en-US" sz="2800" b="0" spc="-100" dirty="0" err="1">
                <a:solidFill>
                  <a:schemeClr val="bg1"/>
                </a:solidFill>
                <a:latin typeface="Verdana" panose="020B0604030504040204" pitchFamily="34" charset="0"/>
                <a:ea typeface="Verdana" panose="020B0604030504040204" pitchFamily="34" charset="0"/>
                <a:cs typeface="Verdana" panose="020B0604030504040204" pitchFamily="34" charset="0"/>
              </a:rPr>
              <a:t>Trubnikov</a:t>
            </a:r>
            <a:r>
              <a:rPr lang="en-US" sz="2800" b="0" spc="-100" dirty="0">
                <a:solidFill>
                  <a:schemeClr val="bg1"/>
                </a:solidFill>
                <a:latin typeface="Verdana" panose="020B0604030504040204" pitchFamily="34" charset="0"/>
                <a:ea typeface="Verdana" panose="020B0604030504040204" pitchFamily="34" charset="0"/>
                <a:cs typeface="Verdana" panose="020B0604030504040204" pitchFamily="34" charset="0"/>
              </a:rPr>
              <a:t>, JINR DG</a:t>
            </a:r>
            <a:endParaRPr lang="en-US" sz="4400" dirty="0">
              <a:solidFill>
                <a:schemeClr val="bg1"/>
              </a:solidFill>
            </a:endParaRPr>
          </a:p>
        </p:txBody>
      </p:sp>
      <p:pic>
        <p:nvPicPr>
          <p:cNvPr id="7" name="Рисунок 6">
            <a:extLst>
              <a:ext uri="{FF2B5EF4-FFF2-40B4-BE49-F238E27FC236}">
                <a16:creationId xmlns:a16="http://schemas.microsoft.com/office/drawing/2014/main" id="{F4D4B89D-C3ED-8E4E-8219-4AB9C83F5D6B}"/>
              </a:ext>
            </a:extLst>
          </p:cNvPr>
          <p:cNvPicPr>
            <a:picLocks noChangeAspect="1"/>
          </p:cNvPicPr>
          <p:nvPr/>
        </p:nvPicPr>
        <p:blipFill>
          <a:blip r:embed="rId4">
            <a:extLst>
              <a:ext uri="{28A0092B-C50C-407E-A947-70E740481C1C}">
                <a14:useLocalDpi xmlns:a14="http://schemas.microsoft.com/office/drawing/2010/main"/>
              </a:ext>
            </a:extLst>
          </a:blip>
          <a:srcRect l="5" t="51390" r="33770" b="-2300"/>
          <a:stretch>
            <a:fillRect/>
          </a:stretch>
        </p:blipFill>
        <p:spPr>
          <a:xfrm>
            <a:off x="13404850" y="-216000"/>
            <a:ext cx="7092000" cy="5472000"/>
          </a:xfrm>
          <a:prstGeom prst="rect">
            <a:avLst/>
          </a:prstGeom>
        </p:spPr>
      </p:pic>
      <p:sp>
        <p:nvSpPr>
          <p:cNvPr id="3" name="Прямоугольник 2"/>
          <p:cNvSpPr/>
          <p:nvPr/>
        </p:nvSpPr>
        <p:spPr>
          <a:xfrm>
            <a:off x="11271250" y="9956653"/>
            <a:ext cx="8648137" cy="1015663"/>
          </a:xfrm>
          <a:prstGeom prst="rect">
            <a:avLst/>
          </a:prstGeom>
        </p:spPr>
        <p:txBody>
          <a:bodyPr wrap="none">
            <a:spAutoFit/>
          </a:bodyPr>
          <a:lstStyle/>
          <a:p>
            <a:pPr algn="r"/>
            <a:r>
              <a:rPr lang="en-US" sz="3200">
                <a:solidFill>
                  <a:schemeClr val="bg1"/>
                </a:solidFill>
                <a:hlinkClick r:id="rId5">
                  <a:extLst>
                    <a:ext uri="{A12FA001-AC4F-418D-AE19-62706E023703}">
                      <ahyp:hlinkClr xmlns:ahyp="http://schemas.microsoft.com/office/drawing/2018/hyperlinkcolor" val="tx"/>
                    </a:ext>
                  </a:extLst>
                </a:hlinkClick>
              </a:rPr>
              <a:t>IUPAP WG9 and C12 Annual General Meeting 2024</a:t>
            </a:r>
            <a:endParaRPr lang="en-US" sz="3200">
              <a:solidFill>
                <a:schemeClr val="bg1"/>
              </a:solidFill>
            </a:endParaRPr>
          </a:p>
          <a:p>
            <a:pPr algn="r"/>
            <a:r>
              <a:rPr lang="en-US" sz="2800">
                <a:solidFill>
                  <a:schemeClr val="bg1"/>
                </a:solidFill>
              </a:rPr>
              <a:t>June 21 – 22, 2024,  TRIUMF</a:t>
            </a:r>
          </a:p>
        </p:txBody>
      </p:sp>
    </p:spTree>
    <p:extLst>
      <p:ext uri="{BB962C8B-B14F-4D97-AF65-F5344CB8AC3E}">
        <p14:creationId xmlns:p14="http://schemas.microsoft.com/office/powerpoint/2010/main" val="19796639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6812257-F249-724D-AC75-37C1A59276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1042" y="0"/>
            <a:ext cx="15645168" cy="11309350"/>
          </a:xfrm>
          <a:prstGeom prst="rect">
            <a:avLst/>
          </a:prstGeom>
        </p:spPr>
      </p:pic>
      <p:sp>
        <p:nvSpPr>
          <p:cNvPr id="4" name="TextBox 3">
            <a:extLst>
              <a:ext uri="{FF2B5EF4-FFF2-40B4-BE49-F238E27FC236}">
                <a16:creationId xmlns:a16="http://schemas.microsoft.com/office/drawing/2014/main" id="{460DE047-F5B5-E74B-99DF-6E0D73499204}"/>
              </a:ext>
            </a:extLst>
          </p:cNvPr>
          <p:cNvSpPr txBox="1"/>
          <p:nvPr/>
        </p:nvSpPr>
        <p:spPr>
          <a:xfrm>
            <a:off x="17214850" y="10940018"/>
            <a:ext cx="30803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V.Ryabov (MPD)</a:t>
            </a:r>
            <a:endParaRPr lang="ru-RU" i="1"/>
          </a:p>
        </p:txBody>
      </p:sp>
      <p:pic>
        <p:nvPicPr>
          <p:cNvPr id="5" name="Рисунок 4">
            <a:extLst>
              <a:ext uri="{FF2B5EF4-FFF2-40B4-BE49-F238E27FC236}">
                <a16:creationId xmlns:a16="http://schemas.microsoft.com/office/drawing/2014/main" id="{B6F7963E-569B-CF40-884F-4E9D7F2F7C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33591602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A259EE-FEC3-BA48-9A7F-9D6887F4D4F6}"/>
              </a:ext>
            </a:extLst>
          </p:cNvPr>
          <p:cNvSpPr>
            <a:spLocks noGrp="1"/>
          </p:cNvSpPr>
          <p:nvPr>
            <p:ph type="sldNum" sz="quarter" idx="12"/>
          </p:nvPr>
        </p:nvSpPr>
        <p:spPr/>
        <p:txBody>
          <a:bodyPr/>
          <a:lstStyle/>
          <a:p>
            <a:fld id="{3E8B7870-207A-2545-9764-4A45D888C558}" type="slidenum">
              <a:rPr lang="ru-RU" smtClean="0"/>
              <a:t>11</a:t>
            </a:fld>
            <a:endParaRPr lang="ru-RU"/>
          </a:p>
        </p:txBody>
      </p:sp>
      <p:sp>
        <p:nvSpPr>
          <p:cNvPr id="3" name="Rectangle 2">
            <a:extLst>
              <a:ext uri="{FF2B5EF4-FFF2-40B4-BE49-F238E27FC236}">
                <a16:creationId xmlns:a16="http://schemas.microsoft.com/office/drawing/2014/main" id="{F11662DA-01CD-694F-B26B-63D243F1F2D6}"/>
              </a:ext>
            </a:extLst>
          </p:cNvPr>
          <p:cNvSpPr/>
          <p:nvPr/>
        </p:nvSpPr>
        <p:spPr>
          <a:xfrm>
            <a:off x="1528456" y="7920830"/>
            <a:ext cx="9666594" cy="2862322"/>
          </a:xfrm>
          <a:prstGeom prst="rect">
            <a:avLst/>
          </a:prstGeom>
          <a:solidFill>
            <a:srgbClr val="A3FDFF"/>
          </a:solidFill>
        </p:spPr>
        <p:txBody>
          <a:bodyPr wrap="square">
            <a:spAutoFit/>
          </a:bodyPr>
          <a:lstStyle/>
          <a:p>
            <a:r>
              <a:rPr lang="en-US" sz="3600"/>
              <a:t>The SC magnet is installed in the MPD hall. Cryogenic tests were carried out; </a:t>
            </a:r>
          </a:p>
          <a:p>
            <a:r>
              <a:rPr lang="en-US" sz="3600"/>
              <a:t>preparations are underway for: </a:t>
            </a:r>
          </a:p>
          <a:p>
            <a:pPr marL="571500" indent="-571500">
              <a:buFontTx/>
              <a:buChar char="-"/>
            </a:pPr>
            <a:r>
              <a:rPr lang="en-US" sz="3600"/>
              <a:t>final cooling down; </a:t>
            </a:r>
          </a:p>
          <a:p>
            <a:pPr marL="571500" indent="-571500">
              <a:buFontTx/>
              <a:buChar char="-"/>
            </a:pPr>
            <a:r>
              <a:rPr lang="en-US" sz="3600"/>
              <a:t>magnetic field measurements.</a:t>
            </a:r>
            <a:endParaRPr lang="ru-RU" sz="3298" i="1">
              <a:solidFill>
                <a:srgbClr val="002060"/>
              </a:solidFill>
              <a:latin typeface="Arial" panose="020B0604020202020204" pitchFamily="34" charset="0"/>
              <a:cs typeface="Arial" panose="020B0604020202020204" pitchFamily="34" charset="0"/>
            </a:endParaRPr>
          </a:p>
        </p:txBody>
      </p:sp>
      <p:sp>
        <p:nvSpPr>
          <p:cNvPr id="13" name="TextBox 55">
            <a:extLst>
              <a:ext uri="{FF2B5EF4-FFF2-40B4-BE49-F238E27FC236}">
                <a16:creationId xmlns:a16="http://schemas.microsoft.com/office/drawing/2014/main" id="{3E313F67-995B-9A40-8585-270B2692522F}"/>
              </a:ext>
            </a:extLst>
          </p:cNvPr>
          <p:cNvSpPr/>
          <p:nvPr/>
        </p:nvSpPr>
        <p:spPr>
          <a:xfrm>
            <a:off x="345255" y="94571"/>
            <a:ext cx="18984001" cy="758933"/>
          </a:xfrm>
          <a:prstGeom prst="rect">
            <a:avLst/>
          </a:prstGeom>
          <a:solidFill>
            <a:srgbClr val="D5FFFF"/>
          </a:solidFill>
          <a:ln w="0">
            <a:noFill/>
          </a:ln>
        </p:spPr>
        <p:style>
          <a:lnRef idx="0">
            <a:scrgbClr r="0" g="0" b="0"/>
          </a:lnRef>
          <a:fillRef idx="0">
            <a:scrgbClr r="0" g="0" b="0"/>
          </a:fillRef>
          <a:effectRef idx="0">
            <a:scrgbClr r="0" g="0" b="0"/>
          </a:effectRef>
          <a:fontRef idx="minor"/>
        </p:style>
        <p:txBody>
          <a:bodyPr wrap="square" lIns="148406" tIns="74203" rIns="148406" bIns="74203" anchor="t">
            <a:spAutoFit/>
          </a:bodyPr>
          <a:lstStyle/>
          <a:p>
            <a:pPr algn="ctr">
              <a:buClr>
                <a:srgbClr val="000000"/>
              </a:buClr>
            </a:pPr>
            <a:r>
              <a:rPr lang="en-US" sz="3958" b="1" spc="-2">
                <a:solidFill>
                  <a:srgbClr val="002060"/>
                </a:solidFill>
                <a:latin typeface="Arial" panose="020B0604020202020204" pitchFamily="34" charset="0"/>
                <a:ea typeface="Times New Roman"/>
                <a:cs typeface="Arial" panose="020B0604020202020204" pitchFamily="34" charset="0"/>
              </a:rPr>
              <a:t>Status assembly and montage of SC solenoid and magnet yoke of the</a:t>
            </a:r>
            <a:r>
              <a:rPr lang="en-US" sz="3958" b="1" spc="-2">
                <a:solidFill>
                  <a:srgbClr val="FF0000"/>
                </a:solidFill>
                <a:latin typeface="Arial" panose="020B0604020202020204" pitchFamily="34" charset="0"/>
                <a:ea typeface="Times New Roman"/>
                <a:cs typeface="Arial" panose="020B0604020202020204" pitchFamily="34" charset="0"/>
              </a:rPr>
              <a:t> MPD</a:t>
            </a:r>
            <a:r>
              <a:rPr lang="ru-RU" sz="3958" i="1" spc="-2">
                <a:solidFill>
                  <a:srgbClr val="002060"/>
                </a:solidFill>
                <a:latin typeface="Arial" panose="020B0604020202020204" pitchFamily="34" charset="0"/>
                <a:ea typeface="Times New Roman"/>
                <a:cs typeface="Arial" panose="020B0604020202020204" pitchFamily="34" charset="0"/>
              </a:rPr>
              <a:t>  </a:t>
            </a:r>
            <a:endParaRPr lang="en-US" sz="3958" i="1">
              <a:solidFill>
                <a:srgbClr val="002060"/>
              </a:solidFill>
              <a:latin typeface="Arial"/>
              <a:cs typeface="Arial"/>
            </a:endParaRPr>
          </a:p>
        </p:txBody>
      </p:sp>
      <p:pic>
        <p:nvPicPr>
          <p:cNvPr id="9" name="Picture 8">
            <a:extLst>
              <a:ext uri="{FF2B5EF4-FFF2-40B4-BE49-F238E27FC236}">
                <a16:creationId xmlns:a16="http://schemas.microsoft.com/office/drawing/2014/main" id="{27D7288E-210D-4B0E-35E4-217A871AE6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77816" y="819675"/>
            <a:ext cx="6446669" cy="4835001"/>
          </a:xfrm>
          <a:prstGeom prst="rect">
            <a:avLst/>
          </a:prstGeom>
        </p:spPr>
      </p:pic>
      <p:pic>
        <p:nvPicPr>
          <p:cNvPr id="7" name="Рисунок 6">
            <a:extLst>
              <a:ext uri="{FF2B5EF4-FFF2-40B4-BE49-F238E27FC236}">
                <a16:creationId xmlns:a16="http://schemas.microsoft.com/office/drawing/2014/main" id="{04CE47EC-44CC-5B48-85EF-D6FFC57AA8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95050" y="6402199"/>
            <a:ext cx="8377746" cy="4863020"/>
          </a:xfrm>
          <a:prstGeom prst="rect">
            <a:avLst/>
          </a:prstGeom>
        </p:spPr>
      </p:pic>
      <p:pic>
        <p:nvPicPr>
          <p:cNvPr id="11" name="Рисунок 10">
            <a:extLst>
              <a:ext uri="{FF2B5EF4-FFF2-40B4-BE49-F238E27FC236}">
                <a16:creationId xmlns:a16="http://schemas.microsoft.com/office/drawing/2014/main" id="{B2B926D2-5805-1C49-BA77-9496CE38B88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56249" y="995109"/>
            <a:ext cx="7888367" cy="5265485"/>
          </a:xfrm>
          <a:prstGeom prst="rect">
            <a:avLst/>
          </a:prstGeom>
        </p:spPr>
      </p:pic>
      <p:pic>
        <p:nvPicPr>
          <p:cNvPr id="16" name="Рисунок 15">
            <a:extLst>
              <a:ext uri="{FF2B5EF4-FFF2-40B4-BE49-F238E27FC236}">
                <a16:creationId xmlns:a16="http://schemas.microsoft.com/office/drawing/2014/main" id="{A1102226-639C-D649-8AA5-B6EE4DF4088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0304" y="1242186"/>
            <a:ext cx="4859945" cy="6479926"/>
          </a:xfrm>
          <a:prstGeom prst="rect">
            <a:avLst/>
          </a:prstGeom>
        </p:spPr>
      </p:pic>
      <p:pic>
        <p:nvPicPr>
          <p:cNvPr id="10" name="Рисунок 9">
            <a:extLst>
              <a:ext uri="{FF2B5EF4-FFF2-40B4-BE49-F238E27FC236}">
                <a16:creationId xmlns:a16="http://schemas.microsoft.com/office/drawing/2014/main" id="{EB682681-0821-5640-AEC7-59A42BACC3B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9649021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81F31D-4E2C-6D42-B527-6D5A787C50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5595" y="0"/>
            <a:ext cx="16112910" cy="11309350"/>
          </a:xfrm>
          <a:prstGeom prst="rect">
            <a:avLst/>
          </a:prstGeom>
        </p:spPr>
      </p:pic>
      <p:sp>
        <p:nvSpPr>
          <p:cNvPr id="4" name="TextBox 3">
            <a:extLst>
              <a:ext uri="{FF2B5EF4-FFF2-40B4-BE49-F238E27FC236}">
                <a16:creationId xmlns:a16="http://schemas.microsoft.com/office/drawing/2014/main" id="{E0369E2B-03DB-A543-B7EB-B6CE01203EB7}"/>
              </a:ext>
            </a:extLst>
          </p:cNvPr>
          <p:cNvSpPr txBox="1"/>
          <p:nvPr/>
        </p:nvSpPr>
        <p:spPr>
          <a:xfrm>
            <a:off x="17214850" y="10940018"/>
            <a:ext cx="30803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V.Ryabov (MPD)</a:t>
            </a:r>
            <a:endParaRPr lang="ru-RU" i="1"/>
          </a:p>
        </p:txBody>
      </p:sp>
      <p:pic>
        <p:nvPicPr>
          <p:cNvPr id="5" name="Рисунок 4">
            <a:extLst>
              <a:ext uri="{FF2B5EF4-FFF2-40B4-BE49-F238E27FC236}">
                <a16:creationId xmlns:a16="http://schemas.microsoft.com/office/drawing/2014/main" id="{C5488C3D-E209-854C-92E3-CB4D27F666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14601990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785D920-6E35-8E49-9978-0E1BCB1AA7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5595" y="0"/>
            <a:ext cx="16112910" cy="11309350"/>
          </a:xfrm>
          <a:prstGeom prst="rect">
            <a:avLst/>
          </a:prstGeom>
        </p:spPr>
      </p:pic>
      <p:sp>
        <p:nvSpPr>
          <p:cNvPr id="4" name="TextBox 3">
            <a:extLst>
              <a:ext uri="{FF2B5EF4-FFF2-40B4-BE49-F238E27FC236}">
                <a16:creationId xmlns:a16="http://schemas.microsoft.com/office/drawing/2014/main" id="{1B681D5D-578A-CF4A-8E12-133344F6CA4A}"/>
              </a:ext>
            </a:extLst>
          </p:cNvPr>
          <p:cNvSpPr txBox="1"/>
          <p:nvPr/>
        </p:nvSpPr>
        <p:spPr>
          <a:xfrm>
            <a:off x="17214850" y="10940018"/>
            <a:ext cx="30803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V.Ryabov (MPD)</a:t>
            </a:r>
            <a:endParaRPr lang="ru-RU" i="1"/>
          </a:p>
        </p:txBody>
      </p:sp>
      <p:pic>
        <p:nvPicPr>
          <p:cNvPr id="5" name="Рисунок 4">
            <a:extLst>
              <a:ext uri="{FF2B5EF4-FFF2-40B4-BE49-F238E27FC236}">
                <a16:creationId xmlns:a16="http://schemas.microsoft.com/office/drawing/2014/main" id="{5A4BA15C-E034-D94B-A838-7F6C482BC8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28806619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5852D08-F5A0-D943-B039-F341330F9B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05904" y="0"/>
            <a:ext cx="15692292" cy="11309350"/>
          </a:xfrm>
          <a:prstGeom prst="rect">
            <a:avLst/>
          </a:prstGeom>
        </p:spPr>
      </p:pic>
      <p:sp>
        <p:nvSpPr>
          <p:cNvPr id="4" name="TextBox 3">
            <a:extLst>
              <a:ext uri="{FF2B5EF4-FFF2-40B4-BE49-F238E27FC236}">
                <a16:creationId xmlns:a16="http://schemas.microsoft.com/office/drawing/2014/main" id="{91113ACF-CEF7-534B-9750-E071FC158F47}"/>
              </a:ext>
            </a:extLst>
          </p:cNvPr>
          <p:cNvSpPr txBox="1"/>
          <p:nvPr/>
        </p:nvSpPr>
        <p:spPr>
          <a:xfrm>
            <a:off x="17214850" y="10940018"/>
            <a:ext cx="30803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V.Ryabov (MPD)</a:t>
            </a:r>
            <a:endParaRPr lang="ru-RU" i="1"/>
          </a:p>
        </p:txBody>
      </p:sp>
      <p:pic>
        <p:nvPicPr>
          <p:cNvPr id="5" name="Рисунок 4">
            <a:extLst>
              <a:ext uri="{FF2B5EF4-FFF2-40B4-BE49-F238E27FC236}">
                <a16:creationId xmlns:a16="http://schemas.microsoft.com/office/drawing/2014/main" id="{34D7329C-8530-6E4B-A490-B850111A13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29869982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591472B-CB10-A647-82C5-89B484680B8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4359" y="0"/>
            <a:ext cx="15835382" cy="11309350"/>
          </a:xfrm>
          <a:prstGeom prst="rect">
            <a:avLst/>
          </a:prstGeom>
        </p:spPr>
      </p:pic>
      <p:sp>
        <p:nvSpPr>
          <p:cNvPr id="4" name="TextBox 3">
            <a:extLst>
              <a:ext uri="{FF2B5EF4-FFF2-40B4-BE49-F238E27FC236}">
                <a16:creationId xmlns:a16="http://schemas.microsoft.com/office/drawing/2014/main" id="{3C8AEA52-A55D-1C44-9815-DD5483B378A8}"/>
              </a:ext>
            </a:extLst>
          </p:cNvPr>
          <p:cNvSpPr txBox="1"/>
          <p:nvPr/>
        </p:nvSpPr>
        <p:spPr>
          <a:xfrm>
            <a:off x="17214850" y="10940018"/>
            <a:ext cx="30803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V.Ryabov (MPD)</a:t>
            </a:r>
            <a:endParaRPr lang="ru-RU" i="1"/>
          </a:p>
        </p:txBody>
      </p:sp>
      <p:pic>
        <p:nvPicPr>
          <p:cNvPr id="5" name="Рисунок 4">
            <a:extLst>
              <a:ext uri="{FF2B5EF4-FFF2-40B4-BE49-F238E27FC236}">
                <a16:creationId xmlns:a16="http://schemas.microsoft.com/office/drawing/2014/main" id="{A73BA8DB-57C2-514C-89AD-F2A35DDA7D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8620399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7821BEAD-D85B-B646-8FF6-EE733CA529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2251" y="168276"/>
            <a:ext cx="11353800" cy="7569200"/>
          </a:xfrm>
          <a:prstGeom prst="rect">
            <a:avLst/>
          </a:prstGeom>
        </p:spPr>
      </p:pic>
      <p:pic>
        <p:nvPicPr>
          <p:cNvPr id="5" name="Рисунок 4">
            <a:extLst>
              <a:ext uri="{FF2B5EF4-FFF2-40B4-BE49-F238E27FC236}">
                <a16:creationId xmlns:a16="http://schemas.microsoft.com/office/drawing/2014/main" id="{9C244F0B-8CA6-DF4F-AD17-EF3168BD3E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8750300" y="4399973"/>
            <a:ext cx="11353800" cy="6675006"/>
          </a:xfrm>
          <a:prstGeom prst="rect">
            <a:avLst/>
          </a:prstGeom>
        </p:spPr>
      </p:pic>
      <p:pic>
        <p:nvPicPr>
          <p:cNvPr id="10" name="Рисунок 9">
            <a:extLst>
              <a:ext uri="{FF2B5EF4-FFF2-40B4-BE49-F238E27FC236}">
                <a16:creationId xmlns:a16="http://schemas.microsoft.com/office/drawing/2014/main" id="{D97B2D4C-02B9-AB47-A66C-8ADBFF6CA1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
        <p:nvSpPr>
          <p:cNvPr id="6" name="TextBox 5">
            <a:extLst>
              <a:ext uri="{FF2B5EF4-FFF2-40B4-BE49-F238E27FC236}">
                <a16:creationId xmlns:a16="http://schemas.microsoft.com/office/drawing/2014/main" id="{524B5136-5E9D-204E-AC07-25AF6807E0DE}"/>
              </a:ext>
            </a:extLst>
          </p:cNvPr>
          <p:cNvSpPr txBox="1"/>
          <p:nvPr/>
        </p:nvSpPr>
        <p:spPr>
          <a:xfrm>
            <a:off x="12033250" y="288347"/>
            <a:ext cx="6789181" cy="3539430"/>
          </a:xfrm>
          <a:prstGeom prst="rect">
            <a:avLst/>
          </a:prstGeom>
          <a:solidFill>
            <a:srgbClr val="D5FFFF"/>
          </a:solidFill>
        </p:spPr>
        <p:txBody>
          <a:bodyPr wrap="square">
            <a:spAutoFit/>
          </a:bodyPr>
          <a:lstStyle/>
          <a:p>
            <a:pPr algn="ctr"/>
            <a:r>
              <a:rPr lang="en-US" sz="2800" b="1" dirty="0">
                <a:solidFill>
                  <a:srgbClr val="002060"/>
                </a:solidFill>
                <a:latin typeface="Arial" panose="020B0604020202020204" pitchFamily="34" charset="0"/>
                <a:cs typeface="Arial" panose="020B0604020202020204" pitchFamily="34" charset="0"/>
              </a:rPr>
              <a:t>Commissioning </a:t>
            </a:r>
            <a:r>
              <a:rPr lang="en-US" sz="2800" dirty="0">
                <a:solidFill>
                  <a:srgbClr val="002060"/>
                </a:solidFill>
                <a:latin typeface="Arial" panose="020B0604020202020204" pitchFamily="34" charset="0"/>
                <a:cs typeface="Arial" panose="020B0604020202020204" pitchFamily="34" charset="0"/>
              </a:rPr>
              <a:t>of the collider ring </a:t>
            </a:r>
            <a:r>
              <a:rPr lang="en-US" sz="2800" b="1" dirty="0">
                <a:solidFill>
                  <a:srgbClr val="002060"/>
                </a:solidFill>
                <a:latin typeface="Arial" panose="020B0604020202020204" pitchFamily="34" charset="0"/>
                <a:cs typeface="Arial" panose="020B0604020202020204" pitchFamily="34" charset="0"/>
              </a:rPr>
              <a:t>had started in June 2024 </a:t>
            </a:r>
            <a:r>
              <a:rPr lang="en-US" sz="2800" dirty="0">
                <a:solidFill>
                  <a:srgbClr val="002060"/>
                </a:solidFill>
                <a:latin typeface="Arial" panose="020B0604020202020204" pitchFamily="34" charset="0"/>
                <a:cs typeface="Arial" panose="020B0604020202020204" pitchFamily="34" charset="0"/>
              </a:rPr>
              <a:t>(Ring assembled):</a:t>
            </a:r>
          </a:p>
          <a:p>
            <a:pPr marL="457200"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Test of RF systems</a:t>
            </a:r>
          </a:p>
          <a:p>
            <a:pPr marL="457200"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Vacuum system</a:t>
            </a:r>
          </a:p>
          <a:p>
            <a:pPr marL="457200"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Cryogenics</a:t>
            </a:r>
          </a:p>
          <a:p>
            <a:pPr marL="457200"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Ring magnets</a:t>
            </a:r>
          </a:p>
          <a:p>
            <a:pPr marL="457200"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Power supply and control</a:t>
            </a:r>
          </a:p>
          <a:p>
            <a:pPr marL="457200"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others</a:t>
            </a:r>
          </a:p>
        </p:txBody>
      </p:sp>
    </p:spTree>
    <p:extLst>
      <p:ext uri="{BB962C8B-B14F-4D97-AF65-F5344CB8AC3E}">
        <p14:creationId xmlns:p14="http://schemas.microsoft.com/office/powerpoint/2010/main" val="22490303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3" name="Изображение 2" descr="3.jpg"/>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2513013" y="764482"/>
            <a:ext cx="15078075" cy="8952566"/>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pic>
      <p:pic>
        <p:nvPicPr>
          <p:cNvPr id="75778" name="Picture 2" descr="зоны+"/>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750861" y="1730412"/>
            <a:ext cx="13832039" cy="7986669"/>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pic>
      <p:sp>
        <p:nvSpPr>
          <p:cNvPr id="79878" name="Номер слайда 7"/>
          <p:cNvSpPr txBox="1">
            <a:spLocks noGrp="1"/>
          </p:cNvSpPr>
          <p:nvPr/>
        </p:nvSpPr>
        <p:spPr bwMode="auto">
          <a:xfrm>
            <a:off x="13318965" y="10481756"/>
            <a:ext cx="3518218" cy="602076"/>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a:ea typeface="Arial"/>
                <a:cs typeface="Arial"/>
              </a:defRPr>
            </a:lvl1pPr>
            <a:lvl2pPr marL="742950" indent="-285750">
              <a:defRPr kumimoji="1" sz="2400">
                <a:solidFill>
                  <a:schemeClr val="tx1"/>
                </a:solidFill>
                <a:latin typeface="Arial"/>
                <a:ea typeface="Arial"/>
              </a:defRPr>
            </a:lvl2pPr>
            <a:lvl3pPr marL="1143000" indent="-228600">
              <a:defRPr kumimoji="1" sz="2400">
                <a:solidFill>
                  <a:schemeClr val="tx1"/>
                </a:solidFill>
                <a:latin typeface="Arial"/>
                <a:ea typeface="Arial"/>
              </a:defRPr>
            </a:lvl3pPr>
            <a:lvl4pPr marL="1600200" indent="-228600">
              <a:defRPr kumimoji="1" sz="2400">
                <a:solidFill>
                  <a:schemeClr val="tx1"/>
                </a:solidFill>
                <a:latin typeface="Arial"/>
                <a:ea typeface="Arial"/>
              </a:defRPr>
            </a:lvl4pPr>
            <a:lvl5pPr marL="2057400" indent="-228600">
              <a:defRPr kumimoji="1" sz="2400">
                <a:solidFill>
                  <a:schemeClr val="tx1"/>
                </a:solidFill>
                <a:latin typeface="Arial"/>
                <a:ea typeface="Arial"/>
              </a:defRPr>
            </a:lvl5pPr>
            <a:lvl6pPr marL="2514600" indent="-228600" eaLnBrk="0" fontAlgn="base" hangingPunct="0">
              <a:spcBef>
                <a:spcPct val="0"/>
              </a:spcBef>
              <a:spcAft>
                <a:spcPct val="0"/>
              </a:spcAft>
              <a:defRPr kumimoji="1" sz="2400">
                <a:solidFill>
                  <a:schemeClr val="tx1"/>
                </a:solidFill>
                <a:latin typeface="Arial"/>
                <a:ea typeface="Arial"/>
              </a:defRPr>
            </a:lvl6pPr>
            <a:lvl7pPr marL="2971800" indent="-228600" eaLnBrk="0" fontAlgn="base" hangingPunct="0">
              <a:spcBef>
                <a:spcPct val="0"/>
              </a:spcBef>
              <a:spcAft>
                <a:spcPct val="0"/>
              </a:spcAft>
              <a:defRPr kumimoji="1" sz="2400">
                <a:solidFill>
                  <a:schemeClr val="tx1"/>
                </a:solidFill>
                <a:latin typeface="Arial"/>
                <a:ea typeface="Arial"/>
              </a:defRPr>
            </a:lvl7pPr>
            <a:lvl8pPr marL="3429000" indent="-228600" eaLnBrk="0" fontAlgn="base" hangingPunct="0">
              <a:spcBef>
                <a:spcPct val="0"/>
              </a:spcBef>
              <a:spcAft>
                <a:spcPct val="0"/>
              </a:spcAft>
              <a:defRPr kumimoji="1" sz="2400">
                <a:solidFill>
                  <a:schemeClr val="tx1"/>
                </a:solidFill>
                <a:latin typeface="Arial"/>
                <a:ea typeface="Arial"/>
              </a:defRPr>
            </a:lvl8pPr>
            <a:lvl9pPr marL="3886200" indent="-228600" eaLnBrk="0" fontAlgn="base" hangingPunct="0">
              <a:spcBef>
                <a:spcPct val="0"/>
              </a:spcBef>
              <a:spcAft>
                <a:spcPct val="0"/>
              </a:spcAft>
              <a:defRPr kumimoji="1" sz="2400">
                <a:solidFill>
                  <a:schemeClr val="tx1"/>
                </a:solidFill>
                <a:latin typeface="Arial"/>
                <a:ea typeface="Arial"/>
              </a:defRPr>
            </a:lvl9pPr>
          </a:lstStyle>
          <a:p>
            <a:pPr algn="r"/>
            <a:fld id="{58923F68-6B9D-EF42-9D52-B0065DFB128F}" type="slidenum">
              <a:rPr kumimoji="0" lang="ru-RU" sz="1979">
                <a:solidFill>
                  <a:srgbClr val="898989"/>
                </a:solidFill>
                <a:latin typeface="Calibri" panose="020F0502020204030204"/>
                <a:cs typeface="MS PGothic" charset="0"/>
              </a:rPr>
              <a:pPr algn="r"/>
              <a:t>17</a:t>
            </a:fld>
            <a:endParaRPr kumimoji="0" lang="ru-RU" sz="1979">
              <a:solidFill>
                <a:srgbClr val="898989"/>
              </a:solidFill>
              <a:latin typeface="Calibri" panose="020F0502020204030204"/>
              <a:cs typeface="MS PGothic" charset="0"/>
            </a:endParaRPr>
          </a:p>
        </p:txBody>
      </p:sp>
      <p:grpSp>
        <p:nvGrpSpPr>
          <p:cNvPr id="5" name="Группа 4"/>
          <p:cNvGrpSpPr/>
          <p:nvPr/>
        </p:nvGrpSpPr>
        <p:grpSpPr>
          <a:xfrm>
            <a:off x="2513013" y="182837"/>
            <a:ext cx="15078075" cy="11126117"/>
            <a:chOff x="179388" y="115888"/>
            <a:chExt cx="8856662" cy="6499225"/>
          </a:xfrm>
        </p:grpSpPr>
        <p:pic>
          <p:nvPicPr>
            <p:cNvPr id="79873" name="Рисунок 5" descr="pict1.JPG"/>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4824413" y="3451225"/>
              <a:ext cx="4211637" cy="3146425"/>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pic>
        <p:pic>
          <p:nvPicPr>
            <p:cNvPr id="79874" name="Picture 4" descr="IMG_2111"/>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179388" y="115888"/>
              <a:ext cx="4537075" cy="3025775"/>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pic>
        <p:pic>
          <p:nvPicPr>
            <p:cNvPr id="79875" name="Рисунок 2" descr="P1090652.JPG"/>
            <p:cNvPicPr>
              <a:picLocks noChangeAspect="1"/>
            </p:cNvPicPr>
            <p:nvPr/>
          </p:nvPicPr>
          <p:blipFill>
            <a:blip r:embed="rId7">
              <a:extLst>
                <a:ext uri="{28A0092B-C50C-407E-A947-70E740481C1C}">
                  <a14:useLocalDpi xmlns:a14="http://schemas.microsoft.com/office/drawing/2010/main"/>
                </a:ext>
              </a:extLst>
            </a:blip>
            <a:stretch>
              <a:fillRect/>
            </a:stretch>
          </p:blipFill>
          <p:spPr bwMode="auto">
            <a:xfrm>
              <a:off x="4787900" y="115888"/>
              <a:ext cx="4248150" cy="3025775"/>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pic>
        <p:pic>
          <p:nvPicPr>
            <p:cNvPr id="79876" name="Рисунок 3" descr="P1090653.JPG"/>
            <p:cNvPicPr>
              <a:picLocks noChangeAspect="1"/>
            </p:cNvPicPr>
            <p:nvPr/>
          </p:nvPicPr>
          <p:blipFill>
            <a:blip r:embed="rId8">
              <a:extLst>
                <a:ext uri="{28A0092B-C50C-407E-A947-70E740481C1C}">
                  <a14:useLocalDpi xmlns:a14="http://schemas.microsoft.com/office/drawing/2010/main"/>
                </a:ext>
              </a:extLst>
            </a:blip>
            <a:stretch>
              <a:fillRect/>
            </a:stretch>
          </p:blipFill>
          <p:spPr bwMode="auto">
            <a:xfrm>
              <a:off x="179388" y="3213100"/>
              <a:ext cx="4537075" cy="3402013"/>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pic>
      </p:grpSp>
      <p:sp>
        <p:nvSpPr>
          <p:cNvPr id="2" name="Номер слайда 1"/>
          <p:cNvSpPr>
            <a:spLocks noGrp="1"/>
          </p:cNvSpPr>
          <p:nvPr>
            <p:ph type="sldNum" idx="12"/>
          </p:nvPr>
        </p:nvSpPr>
        <p:spPr/>
        <p:txBody>
          <a:bodyPr/>
          <a:lstStyle/>
          <a:p>
            <a:pPr>
              <a:defRPr/>
            </a:pPr>
            <a:fld id="{66087FD5-D569-4145-9431-CBBEDFCE7AEE}" type="slidenum">
              <a:rPr lang="en-US" smtClean="0"/>
              <a:pPr>
                <a:defRPr/>
              </a:pPr>
              <a:t>17</a:t>
            </a:fld>
            <a:endParaRPr lang="en-US"/>
          </a:p>
        </p:txBody>
      </p:sp>
      <p:pic>
        <p:nvPicPr>
          <p:cNvPr id="16" name="Рисунок 15">
            <a:extLst>
              <a:ext uri="{FF2B5EF4-FFF2-40B4-BE49-F238E27FC236}">
                <a16:creationId xmlns:a16="http://schemas.microsoft.com/office/drawing/2014/main" id="{5494573C-640B-6247-B9DD-67062F8B95C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317495" y="320685"/>
            <a:ext cx="15432734" cy="10842485"/>
          </a:xfrm>
          <a:prstGeom prst="rect">
            <a:avLst/>
          </a:prstGeom>
        </p:spPr>
      </p:pic>
      <p:pic>
        <p:nvPicPr>
          <p:cNvPr id="4" name="Рисунок 3">
            <a:extLst>
              <a:ext uri="{FF2B5EF4-FFF2-40B4-BE49-F238E27FC236}">
                <a16:creationId xmlns:a16="http://schemas.microsoft.com/office/drawing/2014/main" id="{98EC613A-FF8B-A64F-B1F6-87EC35202A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21200" y="183273"/>
            <a:ext cx="14794381" cy="11095786"/>
          </a:xfrm>
          <a:prstGeom prst="rect">
            <a:avLst/>
          </a:prstGeom>
        </p:spPr>
      </p:pic>
      <p:pic>
        <p:nvPicPr>
          <p:cNvPr id="6" name="Рисунок 5">
            <a:extLst>
              <a:ext uri="{FF2B5EF4-FFF2-40B4-BE49-F238E27FC236}">
                <a16:creationId xmlns:a16="http://schemas.microsoft.com/office/drawing/2014/main" id="{7D05F8A0-8E74-FD48-956A-8CE90328AC3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527479" y="25262"/>
            <a:ext cx="17662643" cy="11248767"/>
          </a:xfrm>
          <a:prstGeom prst="rect">
            <a:avLst/>
          </a:prstGeom>
        </p:spPr>
      </p:pic>
      <p:pic>
        <p:nvPicPr>
          <p:cNvPr id="17" name="Рисунок 16">
            <a:extLst>
              <a:ext uri="{FF2B5EF4-FFF2-40B4-BE49-F238E27FC236}">
                <a16:creationId xmlns:a16="http://schemas.microsoft.com/office/drawing/2014/main" id="{EE5AED65-A82D-C547-A8ED-A1FA14DB7154}"/>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9314157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linds(horizontal)">
                                      <p:cBhvr>
                                        <p:cTn id="7" dur="500"/>
                                        <p:tgtEl>
                                          <p:spTgt spid="7577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397"/>
            <a:ext cx="20104100" cy="1262291"/>
          </a:xfrm>
        </p:spPr>
        <p:txBody>
          <a:bodyPr>
            <a:normAutofit/>
          </a:bodyPr>
          <a:lstStyle/>
          <a:p>
            <a:pPr algn="ctr"/>
            <a:r>
              <a:rPr lang="en-US" sz="4617" dirty="0">
                <a:latin typeface="Verdana" panose="020B0604030504040204" pitchFamily="34" charset="0"/>
                <a:ea typeface="Verdana" panose="020B0604030504040204" pitchFamily="34" charset="0"/>
                <a:cs typeface="Verdana" panose="020B0604030504040204" pitchFamily="34" charset="0"/>
              </a:rPr>
              <a:t>The first run with colliding beam – III-</a:t>
            </a:r>
            <a:r>
              <a:rPr lang="en-US" sz="4617" dirty="0" err="1">
                <a:latin typeface="Verdana" panose="020B0604030504040204" pitchFamily="34" charset="0"/>
                <a:ea typeface="Verdana" panose="020B0604030504040204" pitchFamily="34" charset="0"/>
                <a:cs typeface="Verdana" panose="020B0604030504040204" pitchFamily="34" charset="0"/>
              </a:rPr>
              <a:t>IV</a:t>
            </a:r>
            <a:r>
              <a:rPr lang="en-US" sz="4617" baseline="30000" dirty="0" err="1">
                <a:latin typeface="Verdana" panose="020B0604030504040204" pitchFamily="34" charset="0"/>
                <a:ea typeface="Verdana" panose="020B0604030504040204" pitchFamily="34" charset="0"/>
                <a:cs typeface="Verdana" panose="020B0604030504040204" pitchFamily="34" charset="0"/>
              </a:rPr>
              <a:t>th</a:t>
            </a:r>
            <a:r>
              <a:rPr lang="en-US" sz="4617" baseline="30000" dirty="0">
                <a:latin typeface="Verdana" panose="020B0604030504040204" pitchFamily="34" charset="0"/>
                <a:ea typeface="Verdana" panose="020B0604030504040204" pitchFamily="34" charset="0"/>
                <a:cs typeface="Verdana" panose="020B0604030504040204" pitchFamily="34" charset="0"/>
              </a:rPr>
              <a:t> </a:t>
            </a:r>
            <a:r>
              <a:rPr lang="en-US" sz="4617" dirty="0">
                <a:latin typeface="Verdana" panose="020B0604030504040204" pitchFamily="34" charset="0"/>
                <a:ea typeface="Verdana" panose="020B0604030504040204" pitchFamily="34" charset="0"/>
                <a:cs typeface="Verdana" panose="020B0604030504040204" pitchFamily="34" charset="0"/>
              </a:rPr>
              <a:t>quarter of 2025  </a:t>
            </a:r>
            <a:endParaRPr lang="ru-RU" sz="4617" dirty="0">
              <a:latin typeface="Verdana" panose="020B0604030504040204" pitchFamily="34" charset="0"/>
              <a:ea typeface="Verdana" panose="020B0604030504040204" pitchFamily="34" charset="0"/>
              <a:cs typeface="Verdana" panose="020B0604030504040204" pitchFamily="34" charset="0"/>
            </a:endParaRPr>
          </a:p>
        </p:txBody>
      </p:sp>
      <p:sp>
        <p:nvSpPr>
          <p:cNvPr id="8" name="Нижний колонтитул 3">
            <a:extLst>
              <a:ext uri="{FF2B5EF4-FFF2-40B4-BE49-F238E27FC236}">
                <a16:creationId xmlns:a16="http://schemas.microsoft.com/office/drawing/2014/main" id="{09FF83F7-AF0A-4857-AC35-08C82CAA426C}"/>
              </a:ext>
            </a:extLst>
          </p:cNvPr>
          <p:cNvSpPr>
            <a:spLocks noGrp="1"/>
          </p:cNvSpPr>
          <p:nvPr>
            <p:ph type="ftr" sz="quarter" idx="11"/>
          </p:nvPr>
        </p:nvSpPr>
        <p:spPr>
          <a:xfrm>
            <a:off x="374892" y="10472145"/>
            <a:ext cx="10330223" cy="786012"/>
          </a:xfrm>
        </p:spPr>
        <p:txBody>
          <a:bodyPr/>
          <a:lstStyle/>
          <a:p>
            <a:pPr algn="l"/>
            <a:r>
              <a:rPr lang="ru-RU" sz="1649">
                <a:solidFill>
                  <a:schemeClr val="bg1"/>
                </a:solidFill>
              </a:rPr>
              <a:t>Регулярные совещания. 2023-02-08</a:t>
            </a:r>
          </a:p>
          <a:p>
            <a:pPr algn="l"/>
            <a:r>
              <a:rPr lang="en-US" sz="1649">
                <a:solidFill>
                  <a:schemeClr val="bg1"/>
                </a:solidFill>
              </a:rPr>
              <a:t>NICA, </a:t>
            </a:r>
            <a:r>
              <a:rPr lang="ru-RU" sz="1649">
                <a:solidFill>
                  <a:schemeClr val="bg1"/>
                </a:solidFill>
              </a:rPr>
              <a:t>Коллайдер. Статус монтажа МКС.</a:t>
            </a:r>
          </a:p>
          <a:p>
            <a:pPr algn="l"/>
            <a:r>
              <a:rPr lang="ru-RU" sz="1649">
                <a:solidFill>
                  <a:schemeClr val="bg1"/>
                </a:solidFill>
              </a:rPr>
              <a:t>Галимов А.Р., ОИЯИ, ЛФВЭ, УО, г. Дубна</a:t>
            </a:r>
          </a:p>
        </p:txBody>
      </p:sp>
      <p:sp>
        <p:nvSpPr>
          <p:cNvPr id="9" name="Номер слайда 4">
            <a:extLst>
              <a:ext uri="{FF2B5EF4-FFF2-40B4-BE49-F238E27FC236}">
                <a16:creationId xmlns:a16="http://schemas.microsoft.com/office/drawing/2014/main" id="{F02999F9-BF6F-47DA-B35C-DFCCC0D34B6D}"/>
              </a:ext>
            </a:extLst>
          </p:cNvPr>
          <p:cNvSpPr txBox="1"/>
          <p:nvPr/>
        </p:nvSpPr>
        <p:spPr>
          <a:xfrm>
            <a:off x="16226436" y="10502272"/>
            <a:ext cx="3518218" cy="602076"/>
          </a:xfrm>
          <a:prstGeom prst="rect">
            <a:avLst/>
          </a:prstGeom>
        </p:spPr>
        <p:txBody>
          <a:bodyPr vert="horz" lIns="150781" tIns="75390" rIns="150781" bIns="7539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979">
                <a:solidFill>
                  <a:schemeClr val="bg1"/>
                </a:solidFill>
              </a:rPr>
              <a:t>18</a:t>
            </a:fld>
            <a:endParaRPr lang="ru-RU" sz="1979">
              <a:solidFill>
                <a:schemeClr val="bg1"/>
              </a:solidFill>
            </a:endParaRPr>
          </a:p>
        </p:txBody>
      </p:sp>
      <p:sp>
        <p:nvSpPr>
          <p:cNvPr id="25" name="Номер слайда 4">
            <a:extLst>
              <a:ext uri="{FF2B5EF4-FFF2-40B4-BE49-F238E27FC236}">
                <a16:creationId xmlns:a16="http://schemas.microsoft.com/office/drawing/2014/main" id="{7DF9A5BE-9EE2-4F70-83C4-CA7931C4D60F}"/>
              </a:ext>
            </a:extLst>
          </p:cNvPr>
          <p:cNvSpPr>
            <a:spLocks noGrp="1"/>
          </p:cNvSpPr>
          <p:nvPr>
            <p:ph type="sldNum" sz="quarter" idx="12"/>
          </p:nvPr>
        </p:nvSpPr>
        <p:spPr>
          <a:xfrm>
            <a:off x="16306786" y="10527564"/>
            <a:ext cx="3518218" cy="602076"/>
          </a:xfrm>
        </p:spPr>
        <p:txBody>
          <a:bodyPr/>
          <a:lstStyle/>
          <a:p>
            <a:fld id="{B19B0651-EE4F-4900-A07F-96A6BFA9D0F0}" type="slidenum">
              <a:rPr lang="ru-RU" smtClean="0">
                <a:solidFill>
                  <a:schemeClr val="bg1"/>
                </a:solidFill>
              </a:rPr>
              <a:t>18</a:t>
            </a:fld>
            <a:endParaRPr lang="ru-RU">
              <a:solidFill>
                <a:schemeClr val="bg1"/>
              </a:solidFill>
            </a:endParaRPr>
          </a:p>
        </p:txBody>
      </p:sp>
      <p:pic>
        <p:nvPicPr>
          <p:cNvPr id="27" name="Рисунок 26">
            <a:extLst>
              <a:ext uri="{FF2B5EF4-FFF2-40B4-BE49-F238E27FC236}">
                <a16:creationId xmlns:a16="http://schemas.microsoft.com/office/drawing/2014/main" id="{86A67C73-0302-4227-9F91-2DCACBFFC5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1636" y="1262690"/>
            <a:ext cx="10174139" cy="915865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4" name="TextBox 13">
            <a:extLst>
              <a:ext uri="{FF2B5EF4-FFF2-40B4-BE49-F238E27FC236}">
                <a16:creationId xmlns:a16="http://schemas.microsoft.com/office/drawing/2014/main" id="{E24A59C8-65BC-4A0D-B218-64E06C5E3409}"/>
              </a:ext>
            </a:extLst>
          </p:cNvPr>
          <p:cNvSpPr txBox="1"/>
          <p:nvPr/>
        </p:nvSpPr>
        <p:spPr>
          <a:xfrm>
            <a:off x="298603" y="1288395"/>
            <a:ext cx="9982047" cy="4001095"/>
          </a:xfrm>
          <a:prstGeom prst="rect">
            <a:avLst/>
          </a:prstGeom>
          <a:noFill/>
        </p:spPr>
        <p:txBody>
          <a:bodyPr wrap="square">
            <a:spAutoFit/>
          </a:bodyPr>
          <a:lstStyle/>
          <a:p>
            <a:pPr marL="514350" indent="-514350" eaLnBrk="1" hangingPunct="1">
              <a:spcAft>
                <a:spcPts val="600"/>
              </a:spcAft>
              <a:buAutoNum type="arabicPeriod"/>
              <a:defRPr/>
            </a:pPr>
            <a:r>
              <a:rPr lang="en-US" sz="3200" dirty="0">
                <a:solidFill>
                  <a:srgbClr val="00B050"/>
                </a:solidFill>
                <a:latin typeface="+mn-ea"/>
                <a:cs typeface="Verdana" panose="020B0604030504040204" pitchFamily="34" charset="0"/>
              </a:rPr>
              <a:t>Injector chain: </a:t>
            </a:r>
          </a:p>
          <a:p>
            <a:pPr lvl="1">
              <a:spcAft>
                <a:spcPts val="600"/>
              </a:spcAft>
              <a:defRPr/>
            </a:pPr>
            <a:r>
              <a:rPr lang="en-US" sz="3200" dirty="0">
                <a:solidFill>
                  <a:srgbClr val="00B050"/>
                </a:solidFill>
                <a:latin typeface="+mn-ea"/>
                <a:cs typeface="Verdana" panose="020B0604030504040204" pitchFamily="34" charset="0"/>
              </a:rPr>
              <a:t>		KRION =&gt; Booster =&gt; </a:t>
            </a:r>
            <a:r>
              <a:rPr lang="en-US" sz="3200" dirty="0" err="1">
                <a:solidFill>
                  <a:srgbClr val="00B050"/>
                </a:solidFill>
                <a:latin typeface="+mn-ea"/>
                <a:cs typeface="Verdana" panose="020B0604030504040204" pitchFamily="34" charset="0"/>
              </a:rPr>
              <a:t>Nuclotron</a:t>
            </a:r>
            <a:endParaRPr lang="en-US" sz="3200" dirty="0">
              <a:solidFill>
                <a:srgbClr val="00B050"/>
              </a:solidFill>
              <a:latin typeface="+mn-ea"/>
              <a:cs typeface="Verdana" panose="020B0604030504040204" pitchFamily="34" charset="0"/>
            </a:endParaRPr>
          </a:p>
          <a:p>
            <a:pPr eaLnBrk="1" hangingPunct="1">
              <a:spcAft>
                <a:spcPts val="600"/>
              </a:spcAft>
              <a:defRPr/>
            </a:pPr>
            <a:r>
              <a:rPr lang="en-US" sz="3200" dirty="0">
                <a:solidFill>
                  <a:srgbClr val="00B050"/>
                </a:solidFill>
                <a:latin typeface="+mn-ea"/>
                <a:cs typeface="Verdana" panose="020B0604030504040204" pitchFamily="34" charset="0"/>
              </a:rPr>
              <a:t>2. BTL </a:t>
            </a:r>
            <a:r>
              <a:rPr lang="en-US" sz="3200" dirty="0" err="1">
                <a:solidFill>
                  <a:srgbClr val="00B050"/>
                </a:solidFill>
                <a:latin typeface="+mn-ea"/>
                <a:cs typeface="Verdana" panose="020B0604030504040204" pitchFamily="34" charset="0"/>
              </a:rPr>
              <a:t>Nuclotron</a:t>
            </a:r>
            <a:r>
              <a:rPr lang="en-US" sz="3200" dirty="0">
                <a:solidFill>
                  <a:srgbClr val="00B050"/>
                </a:solidFill>
                <a:latin typeface="+mn-ea"/>
                <a:cs typeface="Verdana" panose="020B0604030504040204" pitchFamily="34" charset="0"/>
              </a:rPr>
              <a:t> =&gt; Collider</a:t>
            </a:r>
          </a:p>
          <a:p>
            <a:pPr>
              <a:spcAft>
                <a:spcPts val="600"/>
              </a:spcAft>
              <a:defRPr/>
            </a:pPr>
            <a:r>
              <a:rPr lang="en-US" sz="3200" dirty="0">
                <a:solidFill>
                  <a:srgbClr val="00B050"/>
                </a:solidFill>
                <a:latin typeface="+mn-ea"/>
                <a:cs typeface="Verdana" panose="020B0604030504040204" pitchFamily="34" charset="0"/>
              </a:rPr>
              <a:t>3. Collider equipped with</a:t>
            </a:r>
          </a:p>
          <a:p>
            <a:pPr marL="565442" indent="-565442">
              <a:spcAft>
                <a:spcPts val="600"/>
              </a:spcAft>
              <a:buFont typeface="Arial" panose="020B0604020202020204" pitchFamily="34" charset="0"/>
              <a:buChar char="•"/>
              <a:defRPr/>
            </a:pPr>
            <a:r>
              <a:rPr lang="en-US" sz="3200" dirty="0">
                <a:solidFill>
                  <a:srgbClr val="00B050"/>
                </a:solidFill>
                <a:latin typeface="+mn-ea"/>
                <a:cs typeface="Verdana" panose="020B0604030504040204" pitchFamily="34" charset="0"/>
              </a:rPr>
              <a:t>RF-1</a:t>
            </a:r>
            <a:r>
              <a:rPr lang="ru-RU" sz="3200" dirty="0">
                <a:solidFill>
                  <a:srgbClr val="00B050"/>
                </a:solidFill>
                <a:latin typeface="+mn-ea"/>
                <a:cs typeface="Verdana" panose="020B0604030504040204" pitchFamily="34" charset="0"/>
              </a:rPr>
              <a:t> -</a:t>
            </a:r>
            <a:r>
              <a:rPr lang="en-US" sz="3200" dirty="0">
                <a:solidFill>
                  <a:srgbClr val="00B050"/>
                </a:solidFill>
                <a:latin typeface="+mn-ea"/>
                <a:cs typeface="Verdana" panose="020B0604030504040204" pitchFamily="34" charset="0"/>
              </a:rPr>
              <a:t> (barrier voltage system) for ion storage</a:t>
            </a:r>
          </a:p>
          <a:p>
            <a:pPr marL="565442" indent="-565442">
              <a:spcAft>
                <a:spcPts val="600"/>
              </a:spcAft>
              <a:buFont typeface="Arial" panose="020B0604020202020204" pitchFamily="34" charset="0"/>
              <a:buChar char="•"/>
              <a:defRPr/>
            </a:pPr>
            <a:r>
              <a:rPr lang="en-US" sz="3200" dirty="0">
                <a:solidFill>
                  <a:srgbClr val="00B050"/>
                </a:solidFill>
                <a:latin typeface="+mn-ea"/>
                <a:cs typeface="Verdana" panose="020B0604030504040204" pitchFamily="34" charset="0"/>
              </a:rPr>
              <a:t>RF-2 </a:t>
            </a:r>
            <a:r>
              <a:rPr lang="ru-RU" sz="3200" dirty="0">
                <a:solidFill>
                  <a:srgbClr val="00B050"/>
                </a:solidFill>
                <a:latin typeface="+mn-ea"/>
                <a:cs typeface="Verdana" panose="020B0604030504040204" pitchFamily="34" charset="0"/>
              </a:rPr>
              <a:t>- </a:t>
            </a:r>
            <a:r>
              <a:rPr lang="en-US" sz="3200" dirty="0">
                <a:solidFill>
                  <a:srgbClr val="00B050"/>
                </a:solidFill>
                <a:latin typeface="+mn-ea"/>
                <a:cs typeface="Verdana" panose="020B0604030504040204" pitchFamily="34" charset="0"/>
              </a:rPr>
              <a:t>4 cavities per ring (100 kV RF amplitude)</a:t>
            </a:r>
            <a:endParaRPr lang="ru-RU" sz="3200" dirty="0">
              <a:solidFill>
                <a:srgbClr val="00B050"/>
              </a:solidFill>
              <a:latin typeface="+mn-ea"/>
              <a:cs typeface="Verdana" panose="020B0604030504040204" pitchFamily="34" charset="0"/>
            </a:endParaRPr>
          </a:p>
          <a:p>
            <a:pPr eaLnBrk="1" hangingPunct="1">
              <a:spcAft>
                <a:spcPts val="600"/>
              </a:spcAft>
              <a:defRPr/>
            </a:pPr>
            <a:endParaRPr lang="en-US" sz="3200" dirty="0">
              <a:solidFill>
                <a:srgbClr val="00B050"/>
              </a:solidFill>
              <a:latin typeface="+mn-ea"/>
              <a:cs typeface="Verdana" panose="020B0604030504040204" pitchFamily="34" charset="0"/>
            </a:endParaRPr>
          </a:p>
        </p:txBody>
      </p:sp>
      <p:sp>
        <p:nvSpPr>
          <p:cNvPr id="20" name="TextBox 19">
            <a:extLst>
              <a:ext uri="{FF2B5EF4-FFF2-40B4-BE49-F238E27FC236}">
                <a16:creationId xmlns:a16="http://schemas.microsoft.com/office/drawing/2014/main" id="{6D55DD69-6651-4947-A44B-13423EE01175}"/>
              </a:ext>
            </a:extLst>
          </p:cNvPr>
          <p:cNvSpPr txBox="1"/>
          <p:nvPr/>
        </p:nvSpPr>
        <p:spPr>
          <a:xfrm>
            <a:off x="212002" y="5205358"/>
            <a:ext cx="9355912" cy="1384995"/>
          </a:xfrm>
          <a:prstGeom prst="rect">
            <a:avLst/>
          </a:prstGeom>
          <a:solidFill>
            <a:srgbClr val="FFFF00"/>
          </a:solidFill>
          <a:ln>
            <a:noFill/>
          </a:ln>
        </p:spPr>
        <p:txBody>
          <a:bodyPr wrap="square">
            <a:spAutoFit/>
          </a:bodyPr>
          <a:lstStyle/>
          <a:p>
            <a:pPr indent="296820" algn="ctr">
              <a:defRPr/>
            </a:pPr>
            <a:r>
              <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rPr>
              <a:t>22 bunches (length </a:t>
            </a:r>
            <a:r>
              <a:rPr lang="en-US" sz="2800" b="1" dirty="0">
                <a:solidFill>
                  <a:srgbClr val="006600"/>
                </a:solidFill>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 2 m)</a:t>
            </a:r>
            <a:r>
              <a:rPr lang="en-US" sz="28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rPr>
              <a:t>per collider ring that gives </a:t>
            </a:r>
            <a:r>
              <a:rPr lang="en-US" sz="2800" b="1" dirty="0">
                <a:solidFill>
                  <a:srgbClr val="006600"/>
                </a:solidFill>
                <a:latin typeface="Verdana" panose="020B0604030504040204" pitchFamily="34" charset="0"/>
                <a:ea typeface="Verdana" panose="020B0604030504040204" pitchFamily="34" charset="0"/>
                <a:cs typeface="Verdana" panose="020B0604030504040204" pitchFamily="34" charset="0"/>
              </a:rPr>
              <a:t>5e25 cm</a:t>
            </a:r>
            <a:r>
              <a:rPr lang="en-US" sz="2800" b="1" baseline="30000" dirty="0">
                <a:solidFill>
                  <a:srgbClr val="006600"/>
                </a:solidFill>
                <a:latin typeface="Verdana" panose="020B0604030504040204" pitchFamily="34" charset="0"/>
                <a:ea typeface="Verdana" panose="020B0604030504040204" pitchFamily="34" charset="0"/>
                <a:cs typeface="Verdana" panose="020B0604030504040204" pitchFamily="34" charset="0"/>
              </a:rPr>
              <a:t>-2</a:t>
            </a:r>
            <a:r>
              <a:rPr lang="en-US" sz="2800" b="1" dirty="0">
                <a:solidFill>
                  <a:srgbClr val="006600"/>
                </a:solidFill>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s</a:t>
            </a:r>
            <a:r>
              <a:rPr lang="en-US" sz="2800" b="1" baseline="30000" dirty="0">
                <a:solidFill>
                  <a:srgbClr val="006600"/>
                </a:solidFill>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-1</a:t>
            </a:r>
            <a:r>
              <a:rPr lang="en-US" sz="2800" b="1" dirty="0">
                <a:solidFill>
                  <a:srgbClr val="006600"/>
                </a:solidFill>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a:t>
            </a:r>
            <a:r>
              <a:rPr lang="en-US" sz="2800" b="1" baseline="30000"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sz="28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endParaRPr lang="ru-RU" sz="28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a:p>
            <a:pPr indent="296820" algn="ctr">
              <a:defRPr/>
            </a:pPr>
            <a:r>
              <a:rPr lang="en-US" sz="2800" b="1" dirty="0">
                <a:solidFill>
                  <a:srgbClr val="006600"/>
                </a:solidFill>
                <a:latin typeface="Verdana" panose="020B0604030504040204" pitchFamily="34" charset="0"/>
                <a:ea typeface="Verdana" panose="020B0604030504040204" pitchFamily="34" charset="0"/>
                <a:cs typeface="Verdana" panose="020B0604030504040204" pitchFamily="34" charset="0"/>
              </a:rPr>
              <a:t>Maximum kinetic energy  2.5 GeV/n</a:t>
            </a:r>
          </a:p>
        </p:txBody>
      </p:sp>
      <p:graphicFrame>
        <p:nvGraphicFramePr>
          <p:cNvPr id="21" name="Таблица 20">
            <a:extLst>
              <a:ext uri="{FF2B5EF4-FFF2-40B4-BE49-F238E27FC236}">
                <a16:creationId xmlns:a16="http://schemas.microsoft.com/office/drawing/2014/main" id="{72DAC04C-9C30-4DB0-93A9-4DF3D3EFDE15}"/>
              </a:ext>
            </a:extLst>
          </p:cNvPr>
          <p:cNvGraphicFramePr>
            <a:graphicFrameLocks noGrp="1"/>
          </p:cNvGraphicFramePr>
          <p:nvPr>
            <p:extLst>
              <p:ext uri="{D42A27DB-BD31-4B8C-83A1-F6EECF244321}">
                <p14:modId xmlns:p14="http://schemas.microsoft.com/office/powerpoint/2010/main" val="16305929"/>
              </p:ext>
            </p:extLst>
          </p:nvPr>
        </p:nvGraphicFramePr>
        <p:xfrm>
          <a:off x="212002" y="6914342"/>
          <a:ext cx="9536497" cy="3790913"/>
        </p:xfrm>
        <a:graphic>
          <a:graphicData uri="http://schemas.openxmlformats.org/drawingml/2006/table">
            <a:tbl>
              <a:tblPr firstRow="1" firstCol="1" bandRow="1">
                <a:tableStyleId>{5C22544A-7EE6-4342-B048-85BDC9FD1C3A}</a:tableStyleId>
              </a:tblPr>
              <a:tblGrid>
                <a:gridCol w="1446879">
                  <a:extLst>
                    <a:ext uri="{9D8B030D-6E8A-4147-A177-3AD203B41FA5}">
                      <a16:colId xmlns:a16="http://schemas.microsoft.com/office/drawing/2014/main" val="2937502582"/>
                    </a:ext>
                  </a:extLst>
                </a:gridCol>
                <a:gridCol w="1676400">
                  <a:extLst>
                    <a:ext uri="{9D8B030D-6E8A-4147-A177-3AD203B41FA5}">
                      <a16:colId xmlns:a16="http://schemas.microsoft.com/office/drawing/2014/main" val="2711603077"/>
                    </a:ext>
                  </a:extLst>
                </a:gridCol>
                <a:gridCol w="1295400">
                  <a:extLst>
                    <a:ext uri="{9D8B030D-6E8A-4147-A177-3AD203B41FA5}">
                      <a16:colId xmlns:a16="http://schemas.microsoft.com/office/drawing/2014/main" val="7098316"/>
                    </a:ext>
                  </a:extLst>
                </a:gridCol>
                <a:gridCol w="1676400">
                  <a:extLst>
                    <a:ext uri="{9D8B030D-6E8A-4147-A177-3AD203B41FA5}">
                      <a16:colId xmlns:a16="http://schemas.microsoft.com/office/drawing/2014/main" val="1755704953"/>
                    </a:ext>
                  </a:extLst>
                </a:gridCol>
                <a:gridCol w="1371600">
                  <a:extLst>
                    <a:ext uri="{9D8B030D-6E8A-4147-A177-3AD203B41FA5}">
                      <a16:colId xmlns:a16="http://schemas.microsoft.com/office/drawing/2014/main" val="2296618549"/>
                    </a:ext>
                  </a:extLst>
                </a:gridCol>
                <a:gridCol w="2069818">
                  <a:extLst>
                    <a:ext uri="{9D8B030D-6E8A-4147-A177-3AD203B41FA5}">
                      <a16:colId xmlns:a16="http://schemas.microsoft.com/office/drawing/2014/main" val="362553384"/>
                    </a:ext>
                  </a:extLst>
                </a:gridCol>
              </a:tblGrid>
              <a:tr h="487211">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 </a:t>
                      </a:r>
                    </a:p>
                  </a:txBody>
                  <a:tcPr marL="98881" marR="98881" marT="0" marB="0" anchor="ctr"/>
                </a:tc>
                <a:tc gridSpan="2">
                  <a:txBody>
                    <a:bodyPr/>
                    <a:lstStyle/>
                    <a:p>
                      <a:pPr algn="ctr">
                        <a:lnSpc>
                          <a:spcPct val="115000"/>
                        </a:lnSpc>
                      </a:pPr>
                      <a:r>
                        <a:rPr lang="en-US" sz="2400" b="0" kern="100">
                          <a:solidFill>
                            <a:srgbClr val="0000CC"/>
                          </a:solidFill>
                          <a:effectLst/>
                          <a:latin typeface="Verdana" panose="020B0604030504040204" pitchFamily="34" charset="0"/>
                          <a:ea typeface="Verdana" panose="020B0604030504040204" pitchFamily="34" charset="0"/>
                          <a:cs typeface="Verdana" panose="020B0604030504040204" pitchFamily="34" charset="0"/>
                        </a:rPr>
                        <a:t>Booster</a:t>
                      </a:r>
                      <a:endParaRPr lang="ru-RU" sz="2400" b="0" kern="100">
                        <a:solidFill>
                          <a:srgbClr val="0000CC"/>
                        </a:solidFill>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hMerge="1">
                  <a:txBody>
                    <a:bodyPr/>
                    <a:lstStyle/>
                    <a:p>
                      <a:endParaRPr lang="ru-RU"/>
                    </a:p>
                  </a:txBody>
                  <a:tcPr/>
                </a:tc>
                <a:tc gridSpan="2">
                  <a:txBody>
                    <a:bodyPr/>
                    <a:lstStyle/>
                    <a:p>
                      <a:pPr algn="ctr">
                        <a:lnSpc>
                          <a:spcPct val="115000"/>
                        </a:lnSpc>
                      </a:pPr>
                      <a:r>
                        <a:rPr lang="en-US" sz="2400" b="0" kern="100" err="1">
                          <a:solidFill>
                            <a:srgbClr val="0000CC"/>
                          </a:solidFill>
                          <a:effectLst/>
                          <a:latin typeface="Verdana" panose="020B0604030504040204" pitchFamily="34" charset="0"/>
                          <a:ea typeface="Verdana" panose="020B0604030504040204" pitchFamily="34" charset="0"/>
                          <a:cs typeface="Verdana" panose="020B0604030504040204" pitchFamily="34" charset="0"/>
                        </a:rPr>
                        <a:t>Nuclotron</a:t>
                      </a:r>
                      <a:endParaRPr lang="ru-RU" sz="2400" b="0" kern="100">
                        <a:solidFill>
                          <a:srgbClr val="0000CC"/>
                        </a:solidFill>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hMerge="1">
                  <a:txBody>
                    <a:bodyPr/>
                    <a:lstStyle/>
                    <a:p>
                      <a:endParaRPr lang="ru-RU"/>
                    </a:p>
                  </a:txBody>
                  <a:tcPr/>
                </a:tc>
                <a:tc>
                  <a:txBody>
                    <a:bodyPr/>
                    <a:lstStyle/>
                    <a:p>
                      <a:pPr algn="ctr">
                        <a:lnSpc>
                          <a:spcPct val="115000"/>
                        </a:lnSpc>
                      </a:pPr>
                      <a:r>
                        <a:rPr lang="en-US" sz="2400" b="0" kern="100">
                          <a:solidFill>
                            <a:srgbClr val="0000CC"/>
                          </a:solidFill>
                          <a:effectLst/>
                          <a:latin typeface="Verdana" panose="020B0604030504040204" pitchFamily="34" charset="0"/>
                          <a:ea typeface="Verdana" panose="020B0604030504040204" pitchFamily="34" charset="0"/>
                          <a:cs typeface="Verdana" panose="020B0604030504040204" pitchFamily="34" charset="0"/>
                        </a:rPr>
                        <a:t>Collider</a:t>
                      </a:r>
                      <a:endParaRPr lang="ru-RU" sz="2400" b="0" kern="100">
                        <a:solidFill>
                          <a:srgbClr val="0000CC"/>
                        </a:solidFill>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extLst>
                  <a:ext uri="{0D108BD9-81ED-4DB2-BD59-A6C34878D82A}">
                    <a16:rowId xmlns:a16="http://schemas.microsoft.com/office/drawing/2014/main" val="118600972"/>
                  </a:ext>
                </a:extLst>
              </a:tr>
              <a:tr h="324807">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 </a:t>
                      </a:r>
                    </a:p>
                  </a:txBody>
                  <a:tcPr marL="98881" marR="98881" marT="0" marB="0" anchor="ctr"/>
                </a:tc>
                <a:tc>
                  <a:txBody>
                    <a:bodyPr/>
                    <a:lstStyle/>
                    <a:p>
                      <a:pPr algn="ctr">
                        <a:lnSpc>
                          <a:spcPct val="115000"/>
                        </a:lnSpc>
                      </a:pPr>
                      <a:r>
                        <a:rPr lang="en-US" sz="2000" b="0" kern="100">
                          <a:effectLst/>
                          <a:latin typeface="Verdana" panose="020B0604030504040204" pitchFamily="34" charset="0"/>
                          <a:ea typeface="Verdana" panose="020B0604030504040204" pitchFamily="34" charset="0"/>
                          <a:cs typeface="Verdana" panose="020B0604030504040204" pitchFamily="34" charset="0"/>
                        </a:rPr>
                        <a:t>Injection</a:t>
                      </a:r>
                      <a:endParaRPr lang="ru-RU" sz="20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en-US" sz="2000" b="0" kern="100">
                          <a:effectLst/>
                          <a:latin typeface="Verdana" panose="020B0604030504040204" pitchFamily="34" charset="0"/>
                          <a:ea typeface="Verdana" panose="020B0604030504040204" pitchFamily="34" charset="0"/>
                          <a:cs typeface="Verdana" panose="020B0604030504040204" pitchFamily="34" charset="0"/>
                        </a:rPr>
                        <a:t>Extract.</a:t>
                      </a:r>
                      <a:endParaRPr lang="ru-RU" sz="20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en-US" sz="2000" b="0" kern="100">
                          <a:effectLst/>
                          <a:latin typeface="Verdana" panose="020B0604030504040204" pitchFamily="34" charset="0"/>
                          <a:ea typeface="Verdana" panose="020B0604030504040204" pitchFamily="34" charset="0"/>
                          <a:cs typeface="Verdana" panose="020B0604030504040204" pitchFamily="34" charset="0"/>
                        </a:rPr>
                        <a:t>Inj.</a:t>
                      </a:r>
                      <a:endParaRPr lang="ru-RU" sz="20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en-US" sz="2000" b="0" kern="100">
                          <a:effectLst/>
                          <a:latin typeface="Verdana" panose="020B0604030504040204" pitchFamily="34" charset="0"/>
                          <a:ea typeface="Verdana" panose="020B0604030504040204" pitchFamily="34" charset="0"/>
                          <a:cs typeface="Verdana" panose="020B0604030504040204" pitchFamily="34" charset="0"/>
                        </a:rPr>
                        <a:t>Extract.</a:t>
                      </a:r>
                      <a:endParaRPr lang="ru-RU" sz="20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ru-RU" sz="2000" b="0" kern="100">
                          <a:effectLst/>
                          <a:latin typeface="Verdana" panose="020B0604030504040204" pitchFamily="34" charset="0"/>
                          <a:ea typeface="Verdana" panose="020B0604030504040204" pitchFamily="34" charset="0"/>
                          <a:cs typeface="Verdana" panose="020B0604030504040204" pitchFamily="34" charset="0"/>
                        </a:rPr>
                        <a:t> </a:t>
                      </a:r>
                    </a:p>
                  </a:txBody>
                  <a:tcPr marL="98881" marR="98881" marT="0" marB="0" anchor="ctr"/>
                </a:tc>
                <a:extLst>
                  <a:ext uri="{0D108BD9-81ED-4DB2-BD59-A6C34878D82A}">
                    <a16:rowId xmlns:a16="http://schemas.microsoft.com/office/drawing/2014/main" val="3574949102"/>
                  </a:ext>
                </a:extLst>
              </a:tr>
              <a:tr h="909905">
                <a:tc>
                  <a:txBody>
                    <a:bodyPr/>
                    <a:lstStyle/>
                    <a:p>
                      <a:pPr algn="ctr">
                        <a:lnSpc>
                          <a:spcPct val="115000"/>
                        </a:lnSpc>
                      </a:pPr>
                      <a:r>
                        <a:rPr lang="en-US" sz="2400" b="0" kern="100">
                          <a:effectLst/>
                          <a:latin typeface="Verdana" panose="020B0604030504040204" pitchFamily="34" charset="0"/>
                          <a:ea typeface="Verdana" panose="020B0604030504040204" pitchFamily="34" charset="0"/>
                          <a:cs typeface="Verdana" panose="020B0604030504040204" pitchFamily="34" charset="0"/>
                        </a:rPr>
                        <a:t>E, Gev/u</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en-US" sz="2400" b="0" kern="100">
                          <a:effectLst/>
                          <a:latin typeface="Verdana" panose="020B0604030504040204" pitchFamily="34" charset="0"/>
                          <a:ea typeface="Verdana" panose="020B0604030504040204" pitchFamily="34" charset="0"/>
                          <a:cs typeface="Verdana" panose="020B0604030504040204" pitchFamily="34" charset="0"/>
                        </a:rPr>
                        <a:t>0.00</a:t>
                      </a:r>
                      <a:r>
                        <a:rPr lang="ru-RU" sz="2400" b="0" kern="100">
                          <a:effectLst/>
                          <a:latin typeface="Verdana" panose="020B0604030504040204" pitchFamily="34" charset="0"/>
                          <a:ea typeface="Verdana" panose="020B0604030504040204" pitchFamily="34" charset="0"/>
                          <a:cs typeface="Verdana" panose="020B0604030504040204" pitchFamily="34" charset="0"/>
                        </a:rPr>
                        <a:t>32</a:t>
                      </a:r>
                    </a:p>
                  </a:txBody>
                  <a:tcPr marL="98881" marR="98881" marT="0" marB="0" anchor="ctr"/>
                </a:tc>
                <a:tc>
                  <a:txBody>
                    <a:bodyPr/>
                    <a:lstStyle/>
                    <a:p>
                      <a:pPr algn="ctr">
                        <a:lnSpc>
                          <a:spcPct val="115000"/>
                        </a:lnSpc>
                      </a:pPr>
                      <a:r>
                        <a:rPr lang="en-US" sz="2400" b="0" kern="100">
                          <a:effectLst/>
                          <a:latin typeface="Verdana" panose="020B0604030504040204" pitchFamily="34" charset="0"/>
                          <a:ea typeface="Verdana" panose="020B0604030504040204" pitchFamily="34" charset="0"/>
                          <a:cs typeface="Verdana" panose="020B0604030504040204" pitchFamily="34" charset="0"/>
                        </a:rPr>
                        <a:t>0.</a:t>
                      </a:r>
                      <a:r>
                        <a:rPr lang="ru-RU" sz="2400" b="0" kern="100">
                          <a:effectLst/>
                          <a:latin typeface="Verdana" panose="020B0604030504040204" pitchFamily="34" charset="0"/>
                          <a:ea typeface="Verdana" panose="020B0604030504040204" pitchFamily="34" charset="0"/>
                          <a:cs typeface="Verdana" panose="020B0604030504040204" pitchFamily="34" charset="0"/>
                        </a:rPr>
                        <a:t>53</a:t>
                      </a:r>
                    </a:p>
                  </a:txBody>
                  <a:tcPr marL="98881" marR="98881" marT="0" marB="0" anchor="ctr"/>
                </a:tc>
                <a:tc>
                  <a:txBody>
                    <a:bodyPr/>
                    <a:lstStyle/>
                    <a:p>
                      <a:pPr algn="ctr">
                        <a:lnSpc>
                          <a:spcPct val="115000"/>
                        </a:lnSpc>
                      </a:pPr>
                      <a:r>
                        <a:rPr lang="en-US" sz="2400" b="0" kern="100">
                          <a:effectLst/>
                          <a:latin typeface="Verdana" panose="020B0604030504040204" pitchFamily="34" charset="0"/>
                          <a:ea typeface="Verdana" panose="020B0604030504040204" pitchFamily="34" charset="0"/>
                          <a:cs typeface="Verdana" panose="020B0604030504040204" pitchFamily="34" charset="0"/>
                        </a:rPr>
                        <a:t>0.53</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1,5-2,5</a:t>
                      </a: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1,5-2,5</a:t>
                      </a:r>
                    </a:p>
                  </a:txBody>
                  <a:tcPr marL="98881" marR="98881" marT="0" marB="0" anchor="ctr"/>
                </a:tc>
                <a:extLst>
                  <a:ext uri="{0D108BD9-81ED-4DB2-BD59-A6C34878D82A}">
                    <a16:rowId xmlns:a16="http://schemas.microsoft.com/office/drawing/2014/main" val="3290604025"/>
                  </a:ext>
                </a:extLst>
              </a:tr>
              <a:tr h="1105241">
                <a:tc>
                  <a:txBody>
                    <a:bodyPr/>
                    <a:lstStyle/>
                    <a:p>
                      <a:pPr algn="ctr">
                        <a:lnSpc>
                          <a:spcPct val="115000"/>
                        </a:lnSpc>
                      </a:pPr>
                      <a:r>
                        <a:rPr lang="en-US" sz="2400" b="0" kern="100">
                          <a:effectLst/>
                          <a:latin typeface="Verdana" panose="020B0604030504040204" pitchFamily="34" charset="0"/>
                          <a:ea typeface="Verdana" panose="020B0604030504040204" pitchFamily="34" charset="0"/>
                          <a:cs typeface="Verdana" panose="020B0604030504040204" pitchFamily="34" charset="0"/>
                        </a:rPr>
                        <a:t>I</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10</a:t>
                      </a:r>
                      <a:r>
                        <a:rPr lang="ru-RU" sz="2400" b="0" kern="100" baseline="30000">
                          <a:effectLst/>
                          <a:latin typeface="Verdana" panose="020B0604030504040204" pitchFamily="34" charset="0"/>
                          <a:ea typeface="Verdana" panose="020B0604030504040204" pitchFamily="34" charset="0"/>
                          <a:cs typeface="Verdana" panose="020B0604030504040204" pitchFamily="34" charset="0"/>
                        </a:rPr>
                        <a:t>9</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en-US" sz="2400" b="0" kern="100">
                          <a:effectLst/>
                          <a:latin typeface="Verdana" panose="020B0604030504040204" pitchFamily="34" charset="0"/>
                          <a:ea typeface="Verdana" panose="020B0604030504040204" pitchFamily="34" charset="0"/>
                          <a:cs typeface="Verdana" panose="020B0604030504040204" pitchFamily="34" charset="0"/>
                        </a:rPr>
                        <a:t>8*</a:t>
                      </a:r>
                      <a:r>
                        <a:rPr lang="ru-RU" sz="2400" b="0" kern="100">
                          <a:effectLst/>
                          <a:latin typeface="Verdana" panose="020B0604030504040204" pitchFamily="34" charset="0"/>
                          <a:ea typeface="Verdana" panose="020B0604030504040204" pitchFamily="34" charset="0"/>
                          <a:cs typeface="Verdana" panose="020B0604030504040204" pitchFamily="34" charset="0"/>
                        </a:rPr>
                        <a:t>10</a:t>
                      </a:r>
                      <a:r>
                        <a:rPr lang="ru-RU" sz="2400" b="0" kern="100" baseline="30000">
                          <a:effectLst/>
                          <a:latin typeface="Verdana" panose="020B0604030504040204" pitchFamily="34" charset="0"/>
                          <a:ea typeface="Verdana" panose="020B0604030504040204" pitchFamily="34" charset="0"/>
                          <a:cs typeface="Verdana" panose="020B0604030504040204" pitchFamily="34" charset="0"/>
                        </a:rPr>
                        <a:t>8</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5,6*10</a:t>
                      </a:r>
                      <a:r>
                        <a:rPr lang="ru-RU" sz="2400" b="0" kern="100" baseline="30000">
                          <a:effectLst/>
                          <a:latin typeface="Verdana" panose="020B0604030504040204" pitchFamily="34" charset="0"/>
                          <a:ea typeface="Verdana" panose="020B0604030504040204" pitchFamily="34" charset="0"/>
                          <a:cs typeface="Verdana" panose="020B0604030504040204" pitchFamily="34" charset="0"/>
                        </a:rPr>
                        <a:t>8</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5*10</a:t>
                      </a:r>
                      <a:r>
                        <a:rPr lang="ru-RU" sz="2400" b="0" kern="100" baseline="30000">
                          <a:effectLst/>
                          <a:latin typeface="Verdana" panose="020B0604030504040204" pitchFamily="34" charset="0"/>
                          <a:ea typeface="Verdana" panose="020B0604030504040204" pitchFamily="34" charset="0"/>
                          <a:cs typeface="Verdana" panose="020B0604030504040204" pitchFamily="34" charset="0"/>
                        </a:rPr>
                        <a:t>8</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5*10</a:t>
                      </a:r>
                      <a:r>
                        <a:rPr lang="en-US" sz="2400" b="0" kern="100" baseline="30000">
                          <a:effectLst/>
                          <a:latin typeface="Verdana" panose="020B0604030504040204" pitchFamily="34" charset="0"/>
                          <a:ea typeface="Verdana" panose="020B0604030504040204" pitchFamily="34" charset="0"/>
                          <a:cs typeface="Verdana" panose="020B0604030504040204" pitchFamily="34" charset="0"/>
                        </a:rPr>
                        <a:t>8</a:t>
                      </a:r>
                      <a:endParaRPr lang="ru-RU" sz="2400" b="0" kern="100" baseline="3000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pPr>
                      <a:r>
                        <a:rPr lang="ru-RU" sz="2400" b="0" kern="100" baseline="30000">
                          <a:effectLst/>
                          <a:latin typeface="Verdana" panose="020B0604030504040204" pitchFamily="34" charset="0"/>
                          <a:ea typeface="Verdana" panose="020B0604030504040204" pitchFamily="34" charset="0"/>
                          <a:cs typeface="Verdana" panose="020B0604030504040204" pitchFamily="34" charset="0"/>
                        </a:rPr>
                        <a:t>22 </a:t>
                      </a:r>
                      <a:r>
                        <a:rPr lang="en-US" sz="2400" b="0" kern="100" baseline="30000">
                          <a:effectLst/>
                          <a:latin typeface="Verdana" panose="020B0604030504040204" pitchFamily="34" charset="0"/>
                          <a:ea typeface="Verdana" panose="020B0604030504040204" pitchFamily="34" charset="0"/>
                          <a:cs typeface="Verdana" panose="020B0604030504040204" pitchFamily="34" charset="0"/>
                        </a:rPr>
                        <a:t>bunches</a:t>
                      </a:r>
                      <a:r>
                        <a:rPr lang="ru-RU" sz="2400" b="0" kern="100" baseline="30000">
                          <a:effectLst/>
                          <a:latin typeface="Verdana" panose="020B0604030504040204" pitchFamily="34" charset="0"/>
                          <a:ea typeface="Verdana" panose="020B0604030504040204" pitchFamily="34" charset="0"/>
                          <a:cs typeface="Verdana" panose="020B0604030504040204" pitchFamily="34" charset="0"/>
                        </a:rPr>
                        <a:t> </a:t>
                      </a:r>
                      <a:r>
                        <a:rPr lang="en-US" sz="2400" b="0" kern="100" baseline="30000">
                          <a:effectLst/>
                          <a:latin typeface="Verdana" panose="020B0604030504040204" pitchFamily="34" charset="0"/>
                          <a:ea typeface="Verdana" panose="020B0604030504040204" pitchFamily="34" charset="0"/>
                          <a:cs typeface="Verdana" panose="020B0604030504040204" pitchFamily="34" charset="0"/>
                        </a:rPr>
                        <a:t>RF</a:t>
                      </a:r>
                      <a:r>
                        <a:rPr lang="ru-RU" sz="2400" b="0" kern="100" baseline="30000">
                          <a:effectLst/>
                          <a:latin typeface="Verdana" panose="020B0604030504040204" pitchFamily="34" charset="0"/>
                          <a:ea typeface="Verdana" panose="020B0604030504040204" pitchFamily="34" charset="0"/>
                          <a:cs typeface="Verdana" panose="020B0604030504040204" pitchFamily="34" charset="0"/>
                        </a:rPr>
                        <a:t>-2 </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extLst>
                  <a:ext uri="{0D108BD9-81ED-4DB2-BD59-A6C34878D82A}">
                    <a16:rowId xmlns:a16="http://schemas.microsoft.com/office/drawing/2014/main" val="2509199657"/>
                  </a:ext>
                </a:extLst>
              </a:tr>
              <a:tr h="909905">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В</a:t>
                      </a:r>
                      <a:r>
                        <a:rPr lang="en-US" sz="2400" b="0" kern="100" baseline="-25000">
                          <a:effectLst/>
                          <a:latin typeface="Verdana" panose="020B0604030504040204" pitchFamily="34" charset="0"/>
                          <a:ea typeface="Verdana" panose="020B0604030504040204" pitchFamily="34" charset="0"/>
                          <a:cs typeface="Verdana" panose="020B0604030504040204" pitchFamily="34" charset="0"/>
                        </a:rPr>
                        <a:t>field</a:t>
                      </a:r>
                      <a:r>
                        <a:rPr lang="ru-RU" sz="2400" b="0" kern="100">
                          <a:effectLst/>
                          <a:latin typeface="Verdana" panose="020B0604030504040204" pitchFamily="34" charset="0"/>
                          <a:ea typeface="Verdana" panose="020B0604030504040204" pitchFamily="34" charset="0"/>
                          <a:cs typeface="Verdana" panose="020B0604030504040204" pitchFamily="34" charset="0"/>
                        </a:rPr>
                        <a:t>,</a:t>
                      </a:r>
                      <a:r>
                        <a:rPr lang="en-US" sz="2400" b="0" kern="100">
                          <a:effectLst/>
                          <a:latin typeface="Verdana" panose="020B0604030504040204" pitchFamily="34" charset="0"/>
                          <a:ea typeface="Verdana" panose="020B0604030504040204" pitchFamily="34" charset="0"/>
                          <a:cs typeface="Verdana" panose="020B0604030504040204" pitchFamily="34" charset="0"/>
                        </a:rPr>
                        <a:t> T</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0,1</a:t>
                      </a: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1,6</a:t>
                      </a: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0,4</a:t>
                      </a: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1,</a:t>
                      </a:r>
                      <a:r>
                        <a:rPr lang="en-US" sz="2400" b="0" kern="100">
                          <a:effectLst/>
                          <a:latin typeface="Verdana" panose="020B0604030504040204" pitchFamily="34" charset="0"/>
                          <a:ea typeface="Verdana" panose="020B0604030504040204" pitchFamily="34" charset="0"/>
                          <a:cs typeface="Verdana" panose="020B0604030504040204" pitchFamily="34" charset="0"/>
                        </a:rPr>
                        <a:t>2</a:t>
                      </a:r>
                      <a:endParaRPr lang="ru-RU" sz="2400" b="0" kern="100">
                        <a:effectLst/>
                        <a:latin typeface="Verdana" panose="020B0604030504040204" pitchFamily="34" charset="0"/>
                        <a:ea typeface="Verdana" panose="020B0604030504040204" pitchFamily="34" charset="0"/>
                        <a:cs typeface="Verdana" panose="020B0604030504040204" pitchFamily="34" charset="0"/>
                      </a:endParaRPr>
                    </a:p>
                  </a:txBody>
                  <a:tcPr marL="98881" marR="98881" marT="0" marB="0" anchor="ctr"/>
                </a:tc>
                <a:tc>
                  <a:txBody>
                    <a:bodyPr/>
                    <a:lstStyle/>
                    <a:p>
                      <a:pPr algn="ctr">
                        <a:lnSpc>
                          <a:spcPct val="115000"/>
                        </a:lnSpc>
                      </a:pPr>
                      <a:r>
                        <a:rPr lang="ru-RU" sz="2400" b="0" kern="100">
                          <a:effectLst/>
                          <a:latin typeface="Verdana" panose="020B0604030504040204" pitchFamily="34" charset="0"/>
                          <a:ea typeface="Verdana" panose="020B0604030504040204" pitchFamily="34" charset="0"/>
                          <a:cs typeface="Verdana" panose="020B0604030504040204" pitchFamily="34" charset="0"/>
                        </a:rPr>
                        <a:t> 1.2</a:t>
                      </a:r>
                    </a:p>
                  </a:txBody>
                  <a:tcPr marL="98881" marR="98881" marT="0" marB="0" anchor="ctr"/>
                </a:tc>
                <a:extLst>
                  <a:ext uri="{0D108BD9-81ED-4DB2-BD59-A6C34878D82A}">
                    <a16:rowId xmlns:a16="http://schemas.microsoft.com/office/drawing/2014/main" val="2158553776"/>
                  </a:ext>
                </a:extLst>
              </a:tr>
            </a:tbl>
          </a:graphicData>
        </a:graphic>
      </p:graphicFrame>
    </p:spTree>
    <p:extLst>
      <p:ext uri="{BB962C8B-B14F-4D97-AF65-F5344CB8AC3E}">
        <p14:creationId xmlns:p14="http://schemas.microsoft.com/office/powerpoint/2010/main" val="3084289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F17199-8DA1-974E-A3D8-40B2CD9674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943" y="436613"/>
            <a:ext cx="9544253" cy="7092887"/>
          </a:xfrm>
          <a:prstGeom prst="rect">
            <a:avLst/>
          </a:prstGeom>
        </p:spPr>
      </p:pic>
      <p:pic>
        <p:nvPicPr>
          <p:cNvPr id="8" name="Picture 7">
            <a:extLst>
              <a:ext uri="{FF2B5EF4-FFF2-40B4-BE49-F238E27FC236}">
                <a16:creationId xmlns:a16="http://schemas.microsoft.com/office/drawing/2014/main" id="{154B3BD2-93DF-992D-C5C1-BAC89D79C3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12228" y="999801"/>
            <a:ext cx="9544255" cy="6934777"/>
          </a:xfrm>
          <a:prstGeom prst="rect">
            <a:avLst/>
          </a:prstGeom>
        </p:spPr>
      </p:pic>
      <p:sp>
        <p:nvSpPr>
          <p:cNvPr id="10" name="TextBox 9">
            <a:extLst>
              <a:ext uri="{FF2B5EF4-FFF2-40B4-BE49-F238E27FC236}">
                <a16:creationId xmlns:a16="http://schemas.microsoft.com/office/drawing/2014/main" id="{780A36E3-A131-5063-6CB3-7417B786013C}"/>
              </a:ext>
            </a:extLst>
          </p:cNvPr>
          <p:cNvSpPr txBox="1"/>
          <p:nvPr/>
        </p:nvSpPr>
        <p:spPr>
          <a:xfrm>
            <a:off x="1382157" y="8217593"/>
            <a:ext cx="19255112" cy="2629887"/>
          </a:xfrm>
          <a:prstGeom prst="rect">
            <a:avLst/>
          </a:prstGeom>
          <a:noFill/>
        </p:spPr>
        <p:txBody>
          <a:bodyPr wrap="square">
            <a:spAutoFit/>
          </a:bodyPr>
          <a:lstStyle/>
          <a:p>
            <a:r>
              <a:rPr lang="en-GB" sz="3298" b="1">
                <a:solidFill>
                  <a:srgbClr val="002060"/>
                </a:solidFill>
                <a:latin typeface="Arial" panose="020B0604020202020204" pitchFamily="34" charset="0"/>
                <a:cs typeface="Arial" panose="020B0604020202020204" pitchFamily="34" charset="0"/>
              </a:rPr>
              <a:t>Fixed-target mode</a:t>
            </a:r>
            <a:r>
              <a:rPr lang="en-GB" sz="3298">
                <a:solidFill>
                  <a:srgbClr val="002060"/>
                </a:solidFill>
                <a:latin typeface="Arial" panose="020B0604020202020204" pitchFamily="34" charset="0"/>
                <a:cs typeface="Arial" panose="020B0604020202020204" pitchFamily="34" charset="0"/>
              </a:rPr>
              <a:t>: </a:t>
            </a:r>
            <a:r>
              <a:rPr lang="en-GB" sz="3298" i="1">
                <a:solidFill>
                  <a:srgbClr val="002060"/>
                </a:solidFill>
                <a:latin typeface="Arial" panose="020B0604020202020204" pitchFamily="34" charset="0"/>
                <a:cs typeface="Arial" panose="020B0604020202020204" pitchFamily="34" charset="0"/>
              </a:rPr>
              <a:t>one beam + thin wire (~ </a:t>
            </a:r>
            <a:r>
              <a:rPr lang="en-GB" sz="3298" b="1" i="1">
                <a:solidFill>
                  <a:srgbClr val="002060"/>
                </a:solidFill>
                <a:latin typeface="Arial" panose="020B0604020202020204" pitchFamily="34" charset="0"/>
                <a:cs typeface="Arial" panose="020B0604020202020204" pitchFamily="34" charset="0"/>
              </a:rPr>
              <a:t>100</a:t>
            </a:r>
            <a:r>
              <a:rPr lang="en-GB" sz="3298" i="1">
                <a:solidFill>
                  <a:srgbClr val="002060"/>
                </a:solidFill>
                <a:latin typeface="Arial" panose="020B0604020202020204" pitchFamily="34" charset="0"/>
                <a:cs typeface="Arial" panose="020B0604020202020204" pitchFamily="34" charset="0"/>
              </a:rPr>
              <a:t> </a:t>
            </a:r>
            <a:r>
              <a:rPr lang="en-US" sz="3298" i="1">
                <a:solidFill>
                  <a:srgbClr val="002060"/>
                </a:solidFill>
                <a:latin typeface="Symbol" pitchFamily="2" charset="2"/>
                <a:cs typeface="Arial" panose="020B0604020202020204" pitchFamily="34" charset="0"/>
              </a:rPr>
              <a:t>m</a:t>
            </a:r>
            <a:r>
              <a:rPr lang="en-GB" sz="3298" i="1">
                <a:solidFill>
                  <a:srgbClr val="002060"/>
                </a:solidFill>
                <a:latin typeface="Arial" panose="020B0604020202020204" pitchFamily="34" charset="0"/>
                <a:cs typeface="Arial" panose="020B0604020202020204" pitchFamily="34" charset="0"/>
              </a:rPr>
              <a:t>m) close to the edge of the MPD central barrel</a:t>
            </a:r>
            <a:r>
              <a:rPr lang="en-GB" sz="3298">
                <a:solidFill>
                  <a:srgbClr val="002060"/>
                </a:solidFill>
                <a:latin typeface="Arial" panose="020B0604020202020204" pitchFamily="34" charset="0"/>
                <a:cs typeface="Arial" panose="020B0604020202020204" pitchFamily="34" charset="0"/>
              </a:rPr>
              <a:t>: </a:t>
            </a:r>
          </a:p>
          <a:p>
            <a:pPr marL="565442" indent="-565442">
              <a:buFont typeface="Arial" panose="020B0604020202020204" pitchFamily="34" charset="0"/>
              <a:buChar char="•"/>
            </a:pPr>
            <a:r>
              <a:rPr lang="en-GB" sz="3298" i="1">
                <a:solidFill>
                  <a:srgbClr val="002060"/>
                </a:solidFill>
                <a:latin typeface="Arial" panose="020B0604020202020204" pitchFamily="34" charset="0"/>
                <a:cs typeface="Arial" panose="020B0604020202020204" pitchFamily="34" charset="0"/>
              </a:rPr>
              <a:t>extends energy range of MPD to </a:t>
            </a:r>
            <a:r>
              <a:rPr lang="ru-RU" sz="3298" i="1">
                <a:solidFill>
                  <a:srgbClr val="000090"/>
                </a:solidFill>
              </a:rPr>
              <a:t> √ </a:t>
            </a:r>
            <a:r>
              <a:rPr lang="en-GB" sz="3298" i="1">
                <a:solidFill>
                  <a:srgbClr val="002060"/>
                </a:solidFill>
                <a:latin typeface="Arial" panose="020B0604020202020204" pitchFamily="34" charset="0"/>
                <a:cs typeface="Arial" panose="020B0604020202020204" pitchFamily="34" charset="0"/>
              </a:rPr>
              <a:t>S</a:t>
            </a:r>
            <a:r>
              <a:rPr lang="en-GB" sz="3298" i="1" baseline="-25000">
                <a:solidFill>
                  <a:srgbClr val="002060"/>
                </a:solidFill>
                <a:latin typeface="Arial" panose="020B0604020202020204" pitchFamily="34" charset="0"/>
                <a:cs typeface="Arial" panose="020B0604020202020204" pitchFamily="34" charset="0"/>
              </a:rPr>
              <a:t>NN</a:t>
            </a:r>
            <a:r>
              <a:rPr lang="en-GB" sz="3298" i="1">
                <a:solidFill>
                  <a:srgbClr val="002060"/>
                </a:solidFill>
                <a:latin typeface="Arial" panose="020B0604020202020204" pitchFamily="34" charset="0"/>
                <a:cs typeface="Arial" panose="020B0604020202020204" pitchFamily="34" charset="0"/>
              </a:rPr>
              <a:t> = 2.4-3.5 GeV (overlap with HADES, BM@N and CBM)</a:t>
            </a:r>
          </a:p>
          <a:p>
            <a:pPr marL="565442" indent="-565442">
              <a:buFont typeface="Arial" panose="020B0604020202020204" pitchFamily="34" charset="0"/>
              <a:buChar char="•"/>
            </a:pPr>
            <a:r>
              <a:rPr lang="en-GB" sz="3298" i="1">
                <a:solidFill>
                  <a:srgbClr val="002060"/>
                </a:solidFill>
                <a:latin typeface="Arial" panose="020B0604020202020204" pitchFamily="34" charset="0"/>
                <a:cs typeface="Arial" panose="020B0604020202020204" pitchFamily="34" charset="0"/>
              </a:rPr>
              <a:t>solves problem of low event rate at lower collision energies (only ~ 50 Hz at </a:t>
            </a:r>
            <a:r>
              <a:rPr lang="ru-RU" sz="3298" i="1">
                <a:solidFill>
                  <a:srgbClr val="000090"/>
                </a:solidFill>
              </a:rPr>
              <a:t> √ </a:t>
            </a:r>
            <a:r>
              <a:rPr lang="en-US" sz="3298" i="1">
                <a:solidFill>
                  <a:srgbClr val="002060"/>
                </a:solidFill>
                <a:latin typeface="Arial" panose="020B0604020202020204" pitchFamily="34" charset="0"/>
                <a:cs typeface="Arial" panose="020B0604020202020204" pitchFamily="34" charset="0"/>
              </a:rPr>
              <a:t>S</a:t>
            </a:r>
            <a:r>
              <a:rPr lang="en-GB" sz="3298" i="1" baseline="-25000">
                <a:solidFill>
                  <a:srgbClr val="002060"/>
                </a:solidFill>
                <a:latin typeface="Arial" panose="020B0604020202020204" pitchFamily="34" charset="0"/>
                <a:cs typeface="Arial" panose="020B0604020202020204" pitchFamily="34" charset="0"/>
              </a:rPr>
              <a:t>NN</a:t>
            </a:r>
            <a:r>
              <a:rPr lang="en-GB" sz="3298" i="1">
                <a:solidFill>
                  <a:srgbClr val="002060"/>
                </a:solidFill>
                <a:latin typeface="Arial" panose="020B0604020202020204" pitchFamily="34" charset="0"/>
                <a:cs typeface="Arial" panose="020B0604020202020204" pitchFamily="34" charset="0"/>
              </a:rPr>
              <a:t> = 4 GeV at design luminosity) </a:t>
            </a:r>
          </a:p>
          <a:p>
            <a:pPr marL="565442" indent="-565442">
              <a:buFont typeface="Arial" panose="020B0604020202020204" pitchFamily="34" charset="0"/>
              <a:buChar char="•"/>
            </a:pPr>
            <a:r>
              <a:rPr lang="en-GB" sz="3298" i="1">
                <a:solidFill>
                  <a:srgbClr val="002060"/>
                </a:solidFill>
                <a:latin typeface="Arial" panose="020B0604020202020204" pitchFamily="34" charset="0"/>
                <a:cs typeface="Arial" panose="020B0604020202020204" pitchFamily="34" charset="0"/>
              </a:rPr>
              <a:t>backup start-up solution (too low luminosity, only one beam, etc.) </a:t>
            </a:r>
          </a:p>
        </p:txBody>
      </p:sp>
      <p:sp>
        <p:nvSpPr>
          <p:cNvPr id="12" name="TextBox 11">
            <a:extLst>
              <a:ext uri="{FF2B5EF4-FFF2-40B4-BE49-F238E27FC236}">
                <a16:creationId xmlns:a16="http://schemas.microsoft.com/office/drawing/2014/main" id="{E57C1B75-055F-F261-D0BC-38D886B0C4FD}"/>
              </a:ext>
            </a:extLst>
          </p:cNvPr>
          <p:cNvSpPr txBox="1"/>
          <p:nvPr/>
        </p:nvSpPr>
        <p:spPr>
          <a:xfrm>
            <a:off x="3915146" y="256969"/>
            <a:ext cx="14189133" cy="646331"/>
          </a:xfrm>
          <a:prstGeom prst="rect">
            <a:avLst/>
          </a:prstGeom>
          <a:solidFill>
            <a:srgbClr val="D5FFFF"/>
          </a:solidFill>
        </p:spPr>
        <p:txBody>
          <a:bodyPr wrap="square">
            <a:spAutoFit/>
          </a:bodyPr>
          <a:lstStyle/>
          <a:p>
            <a:pPr algn="ctr"/>
            <a:r>
              <a:rPr lang="en-GB" sz="3600" b="1" dirty="0">
                <a:solidFill>
                  <a:srgbClr val="002060"/>
                </a:solidFill>
                <a:latin typeface="Arial" panose="020B0604020202020204" pitchFamily="34" charset="0"/>
                <a:cs typeface="Arial" panose="020B0604020202020204" pitchFamily="34" charset="0"/>
              </a:rPr>
              <a:t>Preparation for the fist run in 2025: </a:t>
            </a:r>
            <a:r>
              <a:rPr lang="en-GB" sz="3600" i="1" dirty="0">
                <a:solidFill>
                  <a:srgbClr val="002060"/>
                </a:solidFill>
                <a:latin typeface="Arial" panose="020B0604020202020204" pitchFamily="34" charset="0"/>
                <a:cs typeface="Arial" panose="020B0604020202020204" pitchFamily="34" charset="0"/>
              </a:rPr>
              <a:t>possible </a:t>
            </a:r>
            <a:r>
              <a:rPr lang="en-GB" sz="3600" b="1" i="1" dirty="0">
                <a:solidFill>
                  <a:srgbClr val="002060"/>
                </a:solidFill>
                <a:latin typeface="Arial" panose="020B0604020202020204" pitchFamily="34" charset="0"/>
                <a:cs typeface="Arial" panose="020B0604020202020204" pitchFamily="34" charset="0"/>
              </a:rPr>
              <a:t>fixed-target </a:t>
            </a:r>
            <a:r>
              <a:rPr lang="en-GB" sz="3600" i="1" dirty="0">
                <a:solidFill>
                  <a:srgbClr val="002060"/>
                </a:solidFill>
                <a:latin typeface="Arial" panose="020B0604020202020204" pitchFamily="34" charset="0"/>
                <a:cs typeface="Arial" panose="020B0604020202020204" pitchFamily="34" charset="0"/>
              </a:rPr>
              <a:t>mode</a:t>
            </a:r>
            <a:endParaRPr lang="en-RU" sz="3600" i="1"/>
          </a:p>
        </p:txBody>
      </p:sp>
      <p:sp>
        <p:nvSpPr>
          <p:cNvPr id="9" name="TextBox 8">
            <a:extLst>
              <a:ext uri="{FF2B5EF4-FFF2-40B4-BE49-F238E27FC236}">
                <a16:creationId xmlns:a16="http://schemas.microsoft.com/office/drawing/2014/main" id="{20FD819D-FE72-B748-9D41-5C35F5AF1775}"/>
              </a:ext>
            </a:extLst>
          </p:cNvPr>
          <p:cNvSpPr txBox="1"/>
          <p:nvPr/>
        </p:nvSpPr>
        <p:spPr>
          <a:xfrm>
            <a:off x="17214850" y="10940018"/>
            <a:ext cx="30803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V.Ryabov (MPD)</a:t>
            </a:r>
            <a:endParaRPr lang="ru-RU" i="1"/>
          </a:p>
        </p:txBody>
      </p:sp>
      <p:pic>
        <p:nvPicPr>
          <p:cNvPr id="11" name="Рисунок 10">
            <a:extLst>
              <a:ext uri="{FF2B5EF4-FFF2-40B4-BE49-F238E27FC236}">
                <a16:creationId xmlns:a16="http://schemas.microsoft.com/office/drawing/2014/main" id="{D600AB23-AE52-2445-9FD3-0666EA85254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16622038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CustomShape 2"/>
          <p:cNvSpPr/>
          <p:nvPr/>
        </p:nvSpPr>
        <p:spPr>
          <a:xfrm>
            <a:off x="637634" y="1647480"/>
            <a:ext cx="6060889" cy="1053366"/>
          </a:xfrm>
          <a:prstGeom prst="rect">
            <a:avLst/>
          </a:prstGeom>
          <a:noFill/>
          <a:ln w="0">
            <a:noFill/>
          </a:ln>
        </p:spPr>
        <p:style>
          <a:lnRef idx="0">
            <a:scrgbClr r="0" g="0" b="0"/>
          </a:lnRef>
          <a:fillRef idx="0">
            <a:scrgbClr r="0" g="0" b="0"/>
          </a:fillRef>
          <a:effectRef idx="0">
            <a:scrgbClr r="0" g="0" b="0"/>
          </a:effectRef>
          <a:fontRef idx="minor"/>
        </p:style>
        <p:txBody>
          <a:bodyPr wrap="none" lIns="137985" tIns="69279" rIns="137985" bIns="69279" anchor="t">
            <a:spAutoFit/>
          </a:bodyPr>
          <a:lstStyle/>
          <a:p>
            <a:pPr algn="ctr">
              <a:tabLst>
                <a:tab pos="0" algn="l"/>
              </a:tabLst>
            </a:pPr>
            <a:r>
              <a:rPr lang="en-US" sz="2968" b="1" spc="-2">
                <a:solidFill>
                  <a:srgbClr val="002060"/>
                </a:solidFill>
                <a:latin typeface="Calibri" panose="020F0502020204030204" pitchFamily="34" charset="0"/>
                <a:ea typeface="DejaVu Sans"/>
                <a:cs typeface="Calibri" panose="020F0502020204030204" pitchFamily="34" charset="0"/>
              </a:rPr>
              <a:t>R</a:t>
            </a:r>
            <a:r>
              <a:rPr lang="en-GB" sz="2968" b="1" spc="-2" err="1">
                <a:solidFill>
                  <a:srgbClr val="002060"/>
                </a:solidFill>
                <a:latin typeface="Calibri" panose="020F0502020204030204" pitchFamily="34" charset="0"/>
                <a:ea typeface="DejaVu Sans"/>
                <a:cs typeface="Calibri" panose="020F0502020204030204" pitchFamily="34" charset="0"/>
              </a:rPr>
              <a:t>elativistic </a:t>
            </a:r>
            <a:r>
              <a:rPr lang="en-US" sz="2968" b="1" spc="-2">
                <a:solidFill>
                  <a:srgbClr val="002060"/>
                </a:solidFill>
                <a:latin typeface="Calibri" panose="020F0502020204030204" pitchFamily="34" charset="0"/>
                <a:ea typeface="DejaVu Sans"/>
                <a:cs typeface="Calibri" panose="020F0502020204030204" pitchFamily="34" charset="0"/>
              </a:rPr>
              <a:t>H</a:t>
            </a:r>
            <a:r>
              <a:rPr lang="en-GB" sz="2968" b="1" spc="-2" err="1">
                <a:solidFill>
                  <a:srgbClr val="002060"/>
                </a:solidFill>
                <a:latin typeface="Calibri" panose="020F0502020204030204" pitchFamily="34" charset="0"/>
                <a:ea typeface="DejaVu Sans"/>
                <a:cs typeface="Calibri" panose="020F0502020204030204" pitchFamily="34" charset="0"/>
              </a:rPr>
              <a:t>eavy Ion</a:t>
            </a:r>
            <a:r>
              <a:rPr lang="en-US" sz="2968" b="1" spc="-2">
                <a:solidFill>
                  <a:srgbClr val="002060"/>
                </a:solidFill>
                <a:latin typeface="Calibri" panose="020F0502020204030204" pitchFamily="34" charset="0"/>
                <a:ea typeface="DejaVu Sans"/>
                <a:cs typeface="Calibri" panose="020F0502020204030204" pitchFamily="34" charset="0"/>
              </a:rPr>
              <a:t> &amp; Spin Physics </a:t>
            </a:r>
            <a:endParaRPr lang="en-US" sz="2968" spc="-2">
              <a:latin typeface="Calibri" panose="020F0502020204030204" pitchFamily="34" charset="0"/>
              <a:cs typeface="Calibri" panose="020F0502020204030204" pitchFamily="34" charset="0"/>
            </a:endParaRPr>
          </a:p>
          <a:p>
            <a:pPr algn="ctr">
              <a:tabLst>
                <a:tab pos="0" algn="l"/>
              </a:tabLst>
            </a:pPr>
            <a:r>
              <a:rPr lang="en-US" sz="2968" b="1" spc="-2">
                <a:solidFill>
                  <a:srgbClr val="002060"/>
                </a:solidFill>
                <a:latin typeface="Calibri" panose="020F0502020204030204" pitchFamily="34" charset="0"/>
                <a:ea typeface="DejaVu Sans"/>
                <a:cs typeface="Calibri" panose="020F0502020204030204" pitchFamily="34" charset="0"/>
              </a:rPr>
              <a:t>NICA complex</a:t>
            </a:r>
            <a:endParaRPr lang="en-US" sz="2968" spc="-2">
              <a:latin typeface="Calibri" panose="020F0502020204030204" pitchFamily="34" charset="0"/>
              <a:cs typeface="Calibri" panose="020F0502020204030204" pitchFamily="34" charset="0"/>
            </a:endParaRPr>
          </a:p>
        </p:txBody>
      </p:sp>
      <p:sp>
        <p:nvSpPr>
          <p:cNvPr id="573" name="CustomShape 4"/>
          <p:cNvSpPr/>
          <p:nvPr/>
        </p:nvSpPr>
        <p:spPr>
          <a:xfrm>
            <a:off x="6649633" y="1814665"/>
            <a:ext cx="6840278" cy="1053366"/>
          </a:xfrm>
          <a:prstGeom prst="rect">
            <a:avLst/>
          </a:prstGeom>
          <a:noFill/>
          <a:ln w="0">
            <a:noFill/>
          </a:ln>
        </p:spPr>
        <p:style>
          <a:lnRef idx="0">
            <a:scrgbClr r="0" g="0" b="0"/>
          </a:lnRef>
          <a:fillRef idx="0">
            <a:scrgbClr r="0" g="0" b="0"/>
          </a:fillRef>
          <a:effectRef idx="0">
            <a:scrgbClr r="0" g="0" b="0"/>
          </a:effectRef>
          <a:fontRef idx="minor"/>
        </p:style>
        <p:txBody>
          <a:bodyPr lIns="137985" tIns="69279" rIns="137985" bIns="69279" anchor="t">
            <a:spAutoFit/>
          </a:bodyPr>
          <a:lstStyle/>
          <a:p>
            <a:pPr algn="ctr">
              <a:tabLst>
                <a:tab pos="0" algn="l"/>
              </a:tabLst>
            </a:pPr>
            <a:r>
              <a:rPr lang="en-US" sz="2968" b="1" spc="-2">
                <a:solidFill>
                  <a:srgbClr val="002060"/>
                </a:solidFill>
                <a:latin typeface="Calibri" panose="020F0502020204030204" pitchFamily="34" charset="0"/>
                <a:ea typeface="DejaVu Sans"/>
                <a:cs typeface="Calibri" panose="020F0502020204030204" pitchFamily="34" charset="0"/>
              </a:rPr>
              <a:t>Low Energy Nuclear Physics </a:t>
            </a:r>
            <a:endParaRPr lang="en-US" sz="2968" spc="-2">
              <a:latin typeface="Calibri" panose="020F0502020204030204" pitchFamily="34" charset="0"/>
              <a:cs typeface="Calibri" panose="020F0502020204030204" pitchFamily="34" charset="0"/>
            </a:endParaRPr>
          </a:p>
          <a:p>
            <a:pPr algn="ctr">
              <a:tabLst>
                <a:tab pos="0" algn="l"/>
              </a:tabLst>
            </a:pPr>
            <a:r>
              <a:rPr lang="en-US" sz="2968" b="1" spc="-2">
                <a:solidFill>
                  <a:srgbClr val="002060"/>
                </a:solidFill>
                <a:latin typeface="Calibri" panose="020F0502020204030204" pitchFamily="34" charset="0"/>
                <a:ea typeface="DejaVu Sans"/>
                <a:cs typeface="Calibri" panose="020F0502020204030204" pitchFamily="34" charset="0"/>
              </a:rPr>
              <a:t>SHEF&amp; DRIBS-III project</a:t>
            </a:r>
            <a:endParaRPr lang="en-US" sz="2968" spc="-2">
              <a:latin typeface="Calibri" panose="020F0502020204030204" pitchFamily="34" charset="0"/>
              <a:cs typeface="Calibri" panose="020F0502020204030204" pitchFamily="34" charset="0"/>
            </a:endParaRPr>
          </a:p>
        </p:txBody>
      </p:sp>
      <p:sp>
        <p:nvSpPr>
          <p:cNvPr id="574" name="CustomShape 5"/>
          <p:cNvSpPr/>
          <p:nvPr/>
        </p:nvSpPr>
        <p:spPr>
          <a:xfrm>
            <a:off x="13696601" y="1811231"/>
            <a:ext cx="5653378" cy="1053366"/>
          </a:xfrm>
          <a:prstGeom prst="rect">
            <a:avLst/>
          </a:prstGeom>
          <a:noFill/>
          <a:ln w="0">
            <a:noFill/>
          </a:ln>
        </p:spPr>
        <p:style>
          <a:lnRef idx="0">
            <a:scrgbClr r="0" g="0" b="0"/>
          </a:lnRef>
          <a:fillRef idx="0">
            <a:scrgbClr r="0" g="0" b="0"/>
          </a:fillRef>
          <a:effectRef idx="0">
            <a:scrgbClr r="0" g="0" b="0"/>
          </a:effectRef>
          <a:fontRef idx="minor"/>
        </p:style>
        <p:txBody>
          <a:bodyPr lIns="137985" tIns="69279" rIns="137985" bIns="69279" anchor="t">
            <a:spAutoFit/>
          </a:bodyPr>
          <a:lstStyle/>
          <a:p>
            <a:pPr algn="ctr">
              <a:tabLst>
                <a:tab pos="0" algn="l"/>
              </a:tabLst>
            </a:pPr>
            <a:r>
              <a:rPr lang="en-US" sz="2968" b="1" spc="-2">
                <a:solidFill>
                  <a:srgbClr val="002060"/>
                </a:solidFill>
                <a:latin typeface="Calibri" panose="020F0502020204030204" pitchFamily="34" charset="0"/>
                <a:ea typeface="DejaVu Sans"/>
                <a:cs typeface="Calibri" panose="020F0502020204030204" pitchFamily="34" charset="0"/>
              </a:rPr>
              <a:t>Condensed matter and Neutron physics (IBR-2М+spectrometers)</a:t>
            </a:r>
            <a:endParaRPr lang="en-US" sz="2968" spc="-2">
              <a:latin typeface="Calibri" panose="020F0502020204030204" pitchFamily="34" charset="0"/>
              <a:cs typeface="Calibri" panose="020F0502020204030204" pitchFamily="34" charset="0"/>
            </a:endParaRPr>
          </a:p>
        </p:txBody>
      </p:sp>
      <p:sp>
        <p:nvSpPr>
          <p:cNvPr id="575" name="CustomShape 14"/>
          <p:cNvSpPr/>
          <p:nvPr/>
        </p:nvSpPr>
        <p:spPr>
          <a:xfrm>
            <a:off x="1421037" y="5914137"/>
            <a:ext cx="4715649" cy="1053366"/>
          </a:xfrm>
          <a:prstGeom prst="rect">
            <a:avLst/>
          </a:prstGeom>
          <a:noFill/>
          <a:ln w="0">
            <a:noFill/>
          </a:ln>
        </p:spPr>
        <p:style>
          <a:lnRef idx="0">
            <a:scrgbClr r="0" g="0" b="0"/>
          </a:lnRef>
          <a:fillRef idx="0">
            <a:scrgbClr r="0" g="0" b="0"/>
          </a:fillRef>
          <a:effectRef idx="0">
            <a:scrgbClr r="0" g="0" b="0"/>
          </a:effectRef>
          <a:fontRef idx="minor"/>
        </p:style>
        <p:txBody>
          <a:bodyPr wrap="none" lIns="137985" tIns="69279" rIns="137985" bIns="69279" anchor="t">
            <a:spAutoFit/>
          </a:bodyPr>
          <a:lstStyle/>
          <a:p>
            <a:pPr algn="ctr">
              <a:tabLst>
                <a:tab pos="0" algn="l"/>
              </a:tabLst>
            </a:pPr>
            <a:r>
              <a:rPr lang="en-GB" sz="2968" b="1" spc="-2">
                <a:solidFill>
                  <a:srgbClr val="002060"/>
                </a:solidFill>
                <a:latin typeface="Calibri" panose="020F0502020204030204" pitchFamily="34" charset="0"/>
                <a:ea typeface="DejaVu Sans"/>
                <a:cs typeface="Calibri" panose="020F0502020204030204" pitchFamily="34" charset="0"/>
              </a:rPr>
              <a:t>Particle physics, Neutrino</a:t>
            </a:r>
            <a:r>
              <a:rPr lang="en-US" sz="2968" b="1" spc="-2">
                <a:solidFill>
                  <a:srgbClr val="002060"/>
                </a:solidFill>
                <a:latin typeface="Calibri" panose="020F0502020204030204" pitchFamily="34" charset="0"/>
                <a:ea typeface="DejaVu Sans"/>
                <a:cs typeface="Calibri" panose="020F0502020204030204" pitchFamily="34" charset="0"/>
              </a:rPr>
              <a:t> &amp; </a:t>
            </a:r>
          </a:p>
          <a:p>
            <a:pPr algn="ctr">
              <a:tabLst>
                <a:tab pos="0" algn="l"/>
              </a:tabLst>
            </a:pPr>
            <a:r>
              <a:rPr lang="en-US" sz="2968" b="1" spc="-2" err="1">
                <a:solidFill>
                  <a:srgbClr val="002060"/>
                </a:solidFill>
                <a:latin typeface="Calibri" panose="020F0502020204030204" pitchFamily="34" charset="0"/>
                <a:ea typeface="DejaVu Sans"/>
                <a:cs typeface="Calibri" panose="020F0502020204030204" pitchFamily="34" charset="0"/>
              </a:rPr>
              <a:t>Astroparticle. Baikal-GVD</a:t>
            </a:r>
            <a:endParaRPr lang="en-US" sz="2968" spc="-2">
              <a:latin typeface="Calibri" panose="020F0502020204030204" pitchFamily="34" charset="0"/>
              <a:cs typeface="Calibri" panose="020F0502020204030204" pitchFamily="34" charset="0"/>
            </a:endParaRPr>
          </a:p>
        </p:txBody>
      </p:sp>
      <p:sp>
        <p:nvSpPr>
          <p:cNvPr id="576" name="CustomShape 15"/>
          <p:cNvSpPr/>
          <p:nvPr/>
        </p:nvSpPr>
        <p:spPr>
          <a:xfrm>
            <a:off x="7674500" y="5901541"/>
            <a:ext cx="5009829" cy="1053366"/>
          </a:xfrm>
          <a:prstGeom prst="rect">
            <a:avLst/>
          </a:prstGeom>
          <a:noFill/>
          <a:ln w="0">
            <a:noFill/>
          </a:ln>
        </p:spPr>
        <p:style>
          <a:lnRef idx="0">
            <a:scrgbClr r="0" g="0" b="0"/>
          </a:lnRef>
          <a:fillRef idx="0">
            <a:scrgbClr r="0" g="0" b="0"/>
          </a:fillRef>
          <a:effectRef idx="0">
            <a:scrgbClr r="0" g="0" b="0"/>
          </a:effectRef>
          <a:fontRef idx="minor"/>
        </p:style>
        <p:txBody>
          <a:bodyPr lIns="137985" tIns="69279" rIns="137985" bIns="69279" anchor="t">
            <a:spAutoFit/>
          </a:bodyPr>
          <a:lstStyle/>
          <a:p>
            <a:pPr algn="ctr">
              <a:tabLst>
                <a:tab pos="0" algn="l"/>
              </a:tabLst>
            </a:pPr>
            <a:r>
              <a:rPr lang="en-US" sz="2968" b="1" spc="-2">
                <a:solidFill>
                  <a:srgbClr val="002060"/>
                </a:solidFill>
                <a:latin typeface="Calibri" panose="020F0502020204030204" pitchFamily="34" charset="0"/>
                <a:ea typeface="DejaVu Sans"/>
                <a:cs typeface="Calibri" panose="020F0502020204030204" pitchFamily="34" charset="0"/>
              </a:rPr>
              <a:t>  IT and H</a:t>
            </a:r>
            <a:r>
              <a:rPr lang="en-GB" sz="2968" b="1" spc="-2" err="1">
                <a:solidFill>
                  <a:srgbClr val="002060"/>
                </a:solidFill>
                <a:latin typeface="Calibri" panose="020F0502020204030204" pitchFamily="34" charset="0"/>
                <a:ea typeface="DejaVu Sans"/>
                <a:cs typeface="Calibri" panose="020F0502020204030204" pitchFamily="34" charset="0"/>
              </a:rPr>
              <a:t>igh </a:t>
            </a:r>
            <a:r>
              <a:rPr lang="en-US" sz="2968" b="1" spc="-2">
                <a:solidFill>
                  <a:srgbClr val="002060"/>
                </a:solidFill>
                <a:latin typeface="Calibri" panose="020F0502020204030204" pitchFamily="34" charset="0"/>
                <a:ea typeface="DejaVu Sans"/>
                <a:cs typeface="Calibri" panose="020F0502020204030204" pitchFamily="34" charset="0"/>
              </a:rPr>
              <a:t>P</a:t>
            </a:r>
            <a:r>
              <a:rPr lang="en-GB" sz="2968" b="1" spc="-2" err="1">
                <a:solidFill>
                  <a:srgbClr val="002060"/>
                </a:solidFill>
                <a:latin typeface="Calibri" panose="020F0502020204030204" pitchFamily="34" charset="0"/>
                <a:ea typeface="DejaVu Sans"/>
                <a:cs typeface="Calibri" panose="020F0502020204030204" pitchFamily="34" charset="0"/>
              </a:rPr>
              <a:t>ower </a:t>
            </a:r>
            <a:r>
              <a:rPr lang="en-US" sz="2968" b="1" spc="-2">
                <a:solidFill>
                  <a:srgbClr val="002060"/>
                </a:solidFill>
                <a:latin typeface="Calibri" panose="020F0502020204030204" pitchFamily="34" charset="0"/>
                <a:ea typeface="DejaVu Sans"/>
                <a:cs typeface="Calibri" panose="020F0502020204030204" pitchFamily="34" charset="0"/>
              </a:rPr>
              <a:t>C</a:t>
            </a:r>
            <a:r>
              <a:rPr lang="en-GB" sz="2968" b="1" spc="-2" err="1">
                <a:solidFill>
                  <a:srgbClr val="002060"/>
                </a:solidFill>
                <a:latin typeface="Calibri" panose="020F0502020204030204" pitchFamily="34" charset="0"/>
                <a:ea typeface="DejaVu Sans"/>
                <a:cs typeface="Calibri" panose="020F0502020204030204" pitchFamily="34" charset="0"/>
              </a:rPr>
              <a:t>omputing. </a:t>
            </a:r>
            <a:r>
              <a:rPr lang="en-US" sz="2968" b="1" spc="-2">
                <a:solidFill>
                  <a:srgbClr val="002060"/>
                </a:solidFill>
                <a:latin typeface="Calibri" panose="020F0502020204030204" pitchFamily="34" charset="0"/>
                <a:ea typeface="DejaVu Sans"/>
                <a:cs typeface="Calibri" panose="020F0502020204030204" pitchFamily="34" charset="0"/>
              </a:rPr>
              <a:t>MICC</a:t>
            </a:r>
            <a:endParaRPr lang="en-US" sz="2968" spc="-2">
              <a:latin typeface="Calibri" panose="020F0502020204030204" pitchFamily="34" charset="0"/>
              <a:cs typeface="Calibri" panose="020F0502020204030204" pitchFamily="34" charset="0"/>
            </a:endParaRPr>
          </a:p>
        </p:txBody>
      </p:sp>
      <p:sp>
        <p:nvSpPr>
          <p:cNvPr id="577" name="CustomShape 16"/>
          <p:cNvSpPr/>
          <p:nvPr/>
        </p:nvSpPr>
        <p:spPr>
          <a:xfrm flipH="1">
            <a:off x="2489635" y="970"/>
            <a:ext cx="16848486" cy="1249309"/>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a:lstStyle/>
          <a:p>
            <a:endParaRPr/>
          </a:p>
        </p:txBody>
      </p:sp>
      <p:sp>
        <p:nvSpPr>
          <p:cNvPr id="578" name="CustomShape 19"/>
          <p:cNvSpPr/>
          <p:nvPr/>
        </p:nvSpPr>
        <p:spPr>
          <a:xfrm>
            <a:off x="1490682" y="262893"/>
            <a:ext cx="17122736" cy="1172449"/>
          </a:xfrm>
          <a:prstGeom prst="rect">
            <a:avLst/>
          </a:prstGeom>
          <a:noFill/>
          <a:ln w="0">
            <a:noFill/>
          </a:ln>
        </p:spPr>
        <p:style>
          <a:lnRef idx="0">
            <a:scrgbClr r="0" g="0" b="0"/>
          </a:lnRef>
          <a:fillRef idx="0">
            <a:scrgbClr r="0" g="0" b="0"/>
          </a:fillRef>
          <a:effectRef idx="0">
            <a:scrgbClr r="0" g="0" b="0"/>
          </a:effectRef>
          <a:fontRef idx="minor"/>
        </p:style>
        <p:txBody>
          <a:bodyPr lIns="0" tIns="69279" rIns="0" bIns="69279" anchor="t">
            <a:noAutofit/>
          </a:bodyPr>
          <a:lstStyle/>
          <a:p>
            <a:pPr algn="ctr">
              <a:lnSpc>
                <a:spcPct val="80000"/>
              </a:lnSpc>
              <a:tabLst>
                <a:tab pos="0" algn="l"/>
              </a:tabLst>
            </a:pPr>
            <a:r>
              <a:rPr lang="en-US" sz="4000" b="1" cap="small" spc="-2" dirty="0">
                <a:solidFill>
                  <a:srgbClr val="C00000"/>
                </a:solidFill>
                <a:latin typeface="Arial" panose="020B0604020202020204" pitchFamily="34" charset="0"/>
                <a:ea typeface="DejaVu Sans"/>
                <a:cs typeface="Arial" panose="020B0604020202020204" pitchFamily="34" charset="0"/>
              </a:rPr>
              <a:t>7-year Plan for the Development of </a:t>
            </a:r>
            <a:endParaRPr lang="ru-RU" sz="4000" b="1" cap="small" spc="-2" dirty="0">
              <a:solidFill>
                <a:srgbClr val="C00000"/>
              </a:solidFill>
              <a:latin typeface="Arial" panose="020B0604020202020204" pitchFamily="34" charset="0"/>
              <a:ea typeface="DejaVu Sans"/>
              <a:cs typeface="Arial" panose="020B0604020202020204" pitchFamily="34" charset="0"/>
            </a:endParaRPr>
          </a:p>
          <a:p>
            <a:pPr algn="ctr">
              <a:lnSpc>
                <a:spcPct val="80000"/>
              </a:lnSpc>
              <a:tabLst>
                <a:tab pos="0" algn="l"/>
              </a:tabLst>
            </a:pPr>
            <a:r>
              <a:rPr lang="en-US" sz="4000" b="1" cap="small" spc="-2" dirty="0">
                <a:solidFill>
                  <a:srgbClr val="C00000"/>
                </a:solidFill>
                <a:latin typeface="Arial" panose="020B0604020202020204" pitchFamily="34" charset="0"/>
                <a:ea typeface="DejaVu Sans"/>
                <a:cs typeface="Arial" panose="020B0604020202020204" pitchFamily="34" charset="0"/>
              </a:rPr>
              <a:t>Joint Institute for Nuclear Research (JINR, </a:t>
            </a:r>
            <a:r>
              <a:rPr lang="en-US" sz="4000" b="1" cap="small" spc="-2" dirty="0" err="1">
                <a:solidFill>
                  <a:srgbClr val="C00000"/>
                </a:solidFill>
                <a:latin typeface="Arial" panose="020B0604020202020204" pitchFamily="34" charset="0"/>
                <a:ea typeface="DejaVu Sans"/>
                <a:cs typeface="Arial" panose="020B0604020202020204" pitchFamily="34" charset="0"/>
              </a:rPr>
              <a:t>Dubna</a:t>
            </a:r>
            <a:r>
              <a:rPr lang="en-US" sz="4000" b="1" cap="small" spc="-2" dirty="0">
                <a:solidFill>
                  <a:srgbClr val="C00000"/>
                </a:solidFill>
                <a:latin typeface="Arial" panose="020B0604020202020204" pitchFamily="34" charset="0"/>
                <a:ea typeface="DejaVu Sans"/>
                <a:cs typeface="Arial" panose="020B0604020202020204" pitchFamily="34" charset="0"/>
              </a:rPr>
              <a:t>)</a:t>
            </a:r>
            <a:endParaRPr lang="en-US" sz="4000" spc="-2" dirty="0">
              <a:solidFill>
                <a:srgbClr val="C00000"/>
              </a:solidFill>
              <a:latin typeface="Arial" panose="020B0604020202020204" pitchFamily="34" charset="0"/>
              <a:cs typeface="Arial" panose="020B0604020202020204" pitchFamily="34" charset="0"/>
            </a:endParaRPr>
          </a:p>
        </p:txBody>
      </p:sp>
      <p:pic>
        <p:nvPicPr>
          <p:cNvPr id="579" name="Рисунок 9"/>
          <p:cNvPicPr/>
          <p:nvPr/>
        </p:nvPicPr>
        <p:blipFill>
          <a:blip r:embed="rId3"/>
          <a:stretch>
            <a:fillRect/>
          </a:stretch>
        </p:blipFill>
        <p:spPr>
          <a:xfrm>
            <a:off x="901783" y="2754223"/>
            <a:ext cx="5494209" cy="2950933"/>
          </a:xfrm>
          <a:prstGeom prst="rect">
            <a:avLst/>
          </a:prstGeom>
          <a:ln w="0">
            <a:noFill/>
          </a:ln>
        </p:spPr>
      </p:pic>
      <p:pic>
        <p:nvPicPr>
          <p:cNvPr id="580" name="Рисунок 30"/>
          <p:cNvPicPr/>
          <p:nvPr/>
        </p:nvPicPr>
        <p:blipFill>
          <a:blip r:embed="rId4"/>
          <a:stretch>
            <a:fillRect/>
          </a:stretch>
        </p:blipFill>
        <p:spPr>
          <a:xfrm>
            <a:off x="6712041" y="2948320"/>
            <a:ext cx="6887800" cy="2587362"/>
          </a:xfrm>
          <a:prstGeom prst="rect">
            <a:avLst/>
          </a:prstGeom>
          <a:ln w="0">
            <a:noFill/>
          </a:ln>
        </p:spPr>
      </p:pic>
      <p:pic>
        <p:nvPicPr>
          <p:cNvPr id="581" name="Рисунок 31"/>
          <p:cNvPicPr/>
          <p:nvPr/>
        </p:nvPicPr>
        <p:blipFill>
          <a:blip r:embed="rId5"/>
          <a:stretch>
            <a:fillRect/>
          </a:stretch>
        </p:blipFill>
        <p:spPr>
          <a:xfrm>
            <a:off x="13950815" y="2948319"/>
            <a:ext cx="5144379" cy="2617707"/>
          </a:xfrm>
          <a:prstGeom prst="rect">
            <a:avLst/>
          </a:prstGeom>
          <a:ln w="0">
            <a:noFill/>
          </a:ln>
        </p:spPr>
      </p:pic>
      <p:pic>
        <p:nvPicPr>
          <p:cNvPr id="582" name="Рисунок 32"/>
          <p:cNvPicPr/>
          <p:nvPr/>
        </p:nvPicPr>
        <p:blipFill>
          <a:blip r:embed="rId6"/>
          <a:stretch>
            <a:fillRect/>
          </a:stretch>
        </p:blipFill>
        <p:spPr>
          <a:xfrm>
            <a:off x="928130" y="7023202"/>
            <a:ext cx="5479894" cy="3304133"/>
          </a:xfrm>
          <a:prstGeom prst="rect">
            <a:avLst/>
          </a:prstGeom>
          <a:ln w="0">
            <a:noFill/>
          </a:ln>
        </p:spPr>
      </p:pic>
      <p:pic>
        <p:nvPicPr>
          <p:cNvPr id="583" name="Рисунок 33"/>
          <p:cNvPicPr/>
          <p:nvPr/>
        </p:nvPicPr>
        <p:blipFill>
          <a:blip r:embed="rId7"/>
          <a:stretch>
            <a:fillRect/>
          </a:stretch>
        </p:blipFill>
        <p:spPr>
          <a:xfrm>
            <a:off x="6831130" y="7135391"/>
            <a:ext cx="6647901" cy="3053991"/>
          </a:xfrm>
          <a:prstGeom prst="rect">
            <a:avLst/>
          </a:prstGeom>
          <a:ln w="0">
            <a:noFill/>
          </a:ln>
        </p:spPr>
      </p:pic>
      <p:sp>
        <p:nvSpPr>
          <p:cNvPr id="584" name="CustomShape 20"/>
          <p:cNvSpPr/>
          <p:nvPr/>
        </p:nvSpPr>
        <p:spPr>
          <a:xfrm>
            <a:off x="13950815" y="5954216"/>
            <a:ext cx="5144379" cy="1053366"/>
          </a:xfrm>
          <a:prstGeom prst="rect">
            <a:avLst/>
          </a:prstGeom>
          <a:noFill/>
          <a:ln w="0">
            <a:noFill/>
          </a:ln>
        </p:spPr>
        <p:style>
          <a:lnRef idx="0">
            <a:scrgbClr r="0" g="0" b="0"/>
          </a:lnRef>
          <a:fillRef idx="0">
            <a:scrgbClr r="0" g="0" b="0"/>
          </a:fillRef>
          <a:effectRef idx="0">
            <a:scrgbClr r="0" g="0" b="0"/>
          </a:effectRef>
          <a:fontRef idx="minor"/>
        </p:style>
        <p:txBody>
          <a:bodyPr lIns="137985" tIns="69279" rIns="137985" bIns="69279" anchor="t">
            <a:spAutoFit/>
          </a:bodyPr>
          <a:lstStyle/>
          <a:p>
            <a:pPr algn="ctr">
              <a:tabLst>
                <a:tab pos="0" algn="l"/>
              </a:tabLst>
            </a:pPr>
            <a:r>
              <a:rPr lang="en-US" sz="2968" b="1" spc="-2">
                <a:solidFill>
                  <a:srgbClr val="002060"/>
                </a:solidFill>
                <a:latin typeface="Calibri" panose="020F0502020204030204" pitchFamily="34" charset="0"/>
                <a:ea typeface="DejaVu Sans"/>
                <a:cs typeface="Calibri" panose="020F0502020204030204" pitchFamily="34" charset="0"/>
              </a:rPr>
              <a:t>Life Sciences </a:t>
            </a:r>
            <a:endParaRPr lang="en-US" sz="2968" spc="-2">
              <a:latin typeface="Calibri" panose="020F0502020204030204" pitchFamily="34" charset="0"/>
              <a:cs typeface="Calibri" panose="020F0502020204030204" pitchFamily="34" charset="0"/>
            </a:endParaRPr>
          </a:p>
          <a:p>
            <a:pPr algn="ctr">
              <a:tabLst>
                <a:tab pos="0" algn="l"/>
              </a:tabLst>
            </a:pPr>
            <a:r>
              <a:rPr lang="en-US" sz="2968" b="1" spc="-2">
                <a:solidFill>
                  <a:srgbClr val="002060"/>
                </a:solidFill>
                <a:latin typeface="Calibri" panose="020F0502020204030204" pitchFamily="34" charset="0"/>
                <a:ea typeface="DejaVu Sans"/>
                <a:cs typeface="Calibri" panose="020F0502020204030204" pitchFamily="34" charset="0"/>
              </a:rPr>
              <a:t>RB, AB, BM</a:t>
            </a:r>
            <a:endParaRPr lang="en-US" sz="2968" spc="-2">
              <a:latin typeface="Calibri" panose="020F0502020204030204" pitchFamily="34" charset="0"/>
              <a:cs typeface="Calibri" panose="020F0502020204030204" pitchFamily="34" charset="0"/>
            </a:endParaRPr>
          </a:p>
        </p:txBody>
      </p:sp>
      <p:pic>
        <p:nvPicPr>
          <p:cNvPr id="586" name="Picture 2"/>
          <p:cNvPicPr/>
          <p:nvPr/>
        </p:nvPicPr>
        <p:blipFill>
          <a:blip r:embed="rId8">
            <a:extLst>
              <a:ext uri="{28A0092B-C50C-407E-A947-70E740481C1C}">
                <a14:useLocalDpi xmlns:a14="http://schemas.microsoft.com/office/drawing/2010/main"/>
              </a:ext>
            </a:extLst>
          </a:blip>
          <a:stretch>
            <a:fillRect/>
          </a:stretch>
        </p:blipFill>
        <p:spPr>
          <a:xfrm>
            <a:off x="14422025" y="7192645"/>
            <a:ext cx="4386892" cy="2965246"/>
          </a:xfrm>
          <a:prstGeom prst="rect">
            <a:avLst/>
          </a:prstGeom>
          <a:ln w="9525">
            <a:noFill/>
          </a:ln>
        </p:spPr>
      </p:pic>
      <p:pic>
        <p:nvPicPr>
          <p:cNvPr id="16" name="Рисунок 15">
            <a:extLst>
              <a:ext uri="{FF2B5EF4-FFF2-40B4-BE49-F238E27FC236}">
                <a16:creationId xmlns:a16="http://schemas.microsoft.com/office/drawing/2014/main" id="{427C4D04-41EF-5240-BB26-109DAEEC85A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21367758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3E7FD-4F21-6548-A613-0601C891EEF6}"/>
              </a:ext>
            </a:extLst>
          </p:cNvPr>
          <p:cNvSpPr txBox="1"/>
          <p:nvPr/>
        </p:nvSpPr>
        <p:spPr>
          <a:xfrm>
            <a:off x="7694412" y="616273"/>
            <a:ext cx="3801041" cy="923330"/>
          </a:xfrm>
          <a:prstGeom prst="rect">
            <a:avLst/>
          </a:prstGeom>
          <a:noFill/>
        </p:spPr>
        <p:txBody>
          <a:bodyPr wrap="none" rtlCol="0">
            <a:spAutoFit/>
          </a:bodyPr>
          <a:lstStyle/>
          <a:p>
            <a:r>
              <a:rPr lang="en-US" sz="5400">
                <a:latin typeface="Arial" panose="020B0604020202020204" pitchFamily="34" charset="0"/>
                <a:ea typeface="Verdana" panose="020B0604030504040204" pitchFamily="34" charset="0"/>
                <a:cs typeface="Arial" panose="020B0604020202020204" pitchFamily="34" charset="0"/>
              </a:rPr>
              <a:t>Thank you !</a:t>
            </a:r>
            <a:endParaRPr lang="ru-RU" sz="5400">
              <a:latin typeface="Arial" panose="020B0604020202020204" pitchFamily="34" charset="0"/>
              <a:ea typeface="Verdana" panose="020B0604030504040204" pitchFamily="34" charset="0"/>
              <a:cs typeface="Arial" panose="020B0604020202020204" pitchFamily="34" charset="0"/>
            </a:endParaRPr>
          </a:p>
        </p:txBody>
      </p:sp>
      <p:grpSp>
        <p:nvGrpSpPr>
          <p:cNvPr id="5" name="Group 40">
            <a:extLst>
              <a:ext uri="{FF2B5EF4-FFF2-40B4-BE49-F238E27FC236}">
                <a16:creationId xmlns:a16="http://schemas.microsoft.com/office/drawing/2014/main" id="{7C363580-7F1C-9846-9598-E3DCE8AFC8B5}"/>
              </a:ext>
            </a:extLst>
          </p:cNvPr>
          <p:cNvGrpSpPr/>
          <p:nvPr/>
        </p:nvGrpSpPr>
        <p:grpSpPr>
          <a:xfrm>
            <a:off x="766425" y="8465971"/>
            <a:ext cx="9047480" cy="1411050"/>
            <a:chOff x="0" y="2840"/>
            <a:chExt cx="3363" cy="539"/>
          </a:xfrm>
        </p:grpSpPr>
        <p:sp>
          <p:nvSpPr>
            <p:cNvPr id="6" name="Text Box 41">
              <a:extLst>
                <a:ext uri="{FF2B5EF4-FFF2-40B4-BE49-F238E27FC236}">
                  <a16:creationId xmlns:a16="http://schemas.microsoft.com/office/drawing/2014/main" id="{5B537EEE-8050-1D4B-B3E6-E4898D174E2D}"/>
                </a:ext>
              </a:extLst>
            </p:cNvPr>
            <p:cNvSpPr txBox="1">
              <a:spLocks noChangeArrowheads="1"/>
            </p:cNvSpPr>
            <p:nvPr/>
          </p:nvSpPr>
          <p:spPr bwMode="auto">
            <a:xfrm>
              <a:off x="0" y="2840"/>
              <a:ext cx="3363" cy="539"/>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buFont typeface="Wingdings" pitchFamily="2" charset="2"/>
                <a:buNone/>
              </a:pPr>
              <a:r>
                <a:rPr kumimoji="0" lang="en-US" altLang="ru-RU" sz="2968" b="1">
                  <a:solidFill>
                    <a:srgbClr val="FF0000"/>
                  </a:solidFill>
                  <a:latin typeface="Arial" panose="020B0604020202020204" pitchFamily="34" charset="0"/>
                </a:rPr>
                <a:t>                    </a:t>
              </a:r>
              <a:r>
                <a:rPr kumimoji="0" lang="en-US" altLang="ru-RU" sz="2800" b="1">
                  <a:solidFill>
                    <a:srgbClr val="FF0000"/>
                  </a:solidFill>
                  <a:latin typeface="Arial" panose="020B0604020202020204" pitchFamily="34" charset="0"/>
                </a:rPr>
                <a:t>GSI/FAIR</a:t>
              </a:r>
            </a:p>
            <a:p>
              <a:pPr algn="r">
                <a:buFont typeface="Wingdings" pitchFamily="2" charset="2"/>
                <a:buNone/>
              </a:pPr>
              <a:r>
                <a:rPr kumimoji="0" lang="en-US" altLang="ru-RU" sz="2800">
                  <a:solidFill>
                    <a:srgbClr val="FF0000"/>
                  </a:solidFill>
                  <a:latin typeface="Arial" panose="020B0604020202020204" pitchFamily="34" charset="0"/>
                </a:rPr>
                <a:t>         SC magnets for Booster/Collider/SIS-100</a:t>
              </a:r>
            </a:p>
            <a:p>
              <a:pPr algn="r">
                <a:buFont typeface="Wingdings" pitchFamily="2" charset="2"/>
                <a:buNone/>
              </a:pPr>
              <a:r>
                <a:rPr kumimoji="0" lang="en-US" altLang="ru-RU" sz="2800">
                  <a:solidFill>
                    <a:srgbClr val="FF0000"/>
                  </a:solidFill>
                  <a:latin typeface="Arial" panose="020B0604020202020204" pitchFamily="34" charset="0"/>
                </a:rPr>
                <a:t>           RF, UHV, beam cooling, diagnostics</a:t>
              </a:r>
            </a:p>
          </p:txBody>
        </p:sp>
        <p:pic>
          <p:nvPicPr>
            <p:cNvPr id="7" name="Picture 42" descr="topo-fair">
              <a:extLst>
                <a:ext uri="{FF2B5EF4-FFF2-40B4-BE49-F238E27FC236}">
                  <a16:creationId xmlns:a16="http://schemas.microsoft.com/office/drawing/2014/main" id="{36498636-AEB8-4E4F-BABD-82B3A2F775D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8" y="2855"/>
              <a:ext cx="639"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31">
            <a:extLst>
              <a:ext uri="{FF2B5EF4-FFF2-40B4-BE49-F238E27FC236}">
                <a16:creationId xmlns:a16="http://schemas.microsoft.com/office/drawing/2014/main" id="{67E6DCF3-D0FD-A842-9F5A-1388B4F2B018}"/>
              </a:ext>
            </a:extLst>
          </p:cNvPr>
          <p:cNvGrpSpPr/>
          <p:nvPr/>
        </p:nvGrpSpPr>
        <p:grpSpPr>
          <a:xfrm>
            <a:off x="1987596" y="2323780"/>
            <a:ext cx="7016111" cy="2099562"/>
            <a:chOff x="220" y="624"/>
            <a:chExt cx="2792" cy="802"/>
          </a:xfrm>
        </p:grpSpPr>
        <p:sp>
          <p:nvSpPr>
            <p:cNvPr id="9" name="Text Box 32">
              <a:extLst>
                <a:ext uri="{FF2B5EF4-FFF2-40B4-BE49-F238E27FC236}">
                  <a16:creationId xmlns:a16="http://schemas.microsoft.com/office/drawing/2014/main" id="{257A54E0-9632-BE4F-9602-61E46D6EE65E}"/>
                </a:ext>
              </a:extLst>
            </p:cNvPr>
            <p:cNvSpPr txBox="1">
              <a:spLocks noChangeArrowheads="1"/>
            </p:cNvSpPr>
            <p:nvPr/>
          </p:nvSpPr>
          <p:spPr bwMode="auto">
            <a:xfrm>
              <a:off x="220" y="624"/>
              <a:ext cx="2792" cy="802"/>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marL="0" indent="0"/>
              <a:r>
                <a:rPr kumimoji="0" lang="en-US" altLang="ru-RU" sz="2639" b="1">
                  <a:solidFill>
                    <a:srgbClr val="FF0000"/>
                  </a:solidFill>
                  <a:latin typeface="Verdana" panose="020B0604030504040204" pitchFamily="34" charset="0"/>
                  <a:ea typeface="Verdana" panose="020B0604030504040204" pitchFamily="34" charset="0"/>
                  <a:cs typeface="Verdana" panose="020B0604030504040204" pitchFamily="34" charset="0"/>
                </a:rPr>
                <a:t>	   </a:t>
              </a:r>
              <a:r>
                <a:rPr kumimoji="0" lang="en-US" altLang="ru-RU" sz="2600" b="1" err="1">
                  <a:solidFill>
                    <a:srgbClr val="FF0000"/>
                  </a:solidFill>
                  <a:latin typeface="Verdana" panose="020B0604030504040204" pitchFamily="34" charset="0"/>
                  <a:ea typeface="Verdana" panose="020B0604030504040204" pitchFamily="34" charset="0"/>
                  <a:cs typeface="Verdana" panose="020B0604030504040204" pitchFamily="34" charset="0"/>
                </a:rPr>
                <a:t>Budker INP</a:t>
              </a:r>
            </a:p>
            <a:p>
              <a:pPr>
                <a:buFont typeface="Arial" panose="020B0604020202020204" pitchFamily="34" charset="0"/>
                <a:buChar char="•"/>
              </a:pPr>
              <a:r>
                <a:rPr kumimoji="0" lang="en-US" altLang="ru-RU" sz="2600">
                  <a:solidFill>
                    <a:srgbClr val="FF0000"/>
                  </a:solidFill>
                  <a:latin typeface="Verdana" panose="020B0604030504040204" pitchFamily="34" charset="0"/>
                  <a:ea typeface="Verdana" panose="020B0604030504040204" pitchFamily="34" charset="0"/>
                  <a:cs typeface="Verdana" panose="020B0604030504040204" pitchFamily="34" charset="0"/>
                </a:rPr>
                <a:t>Booster RF system, e-cooler</a:t>
              </a:r>
            </a:p>
            <a:p>
              <a:pPr>
                <a:buFont typeface="Arial" panose="020B0604020202020204" pitchFamily="34" charset="0"/>
                <a:buChar char="•"/>
              </a:pPr>
              <a:r>
                <a:rPr kumimoji="0" lang="en-US" altLang="ru-RU" sz="2600">
                  <a:solidFill>
                    <a:srgbClr val="FF0000"/>
                  </a:solidFill>
                  <a:latin typeface="Verdana" panose="020B0604030504040204" pitchFamily="34" charset="0"/>
                  <a:ea typeface="Verdana" panose="020B0604030504040204" pitchFamily="34" charset="0"/>
                  <a:cs typeface="Verdana" panose="020B0604030504040204" pitchFamily="34" charset="0"/>
                </a:rPr>
                <a:t>Collider RF system</a:t>
              </a:r>
            </a:p>
            <a:p>
              <a:pPr>
                <a:buFont typeface="Arial" panose="020B0604020202020204" pitchFamily="34" charset="0"/>
                <a:buChar char="•"/>
              </a:pPr>
              <a:r>
                <a:rPr kumimoji="0" lang="en-US" altLang="ru-RU" sz="2600">
                  <a:solidFill>
                    <a:srgbClr val="FF0000"/>
                  </a:solidFill>
                  <a:latin typeface="Verdana" panose="020B0604030504040204" pitchFamily="34" charset="0"/>
                  <a:ea typeface="Verdana" panose="020B0604030504040204" pitchFamily="34" charset="0"/>
                  <a:cs typeface="Verdana" panose="020B0604030504040204" pitchFamily="34" charset="0"/>
                </a:rPr>
                <a:t>HV e-cooler for collider</a:t>
              </a:r>
            </a:p>
            <a:p>
              <a:pPr>
                <a:buFont typeface="Arial" panose="020B0604020202020204" pitchFamily="34" charset="0"/>
                <a:buChar char="•"/>
              </a:pPr>
              <a:r>
                <a:rPr kumimoji="0" lang="en-US" altLang="ru-RU" sz="2600">
                  <a:solidFill>
                    <a:srgbClr val="FF0000"/>
                  </a:solidFill>
                  <a:latin typeface="Verdana" panose="020B0604030504040204" pitchFamily="34" charset="0"/>
                  <a:ea typeface="Verdana" panose="020B0604030504040204" pitchFamily="34" charset="0"/>
                  <a:cs typeface="Verdana" panose="020B0604030504040204" pitchFamily="34" charset="0"/>
                </a:rPr>
                <a:t>Electronics</a:t>
              </a:r>
            </a:p>
          </p:txBody>
        </p:sp>
        <p:pic>
          <p:nvPicPr>
            <p:cNvPr id="10" name="Picture 33" descr="3-BINP-logotype">
              <a:extLst>
                <a:ext uri="{FF2B5EF4-FFF2-40B4-BE49-F238E27FC236}">
                  <a16:creationId xmlns:a16="http://schemas.microsoft.com/office/drawing/2014/main" id="{F2969162-B447-6045-AF96-EFBCA772CEF7}"/>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570" y="701"/>
              <a:ext cx="377" cy="43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1" name="Group 34">
            <a:extLst>
              <a:ext uri="{FF2B5EF4-FFF2-40B4-BE49-F238E27FC236}">
                <a16:creationId xmlns:a16="http://schemas.microsoft.com/office/drawing/2014/main" id="{BD845DA1-E629-5341-90E7-E5B6A614F37B}"/>
              </a:ext>
            </a:extLst>
          </p:cNvPr>
          <p:cNvGrpSpPr/>
          <p:nvPr/>
        </p:nvGrpSpPr>
        <p:grpSpPr>
          <a:xfrm>
            <a:off x="10248590" y="2064834"/>
            <a:ext cx="8355744" cy="1361310"/>
            <a:chOff x="3000" y="588"/>
            <a:chExt cx="2760" cy="520"/>
          </a:xfrm>
        </p:grpSpPr>
        <p:sp>
          <p:nvSpPr>
            <p:cNvPr id="12" name="Text Box 35">
              <a:extLst>
                <a:ext uri="{FF2B5EF4-FFF2-40B4-BE49-F238E27FC236}">
                  <a16:creationId xmlns:a16="http://schemas.microsoft.com/office/drawing/2014/main" id="{0FFC214F-E68B-D346-9386-20386785BE3C}"/>
                </a:ext>
              </a:extLst>
            </p:cNvPr>
            <p:cNvSpPr txBox="1">
              <a:spLocks noChangeArrowheads="1"/>
            </p:cNvSpPr>
            <p:nvPr/>
          </p:nvSpPr>
          <p:spPr bwMode="auto">
            <a:xfrm>
              <a:off x="3000" y="616"/>
              <a:ext cx="2760" cy="492"/>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buFont typeface="Wingdings" pitchFamily="2" charset="2"/>
                <a:buNone/>
              </a:pPr>
              <a:r>
                <a:rPr kumimoji="0" lang="en-US" altLang="ru-RU" sz="2968" b="1">
                  <a:solidFill>
                    <a:srgbClr val="FF0000"/>
                  </a:solidFill>
                  <a:latin typeface="Arial" panose="020B0604020202020204" pitchFamily="34" charset="0"/>
                </a:rPr>
                <a:t>	</a:t>
              </a:r>
              <a:r>
                <a:rPr kumimoji="0" lang="en-US" altLang="ru-RU" b="1">
                  <a:solidFill>
                    <a:srgbClr val="FF0000"/>
                  </a:solidFill>
                  <a:latin typeface="Verdana" panose="020B0604030504040204" pitchFamily="34" charset="0"/>
                  <a:ea typeface="Verdana" panose="020B0604030504040204" pitchFamily="34" charset="0"/>
                  <a:cs typeface="Verdana" panose="020B0604030504040204" pitchFamily="34" charset="0"/>
                </a:rPr>
                <a:t>      IHEP NRC KI (Protvino)</a:t>
              </a:r>
            </a:p>
            <a:p>
              <a:pPr algn="r">
                <a:buFont typeface="Wingdings" pitchFamily="2" charset="2"/>
                <a:buNone/>
              </a:pPr>
              <a:r>
                <a:rPr kumimoji="0" lang="en-US" altLang="ru-RU" err="1">
                  <a:solidFill>
                    <a:srgbClr val="FF0000"/>
                  </a:solidFill>
                  <a:latin typeface="Verdana" panose="020B0604030504040204" pitchFamily="34" charset="0"/>
                  <a:ea typeface="Verdana" panose="020B0604030504040204" pitchFamily="34" charset="0"/>
                  <a:cs typeface="Verdana" panose="020B0604030504040204" pitchFamily="34" charset="0"/>
                </a:rPr>
                <a:t>RFQ,beam dynamics, RF, </a:t>
              </a:r>
            </a:p>
            <a:p>
              <a:pPr algn="r">
                <a:buFont typeface="Wingdings" pitchFamily="2" charset="2"/>
                <a:buNone/>
              </a:pPr>
              <a:r>
                <a:rPr kumimoji="0" lang="en-US" altLang="ru-RU">
                  <a:solidFill>
                    <a:srgbClr val="FF0000"/>
                  </a:solidFill>
                  <a:latin typeface="Verdana" panose="020B0604030504040204" pitchFamily="34" charset="0"/>
                  <a:ea typeface="Verdana" panose="020B0604030504040204" pitchFamily="34" charset="0"/>
                  <a:cs typeface="Verdana" panose="020B0604030504040204" pitchFamily="34" charset="0"/>
                </a:rPr>
                <a:t>Feed-back systems </a:t>
              </a:r>
            </a:p>
          </p:txBody>
        </p:sp>
        <p:pic>
          <p:nvPicPr>
            <p:cNvPr id="13" name="Picture 36" descr="ihep_skyphoto">
              <a:extLst>
                <a:ext uri="{FF2B5EF4-FFF2-40B4-BE49-F238E27FC236}">
                  <a16:creationId xmlns:a16="http://schemas.microsoft.com/office/drawing/2014/main" id="{718CE8E3-90CE-7340-AD31-08F93CABF217}"/>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10" y="588"/>
              <a:ext cx="777"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37">
            <a:extLst>
              <a:ext uri="{FF2B5EF4-FFF2-40B4-BE49-F238E27FC236}">
                <a16:creationId xmlns:a16="http://schemas.microsoft.com/office/drawing/2014/main" id="{91FAAA4C-2648-B340-8911-BCA096B3A5AD}"/>
              </a:ext>
            </a:extLst>
          </p:cNvPr>
          <p:cNvGrpSpPr/>
          <p:nvPr/>
        </p:nvGrpSpPr>
        <p:grpSpPr>
          <a:xfrm>
            <a:off x="10056476" y="5626713"/>
            <a:ext cx="4502797" cy="1310122"/>
            <a:chOff x="2976" y="1408"/>
            <a:chExt cx="1720" cy="567"/>
          </a:xfrm>
        </p:grpSpPr>
        <p:sp>
          <p:nvSpPr>
            <p:cNvPr id="15" name="Text Box 38">
              <a:extLst>
                <a:ext uri="{FF2B5EF4-FFF2-40B4-BE49-F238E27FC236}">
                  <a16:creationId xmlns:a16="http://schemas.microsoft.com/office/drawing/2014/main" id="{5B500815-33DD-E041-A591-8085ACF04EA2}"/>
                </a:ext>
              </a:extLst>
            </p:cNvPr>
            <p:cNvSpPr txBox="1">
              <a:spLocks noChangeArrowheads="1"/>
            </p:cNvSpPr>
            <p:nvPr/>
          </p:nvSpPr>
          <p:spPr bwMode="auto">
            <a:xfrm>
              <a:off x="2976" y="1408"/>
              <a:ext cx="1720" cy="567"/>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buFont typeface="Wingdings" pitchFamily="2" charset="2"/>
                <a:buNone/>
              </a:pPr>
              <a:r>
                <a:rPr kumimoji="0" lang="en-US" altLang="ru-RU" sz="2639" b="1">
                  <a:solidFill>
                    <a:srgbClr val="FF0000"/>
                  </a:solidFill>
                  <a:latin typeface="Arial" panose="020B0604020202020204" pitchFamily="34" charset="0"/>
                </a:rPr>
                <a:t>       </a:t>
              </a:r>
              <a:r>
                <a:rPr kumimoji="0" lang="en-US" altLang="ru-RU" sz="2639">
                  <a:solidFill>
                    <a:srgbClr val="FF0000"/>
                  </a:solidFill>
                  <a:latin typeface="Arial" panose="020B0604020202020204" pitchFamily="34" charset="0"/>
                </a:rPr>
                <a:t>FZ Juelich (IKP)</a:t>
              </a:r>
            </a:p>
            <a:p>
              <a:pPr algn="r">
                <a:buFont typeface="Wingdings" pitchFamily="2" charset="2"/>
                <a:buNone/>
              </a:pPr>
              <a:r>
                <a:rPr kumimoji="0" lang="en-US" altLang="ru-RU" sz="2639">
                  <a:solidFill>
                    <a:srgbClr val="FF0000"/>
                  </a:solidFill>
                  <a:latin typeface="Arial" panose="020B0604020202020204" pitchFamily="34" charset="0"/>
                </a:rPr>
                <a:t>        HV Electron cooler</a:t>
              </a:r>
              <a:endParaRPr kumimoji="0" lang="ru-RU" altLang="ru-RU" sz="2639">
                <a:solidFill>
                  <a:srgbClr val="FF0000"/>
                </a:solidFill>
                <a:latin typeface="Arial" panose="020B0604020202020204" pitchFamily="34" charset="0"/>
              </a:endParaRPr>
            </a:p>
            <a:p>
              <a:pPr algn="r">
                <a:buFont typeface="Wingdings" pitchFamily="2" charset="2"/>
                <a:buNone/>
              </a:pPr>
              <a:r>
                <a:rPr kumimoji="0" lang="ru-RU" altLang="ru-RU" sz="2639">
                  <a:solidFill>
                    <a:srgbClr val="FF0000"/>
                  </a:solidFill>
                  <a:latin typeface="Arial" panose="020B0604020202020204" pitchFamily="34" charset="0"/>
                </a:rPr>
                <a:t>		 </a:t>
              </a:r>
              <a:r>
                <a:rPr kumimoji="0" lang="en-US" altLang="ru-RU" sz="2639">
                  <a:solidFill>
                    <a:srgbClr val="FF0000"/>
                  </a:solidFill>
                  <a:latin typeface="Arial" panose="020B0604020202020204" pitchFamily="34" charset="0"/>
                </a:rPr>
                <a:t>Stoch. cooling </a:t>
              </a:r>
            </a:p>
          </p:txBody>
        </p:sp>
        <p:pic>
          <p:nvPicPr>
            <p:cNvPr id="16" name="Picture 39" descr="FZJ_Logo_Colour">
              <a:extLst>
                <a:ext uri="{FF2B5EF4-FFF2-40B4-BE49-F238E27FC236}">
                  <a16:creationId xmlns:a16="http://schemas.microsoft.com/office/drawing/2014/main" id="{3226D990-0C0F-1648-AB82-658E67213FE5}"/>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987" y="1442"/>
              <a:ext cx="48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43">
            <a:extLst>
              <a:ext uri="{FF2B5EF4-FFF2-40B4-BE49-F238E27FC236}">
                <a16:creationId xmlns:a16="http://schemas.microsoft.com/office/drawing/2014/main" id="{AB89635D-98F3-EE49-95AD-79334009727F}"/>
              </a:ext>
            </a:extLst>
          </p:cNvPr>
          <p:cNvGrpSpPr/>
          <p:nvPr/>
        </p:nvGrpSpPr>
        <p:grpSpPr>
          <a:xfrm>
            <a:off x="10661650" y="8514677"/>
            <a:ext cx="4523740" cy="1292645"/>
            <a:chOff x="3080" y="2088"/>
            <a:chExt cx="1728" cy="499"/>
          </a:xfrm>
        </p:grpSpPr>
        <p:sp>
          <p:nvSpPr>
            <p:cNvPr id="18" name="Text Box 44">
              <a:extLst>
                <a:ext uri="{FF2B5EF4-FFF2-40B4-BE49-F238E27FC236}">
                  <a16:creationId xmlns:a16="http://schemas.microsoft.com/office/drawing/2014/main" id="{04C15258-DC8E-EA46-AB39-7946D4D3C4BC}"/>
                </a:ext>
              </a:extLst>
            </p:cNvPr>
            <p:cNvSpPr txBox="1">
              <a:spLocks noChangeArrowheads="1"/>
            </p:cNvSpPr>
            <p:nvPr/>
          </p:nvSpPr>
          <p:spPr bwMode="auto">
            <a:xfrm>
              <a:off x="3080" y="2088"/>
              <a:ext cx="1728" cy="499"/>
            </a:xfrm>
            <a:prstGeom prst="rect">
              <a:avLst/>
            </a:prstGeom>
            <a:solidFill>
              <a:schemeClr val="bg1"/>
            </a:solidFill>
            <a:ln w="9525">
              <a:solidFill>
                <a:srgbClr val="FF0000"/>
              </a:solidFill>
              <a:miter lim="800000"/>
            </a:ln>
          </p:spPr>
          <p:txBody>
            <a:bodyPr wrap="square">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buFont typeface="Wingdings" pitchFamily="2" charset="2"/>
                <a:buNone/>
              </a:pPr>
              <a:r>
                <a:rPr kumimoji="0" lang="en-US" altLang="ru-RU" sz="2600" b="1">
                  <a:solidFill>
                    <a:srgbClr val="FF0000"/>
                  </a:solidFill>
                  <a:latin typeface="Arial" panose="020B0604020202020204" pitchFamily="34" charset="0"/>
                </a:rPr>
                <a:t>        BNL (RHIC)</a:t>
              </a:r>
            </a:p>
            <a:p>
              <a:pPr algn="r">
                <a:buFont typeface="Wingdings" pitchFamily="2" charset="2"/>
                <a:buNone/>
              </a:pPr>
              <a:r>
                <a:rPr kumimoji="0" lang="en-US" altLang="ru-RU" sz="2600">
                  <a:solidFill>
                    <a:srgbClr val="FF0000"/>
                  </a:solidFill>
                  <a:latin typeface="Arial" panose="020B0604020202020204" pitchFamily="34" charset="0"/>
                </a:rPr>
                <a:t>            Beam dynamics,</a:t>
              </a:r>
            </a:p>
            <a:p>
              <a:pPr algn="r">
                <a:buFont typeface="Wingdings" pitchFamily="2" charset="2"/>
                <a:buNone/>
              </a:pPr>
              <a:r>
                <a:rPr kumimoji="0" lang="en-US" altLang="ru-RU" sz="2600">
                  <a:solidFill>
                    <a:srgbClr val="FF0000"/>
                  </a:solidFill>
                  <a:latin typeface="Arial" panose="020B0604020202020204" pitchFamily="34" charset="0"/>
                </a:rPr>
                <a:t>Stoch. Cooling</a:t>
              </a:r>
            </a:p>
          </p:txBody>
        </p:sp>
        <p:pic>
          <p:nvPicPr>
            <p:cNvPr id="19" name="Picture 45" descr="RHIC">
              <a:extLst>
                <a:ext uri="{FF2B5EF4-FFF2-40B4-BE49-F238E27FC236}">
                  <a16:creationId xmlns:a16="http://schemas.microsoft.com/office/drawing/2014/main" id="{4362F794-274B-1A48-9E7D-434DEC493C89}"/>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112" y="2114"/>
              <a:ext cx="573" cy="4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0" name="Text Box 58">
            <a:extLst>
              <a:ext uri="{FF2B5EF4-FFF2-40B4-BE49-F238E27FC236}">
                <a16:creationId xmlns:a16="http://schemas.microsoft.com/office/drawing/2014/main" id="{5FE68D24-9F63-9340-90FD-C5F6D27D1B6A}"/>
              </a:ext>
            </a:extLst>
          </p:cNvPr>
          <p:cNvSpPr txBox="1">
            <a:spLocks noChangeArrowheads="1"/>
          </p:cNvSpPr>
          <p:nvPr/>
        </p:nvSpPr>
        <p:spPr bwMode="auto">
          <a:xfrm>
            <a:off x="2063056" y="6981421"/>
            <a:ext cx="7759946" cy="1384995"/>
          </a:xfrm>
          <a:prstGeom prst="rect">
            <a:avLst/>
          </a:prstGeom>
          <a:solidFill>
            <a:schemeClr val="bg1"/>
          </a:solidFill>
          <a:ln w="9525">
            <a:solidFill>
              <a:srgbClr val="FF0000"/>
            </a:solidFill>
            <a:miter lim="800000"/>
          </a:ln>
        </p:spPr>
        <p:txBody>
          <a:bodyPr wrap="square">
            <a:spAutoFit/>
          </a:bodyP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r>
              <a:rPr kumimoji="0" lang="en-US" altLang="ru-RU" sz="2800" b="1">
                <a:solidFill>
                  <a:srgbClr val="FF0000"/>
                </a:solidFill>
                <a:latin typeface="Arial" panose="020B0604020202020204" pitchFamily="34" charset="0"/>
              </a:rPr>
              <a:t>ITEP NRC KI</a:t>
            </a:r>
          </a:p>
          <a:p>
            <a:pPr algn="r"/>
            <a:r>
              <a:rPr kumimoji="0" lang="en-US" altLang="ru-RU" sz="2800">
                <a:solidFill>
                  <a:srgbClr val="FF0000"/>
                </a:solidFill>
                <a:latin typeface="Arial" panose="020B0604020202020204" pitchFamily="34" charset="0"/>
              </a:rPr>
              <a:t>Beam dynamics in the collider,</a:t>
            </a:r>
          </a:p>
          <a:p>
            <a:pPr algn="r"/>
            <a:r>
              <a:rPr kumimoji="0" lang="en-US" altLang="ru-RU" sz="2800">
                <a:solidFill>
                  <a:srgbClr val="FF0000"/>
                </a:solidFill>
                <a:latin typeface="Arial" panose="020B0604020202020204" pitchFamily="34" charset="0"/>
              </a:rPr>
              <a:t>RFQ linac, SC linac</a:t>
            </a:r>
            <a:endParaRPr kumimoji="0" lang="ru-RU" altLang="ru-RU" sz="2000">
              <a:solidFill>
                <a:srgbClr val="FF0000"/>
              </a:solidFill>
              <a:latin typeface="Arial" panose="020B0604020202020204" pitchFamily="34" charset="0"/>
            </a:endParaRPr>
          </a:p>
        </p:txBody>
      </p:sp>
      <p:grpSp>
        <p:nvGrpSpPr>
          <p:cNvPr id="22" name="Group 55">
            <a:extLst>
              <a:ext uri="{FF2B5EF4-FFF2-40B4-BE49-F238E27FC236}">
                <a16:creationId xmlns:a16="http://schemas.microsoft.com/office/drawing/2014/main" id="{910D8F30-C3B8-674F-8D91-9EB24463A78E}"/>
              </a:ext>
            </a:extLst>
          </p:cNvPr>
          <p:cNvGrpSpPr/>
          <p:nvPr/>
        </p:nvGrpSpPr>
        <p:grpSpPr>
          <a:xfrm>
            <a:off x="14782101" y="5626367"/>
            <a:ext cx="5116541" cy="1338508"/>
            <a:chOff x="7758112" y="1183199"/>
            <a:chExt cx="2959986" cy="811167"/>
          </a:xfrm>
        </p:grpSpPr>
        <p:sp>
          <p:nvSpPr>
            <p:cNvPr id="23" name="Text Box 47">
              <a:extLst>
                <a:ext uri="{FF2B5EF4-FFF2-40B4-BE49-F238E27FC236}">
                  <a16:creationId xmlns:a16="http://schemas.microsoft.com/office/drawing/2014/main" id="{7959378F-4109-0342-9E4A-61E2568DA460}"/>
                </a:ext>
              </a:extLst>
            </p:cNvPr>
            <p:cNvSpPr txBox="1">
              <a:spLocks noChangeArrowheads="1"/>
            </p:cNvSpPr>
            <p:nvPr/>
          </p:nvSpPr>
          <p:spPr bwMode="auto">
            <a:xfrm>
              <a:off x="7758112" y="1183199"/>
              <a:ext cx="2959986" cy="811167"/>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buFont typeface="Wingdings" pitchFamily="2" charset="2"/>
                <a:buNone/>
              </a:pPr>
              <a:r>
                <a:rPr kumimoji="0" lang="en-US" altLang="ru-RU" sz="3298" b="1">
                  <a:solidFill>
                    <a:srgbClr val="FF0000"/>
                  </a:solidFill>
                  <a:latin typeface="Arial" panose="020B0604020202020204" pitchFamily="34" charset="0"/>
                </a:rPr>
                <a:t>          </a:t>
              </a:r>
              <a:r>
                <a:rPr kumimoji="0" lang="en-US" altLang="ru-RU" sz="2800" b="1">
                  <a:solidFill>
                    <a:srgbClr val="FF0000"/>
                  </a:solidFill>
                  <a:latin typeface="Arial" panose="020B0604020202020204" pitchFamily="34" charset="0"/>
                </a:rPr>
                <a:t>FNAL</a:t>
              </a:r>
              <a:endParaRPr kumimoji="0" lang="en-US" altLang="ru-RU" b="1">
                <a:solidFill>
                  <a:srgbClr val="FF0000"/>
                </a:solidFill>
                <a:latin typeface="Arial" panose="020B0604020202020204" pitchFamily="34" charset="0"/>
              </a:endParaRPr>
            </a:p>
            <a:p>
              <a:pPr algn="r">
                <a:buFont typeface="Wingdings" pitchFamily="2" charset="2"/>
                <a:buNone/>
              </a:pPr>
              <a:r>
                <a:rPr kumimoji="0" lang="en-US" altLang="ru-RU">
                  <a:solidFill>
                    <a:srgbClr val="FF0000"/>
                  </a:solidFill>
                  <a:latin typeface="Arial" panose="020B0604020202020204" pitchFamily="34" charset="0"/>
                </a:rPr>
                <a:t> 		HV Electron cooler</a:t>
              </a:r>
            </a:p>
            <a:p>
              <a:pPr algn="r">
                <a:buFont typeface="Wingdings" pitchFamily="2" charset="2"/>
                <a:buNone/>
              </a:pPr>
              <a:r>
                <a:rPr kumimoji="0" lang="en-US" altLang="ru-RU">
                  <a:solidFill>
                    <a:srgbClr val="FF0000"/>
                  </a:solidFill>
                  <a:latin typeface="Arial" panose="020B0604020202020204" pitchFamily="34" charset="0"/>
                </a:rPr>
                <a:t>Beam dynamics, Stoch.cooling</a:t>
              </a:r>
            </a:p>
          </p:txBody>
        </p:sp>
        <p:pic>
          <p:nvPicPr>
            <p:cNvPr id="24" name="Picture 38">
              <a:extLst>
                <a:ext uri="{FF2B5EF4-FFF2-40B4-BE49-F238E27FC236}">
                  <a16:creationId xmlns:a16="http://schemas.microsoft.com/office/drawing/2014/main" id="{82196699-C44E-F243-9707-75AB4536CA3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bwMode="auto">
            <a:xfrm>
              <a:off x="7790147" y="1219351"/>
              <a:ext cx="544005" cy="54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40">
            <a:extLst>
              <a:ext uri="{FF2B5EF4-FFF2-40B4-BE49-F238E27FC236}">
                <a16:creationId xmlns:a16="http://schemas.microsoft.com/office/drawing/2014/main" id="{DE763A1B-87EB-9943-976A-0F6D5A58F68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bwMode="auto">
          <a:xfrm>
            <a:off x="2468239" y="7105448"/>
            <a:ext cx="1049258" cy="104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46">
            <a:extLst>
              <a:ext uri="{FF2B5EF4-FFF2-40B4-BE49-F238E27FC236}">
                <a16:creationId xmlns:a16="http://schemas.microsoft.com/office/drawing/2014/main" id="{033241FE-0EDE-0F4A-8E48-0D45E301C1BA}"/>
              </a:ext>
            </a:extLst>
          </p:cNvPr>
          <p:cNvGrpSpPr/>
          <p:nvPr/>
        </p:nvGrpSpPr>
        <p:grpSpPr>
          <a:xfrm>
            <a:off x="1666361" y="5797971"/>
            <a:ext cx="8167864" cy="1031050"/>
            <a:chOff x="0" y="3352800"/>
            <a:chExt cx="4953000" cy="625442"/>
          </a:xfrm>
        </p:grpSpPr>
        <p:pic>
          <p:nvPicPr>
            <p:cNvPr id="27" name="Picture 42">
              <a:extLst>
                <a:ext uri="{FF2B5EF4-FFF2-40B4-BE49-F238E27FC236}">
                  <a16:creationId xmlns:a16="http://schemas.microsoft.com/office/drawing/2014/main" id="{6018688F-C185-0748-BCAB-9916A223408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bwMode="auto">
            <a:xfrm>
              <a:off x="0" y="3352800"/>
              <a:ext cx="685800" cy="61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9">
              <a:extLst>
                <a:ext uri="{FF2B5EF4-FFF2-40B4-BE49-F238E27FC236}">
                  <a16:creationId xmlns:a16="http://schemas.microsoft.com/office/drawing/2014/main" id="{D5AEBCA1-22E6-6A47-AB2F-A48B384752AD}"/>
                </a:ext>
              </a:extLst>
            </p:cNvPr>
            <p:cNvSpPr txBox="1">
              <a:spLocks noChangeArrowheads="1"/>
            </p:cNvSpPr>
            <p:nvPr/>
          </p:nvSpPr>
          <p:spPr bwMode="auto">
            <a:xfrm>
              <a:off x="0" y="3352800"/>
              <a:ext cx="4953000" cy="625442"/>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spcAft>
                  <a:spcPts val="600"/>
                </a:spcAft>
                <a:buFont typeface="Wingdings" pitchFamily="2" charset="2"/>
                <a:buNone/>
              </a:pPr>
              <a:r>
                <a:rPr kumimoji="0" lang="en-US" altLang="ru-RU" sz="2800" b="1">
                  <a:solidFill>
                    <a:srgbClr val="FF0000"/>
                  </a:solidFill>
                  <a:latin typeface="Arial" panose="020B0604020202020204" pitchFamily="34" charset="0"/>
                </a:rPr>
                <a:t>INR RAS </a:t>
              </a:r>
              <a:r>
                <a:rPr kumimoji="0" lang="en-US" altLang="ru-RU" sz="2800">
                  <a:solidFill>
                    <a:srgbClr val="FF0000"/>
                  </a:solidFill>
                  <a:latin typeface="Arial" panose="020B0604020202020204" pitchFamily="34" charset="0"/>
                </a:rPr>
                <a:t>(Troitsk): polarised source,</a:t>
              </a:r>
            </a:p>
            <a:p>
              <a:pPr algn="r">
                <a:spcAft>
                  <a:spcPts val="600"/>
                </a:spcAft>
                <a:buFont typeface="Wingdings" pitchFamily="2" charset="2"/>
                <a:buNone/>
              </a:pPr>
              <a:r>
                <a:rPr kumimoji="0" lang="en-US" altLang="ru-RU" sz="2800" err="1">
                  <a:solidFill>
                    <a:srgbClr val="FF0000"/>
                  </a:solidFill>
                  <a:latin typeface="Arial" panose="020B0604020202020204" pitchFamily="34" charset="0"/>
                </a:rPr>
                <a:t>Linacs, beam diagnostics</a:t>
              </a:r>
            </a:p>
          </p:txBody>
        </p:sp>
      </p:grpSp>
      <p:pic>
        <p:nvPicPr>
          <p:cNvPr id="31" name="Picture 45">
            <a:extLst>
              <a:ext uri="{FF2B5EF4-FFF2-40B4-BE49-F238E27FC236}">
                <a16:creationId xmlns:a16="http://schemas.microsoft.com/office/drawing/2014/main" id="{D600990C-FBA6-3943-8DA1-19489A6F0FE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bwMode="auto">
          <a:xfrm>
            <a:off x="8046649" y="4679510"/>
            <a:ext cx="1526016" cy="8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40">
            <a:extLst>
              <a:ext uri="{FF2B5EF4-FFF2-40B4-BE49-F238E27FC236}">
                <a16:creationId xmlns:a16="http://schemas.microsoft.com/office/drawing/2014/main" id="{4F050127-936B-F14D-9014-094BCD3A9875}"/>
              </a:ext>
            </a:extLst>
          </p:cNvPr>
          <p:cNvGrpSpPr/>
          <p:nvPr/>
        </p:nvGrpSpPr>
        <p:grpSpPr>
          <a:xfrm>
            <a:off x="2294659" y="4619221"/>
            <a:ext cx="7539566" cy="1005789"/>
            <a:chOff x="81719" y="2795950"/>
            <a:chExt cx="4572000" cy="609911"/>
          </a:xfrm>
        </p:grpSpPr>
        <p:sp>
          <p:nvSpPr>
            <p:cNvPr id="33" name="Text Box 49">
              <a:extLst>
                <a:ext uri="{FF2B5EF4-FFF2-40B4-BE49-F238E27FC236}">
                  <a16:creationId xmlns:a16="http://schemas.microsoft.com/office/drawing/2014/main" id="{CA6586C9-28C2-4847-895C-31D338E75709}"/>
                </a:ext>
              </a:extLst>
            </p:cNvPr>
            <p:cNvSpPr txBox="1">
              <a:spLocks noChangeArrowheads="1"/>
            </p:cNvSpPr>
            <p:nvPr/>
          </p:nvSpPr>
          <p:spPr bwMode="auto">
            <a:xfrm>
              <a:off x="81719" y="2795950"/>
              <a:ext cx="4572000" cy="609911"/>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buFont typeface="Wingdings" pitchFamily="2" charset="2"/>
                <a:buNone/>
              </a:pPr>
              <a:endParaRPr kumimoji="0" lang="en-US" altLang="ru-RU" sz="2968" b="1">
                <a:solidFill>
                  <a:srgbClr val="FF0000"/>
                </a:solidFill>
                <a:latin typeface="Arial" panose="020B0604020202020204" pitchFamily="34" charset="0"/>
              </a:endParaRPr>
            </a:p>
            <a:p>
              <a:pPr algn="r">
                <a:buFont typeface="Wingdings" pitchFamily="2" charset="2"/>
                <a:buNone/>
              </a:pPr>
              <a:endParaRPr kumimoji="0" lang="ru-RU" altLang="ru-RU" sz="2968" b="1">
                <a:solidFill>
                  <a:srgbClr val="FF0000"/>
                </a:solidFill>
                <a:latin typeface="Arial" panose="020B0604020202020204" pitchFamily="34" charset="0"/>
              </a:endParaRPr>
            </a:p>
          </p:txBody>
        </p:sp>
        <p:pic>
          <p:nvPicPr>
            <p:cNvPr id="34" name="Picture 53">
              <a:extLst>
                <a:ext uri="{FF2B5EF4-FFF2-40B4-BE49-F238E27FC236}">
                  <a16:creationId xmlns:a16="http://schemas.microsoft.com/office/drawing/2014/main" id="{CACAB467-95A9-6143-8D6A-8D721A0C648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bwMode="auto">
            <a:xfrm>
              <a:off x="152400" y="2819401"/>
              <a:ext cx="1371600" cy="5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4">
              <a:extLst>
                <a:ext uri="{FF2B5EF4-FFF2-40B4-BE49-F238E27FC236}">
                  <a16:creationId xmlns:a16="http://schemas.microsoft.com/office/drawing/2014/main" id="{7F94A065-C624-4448-A60D-D54E468860B2}"/>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bwMode="auto">
            <a:xfrm>
              <a:off x="1756902" y="2826423"/>
              <a:ext cx="1665288" cy="5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 Box 49">
            <a:extLst>
              <a:ext uri="{FF2B5EF4-FFF2-40B4-BE49-F238E27FC236}">
                <a16:creationId xmlns:a16="http://schemas.microsoft.com/office/drawing/2014/main" id="{32AC74E9-1E34-344D-A921-E43DE6A38E63}"/>
              </a:ext>
            </a:extLst>
          </p:cNvPr>
          <p:cNvSpPr txBox="1">
            <a:spLocks noChangeArrowheads="1"/>
          </p:cNvSpPr>
          <p:nvPr/>
        </p:nvSpPr>
        <p:spPr bwMode="auto">
          <a:xfrm>
            <a:off x="10056476" y="4566213"/>
            <a:ext cx="7413907" cy="95500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buFont typeface="Wingdings" pitchFamily="2" charset="2"/>
              <a:buNone/>
            </a:pPr>
            <a:r>
              <a:rPr kumimoji="0" lang="en-US" altLang="ru-RU" sz="2803">
                <a:solidFill>
                  <a:srgbClr val="FF0000"/>
                </a:solidFill>
                <a:latin typeface="Arial" panose="020B0604020202020204" pitchFamily="34" charset="0"/>
              </a:rPr>
              <a:t>MSU, MEPhI</a:t>
            </a:r>
            <a:r>
              <a:rPr kumimoji="0" lang="ru-RU" altLang="ru-RU" sz="2803">
                <a:solidFill>
                  <a:srgbClr val="FF0000"/>
                </a:solidFill>
                <a:latin typeface="Arial" panose="020B0604020202020204" pitchFamily="34" charset="0"/>
              </a:rPr>
              <a:t>, </a:t>
            </a:r>
            <a:r>
              <a:rPr kumimoji="0" lang="en-US" altLang="ru-RU" sz="2803" err="1">
                <a:solidFill>
                  <a:srgbClr val="FF0000"/>
                </a:solidFill>
                <a:latin typeface="Arial" panose="020B0604020202020204" pitchFamily="34" charset="0"/>
              </a:rPr>
              <a:t>Baumanka, MEI</a:t>
            </a:r>
            <a:r>
              <a:rPr kumimoji="0" lang="ru-RU" altLang="ru-RU" sz="2803">
                <a:solidFill>
                  <a:srgbClr val="FF0000"/>
                </a:solidFill>
                <a:latin typeface="Arial" panose="020B0604020202020204" pitchFamily="34" charset="0"/>
              </a:rPr>
              <a:t>, </a:t>
            </a:r>
            <a:r>
              <a:rPr kumimoji="0" lang="en-US" altLang="ru-RU" sz="2803">
                <a:solidFill>
                  <a:srgbClr val="FF0000"/>
                </a:solidFill>
                <a:latin typeface="Arial" panose="020B0604020202020204" pitchFamily="34" charset="0"/>
              </a:rPr>
              <a:t>MFTI</a:t>
            </a:r>
            <a:r>
              <a:rPr kumimoji="0" lang="ru-RU" altLang="ru-RU" sz="2803">
                <a:solidFill>
                  <a:srgbClr val="FF0000"/>
                </a:solidFill>
                <a:latin typeface="Arial" panose="020B0604020202020204" pitchFamily="34" charset="0"/>
              </a:rPr>
              <a:t>,</a:t>
            </a:r>
            <a:endParaRPr kumimoji="0" lang="en-US" altLang="ru-RU" sz="2803">
              <a:solidFill>
                <a:srgbClr val="FF0000"/>
              </a:solidFill>
              <a:latin typeface="Arial" panose="020B0604020202020204" pitchFamily="34" charset="0"/>
            </a:endParaRPr>
          </a:p>
          <a:p>
            <a:pPr>
              <a:buFont typeface="Wingdings" pitchFamily="2" charset="2"/>
              <a:buNone/>
            </a:pPr>
            <a:r>
              <a:rPr kumimoji="0" lang="en-US" altLang="ru-RU" sz="2803" err="1">
                <a:solidFill>
                  <a:srgbClr val="FF0000"/>
                </a:solidFill>
                <a:latin typeface="Arial" panose="020B0604020202020204" pitchFamily="34" charset="0"/>
              </a:rPr>
              <a:t>SPbSU</a:t>
            </a:r>
            <a:r>
              <a:rPr kumimoji="0" lang="ru-RU" altLang="ru-RU" sz="2803">
                <a:solidFill>
                  <a:srgbClr val="FF0000"/>
                </a:solidFill>
                <a:latin typeface="Arial" panose="020B0604020202020204" pitchFamily="34" charset="0"/>
              </a:rPr>
              <a:t>, </a:t>
            </a:r>
            <a:r>
              <a:rPr kumimoji="0" lang="en-US" altLang="ru-RU" sz="2803">
                <a:solidFill>
                  <a:srgbClr val="FF0000"/>
                </a:solidFill>
                <a:latin typeface="Arial" panose="020B0604020202020204" pitchFamily="34" charset="0"/>
              </a:rPr>
              <a:t>Kazan’</a:t>
            </a:r>
            <a:r>
              <a:rPr kumimoji="0" lang="ru-RU" altLang="ja-JP" sz="2803">
                <a:solidFill>
                  <a:srgbClr val="FF0000"/>
                </a:solidFill>
                <a:latin typeface="Arial" panose="020B0604020202020204" pitchFamily="34" charset="0"/>
              </a:rPr>
              <a:t>,</a:t>
            </a:r>
            <a:r>
              <a:rPr kumimoji="0" lang="en-US" altLang="ja-JP" sz="2803">
                <a:solidFill>
                  <a:srgbClr val="FF0000"/>
                </a:solidFill>
                <a:latin typeface="Arial" panose="020B0604020202020204" pitchFamily="34" charset="0"/>
              </a:rPr>
              <a:t> </a:t>
            </a:r>
            <a:r>
              <a:rPr kumimoji="0" lang="ru-RU" altLang="ja-JP" sz="2803">
                <a:solidFill>
                  <a:srgbClr val="FF0000"/>
                </a:solidFill>
                <a:latin typeface="Arial" panose="020B0604020202020204" pitchFamily="34" charset="0"/>
              </a:rPr>
              <a:t>... </a:t>
            </a:r>
            <a:endParaRPr kumimoji="0" lang="en-US" altLang="ru-RU" sz="2803">
              <a:solidFill>
                <a:srgbClr val="FF0000"/>
              </a:solidFill>
              <a:latin typeface="Arial" panose="020B0604020202020204" pitchFamily="34" charset="0"/>
            </a:endParaRPr>
          </a:p>
        </p:txBody>
      </p:sp>
      <p:grpSp>
        <p:nvGrpSpPr>
          <p:cNvPr id="37" name="Group 42">
            <a:extLst>
              <a:ext uri="{FF2B5EF4-FFF2-40B4-BE49-F238E27FC236}">
                <a16:creationId xmlns:a16="http://schemas.microsoft.com/office/drawing/2014/main" id="{00C03912-ECA6-EF44-8C25-DD8E65C00B12}"/>
              </a:ext>
            </a:extLst>
          </p:cNvPr>
          <p:cNvGrpSpPr/>
          <p:nvPr/>
        </p:nvGrpSpPr>
        <p:grpSpPr>
          <a:xfrm>
            <a:off x="10656081" y="7151843"/>
            <a:ext cx="7539566" cy="1259767"/>
            <a:chOff x="4902200" y="2657834"/>
            <a:chExt cx="2872930" cy="763671"/>
          </a:xfrm>
        </p:grpSpPr>
        <p:sp>
          <p:nvSpPr>
            <p:cNvPr id="38" name="Text Box 38">
              <a:extLst>
                <a:ext uri="{FF2B5EF4-FFF2-40B4-BE49-F238E27FC236}">
                  <a16:creationId xmlns:a16="http://schemas.microsoft.com/office/drawing/2014/main" id="{AE6EC0B8-B156-B74B-A224-05A61F52A2FA}"/>
                </a:ext>
              </a:extLst>
            </p:cNvPr>
            <p:cNvSpPr txBox="1">
              <a:spLocks noChangeArrowheads="1"/>
            </p:cNvSpPr>
            <p:nvPr/>
          </p:nvSpPr>
          <p:spPr bwMode="auto">
            <a:xfrm>
              <a:off x="4902200" y="2657834"/>
              <a:ext cx="2872930" cy="763671"/>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buFont typeface="Wingdings" pitchFamily="2" charset="2"/>
                <a:buNone/>
              </a:pPr>
              <a:r>
                <a:rPr kumimoji="0" lang="en-US" altLang="ru-RU" sz="2309" b="1">
                  <a:solidFill>
                    <a:srgbClr val="FF0000"/>
                  </a:solidFill>
                  <a:latin typeface="Arial" panose="020B0604020202020204" pitchFamily="34" charset="0"/>
                </a:rPr>
                <a:t>       </a:t>
              </a:r>
              <a:r>
                <a:rPr kumimoji="0" lang="en-US" altLang="ru-RU" sz="2968" b="1">
                  <a:solidFill>
                    <a:srgbClr val="FF0000"/>
                  </a:solidFill>
                  <a:latin typeface="Arial" panose="020B0604020202020204" pitchFamily="34" charset="0"/>
                </a:rPr>
                <a:t>CERN</a:t>
              </a:r>
            </a:p>
            <a:p>
              <a:pPr algn="r">
                <a:buFont typeface="Wingdings" pitchFamily="2" charset="2"/>
                <a:buNone/>
              </a:pPr>
              <a:r>
                <a:rPr kumimoji="0" lang="en-US" altLang="ru-RU" sz="2309" b="1">
                  <a:solidFill>
                    <a:srgbClr val="FF0000"/>
                  </a:solidFill>
                  <a:latin typeface="Arial" panose="020B0604020202020204" pitchFamily="34" charset="0"/>
                </a:rPr>
                <a:t>  </a:t>
              </a:r>
              <a:r>
                <a:rPr kumimoji="0" lang="en-US" altLang="ru-RU" sz="2309">
                  <a:solidFill>
                    <a:srgbClr val="FF0000"/>
                  </a:solidFill>
                  <a:latin typeface="Arial" panose="020B0604020202020204" pitchFamily="34" charset="0"/>
                </a:rPr>
                <a:t>SC technologies, Rad.safety, energetics, </a:t>
              </a:r>
            </a:p>
            <a:p>
              <a:pPr algn="r">
                <a:buFont typeface="Wingdings" pitchFamily="2" charset="2"/>
                <a:buNone/>
              </a:pPr>
              <a:r>
                <a:rPr kumimoji="0" lang="en-US" altLang="ru-RU" sz="2309">
                  <a:solidFill>
                    <a:srgbClr val="FF0000"/>
                  </a:solidFill>
                  <a:latin typeface="Arial" panose="020B0604020202020204" pitchFamily="34" charset="0"/>
                </a:rPr>
                <a:t>beam cooling and dynamics, metrology,  </a:t>
              </a:r>
            </a:p>
          </p:txBody>
        </p:sp>
        <p:pic>
          <p:nvPicPr>
            <p:cNvPr id="39" name="Picture 41">
              <a:extLst>
                <a:ext uri="{FF2B5EF4-FFF2-40B4-BE49-F238E27FC236}">
                  <a16:creationId xmlns:a16="http://schemas.microsoft.com/office/drawing/2014/main" id="{269A65FE-4999-374E-8CF5-472B0E5DD52F}"/>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bwMode="auto">
            <a:xfrm>
              <a:off x="4938494" y="2679459"/>
              <a:ext cx="453671" cy="72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4" name="Picture 2">
            <a:extLst>
              <a:ext uri="{FF2B5EF4-FFF2-40B4-BE49-F238E27FC236}">
                <a16:creationId xmlns:a16="http://schemas.microsoft.com/office/drawing/2014/main" id="{8B9EB7E9-33BF-1D4D-87A1-B1E7BC51356D}"/>
              </a:ext>
            </a:extLst>
          </p:cNvPr>
          <p:cNvPicPr>
            <a:picLocks noChangeAspect="1" noChangeArrowheads="1"/>
          </p:cNvPicPr>
          <p:nvPr/>
        </p:nvPicPr>
        <p:blipFill>
          <a:blip r:embed="rId14">
            <a:extLst>
              <a:ext uri="{28A0092B-C50C-407E-A947-70E740481C1C}">
                <a14:useLocalDpi xmlns:a14="http://schemas.microsoft.com/office/drawing/2010/main"/>
              </a:ext>
            </a:extLst>
          </a:blip>
          <a:stretch>
            <a:fillRect/>
          </a:stretch>
        </p:blipFill>
        <p:spPr bwMode="auto">
          <a:xfrm>
            <a:off x="9975025" y="3540425"/>
            <a:ext cx="812800" cy="8128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35">
            <a:extLst>
              <a:ext uri="{FF2B5EF4-FFF2-40B4-BE49-F238E27FC236}">
                <a16:creationId xmlns:a16="http://schemas.microsoft.com/office/drawing/2014/main" id="{DCEFF238-3FC6-2B47-A1F1-723F87223D18}"/>
              </a:ext>
            </a:extLst>
          </p:cNvPr>
          <p:cNvSpPr txBox="1">
            <a:spLocks noChangeArrowheads="1"/>
          </p:cNvSpPr>
          <p:nvPr/>
        </p:nvSpPr>
        <p:spPr bwMode="auto">
          <a:xfrm>
            <a:off x="10085273" y="3580129"/>
            <a:ext cx="6530752" cy="918393"/>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r">
              <a:buFont typeface="Wingdings" pitchFamily="2" charset="2"/>
              <a:buNone/>
            </a:pPr>
            <a:r>
              <a:rPr kumimoji="0" lang="en-US" altLang="ru-RU" sz="2968" b="1">
                <a:solidFill>
                  <a:srgbClr val="FF0000"/>
                </a:solidFill>
                <a:latin typeface="Arial" panose="020B0604020202020204" pitchFamily="34" charset="0"/>
              </a:rPr>
              <a:t>	</a:t>
            </a:r>
            <a:r>
              <a:rPr kumimoji="0" lang="en-US" altLang="ru-RU" b="1">
                <a:solidFill>
                  <a:srgbClr val="FF0000"/>
                </a:solidFill>
                <a:latin typeface="Verdana" panose="020B0604030504040204" pitchFamily="34" charset="0"/>
                <a:ea typeface="Verdana" panose="020B0604030504040204" pitchFamily="34" charset="0"/>
                <a:cs typeface="Verdana" panose="020B0604030504040204" pitchFamily="34" charset="0"/>
              </a:rPr>
              <a:t> NRC Kurchatov Institute</a:t>
            </a:r>
          </a:p>
          <a:p>
            <a:pPr algn="r">
              <a:buFont typeface="Wingdings" pitchFamily="2" charset="2"/>
              <a:buNone/>
            </a:pPr>
            <a:r>
              <a:rPr kumimoji="0" lang="en-US" altLang="ru-RU">
                <a:solidFill>
                  <a:srgbClr val="FF0000"/>
                </a:solidFill>
                <a:latin typeface="Verdana" panose="020B0604030504040204" pitchFamily="34" charset="0"/>
                <a:ea typeface="Verdana" panose="020B0604030504040204" pitchFamily="34" charset="0"/>
                <a:cs typeface="Verdana" panose="020B0604030504040204" pitchFamily="34" charset="0"/>
              </a:rPr>
              <a:t>Current leads, HTSC technologies, etc </a:t>
            </a:r>
          </a:p>
        </p:txBody>
      </p:sp>
      <p:pic>
        <p:nvPicPr>
          <p:cNvPr id="40" name="Рисунок 39">
            <a:extLst>
              <a:ext uri="{FF2B5EF4-FFF2-40B4-BE49-F238E27FC236}">
                <a16:creationId xmlns:a16="http://schemas.microsoft.com/office/drawing/2014/main" id="{3877DF2A-1DFE-0B43-82F2-52B6F18B0625}"/>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23201028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1F92CE4-B890-EA4D-8212-D2419AED06A1}"/>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08050" y="37985"/>
            <a:ext cx="18288000" cy="11233380"/>
          </a:xfrm>
        </p:spPr>
      </p:pic>
      <p:sp>
        <p:nvSpPr>
          <p:cNvPr id="3" name="TextBox 2">
            <a:extLst>
              <a:ext uri="{FF2B5EF4-FFF2-40B4-BE49-F238E27FC236}">
                <a16:creationId xmlns:a16="http://schemas.microsoft.com/office/drawing/2014/main" id="{F5D17D7F-B461-BA42-903D-C87AC18DD381}"/>
              </a:ext>
            </a:extLst>
          </p:cNvPr>
          <p:cNvSpPr txBox="1"/>
          <p:nvPr/>
        </p:nvSpPr>
        <p:spPr>
          <a:xfrm>
            <a:off x="17214850" y="10940018"/>
            <a:ext cx="30803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V.Ryabov (MPD)</a:t>
            </a:r>
            <a:endParaRPr lang="ru-RU" i="1"/>
          </a:p>
        </p:txBody>
      </p:sp>
    </p:spTree>
    <p:extLst>
      <p:ext uri="{BB962C8B-B14F-4D97-AF65-F5344CB8AC3E}">
        <p14:creationId xmlns:p14="http://schemas.microsoft.com/office/powerpoint/2010/main" val="21209634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A450361-04F5-204C-A1A6-86B0084718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050" y="26426"/>
            <a:ext cx="15382799" cy="10607675"/>
          </a:xfrm>
          <a:prstGeom prst="rect">
            <a:avLst/>
          </a:prstGeom>
        </p:spPr>
      </p:pic>
      <p:pic>
        <p:nvPicPr>
          <p:cNvPr id="6" name="Рисунок 5">
            <a:extLst>
              <a:ext uri="{FF2B5EF4-FFF2-40B4-BE49-F238E27FC236}">
                <a16:creationId xmlns:a16="http://schemas.microsoft.com/office/drawing/2014/main" id="{F0FA9E05-9145-BC49-BF3F-6A58081AE208}"/>
              </a:ext>
            </a:extLst>
          </p:cNvPr>
          <p:cNvPicPr>
            <a:picLocks noChangeAspect="1"/>
          </p:cNvPicPr>
          <p:nvPr/>
        </p:nvPicPr>
        <p:blipFill>
          <a:blip r:embed="rId3">
            <a:extLst>
              <a:ext uri="{28A0092B-C50C-407E-A947-70E740481C1C}">
                <a14:useLocalDpi xmlns:a14="http://schemas.microsoft.com/office/drawing/2010/main"/>
              </a:ext>
            </a:extLst>
          </a:blip>
          <a:srcRect r="12956"/>
          <a:stretch>
            <a:fillRect/>
          </a:stretch>
        </p:blipFill>
        <p:spPr>
          <a:xfrm>
            <a:off x="7271879" y="5502275"/>
            <a:ext cx="12815320" cy="5486400"/>
          </a:xfrm>
          <a:prstGeom prst="rect">
            <a:avLst/>
          </a:prstGeom>
        </p:spPr>
      </p:pic>
      <p:sp>
        <p:nvSpPr>
          <p:cNvPr id="4" name="TextBox 3">
            <a:extLst>
              <a:ext uri="{FF2B5EF4-FFF2-40B4-BE49-F238E27FC236}">
                <a16:creationId xmlns:a16="http://schemas.microsoft.com/office/drawing/2014/main" id="{D814900A-CE75-F34F-8C85-19CB9EAD0325}"/>
              </a:ext>
            </a:extLst>
          </p:cNvPr>
          <p:cNvSpPr txBox="1"/>
          <p:nvPr/>
        </p:nvSpPr>
        <p:spPr>
          <a:xfrm>
            <a:off x="17214850" y="10940018"/>
            <a:ext cx="30803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V.Ryabov (MPD)</a:t>
            </a:r>
            <a:endParaRPr lang="ru-RU" i="1"/>
          </a:p>
        </p:txBody>
      </p:sp>
      <p:pic>
        <p:nvPicPr>
          <p:cNvPr id="7" name="Рисунок 6">
            <a:extLst>
              <a:ext uri="{FF2B5EF4-FFF2-40B4-BE49-F238E27FC236}">
                <a16:creationId xmlns:a16="http://schemas.microsoft.com/office/drawing/2014/main" id="{57673619-00A3-7B41-93B8-B0A5E0DC80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26466298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119" y="320675"/>
            <a:ext cx="19327578" cy="4764717"/>
          </a:xfrm>
          <a:solidFill>
            <a:srgbClr val="C7FCFF"/>
          </a:solidFill>
        </p:spPr>
        <p:txBody>
          <a:bodyPr>
            <a:noAutofit/>
          </a:bodyPr>
          <a:lstStyle/>
          <a:p>
            <a:pPr marL="0" indent="0">
              <a:spcBef>
                <a:spcPct val="0"/>
              </a:spcBef>
              <a:spcAft>
                <a:spcPts val="1200"/>
              </a:spcAft>
              <a:buNone/>
            </a:pPr>
            <a:r>
              <a:rPr lang="en-US" sz="4000"/>
              <a:t>Strong interactions play a key role in the physics of the fundamental forces of nature and are well described by QCD, but questions remain: </a:t>
            </a:r>
          </a:p>
          <a:p>
            <a:pPr>
              <a:spcBef>
                <a:spcPct val="0"/>
              </a:spcBef>
              <a:spcAft>
                <a:spcPts val="1200"/>
              </a:spcAft>
              <a:buFontTx/>
              <a:buChar char="-"/>
            </a:pPr>
            <a:r>
              <a:rPr lang="en-US" sz="4000" b="1"/>
              <a:t>phenomena at large distances, such as quark confinement; </a:t>
            </a:r>
          </a:p>
          <a:p>
            <a:pPr>
              <a:spcBef>
                <a:spcPct val="0"/>
              </a:spcBef>
              <a:spcAft>
                <a:spcPts val="1200"/>
              </a:spcAft>
              <a:buFontTx/>
              <a:buChar char="-"/>
            </a:pPr>
            <a:r>
              <a:rPr lang="en-US" sz="4000" b="1"/>
              <a:t>collective behavior in extreme conditions of high temperatures and high densities;</a:t>
            </a:r>
          </a:p>
          <a:p>
            <a:pPr>
              <a:spcBef>
                <a:spcPct val="0"/>
              </a:spcBef>
              <a:spcAft>
                <a:spcPts val="1200"/>
              </a:spcAft>
              <a:buFontTx/>
              <a:buChar char="-"/>
            </a:pPr>
            <a:r>
              <a:rPr lang="en-US" sz="4000" b="1"/>
              <a:t>reliable forecasts in non-perturbative mode; </a:t>
            </a:r>
          </a:p>
          <a:p>
            <a:pPr>
              <a:spcBef>
                <a:spcPct val="0"/>
              </a:spcBef>
              <a:spcAft>
                <a:spcPts val="1200"/>
              </a:spcAft>
              <a:buFontTx/>
              <a:buChar char="-"/>
            </a:pPr>
            <a:r>
              <a:rPr lang="en-US" sz="4000" b="1"/>
              <a:t>How do fast moving quarks and gluons group into color singlet hadrons? </a:t>
            </a:r>
          </a:p>
          <a:p>
            <a:pPr>
              <a:spcBef>
                <a:spcPct val="0"/>
              </a:spcBef>
              <a:spcAft>
                <a:spcPts val="1200"/>
              </a:spcAft>
              <a:buFontTx/>
              <a:buChar char="-"/>
            </a:pPr>
            <a:r>
              <a:rPr lang="en-US" sz="4000" b="1"/>
              <a:t>How does the spin of a nucleon work and what is the contribution of gluons?</a:t>
            </a:r>
            <a:endParaRPr lang="ru-RU" sz="4000" b="1" i="1">
              <a:solidFill>
                <a:srgbClr val="000090"/>
              </a:solidFill>
              <a:latin typeface="Arial"/>
              <a:cs typeface="Arial"/>
            </a:endParaRPr>
          </a:p>
        </p:txBody>
      </p:sp>
      <p:sp>
        <p:nvSpPr>
          <p:cNvPr id="6" name="Slide Number Placeholder 5"/>
          <p:cNvSpPr>
            <a:spLocks noGrp="1"/>
          </p:cNvSpPr>
          <p:nvPr>
            <p:ph type="sldNum" sz="quarter" idx="12"/>
          </p:nvPr>
        </p:nvSpPr>
        <p:spPr>
          <a:xfrm>
            <a:off x="14198519" y="10607405"/>
            <a:ext cx="4523423" cy="602076"/>
          </a:xfrm>
        </p:spPr>
        <p:txBody>
          <a:bodyPr anchor="b"/>
          <a:lstStyle/>
          <a:p>
            <a:fld id="{9A4D39EF-AC8C-DB42-8F31-8A54AA683B2E}" type="slidenum">
              <a:rPr lang="en-US" smtClean="0"/>
              <a:t>23</a:t>
            </a:fld>
            <a:endParaRPr lang="en-US"/>
          </a:p>
        </p:txBody>
      </p:sp>
      <p:sp>
        <p:nvSpPr>
          <p:cNvPr id="7" name="Content Placeholder 2"/>
          <p:cNvSpPr txBox="1"/>
          <p:nvPr/>
        </p:nvSpPr>
        <p:spPr>
          <a:xfrm>
            <a:off x="359406" y="7722632"/>
            <a:ext cx="19282299" cy="1807880"/>
          </a:xfrm>
          <a:prstGeom prst="rect">
            <a:avLst/>
          </a:prstGeom>
          <a:solidFill>
            <a:srgbClr val="ECEDFF"/>
          </a:solidFill>
        </p:spPr>
        <p:txBody>
          <a:bodyPr vert="horz" lIns="150781" tIns="75390" rIns="150781" bIns="753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a:t>Future progress in this area will rely on a </a:t>
            </a:r>
            <a:r>
              <a:rPr lang="en-US" sz="4000" b="1">
                <a:solidFill>
                  <a:srgbClr val="FF0000"/>
                </a:solidFill>
              </a:rPr>
              <a:t>diverse</a:t>
            </a:r>
            <a:r>
              <a:rPr lang="en-US" sz="4000" b="1"/>
              <a:t> research program with close interaction between theoretical advances and </a:t>
            </a:r>
            <a:r>
              <a:rPr lang="en-US" sz="4000" b="1">
                <a:solidFill>
                  <a:srgbClr val="FF0000"/>
                </a:solidFill>
              </a:rPr>
              <a:t>new </a:t>
            </a:r>
            <a:r>
              <a:rPr lang="en-US" sz="4000" b="1"/>
              <a:t>experimental measurements.</a:t>
            </a:r>
            <a:endParaRPr lang="en-US" sz="5400" b="1" i="1">
              <a:solidFill>
                <a:srgbClr val="000090"/>
              </a:solidFill>
              <a:latin typeface="Arial"/>
              <a:cs typeface="Arial"/>
            </a:endParaRPr>
          </a:p>
        </p:txBody>
      </p:sp>
      <p:sp>
        <p:nvSpPr>
          <p:cNvPr id="8" name="Content Placeholder 2"/>
          <p:cNvSpPr txBox="1"/>
          <p:nvPr/>
        </p:nvSpPr>
        <p:spPr>
          <a:xfrm>
            <a:off x="341139" y="5447189"/>
            <a:ext cx="19327578" cy="2017030"/>
          </a:xfrm>
          <a:prstGeom prst="rect">
            <a:avLst/>
          </a:prstGeom>
          <a:solidFill>
            <a:srgbClr val="FFF8E1"/>
          </a:solidFill>
        </p:spPr>
        <p:txBody>
          <a:bodyPr vert="horz" lIns="150781" tIns="75390" rIns="150781" bIns="753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a:solidFill>
                  <a:srgbClr val="FF0000"/>
                </a:solidFill>
              </a:rPr>
              <a:t>Lattice QCD calculations </a:t>
            </a:r>
            <a:r>
              <a:rPr lang="en-US" sz="4000"/>
              <a:t>predict the transition of matter into a </a:t>
            </a:r>
            <a:r>
              <a:rPr lang="en-US" sz="4000" b="1"/>
              <a:t>quark-gluon plasma</a:t>
            </a:r>
            <a:r>
              <a:rPr lang="en-US" sz="4000"/>
              <a:t>, in which the quarks are not bound and </a:t>
            </a:r>
            <a:r>
              <a:rPr lang="en-US" sz="4000" b="1"/>
              <a:t>chiral symmetry is restored</a:t>
            </a:r>
          </a:p>
          <a:p>
            <a:pPr marL="0" indent="0">
              <a:buNone/>
            </a:pPr>
            <a:r>
              <a:rPr lang="en-US" sz="4000" b="1"/>
              <a:t>																							</a:t>
            </a:r>
            <a:r>
              <a:rPr lang="ru-RU" sz="4000" b="1"/>
              <a:t>	</a:t>
            </a:r>
            <a:r>
              <a:rPr lang="en-US" sz="4000" b="1"/>
              <a:t>-</a:t>
            </a:r>
            <a:r>
              <a:rPr lang="en-US" sz="4000"/>
              <a:t> confirmed </a:t>
            </a:r>
            <a:r>
              <a:rPr lang="en-US" sz="4000" b="1"/>
              <a:t>experimentally!</a:t>
            </a:r>
            <a:endParaRPr lang="en-US" sz="5400" b="1" i="1">
              <a:solidFill>
                <a:srgbClr val="000090"/>
              </a:solidFill>
              <a:latin typeface="Arial"/>
              <a:cs typeface="Arial"/>
            </a:endParaRPr>
          </a:p>
        </p:txBody>
      </p:sp>
      <p:sp>
        <p:nvSpPr>
          <p:cNvPr id="2" name="TextBox 1">
            <a:extLst>
              <a:ext uri="{FF2B5EF4-FFF2-40B4-BE49-F238E27FC236}">
                <a16:creationId xmlns:a16="http://schemas.microsoft.com/office/drawing/2014/main" id="{6264F130-97EB-2C4C-9F23-025DA6D93281}"/>
              </a:ext>
            </a:extLst>
          </p:cNvPr>
          <p:cNvSpPr txBox="1"/>
          <p:nvPr/>
        </p:nvSpPr>
        <p:spPr>
          <a:xfrm>
            <a:off x="1517649" y="9843047"/>
            <a:ext cx="18440402" cy="1323439"/>
          </a:xfrm>
          <a:prstGeom prst="rect">
            <a:avLst/>
          </a:prstGeom>
          <a:solidFill>
            <a:srgbClr val="D5FFFF"/>
          </a:solidFill>
          <a:ln w="28575">
            <a:solidFill>
              <a:srgbClr val="FF0000"/>
            </a:solidFill>
          </a:ln>
        </p:spPr>
        <p:txBody>
          <a:bodyPr wrap="square" rtlCol="0">
            <a:spAutoFit/>
          </a:bodyPr>
          <a:lstStyle/>
          <a:p>
            <a:r>
              <a:rPr lang="en-US" sz="4000" b="1"/>
              <a:t>These questions are being intensively studied in heavy ion collisions; </a:t>
            </a:r>
            <a:endParaRPr lang="ru-RU" sz="4000" b="1"/>
          </a:p>
          <a:p>
            <a:r>
              <a:rPr lang="ru-RU" sz="4000" b="1"/>
              <a:t>								- </a:t>
            </a:r>
            <a:r>
              <a:rPr lang="en-US" sz="4000" b="1"/>
              <a:t>and this </a:t>
            </a:r>
            <a:r>
              <a:rPr lang="en-US" sz="4000" b="1">
                <a:solidFill>
                  <a:srgbClr val="FF0000"/>
                </a:solidFill>
              </a:rPr>
              <a:t>does not require extremely high</a:t>
            </a:r>
            <a:r>
              <a:rPr lang="en-US" sz="4000" b="1"/>
              <a:t> energies</a:t>
            </a:r>
            <a:endParaRPr lang="ru-RU" sz="3600" b="1">
              <a:solidFill>
                <a:srgbClr val="002060"/>
              </a:solidFill>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4B6085DB-CE86-E34B-B59A-809607B148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11066422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8" name="Рисунок 2"/>
          <p:cNvPicPr/>
          <p:nvPr/>
        </p:nvPicPr>
        <p:blipFill>
          <a:blip r:embed="rId3">
            <a:extLst>
              <a:ext uri="{28A0092B-C50C-407E-A947-70E740481C1C}">
                <a14:useLocalDpi xmlns:a14="http://schemas.microsoft.com/office/drawing/2010/main"/>
              </a:ext>
            </a:extLst>
          </a:blip>
          <a:stretch>
            <a:fillRect/>
          </a:stretch>
        </p:blipFill>
        <p:spPr>
          <a:xfrm>
            <a:off x="15108944" y="5636866"/>
            <a:ext cx="2687340" cy="1108298"/>
          </a:xfrm>
          <a:prstGeom prst="rect">
            <a:avLst/>
          </a:prstGeom>
          <a:ln w="0">
            <a:noFill/>
          </a:ln>
        </p:spPr>
      </p:pic>
      <p:sp>
        <p:nvSpPr>
          <p:cNvPr id="1849" name="Прямоугольник 8"/>
          <p:cNvSpPr/>
          <p:nvPr/>
        </p:nvSpPr>
        <p:spPr>
          <a:xfrm>
            <a:off x="3320145" y="2864044"/>
            <a:ext cx="4775713" cy="961744"/>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tabLst>
                <a:tab pos="0" algn="l"/>
              </a:tabLst>
            </a:pPr>
            <a:r>
              <a:rPr lang="en-US" sz="2638" b="1" cap="small" spc="-2" baseline="30000">
                <a:solidFill>
                  <a:srgbClr val="2E75B6"/>
                </a:solidFill>
                <a:latin typeface="Arial"/>
                <a:ea typeface="DejaVu Sans"/>
              </a:rPr>
              <a:t>124</a:t>
            </a:r>
            <a:r>
              <a:rPr lang="en-US" sz="2638" b="1" cap="small" spc="-2">
                <a:solidFill>
                  <a:srgbClr val="2E75B6"/>
                </a:solidFill>
                <a:latin typeface="Arial"/>
                <a:ea typeface="DejaVu Sans"/>
              </a:rPr>
              <a:t>Xe</a:t>
            </a:r>
            <a:r>
              <a:rPr lang="en-US" sz="2638" b="1" cap="small" spc="-2" baseline="30000">
                <a:solidFill>
                  <a:srgbClr val="2E75B6"/>
                </a:solidFill>
                <a:latin typeface="Arial"/>
                <a:ea typeface="DejaVu Sans"/>
              </a:rPr>
              <a:t>54+</a:t>
            </a:r>
            <a:endParaRPr lang="en-US" sz="2638" spc="-2">
              <a:solidFill>
                <a:srgbClr val="000000"/>
              </a:solidFill>
              <a:latin typeface="Arial"/>
            </a:endParaRPr>
          </a:p>
          <a:p>
            <a:pPr>
              <a:tabLst>
                <a:tab pos="0" algn="l"/>
              </a:tabLst>
            </a:pPr>
            <a:r>
              <a:rPr lang="ru-RU" sz="2638" b="1" cap="small" spc="-2">
                <a:solidFill>
                  <a:srgbClr val="2E75B6"/>
                </a:solidFill>
                <a:latin typeface="Arial"/>
                <a:ea typeface="DejaVu Sans"/>
              </a:rPr>
              <a:t>3.8 </a:t>
            </a:r>
            <a:r>
              <a:rPr lang="en-US" sz="2638" b="1" cap="small" spc="-2">
                <a:solidFill>
                  <a:srgbClr val="2E75B6"/>
                </a:solidFill>
                <a:latin typeface="Arial"/>
                <a:ea typeface="DejaVu Sans"/>
              </a:rPr>
              <a:t>GeV</a:t>
            </a:r>
            <a:r>
              <a:rPr lang="ru-RU" sz="2638" b="1" cap="small" spc="-2">
                <a:solidFill>
                  <a:srgbClr val="2E75B6"/>
                </a:solidFill>
                <a:latin typeface="Arial"/>
                <a:ea typeface="DejaVu Sans"/>
              </a:rPr>
              <a:t>/</a:t>
            </a:r>
            <a:r>
              <a:rPr lang="en-US" sz="2638" b="1" cap="small" spc="-2">
                <a:solidFill>
                  <a:srgbClr val="2E75B6"/>
                </a:solidFill>
                <a:latin typeface="Arial"/>
                <a:ea typeface="DejaVu Sans"/>
              </a:rPr>
              <a:t>nucleon</a:t>
            </a:r>
            <a:endParaRPr lang="en-US" sz="2638" spc="-2">
              <a:solidFill>
                <a:srgbClr val="000000"/>
              </a:solidFill>
              <a:latin typeface="Arial"/>
            </a:endParaRPr>
          </a:p>
        </p:txBody>
      </p:sp>
      <p:sp>
        <p:nvSpPr>
          <p:cNvPr id="1850" name="TextBox 4"/>
          <p:cNvSpPr/>
          <p:nvPr/>
        </p:nvSpPr>
        <p:spPr>
          <a:xfrm>
            <a:off x="3320145" y="4612270"/>
            <a:ext cx="3757646" cy="860563"/>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en-US" sz="2309" spc="-2">
                <a:solidFill>
                  <a:srgbClr val="000000"/>
                </a:solidFill>
                <a:latin typeface="Arial"/>
                <a:ea typeface="DejaVu Sans"/>
              </a:rPr>
              <a:t>Beam trace at the</a:t>
            </a:r>
            <a:br>
              <a:rPr sz="2309"/>
            </a:br>
            <a:r>
              <a:rPr lang="en-US" sz="2309" spc="-2">
                <a:solidFill>
                  <a:srgbClr val="000000"/>
                </a:solidFill>
                <a:latin typeface="Arial"/>
                <a:ea typeface="DejaVu Sans"/>
              </a:rPr>
              <a:t>EBT3 radiochromic film</a:t>
            </a:r>
            <a:endParaRPr lang="en-US" sz="2309" spc="-2">
              <a:solidFill>
                <a:srgbClr val="000000"/>
              </a:solidFill>
              <a:latin typeface="Arial"/>
            </a:endParaRPr>
          </a:p>
        </p:txBody>
      </p:sp>
      <p:sp>
        <p:nvSpPr>
          <p:cNvPr id="1851" name="Прямоугольник 12"/>
          <p:cNvSpPr/>
          <p:nvPr/>
        </p:nvSpPr>
        <p:spPr>
          <a:xfrm>
            <a:off x="3336172" y="3876175"/>
            <a:ext cx="3768332" cy="758996"/>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en-US" sz="1979" b="1" spc="-2">
                <a:solidFill>
                  <a:srgbClr val="000000"/>
                </a:solidFill>
                <a:latin typeface="Arial"/>
                <a:ea typeface="DejaVu Sans"/>
              </a:rPr>
              <a:t>First run</a:t>
            </a:r>
            <a:r>
              <a:rPr lang="en-US" sz="1979" spc="-2">
                <a:solidFill>
                  <a:srgbClr val="000000"/>
                </a:solidFill>
                <a:latin typeface="Arial"/>
                <a:ea typeface="DejaVu Sans"/>
              </a:rPr>
              <a:t>: </a:t>
            </a:r>
            <a:r>
              <a:rPr lang="ru-RU" sz="1979" spc="-2">
                <a:solidFill>
                  <a:srgbClr val="000000"/>
                </a:solidFill>
                <a:latin typeface="Arial"/>
                <a:ea typeface="DejaVu Sans"/>
              </a:rPr>
              <a:t>11</a:t>
            </a:r>
            <a:r>
              <a:rPr lang="en-US" sz="1979" spc="-2">
                <a:solidFill>
                  <a:srgbClr val="000000"/>
                </a:solidFill>
                <a:latin typeface="Arial"/>
                <a:ea typeface="DejaVu Sans"/>
              </a:rPr>
              <a:t> December </a:t>
            </a:r>
            <a:r>
              <a:rPr lang="ru-RU" sz="1979" spc="-2">
                <a:solidFill>
                  <a:srgbClr val="000000"/>
                </a:solidFill>
                <a:latin typeface="Arial"/>
                <a:ea typeface="DejaVu Sans"/>
              </a:rPr>
              <a:t>2022</a:t>
            </a:r>
            <a:endParaRPr lang="en-US" sz="1979" spc="-2">
              <a:solidFill>
                <a:srgbClr val="000000"/>
              </a:solidFill>
              <a:latin typeface="Arial"/>
            </a:endParaRPr>
          </a:p>
          <a:p>
            <a:pPr>
              <a:lnSpc>
                <a:spcPct val="100000"/>
              </a:lnSpc>
            </a:pPr>
            <a:r>
              <a:rPr lang="en-US" sz="1979" spc="-2">
                <a:solidFill>
                  <a:srgbClr val="000000"/>
                </a:solidFill>
                <a:latin typeface="Arial"/>
                <a:ea typeface="DejaVu Sans"/>
              </a:rPr>
              <a:t>           </a:t>
            </a:r>
            <a:r>
              <a:rPr lang="ru-RU" sz="1979" spc="-2">
                <a:solidFill>
                  <a:srgbClr val="000000"/>
                </a:solidFill>
                <a:latin typeface="Arial"/>
                <a:ea typeface="DejaVu Sans"/>
              </a:rPr>
              <a:t> </a:t>
            </a:r>
            <a:r>
              <a:rPr lang="en-US" sz="1979" spc="-2">
                <a:solidFill>
                  <a:srgbClr val="000000"/>
                </a:solidFill>
                <a:latin typeface="Arial"/>
                <a:ea typeface="DejaVu Sans"/>
              </a:rPr>
              <a:t> </a:t>
            </a:r>
            <a:r>
              <a:rPr lang="ru-RU" sz="1979" spc="-2">
                <a:solidFill>
                  <a:srgbClr val="000000"/>
                </a:solidFill>
                <a:latin typeface="Arial"/>
                <a:ea typeface="DejaVu Sans"/>
              </a:rPr>
              <a:t>– 30</a:t>
            </a:r>
            <a:r>
              <a:rPr lang="en-US" sz="1979" spc="-2">
                <a:solidFill>
                  <a:srgbClr val="000000"/>
                </a:solidFill>
                <a:latin typeface="Arial"/>
                <a:ea typeface="DejaVu Sans"/>
              </a:rPr>
              <a:t> January </a:t>
            </a:r>
            <a:r>
              <a:rPr lang="ru-RU" sz="1979" spc="-2">
                <a:solidFill>
                  <a:srgbClr val="000000"/>
                </a:solidFill>
                <a:latin typeface="Arial"/>
                <a:ea typeface="DejaVu Sans"/>
              </a:rPr>
              <a:t>2023</a:t>
            </a:r>
            <a:endParaRPr lang="en-US" sz="1979" spc="-2">
              <a:solidFill>
                <a:srgbClr val="000000"/>
              </a:solidFill>
              <a:latin typeface="Arial"/>
            </a:endParaRPr>
          </a:p>
        </p:txBody>
      </p:sp>
      <p:sp>
        <p:nvSpPr>
          <p:cNvPr id="1852" name="TextBox 8"/>
          <p:cNvSpPr/>
          <p:nvPr/>
        </p:nvSpPr>
        <p:spPr>
          <a:xfrm>
            <a:off x="10815254" y="3028478"/>
            <a:ext cx="2632727" cy="2510245"/>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tabLst>
                <a:tab pos="0" algn="l"/>
              </a:tabLst>
            </a:pPr>
            <a:r>
              <a:rPr lang="en-US" sz="1979" i="1" spc="-2">
                <a:solidFill>
                  <a:srgbClr val="000000"/>
                </a:solidFill>
                <a:latin typeface="Arial"/>
                <a:ea typeface="DejaVu Sans"/>
              </a:rPr>
              <a:t>Beam profile</a:t>
            </a:r>
            <a:endParaRPr lang="en-US" sz="1979" spc="-2">
              <a:solidFill>
                <a:srgbClr val="000000"/>
              </a:solidFill>
              <a:latin typeface="Arial"/>
            </a:endParaRPr>
          </a:p>
          <a:p>
            <a:pPr>
              <a:tabLst>
                <a:tab pos="0" algn="l"/>
              </a:tabLst>
            </a:pPr>
            <a:endParaRPr lang="en-US" sz="824" spc="-2">
              <a:solidFill>
                <a:srgbClr val="000000"/>
              </a:solidFill>
              <a:latin typeface="Arial"/>
            </a:endParaRPr>
          </a:p>
          <a:p>
            <a:pPr>
              <a:tabLst>
                <a:tab pos="0" algn="l"/>
              </a:tabLst>
            </a:pPr>
            <a:r>
              <a:rPr lang="en-US" sz="1979" i="1" spc="-2">
                <a:solidFill>
                  <a:srgbClr val="000000"/>
                </a:solidFill>
                <a:latin typeface="Arial"/>
                <a:ea typeface="DejaVu Sans"/>
              </a:rPr>
              <a:t>A =</a:t>
            </a:r>
            <a:r>
              <a:rPr lang="ru-RU" sz="1979" i="1" spc="-2">
                <a:solidFill>
                  <a:srgbClr val="000000"/>
                </a:solidFill>
                <a:latin typeface="Arial"/>
                <a:ea typeface="DejaVu Sans"/>
              </a:rPr>
              <a:t> 34</a:t>
            </a:r>
            <a:r>
              <a:rPr lang="en-US" sz="1979" i="1" spc="-2">
                <a:solidFill>
                  <a:srgbClr val="000000"/>
                </a:solidFill>
                <a:latin typeface="Arial"/>
                <a:ea typeface="DejaVu Sans"/>
              </a:rPr>
              <a:t>.</a:t>
            </a:r>
            <a:r>
              <a:rPr lang="ru-RU" sz="1979" i="1" spc="-2">
                <a:solidFill>
                  <a:srgbClr val="000000"/>
                </a:solidFill>
                <a:latin typeface="Arial"/>
                <a:ea typeface="DejaVu Sans"/>
              </a:rPr>
              <a:t>2</a:t>
            </a:r>
            <a:r>
              <a:rPr lang="en-US" sz="1979" i="1" spc="-2">
                <a:solidFill>
                  <a:srgbClr val="000000"/>
                </a:solidFill>
                <a:latin typeface="Arial"/>
                <a:ea typeface="DejaVu Sans"/>
              </a:rPr>
              <a:t> mm</a:t>
            </a:r>
            <a:endParaRPr lang="en-US" sz="1979" spc="-2">
              <a:solidFill>
                <a:srgbClr val="000000"/>
              </a:solidFill>
              <a:latin typeface="Arial"/>
            </a:endParaRPr>
          </a:p>
          <a:p>
            <a:pPr>
              <a:tabLst>
                <a:tab pos="0" algn="l"/>
              </a:tabLst>
            </a:pPr>
            <a:r>
              <a:rPr lang="en-US" sz="1979" i="1" spc="-2">
                <a:solidFill>
                  <a:srgbClr val="000000"/>
                </a:solidFill>
                <a:latin typeface="Arial"/>
                <a:ea typeface="DejaVu Sans"/>
              </a:rPr>
              <a:t>B</a:t>
            </a:r>
            <a:r>
              <a:rPr lang="ru-RU" sz="1979" i="1" spc="-2">
                <a:solidFill>
                  <a:srgbClr val="000000"/>
                </a:solidFill>
                <a:latin typeface="Arial"/>
                <a:ea typeface="DejaVu Sans"/>
              </a:rPr>
              <a:t> = 29</a:t>
            </a:r>
            <a:r>
              <a:rPr lang="en-US" sz="1979" i="1" spc="-2">
                <a:solidFill>
                  <a:srgbClr val="000000"/>
                </a:solidFill>
                <a:latin typeface="Arial"/>
                <a:ea typeface="DejaVu Sans"/>
              </a:rPr>
              <a:t>.</a:t>
            </a:r>
            <a:r>
              <a:rPr lang="ru-RU" sz="1979" i="1" spc="-2">
                <a:solidFill>
                  <a:srgbClr val="000000"/>
                </a:solidFill>
                <a:latin typeface="Arial"/>
                <a:ea typeface="DejaVu Sans"/>
              </a:rPr>
              <a:t>3</a:t>
            </a:r>
            <a:r>
              <a:rPr lang="en-US" sz="1979" i="1" spc="-2">
                <a:solidFill>
                  <a:srgbClr val="000000"/>
                </a:solidFill>
                <a:latin typeface="Arial"/>
                <a:ea typeface="DejaVu Sans"/>
              </a:rPr>
              <a:t> mm</a:t>
            </a:r>
            <a:endParaRPr lang="en-US" sz="1979" spc="-2">
              <a:solidFill>
                <a:srgbClr val="000000"/>
              </a:solidFill>
              <a:latin typeface="Arial"/>
            </a:endParaRPr>
          </a:p>
          <a:p>
            <a:pPr>
              <a:tabLst>
                <a:tab pos="0" algn="l"/>
              </a:tabLst>
            </a:pPr>
            <a:endParaRPr lang="en-US" sz="660" spc="-2">
              <a:solidFill>
                <a:srgbClr val="000000"/>
              </a:solidFill>
              <a:latin typeface="Arial"/>
            </a:endParaRPr>
          </a:p>
          <a:p>
            <a:pPr>
              <a:tabLst>
                <a:tab pos="0" algn="l"/>
              </a:tabLst>
            </a:pPr>
            <a:r>
              <a:rPr lang="en-US" sz="1979" i="1" spc="-2">
                <a:solidFill>
                  <a:srgbClr val="000000"/>
                </a:solidFill>
                <a:latin typeface="Arial"/>
                <a:ea typeface="DejaVu Sans"/>
              </a:rPr>
              <a:t>The most uniform area</a:t>
            </a:r>
            <a:r>
              <a:rPr lang="ru-RU" sz="1979" i="1" spc="-2">
                <a:solidFill>
                  <a:srgbClr val="000000"/>
                </a:solidFill>
                <a:latin typeface="Arial"/>
                <a:ea typeface="DejaVu Sans"/>
              </a:rPr>
              <a:t>:</a:t>
            </a:r>
            <a:br>
              <a:rPr sz="1979"/>
            </a:br>
            <a:r>
              <a:rPr lang="ru-RU" sz="1979" i="1" spc="-2">
                <a:solidFill>
                  <a:srgbClr val="000000"/>
                </a:solidFill>
                <a:latin typeface="Arial"/>
                <a:ea typeface="DejaVu Sans"/>
              </a:rPr>
              <a:t>a = 12</a:t>
            </a:r>
            <a:r>
              <a:rPr lang="en-US" sz="1979" i="1" spc="-2">
                <a:solidFill>
                  <a:srgbClr val="000000"/>
                </a:solidFill>
                <a:latin typeface="Arial"/>
                <a:ea typeface="DejaVu Sans"/>
              </a:rPr>
              <a:t>.0</a:t>
            </a:r>
            <a:r>
              <a:rPr lang="ru-RU" sz="1979" i="1" spc="-2">
                <a:solidFill>
                  <a:srgbClr val="000000"/>
                </a:solidFill>
                <a:latin typeface="Arial"/>
                <a:ea typeface="DejaVu Sans"/>
              </a:rPr>
              <a:t> </a:t>
            </a:r>
            <a:r>
              <a:rPr lang="en-US" sz="1979" i="1" spc="-2">
                <a:solidFill>
                  <a:srgbClr val="000000"/>
                </a:solidFill>
                <a:latin typeface="Arial"/>
                <a:ea typeface="DejaVu Sans"/>
              </a:rPr>
              <a:t>mm</a:t>
            </a:r>
            <a:br>
              <a:rPr sz="1979"/>
            </a:br>
            <a:r>
              <a:rPr lang="ru-RU" sz="1979" i="1" spc="-2">
                <a:solidFill>
                  <a:srgbClr val="000000"/>
                </a:solidFill>
                <a:latin typeface="Arial"/>
                <a:ea typeface="DejaVu Sans"/>
              </a:rPr>
              <a:t>b = 9</a:t>
            </a:r>
            <a:r>
              <a:rPr lang="en-US" sz="1979" i="1" spc="-2">
                <a:solidFill>
                  <a:srgbClr val="000000"/>
                </a:solidFill>
                <a:latin typeface="Arial"/>
                <a:ea typeface="DejaVu Sans"/>
              </a:rPr>
              <a:t>.0</a:t>
            </a:r>
            <a:r>
              <a:rPr lang="ru-RU" sz="1979" i="1" spc="-2">
                <a:solidFill>
                  <a:srgbClr val="000000"/>
                </a:solidFill>
                <a:latin typeface="Arial"/>
                <a:ea typeface="DejaVu Sans"/>
              </a:rPr>
              <a:t> </a:t>
            </a:r>
            <a:r>
              <a:rPr lang="en-US" sz="1979" i="1" spc="-2">
                <a:solidFill>
                  <a:srgbClr val="000000"/>
                </a:solidFill>
                <a:latin typeface="Arial"/>
                <a:ea typeface="DejaVu Sans"/>
              </a:rPr>
              <a:t>mm</a:t>
            </a:r>
            <a:endParaRPr lang="en-US" sz="1979" spc="-2">
              <a:solidFill>
                <a:srgbClr val="000000"/>
              </a:solidFill>
              <a:latin typeface="Arial"/>
            </a:endParaRPr>
          </a:p>
        </p:txBody>
      </p:sp>
      <p:grpSp>
        <p:nvGrpSpPr>
          <p:cNvPr id="1853" name="Группа 1"/>
          <p:cNvGrpSpPr/>
          <p:nvPr/>
        </p:nvGrpSpPr>
        <p:grpSpPr>
          <a:xfrm>
            <a:off x="7587121" y="2909753"/>
            <a:ext cx="3077352" cy="2674281"/>
            <a:chOff x="4601160" y="1764360"/>
            <a:chExt cx="1866240" cy="1621800"/>
          </a:xfrm>
        </p:grpSpPr>
        <p:grpSp>
          <p:nvGrpSpPr>
            <p:cNvPr id="1854" name="Группа 2"/>
            <p:cNvGrpSpPr/>
            <p:nvPr/>
          </p:nvGrpSpPr>
          <p:grpSpPr>
            <a:xfrm>
              <a:off x="4601160" y="1764360"/>
              <a:ext cx="1862640" cy="1617480"/>
              <a:chOff x="4601160" y="1764360"/>
              <a:chExt cx="1862640" cy="1617480"/>
            </a:xfrm>
          </p:grpSpPr>
          <p:grpSp>
            <p:nvGrpSpPr>
              <p:cNvPr id="1855" name="Группа 3"/>
              <p:cNvGrpSpPr/>
              <p:nvPr/>
            </p:nvGrpSpPr>
            <p:grpSpPr>
              <a:xfrm>
                <a:off x="4601160" y="1764360"/>
                <a:ext cx="1862640" cy="1617480"/>
                <a:chOff x="4601160" y="1764360"/>
                <a:chExt cx="1862640" cy="1617480"/>
              </a:xfrm>
            </p:grpSpPr>
            <p:grpSp>
              <p:nvGrpSpPr>
                <p:cNvPr id="1856" name="Группа 4"/>
                <p:cNvGrpSpPr/>
                <p:nvPr/>
              </p:nvGrpSpPr>
              <p:grpSpPr>
                <a:xfrm>
                  <a:off x="4601160" y="1764360"/>
                  <a:ext cx="1862640" cy="1617480"/>
                  <a:chOff x="4601160" y="1764360"/>
                  <a:chExt cx="1862640" cy="1617480"/>
                </a:xfrm>
              </p:grpSpPr>
              <p:pic>
                <p:nvPicPr>
                  <p:cNvPr id="1857" name="Рисунок 8"/>
                  <p:cNvPicPr/>
                  <p:nvPr/>
                </p:nvPicPr>
                <p:blipFill>
                  <a:blip r:embed="rId4">
                    <a:extLst>
                      <a:ext uri="{28A0092B-C50C-407E-A947-70E740481C1C}">
                        <a14:useLocalDpi xmlns:a14="http://schemas.microsoft.com/office/drawing/2010/main"/>
                      </a:ext>
                    </a:extLst>
                  </a:blip>
                  <a:stretch>
                    <a:fillRect/>
                  </a:stretch>
                </p:blipFill>
                <p:spPr>
                  <a:xfrm>
                    <a:off x="4601160" y="1764360"/>
                    <a:ext cx="1862640" cy="1617480"/>
                  </a:xfrm>
                  <a:prstGeom prst="rect">
                    <a:avLst/>
                  </a:prstGeom>
                  <a:ln w="0">
                    <a:noFill/>
                  </a:ln>
                </p:spPr>
              </p:pic>
              <p:sp>
                <p:nvSpPr>
                  <p:cNvPr id="1858" name="Овал 1"/>
                  <p:cNvSpPr/>
                  <p:nvPr/>
                </p:nvSpPr>
                <p:spPr>
                  <a:xfrm rot="20291400">
                    <a:off x="4911120" y="2118960"/>
                    <a:ext cx="1234080" cy="954360"/>
                  </a:xfrm>
                  <a:prstGeom prst="ellipse">
                    <a:avLst/>
                  </a:prstGeom>
                  <a:noFill/>
                  <a:ln w="25560">
                    <a:solidFill>
                      <a:srgbClr val="00FFFF"/>
                    </a:solidFill>
                    <a:miter/>
                  </a:ln>
                </p:spPr>
                <p:style>
                  <a:lnRef idx="0">
                    <a:scrgbClr r="0" g="0" b="0"/>
                  </a:lnRef>
                  <a:fillRef idx="0">
                    <a:scrgbClr r="0" g="0" b="0"/>
                  </a:fillRef>
                  <a:effectRef idx="0">
                    <a:scrgbClr r="0" g="0" b="0"/>
                  </a:effectRef>
                  <a:fontRef idx="minor"/>
                </p:style>
                <p:txBody>
                  <a:bodyPr lIns="148406" tIns="74203" rIns="148406" bIns="74203" anchor="ctr">
                    <a:noAutofit/>
                  </a:bodyPr>
                  <a:lstStyle/>
                  <a:p>
                    <a:pPr>
                      <a:lnSpc>
                        <a:spcPct val="100000"/>
                      </a:lnSpc>
                    </a:pPr>
                    <a:endParaRPr lang="ru-RU" sz="2968" spc="-2">
                      <a:solidFill>
                        <a:srgbClr val="FFFFFF"/>
                      </a:solidFill>
                      <a:latin typeface="Arial"/>
                      <a:ea typeface="DejaVu Sans"/>
                    </a:endParaRPr>
                  </a:p>
                </p:txBody>
              </p:sp>
              <p:cxnSp>
                <p:nvCxnSpPr>
                  <p:cNvPr id="1859" name="Прямая соединительная линия 1"/>
                  <p:cNvCxnSpPr/>
                  <p:nvPr/>
                </p:nvCxnSpPr>
                <p:spPr>
                  <a:xfrm>
                    <a:off x="5355360" y="2154600"/>
                    <a:ext cx="360720" cy="895320"/>
                  </a:xfrm>
                  <a:prstGeom prst="straightConnector1">
                    <a:avLst/>
                  </a:prstGeom>
                  <a:ln w="19080">
                    <a:solidFill>
                      <a:srgbClr val="00FFFF"/>
                    </a:solidFill>
                    <a:round/>
                    <a:headEnd type="stealth" w="med" len="med"/>
                    <a:tailEnd type="stealth" w="med" len="med"/>
                  </a:ln>
                </p:spPr>
              </p:cxnSp>
              <p:cxnSp>
                <p:nvCxnSpPr>
                  <p:cNvPr id="1860" name="Прямая соединительная линия 2"/>
                  <p:cNvCxnSpPr/>
                  <p:nvPr/>
                </p:nvCxnSpPr>
                <p:spPr>
                  <a:xfrm flipV="1">
                    <a:off x="4958280" y="2369880"/>
                    <a:ext cx="1154880" cy="464760"/>
                  </a:xfrm>
                  <a:prstGeom prst="straightConnector1">
                    <a:avLst/>
                  </a:prstGeom>
                  <a:ln w="19080">
                    <a:solidFill>
                      <a:srgbClr val="00FFFF"/>
                    </a:solidFill>
                    <a:round/>
                    <a:headEnd type="stealth" w="med" len="med"/>
                    <a:tailEnd type="stealth" w="med" len="med"/>
                  </a:ln>
                </p:spPr>
              </p:cxnSp>
              <p:sp>
                <p:nvSpPr>
                  <p:cNvPr id="1861" name="TextBox 19"/>
                  <p:cNvSpPr/>
                  <p:nvPr/>
                </p:nvSpPr>
                <p:spPr>
                  <a:xfrm>
                    <a:off x="4894920" y="2466000"/>
                    <a:ext cx="330338" cy="398656"/>
                  </a:xfrm>
                  <a:prstGeom prst="rect">
                    <a:avLst/>
                  </a:prstGeom>
                  <a:noFill/>
                  <a:ln w="0">
                    <a:noFill/>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tabLst>
                        <a:tab pos="0" algn="l"/>
                      </a:tabLst>
                    </a:pPr>
                    <a:r>
                      <a:rPr lang="en-US" sz="3298" i="1" spc="-2">
                        <a:solidFill>
                          <a:srgbClr val="00FFFF"/>
                        </a:solidFill>
                        <a:latin typeface="Calibri" panose="020F0502020204030204"/>
                        <a:ea typeface="DejaVu Sans"/>
                      </a:rPr>
                      <a:t>A</a:t>
                    </a:r>
                    <a:endParaRPr lang="en-US" sz="3298" spc="-2">
                      <a:solidFill>
                        <a:srgbClr val="000000"/>
                      </a:solidFill>
                      <a:latin typeface="Arial"/>
                    </a:endParaRPr>
                  </a:p>
                </p:txBody>
              </p:sp>
              <p:sp>
                <p:nvSpPr>
                  <p:cNvPr id="1862" name="TextBox 20"/>
                  <p:cNvSpPr/>
                  <p:nvPr/>
                </p:nvSpPr>
                <p:spPr>
                  <a:xfrm>
                    <a:off x="5315040" y="2042280"/>
                    <a:ext cx="321588" cy="398656"/>
                  </a:xfrm>
                  <a:prstGeom prst="rect">
                    <a:avLst/>
                  </a:prstGeom>
                  <a:noFill/>
                  <a:ln w="0">
                    <a:noFill/>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tabLst>
                        <a:tab pos="0" algn="l"/>
                      </a:tabLst>
                    </a:pPr>
                    <a:r>
                      <a:rPr lang="en-US" sz="3298" i="1" spc="-2">
                        <a:solidFill>
                          <a:srgbClr val="00FFFF"/>
                        </a:solidFill>
                        <a:latin typeface="Calibri" panose="020F0502020204030204"/>
                        <a:ea typeface="DejaVu Sans"/>
                      </a:rPr>
                      <a:t>B</a:t>
                    </a:r>
                    <a:endParaRPr lang="en-US" sz="3298" spc="-2">
                      <a:solidFill>
                        <a:srgbClr val="000000"/>
                      </a:solidFill>
                      <a:latin typeface="Arial"/>
                    </a:endParaRPr>
                  </a:p>
                </p:txBody>
              </p:sp>
            </p:grpSp>
            <p:sp>
              <p:nvSpPr>
                <p:cNvPr id="1863" name="Овал 2"/>
                <p:cNvSpPr/>
                <p:nvPr/>
              </p:nvSpPr>
              <p:spPr>
                <a:xfrm rot="20291400">
                  <a:off x="5304960" y="2397960"/>
                  <a:ext cx="459720" cy="389520"/>
                </a:xfrm>
                <a:prstGeom prst="ellipse">
                  <a:avLst/>
                </a:prstGeom>
                <a:noFill/>
                <a:ln w="25560">
                  <a:solidFill>
                    <a:srgbClr val="FFFF00"/>
                  </a:solidFill>
                  <a:prstDash val="dash"/>
                  <a:miter/>
                </a:ln>
              </p:spPr>
              <p:style>
                <a:lnRef idx="0">
                  <a:scrgbClr r="0" g="0" b="0"/>
                </a:lnRef>
                <a:fillRef idx="0">
                  <a:scrgbClr r="0" g="0" b="0"/>
                </a:fillRef>
                <a:effectRef idx="0">
                  <a:scrgbClr r="0" g="0" b="0"/>
                </a:effectRef>
                <a:fontRef idx="minor"/>
              </p:style>
              <p:txBody>
                <a:bodyPr lIns="148406" tIns="74203" rIns="148406" bIns="74203" anchor="ctr">
                  <a:noAutofit/>
                </a:bodyPr>
                <a:lstStyle/>
                <a:p>
                  <a:pPr>
                    <a:lnSpc>
                      <a:spcPct val="100000"/>
                    </a:lnSpc>
                  </a:pPr>
                  <a:endParaRPr lang="ru-RU" sz="2968" spc="-2">
                    <a:solidFill>
                      <a:srgbClr val="FFFFFF"/>
                    </a:solidFill>
                    <a:latin typeface="Arial"/>
                    <a:ea typeface="DejaVu Sans"/>
                  </a:endParaRPr>
                </a:p>
              </p:txBody>
            </p:sp>
            <p:sp>
              <p:nvSpPr>
                <p:cNvPr id="1864" name="TextBox 21"/>
                <p:cNvSpPr/>
                <p:nvPr/>
              </p:nvSpPr>
              <p:spPr>
                <a:xfrm>
                  <a:off x="5265360" y="2447640"/>
                  <a:ext cx="260345" cy="275584"/>
                </a:xfrm>
                <a:prstGeom prst="rect">
                  <a:avLst/>
                </a:prstGeom>
                <a:noFill/>
                <a:ln w="0">
                  <a:noFill/>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tabLst>
                      <a:tab pos="0" algn="l"/>
                    </a:tabLst>
                  </a:pPr>
                  <a:r>
                    <a:rPr lang="en-US" sz="1979" i="1" spc="-2">
                      <a:solidFill>
                        <a:srgbClr val="FFFF00"/>
                      </a:solidFill>
                      <a:latin typeface="Calibri" panose="020F0502020204030204"/>
                      <a:ea typeface="DejaVu Sans"/>
                    </a:rPr>
                    <a:t>a</a:t>
                  </a:r>
                  <a:endParaRPr lang="en-US" sz="1979" spc="-2">
                    <a:solidFill>
                      <a:srgbClr val="000000"/>
                    </a:solidFill>
                    <a:latin typeface="Arial"/>
                  </a:endParaRPr>
                </a:p>
              </p:txBody>
            </p:sp>
            <p:sp>
              <p:nvSpPr>
                <p:cNvPr id="1865" name="TextBox 22"/>
                <p:cNvSpPr/>
                <p:nvPr/>
              </p:nvSpPr>
              <p:spPr>
                <a:xfrm>
                  <a:off x="5432760" y="2338920"/>
                  <a:ext cx="260345" cy="275584"/>
                </a:xfrm>
                <a:prstGeom prst="rect">
                  <a:avLst/>
                </a:prstGeom>
                <a:noFill/>
                <a:ln w="0">
                  <a:noFill/>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tabLst>
                      <a:tab pos="0" algn="l"/>
                    </a:tabLst>
                  </a:pPr>
                  <a:r>
                    <a:rPr lang="en-US" sz="1979" i="1" spc="-2">
                      <a:solidFill>
                        <a:srgbClr val="FFFF00"/>
                      </a:solidFill>
                      <a:latin typeface="Calibri" panose="020F0502020204030204"/>
                      <a:ea typeface="DejaVu Sans"/>
                    </a:rPr>
                    <a:t>b</a:t>
                  </a:r>
                  <a:endParaRPr lang="en-US" sz="1979" spc="-2">
                    <a:solidFill>
                      <a:srgbClr val="000000"/>
                    </a:solidFill>
                    <a:latin typeface="Arial"/>
                  </a:endParaRPr>
                </a:p>
              </p:txBody>
            </p:sp>
          </p:grpSp>
          <p:cxnSp>
            <p:nvCxnSpPr>
              <p:cNvPr id="1866" name="Прямая соединительная линия 3"/>
              <p:cNvCxnSpPr/>
              <p:nvPr/>
            </p:nvCxnSpPr>
            <p:spPr>
              <a:xfrm>
                <a:off x="5461920" y="2418120"/>
                <a:ext cx="150120" cy="368280"/>
              </a:xfrm>
              <a:prstGeom prst="straightConnector1">
                <a:avLst/>
              </a:prstGeom>
              <a:ln w="19080">
                <a:solidFill>
                  <a:srgbClr val="FFFF00"/>
                </a:solidFill>
                <a:round/>
                <a:headEnd type="stealth" w="med" len="med"/>
                <a:tailEnd type="stealth" w="med" len="med"/>
              </a:ln>
            </p:spPr>
          </p:cxnSp>
          <p:cxnSp>
            <p:nvCxnSpPr>
              <p:cNvPr id="1867" name="Прямая соединительная линия 4"/>
              <p:cNvCxnSpPr/>
              <p:nvPr/>
            </p:nvCxnSpPr>
            <p:spPr>
              <a:xfrm flipV="1">
                <a:off x="5323320" y="2510280"/>
                <a:ext cx="437040" cy="177480"/>
              </a:xfrm>
              <a:prstGeom prst="straightConnector1">
                <a:avLst/>
              </a:prstGeom>
              <a:ln w="19080">
                <a:solidFill>
                  <a:srgbClr val="FFFF00"/>
                </a:solidFill>
                <a:round/>
                <a:headEnd type="stealth" w="med" len="med"/>
                <a:tailEnd type="stealth" w="med" len="med"/>
              </a:ln>
            </p:spPr>
          </p:cxnSp>
        </p:grpSp>
        <p:cxnSp>
          <p:nvCxnSpPr>
            <p:cNvPr id="1868" name="Прямая соединительная линия 5"/>
            <p:cNvCxnSpPr/>
            <p:nvPr/>
          </p:nvCxnSpPr>
          <p:spPr>
            <a:xfrm>
              <a:off x="5538240" y="3270240"/>
              <a:ext cx="4680" cy="116280"/>
            </a:xfrm>
            <a:prstGeom prst="straightConnector1">
              <a:avLst/>
            </a:prstGeom>
            <a:ln w="25560">
              <a:solidFill>
                <a:srgbClr val="C00000"/>
              </a:solidFill>
              <a:round/>
            </a:ln>
          </p:spPr>
        </p:cxnSp>
        <p:cxnSp>
          <p:nvCxnSpPr>
            <p:cNvPr id="1869" name="Прямая соединительная линия 6"/>
            <p:cNvCxnSpPr/>
            <p:nvPr/>
          </p:nvCxnSpPr>
          <p:spPr>
            <a:xfrm>
              <a:off x="5542200" y="1770120"/>
              <a:ext cx="4680" cy="116280"/>
            </a:xfrm>
            <a:prstGeom prst="straightConnector1">
              <a:avLst/>
            </a:prstGeom>
            <a:ln w="25560">
              <a:solidFill>
                <a:srgbClr val="C00000"/>
              </a:solidFill>
              <a:round/>
            </a:ln>
          </p:spPr>
        </p:cxnSp>
        <p:cxnSp>
          <p:nvCxnSpPr>
            <p:cNvPr id="1870" name="Прямая соединительная линия 7"/>
            <p:cNvCxnSpPr/>
            <p:nvPr/>
          </p:nvCxnSpPr>
          <p:spPr>
            <a:xfrm>
              <a:off x="4601520" y="2611080"/>
              <a:ext cx="109440" cy="4680"/>
            </a:xfrm>
            <a:prstGeom prst="straightConnector1">
              <a:avLst/>
            </a:prstGeom>
            <a:ln w="25560">
              <a:solidFill>
                <a:srgbClr val="C00000"/>
              </a:solidFill>
              <a:round/>
            </a:ln>
          </p:spPr>
        </p:cxnSp>
        <p:cxnSp>
          <p:nvCxnSpPr>
            <p:cNvPr id="1871" name="Прямая соединительная линия 8"/>
            <p:cNvCxnSpPr/>
            <p:nvPr/>
          </p:nvCxnSpPr>
          <p:spPr>
            <a:xfrm>
              <a:off x="6358680" y="2611080"/>
              <a:ext cx="109080" cy="4680"/>
            </a:xfrm>
            <a:prstGeom prst="straightConnector1">
              <a:avLst/>
            </a:prstGeom>
            <a:ln w="25560">
              <a:solidFill>
                <a:srgbClr val="C00000"/>
              </a:solidFill>
              <a:round/>
            </a:ln>
          </p:spPr>
        </p:cxnSp>
      </p:grpSp>
      <p:grpSp>
        <p:nvGrpSpPr>
          <p:cNvPr id="1872" name="Группа 5"/>
          <p:cNvGrpSpPr/>
          <p:nvPr/>
        </p:nvGrpSpPr>
        <p:grpSpPr>
          <a:xfrm>
            <a:off x="449671" y="5864522"/>
            <a:ext cx="3491999" cy="4553697"/>
            <a:chOff x="272700" y="3556260"/>
            <a:chExt cx="2117700" cy="2761560"/>
          </a:xfrm>
        </p:grpSpPr>
        <p:grpSp>
          <p:nvGrpSpPr>
            <p:cNvPr id="1873" name="Группа 13"/>
            <p:cNvGrpSpPr/>
            <p:nvPr/>
          </p:nvGrpSpPr>
          <p:grpSpPr>
            <a:xfrm>
              <a:off x="272700" y="3556260"/>
              <a:ext cx="2117700" cy="2761560"/>
              <a:chOff x="272700" y="3556260"/>
              <a:chExt cx="2117700" cy="2761560"/>
            </a:xfrm>
          </p:grpSpPr>
          <p:pic>
            <p:nvPicPr>
              <p:cNvPr id="1874" name="Рисунок 9"/>
              <p:cNvPicPr/>
              <p:nvPr/>
            </p:nvPicPr>
            <p:blipFill>
              <a:blip r:embed="rId5">
                <a:extLst>
                  <a:ext uri="{28A0092B-C50C-407E-A947-70E740481C1C}">
                    <a14:useLocalDpi xmlns:a14="http://schemas.microsoft.com/office/drawing/2010/main"/>
                  </a:ext>
                </a:extLst>
              </a:blip>
              <a:stretch>
                <a:fillRect/>
              </a:stretch>
            </p:blipFill>
            <p:spPr>
              <a:xfrm rot="5400000">
                <a:off x="-73080" y="3902040"/>
                <a:ext cx="2761560" cy="2070000"/>
              </a:xfrm>
              <a:prstGeom prst="rect">
                <a:avLst/>
              </a:prstGeom>
              <a:ln w="0">
                <a:noFill/>
              </a:ln>
            </p:spPr>
          </p:pic>
          <p:sp>
            <p:nvSpPr>
              <p:cNvPr id="1875" name="TextBox 24"/>
              <p:cNvSpPr/>
              <p:nvPr/>
            </p:nvSpPr>
            <p:spPr>
              <a:xfrm rot="16200000">
                <a:off x="964440" y="4789029"/>
                <a:ext cx="2408400" cy="337061"/>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tabLst>
                    <a:tab pos="0" algn="l"/>
                  </a:tabLst>
                </a:pPr>
                <a:r>
                  <a:rPr lang="ru-RU" sz="2638" b="1" spc="-2">
                    <a:solidFill>
                      <a:srgbClr val="FFFF00"/>
                    </a:solidFill>
                    <a:latin typeface="Arial"/>
                    <a:ea typeface="DejaVu Sans"/>
                  </a:rPr>
                  <a:t> </a:t>
                </a:r>
                <a:r>
                  <a:rPr lang="en-US" sz="2638" b="1" spc="-2">
                    <a:solidFill>
                      <a:srgbClr val="FFFF00"/>
                    </a:solidFill>
                    <a:latin typeface="Arial"/>
                    <a:ea typeface="DejaVu Sans"/>
                  </a:rPr>
                  <a:t>FHCal</a:t>
                </a:r>
                <a:endParaRPr lang="en-US" sz="2638" spc="-2">
                  <a:solidFill>
                    <a:srgbClr val="000000"/>
                  </a:solidFill>
                  <a:latin typeface="Arial"/>
                </a:endParaRPr>
              </a:p>
            </p:txBody>
          </p:sp>
          <p:sp>
            <p:nvSpPr>
              <p:cNvPr id="1876" name="TextBox 28"/>
              <p:cNvSpPr/>
              <p:nvPr/>
            </p:nvSpPr>
            <p:spPr>
              <a:xfrm>
                <a:off x="956160" y="4353840"/>
                <a:ext cx="1434240" cy="252408"/>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tabLst>
                    <a:tab pos="0" algn="l"/>
                  </a:tabLst>
                </a:pPr>
                <a:r>
                  <a:rPr lang="en-US" sz="1731" b="1" spc="-2">
                    <a:solidFill>
                      <a:srgbClr val="FFFF00"/>
                    </a:solidFill>
                    <a:latin typeface="Arial"/>
                    <a:ea typeface="DejaVu Sans"/>
                  </a:rPr>
                  <a:t>Beam direction</a:t>
                </a:r>
                <a:endParaRPr lang="en-US" sz="1731" spc="-2">
                  <a:solidFill>
                    <a:srgbClr val="000000"/>
                  </a:solidFill>
                  <a:latin typeface="Arial"/>
                </a:endParaRPr>
              </a:p>
            </p:txBody>
          </p:sp>
          <p:sp>
            <p:nvSpPr>
              <p:cNvPr id="1877" name="Стрелка: влево 1"/>
              <p:cNvSpPr/>
              <p:nvPr/>
            </p:nvSpPr>
            <p:spPr>
              <a:xfrm>
                <a:off x="955080" y="4249800"/>
                <a:ext cx="1326240" cy="142560"/>
              </a:xfrm>
              <a:prstGeom prst="leftArrow">
                <a:avLst>
                  <a:gd name="adj1" fmla="val 50000"/>
                  <a:gd name="adj2" fmla="val 50000"/>
                </a:avLst>
              </a:prstGeom>
              <a:solidFill>
                <a:srgbClr val="FFFF00"/>
              </a:solidFill>
              <a:ln w="25560">
                <a:solidFill>
                  <a:srgbClr val="43729D"/>
                </a:solidFill>
                <a:miter/>
              </a:ln>
            </p:spPr>
            <p:style>
              <a:lnRef idx="0">
                <a:scrgbClr r="0" g="0" b="0"/>
              </a:lnRef>
              <a:fillRef idx="0">
                <a:scrgbClr r="0" g="0" b="0"/>
              </a:fillRef>
              <a:effectRef idx="0">
                <a:scrgbClr r="0" g="0" b="0"/>
              </a:effectRef>
              <a:fontRef idx="minor"/>
            </p:style>
            <p:txBody>
              <a:bodyPr lIns="148406" tIns="58769" rIns="148406" bIns="58769" anchor="ctr">
                <a:noAutofit/>
              </a:bodyPr>
              <a:lstStyle/>
              <a:p>
                <a:pPr>
                  <a:lnSpc>
                    <a:spcPct val="100000"/>
                  </a:lnSpc>
                </a:pPr>
                <a:endParaRPr lang="ru-RU" sz="989" spc="-2">
                  <a:solidFill>
                    <a:srgbClr val="FFFFFF"/>
                  </a:solidFill>
                  <a:latin typeface="Arial"/>
                  <a:ea typeface="DejaVu Sans"/>
                </a:endParaRPr>
              </a:p>
            </p:txBody>
          </p:sp>
        </p:grpSp>
        <p:sp>
          <p:nvSpPr>
            <p:cNvPr id="1878" name="TextBox 29"/>
            <p:cNvSpPr/>
            <p:nvPr/>
          </p:nvSpPr>
          <p:spPr>
            <a:xfrm rot="16200000">
              <a:off x="15840" y="4347336"/>
              <a:ext cx="1441080" cy="252408"/>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tabLst>
                  <a:tab pos="0" algn="l"/>
                </a:tabLst>
              </a:pPr>
              <a:r>
                <a:rPr lang="en-US" sz="1731" b="1" spc="-2">
                  <a:solidFill>
                    <a:srgbClr val="FFFF00"/>
                  </a:solidFill>
                  <a:latin typeface="Arial"/>
                  <a:ea typeface="DejaVu Sans"/>
                </a:rPr>
                <a:t>Beam dump</a:t>
              </a:r>
              <a:endParaRPr lang="en-US" sz="1731" spc="-2">
                <a:solidFill>
                  <a:srgbClr val="000000"/>
                </a:solidFill>
                <a:latin typeface="Arial"/>
              </a:endParaRPr>
            </a:p>
          </p:txBody>
        </p:sp>
      </p:grpSp>
      <p:pic>
        <p:nvPicPr>
          <p:cNvPr id="1879" name="Рисунок 15"/>
          <p:cNvPicPr/>
          <p:nvPr/>
        </p:nvPicPr>
        <p:blipFill>
          <a:blip r:embed="rId6"/>
          <a:stretch>
            <a:fillRect/>
          </a:stretch>
        </p:blipFill>
        <p:spPr>
          <a:xfrm>
            <a:off x="434534" y="2887195"/>
            <a:ext cx="2774603" cy="2687340"/>
          </a:xfrm>
          <a:prstGeom prst="rect">
            <a:avLst/>
          </a:prstGeom>
          <a:ln w="0">
            <a:noFill/>
          </a:ln>
        </p:spPr>
      </p:pic>
      <p:sp>
        <p:nvSpPr>
          <p:cNvPr id="1880" name="TextBox 30"/>
          <p:cNvSpPr/>
          <p:nvPr/>
        </p:nvSpPr>
        <p:spPr>
          <a:xfrm>
            <a:off x="196490" y="10366277"/>
            <a:ext cx="3873403" cy="987392"/>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lnSpc>
                <a:spcPct val="100000"/>
              </a:lnSpc>
            </a:pPr>
            <a:r>
              <a:rPr lang="en-US" sz="1814" spc="-2">
                <a:solidFill>
                  <a:srgbClr val="000000"/>
                </a:solidFill>
                <a:latin typeface="Arial"/>
                <a:ea typeface="DejaVu Sans"/>
              </a:rPr>
              <a:t>Installation of dosimetry equipment and samples to ARIADNA target station in BM@N zone</a:t>
            </a:r>
            <a:endParaRPr lang="en-US" sz="1814" spc="-2">
              <a:solidFill>
                <a:srgbClr val="000000"/>
              </a:solidFill>
              <a:latin typeface="Arial"/>
            </a:endParaRPr>
          </a:p>
        </p:txBody>
      </p:sp>
      <p:pic>
        <p:nvPicPr>
          <p:cNvPr id="1881" name="Рисунок 17"/>
          <p:cNvPicPr/>
          <p:nvPr/>
        </p:nvPicPr>
        <p:blipFill>
          <a:blip r:embed="rId7">
            <a:extLst>
              <a:ext uri="{28A0092B-C50C-407E-A947-70E740481C1C}">
                <a14:useLocalDpi xmlns:a14="http://schemas.microsoft.com/office/drawing/2010/main"/>
              </a:ext>
            </a:extLst>
          </a:blip>
          <a:stretch>
            <a:fillRect/>
          </a:stretch>
        </p:blipFill>
        <p:spPr>
          <a:xfrm>
            <a:off x="12735631" y="5642209"/>
            <a:ext cx="2191664" cy="1941747"/>
          </a:xfrm>
          <a:prstGeom prst="rect">
            <a:avLst/>
          </a:prstGeom>
          <a:ln w="0">
            <a:noFill/>
          </a:ln>
        </p:spPr>
      </p:pic>
      <p:pic>
        <p:nvPicPr>
          <p:cNvPr id="1882" name="Рисунок 62"/>
          <p:cNvPicPr/>
          <p:nvPr/>
        </p:nvPicPr>
        <p:blipFill>
          <a:blip r:embed="rId8">
            <a:extLst>
              <a:ext uri="{28A0092B-C50C-407E-A947-70E740481C1C}">
                <a14:useLocalDpi xmlns:a14="http://schemas.microsoft.com/office/drawing/2010/main"/>
              </a:ext>
            </a:extLst>
          </a:blip>
          <a:stretch>
            <a:fillRect/>
          </a:stretch>
        </p:blipFill>
        <p:spPr>
          <a:xfrm>
            <a:off x="17719706" y="5648739"/>
            <a:ext cx="2191664" cy="1947090"/>
          </a:xfrm>
          <a:prstGeom prst="rect">
            <a:avLst/>
          </a:prstGeom>
          <a:ln w="0">
            <a:noFill/>
          </a:ln>
        </p:spPr>
      </p:pic>
      <p:sp>
        <p:nvSpPr>
          <p:cNvPr id="1883" name="TextBox 39"/>
          <p:cNvSpPr/>
          <p:nvPr/>
        </p:nvSpPr>
        <p:spPr>
          <a:xfrm>
            <a:off x="12753439" y="7582176"/>
            <a:ext cx="2191664" cy="555864"/>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lnSpc>
                <a:spcPct val="100000"/>
              </a:lnSpc>
            </a:pPr>
            <a:r>
              <a:rPr lang="en-US" sz="1319" spc="-2">
                <a:solidFill>
                  <a:srgbClr val="000000"/>
                </a:solidFill>
                <a:latin typeface="Arial"/>
                <a:ea typeface="DejaVu Sans"/>
              </a:rPr>
              <a:t>Composite material at ISS</a:t>
            </a:r>
            <a:endParaRPr lang="en-US" sz="1319" spc="-2">
              <a:solidFill>
                <a:srgbClr val="000000"/>
              </a:solidFill>
              <a:latin typeface="Arial"/>
            </a:endParaRPr>
          </a:p>
        </p:txBody>
      </p:sp>
      <p:sp>
        <p:nvSpPr>
          <p:cNvPr id="1884" name="TextBox 56"/>
          <p:cNvSpPr/>
          <p:nvPr/>
        </p:nvSpPr>
        <p:spPr>
          <a:xfrm>
            <a:off x="17719706" y="7582175"/>
            <a:ext cx="2191664" cy="555864"/>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lnSpc>
                <a:spcPct val="100000"/>
              </a:lnSpc>
            </a:pPr>
            <a:r>
              <a:rPr lang="en-US" sz="1319" spc="-2">
                <a:solidFill>
                  <a:srgbClr val="000000"/>
                </a:solidFill>
                <a:latin typeface="Arial"/>
                <a:ea typeface="DejaVu Sans"/>
              </a:rPr>
              <a:t>New composite material</a:t>
            </a:r>
            <a:br>
              <a:rPr sz="1319"/>
            </a:br>
            <a:r>
              <a:rPr lang="en-US" sz="1319" spc="-2">
                <a:solidFill>
                  <a:srgbClr val="000000"/>
                </a:solidFill>
                <a:latin typeface="Arial"/>
                <a:ea typeface="DejaVu Sans"/>
              </a:rPr>
              <a:t>for ROSS</a:t>
            </a:r>
            <a:endParaRPr lang="en-US" sz="1319" spc="-2">
              <a:solidFill>
                <a:srgbClr val="000000"/>
              </a:solidFill>
              <a:latin typeface="Arial"/>
            </a:endParaRPr>
          </a:p>
        </p:txBody>
      </p:sp>
      <p:sp>
        <p:nvSpPr>
          <p:cNvPr id="1885" name="Прямоугольник 19"/>
          <p:cNvSpPr/>
          <p:nvPr/>
        </p:nvSpPr>
        <p:spPr>
          <a:xfrm>
            <a:off x="13930004" y="7002797"/>
            <a:ext cx="1021035" cy="555800"/>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r">
              <a:lnSpc>
                <a:spcPct val="100000"/>
              </a:lnSpc>
            </a:pPr>
            <a:r>
              <a:rPr lang="en-US" sz="2638" b="1" spc="-2">
                <a:solidFill>
                  <a:srgbClr val="FFFF00"/>
                </a:solidFill>
                <a:latin typeface="Arial"/>
                <a:ea typeface="DejaVu Sans"/>
              </a:rPr>
              <a:t>ISS</a:t>
            </a:r>
            <a:endParaRPr lang="en-US" sz="2638" spc="-2">
              <a:solidFill>
                <a:srgbClr val="000000"/>
              </a:solidFill>
              <a:latin typeface="Arial"/>
            </a:endParaRPr>
          </a:p>
        </p:txBody>
      </p:sp>
      <p:sp>
        <p:nvSpPr>
          <p:cNvPr id="1886" name="Прямоугольник 20"/>
          <p:cNvSpPr/>
          <p:nvPr/>
        </p:nvSpPr>
        <p:spPr>
          <a:xfrm>
            <a:off x="18613112" y="7030698"/>
            <a:ext cx="1298258" cy="555800"/>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r">
              <a:lnSpc>
                <a:spcPct val="100000"/>
              </a:lnSpc>
            </a:pPr>
            <a:r>
              <a:rPr lang="en-US" sz="2638" b="1" spc="-2">
                <a:solidFill>
                  <a:srgbClr val="FFFF00"/>
                </a:solidFill>
                <a:latin typeface="Arial"/>
                <a:ea typeface="DejaVu Sans"/>
              </a:rPr>
              <a:t>ROSS</a:t>
            </a:r>
            <a:endParaRPr lang="en-US" sz="2638" spc="-2">
              <a:solidFill>
                <a:srgbClr val="000000"/>
              </a:solidFill>
              <a:latin typeface="Arial"/>
            </a:endParaRPr>
          </a:p>
        </p:txBody>
      </p:sp>
      <p:pic>
        <p:nvPicPr>
          <p:cNvPr id="1887" name="Рисунок 63"/>
          <p:cNvPicPr/>
          <p:nvPr/>
        </p:nvPicPr>
        <p:blipFill>
          <a:blip r:embed="rId9">
            <a:extLst>
              <a:ext uri="{28A0092B-C50C-407E-A947-70E740481C1C}">
                <a14:useLocalDpi xmlns:a14="http://schemas.microsoft.com/office/drawing/2010/main"/>
              </a:ext>
            </a:extLst>
          </a:blip>
          <a:stretch>
            <a:fillRect/>
          </a:stretch>
        </p:blipFill>
        <p:spPr>
          <a:xfrm rot="60000">
            <a:off x="16809086" y="2415857"/>
            <a:ext cx="1567170" cy="2458201"/>
          </a:xfrm>
          <a:prstGeom prst="rect">
            <a:avLst/>
          </a:prstGeom>
          <a:ln w="0">
            <a:noFill/>
          </a:ln>
        </p:spPr>
      </p:pic>
      <p:pic>
        <p:nvPicPr>
          <p:cNvPr id="1888" name="Рисунок 64"/>
          <p:cNvPicPr/>
          <p:nvPr/>
        </p:nvPicPr>
        <p:blipFill>
          <a:blip r:embed="rId10">
            <a:extLst>
              <a:ext uri="{28A0092B-C50C-407E-A947-70E740481C1C}">
                <a14:useLocalDpi xmlns:a14="http://schemas.microsoft.com/office/drawing/2010/main"/>
              </a:ext>
            </a:extLst>
          </a:blip>
          <a:stretch>
            <a:fillRect/>
          </a:stretch>
        </p:blipFill>
        <p:spPr>
          <a:xfrm rot="60000">
            <a:off x="18591147" y="2724542"/>
            <a:ext cx="1214557" cy="2171480"/>
          </a:xfrm>
          <a:prstGeom prst="rect">
            <a:avLst/>
          </a:prstGeom>
          <a:ln w="0">
            <a:noFill/>
          </a:ln>
        </p:spPr>
      </p:pic>
      <p:sp>
        <p:nvSpPr>
          <p:cNvPr id="1889" name="Прямоугольник 21"/>
          <p:cNvSpPr/>
          <p:nvPr/>
        </p:nvSpPr>
        <p:spPr>
          <a:xfrm>
            <a:off x="18315112" y="2412890"/>
            <a:ext cx="1595664" cy="758996"/>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just">
              <a:lnSpc>
                <a:spcPct val="100000"/>
              </a:lnSpc>
            </a:pPr>
            <a:r>
              <a:rPr lang="en-US" sz="1979" spc="-2">
                <a:solidFill>
                  <a:srgbClr val="000000"/>
                </a:solidFill>
                <a:latin typeface="Arial"/>
                <a:ea typeface="DejaVu Sans"/>
              </a:rPr>
              <a:t>Sapphire sapmles</a:t>
            </a:r>
            <a:endParaRPr lang="en-US" sz="1979" spc="-2">
              <a:solidFill>
                <a:srgbClr val="000000"/>
              </a:solidFill>
              <a:latin typeface="Arial"/>
            </a:endParaRPr>
          </a:p>
        </p:txBody>
      </p:sp>
      <p:pic>
        <p:nvPicPr>
          <p:cNvPr id="1890" name="Рисунок 65"/>
          <p:cNvPicPr/>
          <p:nvPr/>
        </p:nvPicPr>
        <p:blipFill>
          <a:blip r:embed="rId11">
            <a:extLst>
              <a:ext uri="{28A0092B-C50C-407E-A947-70E740481C1C}">
                <a14:useLocalDpi xmlns:a14="http://schemas.microsoft.com/office/drawing/2010/main"/>
              </a:ext>
            </a:extLst>
          </a:blip>
          <a:stretch>
            <a:fillRect/>
          </a:stretch>
        </p:blipFill>
        <p:spPr>
          <a:xfrm>
            <a:off x="15458590" y="2585040"/>
            <a:ext cx="1171222" cy="1171222"/>
          </a:xfrm>
          <a:prstGeom prst="rect">
            <a:avLst/>
          </a:prstGeom>
          <a:ln w="0">
            <a:noFill/>
          </a:ln>
        </p:spPr>
      </p:pic>
      <p:pic>
        <p:nvPicPr>
          <p:cNvPr id="1891" name="Рисунок 66"/>
          <p:cNvPicPr/>
          <p:nvPr/>
        </p:nvPicPr>
        <p:blipFill>
          <a:blip r:embed="rId12">
            <a:extLst>
              <a:ext uri="{28A0092B-C50C-407E-A947-70E740481C1C}">
                <a14:useLocalDpi xmlns:a14="http://schemas.microsoft.com/office/drawing/2010/main"/>
              </a:ext>
            </a:extLst>
          </a:blip>
          <a:stretch>
            <a:fillRect/>
          </a:stretch>
        </p:blipFill>
        <p:spPr>
          <a:xfrm>
            <a:off x="15449683" y="3801971"/>
            <a:ext cx="1171222" cy="1160537"/>
          </a:xfrm>
          <a:prstGeom prst="rect">
            <a:avLst/>
          </a:prstGeom>
          <a:ln w="0">
            <a:noFill/>
          </a:ln>
        </p:spPr>
      </p:pic>
      <p:pic>
        <p:nvPicPr>
          <p:cNvPr id="1892" name="Рисунок 67"/>
          <p:cNvPicPr/>
          <p:nvPr/>
        </p:nvPicPr>
        <p:blipFill>
          <a:blip r:embed="rId13">
            <a:extLst>
              <a:ext uri="{28A0092B-C50C-407E-A947-70E740481C1C}">
                <a14:useLocalDpi xmlns:a14="http://schemas.microsoft.com/office/drawing/2010/main"/>
              </a:ext>
            </a:extLst>
          </a:blip>
          <a:stretch>
            <a:fillRect/>
          </a:stretch>
        </p:blipFill>
        <p:spPr>
          <a:xfrm>
            <a:off x="15140998" y="6848455"/>
            <a:ext cx="2564460" cy="1297071"/>
          </a:xfrm>
          <a:prstGeom prst="rect">
            <a:avLst/>
          </a:prstGeom>
          <a:ln w="0">
            <a:noFill/>
          </a:ln>
        </p:spPr>
      </p:pic>
      <p:sp>
        <p:nvSpPr>
          <p:cNvPr id="1893" name="Прямоугольник 23"/>
          <p:cNvSpPr/>
          <p:nvPr/>
        </p:nvSpPr>
        <p:spPr>
          <a:xfrm>
            <a:off x="4567351" y="6327847"/>
            <a:ext cx="7772926" cy="758996"/>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marL="282573" indent="-282573">
              <a:buClr>
                <a:srgbClr val="000000"/>
              </a:buClr>
              <a:buFont typeface="Arial"/>
              <a:buChar char="•"/>
            </a:pPr>
            <a:r>
              <a:rPr lang="en-US" sz="1979" spc="-2">
                <a:solidFill>
                  <a:srgbClr val="000000"/>
                </a:solidFill>
                <a:latin typeface="Arial"/>
                <a:ea typeface="DejaVu Sans"/>
              </a:rPr>
              <a:t>Composition of collaboration:</a:t>
            </a:r>
            <a:r>
              <a:rPr lang="ru-RU" sz="1979" spc="-2">
                <a:solidFill>
                  <a:srgbClr val="000000"/>
                </a:solidFill>
                <a:latin typeface="Arial"/>
                <a:ea typeface="DejaVu Sans"/>
              </a:rPr>
              <a:t> 21</a:t>
            </a:r>
            <a:r>
              <a:rPr lang="en-US" sz="1979" spc="-2">
                <a:solidFill>
                  <a:srgbClr val="000000"/>
                </a:solidFill>
                <a:latin typeface="Arial"/>
                <a:ea typeface="DejaVu Sans"/>
              </a:rPr>
              <a:t> institution;</a:t>
            </a:r>
            <a:endParaRPr lang="en-US" sz="1979" spc="-2">
              <a:solidFill>
                <a:srgbClr val="000000"/>
              </a:solidFill>
              <a:latin typeface="Arial"/>
            </a:endParaRPr>
          </a:p>
          <a:p>
            <a:pPr marL="282573" indent="-282573">
              <a:buClr>
                <a:srgbClr val="000000"/>
              </a:buClr>
              <a:buFont typeface="Arial"/>
              <a:buChar char="•"/>
            </a:pPr>
            <a:r>
              <a:rPr lang="en-US" sz="1979" spc="-2">
                <a:solidFill>
                  <a:srgbClr val="000000"/>
                </a:solidFill>
                <a:latin typeface="Arial"/>
                <a:ea typeface="DejaVu Sans"/>
              </a:rPr>
              <a:t>Total number of participants (as of 6 September </a:t>
            </a:r>
            <a:r>
              <a:rPr lang="ru-RU" sz="1979" spc="-2">
                <a:solidFill>
                  <a:srgbClr val="000000"/>
                </a:solidFill>
                <a:latin typeface="Arial"/>
                <a:ea typeface="DejaVu Sans"/>
              </a:rPr>
              <a:t>2023</a:t>
            </a:r>
            <a:r>
              <a:rPr lang="en-US" sz="1979" spc="-2">
                <a:solidFill>
                  <a:srgbClr val="000000"/>
                </a:solidFill>
                <a:latin typeface="Arial"/>
                <a:ea typeface="DejaVu Sans"/>
              </a:rPr>
              <a:t>):</a:t>
            </a:r>
            <a:r>
              <a:rPr lang="ru-RU" sz="1979" spc="-2">
                <a:solidFill>
                  <a:srgbClr val="000000"/>
                </a:solidFill>
                <a:latin typeface="Arial"/>
                <a:ea typeface="DejaVu Sans"/>
              </a:rPr>
              <a:t> 15</a:t>
            </a:r>
            <a:r>
              <a:rPr lang="en-US" sz="1979" spc="-2">
                <a:solidFill>
                  <a:srgbClr val="000000"/>
                </a:solidFill>
                <a:latin typeface="Arial"/>
                <a:ea typeface="DejaVu Sans"/>
              </a:rPr>
              <a:t>7.</a:t>
            </a:r>
            <a:endParaRPr lang="en-US" sz="1979" spc="-2">
              <a:solidFill>
                <a:srgbClr val="000000"/>
              </a:solidFill>
              <a:latin typeface="Arial"/>
            </a:endParaRPr>
          </a:p>
        </p:txBody>
      </p:sp>
      <p:pic>
        <p:nvPicPr>
          <p:cNvPr id="1894" name="Рисунок 68"/>
          <p:cNvPicPr/>
          <p:nvPr/>
        </p:nvPicPr>
        <p:blipFill>
          <a:blip r:embed="rId14"/>
          <a:stretch>
            <a:fillRect/>
          </a:stretch>
        </p:blipFill>
        <p:spPr>
          <a:xfrm>
            <a:off x="4635618" y="7115586"/>
            <a:ext cx="3444806" cy="2291986"/>
          </a:xfrm>
          <a:prstGeom prst="rect">
            <a:avLst/>
          </a:prstGeom>
          <a:ln w="0">
            <a:noFill/>
          </a:ln>
        </p:spPr>
      </p:pic>
      <p:sp>
        <p:nvSpPr>
          <p:cNvPr id="1895" name="Прямоугольник 24"/>
          <p:cNvSpPr/>
          <p:nvPr/>
        </p:nvSpPr>
        <p:spPr>
          <a:xfrm>
            <a:off x="4480682" y="5864818"/>
            <a:ext cx="8009782" cy="5382398"/>
          </a:xfrm>
          <a:prstGeom prst="rect">
            <a:avLst/>
          </a:prstGeom>
          <a:noFill/>
          <a:ln w="25560">
            <a:solidFill>
              <a:srgbClr val="A6A6A6"/>
            </a:solidFill>
            <a:miter/>
          </a:ln>
        </p:spPr>
        <p:style>
          <a:lnRef idx="0">
            <a:scrgbClr r="0" g="0" b="0"/>
          </a:lnRef>
          <a:fillRef idx="0">
            <a:scrgbClr r="0" g="0" b="0"/>
          </a:fillRef>
          <a:effectRef idx="0">
            <a:scrgbClr r="0" g="0" b="0"/>
          </a:effectRef>
          <a:fontRef idx="minor"/>
        </p:style>
        <p:txBody>
          <a:bodyPr lIns="148406" tIns="74203" rIns="148406" bIns="74203" anchor="ctr">
            <a:noAutofit/>
          </a:bodyPr>
          <a:lstStyle/>
          <a:p>
            <a:pPr>
              <a:lnSpc>
                <a:spcPct val="100000"/>
              </a:lnSpc>
            </a:pPr>
            <a:endParaRPr lang="ru-RU" sz="2968" spc="-2">
              <a:solidFill>
                <a:srgbClr val="FFFFFF"/>
              </a:solidFill>
              <a:latin typeface="Calibri"/>
              <a:ea typeface="DejaVu Sans"/>
            </a:endParaRPr>
          </a:p>
        </p:txBody>
      </p:sp>
      <p:pic>
        <p:nvPicPr>
          <p:cNvPr id="1896" name="Рисунок 69"/>
          <p:cNvPicPr/>
          <p:nvPr/>
        </p:nvPicPr>
        <p:blipFill>
          <a:blip r:embed="rId15">
            <a:extLst>
              <a:ext uri="{28A0092B-C50C-407E-A947-70E740481C1C}">
                <a14:useLocalDpi xmlns:a14="http://schemas.microsoft.com/office/drawing/2010/main"/>
              </a:ext>
            </a:extLst>
          </a:blip>
          <a:stretch>
            <a:fillRect/>
          </a:stretch>
        </p:blipFill>
        <p:spPr>
          <a:xfrm>
            <a:off x="4659956" y="9535795"/>
            <a:ext cx="3805730" cy="1443696"/>
          </a:xfrm>
          <a:prstGeom prst="rect">
            <a:avLst/>
          </a:prstGeom>
          <a:ln w="0">
            <a:noFill/>
          </a:ln>
        </p:spPr>
      </p:pic>
      <p:pic>
        <p:nvPicPr>
          <p:cNvPr id="1897" name="Рисунок 70"/>
          <p:cNvPicPr/>
          <p:nvPr/>
        </p:nvPicPr>
        <p:blipFill>
          <a:blip r:embed="rId16">
            <a:extLst>
              <a:ext uri="{28A0092B-C50C-407E-A947-70E740481C1C}">
                <a14:useLocalDpi xmlns:a14="http://schemas.microsoft.com/office/drawing/2010/main"/>
              </a:ext>
            </a:extLst>
          </a:blip>
          <a:stretch>
            <a:fillRect/>
          </a:stretch>
        </p:blipFill>
        <p:spPr>
          <a:xfrm>
            <a:off x="8278101" y="7100152"/>
            <a:ext cx="2847619" cy="1403923"/>
          </a:xfrm>
          <a:prstGeom prst="rect">
            <a:avLst/>
          </a:prstGeom>
          <a:ln w="0">
            <a:noFill/>
          </a:ln>
        </p:spPr>
      </p:pic>
      <p:pic>
        <p:nvPicPr>
          <p:cNvPr id="1898" name="Рисунок 71"/>
          <p:cNvPicPr/>
          <p:nvPr/>
        </p:nvPicPr>
        <p:blipFill>
          <a:blip r:embed="rId17">
            <a:extLst>
              <a:ext uri="{28A0092B-C50C-407E-A947-70E740481C1C}">
                <a14:useLocalDpi xmlns:a14="http://schemas.microsoft.com/office/drawing/2010/main"/>
              </a:ext>
            </a:extLst>
          </a:blip>
          <a:stretch>
            <a:fillRect/>
          </a:stretch>
        </p:blipFill>
        <p:spPr>
          <a:xfrm>
            <a:off x="9408956" y="8575310"/>
            <a:ext cx="2931914" cy="1234740"/>
          </a:xfrm>
          <a:prstGeom prst="rect">
            <a:avLst/>
          </a:prstGeom>
          <a:ln w="0">
            <a:noFill/>
          </a:ln>
        </p:spPr>
      </p:pic>
      <p:pic>
        <p:nvPicPr>
          <p:cNvPr id="1899" name="Рисунок 72"/>
          <p:cNvPicPr/>
          <p:nvPr/>
        </p:nvPicPr>
        <p:blipFill>
          <a:blip r:embed="rId18">
            <a:extLst>
              <a:ext uri="{28A0092B-C50C-407E-A947-70E740481C1C}">
                <a14:useLocalDpi xmlns:a14="http://schemas.microsoft.com/office/drawing/2010/main"/>
              </a:ext>
            </a:extLst>
          </a:blip>
          <a:stretch>
            <a:fillRect/>
          </a:stretch>
        </p:blipFill>
        <p:spPr>
          <a:xfrm rot="10800000">
            <a:off x="8643180" y="9929962"/>
            <a:ext cx="1865170" cy="1167660"/>
          </a:xfrm>
          <a:prstGeom prst="rect">
            <a:avLst/>
          </a:prstGeom>
          <a:ln w="0">
            <a:noFill/>
          </a:ln>
        </p:spPr>
      </p:pic>
      <p:pic>
        <p:nvPicPr>
          <p:cNvPr id="1900" name="Рисунок 73"/>
          <p:cNvPicPr/>
          <p:nvPr/>
        </p:nvPicPr>
        <p:blipFill>
          <a:blip r:embed="rId19">
            <a:extLst>
              <a:ext uri="{28A0092B-C50C-407E-A947-70E740481C1C}">
                <a14:useLocalDpi xmlns:a14="http://schemas.microsoft.com/office/drawing/2010/main"/>
              </a:ext>
            </a:extLst>
          </a:blip>
          <a:stretch>
            <a:fillRect/>
          </a:stretch>
        </p:blipFill>
        <p:spPr>
          <a:xfrm>
            <a:off x="10637166" y="9924026"/>
            <a:ext cx="1724481" cy="1167660"/>
          </a:xfrm>
          <a:prstGeom prst="rect">
            <a:avLst/>
          </a:prstGeom>
          <a:ln w="0">
            <a:noFill/>
          </a:ln>
        </p:spPr>
      </p:pic>
      <p:sp>
        <p:nvSpPr>
          <p:cNvPr id="1901" name="Прямоугольник 25"/>
          <p:cNvSpPr/>
          <p:nvPr/>
        </p:nvSpPr>
        <p:spPr>
          <a:xfrm>
            <a:off x="0" y="967412"/>
            <a:ext cx="20096581" cy="606583"/>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spcBef>
                <a:spcPts val="1318"/>
              </a:spcBef>
            </a:pPr>
            <a:r>
              <a:rPr lang="en-US" sz="2968" b="1" spc="-2" dirty="0">
                <a:solidFill>
                  <a:srgbClr val="C00000"/>
                </a:solidFill>
                <a:latin typeface="Arial"/>
                <a:ea typeface="DejaVu Sans"/>
              </a:rPr>
              <a:t>ARIADNA</a:t>
            </a:r>
            <a:r>
              <a:rPr lang="en-US" sz="2968" b="1" spc="-2" dirty="0">
                <a:solidFill>
                  <a:srgbClr val="2A6099"/>
                </a:solidFill>
                <a:latin typeface="Arial"/>
                <a:ea typeface="DejaVu Sans"/>
              </a:rPr>
              <a:t> – </a:t>
            </a:r>
            <a:r>
              <a:rPr lang="en-US" sz="2968" b="1" spc="-2" dirty="0">
                <a:solidFill>
                  <a:srgbClr val="C00000"/>
                </a:solidFill>
                <a:latin typeface="Arial"/>
                <a:ea typeface="DejaVu Sans"/>
              </a:rPr>
              <a:t>A</a:t>
            </a:r>
            <a:r>
              <a:rPr lang="en-US" sz="2968" b="1" spc="-2" dirty="0">
                <a:solidFill>
                  <a:srgbClr val="2A6099"/>
                </a:solidFill>
                <a:latin typeface="Arial"/>
                <a:ea typeface="DejaVu Sans"/>
              </a:rPr>
              <a:t>pplied </a:t>
            </a:r>
            <a:r>
              <a:rPr lang="en-US" sz="2968" b="1" spc="-2" dirty="0">
                <a:solidFill>
                  <a:srgbClr val="C00000"/>
                </a:solidFill>
                <a:latin typeface="Arial"/>
                <a:ea typeface="DejaVu Sans"/>
              </a:rPr>
              <a:t>R</a:t>
            </a:r>
            <a:r>
              <a:rPr lang="en-US" sz="2968" b="1" spc="-2" dirty="0">
                <a:solidFill>
                  <a:srgbClr val="2A6099"/>
                </a:solidFill>
                <a:latin typeface="Arial"/>
                <a:ea typeface="DejaVu Sans"/>
              </a:rPr>
              <a:t>esearch </a:t>
            </a:r>
            <a:r>
              <a:rPr lang="en-US" sz="2968" b="1" spc="-2" dirty="0">
                <a:solidFill>
                  <a:srgbClr val="C00000"/>
                </a:solidFill>
                <a:latin typeface="Arial"/>
                <a:ea typeface="DejaVu Sans"/>
              </a:rPr>
              <a:t>I</a:t>
            </a:r>
            <a:r>
              <a:rPr lang="en-US" sz="2968" b="1" spc="-2" dirty="0">
                <a:solidFill>
                  <a:srgbClr val="2A6099"/>
                </a:solidFill>
                <a:latin typeface="Arial"/>
                <a:ea typeface="DejaVu Sans"/>
              </a:rPr>
              <a:t>nfrastructure for </a:t>
            </a:r>
            <a:r>
              <a:rPr lang="en-US" sz="2968" b="1" spc="-2" dirty="0">
                <a:solidFill>
                  <a:srgbClr val="C00000"/>
                </a:solidFill>
                <a:latin typeface="Arial"/>
                <a:ea typeface="DejaVu Sans"/>
              </a:rPr>
              <a:t>A</a:t>
            </a:r>
            <a:r>
              <a:rPr lang="en-US" sz="2968" b="1" spc="-2" dirty="0">
                <a:solidFill>
                  <a:srgbClr val="2A6099"/>
                </a:solidFill>
                <a:latin typeface="Arial"/>
                <a:ea typeface="DejaVu Sans"/>
              </a:rPr>
              <a:t>dvanced </a:t>
            </a:r>
            <a:r>
              <a:rPr lang="en-US" sz="2968" b="1" spc="-2" dirty="0">
                <a:solidFill>
                  <a:srgbClr val="C00000"/>
                </a:solidFill>
                <a:latin typeface="Arial"/>
                <a:ea typeface="DejaVu Sans"/>
              </a:rPr>
              <a:t>D</a:t>
            </a:r>
            <a:r>
              <a:rPr lang="en-US" sz="2968" b="1" spc="-2" dirty="0">
                <a:solidFill>
                  <a:srgbClr val="2A6099"/>
                </a:solidFill>
                <a:latin typeface="Arial"/>
                <a:ea typeface="DejaVu Sans"/>
              </a:rPr>
              <a:t>evelopments at </a:t>
            </a:r>
            <a:r>
              <a:rPr lang="en-US" sz="2968" b="1" spc="-2" dirty="0">
                <a:solidFill>
                  <a:srgbClr val="C00000"/>
                </a:solidFill>
                <a:latin typeface="Arial"/>
                <a:ea typeface="DejaVu Sans"/>
              </a:rPr>
              <a:t>N</a:t>
            </a:r>
            <a:r>
              <a:rPr lang="en-US" sz="2968" b="1" spc="-2" dirty="0">
                <a:solidFill>
                  <a:srgbClr val="2A6099"/>
                </a:solidFill>
                <a:latin typeface="Arial"/>
                <a:ea typeface="DejaVu Sans"/>
              </a:rPr>
              <a:t>ICA </a:t>
            </a:r>
            <a:r>
              <a:rPr lang="en-US" sz="2968" b="1" spc="-2" dirty="0" err="1">
                <a:solidFill>
                  <a:srgbClr val="2A6099"/>
                </a:solidFill>
                <a:latin typeface="Arial"/>
                <a:ea typeface="DejaVu Sans"/>
              </a:rPr>
              <a:t>f</a:t>
            </a:r>
            <a:r>
              <a:rPr lang="en-US" sz="2968" b="1" spc="-2" dirty="0" err="1">
                <a:solidFill>
                  <a:srgbClr val="C00000"/>
                </a:solidFill>
                <a:latin typeface="Arial"/>
                <a:ea typeface="DejaVu Sans"/>
              </a:rPr>
              <a:t>A</a:t>
            </a:r>
            <a:r>
              <a:rPr lang="en-US" sz="2968" b="1" spc="-2" dirty="0" err="1">
                <a:solidFill>
                  <a:srgbClr val="2A6099"/>
                </a:solidFill>
                <a:latin typeface="Arial"/>
                <a:ea typeface="DejaVu Sans"/>
              </a:rPr>
              <a:t>cility</a:t>
            </a:r>
            <a:endParaRPr lang="en-US" sz="2968" spc="-2" dirty="0">
              <a:solidFill>
                <a:srgbClr val="000000"/>
              </a:solidFill>
              <a:latin typeface="Arial"/>
            </a:endParaRPr>
          </a:p>
        </p:txBody>
      </p:sp>
      <p:pic>
        <p:nvPicPr>
          <p:cNvPr id="1902" name="Рисунок 7_ 1"/>
          <p:cNvPicPr/>
          <p:nvPr/>
        </p:nvPicPr>
        <p:blipFill>
          <a:blip r:embed="rId20">
            <a:extLst>
              <a:ext uri="{28A0092B-C50C-407E-A947-70E740481C1C}">
                <a14:useLocalDpi xmlns:a14="http://schemas.microsoft.com/office/drawing/2010/main"/>
              </a:ext>
            </a:extLst>
          </a:blip>
          <a:stretch>
            <a:fillRect/>
          </a:stretch>
        </p:blipFill>
        <p:spPr>
          <a:xfrm>
            <a:off x="18021267" y="255062"/>
            <a:ext cx="1781469" cy="964641"/>
          </a:xfrm>
          <a:prstGeom prst="rect">
            <a:avLst/>
          </a:prstGeom>
          <a:ln w="0">
            <a:noFill/>
          </a:ln>
        </p:spPr>
      </p:pic>
      <p:pic>
        <p:nvPicPr>
          <p:cNvPr id="1903" name="Рисунок 74"/>
          <p:cNvPicPr/>
          <p:nvPr/>
        </p:nvPicPr>
        <p:blipFill>
          <a:blip r:embed="rId21">
            <a:extLst>
              <a:ext uri="{28A0092B-C50C-407E-A947-70E740481C1C}">
                <a14:useLocalDpi xmlns:a14="http://schemas.microsoft.com/office/drawing/2010/main"/>
              </a:ext>
            </a:extLst>
          </a:blip>
          <a:stretch>
            <a:fillRect/>
          </a:stretch>
        </p:blipFill>
        <p:spPr>
          <a:xfrm>
            <a:off x="263569" y="263373"/>
            <a:ext cx="2838715" cy="1162911"/>
          </a:xfrm>
          <a:prstGeom prst="rect">
            <a:avLst/>
          </a:prstGeom>
          <a:ln w="0">
            <a:noFill/>
          </a:ln>
        </p:spPr>
      </p:pic>
      <p:pic>
        <p:nvPicPr>
          <p:cNvPr id="1904" name="Рисунок 75"/>
          <p:cNvPicPr/>
          <p:nvPr/>
        </p:nvPicPr>
        <p:blipFill>
          <a:blip r:embed="rId22">
            <a:extLst>
              <a:ext uri="{28A0092B-C50C-407E-A947-70E740481C1C}">
                <a14:useLocalDpi xmlns:a14="http://schemas.microsoft.com/office/drawing/2010/main"/>
              </a:ext>
            </a:extLst>
          </a:blip>
          <a:stretch>
            <a:fillRect/>
          </a:stretch>
        </p:blipFill>
        <p:spPr>
          <a:xfrm>
            <a:off x="12929153" y="2406953"/>
            <a:ext cx="1918596" cy="2554962"/>
          </a:xfrm>
          <a:prstGeom prst="rect">
            <a:avLst/>
          </a:prstGeom>
          <a:ln w="0">
            <a:noFill/>
          </a:ln>
        </p:spPr>
      </p:pic>
      <p:pic>
        <p:nvPicPr>
          <p:cNvPr id="1905" name="Рисунок 76"/>
          <p:cNvPicPr/>
          <p:nvPr/>
        </p:nvPicPr>
        <p:blipFill>
          <a:blip r:embed="rId23">
            <a:extLst>
              <a:ext uri="{28A0092B-C50C-407E-A947-70E740481C1C}">
                <a14:useLocalDpi xmlns:a14="http://schemas.microsoft.com/office/drawing/2010/main"/>
              </a:ext>
            </a:extLst>
          </a:blip>
          <a:stretch>
            <a:fillRect/>
          </a:stretch>
        </p:blipFill>
        <p:spPr>
          <a:xfrm>
            <a:off x="13241993" y="9221768"/>
            <a:ext cx="2067002" cy="1975584"/>
          </a:xfrm>
          <a:prstGeom prst="rect">
            <a:avLst/>
          </a:prstGeom>
          <a:ln w="0">
            <a:noFill/>
          </a:ln>
        </p:spPr>
      </p:pic>
      <p:pic>
        <p:nvPicPr>
          <p:cNvPr id="1906" name="Рисунок 77"/>
          <p:cNvPicPr/>
          <p:nvPr/>
        </p:nvPicPr>
        <p:blipFill>
          <a:blip r:embed="rId24">
            <a:extLst>
              <a:ext uri="{28A0092B-C50C-407E-A947-70E740481C1C}">
                <a14:useLocalDpi xmlns:a14="http://schemas.microsoft.com/office/drawing/2010/main"/>
              </a:ext>
            </a:extLst>
          </a:blip>
          <a:stretch>
            <a:fillRect/>
          </a:stretch>
        </p:blipFill>
        <p:spPr>
          <a:xfrm>
            <a:off x="15899057" y="9031808"/>
            <a:ext cx="3735682" cy="2264679"/>
          </a:xfrm>
          <a:prstGeom prst="rect">
            <a:avLst/>
          </a:prstGeom>
          <a:ln w="0">
            <a:noFill/>
          </a:ln>
        </p:spPr>
      </p:pic>
      <p:sp>
        <p:nvSpPr>
          <p:cNvPr id="1907" name="Прямоугольник 26"/>
          <p:cNvSpPr/>
          <p:nvPr/>
        </p:nvSpPr>
        <p:spPr>
          <a:xfrm>
            <a:off x="32056" y="40067"/>
            <a:ext cx="20096581" cy="758933"/>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spcBef>
                <a:spcPts val="1318"/>
              </a:spcBef>
            </a:pPr>
            <a:r>
              <a:rPr lang="en-US" sz="3958" b="1" spc="-2">
                <a:solidFill>
                  <a:srgbClr val="2A6099"/>
                </a:solidFill>
                <a:latin typeface="Arial"/>
                <a:ea typeface="DejaVu Sans"/>
              </a:rPr>
              <a:t>Status of the ARIADNA Research Programme @ NICA</a:t>
            </a:r>
            <a:endParaRPr lang="en-US" sz="3958" spc="-2">
              <a:solidFill>
                <a:srgbClr val="000000"/>
              </a:solidFill>
              <a:latin typeface="Arial"/>
            </a:endParaRPr>
          </a:p>
        </p:txBody>
      </p:sp>
      <p:sp>
        <p:nvSpPr>
          <p:cNvPr id="1908" name="Прямоугольник 27"/>
          <p:cNvSpPr/>
          <p:nvPr/>
        </p:nvSpPr>
        <p:spPr>
          <a:xfrm>
            <a:off x="270099" y="1864380"/>
            <a:ext cx="6373158" cy="961744"/>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spcBef>
                <a:spcPts val="1318"/>
              </a:spcBef>
            </a:pPr>
            <a:r>
              <a:rPr lang="en-US" sz="2638" b="1" spc="-2">
                <a:solidFill>
                  <a:srgbClr val="C9211E"/>
                </a:solidFill>
                <a:latin typeface="Arial"/>
                <a:ea typeface="DejaVu Sans"/>
              </a:rPr>
              <a:t>First High-energy Beam for Applied Research @ NICA</a:t>
            </a:r>
            <a:endParaRPr lang="en-US" sz="2638" spc="-2">
              <a:solidFill>
                <a:srgbClr val="000000"/>
              </a:solidFill>
              <a:latin typeface="Arial"/>
            </a:endParaRPr>
          </a:p>
        </p:txBody>
      </p:sp>
      <p:sp>
        <p:nvSpPr>
          <p:cNvPr id="1909" name="Прямоугольник 28"/>
          <p:cNvSpPr/>
          <p:nvPr/>
        </p:nvSpPr>
        <p:spPr>
          <a:xfrm>
            <a:off x="7325333" y="1860225"/>
            <a:ext cx="5399613" cy="961744"/>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spcBef>
                <a:spcPts val="1318"/>
              </a:spcBef>
            </a:pPr>
            <a:r>
              <a:rPr lang="en-US" sz="2638" b="1" spc="-2">
                <a:solidFill>
                  <a:srgbClr val="C00000"/>
                </a:solidFill>
                <a:latin typeface="Arial"/>
                <a:ea typeface="DejaVu Sans"/>
              </a:rPr>
              <a:t>The Research Programme is STARTED</a:t>
            </a:r>
            <a:endParaRPr lang="en-US" sz="2638" spc="-2">
              <a:solidFill>
                <a:srgbClr val="000000"/>
              </a:solidFill>
              <a:latin typeface="Arial"/>
            </a:endParaRPr>
          </a:p>
        </p:txBody>
      </p:sp>
      <p:sp>
        <p:nvSpPr>
          <p:cNvPr id="1910" name="Прямоугольник 29"/>
          <p:cNvSpPr/>
          <p:nvPr/>
        </p:nvSpPr>
        <p:spPr>
          <a:xfrm>
            <a:off x="12733256" y="1860224"/>
            <a:ext cx="7177520" cy="555800"/>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spcBef>
                <a:spcPts val="1318"/>
              </a:spcBef>
            </a:pPr>
            <a:r>
              <a:rPr lang="en-US" sz="2638" b="1" spc="-2">
                <a:solidFill>
                  <a:srgbClr val="2E75B6"/>
                </a:solidFill>
                <a:latin typeface="Arial"/>
                <a:ea typeface="DejaVu Sans"/>
              </a:rPr>
              <a:t>Radiation Materials Science</a:t>
            </a:r>
            <a:endParaRPr lang="en-US" sz="2638" spc="-2">
              <a:solidFill>
                <a:srgbClr val="000000"/>
              </a:solidFill>
              <a:latin typeface="Arial"/>
            </a:endParaRPr>
          </a:p>
        </p:txBody>
      </p:sp>
      <p:sp>
        <p:nvSpPr>
          <p:cNvPr id="1911" name="Прямоугольник 33"/>
          <p:cNvSpPr/>
          <p:nvPr/>
        </p:nvSpPr>
        <p:spPr>
          <a:xfrm>
            <a:off x="12733256" y="5054520"/>
            <a:ext cx="7177520" cy="555800"/>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spcBef>
                <a:spcPts val="1318"/>
              </a:spcBef>
            </a:pPr>
            <a:r>
              <a:rPr lang="en-US" sz="2638" b="1" spc="-2">
                <a:solidFill>
                  <a:srgbClr val="2E75B6"/>
                </a:solidFill>
                <a:latin typeface="Arial"/>
                <a:ea typeface="DejaVu Sans"/>
              </a:rPr>
              <a:t>Composite Materials</a:t>
            </a:r>
            <a:endParaRPr lang="en-US" sz="2638" spc="-2">
              <a:solidFill>
                <a:srgbClr val="000000"/>
              </a:solidFill>
              <a:latin typeface="Arial"/>
            </a:endParaRPr>
          </a:p>
        </p:txBody>
      </p:sp>
      <p:sp>
        <p:nvSpPr>
          <p:cNvPr id="1912" name="Прямоугольник 34"/>
          <p:cNvSpPr/>
          <p:nvPr/>
        </p:nvSpPr>
        <p:spPr>
          <a:xfrm>
            <a:off x="12733256" y="8128311"/>
            <a:ext cx="7177520" cy="961744"/>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lnSpc>
                <a:spcPct val="100000"/>
              </a:lnSpc>
            </a:pPr>
            <a:r>
              <a:rPr lang="en-US" sz="2638" b="1" spc="-2">
                <a:solidFill>
                  <a:srgbClr val="2E75B6"/>
                </a:solidFill>
                <a:latin typeface="Arial"/>
                <a:ea typeface="DejaVu Sans"/>
              </a:rPr>
              <a:t>Radiation Modifications</a:t>
            </a:r>
            <a:endParaRPr lang="en-US" sz="2638" spc="-2">
              <a:solidFill>
                <a:srgbClr val="000000"/>
              </a:solidFill>
              <a:latin typeface="Arial"/>
            </a:endParaRPr>
          </a:p>
          <a:p>
            <a:pPr algn="ctr">
              <a:lnSpc>
                <a:spcPct val="100000"/>
              </a:lnSpc>
            </a:pPr>
            <a:r>
              <a:rPr lang="en-US" sz="2638" b="1" spc="-2">
                <a:solidFill>
                  <a:srgbClr val="2E75B6"/>
                </a:solidFill>
                <a:latin typeface="Arial"/>
                <a:ea typeface="DejaVu Sans"/>
              </a:rPr>
              <a:t>In High-temperature Superconductors</a:t>
            </a:r>
            <a:endParaRPr lang="en-US" sz="2638" spc="-2">
              <a:solidFill>
                <a:srgbClr val="000000"/>
              </a:solidFill>
              <a:latin typeface="Arial"/>
            </a:endParaRPr>
          </a:p>
        </p:txBody>
      </p:sp>
      <p:sp>
        <p:nvSpPr>
          <p:cNvPr id="1913" name="Прямоугольник 35"/>
          <p:cNvSpPr/>
          <p:nvPr/>
        </p:nvSpPr>
        <p:spPr>
          <a:xfrm>
            <a:off x="4472371" y="5879659"/>
            <a:ext cx="8018093" cy="555800"/>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spcBef>
                <a:spcPts val="1318"/>
              </a:spcBef>
            </a:pPr>
            <a:r>
              <a:rPr lang="en-US" sz="2638" b="1" spc="-2">
                <a:solidFill>
                  <a:srgbClr val="2E75B6"/>
                </a:solidFill>
                <a:latin typeface="Arial"/>
                <a:ea typeface="DejaVu Sans"/>
              </a:rPr>
              <a:t>Development of ARIADNA Collaborations</a:t>
            </a:r>
            <a:endParaRPr lang="en-US" sz="2638" spc="-2">
              <a:solidFill>
                <a:srgbClr val="000000"/>
              </a:solidFill>
              <a:latin typeface="Arial"/>
            </a:endParaRPr>
          </a:p>
        </p:txBody>
      </p:sp>
    </p:spTree>
    <p:extLst>
      <p:ext uri="{BB962C8B-B14F-4D97-AF65-F5344CB8AC3E}">
        <p14:creationId xmlns:p14="http://schemas.microsoft.com/office/powerpoint/2010/main" val="350887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xmlns:p159="http://schemas.microsoft.com/office/powerpoint/2015/09/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397"/>
            <a:ext cx="20104100" cy="1210906"/>
          </a:xfrm>
        </p:spPr>
        <p:txBody>
          <a:bodyPr>
            <a:normAutofit/>
          </a:bodyPr>
          <a:lstStyle/>
          <a:p>
            <a:pPr algn="ctr"/>
            <a:r>
              <a:rPr lang="en-US" sz="3958">
                <a:latin typeface="Verdana" panose="020B0604030504040204" pitchFamily="34" charset="0"/>
                <a:ea typeface="Verdana" panose="020B0604030504040204" pitchFamily="34" charset="0"/>
                <a:cs typeface="Verdana" panose="020B0604030504040204" pitchFamily="34" charset="0"/>
              </a:rPr>
              <a:t>HV E-cooler</a:t>
            </a:r>
            <a:r>
              <a:rPr lang="ru-RU" sz="3958">
                <a:latin typeface="Verdana" panose="020B0604030504040204" pitchFamily="34" charset="0"/>
                <a:ea typeface="Verdana" panose="020B0604030504040204" pitchFamily="34" charset="0"/>
                <a:cs typeface="Verdana" panose="020B0604030504040204" pitchFamily="34" charset="0"/>
              </a:rPr>
              <a:t>: </a:t>
            </a:r>
            <a:r>
              <a:rPr lang="en-US" sz="3958">
                <a:latin typeface="Verdana" panose="020B0604030504040204" pitchFamily="34" charset="0"/>
                <a:ea typeface="Verdana" panose="020B0604030504040204" pitchFamily="34" charset="0"/>
                <a:cs typeface="Verdana" panose="020B0604030504040204" pitchFamily="34" charset="0"/>
              </a:rPr>
              <a:t>location in the collider</a:t>
            </a:r>
            <a:endParaRPr lang="ru-RU" sz="3958">
              <a:latin typeface="Verdana" panose="020B0604030504040204" pitchFamily="34" charset="0"/>
              <a:ea typeface="Verdana" panose="020B0604030504040204" pitchFamily="34" charset="0"/>
              <a:cs typeface="Verdana" panose="020B0604030504040204" pitchFamily="34" charset="0"/>
            </a:endParaRPr>
          </a:p>
        </p:txBody>
      </p:sp>
      <p:sp>
        <p:nvSpPr>
          <p:cNvPr id="8" name="Нижний колонтитул 3">
            <a:extLst>
              <a:ext uri="{FF2B5EF4-FFF2-40B4-BE49-F238E27FC236}">
                <a16:creationId xmlns:a16="http://schemas.microsoft.com/office/drawing/2014/main" id="{09FF83F7-AF0A-4857-AC35-08C82CAA426C}"/>
              </a:ext>
            </a:extLst>
          </p:cNvPr>
          <p:cNvSpPr>
            <a:spLocks noGrp="1"/>
          </p:cNvSpPr>
          <p:nvPr>
            <p:ph type="ftr" sz="quarter" idx="11"/>
          </p:nvPr>
        </p:nvSpPr>
        <p:spPr>
          <a:xfrm>
            <a:off x="374892" y="10472145"/>
            <a:ext cx="10330223" cy="786012"/>
          </a:xfrm>
        </p:spPr>
        <p:txBody>
          <a:bodyPr/>
          <a:lstStyle/>
          <a:p>
            <a:pPr algn="l"/>
            <a:r>
              <a:rPr lang="ru-RU" sz="1649">
                <a:solidFill>
                  <a:schemeClr val="bg1"/>
                </a:solidFill>
              </a:rPr>
              <a:t>Регулярные совещания. 2023-02-08</a:t>
            </a:r>
          </a:p>
          <a:p>
            <a:pPr algn="l"/>
            <a:r>
              <a:rPr lang="en-US" sz="1649">
                <a:solidFill>
                  <a:schemeClr val="bg1"/>
                </a:solidFill>
              </a:rPr>
              <a:t>NICA, </a:t>
            </a:r>
            <a:r>
              <a:rPr lang="ru-RU" sz="1649">
                <a:solidFill>
                  <a:schemeClr val="bg1"/>
                </a:solidFill>
              </a:rPr>
              <a:t>Коллайдер. Статус монтажа МКС.</a:t>
            </a:r>
          </a:p>
          <a:p>
            <a:pPr algn="l"/>
            <a:r>
              <a:rPr lang="ru-RU" sz="1649">
                <a:solidFill>
                  <a:schemeClr val="bg1"/>
                </a:solidFill>
              </a:rPr>
              <a:t>Галимов А.Р., ОИЯИ, ЛФВЭ, УО, г. Дубна</a:t>
            </a:r>
          </a:p>
        </p:txBody>
      </p:sp>
      <p:sp>
        <p:nvSpPr>
          <p:cNvPr id="9" name="Номер слайда 4">
            <a:extLst>
              <a:ext uri="{FF2B5EF4-FFF2-40B4-BE49-F238E27FC236}">
                <a16:creationId xmlns:a16="http://schemas.microsoft.com/office/drawing/2014/main" id="{F02999F9-BF6F-47DA-B35C-DFCCC0D34B6D}"/>
              </a:ext>
            </a:extLst>
          </p:cNvPr>
          <p:cNvSpPr txBox="1"/>
          <p:nvPr/>
        </p:nvSpPr>
        <p:spPr>
          <a:xfrm>
            <a:off x="16226436" y="10502272"/>
            <a:ext cx="3518218" cy="602076"/>
          </a:xfrm>
          <a:prstGeom prst="rect">
            <a:avLst/>
          </a:prstGeom>
        </p:spPr>
        <p:txBody>
          <a:bodyPr vert="horz" lIns="150781" tIns="75390" rIns="150781" bIns="7539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979">
                <a:solidFill>
                  <a:schemeClr val="bg1"/>
                </a:solidFill>
              </a:rPr>
              <a:t>25</a:t>
            </a:fld>
            <a:endParaRPr lang="ru-RU" sz="1979">
              <a:solidFill>
                <a:schemeClr val="bg1"/>
              </a:solidFill>
            </a:endParaRPr>
          </a:p>
        </p:txBody>
      </p:sp>
      <p:pic>
        <p:nvPicPr>
          <p:cNvPr id="13" name="Рисунок 12">
            <a:extLst>
              <a:ext uri="{FF2B5EF4-FFF2-40B4-BE49-F238E27FC236}">
                <a16:creationId xmlns:a16="http://schemas.microsoft.com/office/drawing/2014/main" id="{A722D555-A969-49DB-9D9F-590333755270}"/>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18244986" y="113116"/>
            <a:ext cx="1580019" cy="1046066"/>
          </a:xfrm>
          <a:prstGeom prst="rect">
            <a:avLst/>
          </a:prstGeom>
        </p:spPr>
      </p:pic>
      <p:sp>
        <p:nvSpPr>
          <p:cNvPr id="35" name="Номер слайда 4">
            <a:extLst>
              <a:ext uri="{FF2B5EF4-FFF2-40B4-BE49-F238E27FC236}">
                <a16:creationId xmlns:a16="http://schemas.microsoft.com/office/drawing/2014/main" id="{5C57AC95-F44A-41A1-A08B-1E7BCE9DD61A}"/>
              </a:ext>
            </a:extLst>
          </p:cNvPr>
          <p:cNvSpPr>
            <a:spLocks noGrp="1"/>
          </p:cNvSpPr>
          <p:nvPr>
            <p:ph type="sldNum" sz="quarter" idx="12"/>
          </p:nvPr>
        </p:nvSpPr>
        <p:spPr>
          <a:xfrm>
            <a:off x="16306786" y="10527564"/>
            <a:ext cx="3518218" cy="602076"/>
          </a:xfrm>
        </p:spPr>
        <p:txBody>
          <a:bodyPr/>
          <a:lstStyle/>
          <a:p>
            <a:fld id="{B19B0651-EE4F-4900-A07F-96A6BFA9D0F0}" type="slidenum">
              <a:rPr lang="ru-RU" smtClean="0">
                <a:solidFill>
                  <a:schemeClr val="bg1"/>
                </a:solidFill>
              </a:rPr>
              <a:t>25</a:t>
            </a:fld>
            <a:endParaRPr lang="ru-RU">
              <a:solidFill>
                <a:schemeClr val="bg1"/>
              </a:solidFill>
            </a:endParaRPr>
          </a:p>
        </p:txBody>
      </p:sp>
      <p:pic>
        <p:nvPicPr>
          <p:cNvPr id="5" name="Рисунок 4">
            <a:extLst>
              <a:ext uri="{FF2B5EF4-FFF2-40B4-BE49-F238E27FC236}">
                <a16:creationId xmlns:a16="http://schemas.microsoft.com/office/drawing/2014/main" id="{FAB536D8-38F7-4691-9B78-1C86AC4353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57294" y="1449996"/>
            <a:ext cx="5409639" cy="7173134"/>
          </a:xfrm>
          <a:prstGeom prst="rect">
            <a:avLst/>
          </a:prstGeom>
          <a:ln>
            <a:solidFill>
              <a:schemeClr val="tx1"/>
            </a:solidFill>
          </a:ln>
        </p:spPr>
      </p:pic>
      <p:sp>
        <p:nvSpPr>
          <p:cNvPr id="16" name="Прямоугольник 1">
            <a:extLst>
              <a:ext uri="{FF2B5EF4-FFF2-40B4-BE49-F238E27FC236}">
                <a16:creationId xmlns:a16="http://schemas.microsoft.com/office/drawing/2014/main" id="{2BBD69B5-AC94-4C02-A64A-DB00EA6E12E7}"/>
              </a:ext>
            </a:extLst>
          </p:cNvPr>
          <p:cNvSpPr>
            <a:spLocks noChangeArrowheads="1"/>
          </p:cNvSpPr>
          <p:nvPr/>
        </p:nvSpPr>
        <p:spPr bwMode="auto">
          <a:xfrm>
            <a:off x="279096" y="9534688"/>
            <a:ext cx="125161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71202" indent="-471202" algn="just">
              <a:spcBef>
                <a:spcPct val="0"/>
              </a:spcBef>
            </a:pPr>
            <a:r>
              <a:rPr lang="en-US" altLang="ru-RU" b="1">
                <a:latin typeface="Times New Roman" panose="02020603050405020304" pitchFamily="18" charset="0"/>
                <a:cs typeface="Times New Roman" panose="02020603050405020304" pitchFamily="18" charset="0"/>
              </a:rPr>
              <a:t>The first parts was delivered at November of 2022</a:t>
            </a:r>
            <a:r>
              <a:rPr lang="ru-RU" altLang="ru-RU" b="1">
                <a:latin typeface="Times New Roman" panose="02020603050405020304" pitchFamily="18" charset="0"/>
                <a:cs typeface="Times New Roman" panose="02020603050405020304" pitchFamily="18" charset="0"/>
              </a:rPr>
              <a:t>;</a:t>
            </a:r>
          </a:p>
          <a:p>
            <a:pPr marL="471202" indent="-471202" algn="just">
              <a:spcBef>
                <a:spcPct val="0"/>
              </a:spcBef>
            </a:pPr>
            <a:r>
              <a:rPr lang="en-US" altLang="ru-RU" b="1">
                <a:latin typeface="Times New Roman" panose="02020603050405020304" pitchFamily="18" charset="0"/>
                <a:cs typeface="Times New Roman" panose="02020603050405020304" pitchFamily="18" charset="0"/>
              </a:rPr>
              <a:t>Start of mounting – November of 2023</a:t>
            </a:r>
            <a:r>
              <a:rPr lang="ru-RU" altLang="ru-RU" b="1">
                <a:latin typeface="Times New Roman" panose="02020603050405020304" pitchFamily="18" charset="0"/>
                <a:cs typeface="Times New Roman" panose="02020603050405020304" pitchFamily="18" charset="0"/>
              </a:rPr>
              <a:t>;</a:t>
            </a:r>
          </a:p>
          <a:p>
            <a:pPr marL="471202" indent="-471202" algn="just">
              <a:spcBef>
                <a:spcPct val="0"/>
              </a:spcBef>
            </a:pPr>
            <a:r>
              <a:rPr lang="en-US" altLang="ru-RU" b="1">
                <a:latin typeface="Times New Roman" panose="02020603050405020304" pitchFamily="18" charset="0"/>
                <a:cs typeface="Times New Roman" panose="02020603050405020304" pitchFamily="18" charset="0"/>
              </a:rPr>
              <a:t>First beam tests – Spring of 2025 </a:t>
            </a:r>
            <a:endParaRPr lang="ru-RU" altLang="ru-RU" b="1">
              <a:latin typeface="Times New Roman"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3D1B8FB-E52E-4C06-BFD4-80C2A3BBBD54}"/>
              </a:ext>
            </a:extLst>
          </p:cNvPr>
          <p:cNvSpPr txBox="1"/>
          <p:nvPr/>
        </p:nvSpPr>
        <p:spPr>
          <a:xfrm>
            <a:off x="15632745" y="7999200"/>
            <a:ext cx="3716805" cy="498278"/>
          </a:xfrm>
          <a:prstGeom prst="rect">
            <a:avLst/>
          </a:prstGeom>
          <a:solidFill>
            <a:schemeClr val="bg1"/>
          </a:solidFill>
        </p:spPr>
        <p:txBody>
          <a:bodyPr wrap="square" rtlCol="0">
            <a:spAutoFit/>
          </a:bodyPr>
          <a:lstStyle/>
          <a:p>
            <a:pPr lvl="0" algn="ctr">
              <a:defRPr/>
            </a:pPr>
            <a:r>
              <a:rPr lang="en-US" sz="2638"/>
              <a:t>E-cool’s parts</a:t>
            </a:r>
            <a:endParaRPr lang="ru-RU" sz="2638"/>
          </a:p>
        </p:txBody>
      </p:sp>
      <p:pic>
        <p:nvPicPr>
          <p:cNvPr id="15" name="Рисунок 14">
            <a:extLst>
              <a:ext uri="{FF2B5EF4-FFF2-40B4-BE49-F238E27FC236}">
                <a16:creationId xmlns:a16="http://schemas.microsoft.com/office/drawing/2014/main" id="{7A844281-3C3A-6E4F-AFE6-E1B8B5B05DDB}"/>
              </a:ext>
            </a:extLst>
          </p:cNvPr>
          <p:cNvPicPr>
            <a:picLocks noChangeAspect="1"/>
          </p:cNvPicPr>
          <p:nvPr/>
        </p:nvPicPr>
        <p:blipFill>
          <a:blip r:embed="rId5">
            <a:extLst>
              <a:ext uri="{28A0092B-C50C-407E-A947-70E740481C1C}">
                <a14:useLocalDpi xmlns:a14="http://schemas.microsoft.com/office/drawing/2010/main"/>
              </a:ext>
            </a:extLst>
          </a:blip>
          <a:srcRect l="-330" t="-2072"/>
          <a:stretch>
            <a:fillRect/>
          </a:stretch>
        </p:blipFill>
        <p:spPr>
          <a:xfrm>
            <a:off x="312738" y="2445916"/>
            <a:ext cx="7995482" cy="5181294"/>
          </a:xfrm>
          <a:prstGeom prst="rect">
            <a:avLst/>
          </a:prstGeom>
          <a:ln>
            <a:solidFill>
              <a:schemeClr val="tx1"/>
            </a:solidFill>
          </a:ln>
        </p:spPr>
      </p:pic>
      <p:pic>
        <p:nvPicPr>
          <p:cNvPr id="18" name="Рисунок 17">
            <a:extLst>
              <a:ext uri="{FF2B5EF4-FFF2-40B4-BE49-F238E27FC236}">
                <a16:creationId xmlns:a16="http://schemas.microsoft.com/office/drawing/2014/main" id="{DECB3139-3F27-4044-909C-EF5272DDD1D6}"/>
              </a:ext>
            </a:extLst>
          </p:cNvPr>
          <p:cNvPicPr>
            <a:picLocks noChangeAspect="1"/>
          </p:cNvPicPr>
          <p:nvPr/>
        </p:nvPicPr>
        <p:blipFill>
          <a:blip r:embed="rId6">
            <a:extLst>
              <a:ext uri="{28A0092B-C50C-407E-A947-70E740481C1C}">
                <a14:useLocalDpi xmlns:a14="http://schemas.microsoft.com/office/drawing/2010/main"/>
              </a:ext>
            </a:extLst>
          </a:blip>
          <a:srcRect t="-848"/>
          <a:stretch>
            <a:fillRect/>
          </a:stretch>
        </p:blipFill>
        <p:spPr>
          <a:xfrm>
            <a:off x="8742525" y="5349875"/>
            <a:ext cx="5342618" cy="3519925"/>
          </a:xfrm>
          <a:prstGeom prst="rect">
            <a:avLst/>
          </a:prstGeom>
        </p:spPr>
      </p:pic>
      <p:pic>
        <p:nvPicPr>
          <p:cNvPr id="19" name="Рисунок 18" descr="Изображение выглядит как инжиниринг, в помещении, промышленность, труба&#10;&#10;Автоматически созданное описание">
            <a:extLst>
              <a:ext uri="{FF2B5EF4-FFF2-40B4-BE49-F238E27FC236}">
                <a16:creationId xmlns:a16="http://schemas.microsoft.com/office/drawing/2014/main" id="{F7F3A1D1-6DBA-9F4A-9BC9-DF84204E811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406106" y="1768474"/>
            <a:ext cx="5979170" cy="3363283"/>
          </a:xfrm>
          <a:prstGeom prst="rect">
            <a:avLst/>
          </a:prstGeom>
        </p:spPr>
      </p:pic>
    </p:spTree>
    <p:extLst>
      <p:ext uri="{BB962C8B-B14F-4D97-AF65-F5344CB8AC3E}">
        <p14:creationId xmlns:p14="http://schemas.microsoft.com/office/powerpoint/2010/main" val="41263865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p:cNvSpPr txBox="1"/>
          <p:nvPr/>
        </p:nvSpPr>
        <p:spPr>
          <a:xfrm>
            <a:off x="3346450" y="250240"/>
            <a:ext cx="11355857" cy="707886"/>
          </a:xfrm>
          <a:prstGeom prst="rect">
            <a:avLst/>
          </a:prstGeom>
          <a:noFill/>
        </p:spPr>
        <p:txBody>
          <a:bodyPr wrap="square" rtlCol="0">
            <a:spAutoFit/>
          </a:bodyP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r>
              <a:rPr lang="en-US" sz="4000">
                <a:solidFill>
                  <a:prstClr val="black"/>
                </a:solidFill>
                <a:latin typeface="Verdana" panose="020B0604030504040204" pitchFamily="34" charset="0"/>
                <a:ea typeface="Verdana" panose="020B0604030504040204" pitchFamily="34" charset="0"/>
                <a:cs typeface="Verdana" panose="020B0604030504040204" pitchFamily="34" charset="0"/>
              </a:rPr>
              <a:t>Stochastic cooling system for the Collider</a:t>
            </a:r>
          </a:p>
        </p:txBody>
      </p:sp>
      <p:pic>
        <p:nvPicPr>
          <p:cNvPr id="8" name="Picture 7">
            <a:extLst>
              <a:ext uri="{FF2B5EF4-FFF2-40B4-BE49-F238E27FC236}">
                <a16:creationId xmlns:a16="http://schemas.microsoft.com/office/drawing/2014/main" id="{3BDF8773-20AA-4905-A374-2ADC36D4FB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048809" y="-960660"/>
            <a:ext cx="4056030" cy="8877782"/>
          </a:xfrm>
          <a:prstGeom prst="rect">
            <a:avLst/>
          </a:prstGeom>
        </p:spPr>
      </p:pic>
      <p:sp>
        <p:nvSpPr>
          <p:cNvPr id="9" name="TextBox 8">
            <a:extLst>
              <a:ext uri="{FF2B5EF4-FFF2-40B4-BE49-F238E27FC236}">
                <a16:creationId xmlns:a16="http://schemas.microsoft.com/office/drawing/2014/main" id="{EB75E930-1111-4CD3-81D5-F04E7D6C4A9C}"/>
              </a:ext>
            </a:extLst>
          </p:cNvPr>
          <p:cNvSpPr txBox="1"/>
          <p:nvPr/>
        </p:nvSpPr>
        <p:spPr>
          <a:xfrm>
            <a:off x="8807963" y="1779861"/>
            <a:ext cx="3516099" cy="338554"/>
          </a:xfrm>
          <a:prstGeom prst="rect">
            <a:avLst/>
          </a:prstGeom>
          <a:noFill/>
        </p:spPr>
        <p:txBody>
          <a:bodyPr wrap="square" rtlCol="0">
            <a:spAutoFit/>
          </a:bodyP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r>
              <a:rPr 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s-Cooling system locations</a:t>
            </a:r>
            <a:endParaRPr lang="ru-RU" sz="1600" b="1">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7" name="Straight Arrow Connector 16">
            <a:extLst>
              <a:ext uri="{FF2B5EF4-FFF2-40B4-BE49-F238E27FC236}">
                <a16:creationId xmlns:a16="http://schemas.microsoft.com/office/drawing/2014/main" id="{C5917CC3-77B8-40E6-8865-A254B289EA83}"/>
              </a:ext>
            </a:extLst>
          </p:cNvPr>
          <p:cNvCxnSpPr>
            <a:stCxn id="9" idx="2"/>
            <a:endCxn id="25" idx="7"/>
          </p:cNvCxnSpPr>
          <p:nvPr/>
        </p:nvCxnSpPr>
        <p:spPr>
          <a:xfrm flipH="1">
            <a:off x="7938309" y="2118415"/>
            <a:ext cx="2627704" cy="82014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FF14C37-BA42-44B6-99E5-44FBCABEF784}"/>
              </a:ext>
            </a:extLst>
          </p:cNvPr>
          <p:cNvCxnSpPr>
            <a:stCxn id="9" idx="2"/>
            <a:endCxn id="28" idx="1"/>
          </p:cNvCxnSpPr>
          <p:nvPr/>
        </p:nvCxnSpPr>
        <p:spPr>
          <a:xfrm>
            <a:off x="10566013" y="2118415"/>
            <a:ext cx="2170279" cy="80143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1805C87-DDA6-47E2-AB17-784A9983EB40}"/>
              </a:ext>
            </a:extLst>
          </p:cNvPr>
          <p:cNvSpPr/>
          <p:nvPr/>
        </p:nvSpPr>
        <p:spPr>
          <a:xfrm>
            <a:off x="7707742" y="2715077"/>
            <a:ext cx="270126" cy="1526032"/>
          </a:xfrm>
          <a:prstGeom prst="ellipse">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pPr algn="ctr"/>
            <a:endParaRPr lang="ru-RU" sz="4894"/>
          </a:p>
        </p:txBody>
      </p:sp>
      <p:sp>
        <p:nvSpPr>
          <p:cNvPr id="28" name="Oval 27">
            <a:extLst>
              <a:ext uri="{FF2B5EF4-FFF2-40B4-BE49-F238E27FC236}">
                <a16:creationId xmlns:a16="http://schemas.microsoft.com/office/drawing/2014/main" id="{DE5C8EE4-5471-44DD-8598-1F87951E7429}"/>
              </a:ext>
            </a:extLst>
          </p:cNvPr>
          <p:cNvSpPr/>
          <p:nvPr/>
        </p:nvSpPr>
        <p:spPr>
          <a:xfrm>
            <a:off x="12696733" y="2696369"/>
            <a:ext cx="270126" cy="1526032"/>
          </a:xfrm>
          <a:prstGeom prst="ellipse">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pPr algn="ctr"/>
            <a:endParaRPr lang="ru-RU" sz="4894"/>
          </a:p>
        </p:txBody>
      </p:sp>
      <p:pic>
        <p:nvPicPr>
          <p:cNvPr id="13" name="Picture 12">
            <a:extLst>
              <a:ext uri="{FF2B5EF4-FFF2-40B4-BE49-F238E27FC236}">
                <a16:creationId xmlns:a16="http://schemas.microsoft.com/office/drawing/2014/main" id="{C97A838E-63C9-47B4-9731-7BD14CFF1D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44618" y="2527440"/>
            <a:ext cx="6554209" cy="2002394"/>
          </a:xfrm>
          <a:prstGeom prst="rect">
            <a:avLst/>
          </a:prstGeom>
          <a:ln w="34925">
            <a:solidFill>
              <a:srgbClr val="FF0000"/>
            </a:solidFill>
          </a:ln>
        </p:spPr>
      </p:pic>
      <p:cxnSp>
        <p:nvCxnSpPr>
          <p:cNvPr id="34" name="Straight Arrow Connector 33">
            <a:extLst>
              <a:ext uri="{FF2B5EF4-FFF2-40B4-BE49-F238E27FC236}">
                <a16:creationId xmlns:a16="http://schemas.microsoft.com/office/drawing/2014/main" id="{E8C294CE-827E-4ABC-96F7-E2F410D6265E}"/>
              </a:ext>
            </a:extLst>
          </p:cNvPr>
          <p:cNvCxnSpPr>
            <a:stCxn id="28" idx="6"/>
            <a:endCxn id="13" idx="1"/>
          </p:cNvCxnSpPr>
          <p:nvPr/>
        </p:nvCxnSpPr>
        <p:spPr>
          <a:xfrm>
            <a:off x="12966860" y="3459386"/>
            <a:ext cx="477758" cy="6925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5403A73-B39E-453A-9074-D469D0737E9D}"/>
              </a:ext>
            </a:extLst>
          </p:cNvPr>
          <p:cNvSpPr txBox="1"/>
          <p:nvPr/>
        </p:nvSpPr>
        <p:spPr>
          <a:xfrm>
            <a:off x="15104720" y="4584743"/>
            <a:ext cx="3923164" cy="369332"/>
          </a:xfrm>
          <a:prstGeom prst="rect">
            <a:avLst/>
          </a:prstGeom>
          <a:solidFill>
            <a:schemeClr val="bg1"/>
          </a:solidFill>
        </p:spPr>
        <p:txBody>
          <a:bodyPr wrap="square" rtlCol="0">
            <a:spAutoFit/>
          </a:bodyP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r>
              <a:rPr lang="en-US" sz="1800">
                <a:solidFill>
                  <a:srgbClr val="FF0000"/>
                </a:solidFill>
                <a:latin typeface="Verdana" panose="020B0604030504040204" pitchFamily="34" charset="0"/>
                <a:ea typeface="Verdana" panose="020B0604030504040204" pitchFamily="34" charset="0"/>
                <a:cs typeface="Verdana" panose="020B0604030504040204" pitchFamily="34" charset="0"/>
              </a:rPr>
              <a:t>Supports for the ceramic tubes</a:t>
            </a:r>
            <a:endParaRPr lang="ru-RU" sz="180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44">
            <a:extLst>
              <a:ext uri="{FF2B5EF4-FFF2-40B4-BE49-F238E27FC236}">
                <a16:creationId xmlns:a16="http://schemas.microsoft.com/office/drawing/2014/main" id="{C80BF5ED-993A-45C1-BCDE-3888BC4837E9}"/>
              </a:ext>
            </a:extLst>
          </p:cNvPr>
          <p:cNvSpPr txBox="1"/>
          <p:nvPr/>
        </p:nvSpPr>
        <p:spPr>
          <a:xfrm>
            <a:off x="14889646" y="1101372"/>
            <a:ext cx="5080358" cy="1323439"/>
          </a:xfrm>
          <a:prstGeom prst="rect">
            <a:avLst/>
          </a:prstGeom>
          <a:noFill/>
        </p:spPr>
        <p:txBody>
          <a:bodyPr wrap="square">
            <a:spAutoFit/>
          </a:bodyP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pPr marL="471202" indent="-471202">
              <a:buFont typeface="Arial" panose="020B0604020202020204" pitchFamily="34" charset="0"/>
              <a:buChar char="•"/>
            </a:pPr>
            <a:r>
              <a:rPr lang="en-US" sz="2000">
                <a:latin typeface="Verdana" panose="020B0604030504040204" pitchFamily="34" charset="0"/>
                <a:ea typeface="Verdana" panose="020B0604030504040204" pitchFamily="34" charset="0"/>
                <a:cs typeface="Verdana" panose="020B0604030504040204" pitchFamily="34" charset="0"/>
              </a:rPr>
              <a:t>the design was finalized. Prototype in production</a:t>
            </a:r>
          </a:p>
          <a:p>
            <a:pPr marL="471202" indent="-471202">
              <a:buFont typeface="Arial" panose="020B0604020202020204" pitchFamily="34" charset="0"/>
              <a:buChar char="•"/>
            </a:pPr>
            <a:r>
              <a:rPr lang="en-US" sz="2000">
                <a:latin typeface="Verdana" panose="020B0604030504040204" pitchFamily="34" charset="0"/>
                <a:ea typeface="Verdana" panose="020B0604030504040204" pitchFamily="34" charset="0"/>
                <a:cs typeface="Verdana" panose="020B0604030504040204" pitchFamily="34" charset="0"/>
              </a:rPr>
              <a:t>we have to start procedure for the 30 units in parallel to save time.</a:t>
            </a:r>
          </a:p>
        </p:txBody>
      </p:sp>
      <p:pic>
        <p:nvPicPr>
          <p:cNvPr id="46" name="Picture 45">
            <a:extLst>
              <a:ext uri="{FF2B5EF4-FFF2-40B4-BE49-F238E27FC236}">
                <a16:creationId xmlns:a16="http://schemas.microsoft.com/office/drawing/2014/main" id="{7513EEE0-A58E-452F-A0A3-697F69141B5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6200000">
            <a:off x="11443729" y="7324028"/>
            <a:ext cx="2208127" cy="3963560"/>
          </a:xfrm>
          <a:prstGeom prst="rect">
            <a:avLst/>
          </a:prstGeom>
        </p:spPr>
      </p:pic>
      <p:pic>
        <p:nvPicPr>
          <p:cNvPr id="29" name="Picture 69">
            <a:extLst>
              <a:ext uri="{FF2B5EF4-FFF2-40B4-BE49-F238E27FC236}">
                <a16:creationId xmlns:a16="http://schemas.microsoft.com/office/drawing/2014/main" id="{1D8C4B88-4465-C74E-8869-A5CDED27A12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206195" y="5321853"/>
            <a:ext cx="2822508" cy="4296742"/>
          </a:xfrm>
          <a:prstGeom prst="rect">
            <a:avLst/>
          </a:prstGeom>
        </p:spPr>
      </p:pic>
      <p:cxnSp>
        <p:nvCxnSpPr>
          <p:cNvPr id="31" name="Straight Arrow Connector 3">
            <a:extLst>
              <a:ext uri="{FF2B5EF4-FFF2-40B4-BE49-F238E27FC236}">
                <a16:creationId xmlns:a16="http://schemas.microsoft.com/office/drawing/2014/main" id="{FA3E0B43-479A-1940-B1F4-D4BED1131E61}"/>
              </a:ext>
            </a:extLst>
          </p:cNvPr>
          <p:cNvCxnSpPr/>
          <p:nvPr/>
        </p:nvCxnSpPr>
        <p:spPr>
          <a:xfrm>
            <a:off x="8375650" y="2938559"/>
            <a:ext cx="4007869"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0">
            <a:extLst>
              <a:ext uri="{FF2B5EF4-FFF2-40B4-BE49-F238E27FC236}">
                <a16:creationId xmlns:a16="http://schemas.microsoft.com/office/drawing/2014/main" id="{6477906D-A9B3-B74B-9154-C02CF3D0F6B9}"/>
              </a:ext>
            </a:extLst>
          </p:cNvPr>
          <p:cNvCxnSpPr/>
          <p:nvPr/>
        </p:nvCxnSpPr>
        <p:spPr>
          <a:xfrm flipH="1">
            <a:off x="7791545" y="2853449"/>
            <a:ext cx="0" cy="853209"/>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FE99EDF-EE38-BF40-A453-6B74A3AB939C}"/>
              </a:ext>
            </a:extLst>
          </p:cNvPr>
          <p:cNvCxnSpPr/>
          <p:nvPr/>
        </p:nvCxnSpPr>
        <p:spPr>
          <a:xfrm flipH="1">
            <a:off x="12770027" y="2938560"/>
            <a:ext cx="0" cy="853209"/>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40">
            <a:extLst>
              <a:ext uri="{FF2B5EF4-FFF2-40B4-BE49-F238E27FC236}">
                <a16:creationId xmlns:a16="http://schemas.microsoft.com/office/drawing/2014/main" id="{6942EF76-EDB7-A840-9404-431256FE136E}"/>
              </a:ext>
            </a:extLst>
          </p:cNvPr>
          <p:cNvCxnSpPr/>
          <p:nvPr/>
        </p:nvCxnSpPr>
        <p:spPr>
          <a:xfrm flipH="1">
            <a:off x="7757905" y="3335033"/>
            <a:ext cx="38480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6" name="Picture 71">
            <a:extLst>
              <a:ext uri="{FF2B5EF4-FFF2-40B4-BE49-F238E27FC236}">
                <a16:creationId xmlns:a16="http://schemas.microsoft.com/office/drawing/2014/main" id="{DB2219C1-6A75-734B-8399-0E5FDDF835D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825162" y="5056704"/>
            <a:ext cx="2100437" cy="5072227"/>
          </a:xfrm>
          <a:prstGeom prst="rect">
            <a:avLst/>
          </a:prstGeom>
        </p:spPr>
      </p:pic>
      <p:sp>
        <p:nvSpPr>
          <p:cNvPr id="37" name="TextBox 36">
            <a:extLst>
              <a:ext uri="{FF2B5EF4-FFF2-40B4-BE49-F238E27FC236}">
                <a16:creationId xmlns:a16="http://schemas.microsoft.com/office/drawing/2014/main" id="{E418430F-D7B0-DA4F-BC18-9905E9DF07B2}"/>
              </a:ext>
            </a:extLst>
          </p:cNvPr>
          <p:cNvSpPr txBox="1"/>
          <p:nvPr/>
        </p:nvSpPr>
        <p:spPr>
          <a:xfrm>
            <a:off x="15104720" y="10051916"/>
            <a:ext cx="2562718" cy="646331"/>
          </a:xfrm>
          <a:prstGeom prst="rect">
            <a:avLst/>
          </a:prstGeom>
          <a:solidFill>
            <a:schemeClr val="bg1"/>
          </a:solidFill>
        </p:spPr>
        <p:txBody>
          <a:bodyPr wrap="square" rtlCol="0">
            <a:spAutoFit/>
          </a:bodyP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r>
              <a:rPr lang="en-US" sz="1800">
                <a:solidFill>
                  <a:srgbClr val="FF0000"/>
                </a:solidFill>
                <a:latin typeface="Verdana" panose="020B0604030504040204" pitchFamily="34" charset="0"/>
                <a:ea typeface="Verdana" panose="020B0604030504040204" pitchFamily="34" charset="0"/>
                <a:cs typeface="Verdana" panose="020B0604030504040204" pitchFamily="34" charset="0"/>
              </a:rPr>
              <a:t>Standard 19’’ electronics racks</a:t>
            </a:r>
            <a:endParaRPr lang="ru-RU" sz="180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a:extLst>
              <a:ext uri="{FF2B5EF4-FFF2-40B4-BE49-F238E27FC236}">
                <a16:creationId xmlns:a16="http://schemas.microsoft.com/office/drawing/2014/main" id="{183B8376-E8E2-014C-89A4-6ED6ED8C6B80}"/>
              </a:ext>
            </a:extLst>
          </p:cNvPr>
          <p:cNvSpPr txBox="1"/>
          <p:nvPr/>
        </p:nvSpPr>
        <p:spPr>
          <a:xfrm>
            <a:off x="17768689" y="9682584"/>
            <a:ext cx="1697519" cy="369332"/>
          </a:xfrm>
          <a:prstGeom prst="rect">
            <a:avLst/>
          </a:prstGeom>
          <a:solidFill>
            <a:schemeClr val="bg1"/>
          </a:solidFill>
        </p:spPr>
        <p:txBody>
          <a:bodyPr wrap="square" rtlCol="0">
            <a:spAutoFit/>
          </a:bodyP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r>
              <a:rPr lang="en-US" sz="1800">
                <a:solidFill>
                  <a:srgbClr val="FF0000"/>
                </a:solidFill>
                <a:latin typeface="Verdana" panose="020B0604030504040204" pitchFamily="34" charset="0"/>
                <a:ea typeface="Verdana" panose="020B0604030504040204" pitchFamily="34" charset="0"/>
                <a:cs typeface="Verdana" panose="020B0604030504040204" pitchFamily="34" charset="0"/>
              </a:rPr>
              <a:t>Cables path</a:t>
            </a:r>
            <a:endParaRPr lang="ru-RU" sz="180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TextBox 40">
            <a:extLst>
              <a:ext uri="{FF2B5EF4-FFF2-40B4-BE49-F238E27FC236}">
                <a16:creationId xmlns:a16="http://schemas.microsoft.com/office/drawing/2014/main" id="{5A2B13BE-4315-734F-93E7-FCD1DAB30757}"/>
              </a:ext>
            </a:extLst>
          </p:cNvPr>
          <p:cNvSpPr txBox="1"/>
          <p:nvPr/>
        </p:nvSpPr>
        <p:spPr>
          <a:xfrm>
            <a:off x="9398406" y="2941719"/>
            <a:ext cx="1877789" cy="646331"/>
          </a:xfrm>
          <a:prstGeom prst="rect">
            <a:avLst/>
          </a:prstGeom>
          <a:noFill/>
        </p:spPr>
        <p:txBody>
          <a:bodyPr wrap="square" rtlCol="0">
            <a:spAutoFit/>
          </a:bodyP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r>
              <a:rPr lang="en-US" sz="1800" b="1">
                <a:solidFill>
                  <a:srgbClr val="00B050"/>
                </a:solidFill>
                <a:latin typeface="Verdana" panose="020B0604030504040204" pitchFamily="34" charset="0"/>
                <a:ea typeface="Verdana" panose="020B0604030504040204" pitchFamily="34" charset="0"/>
                <a:cs typeface="Verdana" panose="020B0604030504040204" pitchFamily="34" charset="0"/>
              </a:rPr>
              <a:t>RF cables path location</a:t>
            </a:r>
            <a:endParaRPr lang="ru-RU" sz="1800" b="1">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2" name="Straight Arrow Connector 34">
            <a:extLst>
              <a:ext uri="{FF2B5EF4-FFF2-40B4-BE49-F238E27FC236}">
                <a16:creationId xmlns:a16="http://schemas.microsoft.com/office/drawing/2014/main" id="{8B9D0AE2-6C7D-D749-AFED-8DABE5E52A98}"/>
              </a:ext>
            </a:extLst>
          </p:cNvPr>
          <p:cNvCxnSpPr/>
          <p:nvPr/>
        </p:nvCxnSpPr>
        <p:spPr>
          <a:xfrm flipH="1">
            <a:off x="8167930" y="2966662"/>
            <a:ext cx="232942" cy="402013"/>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E8180CF-FB71-7640-9A7C-B1BA5CFB7466}"/>
              </a:ext>
            </a:extLst>
          </p:cNvPr>
          <p:cNvCxnSpPr/>
          <p:nvPr/>
        </p:nvCxnSpPr>
        <p:spPr>
          <a:xfrm flipH="1">
            <a:off x="12410444" y="2966662"/>
            <a:ext cx="38480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Picture 9">
            <a:extLst>
              <a:ext uri="{FF2B5EF4-FFF2-40B4-BE49-F238E27FC236}">
                <a16:creationId xmlns:a16="http://schemas.microsoft.com/office/drawing/2014/main" id="{D9EDEBB0-58EF-0D49-9BBC-7FE03A3B234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192271" y="5658851"/>
            <a:ext cx="3347790" cy="2379421"/>
          </a:xfrm>
          <a:prstGeom prst="rect">
            <a:avLst/>
          </a:prstGeom>
        </p:spPr>
      </p:pic>
      <p:pic>
        <p:nvPicPr>
          <p:cNvPr id="48" name="Рисунок 1">
            <a:extLst>
              <a:ext uri="{FF2B5EF4-FFF2-40B4-BE49-F238E27FC236}">
                <a16:creationId xmlns:a16="http://schemas.microsoft.com/office/drawing/2014/main" id="{0DBD64FD-3DF0-4846-8DAA-228461957E0C}"/>
              </a:ext>
            </a:extLst>
          </p:cNvPr>
          <p:cNvPicPr>
            <a:picLocks noChangeAspect="1"/>
          </p:cNvPicPr>
          <p:nvPr/>
        </p:nvPicPr>
        <p:blipFill>
          <a:blip r:embed="rId9"/>
          <a:stretch>
            <a:fillRect/>
          </a:stretch>
        </p:blipFill>
        <p:spPr>
          <a:xfrm>
            <a:off x="16135" y="7314684"/>
            <a:ext cx="10793870" cy="3600077"/>
          </a:xfrm>
          <a:prstGeom prst="rect">
            <a:avLst/>
          </a:prstGeom>
        </p:spPr>
      </p:pic>
      <p:pic>
        <p:nvPicPr>
          <p:cNvPr id="49" name="Picture 9">
            <a:extLst>
              <a:ext uri="{FF2B5EF4-FFF2-40B4-BE49-F238E27FC236}">
                <a16:creationId xmlns:a16="http://schemas.microsoft.com/office/drawing/2014/main" id="{34DB7BCE-2F7A-8842-A04A-55DDFF8D2E26}"/>
              </a:ext>
            </a:extLst>
          </p:cNvPr>
          <p:cNvPicPr>
            <a:picLocks noChangeAspect="1"/>
          </p:cNvPicPr>
          <p:nvPr/>
        </p:nvPicPr>
        <p:blipFill>
          <a:blip r:embed="rId10"/>
          <a:stretch>
            <a:fillRect/>
          </a:stretch>
        </p:blipFill>
        <p:spPr>
          <a:xfrm>
            <a:off x="245338" y="1264857"/>
            <a:ext cx="4690899" cy="3094418"/>
          </a:xfrm>
          <a:prstGeom prst="rect">
            <a:avLst/>
          </a:prstGeom>
        </p:spPr>
      </p:pic>
      <p:pic>
        <p:nvPicPr>
          <p:cNvPr id="50" name="Picture 13">
            <a:extLst>
              <a:ext uri="{FF2B5EF4-FFF2-40B4-BE49-F238E27FC236}">
                <a16:creationId xmlns:a16="http://schemas.microsoft.com/office/drawing/2014/main" id="{79FE172C-5600-DE4B-95D9-D23589B32EA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94626" y="4582007"/>
            <a:ext cx="3764937" cy="2529605"/>
          </a:xfrm>
          <a:prstGeom prst="rect">
            <a:avLst/>
          </a:prstGeom>
        </p:spPr>
      </p:pic>
      <p:sp>
        <p:nvSpPr>
          <p:cNvPr id="16" name="Прямоугольник 15">
            <a:extLst>
              <a:ext uri="{FF2B5EF4-FFF2-40B4-BE49-F238E27FC236}">
                <a16:creationId xmlns:a16="http://schemas.microsoft.com/office/drawing/2014/main" id="{CE1C9904-6867-0B43-BE70-74B21B6212DB}"/>
              </a:ext>
            </a:extLst>
          </p:cNvPr>
          <p:cNvSpPr/>
          <p:nvPr/>
        </p:nvSpPr>
        <p:spPr>
          <a:xfrm>
            <a:off x="4818211" y="5783490"/>
            <a:ext cx="5244951" cy="1200329"/>
          </a:xfrm>
          <a:prstGeom prst="rect">
            <a:avLst/>
          </a:prstGeom>
        </p:spPr>
        <p:txBody>
          <a:bodyPr wrap="square">
            <a:spAutoFit/>
          </a:bodyPr>
          <a:lstStyle/>
          <a:p>
            <a:r>
              <a:rPr lang="en-US" sz="2400">
                <a:latin typeface="Verdana" panose="020B0604030504040204" pitchFamily="34" charset="0"/>
                <a:ea typeface="Verdana" panose="020B0604030504040204" pitchFamily="34" charset="0"/>
                <a:cs typeface="Verdana" panose="020B0604030504040204" pitchFamily="34" charset="0"/>
              </a:rPr>
              <a:t>currently the longitudinal and transverse PickUps for the collider are under development</a:t>
            </a:r>
          </a:p>
        </p:txBody>
      </p:sp>
    </p:spTree>
    <p:extLst>
      <p:ext uri="{BB962C8B-B14F-4D97-AF65-F5344CB8AC3E}">
        <p14:creationId xmlns:p14="http://schemas.microsoft.com/office/powerpoint/2010/main" val="38234225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CC340A-EFEC-DA63-9FFB-7F38425CDCE8}"/>
              </a:ext>
            </a:extLst>
          </p:cNvPr>
          <p:cNvSpPr>
            <a:spLocks noGrp="1"/>
          </p:cNvSpPr>
          <p:nvPr>
            <p:ph type="dt" sz="half" idx="10"/>
          </p:nvPr>
        </p:nvSpPr>
        <p:spPr/>
        <p:txBody>
          <a:bodyPr/>
          <a:lstStyle/>
          <a:p>
            <a:r>
              <a:rPr lang="ru-RU"/>
              <a:t>14 мая 2024</a:t>
            </a:r>
          </a:p>
        </p:txBody>
      </p:sp>
      <p:sp>
        <p:nvSpPr>
          <p:cNvPr id="3" name="Footer Placeholder 2">
            <a:extLst>
              <a:ext uri="{FF2B5EF4-FFF2-40B4-BE49-F238E27FC236}">
                <a16:creationId xmlns:a16="http://schemas.microsoft.com/office/drawing/2014/main" id="{C260A6A2-E571-85DB-6363-7610B95769B2}"/>
              </a:ext>
            </a:extLst>
          </p:cNvPr>
          <p:cNvSpPr>
            <a:spLocks noGrp="1"/>
          </p:cNvSpPr>
          <p:nvPr>
            <p:ph type="ftr" sz="quarter" idx="11"/>
          </p:nvPr>
        </p:nvSpPr>
        <p:spPr/>
        <p:txBody>
          <a:bodyPr/>
          <a:lstStyle/>
          <a:p>
            <a:r>
              <a:rPr lang="ru-RU"/>
              <a:t>В. Кекелидзе, Сщвещание по ФТИ</a:t>
            </a:r>
          </a:p>
        </p:txBody>
      </p:sp>
      <p:sp>
        <p:nvSpPr>
          <p:cNvPr id="4" name="Slide Number Placeholder 3">
            <a:extLst>
              <a:ext uri="{FF2B5EF4-FFF2-40B4-BE49-F238E27FC236}">
                <a16:creationId xmlns:a16="http://schemas.microsoft.com/office/drawing/2014/main" id="{1A95B016-F917-95C2-BEF7-85E1FC4F1524}"/>
              </a:ext>
            </a:extLst>
          </p:cNvPr>
          <p:cNvSpPr>
            <a:spLocks noGrp="1"/>
          </p:cNvSpPr>
          <p:nvPr>
            <p:ph type="sldNum" sz="quarter" idx="12"/>
          </p:nvPr>
        </p:nvSpPr>
        <p:spPr/>
        <p:txBody>
          <a:bodyPr/>
          <a:lstStyle/>
          <a:p>
            <a:fld id="{254D851C-2B19-462F-8B67-6651829822B1}" type="slidenum">
              <a:rPr lang="ru-RU" smtClean="0"/>
              <a:t>27</a:t>
            </a:fld>
            <a:endParaRPr lang="ru-RU"/>
          </a:p>
        </p:txBody>
      </p:sp>
      <p:pic>
        <p:nvPicPr>
          <p:cNvPr id="6" name="Picture 5">
            <a:extLst>
              <a:ext uri="{FF2B5EF4-FFF2-40B4-BE49-F238E27FC236}">
                <a16:creationId xmlns:a16="http://schemas.microsoft.com/office/drawing/2014/main" id="{764DCFC4-DCA4-D485-CA5B-244A4060493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2932" y="81903"/>
            <a:ext cx="19400824" cy="11135262"/>
          </a:xfrm>
          <a:prstGeom prst="rect">
            <a:avLst/>
          </a:prstGeom>
        </p:spPr>
      </p:pic>
      <p:sp>
        <p:nvSpPr>
          <p:cNvPr id="7" name="TextBox 6">
            <a:extLst>
              <a:ext uri="{FF2B5EF4-FFF2-40B4-BE49-F238E27FC236}">
                <a16:creationId xmlns:a16="http://schemas.microsoft.com/office/drawing/2014/main" id="{5AD61017-149F-BA4A-8D64-744A095E97F9}"/>
              </a:ext>
            </a:extLst>
          </p:cNvPr>
          <p:cNvSpPr txBox="1"/>
          <p:nvPr/>
        </p:nvSpPr>
        <p:spPr>
          <a:xfrm>
            <a:off x="17214850" y="10940018"/>
            <a:ext cx="30803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V.Ryabov (MPD)</a:t>
            </a:r>
            <a:endParaRPr lang="ru-RU" i="1"/>
          </a:p>
        </p:txBody>
      </p:sp>
    </p:spTree>
    <p:extLst>
      <p:ext uri="{BB962C8B-B14F-4D97-AF65-F5344CB8AC3E}">
        <p14:creationId xmlns:p14="http://schemas.microsoft.com/office/powerpoint/2010/main" val="11529538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2">
            <a:extLst>
              <a:ext uri="{FF2B5EF4-FFF2-40B4-BE49-F238E27FC236}">
                <a16:creationId xmlns:a16="http://schemas.microsoft.com/office/drawing/2014/main" id="{66A09962-593E-E349-F87E-265D242851B5}"/>
              </a:ext>
            </a:extLst>
          </p:cNvPr>
          <p:cNvSpPr>
            <a:spLocks noGrp="1"/>
          </p:cNvSpPr>
          <p:nvPr>
            <p:ph idx="1"/>
          </p:nvPr>
        </p:nvSpPr>
        <p:spPr>
          <a:xfrm>
            <a:off x="255189" y="2276005"/>
            <a:ext cx="10403001" cy="4466986"/>
          </a:xfrm>
        </p:spPr>
        <p:txBody>
          <a:bodyPr>
            <a:noAutofit/>
          </a:bodyPr>
          <a:lstStyle/>
          <a:p>
            <a:pPr marL="0" indent="0">
              <a:lnSpc>
                <a:spcPct val="100000"/>
              </a:lnSpc>
              <a:buNone/>
            </a:pPr>
            <a:r>
              <a:rPr lang="en-US" sz="2968"/>
              <a:t>The Facility will allow you to explore/discover: </a:t>
            </a:r>
          </a:p>
          <a:p>
            <a:pPr marL="80141">
              <a:lnSpc>
                <a:spcPct val="110000"/>
              </a:lnSpc>
              <a:spcBef>
                <a:spcPct val="0"/>
              </a:spcBef>
            </a:pPr>
            <a:r>
              <a:rPr lang="en-US" sz="2968"/>
              <a:t>Parton density distribution function </a:t>
            </a:r>
          </a:p>
          <a:p>
            <a:pPr marL="80141">
              <a:lnSpc>
                <a:spcPct val="110000"/>
              </a:lnSpc>
              <a:spcBef>
                <a:spcPct val="0"/>
              </a:spcBef>
            </a:pPr>
            <a:r>
              <a:rPr lang="en-US" sz="2968"/>
              <a:t>DVCS, Compton-Bethe-Heitler process </a:t>
            </a:r>
          </a:p>
          <a:p>
            <a:pPr marL="80141">
              <a:lnSpc>
                <a:spcPct val="110000"/>
              </a:lnSpc>
              <a:spcBef>
                <a:spcPct val="0"/>
              </a:spcBef>
            </a:pPr>
            <a:r>
              <a:rPr lang="en-US" sz="2968" err="1"/>
              <a:t>Bjorken sum rule, Ji's sum rule </a:t>
            </a:r>
          </a:p>
          <a:p>
            <a:pPr marL="80141">
              <a:lnSpc>
                <a:spcPct val="110000"/>
              </a:lnSpc>
              <a:spcBef>
                <a:spcPct val="0"/>
              </a:spcBef>
            </a:pPr>
            <a:r>
              <a:rPr lang="en-US" sz="2968"/>
              <a:t>Dirac and Pauli formfactors, axial and pseudo-scalar formfactors </a:t>
            </a:r>
          </a:p>
          <a:p>
            <a:pPr marL="80141">
              <a:lnSpc>
                <a:spcPct val="110000"/>
              </a:lnSpc>
              <a:spcBef>
                <a:spcPct val="0"/>
              </a:spcBef>
            </a:pPr>
            <a:r>
              <a:rPr lang="en-US" sz="2968"/>
              <a:t>Spin and charge asymmetry of beams </a:t>
            </a:r>
          </a:p>
          <a:p>
            <a:pPr marL="80141">
              <a:lnSpc>
                <a:spcPct val="110000"/>
              </a:lnSpc>
              <a:spcBef>
                <a:spcPct val="0"/>
              </a:spcBef>
            </a:pPr>
            <a:r>
              <a:rPr lang="en-US" sz="2968"/>
              <a:t>Electric dipole moment </a:t>
            </a:r>
          </a:p>
          <a:p>
            <a:pPr marL="80141">
              <a:lnSpc>
                <a:spcPct val="110000"/>
              </a:lnSpc>
              <a:spcBef>
                <a:spcPct val="0"/>
              </a:spcBef>
            </a:pPr>
            <a:r>
              <a:rPr lang="en-US" sz="2968"/>
              <a:t>The Inner Strangeness of Nucleons </a:t>
            </a:r>
          </a:p>
          <a:p>
            <a:pPr marL="80141">
              <a:lnSpc>
                <a:spcPct val="110000"/>
              </a:lnSpc>
              <a:spcBef>
                <a:spcPct val="0"/>
              </a:spcBef>
            </a:pPr>
            <a:r>
              <a:rPr lang="en-US" sz="2968"/>
              <a:t>Right currents</a:t>
            </a:r>
            <a:endParaRPr lang="ru-RU">
              <a:solidFill>
                <a:srgbClr val="C00000"/>
              </a:solidFill>
              <a:latin typeface="Times New Roman" pitchFamily="18" charset="0"/>
              <a:ea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5BE14DC6-C582-7BD2-B6C2-22E6F5A6C3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44664" y="7115272"/>
            <a:ext cx="5070304" cy="3478265"/>
          </a:xfrm>
          <a:prstGeom prst="rect">
            <a:avLst/>
          </a:prstGeom>
        </p:spPr>
      </p:pic>
      <p:pic>
        <p:nvPicPr>
          <p:cNvPr id="11" name="Рисунок 10">
            <a:extLst>
              <a:ext uri="{FF2B5EF4-FFF2-40B4-BE49-F238E27FC236}">
                <a16:creationId xmlns:a16="http://schemas.microsoft.com/office/drawing/2014/main" id="{6863E81E-AFC3-94DF-D138-4B7FF47208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736" y="7103108"/>
            <a:ext cx="4997470" cy="3516562"/>
          </a:xfrm>
          <a:prstGeom prst="rect">
            <a:avLst/>
          </a:prstGeom>
        </p:spPr>
      </p:pic>
      <p:graphicFrame>
        <p:nvGraphicFramePr>
          <p:cNvPr id="15" name="Объект 3">
            <a:extLst>
              <a:ext uri="{FF2B5EF4-FFF2-40B4-BE49-F238E27FC236}">
                <a16:creationId xmlns:a16="http://schemas.microsoft.com/office/drawing/2014/main" id="{8568A3F6-4739-6115-F057-3D072B26DC39}"/>
              </a:ext>
            </a:extLst>
          </p:cNvPr>
          <p:cNvGraphicFramePr/>
          <p:nvPr/>
        </p:nvGraphicFramePr>
        <p:xfrm>
          <a:off x="10650684" y="5852321"/>
          <a:ext cx="8969268" cy="4307902"/>
        </p:xfrm>
        <a:graphic>
          <a:graphicData uri="http://schemas.openxmlformats.org/drawingml/2006/table">
            <a:tbl>
              <a:tblPr firstRow="1" firstCol="1" bandRow="1">
                <a:tableStyleId>{D7AC3CCA-C797-4891-BE02-D94E43425B78}</a:tableStyleId>
              </a:tblPr>
              <a:tblGrid>
                <a:gridCol w="4507622">
                  <a:extLst>
                    <a:ext uri="{9D8B030D-6E8A-4147-A177-3AD203B41FA5}">
                      <a16:colId xmlns:a16="http://schemas.microsoft.com/office/drawing/2014/main" val="4053876840"/>
                    </a:ext>
                  </a:extLst>
                </a:gridCol>
                <a:gridCol w="1481736">
                  <a:extLst>
                    <a:ext uri="{9D8B030D-6E8A-4147-A177-3AD203B41FA5}">
                      <a16:colId xmlns:a16="http://schemas.microsoft.com/office/drawing/2014/main" val="2353725283"/>
                    </a:ext>
                  </a:extLst>
                </a:gridCol>
                <a:gridCol w="774290">
                  <a:extLst>
                    <a:ext uri="{9D8B030D-6E8A-4147-A177-3AD203B41FA5}">
                      <a16:colId xmlns:a16="http://schemas.microsoft.com/office/drawing/2014/main" val="4156075793"/>
                    </a:ext>
                  </a:extLst>
                </a:gridCol>
                <a:gridCol w="2205620">
                  <a:extLst>
                    <a:ext uri="{9D8B030D-6E8A-4147-A177-3AD203B41FA5}">
                      <a16:colId xmlns:a16="http://schemas.microsoft.com/office/drawing/2014/main" val="1356133651"/>
                    </a:ext>
                  </a:extLst>
                </a:gridCol>
              </a:tblGrid>
              <a:tr h="427212">
                <a:tc>
                  <a:txBody>
                    <a:bodyPr/>
                    <a:lstStyle/>
                    <a:p>
                      <a:pPr>
                        <a:lnSpc>
                          <a:spcPct val="100000"/>
                        </a:lnSpc>
                        <a:spcAft>
                          <a:spcPts val="1000"/>
                        </a:spcAft>
                      </a:pPr>
                      <a:endParaRPr lang="ru-RU" sz="1800" b="0" i="0">
                        <a:effectLst/>
                        <a:latin typeface="+mn-lt"/>
                        <a:ea typeface="Times New Roman" panose="02020603050405020304" pitchFamily="18" charset="0"/>
                        <a:cs typeface="Times New Roman" panose="02020603050405020304" pitchFamily="18" charset="0"/>
                      </a:endParaRPr>
                    </a:p>
                  </a:txBody>
                  <a:tcPr marL="113084" marR="113084" marT="0" marB="0"/>
                </a:tc>
                <a:tc gridSpan="2">
                  <a:txBody>
                    <a:bodyPr/>
                    <a:lstStyle/>
                    <a:p>
                      <a:pPr algn="ctr">
                        <a:lnSpc>
                          <a:spcPct val="100000"/>
                        </a:lnSpc>
                        <a:spcAft>
                          <a:spcPts val="1000"/>
                        </a:spcAft>
                      </a:pPr>
                      <a:r>
                        <a:rPr lang="en-US" sz="2800" b="0" i="0">
                          <a:effectLst/>
                          <a:latin typeface="+mn-lt"/>
                          <a:cs typeface="Times New Roman" panose="02020603050405020304" pitchFamily="18" charset="0"/>
                        </a:rPr>
                        <a:t>p </a:t>
                      </a:r>
                      <a:endParaRPr lang="ru-RU" sz="2600" b="0" i="0">
                        <a:effectLst/>
                        <a:latin typeface="+mn-lt"/>
                        <a:ea typeface="Times New Roman" panose="02020603050405020304" pitchFamily="18" charset="0"/>
                        <a:cs typeface="Times New Roman" panose="02020603050405020304" pitchFamily="18" charset="0"/>
                      </a:endParaRPr>
                    </a:p>
                  </a:txBody>
                  <a:tcPr marL="113084" marR="113084" marT="0" marB="0"/>
                </a:tc>
                <a:tc hMerge="1">
                  <a:txBody>
                    <a:bodyPr/>
                    <a:lstStyle/>
                    <a:p>
                      <a:pPr algn="ctr">
                        <a:lnSpc>
                          <a:spcPct val="100000"/>
                        </a:lnSpc>
                        <a:spcAft>
                          <a:spcPts val="1000"/>
                        </a:spcAft>
                      </a:pPr>
                      <a:r>
                        <a:rPr lang="en-US" sz="1700">
                          <a:effectLst/>
                          <a:latin typeface="+mn-lt"/>
                          <a:cs typeface="Times New Roman" panose="02020603050405020304" pitchFamily="18" charset="0"/>
                        </a:rPr>
                        <a:t>e</a:t>
                      </a:r>
                      <a:endParaRPr lang="ru-RU" sz="1600">
                        <a:effectLst/>
                        <a:latin typeface="+mn-lt"/>
                        <a:ea typeface="Times New Roman" panose="02020603050405020304" pitchFamily="18" charset="0"/>
                        <a:cs typeface="Times New Roman" panose="02020603050405020304" pitchFamily="18" charset="0"/>
                      </a:endParaRPr>
                    </a:p>
                  </a:txBody>
                  <a:tcPr marL="68579" marR="68579" marT="0" marB="0"/>
                </a:tc>
                <a:tc>
                  <a:txBody>
                    <a:bodyPr/>
                    <a:lstStyle/>
                    <a:p>
                      <a:pPr algn="ctr">
                        <a:lnSpc>
                          <a:spcPct val="100000"/>
                        </a:lnSpc>
                        <a:spcAft>
                          <a:spcPts val="1000"/>
                        </a:spcAft>
                      </a:pPr>
                      <a:r>
                        <a:rPr lang="en-US" sz="2800" b="0" i="0">
                          <a:effectLst/>
                          <a:latin typeface="+mn-lt"/>
                          <a:cs typeface="Times New Roman" panose="02020603050405020304" pitchFamily="18" charset="0"/>
                        </a:rPr>
                        <a:t>e</a:t>
                      </a:r>
                      <a:endParaRPr lang="ru-RU" sz="2600" b="0" i="0">
                        <a:effectLst/>
                        <a:latin typeface="+mn-lt"/>
                        <a:ea typeface="Times New Roman" panose="02020603050405020304" pitchFamily="18" charset="0"/>
                        <a:cs typeface="Times New Roman" panose="02020603050405020304" pitchFamily="18" charset="0"/>
                      </a:endParaRPr>
                    </a:p>
                  </a:txBody>
                  <a:tcPr marL="113084" marR="113084" marT="0" marB="0"/>
                </a:tc>
                <a:extLst>
                  <a:ext uri="{0D108BD9-81ED-4DB2-BD59-A6C34878D82A}">
                    <a16:rowId xmlns:a16="http://schemas.microsoft.com/office/drawing/2014/main" val="22241829"/>
                  </a:ext>
                </a:extLst>
              </a:tr>
              <a:tr h="381000">
                <a:tc>
                  <a:txBody>
                    <a:bodyPr/>
                    <a:lstStyle/>
                    <a:p>
                      <a:endParaRPr lang="ru-RU"/>
                    </a:p>
                  </a:txBody>
                  <a:tcPr marL="113084" marR="113084" marT="0" marB="0">
                    <a:blipFill>
                      <a:blip r:embed="rId5"/>
                      <a:stretch>
                        <a:fillRect t="-140000" r="-99437" b="-850000"/>
                      </a:stretch>
                    </a:blipFill>
                  </a:tcPr>
                </a:tc>
                <a:tc gridSpan="2">
                  <a:txBody>
                    <a:bodyPr/>
                    <a:lstStyle/>
                    <a:p>
                      <a:pPr algn="ctr">
                        <a:lnSpc>
                          <a:spcPct val="100000"/>
                        </a:lnSpc>
                        <a:spcAft>
                          <a:spcPts val="1000"/>
                        </a:spcAft>
                      </a:pPr>
                      <a:r>
                        <a:rPr lang="en-US" sz="2500" b="0" i="0">
                          <a:effectLst/>
                          <a:latin typeface="+mn-lt"/>
                          <a:cs typeface="Times New Roman" panose="02020603050405020304" pitchFamily="18" charset="0"/>
                        </a:rPr>
                        <a:t>13.6</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tc hMerge="1">
                  <a:txBody>
                    <a:bodyPr/>
                    <a:lstStyle/>
                    <a:p>
                      <a:pPr algn="ctr">
                        <a:lnSpc>
                          <a:spcPct val="100000"/>
                        </a:lnSpc>
                        <a:spcAft>
                          <a:spcPts val="1000"/>
                        </a:spcAft>
                      </a:pPr>
                      <a:r>
                        <a:rPr lang="en-US" sz="1500">
                          <a:effectLst/>
                          <a:latin typeface="+mn-lt"/>
                          <a:cs typeface="Times New Roman" panose="02020603050405020304" pitchFamily="18" charset="0"/>
                        </a:rPr>
                        <a:t>7.5*</a:t>
                      </a:r>
                      <a:endParaRPr lang="ru-RU" sz="1300">
                        <a:effectLst/>
                        <a:latin typeface="+mn-lt"/>
                        <a:ea typeface="Times New Roman" panose="02020603050405020304" pitchFamily="18" charset="0"/>
                        <a:cs typeface="Times New Roman" panose="02020603050405020304" pitchFamily="18" charset="0"/>
                      </a:endParaRPr>
                    </a:p>
                  </a:txBody>
                  <a:tcPr marL="68579" marR="68579" marT="0" marB="0"/>
                </a:tc>
                <a:tc>
                  <a:txBody>
                    <a:bodyPr/>
                    <a:lstStyle/>
                    <a:p>
                      <a:pPr algn="ctr">
                        <a:lnSpc>
                          <a:spcPct val="100000"/>
                        </a:lnSpc>
                        <a:spcAft>
                          <a:spcPts val="1000"/>
                        </a:spcAft>
                      </a:pPr>
                      <a:r>
                        <a:rPr lang="en-US" sz="2500" b="0" i="0">
                          <a:effectLst/>
                          <a:latin typeface="+mn-lt"/>
                          <a:cs typeface="Times New Roman" panose="02020603050405020304" pitchFamily="18" charset="0"/>
                        </a:rPr>
                        <a:t>7.5*</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extLst>
                  <a:ext uri="{0D108BD9-81ED-4DB2-BD59-A6C34878D82A}">
                    <a16:rowId xmlns:a16="http://schemas.microsoft.com/office/drawing/2014/main" val="1139531926"/>
                  </a:ext>
                </a:extLst>
              </a:tr>
              <a:tr h="381000">
                <a:tc>
                  <a:txBody>
                    <a:bodyPr/>
                    <a:lstStyle/>
                    <a:p>
                      <a:pPr>
                        <a:lnSpc>
                          <a:spcPct val="100000"/>
                        </a:lnSpc>
                        <a:spcAft>
                          <a:spcPts val="1000"/>
                        </a:spcAft>
                      </a:pPr>
                      <a:r>
                        <a:rPr lang="en-US" sz="2500" b="0" i="0">
                          <a:effectLst/>
                          <a:latin typeface="+mn-lt"/>
                          <a:cs typeface="Times New Roman" panose="02020603050405020304" pitchFamily="18" charset="0"/>
                        </a:rPr>
                        <a:t>Bunch intensity</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tc gridSpan="2">
                  <a:txBody>
                    <a:bodyPr/>
                    <a:lstStyle/>
                    <a:p>
                      <a:endParaRPr lang="ru-RU"/>
                    </a:p>
                  </a:txBody>
                  <a:tcPr marL="113084" marR="113084" marT="0" marB="0">
                    <a:blipFill>
                      <a:blip r:embed="rId5"/>
                      <a:stretch>
                        <a:fillRect l="-199438" t="-240000" r="-98315" b="-750000"/>
                      </a:stretch>
                    </a:blipFill>
                  </a:tcPr>
                </a:tc>
                <a:tc hMerge="1">
                  <a:txBody>
                    <a:bodyPr/>
                    <a:lstStyle/>
                    <a:p>
                      <a:pPr algn="ctr">
                        <a:lnSpc>
                          <a:spcPct val="100000"/>
                        </a:lnSpc>
                        <a:spcAft>
                          <a:spcPts val="1000"/>
                        </a:spcAft>
                      </a:pPr>
                      <a:r>
                        <a:rPr lang="en-US" sz="1300">
                          <a:effectLst/>
                          <a:latin typeface="+mn-lt"/>
                          <a:cs typeface="Times New Roman" panose="02020603050405020304" pitchFamily="18" charset="0"/>
                        </a:rPr>
                        <a:t>*</a:t>
                      </a:r>
                      <a:endParaRPr lang="ru-RU" sz="1300">
                        <a:effectLst/>
                        <a:latin typeface="+mn-lt"/>
                        <a:ea typeface="Times New Roman" panose="02020603050405020304" pitchFamily="18" charset="0"/>
                        <a:cs typeface="Times New Roman" panose="02020603050405020304" pitchFamily="18" charset="0"/>
                      </a:endParaRPr>
                    </a:p>
                  </a:txBody>
                  <a:tcPr marL="68579" marR="68579" marT="0" marB="0"/>
                </a:tc>
                <a:tc>
                  <a:txBody>
                    <a:bodyPr/>
                    <a:lstStyle/>
                    <a:p>
                      <a:endParaRPr lang="ru-RU"/>
                    </a:p>
                  </a:txBody>
                  <a:tcPr marL="113084" marR="113084" marT="0" marB="0">
                    <a:blipFill>
                      <a:blip r:embed="rId5"/>
                      <a:stretch>
                        <a:fillRect l="-306322" t="-240000" r="-575" b="-750000"/>
                      </a:stretch>
                    </a:blipFill>
                  </a:tcPr>
                </a:tc>
                <a:extLst>
                  <a:ext uri="{0D108BD9-81ED-4DB2-BD59-A6C34878D82A}">
                    <a16:rowId xmlns:a16="http://schemas.microsoft.com/office/drawing/2014/main" val="222603568"/>
                  </a:ext>
                </a:extLst>
              </a:tr>
              <a:tr h="381000">
                <a:tc>
                  <a:txBody>
                    <a:bodyPr/>
                    <a:lstStyle/>
                    <a:p>
                      <a:endParaRPr lang="ru-RU"/>
                    </a:p>
                  </a:txBody>
                  <a:tcPr marL="113084" marR="113084" marT="0" marB="0">
                    <a:blipFill>
                      <a:blip r:embed="rId5"/>
                      <a:stretch>
                        <a:fillRect t="-340000" r="-99437" b="-650000"/>
                      </a:stretch>
                    </a:blipFill>
                  </a:tcPr>
                </a:tc>
                <a:tc gridSpan="2">
                  <a:txBody>
                    <a:bodyPr/>
                    <a:lstStyle/>
                    <a:p>
                      <a:pPr algn="ctr">
                        <a:lnSpc>
                          <a:spcPct val="100000"/>
                        </a:lnSpc>
                        <a:spcAft>
                          <a:spcPts val="1000"/>
                        </a:spcAft>
                      </a:pPr>
                      <a:r>
                        <a:rPr lang="en-US" sz="2500" b="0" i="0">
                          <a:effectLst/>
                          <a:latin typeface="+mn-lt"/>
                          <a:cs typeface="Times New Roman" panose="02020603050405020304" pitchFamily="18" charset="0"/>
                        </a:rPr>
                        <a:t>-</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tc hMerge="1">
                  <a:txBody>
                    <a:bodyPr/>
                    <a:lstStyle/>
                    <a:p>
                      <a:pPr algn="ctr">
                        <a:lnSpc>
                          <a:spcPct val="100000"/>
                        </a:lnSpc>
                        <a:spcAft>
                          <a:spcPts val="1000"/>
                        </a:spcAft>
                      </a:pPr>
                      <a:r>
                        <a:rPr lang="en-US" sz="1500">
                          <a:effectLst/>
                          <a:latin typeface="+mn-lt"/>
                          <a:cs typeface="Times New Roman" panose="02020603050405020304" pitchFamily="18" charset="0"/>
                        </a:rPr>
                        <a:t>20</a:t>
                      </a:r>
                      <a:endParaRPr lang="ru-RU" sz="1300">
                        <a:effectLst/>
                        <a:latin typeface="+mn-lt"/>
                        <a:ea typeface="Times New Roman" panose="02020603050405020304" pitchFamily="18" charset="0"/>
                        <a:cs typeface="Times New Roman" panose="02020603050405020304" pitchFamily="18" charset="0"/>
                      </a:endParaRPr>
                    </a:p>
                  </a:txBody>
                  <a:tcPr marL="68579" marR="68579" marT="0" marB="0"/>
                </a:tc>
                <a:tc>
                  <a:txBody>
                    <a:bodyPr/>
                    <a:lstStyle/>
                    <a:p>
                      <a:pPr algn="ctr">
                        <a:lnSpc>
                          <a:spcPct val="100000"/>
                        </a:lnSpc>
                        <a:spcAft>
                          <a:spcPts val="1000"/>
                        </a:spcAft>
                      </a:pPr>
                      <a:r>
                        <a:rPr lang="en-US" sz="2500" b="0" i="0">
                          <a:effectLst/>
                          <a:latin typeface="+mn-lt"/>
                          <a:cs typeface="Times New Roman" panose="02020603050405020304" pitchFamily="18" charset="0"/>
                        </a:rPr>
                        <a:t>20</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extLst>
                  <a:ext uri="{0D108BD9-81ED-4DB2-BD59-A6C34878D82A}">
                    <a16:rowId xmlns:a16="http://schemas.microsoft.com/office/drawing/2014/main" val="932576867"/>
                  </a:ext>
                </a:extLst>
              </a:tr>
              <a:tr h="430932">
                <a:tc>
                  <a:txBody>
                    <a:bodyPr/>
                    <a:lstStyle/>
                    <a:p>
                      <a:endParaRPr lang="ru-RU"/>
                    </a:p>
                  </a:txBody>
                  <a:tcPr marL="113084" marR="113084" marT="0" marB="0">
                    <a:blipFill>
                      <a:blip r:embed="rId5"/>
                      <a:stretch>
                        <a:fillRect t="-388235" r="-99437" b="-473529"/>
                      </a:stretch>
                    </a:blipFill>
                  </a:tcPr>
                </a:tc>
                <a:tc gridSpan="2">
                  <a:txBody>
                    <a:bodyPr/>
                    <a:lstStyle/>
                    <a:p>
                      <a:endParaRPr lang="ru-RU"/>
                    </a:p>
                  </a:txBody>
                  <a:tcPr marL="113084" marR="113084" marT="0" marB="0">
                    <a:blipFill>
                      <a:blip r:embed="rId5"/>
                      <a:stretch>
                        <a:fillRect l="-199438" t="-388235" r="-98315" b="-473529"/>
                      </a:stretch>
                    </a:blipFill>
                  </a:tcPr>
                </a:tc>
                <a:tc hMerge="1">
                  <a:txBody>
                    <a:bodyPr/>
                    <a:lstStyle/>
                    <a:p>
                      <a:pPr algn="ctr">
                        <a:lnSpc>
                          <a:spcPct val="100000"/>
                        </a:lnSpc>
                        <a:spcAft>
                          <a:spcPts val="1000"/>
                        </a:spcAft>
                      </a:pPr>
                      <a:r>
                        <a:rPr lang="en-US" sz="1500">
                          <a:effectLst/>
                          <a:latin typeface="+mn-lt"/>
                          <a:cs typeface="Times New Roman" panose="02020603050405020304" pitchFamily="18" charset="0"/>
                        </a:rPr>
                        <a:t>6</a:t>
                      </a:r>
                      <a:r>
                        <a:rPr lang="en-US" sz="1300">
                          <a:effectLst/>
                          <a:latin typeface="+mn-lt"/>
                          <a:cs typeface="Times New Roman" panose="02020603050405020304" pitchFamily="18" charset="0"/>
                        </a:rPr>
                        <a:t>*</a:t>
                      </a:r>
                      <a:endParaRPr lang="ru-RU" sz="1300">
                        <a:effectLst/>
                        <a:latin typeface="+mn-lt"/>
                        <a:ea typeface="Times New Roman" panose="02020603050405020304" pitchFamily="18" charset="0"/>
                        <a:cs typeface="Times New Roman" panose="02020603050405020304" pitchFamily="18" charset="0"/>
                      </a:endParaRPr>
                    </a:p>
                  </a:txBody>
                  <a:tcPr marL="68579" marR="68579" marT="0" marB="0"/>
                </a:tc>
                <a:tc>
                  <a:txBody>
                    <a:bodyPr/>
                    <a:lstStyle/>
                    <a:p>
                      <a:endParaRPr lang="ru-RU"/>
                    </a:p>
                  </a:txBody>
                  <a:tcPr marL="113084" marR="113084" marT="0" marB="0">
                    <a:blipFill>
                      <a:blip r:embed="rId5"/>
                      <a:stretch>
                        <a:fillRect l="-306322" t="-388235" r="-575" b="-473529"/>
                      </a:stretch>
                    </a:blipFill>
                  </a:tcPr>
                </a:tc>
                <a:extLst>
                  <a:ext uri="{0D108BD9-81ED-4DB2-BD59-A6C34878D82A}">
                    <a16:rowId xmlns:a16="http://schemas.microsoft.com/office/drawing/2014/main" val="3478871546"/>
                  </a:ext>
                </a:extLst>
              </a:tr>
              <a:tr h="621029">
                <a:tc>
                  <a:txBody>
                    <a:bodyPr/>
                    <a:lstStyle/>
                    <a:p>
                      <a:endParaRPr lang="ru-RU"/>
                    </a:p>
                  </a:txBody>
                  <a:tcPr marL="113084" marR="113084" marT="0" marB="0">
                    <a:blipFill>
                      <a:blip r:embed="rId5"/>
                      <a:stretch>
                        <a:fillRect t="-338776" r="-99437" b="-228571"/>
                      </a:stretch>
                    </a:blipFill>
                  </a:tcPr>
                </a:tc>
                <a:tc gridSpan="2">
                  <a:txBody>
                    <a:bodyPr/>
                    <a:lstStyle/>
                    <a:p>
                      <a:pPr algn="ctr">
                        <a:lnSpc>
                          <a:spcPct val="100000"/>
                        </a:lnSpc>
                        <a:spcAft>
                          <a:spcPts val="1000"/>
                        </a:spcAft>
                      </a:pPr>
                      <a:r>
                        <a:rPr lang="en-US" sz="2500" b="0" i="0">
                          <a:effectLst/>
                          <a:latin typeface="+mn-lt"/>
                          <a:cs typeface="Times New Roman" panose="02020603050405020304" pitchFamily="18" charset="0"/>
                        </a:rPr>
                        <a:t>0.6</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tc hMerge="1">
                  <a:txBody>
                    <a:bodyPr/>
                    <a:lstStyle/>
                    <a:p>
                      <a:pPr algn="ctr">
                        <a:lnSpc>
                          <a:spcPct val="100000"/>
                        </a:lnSpc>
                        <a:spcAft>
                          <a:spcPts val="1000"/>
                        </a:spcAft>
                      </a:pPr>
                      <a:r>
                        <a:rPr lang="en-US" sz="1500">
                          <a:effectLst/>
                          <a:latin typeface="+mn-lt"/>
                          <a:cs typeface="Times New Roman" panose="02020603050405020304" pitchFamily="18" charset="0"/>
                        </a:rPr>
                        <a:t>5.0</a:t>
                      </a:r>
                      <a:endParaRPr lang="ru-RU" sz="1300">
                        <a:effectLst/>
                        <a:latin typeface="+mn-lt"/>
                        <a:ea typeface="Times New Roman" panose="02020603050405020304" pitchFamily="18" charset="0"/>
                        <a:cs typeface="Times New Roman" panose="02020603050405020304" pitchFamily="18" charset="0"/>
                      </a:endParaRPr>
                    </a:p>
                  </a:txBody>
                  <a:tcPr marL="68579" marR="68579" marT="0" marB="0"/>
                </a:tc>
                <a:tc>
                  <a:txBody>
                    <a:bodyPr/>
                    <a:lstStyle/>
                    <a:p>
                      <a:pPr algn="ctr">
                        <a:lnSpc>
                          <a:spcPct val="100000"/>
                        </a:lnSpc>
                        <a:spcAft>
                          <a:spcPts val="1000"/>
                        </a:spcAft>
                      </a:pPr>
                      <a:r>
                        <a:rPr lang="en-US" sz="2500" b="0" i="0">
                          <a:effectLst/>
                          <a:latin typeface="+mn-lt"/>
                          <a:cs typeface="Times New Roman" panose="02020603050405020304" pitchFamily="18" charset="0"/>
                        </a:rPr>
                        <a:t>5.0</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extLst>
                  <a:ext uri="{0D108BD9-81ED-4DB2-BD59-A6C34878D82A}">
                    <a16:rowId xmlns:a16="http://schemas.microsoft.com/office/drawing/2014/main" val="628833919"/>
                  </a:ext>
                </a:extLst>
              </a:tr>
              <a:tr h="407863">
                <a:tc>
                  <a:txBody>
                    <a:bodyPr/>
                    <a:lstStyle/>
                    <a:p>
                      <a:endParaRPr lang="ru-RU"/>
                    </a:p>
                  </a:txBody>
                  <a:tcPr marL="113084" marR="113084" marT="0" marB="0">
                    <a:blipFill>
                      <a:blip r:embed="rId5"/>
                      <a:stretch>
                        <a:fillRect t="-671875" r="-99437" b="-250000"/>
                      </a:stretch>
                    </a:blipFill>
                  </a:tcPr>
                </a:tc>
                <a:tc gridSpan="3">
                  <a:txBody>
                    <a:bodyPr/>
                    <a:lstStyle/>
                    <a:p>
                      <a:pPr algn="ctr">
                        <a:lnSpc>
                          <a:spcPct val="100000"/>
                        </a:lnSpc>
                        <a:spcAft>
                          <a:spcPts val="1000"/>
                        </a:spcAft>
                      </a:pPr>
                      <a:r>
                        <a:rPr lang="en-US" sz="2500" b="0" i="0">
                          <a:effectLst/>
                          <a:latin typeface="+mn-lt"/>
                          <a:cs typeface="Times New Roman" panose="02020603050405020304" pitchFamily="18" charset="0"/>
                        </a:rPr>
                        <a:t>20*</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tc hMerge="1">
                  <a:txBody>
                    <a:bodyPr/>
                    <a:lstStyle/>
                    <a:p>
                      <a:endParaRPr lang="ru-RU"/>
                    </a:p>
                  </a:txBody>
                  <a:tcPr/>
                </a:tc>
                <a:tc hMerge="1">
                  <a:txBody>
                    <a:bodyPr/>
                    <a:lstStyle/>
                    <a:p>
                      <a:pPr algn="ctr">
                        <a:lnSpc>
                          <a:spcPct val="100000"/>
                        </a:lnSpc>
                        <a:spcAft>
                          <a:spcPts val="1000"/>
                        </a:spcAft>
                      </a:pPr>
                      <a:endParaRPr lang="ru-RU" sz="1300">
                        <a:effectLst/>
                        <a:latin typeface="+mn-lt"/>
                        <a:ea typeface="Times New Roman" panose="02020603050405020304" pitchFamily="18" charset="0"/>
                        <a:cs typeface="Times New Roman" panose="02020603050405020304" pitchFamily="18" charset="0"/>
                      </a:endParaRPr>
                    </a:p>
                  </a:txBody>
                  <a:tcPr marL="68579" marR="68579" marT="0" marB="0"/>
                </a:tc>
                <a:extLst>
                  <a:ext uri="{0D108BD9-81ED-4DB2-BD59-A6C34878D82A}">
                    <a16:rowId xmlns:a16="http://schemas.microsoft.com/office/drawing/2014/main" val="2455180768"/>
                  </a:ext>
                </a:extLst>
              </a:tr>
              <a:tr h="382822">
                <a:tc>
                  <a:txBody>
                    <a:bodyPr/>
                    <a:lstStyle/>
                    <a:p>
                      <a:pPr>
                        <a:lnSpc>
                          <a:spcPct val="100000"/>
                        </a:lnSpc>
                        <a:spcAft>
                          <a:spcPts val="1000"/>
                        </a:spcAft>
                      </a:pPr>
                      <a:r>
                        <a:rPr lang="en-US" sz="2500" b="0" i="0">
                          <a:effectLst/>
                          <a:latin typeface="+mn-lt"/>
                          <a:cs typeface="Times New Roman" panose="02020603050405020304" pitchFamily="18" charset="0"/>
                        </a:rPr>
                        <a:t>Circumference, m</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tc>
                  <a:txBody>
                    <a:bodyPr/>
                    <a:lstStyle/>
                    <a:p>
                      <a:pPr algn="ctr">
                        <a:lnSpc>
                          <a:spcPct val="100000"/>
                        </a:lnSpc>
                        <a:spcAft>
                          <a:spcPts val="1000"/>
                        </a:spcAft>
                      </a:pPr>
                      <a:r>
                        <a:rPr lang="en-US" sz="2500" b="0" i="0">
                          <a:effectLst/>
                          <a:latin typeface="+mn-lt"/>
                          <a:cs typeface="Times New Roman" panose="02020603050405020304" pitchFamily="18" charset="0"/>
                        </a:rPr>
                        <a:t>503.04</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tc gridSpan="2">
                  <a:txBody>
                    <a:bodyPr/>
                    <a:lstStyle/>
                    <a:p>
                      <a:pPr algn="ctr">
                        <a:lnSpc>
                          <a:spcPct val="100000"/>
                        </a:lnSpc>
                        <a:spcAft>
                          <a:spcPts val="1000"/>
                        </a:spcAft>
                      </a:pPr>
                      <a:r>
                        <a:rPr lang="en-US" sz="2500" b="0" i="0">
                          <a:effectLst/>
                          <a:latin typeface="+mn-lt"/>
                          <a:cs typeface="Times New Roman" panose="02020603050405020304" pitchFamily="18" charset="0"/>
                        </a:rPr>
                        <a:t>∼503</a:t>
                      </a:r>
                      <a:endParaRPr lang="ru-RU" sz="2100" b="0" i="0">
                        <a:effectLst/>
                        <a:latin typeface="+mn-lt"/>
                        <a:ea typeface="Times New Roman" panose="02020603050405020304" pitchFamily="18" charset="0"/>
                        <a:cs typeface="Times New Roman" panose="02020603050405020304" pitchFamily="18" charset="0"/>
                      </a:endParaRPr>
                    </a:p>
                  </a:txBody>
                  <a:tcPr marL="113084" marR="113084" marT="0" marB="0"/>
                </a:tc>
                <a:tc hMerge="1">
                  <a:txBody>
                    <a:bodyPr/>
                    <a:lstStyle/>
                    <a:p>
                      <a:pPr algn="ctr">
                        <a:lnSpc>
                          <a:spcPct val="100000"/>
                        </a:lnSpc>
                        <a:spcAft>
                          <a:spcPts val="1000"/>
                        </a:spcAft>
                      </a:pPr>
                      <a:endParaRPr lang="ru-RU" sz="1300">
                        <a:effectLst/>
                        <a:latin typeface="+mn-lt"/>
                        <a:ea typeface="Times New Roman" panose="02020603050405020304" pitchFamily="18" charset="0"/>
                        <a:cs typeface="Times New Roman" panose="02020603050405020304" pitchFamily="18" charset="0"/>
                      </a:endParaRPr>
                    </a:p>
                  </a:txBody>
                  <a:tcPr marL="68579" marR="68579" marT="0" marB="0"/>
                </a:tc>
                <a:extLst>
                  <a:ext uri="{0D108BD9-81ED-4DB2-BD59-A6C34878D82A}">
                    <a16:rowId xmlns:a16="http://schemas.microsoft.com/office/drawing/2014/main" val="1496211781"/>
                  </a:ext>
                </a:extLst>
              </a:tr>
              <a:tr h="615284">
                <a:tc>
                  <a:txBody>
                    <a:bodyPr/>
                    <a:lstStyle/>
                    <a:p>
                      <a:endParaRPr lang="ru-RU"/>
                    </a:p>
                  </a:txBody>
                  <a:tcPr marL="113084" marR="113084" marT="0" marB="0">
                    <a:blipFill>
                      <a:blip r:embed="rId5"/>
                      <a:stretch>
                        <a:fillRect t="-565306" r="-99437" b="-2041"/>
                      </a:stretch>
                    </a:blipFill>
                  </a:tcPr>
                </a:tc>
                <a:tc gridSpan="3">
                  <a:txBody>
                    <a:bodyPr/>
                    <a:lstStyle/>
                    <a:p>
                      <a:endParaRPr lang="ru-RU"/>
                    </a:p>
                  </a:txBody>
                  <a:tcPr marL="113084" marR="113084" marT="0" marB="0">
                    <a:blipFill>
                      <a:blip r:embed="rId5"/>
                      <a:stretch>
                        <a:fillRect l="-100852" t="-565306" r="-284" b="-2041"/>
                      </a:stretch>
                    </a:blipFill>
                  </a:tcPr>
                </a:tc>
                <a:tc hMerge="1">
                  <a:txBody>
                    <a:bodyPr/>
                    <a:lstStyle/>
                    <a:p>
                      <a:endParaRPr lang="ru-RU"/>
                    </a:p>
                  </a:txBody>
                  <a:tcPr/>
                </a:tc>
                <a:tc hMerge="1">
                  <a:txBody>
                    <a:bodyPr/>
                    <a:lstStyle/>
                    <a:p>
                      <a:pPr algn="ctr">
                        <a:lnSpc>
                          <a:spcPct val="100000"/>
                        </a:lnSpc>
                        <a:spcAft>
                          <a:spcPts val="1000"/>
                        </a:spcAft>
                      </a:pPr>
                      <a:endParaRPr lang="ru-RU" sz="1300">
                        <a:effectLst/>
                        <a:latin typeface="+mn-lt"/>
                        <a:ea typeface="Times New Roman" panose="02020603050405020304" pitchFamily="18" charset="0"/>
                        <a:cs typeface="Times New Roman" panose="02020603050405020304" pitchFamily="18" charset="0"/>
                      </a:endParaRPr>
                    </a:p>
                  </a:txBody>
                  <a:tcPr marL="68579" marR="68579" marT="0" marB="0"/>
                </a:tc>
                <a:extLst>
                  <a:ext uri="{0D108BD9-81ED-4DB2-BD59-A6C34878D82A}">
                    <a16:rowId xmlns:a16="http://schemas.microsoft.com/office/drawing/2014/main" val="1225279971"/>
                  </a:ext>
                </a:extLst>
              </a:tr>
            </a:tbl>
          </a:graphicData>
        </a:graphic>
      </p:graphicFrame>
      <p:sp>
        <p:nvSpPr>
          <p:cNvPr id="19" name="TextBox 18">
            <a:extLst>
              <a:ext uri="{FF2B5EF4-FFF2-40B4-BE49-F238E27FC236}">
                <a16:creationId xmlns:a16="http://schemas.microsoft.com/office/drawing/2014/main" id="{09B541AF-62DD-B2C1-0A6C-4AF9E776496B}"/>
              </a:ext>
            </a:extLst>
          </p:cNvPr>
          <p:cNvSpPr txBox="1"/>
          <p:nvPr/>
        </p:nvSpPr>
        <p:spPr>
          <a:xfrm>
            <a:off x="1569808" y="10719198"/>
            <a:ext cx="1926687" cy="575542"/>
          </a:xfrm>
          <a:prstGeom prst="rect">
            <a:avLst/>
          </a:prstGeom>
          <a:noFill/>
        </p:spPr>
        <p:txBody>
          <a:bodyPr wrap="square">
            <a:spAutoFit/>
          </a:bodyPr>
          <a:lstStyle/>
          <a:p>
            <a:r>
              <a:rPr lang="en-US" sz="3140" b="1">
                <a:solidFill>
                  <a:srgbClr val="C00000"/>
                </a:solidFill>
                <a:latin typeface="Times New Roman" panose="02020603050405020304" pitchFamily="18" charset="0"/>
                <a:ea typeface="Times New Roman" panose="02020603050405020304" pitchFamily="18" charset="0"/>
              </a:rPr>
              <a:t>E</a:t>
            </a:r>
            <a:r>
              <a:rPr lang="en-US" sz="2968" b="1">
                <a:solidFill>
                  <a:srgbClr val="C00000"/>
                </a:solidFill>
                <a:latin typeface="Times New Roman" panose="02020603050405020304" pitchFamily="18" charset="0"/>
                <a:ea typeface="Times New Roman" panose="02020603050405020304" pitchFamily="18" charset="0"/>
              </a:rPr>
              <a:t>-NICA</a:t>
            </a:r>
            <a:endParaRPr lang="ru-RU" sz="1814" b="1">
              <a:solidFill>
                <a:srgbClr val="C00000"/>
              </a:solidFill>
            </a:endParaRPr>
          </a:p>
        </p:txBody>
      </p:sp>
      <p:sp>
        <p:nvSpPr>
          <p:cNvPr id="21" name="TextBox 20">
            <a:extLst>
              <a:ext uri="{FF2B5EF4-FFF2-40B4-BE49-F238E27FC236}">
                <a16:creationId xmlns:a16="http://schemas.microsoft.com/office/drawing/2014/main" id="{1B3349F0-51F4-E055-77A6-06A271662BAE}"/>
              </a:ext>
            </a:extLst>
          </p:cNvPr>
          <p:cNvSpPr txBox="1"/>
          <p:nvPr/>
        </p:nvSpPr>
        <p:spPr>
          <a:xfrm>
            <a:off x="6669011" y="10619670"/>
            <a:ext cx="2502545" cy="549061"/>
          </a:xfrm>
          <a:prstGeom prst="rect">
            <a:avLst/>
          </a:prstGeom>
          <a:noFill/>
        </p:spPr>
        <p:txBody>
          <a:bodyPr wrap="square">
            <a:spAutoFit/>
          </a:bodyPr>
          <a:lstStyle/>
          <a:p>
            <a:r>
              <a:rPr lang="en-US" sz="2968" b="1">
                <a:latin typeface="Times New Roman" panose="02020603050405020304" pitchFamily="18" charset="0"/>
                <a:ea typeface="Times New Roman" panose="02020603050405020304" pitchFamily="18" charset="0"/>
              </a:rPr>
              <a:t>EIC (BNL)</a:t>
            </a:r>
            <a:endParaRPr lang="ru-RU" sz="1814" b="1"/>
          </a:p>
        </p:txBody>
      </p:sp>
      <p:sp>
        <p:nvSpPr>
          <p:cNvPr id="35" name="Объект 2">
            <a:extLst>
              <a:ext uri="{FF2B5EF4-FFF2-40B4-BE49-F238E27FC236}">
                <a16:creationId xmlns:a16="http://schemas.microsoft.com/office/drawing/2014/main" id="{1ACD794A-3FA6-75E6-AB36-EAC31B6A84B1}"/>
              </a:ext>
            </a:extLst>
          </p:cNvPr>
          <p:cNvSpPr txBox="1"/>
          <p:nvPr/>
        </p:nvSpPr>
        <p:spPr>
          <a:xfrm>
            <a:off x="9793705" y="8944715"/>
            <a:ext cx="10021454" cy="943724"/>
          </a:xfrm>
          <a:prstGeom prst="rect">
            <a:avLst/>
          </a:prstGeom>
        </p:spPr>
        <p:txBody>
          <a:bodyPr vert="horz" lIns="150776" tIns="75389" rIns="150776" bIns="75389"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endParaRPr lang="ru-RU" sz="2968">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7" name="Группа 16">
            <a:extLst>
              <a:ext uri="{FF2B5EF4-FFF2-40B4-BE49-F238E27FC236}">
                <a16:creationId xmlns:a16="http://schemas.microsoft.com/office/drawing/2014/main" id="{F86FAE61-10E7-0F40-447B-DA26D3A0266A}"/>
              </a:ext>
            </a:extLst>
          </p:cNvPr>
          <p:cNvGrpSpPr/>
          <p:nvPr/>
        </p:nvGrpSpPr>
        <p:grpSpPr>
          <a:xfrm>
            <a:off x="10985553" y="184834"/>
            <a:ext cx="8625122" cy="5387307"/>
            <a:chOff x="6360495" y="165297"/>
            <a:chExt cx="5459592" cy="2863440"/>
          </a:xfrm>
        </p:grpSpPr>
        <p:pic>
          <p:nvPicPr>
            <p:cNvPr id="58" name="Рисунок 57">
              <a:extLst>
                <a:ext uri="{FF2B5EF4-FFF2-40B4-BE49-F238E27FC236}">
                  <a16:creationId xmlns:a16="http://schemas.microsoft.com/office/drawing/2014/main" id="{A79761B3-07D9-1B09-9647-63A291F7E192}"/>
                </a:ext>
              </a:extLst>
            </p:cNvPr>
            <p:cNvPicPr>
              <a:picLocks noChangeAspect="1"/>
            </p:cNvPicPr>
            <p:nvPr/>
          </p:nvPicPr>
          <p:blipFill>
            <a:blip r:embed="rId6"/>
            <a:stretch>
              <a:fillRect/>
            </a:stretch>
          </p:blipFill>
          <p:spPr>
            <a:xfrm>
              <a:off x="6362809" y="165297"/>
              <a:ext cx="5436460" cy="2844375"/>
            </a:xfrm>
            <a:prstGeom prst="rect">
              <a:avLst/>
            </a:prstGeom>
          </p:spPr>
        </p:pic>
        <p:cxnSp>
          <p:nvCxnSpPr>
            <p:cNvPr id="4" name="Прямая соединительная линия 3">
              <a:extLst>
                <a:ext uri="{FF2B5EF4-FFF2-40B4-BE49-F238E27FC236}">
                  <a16:creationId xmlns:a16="http://schemas.microsoft.com/office/drawing/2014/main" id="{A735C2FB-846A-05E0-6DF4-AE5A13AFFCE1}"/>
                </a:ext>
              </a:extLst>
            </p:cNvPr>
            <p:cNvCxnSpPr/>
            <p:nvPr/>
          </p:nvCxnSpPr>
          <p:spPr>
            <a:xfrm>
              <a:off x="6360495" y="192947"/>
              <a:ext cx="5459592" cy="0"/>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9B45212D-9DD4-1AA4-2A32-7E8D29365EEB}"/>
                </a:ext>
              </a:extLst>
            </p:cNvPr>
            <p:cNvCxnSpPr/>
            <p:nvPr/>
          </p:nvCxnSpPr>
          <p:spPr>
            <a:xfrm flipH="1">
              <a:off x="6362810" y="192947"/>
              <a:ext cx="0" cy="2816725"/>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a:extLst>
                <a:ext uri="{FF2B5EF4-FFF2-40B4-BE49-F238E27FC236}">
                  <a16:creationId xmlns:a16="http://schemas.microsoft.com/office/drawing/2014/main" id="{B5B11A7B-C864-1C2B-A983-047D9956B152}"/>
                </a:ext>
              </a:extLst>
            </p:cNvPr>
            <p:cNvCxnSpPr/>
            <p:nvPr/>
          </p:nvCxnSpPr>
          <p:spPr>
            <a:xfrm>
              <a:off x="6360495" y="3009672"/>
              <a:ext cx="5459592" cy="19065"/>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4927D7F5-B992-AF53-1CB6-12AB01C02BAF}"/>
                </a:ext>
              </a:extLst>
            </p:cNvPr>
            <p:cNvCxnSpPr/>
            <p:nvPr/>
          </p:nvCxnSpPr>
          <p:spPr>
            <a:xfrm flipH="1">
              <a:off x="11820087" y="192946"/>
              <a:ext cx="0" cy="2835791"/>
            </a:xfrm>
            <a:prstGeom prst="line">
              <a:avLst/>
            </a:prstGeom>
          </p:spPr>
          <p:style>
            <a:lnRef idx="1">
              <a:schemeClr val="dk1"/>
            </a:lnRef>
            <a:fillRef idx="0">
              <a:schemeClr val="dk1"/>
            </a:fillRef>
            <a:effectRef idx="0">
              <a:schemeClr val="dk1"/>
            </a:effectRef>
            <a:fontRef idx="minor">
              <a:schemeClr val="tx1"/>
            </a:fontRef>
          </p:style>
        </p:cxnSp>
      </p:grpSp>
      <p:pic>
        <p:nvPicPr>
          <p:cNvPr id="1028" name="Picture 4">
            <a:extLst>
              <a:ext uri="{FF2B5EF4-FFF2-40B4-BE49-F238E27FC236}">
                <a16:creationId xmlns:a16="http://schemas.microsoft.com/office/drawing/2014/main" id="{C1FE1E5E-9999-63B7-FE94-D4BF5EA347EC}"/>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15786767" y="10015384"/>
            <a:ext cx="787986" cy="943724"/>
          </a:xfrm>
          <a:prstGeom prst="rect">
            <a:avLst/>
          </a:prstGeom>
          <a:noFill/>
          <a:extLst>
            <a:ext uri="{909E8E84-426E-40DD-AFC4-6F175D3DCCD1}">
              <a14:hiddenFill xmlns:a14="http://schemas.microsoft.com/office/drawing/2010/main">
                <a:solidFill>
                  <a:srgbClr val="FFFFFF"/>
                </a:solidFill>
              </a14:hiddenFill>
            </a:ext>
          </a:extLst>
        </p:spPr>
      </p:pic>
      <p:sp>
        <p:nvSpPr>
          <p:cNvPr id="23" name="Объект 2">
            <a:extLst>
              <a:ext uri="{FF2B5EF4-FFF2-40B4-BE49-F238E27FC236}">
                <a16:creationId xmlns:a16="http://schemas.microsoft.com/office/drawing/2014/main" id="{4EAD8A58-EA6B-4368-A8E2-D6091F1B9B2F}"/>
              </a:ext>
            </a:extLst>
          </p:cNvPr>
          <p:cNvSpPr txBox="1"/>
          <p:nvPr/>
        </p:nvSpPr>
        <p:spPr>
          <a:xfrm>
            <a:off x="10435191" y="10260720"/>
            <a:ext cx="4904040" cy="826207"/>
          </a:xfrm>
          <a:prstGeom prst="rect">
            <a:avLst/>
          </a:prstGeom>
        </p:spPr>
        <p:txBody>
          <a:bodyPr vert="horz" lIns="150776" tIns="75389" rIns="150776" bIns="75389"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sz="1979" b="1">
                <a:solidFill>
                  <a:schemeClr val="tx2"/>
                </a:solidFill>
              </a:rPr>
              <a:t>POSSIBLE PARTNERS</a:t>
            </a:r>
            <a:r>
              <a:rPr lang="ru-RU" sz="1979" b="1">
                <a:solidFill>
                  <a:schemeClr val="tx2"/>
                </a:solidFill>
              </a:rPr>
              <a:t>: </a:t>
            </a:r>
            <a:r>
              <a:rPr lang="en-US" sz="1979" b="1">
                <a:solidFill>
                  <a:schemeClr val="tx2"/>
                </a:solidFill>
              </a:rPr>
              <a:t>BINP</a:t>
            </a:r>
            <a:r>
              <a:rPr lang="ru-RU" sz="1979" b="1">
                <a:solidFill>
                  <a:schemeClr val="tx2"/>
                </a:solidFill>
              </a:rPr>
              <a:t> (</a:t>
            </a:r>
            <a:r>
              <a:rPr lang="en-US" sz="1979" b="1">
                <a:solidFill>
                  <a:schemeClr val="tx2"/>
                </a:solidFill>
              </a:rPr>
              <a:t>“SKIF”</a:t>
            </a:r>
            <a:r>
              <a:rPr lang="ru-RU" sz="1979" b="1">
                <a:solidFill>
                  <a:schemeClr val="tx2"/>
                </a:solidFill>
              </a:rPr>
              <a:t>), </a:t>
            </a:r>
            <a:r>
              <a:rPr lang="en-US" sz="1979" b="1">
                <a:solidFill>
                  <a:schemeClr val="tx2"/>
                </a:solidFill>
              </a:rPr>
              <a:t>NRC KI</a:t>
            </a:r>
            <a:r>
              <a:rPr lang="ru-RU" sz="1979" b="1">
                <a:solidFill>
                  <a:schemeClr val="tx2"/>
                </a:solidFill>
              </a:rPr>
              <a:t> (</a:t>
            </a:r>
            <a:r>
              <a:rPr lang="en-US" sz="1979" b="1">
                <a:solidFill>
                  <a:schemeClr val="tx2"/>
                </a:solidFill>
              </a:rPr>
              <a:t>“SILA”</a:t>
            </a:r>
            <a:r>
              <a:rPr lang="ru-RU" sz="1979" b="1">
                <a:solidFill>
                  <a:schemeClr val="tx2"/>
                </a:solidFill>
              </a:rPr>
              <a:t>), </a:t>
            </a:r>
            <a:r>
              <a:rPr lang="en-US" sz="1979" b="1">
                <a:solidFill>
                  <a:schemeClr val="tx2"/>
                </a:solidFill>
              </a:rPr>
              <a:t>NIIEFA</a:t>
            </a:r>
            <a:endParaRPr lang="ru-RU" sz="1814" b="1">
              <a:solidFill>
                <a:schemeClr val="tx2"/>
              </a:solidFill>
            </a:endParaRPr>
          </a:p>
        </p:txBody>
      </p:sp>
      <p:pic>
        <p:nvPicPr>
          <p:cNvPr id="1030" name="Picture 6">
            <a:extLst>
              <a:ext uri="{FF2B5EF4-FFF2-40B4-BE49-F238E27FC236}">
                <a16:creationId xmlns:a16="http://schemas.microsoft.com/office/drawing/2014/main" id="{678592CA-0B81-710A-4D8A-14A9B0DDAEF1}"/>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6667015" y="10007721"/>
            <a:ext cx="1003859" cy="10038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6ABA165-1BF7-BBDA-0810-15A555ABE181}"/>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17707925" y="9946589"/>
            <a:ext cx="1003859" cy="10038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684996" y="1247538"/>
            <a:ext cx="5983305" cy="701410"/>
          </a:xfrm>
          <a:prstGeom prst="rect">
            <a:avLst/>
          </a:prstGeom>
        </p:spPr>
        <p:txBody>
          <a:bodyPr wrap="none">
            <a:spAutoFit/>
          </a:bodyPr>
          <a:lstStyle/>
          <a:p>
            <a:r>
              <a:rPr lang="en-US" sz="3958" b="1">
                <a:cs typeface="Times New Roman" panose="02020603050405020304" pitchFamily="18" charset="0"/>
              </a:rPr>
              <a:t>Electron-ion collider </a:t>
            </a:r>
            <a:r>
              <a:rPr lang="en-US" sz="3958" b="1">
                <a:solidFill>
                  <a:srgbClr val="C00000"/>
                </a:solidFill>
                <a:cs typeface="Times New Roman" panose="02020603050405020304" pitchFamily="18" charset="0"/>
              </a:rPr>
              <a:t>E-NICA</a:t>
            </a:r>
            <a:endParaRPr lang="ru-RU" sz="3958"/>
          </a:p>
        </p:txBody>
      </p:sp>
      <p:pic>
        <p:nvPicPr>
          <p:cNvPr id="40" name="Picture 6"/>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30" y="10772495"/>
            <a:ext cx="1068217" cy="5587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82DCAC-653B-2CF3-2C5B-59BC72C16059}"/>
              </a:ext>
            </a:extLst>
          </p:cNvPr>
          <p:cNvSpPr txBox="1"/>
          <p:nvPr/>
        </p:nvSpPr>
        <p:spPr>
          <a:xfrm>
            <a:off x="17319699" y="10713293"/>
            <a:ext cx="2784172" cy="396904"/>
          </a:xfrm>
          <a:prstGeom prst="rect">
            <a:avLst/>
          </a:prstGeom>
          <a:noFill/>
        </p:spPr>
        <p:txBody>
          <a:bodyPr wrap="square">
            <a:spAutoFit/>
          </a:bodyPr>
          <a:lstStyle>
            <a:defPPr>
              <a:defRPr lang="ru-RU"/>
            </a:defPPr>
            <a:lvl1pPr algn="l" rtl="0" eaLnBrk="0" fontAlgn="base" hangingPunct="0">
              <a:spcBef>
                <a:spcPct val="0"/>
              </a:spcBef>
              <a:spcAft>
                <a:spcPct val="0"/>
              </a:spcAft>
              <a:defRPr sz="1100" kern="1200">
                <a:solidFill>
                  <a:schemeClr val="tx1"/>
                </a:solidFill>
                <a:latin typeface="Arial"/>
                <a:ea typeface="+mn-ea"/>
                <a:cs typeface="+mn-cs"/>
              </a:defRPr>
            </a:lvl1pPr>
            <a:lvl2pPr marL="457200" algn="l" rtl="0" eaLnBrk="0" fontAlgn="base" hangingPunct="0">
              <a:spcBef>
                <a:spcPct val="0"/>
              </a:spcBef>
              <a:spcAft>
                <a:spcPct val="0"/>
              </a:spcAft>
              <a:defRPr sz="1100" kern="1200">
                <a:solidFill>
                  <a:schemeClr val="tx1"/>
                </a:solidFill>
                <a:latin typeface="Arial"/>
                <a:ea typeface="+mn-ea"/>
                <a:cs typeface="+mn-cs"/>
              </a:defRPr>
            </a:lvl2pPr>
            <a:lvl3pPr marL="914400" algn="l" rtl="0" eaLnBrk="0" fontAlgn="base" hangingPunct="0">
              <a:spcBef>
                <a:spcPct val="0"/>
              </a:spcBef>
              <a:spcAft>
                <a:spcPct val="0"/>
              </a:spcAft>
              <a:defRPr sz="1100" kern="1200">
                <a:solidFill>
                  <a:schemeClr val="tx1"/>
                </a:solidFill>
                <a:latin typeface="Arial"/>
                <a:ea typeface="+mn-ea"/>
                <a:cs typeface="+mn-cs"/>
              </a:defRPr>
            </a:lvl3pPr>
            <a:lvl4pPr marL="1371600" algn="l" rtl="0" eaLnBrk="0" fontAlgn="base" hangingPunct="0">
              <a:spcBef>
                <a:spcPct val="0"/>
              </a:spcBef>
              <a:spcAft>
                <a:spcPct val="0"/>
              </a:spcAft>
              <a:defRPr sz="1100" kern="1200">
                <a:solidFill>
                  <a:schemeClr val="tx1"/>
                </a:solidFill>
                <a:latin typeface="Arial"/>
                <a:ea typeface="+mn-ea"/>
                <a:cs typeface="+mn-cs"/>
              </a:defRPr>
            </a:lvl4pPr>
            <a:lvl5pPr marL="1828800" algn="l" rtl="0" eaLnBrk="0" fontAlgn="base" hangingPunct="0">
              <a:spcBef>
                <a:spcPct val="0"/>
              </a:spcBef>
              <a:spcAft>
                <a:spcPct val="0"/>
              </a:spcAft>
              <a:defRPr sz="1100" kern="1200">
                <a:solidFill>
                  <a:schemeClr val="tx1"/>
                </a:solidFill>
                <a:latin typeface="Arial"/>
                <a:ea typeface="+mn-ea"/>
                <a:cs typeface="+mn-cs"/>
              </a:defRPr>
            </a:lvl5pPr>
            <a:lvl6pPr marL="2286000" algn="l" defTabSz="914400" rtl="0" eaLnBrk="1" latinLnBrk="0" hangingPunct="1">
              <a:defRPr sz="1100" kern="1200">
                <a:solidFill>
                  <a:schemeClr val="tx1"/>
                </a:solidFill>
                <a:latin typeface="Arial"/>
                <a:ea typeface="+mn-ea"/>
                <a:cs typeface="+mn-cs"/>
              </a:defRPr>
            </a:lvl6pPr>
            <a:lvl7pPr marL="2743200" algn="l" defTabSz="914400" rtl="0" eaLnBrk="1" latinLnBrk="0" hangingPunct="1">
              <a:defRPr sz="1100" kern="1200">
                <a:solidFill>
                  <a:schemeClr val="tx1"/>
                </a:solidFill>
                <a:latin typeface="Arial"/>
                <a:ea typeface="+mn-ea"/>
                <a:cs typeface="+mn-cs"/>
              </a:defRPr>
            </a:lvl7pPr>
            <a:lvl8pPr marL="3200400" algn="l" defTabSz="914400" rtl="0" eaLnBrk="1" latinLnBrk="0" hangingPunct="1">
              <a:defRPr sz="1100" kern="1200">
                <a:solidFill>
                  <a:schemeClr val="tx1"/>
                </a:solidFill>
                <a:latin typeface="Arial"/>
                <a:ea typeface="+mn-ea"/>
                <a:cs typeface="+mn-cs"/>
              </a:defRPr>
            </a:lvl8pPr>
            <a:lvl9pPr marL="3657600" algn="l" defTabSz="914400" rtl="0" eaLnBrk="1" latinLnBrk="0" hangingPunct="1">
              <a:defRPr sz="1100" kern="1200">
                <a:solidFill>
                  <a:schemeClr val="tx1"/>
                </a:solidFill>
                <a:latin typeface="Arial"/>
                <a:ea typeface="+mn-ea"/>
                <a:cs typeface="+mn-cs"/>
              </a:defRPr>
            </a:lvl9pPr>
          </a:lstStyle>
          <a:p>
            <a:pPr algn="r"/>
            <a:r>
              <a:rPr lang="en-US" sz="1979" err="1">
                <a:latin typeface="Arial" panose="020B0604020202020204" pitchFamily="34" charset="0"/>
                <a:cs typeface="Arial" panose="020B0604020202020204" pitchFamily="34" charset="0"/>
              </a:rPr>
              <a:t>E.Syresin</a:t>
            </a:r>
            <a:endParaRPr lang="ru-RU" sz="1979"/>
          </a:p>
        </p:txBody>
      </p:sp>
      <p:sp>
        <p:nvSpPr>
          <p:cNvPr id="24" name="Название 1">
            <a:extLst>
              <a:ext uri="{FF2B5EF4-FFF2-40B4-BE49-F238E27FC236}">
                <a16:creationId xmlns:a16="http://schemas.microsoft.com/office/drawing/2014/main" id="{C2E624C4-1F35-7844-84F4-E923CAA09452}"/>
              </a:ext>
            </a:extLst>
          </p:cNvPr>
          <p:cNvSpPr>
            <a:spLocks noGrp="1"/>
          </p:cNvSpPr>
          <p:nvPr>
            <p:ph type="title"/>
          </p:nvPr>
        </p:nvSpPr>
        <p:spPr>
          <a:xfrm>
            <a:off x="0" y="15582"/>
            <a:ext cx="6279857" cy="1322087"/>
          </a:xfrm>
        </p:spPr>
        <p:txBody>
          <a:bodyPr>
            <a:normAutofit/>
          </a:bodyPr>
          <a:lstStyle/>
          <a:p>
            <a:pPr eaLnBrk="1" hangingPunct="1"/>
            <a:r>
              <a:rPr lang="en-US" sz="5400">
                <a:latin typeface="Verdana" panose="020B0604030504040204" pitchFamily="34" charset="0"/>
                <a:ea typeface="Verdana" panose="020B0604030504040204" pitchFamily="34" charset="0"/>
                <a:cs typeface="Verdana" panose="020B0604030504040204" pitchFamily="34" charset="0"/>
              </a:rPr>
              <a:t>…What next ?...</a:t>
            </a:r>
            <a:endParaRPr lang="ru-RU" sz="54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57369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0BE28B2-D1FD-E141-8E11-8723A28476C5}"/>
              </a:ext>
            </a:extLst>
          </p:cNvPr>
          <p:cNvPicPr>
            <a:picLocks noChangeAspect="1"/>
          </p:cNvPicPr>
          <p:nvPr/>
        </p:nvPicPr>
        <p:blipFill>
          <a:blip r:embed="rId2">
            <a:extLst>
              <a:ext uri="{28A0092B-C50C-407E-A947-70E740481C1C}">
                <a14:useLocalDpi xmlns:a14="http://schemas.microsoft.com/office/drawing/2010/main"/>
              </a:ext>
            </a:extLst>
          </a:blip>
          <a:srcRect t="-9" b="78781"/>
          <a:stretch>
            <a:fillRect/>
          </a:stretch>
        </p:blipFill>
        <p:spPr>
          <a:xfrm rot="16200000">
            <a:off x="17281773" y="1320553"/>
            <a:ext cx="4677536" cy="1001381"/>
          </a:xfrm>
          <a:prstGeom prst="rect">
            <a:avLst/>
          </a:prstGeom>
        </p:spPr>
      </p:pic>
      <p:pic>
        <p:nvPicPr>
          <p:cNvPr id="12" name="Рисунок 11">
            <a:extLst>
              <a:ext uri="{FF2B5EF4-FFF2-40B4-BE49-F238E27FC236}">
                <a16:creationId xmlns:a16="http://schemas.microsoft.com/office/drawing/2014/main" id="{F0BE28B2-D1FD-E141-8E11-8723A28476C5}"/>
              </a:ext>
            </a:extLst>
          </p:cNvPr>
          <p:cNvPicPr>
            <a:picLocks noChangeAspect="1"/>
          </p:cNvPicPr>
          <p:nvPr/>
        </p:nvPicPr>
        <p:blipFill>
          <a:blip r:embed="rId2">
            <a:extLst>
              <a:ext uri="{28A0092B-C50C-407E-A947-70E740481C1C}">
                <a14:useLocalDpi xmlns:a14="http://schemas.microsoft.com/office/drawing/2010/main"/>
              </a:ext>
            </a:extLst>
          </a:blip>
          <a:srcRect t="-9" b="78781"/>
          <a:stretch>
            <a:fillRect/>
          </a:stretch>
        </p:blipFill>
        <p:spPr>
          <a:xfrm>
            <a:off x="8565661" y="12055475"/>
            <a:ext cx="4677536" cy="1001381"/>
          </a:xfrm>
          <a:prstGeom prst="rect">
            <a:avLst/>
          </a:prstGeom>
        </p:spPr>
      </p:pic>
      <p:pic>
        <p:nvPicPr>
          <p:cNvPr id="20" name="Рисунок 19">
            <a:extLst>
              <a:ext uri="{FF2B5EF4-FFF2-40B4-BE49-F238E27FC236}">
                <a16:creationId xmlns:a16="http://schemas.microsoft.com/office/drawing/2014/main" id="{972F318A-985A-A74F-AFAB-0F5B944E9D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050" y="168275"/>
            <a:ext cx="8039640" cy="6858000"/>
          </a:xfrm>
          <a:prstGeom prst="rect">
            <a:avLst/>
          </a:prstGeom>
        </p:spPr>
      </p:pic>
      <p:pic>
        <p:nvPicPr>
          <p:cNvPr id="23" name="Picture 7" descr="rates_detectors_QM18.png">
            <a:extLst>
              <a:ext uri="{FF2B5EF4-FFF2-40B4-BE49-F238E27FC236}">
                <a16:creationId xmlns:a16="http://schemas.microsoft.com/office/drawing/2014/main" id="{79B8D110-927C-D940-B077-030345DFF819}"/>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309078" y="691042"/>
            <a:ext cx="8896372" cy="64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Прямоугольник 25">
            <a:extLst>
              <a:ext uri="{FF2B5EF4-FFF2-40B4-BE49-F238E27FC236}">
                <a16:creationId xmlns:a16="http://schemas.microsoft.com/office/drawing/2014/main" id="{00951F01-3864-D545-955A-64A059038670}"/>
              </a:ext>
            </a:extLst>
          </p:cNvPr>
          <p:cNvSpPr/>
          <p:nvPr/>
        </p:nvSpPr>
        <p:spPr>
          <a:xfrm>
            <a:off x="12443488" y="167821"/>
            <a:ext cx="5485426" cy="523220"/>
          </a:xfrm>
          <a:prstGeom prst="rect">
            <a:avLst/>
          </a:prstGeom>
          <a:solidFill>
            <a:srgbClr val="D5FFFF"/>
          </a:solidFill>
        </p:spPr>
        <p:txBody>
          <a:bodyPr wrap="square">
            <a:spAutoFit/>
          </a:bodyPr>
          <a:lstStyle/>
          <a:p>
            <a:pPr lvl="0"/>
            <a:r>
              <a:rPr lang="en-US" altLang="ru-RU" sz="2800" b="1">
                <a:solidFill>
                  <a:srgbClr val="002060"/>
                </a:solidFill>
                <a:latin typeface="Arial" panose="020B0604020202020204" pitchFamily="34" charset="0"/>
                <a:cs typeface="Arial" panose="020B0604020202020204" pitchFamily="34" charset="0"/>
              </a:rPr>
              <a:t>Heavy Ion Collision </a:t>
            </a:r>
            <a:r>
              <a:rPr lang="en-US" altLang="ru-RU" sz="2400" b="1">
                <a:solidFill>
                  <a:srgbClr val="002060"/>
                </a:solidFill>
                <a:latin typeface="Arial" panose="020B0604020202020204" pitchFamily="34" charset="0"/>
                <a:cs typeface="Arial" panose="020B0604020202020204" pitchFamily="34" charset="0"/>
              </a:rPr>
              <a:t>Experiments</a:t>
            </a:r>
            <a:endParaRPr lang="ru-RU" altLang="ru-RU" sz="2400" b="1">
              <a:solidFill>
                <a:srgbClr val="002060"/>
              </a:solidFill>
              <a:latin typeface="Arial" panose="020B0604020202020204" pitchFamily="34" charset="0"/>
              <a:cs typeface="Arial" panose="020B0604020202020204" pitchFamily="34" charset="0"/>
            </a:endParaRPr>
          </a:p>
        </p:txBody>
      </p:sp>
      <p:sp>
        <p:nvSpPr>
          <p:cNvPr id="28" name="Прямоугольник 27">
            <a:extLst>
              <a:ext uri="{FF2B5EF4-FFF2-40B4-BE49-F238E27FC236}">
                <a16:creationId xmlns:a16="http://schemas.microsoft.com/office/drawing/2014/main" id="{0943ABAD-065E-B649-A664-961906D9EC99}"/>
              </a:ext>
            </a:extLst>
          </p:cNvPr>
          <p:cNvSpPr/>
          <p:nvPr/>
        </p:nvSpPr>
        <p:spPr>
          <a:xfrm>
            <a:off x="15309850" y="1341945"/>
            <a:ext cx="4114799" cy="958596"/>
          </a:xfrm>
          <a:prstGeom prst="rect">
            <a:avLst/>
          </a:prstGeom>
          <a:solidFill>
            <a:srgbClr val="D5FFFF"/>
          </a:solidFill>
        </p:spPr>
        <p:txBody>
          <a:bodyPr wrap="square">
            <a:spAutoFit/>
          </a:bodyPr>
          <a:lstStyle/>
          <a:p>
            <a:pPr>
              <a:lnSpc>
                <a:spcPct val="150000"/>
              </a:lnSpc>
            </a:pPr>
            <a:r>
              <a:rPr lang="en-US" altLang="ru-RU" sz="2000" b="1">
                <a:solidFill>
                  <a:srgbClr val="000090"/>
                </a:solidFill>
                <a:latin typeface="Arial" panose="020B0604020202020204" pitchFamily="34" charset="0"/>
                <a:cs typeface="Arial" panose="020B0604020202020204" pitchFamily="34" charset="0"/>
              </a:rPr>
              <a:t>BM@N</a:t>
            </a:r>
            <a:r>
              <a:rPr lang="ru-RU" altLang="ru-RU" sz="2000" b="1">
                <a:solidFill>
                  <a:srgbClr val="000090"/>
                </a:solidFill>
                <a:latin typeface="Arial" panose="020B0604020202020204" pitchFamily="34" charset="0"/>
                <a:cs typeface="Arial" panose="020B0604020202020204" pitchFamily="34" charset="0"/>
              </a:rPr>
              <a:t>/</a:t>
            </a:r>
            <a:r>
              <a:rPr lang="en-US" altLang="ru-RU" sz="2000" b="1">
                <a:solidFill>
                  <a:srgbClr val="FF0000"/>
                </a:solidFill>
                <a:latin typeface="Arial" panose="020B0604020202020204" pitchFamily="34" charset="0"/>
                <a:cs typeface="Arial" panose="020B0604020202020204" pitchFamily="34" charset="0"/>
              </a:rPr>
              <a:t>NICA</a:t>
            </a:r>
            <a:r>
              <a:rPr lang="en-US" altLang="ru-RU" sz="2000">
                <a:solidFill>
                  <a:srgbClr val="000090"/>
                </a:solidFill>
                <a:latin typeface="Arial" panose="020B0604020202020204" pitchFamily="34" charset="0"/>
                <a:cs typeface="Arial" panose="020B0604020202020204" pitchFamily="34" charset="0"/>
              </a:rPr>
              <a:t>: √s</a:t>
            </a:r>
            <a:r>
              <a:rPr lang="en-US" altLang="ru-RU" sz="2000" baseline="-25000" err="1">
                <a:solidFill>
                  <a:srgbClr val="000090"/>
                </a:solidFill>
                <a:latin typeface="Arial" panose="020B0604020202020204" pitchFamily="34" charset="0"/>
                <a:cs typeface="Arial" panose="020B0604020202020204" pitchFamily="34" charset="0"/>
              </a:rPr>
              <a:t>NN</a:t>
            </a:r>
            <a:r>
              <a:rPr lang="en-US" altLang="ru-RU" sz="2000">
                <a:solidFill>
                  <a:srgbClr val="000090"/>
                </a:solidFill>
                <a:latin typeface="Arial" panose="020B0604020202020204" pitchFamily="34" charset="0"/>
                <a:cs typeface="Arial" panose="020B0604020202020204" pitchFamily="34" charset="0"/>
              </a:rPr>
              <a:t>= </a:t>
            </a:r>
            <a:r>
              <a:rPr lang="en-US" altLang="ru-RU" sz="2000" b="1">
                <a:solidFill>
                  <a:srgbClr val="000090"/>
                </a:solidFill>
                <a:latin typeface="Arial" panose="020B0604020202020204" pitchFamily="34" charset="0"/>
                <a:cs typeface="Arial" panose="020B0604020202020204" pitchFamily="34" charset="0"/>
              </a:rPr>
              <a:t>2.3 - 3.</a:t>
            </a:r>
            <a:r>
              <a:rPr lang="ru-RU" altLang="ru-RU" sz="2000" b="1">
                <a:solidFill>
                  <a:srgbClr val="000090"/>
                </a:solidFill>
                <a:latin typeface="Arial" panose="020B0604020202020204" pitchFamily="34" charset="0"/>
                <a:cs typeface="Arial" panose="020B0604020202020204" pitchFamily="34" charset="0"/>
              </a:rPr>
              <a:t>8</a:t>
            </a:r>
            <a:r>
              <a:rPr lang="en-US" altLang="ru-RU" sz="2000" b="1">
                <a:solidFill>
                  <a:srgbClr val="000090"/>
                </a:solidFill>
                <a:latin typeface="Arial" panose="020B0604020202020204" pitchFamily="34" charset="0"/>
                <a:cs typeface="Arial" panose="020B0604020202020204" pitchFamily="34" charset="0"/>
              </a:rPr>
              <a:t> </a:t>
            </a:r>
            <a:r>
              <a:rPr lang="en-US" altLang="ru-RU" sz="2000">
                <a:solidFill>
                  <a:srgbClr val="000090"/>
                </a:solidFill>
                <a:latin typeface="Arial" panose="020B0604020202020204" pitchFamily="34" charset="0"/>
                <a:cs typeface="Arial" panose="020B0604020202020204" pitchFamily="34" charset="0"/>
              </a:rPr>
              <a:t>GeV                      </a:t>
            </a:r>
            <a:r>
              <a:rPr lang="en-US" altLang="ru-RU" sz="2000" b="1">
                <a:solidFill>
                  <a:srgbClr val="000090"/>
                </a:solidFill>
                <a:latin typeface="Arial" panose="020B0604020202020204" pitchFamily="34" charset="0"/>
                <a:cs typeface="Arial" panose="020B0604020202020204" pitchFamily="34" charset="0"/>
              </a:rPr>
              <a:t>MPD/</a:t>
            </a:r>
            <a:r>
              <a:rPr lang="en-US" altLang="ru-RU" sz="2000" b="1">
                <a:solidFill>
                  <a:srgbClr val="FF0000"/>
                </a:solidFill>
                <a:latin typeface="Arial" panose="020B0604020202020204" pitchFamily="34" charset="0"/>
                <a:cs typeface="Arial" panose="020B0604020202020204" pitchFamily="34" charset="0"/>
              </a:rPr>
              <a:t>NICA</a:t>
            </a:r>
            <a:r>
              <a:rPr lang="en-US" altLang="ru-RU" sz="2000">
                <a:solidFill>
                  <a:srgbClr val="000090"/>
                </a:solidFill>
                <a:latin typeface="Arial" panose="020B0604020202020204" pitchFamily="34" charset="0"/>
                <a:cs typeface="Arial" panose="020B0604020202020204" pitchFamily="34" charset="0"/>
              </a:rPr>
              <a:t>:     √s</a:t>
            </a:r>
            <a:r>
              <a:rPr lang="en-US" altLang="ru-RU" sz="2000" baseline="-25000" err="1">
                <a:solidFill>
                  <a:srgbClr val="000090"/>
                </a:solidFill>
                <a:latin typeface="Arial" panose="020B0604020202020204" pitchFamily="34" charset="0"/>
                <a:cs typeface="Arial" panose="020B0604020202020204" pitchFamily="34" charset="0"/>
              </a:rPr>
              <a:t>NN</a:t>
            </a:r>
            <a:r>
              <a:rPr lang="en-US" altLang="ru-RU" sz="2000">
                <a:solidFill>
                  <a:srgbClr val="000090"/>
                </a:solidFill>
                <a:latin typeface="Arial" panose="020B0604020202020204" pitchFamily="34" charset="0"/>
                <a:cs typeface="Arial" panose="020B0604020202020204" pitchFamily="34" charset="0"/>
              </a:rPr>
              <a:t>= </a:t>
            </a:r>
            <a:r>
              <a:rPr lang="en-US" altLang="ru-RU" sz="2000" b="1">
                <a:solidFill>
                  <a:srgbClr val="000090"/>
                </a:solidFill>
                <a:latin typeface="Arial" panose="020B0604020202020204" pitchFamily="34" charset="0"/>
                <a:cs typeface="Arial" panose="020B0604020202020204" pitchFamily="34" charset="0"/>
              </a:rPr>
              <a:t>4 - 11 </a:t>
            </a:r>
            <a:r>
              <a:rPr lang="en-US" altLang="ru-RU" sz="2000">
                <a:solidFill>
                  <a:srgbClr val="000090"/>
                </a:solidFill>
                <a:latin typeface="Arial" panose="020B0604020202020204" pitchFamily="34" charset="0"/>
                <a:cs typeface="Arial" panose="020B0604020202020204" pitchFamily="34" charset="0"/>
              </a:rPr>
              <a:t>GeV  </a:t>
            </a:r>
            <a:endParaRPr lang="ru-RU" altLang="ru-RU" sz="2000">
              <a:solidFill>
                <a:srgbClr val="000090"/>
              </a:solidFill>
              <a:latin typeface="Arial" panose="020B0604020202020204" pitchFamily="34" charset="0"/>
              <a:cs typeface="Arial" panose="020B0604020202020204" pitchFamily="34" charset="0"/>
            </a:endParaRPr>
          </a:p>
        </p:txBody>
      </p:sp>
      <p:pic>
        <p:nvPicPr>
          <p:cNvPr id="29" name="Picture 2">
            <a:extLst>
              <a:ext uri="{FF2B5EF4-FFF2-40B4-BE49-F238E27FC236}">
                <a16:creationId xmlns:a16="http://schemas.microsoft.com/office/drawing/2014/main" id="{8BFFD89C-4704-EB41-83ED-A802C2253C4A}"/>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136650" y="6885612"/>
            <a:ext cx="5362121" cy="443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5F555113-6C22-B043-960C-E275E11BC4E8}"/>
              </a:ext>
            </a:extLst>
          </p:cNvPr>
          <p:cNvSpPr txBox="1"/>
          <p:nvPr/>
        </p:nvSpPr>
        <p:spPr>
          <a:xfrm>
            <a:off x="7620988" y="7203627"/>
            <a:ext cx="12468679" cy="4098558"/>
          </a:xfrm>
          <a:prstGeom prst="rect">
            <a:avLst/>
          </a:prstGeom>
          <a:solidFill>
            <a:srgbClr val="E2F0D9"/>
          </a:solidFill>
        </p:spPr>
        <p:txBody>
          <a:bodyPr wrap="square">
            <a:spAutoFit/>
          </a:bodyPr>
          <a:lstStyle/>
          <a:p>
            <a:pPr algn="r">
              <a:spcAft>
                <a:spcPts val="989"/>
              </a:spcAft>
            </a:pPr>
            <a:r>
              <a:rPr lang="en-US" sz="2800" dirty="0">
                <a:solidFill>
                  <a:srgbClr val="002060"/>
                </a:solidFill>
                <a:ea typeface="Verdana" panose="020B0604030504040204" pitchFamily="34" charset="0"/>
                <a:cs typeface="Arial" panose="020B0604020202020204" pitchFamily="34" charset="0"/>
              </a:rPr>
              <a:t>The energy region of the NICA collider is of particular interest because it corresponds to the maximum possible density of baryons at the moment of their “freezing out.” In this energy range, the system occupies the maximum volume of space-time in the state of a mixed phase of quark-gluon matter (coexistence of hadrons with free quarks and gluons). </a:t>
            </a:r>
          </a:p>
          <a:p>
            <a:pPr algn="r">
              <a:spcAft>
                <a:spcPts val="989"/>
              </a:spcAft>
            </a:pPr>
            <a:r>
              <a:rPr lang="en-US" sz="2800" dirty="0">
                <a:solidFill>
                  <a:srgbClr val="E7350C"/>
                </a:solidFill>
                <a:ea typeface="Verdana" panose="020B0604030504040204" pitchFamily="34" charset="0"/>
                <a:cs typeface="Arial" panose="020B0604020202020204" pitchFamily="34" charset="0"/>
              </a:rPr>
              <a:t>In perturbative and non-perturbative QCD</a:t>
            </a:r>
            <a:r>
              <a:rPr lang="en-US" sz="2800" dirty="0">
                <a:ea typeface="Verdana" panose="020B0604030504040204" pitchFamily="34" charset="0"/>
                <a:cs typeface="Arial" panose="020B0604020202020204" pitchFamily="34" charset="0"/>
              </a:rPr>
              <a:t>, </a:t>
            </a:r>
            <a:r>
              <a:rPr lang="en-US" sz="2800" dirty="0">
                <a:solidFill>
                  <a:srgbClr val="002060"/>
                </a:solidFill>
                <a:ea typeface="Verdana" panose="020B0604030504040204" pitchFamily="34" charset="0"/>
                <a:cs typeface="Arial" panose="020B0604020202020204" pitchFamily="34" charset="0"/>
              </a:rPr>
              <a:t>the main tasks </a:t>
            </a:r>
            <a:r>
              <a:rPr lang="en-GB" sz="2800" dirty="0">
                <a:ea typeface="Verdana" panose="020B0604030504040204" pitchFamily="34" charset="0"/>
                <a:cs typeface="Arial" panose="020B0604020202020204" pitchFamily="34" charset="0"/>
              </a:rPr>
              <a:t>is </a:t>
            </a:r>
            <a:r>
              <a:rPr lang="en-GB" sz="2800" dirty="0">
                <a:solidFill>
                  <a:srgbClr val="E7350C"/>
                </a:solidFill>
                <a:ea typeface="Verdana" panose="020B0604030504040204" pitchFamily="34" charset="0"/>
                <a:cs typeface="Arial" panose="020B0604020202020204" pitchFamily="34" charset="0"/>
              </a:rPr>
              <a:t>to study</a:t>
            </a:r>
            <a:r>
              <a:rPr lang="en-US" sz="2800" dirty="0">
                <a:solidFill>
                  <a:srgbClr val="E7350C"/>
                </a:solidFill>
                <a:ea typeface="Verdana" panose="020B0604030504040204" pitchFamily="34" charset="0"/>
                <a:cs typeface="Arial" panose="020B0604020202020204" pitchFamily="34" charset="0"/>
              </a:rPr>
              <a:t> </a:t>
            </a:r>
            <a:r>
              <a:rPr lang="en-US" sz="2800" spc="-2" dirty="0">
                <a:solidFill>
                  <a:srgbClr val="E7350C"/>
                </a:solidFill>
                <a:ea typeface="Verdana" panose="020B0604030504040204" pitchFamily="34" charset="0"/>
                <a:cs typeface="Arial" panose="020B0604020202020204" pitchFamily="34" charset="0"/>
              </a:rPr>
              <a:t>properties of strong interactions </a:t>
            </a:r>
            <a:r>
              <a:rPr lang="en-GB" sz="2800" spc="-2" dirty="0">
                <a:solidFill>
                  <a:srgbClr val="E7350C"/>
                </a:solidFill>
                <a:ea typeface="Verdana" panose="020B0604030504040204" pitchFamily="34" charset="0"/>
                <a:cs typeface="Arial" panose="020B0604020202020204" pitchFamily="34" charset="0"/>
              </a:rPr>
              <a:t>by</a:t>
            </a:r>
            <a:r>
              <a:rPr lang="en-US" sz="2800" spc="-2" dirty="0">
                <a:solidFill>
                  <a:srgbClr val="E7350C"/>
                </a:solidFill>
                <a:ea typeface="Verdana" panose="020B0604030504040204" pitchFamily="34" charset="0"/>
                <a:cs typeface="Arial" panose="020B0604020202020204" pitchFamily="34" charset="0"/>
              </a:rPr>
              <a:t> measuring the proton and deuteron spin structures</a:t>
            </a:r>
            <a:r>
              <a:rPr lang="en-GB" sz="2800" spc="-2" dirty="0">
                <a:solidFill>
                  <a:srgbClr val="000000"/>
                </a:solidFill>
                <a:ea typeface="Verdana" panose="020B0604030504040204" pitchFamily="34" charset="0"/>
                <a:cs typeface="Arial" panose="020B0604020202020204" pitchFamily="34" charset="0"/>
              </a:rPr>
              <a:t> </a:t>
            </a:r>
            <a:r>
              <a:rPr lang="en-GB" sz="2800" dirty="0">
                <a:ea typeface="Verdana" panose="020B0604030504040204" pitchFamily="34" charset="0"/>
                <a:cs typeface="Arial" panose="020B0604020202020204" pitchFamily="34" charset="0"/>
              </a:rPr>
              <a:t>at</a:t>
            </a:r>
            <a:r>
              <a:rPr lang="en-US" sz="2800" dirty="0">
                <a:ea typeface="Verdana" panose="020B0604030504040204" pitchFamily="34" charset="0"/>
                <a:cs typeface="Arial" panose="020B0604020202020204" pitchFamily="34" charset="0"/>
              </a:rPr>
              <a:t> </a:t>
            </a:r>
            <a:r>
              <a:rPr lang="en-US" sz="2800" dirty="0">
                <a:solidFill>
                  <a:srgbClr val="002060"/>
                </a:solidFill>
                <a:ea typeface="Verdana" panose="020B0604030504040204" pitchFamily="34" charset="0"/>
                <a:cs typeface="Arial" panose="020B0604020202020204" pitchFamily="34" charset="0"/>
              </a:rPr>
              <a:t>NICA-SPD project, as well as within the framework of JINR’s participation in the most important international collaborations (COMPASS/AMBER, BESIII, PANDA).</a:t>
            </a:r>
            <a:endParaRPr lang="ru-RU" sz="2800" dirty="0">
              <a:solidFill>
                <a:srgbClr val="002060"/>
              </a:solidFill>
              <a:ea typeface="Verdana" panose="020B0604030504040204" pitchFamily="34" charset="0"/>
              <a:cs typeface="Arial" panose="020B0604020202020204" pitchFamily="34" charset="0"/>
            </a:endParaRPr>
          </a:p>
        </p:txBody>
      </p:sp>
      <p:pic>
        <p:nvPicPr>
          <p:cNvPr id="18" name="Рисунок 17">
            <a:extLst>
              <a:ext uri="{FF2B5EF4-FFF2-40B4-BE49-F238E27FC236}">
                <a16:creationId xmlns:a16="http://schemas.microsoft.com/office/drawing/2014/main" id="{2AEAC1A2-BE20-A347-B7FC-06A07DFBC69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37873633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a16="http://schemas.microsoft.com/office/drawing/2014/main" id="{265748EB-F3A6-2248-E5C1-2F44FDFBD2D1}"/>
              </a:ext>
            </a:extLst>
          </p:cNvPr>
          <p:cNvPicPr>
            <a:picLocks noChangeAspect="1"/>
          </p:cNvPicPr>
          <p:nvPr/>
        </p:nvPicPr>
        <p:blipFill>
          <a:blip r:embed="rId3"/>
          <a:stretch>
            <a:fillRect/>
          </a:stretch>
        </p:blipFill>
        <p:spPr>
          <a:xfrm>
            <a:off x="1" y="397"/>
            <a:ext cx="20127020" cy="11308556"/>
          </a:xfrm>
          <a:prstGeom prst="rect">
            <a:avLst/>
          </a:prstGeom>
        </p:spPr>
      </p:pic>
      <p:sp>
        <p:nvSpPr>
          <p:cNvPr id="63489" name="Rectangle 2"/>
          <p:cNvSpPr>
            <a:spLocks noChangeArrowheads="1"/>
          </p:cNvSpPr>
          <p:nvPr/>
        </p:nvSpPr>
        <p:spPr bwMode="auto">
          <a:xfrm>
            <a:off x="5094088" y="5318630"/>
            <a:ext cx="19156485" cy="549061"/>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txBody>
          <a:bodyPr anchor="ctr">
            <a:spAutoFit/>
          </a:bodyPr>
          <a:lstStyle/>
          <a:p>
            <a:pPr eaLnBrk="1" hangingPunct="1"/>
            <a:endParaRPr lang="ru-RU" sz="2968">
              <a:cs typeface="Arial"/>
            </a:endParaRPr>
          </a:p>
        </p:txBody>
      </p:sp>
      <p:sp>
        <p:nvSpPr>
          <p:cNvPr id="10" name="TextBox 2"/>
          <p:cNvSpPr txBox="1">
            <a:spLocks noChangeArrowheads="1"/>
          </p:cNvSpPr>
          <p:nvPr/>
        </p:nvSpPr>
        <p:spPr bwMode="auto">
          <a:xfrm>
            <a:off x="14431" y="10379075"/>
            <a:ext cx="20089667" cy="954107"/>
          </a:xfrm>
          <a:prstGeom prst="rect">
            <a:avLst/>
          </a:prstGeom>
          <a:solidFill>
            <a:srgbClr val="E2F0D9">
              <a:alpha val="72157"/>
            </a:srgbClr>
          </a:solid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a:ea typeface="Arial"/>
              </a:defRPr>
            </a:lvl1pPr>
            <a:lvl2pPr marL="742950" indent="-285750">
              <a:defRPr>
                <a:solidFill>
                  <a:schemeClr val="tx1"/>
                </a:solidFill>
                <a:latin typeface="Calibri" panose="020F0502020204030204"/>
                <a:ea typeface="Arial"/>
              </a:defRPr>
            </a:lvl2pPr>
            <a:lvl3pPr marL="1143000" indent="-228600">
              <a:defRPr>
                <a:solidFill>
                  <a:schemeClr val="tx1"/>
                </a:solidFill>
                <a:latin typeface="Calibri" panose="020F0502020204030204"/>
                <a:ea typeface="Arial"/>
              </a:defRPr>
            </a:lvl3pPr>
            <a:lvl4pPr marL="1600200" indent="-228600">
              <a:defRPr>
                <a:solidFill>
                  <a:schemeClr val="tx1"/>
                </a:solidFill>
                <a:latin typeface="Calibri" panose="020F0502020204030204"/>
                <a:ea typeface="Arial"/>
              </a:defRPr>
            </a:lvl4pPr>
            <a:lvl5pPr marL="2057400" indent="-228600">
              <a:defRPr>
                <a:solidFill>
                  <a:schemeClr val="tx1"/>
                </a:solidFill>
                <a:latin typeface="Calibri" panose="020F0502020204030204"/>
                <a:ea typeface="Arial"/>
              </a:defRPr>
            </a:lvl5pPr>
            <a:lvl6pPr marL="2514600" indent="-228600" eaLnBrk="0" fontAlgn="base" hangingPunct="0">
              <a:spcBef>
                <a:spcPct val="0"/>
              </a:spcBef>
              <a:spcAft>
                <a:spcPct val="0"/>
              </a:spcAft>
              <a:defRPr>
                <a:solidFill>
                  <a:schemeClr val="tx1"/>
                </a:solidFill>
                <a:latin typeface="Calibri" panose="020F0502020204030204"/>
                <a:ea typeface="Arial"/>
              </a:defRPr>
            </a:lvl6pPr>
            <a:lvl7pPr marL="2971800" indent="-228600" eaLnBrk="0" fontAlgn="base" hangingPunct="0">
              <a:spcBef>
                <a:spcPct val="0"/>
              </a:spcBef>
              <a:spcAft>
                <a:spcPct val="0"/>
              </a:spcAft>
              <a:defRPr>
                <a:solidFill>
                  <a:schemeClr val="tx1"/>
                </a:solidFill>
                <a:latin typeface="Calibri" panose="020F0502020204030204"/>
                <a:ea typeface="Arial"/>
              </a:defRPr>
            </a:lvl7pPr>
            <a:lvl8pPr marL="3429000" indent="-228600" eaLnBrk="0" fontAlgn="base" hangingPunct="0">
              <a:spcBef>
                <a:spcPct val="0"/>
              </a:spcBef>
              <a:spcAft>
                <a:spcPct val="0"/>
              </a:spcAft>
              <a:defRPr>
                <a:solidFill>
                  <a:schemeClr val="tx1"/>
                </a:solidFill>
                <a:latin typeface="Calibri" panose="020F0502020204030204"/>
                <a:ea typeface="Arial"/>
              </a:defRPr>
            </a:lvl8pPr>
            <a:lvl9pPr marL="3886200" indent="-228600" eaLnBrk="0" fontAlgn="base" hangingPunct="0">
              <a:spcBef>
                <a:spcPct val="0"/>
              </a:spcBef>
              <a:spcAft>
                <a:spcPct val="0"/>
              </a:spcAft>
              <a:defRPr>
                <a:solidFill>
                  <a:schemeClr val="tx1"/>
                </a:solidFill>
                <a:latin typeface="Calibri" panose="020F0502020204030204"/>
                <a:ea typeface="Arial"/>
              </a:defRPr>
            </a:lvl9pPr>
          </a:lstStyle>
          <a:p>
            <a:pPr algn="ctr"/>
            <a:r>
              <a:rPr lang="en-US" sz="2800" b="1">
                <a:solidFill>
                  <a:srgbClr val="002060"/>
                </a:solidFill>
                <a:latin typeface="Arial" panose="020B0604020202020204" pitchFamily="34" charset="0"/>
                <a:cs typeface="Arial" panose="020B0604020202020204" pitchFamily="34" charset="0"/>
              </a:rPr>
              <a:t>      NICA is aimed at generation of intense heavy ion and polarized nuclear beams for searching the baryonic </a:t>
            </a:r>
          </a:p>
          <a:p>
            <a:pPr algn="ctr"/>
            <a:r>
              <a:rPr lang="en-US" sz="2800" b="1">
                <a:solidFill>
                  <a:srgbClr val="002060"/>
                </a:solidFill>
                <a:latin typeface="Arial" panose="020B0604020202020204" pitchFamily="34" charset="0"/>
                <a:cs typeface="Arial" panose="020B0604020202020204" pitchFamily="34" charset="0"/>
              </a:rPr>
              <a:t>       matter of a high density at high (comparatively) temperature and investigation of polarization phenomena.</a:t>
            </a:r>
            <a:endParaRPr lang="ru-RU" sz="2800" b="1">
              <a:solidFill>
                <a:srgbClr val="002060"/>
              </a:solidFill>
              <a:latin typeface="Arial" panose="020B0604020202020204" pitchFamily="34" charset="0"/>
              <a:cs typeface="Arial" panose="020B0604020202020204" pitchFamily="34" charset="0"/>
            </a:endParaRPr>
          </a:p>
        </p:txBody>
      </p:sp>
      <p:sp>
        <p:nvSpPr>
          <p:cNvPr id="63492" name="Rectangle 22"/>
          <p:cNvSpPr>
            <a:spLocks noChangeArrowheads="1"/>
          </p:cNvSpPr>
          <p:nvPr/>
        </p:nvSpPr>
        <p:spPr bwMode="auto">
          <a:xfrm>
            <a:off x="190380" y="123429"/>
            <a:ext cx="12955590" cy="1716432"/>
          </a:xfrm>
          <a:prstGeom prst="rect">
            <a:avLst/>
          </a:prstGeom>
          <a:solidFill>
            <a:srgbClr val="F2FFF3"/>
          </a:solidFill>
          <a:ln>
            <a:noFill/>
          </a:ln>
        </p:spPr>
        <p:txBody>
          <a:bodyPr wrap="square">
            <a:spAutoFit/>
          </a:bodyPr>
          <a:lstStyle/>
          <a:p>
            <a:pPr eaLnBrk="1" hangingPunct="1"/>
            <a:r>
              <a:rPr lang="en-US" sz="3958" b="1">
                <a:solidFill>
                  <a:srgbClr val="000090"/>
                </a:solidFill>
                <a:ea typeface="MS PGothic" charset="0"/>
                <a:cs typeface="Arial"/>
                <a:sym typeface="SymbolPS" charset="0"/>
              </a:rPr>
              <a:t>NICA Collider parameters </a:t>
            </a:r>
            <a:r>
              <a:rPr lang="en-GB" sz="3958" b="1">
                <a:solidFill>
                  <a:srgbClr val="000090"/>
                </a:solidFill>
                <a:ea typeface="MS PGothic" charset="0"/>
                <a:cs typeface="Arial"/>
                <a:sym typeface="SymbolPS" charset="0"/>
              </a:rPr>
              <a:t>(circumference 503 m):</a:t>
            </a:r>
            <a:endParaRPr lang="en-US" sz="3958" b="1">
              <a:solidFill>
                <a:srgbClr val="000090"/>
              </a:solidFill>
              <a:ea typeface="MS PGothic" charset="0"/>
              <a:cs typeface="Arial"/>
              <a:sym typeface="SymbolPS" charset="0"/>
            </a:endParaRPr>
          </a:p>
          <a:p>
            <a:pPr eaLnBrk="1" hangingPunct="1"/>
            <a:r>
              <a:rPr kumimoji="1" lang="en-US" sz="3298" b="1">
                <a:solidFill>
                  <a:srgbClr val="000066"/>
                </a:solidFill>
                <a:ea typeface="MS PGothic" charset="0"/>
                <a:cs typeface="Arial"/>
                <a:sym typeface="Symbol" charset="0"/>
              </a:rPr>
              <a:t></a:t>
            </a:r>
            <a:r>
              <a:rPr kumimoji="1" lang="en-US" sz="3298" b="1" err="1">
                <a:solidFill>
                  <a:srgbClr val="000066"/>
                </a:solidFill>
                <a:ea typeface="MS PGothic" charset="0"/>
                <a:cs typeface="Arial"/>
              </a:rPr>
              <a:t>s</a:t>
            </a:r>
            <a:r>
              <a:rPr kumimoji="1" lang="en-US" sz="3298" b="1" baseline="-25000" err="1">
                <a:solidFill>
                  <a:srgbClr val="000066"/>
                </a:solidFill>
                <a:ea typeface="MS PGothic" charset="0"/>
                <a:cs typeface="Arial"/>
              </a:rPr>
              <a:t>NN</a:t>
            </a:r>
            <a:r>
              <a:rPr lang="en-US" sz="3298">
                <a:solidFill>
                  <a:srgbClr val="161645"/>
                </a:solidFill>
                <a:ea typeface="MS PGothic" charset="0"/>
                <a:cs typeface="Arial"/>
                <a:sym typeface="SymbolPS" charset="0"/>
              </a:rPr>
              <a:t> = </a:t>
            </a:r>
            <a:r>
              <a:rPr lang="en-US" sz="3298" b="1">
                <a:solidFill>
                  <a:srgbClr val="FF0000"/>
                </a:solidFill>
                <a:ea typeface="MS PGothic" charset="0"/>
                <a:cs typeface="Arial"/>
              </a:rPr>
              <a:t>4-11 </a:t>
            </a:r>
            <a:r>
              <a:rPr lang="en-US" sz="3298" b="1">
                <a:solidFill>
                  <a:srgbClr val="161645"/>
                </a:solidFill>
                <a:ea typeface="MS PGothic" charset="0"/>
                <a:cs typeface="Arial"/>
              </a:rPr>
              <a:t>GeV heavy ion</a:t>
            </a:r>
            <a:r>
              <a:rPr lang="en-US" sz="3298">
                <a:solidFill>
                  <a:srgbClr val="161645"/>
                </a:solidFill>
                <a:ea typeface="MS PGothic" charset="0"/>
                <a:cs typeface="Arial"/>
              </a:rPr>
              <a:t> </a:t>
            </a:r>
            <a:r>
              <a:rPr lang="en-US" sz="3298" b="1">
                <a:solidFill>
                  <a:srgbClr val="161645"/>
                </a:solidFill>
                <a:ea typeface="MS PGothic" charset="0"/>
                <a:cs typeface="Arial"/>
              </a:rPr>
              <a:t>beams @ luminosity L~</a:t>
            </a:r>
            <a:r>
              <a:rPr lang="en-US" sz="3298" b="1">
                <a:solidFill>
                  <a:srgbClr val="FF0000"/>
                </a:solidFill>
                <a:ea typeface="MS PGothic" charset="0"/>
                <a:cs typeface="Arial"/>
              </a:rPr>
              <a:t>10</a:t>
            </a:r>
            <a:r>
              <a:rPr lang="en-US" sz="3298" b="1" baseline="30000">
                <a:solidFill>
                  <a:srgbClr val="FF0000"/>
                </a:solidFill>
                <a:ea typeface="MS PGothic" charset="0"/>
                <a:cs typeface="Arial"/>
              </a:rPr>
              <a:t>27</a:t>
            </a:r>
            <a:r>
              <a:rPr lang="en-US" sz="3298" b="1" baseline="30000">
                <a:solidFill>
                  <a:srgbClr val="161645"/>
                </a:solidFill>
                <a:ea typeface="MS PGothic" charset="0"/>
                <a:cs typeface="Arial"/>
              </a:rPr>
              <a:t> </a:t>
            </a:r>
            <a:r>
              <a:rPr lang="en-US" sz="3298" b="1">
                <a:solidFill>
                  <a:srgbClr val="161645"/>
                </a:solidFill>
                <a:ea typeface="MS PGothic" charset="0"/>
                <a:cs typeface="Arial"/>
              </a:rPr>
              <a:t>cm</a:t>
            </a:r>
            <a:r>
              <a:rPr lang="en-US" sz="3298" b="1" baseline="30000">
                <a:solidFill>
                  <a:srgbClr val="161645"/>
                </a:solidFill>
                <a:ea typeface="MS PGothic" charset="0"/>
                <a:cs typeface="Arial"/>
              </a:rPr>
              <a:t>-2 </a:t>
            </a:r>
            <a:r>
              <a:rPr lang="en-US" sz="3298" b="1">
                <a:solidFill>
                  <a:srgbClr val="161645"/>
                </a:solidFill>
                <a:ea typeface="MS PGothic" charset="0"/>
                <a:cs typeface="Arial"/>
              </a:rPr>
              <a:t>c</a:t>
            </a:r>
            <a:r>
              <a:rPr lang="en-US" sz="3298" b="1" baseline="30000">
                <a:solidFill>
                  <a:srgbClr val="161645"/>
                </a:solidFill>
                <a:ea typeface="MS PGothic" charset="0"/>
                <a:cs typeface="Arial"/>
              </a:rPr>
              <a:t>-1 </a:t>
            </a:r>
            <a:r>
              <a:rPr lang="en-US" sz="3298" b="1">
                <a:solidFill>
                  <a:srgbClr val="161645"/>
                </a:solidFill>
                <a:ea typeface="MS PGothic" charset="0"/>
                <a:cs typeface="Arial"/>
              </a:rPr>
              <a:t>(</a:t>
            </a:r>
            <a:r>
              <a:rPr lang="en-US" sz="3298" b="1">
                <a:solidFill>
                  <a:srgbClr val="FF0000"/>
                </a:solidFill>
                <a:ea typeface="MS PGothic" charset="0"/>
                <a:cs typeface="Arial"/>
              </a:rPr>
              <a:t>Au</a:t>
            </a:r>
            <a:r>
              <a:rPr lang="en-US" sz="3298" b="1">
                <a:solidFill>
                  <a:srgbClr val="161645"/>
                </a:solidFill>
                <a:ea typeface="MS PGothic" charset="0"/>
                <a:cs typeface="Arial"/>
              </a:rPr>
              <a:t>), and </a:t>
            </a:r>
          </a:p>
          <a:p>
            <a:pPr eaLnBrk="1" hangingPunct="1"/>
            <a:r>
              <a:rPr lang="en-US" sz="3298" b="1">
                <a:solidFill>
                  <a:srgbClr val="161645"/>
                </a:solidFill>
                <a:ea typeface="MS PGothic" charset="0"/>
                <a:cs typeface="Arial"/>
              </a:rPr>
              <a:t>polarized </a:t>
            </a:r>
            <a:r>
              <a:rPr lang="en-US" sz="3298" b="1">
                <a:solidFill>
                  <a:srgbClr val="FF0000"/>
                </a:solidFill>
                <a:ea typeface="MS PGothic" charset="0"/>
                <a:cs typeface="Arial"/>
              </a:rPr>
              <a:t>p↑ (d↑)</a:t>
            </a:r>
            <a:r>
              <a:rPr lang="en-US" sz="3298">
                <a:solidFill>
                  <a:srgbClr val="161645"/>
                </a:solidFill>
                <a:ea typeface="MS PGothic" charset="0"/>
                <a:cs typeface="Arial"/>
              </a:rPr>
              <a:t> </a:t>
            </a:r>
            <a:r>
              <a:rPr lang="en-US" sz="3298" b="1">
                <a:solidFill>
                  <a:srgbClr val="161645"/>
                </a:solidFill>
                <a:ea typeface="MS PGothic" charset="0"/>
                <a:cs typeface="Arial"/>
              </a:rPr>
              <a:t>of </a:t>
            </a:r>
            <a:r>
              <a:rPr kumimoji="1" lang="en-US" sz="3298" b="1">
                <a:solidFill>
                  <a:srgbClr val="000066"/>
                </a:solidFill>
                <a:ea typeface="MS PGothic" charset="0"/>
                <a:cs typeface="Arial"/>
                <a:sym typeface="Symbol" charset="0"/>
              </a:rPr>
              <a:t></a:t>
            </a:r>
            <a:r>
              <a:rPr kumimoji="1" lang="en-US" sz="3298" b="1" err="1">
                <a:solidFill>
                  <a:srgbClr val="000066"/>
                </a:solidFill>
                <a:ea typeface="MS PGothic" charset="0"/>
                <a:cs typeface="Arial"/>
              </a:rPr>
              <a:t>s</a:t>
            </a:r>
            <a:r>
              <a:rPr kumimoji="1" lang="en-US" sz="3298" b="1" baseline="-25000" err="1">
                <a:solidFill>
                  <a:srgbClr val="000066"/>
                </a:solidFill>
                <a:ea typeface="MS PGothic" charset="0"/>
                <a:cs typeface="Arial"/>
              </a:rPr>
              <a:t>NN</a:t>
            </a:r>
            <a:r>
              <a:rPr lang="en-US" sz="3298" b="1">
                <a:solidFill>
                  <a:srgbClr val="161645"/>
                </a:solidFill>
                <a:ea typeface="MS PGothic" charset="0"/>
                <a:cs typeface="Arial"/>
                <a:sym typeface="SymbolPS" charset="0"/>
              </a:rPr>
              <a:t> up to </a:t>
            </a:r>
            <a:r>
              <a:rPr lang="en-US" sz="3298" b="1">
                <a:solidFill>
                  <a:srgbClr val="FF0000"/>
                </a:solidFill>
                <a:ea typeface="MS PGothic" charset="0"/>
                <a:cs typeface="Arial"/>
                <a:sym typeface="SymbolPS" charset="0"/>
              </a:rPr>
              <a:t>26 (13)</a:t>
            </a:r>
            <a:r>
              <a:rPr lang="en-US" sz="3298" b="1">
                <a:solidFill>
                  <a:srgbClr val="FF0000"/>
                </a:solidFill>
                <a:ea typeface="MS PGothic" charset="0"/>
                <a:cs typeface="Arial"/>
              </a:rPr>
              <a:t> </a:t>
            </a:r>
            <a:r>
              <a:rPr lang="en-US" sz="3298" b="1">
                <a:solidFill>
                  <a:srgbClr val="161645"/>
                </a:solidFill>
                <a:ea typeface="MS PGothic" charset="0"/>
                <a:cs typeface="Arial"/>
              </a:rPr>
              <a:t>GeV at L ~ </a:t>
            </a:r>
            <a:r>
              <a:rPr lang="en-US" sz="3298" b="1">
                <a:solidFill>
                  <a:srgbClr val="FF0000"/>
                </a:solidFill>
                <a:ea typeface="MS PGothic" charset="0"/>
                <a:cs typeface="Arial"/>
              </a:rPr>
              <a:t>10</a:t>
            </a:r>
            <a:r>
              <a:rPr lang="en-US" sz="3298" b="1" baseline="30000">
                <a:solidFill>
                  <a:srgbClr val="FF0000"/>
                </a:solidFill>
                <a:ea typeface="MS PGothic" charset="0"/>
                <a:cs typeface="Arial"/>
              </a:rPr>
              <a:t>32</a:t>
            </a:r>
            <a:r>
              <a:rPr lang="en-US" sz="3298" b="1" baseline="30000">
                <a:solidFill>
                  <a:srgbClr val="161645"/>
                </a:solidFill>
                <a:ea typeface="MS PGothic" charset="0"/>
                <a:cs typeface="Arial"/>
              </a:rPr>
              <a:t> </a:t>
            </a:r>
            <a:r>
              <a:rPr lang="en-US" sz="3298" b="1">
                <a:solidFill>
                  <a:srgbClr val="161645"/>
                </a:solidFill>
                <a:ea typeface="MS PGothic" charset="0"/>
                <a:cs typeface="Arial"/>
              </a:rPr>
              <a:t>cm</a:t>
            </a:r>
            <a:r>
              <a:rPr lang="en-US" sz="3298" b="1" baseline="30000">
                <a:solidFill>
                  <a:srgbClr val="161645"/>
                </a:solidFill>
                <a:ea typeface="MS PGothic" charset="0"/>
                <a:cs typeface="Arial"/>
              </a:rPr>
              <a:t>-2 </a:t>
            </a:r>
            <a:r>
              <a:rPr lang="en-US" sz="3298" b="1">
                <a:solidFill>
                  <a:srgbClr val="161645"/>
                </a:solidFill>
                <a:ea typeface="MS PGothic" charset="0"/>
                <a:cs typeface="Arial"/>
              </a:rPr>
              <a:t>c</a:t>
            </a:r>
            <a:r>
              <a:rPr lang="en-US" sz="3298" b="1" baseline="30000">
                <a:solidFill>
                  <a:srgbClr val="161645"/>
                </a:solidFill>
                <a:ea typeface="MS PGothic" charset="0"/>
                <a:cs typeface="Arial"/>
              </a:rPr>
              <a:t>-1 </a:t>
            </a:r>
            <a:endParaRPr lang="en-US" sz="3298" b="1">
              <a:ea typeface="MS PGothic" charset="0"/>
              <a:cs typeface="Arial"/>
            </a:endParaRPr>
          </a:p>
        </p:txBody>
      </p:sp>
      <p:pic>
        <p:nvPicPr>
          <p:cNvPr id="6" name="Рисунок 5">
            <a:extLst>
              <a:ext uri="{FF2B5EF4-FFF2-40B4-BE49-F238E27FC236}">
                <a16:creationId xmlns:a16="http://schemas.microsoft.com/office/drawing/2014/main" id="{BEE507DC-53C9-C645-BA4B-E6D59AC3575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23342740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 name="TextBox 399"/>
          <p:cNvSpPr/>
          <p:nvPr/>
        </p:nvSpPr>
        <p:spPr>
          <a:xfrm>
            <a:off x="14248781" y="4510760"/>
            <a:ext cx="5652497" cy="2737871"/>
          </a:xfrm>
          <a:prstGeom prst="rect">
            <a:avLst/>
          </a:prstGeom>
          <a:solidFill>
            <a:srgbClr val="FFFFFF"/>
          </a:solidFill>
          <a:ln w="936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lnSpc>
                <a:spcPct val="100000"/>
              </a:lnSpc>
            </a:pPr>
            <a:r>
              <a:rPr lang="en-US" sz="2803" b="1" spc="-2">
                <a:solidFill>
                  <a:srgbClr val="2C4E8C"/>
                </a:solidFill>
                <a:latin typeface="Arial"/>
                <a:ea typeface="DejaVu Sans"/>
              </a:rPr>
              <a:t>4</a:t>
            </a:r>
            <a:r>
              <a:rPr lang="en-US" sz="2803" b="1" spc="-2" baseline="30000">
                <a:solidFill>
                  <a:srgbClr val="2C4E8C"/>
                </a:solidFill>
                <a:latin typeface="Arial"/>
                <a:ea typeface="DejaVu Sans"/>
              </a:rPr>
              <a:t>th</a:t>
            </a:r>
            <a:r>
              <a:rPr lang="en-US" sz="2803" b="1" spc="-2">
                <a:solidFill>
                  <a:srgbClr val="2C4E8C"/>
                </a:solidFill>
                <a:latin typeface="Arial"/>
                <a:ea typeface="DejaVu Sans"/>
              </a:rPr>
              <a:t> Technical Run </a:t>
            </a:r>
            <a:r>
              <a:rPr lang="en-US" sz="2803" b="1" spc="-2">
                <a:solidFill>
                  <a:srgbClr val="C00000"/>
                </a:solidFill>
                <a:latin typeface="Arial"/>
                <a:ea typeface="DejaVu Sans"/>
              </a:rPr>
              <a:t>(2022-2023)</a:t>
            </a:r>
            <a:r>
              <a:rPr lang="en-US" sz="2803" b="1" spc="-2">
                <a:solidFill>
                  <a:srgbClr val="0070C0"/>
                </a:solidFill>
                <a:latin typeface="Arial"/>
                <a:ea typeface="DejaVu Sans"/>
              </a:rPr>
              <a:t>:</a:t>
            </a:r>
            <a:endParaRPr lang="en-US" sz="2803" spc="-2">
              <a:solidFill>
                <a:srgbClr val="000000"/>
              </a:solidFill>
              <a:latin typeface="Arial"/>
            </a:endParaRPr>
          </a:p>
          <a:p>
            <a:pPr algn="ctr">
              <a:lnSpc>
                <a:spcPct val="100000"/>
              </a:lnSpc>
            </a:pPr>
            <a:r>
              <a:rPr lang="en-US" sz="2803" b="1" spc="-2">
                <a:solidFill>
                  <a:srgbClr val="2C4E8C"/>
                </a:solidFill>
                <a:latin typeface="Arial"/>
                <a:ea typeface="DejaVu Sans"/>
              </a:rPr>
              <a:t> HILac + Booster + Nuclotron</a:t>
            </a:r>
            <a:endParaRPr lang="en-US" sz="2803" spc="-2">
              <a:solidFill>
                <a:srgbClr val="000000"/>
              </a:solidFill>
              <a:latin typeface="Arial"/>
            </a:endParaRPr>
          </a:p>
          <a:p>
            <a:pPr algn="ctr">
              <a:lnSpc>
                <a:spcPct val="100000"/>
              </a:lnSpc>
            </a:pPr>
            <a:endParaRPr lang="en-US" sz="2803" spc="-2">
              <a:solidFill>
                <a:srgbClr val="000000"/>
              </a:solidFill>
              <a:latin typeface="Arial"/>
            </a:endParaRPr>
          </a:p>
          <a:p>
            <a:pPr algn="ctr">
              <a:lnSpc>
                <a:spcPct val="100000"/>
              </a:lnSpc>
            </a:pPr>
            <a:endParaRPr lang="en-US" sz="2803" spc="-2">
              <a:solidFill>
                <a:srgbClr val="000000"/>
              </a:solidFill>
              <a:latin typeface="Arial"/>
            </a:endParaRPr>
          </a:p>
          <a:p>
            <a:pPr algn="ctr">
              <a:lnSpc>
                <a:spcPct val="100000"/>
              </a:lnSpc>
            </a:pPr>
            <a:r>
              <a:rPr lang="en-US" sz="2803" b="1" spc="-2">
                <a:solidFill>
                  <a:srgbClr val="C00000"/>
                </a:solidFill>
                <a:latin typeface="Arial"/>
                <a:ea typeface="DejaVu Sans"/>
              </a:rPr>
              <a:t>Commissioning of the</a:t>
            </a:r>
            <a:endParaRPr lang="en-US" sz="2803" spc="-2">
              <a:solidFill>
                <a:srgbClr val="000000"/>
              </a:solidFill>
              <a:latin typeface="Arial"/>
            </a:endParaRPr>
          </a:p>
          <a:p>
            <a:pPr algn="ctr">
              <a:lnSpc>
                <a:spcPct val="100000"/>
              </a:lnSpc>
            </a:pPr>
            <a:r>
              <a:rPr lang="en-US" sz="2803" b="1" spc="-2">
                <a:solidFill>
                  <a:srgbClr val="C00000"/>
                </a:solidFill>
                <a:latin typeface="Arial"/>
                <a:ea typeface="DejaVu Sans"/>
              </a:rPr>
              <a:t>NICA injector complex!</a:t>
            </a:r>
            <a:endParaRPr lang="en-US" sz="2803" spc="-2">
              <a:solidFill>
                <a:srgbClr val="000000"/>
              </a:solidFill>
              <a:latin typeface="Arial"/>
            </a:endParaRPr>
          </a:p>
        </p:txBody>
      </p:sp>
      <p:pic>
        <p:nvPicPr>
          <p:cNvPr id="1717" name="Рисунок 36"/>
          <p:cNvPicPr/>
          <p:nvPr/>
        </p:nvPicPr>
        <p:blipFill>
          <a:blip r:embed="rId3">
            <a:extLst>
              <a:ext uri="{28A0092B-C50C-407E-A947-70E740481C1C}">
                <a14:useLocalDpi xmlns:a14="http://schemas.microsoft.com/office/drawing/2010/main"/>
              </a:ext>
            </a:extLst>
          </a:blip>
          <a:stretch>
            <a:fillRect/>
          </a:stretch>
        </p:blipFill>
        <p:spPr>
          <a:xfrm>
            <a:off x="13884889" y="7320387"/>
            <a:ext cx="6226533" cy="3984411"/>
          </a:xfrm>
          <a:prstGeom prst="rect">
            <a:avLst/>
          </a:prstGeom>
          <a:ln w="0">
            <a:noFill/>
          </a:ln>
        </p:spPr>
      </p:pic>
      <p:pic>
        <p:nvPicPr>
          <p:cNvPr id="1718" name="Picture 7"/>
          <p:cNvPicPr/>
          <p:nvPr/>
        </p:nvPicPr>
        <p:blipFill>
          <a:blip r:embed="rId4">
            <a:extLst>
              <a:ext uri="{28A0092B-C50C-407E-A947-70E740481C1C}">
                <a14:useLocalDpi xmlns:a14="http://schemas.microsoft.com/office/drawing/2010/main"/>
              </a:ext>
            </a:extLst>
          </a:blip>
          <a:stretch>
            <a:fillRect/>
          </a:stretch>
        </p:blipFill>
        <p:spPr>
          <a:xfrm>
            <a:off x="7644703" y="8156211"/>
            <a:ext cx="5984334" cy="3146213"/>
          </a:xfrm>
          <a:prstGeom prst="rect">
            <a:avLst/>
          </a:prstGeom>
          <a:ln w="0">
            <a:noFill/>
          </a:ln>
        </p:spPr>
      </p:pic>
      <p:sp>
        <p:nvSpPr>
          <p:cNvPr id="1719" name="Прямоугольник 13"/>
          <p:cNvSpPr/>
          <p:nvPr/>
        </p:nvSpPr>
        <p:spPr>
          <a:xfrm>
            <a:off x="12436751" y="8020271"/>
            <a:ext cx="1241250" cy="657367"/>
          </a:xfrm>
          <a:prstGeom prst="rect">
            <a:avLst/>
          </a:prstGeom>
          <a:solidFill>
            <a:srgbClr val="FFFFFF"/>
          </a:solidFill>
          <a:ln w="9360">
            <a:solidFill>
              <a:srgbClr val="C00000"/>
            </a:solidFill>
            <a:miter/>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lgn="ctr">
              <a:lnSpc>
                <a:spcPct val="100000"/>
              </a:lnSpc>
            </a:pPr>
            <a:r>
              <a:rPr lang="en-US" sz="3298" b="1" spc="-2">
                <a:solidFill>
                  <a:srgbClr val="C00000"/>
                </a:solidFill>
                <a:latin typeface="Arial"/>
                <a:ea typeface="DejaVu Sans"/>
              </a:rPr>
              <a:t>2023</a:t>
            </a:r>
            <a:endParaRPr lang="en-US" sz="3298" spc="-2">
              <a:solidFill>
                <a:srgbClr val="000000"/>
              </a:solidFill>
              <a:latin typeface="Arial"/>
            </a:endParaRPr>
          </a:p>
        </p:txBody>
      </p:sp>
      <p:sp>
        <p:nvSpPr>
          <p:cNvPr id="1720" name="Arrow: Right 2"/>
          <p:cNvSpPr/>
          <p:nvPr/>
        </p:nvSpPr>
        <p:spPr>
          <a:xfrm rot="1673400">
            <a:off x="3272655" y="2843267"/>
            <a:ext cx="11754962" cy="3526133"/>
          </a:xfrm>
          <a:prstGeom prst="rightArrow">
            <a:avLst>
              <a:gd name="adj1" fmla="val 50000"/>
              <a:gd name="adj2" fmla="val 50000"/>
            </a:avLst>
          </a:prstGeom>
          <a:gradFill rotWithShape="0">
            <a:gsLst>
              <a:gs pos="0">
                <a:srgbClr val="F6F8FC">
                  <a:alpha val="25000"/>
                </a:srgbClr>
              </a:gs>
              <a:gs pos="100000">
                <a:srgbClr val="C7D5ED"/>
              </a:gs>
            </a:gsLst>
            <a:path path="rect">
              <a:fillToRect l="50000" t="50000" r="50000" b="50000"/>
            </a:path>
          </a:gradFill>
          <a:ln w="25560">
            <a:solidFill>
              <a:srgbClr val="1D3155"/>
            </a:solidFill>
            <a:miter/>
          </a:ln>
        </p:spPr>
        <p:style>
          <a:lnRef idx="0">
            <a:scrgbClr r="0" g="0" b="0"/>
          </a:lnRef>
          <a:fillRef idx="0">
            <a:scrgbClr r="0" g="0" b="0"/>
          </a:fillRef>
          <a:effectRef idx="0">
            <a:scrgbClr r="0" g="0" b="0"/>
          </a:effectRef>
          <a:fontRef idx="minor"/>
        </p:style>
        <p:txBody>
          <a:bodyPr lIns="148406" tIns="74203" rIns="148406" bIns="74203" anchor="ctr">
            <a:noAutofit/>
          </a:bodyPr>
          <a:lstStyle/>
          <a:p>
            <a:endParaRPr lang="en-US" sz="2968" spc="-2">
              <a:solidFill>
                <a:srgbClr val="FFFFFF"/>
              </a:solidFill>
              <a:latin typeface="Calibri"/>
              <a:ea typeface="DejaVu Sans"/>
            </a:endParaRPr>
          </a:p>
        </p:txBody>
      </p:sp>
      <p:pic>
        <p:nvPicPr>
          <p:cNvPr id="1721" name="Picture 8" descr="DJI_0047.JPG"/>
          <p:cNvPicPr/>
          <p:nvPr/>
        </p:nvPicPr>
        <p:blipFill>
          <a:blip r:embed="rId5"/>
          <a:stretch>
            <a:fillRect/>
          </a:stretch>
        </p:blipFill>
        <p:spPr>
          <a:xfrm>
            <a:off x="-11279" y="195700"/>
            <a:ext cx="5677430" cy="4256291"/>
          </a:xfrm>
          <a:prstGeom prst="rect">
            <a:avLst/>
          </a:prstGeom>
          <a:ln w="0">
            <a:noFill/>
          </a:ln>
        </p:spPr>
      </p:pic>
      <p:sp>
        <p:nvSpPr>
          <p:cNvPr id="1722" name="Picture 9"/>
          <p:cNvSpPr/>
          <p:nvPr/>
        </p:nvSpPr>
        <p:spPr>
          <a:xfrm>
            <a:off x="3141464" y="1654830"/>
            <a:ext cx="14066538" cy="8215770"/>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noAutofit/>
          </a:bodyPr>
          <a:lstStyle/>
          <a:p>
            <a:endParaRPr lang="en-US" sz="2968" spc="-2">
              <a:solidFill>
                <a:srgbClr val="000000"/>
              </a:solidFill>
              <a:latin typeface="Calibri"/>
              <a:ea typeface="DejaVu Sans"/>
            </a:endParaRPr>
          </a:p>
        </p:txBody>
      </p:sp>
      <p:pic>
        <p:nvPicPr>
          <p:cNvPr id="1723" name="Picture 10" descr="NICA-Logo_4c"/>
          <p:cNvPicPr/>
          <p:nvPr/>
        </p:nvPicPr>
        <p:blipFill>
          <a:blip r:embed="rId6"/>
          <a:stretch>
            <a:fillRect/>
          </a:stretch>
        </p:blipFill>
        <p:spPr>
          <a:xfrm>
            <a:off x="-8311" y="195700"/>
            <a:ext cx="1732198" cy="850071"/>
          </a:xfrm>
          <a:prstGeom prst="rect">
            <a:avLst/>
          </a:prstGeom>
          <a:ln w="0">
            <a:noFill/>
          </a:ln>
        </p:spPr>
      </p:pic>
      <p:pic>
        <p:nvPicPr>
          <p:cNvPr id="1724" name="Рисунок 37" descr="IMG_7999.JPG"/>
          <p:cNvPicPr/>
          <p:nvPr/>
        </p:nvPicPr>
        <p:blipFill>
          <a:blip r:embed="rId7">
            <a:extLst>
              <a:ext uri="{28A0092B-C50C-407E-A947-70E740481C1C}">
                <a14:useLocalDpi xmlns:a14="http://schemas.microsoft.com/office/drawing/2010/main"/>
              </a:ext>
            </a:extLst>
          </a:blip>
          <a:stretch>
            <a:fillRect/>
          </a:stretch>
        </p:blipFill>
        <p:spPr>
          <a:xfrm>
            <a:off x="6456859" y="1037460"/>
            <a:ext cx="5385960" cy="3415125"/>
          </a:xfrm>
          <a:prstGeom prst="rect">
            <a:avLst/>
          </a:prstGeom>
          <a:ln w="9360">
            <a:noFill/>
          </a:ln>
        </p:spPr>
      </p:pic>
      <p:sp>
        <p:nvSpPr>
          <p:cNvPr id="1725" name="TextBox 89"/>
          <p:cNvSpPr/>
          <p:nvPr/>
        </p:nvSpPr>
        <p:spPr>
          <a:xfrm>
            <a:off x="6456859" y="127433"/>
            <a:ext cx="13389806" cy="758933"/>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gn="ctr">
              <a:lnSpc>
                <a:spcPct val="100000"/>
              </a:lnSpc>
            </a:pPr>
            <a:r>
              <a:rPr lang="en-US" sz="3958" b="1" spc="-2">
                <a:solidFill>
                  <a:srgbClr val="2C4E8C"/>
                </a:solidFill>
                <a:latin typeface="Arial"/>
                <a:ea typeface="DejaVu Sans"/>
              </a:rPr>
              <a:t>NICA Project Development in 2017-2023</a:t>
            </a:r>
            <a:endParaRPr lang="en-US" sz="3958" spc="-2">
              <a:solidFill>
                <a:srgbClr val="000000"/>
              </a:solidFill>
              <a:latin typeface="Arial"/>
            </a:endParaRPr>
          </a:p>
        </p:txBody>
      </p:sp>
      <p:sp>
        <p:nvSpPr>
          <p:cNvPr id="1726" name="TextBox 90"/>
          <p:cNvSpPr/>
          <p:nvPr/>
        </p:nvSpPr>
        <p:spPr>
          <a:xfrm>
            <a:off x="6449736" y="1037461"/>
            <a:ext cx="3798013" cy="555800"/>
          </a:xfrm>
          <a:prstGeom prst="rect">
            <a:avLst/>
          </a:prstGeom>
          <a:solidFill>
            <a:srgbClr val="FFFFFF">
              <a:alpha val="75000"/>
            </a:srgbClr>
          </a:solidFill>
          <a:ln w="936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en-US" sz="2638" b="1" spc="-2">
                <a:solidFill>
                  <a:srgbClr val="2C4E8C"/>
                </a:solidFill>
                <a:latin typeface="Arial"/>
                <a:ea typeface="DejaVu Sans"/>
              </a:rPr>
              <a:t>HILac commissioning</a:t>
            </a:r>
            <a:endParaRPr lang="en-US" sz="2638" spc="-2">
              <a:solidFill>
                <a:srgbClr val="000000"/>
              </a:solidFill>
              <a:latin typeface="Arial"/>
            </a:endParaRPr>
          </a:p>
        </p:txBody>
      </p:sp>
      <p:sp>
        <p:nvSpPr>
          <p:cNvPr id="1727" name="Прямоугольник 14"/>
          <p:cNvSpPr/>
          <p:nvPr/>
        </p:nvSpPr>
        <p:spPr>
          <a:xfrm>
            <a:off x="4559347" y="102500"/>
            <a:ext cx="1241250" cy="657367"/>
          </a:xfrm>
          <a:prstGeom prst="rect">
            <a:avLst/>
          </a:prstGeom>
          <a:solidFill>
            <a:srgbClr val="FFFFFF"/>
          </a:solidFill>
          <a:ln w="9360">
            <a:solidFill>
              <a:srgbClr val="C00000"/>
            </a:solidFill>
            <a:miter/>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lgn="ctr">
              <a:lnSpc>
                <a:spcPct val="100000"/>
              </a:lnSpc>
            </a:pPr>
            <a:r>
              <a:rPr lang="en-US" sz="3298" b="1" spc="-2">
                <a:solidFill>
                  <a:srgbClr val="C00000"/>
                </a:solidFill>
                <a:latin typeface="Arial"/>
                <a:ea typeface="DejaVu Sans"/>
              </a:rPr>
              <a:t>2017</a:t>
            </a:r>
            <a:endParaRPr lang="en-US" sz="3298" spc="-2">
              <a:solidFill>
                <a:srgbClr val="000000"/>
              </a:solidFill>
              <a:latin typeface="Arial"/>
            </a:endParaRPr>
          </a:p>
        </p:txBody>
      </p:sp>
      <p:sp>
        <p:nvSpPr>
          <p:cNvPr id="1728" name="Прямоугольник 15"/>
          <p:cNvSpPr/>
          <p:nvPr/>
        </p:nvSpPr>
        <p:spPr>
          <a:xfrm>
            <a:off x="10695648" y="951384"/>
            <a:ext cx="1241250" cy="657367"/>
          </a:xfrm>
          <a:prstGeom prst="rect">
            <a:avLst/>
          </a:prstGeom>
          <a:solidFill>
            <a:srgbClr val="FFFFFF"/>
          </a:solidFill>
          <a:ln w="9360">
            <a:solidFill>
              <a:srgbClr val="C00000"/>
            </a:solidFill>
            <a:miter/>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lgn="ctr">
              <a:lnSpc>
                <a:spcPct val="100000"/>
              </a:lnSpc>
            </a:pPr>
            <a:r>
              <a:rPr lang="en-US" sz="3298" b="1" spc="-2">
                <a:solidFill>
                  <a:srgbClr val="C00000"/>
                </a:solidFill>
                <a:latin typeface="Arial"/>
                <a:ea typeface="DejaVu Sans"/>
              </a:rPr>
              <a:t>2018</a:t>
            </a:r>
            <a:endParaRPr lang="en-US" sz="3298" spc="-2">
              <a:solidFill>
                <a:srgbClr val="000000"/>
              </a:solidFill>
              <a:latin typeface="Arial"/>
            </a:endParaRPr>
          </a:p>
        </p:txBody>
      </p:sp>
      <p:pic>
        <p:nvPicPr>
          <p:cNvPr id="1729" name="Рисунок 38"/>
          <p:cNvPicPr/>
          <p:nvPr/>
        </p:nvPicPr>
        <p:blipFill>
          <a:blip r:embed="rId8">
            <a:extLst>
              <a:ext uri="{28A0092B-C50C-407E-A947-70E740481C1C}">
                <a14:useLocalDpi xmlns:a14="http://schemas.microsoft.com/office/drawing/2010/main"/>
              </a:ext>
            </a:extLst>
          </a:blip>
          <a:stretch>
            <a:fillRect/>
          </a:stretch>
        </p:blipFill>
        <p:spPr>
          <a:xfrm>
            <a:off x="12099265" y="1086731"/>
            <a:ext cx="7747400" cy="3365854"/>
          </a:xfrm>
          <a:prstGeom prst="rect">
            <a:avLst/>
          </a:prstGeom>
          <a:ln w="0">
            <a:noFill/>
          </a:ln>
        </p:spPr>
      </p:pic>
      <p:sp>
        <p:nvSpPr>
          <p:cNvPr id="1730" name="Прямоугольник 16"/>
          <p:cNvSpPr/>
          <p:nvPr/>
        </p:nvSpPr>
        <p:spPr>
          <a:xfrm>
            <a:off x="18720865" y="953165"/>
            <a:ext cx="1241250" cy="657367"/>
          </a:xfrm>
          <a:prstGeom prst="rect">
            <a:avLst/>
          </a:prstGeom>
          <a:solidFill>
            <a:srgbClr val="FFFFFF"/>
          </a:solidFill>
          <a:ln w="9360">
            <a:solidFill>
              <a:srgbClr val="C00000"/>
            </a:solidFill>
            <a:miter/>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lgn="ctr">
              <a:lnSpc>
                <a:spcPct val="100000"/>
              </a:lnSpc>
            </a:pPr>
            <a:r>
              <a:rPr lang="en-US" sz="3298" b="1" spc="-2">
                <a:solidFill>
                  <a:srgbClr val="C00000"/>
                </a:solidFill>
                <a:latin typeface="Arial"/>
                <a:ea typeface="DejaVu Sans"/>
              </a:rPr>
              <a:t>2020</a:t>
            </a:r>
            <a:endParaRPr lang="en-US" sz="3298" spc="-2">
              <a:solidFill>
                <a:srgbClr val="000000"/>
              </a:solidFill>
              <a:latin typeface="Arial"/>
            </a:endParaRPr>
          </a:p>
        </p:txBody>
      </p:sp>
      <p:sp>
        <p:nvSpPr>
          <p:cNvPr id="1731" name="TextBox 91"/>
          <p:cNvSpPr/>
          <p:nvPr/>
        </p:nvSpPr>
        <p:spPr>
          <a:xfrm>
            <a:off x="12105201" y="1077234"/>
            <a:ext cx="5862641" cy="555800"/>
          </a:xfrm>
          <a:prstGeom prst="rect">
            <a:avLst/>
          </a:prstGeom>
          <a:solidFill>
            <a:srgbClr val="FFFFFF">
              <a:alpha val="75000"/>
            </a:srgbClr>
          </a:solidFill>
          <a:ln w="936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en-US" sz="2638" b="1" spc="-2">
                <a:solidFill>
                  <a:srgbClr val="2C4E8C"/>
                </a:solidFill>
                <a:latin typeface="Arial"/>
                <a:ea typeface="DejaVu Sans"/>
              </a:rPr>
              <a:t>Booster commissioning with beam</a:t>
            </a:r>
            <a:endParaRPr lang="en-US" sz="2638" spc="-2">
              <a:solidFill>
                <a:srgbClr val="000000"/>
              </a:solidFill>
              <a:latin typeface="Arial"/>
            </a:endParaRPr>
          </a:p>
        </p:txBody>
      </p:sp>
      <p:sp>
        <p:nvSpPr>
          <p:cNvPr id="1732" name="Прямоугольник 17"/>
          <p:cNvSpPr/>
          <p:nvPr/>
        </p:nvSpPr>
        <p:spPr>
          <a:xfrm>
            <a:off x="18798629" y="7170200"/>
            <a:ext cx="1241250" cy="657367"/>
          </a:xfrm>
          <a:prstGeom prst="rect">
            <a:avLst/>
          </a:prstGeom>
          <a:solidFill>
            <a:srgbClr val="FFFFFF"/>
          </a:solidFill>
          <a:ln w="9360">
            <a:solidFill>
              <a:srgbClr val="C00000"/>
            </a:solidFill>
            <a:miter/>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lgn="ctr">
              <a:lnSpc>
                <a:spcPct val="100000"/>
              </a:lnSpc>
            </a:pPr>
            <a:r>
              <a:rPr lang="en-US" sz="3298" b="1" spc="-2">
                <a:solidFill>
                  <a:srgbClr val="C00000"/>
                </a:solidFill>
                <a:latin typeface="Arial"/>
                <a:ea typeface="DejaVu Sans"/>
              </a:rPr>
              <a:t>2023</a:t>
            </a:r>
            <a:endParaRPr lang="en-US" sz="3298" spc="-2">
              <a:solidFill>
                <a:srgbClr val="000000"/>
              </a:solidFill>
              <a:latin typeface="Arial"/>
            </a:endParaRPr>
          </a:p>
        </p:txBody>
      </p:sp>
      <p:pic>
        <p:nvPicPr>
          <p:cNvPr id="1733" name="Рисунок 39"/>
          <p:cNvPicPr/>
          <p:nvPr/>
        </p:nvPicPr>
        <p:blipFill>
          <a:blip r:embed="rId9"/>
          <a:stretch>
            <a:fillRect/>
          </a:stretch>
        </p:blipFill>
        <p:spPr>
          <a:xfrm>
            <a:off x="0" y="4726839"/>
            <a:ext cx="5495780" cy="3802570"/>
          </a:xfrm>
          <a:prstGeom prst="rect">
            <a:avLst/>
          </a:prstGeom>
          <a:ln w="0">
            <a:noFill/>
          </a:ln>
        </p:spPr>
      </p:pic>
      <p:sp>
        <p:nvSpPr>
          <p:cNvPr id="1734" name="TextBox 92"/>
          <p:cNvSpPr/>
          <p:nvPr/>
        </p:nvSpPr>
        <p:spPr>
          <a:xfrm>
            <a:off x="7644703" y="10750946"/>
            <a:ext cx="3923861" cy="555800"/>
          </a:xfrm>
          <a:prstGeom prst="rect">
            <a:avLst/>
          </a:prstGeom>
          <a:solidFill>
            <a:srgbClr val="FFFFFF">
              <a:alpha val="75000"/>
            </a:srgbClr>
          </a:solidFill>
          <a:ln w="936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en-US" sz="2638" b="1" spc="-2">
                <a:solidFill>
                  <a:srgbClr val="2C4E8C"/>
                </a:solidFill>
                <a:latin typeface="Arial"/>
                <a:ea typeface="DejaVu Sans"/>
              </a:rPr>
              <a:t>40MW ‒ now available</a:t>
            </a:r>
            <a:endParaRPr lang="en-US" sz="2638" spc="-2">
              <a:solidFill>
                <a:srgbClr val="000000"/>
              </a:solidFill>
              <a:latin typeface="Arial"/>
            </a:endParaRPr>
          </a:p>
        </p:txBody>
      </p:sp>
      <p:sp>
        <p:nvSpPr>
          <p:cNvPr id="1735" name="TextBox 93"/>
          <p:cNvSpPr/>
          <p:nvPr/>
        </p:nvSpPr>
        <p:spPr>
          <a:xfrm>
            <a:off x="-11279" y="8032545"/>
            <a:ext cx="3930391" cy="555800"/>
          </a:xfrm>
          <a:prstGeom prst="rect">
            <a:avLst/>
          </a:prstGeom>
          <a:solidFill>
            <a:srgbClr val="FFFFFF">
              <a:alpha val="75000"/>
            </a:srgbClr>
          </a:solidFill>
          <a:ln w="936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en-US" sz="2638" b="1" spc="-2">
                <a:solidFill>
                  <a:srgbClr val="2C4E8C"/>
                </a:solidFill>
                <a:latin typeface="Arial"/>
                <a:ea typeface="DejaVu Sans"/>
              </a:rPr>
              <a:t>NICA collider tunnel</a:t>
            </a:r>
            <a:endParaRPr lang="en-US" sz="2638" spc="-2">
              <a:solidFill>
                <a:srgbClr val="000000"/>
              </a:solidFill>
              <a:latin typeface="Arial"/>
            </a:endParaRPr>
          </a:p>
        </p:txBody>
      </p:sp>
      <p:sp>
        <p:nvSpPr>
          <p:cNvPr id="1736" name="Arrow: Down 2"/>
          <p:cNvSpPr/>
          <p:nvPr/>
        </p:nvSpPr>
        <p:spPr>
          <a:xfrm>
            <a:off x="16388206" y="5580472"/>
            <a:ext cx="1444883" cy="642302"/>
          </a:xfrm>
          <a:prstGeom prst="downArrow">
            <a:avLst>
              <a:gd name="adj1" fmla="val 50000"/>
              <a:gd name="adj2" fmla="val 50000"/>
            </a:avLst>
          </a:prstGeom>
          <a:solidFill>
            <a:srgbClr val="2C4E8C"/>
          </a:solidFill>
          <a:ln w="25560">
            <a:solidFill>
              <a:srgbClr val="1D3155"/>
            </a:solidFill>
            <a:miter/>
          </a:ln>
        </p:spPr>
        <p:style>
          <a:lnRef idx="0">
            <a:scrgbClr r="0" g="0" b="0"/>
          </a:lnRef>
          <a:fillRef idx="0">
            <a:scrgbClr r="0" g="0" b="0"/>
          </a:fillRef>
          <a:effectRef idx="0">
            <a:scrgbClr r="0" g="0" b="0"/>
          </a:effectRef>
          <a:fontRef idx="minor"/>
        </p:style>
        <p:txBody>
          <a:bodyPr lIns="148406" tIns="74203" rIns="148406" bIns="74203" anchor="ctr">
            <a:noAutofit/>
          </a:bodyPr>
          <a:lstStyle/>
          <a:p>
            <a:endParaRPr lang="en-US" sz="2968" spc="-2">
              <a:solidFill>
                <a:srgbClr val="2C4E8C"/>
              </a:solidFill>
              <a:latin typeface="Calibri"/>
              <a:ea typeface="DejaVu Sans"/>
            </a:endParaRPr>
          </a:p>
        </p:txBody>
      </p:sp>
      <p:sp>
        <p:nvSpPr>
          <p:cNvPr id="1737" name="TextBox 94"/>
          <p:cNvSpPr/>
          <p:nvPr/>
        </p:nvSpPr>
        <p:spPr>
          <a:xfrm>
            <a:off x="13884889" y="10344907"/>
            <a:ext cx="5472629" cy="961744"/>
          </a:xfrm>
          <a:prstGeom prst="rect">
            <a:avLst/>
          </a:prstGeom>
          <a:solidFill>
            <a:srgbClr val="FFFFFF">
              <a:alpha val="75000"/>
            </a:srgbClr>
          </a:solid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en-US" sz="2638" b="1" spc="-2">
                <a:solidFill>
                  <a:srgbClr val="2C4E8C"/>
                </a:solidFill>
                <a:latin typeface="Arial"/>
                <a:ea typeface="DejaVu Sans"/>
              </a:rPr>
              <a:t>Approaching 5</a:t>
            </a:r>
            <a:r>
              <a:rPr lang="en-US" sz="2638" b="1" spc="-2" baseline="30000">
                <a:solidFill>
                  <a:srgbClr val="2C4E8C"/>
                </a:solidFill>
                <a:latin typeface="Arial"/>
                <a:ea typeface="DejaVu Sans"/>
              </a:rPr>
              <a:t>th</a:t>
            </a:r>
            <a:r>
              <a:rPr lang="en-US" sz="2638" b="1" spc="-2">
                <a:solidFill>
                  <a:srgbClr val="2C4E8C"/>
                </a:solidFill>
                <a:latin typeface="Arial"/>
                <a:ea typeface="DejaVu Sans"/>
              </a:rPr>
              <a:t> commissioning run at NICA</a:t>
            </a:r>
            <a:endParaRPr lang="en-US" sz="2638" spc="-2">
              <a:solidFill>
                <a:srgbClr val="000000"/>
              </a:solidFill>
              <a:latin typeface="Arial"/>
            </a:endParaRPr>
          </a:p>
        </p:txBody>
      </p:sp>
      <p:sp>
        <p:nvSpPr>
          <p:cNvPr id="1738" name="TextBox 95"/>
          <p:cNvSpPr/>
          <p:nvPr/>
        </p:nvSpPr>
        <p:spPr>
          <a:xfrm>
            <a:off x="1723886" y="8612020"/>
            <a:ext cx="5830417" cy="2179578"/>
          </a:xfrm>
          <a:prstGeom prst="rect">
            <a:avLst/>
          </a:prstGeom>
          <a:noFill/>
          <a:ln w="0">
            <a:noFill/>
          </a:ln>
        </p:spPr>
        <p:style>
          <a:lnRef idx="0">
            <a:scrgbClr r="0" g="0" b="0"/>
          </a:lnRef>
          <a:fillRef idx="0">
            <a:scrgbClr r="0" g="0" b="0"/>
          </a:fillRef>
          <a:effectRef idx="0">
            <a:scrgbClr r="0" g="0" b="0"/>
          </a:effectRef>
          <a:fontRef idx="minor"/>
        </p:style>
        <p:txBody>
          <a:bodyPr wrap="square" lIns="148406" tIns="74203" rIns="148406" bIns="74203" anchor="t">
            <a:spAutoFit/>
          </a:bodyPr>
          <a:lstStyle/>
          <a:p>
            <a:pPr algn="r">
              <a:lnSpc>
                <a:spcPct val="100000"/>
              </a:lnSpc>
            </a:pPr>
            <a:r>
              <a:rPr lang="en-US" sz="2638" b="1" spc="-2">
                <a:solidFill>
                  <a:srgbClr val="2C4E8C"/>
                </a:solidFill>
                <a:latin typeface="Arial"/>
                <a:ea typeface="DejaVu Sans"/>
              </a:rPr>
              <a:t>In this period Accelerator Division have published  </a:t>
            </a:r>
            <a:r>
              <a:rPr lang="ru-RU" sz="2638" b="1" spc="-2">
                <a:solidFill>
                  <a:srgbClr val="C00000"/>
                </a:solidFill>
                <a:latin typeface="Arial"/>
                <a:ea typeface="DejaVu Sans"/>
              </a:rPr>
              <a:t>490</a:t>
            </a:r>
            <a:r>
              <a:rPr lang="en-US" sz="2638" b="1" spc="-2">
                <a:solidFill>
                  <a:srgbClr val="0070C0"/>
                </a:solidFill>
                <a:latin typeface="Arial"/>
                <a:ea typeface="DejaVu Sans"/>
              </a:rPr>
              <a:t> </a:t>
            </a:r>
            <a:r>
              <a:rPr lang="en-US" sz="2638" b="1" spc="-2">
                <a:solidFill>
                  <a:srgbClr val="2C4E8C"/>
                </a:solidFill>
                <a:latin typeface="Arial"/>
                <a:ea typeface="DejaVu Sans"/>
              </a:rPr>
              <a:t>Scientific papers and presented</a:t>
            </a:r>
            <a:r>
              <a:rPr lang="en-US" sz="2638" b="1" spc="-2">
                <a:solidFill>
                  <a:srgbClr val="0070C0"/>
                </a:solidFill>
                <a:latin typeface="Arial"/>
                <a:ea typeface="DejaVu Sans"/>
              </a:rPr>
              <a:t> </a:t>
            </a:r>
            <a:r>
              <a:rPr lang="en-US" sz="2638" b="1" spc="-2">
                <a:solidFill>
                  <a:srgbClr val="C00000"/>
                </a:solidFill>
                <a:latin typeface="Arial"/>
                <a:ea typeface="DejaVu Sans"/>
              </a:rPr>
              <a:t>240</a:t>
            </a:r>
            <a:r>
              <a:rPr lang="en-US" sz="2638" b="1" spc="-2">
                <a:solidFill>
                  <a:srgbClr val="0070C0"/>
                </a:solidFill>
                <a:latin typeface="Arial"/>
                <a:ea typeface="DejaVu Sans"/>
              </a:rPr>
              <a:t> </a:t>
            </a:r>
            <a:r>
              <a:rPr lang="en-US" sz="2638" b="1" spc="-2">
                <a:solidFill>
                  <a:srgbClr val="2C4E8C"/>
                </a:solidFill>
                <a:latin typeface="Arial"/>
                <a:ea typeface="DejaVu Sans"/>
              </a:rPr>
              <a:t>reports at various conferences</a:t>
            </a:r>
            <a:r>
              <a:rPr lang="en-US" sz="2638" spc="-2">
                <a:solidFill>
                  <a:srgbClr val="000000"/>
                </a:solidFill>
                <a:latin typeface="Arial"/>
              </a:rPr>
              <a:t> </a:t>
            </a:r>
            <a:r>
              <a:rPr lang="en-US" sz="2638" b="1" spc="-2">
                <a:solidFill>
                  <a:srgbClr val="2C4E8C"/>
                </a:solidFill>
                <a:latin typeface="Arial"/>
                <a:ea typeface="DejaVu Sans"/>
              </a:rPr>
              <a:t>+ students practice (online/in-person).</a:t>
            </a:r>
            <a:endParaRPr lang="en-US" sz="2638" spc="-2">
              <a:solidFill>
                <a:srgbClr val="000000"/>
              </a:solidFill>
              <a:latin typeface="Arial"/>
            </a:endParaRPr>
          </a:p>
        </p:txBody>
      </p:sp>
      <p:pic>
        <p:nvPicPr>
          <p:cNvPr id="1739" name="Рисунок 40"/>
          <p:cNvPicPr/>
          <p:nvPr/>
        </p:nvPicPr>
        <p:blipFill>
          <a:blip r:embed="rId10">
            <a:extLst>
              <a:ext uri="{28A0092B-C50C-407E-A947-70E740481C1C}">
                <a14:useLocalDpi xmlns:a14="http://schemas.microsoft.com/office/drawing/2010/main"/>
              </a:ext>
            </a:extLst>
          </a:blip>
          <a:stretch>
            <a:fillRect/>
          </a:stretch>
        </p:blipFill>
        <p:spPr>
          <a:xfrm>
            <a:off x="5775971" y="4726839"/>
            <a:ext cx="5652497" cy="3444806"/>
          </a:xfrm>
          <a:prstGeom prst="rect">
            <a:avLst/>
          </a:prstGeom>
          <a:ln w="0">
            <a:solidFill>
              <a:srgbClr val="4472C4"/>
            </a:solidFill>
          </a:ln>
        </p:spPr>
      </p:pic>
      <p:sp>
        <p:nvSpPr>
          <p:cNvPr id="1740" name="Прямоугольник 18"/>
          <p:cNvSpPr/>
          <p:nvPr/>
        </p:nvSpPr>
        <p:spPr>
          <a:xfrm>
            <a:off x="4419464" y="4591493"/>
            <a:ext cx="2323598" cy="657367"/>
          </a:xfrm>
          <a:prstGeom prst="rect">
            <a:avLst/>
          </a:prstGeom>
          <a:solidFill>
            <a:srgbClr val="FFFFFF"/>
          </a:solidFill>
          <a:ln w="9360">
            <a:solidFill>
              <a:srgbClr val="C00000"/>
            </a:solidFill>
            <a:miter/>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lgn="ctr">
              <a:lnSpc>
                <a:spcPct val="100000"/>
              </a:lnSpc>
            </a:pPr>
            <a:r>
              <a:rPr lang="en-US" sz="3298" b="1" spc="-2">
                <a:solidFill>
                  <a:srgbClr val="C00000"/>
                </a:solidFill>
                <a:latin typeface="Arial"/>
                <a:ea typeface="DejaVu Sans"/>
              </a:rPr>
              <a:t>2021-2022</a:t>
            </a:r>
            <a:endParaRPr lang="en-US" sz="3298" spc="-2">
              <a:solidFill>
                <a:srgbClr val="000000"/>
              </a:solidFill>
              <a:latin typeface="Arial"/>
            </a:endParaRPr>
          </a:p>
        </p:txBody>
      </p:sp>
      <p:pic>
        <p:nvPicPr>
          <p:cNvPr id="1741" name="Рисунок 41"/>
          <p:cNvPicPr/>
          <p:nvPr/>
        </p:nvPicPr>
        <p:blipFill>
          <a:blip r:embed="rId11">
            <a:extLst>
              <a:ext uri="{28A0092B-C50C-407E-A947-70E740481C1C}">
                <a14:useLocalDpi xmlns:a14="http://schemas.microsoft.com/office/drawing/2010/main"/>
              </a:ext>
            </a:extLst>
          </a:blip>
          <a:srcRect r="3961"/>
          <a:stretch>
            <a:fillRect/>
          </a:stretch>
        </p:blipFill>
        <p:spPr>
          <a:xfrm>
            <a:off x="9918880" y="4714373"/>
            <a:ext cx="1532146" cy="718286"/>
          </a:xfrm>
          <a:prstGeom prst="rect">
            <a:avLst/>
          </a:prstGeom>
          <a:ln w="0">
            <a:noFill/>
          </a:ln>
        </p:spPr>
      </p:pic>
      <p:sp>
        <p:nvSpPr>
          <p:cNvPr id="1742" name="TextBox 96"/>
          <p:cNvSpPr/>
          <p:nvPr/>
        </p:nvSpPr>
        <p:spPr>
          <a:xfrm>
            <a:off x="5751633" y="7637382"/>
            <a:ext cx="4975765" cy="555800"/>
          </a:xfrm>
          <a:prstGeom prst="rect">
            <a:avLst/>
          </a:prstGeom>
          <a:solidFill>
            <a:srgbClr val="FFFFFF">
              <a:alpha val="75000"/>
            </a:srgbClr>
          </a:solidFill>
          <a:ln w="936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en-US" sz="2638" b="1" spc="-2">
                <a:solidFill>
                  <a:srgbClr val="2C4E8C"/>
                </a:solidFill>
                <a:latin typeface="Arial"/>
                <a:ea typeface="DejaVu Sans"/>
              </a:rPr>
              <a:t>SOCHI ‒ applied researches</a:t>
            </a:r>
            <a:endParaRPr lang="en-US" sz="2638" spc="-2">
              <a:solidFill>
                <a:srgbClr val="000000"/>
              </a:solidFill>
              <a:latin typeface="Arial"/>
            </a:endParaRPr>
          </a:p>
        </p:txBody>
      </p:sp>
      <p:pic>
        <p:nvPicPr>
          <p:cNvPr id="29" name="Рисунок 28">
            <a:extLst>
              <a:ext uri="{FF2B5EF4-FFF2-40B4-BE49-F238E27FC236}">
                <a16:creationId xmlns:a16="http://schemas.microsoft.com/office/drawing/2014/main" id="{F216C784-3E3F-6142-8E44-EED18B08CA80}"/>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xmlns:p159="http://schemas.microsoft.com/office/powerpoint/2015/09/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0BE28B2-D1FD-E141-8E11-8723A28476C5}"/>
              </a:ext>
            </a:extLst>
          </p:cNvPr>
          <p:cNvPicPr>
            <a:picLocks noChangeAspect="1"/>
          </p:cNvPicPr>
          <p:nvPr/>
        </p:nvPicPr>
        <p:blipFill>
          <a:blip r:embed="rId2">
            <a:extLst>
              <a:ext uri="{28A0092B-C50C-407E-A947-70E740481C1C}">
                <a14:useLocalDpi xmlns:a14="http://schemas.microsoft.com/office/drawing/2010/main"/>
              </a:ext>
            </a:extLst>
          </a:blip>
          <a:srcRect t="-9" b="78781"/>
          <a:stretch>
            <a:fillRect/>
          </a:stretch>
        </p:blipFill>
        <p:spPr>
          <a:xfrm rot="16200000">
            <a:off x="17281773" y="1320553"/>
            <a:ext cx="4677536" cy="1001381"/>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pic>
        <p:nvPicPr>
          <p:cNvPr id="3" name="Рисунок 2">
            <a:extLst>
              <a:ext uri="{FF2B5EF4-FFF2-40B4-BE49-F238E27FC236}">
                <a16:creationId xmlns:a16="http://schemas.microsoft.com/office/drawing/2014/main" id="{8B9BF8C0-8A2F-624B-A657-C94B220E442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23053" y="556712"/>
            <a:ext cx="10221581" cy="9886661"/>
          </a:xfrm>
          <a:prstGeom prst="rect">
            <a:avLst/>
          </a:prstGeom>
        </p:spPr>
      </p:pic>
      <p:pic>
        <p:nvPicPr>
          <p:cNvPr id="6" name="Рисунок 5">
            <a:extLst>
              <a:ext uri="{FF2B5EF4-FFF2-40B4-BE49-F238E27FC236}">
                <a16:creationId xmlns:a16="http://schemas.microsoft.com/office/drawing/2014/main" id="{3E8F1785-B22E-0748-BBF3-B3DF5480B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32" y="556712"/>
            <a:ext cx="9732817" cy="9639799"/>
          </a:xfrm>
          <a:prstGeom prst="rect">
            <a:avLst/>
          </a:prstGeom>
        </p:spPr>
      </p:pic>
      <p:pic>
        <p:nvPicPr>
          <p:cNvPr id="12" name="Рисунок 11">
            <a:extLst>
              <a:ext uri="{FF2B5EF4-FFF2-40B4-BE49-F238E27FC236}">
                <a16:creationId xmlns:a16="http://schemas.microsoft.com/office/drawing/2014/main" id="{F0BE28B2-D1FD-E141-8E11-8723A28476C5}"/>
              </a:ext>
            </a:extLst>
          </p:cNvPr>
          <p:cNvPicPr>
            <a:picLocks noChangeAspect="1"/>
          </p:cNvPicPr>
          <p:nvPr/>
        </p:nvPicPr>
        <p:blipFill>
          <a:blip r:embed="rId2">
            <a:extLst>
              <a:ext uri="{28A0092B-C50C-407E-A947-70E740481C1C}">
                <a14:useLocalDpi xmlns:a14="http://schemas.microsoft.com/office/drawing/2010/main"/>
              </a:ext>
            </a:extLst>
          </a:blip>
          <a:srcRect t="-9" b="78781"/>
          <a:stretch>
            <a:fillRect/>
          </a:stretch>
        </p:blipFill>
        <p:spPr>
          <a:xfrm>
            <a:off x="9184514" y="10327698"/>
            <a:ext cx="4677536" cy="1001381"/>
          </a:xfrm>
          <a:prstGeom prst="rect">
            <a:avLst/>
          </a:prstGeom>
        </p:spPr>
      </p:pic>
      <p:pic>
        <p:nvPicPr>
          <p:cNvPr id="3074" name="Picture 2">
            <a:extLst>
              <a:ext uri="{FF2B5EF4-FFF2-40B4-BE49-F238E27FC236}">
                <a16:creationId xmlns:a16="http://schemas.microsoft.com/office/drawing/2014/main" id="{62F516B1-58AB-BE42-A064-761E03B39849}"/>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450849" y="2301875"/>
            <a:ext cx="889560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330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E0800-5387-9741-9CA3-B64F0D371924}"/>
              </a:ext>
            </a:extLst>
          </p:cNvPr>
          <p:cNvSpPr>
            <a:spLocks noGrp="1"/>
          </p:cNvSpPr>
          <p:nvPr>
            <p:ph type="dt" sz="half" idx="10"/>
          </p:nvPr>
        </p:nvSpPr>
        <p:spPr/>
        <p:txBody>
          <a:bodyPr/>
          <a:lstStyle/>
          <a:p>
            <a:r>
              <a:rPr lang="ru-RU"/>
              <a:t>14 мая 2024</a:t>
            </a:r>
          </a:p>
        </p:txBody>
      </p:sp>
      <p:sp>
        <p:nvSpPr>
          <p:cNvPr id="3" name="Footer Placeholder 2">
            <a:extLst>
              <a:ext uri="{FF2B5EF4-FFF2-40B4-BE49-F238E27FC236}">
                <a16:creationId xmlns:a16="http://schemas.microsoft.com/office/drawing/2014/main" id="{D2F84F37-C5A9-3042-86BE-3D2BBD52ECB6}"/>
              </a:ext>
            </a:extLst>
          </p:cNvPr>
          <p:cNvSpPr>
            <a:spLocks noGrp="1"/>
          </p:cNvSpPr>
          <p:nvPr>
            <p:ph type="ftr" sz="quarter" idx="11"/>
          </p:nvPr>
        </p:nvSpPr>
        <p:spPr/>
        <p:txBody>
          <a:bodyPr/>
          <a:lstStyle/>
          <a:p>
            <a:r>
              <a:rPr lang="ru-RU"/>
              <a:t>В. Кекелидзе, Сщвещание по ФТИ</a:t>
            </a:r>
          </a:p>
        </p:txBody>
      </p:sp>
      <p:pic>
        <p:nvPicPr>
          <p:cNvPr id="5" name="Picture 4">
            <a:extLst>
              <a:ext uri="{FF2B5EF4-FFF2-40B4-BE49-F238E27FC236}">
                <a16:creationId xmlns:a16="http://schemas.microsoft.com/office/drawing/2014/main" id="{7A1F49F2-3B80-D24C-B141-D8A421B10B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98"/>
            <a:ext cx="20104100" cy="11303667"/>
          </a:xfrm>
          <a:prstGeom prst="rect">
            <a:avLst/>
          </a:prstGeom>
        </p:spPr>
      </p:pic>
      <p:sp>
        <p:nvSpPr>
          <p:cNvPr id="6" name="Rectangle 5">
            <a:extLst>
              <a:ext uri="{FF2B5EF4-FFF2-40B4-BE49-F238E27FC236}">
                <a16:creationId xmlns:a16="http://schemas.microsoft.com/office/drawing/2014/main" id="{9F3D4F90-07CC-FB41-A4B5-28128AAB04C8}"/>
              </a:ext>
            </a:extLst>
          </p:cNvPr>
          <p:cNvSpPr/>
          <p:nvPr/>
        </p:nvSpPr>
        <p:spPr>
          <a:xfrm>
            <a:off x="146050" y="194652"/>
            <a:ext cx="19429721" cy="1919564"/>
          </a:xfrm>
          <a:prstGeom prst="rect">
            <a:avLst/>
          </a:prstGeom>
          <a:solidFill>
            <a:srgbClr val="E4FFFF"/>
          </a:solidFill>
        </p:spPr>
        <p:txBody>
          <a:bodyPr wrap="square">
            <a:spAutoFit/>
          </a:bodyPr>
          <a:lstStyle/>
          <a:p>
            <a:r>
              <a:rPr lang="en-GB" sz="3958" b="1" dirty="0">
                <a:solidFill>
                  <a:srgbClr val="002060"/>
                </a:solidFill>
                <a:latin typeface="Arial" panose="020B0604020202020204" pitchFamily="34" charset="0"/>
                <a:cs typeface="Arial" panose="020B0604020202020204" pitchFamily="34" charset="0"/>
              </a:rPr>
              <a:t>BM@N 2023 4</a:t>
            </a:r>
            <a:r>
              <a:rPr lang="en-GB" sz="3958" b="1" baseline="30000" dirty="0">
                <a:solidFill>
                  <a:srgbClr val="002060"/>
                </a:solidFill>
                <a:latin typeface="Arial" panose="020B0604020202020204" pitchFamily="34" charset="0"/>
                <a:cs typeface="Arial" panose="020B0604020202020204" pitchFamily="34" charset="0"/>
              </a:rPr>
              <a:t>th</a:t>
            </a:r>
            <a:r>
              <a:rPr lang="en-GB" sz="3958" b="1" dirty="0">
                <a:solidFill>
                  <a:srgbClr val="002060"/>
                </a:solidFill>
                <a:latin typeface="Arial" panose="020B0604020202020204" pitchFamily="34" charset="0"/>
                <a:cs typeface="Arial" panose="020B0604020202020204" pitchFamily="34" charset="0"/>
              </a:rPr>
              <a:t> </a:t>
            </a:r>
            <a:r>
              <a:rPr lang="en-US" sz="3958" b="1" dirty="0">
                <a:solidFill>
                  <a:srgbClr val="002060"/>
                </a:solidFill>
                <a:latin typeface="Arial" panose="020B0604020202020204" pitchFamily="34" charset="0"/>
                <a:cs typeface="Arial" panose="020B0604020202020204" pitchFamily="34" charset="0"/>
              </a:rPr>
              <a:t>Run</a:t>
            </a:r>
            <a:r>
              <a:rPr lang="en-GB" sz="3958" b="1" dirty="0">
                <a:solidFill>
                  <a:srgbClr val="002060"/>
                </a:solidFill>
                <a:latin typeface="Arial" panose="020B0604020202020204" pitchFamily="34" charset="0"/>
                <a:cs typeface="Arial" panose="020B0604020202020204" pitchFamily="34" charset="0"/>
              </a:rPr>
              <a:t>: </a:t>
            </a:r>
          </a:p>
          <a:p>
            <a:pPr algn="r"/>
            <a:r>
              <a:rPr lang="en-GB" sz="3958" b="1" i="1" dirty="0">
                <a:solidFill>
                  <a:srgbClr val="002060"/>
                </a:solidFill>
                <a:latin typeface="Arial" panose="020B0604020202020204" pitchFamily="34" charset="0"/>
                <a:cs typeface="Arial" panose="020B0604020202020204" pitchFamily="34" charset="0"/>
              </a:rPr>
              <a:t>3.8 </a:t>
            </a:r>
            <a:r>
              <a:rPr lang="en-GB" sz="3958" b="1" i="1" dirty="0" err="1">
                <a:solidFill>
                  <a:srgbClr val="002060"/>
                </a:solidFill>
                <a:latin typeface="Arial" panose="020B0604020202020204" pitchFamily="34" charset="0"/>
                <a:cs typeface="Arial" panose="020B0604020202020204" pitchFamily="34" charset="0"/>
              </a:rPr>
              <a:t>A</a:t>
            </a:r>
            <a:r>
              <a:rPr lang="en-GB" sz="3958" i="1" dirty="0" err="1">
                <a:solidFill>
                  <a:srgbClr val="002060"/>
                </a:solidFill>
                <a:latin typeface="Arial" panose="020B0604020202020204" pitchFamily="34" charset="0"/>
                <a:cs typeface="Arial" panose="020B0604020202020204" pitchFamily="34" charset="0"/>
              </a:rPr>
              <a:t>GeV</a:t>
            </a:r>
            <a:r>
              <a:rPr lang="en-GB" sz="3958" i="1" dirty="0">
                <a:solidFill>
                  <a:srgbClr val="002060"/>
                </a:solidFill>
                <a:latin typeface="Arial" panose="020B0604020202020204" pitchFamily="34" charset="0"/>
                <a:cs typeface="Arial" panose="020B0604020202020204" pitchFamily="34" charset="0"/>
              </a:rPr>
              <a:t> </a:t>
            </a:r>
            <a:r>
              <a:rPr lang="en-GB" sz="3958" b="1" i="1" dirty="0">
                <a:solidFill>
                  <a:srgbClr val="002060"/>
                </a:solidFill>
                <a:latin typeface="Arial" panose="020B0604020202020204" pitchFamily="34" charset="0"/>
                <a:cs typeface="Arial" panose="020B0604020202020204" pitchFamily="34" charset="0"/>
              </a:rPr>
              <a:t>Xe + </a:t>
            </a:r>
            <a:r>
              <a:rPr lang="en-GB" sz="3958" b="1" i="1" dirty="0" err="1">
                <a:solidFill>
                  <a:srgbClr val="002060"/>
                </a:solidFill>
                <a:latin typeface="Arial" panose="020B0604020202020204" pitchFamily="34" charset="0"/>
                <a:cs typeface="Arial" panose="020B0604020202020204" pitchFamily="34" charset="0"/>
              </a:rPr>
              <a:t>CsI</a:t>
            </a:r>
            <a:r>
              <a:rPr lang="en-GB" sz="3958" b="1" i="1" dirty="0">
                <a:solidFill>
                  <a:srgbClr val="002060"/>
                </a:solidFill>
                <a:latin typeface="Arial" panose="020B0604020202020204" pitchFamily="34" charset="0"/>
                <a:cs typeface="Arial" panose="020B0604020202020204" pitchFamily="34" charset="0"/>
              </a:rPr>
              <a:t> </a:t>
            </a:r>
            <a:r>
              <a:rPr lang="en-GB" sz="3958" i="1" dirty="0">
                <a:solidFill>
                  <a:srgbClr val="002060"/>
                </a:solidFill>
                <a:latin typeface="Arial" panose="020B0604020202020204" pitchFamily="34" charset="0"/>
                <a:cs typeface="Arial" panose="020B0604020202020204" pitchFamily="34" charset="0"/>
              </a:rPr>
              <a:t>collisions; beam intensity </a:t>
            </a:r>
            <a:r>
              <a:rPr lang="en-GB" sz="3958" b="1" i="1" dirty="0">
                <a:solidFill>
                  <a:srgbClr val="002060"/>
                </a:solidFill>
                <a:latin typeface="Arial" panose="020B0604020202020204" pitchFamily="34" charset="0"/>
                <a:cs typeface="Arial" panose="020B0604020202020204" pitchFamily="34" charset="0"/>
              </a:rPr>
              <a:t>2.5∙10</a:t>
            </a:r>
            <a:r>
              <a:rPr lang="en-GB" sz="3958" b="1" i="1" baseline="30000" dirty="0">
                <a:solidFill>
                  <a:srgbClr val="002060"/>
                </a:solidFill>
                <a:latin typeface="Arial" panose="020B0604020202020204" pitchFamily="34" charset="0"/>
                <a:cs typeface="Arial" panose="020B0604020202020204" pitchFamily="34" charset="0"/>
              </a:rPr>
              <a:t>5</a:t>
            </a:r>
            <a:r>
              <a:rPr lang="en-GB" sz="3958" i="1" dirty="0">
                <a:solidFill>
                  <a:srgbClr val="002060"/>
                </a:solidFill>
                <a:latin typeface="Arial" panose="020B0604020202020204" pitchFamily="34" charset="0"/>
                <a:cs typeface="Arial" panose="020B0604020202020204" pitchFamily="34" charset="0"/>
              </a:rPr>
              <a:t>/s; DAQ rate </a:t>
            </a:r>
            <a:r>
              <a:rPr lang="en-GB" sz="3958" b="1" i="1" dirty="0">
                <a:solidFill>
                  <a:srgbClr val="002060"/>
                </a:solidFill>
                <a:latin typeface="Arial" panose="020B0604020202020204" pitchFamily="34" charset="0"/>
                <a:cs typeface="Arial" panose="020B0604020202020204" pitchFamily="34" charset="0"/>
              </a:rPr>
              <a:t>2.5∙10</a:t>
            </a:r>
            <a:r>
              <a:rPr lang="en-GB" sz="3958" b="1" i="1" baseline="30000" dirty="0">
                <a:solidFill>
                  <a:srgbClr val="002060"/>
                </a:solidFill>
                <a:latin typeface="Arial" panose="020B0604020202020204" pitchFamily="34" charset="0"/>
                <a:cs typeface="Arial" panose="020B0604020202020204" pitchFamily="34" charset="0"/>
              </a:rPr>
              <a:t>3</a:t>
            </a:r>
            <a:r>
              <a:rPr lang="en-GB" sz="3958" i="1" dirty="0">
                <a:solidFill>
                  <a:srgbClr val="002060"/>
                </a:solidFill>
                <a:latin typeface="Arial" panose="020B0604020202020204" pitchFamily="34" charset="0"/>
                <a:cs typeface="Arial" panose="020B0604020202020204" pitchFamily="34" charset="0"/>
              </a:rPr>
              <a:t>/s; </a:t>
            </a:r>
          </a:p>
          <a:p>
            <a:pPr algn="r"/>
            <a:r>
              <a:rPr lang="en-GB" sz="3958" i="1" dirty="0">
                <a:solidFill>
                  <a:srgbClr val="002060"/>
                </a:solidFill>
                <a:latin typeface="Arial" panose="020B0604020202020204" pitchFamily="34" charset="0"/>
                <a:cs typeface="Arial" panose="020B0604020202020204" pitchFamily="34" charset="0"/>
              </a:rPr>
              <a:t>accelerator duty factor </a:t>
            </a:r>
            <a:r>
              <a:rPr lang="en-GB" sz="3958" b="1" i="1" dirty="0">
                <a:solidFill>
                  <a:srgbClr val="002060"/>
                </a:solidFill>
                <a:latin typeface="Arial" panose="020B0604020202020204" pitchFamily="34" charset="0"/>
                <a:cs typeface="Arial" panose="020B0604020202020204" pitchFamily="34" charset="0"/>
              </a:rPr>
              <a:t>0.25; 1.8∙10</a:t>
            </a:r>
            <a:r>
              <a:rPr lang="en-GB" sz="3958" b="1" i="1" baseline="30000" dirty="0">
                <a:solidFill>
                  <a:srgbClr val="002060"/>
                </a:solidFill>
                <a:latin typeface="Arial" panose="020B0604020202020204" pitchFamily="34" charset="0"/>
                <a:cs typeface="Arial" panose="020B0604020202020204" pitchFamily="34" charset="0"/>
              </a:rPr>
              <a:t>9</a:t>
            </a:r>
            <a:r>
              <a:rPr lang="en-GB" sz="3958" b="1" i="1" dirty="0">
                <a:solidFill>
                  <a:srgbClr val="002060"/>
                </a:solidFill>
                <a:latin typeface="Arial" panose="020B0604020202020204" pitchFamily="34" charset="0"/>
                <a:cs typeface="Arial" panose="020B0604020202020204" pitchFamily="34" charset="0"/>
              </a:rPr>
              <a:t> </a:t>
            </a:r>
            <a:r>
              <a:rPr lang="en-GB" sz="3958" i="1" dirty="0">
                <a:solidFill>
                  <a:srgbClr val="002060"/>
                </a:solidFill>
                <a:latin typeface="Arial" panose="020B0604020202020204" pitchFamily="34" charset="0"/>
                <a:cs typeface="Arial" panose="020B0604020202020204" pitchFamily="34" charset="0"/>
              </a:rPr>
              <a:t>interactions; </a:t>
            </a:r>
            <a:r>
              <a:rPr lang="en-GB" sz="3958" b="1" i="1" dirty="0">
                <a:solidFill>
                  <a:srgbClr val="002060"/>
                </a:solidFill>
                <a:latin typeface="Arial" panose="020B0604020202020204" pitchFamily="34" charset="0"/>
                <a:cs typeface="Arial" panose="020B0604020202020204" pitchFamily="34" charset="0"/>
              </a:rPr>
              <a:t>1.8∙10</a:t>
            </a:r>
            <a:r>
              <a:rPr lang="en-GB" sz="3958" b="1" i="1" baseline="30000" dirty="0">
                <a:solidFill>
                  <a:srgbClr val="002060"/>
                </a:solidFill>
                <a:latin typeface="Arial" panose="020B0604020202020204" pitchFamily="34" charset="0"/>
                <a:cs typeface="Arial" panose="020B0604020202020204" pitchFamily="34" charset="0"/>
              </a:rPr>
              <a:t>11</a:t>
            </a:r>
            <a:r>
              <a:rPr lang="en-GB" sz="3958" b="1" i="1" dirty="0">
                <a:solidFill>
                  <a:srgbClr val="002060"/>
                </a:solidFill>
                <a:latin typeface="Arial" panose="020B0604020202020204" pitchFamily="34" charset="0"/>
                <a:cs typeface="Arial" panose="020B0604020202020204" pitchFamily="34" charset="0"/>
              </a:rPr>
              <a:t> </a:t>
            </a:r>
            <a:r>
              <a:rPr lang="en-GB" sz="3958" i="1" dirty="0">
                <a:solidFill>
                  <a:srgbClr val="002060"/>
                </a:solidFill>
                <a:latin typeface="Arial" panose="020B0604020202020204" pitchFamily="34" charset="0"/>
                <a:cs typeface="Arial" panose="020B0604020202020204" pitchFamily="34" charset="0"/>
              </a:rPr>
              <a:t>beam ions  </a:t>
            </a:r>
          </a:p>
        </p:txBody>
      </p:sp>
      <p:sp>
        <p:nvSpPr>
          <p:cNvPr id="9" name="Прямоугольник 2">
            <a:extLst>
              <a:ext uri="{FF2B5EF4-FFF2-40B4-BE49-F238E27FC236}">
                <a16:creationId xmlns:a16="http://schemas.microsoft.com/office/drawing/2014/main" id="{3E37D596-F321-C644-87C5-C69BEF900AF4}"/>
              </a:ext>
            </a:extLst>
          </p:cNvPr>
          <p:cNvSpPr/>
          <p:nvPr/>
        </p:nvSpPr>
        <p:spPr>
          <a:xfrm>
            <a:off x="2150460" y="9295821"/>
            <a:ext cx="10768494" cy="1985159"/>
          </a:xfrm>
          <a:prstGeom prst="rect">
            <a:avLst/>
          </a:prstGeom>
          <a:solidFill>
            <a:srgbClr val="D5FFFF"/>
          </a:solidFill>
        </p:spPr>
        <p:txBody>
          <a:bodyPr wrap="square" tIns="0" rIns="59363">
            <a:spAutoFit/>
          </a:bodyPr>
          <a:lstStyle/>
          <a:p>
            <a:pPr>
              <a:lnSpc>
                <a:spcPct val="150000"/>
              </a:lnSpc>
            </a:pPr>
            <a:r>
              <a:rPr lang="en-US" altLang="de-DE" sz="2800" b="1" dirty="0">
                <a:solidFill>
                  <a:srgbClr val="002060"/>
                </a:solidFill>
                <a:latin typeface="Arial" panose="020B0604020202020204" pitchFamily="34" charset="0"/>
                <a:cs typeface="Arial" panose="020B0604020202020204" pitchFamily="34" charset="0"/>
              </a:rPr>
              <a:t>Program with heavy ions:</a:t>
            </a:r>
          </a:p>
          <a:p>
            <a:pPr marL="565442" indent="-565442">
              <a:buClr>
                <a:srgbClr val="FF0000"/>
              </a:buClr>
              <a:buFont typeface="Wingdings" pitchFamily="2" charset="2"/>
              <a:buChar char="Ø"/>
            </a:pPr>
            <a:r>
              <a:rPr lang="en-US" sz="2800" i="1" dirty="0">
                <a:solidFill>
                  <a:srgbClr val="002060"/>
                </a:solidFill>
                <a:latin typeface="Arial" panose="020B0604020202020204" pitchFamily="34" charset="0"/>
                <a:cs typeface="Arial" panose="020B0604020202020204" pitchFamily="34" charset="0"/>
              </a:rPr>
              <a:t>EOS for symmetrical nuclear matter at high baryonic densities </a:t>
            </a:r>
            <a:endParaRPr lang="en-US" sz="2800" i="1" dirty="0">
              <a:solidFill>
                <a:srgbClr val="002060"/>
              </a:solidFill>
              <a:latin typeface="Arial" panose="020B0604020202020204" pitchFamily="34" charset="0"/>
              <a:cs typeface="Arial" panose="020B0604020202020204" pitchFamily="34" charset="0"/>
              <a:sym typeface="Wingdings" panose="05000000000000000000" pitchFamily="2" charset="2"/>
            </a:endParaRPr>
          </a:p>
          <a:p>
            <a:pPr marL="565442" indent="-565442">
              <a:buClr>
                <a:srgbClr val="FF0000"/>
              </a:buClr>
              <a:buFont typeface="Wingdings" pitchFamily="2" charset="2"/>
              <a:buChar char="Ø"/>
            </a:pPr>
            <a:r>
              <a:rPr lang="en-US" sz="2800" i="1" dirty="0" err="1">
                <a:solidFill>
                  <a:srgbClr val="002060"/>
                </a:solidFill>
                <a:latin typeface="Arial" panose="020B0604020202020204" pitchFamily="34" charset="0"/>
                <a:ea typeface="Tahoma" panose="020B0604030504040204" pitchFamily="34" charset="0"/>
                <a:cs typeface="Arial" panose="020B0604020202020204" pitchFamily="34" charset="0"/>
                <a:sym typeface="Wingdings" pitchFamily="2" charset="2"/>
              </a:rPr>
              <a:t>hypernuclei</a:t>
            </a:r>
            <a:endParaRPr lang="en-US" sz="2800" i="1" dirty="0">
              <a:solidFill>
                <a:srgbClr val="00206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endParaRPr>
          </a:p>
          <a:p>
            <a:pPr marL="565442" indent="-565442">
              <a:buClr>
                <a:srgbClr val="FF0000"/>
              </a:buClr>
              <a:buFont typeface="Wingdings" pitchFamily="2" charset="2"/>
              <a:buChar char="Ø"/>
            </a:pPr>
            <a:r>
              <a:rPr lang="en-US" sz="2800" i="1" dirty="0">
                <a:solidFill>
                  <a:srgbClr val="00206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Phase transition from hadron matter to partonic</a:t>
            </a:r>
            <a:r>
              <a:rPr lang="de-DE" sz="2800" i="1" dirty="0">
                <a:solidFill>
                  <a:srgbClr val="002060"/>
                </a:solidFill>
                <a:latin typeface="Arial" panose="020B0604020202020204" pitchFamily="34" charset="0"/>
                <a:ea typeface="Tahoma" panose="020B0604030504040204" pitchFamily="34" charset="0"/>
                <a:cs typeface="Arial" panose="020B0604020202020204" pitchFamily="34" charset="0"/>
                <a:sym typeface="Wingdings" pitchFamily="2" charset="2"/>
              </a:rPr>
              <a:t> </a:t>
            </a:r>
            <a:r>
              <a:rPr lang="de-DE" sz="2800" b="1" i="1" dirty="0">
                <a:solidFill>
                  <a:srgbClr val="002060"/>
                </a:solidFill>
                <a:latin typeface="Arial" panose="020B0604020202020204" pitchFamily="34" charset="0"/>
                <a:ea typeface="Tahoma" panose="020B0604030504040204" pitchFamily="34" charset="0"/>
                <a:cs typeface="Arial" panose="020B0604020202020204" pitchFamily="34" charset="0"/>
                <a:sym typeface="Wingdings" pitchFamily="2" charset="2"/>
              </a:rPr>
              <a:t> </a:t>
            </a:r>
          </a:p>
        </p:txBody>
      </p:sp>
      <p:sp>
        <p:nvSpPr>
          <p:cNvPr id="4" name="Slide Number Placeholder 3">
            <a:extLst>
              <a:ext uri="{FF2B5EF4-FFF2-40B4-BE49-F238E27FC236}">
                <a16:creationId xmlns:a16="http://schemas.microsoft.com/office/drawing/2014/main" id="{C56C30B2-B43B-AFEA-8B17-00096A1EFA9B}"/>
              </a:ext>
            </a:extLst>
          </p:cNvPr>
          <p:cNvSpPr>
            <a:spLocks noGrp="1"/>
          </p:cNvSpPr>
          <p:nvPr>
            <p:ph type="sldNum" sz="quarter" idx="12"/>
          </p:nvPr>
        </p:nvSpPr>
        <p:spPr/>
        <p:txBody>
          <a:bodyPr/>
          <a:lstStyle/>
          <a:p>
            <a:fld id="{254D851C-2B19-462F-8B67-6651829822B1}" type="slidenum">
              <a:rPr lang="ru-RU" smtClean="0"/>
              <a:t>7</a:t>
            </a:fld>
            <a:endParaRPr lang="ru-RU"/>
          </a:p>
        </p:txBody>
      </p:sp>
      <p:sp>
        <p:nvSpPr>
          <p:cNvPr id="11" name="TextBox 10">
            <a:extLst>
              <a:ext uri="{FF2B5EF4-FFF2-40B4-BE49-F238E27FC236}">
                <a16:creationId xmlns:a16="http://schemas.microsoft.com/office/drawing/2014/main" id="{BBA0E625-174D-9942-AAAD-035E1B848B8F}"/>
              </a:ext>
            </a:extLst>
          </p:cNvPr>
          <p:cNvSpPr txBox="1"/>
          <p:nvPr/>
        </p:nvSpPr>
        <p:spPr>
          <a:xfrm>
            <a:off x="16757650" y="10940018"/>
            <a:ext cx="35375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M.Kapishin (BM@N)</a:t>
            </a:r>
            <a:endParaRPr lang="ru-RU" i="1"/>
          </a:p>
        </p:txBody>
      </p:sp>
    </p:spTree>
    <p:extLst>
      <p:ext uri="{BB962C8B-B14F-4D97-AF65-F5344CB8AC3E}">
        <p14:creationId xmlns:p14="http://schemas.microsoft.com/office/powerpoint/2010/main" val="17543552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27855E-0D17-B4B0-C801-CBB6E7314A9F}"/>
              </a:ext>
            </a:extLst>
          </p:cNvPr>
          <p:cNvSpPr>
            <a:spLocks noGrp="1"/>
          </p:cNvSpPr>
          <p:nvPr>
            <p:ph type="sldNum" sz="quarter" idx="12"/>
          </p:nvPr>
        </p:nvSpPr>
        <p:spPr/>
        <p:txBody>
          <a:bodyPr/>
          <a:lstStyle/>
          <a:p>
            <a:fld id="{254D851C-2B19-462F-8B67-6651829822B1}" type="slidenum">
              <a:rPr lang="ru-RU" smtClean="0"/>
              <a:t>8</a:t>
            </a:fld>
            <a:endParaRPr lang="ru-RU"/>
          </a:p>
        </p:txBody>
      </p:sp>
      <p:pic>
        <p:nvPicPr>
          <p:cNvPr id="6" name="Picture 5">
            <a:extLst>
              <a:ext uri="{FF2B5EF4-FFF2-40B4-BE49-F238E27FC236}">
                <a16:creationId xmlns:a16="http://schemas.microsoft.com/office/drawing/2014/main" id="{BBB433DD-B490-8528-A60D-7EA3F94261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29" y="907844"/>
            <a:ext cx="7094167" cy="4746832"/>
          </a:xfrm>
          <a:prstGeom prst="rect">
            <a:avLst/>
          </a:prstGeom>
        </p:spPr>
      </p:pic>
      <p:pic>
        <p:nvPicPr>
          <p:cNvPr id="8" name="Picture 7">
            <a:extLst>
              <a:ext uri="{FF2B5EF4-FFF2-40B4-BE49-F238E27FC236}">
                <a16:creationId xmlns:a16="http://schemas.microsoft.com/office/drawing/2014/main" id="{28D0B0AE-2771-9D86-5454-2D0EABFC1E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26246" y="850700"/>
            <a:ext cx="7087375" cy="4924232"/>
          </a:xfrm>
          <a:prstGeom prst="rect">
            <a:avLst/>
          </a:prstGeom>
        </p:spPr>
      </p:pic>
      <p:pic>
        <p:nvPicPr>
          <p:cNvPr id="10" name="Picture 9">
            <a:extLst>
              <a:ext uri="{FF2B5EF4-FFF2-40B4-BE49-F238E27FC236}">
                <a16:creationId xmlns:a16="http://schemas.microsoft.com/office/drawing/2014/main" id="{CC44C1D9-47C0-C8EC-6F2A-51440789A2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44617" y="356407"/>
            <a:ext cx="6512891" cy="565428"/>
          </a:xfrm>
          <a:prstGeom prst="rect">
            <a:avLst/>
          </a:prstGeom>
        </p:spPr>
      </p:pic>
      <p:pic>
        <p:nvPicPr>
          <p:cNvPr id="12" name="Picture 11">
            <a:extLst>
              <a:ext uri="{FF2B5EF4-FFF2-40B4-BE49-F238E27FC236}">
                <a16:creationId xmlns:a16="http://schemas.microsoft.com/office/drawing/2014/main" id="{D60DC1AF-31EA-0911-557A-343F56FB215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2132" y="146989"/>
            <a:ext cx="12606946" cy="774846"/>
          </a:xfrm>
          <a:prstGeom prst="rect">
            <a:avLst/>
          </a:prstGeom>
        </p:spPr>
      </p:pic>
      <p:pic>
        <p:nvPicPr>
          <p:cNvPr id="14" name="Picture 13">
            <a:extLst>
              <a:ext uri="{FF2B5EF4-FFF2-40B4-BE49-F238E27FC236}">
                <a16:creationId xmlns:a16="http://schemas.microsoft.com/office/drawing/2014/main" id="{6596656E-39F5-42D2-2E3B-5EBCCF0F5E9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425487" y="5403228"/>
            <a:ext cx="5442746" cy="991188"/>
          </a:xfrm>
          <a:prstGeom prst="rect">
            <a:avLst/>
          </a:prstGeom>
        </p:spPr>
      </p:pic>
      <p:pic>
        <p:nvPicPr>
          <p:cNvPr id="16" name="Picture 15">
            <a:extLst>
              <a:ext uri="{FF2B5EF4-FFF2-40B4-BE49-F238E27FC236}">
                <a16:creationId xmlns:a16="http://schemas.microsoft.com/office/drawing/2014/main" id="{27E267A5-8B53-B28A-99CF-1B4E30EFCFA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959022" y="850702"/>
            <a:ext cx="6145077" cy="4182514"/>
          </a:xfrm>
          <a:prstGeom prst="rect">
            <a:avLst/>
          </a:prstGeom>
        </p:spPr>
      </p:pic>
      <p:pic>
        <p:nvPicPr>
          <p:cNvPr id="18" name="Picture 17">
            <a:extLst>
              <a:ext uri="{FF2B5EF4-FFF2-40B4-BE49-F238E27FC236}">
                <a16:creationId xmlns:a16="http://schemas.microsoft.com/office/drawing/2014/main" id="{679A5A4C-1C39-CFC3-7A50-EC84ECF113B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36444" y="5708170"/>
            <a:ext cx="7045491" cy="4960601"/>
          </a:xfrm>
          <a:prstGeom prst="rect">
            <a:avLst/>
          </a:prstGeom>
        </p:spPr>
      </p:pic>
      <p:pic>
        <p:nvPicPr>
          <p:cNvPr id="20" name="Picture 19">
            <a:extLst>
              <a:ext uri="{FF2B5EF4-FFF2-40B4-BE49-F238E27FC236}">
                <a16:creationId xmlns:a16="http://schemas.microsoft.com/office/drawing/2014/main" id="{1080D2AB-F2D8-FB5F-E858-7E1D22A3B44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366143" y="6325169"/>
            <a:ext cx="12578088" cy="2303324"/>
          </a:xfrm>
          <a:prstGeom prst="rect">
            <a:avLst/>
          </a:prstGeom>
        </p:spPr>
      </p:pic>
      <p:sp>
        <p:nvSpPr>
          <p:cNvPr id="13" name="TextBox 12">
            <a:extLst>
              <a:ext uri="{FF2B5EF4-FFF2-40B4-BE49-F238E27FC236}">
                <a16:creationId xmlns:a16="http://schemas.microsoft.com/office/drawing/2014/main" id="{276BBC02-3A96-E442-8EA0-F0E95C4CF0FB}"/>
              </a:ext>
            </a:extLst>
          </p:cNvPr>
          <p:cNvSpPr txBox="1"/>
          <p:nvPr/>
        </p:nvSpPr>
        <p:spPr>
          <a:xfrm>
            <a:off x="7421347" y="8729779"/>
            <a:ext cx="12542873" cy="1938992"/>
          </a:xfrm>
          <a:prstGeom prst="rect">
            <a:avLst/>
          </a:prstGeom>
          <a:solidFill>
            <a:schemeClr val="bg1"/>
          </a:solidFill>
        </p:spPr>
        <p:txBody>
          <a:bodyPr wrap="square">
            <a:spAutoFit/>
          </a:bodyPr>
          <a:lstStyle/>
          <a:p>
            <a:r>
              <a:rPr lang="en-GB" sz="2400" b="1" i="1">
                <a:solidFill>
                  <a:srgbClr val="002060"/>
                </a:solidFill>
                <a:latin typeface="Arial" panose="020B0604020202020204" pitchFamily="34" charset="0"/>
                <a:cs typeface="Arial" panose="020B0604020202020204" pitchFamily="34" charset="0"/>
              </a:rPr>
              <a:t>BM@N: Preparations for a physics run with the Bi beam </a:t>
            </a:r>
          </a:p>
          <a:p>
            <a:pPr marL="471202" indent="-471202">
              <a:buFont typeface="Arial" panose="020B0604020202020204" pitchFamily="34" charset="0"/>
              <a:buChar char="•"/>
            </a:pPr>
            <a:r>
              <a:rPr lang="en-GB" sz="2400" i="1">
                <a:solidFill>
                  <a:srgbClr val="002060"/>
                </a:solidFill>
                <a:latin typeface="Arial" panose="020B0604020202020204" pitchFamily="34" charset="0"/>
                <a:cs typeface="Arial" panose="020B0604020202020204" pitchFamily="34" charset="0"/>
              </a:rPr>
              <a:t>Further development of the </a:t>
            </a:r>
            <a:r>
              <a:rPr lang="en-GB" sz="2400" b="1" i="1">
                <a:solidFill>
                  <a:srgbClr val="002060"/>
                </a:solidFill>
                <a:latin typeface="Arial" panose="020B0604020202020204" pitchFamily="34" charset="0"/>
                <a:cs typeface="Arial" panose="020B0604020202020204" pitchFamily="34" charset="0"/>
              </a:rPr>
              <a:t>central tracker </a:t>
            </a:r>
            <a:r>
              <a:rPr lang="en-GB" sz="2400" i="1">
                <a:solidFill>
                  <a:srgbClr val="002060"/>
                </a:solidFill>
                <a:latin typeface="Arial" panose="020B0604020202020204" pitchFamily="34" charset="0"/>
                <a:cs typeface="Arial" panose="020B0604020202020204" pitchFamily="34" charset="0"/>
              </a:rPr>
              <a:t>is foreseen: </a:t>
            </a:r>
          </a:p>
          <a:p>
            <a:pPr algn="r"/>
            <a:r>
              <a:rPr lang="en-GB" sz="2400" i="1">
                <a:solidFill>
                  <a:srgbClr val="002060"/>
                </a:solidFill>
                <a:latin typeface="Arial" panose="020B0604020202020204" pitchFamily="34" charset="0"/>
                <a:cs typeface="Arial" panose="020B0604020202020204" pitchFamily="34" charset="0"/>
              </a:rPr>
              <a:t>installation of additional stations of silicon detectors; </a:t>
            </a:r>
            <a:endParaRPr lang="ru-RU" sz="2400" i="1">
              <a:solidFill>
                <a:srgbClr val="002060"/>
              </a:solidFill>
              <a:latin typeface="Arial" panose="020B0604020202020204" pitchFamily="34" charset="0"/>
              <a:cs typeface="Arial" panose="020B0604020202020204" pitchFamily="34" charset="0"/>
            </a:endParaRPr>
          </a:p>
          <a:p>
            <a:pPr marL="471202" indent="-471202">
              <a:buFont typeface="Arial" panose="020B0604020202020204" pitchFamily="34" charset="0"/>
              <a:buChar char="•"/>
            </a:pPr>
            <a:r>
              <a:rPr lang="en-GB" sz="2400" i="1">
                <a:solidFill>
                  <a:srgbClr val="002060"/>
                </a:solidFill>
                <a:latin typeface="Arial" panose="020B0604020202020204" pitchFamily="34" charset="0"/>
                <a:cs typeface="Arial" panose="020B0604020202020204" pitchFamily="34" charset="0"/>
              </a:rPr>
              <a:t> It is planned to put into operation a </a:t>
            </a:r>
            <a:r>
              <a:rPr lang="en-GB" sz="2400" b="1" i="1">
                <a:solidFill>
                  <a:srgbClr val="002060"/>
                </a:solidFill>
                <a:latin typeface="Arial" panose="020B0604020202020204" pitchFamily="34" charset="0"/>
                <a:cs typeface="Arial" panose="020B0604020202020204" pitchFamily="34" charset="0"/>
              </a:rPr>
              <a:t>2</a:t>
            </a:r>
            <a:r>
              <a:rPr lang="en-GB" sz="2400" i="1">
                <a:solidFill>
                  <a:srgbClr val="002060"/>
                </a:solidFill>
                <a:latin typeface="Arial" panose="020B0604020202020204" pitchFamily="34" charset="0"/>
                <a:cs typeface="Arial" panose="020B0604020202020204" pitchFamily="34" charset="0"/>
              </a:rPr>
              <a:t>-coordinate (X/Y) </a:t>
            </a:r>
            <a:r>
              <a:rPr lang="en-GB" sz="2400" b="1" i="1">
                <a:solidFill>
                  <a:srgbClr val="002060"/>
                </a:solidFill>
                <a:latin typeface="Arial" panose="020B0604020202020204" pitchFamily="34" charset="0"/>
                <a:cs typeface="Arial" panose="020B0604020202020204" pitchFamily="34" charset="0"/>
              </a:rPr>
              <a:t>neutron detector of high granularity </a:t>
            </a:r>
            <a:r>
              <a:rPr lang="en-GB" sz="2400" i="1">
                <a:solidFill>
                  <a:srgbClr val="002060"/>
                </a:solidFill>
                <a:latin typeface="Arial" panose="020B0604020202020204" pitchFamily="34" charset="0"/>
                <a:cs typeface="Arial" panose="020B0604020202020204" pitchFamily="34" charset="0"/>
              </a:rPr>
              <a:t>to measure neutron yield and collective flow. </a:t>
            </a:r>
          </a:p>
        </p:txBody>
      </p:sp>
      <p:sp>
        <p:nvSpPr>
          <p:cNvPr id="15" name="TextBox 14">
            <a:extLst>
              <a:ext uri="{FF2B5EF4-FFF2-40B4-BE49-F238E27FC236}">
                <a16:creationId xmlns:a16="http://schemas.microsoft.com/office/drawing/2014/main" id="{BBA80771-324D-7D49-8525-F2E3DE45240B}"/>
              </a:ext>
            </a:extLst>
          </p:cNvPr>
          <p:cNvSpPr txBox="1"/>
          <p:nvPr/>
        </p:nvSpPr>
        <p:spPr>
          <a:xfrm>
            <a:off x="16757650" y="10940018"/>
            <a:ext cx="3537520" cy="369332"/>
          </a:xfrm>
          <a:prstGeom prst="rect">
            <a:avLst/>
          </a:prstGeom>
          <a:noFill/>
        </p:spPr>
        <p:txBody>
          <a:bodyPr wrap="square">
            <a:spAutoFit/>
          </a:bodyPr>
          <a:lstStyle/>
          <a:p>
            <a:r>
              <a:rPr lang="en-US" sz="1800" i="1">
                <a:latin typeface="Arial" panose="020B0604020202020204" pitchFamily="34" charset="0"/>
                <a:ea typeface="Verdana" panose="020B0604030504040204" pitchFamily="34" charset="0"/>
                <a:cs typeface="Arial" panose="020B0604020202020204" pitchFamily="34" charset="0"/>
              </a:rPr>
              <a:t>Courtesy M.Kapishin (BM@N)</a:t>
            </a:r>
            <a:endParaRPr lang="ru-RU" i="1"/>
          </a:p>
        </p:txBody>
      </p:sp>
      <p:pic>
        <p:nvPicPr>
          <p:cNvPr id="17" name="Рисунок 16">
            <a:extLst>
              <a:ext uri="{FF2B5EF4-FFF2-40B4-BE49-F238E27FC236}">
                <a16:creationId xmlns:a16="http://schemas.microsoft.com/office/drawing/2014/main" id="{246E5861-3212-444C-8DEB-E0C3F990DFA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Tree>
    <p:extLst>
      <p:ext uri="{BB962C8B-B14F-4D97-AF65-F5344CB8AC3E}">
        <p14:creationId xmlns:p14="http://schemas.microsoft.com/office/powerpoint/2010/main" val="40527166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2495006" y="50261"/>
            <a:ext cx="17338005" cy="1489405"/>
          </a:xfrm>
          <a:prstGeom prst="rect">
            <a:avLst/>
          </a:prstGeom>
          <a:noFill/>
          <a:ln w="0">
            <a:noFill/>
          </a:ln>
        </p:spPr>
        <p:txBody>
          <a:bodyPr lIns="0" tIns="0" rIns="0" bIns="0" anchor="ctr">
            <a:normAutofit/>
          </a:bodyPr>
          <a:lstStyle/>
          <a:p>
            <a:pPr algn="ctr"/>
            <a:r>
              <a:rPr lang="en-US" sz="3958" b="1" spc="-2" dirty="0">
                <a:solidFill>
                  <a:srgbClr val="2C4E8C"/>
                </a:solidFill>
                <a:latin typeface="Arial"/>
              </a:rPr>
              <a:t>4 international collaborations have been formed </a:t>
            </a:r>
            <a:br>
              <a:rPr lang="en-US" sz="3958" b="1" spc="-2" dirty="0">
                <a:solidFill>
                  <a:srgbClr val="2C4E8C"/>
                </a:solidFill>
                <a:latin typeface="Arial"/>
              </a:rPr>
            </a:br>
            <a:r>
              <a:rPr lang="en-US" sz="3958" b="1" spc="-2" dirty="0">
                <a:solidFill>
                  <a:srgbClr val="2C4E8C"/>
                </a:solidFill>
                <a:latin typeface="Arial"/>
              </a:rPr>
              <a:t>and effectively functioning around NICA</a:t>
            </a:r>
            <a:endParaRPr lang="ru-RU" sz="3958" spc="-2" dirty="0">
              <a:solidFill>
                <a:srgbClr val="000000"/>
              </a:solidFill>
              <a:latin typeface="Calibri"/>
            </a:endParaRPr>
          </a:p>
        </p:txBody>
      </p:sp>
      <p:pic>
        <p:nvPicPr>
          <p:cNvPr id="298" name="Рисунок 14"/>
          <p:cNvPicPr/>
          <p:nvPr/>
        </p:nvPicPr>
        <p:blipFill>
          <a:blip r:embed="rId3">
            <a:extLst>
              <a:ext uri="{28A0092B-C50C-407E-A947-70E740481C1C}">
                <a14:useLocalDpi xmlns:a14="http://schemas.microsoft.com/office/drawing/2010/main"/>
              </a:ext>
            </a:extLst>
          </a:blip>
          <a:stretch>
            <a:fillRect/>
          </a:stretch>
        </p:blipFill>
        <p:spPr>
          <a:xfrm>
            <a:off x="260008" y="2089363"/>
            <a:ext cx="6834405" cy="4255698"/>
          </a:xfrm>
          <a:prstGeom prst="rect">
            <a:avLst/>
          </a:prstGeom>
          <a:ln w="0">
            <a:noFill/>
          </a:ln>
        </p:spPr>
      </p:pic>
      <p:pic>
        <p:nvPicPr>
          <p:cNvPr id="299" name="Рисунок 17"/>
          <p:cNvPicPr/>
          <p:nvPr/>
        </p:nvPicPr>
        <p:blipFill>
          <a:blip r:embed="rId4">
            <a:extLst>
              <a:ext uri="{28A0092B-C50C-407E-A947-70E740481C1C}">
                <a14:useLocalDpi xmlns:a14="http://schemas.microsoft.com/office/drawing/2010/main"/>
              </a:ext>
            </a:extLst>
          </a:blip>
          <a:stretch>
            <a:fillRect/>
          </a:stretch>
        </p:blipFill>
        <p:spPr>
          <a:xfrm>
            <a:off x="260008" y="6404423"/>
            <a:ext cx="6853401" cy="3929204"/>
          </a:xfrm>
          <a:prstGeom prst="rect">
            <a:avLst/>
          </a:prstGeom>
          <a:ln w="0">
            <a:noFill/>
          </a:ln>
        </p:spPr>
      </p:pic>
      <p:sp>
        <p:nvSpPr>
          <p:cNvPr id="300" name="TextBox 5"/>
          <p:cNvSpPr/>
          <p:nvPr/>
        </p:nvSpPr>
        <p:spPr>
          <a:xfrm>
            <a:off x="260008" y="1376420"/>
            <a:ext cx="9051594" cy="65736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en-US" sz="3298" b="1" spc="-2">
                <a:solidFill>
                  <a:srgbClr val="C00000"/>
                </a:solidFill>
                <a:latin typeface="Arial"/>
              </a:rPr>
              <a:t>MPD: </a:t>
            </a:r>
            <a:r>
              <a:rPr lang="en-US" sz="2638" b="1" spc="-2">
                <a:solidFill>
                  <a:srgbClr val="2C4E8C"/>
                </a:solidFill>
                <a:latin typeface="Arial"/>
              </a:rPr>
              <a:t>12 countries, 44 institutes, &gt;500 participants</a:t>
            </a:r>
            <a:endParaRPr lang="ru-RU" sz="2638" spc="-2">
              <a:solidFill>
                <a:srgbClr val="000000"/>
              </a:solidFill>
              <a:latin typeface="Arial"/>
            </a:endParaRPr>
          </a:p>
        </p:txBody>
      </p:sp>
      <p:pic>
        <p:nvPicPr>
          <p:cNvPr id="301" name="Picture 6" descr="NICA-Logo_4c"/>
          <p:cNvPicPr/>
          <p:nvPr/>
        </p:nvPicPr>
        <p:blipFill>
          <a:blip r:embed="rId5"/>
          <a:stretch>
            <a:fillRect/>
          </a:stretch>
        </p:blipFill>
        <p:spPr>
          <a:xfrm>
            <a:off x="40960" y="45512"/>
            <a:ext cx="2248058" cy="1107111"/>
          </a:xfrm>
          <a:prstGeom prst="rect">
            <a:avLst/>
          </a:prstGeom>
          <a:ln w="0">
            <a:noFill/>
          </a:ln>
        </p:spPr>
      </p:pic>
      <p:sp>
        <p:nvSpPr>
          <p:cNvPr id="302" name="TextBox 7"/>
          <p:cNvSpPr/>
          <p:nvPr/>
        </p:nvSpPr>
        <p:spPr>
          <a:xfrm>
            <a:off x="7629073" y="5305553"/>
            <a:ext cx="9126679" cy="65736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lnSpc>
                <a:spcPct val="100000"/>
              </a:lnSpc>
            </a:pPr>
            <a:r>
              <a:rPr lang="en-US" sz="3298" b="1" spc="-2" dirty="0">
                <a:solidFill>
                  <a:srgbClr val="C00000"/>
                </a:solidFill>
                <a:latin typeface="Arial"/>
              </a:rPr>
              <a:t>BM@N: </a:t>
            </a:r>
            <a:r>
              <a:rPr lang="en-US" sz="2638" b="1" spc="-2" dirty="0">
                <a:solidFill>
                  <a:srgbClr val="2C4E8C"/>
                </a:solidFill>
                <a:latin typeface="Arial"/>
              </a:rPr>
              <a:t>10 countries, 19 institutes,  &gt;250 participants</a:t>
            </a:r>
            <a:endParaRPr lang="ru-RU" sz="2638" spc="-2" dirty="0">
              <a:solidFill>
                <a:srgbClr val="000000"/>
              </a:solidFill>
              <a:latin typeface="Arial"/>
            </a:endParaRPr>
          </a:p>
        </p:txBody>
      </p:sp>
      <p:sp>
        <p:nvSpPr>
          <p:cNvPr id="303" name="TextBox 8"/>
          <p:cNvSpPr/>
          <p:nvPr/>
        </p:nvSpPr>
        <p:spPr>
          <a:xfrm>
            <a:off x="8485277" y="1962327"/>
            <a:ext cx="5760436" cy="106331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lnSpc>
                <a:spcPct val="100000"/>
              </a:lnSpc>
            </a:pPr>
            <a:r>
              <a:rPr lang="en-US" sz="3298" b="1" spc="-2">
                <a:solidFill>
                  <a:srgbClr val="C00000"/>
                </a:solidFill>
                <a:latin typeface="Arial"/>
              </a:rPr>
              <a:t>SPD: </a:t>
            </a:r>
            <a:r>
              <a:rPr lang="en-US" sz="2638" b="1" spc="-2">
                <a:solidFill>
                  <a:srgbClr val="2C4E8C"/>
                </a:solidFill>
                <a:latin typeface="Arial"/>
              </a:rPr>
              <a:t>14 countries, 32 institutes, </a:t>
            </a:r>
            <a:endParaRPr lang="ru-RU" sz="2638" spc="-2">
              <a:solidFill>
                <a:srgbClr val="000000"/>
              </a:solidFill>
              <a:latin typeface="Arial"/>
            </a:endParaRPr>
          </a:p>
          <a:p>
            <a:pPr>
              <a:lnSpc>
                <a:spcPct val="100000"/>
              </a:lnSpc>
            </a:pPr>
            <a:r>
              <a:rPr lang="ru-RU" sz="2638" b="1" spc="-2">
                <a:solidFill>
                  <a:srgbClr val="2C4E8C"/>
                </a:solidFill>
                <a:latin typeface="Arial"/>
              </a:rPr>
              <a:t>         </a:t>
            </a:r>
            <a:r>
              <a:rPr lang="en-US" sz="2638" b="1" spc="-2">
                <a:solidFill>
                  <a:srgbClr val="2C4E8C"/>
                </a:solidFill>
                <a:latin typeface="Arial"/>
              </a:rPr>
              <a:t>~300 participants</a:t>
            </a:r>
            <a:endParaRPr lang="ru-RU" sz="2638" spc="-2">
              <a:solidFill>
                <a:srgbClr val="000000"/>
              </a:solidFill>
              <a:latin typeface="Arial"/>
            </a:endParaRPr>
          </a:p>
        </p:txBody>
      </p:sp>
      <p:pic>
        <p:nvPicPr>
          <p:cNvPr id="305" name="Picture 11"/>
          <p:cNvPicPr/>
          <p:nvPr/>
        </p:nvPicPr>
        <p:blipFill>
          <a:blip r:embed="rId6">
            <a:extLst>
              <a:ext uri="{28A0092B-C50C-407E-A947-70E740481C1C}">
                <a14:useLocalDpi xmlns:a14="http://schemas.microsoft.com/office/drawing/2010/main"/>
              </a:ext>
            </a:extLst>
          </a:blip>
          <a:stretch>
            <a:fillRect/>
          </a:stretch>
        </p:blipFill>
        <p:spPr>
          <a:xfrm>
            <a:off x="14809163" y="1667296"/>
            <a:ext cx="4578036" cy="3399690"/>
          </a:xfrm>
          <a:prstGeom prst="rect">
            <a:avLst/>
          </a:prstGeom>
          <a:ln w="0">
            <a:noFill/>
          </a:ln>
        </p:spPr>
      </p:pic>
      <p:sp>
        <p:nvSpPr>
          <p:cNvPr id="306" name="TextBox 14"/>
          <p:cNvSpPr/>
          <p:nvPr/>
        </p:nvSpPr>
        <p:spPr>
          <a:xfrm>
            <a:off x="7339989" y="6163390"/>
            <a:ext cx="5358243" cy="2637331"/>
          </a:xfrm>
          <a:prstGeom prst="rect">
            <a:avLst/>
          </a:prstGeom>
          <a:noFill/>
          <a:ln w="0">
            <a:noFill/>
          </a:ln>
        </p:spPr>
        <p:style>
          <a:lnRef idx="0">
            <a:scrgbClr r="0" g="0" b="0"/>
          </a:lnRef>
          <a:fillRef idx="0">
            <a:scrgbClr r="0" g="0" b="0"/>
          </a:fillRef>
          <a:effectRef idx="0">
            <a:scrgbClr r="0" g="0" b="0"/>
          </a:effectRef>
          <a:fontRef idx="minor"/>
        </p:style>
        <p:txBody>
          <a:bodyPr wrap="square" lIns="148406" tIns="74203" rIns="148406" bIns="74203" anchor="t">
            <a:spAutoFit/>
          </a:bodyPr>
          <a:lstStyle/>
          <a:p>
            <a:pPr>
              <a:lnSpc>
                <a:spcPct val="100000"/>
              </a:lnSpc>
            </a:pPr>
            <a:r>
              <a:rPr lang="en-US" sz="2309" b="1" spc="-2" dirty="0">
                <a:solidFill>
                  <a:srgbClr val="2C4E8C"/>
                </a:solidFill>
                <a:latin typeface="Arial"/>
              </a:rPr>
              <a:t>4</a:t>
            </a:r>
            <a:r>
              <a:rPr lang="en-US" sz="2309" b="1" spc="-2" baseline="30000" dirty="0">
                <a:solidFill>
                  <a:srgbClr val="2C4E8C"/>
                </a:solidFill>
                <a:latin typeface="Arial"/>
              </a:rPr>
              <a:t>th</a:t>
            </a:r>
            <a:r>
              <a:rPr lang="en-US" sz="2309" b="1" spc="-2" dirty="0">
                <a:solidFill>
                  <a:srgbClr val="2C4E8C"/>
                </a:solidFill>
                <a:latin typeface="Arial"/>
              </a:rPr>
              <a:t> NICA run (2022-2023):</a:t>
            </a:r>
            <a:endParaRPr lang="ru-RU" sz="2309" spc="-2" dirty="0">
              <a:solidFill>
                <a:srgbClr val="000000"/>
              </a:solidFill>
              <a:latin typeface="Arial"/>
            </a:endParaRPr>
          </a:p>
          <a:p>
            <a:pPr marL="471350" indent="-471350">
              <a:buClr>
                <a:srgbClr val="000000"/>
              </a:buClr>
              <a:buFont typeface="Arial"/>
              <a:buChar char="•"/>
            </a:pPr>
            <a:r>
              <a:rPr lang="en-US" sz="2309" b="1" spc="-2" dirty="0">
                <a:solidFill>
                  <a:srgbClr val="000000"/>
                </a:solidFill>
                <a:latin typeface="Arial"/>
              </a:rPr>
              <a:t>550M events </a:t>
            </a:r>
            <a:r>
              <a:rPr lang="en-US" sz="2309" b="1" spc="-2" dirty="0" err="1">
                <a:solidFill>
                  <a:srgbClr val="000000"/>
                </a:solidFill>
                <a:latin typeface="Arial"/>
              </a:rPr>
              <a:t>Xe+CsI</a:t>
            </a:r>
            <a:r>
              <a:rPr lang="ru-RU" sz="2309" b="1" spc="-2" dirty="0">
                <a:solidFill>
                  <a:srgbClr val="000000"/>
                </a:solidFill>
                <a:latin typeface="Arial"/>
              </a:rPr>
              <a:t> </a:t>
            </a:r>
            <a:r>
              <a:rPr lang="en-US" sz="2309" b="1" spc="-2" dirty="0">
                <a:solidFill>
                  <a:srgbClr val="000000"/>
                </a:solidFill>
                <a:latin typeface="Arial"/>
              </a:rPr>
              <a:t>at </a:t>
            </a:r>
            <a:r>
              <a:rPr lang="ru-RU" sz="2309" b="1" spc="-2" dirty="0">
                <a:solidFill>
                  <a:srgbClr val="000000"/>
                </a:solidFill>
                <a:latin typeface="Arial"/>
              </a:rPr>
              <a:t>3.0</a:t>
            </a:r>
            <a:r>
              <a:rPr lang="en-US" sz="2309" b="1" spc="-2" dirty="0">
                <a:solidFill>
                  <a:srgbClr val="000000"/>
                </a:solidFill>
                <a:latin typeface="Arial"/>
              </a:rPr>
              <a:t>A, 3.8A GeV;</a:t>
            </a:r>
            <a:endParaRPr lang="ru-RU" sz="2309" spc="-2" dirty="0">
              <a:solidFill>
                <a:srgbClr val="000000"/>
              </a:solidFill>
              <a:latin typeface="Arial"/>
            </a:endParaRPr>
          </a:p>
          <a:p>
            <a:pPr marL="471350" indent="-471350">
              <a:buClr>
                <a:srgbClr val="000000"/>
              </a:buClr>
              <a:buFont typeface="Arial"/>
              <a:buChar char="•"/>
            </a:pPr>
            <a:r>
              <a:rPr lang="en-US" sz="2309" b="1" spc="-2" dirty="0">
                <a:solidFill>
                  <a:srgbClr val="000000"/>
                </a:solidFill>
                <a:latin typeface="Arial"/>
              </a:rPr>
              <a:t>analysis is ongoing;</a:t>
            </a:r>
            <a:endParaRPr lang="ru-RU" sz="2309" spc="-2" dirty="0">
              <a:solidFill>
                <a:srgbClr val="000000"/>
              </a:solidFill>
              <a:latin typeface="Arial"/>
            </a:endParaRPr>
          </a:p>
          <a:p>
            <a:pPr marL="471350" indent="-471350">
              <a:buClr>
                <a:srgbClr val="000000"/>
              </a:buClr>
              <a:buFont typeface="Arial"/>
              <a:buChar char="•"/>
            </a:pPr>
            <a:r>
              <a:rPr lang="en-US" sz="2309" b="1" spc="-2" dirty="0">
                <a:solidFill>
                  <a:srgbClr val="000000"/>
                </a:solidFill>
                <a:latin typeface="Arial"/>
              </a:rPr>
              <a:t>80 publications and 80 reports,</a:t>
            </a:r>
            <a:endParaRPr lang="ru-RU" sz="2309" spc="-2" dirty="0">
              <a:solidFill>
                <a:srgbClr val="000000"/>
              </a:solidFill>
              <a:latin typeface="Arial"/>
            </a:endParaRPr>
          </a:p>
          <a:p>
            <a:pPr>
              <a:lnSpc>
                <a:spcPct val="100000"/>
              </a:lnSpc>
            </a:pPr>
            <a:r>
              <a:rPr lang="en-US" sz="2309" b="1" spc="-2" dirty="0">
                <a:solidFill>
                  <a:srgbClr val="000000"/>
                </a:solidFill>
                <a:latin typeface="Arial"/>
              </a:rPr>
              <a:t>      including “Quark Matter”,  </a:t>
            </a:r>
            <a:endParaRPr lang="ru-RU" sz="2309" spc="-2" dirty="0">
              <a:solidFill>
                <a:srgbClr val="000000"/>
              </a:solidFill>
              <a:latin typeface="Arial"/>
            </a:endParaRPr>
          </a:p>
          <a:p>
            <a:pPr>
              <a:lnSpc>
                <a:spcPct val="100000"/>
              </a:lnSpc>
            </a:pPr>
            <a:r>
              <a:rPr lang="en-US" sz="2309" b="1" spc="-2" dirty="0">
                <a:solidFill>
                  <a:srgbClr val="000000"/>
                </a:solidFill>
                <a:latin typeface="Arial"/>
              </a:rPr>
              <a:t>      “Strangeness in Quark Matter”, </a:t>
            </a:r>
            <a:endParaRPr lang="ru-RU" sz="2309" spc="-2" dirty="0">
              <a:solidFill>
                <a:srgbClr val="000000"/>
              </a:solidFill>
              <a:latin typeface="Arial"/>
            </a:endParaRPr>
          </a:p>
        </p:txBody>
      </p:sp>
      <p:sp>
        <p:nvSpPr>
          <p:cNvPr id="307" name="TextBox 15"/>
          <p:cNvSpPr/>
          <p:nvPr/>
        </p:nvSpPr>
        <p:spPr>
          <a:xfrm>
            <a:off x="16398298" y="4560031"/>
            <a:ext cx="1737989" cy="454426"/>
          </a:xfrm>
          <a:prstGeom prst="rect">
            <a:avLst/>
          </a:prstGeom>
          <a:noFill/>
          <a:ln w="0">
            <a:noFill/>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a:lnSpc>
                <a:spcPct val="100000"/>
              </a:lnSpc>
            </a:pPr>
            <a:r>
              <a:rPr lang="en-US" sz="1979" b="1" spc="-2">
                <a:solidFill>
                  <a:srgbClr val="000000"/>
                </a:solidFill>
                <a:latin typeface="Arial"/>
              </a:rPr>
              <a:t>SPD Stage-I</a:t>
            </a:r>
            <a:endParaRPr lang="ru-RU" sz="1979" spc="-2">
              <a:solidFill>
                <a:srgbClr val="000000"/>
              </a:solidFill>
              <a:latin typeface="Arial"/>
            </a:endParaRPr>
          </a:p>
        </p:txBody>
      </p:sp>
      <p:sp>
        <p:nvSpPr>
          <p:cNvPr id="308" name="TextBox 16"/>
          <p:cNvSpPr/>
          <p:nvPr/>
        </p:nvSpPr>
        <p:spPr>
          <a:xfrm>
            <a:off x="8105950" y="2897287"/>
            <a:ext cx="6705951" cy="2179578"/>
          </a:xfrm>
          <a:prstGeom prst="rect">
            <a:avLst/>
          </a:prstGeom>
          <a:noFill/>
          <a:ln w="0">
            <a:noFill/>
          </a:ln>
        </p:spPr>
        <p:style>
          <a:lnRef idx="0">
            <a:scrgbClr r="0" g="0" b="0"/>
          </a:lnRef>
          <a:fillRef idx="0">
            <a:scrgbClr r="0" g="0" b="0"/>
          </a:fillRef>
          <a:effectRef idx="0">
            <a:scrgbClr r="0" g="0" b="0"/>
          </a:effectRef>
          <a:fontRef idx="minor"/>
        </p:style>
        <p:txBody>
          <a:bodyPr wrap="none" lIns="148406" tIns="74203" rIns="148406" bIns="74203" anchor="t">
            <a:spAutoFit/>
          </a:bodyPr>
          <a:lstStyle/>
          <a:p>
            <a:pPr marL="471350" indent="-471350">
              <a:buClr>
                <a:srgbClr val="000000"/>
              </a:buClr>
              <a:buFont typeface="Arial"/>
              <a:buChar char="•"/>
            </a:pPr>
            <a:r>
              <a:rPr lang="en-US" sz="2638" spc="-2">
                <a:solidFill>
                  <a:srgbClr val="000000"/>
                </a:solidFill>
                <a:latin typeface="Arial"/>
              </a:rPr>
              <a:t>SPD CDR was approved in Jan’2022;</a:t>
            </a:r>
            <a:endParaRPr lang="ru-RU" sz="2638" spc="-2">
              <a:solidFill>
                <a:srgbClr val="000000"/>
              </a:solidFill>
              <a:latin typeface="Arial"/>
            </a:endParaRPr>
          </a:p>
          <a:p>
            <a:pPr marL="471350" indent="-471350">
              <a:buClr>
                <a:srgbClr val="000000"/>
              </a:buClr>
              <a:buFont typeface="Arial"/>
              <a:buChar char="•"/>
            </a:pPr>
            <a:r>
              <a:rPr lang="en-US" sz="2638" spc="-2">
                <a:solidFill>
                  <a:srgbClr val="000000"/>
                </a:solidFill>
                <a:latin typeface="Arial"/>
              </a:rPr>
              <a:t>detectors prototyping/tests are ongoing;</a:t>
            </a:r>
            <a:endParaRPr lang="ru-RU" sz="2638" spc="-2">
              <a:solidFill>
                <a:srgbClr val="000000"/>
              </a:solidFill>
              <a:latin typeface="Arial"/>
            </a:endParaRPr>
          </a:p>
          <a:p>
            <a:pPr marL="471350" indent="-471350">
              <a:buClr>
                <a:srgbClr val="000000"/>
              </a:buClr>
              <a:buFont typeface="Arial"/>
              <a:buChar char="•"/>
            </a:pPr>
            <a:r>
              <a:rPr lang="en-US" sz="2638" spc="-2">
                <a:solidFill>
                  <a:srgbClr val="000000"/>
                </a:solidFill>
                <a:latin typeface="Arial"/>
              </a:rPr>
              <a:t>new version of </a:t>
            </a:r>
            <a:r>
              <a:rPr lang="en-US" sz="2638" b="1" spc="-2">
                <a:solidFill>
                  <a:srgbClr val="C00000"/>
                </a:solidFill>
                <a:latin typeface="Arial"/>
              </a:rPr>
              <a:t>TDR</a:t>
            </a:r>
            <a:r>
              <a:rPr lang="en-US" sz="2638" spc="-2">
                <a:solidFill>
                  <a:srgbClr val="000000"/>
                </a:solidFill>
                <a:latin typeface="Arial"/>
              </a:rPr>
              <a:t> – Jan’2024;</a:t>
            </a:r>
            <a:endParaRPr lang="ru-RU" sz="2638" spc="-2">
              <a:solidFill>
                <a:srgbClr val="000000"/>
              </a:solidFill>
              <a:latin typeface="Arial"/>
            </a:endParaRPr>
          </a:p>
          <a:p>
            <a:pPr marL="471350" indent="-471350">
              <a:buClr>
                <a:srgbClr val="000000"/>
              </a:buClr>
              <a:buFont typeface="Arial"/>
              <a:buChar char="•"/>
            </a:pPr>
            <a:r>
              <a:rPr lang="en-US" sz="2638" spc="-2">
                <a:solidFill>
                  <a:srgbClr val="000000"/>
                </a:solidFill>
                <a:latin typeface="Arial"/>
              </a:rPr>
              <a:t>start of operation (Stage-I) – </a:t>
            </a:r>
            <a:r>
              <a:rPr lang="en-US" sz="2638" b="1" spc="-2">
                <a:solidFill>
                  <a:srgbClr val="C00000"/>
                </a:solidFill>
                <a:latin typeface="Arial"/>
              </a:rPr>
              <a:t>2028</a:t>
            </a:r>
            <a:r>
              <a:rPr lang="en-US" sz="2638" spc="-2">
                <a:solidFill>
                  <a:srgbClr val="C00000"/>
                </a:solidFill>
                <a:latin typeface="Arial"/>
              </a:rPr>
              <a:t>;</a:t>
            </a:r>
            <a:endParaRPr lang="ru-RU" sz="2638" spc="-2">
              <a:solidFill>
                <a:srgbClr val="000000"/>
              </a:solidFill>
              <a:latin typeface="Arial"/>
            </a:endParaRPr>
          </a:p>
          <a:p>
            <a:pPr marL="471350" indent="-471350">
              <a:buClr>
                <a:srgbClr val="000000"/>
              </a:buClr>
              <a:buFont typeface="Arial"/>
              <a:buChar char="•"/>
            </a:pPr>
            <a:r>
              <a:rPr lang="ru-RU" sz="2638" b="1" spc="-2">
                <a:solidFill>
                  <a:srgbClr val="C00000"/>
                </a:solidFill>
                <a:latin typeface="Arial"/>
              </a:rPr>
              <a:t>50</a:t>
            </a:r>
            <a:r>
              <a:rPr lang="en-US" sz="2638" b="1" spc="-2">
                <a:solidFill>
                  <a:srgbClr val="C00000"/>
                </a:solidFill>
                <a:latin typeface="Arial"/>
              </a:rPr>
              <a:t> </a:t>
            </a:r>
            <a:r>
              <a:rPr lang="en-US" sz="2638" spc="-2">
                <a:solidFill>
                  <a:srgbClr val="000000"/>
                </a:solidFill>
                <a:latin typeface="Arial"/>
              </a:rPr>
              <a:t>papers and</a:t>
            </a:r>
            <a:r>
              <a:rPr lang="en-US" sz="2638" b="1" spc="-2">
                <a:solidFill>
                  <a:srgbClr val="000000"/>
                </a:solidFill>
                <a:latin typeface="Arial"/>
              </a:rPr>
              <a:t> </a:t>
            </a:r>
            <a:r>
              <a:rPr lang="ru-RU" sz="2638" b="1" spc="-2">
                <a:solidFill>
                  <a:srgbClr val="C00000"/>
                </a:solidFill>
                <a:latin typeface="Arial"/>
              </a:rPr>
              <a:t>70</a:t>
            </a:r>
            <a:r>
              <a:rPr lang="en-US" sz="2638" b="1" spc="-2">
                <a:solidFill>
                  <a:srgbClr val="C00000"/>
                </a:solidFill>
                <a:latin typeface="Arial"/>
              </a:rPr>
              <a:t> </a:t>
            </a:r>
            <a:r>
              <a:rPr lang="en-US" sz="2638" spc="-2">
                <a:solidFill>
                  <a:srgbClr val="000000"/>
                </a:solidFill>
                <a:latin typeface="Arial"/>
              </a:rPr>
              <a:t>conference reports.</a:t>
            </a:r>
            <a:endParaRPr lang="ru-RU" sz="2638" spc="-2">
              <a:solidFill>
                <a:srgbClr val="000000"/>
              </a:solidFill>
              <a:latin typeface="Arial"/>
            </a:endParaRPr>
          </a:p>
        </p:txBody>
      </p:sp>
      <p:sp>
        <p:nvSpPr>
          <p:cNvPr id="310" name="TextBox 20"/>
          <p:cNvSpPr/>
          <p:nvPr/>
        </p:nvSpPr>
        <p:spPr>
          <a:xfrm>
            <a:off x="1702813" y="10331116"/>
            <a:ext cx="3948794" cy="961744"/>
          </a:xfrm>
          <a:prstGeom prst="rect">
            <a:avLst/>
          </a:prstGeom>
          <a:noFill/>
          <a:ln w="0">
            <a:noFill/>
          </a:ln>
        </p:spPr>
        <p:style>
          <a:lnRef idx="0">
            <a:scrgbClr r="0" g="0" b="0"/>
          </a:lnRef>
          <a:fillRef idx="0">
            <a:scrgbClr r="0" g="0" b="0"/>
          </a:fillRef>
          <a:effectRef idx="0">
            <a:scrgbClr r="0" g="0" b="0"/>
          </a:effectRef>
          <a:fontRef idx="minor"/>
        </p:style>
        <p:txBody>
          <a:bodyPr lIns="148406" tIns="74203" rIns="148406" bIns="74203" anchor="t">
            <a:spAutoFit/>
          </a:bodyPr>
          <a:lstStyle/>
          <a:p>
            <a:pPr>
              <a:lnSpc>
                <a:spcPct val="100000"/>
              </a:lnSpc>
            </a:pPr>
            <a:r>
              <a:rPr lang="ru-RU" sz="2638" b="1" spc="-2">
                <a:solidFill>
                  <a:srgbClr val="C00000"/>
                </a:solidFill>
                <a:latin typeface="Arial"/>
              </a:rPr>
              <a:t>116</a:t>
            </a:r>
            <a:r>
              <a:rPr lang="ru-RU" sz="2638" b="1" spc="-2">
                <a:solidFill>
                  <a:srgbClr val="000000"/>
                </a:solidFill>
                <a:latin typeface="Arial"/>
              </a:rPr>
              <a:t> </a:t>
            </a:r>
            <a:r>
              <a:rPr lang="en-US" sz="2638" b="1" spc="-2">
                <a:solidFill>
                  <a:srgbClr val="2C4E8C"/>
                </a:solidFill>
                <a:latin typeface="Arial"/>
              </a:rPr>
              <a:t>conference papers</a:t>
            </a:r>
            <a:endParaRPr lang="ru-RU" sz="2638" spc="-2">
              <a:solidFill>
                <a:srgbClr val="000000"/>
              </a:solidFill>
              <a:latin typeface="Arial"/>
            </a:endParaRPr>
          </a:p>
          <a:p>
            <a:pPr>
              <a:lnSpc>
                <a:spcPct val="100000"/>
              </a:lnSpc>
            </a:pPr>
            <a:r>
              <a:rPr lang="en-US" sz="2638" b="1" spc="-2">
                <a:solidFill>
                  <a:srgbClr val="C00000"/>
                </a:solidFill>
                <a:latin typeface="Arial"/>
              </a:rPr>
              <a:t>65</a:t>
            </a:r>
            <a:r>
              <a:rPr lang="en-US" sz="2638" b="1" spc="-2">
                <a:solidFill>
                  <a:srgbClr val="000000"/>
                </a:solidFill>
                <a:latin typeface="Arial"/>
              </a:rPr>
              <a:t> </a:t>
            </a:r>
            <a:r>
              <a:rPr lang="en-US" sz="2638" b="1" spc="-2">
                <a:solidFill>
                  <a:srgbClr val="2C4E8C"/>
                </a:solidFill>
                <a:latin typeface="Arial"/>
              </a:rPr>
              <a:t>publications</a:t>
            </a:r>
            <a:endParaRPr lang="ru-RU" sz="2638" spc="-2">
              <a:solidFill>
                <a:srgbClr val="000000"/>
              </a:solidFill>
              <a:latin typeface="Arial"/>
            </a:endParaRPr>
          </a:p>
        </p:txBody>
      </p:sp>
      <p:pic>
        <p:nvPicPr>
          <p:cNvPr id="311" name="Picture 23"/>
          <p:cNvPicPr/>
          <p:nvPr/>
        </p:nvPicPr>
        <p:blipFill>
          <a:blip r:embed="rId7">
            <a:extLst>
              <a:ext uri="{28A0092B-C50C-407E-A947-70E740481C1C}">
                <a14:useLocalDpi xmlns:a14="http://schemas.microsoft.com/office/drawing/2010/main"/>
              </a:ext>
            </a:extLst>
          </a:blip>
          <a:stretch>
            <a:fillRect/>
          </a:stretch>
        </p:blipFill>
        <p:spPr>
          <a:xfrm>
            <a:off x="12924812" y="5953041"/>
            <a:ext cx="6417087" cy="3646270"/>
          </a:xfrm>
          <a:prstGeom prst="rect">
            <a:avLst/>
          </a:prstGeom>
          <a:ln w="0">
            <a:noFill/>
          </a:ln>
        </p:spPr>
      </p:pic>
      <p:pic>
        <p:nvPicPr>
          <p:cNvPr id="21" name="Рисунок 20">
            <a:extLst>
              <a:ext uri="{FF2B5EF4-FFF2-40B4-BE49-F238E27FC236}">
                <a16:creationId xmlns:a16="http://schemas.microsoft.com/office/drawing/2014/main" id="{1E37D434-F8E0-2645-9F65-947713EADF8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432" y="10327698"/>
            <a:ext cx="1295400" cy="990600"/>
          </a:xfrm>
          <a:prstGeom prst="rect">
            <a:avLst/>
          </a:prstGeom>
        </p:spPr>
      </p:pic>
      <p:sp>
        <p:nvSpPr>
          <p:cNvPr id="23" name="Прямоугольник 25">
            <a:extLst>
              <a:ext uri="{FF2B5EF4-FFF2-40B4-BE49-F238E27FC236}">
                <a16:creationId xmlns:a16="http://schemas.microsoft.com/office/drawing/2014/main" id="{0D940FCC-8A6C-6343-8F33-FB8044416468}"/>
              </a:ext>
            </a:extLst>
          </p:cNvPr>
          <p:cNvSpPr/>
          <p:nvPr/>
        </p:nvSpPr>
        <p:spPr>
          <a:xfrm>
            <a:off x="10898714" y="9773084"/>
            <a:ext cx="8705790" cy="1424563"/>
          </a:xfrm>
          <a:prstGeom prst="rect">
            <a:avLst/>
          </a:prstGeom>
          <a:solidFill>
            <a:srgbClr val="E2F0D9"/>
          </a:solidFill>
          <a:ln w="0">
            <a:noFill/>
          </a:ln>
        </p:spPr>
        <p:style>
          <a:lnRef idx="0">
            <a:scrgbClr r="0" g="0" b="0"/>
          </a:lnRef>
          <a:fillRef idx="0">
            <a:scrgbClr r="0" g="0" b="0"/>
          </a:fillRef>
          <a:effectRef idx="0">
            <a:scrgbClr r="0" g="0" b="0"/>
          </a:effectRef>
          <a:fontRef idx="minor"/>
        </p:style>
        <p:txBody>
          <a:bodyPr wrap="square" lIns="148406" tIns="74203" rIns="148406" bIns="74203" anchor="t">
            <a:spAutoFit/>
          </a:bodyPr>
          <a:lstStyle/>
          <a:p>
            <a:pPr algn="ctr">
              <a:spcBef>
                <a:spcPts val="1318"/>
              </a:spcBef>
            </a:pPr>
            <a:r>
              <a:rPr lang="en-US" sz="2400" b="1" spc="-2" dirty="0">
                <a:solidFill>
                  <a:srgbClr val="C00000"/>
                </a:solidFill>
                <a:latin typeface="Arial"/>
                <a:ea typeface="DejaVu Sans"/>
              </a:rPr>
              <a:t>ARIADNA</a:t>
            </a:r>
            <a:r>
              <a:rPr lang="en-US" sz="2400" b="1" spc="-2" dirty="0">
                <a:solidFill>
                  <a:srgbClr val="2A6099"/>
                </a:solidFill>
                <a:latin typeface="Arial"/>
                <a:ea typeface="DejaVu Sans"/>
              </a:rPr>
              <a:t> – </a:t>
            </a:r>
            <a:r>
              <a:rPr lang="en-US" sz="2400" b="1" spc="-2" dirty="0">
                <a:solidFill>
                  <a:srgbClr val="C00000"/>
                </a:solidFill>
                <a:latin typeface="Arial"/>
                <a:ea typeface="DejaVu Sans"/>
              </a:rPr>
              <a:t>A</a:t>
            </a:r>
            <a:r>
              <a:rPr lang="en-US" sz="2400" b="1" spc="-2" dirty="0">
                <a:solidFill>
                  <a:srgbClr val="2A6099"/>
                </a:solidFill>
                <a:latin typeface="Arial"/>
                <a:ea typeface="DejaVu Sans"/>
              </a:rPr>
              <a:t>pplied </a:t>
            </a:r>
            <a:r>
              <a:rPr lang="en-US" sz="2400" b="1" spc="-2" dirty="0">
                <a:solidFill>
                  <a:srgbClr val="C00000"/>
                </a:solidFill>
                <a:latin typeface="Arial"/>
                <a:ea typeface="DejaVu Sans"/>
              </a:rPr>
              <a:t>R</a:t>
            </a:r>
            <a:r>
              <a:rPr lang="en-US" sz="2400" b="1" spc="-2" dirty="0">
                <a:solidFill>
                  <a:srgbClr val="2A6099"/>
                </a:solidFill>
                <a:latin typeface="Arial"/>
                <a:ea typeface="DejaVu Sans"/>
              </a:rPr>
              <a:t>esearch </a:t>
            </a:r>
            <a:r>
              <a:rPr lang="en-US" sz="2400" b="1" spc="-2" dirty="0">
                <a:solidFill>
                  <a:srgbClr val="C00000"/>
                </a:solidFill>
                <a:latin typeface="Arial"/>
                <a:ea typeface="DejaVu Sans"/>
              </a:rPr>
              <a:t>I</a:t>
            </a:r>
            <a:r>
              <a:rPr lang="en-US" sz="2400" b="1" spc="-2" dirty="0">
                <a:solidFill>
                  <a:srgbClr val="2A6099"/>
                </a:solidFill>
                <a:latin typeface="Arial"/>
                <a:ea typeface="DejaVu Sans"/>
              </a:rPr>
              <a:t>nfrastructure for </a:t>
            </a:r>
            <a:r>
              <a:rPr lang="en-US" sz="2400" b="1" spc="-2" dirty="0">
                <a:solidFill>
                  <a:srgbClr val="C00000"/>
                </a:solidFill>
                <a:latin typeface="Arial"/>
                <a:ea typeface="DejaVu Sans"/>
              </a:rPr>
              <a:t>A</a:t>
            </a:r>
            <a:r>
              <a:rPr lang="en-US" sz="2400" b="1" spc="-2" dirty="0">
                <a:solidFill>
                  <a:srgbClr val="2A6099"/>
                </a:solidFill>
                <a:latin typeface="Arial"/>
                <a:ea typeface="DejaVu Sans"/>
              </a:rPr>
              <a:t>dvanced </a:t>
            </a:r>
            <a:r>
              <a:rPr lang="en-US" sz="2400" b="1" spc="-2" dirty="0">
                <a:solidFill>
                  <a:srgbClr val="C00000"/>
                </a:solidFill>
                <a:latin typeface="Arial"/>
                <a:ea typeface="DejaVu Sans"/>
              </a:rPr>
              <a:t>D</a:t>
            </a:r>
            <a:r>
              <a:rPr lang="en-US" sz="2400" b="1" spc="-2" dirty="0">
                <a:solidFill>
                  <a:srgbClr val="2A6099"/>
                </a:solidFill>
                <a:latin typeface="Arial"/>
                <a:ea typeface="DejaVu Sans"/>
              </a:rPr>
              <a:t>evelopments at </a:t>
            </a:r>
            <a:r>
              <a:rPr lang="en-US" sz="2400" b="1" spc="-2" dirty="0">
                <a:solidFill>
                  <a:srgbClr val="C00000"/>
                </a:solidFill>
                <a:latin typeface="Arial"/>
                <a:ea typeface="DejaVu Sans"/>
              </a:rPr>
              <a:t>N</a:t>
            </a:r>
            <a:r>
              <a:rPr lang="en-US" sz="2400" b="1" spc="-2" dirty="0">
                <a:solidFill>
                  <a:srgbClr val="2A6099"/>
                </a:solidFill>
                <a:latin typeface="Arial"/>
                <a:ea typeface="DejaVu Sans"/>
              </a:rPr>
              <a:t>ICA </a:t>
            </a:r>
            <a:r>
              <a:rPr lang="en-US" sz="2400" b="1" spc="-2" dirty="0" err="1">
                <a:solidFill>
                  <a:srgbClr val="2A6099"/>
                </a:solidFill>
                <a:latin typeface="Arial"/>
                <a:ea typeface="DejaVu Sans"/>
              </a:rPr>
              <a:t>f</a:t>
            </a:r>
            <a:r>
              <a:rPr lang="en-US" sz="2400" b="1" spc="-2" dirty="0" err="1">
                <a:solidFill>
                  <a:srgbClr val="C00000"/>
                </a:solidFill>
                <a:latin typeface="Arial"/>
                <a:ea typeface="DejaVu Sans"/>
              </a:rPr>
              <a:t>A</a:t>
            </a:r>
            <a:r>
              <a:rPr lang="en-US" sz="2400" b="1" spc="-2" dirty="0" err="1">
                <a:solidFill>
                  <a:srgbClr val="2A6099"/>
                </a:solidFill>
                <a:latin typeface="Arial"/>
                <a:ea typeface="DejaVu Sans"/>
              </a:rPr>
              <a:t>cility</a:t>
            </a:r>
            <a:r>
              <a:rPr lang="en-US" sz="2400" b="1" spc="-2" dirty="0">
                <a:solidFill>
                  <a:srgbClr val="2A6099"/>
                </a:solidFill>
                <a:latin typeface="Arial"/>
                <a:ea typeface="DejaVu Sans"/>
              </a:rPr>
              <a:t>: </a:t>
            </a:r>
          </a:p>
          <a:p>
            <a:pPr algn="ctr">
              <a:spcBef>
                <a:spcPts val="1318"/>
              </a:spcBef>
            </a:pPr>
            <a:r>
              <a:rPr lang="en-US" sz="2400" b="1" spc="-2" dirty="0">
                <a:solidFill>
                  <a:srgbClr val="2C4E8C"/>
                </a:solidFill>
                <a:latin typeface="Arial"/>
                <a:ea typeface="DejaVu Sans"/>
              </a:rPr>
              <a:t>6</a:t>
            </a:r>
            <a:r>
              <a:rPr lang="en-US" sz="2400" b="1" spc="-2" dirty="0">
                <a:solidFill>
                  <a:srgbClr val="2C4E8C"/>
                </a:solidFill>
                <a:latin typeface="Arial"/>
              </a:rPr>
              <a:t> countries, 21 institutes,  &gt; 120 participants</a:t>
            </a:r>
            <a:endParaRPr lang="en-US" sz="2400" spc="-2" dirty="0">
              <a:solidFill>
                <a:srgbClr val="000000"/>
              </a:solidFill>
              <a:latin typeface="Arial"/>
            </a:endParaRPr>
          </a:p>
        </p:txBody>
      </p:sp>
      <p:pic>
        <p:nvPicPr>
          <p:cNvPr id="24" name="Рисунок 74">
            <a:extLst>
              <a:ext uri="{FF2B5EF4-FFF2-40B4-BE49-F238E27FC236}">
                <a16:creationId xmlns:a16="http://schemas.microsoft.com/office/drawing/2014/main" id="{66F752FC-E920-D043-9D1C-19FE10A9CA9F}"/>
              </a:ext>
            </a:extLst>
          </p:cNvPr>
          <p:cNvPicPr/>
          <p:nvPr/>
        </p:nvPicPr>
        <p:blipFill>
          <a:blip r:embed="rId9" cstate="print">
            <a:extLst>
              <a:ext uri="{28A0092B-C50C-407E-A947-70E740481C1C}">
                <a14:useLocalDpi xmlns:a14="http://schemas.microsoft.com/office/drawing/2010/main"/>
              </a:ext>
            </a:extLst>
          </a:blip>
          <a:stretch/>
        </p:blipFill>
        <p:spPr>
          <a:xfrm>
            <a:off x="7501208" y="9690710"/>
            <a:ext cx="3401398" cy="1474990"/>
          </a:xfrm>
          <a:prstGeom prst="rect">
            <a:avLst/>
          </a:prstGeom>
          <a:ln w="0">
            <a:noFill/>
          </a:ln>
        </p:spPr>
      </p:pic>
    </p:spTree>
    <p:extLst>
      <p:ext uri="{BB962C8B-B14F-4D97-AF65-F5344CB8AC3E}">
        <p14:creationId xmlns:p14="http://schemas.microsoft.com/office/powerpoint/2010/main" val="127156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xmlns:p159="http://schemas.microsoft.com/office/powerpoint/2015/09/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3404</TotalTime>
  <Words>2395</Words>
  <Application>Microsoft Macintosh PowerPoint</Application>
  <PresentationFormat>Произвольный</PresentationFormat>
  <Paragraphs>314</Paragraphs>
  <Slides>28</Slides>
  <Notes>11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28</vt:i4>
      </vt:variant>
    </vt:vector>
  </HeadingPairs>
  <TitlesOfParts>
    <vt:vector size="36" baseType="lpstr">
      <vt:lpstr>Arial</vt:lpstr>
      <vt:lpstr>Calibri</vt:lpstr>
      <vt:lpstr>Calibri Light</vt:lpstr>
      <vt:lpstr>Symbol</vt:lpstr>
      <vt:lpstr>Times New Roman</vt:lpstr>
      <vt:lpstr>Verdana</vt:lpstr>
      <vt:lpstr>Wingdings</vt:lpstr>
      <vt:lpstr>Тема Office</vt:lpstr>
      <vt:lpstr>NICA heavy ion collider @ JINR  Grigory Trubnikov, JINR DG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international collaborations have been formed  and effectively functioning around NICA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first run with colliding beam – III-IVth quarter of 2025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HV E-cooler: location in the collider</vt:lpstr>
      <vt:lpstr>Презентация PowerPoint</vt:lpstr>
      <vt:lpstr>Презентация PowerPoint</vt:lpstr>
      <vt:lpstr>…What next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Microsoft Office User</cp:lastModifiedBy>
  <cp:revision>265</cp:revision>
  <dcterms:created xsi:type="dcterms:W3CDTF">2023-10-20T06:09:18Z</dcterms:created>
  <dcterms:modified xsi:type="dcterms:W3CDTF">2024-06-21T08:26:54Z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2023-09-05T00:00:00Z</vt:filetime>
  </property>
  <property fmtid="{D5CDD505-2E9C-101B-9397-08002B2CF9AE}" pid="3" name="Creator">
    <vt:lpwstr>Adobe Illustrator 25.0 (Macintosh)</vt:lpwstr>
  </property>
  <property fmtid="{D5CDD505-2E9C-101B-9397-08002B2CF9AE}" pid="4" name="LastSaved">
    <vt:filetime>2023-09-05T00:00:00Z</vt:filetime>
  </property>
  <property fmtid="{D5CDD505-2E9C-101B-9397-08002B2CF9AE}" pid="5" name="Producer">
    <vt:lpwstr>Adobe PDF library 15.00</vt:lpwstr>
  </property>
</Properties>
</file>