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68" r:id="rId3"/>
    <p:sldId id="269" r:id="rId4"/>
    <p:sldId id="256" r:id="rId5"/>
    <p:sldId id="258" r:id="rId6"/>
    <p:sldId id="261" r:id="rId7"/>
    <p:sldId id="2147377409" r:id="rId8"/>
    <p:sldId id="2147377410" r:id="rId9"/>
    <p:sldId id="2147377411" r:id="rId10"/>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03"/>
    <p:restoredTop sz="95721"/>
  </p:normalViewPr>
  <p:slideViewPr>
    <p:cSldViewPr snapToGrid="0" showGuides="1">
      <p:cViewPr varScale="1">
        <p:scale>
          <a:sx n="106" d="100"/>
          <a:sy n="106" d="100"/>
        </p:scale>
        <p:origin x="928" y="176"/>
      </p:cViewPr>
      <p:guideLst>
        <p:guide orient="horz" pos="2160"/>
        <p:guide pos="3863"/>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370F-1F5C-E85D-443C-5BB7A439C1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40F3B8E-FCDB-75F9-3E0A-5F59FCB7C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AA5DA0B-3EA5-23ED-884B-8F51DB714C0C}"/>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5" name="Footer Placeholder 4">
            <a:extLst>
              <a:ext uri="{FF2B5EF4-FFF2-40B4-BE49-F238E27FC236}">
                <a16:creationId xmlns:a16="http://schemas.microsoft.com/office/drawing/2014/main" id="{32D2C693-EE77-7B46-B4C2-3E240E7B1C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AA57A1-19B5-11D0-2FDE-99E9D4DBD4B6}"/>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54872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49B7-3F64-DB2C-C9DD-B0F12AD9D4B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CC83A20-CA92-CD66-9A66-92AB07BBD3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E9AE0B-155A-0BB1-6A62-8AC8A6CBDCFD}"/>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5" name="Footer Placeholder 4">
            <a:extLst>
              <a:ext uri="{FF2B5EF4-FFF2-40B4-BE49-F238E27FC236}">
                <a16:creationId xmlns:a16="http://schemas.microsoft.com/office/drawing/2014/main" id="{C78AD935-D4FC-5E33-D5B0-1B96F9891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A37CBD-87B0-49C3-EAF5-3BB44901D655}"/>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18389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7B47C-3D4D-8EAE-8E84-065DE1C07DD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5B75F4-4829-5381-CABA-5D4CAADF5D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F68660B-FB0C-D508-D5B3-F8FB2011C6CA}"/>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5" name="Footer Placeholder 4">
            <a:extLst>
              <a:ext uri="{FF2B5EF4-FFF2-40B4-BE49-F238E27FC236}">
                <a16:creationId xmlns:a16="http://schemas.microsoft.com/office/drawing/2014/main" id="{348977F5-310A-8EF1-6841-23CA33694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F19BAA-11D4-42F5-8DCA-CBAF8F98B489}"/>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4001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F628-4572-2251-32B6-3BD061820E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0D8D237-1D21-B9DA-BCCC-A0900BA21F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241D93-EE71-B2BC-CDE8-2CD55164E646}"/>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5" name="Footer Placeholder 4">
            <a:extLst>
              <a:ext uri="{FF2B5EF4-FFF2-40B4-BE49-F238E27FC236}">
                <a16:creationId xmlns:a16="http://schemas.microsoft.com/office/drawing/2014/main" id="{E6B676AE-7C05-A615-7749-B6DE3C0AE5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3E5760-C9C3-135B-E3DD-3444CE94BCA4}"/>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54888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75EB-988A-A266-806E-16B5048DC4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62E29B8-6049-7EAF-F09A-E35D3AF6B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18B642-39BC-6C7D-61E3-DBC850D91F64}"/>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5" name="Footer Placeholder 4">
            <a:extLst>
              <a:ext uri="{FF2B5EF4-FFF2-40B4-BE49-F238E27FC236}">
                <a16:creationId xmlns:a16="http://schemas.microsoft.com/office/drawing/2014/main" id="{29C47BB0-A133-8943-A299-D3D27F44D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28041-8BCD-1295-179B-9B09FF963A3D}"/>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341909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065E-5DF3-2F95-A4E2-8B5EC6D68A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FCA6812-9E9B-091C-3143-D17215647A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DB5F734-AD91-AC9F-A8F0-075CD3BD16D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8AC0024-F47E-A3C3-B2FE-4E114FDF1D1F}"/>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6" name="Footer Placeholder 5">
            <a:extLst>
              <a:ext uri="{FF2B5EF4-FFF2-40B4-BE49-F238E27FC236}">
                <a16:creationId xmlns:a16="http://schemas.microsoft.com/office/drawing/2014/main" id="{342D34F9-009C-9E20-98A7-7A70680577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30CF6-3A17-C31F-276B-1ECE9DBB00DF}"/>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103443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9BD8-77B3-DD9C-4945-52B7932908B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F0582BD-B2B4-8BBB-1829-2EDD639AF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0A25FE-C1FF-D8B9-73DB-373649F591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43C2986-FDBC-5A2E-0E33-E21BE7427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69E504B-22AE-73AC-C6DB-A15C35EA75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7F58F46-6D66-DC6E-7BEC-5734B063FD69}"/>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8" name="Footer Placeholder 7">
            <a:extLst>
              <a:ext uri="{FF2B5EF4-FFF2-40B4-BE49-F238E27FC236}">
                <a16:creationId xmlns:a16="http://schemas.microsoft.com/office/drawing/2014/main" id="{901E6136-ED63-FBB1-C4AD-96DC7037DF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8183A3-77DC-F259-D67D-7C62F64E5DF3}"/>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142260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5BE9-44C6-9F17-86FD-BD8EE76C00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7FFEEDA-B6C8-64DE-9A7B-E80D991B2D60}"/>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4" name="Footer Placeholder 3">
            <a:extLst>
              <a:ext uri="{FF2B5EF4-FFF2-40B4-BE49-F238E27FC236}">
                <a16:creationId xmlns:a16="http://schemas.microsoft.com/office/drawing/2014/main" id="{00310DB0-FA90-2D24-E25E-D3E1FD7FA8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512616-612E-29C8-726A-CDFAC52B7BDB}"/>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393284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0765F-7D21-1622-3F76-D3CD177D41A1}"/>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3" name="Footer Placeholder 2">
            <a:extLst>
              <a:ext uri="{FF2B5EF4-FFF2-40B4-BE49-F238E27FC236}">
                <a16:creationId xmlns:a16="http://schemas.microsoft.com/office/drawing/2014/main" id="{B37E4251-E5DD-6AC8-80BE-1B24F973B9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2FD7B5-BACF-398D-89B3-6232ECD15C76}"/>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420434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09D3-5D2B-5160-D7C4-2CAEB2D97D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95CA7B3-B307-C438-9826-14D929D3C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FDF0E80-14BF-2EDA-4402-B94CAA5A9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36D21C-D373-7CDD-0729-589BBE45CD13}"/>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6" name="Footer Placeholder 5">
            <a:extLst>
              <a:ext uri="{FF2B5EF4-FFF2-40B4-BE49-F238E27FC236}">
                <a16:creationId xmlns:a16="http://schemas.microsoft.com/office/drawing/2014/main" id="{66353DCD-BDE4-A374-A32C-C4D5F76ADF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A67A5-9B03-2EF7-051D-3FDD42CE8AEE}"/>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228942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6F81-3745-13AF-0B8E-9E2070E43F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F9DD46A-3D98-88DB-ECED-3BF2632C3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EAE2A7-5D13-2D20-8761-031676427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718C05-4B6C-C66B-9DBB-9CB1A23984B4}"/>
              </a:ext>
            </a:extLst>
          </p:cNvPr>
          <p:cNvSpPr>
            <a:spLocks noGrp="1"/>
          </p:cNvSpPr>
          <p:nvPr>
            <p:ph type="dt" sz="half" idx="10"/>
          </p:nvPr>
        </p:nvSpPr>
        <p:spPr/>
        <p:txBody>
          <a:bodyPr/>
          <a:lstStyle/>
          <a:p>
            <a:fld id="{BC48C630-BBD6-D84D-B1F8-CFE09D171EE6}" type="datetimeFigureOut">
              <a:rPr lang="en-GB" smtClean="0"/>
              <a:t>20/06/2024</a:t>
            </a:fld>
            <a:endParaRPr lang="en-GB"/>
          </a:p>
        </p:txBody>
      </p:sp>
      <p:sp>
        <p:nvSpPr>
          <p:cNvPr id="6" name="Footer Placeholder 5">
            <a:extLst>
              <a:ext uri="{FF2B5EF4-FFF2-40B4-BE49-F238E27FC236}">
                <a16:creationId xmlns:a16="http://schemas.microsoft.com/office/drawing/2014/main" id="{D8F264D6-997C-976C-C650-57D974152A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A24AB-CCA0-BC7D-487A-B80FDA52413B}"/>
              </a:ext>
            </a:extLst>
          </p:cNvPr>
          <p:cNvSpPr>
            <a:spLocks noGrp="1"/>
          </p:cNvSpPr>
          <p:nvPr>
            <p:ph type="sldNum" sz="quarter" idx="12"/>
          </p:nvPr>
        </p:nvSpPr>
        <p:spPr/>
        <p:txBody>
          <a:bodyPr/>
          <a:lstStyle/>
          <a:p>
            <a:fld id="{C35DDA11-D749-F147-847E-46EACD8E4101}" type="slidenum">
              <a:rPr lang="en-GB" smtClean="0"/>
              <a:t>‹#›</a:t>
            </a:fld>
            <a:endParaRPr lang="en-GB"/>
          </a:p>
        </p:txBody>
      </p:sp>
    </p:spTree>
    <p:extLst>
      <p:ext uri="{BB962C8B-B14F-4D97-AF65-F5344CB8AC3E}">
        <p14:creationId xmlns:p14="http://schemas.microsoft.com/office/powerpoint/2010/main" val="7723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1E63-8488-8205-BA3A-1EE275239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C655393-EED2-F8F0-28EA-4813D60E3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A7C3AE-3793-2AC0-A06B-DF4839579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8C630-BBD6-D84D-B1F8-CFE09D171EE6}" type="datetimeFigureOut">
              <a:rPr lang="en-GB" smtClean="0"/>
              <a:t>20/06/2024</a:t>
            </a:fld>
            <a:endParaRPr lang="en-GB"/>
          </a:p>
        </p:txBody>
      </p:sp>
      <p:sp>
        <p:nvSpPr>
          <p:cNvPr id="5" name="Footer Placeholder 4">
            <a:extLst>
              <a:ext uri="{FF2B5EF4-FFF2-40B4-BE49-F238E27FC236}">
                <a16:creationId xmlns:a16="http://schemas.microsoft.com/office/drawing/2014/main" id="{743AFA72-E77E-8C8A-2F58-9A07B1157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EAD6B2-2AAC-0C64-ED38-CFEC22824D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DDA11-D749-F147-847E-46EACD8E4101}" type="slidenum">
              <a:rPr lang="en-GB" smtClean="0"/>
              <a:t>‹#›</a:t>
            </a:fld>
            <a:endParaRPr lang="en-GB"/>
          </a:p>
        </p:txBody>
      </p:sp>
    </p:spTree>
    <p:extLst>
      <p:ext uri="{BB962C8B-B14F-4D97-AF65-F5344CB8AC3E}">
        <p14:creationId xmlns:p14="http://schemas.microsoft.com/office/powerpoint/2010/main" val="203738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iupap-corporate-associate-members.web.cern.ch/"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psforum.org/" TargetMode="External"/><Relationship Id="rId2" Type="http://schemas.openxmlformats.org/officeDocument/2006/relationships/hyperlink" Target="https://www.linkedin.com/company/iupap/"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lobal.oup.com/academic/product/globalizing-physics-9780198878681?type=listing&amp;prevSortField=2&amp;sortField=8&amp;resultsPerPage=60&amp;start=2760&amp;lang=en&amp;cc=us" TargetMode="External"/><Relationship Id="rId2" Type="http://schemas.openxmlformats.org/officeDocument/2006/relationships/hyperlink" Target="https://iopscience.iop.org/book/oa-edit/978-0-7503-6342-6"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0DE128-1882-C0A9-2064-D442E4077021}"/>
              </a:ext>
            </a:extLst>
          </p:cNvPr>
          <p:cNvSpPr txBox="1"/>
          <p:nvPr/>
        </p:nvSpPr>
        <p:spPr>
          <a:xfrm>
            <a:off x="1704529" y="5697708"/>
            <a:ext cx="6098458" cy="646331"/>
          </a:xfrm>
          <a:prstGeom prst="rect">
            <a:avLst/>
          </a:prstGeom>
          <a:noFill/>
        </p:spPr>
        <p:txBody>
          <a:bodyPr wrap="square">
            <a:spAutoFit/>
          </a:bodyPr>
          <a:lstStyle/>
          <a:p>
            <a:r>
              <a:rPr lang="en-GB" dirty="0">
                <a:cs typeface="Times New Roman" panose="02020603050405020304" pitchFamily="18" charset="0"/>
                <a:hlinkClick r:id="rId2"/>
              </a:rPr>
              <a:t>https://iupap-corporate-associate-members.web.cern.ch/</a:t>
            </a:r>
            <a:endParaRPr lang="en-GB" dirty="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D9DCF5F-1A10-A448-D219-B8E46FC26EA4}"/>
              </a:ext>
            </a:extLst>
          </p:cNvPr>
          <p:cNvSpPr txBox="1"/>
          <p:nvPr/>
        </p:nvSpPr>
        <p:spPr>
          <a:xfrm>
            <a:off x="1404940" y="3404381"/>
            <a:ext cx="9509463" cy="1754326"/>
          </a:xfrm>
          <a:prstGeom prst="rect">
            <a:avLst/>
          </a:prstGeom>
          <a:noFill/>
        </p:spPr>
        <p:txBody>
          <a:bodyPr wrap="none" rtlCol="0">
            <a:spAutoFit/>
          </a:bodyPr>
          <a:lstStyle/>
          <a:p>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Objectives</a:t>
            </a:r>
            <a:endParaRPr lang="en-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Provide recommendations to IUPAP General Assemb</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ly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Executive Council on</a:t>
            </a:r>
          </a:p>
          <a:p>
            <a:pPr lvl="0"/>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how to foster international cooperation in physics between industry and academia</a:t>
            </a:r>
            <a:endParaRPr lang="en-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Acquire new Corporate Associate Members (CAMs)</a:t>
            </a:r>
            <a:endParaRPr lang="en-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Provide resources of interest to industrial physicists and students interested in industrial careers</a:t>
            </a:r>
            <a:endParaRPr lang="en-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13" name="TextBox 12">
            <a:extLst>
              <a:ext uri="{FF2B5EF4-FFF2-40B4-BE49-F238E27FC236}">
                <a16:creationId xmlns:a16="http://schemas.microsoft.com/office/drawing/2014/main" id="{D61C0230-3CCA-CE4F-7B88-A50247D29799}"/>
              </a:ext>
            </a:extLst>
          </p:cNvPr>
          <p:cNvSpPr txBox="1"/>
          <p:nvPr/>
        </p:nvSpPr>
        <p:spPr>
          <a:xfrm>
            <a:off x="3406195" y="678972"/>
            <a:ext cx="6748642" cy="369332"/>
          </a:xfrm>
          <a:prstGeom prst="rect">
            <a:avLst/>
          </a:prstGeom>
          <a:noFill/>
        </p:spPr>
        <p:txBody>
          <a:bodyPr wrap="none" rtlCol="0">
            <a:spAutoFit/>
          </a:bodyPr>
          <a:lstStyle/>
          <a:p>
            <a:r>
              <a:rPr lang="en-GB" b="1" dirty="0">
                <a:solidFill>
                  <a:srgbClr val="FF0000"/>
                </a:solidFill>
                <a:latin typeface="Times New Roman" panose="02020603050405020304" pitchFamily="18" charset="0"/>
                <a:cs typeface="Times New Roman" panose="02020603050405020304" pitchFamily="18" charset="0"/>
              </a:rPr>
              <a:t>Report WG16  (Since the WG9+C12 meeting in June 2023@ARIS)</a:t>
            </a:r>
          </a:p>
        </p:txBody>
      </p:sp>
      <p:sp>
        <p:nvSpPr>
          <p:cNvPr id="20" name="TextBox 19">
            <a:extLst>
              <a:ext uri="{FF2B5EF4-FFF2-40B4-BE49-F238E27FC236}">
                <a16:creationId xmlns:a16="http://schemas.microsoft.com/office/drawing/2014/main" id="{E282D76B-4D21-F555-74C3-C10138FA5265}"/>
              </a:ext>
            </a:extLst>
          </p:cNvPr>
          <p:cNvSpPr txBox="1"/>
          <p:nvPr/>
        </p:nvSpPr>
        <p:spPr>
          <a:xfrm>
            <a:off x="3106175" y="2021673"/>
            <a:ext cx="5938549" cy="646331"/>
          </a:xfrm>
          <a:prstGeom prst="rect">
            <a:avLst/>
          </a:prstGeom>
          <a:noFill/>
        </p:spPr>
        <p:txBody>
          <a:bodyPr wrap="none" rtlCol="0">
            <a:spAutoFit/>
          </a:bodyPr>
          <a:lstStyle/>
          <a:p>
            <a:pPr algn="ctr"/>
            <a:r>
              <a:rPr lang="en-GB" sz="1800" dirty="0">
                <a:solidFill>
                  <a:srgbClr val="002060"/>
                </a:solidFill>
                <a:effectLst/>
                <a:latin typeface="Times New Roman" panose="02020603050405020304" pitchFamily="18" charset="0"/>
                <a:cs typeface="Times New Roman" panose="02020603050405020304" pitchFamily="18" charset="0"/>
              </a:rPr>
              <a:t>A. Navin</a:t>
            </a:r>
          </a:p>
          <a:p>
            <a:pPr algn="ctr"/>
            <a:r>
              <a:rPr lang="en-GB" sz="1800" b="1" dirty="0">
                <a:solidFill>
                  <a:srgbClr val="FF0000"/>
                </a:solidFill>
                <a:effectLst/>
                <a:latin typeface="Times New Roman" panose="02020603050405020304" pitchFamily="18" charset="0"/>
                <a:cs typeface="Times New Roman" panose="02020603050405020304" pitchFamily="18" charset="0"/>
              </a:rPr>
              <a:t>G</a:t>
            </a:r>
            <a:r>
              <a:rPr lang="en-GB" sz="1800" b="1" dirty="0">
                <a:solidFill>
                  <a:srgbClr val="002060"/>
                </a:solidFill>
                <a:effectLst/>
                <a:latin typeface="Times New Roman" panose="02020603050405020304" pitchFamily="18" charset="0"/>
                <a:cs typeface="Times New Roman" panose="02020603050405020304" pitchFamily="18" charset="0"/>
              </a:rPr>
              <a:t>rand </a:t>
            </a:r>
            <a:r>
              <a:rPr lang="en-GB" sz="1800" b="1" dirty="0" err="1">
                <a:solidFill>
                  <a:srgbClr val="FF0000"/>
                </a:solidFill>
                <a:effectLst/>
                <a:latin typeface="Times New Roman" panose="02020603050405020304" pitchFamily="18" charset="0"/>
                <a:cs typeface="Times New Roman" panose="02020603050405020304" pitchFamily="18" charset="0"/>
              </a:rPr>
              <a:t>A</a:t>
            </a:r>
            <a:r>
              <a:rPr lang="en-GB" sz="1800" b="1" dirty="0" err="1">
                <a:solidFill>
                  <a:srgbClr val="002060"/>
                </a:solidFill>
                <a:effectLst/>
                <a:latin typeface="Times New Roman" panose="02020603050405020304" pitchFamily="18" charset="0"/>
                <a:cs typeface="Times New Roman" panose="02020603050405020304" pitchFamily="18" charset="0"/>
              </a:rPr>
              <a:t>ccélérateur</a:t>
            </a:r>
            <a:r>
              <a:rPr lang="en-GB" sz="1800" b="1" dirty="0">
                <a:solidFill>
                  <a:srgbClr val="002060"/>
                </a:solidFill>
                <a:effectLst/>
                <a:latin typeface="Times New Roman" panose="02020603050405020304" pitchFamily="18" charset="0"/>
                <a:cs typeface="Times New Roman" panose="02020603050405020304" pitchFamily="18" charset="0"/>
              </a:rPr>
              <a:t> </a:t>
            </a:r>
            <a:r>
              <a:rPr lang="en-GB" sz="1800" b="1" dirty="0">
                <a:solidFill>
                  <a:srgbClr val="FF0000"/>
                </a:solidFill>
                <a:effectLst/>
                <a:latin typeface="Times New Roman" panose="02020603050405020304" pitchFamily="18" charset="0"/>
                <a:cs typeface="Times New Roman" panose="02020603050405020304" pitchFamily="18" charset="0"/>
              </a:rPr>
              <a:t>N</a:t>
            </a:r>
            <a:r>
              <a:rPr lang="en-GB" sz="1800" b="1" dirty="0">
                <a:solidFill>
                  <a:srgbClr val="002060"/>
                </a:solidFill>
                <a:effectLst/>
                <a:latin typeface="Times New Roman" panose="02020603050405020304" pitchFamily="18" charset="0"/>
                <a:cs typeface="Times New Roman" panose="02020603050405020304" pitchFamily="18" charset="0"/>
              </a:rPr>
              <a:t>ational </a:t>
            </a:r>
            <a:r>
              <a:rPr lang="en-GB" sz="1800" b="1" dirty="0" err="1">
                <a:solidFill>
                  <a:srgbClr val="002060"/>
                </a:solidFill>
                <a:effectLst/>
                <a:latin typeface="Times New Roman" panose="02020603050405020304" pitchFamily="18" charset="0"/>
                <a:cs typeface="Times New Roman" panose="02020603050405020304" pitchFamily="18" charset="0"/>
              </a:rPr>
              <a:t>d'</a:t>
            </a:r>
            <a:r>
              <a:rPr lang="en-GB" sz="1800" b="1" dirty="0" err="1">
                <a:solidFill>
                  <a:srgbClr val="FF0000"/>
                </a:solidFill>
                <a:effectLst/>
                <a:latin typeface="Times New Roman" panose="02020603050405020304" pitchFamily="18" charset="0"/>
                <a:cs typeface="Times New Roman" panose="02020603050405020304" pitchFamily="18" charset="0"/>
              </a:rPr>
              <a:t>I</a:t>
            </a:r>
            <a:r>
              <a:rPr lang="en-GB" sz="1800" b="1" dirty="0" err="1">
                <a:solidFill>
                  <a:srgbClr val="002060"/>
                </a:solidFill>
                <a:effectLst/>
                <a:latin typeface="Times New Roman" panose="02020603050405020304" pitchFamily="18" charset="0"/>
                <a:cs typeface="Times New Roman" panose="02020603050405020304" pitchFamily="18" charset="0"/>
              </a:rPr>
              <a:t>ons</a:t>
            </a:r>
            <a:r>
              <a:rPr lang="en-GB" sz="1800" b="1" dirty="0">
                <a:solidFill>
                  <a:srgbClr val="002060"/>
                </a:solidFill>
                <a:effectLst/>
                <a:latin typeface="Times New Roman" panose="02020603050405020304" pitchFamily="18" charset="0"/>
                <a:cs typeface="Times New Roman" panose="02020603050405020304" pitchFamily="18" charset="0"/>
              </a:rPr>
              <a:t> </a:t>
            </a:r>
            <a:r>
              <a:rPr lang="en-GB" sz="1800" b="1" dirty="0" err="1">
                <a:solidFill>
                  <a:srgbClr val="FF0000"/>
                </a:solidFill>
                <a:effectLst/>
                <a:latin typeface="Times New Roman" panose="02020603050405020304" pitchFamily="18" charset="0"/>
                <a:cs typeface="Times New Roman" panose="02020603050405020304" pitchFamily="18" charset="0"/>
              </a:rPr>
              <a:t>L</a:t>
            </a:r>
            <a:r>
              <a:rPr lang="en-GB" sz="1800" b="1" dirty="0" err="1">
                <a:solidFill>
                  <a:srgbClr val="002060"/>
                </a:solidFill>
                <a:effectLst/>
                <a:latin typeface="Times New Roman" panose="02020603050405020304" pitchFamily="18" charset="0"/>
                <a:cs typeface="Times New Roman" panose="02020603050405020304" pitchFamily="18" charset="0"/>
              </a:rPr>
              <a:t>ourds</a:t>
            </a:r>
            <a:r>
              <a:rPr lang="en-GB" sz="1800" b="1" dirty="0">
                <a:solidFill>
                  <a:srgbClr val="002060"/>
                </a:solidFill>
                <a:effectLst/>
                <a:latin typeface="Times New Roman" panose="02020603050405020304" pitchFamily="18" charset="0"/>
                <a:cs typeface="Times New Roman" panose="02020603050405020304" pitchFamily="18" charset="0"/>
              </a:rPr>
              <a:t>, Caen, France</a:t>
            </a:r>
            <a:endParaRPr lang="en-GB" sz="1800" b="1" dirty="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ABD1802-3C51-A8AF-6A07-34B98C4BF4C1}"/>
              </a:ext>
            </a:extLst>
          </p:cNvPr>
          <p:cNvSpPr txBox="1"/>
          <p:nvPr/>
        </p:nvSpPr>
        <p:spPr>
          <a:xfrm>
            <a:off x="2597281" y="37712"/>
            <a:ext cx="9014391" cy="584775"/>
          </a:xfrm>
          <a:prstGeom prst="rect">
            <a:avLst/>
          </a:prstGeom>
          <a:noFill/>
        </p:spPr>
        <p:txBody>
          <a:bodyPr wrap="none" rtlCol="0">
            <a:spAutoFit/>
          </a:bodyPr>
          <a:lstStyle/>
          <a:p>
            <a:r>
              <a:rPr lang="en-US" sz="3200" b="1" dirty="0">
                <a:solidFill>
                  <a:schemeClr val="accent6">
                    <a:lumMod val="75000"/>
                  </a:schemeClr>
                </a:solidFill>
                <a:latin typeface="Times New Roman" panose="02020603050405020304" pitchFamily="18" charset="0"/>
                <a:cs typeface="Times New Roman" panose="02020603050405020304" pitchFamily="18" charset="0"/>
              </a:rPr>
              <a:t>UPDATE ON WG16: PHYSICS AND INDUSTRY</a:t>
            </a:r>
          </a:p>
        </p:txBody>
      </p:sp>
      <p:pic>
        <p:nvPicPr>
          <p:cNvPr id="3" name="Picture 2" descr="Home">
            <a:extLst>
              <a:ext uri="{FF2B5EF4-FFF2-40B4-BE49-F238E27FC236}">
                <a16:creationId xmlns:a16="http://schemas.microsoft.com/office/drawing/2014/main" id="{629E2B4A-A21C-0410-9EE5-87057AC40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6"/>
            <a:ext cx="2597281" cy="123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1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0665D3-B2A3-6F7B-E405-045095DCD8A7}"/>
              </a:ext>
            </a:extLst>
          </p:cNvPr>
          <p:cNvSpPr txBox="1"/>
          <p:nvPr/>
        </p:nvSpPr>
        <p:spPr>
          <a:xfrm>
            <a:off x="543278" y="1474619"/>
            <a:ext cx="14216743" cy="390876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Christophe Rossel (IBM Research-Europe, Zurich, Switzerland) (Chair)</a:t>
            </a:r>
            <a:endParaRPr lang="en-FR"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 Cyrus Walther (International Association of Physics Students (IAPS), Tech. University Dortmund, Germany) (Vice Chair)</a:t>
            </a:r>
            <a:endParaRPr lang="en-FR"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600" dirty="0">
                <a:latin typeface="Times New Roman" panose="02020603050405020304" pitchFamily="18" charset="0"/>
                <a:ea typeface="Calibri" panose="020F0502020204030204" pitchFamily="34" charset="0"/>
                <a:cs typeface="Times New Roman" panose="02020603050405020304" pitchFamily="18" charset="0"/>
              </a:rPr>
              <a:t>Navin Alahari (GANIL, France) liaison officer to WG9</a:t>
            </a:r>
          </a:p>
          <a:p>
            <a:r>
              <a:rPr lang="en-US" sz="1600" dirty="0">
                <a:latin typeface="Times New Roman" panose="02020603050405020304" pitchFamily="18" charset="0"/>
                <a:ea typeface="Calibri" panose="020F0502020204030204" pitchFamily="34" charset="0"/>
                <a:cs typeface="Times New Roman" panose="02020603050405020304" pitchFamily="18" charset="0"/>
              </a:rPr>
              <a:t>4. Tariq Ali (University of Liverpool, UK)</a:t>
            </a:r>
            <a:endParaRPr lang="en-FR"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1600" dirty="0">
                <a:latin typeface="Times New Roman" panose="02020603050405020304" pitchFamily="18" charset="0"/>
                <a:ea typeface="Calibri" panose="020F0502020204030204" pitchFamily="34" charset="0"/>
                <a:cs typeface="Times New Roman" panose="02020603050405020304" pitchFamily="18" charset="0"/>
              </a:rPr>
              <a:t>Barbora Bruant Gulejova (Uni. Bern, EPFL, CERN, Geneva, Switzerland)</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r>
              <a:rPr lang="en-GB" sz="1600" dirty="0">
                <a:latin typeface="Times New Roman" panose="02020603050405020304" pitchFamily="18" charset="0"/>
                <a:ea typeface="MS Mincho" panose="02020609040205080304" pitchFamily="49" charset="-128"/>
                <a:cs typeface="Times New Roman" panose="02020603050405020304" pitchFamily="18" charset="0"/>
              </a:rPr>
              <a:t>6. Cinzia Da </a:t>
            </a:r>
            <a:r>
              <a:rPr lang="en-GB" sz="1600" dirty="0" err="1">
                <a:latin typeface="Times New Roman" panose="02020603050405020304" pitchFamily="18" charset="0"/>
                <a:ea typeface="MS Mincho" panose="02020609040205080304" pitchFamily="49" charset="-128"/>
                <a:cs typeface="Times New Roman" panose="02020603050405020304" pitchFamily="18" charset="0"/>
              </a:rPr>
              <a:t>Vià</a:t>
            </a:r>
            <a:r>
              <a:rPr lang="en-GB" sz="1600" dirty="0">
                <a:latin typeface="Times New Roman" panose="02020603050405020304" pitchFamily="18" charset="0"/>
                <a:ea typeface="MS Mincho" panose="02020609040205080304" pitchFamily="49" charset="-128"/>
                <a:cs typeface="Times New Roman" panose="02020603050405020304" pitchFamily="18" charset="0"/>
              </a:rPr>
              <a:t> (University of Manchester, UK, Stony Brook University, USA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James Kneller (International Association of Physics Students (IAPS), UK)</a:t>
            </a:r>
            <a:endParaRPr lang="en-FR"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latin typeface="Times New Roman" panose="02020603050405020304" pitchFamily="18" charset="0"/>
                <a:ea typeface="Calibri" panose="020F0502020204030204" pitchFamily="34" charset="0"/>
                <a:cs typeface="Times New Roman" panose="02020603050405020304" pitchFamily="18" charset="0"/>
              </a:rPr>
              <a:t>8.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K.S. Narayan (Jawaharlal Nehru Centre for Advanced Scientific Research, India) </a:t>
            </a: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9</a:t>
            </a:r>
            <a:r>
              <a:rPr lang="en-US" sz="1600" dirty="0">
                <a:latin typeface="Times New Roman" panose="02020603050405020304" pitchFamily="18" charset="0"/>
                <a:ea typeface="Calibri" panose="020F0502020204030204" pitchFamily="34" charset="0"/>
                <a:cs typeface="Times New Roman" panose="02020603050405020304" pitchFamily="18" charset="0"/>
              </a:rPr>
              <a:t>. Michel Spiro (IUPAP President, France) (ex-officio)</a:t>
            </a:r>
            <a:endParaRPr lang="en-FR"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latin typeface="Times New Roman" panose="02020603050405020304" pitchFamily="18" charset="0"/>
                <a:ea typeface="Calibri" panose="020F0502020204030204" pitchFamily="34" charset="0"/>
                <a:cs typeface="Times New Roman" panose="02020603050405020304" pitchFamily="18" charset="0"/>
              </a:rPr>
              <a:t>10. Jens Vigen (CERN, IUPAP Secretary-General, Switzerland) (ex-officio)</a:t>
            </a:r>
          </a:p>
          <a:p>
            <a:r>
              <a:rPr lang="en-US" sz="1600" dirty="0">
                <a:latin typeface="Times New Roman" panose="02020603050405020304" pitchFamily="18" charset="0"/>
                <a:ea typeface="Calibri" panose="020F0502020204030204" pitchFamily="34" charset="0"/>
                <a:cs typeface="Times New Roman" panose="02020603050405020304" pitchFamily="18" charset="0"/>
              </a:rPr>
              <a:t>11. Lawrence Woolf (General Atomics Aeronautical Systems, Inc., San Diego, USA)</a:t>
            </a:r>
            <a:endParaRPr lang="en-FR"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Need to replace some members who left and get members from non-represented continents, in particular India, China, and Japan.</a:t>
            </a:r>
            <a:endParaRPr lang="en-F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1513ACD-8092-076B-FC9F-C5463DEFD499}"/>
              </a:ext>
            </a:extLst>
          </p:cNvPr>
          <p:cNvSpPr txBox="1"/>
          <p:nvPr/>
        </p:nvSpPr>
        <p:spPr>
          <a:xfrm>
            <a:off x="3344906" y="0"/>
            <a:ext cx="7444673" cy="707886"/>
          </a:xfrm>
          <a:prstGeom prst="rect">
            <a:avLst/>
          </a:prstGeom>
          <a:noFill/>
        </p:spPr>
        <p:txBody>
          <a:bodyPr wrap="square">
            <a:spAutoFit/>
          </a:bodyPr>
          <a:lstStyle/>
          <a:p>
            <a:r>
              <a:rPr lang="en-US" sz="4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WG16 members as of today </a:t>
            </a:r>
            <a:endParaRPr lang="en-FR" sz="4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descr="Home">
            <a:extLst>
              <a:ext uri="{FF2B5EF4-FFF2-40B4-BE49-F238E27FC236}">
                <a16:creationId xmlns:a16="http://schemas.microsoft.com/office/drawing/2014/main" id="{DDAE591F-3E21-9E89-6005-BBC8F9D2E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6"/>
            <a:ext cx="2597281" cy="123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4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932D-E2B9-0E38-1362-15D893546C85}"/>
              </a:ext>
            </a:extLst>
          </p:cNvPr>
          <p:cNvSpPr>
            <a:spLocks noGrp="1"/>
          </p:cNvSpPr>
          <p:nvPr>
            <p:ph type="title"/>
          </p:nvPr>
        </p:nvSpPr>
        <p:spPr>
          <a:xfrm>
            <a:off x="4705924" y="0"/>
            <a:ext cx="3595382" cy="1008058"/>
          </a:xfrm>
        </p:spPr>
        <p:txBody>
          <a:bodyPr>
            <a:normAutofit/>
          </a:bodyPr>
          <a:lstStyle/>
          <a:p>
            <a:r>
              <a:rPr lang="en-GB" sz="4000" b="1" i="1" dirty="0">
                <a:solidFill>
                  <a:schemeClr val="accent6">
                    <a:lumMod val="75000"/>
                  </a:schemeClr>
                </a:solidFill>
                <a:latin typeface="Times New Roman" panose="02020603050405020304" pitchFamily="18" charset="0"/>
                <a:cs typeface="Times New Roman" panose="02020603050405020304" pitchFamily="18" charset="0"/>
              </a:rPr>
              <a:t>News - update</a:t>
            </a:r>
          </a:p>
        </p:txBody>
      </p:sp>
      <p:sp>
        <p:nvSpPr>
          <p:cNvPr id="8" name="TextBox 7">
            <a:extLst>
              <a:ext uri="{FF2B5EF4-FFF2-40B4-BE49-F238E27FC236}">
                <a16:creationId xmlns:a16="http://schemas.microsoft.com/office/drawing/2014/main" id="{D86A35C5-3A67-E0A8-CE4A-EC2C18EEAB04}"/>
              </a:ext>
            </a:extLst>
          </p:cNvPr>
          <p:cNvSpPr txBox="1"/>
          <p:nvPr/>
        </p:nvSpPr>
        <p:spPr>
          <a:xfrm>
            <a:off x="815231" y="1361862"/>
            <a:ext cx="11376769" cy="7017306"/>
          </a:xfrm>
          <a:prstGeom prst="rect">
            <a:avLst/>
          </a:prstGeom>
          <a:noFill/>
        </p:spPr>
        <p:txBody>
          <a:bodyPr wrap="none" rtlCol="0">
            <a:spAutoFit/>
          </a:bodyPr>
          <a:lstStyle/>
          <a:p>
            <a:pPr marL="285750" indent="-285750">
              <a:buFont typeface="Wingdings" panose="05000000000000000000" pitchFamily="2" charset="2"/>
              <a:buChar char="q"/>
            </a:pPr>
            <a:r>
              <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WG16 Meetings </a:t>
            </a:r>
            <a:endParaRPr lang="en-FR" sz="16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WG16 has been meeting monthly via Zoom since March 2020, except for a summer break.  </a:t>
            </a:r>
          </a:p>
          <a:p>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Minutes of each meeting are recorded and approved by the members.</a:t>
            </a:r>
            <a:endParaRPr lang="en-F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sz="1600" b="1" dirty="0">
                <a:solidFill>
                  <a:schemeClr val="accent1"/>
                </a:solidFill>
                <a:latin typeface="Times New Roman" panose="02020603050405020304" pitchFamily="18" charset="0"/>
                <a:cs typeface="Times New Roman" panose="02020603050405020304" pitchFamily="18" charset="0"/>
              </a:rPr>
              <a:t>Actual list of CAMs</a:t>
            </a:r>
          </a:p>
          <a:p>
            <a:pPr marL="1074738" algn="l" defTabSz="673100"/>
            <a:r>
              <a:rPr lang="en-US" sz="1600" b="1" i="1" dirty="0">
                <a:solidFill>
                  <a:srgbClr val="FF0000"/>
                </a:solidFill>
                <a:latin typeface="Times New Roman" panose="02020603050405020304" pitchFamily="18" charset="0"/>
                <a:cs typeface="Times New Roman" panose="02020603050405020304" pitchFamily="18" charset="0"/>
              </a:rPr>
              <a:t>     ALLS:</a:t>
            </a:r>
            <a:r>
              <a:rPr lang="en-US" sz="1600" i="1" dirty="0">
                <a:solidFill>
                  <a:srgbClr val="FF0000"/>
                </a:solidFill>
                <a:latin typeface="Times New Roman" panose="02020603050405020304" pitchFamily="18" charset="0"/>
                <a:cs typeface="Times New Roman" panose="02020603050405020304" pitchFamily="18" charset="0"/>
              </a:rPr>
              <a:t> Advanced Laser Light Source (</a:t>
            </a:r>
            <a:r>
              <a:rPr lang="en-US" sz="1600" i="1" dirty="0" err="1">
                <a:solidFill>
                  <a:srgbClr val="FF0000"/>
                </a:solidFill>
                <a:latin typeface="Times New Roman" panose="02020603050405020304" pitchFamily="18" charset="0"/>
                <a:cs typeface="Times New Roman" panose="02020603050405020304" pitchFamily="18" charset="0"/>
              </a:rPr>
              <a:t>Varenne</a:t>
            </a:r>
            <a:r>
              <a:rPr lang="en-US" sz="1600" i="1" dirty="0">
                <a:solidFill>
                  <a:srgbClr val="FF0000"/>
                </a:solidFill>
                <a:latin typeface="Times New Roman" panose="02020603050405020304" pitchFamily="18" charset="0"/>
                <a:cs typeface="Times New Roman" panose="02020603050405020304" pitchFamily="18" charset="0"/>
              </a:rPr>
              <a:t>, Canada 2022)</a:t>
            </a:r>
          </a:p>
          <a:p>
            <a:pPr marL="1074738" algn="l" defTabSz="673100"/>
            <a:r>
              <a:rPr lang="en-US" sz="1600" b="1" i="1" dirty="0">
                <a:solidFill>
                  <a:srgbClr val="FF0000"/>
                </a:solidFill>
                <a:latin typeface="Times New Roman" panose="02020603050405020304" pitchFamily="18" charset="0"/>
                <a:cs typeface="Times New Roman" panose="02020603050405020304" pitchFamily="18" charset="0"/>
              </a:rPr>
              <a:t>	CERN</a:t>
            </a:r>
            <a:r>
              <a:rPr lang="en-US" sz="1600" i="1" dirty="0">
                <a:solidFill>
                  <a:srgbClr val="FF0000"/>
                </a:solidFill>
                <a:latin typeface="Times New Roman" panose="02020603050405020304" pitchFamily="18" charset="0"/>
                <a:cs typeface="Times New Roman" panose="02020603050405020304" pitchFamily="18" charset="0"/>
              </a:rPr>
              <a:t>: European Organization for Nuclear Research (Geneva, Switzerland, 2022)</a:t>
            </a:r>
          </a:p>
          <a:p>
            <a:pPr marL="1074738" algn="l" defTabSz="673100"/>
            <a:r>
              <a:rPr lang="en-US" sz="1600" b="1" i="1" dirty="0">
                <a:solidFill>
                  <a:srgbClr val="FF0000"/>
                </a:solidFill>
                <a:latin typeface="Times New Roman" panose="02020603050405020304" pitchFamily="18" charset="0"/>
                <a:cs typeface="Times New Roman" panose="02020603050405020304" pitchFamily="18" charset="0"/>
              </a:rPr>
              <a:t>	JINR</a:t>
            </a:r>
            <a:r>
              <a:rPr lang="en-US" sz="1600" i="1" dirty="0">
                <a:solidFill>
                  <a:srgbClr val="FF0000"/>
                </a:solidFill>
                <a:latin typeface="Times New Roman" panose="02020603050405020304" pitchFamily="18" charset="0"/>
                <a:cs typeface="Times New Roman" panose="02020603050405020304" pitchFamily="18" charset="0"/>
              </a:rPr>
              <a:t>: Joint Institute for Nuclear Research (Dubna, Russia, 2023) via </a:t>
            </a:r>
            <a:r>
              <a:rPr lang="en-US" sz="1600" i="1" dirty="0" err="1">
                <a:solidFill>
                  <a:srgbClr val="FF0000"/>
                </a:solidFill>
                <a:latin typeface="Times New Roman" panose="02020603050405020304" pitchFamily="18" charset="0"/>
                <a:cs typeface="Times New Roman" panose="02020603050405020304" pitchFamily="18" charset="0"/>
              </a:rPr>
              <a:t>Grigory</a:t>
            </a:r>
            <a:r>
              <a:rPr lang="en-US" sz="1600" i="1" dirty="0">
                <a:solidFill>
                  <a:srgbClr val="FF0000"/>
                </a:solidFill>
                <a:latin typeface="Times New Roman" panose="02020603050405020304" pitchFamily="18" charset="0"/>
                <a:cs typeface="Times New Roman" panose="02020603050405020304" pitchFamily="18" charset="0"/>
              </a:rPr>
              <a:t> V. </a:t>
            </a:r>
            <a:r>
              <a:rPr lang="en-US" sz="1600" i="1" dirty="0" err="1">
                <a:solidFill>
                  <a:srgbClr val="FF0000"/>
                </a:solidFill>
                <a:latin typeface="Times New Roman" panose="02020603050405020304" pitchFamily="18" charset="0"/>
                <a:cs typeface="Times New Roman" panose="02020603050405020304" pitchFamily="18" charset="0"/>
              </a:rPr>
              <a:t>Trubnikov</a:t>
            </a:r>
            <a:r>
              <a:rPr lang="en-US" sz="1600" i="1" dirty="0">
                <a:solidFill>
                  <a:srgbClr val="FF0000"/>
                </a:solidFill>
                <a:latin typeface="Times New Roman" panose="02020603050405020304" pitchFamily="18" charset="0"/>
                <a:cs typeface="Times New Roman" panose="02020603050405020304" pitchFamily="18" charset="0"/>
              </a:rPr>
              <a:t>, WG9 &amp; B. </a:t>
            </a:r>
            <a:r>
              <a:rPr lang="en-US" sz="1600" i="1" dirty="0" err="1">
                <a:solidFill>
                  <a:srgbClr val="FF0000"/>
                </a:solidFill>
                <a:latin typeface="Times New Roman" panose="02020603050405020304" pitchFamily="18" charset="0"/>
                <a:cs typeface="Times New Roman" panose="02020603050405020304" pitchFamily="18" charset="0"/>
              </a:rPr>
              <a:t>Sharkov</a:t>
            </a:r>
            <a:endParaRPr lang="en-US" sz="1600" i="1" dirty="0">
              <a:solidFill>
                <a:srgbClr val="FF0000"/>
              </a:solidFill>
              <a:latin typeface="Times New Roman" panose="02020603050405020304" pitchFamily="18" charset="0"/>
              <a:cs typeface="Times New Roman" panose="02020603050405020304" pitchFamily="18" charset="0"/>
            </a:endParaRPr>
          </a:p>
          <a:p>
            <a:pPr marL="1074738" defTabSz="673100"/>
            <a:r>
              <a:rPr lang="en-US" sz="1600" b="1" i="1" dirty="0">
                <a:solidFill>
                  <a:srgbClr val="FF0000"/>
                </a:solidFill>
                <a:latin typeface="Times New Roman" panose="02020603050405020304" pitchFamily="18" charset="0"/>
                <a:cs typeface="Times New Roman" panose="02020603050405020304" pitchFamily="18" charset="0"/>
              </a:rPr>
              <a:t>	SESAME</a:t>
            </a:r>
            <a:r>
              <a:rPr lang="en-US" sz="1600" i="1" dirty="0">
                <a:solidFill>
                  <a:srgbClr val="FF0000"/>
                </a:solidFill>
                <a:latin typeface="Times New Roman" panose="02020603050405020304" pitchFamily="18" charset="0"/>
                <a:cs typeface="Times New Roman" panose="02020603050405020304" pitchFamily="18" charset="0"/>
              </a:rPr>
              <a:t>: Synchrotron-Light for Experimental Science and Applications in the Middle East (Jordan, 2022)</a:t>
            </a:r>
          </a:p>
          <a:p>
            <a:pPr marL="1074738" lvl="4" defTabSz="673100"/>
            <a:r>
              <a:rPr lang="en-US" sz="1600" b="1" i="1" dirty="0">
                <a:solidFill>
                  <a:srgbClr val="FF0000"/>
                </a:solidFill>
                <a:latin typeface="Times New Roman" panose="02020603050405020304" pitchFamily="18" charset="0"/>
                <a:cs typeface="Times New Roman" panose="02020603050405020304" pitchFamily="18" charset="0"/>
              </a:rPr>
              <a:t>	PARK SYSTEMS Corp</a:t>
            </a:r>
            <a:r>
              <a:rPr lang="en-US" sz="1600" i="1" dirty="0">
                <a:solidFill>
                  <a:srgbClr val="FF0000"/>
                </a:solidFill>
                <a:latin typeface="Times New Roman" panose="02020603050405020304" pitchFamily="18" charset="0"/>
                <a:cs typeface="Times New Roman" panose="02020603050405020304" pitchFamily="18" charset="0"/>
              </a:rPr>
              <a:t>.: (Suwon, South Korea,  2023) via Young Dong Kim, chair of the C8 commission</a:t>
            </a:r>
          </a:p>
          <a:p>
            <a:pPr marL="1074738" lvl="4" defTabSz="673100"/>
            <a:r>
              <a:rPr lang="en-US" sz="1600" i="1" dirty="0">
                <a:solidFill>
                  <a:srgbClr val="FF0000"/>
                </a:solidFill>
                <a:latin typeface="Times New Roman" panose="02020603050405020304" pitchFamily="18" charset="0"/>
                <a:cs typeface="Times New Roman" panose="02020603050405020304" pitchFamily="18" charset="0"/>
              </a:rPr>
              <a:t>     </a:t>
            </a:r>
            <a:r>
              <a:rPr lang="en-US" sz="1600" b="1" i="1" dirty="0">
                <a:solidFill>
                  <a:srgbClr val="FF0000"/>
                </a:solidFill>
                <a:latin typeface="Times New Roman" panose="02020603050405020304" pitchFamily="18" charset="0"/>
                <a:cs typeface="Times New Roman" panose="02020603050405020304" pitchFamily="18" charset="0"/>
              </a:rPr>
              <a:t>CAEN Group: </a:t>
            </a:r>
            <a:r>
              <a:rPr lang="en-US" sz="1600" i="1" dirty="0">
                <a:solidFill>
                  <a:srgbClr val="FF0000"/>
                </a:solidFill>
                <a:latin typeface="Times New Roman" panose="02020603050405020304" pitchFamily="18" charset="0"/>
                <a:cs typeface="Times New Roman" panose="02020603050405020304" pitchFamily="18" charset="0"/>
              </a:rPr>
              <a:t>Electronic product and service (Italy, 2024)</a:t>
            </a:r>
          </a:p>
          <a:p>
            <a:pPr marL="1074738" lvl="4" defTabSz="673100"/>
            <a:endParaRPr lang="en-US" sz="1600" i="1"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1600" b="1"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Presentations and interactions of WG16</a:t>
            </a:r>
            <a:endParaRPr lang="en-F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itchFamily="2" charset="2"/>
              <a:buChar char=""/>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Rossel gave a presentation on WG16 to IUPAP General Assembly, CERN, 9 October 2023</a:t>
            </a:r>
          </a:p>
          <a:p>
            <a:pPr marL="800100" lvl="1" indent="-342900">
              <a:buFont typeface="Symbol" pitchFamily="2" charset="2"/>
              <a:buChar char=""/>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Woolf wrote an article about WG16 for the December 2023 APS FIAP newsletter </a:t>
            </a:r>
          </a:p>
          <a:p>
            <a:pPr marL="800100" lvl="1" indent="-342900">
              <a:buFont typeface="Symbol" pitchFamily="2" charset="2"/>
              <a:buChar char=""/>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New column on WG16 is planned for the IUPAP newsletter</a:t>
            </a:r>
          </a:p>
          <a:p>
            <a:pPr marL="800100" lvl="1" indent="-342900">
              <a:buFont typeface="Symbol" pitchFamily="2" charset="2"/>
              <a:buChar char=""/>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WG16 initiated IUPAP joining the LinkedIn industrial social media site; IUPAP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has now over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1500 follower </a:t>
            </a:r>
          </a:p>
          <a:p>
            <a:pPr lvl="1"/>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https://www.linkedin.com/company/iupap/</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itchFamily="2" charset="2"/>
              <a:buChar char=""/>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WG16 members participated in the EPS Forum 2024, Berlin (24-25 March 2024), by inviting plenary speakers and moderating</a:t>
            </a:r>
          </a:p>
          <a:p>
            <a:pPr lvl="1"/>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round table discussions in sessions related to physics and industry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https://www.epsforum.org/</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satellite event at the BSBF2024 conference is planned on 1 October in Trieste,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organzed</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by Barbora Bruant Gulejova </a:t>
            </a:r>
            <a:endParaRPr lang="en-F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en-GB" sz="1600" dirty="0">
              <a:latin typeface="Times New Roman" panose="02020603050405020304" pitchFamily="18" charset="0"/>
              <a:cs typeface="Times New Roman" panose="02020603050405020304" pitchFamily="18" charset="0"/>
            </a:endParaRPr>
          </a:p>
        </p:txBody>
      </p:sp>
      <p:pic>
        <p:nvPicPr>
          <p:cNvPr id="3" name="Picture 2" descr="Home">
            <a:extLst>
              <a:ext uri="{FF2B5EF4-FFF2-40B4-BE49-F238E27FC236}">
                <a16:creationId xmlns:a16="http://schemas.microsoft.com/office/drawing/2014/main" id="{F3CE4BF2-2AA2-ACB4-387B-0C9E7143B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6"/>
            <a:ext cx="2597281" cy="123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E5D9A8-A667-A7FD-F86F-DD9F8BE4CA07}"/>
              </a:ext>
            </a:extLst>
          </p:cNvPr>
          <p:cNvSpPr txBox="1"/>
          <p:nvPr/>
        </p:nvSpPr>
        <p:spPr>
          <a:xfrm>
            <a:off x="7559964" y="-623455"/>
            <a:ext cx="3274551" cy="369332"/>
          </a:xfrm>
          <a:prstGeom prst="rect">
            <a:avLst/>
          </a:prstGeom>
          <a:noFill/>
        </p:spPr>
        <p:txBody>
          <a:bodyPr wrap="none" rtlCol="0">
            <a:spAutoFit/>
          </a:bodyPr>
          <a:lstStyle/>
          <a:p>
            <a:r>
              <a:rPr lang="en-GB" dirty="0"/>
              <a:t>Stake holder to make  them CAM</a:t>
            </a:r>
          </a:p>
        </p:txBody>
      </p:sp>
      <p:pic>
        <p:nvPicPr>
          <p:cNvPr id="1026" name="Picture 2">
            <a:extLst>
              <a:ext uri="{FF2B5EF4-FFF2-40B4-BE49-F238E27FC236}">
                <a16:creationId xmlns:a16="http://schemas.microsoft.com/office/drawing/2014/main" id="{2193E80C-6157-E637-3903-657E89794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059" y="194869"/>
            <a:ext cx="1162635" cy="824997"/>
          </a:xfrm>
          <a:prstGeom prst="rect">
            <a:avLst/>
          </a:prstGeom>
          <a:solidFill>
            <a:schemeClr val="bg1"/>
          </a:solidFill>
        </p:spPr>
      </p:pic>
      <p:sp>
        <p:nvSpPr>
          <p:cNvPr id="8" name="TextBox 7">
            <a:extLst>
              <a:ext uri="{FF2B5EF4-FFF2-40B4-BE49-F238E27FC236}">
                <a16:creationId xmlns:a16="http://schemas.microsoft.com/office/drawing/2014/main" id="{B6D7BDA3-99D9-DCEE-EBBC-43C48158D635}"/>
              </a:ext>
            </a:extLst>
          </p:cNvPr>
          <p:cNvSpPr txBox="1"/>
          <p:nvPr/>
        </p:nvSpPr>
        <p:spPr>
          <a:xfrm>
            <a:off x="552309" y="707405"/>
            <a:ext cx="4513006" cy="923330"/>
          </a:xfrm>
          <a:prstGeom prst="rect">
            <a:avLst/>
          </a:prstGeom>
          <a:noFill/>
        </p:spPr>
        <p:txBody>
          <a:bodyPr wrap="square">
            <a:spAutoFit/>
          </a:bodyPr>
          <a:lstStyle/>
          <a:p>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with the aim to explore and valorize the </a:t>
            </a:r>
          </a:p>
          <a:p>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potential of research-industry collaboration </a:t>
            </a:r>
          </a:p>
          <a:p>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to the development of a sustainable society.</a:t>
            </a:r>
            <a:r>
              <a:rPr lang="en-FR" i="1" dirty="0">
                <a:effectLst/>
                <a:latin typeface="Times New Roman" panose="02020603050405020304" pitchFamily="18" charset="0"/>
                <a:cs typeface="Times New Roman" panose="02020603050405020304" pitchFamily="18" charset="0"/>
              </a:rPr>
              <a:t> </a:t>
            </a:r>
            <a:endParaRPr lang="en-GB"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42C323C-7554-D1F1-1545-D11C7A0764AB}"/>
              </a:ext>
            </a:extLst>
          </p:cNvPr>
          <p:cNvSpPr txBox="1"/>
          <p:nvPr/>
        </p:nvSpPr>
        <p:spPr>
          <a:xfrm>
            <a:off x="552309" y="298924"/>
            <a:ext cx="3773506" cy="461665"/>
          </a:xfrm>
          <a:prstGeom prst="rect">
            <a:avLst/>
          </a:prstGeom>
          <a:solidFill>
            <a:schemeClr val="bg1"/>
          </a:solidFill>
        </p:spPr>
        <p:txBody>
          <a:bodyPr wrap="square">
            <a:spAutoFit/>
          </a:bodyPr>
          <a:lstStyle/>
          <a:p>
            <a:r>
              <a:rPr lang="en-US" sz="2400" b="1" dirty="0">
                <a:solidFill>
                  <a:schemeClr val="accent6">
                    <a:lumMod val="75000"/>
                  </a:schemeClr>
                </a:solidFill>
                <a:effectLst/>
                <a:ea typeface="Times New Roman" panose="02020603050405020304" pitchFamily="18" charset="0"/>
                <a:cs typeface="Times New Roman" panose="02020603050405020304" pitchFamily="18" charset="0"/>
              </a:rPr>
              <a:t>Satellite event of BSBF 2024 </a:t>
            </a:r>
            <a:endParaRPr lang="en-GB" sz="2400" b="1" dirty="0">
              <a:solidFill>
                <a:schemeClr val="accent6">
                  <a:lumMod val="75000"/>
                </a:schemeClr>
              </a:solidFill>
              <a:cs typeface="Times New Roman" panose="02020603050405020304" pitchFamily="18" charset="0"/>
            </a:endParaRPr>
          </a:p>
        </p:txBody>
      </p:sp>
      <p:pic>
        <p:nvPicPr>
          <p:cNvPr id="6" name="Picture 5">
            <a:extLst>
              <a:ext uri="{FF2B5EF4-FFF2-40B4-BE49-F238E27FC236}">
                <a16:creationId xmlns:a16="http://schemas.microsoft.com/office/drawing/2014/main" id="{E043FD5E-18D7-B88F-DFD3-6A16FBE8FF7C}"/>
              </a:ext>
            </a:extLst>
          </p:cNvPr>
          <p:cNvPicPr>
            <a:picLocks noChangeAspect="1"/>
          </p:cNvPicPr>
          <p:nvPr/>
        </p:nvPicPr>
        <p:blipFill>
          <a:blip r:embed="rId3"/>
          <a:stretch>
            <a:fillRect/>
          </a:stretch>
        </p:blipFill>
        <p:spPr>
          <a:xfrm>
            <a:off x="6368840" y="1742206"/>
            <a:ext cx="5656797" cy="4146138"/>
          </a:xfrm>
          <a:prstGeom prst="rect">
            <a:avLst/>
          </a:prstGeom>
        </p:spPr>
      </p:pic>
      <p:grpSp>
        <p:nvGrpSpPr>
          <p:cNvPr id="16" name="Group 15">
            <a:extLst>
              <a:ext uri="{FF2B5EF4-FFF2-40B4-BE49-F238E27FC236}">
                <a16:creationId xmlns:a16="http://schemas.microsoft.com/office/drawing/2014/main" id="{323EDC99-C4EE-7E56-A919-9BC873D5416C}"/>
              </a:ext>
            </a:extLst>
          </p:cNvPr>
          <p:cNvGrpSpPr/>
          <p:nvPr/>
        </p:nvGrpSpPr>
        <p:grpSpPr>
          <a:xfrm>
            <a:off x="58767" y="1748017"/>
            <a:ext cx="6174154" cy="5740773"/>
            <a:chOff x="16533" y="830340"/>
            <a:chExt cx="6174154" cy="5063794"/>
          </a:xfrm>
        </p:grpSpPr>
        <p:pic>
          <p:nvPicPr>
            <p:cNvPr id="5" name="Picture 4">
              <a:extLst>
                <a:ext uri="{FF2B5EF4-FFF2-40B4-BE49-F238E27FC236}">
                  <a16:creationId xmlns:a16="http://schemas.microsoft.com/office/drawing/2014/main" id="{CE6C2691-63E7-DE62-6ADB-0B14F24FF0FE}"/>
                </a:ext>
              </a:extLst>
            </p:cNvPr>
            <p:cNvPicPr>
              <a:picLocks noChangeAspect="1"/>
            </p:cNvPicPr>
            <p:nvPr/>
          </p:nvPicPr>
          <p:blipFill>
            <a:blip r:embed="rId4"/>
            <a:stretch>
              <a:fillRect/>
            </a:stretch>
          </p:blipFill>
          <p:spPr>
            <a:xfrm>
              <a:off x="30941" y="830340"/>
              <a:ext cx="6065059" cy="4297280"/>
            </a:xfrm>
            <a:prstGeom prst="rect">
              <a:avLst/>
            </a:prstGeom>
          </p:spPr>
        </p:pic>
        <p:sp>
          <p:nvSpPr>
            <p:cNvPr id="14" name="Rectangle 13">
              <a:extLst>
                <a:ext uri="{FF2B5EF4-FFF2-40B4-BE49-F238E27FC236}">
                  <a16:creationId xmlns:a16="http://schemas.microsoft.com/office/drawing/2014/main" id="{AE0D0F83-9DD6-2B47-4C16-0367D902B1B3}"/>
                </a:ext>
              </a:extLst>
            </p:cNvPr>
            <p:cNvSpPr/>
            <p:nvPr/>
          </p:nvSpPr>
          <p:spPr>
            <a:xfrm>
              <a:off x="16533" y="4433676"/>
              <a:ext cx="6174154" cy="1460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F8DEEA22-3762-E70A-A5C4-F19AD6169A8D}"/>
              </a:ext>
            </a:extLst>
          </p:cNvPr>
          <p:cNvSpPr txBox="1"/>
          <p:nvPr/>
        </p:nvSpPr>
        <p:spPr>
          <a:xfrm>
            <a:off x="2232665" y="6435135"/>
            <a:ext cx="6132634" cy="369332"/>
          </a:xfrm>
          <a:prstGeom prst="rect">
            <a:avLst/>
          </a:prstGeom>
          <a:noFill/>
        </p:spPr>
        <p:txBody>
          <a:bodyPr wrap="square">
            <a:spAutoFit/>
          </a:bodyPr>
          <a:lstStyle/>
          <a:p>
            <a:r>
              <a:rPr lang="en-US" dirty="0"/>
              <a:t>https://ep3guide.org/</a:t>
            </a:r>
          </a:p>
        </p:txBody>
      </p:sp>
    </p:spTree>
    <p:extLst>
      <p:ext uri="{BB962C8B-B14F-4D97-AF65-F5344CB8AC3E}">
        <p14:creationId xmlns:p14="http://schemas.microsoft.com/office/powerpoint/2010/main" val="151776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F243DC-1CAA-8AA4-5AA9-69EA870AB037}"/>
              </a:ext>
            </a:extLst>
          </p:cNvPr>
          <p:cNvSpPr txBox="1"/>
          <p:nvPr/>
        </p:nvSpPr>
        <p:spPr>
          <a:xfrm>
            <a:off x="510738" y="1575239"/>
            <a:ext cx="11386038" cy="6186309"/>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What’s next with the WG?</a:t>
            </a: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was discussed at the last GA in </a:t>
            </a:r>
            <a:r>
              <a:rPr lang="en-GB" dirty="0">
                <a:latin typeface="Times New Roman" panose="02020603050405020304" pitchFamily="18" charset="0"/>
                <a:cs typeface="Times New Roman" panose="02020603050405020304" pitchFamily="18" charset="0"/>
              </a:rPr>
              <a:t>October 2023 and with the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Executive Council officer</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GB" dirty="0">
                <a:latin typeface="Times New Roman" panose="02020603050405020304" pitchFamily="18" charset="0"/>
                <a:cs typeface="Times New Roman" panose="02020603050405020304" pitchFamily="18" charset="0"/>
              </a:rPr>
              <a:t> whether  the WG16 should be upgraded to a Commission:</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 outcome was: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WG16 will remain as such until next GA in 2024 in Hainan, China</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Conversion into a Commission is premature: not field centred, no specific community, more action flexibility as a WG</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Restructuring plan will open for new types of entities where WG16 will better fit </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Possible to combine industry with physics for development, sustainability, education, etc.</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 concrete proposal will be submitted to the next GA after an external evaluation being done on the IUPAP structure</a:t>
            </a: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At the next GA </a:t>
            </a:r>
            <a:r>
              <a:rPr lang="en-US" dirty="0">
                <a:latin typeface="Times New Roman" panose="02020603050405020304" pitchFamily="18" charset="0"/>
                <a:ea typeface="Times New Roman" panose="02020603050405020304" pitchFamily="18" charset="0"/>
                <a:cs typeface="Times New Roman" panose="02020603050405020304" pitchFamily="18" charset="0"/>
              </a:rPr>
              <a:t>the Executive council will have new elected members and aim for a better worldwide distribution (Asia, Africa, South America) and higher women representation (50%). The event will</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 part of the Chinese Physical Society meeting, in addition to joint sessions with dedicated lectures, a forum on Women in Physics and Physics for Development will take place. </a:t>
            </a:r>
          </a:p>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The policy of IUPAP exclude discrimination in any way. No country will be excluded from participation in IUPAP organized conferences or events for political reasons. </a:t>
            </a: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11D644C-C5AD-D1FF-32B1-287CA3D1F310}"/>
              </a:ext>
            </a:extLst>
          </p:cNvPr>
          <p:cNvSpPr txBox="1"/>
          <p:nvPr/>
        </p:nvSpPr>
        <p:spPr>
          <a:xfrm>
            <a:off x="4362387" y="107856"/>
            <a:ext cx="3682739" cy="707886"/>
          </a:xfrm>
          <a:prstGeom prst="rect">
            <a:avLst/>
          </a:prstGeom>
          <a:noFill/>
        </p:spPr>
        <p:txBody>
          <a:bodyPr wrap="none" rtlCol="0">
            <a:spAutoFit/>
          </a:bodyPr>
          <a:lstStyle/>
          <a:p>
            <a:r>
              <a:rPr lang="en-GB" sz="4000" b="1" i="1" dirty="0">
                <a:solidFill>
                  <a:schemeClr val="accent6">
                    <a:lumMod val="75000"/>
                  </a:schemeClr>
                </a:solidFill>
                <a:latin typeface="Times New Roman" panose="02020603050405020304" pitchFamily="18" charset="0"/>
                <a:cs typeface="Times New Roman" panose="02020603050405020304" pitchFamily="18" charset="0"/>
              </a:rPr>
              <a:t>Future of WG16</a:t>
            </a:r>
          </a:p>
        </p:txBody>
      </p:sp>
      <p:pic>
        <p:nvPicPr>
          <p:cNvPr id="9" name="Picture 8" descr="Home">
            <a:extLst>
              <a:ext uri="{FF2B5EF4-FFF2-40B4-BE49-F238E27FC236}">
                <a16:creationId xmlns:a16="http://schemas.microsoft.com/office/drawing/2014/main" id="{55FB0805-D4D7-3E00-50F5-3EE9DAC95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6"/>
            <a:ext cx="2597281" cy="123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11A1-4FA5-3278-0006-A01A29F041E8}"/>
              </a:ext>
            </a:extLst>
          </p:cNvPr>
          <p:cNvSpPr>
            <a:spLocks noGrp="1"/>
          </p:cNvSpPr>
          <p:nvPr>
            <p:ph type="title"/>
          </p:nvPr>
        </p:nvSpPr>
        <p:spPr>
          <a:xfrm>
            <a:off x="4609580" y="275961"/>
            <a:ext cx="3670531" cy="693052"/>
          </a:xfrm>
        </p:spPr>
        <p:txBody>
          <a:bodyPr>
            <a:normAutofit/>
          </a:bodyPr>
          <a:lstStyle/>
          <a:p>
            <a:r>
              <a:rPr lang="en-GB" sz="4000" b="1" i="1" dirty="0">
                <a:solidFill>
                  <a:schemeClr val="accent6">
                    <a:lumMod val="75000"/>
                  </a:schemeClr>
                </a:solidFill>
                <a:latin typeface="Times New Roman" panose="02020603050405020304" pitchFamily="18" charset="0"/>
                <a:cs typeface="Times New Roman" panose="02020603050405020304" pitchFamily="18" charset="0"/>
              </a:rPr>
              <a:t>More CAMs</a:t>
            </a:r>
          </a:p>
        </p:txBody>
      </p:sp>
      <p:sp>
        <p:nvSpPr>
          <p:cNvPr id="15" name="TextBox 14">
            <a:extLst>
              <a:ext uri="{FF2B5EF4-FFF2-40B4-BE49-F238E27FC236}">
                <a16:creationId xmlns:a16="http://schemas.microsoft.com/office/drawing/2014/main" id="{FDFB1B30-FDED-1F67-530D-7879A13952A7}"/>
              </a:ext>
            </a:extLst>
          </p:cNvPr>
          <p:cNvSpPr txBox="1"/>
          <p:nvPr/>
        </p:nvSpPr>
        <p:spPr>
          <a:xfrm>
            <a:off x="516034" y="1605738"/>
            <a:ext cx="11364685" cy="4476418"/>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 of the WG16’s mandates is to recruit industrial companies or/and research organizations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new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CAMs.</a:t>
            </a: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appears more difficult than expected</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advocate for the proposed benefits to join IUPAP as CAM</a:t>
            </a: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Often potential candidates don’t answer our invitation letters or don’t follow up on the initial discussions</a:t>
            </a:r>
          </a:p>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Best results are achieved with personal and direct contacts</a:t>
            </a:r>
          </a:p>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Several companies are in the pipeline, but it is the responsibility of the WG16 members to establish such contacts</a:t>
            </a:r>
          </a:p>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(ongoing: Riken, Sumitomo, Toshiba, Mitsubishi, Nature Springer, Swatch Co. etc.)</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spcAft>
                <a:spcPts val="10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One concrete project is to organize in 2025 an online event, inviting actual CAM’s representatives, chairs of IUPAP commissions and other scientists to address some of the grand challenges of our time where physics and industry could play a role in finding solutions. The idea is discussing two important recent publications:</a:t>
            </a:r>
          </a:p>
          <a:p>
            <a:pPr>
              <a:spcAft>
                <a:spcPts val="1000"/>
              </a:spcAft>
            </a:pPr>
            <a:r>
              <a:rPr lang="en-US" i="1" u="sng"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hlinkClick r:id="rId2"/>
              </a:rPr>
              <a:t>EPS Grand Challenges</a:t>
            </a:r>
            <a:r>
              <a:rPr lang="en-US" i="1" dirty="0">
                <a:latin typeface="Times New Roman" panose="02020603050405020304" pitchFamily="18" charset="0"/>
                <a:ea typeface="MS Mincho" panose="02020609040205080304" pitchFamily="49" charset="-128"/>
                <a:cs typeface="Times New Roman" panose="02020603050405020304" pitchFamily="18" charset="0"/>
              </a:rPr>
              <a:t> - Physics for Society in the Horizon 2050 (IOPP for EPS)</a:t>
            </a:r>
            <a:endParaRPr lang="en-US" sz="1200" dirty="0">
              <a:latin typeface="Times New Roman" panose="02020603050405020304" pitchFamily="18" charset="0"/>
              <a:ea typeface="MS Mincho" panose="02020609040205080304" pitchFamily="49" charset="-128"/>
              <a:cs typeface="Times New Roman" panose="02020603050405020304" pitchFamily="18" charset="0"/>
            </a:endParaRPr>
          </a:p>
          <a:p>
            <a:pPr>
              <a:spcAft>
                <a:spcPts val="1000"/>
              </a:spcAft>
            </a:pPr>
            <a:r>
              <a:rPr lang="en-US" i="1" dirty="0">
                <a:solidFill>
                  <a:srgbClr val="4578D1"/>
                </a:solidFill>
                <a:latin typeface="Times New Roman" panose="02020603050405020304" pitchFamily="18" charset="0"/>
                <a:ea typeface="MS Mincho" panose="02020609040205080304" pitchFamily="49" charset="-128"/>
                <a:cs typeface="Times New Roman" panose="02020603050405020304" pitchFamily="18" charset="0"/>
                <a:hlinkClick r:id="rId3"/>
              </a:rPr>
              <a:t>Globalizing Physics – One Hundred Years of the International Union of Pure and Applied Physics</a:t>
            </a:r>
            <a:r>
              <a:rPr lang="en-US" i="1" dirty="0">
                <a:solidFill>
                  <a:srgbClr val="4578D1"/>
                </a:solidFill>
                <a:latin typeface="Times New Roman" panose="02020603050405020304" pitchFamily="18" charset="0"/>
                <a:ea typeface="MS Mincho" panose="02020609040205080304" pitchFamily="49" charset="-128"/>
                <a:cs typeface="Times New Roman" panose="02020603050405020304" pitchFamily="18" charset="0"/>
              </a:rPr>
              <a:t> (IUPAP)</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Home">
            <a:extLst>
              <a:ext uri="{FF2B5EF4-FFF2-40B4-BE49-F238E27FC236}">
                <a16:creationId xmlns:a16="http://schemas.microsoft.com/office/drawing/2014/main" id="{2E2CA4B8-E2B3-12CF-8B7E-BBEEAEA12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6"/>
            <a:ext cx="2597281" cy="123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E1729-1569-E711-BC5B-9903BE2DA4E8}"/>
              </a:ext>
            </a:extLst>
          </p:cNvPr>
          <p:cNvPicPr>
            <a:picLocks noChangeAspect="1"/>
          </p:cNvPicPr>
          <p:nvPr/>
        </p:nvPicPr>
        <p:blipFill>
          <a:blip r:embed="rId2"/>
          <a:stretch>
            <a:fillRect/>
          </a:stretch>
        </p:blipFill>
        <p:spPr>
          <a:xfrm>
            <a:off x="0" y="1531817"/>
            <a:ext cx="12151705" cy="4502251"/>
          </a:xfrm>
          <a:prstGeom prst="rect">
            <a:avLst/>
          </a:prstGeom>
        </p:spPr>
      </p:pic>
      <p:pic>
        <p:nvPicPr>
          <p:cNvPr id="4" name="Picture 2" descr="Home">
            <a:extLst>
              <a:ext uri="{FF2B5EF4-FFF2-40B4-BE49-F238E27FC236}">
                <a16:creationId xmlns:a16="http://schemas.microsoft.com/office/drawing/2014/main" id="{BA1B38F5-ED32-E65D-3B59-1083CA6F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98611" cy="1093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A754EF-32DF-8DFB-A6A1-7C07DEA647C5}"/>
              </a:ext>
            </a:extLst>
          </p:cNvPr>
          <p:cNvSpPr txBox="1"/>
          <p:nvPr/>
        </p:nvSpPr>
        <p:spPr>
          <a:xfrm>
            <a:off x="3369344" y="250927"/>
            <a:ext cx="6103854" cy="707886"/>
          </a:xfrm>
          <a:prstGeom prst="rect">
            <a:avLst/>
          </a:prstGeom>
          <a:noFill/>
        </p:spPr>
        <p:txBody>
          <a:bodyPr wrap="square">
            <a:spAutoFit/>
          </a:bodyPr>
          <a:lstStyle/>
          <a:p>
            <a:r>
              <a:rPr lang="en-US" sz="4000" b="1" i="1" dirty="0">
                <a:solidFill>
                  <a:schemeClr val="accent6">
                    <a:lumMod val="75000"/>
                  </a:schemeClr>
                </a:solidFill>
                <a:latin typeface="Times New Roman" panose="02020603050405020304" pitchFamily="18" charset="0"/>
                <a:cs typeface="Times New Roman" panose="02020603050405020304" pitchFamily="18" charset="0"/>
              </a:rPr>
              <a:t>WG16:  CAMs webpage</a:t>
            </a:r>
            <a:endParaRPr lang="en-US" sz="400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51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907D4-6DE9-4CA7-B748-A745DF66772F}"/>
              </a:ext>
            </a:extLst>
          </p:cNvPr>
          <p:cNvSpPr txBox="1"/>
          <p:nvPr/>
        </p:nvSpPr>
        <p:spPr>
          <a:xfrm>
            <a:off x="259587" y="1443841"/>
            <a:ext cx="11745852" cy="4247317"/>
          </a:xfrm>
          <a:prstGeom prst="rect">
            <a:avLst/>
          </a:prstGeom>
          <a:noFill/>
        </p:spPr>
        <p:txBody>
          <a:bodyPr wrap="square">
            <a:spAutoFit/>
          </a:bodyPr>
          <a:lstStyle/>
          <a:p>
            <a:pPr marL="342900" lvl="0" indent="-342900">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CAMs are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international or national research organizations and commercial companies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CAMs can make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nominations and hold positions in IUPAP but have no voting rights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CAMs could contribute and participate in IUPAP </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conferences, workshops or commercial exhibits</a:t>
            </a:r>
          </a:p>
          <a:p>
            <a:pPr marL="342900" lvl="0" indent="-342900">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CAMs will benefit from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reduced participation fees </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IUPAP conferences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CAMs can submit </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proposals</a:t>
            </a:r>
            <a:r>
              <a:rPr lang="en-GB" dirty="0">
                <a:effectLst/>
                <a:latin typeface="Times New Roman" panose="02020603050405020304" pitchFamily="18" charset="0"/>
                <a:ea typeface="Calibri" panose="020F0502020204030204" pitchFamily="34" charset="0"/>
                <a:cs typeface="Times New Roman" panose="02020603050405020304" pitchFamily="18" charset="0"/>
              </a:rPr>
              <a:t> to other CAMs to collaborate </a:t>
            </a:r>
            <a:r>
              <a:rPr lang="en-US" dirty="0">
                <a:effectLst/>
                <a:latin typeface="Times New Roman" panose="02020603050405020304" pitchFamily="18" charset="0"/>
                <a:ea typeface="Calibri" panose="020F0502020204030204" pitchFamily="34" charset="0"/>
                <a:cs typeface="Times New Roman" panose="02020603050405020304" pitchFamily="18" charset="0"/>
              </a:rPr>
              <a:t>on R&amp;D projects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CAMs can </a:t>
            </a:r>
            <a:r>
              <a:rPr lang="en-GB" dirty="0">
                <a:effectLst/>
                <a:latin typeface="Times New Roman" panose="02020603050405020304" pitchFamily="18" charset="0"/>
                <a:ea typeface="Calibri" panose="020F0502020204030204" pitchFamily="34" charset="0"/>
                <a:cs typeface="Times New Roman" panose="02020603050405020304" pitchFamily="18" charset="0"/>
              </a:rPr>
              <a:t>sponsor </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prizes, awards, or focused initiatives </a:t>
            </a:r>
            <a:r>
              <a:rPr lang="en-GB" dirty="0">
                <a:effectLst/>
                <a:latin typeface="Times New Roman" panose="02020603050405020304" pitchFamily="18" charset="0"/>
                <a:ea typeface="Calibri" panose="020F0502020204030204" pitchFamily="34" charset="0"/>
                <a:cs typeface="Times New Roman" panose="02020603050405020304" pitchFamily="18" charset="0"/>
              </a:rPr>
              <a:t>in their field of interest</a:t>
            </a:r>
            <a:r>
              <a:rPr lang="en-GB" dirty="0">
                <a:latin typeface="Times New Roman" panose="02020603050405020304" pitchFamily="18" charset="0"/>
                <a:ea typeface="Calibri" panose="020F0502020204030204" pitchFamily="34" charset="0"/>
                <a:cs typeface="Times New Roman" panose="02020603050405020304" pitchFamily="18" charset="0"/>
              </a:rPr>
              <a:t> that</a:t>
            </a:r>
            <a:r>
              <a:rPr lang="en-GB" dirty="0">
                <a:effectLst/>
                <a:latin typeface="Times New Roman" panose="02020603050405020304" pitchFamily="18" charset="0"/>
                <a:ea typeface="Calibri" panose="020F0502020204030204" pitchFamily="34" charset="0"/>
                <a:cs typeface="Times New Roman" panose="02020603050405020304" pitchFamily="18" charset="0"/>
              </a:rPr>
              <a:t> will be publicized within IUPAP</a:t>
            </a:r>
          </a:p>
          <a:p>
            <a:pPr marL="342900" lvl="0" indent="-342900">
              <a:buFont typeface="Symbol" panose="05050102010706020507" pitchFamily="18" charset="2"/>
              <a:buChar char=""/>
            </a:pPr>
            <a:r>
              <a:rPr lang="en-GB" dirty="0">
                <a:effectLst/>
                <a:latin typeface="Times New Roman" panose="02020603050405020304" pitchFamily="18" charset="0"/>
                <a:ea typeface="Calibri" panose="020F0502020204030204" pitchFamily="34" charset="0"/>
                <a:cs typeface="Times New Roman" panose="02020603050405020304" pitchFamily="18" charset="0"/>
              </a:rPr>
              <a:t>CAMs can get more </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visibility</a:t>
            </a:r>
            <a:r>
              <a:rPr lang="en-GB" dirty="0">
                <a:effectLst/>
                <a:latin typeface="Times New Roman" panose="02020603050405020304" pitchFamily="18" charset="0"/>
                <a:ea typeface="Calibri" panose="020F0502020204030204" pitchFamily="34" charset="0"/>
                <a:cs typeface="Times New Roman" panose="02020603050405020304" pitchFamily="18" charset="0"/>
              </a:rPr>
              <a:t> within IUPAP and physics community platforms</a:t>
            </a:r>
          </a:p>
          <a:p>
            <a:pPr marL="342900" lvl="0" indent="-342900">
              <a:buFont typeface="Symbol" panose="05050102010706020507" pitchFamily="18" charset="2"/>
              <a:buChar char=""/>
            </a:pPr>
            <a:r>
              <a:rPr lang="en-GB" dirty="0">
                <a:latin typeface="Times New Roman" panose="02020603050405020304" pitchFamily="18" charset="0"/>
                <a:ea typeface="Calibri" panose="020F0502020204030204" pitchFamily="34" charset="0"/>
                <a:cs typeface="Times New Roman" panose="02020603050405020304" pitchFamily="18" charset="0"/>
              </a:rPr>
              <a:t>CAMs have </a:t>
            </a:r>
            <a:r>
              <a:rPr lang="en-GB" b="1" dirty="0">
                <a:latin typeface="Times New Roman" panose="02020603050405020304" pitchFamily="18" charset="0"/>
                <a:ea typeface="Calibri" panose="020F0502020204030204" pitchFamily="34" charset="0"/>
                <a:cs typeface="Times New Roman" panose="02020603050405020304" pitchFamily="18" charset="0"/>
              </a:rPr>
              <a:t>access </a:t>
            </a:r>
            <a:r>
              <a:rPr lang="en-GB" dirty="0">
                <a:latin typeface="Times New Roman" panose="02020603050405020304" pitchFamily="18" charset="0"/>
                <a:ea typeface="Calibri" panose="020F0502020204030204" pitchFamily="34" charset="0"/>
                <a:cs typeface="Times New Roman" panose="02020603050405020304" pitchFamily="18" charset="0"/>
              </a:rPr>
              <a:t>via IUPAP’s website to other </a:t>
            </a:r>
            <a:r>
              <a:rPr lang="en-SG" b="1" dirty="0">
                <a:latin typeface="Times New Roman" panose="02020603050405020304" pitchFamily="18" charset="0"/>
                <a:ea typeface="Calibri" panose="020F0502020204030204" pitchFamily="34" charset="0"/>
                <a:cs typeface="Times New Roman" panose="02020603050405020304" pitchFamily="18" charset="0"/>
              </a:rPr>
              <a:t>key stakeholders, industry insiders, and decision makers </a:t>
            </a:r>
            <a:r>
              <a:rPr lang="en-SG" dirty="0">
                <a:latin typeface="Times New Roman" panose="02020603050405020304" pitchFamily="18" charset="0"/>
                <a:ea typeface="Calibri" panose="020F0502020204030204" pitchFamily="34" charset="0"/>
                <a:cs typeface="Times New Roman" panose="02020603050405020304" pitchFamily="18" charset="0"/>
              </a:rPr>
              <a:t>(partnerships)</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latin typeface="Times New Roman" panose="02020603050405020304" pitchFamily="18" charset="0"/>
                <a:ea typeface="Calibri" panose="020F0502020204030204" pitchFamily="34" charset="0"/>
                <a:cs typeface="Times New Roman" panose="02020603050405020304" pitchFamily="18" charset="0"/>
              </a:rPr>
              <a:t>CAMs have </a:t>
            </a:r>
            <a:r>
              <a:rPr lang="en-GB" b="1" dirty="0">
                <a:latin typeface="Times New Roman" panose="02020603050405020304" pitchFamily="18" charset="0"/>
                <a:ea typeface="Calibri" panose="020F0502020204030204" pitchFamily="34" charset="0"/>
                <a:cs typeface="Times New Roman" panose="02020603050405020304" pitchFamily="18" charset="0"/>
              </a:rPr>
              <a:t>access</a:t>
            </a:r>
            <a:r>
              <a:rPr lang="en-GB" dirty="0">
                <a:latin typeface="Times New Roman" panose="02020603050405020304" pitchFamily="18" charset="0"/>
                <a:ea typeface="Calibri" panose="020F0502020204030204" pitchFamily="34" charset="0"/>
                <a:cs typeface="Times New Roman" panose="02020603050405020304" pitchFamily="18" charset="0"/>
              </a:rPr>
              <a:t> to </a:t>
            </a:r>
            <a:r>
              <a:rPr lang="en-GB" b="1" dirty="0">
                <a:latin typeface="Times New Roman" panose="02020603050405020304" pitchFamily="18" charset="0"/>
                <a:ea typeface="Calibri" panose="020F0502020204030204" pitchFamily="34" charset="0"/>
                <a:cs typeface="Times New Roman" panose="02020603050405020304" pitchFamily="18" charset="0"/>
              </a:rPr>
              <a:t>information and job posting sites, </a:t>
            </a:r>
            <a:r>
              <a:rPr lang="en-GB" b="1" dirty="0">
                <a:effectLst/>
                <a:latin typeface="Times New Roman" panose="02020603050405020304" pitchFamily="18" charset="0"/>
                <a:ea typeface="Calibri" panose="020F0502020204030204" pitchFamily="34" charset="0"/>
                <a:cs typeface="Times New Roman" panose="02020603050405020304" pitchFamily="18" charset="0"/>
              </a:rPr>
              <a:t>career guidance </a:t>
            </a:r>
            <a:r>
              <a:rPr lang="en-GB" dirty="0">
                <a:effectLst/>
                <a:latin typeface="Times New Roman" panose="02020603050405020304" pitchFamily="18" charset="0"/>
                <a:ea typeface="Calibri" panose="020F0502020204030204" pitchFamily="34" charset="0"/>
                <a:cs typeface="Times New Roman" panose="02020603050405020304" pitchFamily="18" charset="0"/>
              </a:rPr>
              <a:t>for students and young physicists. </a:t>
            </a:r>
          </a:p>
          <a:p>
            <a:pPr marL="342900" lvl="0" indent="-342900">
              <a:buFont typeface="Symbol" panose="05050102010706020507" pitchFamily="18" charset="2"/>
              <a:buChar char=""/>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latin typeface="Times New Roman" panose="02020603050405020304" pitchFamily="18" charset="0"/>
                <a:ea typeface="Calibri" panose="020F0502020204030204" pitchFamily="34" charset="0"/>
                <a:cs typeface="Times New Roman" panose="02020603050405020304" pitchFamily="18" charset="0"/>
              </a:rPr>
              <a:t>Examples of </a:t>
            </a:r>
            <a:r>
              <a:rPr lang="en-GB" b="1" dirty="0">
                <a:latin typeface="Times New Roman" panose="02020603050405020304" pitchFamily="18" charset="0"/>
                <a:ea typeface="Calibri" panose="020F0502020204030204" pitchFamily="34" charset="0"/>
                <a:cs typeface="Times New Roman" panose="02020603050405020304" pitchFamily="18" charset="0"/>
              </a:rPr>
              <a:t>benefits </a:t>
            </a:r>
            <a:r>
              <a:rPr lang="en-US" b="1" dirty="0">
                <a:latin typeface="Times New Roman" panose="02020603050405020304" pitchFamily="18" charset="0"/>
                <a:ea typeface="Calibri" panose="020F0502020204030204" pitchFamily="34" charset="0"/>
                <a:cs typeface="Times New Roman" panose="02020603050405020304" pitchFamily="18" charset="0"/>
              </a:rPr>
              <a:t>of physics to society and the economy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and to grand challenges </a:t>
            </a:r>
            <a:r>
              <a:rPr lang="en-US" dirty="0">
                <a:latin typeface="Times New Roman" panose="02020603050405020304" pitchFamily="18" charset="0"/>
                <a:ea typeface="Calibri" panose="020F0502020204030204" pitchFamily="34" charset="0"/>
                <a:cs typeface="Times New Roman" panose="02020603050405020304" pitchFamily="18" charset="0"/>
              </a:rPr>
              <a:t>are available on dedicated WG16 webpage together with </a:t>
            </a:r>
            <a:r>
              <a:rPr lang="en-US" b="1" dirty="0">
                <a:latin typeface="Times New Roman" panose="02020603050405020304" pitchFamily="18" charset="0"/>
                <a:ea typeface="Calibri" panose="020F0502020204030204" pitchFamily="34" charset="0"/>
                <a:cs typeface="Times New Roman" panose="02020603050405020304" pitchFamily="18" charset="0"/>
              </a:rPr>
              <a:t>specific resources </a:t>
            </a:r>
            <a:r>
              <a:rPr lang="en-US" dirty="0">
                <a:latin typeface="Times New Roman" panose="02020603050405020304" pitchFamily="18" charset="0"/>
                <a:ea typeface="Calibri" panose="020F0502020204030204" pitchFamily="34" charset="0"/>
                <a:cs typeface="Times New Roman" panose="02020603050405020304" pitchFamily="18" charset="0"/>
              </a:rPr>
              <a:t>of interest for new CAMs.</a:t>
            </a:r>
          </a:p>
          <a:p>
            <a:pPr marL="342900" lvl="0" indent="-342900">
              <a:buFont typeface="Symbol" panose="05050102010706020507" pitchFamily="18" charset="2"/>
              <a:buChar cha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D114985-7E13-1178-CB1D-9391B7D3208C}"/>
              </a:ext>
            </a:extLst>
          </p:cNvPr>
          <p:cNvSpPr txBox="1"/>
          <p:nvPr/>
        </p:nvSpPr>
        <p:spPr>
          <a:xfrm>
            <a:off x="2054350" y="68438"/>
            <a:ext cx="10326145" cy="1200329"/>
          </a:xfrm>
          <a:prstGeom prst="rect">
            <a:avLst/>
          </a:prstGeom>
          <a:noFill/>
        </p:spPr>
        <p:txBody>
          <a:bodyPr wrap="square">
            <a:spAutoFit/>
          </a:bodyPr>
          <a:lstStyle/>
          <a:p>
            <a:pPr algn="ct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Corporate Associate Members – rights and benefits</a:t>
            </a:r>
            <a:endParaRPr lang="en-US" sz="3600" i="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i="1" dirty="0">
              <a:latin typeface="Times New Roman" panose="02020603050405020304" pitchFamily="18" charset="0"/>
              <a:cs typeface="Times New Roman" panose="02020603050405020304" pitchFamily="18" charset="0"/>
            </a:endParaRPr>
          </a:p>
        </p:txBody>
      </p:sp>
      <p:pic>
        <p:nvPicPr>
          <p:cNvPr id="2" name="Picture 2" descr="Home">
            <a:extLst>
              <a:ext uri="{FF2B5EF4-FFF2-40B4-BE49-F238E27FC236}">
                <a16:creationId xmlns:a16="http://schemas.microsoft.com/office/drawing/2014/main" id="{4AC03C1D-9E92-50F9-7175-600F6C7A3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8611" cy="109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2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C87DF-32FD-737F-49EE-1027C7B6F288}"/>
              </a:ext>
            </a:extLst>
          </p:cNvPr>
          <p:cNvSpPr txBox="1"/>
          <p:nvPr/>
        </p:nvSpPr>
        <p:spPr>
          <a:xfrm>
            <a:off x="3652891" y="2949934"/>
            <a:ext cx="4959243" cy="584775"/>
          </a:xfrm>
          <a:prstGeom prst="rect">
            <a:avLst/>
          </a:prstGeom>
          <a:noFill/>
        </p:spPr>
        <p:txBody>
          <a:bodyPr wrap="none" rtlCol="0">
            <a:spAutoFit/>
          </a:bodyPr>
          <a:lstStyle/>
          <a:p>
            <a:r>
              <a:rPr lang="en-US" sz="3200" i="1" dirty="0">
                <a:solidFill>
                  <a:schemeClr val="accent6">
                    <a:lumMod val="75000"/>
                  </a:schemeClr>
                </a:solidFill>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1808141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2437</TotalTime>
  <Words>1216</Words>
  <Application>Microsoft Macintosh PowerPoint</Application>
  <PresentationFormat>Widescreen</PresentationFormat>
  <Paragraphs>101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Symbol</vt:lpstr>
      <vt:lpstr>Times New Roman</vt:lpstr>
      <vt:lpstr>Wingdings</vt:lpstr>
      <vt:lpstr>Office Theme</vt:lpstr>
      <vt:lpstr>PowerPoint Presentation</vt:lpstr>
      <vt:lpstr>PowerPoint Presentation</vt:lpstr>
      <vt:lpstr>News - update</vt:lpstr>
      <vt:lpstr>PowerPoint Presentation</vt:lpstr>
      <vt:lpstr>PowerPoint Presentation</vt:lpstr>
      <vt:lpstr>More CAMs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22</cp:revision>
  <dcterms:created xsi:type="dcterms:W3CDTF">2024-05-30T13:08:12Z</dcterms:created>
  <dcterms:modified xsi:type="dcterms:W3CDTF">2024-06-20T09:07:41Z</dcterms:modified>
</cp:coreProperties>
</file>