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333" r:id="rId1"/>
    <p:sldMasterId id="2147484361" r:id="rId2"/>
    <p:sldMasterId id="2147484498" r:id="rId3"/>
  </p:sldMasterIdLst>
  <p:notesMasterIdLst>
    <p:notesMasterId r:id="rId30"/>
  </p:notesMasterIdLst>
  <p:handoutMasterIdLst>
    <p:handoutMasterId r:id="rId31"/>
  </p:handoutMasterIdLst>
  <p:sldIdLst>
    <p:sldId id="1795" r:id="rId4"/>
    <p:sldId id="736" r:id="rId5"/>
    <p:sldId id="777" r:id="rId6"/>
    <p:sldId id="1288" r:id="rId7"/>
    <p:sldId id="1783" r:id="rId8"/>
    <p:sldId id="793" r:id="rId9"/>
    <p:sldId id="1790" r:id="rId10"/>
    <p:sldId id="1789" r:id="rId11"/>
    <p:sldId id="797" r:id="rId12"/>
    <p:sldId id="1784" r:id="rId13"/>
    <p:sldId id="1786" r:id="rId14"/>
    <p:sldId id="1044" r:id="rId15"/>
    <p:sldId id="812" r:id="rId16"/>
    <p:sldId id="1794" r:id="rId17"/>
    <p:sldId id="709" r:id="rId18"/>
    <p:sldId id="2146" r:id="rId19"/>
    <p:sldId id="271" r:id="rId20"/>
    <p:sldId id="264" r:id="rId21"/>
    <p:sldId id="1792" r:id="rId22"/>
    <p:sldId id="1756" r:id="rId23"/>
    <p:sldId id="1767" r:id="rId24"/>
    <p:sldId id="2143" r:id="rId25"/>
    <p:sldId id="754" r:id="rId26"/>
    <p:sldId id="755" r:id="rId27"/>
    <p:sldId id="1042" r:id="rId28"/>
    <p:sldId id="2141" r:id="rId29"/>
  </p:sldIdLst>
  <p:sldSz cx="9144000" cy="6858000" type="screen4x3"/>
  <p:notesSz cx="6786563" cy="9923463"/>
  <p:embeddedFontLst>
    <p:embeddedFont>
      <p:font typeface="Arial Unicode MS" panose="020B0604020202020204" pitchFamily="50" charset="-12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Candara" panose="020E0502030303020204" pitchFamily="34" charset="0"/>
      <p:regular r:id="rId42"/>
      <p:bold r:id="rId43"/>
      <p:italic r:id="rId44"/>
      <p:boldItalic r:id="rId45"/>
    </p:embeddedFont>
    <p:embeddedFont>
      <p:font typeface="Cordia New" panose="020B0304020202020204" pitchFamily="34" charset="-34"/>
      <p:regular r:id="rId46"/>
      <p:bold r:id="rId47"/>
      <p:italic r:id="rId48"/>
      <p:boldItalic r:id="rId49"/>
    </p:embeddedFont>
    <p:embeddedFont>
      <p:font typeface="HY견고딕" panose="02030600000101010101" pitchFamily="18" charset="-127"/>
      <p:regular r:id="rId50"/>
    </p:embeddedFont>
    <p:embeddedFont>
      <p:font typeface="Microsoft Sans Serif" panose="020B0604020202020204" pitchFamily="34" charset="0"/>
      <p:regular r:id="rId51"/>
    </p:embeddedFont>
    <p:embeddedFont>
      <p:font typeface="Mongolian Baiti" panose="03000500000000000000" pitchFamily="66" charset="0"/>
      <p:regular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  <p:embeddedFont>
      <p:font typeface="나눔고딕" panose="020D0604000000000000" pitchFamily="50" charset="-127"/>
      <p:regular r:id="rId57"/>
      <p:bold r:id="rId58"/>
    </p:embeddedFont>
    <p:embeddedFont>
      <p:font typeface="나눔고딕 ExtraBold" panose="020D0904000000000000" pitchFamily="50" charset="-127"/>
      <p:bold r:id="rId59"/>
    </p:embeddedFont>
    <p:embeddedFont>
      <p:font typeface="나눔스퀘어 ExtraBold" panose="020B0600000101010101" pitchFamily="50" charset="-127"/>
      <p:bold r:id="rId60"/>
    </p:embeddedFont>
    <p:embeddedFont>
      <p:font typeface="맑은 고딕" panose="020B0503020000020004" pitchFamily="50" charset="-127"/>
      <p:regular r:id="rId61"/>
      <p:bold r:id="rId6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90547371-A618-4A39-9FC9-C7E0DA7E6E85}">
          <p14:sldIdLst>
            <p14:sldId id="1795"/>
            <p14:sldId id="736"/>
            <p14:sldId id="777"/>
            <p14:sldId id="1288"/>
            <p14:sldId id="1783"/>
            <p14:sldId id="793"/>
            <p14:sldId id="1790"/>
            <p14:sldId id="1789"/>
            <p14:sldId id="797"/>
            <p14:sldId id="1784"/>
            <p14:sldId id="1786"/>
            <p14:sldId id="1044"/>
            <p14:sldId id="812"/>
            <p14:sldId id="1794"/>
            <p14:sldId id="709"/>
            <p14:sldId id="2146"/>
            <p14:sldId id="271"/>
            <p14:sldId id="264"/>
            <p14:sldId id="1792"/>
            <p14:sldId id="1756"/>
            <p14:sldId id="1767"/>
            <p14:sldId id="2143"/>
            <p14:sldId id="754"/>
            <p14:sldId id="755"/>
            <p14:sldId id="1042"/>
            <p14:sldId id="2141"/>
          </p14:sldIdLst>
        </p14:section>
        <p14:section name="제목 없는 구역" id="{FEB89265-F97E-4DA6-9C3A-EB38C7E10B83}">
          <p14:sldIdLst/>
        </p14:section>
      </p14:sectionLst>
    </p:ext>
    <p:ext uri="{EFAFB233-063F-42B5-8137-9DF3F51BA10A}">
      <p15:sldGuideLst xmlns:p15="http://schemas.microsoft.com/office/powerpoint/2012/main">
        <p15:guide id="0" pos="2857" userDrawn="1">
          <p15:clr>
            <a:srgbClr val="A4A3A4"/>
          </p15:clr>
        </p15:guide>
        <p15:guide id="1" orient="horz" pos="2183" userDrawn="1">
          <p15:clr>
            <a:srgbClr val="A4A3A4"/>
          </p15:clr>
        </p15:guide>
        <p15:guide id="2" orient="horz" pos="3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pos="2838" userDrawn="1">
          <p15:clr>
            <a:srgbClr val="A4A3A4"/>
          </p15:clr>
        </p15:guide>
        <p15:guide id="2" orient="horz" pos="2326" userDrawn="1">
          <p15:clr>
            <a:srgbClr val="A4A3A4"/>
          </p15:clr>
        </p15:guide>
        <p15:guide id="3" pos="2837" userDrawn="1">
          <p15:clr>
            <a:srgbClr val="A4A3A4"/>
          </p15:clr>
        </p15:guide>
        <p15:guide id="4" orient="horz" pos="2343" userDrawn="1">
          <p15:clr>
            <a:srgbClr val="A4A3A4"/>
          </p15:clr>
        </p15:guide>
        <p15:guide id="5" orient="horz" pos="39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6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FF9966"/>
    <a:srgbClr val="2C57B8"/>
    <a:srgbClr val="000000"/>
    <a:srgbClr val="FFFFCC"/>
    <a:srgbClr val="15D91A"/>
    <a:srgbClr val="607BC8"/>
    <a:srgbClr val="60B9C8"/>
    <a:srgbClr val="42A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0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797" y="53"/>
      </p:cViewPr>
      <p:guideLst>
        <p:guide pos="2857"/>
        <p:guide orient="horz" pos="2183"/>
        <p:guide orient="horz" pos="3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9368"/>
    </p:cViewPr>
  </p:sorterViewPr>
  <p:notesViewPr>
    <p:cSldViewPr snapToGrid="0" snapToObjects="1">
      <p:cViewPr varScale="1">
        <p:scale>
          <a:sx n="79" d="100"/>
          <a:sy n="79" d="100"/>
        </p:scale>
        <p:origin x="2550" y="102"/>
      </p:cViewPr>
      <p:guideLst>
        <p:guide pos="2838"/>
        <p:guide orient="horz" pos="2326"/>
        <p:guide pos="2837"/>
        <p:guide orient="horz" pos="2343"/>
        <p:guide orient="horz" pos="3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3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0844" cy="49789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4149" y="1"/>
            <a:ext cx="2940844" cy="49789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4E9214C1-2863-45BA-A7C5-D5EA3C3D4C30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425570"/>
            <a:ext cx="2940844" cy="49789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4149" y="9425570"/>
            <a:ext cx="2940844" cy="49789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7E3020B9-F693-4639-BB27-7B1AD87C61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427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0844" cy="498240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4464" y="3"/>
            <a:ext cx="2940844" cy="498240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8F563C85-90F6-445D-9B5B-8ABB00FB3043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1241425"/>
            <a:ext cx="4467225" cy="3351213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92034" tIns="46017" rIns="92034" bIns="46017" numCol="1" anchor="ctr">
            <a:no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8657" y="4775667"/>
            <a:ext cx="5429250" cy="3907364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25912"/>
            <a:ext cx="2940844" cy="497551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4464" y="9425912"/>
            <a:ext cx="2940844" cy="497551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20B16B34-ED2F-4269-81E8-097D50C902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8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Tx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60463" y="1241425"/>
            <a:ext cx="4465637" cy="3348038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6" y="4775667"/>
            <a:ext cx="5430507" cy="3908742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2"/>
            <a:ext cx="2942101" cy="498929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1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50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14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BC96A-C332-4755-AA8B-010448A176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69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19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05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20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94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21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05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22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18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23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09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24</a:t>
            </a:fld>
            <a:endParaRPr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20F77-B9A0-41C5-862A-B4B631284C64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charset="0"/>
                <a:ea typeface="나눔고딕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charset="0"/>
              <a:ea typeface="나눔고딕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6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60463" y="1241425"/>
            <a:ext cx="4465637" cy="3348038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6" y="4775667"/>
            <a:ext cx="5430507" cy="3908742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2"/>
            <a:ext cx="2942101" cy="498929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2</a:t>
            </a:fld>
            <a:endParaRPr>
              <a:latin typeface="나눔고딕" charset="0"/>
              <a:ea typeface="나눔고딕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60463" y="1241425"/>
            <a:ext cx="4465637" cy="3348038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6" y="4775667"/>
            <a:ext cx="5430507" cy="3908742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2"/>
            <a:ext cx="2942101" cy="498929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3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78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5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8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9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16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10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7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11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29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12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0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>
            <a:spLocks noGrp="1" noRot="1" noChangeAspect="1"/>
          </p:cNvSpPr>
          <p:nvPr>
            <p:ph type="sldImg"/>
          </p:nvPr>
        </p:nvSpPr>
        <p:spPr>
          <a:xfrm>
            <a:off x="1158875" y="1241425"/>
            <a:ext cx="4471988" cy="33528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vert="horz" wrap="square" lIns="0" tIns="0" rIns="0" bIns="0" anchor="t">
            <a:noAutofit/>
          </a:bodyPr>
          <a:lstStyle/>
          <a:p>
            <a:endParaRPr/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78659" y="4775668"/>
            <a:ext cx="5431135" cy="3909431"/>
          </a:xfrm>
          <a:prstGeom prst="rect">
            <a:avLst/>
          </a:prstGeom>
        </p:spPr>
        <p:txBody>
          <a:bodyPr vert="horz" wrap="square" lIns="92034" tIns="46017" rIns="92034" bIns="46017" anchor="t">
            <a:noAutofit/>
          </a:bodyPr>
          <a:lstStyle/>
          <a:p>
            <a:endParaRPr/>
          </a:p>
        </p:txBody>
      </p:sp>
      <p:sp>
        <p:nvSpPr>
          <p:cNvPr id="4" name="Rect 0"/>
          <p:cNvSpPr txBox="1">
            <a:spLocks noGrp="1"/>
          </p:cNvSpPr>
          <p:nvPr>
            <p:ph type="sldNum"/>
          </p:nvPr>
        </p:nvSpPr>
        <p:spPr>
          <a:xfrm>
            <a:off x="3844462" y="9425914"/>
            <a:ext cx="2942729" cy="499618"/>
          </a:xfrm>
          <a:prstGeom prst="rect">
            <a:avLst/>
          </a:prstGeom>
        </p:spPr>
        <p:txBody>
          <a:bodyPr vert="horz" wrap="square" lIns="92034" tIns="46017" rIns="92034" bIns="46017" anchor="b">
            <a:noAutofit/>
          </a:bodyPr>
          <a:lstStyle/>
          <a:p>
            <a:pPr latinLnBrk="0"/>
            <a:fld id="{B9320F77-B9A0-41C5-862A-B4B631284C64}" type="slidenum">
              <a:rPr>
                <a:latin typeface="나눔고딕" charset="0"/>
                <a:ea typeface="나눔고딕" charset="0"/>
              </a:rPr>
              <a:pPr latinLnBrk="0"/>
              <a:t>13</a:t>
            </a:fld>
            <a:endParaRPr>
              <a:latin typeface="나눔고딕" charset="0"/>
              <a:ea typeface="나눔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3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ctrTitle"/>
          </p:nvPr>
        </p:nvSpPr>
        <p:spPr>
          <a:xfrm>
            <a:off x="1143000" y="1122680"/>
            <a:ext cx="6859270" cy="238887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latinLnBrk="0">
              <a:buFontTx/>
              <a:buNone/>
            </a:pPr>
            <a:r>
              <a:rPr sz="60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6000">
                <a:latin typeface="나눔고딕" charset="0"/>
                <a:ea typeface="나눔고딕" charset="0"/>
              </a:rPr>
              <a:t> 제목 스타일 </a:t>
            </a:r>
            <a:r>
              <a:rPr sz="6000">
                <a:solidFill>
                  <a:schemeClr val="tx1"/>
                </a:solidFill>
                <a:latin typeface="맑은 고딕" charset="0"/>
                <a:ea typeface="맑은 고딕" charset="0"/>
              </a:rPr>
              <a:t>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 type="subTitle"/>
          </p:nvPr>
        </p:nvSpPr>
        <p:spPr>
          <a:xfrm>
            <a:off x="1143000" y="3602355"/>
            <a:ext cx="6859270" cy="165608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latinLnBrk="0">
              <a:buFontTx/>
              <a:buNone/>
            </a:pPr>
            <a:r>
              <a:rPr sz="2400">
                <a:solidFill>
                  <a:schemeClr val="tx1"/>
                </a:solidFill>
                <a:latin typeface="맑은 고딕" charset="0"/>
                <a:ea typeface="맑은 고딕" charset="0"/>
              </a:rPr>
              <a:t>클릭하여</a:t>
            </a:r>
            <a:r>
              <a:rPr sz="2400">
                <a:latin typeface="나눔고딕" charset="0"/>
                <a:ea typeface="나눔고딕" charset="0"/>
              </a:rPr>
              <a:t> 마스터 부제목 스타일 편집</a:t>
            </a:r>
          </a:p>
        </p:txBody>
      </p:sp>
      <p:sp>
        <p:nvSpPr>
          <p:cNvPr id="8" name="Rect 0">
            <a:extLst>
              <a:ext uri="{FF2B5EF4-FFF2-40B4-BE49-F238E27FC236}">
                <a16:creationId xmlns:a16="http://schemas.microsoft.com/office/drawing/2014/main" id="{B4599450-11FA-43F6-D7DC-E192DD759545}"/>
              </a:ext>
            </a:extLst>
          </p:cNvPr>
          <p:cNvSpPr txBox="1">
            <a:spLocks/>
          </p:cNvSpPr>
          <p:nvPr userDrawn="1"/>
        </p:nvSpPr>
        <p:spPr>
          <a:xfrm>
            <a:off x="6627609" y="6439474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fld id="{B9320F77-B9A0-41C5-862A-B4B631284C64}" type="slidenum">
              <a:rPr lang="en-US" altLang="ko-KR" sz="1100" smtClean="0">
                <a:solidFill>
                  <a:prstClr val="black"/>
                </a:solidFill>
                <a:latin typeface="나눔고딕" charset="0"/>
                <a:ea typeface="나눔고딕" charset="0"/>
              </a:rPr>
              <a:pPr algn="ctr" latinLnBrk="0"/>
              <a:t>‹#›</a:t>
            </a:fld>
            <a:endParaRPr lang="en-US" altLang="ko-KR" sz="1400" dirty="0">
              <a:solidFill>
                <a:prstClr val="black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 orient="vert"/>
          </p:nvPr>
        </p:nvSpPr>
        <p:spPr>
          <a:xfrm>
            <a:off x="6543675" y="365125"/>
            <a:ext cx="1972310" cy="5812790"/>
          </a:xfrm>
          <a:prstGeom prst="rect">
            <a:avLst/>
          </a:prstGeom>
        </p:spPr>
        <p:txBody>
          <a:bodyPr vert="eaVert" wrap="square" lIns="91440" tIns="45720" rIns="91440" bIns="45720" anchor="ctr">
            <a:normAutofit/>
          </a:bodyPr>
          <a:lstStyle/>
          <a:p>
            <a:pPr marL="0" indent="0" latinLnBrk="0">
              <a:buFontTx/>
              <a:buNone/>
            </a:pP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4400">
                <a:latin typeface="나눔고딕" charset="0"/>
                <a:ea typeface="나눔고딕" charset="0"/>
              </a:rPr>
              <a:t> 제목 스타일 </a:t>
            </a: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 type="body" orient="vert"/>
          </p:nvPr>
        </p:nvSpPr>
        <p:spPr>
          <a:xfrm>
            <a:off x="628650" y="365125"/>
            <a:ext cx="5801360" cy="5812790"/>
          </a:xfrm>
          <a:prstGeom prst="rect">
            <a:avLst/>
          </a:prstGeom>
        </p:spPr>
        <p:txBody>
          <a:bodyPr vert="eaVert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2800">
                <a:latin typeface="나눔고딕" charset="0"/>
                <a:ea typeface="나눔고딕" charset="0"/>
              </a:rPr>
              <a:t>마스터 텍스트 스타일 편집</a:t>
            </a:r>
          </a:p>
          <a:p>
            <a:pPr marL="685800" indent="-228600" latinLnBrk="0"/>
            <a:r>
              <a:rPr sz="24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0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4" name="Rect 0"/>
          <p:cNvSpPr txBox="1">
            <a:spLocks noGrp="1"/>
          </p:cNvSpPr>
          <p:nvPr>
            <p:ph type="dt"/>
          </p:nvPr>
        </p:nvSpPr>
        <p:spPr>
          <a:xfrm>
            <a:off x="628650" y="6356350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>
                <a:latin typeface="나눔고딕" charset="0"/>
                <a:ea typeface="나눔고딕" charset="0"/>
              </a:rPr>
              <a:t>2024-06-21</a:t>
            </a:fld>
            <a:endParaRPr lang="ko-KR" altLang="en-US">
              <a:latin typeface="나눔고딕" charset="0"/>
              <a:ea typeface="나눔고딕" charset="0"/>
            </a:endParaRPr>
          </a:p>
        </p:txBody>
      </p:sp>
      <p:sp>
        <p:nvSpPr>
          <p:cNvPr id="5" name="Rect 0"/>
          <p:cNvSpPr txBox="1">
            <a:spLocks noGrp="1"/>
          </p:cNvSpPr>
          <p:nvPr>
            <p:ph type="ftr"/>
          </p:nvPr>
        </p:nvSpPr>
        <p:spPr>
          <a:xfrm>
            <a:off x="3028950" y="6356350"/>
            <a:ext cx="30873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endParaRPr/>
          </a:p>
        </p:txBody>
      </p:sp>
      <p:sp>
        <p:nvSpPr>
          <p:cNvPr id="6" name="Rect 0"/>
          <p:cNvSpPr txBox="1">
            <a:spLocks noGrp="1"/>
          </p:cNvSpPr>
          <p:nvPr>
            <p:ph type="sldNum"/>
          </p:nvPr>
        </p:nvSpPr>
        <p:spPr>
          <a:xfrm>
            <a:off x="6457950" y="6356350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sz="1800">
                <a:latin typeface="나눔고딕" charset="0"/>
                <a:ea typeface="나눔고딕" charset="0"/>
              </a:rPr>
              <a:t>‹#›</a:t>
            </a:fld>
            <a:endParaRPr sz="1800"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B050-3F3E-4030-9BBF-98DA07DB1A5D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7CCB-201F-4F61-B654-3F9E0ABA89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930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306D-2A4D-4E09-B27F-4D198B1E5425}" type="datetimeFigureOut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7B13-3010-4039-9E08-158DC53B89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916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2024-04-19</a:t>
            </a:r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altLang="ko-KR"/>
              <a:t>DeukSoon AHN @ HIAF workshop</a:t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C20-6BEB-4D6A-9798-BCCA56FC57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5876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 bwMode="auto">
          <a:xfrm>
            <a:off x="0" y="234365"/>
            <a:ext cx="9144000" cy="4724400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직사각형 1"/>
          <p:cNvSpPr/>
          <p:nvPr userDrawn="1"/>
        </p:nvSpPr>
        <p:spPr bwMode="auto">
          <a:xfrm>
            <a:off x="0" y="-36945"/>
            <a:ext cx="9144000" cy="1282535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432" y="839434"/>
            <a:ext cx="9174183" cy="3822713"/>
          </a:xfrm>
          <a:prstGeom prst="rect">
            <a:avLst/>
          </a:prstGeom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08195" cy="558980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 bwMode="auto">
          <a:xfrm>
            <a:off x="4412" y="4947456"/>
            <a:ext cx="9163339" cy="1910544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355"/>
            <a:ext cx="2500859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_x449727368" descr="EMB000032d0117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73" y="6124134"/>
            <a:ext cx="2512741" cy="5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-1"/>
          <a:stretch/>
        </p:blipFill>
        <p:spPr>
          <a:xfrm>
            <a:off x="-8663" y="700644"/>
            <a:ext cx="9152663" cy="5703107"/>
          </a:xfrm>
          <a:prstGeom prst="rect">
            <a:avLst/>
          </a:prstGeom>
        </p:spPr>
      </p:pic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 u="none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ko-KR" dirty="0"/>
              <a:t>Title Here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95536" y="700644"/>
            <a:ext cx="8374062" cy="5391834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9576" y="6528684"/>
            <a:ext cx="1025033" cy="31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4ED15-7D5A-4E90-89D0-5B54445CA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C99F6A6-B350-4253-88F5-459E57D29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D374672-5222-4456-904A-81883CDB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6348-E068-4BC3-AC43-447C67F801B3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C5909A-6DD3-4C5C-9709-3906FCF2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4487C2B-2EE8-40B9-9124-301E17B1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6100" y="6356351"/>
            <a:ext cx="2057400" cy="365125"/>
          </a:xfrm>
        </p:spPr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341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B3C484-0C1B-4F93-B1B2-007C302B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040BDA-9F65-49BF-A018-76ECB0676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FBCBC1-EF8D-4E63-BD55-A9CD161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9EB8-75E6-4632-B846-B17D428C7042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6D0C09-F107-4244-B7A3-4570D593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9D93B0-39F0-4BFE-ACC8-A79FC43B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6575" y="649287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0A70FC-E35A-4944-A3ED-782D0D7ED2C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6401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8DA15C-B14A-42FD-B434-49F5C466D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06EFBF-F1A2-4793-B4A4-22C256BB1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0872AA-A6CB-4675-B250-F1D4D0D5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CDCA-B68F-44AC-A3D9-6F409FE7A3DA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45B4C13-BB62-4A3B-882A-E53D97EC6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1ED831-917F-4B53-BA73-680B03F1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161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10A118-736F-453D-BEEA-E513E26D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EFCCBFD-BD1D-435D-A849-C851FF6E5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6371684-DFDA-4916-96FC-808521748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AA9BE92-65EE-428F-9FC4-E1897AAD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B922-B926-472E-B5F5-D86C28908E8B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CA1A874-8A46-47E4-B582-D0DF897F7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2BBCA66-AB72-4969-AF84-28D62DFA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78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7969" cy="13271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latinLnBrk="0">
              <a:buFontTx/>
              <a:buNone/>
            </a:pP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4400">
                <a:latin typeface="나눔고딕" charset="0"/>
                <a:ea typeface="나눔고딕" charset="0"/>
              </a:rPr>
              <a:t> 제목 스타일 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/>
          </p:nvPr>
        </p:nvSpPr>
        <p:spPr>
          <a:xfrm>
            <a:off x="628650" y="1825625"/>
            <a:ext cx="7887969" cy="435229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2800">
                <a:latin typeface="나눔고딕" charset="0"/>
                <a:ea typeface="나눔고딕" charset="0"/>
              </a:rPr>
              <a:t>마스터 텍스트 스타일 편집</a:t>
            </a:r>
          </a:p>
          <a:p>
            <a:pPr marL="685800" indent="-228600" latinLnBrk="0"/>
            <a:r>
              <a:rPr sz="24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0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7" name="Rect 0">
            <a:extLst>
              <a:ext uri="{FF2B5EF4-FFF2-40B4-BE49-F238E27FC236}">
                <a16:creationId xmlns:a16="http://schemas.microsoft.com/office/drawing/2014/main" id="{EC354DA5-72CD-0E7B-2DCA-C01BFE33BCC1}"/>
              </a:ext>
            </a:extLst>
          </p:cNvPr>
          <p:cNvSpPr txBox="1">
            <a:spLocks/>
          </p:cNvSpPr>
          <p:nvPr userDrawn="1"/>
        </p:nvSpPr>
        <p:spPr>
          <a:xfrm>
            <a:off x="6627609" y="6439474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fld id="{B9320F77-B9A0-41C5-862A-B4B631284C64}" type="slidenum">
              <a:rPr lang="en-US" altLang="ko-KR" sz="1100" smtClean="0">
                <a:solidFill>
                  <a:prstClr val="black"/>
                </a:solidFill>
                <a:latin typeface="나눔고딕" charset="0"/>
                <a:ea typeface="나눔고딕" charset="0"/>
              </a:rPr>
              <a:pPr algn="ctr" latinLnBrk="0"/>
              <a:t>‹#›</a:t>
            </a:fld>
            <a:endParaRPr lang="en-US" altLang="ko-KR" sz="1400" dirty="0">
              <a:solidFill>
                <a:prstClr val="black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580888-1722-4559-AC57-5FB0131A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D48664-A3B7-4F6B-B8D4-1E54B5B4B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263D9E7-6513-4E65-B44F-8540CA810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8A7268F-17E0-4395-8D55-35A136A95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D0159A-E94B-4AC1-99A0-E442E5730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65E0B6E-D309-49A8-8C44-898FEC74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2F18-013B-429A-9680-AABB66587CB7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FE2CA32-1264-449A-8A18-C0D1D9B2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86FB106-539E-46B0-B8F2-E23674D6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016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1F537E-7E7B-4ADE-BD60-8838ED7B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38712C4-B76F-4305-9BC6-2CD636B4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0CE2-BAF5-4C0D-B681-E9B865E338F6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8DC0448-89BA-4EAA-A63E-CABE3339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1874A0D-173C-4C2D-96E3-6E09494A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8615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1963E94-2F3E-48D6-8D01-8A994997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0B18-7D30-481E-98A1-F17CAFF7AB68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A78C676-DCC1-4F7F-BFF0-B775C5B7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52B3DA-7CCE-41ED-93A1-3858C229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0493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048B14-62E6-41CE-9E9E-638C0451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7C581B-6247-40E0-AA7F-266BA02E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40DC88-3971-4BB2-8963-7FC3D07A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993BA3C-514C-43B1-92E2-2D423DA3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E6DE-1A9B-4F02-805C-CC2109796DAE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83CCFE-DDB8-4C34-BA82-35DDD354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B43E79C-ADE2-4D0A-A6FC-57ADE19C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860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EC77FB-02D2-47DF-AE89-23F04E36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4119B6-907C-4969-9AC8-C160EAF87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29F4DB9-C886-4953-A3DB-88A59907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A51EE2-6E1F-48C9-9EB1-0B15C837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03B5-BB9E-405A-B8D8-43FED4A8303A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569E096-5E4E-4278-BEDF-01C5B8BC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1E12216-B9D4-473C-A0F2-44445DF4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520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D5513E-4713-4404-9CE4-71E854F8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5F05B44-5632-4C83-946F-F9E314E72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0A4137-3C01-4AB0-BE7F-EEBF6907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C962-161D-4CDA-B72D-ECD083B08EE2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F62313-E23C-4F22-8AD0-6FF7361C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3A849-BB57-425F-B9EA-7E84FB13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6852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9F680E0-7C40-4DCD-8B64-91D67FBAC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F3DC347-BA82-48B9-9424-45B21D3B9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7158A0-E484-40AB-8DF8-EF8F05D3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614B-A610-472C-AA70-8AC24DF6F75E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674797-F0E9-4FC1-8040-3F67A435E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A065932-C56E-46E6-BD4F-DEFAFC5A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70FC-E35A-4944-A3ED-782D0D7ED2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63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72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0275" y="6477730"/>
            <a:ext cx="344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8" b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342900" latinLnBrk="0"/>
            <a:fld id="{B445A099-3F77-F246-A9B2-049619861362}" type="slidenum">
              <a:rPr lang="en-US" smtClean="0"/>
              <a:pPr defTabSz="342900" latinLnBrk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41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7B4552-D32F-474E-8D4A-316A45EC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7688F2-2041-4E0D-B8FE-EF187B0ED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2142" y="6486526"/>
            <a:ext cx="2057400" cy="365125"/>
          </a:xfrm>
        </p:spPr>
        <p:txBody>
          <a:bodyPr/>
          <a:lstStyle/>
          <a:p>
            <a:fld id="{B445A099-3F77-F246-A9B2-049619861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3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3570" y="1710055"/>
            <a:ext cx="7887969" cy="285369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latinLnBrk="0">
              <a:buFontTx/>
              <a:buNone/>
            </a:pPr>
            <a:r>
              <a:rPr sz="60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6000">
                <a:latin typeface="나눔고딕" charset="0"/>
                <a:ea typeface="나눔고딕" charset="0"/>
              </a:rPr>
              <a:t> 제목 스타일 </a:t>
            </a:r>
            <a:r>
              <a:rPr sz="6000">
                <a:solidFill>
                  <a:schemeClr val="tx1"/>
                </a:solidFill>
                <a:latin typeface="맑은 고딕" charset="0"/>
                <a:ea typeface="맑은 고딕" charset="0"/>
              </a:rPr>
              <a:t>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23570" y="4589780"/>
            <a:ext cx="7887969" cy="150114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latinLnBrk="0">
              <a:buFontTx/>
              <a:buNone/>
            </a:pPr>
            <a:r>
              <a:rPr sz="2400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마스터</a:t>
            </a:r>
            <a:r>
              <a:rPr sz="2400">
                <a:latin typeface="나눔고딕" charset="0"/>
                <a:ea typeface="나눔고딕" charset="0"/>
              </a:rPr>
              <a:t> 텍스트 스타일 편집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7B4552-D32F-474E-8D4A-316A45EC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7688F2-2041-4E0D-B8FE-EF187B0ED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5A099-3F77-F246-A9B2-049619861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86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7B4552-D32F-474E-8D4A-316A45EC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7688F2-2041-4E0D-B8FE-EF187B0ED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5A099-3F77-F246-A9B2-049619861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54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7969" cy="13271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latinLnBrk="0">
              <a:buFontTx/>
              <a:buNone/>
            </a:pP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4400">
                <a:latin typeface="나눔고딕" charset="0"/>
                <a:ea typeface="나눔고딕" charset="0"/>
              </a:rPr>
              <a:t> 제목 스타일 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/>
          </p:nvPr>
        </p:nvSpPr>
        <p:spPr>
          <a:xfrm>
            <a:off x="628650" y="1825625"/>
            <a:ext cx="3887470" cy="435229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2800">
                <a:latin typeface="나눔고딕" charset="0"/>
                <a:ea typeface="나눔고딕" charset="0"/>
              </a:rPr>
              <a:t>마스터 텍스트 </a:t>
            </a:r>
            <a:r>
              <a:rPr sz="2800">
                <a:solidFill>
                  <a:schemeClr val="tx1"/>
                </a:solidFill>
                <a:latin typeface="맑은 고딕" charset="0"/>
                <a:ea typeface="맑은 고딕" charset="0"/>
              </a:rPr>
              <a:t>스타일</a:t>
            </a:r>
            <a:r>
              <a:rPr sz="2800">
                <a:latin typeface="나눔고딕" charset="0"/>
                <a:ea typeface="나눔고딕" charset="0"/>
              </a:rPr>
              <a:t> 편집</a:t>
            </a:r>
          </a:p>
          <a:p>
            <a:pPr marL="685800" indent="-228600" latinLnBrk="0"/>
            <a:r>
              <a:rPr sz="24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0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4" name="Rect 0"/>
          <p:cNvSpPr txBox="1">
            <a:spLocks noGrp="1"/>
          </p:cNvSpPr>
          <p:nvPr>
            <p:ph/>
          </p:nvPr>
        </p:nvSpPr>
        <p:spPr>
          <a:xfrm>
            <a:off x="4629150" y="1825625"/>
            <a:ext cx="3887470" cy="435229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2800">
                <a:latin typeface="나눔고딕" charset="0"/>
                <a:ea typeface="나눔고딕" charset="0"/>
              </a:rPr>
              <a:t>마스터 텍스트 </a:t>
            </a:r>
            <a:r>
              <a:rPr sz="2800">
                <a:solidFill>
                  <a:schemeClr val="tx1"/>
                </a:solidFill>
                <a:latin typeface="맑은 고딕" charset="0"/>
                <a:ea typeface="맑은 고딕" charset="0"/>
              </a:rPr>
              <a:t>스타일</a:t>
            </a:r>
            <a:r>
              <a:rPr sz="2800">
                <a:latin typeface="나눔고딕" charset="0"/>
                <a:ea typeface="나눔고딕" charset="0"/>
              </a:rPr>
              <a:t> 편집</a:t>
            </a:r>
          </a:p>
          <a:p>
            <a:pPr marL="685800" indent="-228600" latinLnBrk="0"/>
            <a:r>
              <a:rPr sz="24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0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9" name="Rect 0">
            <a:extLst>
              <a:ext uri="{FF2B5EF4-FFF2-40B4-BE49-F238E27FC236}">
                <a16:creationId xmlns:a16="http://schemas.microsoft.com/office/drawing/2014/main" id="{D71946F9-C881-D9D3-5E88-CC0A5BD3D7FB}"/>
              </a:ext>
            </a:extLst>
          </p:cNvPr>
          <p:cNvSpPr txBox="1">
            <a:spLocks/>
          </p:cNvSpPr>
          <p:nvPr userDrawn="1"/>
        </p:nvSpPr>
        <p:spPr>
          <a:xfrm>
            <a:off x="6627609" y="6439474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fld id="{B9320F77-B9A0-41C5-862A-B4B631284C64}" type="slidenum">
              <a:rPr lang="en-US" altLang="ko-KR" sz="1100" smtClean="0">
                <a:solidFill>
                  <a:prstClr val="black"/>
                </a:solidFill>
                <a:latin typeface="나눔고딕" charset="0"/>
                <a:ea typeface="나눔고딕" charset="0"/>
              </a:rPr>
              <a:pPr algn="ctr" latinLnBrk="0"/>
              <a:t>‹#›</a:t>
            </a:fld>
            <a:endParaRPr lang="en-US" altLang="ko-KR" sz="1400" dirty="0">
              <a:solidFill>
                <a:prstClr val="black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9920" y="365125"/>
            <a:ext cx="7887969" cy="13271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latinLnBrk="0">
              <a:buFontTx/>
              <a:buNone/>
            </a:pP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4400">
                <a:latin typeface="나눔고딕" charset="0"/>
                <a:ea typeface="나눔고딕" charset="0"/>
              </a:rPr>
              <a:t> 제목 스타일 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30555" y="1681480"/>
            <a:ext cx="3868419" cy="82423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latinLnBrk="0">
              <a:buFontTx/>
              <a:buNone/>
            </a:pPr>
            <a:r>
              <a:rPr sz="240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2400">
                <a:latin typeface="나눔고딕" charset="0"/>
                <a:ea typeface="나눔고딕" charset="0"/>
              </a:rPr>
              <a:t> 텍스트 스타일 편집</a:t>
            </a:r>
          </a:p>
        </p:txBody>
      </p:sp>
      <p:sp>
        <p:nvSpPr>
          <p:cNvPr id="4" name="Rect 0"/>
          <p:cNvSpPr txBox="1">
            <a:spLocks noGrp="1"/>
          </p:cNvSpPr>
          <p:nvPr>
            <p:ph/>
          </p:nvPr>
        </p:nvSpPr>
        <p:spPr>
          <a:xfrm>
            <a:off x="630555" y="2505075"/>
            <a:ext cx="3868419" cy="368554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2800">
                <a:latin typeface="나눔고딕" charset="0"/>
                <a:ea typeface="나눔고딕" charset="0"/>
              </a:rPr>
              <a:t>마스터 텍스트 </a:t>
            </a:r>
            <a:r>
              <a:rPr sz="2800">
                <a:solidFill>
                  <a:schemeClr val="tx1"/>
                </a:solidFill>
                <a:latin typeface="맑은 고딕" charset="0"/>
                <a:ea typeface="맑은 고딕" charset="0"/>
              </a:rPr>
              <a:t>스타일</a:t>
            </a:r>
            <a:r>
              <a:rPr sz="2800">
                <a:latin typeface="나눔고딕" charset="0"/>
                <a:ea typeface="나눔고딕" charset="0"/>
              </a:rPr>
              <a:t> 편집</a:t>
            </a:r>
          </a:p>
          <a:p>
            <a:pPr marL="685800" indent="-228600" latinLnBrk="0"/>
            <a:r>
              <a:rPr sz="24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0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5" name="Rect 0"/>
          <p:cNvSpPr txBox="1">
            <a:spLocks noGrp="1"/>
          </p:cNvSpPr>
          <p:nvPr>
            <p:ph type="body"/>
          </p:nvPr>
        </p:nvSpPr>
        <p:spPr>
          <a:xfrm>
            <a:off x="4628515" y="1681480"/>
            <a:ext cx="3888740" cy="82423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latinLnBrk="0">
              <a:buFontTx/>
              <a:buNone/>
            </a:pPr>
            <a:r>
              <a:rPr sz="240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2400">
                <a:latin typeface="나눔고딕" charset="0"/>
                <a:ea typeface="나눔고딕" charset="0"/>
              </a:rPr>
              <a:t> 텍스트 스타일 편집</a:t>
            </a:r>
          </a:p>
        </p:txBody>
      </p:sp>
      <p:sp>
        <p:nvSpPr>
          <p:cNvPr id="6" name="Rect 0"/>
          <p:cNvSpPr txBox="1">
            <a:spLocks noGrp="1"/>
          </p:cNvSpPr>
          <p:nvPr>
            <p:ph/>
          </p:nvPr>
        </p:nvSpPr>
        <p:spPr>
          <a:xfrm>
            <a:off x="4628515" y="2505075"/>
            <a:ext cx="3888740" cy="368554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2800">
                <a:latin typeface="나눔고딕" charset="0"/>
                <a:ea typeface="나눔고딕" charset="0"/>
              </a:rPr>
              <a:t>마스터 텍스트 </a:t>
            </a:r>
            <a:r>
              <a:rPr sz="2800">
                <a:solidFill>
                  <a:schemeClr val="tx1"/>
                </a:solidFill>
                <a:latin typeface="맑은 고딕" charset="0"/>
                <a:ea typeface="맑은 고딕" charset="0"/>
              </a:rPr>
              <a:t>스타일</a:t>
            </a:r>
            <a:r>
              <a:rPr sz="2800">
                <a:latin typeface="나눔고딕" charset="0"/>
                <a:ea typeface="나눔고딕" charset="0"/>
              </a:rPr>
              <a:t> 편집</a:t>
            </a:r>
          </a:p>
          <a:p>
            <a:pPr marL="685800" indent="-228600" latinLnBrk="0"/>
            <a:r>
              <a:rPr sz="24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0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11" name="Rect 0">
            <a:extLst>
              <a:ext uri="{FF2B5EF4-FFF2-40B4-BE49-F238E27FC236}">
                <a16:creationId xmlns:a16="http://schemas.microsoft.com/office/drawing/2014/main" id="{0AF7A6F5-7D8B-5AFA-0D85-7519A4CA4725}"/>
              </a:ext>
            </a:extLst>
          </p:cNvPr>
          <p:cNvSpPr txBox="1">
            <a:spLocks/>
          </p:cNvSpPr>
          <p:nvPr userDrawn="1"/>
        </p:nvSpPr>
        <p:spPr>
          <a:xfrm>
            <a:off x="6627609" y="6439474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fld id="{B9320F77-B9A0-41C5-862A-B4B631284C64}" type="slidenum">
              <a:rPr lang="en-US" altLang="ko-KR" sz="1100" smtClean="0">
                <a:solidFill>
                  <a:prstClr val="black"/>
                </a:solidFill>
                <a:latin typeface="나눔고딕" charset="0"/>
                <a:ea typeface="나눔고딕" charset="0"/>
              </a:rPr>
              <a:pPr algn="ctr" latinLnBrk="0"/>
              <a:t>‹#›</a:t>
            </a:fld>
            <a:endParaRPr lang="en-US" altLang="ko-KR" sz="1400" dirty="0">
              <a:solidFill>
                <a:prstClr val="black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7969" cy="13271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latinLnBrk="0">
              <a:buFontTx/>
              <a:buNone/>
            </a:pP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4400">
                <a:latin typeface="나눔고딕" charset="0"/>
                <a:ea typeface="나눔고딕" charset="0"/>
              </a:rPr>
              <a:t> 제목 스타일 편집</a:t>
            </a:r>
          </a:p>
        </p:txBody>
      </p:sp>
      <p:sp>
        <p:nvSpPr>
          <p:cNvPr id="7" name="Rect 0">
            <a:extLst>
              <a:ext uri="{FF2B5EF4-FFF2-40B4-BE49-F238E27FC236}">
                <a16:creationId xmlns:a16="http://schemas.microsoft.com/office/drawing/2014/main" id="{60888803-FFCA-70FA-5424-EAEBE0FA3215}"/>
              </a:ext>
            </a:extLst>
          </p:cNvPr>
          <p:cNvSpPr txBox="1">
            <a:spLocks/>
          </p:cNvSpPr>
          <p:nvPr userDrawn="1"/>
        </p:nvSpPr>
        <p:spPr>
          <a:xfrm>
            <a:off x="6627609" y="6439474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fld id="{B9320F77-B9A0-41C5-862A-B4B631284C64}" type="slidenum">
              <a:rPr lang="en-US" altLang="ko-KR" sz="1100" smtClean="0">
                <a:solidFill>
                  <a:prstClr val="black"/>
                </a:solidFill>
                <a:latin typeface="나눔고딕" charset="0"/>
                <a:ea typeface="나눔고딕" charset="0"/>
              </a:rPr>
              <a:pPr algn="ctr" latinLnBrk="0"/>
              <a:t>‹#›</a:t>
            </a:fld>
            <a:endParaRPr lang="en-US" altLang="ko-KR" sz="1400" dirty="0">
              <a:solidFill>
                <a:prstClr val="black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9920" y="457200"/>
            <a:ext cx="2950210" cy="160147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latinLnBrk="0">
              <a:buFontTx/>
              <a:buNone/>
            </a:pPr>
            <a:r>
              <a:rPr sz="32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3200">
                <a:latin typeface="나눔고딕" charset="0"/>
                <a:ea typeface="나눔고딕" charset="0"/>
              </a:rPr>
              <a:t> 제목 </a:t>
            </a:r>
            <a:r>
              <a:rPr sz="3200">
                <a:solidFill>
                  <a:schemeClr val="tx1"/>
                </a:solidFill>
                <a:latin typeface="맑은 고딕" charset="0"/>
                <a:ea typeface="맑은 고딕" charset="0"/>
              </a:rPr>
              <a:t>스타일</a:t>
            </a:r>
            <a:r>
              <a:rPr sz="3200">
                <a:latin typeface="나눔고딕" charset="0"/>
                <a:ea typeface="나눔고딕" charset="0"/>
              </a:rPr>
              <a:t> </a:t>
            </a:r>
            <a:r>
              <a:rPr sz="3200">
                <a:solidFill>
                  <a:schemeClr val="tx1"/>
                </a:solidFill>
                <a:latin typeface="맑은 고딕" charset="0"/>
                <a:ea typeface="맑은 고딕" charset="0"/>
              </a:rPr>
              <a:t>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/>
          </p:nvPr>
        </p:nvSpPr>
        <p:spPr>
          <a:xfrm>
            <a:off x="3887470" y="987425"/>
            <a:ext cx="4630420" cy="487426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3200">
                <a:latin typeface="나눔고딕" charset="0"/>
                <a:ea typeface="나눔고딕" charset="0"/>
              </a:rPr>
              <a:t>마스터 텍스트 스타일 </a:t>
            </a:r>
            <a:r>
              <a:rPr sz="3200">
                <a:solidFill>
                  <a:schemeClr val="tx1"/>
                </a:solidFill>
                <a:latin typeface="맑은 고딕" charset="0"/>
                <a:ea typeface="맑은 고딕" charset="0"/>
              </a:rPr>
              <a:t>편집</a:t>
            </a:r>
          </a:p>
          <a:p>
            <a:pPr marL="685800" indent="-228600" latinLnBrk="0"/>
            <a:r>
              <a:rPr sz="28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4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20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20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4" name="Rect 0"/>
          <p:cNvSpPr txBox="1">
            <a:spLocks noGrp="1"/>
          </p:cNvSpPr>
          <p:nvPr>
            <p:ph type="body"/>
          </p:nvPr>
        </p:nvSpPr>
        <p:spPr>
          <a:xfrm>
            <a:off x="629920" y="2057400"/>
            <a:ext cx="2950210" cy="381254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latinLnBrk="0">
              <a:buFontTx/>
              <a:buNone/>
            </a:pPr>
            <a:r>
              <a:rPr sz="16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1600">
                <a:latin typeface="나눔고딕" charset="0"/>
                <a:ea typeface="나눔고딕" charset="0"/>
              </a:rPr>
              <a:t> 텍스트 스타일 편집</a:t>
            </a:r>
          </a:p>
        </p:txBody>
      </p:sp>
      <p:sp>
        <p:nvSpPr>
          <p:cNvPr id="8" name="Rect 0">
            <a:extLst>
              <a:ext uri="{FF2B5EF4-FFF2-40B4-BE49-F238E27FC236}">
                <a16:creationId xmlns:a16="http://schemas.microsoft.com/office/drawing/2014/main" id="{5F8797BB-FF66-2F3C-4B4B-69E484466D56}"/>
              </a:ext>
            </a:extLst>
          </p:cNvPr>
          <p:cNvSpPr txBox="1">
            <a:spLocks/>
          </p:cNvSpPr>
          <p:nvPr userDrawn="1"/>
        </p:nvSpPr>
        <p:spPr>
          <a:xfrm>
            <a:off x="6627609" y="6439474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fld id="{B9320F77-B9A0-41C5-862A-B4B631284C64}" type="slidenum">
              <a:rPr lang="en-US" altLang="ko-KR" sz="1100" smtClean="0">
                <a:solidFill>
                  <a:prstClr val="black"/>
                </a:solidFill>
                <a:latin typeface="나눔고딕" charset="0"/>
                <a:ea typeface="나눔고딕" charset="0"/>
              </a:rPr>
              <a:pPr algn="ctr" latinLnBrk="0"/>
              <a:t>‹#›</a:t>
            </a:fld>
            <a:endParaRPr lang="en-US" altLang="ko-KR" sz="1400" dirty="0">
              <a:solidFill>
                <a:prstClr val="black"/>
              </a:solidFill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9920" y="457200"/>
            <a:ext cx="2950210" cy="1601470"/>
          </a:xfrm>
          <a:prstGeom prst="rect">
            <a:avLst/>
          </a:prstGeom>
        </p:spPr>
        <p:txBody>
          <a:bodyPr vert="horz" wrap="square" lIns="91440" tIns="45720" rIns="91440" bIns="45720" anchor="b">
            <a:normAutofit/>
          </a:bodyPr>
          <a:lstStyle/>
          <a:p>
            <a:pPr marL="0" indent="0" latinLnBrk="0">
              <a:buFontTx/>
              <a:buNone/>
            </a:pPr>
            <a:r>
              <a:rPr sz="32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3200">
                <a:latin typeface="나눔고딕" charset="0"/>
                <a:ea typeface="나눔고딕" charset="0"/>
              </a:rPr>
              <a:t> 제목 </a:t>
            </a:r>
            <a:r>
              <a:rPr sz="3200">
                <a:solidFill>
                  <a:schemeClr val="tx1"/>
                </a:solidFill>
                <a:latin typeface="맑은 고딕" charset="0"/>
                <a:ea typeface="맑은 고딕" charset="0"/>
              </a:rPr>
              <a:t>스타일</a:t>
            </a:r>
            <a:r>
              <a:rPr sz="3200">
                <a:latin typeface="나눔고딕" charset="0"/>
                <a:ea typeface="나눔고딕" charset="0"/>
              </a:rPr>
              <a:t> </a:t>
            </a:r>
            <a:r>
              <a:rPr sz="3200">
                <a:solidFill>
                  <a:schemeClr val="tx1"/>
                </a:solidFill>
                <a:latin typeface="맑은 고딕" charset="0"/>
                <a:ea typeface="맑은 고딕" charset="0"/>
              </a:rPr>
              <a:t>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 type="pic"/>
          </p:nvPr>
        </p:nvSpPr>
        <p:spPr>
          <a:xfrm>
            <a:off x="3887470" y="987425"/>
            <a:ext cx="4630420" cy="4874260"/>
          </a:xfrm>
          <a:prstGeom prst="rect">
            <a:avLst/>
          </a:prstGeom>
        </p:spPr>
      </p:sp>
      <p:sp>
        <p:nvSpPr>
          <p:cNvPr id="4" name="Rect 0"/>
          <p:cNvSpPr txBox="1">
            <a:spLocks noGrp="1"/>
          </p:cNvSpPr>
          <p:nvPr>
            <p:ph type="body"/>
          </p:nvPr>
        </p:nvSpPr>
        <p:spPr>
          <a:xfrm>
            <a:off x="629920" y="2057400"/>
            <a:ext cx="2950210" cy="381254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latinLnBrk="0">
              <a:buFontTx/>
              <a:buNone/>
            </a:pPr>
            <a:r>
              <a:rPr sz="16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1600">
                <a:latin typeface="나눔고딕" charset="0"/>
                <a:ea typeface="나눔고딕" charset="0"/>
              </a:rPr>
              <a:t> 텍스트 스타일 편집</a:t>
            </a:r>
          </a:p>
        </p:txBody>
      </p:sp>
      <p:sp>
        <p:nvSpPr>
          <p:cNvPr id="5" name="Rect 0"/>
          <p:cNvSpPr txBox="1">
            <a:spLocks noGrp="1"/>
          </p:cNvSpPr>
          <p:nvPr>
            <p:ph type="dt"/>
          </p:nvPr>
        </p:nvSpPr>
        <p:spPr>
          <a:xfrm>
            <a:off x="628650" y="6356350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>
                <a:latin typeface="나눔고딕" charset="0"/>
                <a:ea typeface="나눔고딕" charset="0"/>
              </a:rPr>
              <a:t>2024-06-21</a:t>
            </a:fld>
            <a:endParaRPr lang="ko-KR" altLang="en-US">
              <a:latin typeface="나눔고딕" charset="0"/>
              <a:ea typeface="나눔고딕" charset="0"/>
            </a:endParaRPr>
          </a:p>
        </p:txBody>
      </p:sp>
      <p:sp>
        <p:nvSpPr>
          <p:cNvPr id="6" name="Rect 0"/>
          <p:cNvSpPr txBox="1">
            <a:spLocks noGrp="1"/>
          </p:cNvSpPr>
          <p:nvPr>
            <p:ph type="ftr"/>
          </p:nvPr>
        </p:nvSpPr>
        <p:spPr>
          <a:xfrm>
            <a:off x="3028950" y="6356350"/>
            <a:ext cx="30873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endParaRPr/>
          </a:p>
        </p:txBody>
      </p:sp>
      <p:sp>
        <p:nvSpPr>
          <p:cNvPr id="7" name="Rect 0"/>
          <p:cNvSpPr txBox="1">
            <a:spLocks noGrp="1"/>
          </p:cNvSpPr>
          <p:nvPr>
            <p:ph type="sldNum"/>
          </p:nvPr>
        </p:nvSpPr>
        <p:spPr>
          <a:xfrm>
            <a:off x="6457950" y="6356350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sz="1800">
                <a:latin typeface="나눔고딕" charset="0"/>
                <a:ea typeface="나눔고딕" charset="0"/>
              </a:rPr>
              <a:t>‹#›</a:t>
            </a:fld>
            <a:endParaRPr sz="1800"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7969" cy="13271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latinLnBrk="0">
              <a:buFontTx/>
              <a:buNone/>
            </a:pP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4400">
                <a:latin typeface="나눔고딕" charset="0"/>
                <a:ea typeface="나눔고딕" charset="0"/>
              </a:rPr>
              <a:t> 제목 스타일 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 type="body" orient="vert"/>
          </p:nvPr>
        </p:nvSpPr>
        <p:spPr>
          <a:xfrm>
            <a:off x="628650" y="1825625"/>
            <a:ext cx="7887969" cy="4352290"/>
          </a:xfrm>
          <a:prstGeom prst="rect">
            <a:avLst/>
          </a:prstGeom>
        </p:spPr>
        <p:txBody>
          <a:bodyPr vert="eaVert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2800">
                <a:latin typeface="나눔고딕" charset="0"/>
                <a:ea typeface="나눔고딕" charset="0"/>
              </a:rPr>
              <a:t>마스터 텍스트 스타일 </a:t>
            </a:r>
            <a:r>
              <a:rPr sz="2800">
                <a:solidFill>
                  <a:schemeClr val="tx1"/>
                </a:solidFill>
                <a:latin typeface="맑은 고딕" charset="0"/>
                <a:ea typeface="맑은 고딕" charset="0"/>
              </a:rPr>
              <a:t>편집</a:t>
            </a:r>
          </a:p>
          <a:p>
            <a:pPr marL="685800" indent="-228600" latinLnBrk="0"/>
            <a:r>
              <a:rPr sz="2400">
                <a:latin typeface="나눔고딕" charset="0"/>
                <a:ea typeface="나눔고딕" charset="0"/>
              </a:rPr>
              <a:t>둘째 수준</a:t>
            </a:r>
          </a:p>
          <a:p>
            <a:pPr marL="1143000" indent="-228600" latinLnBrk="0"/>
            <a:r>
              <a:rPr sz="2000">
                <a:latin typeface="나눔고딕" charset="0"/>
                <a:ea typeface="나눔고딕" charset="0"/>
              </a:rPr>
              <a:t>셋째 수준</a:t>
            </a:r>
          </a:p>
          <a:p>
            <a:pPr marL="16002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0574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sp>
        <p:nvSpPr>
          <p:cNvPr id="4" name="Rect 0"/>
          <p:cNvSpPr txBox="1">
            <a:spLocks noGrp="1"/>
          </p:cNvSpPr>
          <p:nvPr>
            <p:ph type="dt"/>
          </p:nvPr>
        </p:nvSpPr>
        <p:spPr>
          <a:xfrm>
            <a:off x="628650" y="6356350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>
                <a:latin typeface="나눔고딕" charset="0"/>
                <a:ea typeface="나눔고딕" charset="0"/>
              </a:rPr>
              <a:t>2024-06-21</a:t>
            </a:fld>
            <a:endParaRPr lang="ko-KR" altLang="en-US">
              <a:latin typeface="나눔고딕" charset="0"/>
              <a:ea typeface="나눔고딕" charset="0"/>
            </a:endParaRPr>
          </a:p>
        </p:txBody>
      </p:sp>
      <p:sp>
        <p:nvSpPr>
          <p:cNvPr id="5" name="Rect 0"/>
          <p:cNvSpPr txBox="1">
            <a:spLocks noGrp="1"/>
          </p:cNvSpPr>
          <p:nvPr>
            <p:ph type="ftr"/>
          </p:nvPr>
        </p:nvSpPr>
        <p:spPr>
          <a:xfrm>
            <a:off x="3028950" y="6356350"/>
            <a:ext cx="30873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endParaRPr/>
          </a:p>
        </p:txBody>
      </p:sp>
      <p:sp>
        <p:nvSpPr>
          <p:cNvPr id="6" name="Rect 0"/>
          <p:cNvSpPr txBox="1">
            <a:spLocks noGrp="1"/>
          </p:cNvSpPr>
          <p:nvPr>
            <p:ph type="sldNum"/>
          </p:nvPr>
        </p:nvSpPr>
        <p:spPr>
          <a:xfrm>
            <a:off x="6457950" y="6356350"/>
            <a:ext cx="2058670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sz="1800">
                <a:latin typeface="나눔고딕" charset="0"/>
                <a:ea typeface="나눔고딕" charset="0"/>
              </a:rPr>
              <a:t>‹#›</a:t>
            </a:fld>
            <a:endParaRPr sz="1800">
              <a:latin typeface="나눔고딕" charset="0"/>
              <a:ea typeface="나눔고딕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7969" cy="13271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latinLnBrk="0">
              <a:buFontTx/>
              <a:buNone/>
            </a:pPr>
            <a:r>
              <a:rPr sz="4400">
                <a:solidFill>
                  <a:schemeClr val="tx1"/>
                </a:solidFill>
                <a:latin typeface="맑은 고딕" charset="0"/>
                <a:ea typeface="맑은 고딕" charset="0"/>
              </a:rPr>
              <a:t>마스터</a:t>
            </a:r>
            <a:r>
              <a:rPr sz="1800">
                <a:latin typeface="나눔고딕" charset="0"/>
                <a:ea typeface="나눔고딕" charset="0"/>
              </a:rPr>
              <a:t> 제목 스타일 편집</a:t>
            </a:r>
          </a:p>
        </p:txBody>
      </p:sp>
      <p:sp>
        <p:nvSpPr>
          <p:cNvPr id="3" name="Rect 0"/>
          <p:cNvSpPr txBox="1">
            <a:spLocks noGrp="1"/>
          </p:cNvSpPr>
          <p:nvPr>
            <p:ph type="body"/>
          </p:nvPr>
        </p:nvSpPr>
        <p:spPr>
          <a:xfrm>
            <a:off x="628650" y="1825625"/>
            <a:ext cx="7887969" cy="435229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28600" indent="-228600" latinLnBrk="0"/>
            <a:r>
              <a:rPr sz="1800">
                <a:latin typeface="나눔고딕" charset="0"/>
                <a:ea typeface="나눔고딕" charset="0"/>
              </a:rPr>
              <a:t>마스터 텍스트 스타일 편집</a:t>
            </a:r>
          </a:p>
          <a:p>
            <a:pPr marL="228600" indent="-228600" latinLnBrk="0"/>
            <a:r>
              <a:rPr sz="1800">
                <a:latin typeface="나눔고딕" charset="0"/>
                <a:ea typeface="나눔고딕" charset="0"/>
              </a:rPr>
              <a:t>둘째 수준</a:t>
            </a:r>
          </a:p>
          <a:p>
            <a:pPr marL="228600" indent="-228600" latinLnBrk="0"/>
            <a:r>
              <a:rPr sz="1800">
                <a:latin typeface="나눔고딕" charset="0"/>
                <a:ea typeface="나눔고딕" charset="0"/>
              </a:rPr>
              <a:t>셋째 수준</a:t>
            </a:r>
          </a:p>
          <a:p>
            <a:pPr marL="228600" indent="-228600" latinLnBrk="0"/>
            <a:r>
              <a:rPr sz="1800">
                <a:latin typeface="나눔고딕" charset="0"/>
                <a:ea typeface="나눔고딕" charset="0"/>
              </a:rPr>
              <a:t>넷째 수준</a:t>
            </a:r>
          </a:p>
          <a:p>
            <a:pPr marL="228600" indent="-228600" latinLnBrk="0"/>
            <a:r>
              <a:rPr sz="1800">
                <a:latin typeface="나눔고딕" charset="0"/>
                <a:ea typeface="나눔고딕" charset="0"/>
              </a:rPr>
              <a:t>다섯째 수준</a:t>
            </a:r>
          </a:p>
        </p:txBody>
      </p:sp>
      <p:pic>
        <p:nvPicPr>
          <p:cNvPr id="9" name="Picture " descr="/Users/kimdowon/Library/Group Containers/L48J367XN4.com.infraware.PolarisOffice/EngineTemp/57286/fImage741237004496.png">
            <a:extLst>
              <a:ext uri="{FF2B5EF4-FFF2-40B4-BE49-F238E27FC236}">
                <a16:creationId xmlns:a16="http://schemas.microsoft.com/office/drawing/2014/main" id="{8337E384-4FC3-E4B3-E4C5-110B4655E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" y="6540500"/>
            <a:ext cx="887095" cy="200660"/>
          </a:xfrm>
          <a:prstGeom prst="rect">
            <a:avLst/>
          </a:prstGeom>
          <a:noFill/>
        </p:spPr>
      </p:pic>
      <p:pic>
        <p:nvPicPr>
          <p:cNvPr id="10" name="Picture " descr="/Users/kimdowon/Library/Group Containers/L48J367XN4.com.infraware.PolarisOffice/EngineTemp/57286/fImage4006337019562.png">
            <a:extLst>
              <a:ext uri="{FF2B5EF4-FFF2-40B4-BE49-F238E27FC236}">
                <a16:creationId xmlns:a16="http://schemas.microsoft.com/office/drawing/2014/main" id="{37007059-B790-BEAE-8A21-BAED8622B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660" y="6522085"/>
            <a:ext cx="1061085" cy="241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7" r:id="rId7"/>
    <p:sldLayoutId id="2147484328" r:id="rId8"/>
    <p:sldLayoutId id="2147484329" r:id="rId9"/>
    <p:sldLayoutId id="2147484330" r:id="rId10"/>
    <p:sldLayoutId id="2147484398" r:id="rId11"/>
    <p:sldLayoutId id="2147484445" r:id="rId12"/>
    <p:sldLayoutId id="2147484497" r:id="rId13"/>
  </p:sldLayoutIdLst>
  <p:txStyles>
    <p:titleStyle>
      <a:lvl1pPr marL="0" indent="0" algn="ctr" defTabSz="914400" latinLnBrk="1">
        <a:buNone/>
        <a:defRPr lang="ko-KR" sz="4400" baseline="0" smtClean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marL="342900" indent="-342900" algn="l" defTabSz="914400" latinLnBrk="1">
        <a:spcBef>
          <a:spcPct val="20000"/>
        </a:spcBef>
        <a:buFont typeface="Arial"/>
        <a:buChar char="0"/>
        <a:defRPr lang="ko-KR" sz="28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defTabSz="914400" latinLnBrk="1">
        <a:buChar char="-"/>
        <a:defRPr lang="ko-KR" sz="2400" smtClean="0"/>
      </a:lvl2pPr>
      <a:lvl3pPr marL="1143000" lvl="2" indent="-228600" defTabSz="914400" latinLnBrk="1">
        <a:buChar char="0"/>
        <a:defRPr lang="ko-KR" sz="2000" smtClean="0"/>
      </a:lvl3pPr>
      <a:lvl4pPr marL="1600200" lvl="3" indent="-228600" defTabSz="914400" latinLnBrk="1">
        <a:buChar char="-"/>
        <a:defRPr lang="ko-KR" sz="1800" smtClean="0"/>
      </a:lvl4pPr>
      <a:lvl5pPr marL="2057400" lvl="4" indent="-228600" defTabSz="914400" latinLnBrk="1">
        <a:buChar char="-69"/>
        <a:defRPr lang="ko-KR" sz="1800" smtClean="0"/>
      </a:lvl5pPr>
    </p:bodyStyle>
    <p:otherStyle>
      <a:lvl1pPr marL="0" indent="0" algn="l" defTabSz="914400" latinLnBrk="1">
        <a:buNone/>
        <a:defRPr lang="ko-KR" sz="18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defTabSz="914400" latinLnBrk="1">
        <a:defRPr lang="ko-KR" smtClean="0"/>
      </a:lvl2pPr>
      <a:lvl3pPr marL="914400" lvl="2" indent="0" defTabSz="914400" latinLnBrk="1">
        <a:defRPr lang="ko-KR" smtClean="0"/>
      </a:lvl3pPr>
      <a:lvl4pPr marL="1371600" lvl="3" indent="0" defTabSz="914400" latinLnBrk="1">
        <a:defRPr lang="ko-KR" smtClean="0"/>
      </a:lvl4pPr>
      <a:lvl5pPr marL="1828800" lvl="4" indent="0" defTabSz="914400" latinLnBrk="1">
        <a:defRPr lang="ko-KR" smtClean="0"/>
      </a:lvl5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348C-0566-4244-8DEE-01AEE46045D0}" type="slidenum">
              <a:rPr lang="ko-KR" altLang="en-US" b="1">
                <a:solidFill>
                  <a:srgbClr val="113F7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b="1" dirty="0">
              <a:solidFill>
                <a:srgbClr val="113F71"/>
              </a:solidFill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6704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D7E023E-380A-4887-80E8-A0C476D9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E87BDC5-7CA1-49CB-9181-8A4E74B9D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E14A93-1BA5-42D6-93E8-34E174370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79FBC-D64A-46C7-95C9-6ADB00398B33}" type="datetime1">
              <a:rPr lang="ko-KR" altLang="en-US" smtClean="0"/>
              <a:t>2024-06-21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013962-4ECB-496C-807A-3FB52BBCE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87133F-45E9-4CF5-9466-ADFA3857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1192" y="648652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E0A70FC-E35A-4944-A3ED-782D0D7ED2C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7D10B20-665A-469C-A817-05F28DE1C889}"/>
              </a:ext>
            </a:extLst>
          </p:cNvPr>
          <p:cNvSpPr/>
          <p:nvPr userDrawn="1"/>
        </p:nvSpPr>
        <p:spPr>
          <a:xfrm>
            <a:off x="8651081" y="6538912"/>
            <a:ext cx="287511" cy="285022"/>
          </a:xfrm>
          <a:prstGeom prst="roundRect">
            <a:avLst>
              <a:gd name="adj" fmla="val 33376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0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  <p:sldLayoutId id="2147484510" r:id="rId12"/>
    <p:sldLayoutId id="2147484511" r:id="rId13"/>
    <p:sldLayoutId id="2147484512" r:id="rId14"/>
    <p:sldLayoutId id="2147484513" r:id="rId15"/>
    <p:sldLayoutId id="2147484514" r:id="rId16"/>
    <p:sldLayoutId id="2147484515" r:id="rId17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7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6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16.png"/><Relationship Id="rId5" Type="http://schemas.openxmlformats.org/officeDocument/2006/relationships/image" Target="../media/image53.png"/><Relationship Id="rId10" Type="http://schemas.openxmlformats.org/officeDocument/2006/relationships/image" Target="../media/image1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7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16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16.pn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8.wdp"/><Relationship Id="rId1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12" Type="http://schemas.openxmlformats.org/officeDocument/2006/relationships/image" Target="../media/image81.png"/><Relationship Id="rId17" Type="http://schemas.microsoft.com/office/2007/relationships/hdphoto" Target="../media/hdphoto10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microsoft.com/office/2007/relationships/hdphoto" Target="../media/hdphoto6.wdp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17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16.png"/><Relationship Id="rId5" Type="http://schemas.microsoft.com/office/2007/relationships/hdphoto" Target="../media/hdphoto11.wdp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50.png"/><Relationship Id="rId4" Type="http://schemas.openxmlformats.org/officeDocument/2006/relationships/image" Target="../media/image4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50.png"/><Relationship Id="rId4" Type="http://schemas.openxmlformats.org/officeDocument/2006/relationships/image" Target="../media/image4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50.png"/><Relationship Id="rId4" Type="http://schemas.openxmlformats.org/officeDocument/2006/relationships/image" Target="../media/image40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" descr="/Users/kimdowon/Library/Group Containers/L48J367XN4.com.infraware.PolarisOffice/EngineTemp/57286/fImage63348433311048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153"/>
            <a:ext cx="9145270" cy="5859780"/>
          </a:xfrm>
          <a:prstGeom prst="rect">
            <a:avLst/>
          </a:prstGeom>
          <a:noFill/>
        </p:spPr>
      </p:pic>
      <p:pic>
        <p:nvPicPr>
          <p:cNvPr id="2" name="Picture " descr="/Users/kimdowon/Library/Group Containers/L48J367XN4.com.infraware.PolarisOffice/EngineTemp/57286/fImage5138933326194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" y="164465"/>
            <a:ext cx="2127250" cy="308610"/>
          </a:xfrm>
          <a:prstGeom prst="rect">
            <a:avLst/>
          </a:prstGeom>
          <a:noFill/>
        </p:spPr>
      </p:pic>
      <p:sp>
        <p:nvSpPr>
          <p:cNvPr id="4" name="Rect 0"/>
          <p:cNvSpPr txBox="1">
            <a:spLocks/>
          </p:cNvSpPr>
          <p:nvPr/>
        </p:nvSpPr>
        <p:spPr>
          <a:xfrm>
            <a:off x="863093" y="2755770"/>
            <a:ext cx="7041515" cy="675313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lnSpc>
                <a:spcPct val="90000"/>
              </a:lnSpc>
              <a:buFontTx/>
              <a:buNone/>
            </a:pPr>
            <a:r>
              <a:rPr lang="en-US" sz="4200" b="1" spc="-7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Report from </a:t>
            </a:r>
            <a:r>
              <a:rPr lang="en-US" sz="4200" b="1" spc="-70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RAON</a:t>
            </a:r>
            <a:endParaRPr lang="ko-KR" altLang="en-US" sz="4200" spc="-7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5" name="Rect 0"/>
          <p:cNvSpPr txBox="1">
            <a:spLocks/>
          </p:cNvSpPr>
          <p:nvPr/>
        </p:nvSpPr>
        <p:spPr>
          <a:xfrm>
            <a:off x="2400498" y="4278360"/>
            <a:ext cx="4150360" cy="40195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20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S</a:t>
            </a:r>
            <a:r>
              <a:rPr lang="en-US" sz="20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eung-</a:t>
            </a:r>
            <a:r>
              <a:rPr sz="20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W</a:t>
            </a:r>
            <a:r>
              <a:rPr lang="en-US" sz="20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oo</a:t>
            </a:r>
            <a:r>
              <a:rPr lang="en-US" altLang="ko-KR" sz="20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20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H</a:t>
            </a:r>
            <a:r>
              <a:rPr lang="en-US" sz="20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ONG</a:t>
            </a:r>
            <a:endParaRPr lang="ko-KR" altLang="en-US" sz="20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6" name="Rect 0"/>
          <p:cNvSpPr txBox="1">
            <a:spLocks/>
          </p:cNvSpPr>
          <p:nvPr/>
        </p:nvSpPr>
        <p:spPr>
          <a:xfrm>
            <a:off x="2399863" y="4598400"/>
            <a:ext cx="4150360" cy="647613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0" latinLnBrk="0" hangingPunct="0">
              <a:buFontTx/>
              <a:buNone/>
            </a:pPr>
            <a:r>
              <a:rPr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Institute for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Rare Isotope </a:t>
            </a:r>
            <a:r>
              <a:rPr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Science (I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RIS</a:t>
            </a:r>
            <a:r>
              <a:rPr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)</a:t>
            </a:r>
            <a:endParaRPr lang="en-US" altLang="ko-KR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algn="ctr" eaLnBrk="0" latinLnBrk="0" hangingPunct="0"/>
            <a:r>
              <a:rPr lang="en-US" altLang="ko-KR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IBS</a:t>
            </a:r>
            <a:endParaRPr lang="ko-KR" altLang="en-US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7" name="Rect 0"/>
          <p:cNvSpPr txBox="1">
            <a:spLocks/>
          </p:cNvSpPr>
          <p:nvPr/>
        </p:nvSpPr>
        <p:spPr>
          <a:xfrm>
            <a:off x="1635548" y="5448500"/>
            <a:ext cx="5556885" cy="586058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lang="en-US" sz="1600" b="1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WG9</a:t>
            </a:r>
            <a:endParaRPr lang="en-US" sz="16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marL="0" indent="0" algn="ctr" defTabSz="914400" rtl="0" eaLnBrk="1" latinLnBrk="0" hangingPunct="1">
              <a:buFontTx/>
              <a:buNone/>
            </a:pPr>
            <a:r>
              <a:rPr lang="en-US" sz="16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June 21</a:t>
            </a:r>
            <a:r>
              <a:rPr sz="16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, 202</a:t>
            </a:r>
            <a:r>
              <a:rPr lang="en-US" altLang="ko-KR" sz="16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4</a:t>
            </a:r>
            <a:endParaRPr lang="ko-KR" altLang="en-US" sz="2400" b="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AF28B94-7EA9-8F15-D71C-2D0D3827A5A9}"/>
              </a:ext>
            </a:extLst>
          </p:cNvPr>
          <p:cNvSpPr/>
          <p:nvPr/>
        </p:nvSpPr>
        <p:spPr>
          <a:xfrm>
            <a:off x="7324532" y="6483239"/>
            <a:ext cx="503853" cy="290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1B3544B-3C5A-4028-B14A-898F6C9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276" y="6459990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3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015029-24F1-4D97-0C6D-51F9DDD938E7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E7BE23C-4AB5-FEC5-9857-CB740E8A742F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31748F1-72BA-6838-6CA1-DCEA1A99257B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33363" y="150090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Injector</a:t>
            </a:r>
            <a:r>
              <a:rPr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Commissioning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5D939B-4977-4CC2-8903-7413393E3176}"/>
              </a:ext>
            </a:extLst>
          </p:cNvPr>
          <p:cNvSpPr txBox="1"/>
          <p:nvPr/>
        </p:nvSpPr>
        <p:spPr>
          <a:xfrm>
            <a:off x="30145" y="813793"/>
            <a:ext cx="46624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342900" latinLnBrk="0"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Injector: 14.5 GHz ECR (10keV/u), </a:t>
            </a:r>
          </a:p>
          <a:p>
            <a:pPr defTabSz="342900" latinLnBrk="0"/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               </a:t>
            </a:r>
            <a:r>
              <a:rPr lang="en-US" altLang="ko-KR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LEBT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(charge selection, matching), </a:t>
            </a:r>
          </a:p>
          <a:p>
            <a:pPr defTabSz="342900" latinLnBrk="0"/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               RFQ (507 keV/u, 98% transmission), </a:t>
            </a:r>
          </a:p>
          <a:p>
            <a:pPr defTabSz="342900" latinLnBrk="0"/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               </a:t>
            </a:r>
            <a:r>
              <a:rPr lang="en-US" altLang="ko-KR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MEBT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(matching)</a:t>
            </a:r>
          </a:p>
          <a:p>
            <a:pPr marL="285750" indent="-285750" defTabSz="342900" latinLnBrk="0"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Injector beam commissioning: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90B0A9B4-33C9-42B0-B823-185C7FB0F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8" y="2823091"/>
            <a:ext cx="2749133" cy="3654404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01B9FD6-0083-41A3-A914-A61C28197DAE}"/>
              </a:ext>
            </a:extLst>
          </p:cNvPr>
          <p:cNvGrpSpPr/>
          <p:nvPr/>
        </p:nvGrpSpPr>
        <p:grpSpPr>
          <a:xfrm>
            <a:off x="2791580" y="3125037"/>
            <a:ext cx="6352419" cy="3008702"/>
            <a:chOff x="2791581" y="3282719"/>
            <a:chExt cx="6111392" cy="2851020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45AC960-31BC-41F4-A45A-F1C263D4F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590" y="3282719"/>
              <a:ext cx="6009383" cy="268449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8CEA30-5574-4B1E-AE4C-68F49BE99A89}"/>
                </a:ext>
              </a:extLst>
            </p:cNvPr>
            <p:cNvSpPr txBox="1"/>
            <p:nvPr/>
          </p:nvSpPr>
          <p:spPr>
            <a:xfrm>
              <a:off x="2791581" y="5825962"/>
              <a:ext cx="3200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latinLnBrk="0"/>
              <a:r>
                <a:rPr lang="en-US" altLang="ko-KR" sz="1400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</a:rPr>
                <a:t>[ Beam Diagnostics in injector ]</a:t>
              </a:r>
              <a:endParaRPr lang="ko-KR" altLang="en-US" sz="14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510436-D00C-40E3-B9F5-3F2606944BC2}"/>
              </a:ext>
            </a:extLst>
          </p:cNvPr>
          <p:cNvSpPr txBox="1"/>
          <p:nvPr/>
        </p:nvSpPr>
        <p:spPr>
          <a:xfrm>
            <a:off x="22349" y="2441121"/>
            <a:ext cx="315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</a:rPr>
              <a:t>Layout of </a:t>
            </a:r>
            <a:r>
              <a:rPr lang="en-US" altLang="ko-KR" dirty="0" err="1">
                <a:solidFill>
                  <a:prstClr val="black"/>
                </a:solidFill>
                <a:latin typeface="Calibri" panose="020F0502020204030204"/>
              </a:rPr>
              <a:t>RAON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</a:rPr>
              <a:t> injector 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C2CBE6C-20DD-4E3F-BA3A-88C63D9A7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E30BD93F-CBAF-44A3-9DDD-C4935263A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209896"/>
              </p:ext>
            </p:extLst>
          </p:nvPr>
        </p:nvGraphicFramePr>
        <p:xfrm>
          <a:off x="3522465" y="1928965"/>
          <a:ext cx="5490898" cy="1031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180">
                  <a:extLst>
                    <a:ext uri="{9D8B030D-6E8A-4147-A177-3AD203B41FA5}">
                      <a16:colId xmlns:a16="http://schemas.microsoft.com/office/drawing/2014/main" val="211046551"/>
                    </a:ext>
                  </a:extLst>
                </a:gridCol>
                <a:gridCol w="1187302">
                  <a:extLst>
                    <a:ext uri="{9D8B030D-6E8A-4147-A177-3AD203B41FA5}">
                      <a16:colId xmlns:a16="http://schemas.microsoft.com/office/drawing/2014/main" val="4118258430"/>
                    </a:ext>
                  </a:extLst>
                </a:gridCol>
                <a:gridCol w="763675">
                  <a:extLst>
                    <a:ext uri="{9D8B030D-6E8A-4147-A177-3AD203B41FA5}">
                      <a16:colId xmlns:a16="http://schemas.microsoft.com/office/drawing/2014/main" val="3561483206"/>
                    </a:ext>
                  </a:extLst>
                </a:gridCol>
                <a:gridCol w="763675">
                  <a:extLst>
                    <a:ext uri="{9D8B030D-6E8A-4147-A177-3AD203B41FA5}">
                      <a16:colId xmlns:a16="http://schemas.microsoft.com/office/drawing/2014/main" val="1557947101"/>
                    </a:ext>
                  </a:extLst>
                </a:gridCol>
                <a:gridCol w="753626">
                  <a:extLst>
                    <a:ext uri="{9D8B030D-6E8A-4147-A177-3AD203B41FA5}">
                      <a16:colId xmlns:a16="http://schemas.microsoft.com/office/drawing/2014/main" val="2886032872"/>
                    </a:ext>
                  </a:extLst>
                </a:gridCol>
                <a:gridCol w="924440">
                  <a:extLst>
                    <a:ext uri="{9D8B030D-6E8A-4147-A177-3AD203B41FA5}">
                      <a16:colId xmlns:a16="http://schemas.microsoft.com/office/drawing/2014/main" val="834885264"/>
                    </a:ext>
                  </a:extLst>
                </a:gridCol>
              </a:tblGrid>
              <a:tr h="3438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Argon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Neon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Oxygen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Helium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Proton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28602"/>
                  </a:ext>
                </a:extLst>
              </a:tr>
              <a:tr h="3438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altLang="ko-K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Q)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(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9, 11)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(4)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(6)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(2)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1(1)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128378"/>
                  </a:ext>
                </a:extLst>
              </a:tr>
              <a:tr h="3438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Current [</a:t>
                      </a: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A]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</a:t>
                      </a:r>
                      <a:r>
                        <a:rPr lang="en-US" altLang="ko-K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,</a:t>
                      </a:r>
                      <a:r>
                        <a:rPr lang="en-US" altLang="ko-K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 50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~ 160</a:t>
                      </a:r>
                      <a:endParaRPr lang="ko-KR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5546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30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015029-24F1-4D97-0C6D-51F9DDD938E7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E7BE23C-4AB5-FEC5-9857-CB740E8A742F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31748F1-72BA-6838-6CA1-DCEA1A99257B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33363" y="150090"/>
            <a:ext cx="8381365" cy="462947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latinLnBrk="0"/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RFQ set point and transmission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BD1A34-2F14-4253-8BD9-DA604DD5AEEB}"/>
              </a:ext>
            </a:extLst>
          </p:cNvPr>
          <p:cNvSpPr txBox="1"/>
          <p:nvPr/>
        </p:nvSpPr>
        <p:spPr>
          <a:xfrm>
            <a:off x="233362" y="869202"/>
            <a:ext cx="880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latinLnBrk="0">
              <a:buFont typeface="Wingdings"/>
              <a:buChar char="q"/>
            </a:pPr>
            <a:r>
              <a:rPr lang="ko-KR" altLang="en-US" sz="16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  <a:sym typeface="Wingdings"/>
              </a:rPr>
              <a:t> 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  <a:sym typeface="Wingdings"/>
              </a:rPr>
              <a:t>RFQ set point: beam transmission measured by ACCT in LEBT and  MEBT.</a:t>
            </a:r>
          </a:p>
          <a:p>
            <a:pPr defTabSz="342900" latinLnBrk="0"/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  - Low</a:t>
            </a:r>
            <a:r>
              <a:rPr lang="ko-KR" altLang="en-US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RFQ</a:t>
            </a:r>
            <a:r>
              <a:rPr lang="ko-KR" altLang="en-US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transmission</a:t>
            </a:r>
            <a:r>
              <a:rPr lang="ko-KR" altLang="en-US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for</a:t>
            </a:r>
            <a:r>
              <a:rPr lang="ko-KR" altLang="en-US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Ne</a:t>
            </a:r>
            <a:r>
              <a:rPr lang="ko-KR" altLang="en-US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beams</a:t>
            </a:r>
            <a:r>
              <a:rPr lang="ko-KR" altLang="en-US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5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main issue in injector beam commissioning with Ne beams</a:t>
            </a:r>
          </a:p>
          <a:p>
            <a:pPr defTabSz="342900" latinLnBrk="0"/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  <a:sym typeface="Symbol" panose="05050102010706020507" pitchFamily="18" charset="2"/>
              </a:rPr>
              <a:t>   - Different set values for the same A/Q (</a:t>
            </a:r>
            <a:r>
              <a:rPr lang="en-US" altLang="ko-KR" sz="1500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  <a:sym typeface="Symbol" panose="05050102010706020507" pitchFamily="18" charset="2"/>
              </a:rPr>
              <a:t>Ar8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  <a:sym typeface="Symbol" panose="05050102010706020507" pitchFamily="18" charset="2"/>
              </a:rPr>
              <a:t>+, </a:t>
            </a:r>
            <a:r>
              <a:rPr lang="en-US" altLang="ko-KR" sz="1500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  <a:sym typeface="Symbol" panose="05050102010706020507" pitchFamily="18" charset="2"/>
              </a:rPr>
              <a:t>Ne4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  <a:sym typeface="Symbol" panose="05050102010706020507" pitchFamily="18" charset="2"/>
              </a:rPr>
              <a:t>+): Need more study</a:t>
            </a:r>
            <a:endParaRPr lang="en-US" altLang="ko-KR" sz="15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  <a:sym typeface="Wingdings"/>
            </a:endParaRPr>
          </a:p>
        </p:txBody>
      </p:sp>
      <p:pic>
        <p:nvPicPr>
          <p:cNvPr id="22" name="그림 2">
            <a:extLst>
              <a:ext uri="{FF2B5EF4-FFF2-40B4-BE49-F238E27FC236}">
                <a16:creationId xmlns:a16="http://schemas.microsoft.com/office/drawing/2014/main" id="{554839F7-78CF-45D4-8A98-23B7EB8899D7}"/>
              </a:ext>
            </a:extLst>
          </p:cNvPr>
          <p:cNvPicPr/>
          <p:nvPr/>
        </p:nvPicPr>
        <p:blipFill>
          <a:blip r:embed="rId4"/>
          <a:srcRect b="25119"/>
          <a:stretch/>
        </p:blipFill>
        <p:spPr>
          <a:xfrm>
            <a:off x="453181" y="1720896"/>
            <a:ext cx="4260502" cy="2490705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9935DE-A172-4420-B70D-C6DAE3E52124}"/>
              </a:ext>
            </a:extLst>
          </p:cNvPr>
          <p:cNvSpPr txBox="1"/>
          <p:nvPr/>
        </p:nvSpPr>
        <p:spPr>
          <a:xfrm>
            <a:off x="4725295" y="3945163"/>
            <a:ext cx="18293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latinLnBrk="0"/>
            <a:r>
              <a:rPr lang="en-US" altLang="ko-KR" sz="105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[ Installed RFQ and MEBT</a:t>
            </a:r>
            <a:r>
              <a:rPr lang="ko-KR" altLang="en-US" sz="105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]</a:t>
            </a:r>
            <a:endParaRPr lang="ko-KR" altLang="en-US" sz="1050" dirty="0">
              <a:solidFill>
                <a:prstClr val="black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AA47873D-F16A-4AA0-A5D0-1FE94A7A2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175902"/>
              </p:ext>
            </p:extLst>
          </p:nvPr>
        </p:nvGraphicFramePr>
        <p:xfrm>
          <a:off x="5059680" y="1988597"/>
          <a:ext cx="3820160" cy="800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9040">
                  <a:extLst>
                    <a:ext uri="{9D8B030D-6E8A-4147-A177-3AD203B41FA5}">
                      <a16:colId xmlns:a16="http://schemas.microsoft.com/office/drawing/2014/main" val="12784389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3463327853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125701308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808865396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(Q=9)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(Q=8)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Ne(Q=4)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8371727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Transmission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93.4%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95.4%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85.7%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15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set value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51.5 kW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62.9 kW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67.4 kW</a:t>
                      </a:r>
                      <a:endParaRPr lang="ko-KR" altLang="en-US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70103450"/>
                  </a:ext>
                </a:extLst>
              </a:tr>
            </a:tbl>
          </a:graphicData>
        </a:graphic>
      </p:graphicFrame>
      <p:pic>
        <p:nvPicPr>
          <p:cNvPr id="25" name="그림 24">
            <a:extLst>
              <a:ext uri="{FF2B5EF4-FFF2-40B4-BE49-F238E27FC236}">
                <a16:creationId xmlns:a16="http://schemas.microsoft.com/office/drawing/2014/main" id="{A73467D8-3D65-4404-BC3A-7896659AD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4356006"/>
            <a:ext cx="2395251" cy="19162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3072249-A233-4592-AC55-0577FD70A8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79" y="4330626"/>
            <a:ext cx="2624252" cy="20994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C7FD49D-C6EC-43FC-BB1C-43F7FE467FF5}"/>
              </a:ext>
            </a:extLst>
          </p:cNvPr>
          <p:cNvSpPr txBox="1"/>
          <p:nvPr/>
        </p:nvSpPr>
        <p:spPr>
          <a:xfrm>
            <a:off x="453181" y="6281176"/>
            <a:ext cx="22859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altLang="ko-KR" sz="13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[ RFQ set-point for </a:t>
            </a:r>
            <a:r>
              <a:rPr lang="en-US" altLang="ko-KR" sz="1300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Ar</a:t>
            </a:r>
            <a:r>
              <a:rPr lang="en-US" altLang="ko-KR" sz="13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(9+)]</a:t>
            </a:r>
            <a:endParaRPr lang="ko-KR" altLang="en-US" sz="13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77C700-A468-4C39-8DF9-B94A8BC10252}"/>
              </a:ext>
            </a:extLst>
          </p:cNvPr>
          <p:cNvSpPr txBox="1"/>
          <p:nvPr/>
        </p:nvSpPr>
        <p:spPr>
          <a:xfrm>
            <a:off x="6450715" y="6314192"/>
            <a:ext cx="23644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altLang="ko-KR" sz="13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[ RFQ set-point for Ne (4+)]</a:t>
            </a:r>
            <a:endParaRPr lang="ko-KR" altLang="en-US" sz="13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99093B0B-6640-4E49-B910-A6AE649961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95" y="4342601"/>
            <a:ext cx="2455323" cy="196425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2ED4D-A7A2-4594-A536-3CE5E9624F36}"/>
              </a:ext>
            </a:extLst>
          </p:cNvPr>
          <p:cNvSpPr txBox="1"/>
          <p:nvPr/>
        </p:nvSpPr>
        <p:spPr>
          <a:xfrm>
            <a:off x="3297470" y="6306859"/>
            <a:ext cx="20583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altLang="ko-KR" sz="13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[ RFQ set-point for </a:t>
            </a:r>
            <a:r>
              <a:rPr lang="en-US" altLang="ko-KR" sz="1300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Ar</a:t>
            </a:r>
            <a:r>
              <a:rPr lang="en-US" altLang="ko-KR" sz="13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(8+)]</a:t>
            </a:r>
            <a:endParaRPr lang="ko-KR" altLang="en-US" sz="13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59B75D4-1E74-44CE-BBC2-9F13493136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084" y="6561574"/>
            <a:ext cx="1185384" cy="2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9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015029-24F1-4D97-0C6D-51F9DDD938E7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E7BE23C-4AB5-FEC5-9857-CB740E8A742F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31748F1-72BA-6838-6CA1-DCEA1A99257B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33363" y="150090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latinLnBrk="0"/>
            <a:r>
              <a:rPr lang="en-US" altLang="ko-KR" sz="2400" b="1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r>
              <a:rPr lang="en-US" altLang="ko-KR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linac</a:t>
            </a:r>
            <a:r>
              <a:rPr lang="en-US" altLang="ko-KR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a</a:t>
            </a: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ssembly completed - Dec. 7, 2021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60EA67F-0A17-4EC2-9E19-C63BEFBD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176"/>
            <a:ext cx="9144000" cy="56382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287DFAC-A2EA-4E6B-84FC-4DF4BA491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084" y="6439894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8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3"/>
          <a:stretch/>
        </p:blipFill>
        <p:spPr>
          <a:xfrm>
            <a:off x="65798" y="992071"/>
            <a:ext cx="8964431" cy="2345934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015029-24F1-4D97-0C6D-51F9DDD938E7}"/>
              </a:ext>
            </a:extLst>
          </p:cNvPr>
          <p:cNvGrpSpPr/>
          <p:nvPr/>
        </p:nvGrpSpPr>
        <p:grpSpPr>
          <a:xfrm>
            <a:off x="0" y="-20776"/>
            <a:ext cx="9131003" cy="757357"/>
            <a:chOff x="1" y="-10388"/>
            <a:chExt cx="9144000" cy="75735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E7BE23C-4AB5-FEC5-9857-CB740E8A742F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31748F1-72BA-6838-6CA1-DCEA1A99257B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74284" y="124172"/>
            <a:ext cx="8532365" cy="42601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May 23, 2023: The 1st commissioning of </a:t>
            </a:r>
            <a:r>
              <a:rPr lang="en-US" altLang="ko-KR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SCL3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 with </a:t>
            </a:r>
            <a:r>
              <a:rPr lang="en-US" altLang="ko-KR" sz="24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40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Ar</a:t>
            </a:r>
            <a:r>
              <a:rPr lang="en-US" altLang="ko-KR" sz="24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9+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 beam</a:t>
            </a:r>
            <a:endParaRPr lang="ko-KR" altLang="en-US" sz="2400" dirty="0">
              <a:solidFill>
                <a:srgbClr val="44546A"/>
              </a:solidFill>
              <a:latin typeface="Calibri"/>
              <a:ea typeface="맑은 고딕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761D06E-EDFB-49CA-A05A-B55E6C001E25}"/>
              </a:ext>
            </a:extLst>
          </p:cNvPr>
          <p:cNvSpPr/>
          <p:nvPr/>
        </p:nvSpPr>
        <p:spPr>
          <a:xfrm>
            <a:off x="-237612" y="3498482"/>
            <a:ext cx="9233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Ar</a:t>
            </a:r>
            <a:r>
              <a:rPr kumimoji="1" lang="en-US" altLang="ko-KR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9+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beams accelerated by entire SCL3(QWR/HWR)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on May 23, 2023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1C951-748D-44E3-82D2-3DE69770977F}"/>
              </a:ext>
            </a:extLst>
          </p:cNvPr>
          <p:cNvSpPr txBox="1"/>
          <p:nvPr/>
        </p:nvSpPr>
        <p:spPr>
          <a:xfrm>
            <a:off x="1373191" y="2356899"/>
            <a:ext cx="2968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Beam Energy ~17 MeV/u</a:t>
            </a:r>
            <a:endParaRPr lang="ko-KR" altLang="en-US" sz="1600" dirty="0">
              <a:solidFill>
                <a:srgbClr val="FFFF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91783" y="377238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8316776" descr="EMB0000557825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53" y="4000982"/>
            <a:ext cx="2952750" cy="23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8"/>
          <a:stretch/>
        </p:blipFill>
        <p:spPr>
          <a:xfrm>
            <a:off x="933" y="4000982"/>
            <a:ext cx="3262670" cy="23493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5"/>
          <a:stretch/>
        </p:blipFill>
        <p:spPr>
          <a:xfrm>
            <a:off x="6257925" y="3985516"/>
            <a:ext cx="2873078" cy="236825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48DB70B-E001-4DEC-900C-E6B8492D1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6B732D97-D118-453A-BC3A-B1AAE2F8C4CC}"/>
              </a:ext>
            </a:extLst>
          </p:cNvPr>
          <p:cNvSpPr/>
          <p:nvPr/>
        </p:nvSpPr>
        <p:spPr>
          <a:xfrm>
            <a:off x="1217099" y="6419823"/>
            <a:ext cx="624972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5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Shutdown on June 3, 2023 for </a:t>
            </a:r>
            <a:r>
              <a:rPr kumimoji="1" lang="en-US" altLang="ko-KR" sz="15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maintenaince</a:t>
            </a:r>
            <a:r>
              <a:rPr kumimoji="1" lang="en-US" altLang="ko-KR" sz="15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938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9CB194D-B2F5-4270-92F1-8FEDBA378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293"/>
            <a:ext cx="9144000" cy="2393711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015029-24F1-4D97-0C6D-51F9DDD938E7}"/>
              </a:ext>
            </a:extLst>
          </p:cNvPr>
          <p:cNvGrpSpPr/>
          <p:nvPr/>
        </p:nvGrpSpPr>
        <p:grpSpPr>
          <a:xfrm>
            <a:off x="0" y="-20776"/>
            <a:ext cx="9131003" cy="757357"/>
            <a:chOff x="1" y="-10388"/>
            <a:chExt cx="9144000" cy="75735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E7BE23C-4AB5-FEC5-9857-CB740E8A742F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31748F1-72BA-6838-6CA1-DCEA1A99257B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74289" y="150090"/>
            <a:ext cx="9144000" cy="42601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May 17, 2024 : The 2</a:t>
            </a:r>
            <a:r>
              <a:rPr lang="en-US" altLang="ko-KR" sz="24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nd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 commissioning completed with </a:t>
            </a:r>
            <a:r>
              <a:rPr lang="en-US" altLang="ko-KR" sz="2400" b="1" baseline="30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40</a:t>
            </a:r>
            <a:r>
              <a:rPr lang="en-US" altLang="ko-KR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Ar</a:t>
            </a:r>
            <a:r>
              <a:rPr lang="en-US" altLang="ko-KR" sz="2400" b="1" baseline="30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8</a:t>
            </a:r>
            <a:r>
              <a:rPr lang="en-US" altLang="ko-KR" sz="24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맑은 고딕"/>
                <a:cs typeface="Cordia New" panose="020B0304020202020204" pitchFamily="34" charset="-34"/>
              </a:rPr>
              <a:t>+</a:t>
            </a:r>
            <a:endParaRPr lang="ko-KR" altLang="en-US" sz="2600" dirty="0">
              <a:solidFill>
                <a:srgbClr val="44546A"/>
              </a:solidFill>
              <a:latin typeface="Calibri"/>
              <a:ea typeface="맑은 고딕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761D06E-EDFB-49CA-A05A-B55E6C001E25}"/>
              </a:ext>
            </a:extLst>
          </p:cNvPr>
          <p:cNvSpPr/>
          <p:nvPr/>
        </p:nvSpPr>
        <p:spPr>
          <a:xfrm>
            <a:off x="-237612" y="3498482"/>
            <a:ext cx="9233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latinLnBrk="0">
              <a:defRPr/>
            </a:pPr>
            <a:r>
              <a:rPr kumimoji="1" lang="en-US" altLang="ko-KR" b="1" baseline="30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40</a:t>
            </a:r>
            <a:r>
              <a:rPr kumimoji="1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Ar</a:t>
            </a:r>
            <a:r>
              <a:rPr kumimoji="1" lang="en-US" altLang="ko-KR" b="1" baseline="30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8</a:t>
            </a:r>
            <a:r>
              <a:rPr kumimoji="1" lang="en-US" altLang="ko-KR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+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beam accelerated by the entire SCL3(QWR/HWR)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on May </a:t>
            </a:r>
            <a:r>
              <a:rPr kumimoji="1" lang="en-US" altLang="ko-KR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17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, 2024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1C951-748D-44E3-82D2-3DE69770977F}"/>
              </a:ext>
            </a:extLst>
          </p:cNvPr>
          <p:cNvSpPr txBox="1"/>
          <p:nvPr/>
        </p:nvSpPr>
        <p:spPr>
          <a:xfrm>
            <a:off x="3035389" y="2559975"/>
            <a:ext cx="29687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FF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Beam Energy 18.5 MeV/u</a:t>
            </a:r>
            <a:endParaRPr lang="ko-KR" altLang="en-US" sz="1700" dirty="0">
              <a:solidFill>
                <a:srgbClr val="FFFF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91783" y="377238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48DB70B-E001-4DEC-900C-E6B8492D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35455BF-5938-417B-B9EB-B2A7CE4D9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" y="3944386"/>
            <a:ext cx="2772781" cy="221822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890E240-52ED-46B8-83B0-B0FD2C936E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14" y="3980359"/>
            <a:ext cx="2927124" cy="23417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3BDD961-6D9F-40C0-A54D-0B63AFCBED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38" y="3944847"/>
            <a:ext cx="3019200" cy="2415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2AF153-C872-4A1C-81D6-AADAEBF34DE6}"/>
              </a:ext>
            </a:extLst>
          </p:cNvPr>
          <p:cNvSpPr txBox="1"/>
          <p:nvPr/>
        </p:nvSpPr>
        <p:spPr>
          <a:xfrm>
            <a:off x="2663666" y="6213264"/>
            <a:ext cx="3582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[ Beam current measured by ACCT in MEBT and P2DT 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A9E13-B2F5-4971-9D96-81BE6E6CA032}"/>
              </a:ext>
            </a:extLst>
          </p:cNvPr>
          <p:cNvSpPr txBox="1"/>
          <p:nvPr/>
        </p:nvSpPr>
        <p:spPr>
          <a:xfrm>
            <a:off x="6556014" y="6201992"/>
            <a:ext cx="2395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[ Beam transmission through SCL3 ]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9F9573-6D2B-4EF2-8F1D-2A7FC76D9253}"/>
              </a:ext>
            </a:extLst>
          </p:cNvPr>
          <p:cNvSpPr txBox="1"/>
          <p:nvPr/>
        </p:nvSpPr>
        <p:spPr>
          <a:xfrm>
            <a:off x="565693" y="6198295"/>
            <a:ext cx="167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[ Energy in SCL cavities ]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8" y="909799"/>
            <a:ext cx="4493746" cy="457677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500563" y="6114459"/>
            <a:ext cx="504825" cy="314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4DA16-BF14-4307-8E08-1868CB884F94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C1D1D3">
                    <a:lumMod val="7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100" b="0" i="0" u="none" strike="noStrike" kern="1200" cap="none" spc="0" normalizeH="0" baseline="0" noProof="0">
              <a:ln>
                <a:noFill/>
              </a:ln>
              <a:solidFill>
                <a:srgbClr val="C1D1D3">
                  <a:lumMod val="7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21648" y="5498829"/>
            <a:ext cx="5083398" cy="9635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2022. 10: SAT Cyclotron </a:t>
            </a:r>
          </a:p>
          <a:p>
            <a:pPr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2022. 12: System integration &amp; commissioning with a Cs ion source</a:t>
            </a:r>
          </a:p>
          <a:p>
            <a:pPr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2023. 03: First production of RI (Na isotopes) with </a:t>
            </a:r>
            <a:r>
              <a:rPr lang="en-US" altLang="ko-KR" sz="14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SiC</a:t>
            </a: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target</a:t>
            </a:r>
          </a:p>
          <a:p>
            <a:pPr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Present : Na, Al isotopes to </a:t>
            </a:r>
            <a:r>
              <a:rPr lang="en-US" altLang="ko-KR" sz="14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RIID</a:t>
            </a: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- RFQ-CB – </a:t>
            </a:r>
            <a:r>
              <a:rPr lang="en-US" altLang="ko-KR" sz="14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EBIS</a:t>
            </a: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- MR-</a:t>
            </a:r>
            <a:r>
              <a:rPr lang="en-US" altLang="ko-KR" sz="14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TOF</a:t>
            </a:r>
            <a:endParaRPr lang="en-US" altLang="ko-KR" sz="1400" dirty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071" y="2557732"/>
            <a:ext cx="3872946" cy="2321324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18" y="4970127"/>
            <a:ext cx="3849350" cy="138919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03D325D-AF64-13F2-BEBD-B114BABD36E9}"/>
              </a:ext>
            </a:extLst>
          </p:cNvPr>
          <p:cNvSpPr txBox="1"/>
          <p:nvPr/>
        </p:nvSpPr>
        <p:spPr>
          <a:xfrm>
            <a:off x="5701950" y="2899866"/>
            <a:ext cx="588802" cy="243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72000" tIns="36000" rIns="72000" bIns="36000" rtlCol="0">
            <a:spAutoFit/>
          </a:bodyPr>
          <a:lstStyle>
            <a:defPPr>
              <a:defRPr lang="ko-KR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Target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3D325D-AF64-13F2-BEBD-B114BABD36E9}"/>
              </a:ext>
            </a:extLst>
          </p:cNvPr>
          <p:cNvSpPr txBox="1"/>
          <p:nvPr/>
        </p:nvSpPr>
        <p:spPr>
          <a:xfrm>
            <a:off x="6655427" y="5089546"/>
            <a:ext cx="588802" cy="243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72000" tIns="36000" rIns="72000" bIns="36000" rtlCol="0">
            <a:spAutoFit/>
          </a:bodyPr>
          <a:lstStyle>
            <a:defPPr>
              <a:defRPr lang="ko-KR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RILIS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3307001" y="3794963"/>
            <a:ext cx="249931" cy="520392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3632433" y="3960429"/>
            <a:ext cx="494951" cy="22429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113F71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D325D-AF64-13F2-BEBD-B114BABD36E9}"/>
              </a:ext>
            </a:extLst>
          </p:cNvPr>
          <p:cNvSpPr txBox="1"/>
          <p:nvPr/>
        </p:nvSpPr>
        <p:spPr>
          <a:xfrm>
            <a:off x="53766" y="724900"/>
            <a:ext cx="2614523" cy="3497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72000" tIns="36000" rIns="72000" bIns="36000" rtlCol="0">
            <a:spAutoFit/>
          </a:bodyPr>
          <a:lstStyle>
            <a:defPPr>
              <a:defRPr lang="ko-KR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ISOL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Experimental Hall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Times New Roman" panose="02020603050405020304" pitchFamily="18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7FF083F-EC70-455F-920D-D6D9BC9CCD92}"/>
              </a:ext>
            </a:extLst>
          </p:cNvPr>
          <p:cNvGrpSpPr/>
          <p:nvPr/>
        </p:nvGrpSpPr>
        <p:grpSpPr>
          <a:xfrm>
            <a:off x="1" y="-38388"/>
            <a:ext cx="9144000" cy="757357"/>
            <a:chOff x="1" y="-10388"/>
            <a:chExt cx="9144000" cy="757357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896092D-F5E3-4FCE-AA5B-CF61E2E202D4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나눔고딕" charset="0"/>
                <a:cs typeface="+mn-cs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4F4D1005-5B3F-415A-AC2F-B40FD906796C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나눔고딕" charset="0"/>
                <a:cs typeface="+mn-cs"/>
              </a:endParaRPr>
            </a:p>
          </p:txBody>
        </p:sp>
      </p:grpSp>
      <p:sp>
        <p:nvSpPr>
          <p:cNvPr id="23" name="Rect 0">
            <a:extLst>
              <a:ext uri="{FF2B5EF4-FFF2-40B4-BE49-F238E27FC236}">
                <a16:creationId xmlns:a16="http://schemas.microsoft.com/office/drawing/2014/main" id="{3A8F6EEC-0435-4EFF-B80E-3EC99B92A6BE}"/>
              </a:ext>
            </a:extLst>
          </p:cNvPr>
          <p:cNvSpPr txBox="1">
            <a:spLocks/>
          </p:cNvSpPr>
          <p:nvPr/>
        </p:nvSpPr>
        <p:spPr>
          <a:xfrm>
            <a:off x="262890" y="151461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Arial" charset="0"/>
                <a:cs typeface="+mn-cs"/>
              </a:rPr>
              <a:t>ISOL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Arial" charset="0"/>
                <a:cs typeface="+mn-cs"/>
              </a:rPr>
              <a:t> System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Arial" charset="0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79459" y="723996"/>
            <a:ext cx="5524342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Driver beam : proton 30~70 MeV, up to 70 kW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Target : </a:t>
            </a:r>
            <a:r>
              <a:rPr kumimoji="0" lang="en-US" altLang="ko-K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SiC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BN, MgO, LaC</a:t>
            </a:r>
            <a:r>
              <a:rPr kumimoji="0" lang="en-US" altLang="ko-KR" sz="1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2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UCx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CaO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TiC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BeO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etc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Ion Source :  </a:t>
            </a: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Surface, RILIS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Plasma 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   </a:t>
            </a:r>
          </a:p>
          <a:p>
            <a:pPr>
              <a:defRPr/>
            </a:pP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Pre-mass separator (R</a:t>
            </a:r>
            <a:r>
              <a:rPr lang="en-US" altLang="ko-KR" sz="1500" baseline="-250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m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~ 400), A/q separator (R</a:t>
            </a:r>
            <a:r>
              <a:rPr lang="en-US" altLang="ko-KR" sz="1500" baseline="-250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A/q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~ 250)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50" charset="-127"/>
              <a:cs typeface="Arial Unicode MS" panose="020B0604020202020204" pitchFamily="50" charset="-127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RIB : 6&lt; A &lt; 160, 10&lt;K&lt; 80 keV, 10</a:t>
            </a:r>
            <a:r>
              <a:rPr kumimoji="0" lang="en-US" altLang="ko-KR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8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 pps(Sn), &gt;90% purity @Exp.</a:t>
            </a:r>
          </a:p>
          <a:p>
            <a:pPr lvl="0"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 - incident to RFQ at </a:t>
            </a:r>
            <a:r>
              <a:rPr lang="en-US" altLang="ko-KR" sz="15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10 keV/u for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post acceleration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 - fully remote maintenance system with TIS modularization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F8127AC-EB3A-491A-8306-5CF205943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659" y="641875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5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3602322" y="668354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D61C2-492C-4B3D-8597-1CE962266C05}" type="slidenum">
              <a:rPr kumimoji="0" lang="ko-KR" alt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712" y="793307"/>
            <a:ext cx="80466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The first RI production with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SiC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rPr>
              <a:t> target and transport on March 3, 2023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 ExtraBold" panose="020D0904000000000000" pitchFamily="50" charset="-127"/>
              <a:ea typeface="나눔고딕 ExtraBold" panose="020D0904000000000000" pitchFamily="50" charset="-127"/>
              <a:cs typeface="+mn-cs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AB99419-E983-4DB1-BDC4-D18E57C79734}"/>
              </a:ext>
            </a:extLst>
          </p:cNvPr>
          <p:cNvGrpSpPr/>
          <p:nvPr/>
        </p:nvGrpSpPr>
        <p:grpSpPr>
          <a:xfrm>
            <a:off x="1" y="8267"/>
            <a:ext cx="9144000" cy="757357"/>
            <a:chOff x="1" y="-10388"/>
            <a:chExt cx="9144000" cy="757357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4CDA739-AC63-4F20-9356-78214F66786D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나눔고딕" charset="0"/>
                <a:cs typeface="+mn-cs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E866F682-521F-45A0-A7C3-D164875968DD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나눔고딕" charset="0"/>
                <a:cs typeface="+mn-cs"/>
              </a:endParaRPr>
            </a:p>
          </p:txBody>
        </p:sp>
      </p:grpSp>
      <p:sp>
        <p:nvSpPr>
          <p:cNvPr id="23" name="Rect 0">
            <a:extLst>
              <a:ext uri="{FF2B5EF4-FFF2-40B4-BE49-F238E27FC236}">
                <a16:creationId xmlns:a16="http://schemas.microsoft.com/office/drawing/2014/main" id="{DCDC40FB-923F-48E4-AFBF-709163155C0D}"/>
              </a:ext>
            </a:extLst>
          </p:cNvPr>
          <p:cNvSpPr txBox="1">
            <a:spLocks/>
          </p:cNvSpPr>
          <p:nvPr/>
        </p:nvSpPr>
        <p:spPr>
          <a:xfrm>
            <a:off x="262890" y="151461"/>
            <a:ext cx="8381365" cy="462947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맑은 고딕" panose="020B0503020000020004" pitchFamily="50" charset="-127"/>
                <a:cs typeface="Cordia New" panose="020B0304020202020204" pitchFamily="34" charset="-34"/>
              </a:rPr>
              <a:t>First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맑은 고딕" panose="020B0503020000020004" pitchFamily="50" charset="-127"/>
                <a:cs typeface="Cordia New" panose="020B0304020202020204" pitchFamily="34" charset="-34"/>
              </a:rPr>
              <a:t>ISOL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맑은 고딕" panose="020B0503020000020004" pitchFamily="50" charset="-127"/>
                <a:cs typeface="Cordia New" panose="020B0304020202020204" pitchFamily="34" charset="-34"/>
              </a:rPr>
              <a:t> Beam Commissioning with RIB (</a:t>
            </a:r>
            <a:r>
              <a:rPr kumimoji="0" lang="en-US" altLang="ko-KR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맑은 고딕" panose="020B0503020000020004" pitchFamily="50" charset="-127"/>
                <a:cs typeface="Cordia New" panose="020B0304020202020204" pitchFamily="34" charset="-34"/>
              </a:rPr>
              <a:t>21, 22, 24, </a:t>
            </a:r>
            <a:r>
              <a:rPr kumimoji="0" lang="en-US" altLang="ko-KR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맑은 고딕" panose="020B0503020000020004" pitchFamily="50" charset="-127"/>
                <a:cs typeface="Cordia New" panose="020B0304020202020204" pitchFamily="34" charset="-34"/>
              </a:rPr>
              <a:t>25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맑은 고딕" panose="020B0503020000020004" pitchFamily="50" charset="-127"/>
                <a:cs typeface="Cordia New" panose="020B0304020202020204" pitchFamily="34" charset="-34"/>
              </a:rPr>
              <a:t>Na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맑은 고딕" panose="020B0503020000020004" pitchFamily="50" charset="-127"/>
                <a:cs typeface="Cordia New" panose="020B0304020202020204" pitchFamily="34" charset="-34"/>
              </a:rPr>
              <a:t>)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맑은 고딕" panose="020B0503020000020004" pitchFamily="50" charset="-127"/>
              <a:cs typeface="Cordia New" panose="020B0304020202020204" pitchFamily="34" charset="-34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5BA243B-9BC3-4BDF-A927-FB8A40267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180" y="6399702"/>
            <a:ext cx="683288" cy="40957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E6A85560-BE53-483E-A64B-3A485F55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97" y="1352941"/>
            <a:ext cx="5333344" cy="1480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585C235D-7ACD-40CB-BD9C-7F0F350D49FC}"/>
              </a:ext>
            </a:extLst>
          </p:cNvPr>
          <p:cNvSpPr/>
          <p:nvPr/>
        </p:nvSpPr>
        <p:spPr>
          <a:xfrm>
            <a:off x="572760" y="2350378"/>
            <a:ext cx="11235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latinLnBrk="0">
              <a:defRPr/>
            </a:pPr>
            <a:r>
              <a:rPr lang="en-US" altLang="ko-KR" sz="1050" baseline="300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21</a:t>
            </a:r>
            <a:r>
              <a:rPr lang="en-US" altLang="ko-KR" sz="105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Na(22.49(4)s)</a:t>
            </a:r>
            <a:endParaRPr lang="ko-KR" altLang="en-US" sz="1050" dirty="0">
              <a:solidFill>
                <a:srgbClr val="FF0000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3E521CD-9361-4B15-8C0E-45850317C159}"/>
              </a:ext>
            </a:extLst>
          </p:cNvPr>
          <p:cNvSpPr/>
          <p:nvPr/>
        </p:nvSpPr>
        <p:spPr>
          <a:xfrm>
            <a:off x="2349331" y="2375783"/>
            <a:ext cx="10422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latinLnBrk="0">
              <a:defRPr/>
            </a:pPr>
            <a:r>
              <a:rPr lang="en-US" altLang="ko-KR" sz="1050" baseline="300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25</a:t>
            </a:r>
            <a:r>
              <a:rPr lang="en-US" altLang="ko-KR" sz="105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Na(59.1(6)s)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C17D082C-5AAD-41A1-ACAF-7B67C94FE466}"/>
              </a:ext>
            </a:extLst>
          </p:cNvPr>
          <p:cNvSpPr/>
          <p:nvPr/>
        </p:nvSpPr>
        <p:spPr>
          <a:xfrm>
            <a:off x="4049379" y="2362731"/>
            <a:ext cx="9605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latinLnBrk="0">
              <a:defRPr/>
            </a:pPr>
            <a:r>
              <a:rPr lang="en-US" altLang="ko-KR" sz="1050" baseline="300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24</a:t>
            </a:r>
            <a:r>
              <a:rPr lang="en-US" altLang="ko-KR" sz="105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Na(14.99h)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5776EA-BB03-4EA9-8C13-74BD28751FDC}"/>
              </a:ext>
            </a:extLst>
          </p:cNvPr>
          <p:cNvSpPr txBox="1"/>
          <p:nvPr/>
        </p:nvSpPr>
        <p:spPr>
          <a:xfrm>
            <a:off x="-66273" y="2852633"/>
            <a:ext cx="573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Half-lives of Na isotopes measured by using scintillators &amp; PMT</a:t>
            </a:r>
            <a:endParaRPr lang="ko-KR" altLang="en-US" sz="1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4463EB9-1702-41EC-90F7-A3EAF3165919}"/>
              </a:ext>
            </a:extLst>
          </p:cNvPr>
          <p:cNvGrpSpPr/>
          <p:nvPr/>
        </p:nvGrpSpPr>
        <p:grpSpPr>
          <a:xfrm>
            <a:off x="5094984" y="3323114"/>
            <a:ext cx="4358934" cy="1005542"/>
            <a:chOff x="7463702" y="2146301"/>
            <a:chExt cx="4645914" cy="960688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BEAE381-9DFF-4F11-81E0-4DDAEFAA3ED3}"/>
                </a:ext>
              </a:extLst>
            </p:cNvPr>
            <p:cNvSpPr/>
            <p:nvPr/>
          </p:nvSpPr>
          <p:spPr>
            <a:xfrm>
              <a:off x="7463702" y="2146301"/>
              <a:ext cx="4417923" cy="960688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96A51A-75C4-461A-9A6B-C05CFAD2D554}"/>
                </a:ext>
              </a:extLst>
            </p:cNvPr>
            <p:cNvSpPr txBox="1"/>
            <p:nvPr/>
          </p:nvSpPr>
          <p:spPr>
            <a:xfrm>
              <a:off x="7463702" y="2422101"/>
              <a:ext cx="4645914" cy="617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33062"/>
              <a:r>
                <a:rPr lang="en-US" altLang="ko-KR" sz="12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-  Proton beam : 70 MeV, 7 </a:t>
              </a:r>
              <a:r>
                <a:rPr lang="el-GR" altLang="ko-KR" sz="12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μ </a:t>
              </a:r>
              <a:r>
                <a:rPr lang="en-US" altLang="ko-KR" sz="12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A</a:t>
              </a:r>
            </a:p>
            <a:p>
              <a:pPr marL="171450" indent="-171450" defTabSz="633062">
                <a:buFontTx/>
                <a:buChar char="-"/>
              </a:pP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Na-</a:t>
              </a:r>
              <a:r>
                <a:rPr lang="en-US" altLang="ko-KR" sz="1200" b="1" dirty="0" err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24m</a:t>
              </a: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 (T</a:t>
              </a:r>
              <a:r>
                <a:rPr lang="en-US" altLang="ko-KR" sz="1200" b="1" baseline="-250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1/2</a:t>
              </a: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 20 </a:t>
              </a:r>
              <a:r>
                <a:rPr lang="en-US" altLang="ko-KR" sz="1200" b="1" dirty="0" err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ms</a:t>
              </a: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) &amp; Na-27 (T</a:t>
              </a:r>
              <a:r>
                <a:rPr lang="en-US" altLang="ko-KR" sz="1200" b="1" baseline="-250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1/2</a:t>
              </a: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 301 </a:t>
              </a:r>
              <a:r>
                <a:rPr lang="en-US" altLang="ko-KR" sz="1200" b="1" dirty="0" err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ms</a:t>
              </a: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) detected at </a:t>
              </a:r>
              <a:r>
                <a:rPr lang="en-US" altLang="ko-KR" sz="1200" b="1" dirty="0" err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RIID</a:t>
              </a:r>
              <a:endParaRPr lang="en-US" altLang="ko-KR" sz="1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  <a:p>
              <a:pPr marL="171450" indent="-171450" defTabSz="633062">
                <a:buFontTx/>
                <a:buChar char="-"/>
              </a:pP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Al-25, </a:t>
              </a:r>
              <a:r>
                <a:rPr lang="en-US" altLang="ko-KR" sz="1200" b="1" dirty="0" err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26m</a:t>
              </a:r>
              <a:r>
                <a:rPr lang="en-US" altLang="ko-KR" sz="12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, 27, 28 detected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ACAB01B-50DA-4D50-B4EC-751123D6D4F3}"/>
                </a:ext>
              </a:extLst>
            </p:cNvPr>
            <p:cNvSpPr txBox="1"/>
            <p:nvPr/>
          </p:nvSpPr>
          <p:spPr>
            <a:xfrm>
              <a:off x="7478647" y="2162468"/>
              <a:ext cx="430203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5731" indent="-135731" defTabSz="633062">
                <a:buFont typeface="Wingdings" panose="05000000000000000000" pitchFamily="2" charset="2"/>
                <a:buChar char="§"/>
              </a:pPr>
              <a:r>
                <a:rPr lang="en-US" altLang="ko-KR" sz="1125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  <a:sym typeface="Wingdings" panose="05000000000000000000" pitchFamily="2" charset="2"/>
                </a:rPr>
                <a:t>Measurement of short-lived Na beams</a:t>
              </a:r>
              <a:endParaRPr lang="ko-KR" altLang="en-US" sz="1125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A0DF8450-C938-48A2-8D07-73C0B2D3D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279722"/>
            <a:ext cx="5055394" cy="355962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8417726-8D07-4D37-93BB-B27AF80AAAC6}"/>
              </a:ext>
            </a:extLst>
          </p:cNvPr>
          <p:cNvSpPr txBox="1"/>
          <p:nvPr/>
        </p:nvSpPr>
        <p:spPr>
          <a:xfrm>
            <a:off x="589723" y="4404620"/>
            <a:ext cx="7250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ko-KR" sz="135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Z=11</a:t>
            </a:r>
            <a:endParaRPr lang="ko-KR" altLang="en-US" sz="135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CDEADD00-628B-4939-829E-FDFC028DDF62}"/>
              </a:ext>
            </a:extLst>
          </p:cNvPr>
          <p:cNvSpPr/>
          <p:nvPr/>
        </p:nvSpPr>
        <p:spPr>
          <a:xfrm>
            <a:off x="1947214" y="4396631"/>
            <a:ext cx="1482330" cy="21975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D595845B-18B5-4A6C-9C9C-98294B241BC2}"/>
              </a:ext>
            </a:extLst>
          </p:cNvPr>
          <p:cNvCxnSpPr>
            <a:cxnSpLocks/>
          </p:cNvCxnSpPr>
          <p:nvPr/>
        </p:nvCxnSpPr>
        <p:spPr>
          <a:xfrm>
            <a:off x="1099964" y="4543994"/>
            <a:ext cx="27516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B77434C-E4D0-4E58-9364-ACB306F06EF9}"/>
              </a:ext>
            </a:extLst>
          </p:cNvPr>
          <p:cNvSpPr txBox="1"/>
          <p:nvPr/>
        </p:nvSpPr>
        <p:spPr>
          <a:xfrm>
            <a:off x="1016135" y="4029196"/>
            <a:ext cx="5972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ko-KR" sz="13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Z=13</a:t>
            </a:r>
            <a:endParaRPr lang="ko-KR" altLang="en-US" sz="130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5B5ABF78-C8FD-4AB3-85AB-DEA9BFED0E77}"/>
              </a:ext>
            </a:extLst>
          </p:cNvPr>
          <p:cNvCxnSpPr>
            <a:cxnSpLocks/>
          </p:cNvCxnSpPr>
          <p:nvPr/>
        </p:nvCxnSpPr>
        <p:spPr>
          <a:xfrm>
            <a:off x="1512713" y="4166939"/>
            <a:ext cx="27516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0EFAE545-55BF-400A-9237-80A3DA245550}"/>
              </a:ext>
            </a:extLst>
          </p:cNvPr>
          <p:cNvSpPr/>
          <p:nvPr/>
        </p:nvSpPr>
        <p:spPr>
          <a:xfrm>
            <a:off x="2527698" y="4045765"/>
            <a:ext cx="901846" cy="2197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C61E94A1-DA1B-40FF-9CA7-9A60CD485F3A}"/>
              </a:ext>
            </a:extLst>
          </p:cNvPr>
          <p:cNvGrpSpPr/>
          <p:nvPr/>
        </p:nvGrpSpPr>
        <p:grpSpPr>
          <a:xfrm>
            <a:off x="4234650" y="4404620"/>
            <a:ext cx="4909350" cy="2358761"/>
            <a:chOff x="-9942" y="3004899"/>
            <a:chExt cx="9153942" cy="3853102"/>
          </a:xfrm>
        </p:grpSpPr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B06D7535-27C3-48B8-9E74-D032FBE91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5" t="31900" r="28329" b="13290"/>
            <a:stretch/>
          </p:blipFill>
          <p:spPr>
            <a:xfrm>
              <a:off x="4572000" y="3004899"/>
              <a:ext cx="4572000" cy="3838268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31C03F23-CCAA-429C-BCC2-E5C273691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8"/>
            <a:stretch/>
          </p:blipFill>
          <p:spPr>
            <a:xfrm rot="5400000">
              <a:off x="356923" y="2652868"/>
              <a:ext cx="3838268" cy="4571998"/>
            </a:xfrm>
            <a:prstGeom prst="rect">
              <a:avLst/>
            </a:prstGeom>
          </p:spPr>
        </p:pic>
      </p:grp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ADF80F29-4F07-4A4E-9E3E-10EC2C55992E}"/>
              </a:ext>
            </a:extLst>
          </p:cNvPr>
          <p:cNvSpPr/>
          <p:nvPr/>
        </p:nvSpPr>
        <p:spPr>
          <a:xfrm>
            <a:off x="8784289" y="2962395"/>
            <a:ext cx="337194" cy="38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B4AB322E-B3F0-4194-AF93-726E740C448B}"/>
              </a:ext>
            </a:extLst>
          </p:cNvPr>
          <p:cNvSpPr/>
          <p:nvPr/>
        </p:nvSpPr>
        <p:spPr>
          <a:xfrm>
            <a:off x="7901049" y="2609630"/>
            <a:ext cx="1589141" cy="54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3062"/>
            <a:r>
              <a:rPr lang="ko-KR" altLang="en-US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◀</a:t>
            </a:r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Gamma spectrum </a:t>
            </a:r>
          </a:p>
          <a:p>
            <a:pPr defTabSz="633062"/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of</a:t>
            </a:r>
            <a:r>
              <a:rPr lang="ko-KR" altLang="en-US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Na-27 measured </a:t>
            </a:r>
          </a:p>
          <a:p>
            <a:pPr defTabSz="633062"/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by </a:t>
            </a:r>
            <a:r>
              <a:rPr lang="en-US" altLang="ko-KR" sz="975" spc="-38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HPGe</a:t>
            </a:r>
            <a:endParaRPr lang="ko-KR" altLang="en-US" sz="975" spc="-38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E21B8C4E-0B1F-49D5-9439-CCDF8BFBB71A}"/>
              </a:ext>
            </a:extLst>
          </p:cNvPr>
          <p:cNvGrpSpPr/>
          <p:nvPr/>
        </p:nvGrpSpPr>
        <p:grpSpPr>
          <a:xfrm>
            <a:off x="5585398" y="1285754"/>
            <a:ext cx="2410599" cy="1311493"/>
            <a:chOff x="619466" y="2339430"/>
            <a:chExt cx="4189829" cy="2135386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368265F2-FE69-4789-83EA-EBF4E8A3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466" y="2339430"/>
              <a:ext cx="4189829" cy="204998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32064F2-B18D-49AF-B3DD-CFD7B5E40C00}"/>
                </a:ext>
              </a:extLst>
            </p:cNvPr>
            <p:cNvSpPr txBox="1"/>
            <p:nvPr/>
          </p:nvSpPr>
          <p:spPr>
            <a:xfrm>
              <a:off x="649232" y="2343934"/>
              <a:ext cx="2207194" cy="39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3062"/>
              <a:r>
                <a:rPr lang="en-US" altLang="ko-KR" sz="969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Na-24m (T1/2 20 </a:t>
              </a:r>
              <a:r>
                <a:rPr lang="en-US" altLang="ko-KR" sz="969" b="1" dirty="0" err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ms</a:t>
              </a:r>
              <a:r>
                <a:rPr lang="en-US" altLang="ko-KR" sz="969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)</a:t>
              </a:r>
              <a:endParaRPr lang="ko-KR" altLang="en-US" sz="969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59492CE-7F64-4159-B0AE-E4BDD6E6B3DA}"/>
                </a:ext>
              </a:extLst>
            </p:cNvPr>
            <p:cNvSpPr txBox="1"/>
            <p:nvPr/>
          </p:nvSpPr>
          <p:spPr>
            <a:xfrm>
              <a:off x="776537" y="2577689"/>
              <a:ext cx="1510656" cy="375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3062"/>
              <a:r>
                <a:rPr lang="en-US" altLang="ko-KR" sz="900" dirty="0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472 </a:t>
              </a:r>
              <a:r>
                <a:rPr lang="en-US" altLang="ko-KR" sz="900" dirty="0" err="1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keV</a:t>
              </a:r>
              <a:r>
                <a:rPr lang="en-US" altLang="ko-KR" sz="900" dirty="0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, 100%</a:t>
              </a:r>
              <a:endParaRPr lang="ko-KR" altLang="en-US" sz="900" dirty="0">
                <a:solidFill>
                  <a:srgbClr val="FFFF00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560908A-C118-4CBA-A3C9-D258ABEE3B32}"/>
                </a:ext>
              </a:extLst>
            </p:cNvPr>
            <p:cNvSpPr txBox="1"/>
            <p:nvPr/>
          </p:nvSpPr>
          <p:spPr>
            <a:xfrm>
              <a:off x="2288703" y="3038601"/>
              <a:ext cx="2157043" cy="39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3062"/>
              <a:r>
                <a:rPr lang="en-US" altLang="ko-KR" sz="969" dirty="0">
                  <a:solidFill>
                    <a:srgbClr val="FF00FF"/>
                  </a:solidFill>
                  <a:latin typeface="Calibri" panose="020F0502020204030204"/>
                  <a:ea typeface="맑은 고딕" panose="020B0503020000020004" pitchFamily="50" charset="-127"/>
                </a:rPr>
                <a:t>Proton 70 MeV, 7 </a:t>
              </a:r>
              <a:r>
                <a:rPr lang="en-US" altLang="ko-KR" sz="969" dirty="0" err="1">
                  <a:solidFill>
                    <a:srgbClr val="FF00FF"/>
                  </a:solidFill>
                  <a:latin typeface="Calibri" panose="020F0502020204030204"/>
                  <a:ea typeface="맑은 고딕" panose="020B0503020000020004" pitchFamily="50" charset="-127"/>
                </a:rPr>
                <a:t>uA</a:t>
              </a:r>
              <a:endParaRPr lang="ko-KR" altLang="en-US" sz="969" dirty="0">
                <a:solidFill>
                  <a:srgbClr val="FF00FF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EA108C5-A938-4D17-9BF5-F0F32E147CCA}"/>
                </a:ext>
              </a:extLst>
            </p:cNvPr>
            <p:cNvSpPr txBox="1"/>
            <p:nvPr/>
          </p:nvSpPr>
          <p:spPr>
            <a:xfrm>
              <a:off x="2279178" y="4081642"/>
              <a:ext cx="2321426" cy="39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3062"/>
              <a:r>
                <a:rPr lang="en-US" altLang="ko-KR" sz="969" dirty="0">
                  <a:solidFill>
                    <a:srgbClr val="FF00FF"/>
                  </a:solidFill>
                  <a:latin typeface="Calibri" panose="020F0502020204030204"/>
                  <a:ea typeface="맑은 고딕" panose="020B0503020000020004" pitchFamily="50" charset="-127"/>
                </a:rPr>
                <a:t>Proton 70 MeV, 1.5 </a:t>
              </a:r>
              <a:r>
                <a:rPr lang="en-US" altLang="ko-KR" sz="969" dirty="0" err="1">
                  <a:solidFill>
                    <a:srgbClr val="FF00FF"/>
                  </a:solidFill>
                  <a:latin typeface="Calibri" panose="020F0502020204030204"/>
                  <a:ea typeface="맑은 고딕" panose="020B0503020000020004" pitchFamily="50" charset="-127"/>
                </a:rPr>
                <a:t>uA</a:t>
              </a:r>
              <a:endParaRPr lang="ko-KR" altLang="en-US" sz="969" dirty="0">
                <a:solidFill>
                  <a:srgbClr val="FF00FF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2448D0F3-75F5-46CF-B08C-3CA5611C2268}"/>
              </a:ext>
            </a:extLst>
          </p:cNvPr>
          <p:cNvGrpSpPr/>
          <p:nvPr/>
        </p:nvGrpSpPr>
        <p:grpSpPr>
          <a:xfrm>
            <a:off x="5573985" y="2566025"/>
            <a:ext cx="2422012" cy="639604"/>
            <a:chOff x="4495768" y="7412619"/>
            <a:chExt cx="4340078" cy="1146125"/>
          </a:xfrm>
        </p:grpSpPr>
        <p:pic>
          <p:nvPicPr>
            <p:cNvPr id="74" name="그림 73">
              <a:extLst>
                <a:ext uri="{FF2B5EF4-FFF2-40B4-BE49-F238E27FC236}">
                  <a16:creationId xmlns:a16="http://schemas.microsoft.com/office/drawing/2014/main" id="{5A0EB3AF-B285-40C3-A0F5-C3B776E3F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5768" y="7412619"/>
              <a:ext cx="4340078" cy="1146125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8EFBB29-C05E-4EAC-9CB5-A69EB16A0F75}"/>
                </a:ext>
              </a:extLst>
            </p:cNvPr>
            <p:cNvSpPr txBox="1"/>
            <p:nvPr/>
          </p:nvSpPr>
          <p:spPr>
            <a:xfrm>
              <a:off x="4566327" y="7516762"/>
              <a:ext cx="2418659" cy="41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33062"/>
              <a:r>
                <a:rPr lang="en-US" altLang="ko-KR" sz="9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Na-27 (T1/2 301 </a:t>
              </a:r>
              <a:r>
                <a:rPr lang="en-US" altLang="ko-KR" sz="900" b="1" dirty="0" err="1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ms</a:t>
              </a:r>
              <a:r>
                <a:rPr lang="en-US" altLang="ko-KR" sz="900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)</a:t>
              </a:r>
              <a:endParaRPr lang="ko-KR" altLang="en-US" sz="9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990AFE0-7A8B-4C06-BB28-551D5A60D9A6}"/>
                </a:ext>
              </a:extLst>
            </p:cNvPr>
            <p:cNvSpPr txBox="1"/>
            <p:nvPr/>
          </p:nvSpPr>
          <p:spPr>
            <a:xfrm>
              <a:off x="5065534" y="7968425"/>
              <a:ext cx="1645197" cy="41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33062"/>
              <a:r>
                <a:rPr lang="en-US" altLang="ko-KR" sz="900" dirty="0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985 </a:t>
              </a:r>
              <a:r>
                <a:rPr lang="en-US" altLang="ko-KR" sz="900" dirty="0" err="1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keV</a:t>
              </a:r>
              <a:r>
                <a:rPr lang="en-US" altLang="ko-KR" sz="900" dirty="0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, 87%</a:t>
              </a:r>
              <a:endParaRPr lang="ko-KR" altLang="en-US" sz="900" dirty="0">
                <a:solidFill>
                  <a:srgbClr val="FFFF00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08E7BB1-C446-4CE6-B489-6C4315D4DAE2}"/>
                </a:ext>
              </a:extLst>
            </p:cNvPr>
            <p:cNvSpPr txBox="1"/>
            <p:nvPr/>
          </p:nvSpPr>
          <p:spPr>
            <a:xfrm>
              <a:off x="6651018" y="7957425"/>
              <a:ext cx="1832204" cy="41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33062"/>
              <a:r>
                <a:rPr lang="en-US" altLang="ko-KR" sz="900" dirty="0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1,698 </a:t>
              </a:r>
              <a:r>
                <a:rPr lang="en-US" altLang="ko-KR" sz="900" dirty="0" err="1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keV</a:t>
              </a:r>
              <a:r>
                <a:rPr lang="en-US" altLang="ko-KR" sz="900" dirty="0">
                  <a:solidFill>
                    <a:srgbClr val="FFFF00"/>
                  </a:solidFill>
                  <a:latin typeface="Calibri" panose="020F0502020204030204"/>
                  <a:ea typeface="맑은 고딕" panose="020B0503020000020004" pitchFamily="50" charset="-127"/>
                </a:rPr>
                <a:t>, 12%</a:t>
              </a:r>
              <a:endParaRPr lang="ko-KR" altLang="en-US" sz="900" dirty="0">
                <a:solidFill>
                  <a:srgbClr val="FFFF00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E21800A9-CC31-44B4-965D-9327EFEE8A00}"/>
              </a:ext>
            </a:extLst>
          </p:cNvPr>
          <p:cNvSpPr/>
          <p:nvPr/>
        </p:nvSpPr>
        <p:spPr>
          <a:xfrm>
            <a:off x="7901050" y="1292658"/>
            <a:ext cx="126990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3062"/>
            <a:r>
              <a:rPr lang="ko-KR" altLang="en-US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◀</a:t>
            </a:r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Gamma  spectrum</a:t>
            </a:r>
          </a:p>
          <a:p>
            <a:pPr defTabSz="633062"/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of Na-24 measured</a:t>
            </a:r>
          </a:p>
          <a:p>
            <a:pPr defTabSz="633062"/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by </a:t>
            </a:r>
            <a:r>
              <a:rPr lang="en-US" altLang="ko-KR" sz="975" spc="-38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HPGe</a:t>
            </a:r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</a:p>
          <a:p>
            <a:pPr defTabSz="633062"/>
            <a:endParaRPr lang="en-US" altLang="ko-KR" sz="975" spc="-38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defTabSz="633062"/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Proton 7 </a:t>
            </a:r>
            <a:r>
              <a:rPr lang="en-US" altLang="ko-KR" sz="975" spc="-38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uA</a:t>
            </a:r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(upper)</a:t>
            </a:r>
          </a:p>
          <a:p>
            <a:pPr defTabSz="633062"/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     &amp; 1.5 </a:t>
            </a:r>
            <a:r>
              <a:rPr lang="en-US" altLang="ko-KR" sz="975" spc="-38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uA</a:t>
            </a:r>
            <a:r>
              <a:rPr lang="en-US" altLang="ko-KR" sz="975" spc="-38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(lower) </a:t>
            </a:r>
            <a:endParaRPr lang="ko-KR" altLang="en-US" sz="975" spc="-38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774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69225920-554D-4481-BE62-FDA9A42C5E4A}"/>
              </a:ext>
            </a:extLst>
          </p:cNvPr>
          <p:cNvSpPr txBox="1"/>
          <p:nvPr/>
        </p:nvSpPr>
        <p:spPr>
          <a:xfrm>
            <a:off x="134390" y="979980"/>
            <a:ext cx="6194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First Beam Commissioning of </a:t>
            </a:r>
            <a:r>
              <a:rPr lang="en-US" altLang="ko-K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 (May 31 ~ June 2, 2023)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DB26326C-34F9-4940-A4D5-6095C218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3"/>
          <a:stretch/>
        </p:blipFill>
        <p:spPr>
          <a:xfrm>
            <a:off x="61855" y="1432593"/>
            <a:ext cx="6723323" cy="1759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6344B-3ED0-4974-88CC-AF2A3E0D0A5A}"/>
              </a:ext>
            </a:extLst>
          </p:cNvPr>
          <p:cNvSpPr txBox="1"/>
          <p:nvPr/>
        </p:nvSpPr>
        <p:spPr>
          <a:xfrm>
            <a:off x="631800" y="2481644"/>
            <a:ext cx="2262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ko-KR" sz="1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9+</a:t>
            </a: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16.1 MeV/u, 0.22 </a:t>
            </a:r>
            <a:r>
              <a:rPr lang="en-US" altLang="ko-K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XNP-6320RH_20230531170201">
            <a:hlinkClick r:id="" action="ppaction://media"/>
            <a:extLst>
              <a:ext uri="{FF2B5EF4-FFF2-40B4-BE49-F238E27FC236}">
                <a16:creationId xmlns:a16="http://schemas.microsoft.com/office/drawing/2014/main" id="{CFF85B59-8F88-4669-96EC-88B538E070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83"/>
                </p14:media>
              </p:ext>
            </p:extLst>
          </p:nvPr>
        </p:nvPicPr>
        <p:blipFill rotWithShape="1">
          <a:blip r:embed="rId5"/>
          <a:srcRect l="32563" t="20605" r="17203" b="17338"/>
          <a:stretch/>
        </p:blipFill>
        <p:spPr>
          <a:xfrm>
            <a:off x="6890170" y="1461168"/>
            <a:ext cx="2096580" cy="170151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B0C496F-C739-4C5B-8EAC-30B8BA6384D1}"/>
              </a:ext>
            </a:extLst>
          </p:cNvPr>
          <p:cNvSpPr txBox="1"/>
          <p:nvPr/>
        </p:nvSpPr>
        <p:spPr>
          <a:xfrm>
            <a:off x="6812165" y="1185159"/>
            <a:ext cx="1944581" cy="253916"/>
          </a:xfrm>
          <a:prstGeom prst="rect">
            <a:avLst/>
          </a:prstGeom>
          <a:solidFill>
            <a:schemeClr val="bg1">
              <a:alpha val="6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altLang="ko-KR" sz="105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F0 Phosphor at </a:t>
            </a:r>
            <a:r>
              <a:rPr lang="en-US" altLang="ko-KR" sz="105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KoBRA</a:t>
            </a:r>
            <a:endParaRPr lang="en-US" altLang="ko-KR" sz="105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id="{25E7E144-D424-4A1A-9C08-A67D28181B28}"/>
              </a:ext>
            </a:extLst>
          </p:cNvPr>
          <p:cNvCxnSpPr>
            <a:cxnSpLocks/>
          </p:cNvCxnSpPr>
          <p:nvPr/>
        </p:nvCxnSpPr>
        <p:spPr>
          <a:xfrm flipV="1">
            <a:off x="7668692" y="1781887"/>
            <a:ext cx="401841" cy="508391"/>
          </a:xfrm>
          <a:prstGeom prst="line">
            <a:avLst/>
          </a:prstGeom>
          <a:ln w="28575">
            <a:solidFill>
              <a:srgbClr val="FFFFFF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5AE5A7ED-E288-40A4-8537-F9C9A3625725}"/>
              </a:ext>
            </a:extLst>
          </p:cNvPr>
          <p:cNvSpPr/>
          <p:nvPr/>
        </p:nvSpPr>
        <p:spPr>
          <a:xfrm>
            <a:off x="6920063" y="2931847"/>
            <a:ext cx="10086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F0 Position</a:t>
            </a:r>
            <a:endParaRPr lang="ko-KR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74A7D2B-7DAA-4C2C-B191-F94DE1F0D7AC}"/>
              </a:ext>
            </a:extLst>
          </p:cNvPr>
          <p:cNvSpPr txBox="1"/>
          <p:nvPr/>
        </p:nvSpPr>
        <p:spPr>
          <a:xfrm>
            <a:off x="7399881" y="1508538"/>
            <a:ext cx="1620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ko-KR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9+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Primary Beam</a:t>
            </a:r>
            <a:endParaRPr lang="ko-KR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254F638E-D21C-4F6E-B43E-2CEDF2E2767E}"/>
              </a:ext>
            </a:extLst>
          </p:cNvPr>
          <p:cNvSpPr/>
          <p:nvPr/>
        </p:nvSpPr>
        <p:spPr>
          <a:xfrm>
            <a:off x="5188030" y="3012234"/>
            <a:ext cx="684803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Shape</a:t>
            </a:r>
            <a:endParaRPr lang="ko-KR" altLang="en-US" sz="6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BDAD79-62FF-4727-8186-26FA13DE4757}"/>
              </a:ext>
            </a:extLst>
          </p:cNvPr>
          <p:cNvSpPr txBox="1"/>
          <p:nvPr/>
        </p:nvSpPr>
        <p:spPr>
          <a:xfrm>
            <a:off x="61854" y="3352725"/>
            <a:ext cx="4250321" cy="629339"/>
          </a:xfrm>
          <a:prstGeom prst="rect">
            <a:avLst/>
          </a:prstGeom>
          <a:solidFill>
            <a:schemeClr val="bg1">
              <a:alpha val="6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Beam time: 23.05.31 to 23.06.01. (10:00 AM to 18:00 PM)</a:t>
            </a:r>
          </a:p>
          <a:p>
            <a:pPr>
              <a:lnSpc>
                <a:spcPct val="120000"/>
              </a:lnSpc>
            </a:pPr>
            <a:r>
              <a:rPr lang="en-US" altLang="ko-KR" sz="1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RI Production Experiment (23.05.31 ~ 23.06.01, total 16 hours)</a:t>
            </a:r>
          </a:p>
          <a:p>
            <a:pPr>
              <a:lnSpc>
                <a:spcPct val="120000"/>
              </a:lnSpc>
            </a:pPr>
            <a:r>
              <a:rPr lang="en-US" altLang="ko-KR" sz="1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Nuclear Physics Experiment (23.06.02, 4 hours)</a:t>
            </a:r>
          </a:p>
        </p:txBody>
      </p: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1904E6A3-6C0B-4E9E-8D7B-1CE71C876402}"/>
              </a:ext>
            </a:extLst>
          </p:cNvPr>
          <p:cNvGrpSpPr/>
          <p:nvPr/>
        </p:nvGrpSpPr>
        <p:grpSpPr>
          <a:xfrm>
            <a:off x="940091" y="3232006"/>
            <a:ext cx="8302317" cy="2436789"/>
            <a:chOff x="1253454" y="3306682"/>
            <a:chExt cx="11069756" cy="3249052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809F603-FE49-48B8-9314-D14C21154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51" b="16420"/>
            <a:stretch/>
          </p:blipFill>
          <p:spPr>
            <a:xfrm>
              <a:off x="1253454" y="3306682"/>
              <a:ext cx="10076033" cy="3127350"/>
            </a:xfrm>
            <a:prstGeom prst="rect">
              <a:avLst/>
            </a:prstGeom>
          </p:spPr>
        </p:pic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id="{D9C30A53-4BE7-482E-A5A2-641B7D039A7A}"/>
                </a:ext>
              </a:extLst>
            </p:cNvPr>
            <p:cNvGrpSpPr/>
            <p:nvPr/>
          </p:nvGrpSpPr>
          <p:grpSpPr>
            <a:xfrm>
              <a:off x="2949677" y="3535257"/>
              <a:ext cx="9373533" cy="3020477"/>
              <a:chOff x="2949677" y="3535257"/>
              <a:chExt cx="9373533" cy="3020477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ACE0DA6-E533-458F-BC97-6E4AEF984227}"/>
                  </a:ext>
                </a:extLst>
              </p:cNvPr>
              <p:cNvSpPr txBox="1"/>
              <p:nvPr/>
            </p:nvSpPr>
            <p:spPr>
              <a:xfrm>
                <a:off x="9644451" y="4389225"/>
                <a:ext cx="691529" cy="3693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F0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472406E-446C-401D-8C3A-7198B58C2508}"/>
                  </a:ext>
                </a:extLst>
              </p:cNvPr>
              <p:cNvSpPr txBox="1"/>
              <p:nvPr/>
            </p:nvSpPr>
            <p:spPr>
              <a:xfrm>
                <a:off x="7371859" y="4360495"/>
                <a:ext cx="691529" cy="3693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F1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BBA16E9-6681-41B8-9DE1-BFF97025E36A}"/>
                  </a:ext>
                </a:extLst>
              </p:cNvPr>
              <p:cNvSpPr txBox="1"/>
              <p:nvPr/>
            </p:nvSpPr>
            <p:spPr>
              <a:xfrm>
                <a:off x="5589609" y="4685690"/>
                <a:ext cx="691529" cy="3693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F2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7B26881-442C-4927-8C0A-68B1FDF65991}"/>
                  </a:ext>
                </a:extLst>
              </p:cNvPr>
              <p:cNvSpPr txBox="1"/>
              <p:nvPr/>
            </p:nvSpPr>
            <p:spPr>
              <a:xfrm>
                <a:off x="11028110" y="3535257"/>
                <a:ext cx="12951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16.1 MeV/u</a:t>
                </a:r>
              </a:p>
              <a:p>
                <a:r>
                  <a:rPr lang="en-US" altLang="ko-KR" sz="9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  <a:r>
                  <a:rPr lang="en-US" altLang="ko-KR" sz="9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9+</a:t>
                </a:r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 beam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0" name="직선 화살표 연결선 99">
                <a:extLst>
                  <a:ext uri="{FF2B5EF4-FFF2-40B4-BE49-F238E27FC236}">
                    <a16:creationId xmlns:a16="http://schemas.microsoft.com/office/drawing/2014/main" id="{23574527-A7F2-459F-8F04-19CEEBB474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52282" y="4178667"/>
                <a:ext cx="623378" cy="255748"/>
              </a:xfrm>
              <a:prstGeom prst="straightConnector1">
                <a:avLst/>
              </a:prstGeom>
              <a:ln w="127000">
                <a:gradFill flip="none" rotWithShape="1">
                  <a:gsLst>
                    <a:gs pos="0">
                      <a:schemeClr val="bg1"/>
                    </a:gs>
                    <a:gs pos="75000">
                      <a:srgbClr val="C00000"/>
                    </a:gs>
                  </a:gsLst>
                  <a:lin ang="0" scaled="0"/>
                  <a:tileRect/>
                </a:gra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4623BF8-7B5B-4D8D-A528-1E11C2756526}"/>
                  </a:ext>
                </a:extLst>
              </p:cNvPr>
              <p:cNvSpPr txBox="1"/>
              <p:nvPr/>
            </p:nvSpPr>
            <p:spPr>
              <a:xfrm>
                <a:off x="7768283" y="4416835"/>
                <a:ext cx="2237415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825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Plastic (Degrader)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E959ECA-DE23-4096-86CD-BB360502FB4F}"/>
                  </a:ext>
                </a:extLst>
              </p:cNvPr>
              <p:cNvSpPr txBox="1"/>
              <p:nvPr/>
            </p:nvSpPr>
            <p:spPr>
              <a:xfrm>
                <a:off x="2949677" y="5807082"/>
                <a:ext cx="691529" cy="3693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F3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E1956CD-2FDC-496A-8016-58B592EA3701}"/>
                  </a:ext>
                </a:extLst>
              </p:cNvPr>
              <p:cNvSpPr txBox="1"/>
              <p:nvPr/>
            </p:nvSpPr>
            <p:spPr>
              <a:xfrm>
                <a:off x="5589609" y="4978389"/>
                <a:ext cx="26532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825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Position &amp; Time measurement </a:t>
                </a:r>
              </a:p>
              <a:p>
                <a:r>
                  <a:rPr lang="en-US" altLang="ko-KR" sz="825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 x PPAC)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2616C3B-14F7-4C84-8138-5E87CC1E16B4}"/>
                  </a:ext>
                </a:extLst>
              </p:cNvPr>
              <p:cNvSpPr txBox="1"/>
              <p:nvPr/>
            </p:nvSpPr>
            <p:spPr>
              <a:xfrm>
                <a:off x="2949677" y="6094069"/>
                <a:ext cx="35506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825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Position &amp; Time measurement (2 x PPAC)</a:t>
                </a:r>
              </a:p>
              <a:p>
                <a:r>
                  <a:rPr lang="en-US" altLang="ko-KR" sz="825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loss measurement (SSD)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389FDDA-D9A2-4A74-9B1F-F0B9FD79ABD9}"/>
                  </a:ext>
                </a:extLst>
              </p:cNvPr>
              <p:cNvSpPr txBox="1"/>
              <p:nvPr/>
            </p:nvSpPr>
            <p:spPr>
              <a:xfrm>
                <a:off x="10007524" y="4464161"/>
                <a:ext cx="17151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825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phosphor</a:t>
                </a:r>
              </a:p>
              <a:p>
                <a:r>
                  <a:rPr lang="en-US" altLang="ko-KR" sz="825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 Target</a:t>
                </a:r>
              </a:p>
            </p:txBody>
          </p:sp>
        </p:grpSp>
      </p:grp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9EB6270B-C3AC-4CCD-9FBC-3EE725CD95F6}"/>
              </a:ext>
            </a:extLst>
          </p:cNvPr>
          <p:cNvCxnSpPr>
            <a:cxnSpLocks/>
          </p:cNvCxnSpPr>
          <p:nvPr/>
        </p:nvCxnSpPr>
        <p:spPr>
          <a:xfrm>
            <a:off x="7657865" y="3226334"/>
            <a:ext cx="0" cy="22417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DA1CB1F4-6C0E-4141-8A79-FD7AB794950E}"/>
              </a:ext>
            </a:extLst>
          </p:cNvPr>
          <p:cNvGrpSpPr/>
          <p:nvPr/>
        </p:nvGrpSpPr>
        <p:grpSpPr>
          <a:xfrm>
            <a:off x="6818094" y="4820369"/>
            <a:ext cx="2234833" cy="1489889"/>
            <a:chOff x="1066058" y="0"/>
            <a:chExt cx="10287000" cy="6858000"/>
          </a:xfrm>
        </p:grpSpPr>
        <p:pic>
          <p:nvPicPr>
            <p:cNvPr id="133" name="그림 132">
              <a:extLst>
                <a:ext uri="{FF2B5EF4-FFF2-40B4-BE49-F238E27FC236}">
                  <a16:creationId xmlns:a16="http://schemas.microsoft.com/office/drawing/2014/main" id="{7A195F14-8EB4-4771-A5CD-EFFEEA956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058" y="0"/>
              <a:ext cx="5143500" cy="6858000"/>
            </a:xfrm>
            <a:prstGeom prst="rect">
              <a:avLst/>
            </a:prstGeom>
          </p:spPr>
        </p:pic>
        <p:pic>
          <p:nvPicPr>
            <p:cNvPr id="134" name="그림 133">
              <a:extLst>
                <a:ext uri="{FF2B5EF4-FFF2-40B4-BE49-F238E27FC236}">
                  <a16:creationId xmlns:a16="http://schemas.microsoft.com/office/drawing/2014/main" id="{2A076049-AC75-4B63-9ED8-D814E2F41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09558" y="0"/>
              <a:ext cx="5143500" cy="6858000"/>
            </a:xfrm>
            <a:prstGeom prst="rect">
              <a:avLst/>
            </a:prstGeom>
          </p:spPr>
        </p:pic>
      </p:grpSp>
      <p:cxnSp>
        <p:nvCxnSpPr>
          <p:cNvPr id="135" name="직선 화살표 연결선 134">
            <a:extLst>
              <a:ext uri="{FF2B5EF4-FFF2-40B4-BE49-F238E27FC236}">
                <a16:creationId xmlns:a16="http://schemas.microsoft.com/office/drawing/2014/main" id="{85C82E24-6D50-4320-A2D4-9E62A240065E}"/>
              </a:ext>
            </a:extLst>
          </p:cNvPr>
          <p:cNvCxnSpPr>
            <a:cxnSpLocks/>
          </p:cNvCxnSpPr>
          <p:nvPr/>
        </p:nvCxnSpPr>
        <p:spPr>
          <a:xfrm flipV="1">
            <a:off x="7370417" y="5438042"/>
            <a:ext cx="0" cy="2648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9DB449A0-96AE-4086-929A-9703837D6E1C}"/>
              </a:ext>
            </a:extLst>
          </p:cNvPr>
          <p:cNvSpPr txBox="1"/>
          <p:nvPr/>
        </p:nvSpPr>
        <p:spPr>
          <a:xfrm>
            <a:off x="7010785" y="5702940"/>
            <a:ext cx="5180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ko-KR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직선 화살표 연결선 136">
            <a:extLst>
              <a:ext uri="{FF2B5EF4-FFF2-40B4-BE49-F238E27FC236}">
                <a16:creationId xmlns:a16="http://schemas.microsoft.com/office/drawing/2014/main" id="{EB3380DF-1BBB-42D5-A8A1-13FDD33C7129}"/>
              </a:ext>
            </a:extLst>
          </p:cNvPr>
          <p:cNvCxnSpPr>
            <a:cxnSpLocks/>
          </p:cNvCxnSpPr>
          <p:nvPr/>
        </p:nvCxnSpPr>
        <p:spPr>
          <a:xfrm flipV="1">
            <a:off x="7608542" y="5438042"/>
            <a:ext cx="0" cy="2648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A2AFE3-886E-4A48-8C4D-DE9C5BB6CB2F}"/>
              </a:ext>
            </a:extLst>
          </p:cNvPr>
          <p:cNvSpPr txBox="1"/>
          <p:nvPr/>
        </p:nvSpPr>
        <p:spPr>
          <a:xfrm>
            <a:off x="7480697" y="5702940"/>
            <a:ext cx="6783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</a:t>
            </a:r>
            <a:endParaRPr lang="ko-KR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9" name="직선 화살표 연결선 138">
            <a:extLst>
              <a:ext uri="{FF2B5EF4-FFF2-40B4-BE49-F238E27FC236}">
                <a16:creationId xmlns:a16="http://schemas.microsoft.com/office/drawing/2014/main" id="{78209277-1793-4D6C-BF97-57A695ECA716}"/>
              </a:ext>
            </a:extLst>
          </p:cNvPr>
          <p:cNvCxnSpPr>
            <a:cxnSpLocks/>
          </p:cNvCxnSpPr>
          <p:nvPr/>
        </p:nvCxnSpPr>
        <p:spPr>
          <a:xfrm flipV="1">
            <a:off x="8903285" y="5885047"/>
            <a:ext cx="0" cy="2648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484A63EB-CE88-4084-9AC8-660ED529FFD3}"/>
              </a:ext>
            </a:extLst>
          </p:cNvPr>
          <p:cNvSpPr txBox="1"/>
          <p:nvPr/>
        </p:nvSpPr>
        <p:spPr>
          <a:xfrm>
            <a:off x="8374534" y="6111497"/>
            <a:ext cx="6783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Port</a:t>
            </a:r>
            <a:endParaRPr lang="ko-KR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직사각형 140">
            <a:extLst>
              <a:ext uri="{FF2B5EF4-FFF2-40B4-BE49-F238E27FC236}">
                <a16:creationId xmlns:a16="http://schemas.microsoft.com/office/drawing/2014/main" id="{CB5D9D3B-BCA9-479B-9212-FEE7F7536690}"/>
              </a:ext>
            </a:extLst>
          </p:cNvPr>
          <p:cNvSpPr/>
          <p:nvPr/>
        </p:nvSpPr>
        <p:spPr>
          <a:xfrm>
            <a:off x="134390" y="5731414"/>
            <a:ext cx="28266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No use of attenuator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Production target: 0.1 mm graphite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Swing angle on production target : 0</a:t>
            </a:r>
            <a:r>
              <a:rPr lang="ko-KR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D68644A-2A8B-4D41-86B6-48298DC15026}"/>
              </a:ext>
            </a:extLst>
          </p:cNvPr>
          <p:cNvSpPr txBox="1"/>
          <p:nvPr/>
        </p:nvSpPr>
        <p:spPr>
          <a:xfrm>
            <a:off x="6743786" y="4823598"/>
            <a:ext cx="1428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of target chamber</a:t>
            </a:r>
            <a:endParaRPr lang="ko-KR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8C09FEDD-A93E-4B46-982E-0D5B2FA7D8B6}"/>
              </a:ext>
            </a:extLst>
          </p:cNvPr>
          <p:cNvSpPr/>
          <p:nvPr/>
        </p:nvSpPr>
        <p:spPr>
          <a:xfrm>
            <a:off x="5174471" y="2058042"/>
            <a:ext cx="708848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Energy</a:t>
            </a:r>
            <a:endParaRPr lang="ko-KR" altLang="en-US" sz="6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66055157-6DE1-43A5-8730-F10B85A9DFDC}"/>
              </a:ext>
            </a:extLst>
          </p:cNvPr>
          <p:cNvSpPr/>
          <p:nvPr/>
        </p:nvSpPr>
        <p:spPr>
          <a:xfrm>
            <a:off x="6029442" y="2058042"/>
            <a:ext cx="723276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Current</a:t>
            </a:r>
            <a:endParaRPr lang="ko-KR" altLang="en-US" sz="6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18AA474-7EA2-4A7E-AADC-DA8F5C5A4D35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918F71EA-DE26-44DB-BDEC-8268A2D31489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110FA49-804A-44A7-9A55-7CFD2984AE38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4" name="Rect 0">
            <a:extLst>
              <a:ext uri="{FF2B5EF4-FFF2-40B4-BE49-F238E27FC236}">
                <a16:creationId xmlns:a16="http://schemas.microsoft.com/office/drawing/2014/main" id="{8E1E95E3-2B3B-49ED-BF01-926281A6B9E5}"/>
              </a:ext>
            </a:extLst>
          </p:cNvPr>
          <p:cNvSpPr txBox="1">
            <a:spLocks/>
          </p:cNvSpPr>
          <p:nvPr/>
        </p:nvSpPr>
        <p:spPr>
          <a:xfrm>
            <a:off x="233363" y="150090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sz="2400" b="1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KoBRA</a:t>
            </a: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spectrometer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8A27A44A-7F8B-4502-89D3-7DFE56180C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8FB0E5FA-D79E-3D87-8CB0-2EA5CB712E99}"/>
              </a:ext>
            </a:extLst>
          </p:cNvPr>
          <p:cNvSpPr txBox="1"/>
          <p:nvPr/>
        </p:nvSpPr>
        <p:spPr>
          <a:xfrm>
            <a:off x="84995" y="1361470"/>
            <a:ext cx="324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Particle identification with </a:t>
            </a:r>
            <a:r>
              <a:rPr lang="en-US" altLang="ko-KR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ΔE-ToF</a:t>
            </a:r>
            <a:r>
              <a:rPr lang="en-US" altLang="ko-KR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  <a:endParaRPr lang="ko-KR" altLang="en-US" sz="11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13BEEF6-226F-4E07-BD59-399459810661}"/>
              </a:ext>
            </a:extLst>
          </p:cNvPr>
          <p:cNvGrpSpPr/>
          <p:nvPr/>
        </p:nvGrpSpPr>
        <p:grpSpPr>
          <a:xfrm>
            <a:off x="112097" y="2005691"/>
            <a:ext cx="4724300" cy="1774436"/>
            <a:chOff x="149463" y="890841"/>
            <a:chExt cx="6299066" cy="2365915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C09B504D-DC22-0A9C-5B3F-B9999FCA5719}"/>
                </a:ext>
              </a:extLst>
            </p:cNvPr>
            <p:cNvGrpSpPr/>
            <p:nvPr/>
          </p:nvGrpSpPr>
          <p:grpSpPr>
            <a:xfrm>
              <a:off x="3535124" y="925480"/>
              <a:ext cx="2913405" cy="2296635"/>
              <a:chOff x="3810511" y="3736946"/>
              <a:chExt cx="5942036" cy="4258277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DA313FB8-0A79-28B0-DB4D-18D176285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10511" y="3736946"/>
                <a:ext cx="5942036" cy="4258277"/>
              </a:xfrm>
              <a:prstGeom prst="rect">
                <a:avLst/>
              </a:prstGeom>
            </p:spPr>
          </p:pic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F06AD669-66CB-4776-1D4A-A9CA5FED682B}"/>
                  </a:ext>
                </a:extLst>
              </p:cNvPr>
              <p:cNvGrpSpPr/>
              <p:nvPr/>
            </p:nvGrpSpPr>
            <p:grpSpPr>
              <a:xfrm>
                <a:off x="4856209" y="4197821"/>
                <a:ext cx="3503047" cy="2788239"/>
                <a:chOff x="4815200" y="3978785"/>
                <a:chExt cx="3503047" cy="2788239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C75765-0BB2-D775-F093-B7A2504F4EFF}"/>
                    </a:ext>
                  </a:extLst>
                </p:cNvPr>
                <p:cNvSpPr txBox="1"/>
                <p:nvPr/>
              </p:nvSpPr>
              <p:spPr>
                <a:xfrm>
                  <a:off x="4815200" y="3978785"/>
                  <a:ext cx="946819" cy="570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1D0D08-6123-4B5C-6542-A931ECC32274}"/>
                    </a:ext>
                  </a:extLst>
                </p:cNvPr>
                <p:cNvSpPr txBox="1"/>
                <p:nvPr/>
              </p:nvSpPr>
              <p:spPr>
                <a:xfrm>
                  <a:off x="5025353" y="5933416"/>
                  <a:ext cx="863997" cy="570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0A4DAD7-03F7-673D-B644-BEB51513A98B}"/>
                    </a:ext>
                  </a:extLst>
                </p:cNvPr>
                <p:cNvSpPr txBox="1"/>
                <p:nvPr/>
              </p:nvSpPr>
              <p:spPr>
                <a:xfrm>
                  <a:off x="4850762" y="4881379"/>
                  <a:ext cx="1003491" cy="570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ED678B3-C3FF-6151-4788-DB201B6BCDE4}"/>
                    </a:ext>
                  </a:extLst>
                </p:cNvPr>
                <p:cNvSpPr txBox="1"/>
                <p:nvPr/>
              </p:nvSpPr>
              <p:spPr>
                <a:xfrm>
                  <a:off x="5714364" y="4442213"/>
                  <a:ext cx="1121187" cy="570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38D0D8C-9131-9E68-1152-2D592552F060}"/>
                    </a:ext>
                  </a:extLst>
                </p:cNvPr>
                <p:cNvSpPr txBox="1"/>
                <p:nvPr/>
              </p:nvSpPr>
              <p:spPr>
                <a:xfrm>
                  <a:off x="6291024" y="5484846"/>
                  <a:ext cx="863997" cy="570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26F41DC-82BC-43EA-8DDC-F077EAE1B0FC}"/>
                    </a:ext>
                  </a:extLst>
                </p:cNvPr>
                <p:cNvSpPr txBox="1"/>
                <p:nvPr/>
              </p:nvSpPr>
              <p:spPr>
                <a:xfrm>
                  <a:off x="7297319" y="6196365"/>
                  <a:ext cx="1020928" cy="570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He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E313A756-3D78-9B9B-A3F2-5F7C5898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63" y="890841"/>
              <a:ext cx="3376634" cy="236591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EDCBD1-6BBB-B8F3-B738-B36B6DA396C3}"/>
                </a:ext>
              </a:extLst>
            </p:cNvPr>
            <p:cNvSpPr txBox="1"/>
            <p:nvPr/>
          </p:nvSpPr>
          <p:spPr>
            <a:xfrm>
              <a:off x="2613569" y="985670"/>
              <a:ext cx="765087" cy="48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LISE</a:t>
              </a:r>
              <a:r>
                <a:rPr lang="en-US" altLang="ko-KR" sz="1050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++</a:t>
              </a:r>
              <a:endParaRPr lang="ko-KR" altLang="en-US" sz="105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A91048-6544-BBDA-F9A4-4E4595DDC261}"/>
                </a:ext>
              </a:extLst>
            </p:cNvPr>
            <p:cNvSpPr txBox="1"/>
            <p:nvPr/>
          </p:nvSpPr>
          <p:spPr>
            <a:xfrm>
              <a:off x="4771437" y="985670"/>
              <a:ext cx="126613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endParaRPr lang="ko-KR" altLang="en-US" sz="105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0C68C48-4889-51A7-C102-624D6BA36F88}"/>
                  </a:ext>
                </a:extLst>
              </p:cNvPr>
              <p:cNvSpPr txBox="1"/>
              <p:nvPr/>
            </p:nvSpPr>
            <p:spPr>
              <a:xfrm>
                <a:off x="5269707" y="1129694"/>
                <a:ext cx="33779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𝑑𝑃𝑑</m:t>
                          </m:r>
                          <m:r>
                            <m:rPr>
                              <m:sty m:val="p"/>
                            </m:rPr>
                            <a:rPr lang="en-US" altLang="ko-KR" sz="1050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Ω</m:t>
                          </m:r>
                        </m:den>
                      </m:f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=</m:t>
                      </m:r>
                      <m:r>
                        <a:rPr lang="en-US" altLang="ko-KR" sz="105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𝑌</m:t>
                      </m:r>
                      <m:d>
                        <m:dPr>
                          <m:ctrlPr>
                            <a:rPr lang="en-US" altLang="ko-KR" sz="105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dPr>
                        <m:e>
                          <m:r>
                            <a:rPr lang="en-US" altLang="ko-KR" sz="105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𝐴</m:t>
                          </m:r>
                          <m:r>
                            <a:rPr lang="en-US" altLang="ko-KR" sz="105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,</m:t>
                          </m:r>
                          <m:r>
                            <a:rPr lang="en-US" altLang="ko-KR" sz="105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𝑍</m:t>
                          </m:r>
                        </m:e>
                      </m:d>
                      <m:f>
                        <m:fPr>
                          <m:ctrlP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fPr>
                        <m:num>
                          <m: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sz="1050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Δ</m:t>
                          </m:r>
                          <m: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𝑃</m:t>
                          </m:r>
                          <m:r>
                            <m:rPr>
                              <m:sty m:val="p"/>
                            </m:rPr>
                            <a:rPr lang="en-US" altLang="ko-KR" sz="1050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ΔΩ</m:t>
                          </m:r>
                        </m:den>
                      </m:f>
                      <m:f>
                        <m:fPr>
                          <m:ctrlP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fPr>
                        <m:num>
                          <m:r>
                            <a:rPr lang="en-US" altLang="ko-KR" sz="1050" i="1"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ko-KR" sz="1050" i="1"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𝑡𝑟𝑎𝑛𝑠</m:t>
                              </m:r>
                            </m:sub>
                          </m:sSub>
                        </m:den>
                      </m:f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 [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𝑚𝑏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/(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𝑀𝑒𝑉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/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𝑐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)/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𝑠𝑟</m:t>
                      </m:r>
                      <m:r>
                        <a:rPr lang="en-US" altLang="ko-KR" sz="1050" i="1"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]</m:t>
                      </m:r>
                    </m:oMath>
                  </m:oMathPara>
                </a14:m>
                <a:endParaRPr lang="ko-KR" altLang="en-US" sz="1050" dirty="0">
                  <a:latin typeface="Mongolian Baiti" panose="03000500000000000000" pitchFamily="66" charset="0"/>
                  <a:cs typeface="Mongolian Baiti" panose="03000500000000000000" pitchFamily="66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0C68C48-4889-51A7-C102-624D6BA36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07" y="1129694"/>
                <a:ext cx="33779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5B866690-4391-A65F-7BB2-E600B9253453}"/>
              </a:ext>
            </a:extLst>
          </p:cNvPr>
          <p:cNvSpPr txBox="1"/>
          <p:nvPr/>
        </p:nvSpPr>
        <p:spPr>
          <a:xfrm>
            <a:off x="4944550" y="941120"/>
            <a:ext cx="28392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Double Differential Cross Section (DDXS)</a:t>
            </a:r>
            <a:endParaRPr lang="ko-KR" altLang="en-US" sz="1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17BA43-117E-D959-6E68-172D369D75CC}"/>
              </a:ext>
            </a:extLst>
          </p:cNvPr>
          <p:cNvSpPr txBox="1"/>
          <p:nvPr/>
        </p:nvSpPr>
        <p:spPr>
          <a:xfrm>
            <a:off x="4903491" y="1575899"/>
            <a:ext cx="2137445" cy="1455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Y(A,Z) : Fragment rate [</a:t>
            </a:r>
            <a:r>
              <a:rPr lang="en-US" altLang="ko-KR" sz="750" dirty="0" err="1"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750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Primary beam intensity [</a:t>
            </a:r>
            <a:r>
              <a:rPr lang="en-US" altLang="ko-KR" sz="750" dirty="0" err="1"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sz="750" baseline="-25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Avogadro number [particles/mol]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sz="75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Atomic number of </a:t>
            </a:r>
            <a:r>
              <a:rPr lang="en-US" altLang="ko-KR" sz="75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C target [g/mol]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ko-KR" sz="75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target area density [g/cm</a:t>
            </a:r>
            <a:r>
              <a:rPr lang="en-US" altLang="ko-KR" sz="7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ΔP : Momentum acceptance [MeV/c]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ΔΩ : Angular</a:t>
            </a:r>
            <a:r>
              <a:rPr lang="ko-KR" altLang="en-US" sz="7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acceptance [</a:t>
            </a:r>
            <a:r>
              <a:rPr lang="en-US" altLang="ko-KR" sz="75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 err="1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ko-KR" sz="7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Transmission efficiency of fragments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CA5F1F-92F0-B07B-785E-3E0B7FD0BD18}"/>
                  </a:ext>
                </a:extLst>
              </p:cNvPr>
              <p:cNvSpPr txBox="1"/>
              <p:nvPr/>
            </p:nvSpPr>
            <p:spPr>
              <a:xfrm>
                <a:off x="7146348" y="1629976"/>
                <a:ext cx="1662571" cy="379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9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𝑌</m:t>
                      </m:r>
                      <m:d>
                        <m:dPr>
                          <m:ctrlP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dPr>
                        <m:e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𝐴</m:t>
                          </m:r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,</m:t>
                          </m:r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𝑍</m:t>
                          </m:r>
                        </m:e>
                      </m:d>
                      <m:r>
                        <a:rPr lang="en-US" altLang="ko-KR" sz="9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fPr>
                        <m:num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𝑁</m:t>
                          </m:r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(</m:t>
                          </m:r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𝐴</m:t>
                          </m:r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,</m:t>
                          </m:r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𝑍</m:t>
                          </m:r>
                          <m: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𝑙𝑖𝑣𝑒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900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  <a:cs typeface="Mongolian Baiti" panose="03000500000000000000" pitchFamily="66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𝐷𝐴𝑄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𝑇𝑜𝐹</m:t>
                              </m:r>
                              <m:r>
                                <a:rPr lang="en-US" altLang="ko-KR" sz="900" i="1">
                                  <a:solidFill>
                                    <a:srgbClr val="000099"/>
                                  </a:solidFill>
                                  <a:latin typeface="Cambria Math" panose="02040503050406030204" pitchFamily="18" charset="0"/>
                                  <a:cs typeface="Mongolian Baiti" panose="03000500000000000000" pitchFamily="66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  <m:r>
                        <a:rPr lang="en-US" altLang="ko-KR" sz="9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 [</m:t>
                      </m:r>
                      <m:r>
                        <a:rPr lang="en-US" altLang="ko-KR" sz="9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𝑝𝑝𝑠</m:t>
                      </m:r>
                      <m:r>
                        <a:rPr lang="en-US" altLang="ko-KR" sz="900" i="1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cs typeface="Mongolian Baiti" panose="03000500000000000000" pitchFamily="66" charset="0"/>
                        </a:rPr>
                        <m:t>]</m:t>
                      </m:r>
                    </m:oMath>
                  </m:oMathPara>
                </a14:m>
                <a:endParaRPr lang="ko-KR" altLang="en-US" sz="900" dirty="0">
                  <a:solidFill>
                    <a:srgbClr val="000099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CA5F1F-92F0-B07B-785E-3E0B7FD0B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348" y="1629976"/>
                <a:ext cx="1662571" cy="3795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EB12BB6-3B17-8630-5956-25118FD18B14}"/>
              </a:ext>
            </a:extLst>
          </p:cNvPr>
          <p:cNvSpPr txBox="1"/>
          <p:nvPr/>
        </p:nvSpPr>
        <p:spPr>
          <a:xfrm>
            <a:off x="6804475" y="2015812"/>
            <a:ext cx="2368277" cy="763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N(A,Z) : Count of events for fragment in DAQ [#]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ko-KR" sz="7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Live time of DAQ [sec]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ko-KR" sz="750" baseline="-25000" dirty="0">
                <a:latin typeface="Arial" panose="020B0604020202020204" pitchFamily="34" charset="0"/>
                <a:cs typeface="Arial" panose="020B0604020202020204" pitchFamily="34" charset="0"/>
              </a:rPr>
              <a:t>DAQ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Scaling factor for counts in DAQ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750" dirty="0" err="1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ko-KR" sz="7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altLang="ko-KR" sz="750" dirty="0">
                <a:latin typeface="Arial" panose="020B0604020202020204" pitchFamily="34" charset="0"/>
                <a:cs typeface="Arial" panose="020B0604020202020204" pitchFamily="34" charset="0"/>
              </a:rPr>
              <a:t> : Efficiency of Time-of-flight Measurement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0271731-128A-432C-8154-BD87C5F5B904}"/>
              </a:ext>
            </a:extLst>
          </p:cNvPr>
          <p:cNvSpPr txBox="1"/>
          <p:nvPr/>
        </p:nvSpPr>
        <p:spPr>
          <a:xfrm>
            <a:off x="134390" y="97998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Particle Identification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C6F8F0-0ABA-4E82-9010-8D11E2623317}"/>
              </a:ext>
            </a:extLst>
          </p:cNvPr>
          <p:cNvSpPr txBox="1"/>
          <p:nvPr/>
        </p:nvSpPr>
        <p:spPr>
          <a:xfrm>
            <a:off x="84995" y="1603615"/>
            <a:ext cx="3247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SSD: Energy loss measurement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PPACs: Time-of-flight measurement </a:t>
            </a:r>
            <a:endParaRPr lang="ko-KR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37B7F235-39C0-4038-BFBE-56D37D840CCC}"/>
              </a:ext>
            </a:extLst>
          </p:cNvPr>
          <p:cNvGrpSpPr/>
          <p:nvPr/>
        </p:nvGrpSpPr>
        <p:grpSpPr>
          <a:xfrm>
            <a:off x="446671" y="3782786"/>
            <a:ext cx="3736935" cy="2141212"/>
            <a:chOff x="82318" y="2512784"/>
            <a:chExt cx="6211604" cy="3523923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67F7AAD6-D533-407B-B362-C0A16DF56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18" y="2512784"/>
              <a:ext cx="6211604" cy="352392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5CCF3B-F059-47F5-9559-317B95B96FEF}"/>
                </a:ext>
              </a:extLst>
            </p:cNvPr>
            <p:cNvSpPr txBox="1"/>
            <p:nvPr/>
          </p:nvSpPr>
          <p:spPr>
            <a:xfrm>
              <a:off x="5177845" y="3262871"/>
              <a:ext cx="576075" cy="455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F1</a:t>
              </a:r>
              <a:endParaRPr lang="ko-KR" altLang="en-US" sz="1200" dirty="0"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918536-EB4C-4144-BACF-2E1088C44BDA}"/>
                </a:ext>
              </a:extLst>
            </p:cNvPr>
            <p:cNvSpPr txBox="1"/>
            <p:nvPr/>
          </p:nvSpPr>
          <p:spPr>
            <a:xfrm>
              <a:off x="2823884" y="4167458"/>
              <a:ext cx="576075" cy="455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F2</a:t>
              </a:r>
              <a:endParaRPr lang="ko-KR" altLang="en-US" sz="1200" dirty="0"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AAEA99-F35A-4CDD-B2DD-FD8FC7AB3FF4}"/>
                </a:ext>
              </a:extLst>
            </p:cNvPr>
            <p:cNvSpPr txBox="1"/>
            <p:nvPr/>
          </p:nvSpPr>
          <p:spPr>
            <a:xfrm>
              <a:off x="585510" y="3766502"/>
              <a:ext cx="576075" cy="455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Mongolian Baiti" panose="03000500000000000000" pitchFamily="66" charset="0"/>
                  <a:cs typeface="Mongolian Baiti" panose="03000500000000000000" pitchFamily="66" charset="0"/>
                </a:rPr>
                <a:t>F3</a:t>
              </a:r>
              <a:endParaRPr lang="ko-KR" altLang="en-US" sz="1200" dirty="0"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833D1764-4D3B-49F1-B870-D50406D43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211" y="2892907"/>
            <a:ext cx="3758510" cy="3031499"/>
          </a:xfrm>
          <a:prstGeom prst="rect">
            <a:avLst/>
          </a:prstGeom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9D94A59D-D2AA-4C58-82ED-8746F0DDC3BF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884BD462-B4AC-48FD-900F-6E050E1C65E1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E42EA25F-3FA9-4FD6-85B0-71AB78FC8912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0" name="Rect 0">
            <a:extLst>
              <a:ext uri="{FF2B5EF4-FFF2-40B4-BE49-F238E27FC236}">
                <a16:creationId xmlns:a16="http://schemas.microsoft.com/office/drawing/2014/main" id="{BBD9C60B-D58F-4998-B03F-F3D09910CA1E}"/>
              </a:ext>
            </a:extLst>
          </p:cNvPr>
          <p:cNvSpPr txBox="1">
            <a:spLocks/>
          </p:cNvSpPr>
          <p:nvPr/>
        </p:nvSpPr>
        <p:spPr>
          <a:xfrm>
            <a:off x="233363" y="150090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sz="2400" b="1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KoBRA</a:t>
            </a: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spectrometer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1ECCBD52-FCCD-4052-B3B0-77C9D3CAC9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0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B910627-71D9-A727-41B3-82DAA13CBE19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3AF95A12-F841-2207-6FD7-6F015DF2EDE0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CC64A81-6F6F-85B3-8148-58C98A27E3B9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62890" y="131638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0" latinLnBrk="0" hangingPunct="0">
              <a:buFontTx/>
              <a:buNone/>
            </a:pPr>
            <a:r>
              <a:rPr lang="en-US" sz="2400" b="1" i="0" spc="-20" dirty="0" err="1">
                <a:solidFill>
                  <a:schemeClr val="bg1"/>
                </a:solidFill>
                <a:latin typeface="Arial" charset="0"/>
                <a:ea typeface="Arial" charset="0"/>
              </a:rPr>
              <a:t>NDPS</a:t>
            </a:r>
            <a:r>
              <a:rPr lang="en-US" sz="2400" b="1" i="0" spc="-20" dirty="0">
                <a:solidFill>
                  <a:schemeClr val="bg1"/>
                </a:solidFill>
                <a:latin typeface="Arial" charset="0"/>
                <a:ea typeface="Arial" charset="0"/>
              </a:rPr>
              <a:t> (Nuclear Data Production System)</a:t>
            </a:r>
            <a:endParaRPr lang="ko-KR" altLang="en-US" sz="2400" b="1" i="0" spc="-20" dirty="0">
              <a:solidFill>
                <a:schemeClr val="bg1"/>
              </a:solidFill>
              <a:latin typeface="Arial" charset="0"/>
              <a:ea typeface="Arial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AF23241B-9314-451B-9137-8850F51F1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7363D6AC-0B58-4315-A967-4AED98194F5F}"/>
              </a:ext>
            </a:extLst>
          </p:cNvPr>
          <p:cNvSpPr/>
          <p:nvPr/>
        </p:nvSpPr>
        <p:spPr>
          <a:xfrm>
            <a:off x="236219" y="910247"/>
            <a:ext cx="8671561" cy="1028423"/>
          </a:xfrm>
          <a:prstGeom prst="rect">
            <a:avLst/>
          </a:prstGeom>
          <a:solidFill>
            <a:srgbClr val="2F5597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altLang="ko-KR" sz="1400" b="1" dirty="0">
                <a:solidFill>
                  <a:srgbClr val="FFFF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Neutron beam production system </a:t>
            </a:r>
            <a:r>
              <a:rPr lang="en-US" altLang="ko-KR" sz="14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with proton and deuteron beams </a:t>
            </a:r>
            <a:br>
              <a:rPr lang="en-US" altLang="ko-KR" sz="14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altLang="ko-KR" sz="14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altLang="ko-KR" sz="1400" b="1" dirty="0">
                <a:solidFill>
                  <a:srgbClr val="FFFF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Nuclear data</a:t>
            </a:r>
            <a:r>
              <a:rPr lang="en-US" altLang="ko-KR" sz="14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measurement</a:t>
            </a:r>
          </a:p>
          <a:p>
            <a:pPr defTabSz="685800">
              <a:lnSpc>
                <a:spcPct val="150000"/>
              </a:lnSpc>
            </a:pPr>
            <a:r>
              <a:rPr lang="en-US" altLang="ko-KR" sz="14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 Applications such as neutron irradiation test for </a:t>
            </a:r>
            <a:r>
              <a:rPr lang="en-US" altLang="ko-KR" sz="1400" b="1" dirty="0">
                <a:solidFill>
                  <a:srgbClr val="FFFF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semiconductor</a:t>
            </a:r>
            <a:r>
              <a:rPr lang="en-US" altLang="ko-KR" sz="14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9" name="직사각형 30">
            <a:extLst>
              <a:ext uri="{FF2B5EF4-FFF2-40B4-BE49-F238E27FC236}">
                <a16:creationId xmlns:a16="http://schemas.microsoft.com/office/drawing/2014/main" id="{D89C9AE3-2E50-43D7-97BF-B89DDCBF6CAE}"/>
              </a:ext>
            </a:extLst>
          </p:cNvPr>
          <p:cNvSpPr/>
          <p:nvPr/>
        </p:nvSpPr>
        <p:spPr>
          <a:xfrm>
            <a:off x="262890" y="2132571"/>
            <a:ext cx="8559563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60735" indent="-160735" defTabSz="685800">
              <a:buFont typeface="Wingdings" panose="05000000000000000000" pitchFamily="2" charset="2"/>
              <a:buChar char="v"/>
            </a:pP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White neutrons produced by 50 MeV/u deuteron beams from </a:t>
            </a:r>
            <a:r>
              <a:rPr lang="en-US" altLang="ko-KR" sz="1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SCL3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Microsoft Sans Serif" panose="020B0604020202020204" pitchFamily="34" charset="0"/>
              <a:cs typeface="Calibri" panose="020F0502020204030204" pitchFamily="34" charset="0"/>
            </a:endParaRPr>
          </a:p>
          <a:p>
            <a:pPr marL="160735" indent="-160735" defTabSz="685800">
              <a:buFont typeface="Wingdings" panose="05000000000000000000" pitchFamily="2" charset="2"/>
              <a:buChar char="v"/>
            </a:pP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Monoenergetic neutrons, by using proton beams of 20-80 MeV/u from </a:t>
            </a:r>
            <a:r>
              <a:rPr lang="en-US" altLang="ko-KR" sz="1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rPr>
              <a:t>SCL3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Microsoft Sans Serif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EDF0722-4FE4-414A-BF47-84C0B7079AB6}"/>
              </a:ext>
            </a:extLst>
          </p:cNvPr>
          <p:cNvGrpSpPr/>
          <p:nvPr/>
        </p:nvGrpSpPr>
        <p:grpSpPr>
          <a:xfrm>
            <a:off x="112122" y="2893925"/>
            <a:ext cx="8921346" cy="3245617"/>
            <a:chOff x="695581" y="3330972"/>
            <a:chExt cx="7976104" cy="2521263"/>
          </a:xfrm>
        </p:grpSpPr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1D18F9E8-3E53-45A5-AEE0-92F36C2C8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117" b="-1"/>
            <a:stretch/>
          </p:blipFill>
          <p:spPr>
            <a:xfrm>
              <a:off x="1000085" y="3379470"/>
              <a:ext cx="7671600" cy="2472765"/>
            </a:xfrm>
            <a:prstGeom prst="rect">
              <a:avLst/>
            </a:prstGeom>
          </p:spPr>
        </p:pic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375DF67B-64F0-4E2B-AE04-D76291128155}"/>
                </a:ext>
              </a:extLst>
            </p:cNvPr>
            <p:cNvSpPr/>
            <p:nvPr/>
          </p:nvSpPr>
          <p:spPr>
            <a:xfrm>
              <a:off x="1051450" y="3588743"/>
              <a:ext cx="1078165" cy="497666"/>
            </a:xfrm>
            <a:prstGeom prst="rect">
              <a:avLst/>
            </a:prstGeom>
            <a:solidFill>
              <a:srgbClr val="FBE5D6">
                <a:alpha val="21176"/>
              </a:srgbClr>
            </a:solidFill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1B688322-E7F7-4FED-B545-DAAC3A099A0C}"/>
                </a:ext>
              </a:extLst>
            </p:cNvPr>
            <p:cNvSpPr txBox="1"/>
            <p:nvPr/>
          </p:nvSpPr>
          <p:spPr>
            <a:xfrm>
              <a:off x="3490078" y="3827701"/>
              <a:ext cx="417102" cy="213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r>
                <a:rPr lang="en-US" altLang="ko-KR" sz="788" b="1" dirty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SCL3</a:t>
              </a:r>
              <a:endParaRPr lang="ko-KR" altLang="en-US" sz="788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D37A5F38-66CD-45DD-9C54-779D662AEE17}"/>
                </a:ext>
              </a:extLst>
            </p:cNvPr>
            <p:cNvSpPr txBox="1"/>
            <p:nvPr/>
          </p:nvSpPr>
          <p:spPr>
            <a:xfrm>
              <a:off x="3490076" y="3529194"/>
              <a:ext cx="417102" cy="213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r>
                <a:rPr lang="en-US" altLang="ko-KR" sz="788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SCL2</a:t>
              </a:r>
              <a:endParaRPr lang="ko-KR" altLang="en-US" sz="788" b="1" dirty="0">
                <a:solidFill>
                  <a:prstClr val="white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81688BE7-B881-498F-96A1-FC9CBDDADDD4}"/>
                </a:ext>
              </a:extLst>
            </p:cNvPr>
            <p:cNvSpPr txBox="1"/>
            <p:nvPr/>
          </p:nvSpPr>
          <p:spPr>
            <a:xfrm>
              <a:off x="2498265" y="4385138"/>
              <a:ext cx="1677495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r>
                <a:rPr lang="en-US" altLang="ko-KR" sz="900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Deuteron (E</a:t>
              </a:r>
              <a:r>
                <a:rPr lang="en-US" altLang="ko-KR" sz="900" b="1" baseline="-25000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d </a:t>
              </a:r>
              <a:r>
                <a:rPr lang="en-US" altLang="ko-KR" sz="900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 ≤ 49 MeV/u)</a:t>
              </a:r>
            </a:p>
            <a:p>
              <a:pPr algn="ctr" defTabSz="685800"/>
              <a:r>
                <a:rPr lang="en-US" altLang="ko-KR" sz="900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Proton ( E</a:t>
              </a:r>
              <a:r>
                <a:rPr lang="en-US" altLang="ko-KR" sz="900" b="1" baseline="-25000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p</a:t>
              </a:r>
              <a:r>
                <a:rPr lang="en-US" altLang="ko-KR" sz="900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 ≤ 83 MeV/u)</a:t>
              </a:r>
            </a:p>
          </p:txBody>
        </p: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B1C44B10-BE7D-44CA-8783-D26DDB1E18DB}"/>
                </a:ext>
              </a:extLst>
            </p:cNvPr>
            <p:cNvSpPr txBox="1"/>
            <p:nvPr/>
          </p:nvSpPr>
          <p:spPr>
            <a:xfrm>
              <a:off x="695581" y="3330972"/>
              <a:ext cx="1703462" cy="213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r>
                <a:rPr lang="en-US" altLang="ko-KR" sz="788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Low energy experimental hall B</a:t>
              </a:r>
              <a:endParaRPr lang="ko-KR" altLang="en-US" sz="788" b="1" dirty="0">
                <a:solidFill>
                  <a:prstClr val="white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  <p:sp>
          <p:nvSpPr>
            <p:cNvPr id="46" name="아래쪽 화살표 19">
              <a:extLst>
                <a:ext uri="{FF2B5EF4-FFF2-40B4-BE49-F238E27FC236}">
                  <a16:creationId xmlns:a16="http://schemas.microsoft.com/office/drawing/2014/main" id="{4ACEBA55-049E-430D-9C94-F7BA091DD8C3}"/>
                </a:ext>
              </a:extLst>
            </p:cNvPr>
            <p:cNvSpPr/>
            <p:nvPr/>
          </p:nvSpPr>
          <p:spPr>
            <a:xfrm rot="5400000">
              <a:off x="3211075" y="3383792"/>
              <a:ext cx="129144" cy="1554763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7" name="아래쪽 화살표 20">
              <a:extLst>
                <a:ext uri="{FF2B5EF4-FFF2-40B4-BE49-F238E27FC236}">
                  <a16:creationId xmlns:a16="http://schemas.microsoft.com/office/drawing/2014/main" id="{3BFC6F83-05CD-489D-B421-361755AFB2A1}"/>
                </a:ext>
              </a:extLst>
            </p:cNvPr>
            <p:cNvSpPr/>
            <p:nvPr/>
          </p:nvSpPr>
          <p:spPr>
            <a:xfrm rot="5400000">
              <a:off x="2040271" y="3690698"/>
              <a:ext cx="112328" cy="384363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8" name="아래쪽 화살표 21">
              <a:extLst>
                <a:ext uri="{FF2B5EF4-FFF2-40B4-BE49-F238E27FC236}">
                  <a16:creationId xmlns:a16="http://schemas.microsoft.com/office/drawing/2014/main" id="{72DBF29A-B506-4251-8A1B-BBB451B13111}"/>
                </a:ext>
              </a:extLst>
            </p:cNvPr>
            <p:cNvSpPr/>
            <p:nvPr/>
          </p:nvSpPr>
          <p:spPr>
            <a:xfrm rot="7887512">
              <a:off x="2291294" y="3810604"/>
              <a:ext cx="133530" cy="349169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1F68499-8A7E-4342-BDF1-A40AAB3E4AC4}"/>
                </a:ext>
              </a:extLst>
            </p:cNvPr>
            <p:cNvSpPr txBox="1"/>
            <p:nvPr/>
          </p:nvSpPr>
          <p:spPr>
            <a:xfrm>
              <a:off x="1255862" y="5244381"/>
              <a:ext cx="1747505" cy="213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r>
                <a:rPr lang="en-US" altLang="ko-KR" sz="788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Low energy experimental hall A</a:t>
              </a:r>
              <a:endParaRPr lang="ko-KR" altLang="en-US" sz="788" b="1" dirty="0">
                <a:solidFill>
                  <a:prstClr val="white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FEF2381F-CB9D-4336-B48F-CDB4EF85C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39"/>
            <a:stretch/>
          </p:blipFill>
          <p:spPr>
            <a:xfrm>
              <a:off x="1205669" y="3751597"/>
              <a:ext cx="445124" cy="192092"/>
            </a:xfrm>
            <a:prstGeom prst="rect">
              <a:avLst/>
            </a:prstGeom>
          </p:spPr>
        </p:pic>
        <p:sp>
          <p:nvSpPr>
            <p:cNvPr id="52" name="TextBox 24">
              <a:extLst>
                <a:ext uri="{FF2B5EF4-FFF2-40B4-BE49-F238E27FC236}">
                  <a16:creationId xmlns:a16="http://schemas.microsoft.com/office/drawing/2014/main" id="{E686BA34-5D81-46ED-8AB8-49314A77DA69}"/>
                </a:ext>
              </a:extLst>
            </p:cNvPr>
            <p:cNvSpPr txBox="1"/>
            <p:nvPr/>
          </p:nvSpPr>
          <p:spPr>
            <a:xfrm>
              <a:off x="4377715" y="4627512"/>
              <a:ext cx="434734" cy="2308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altLang="ko-KR" sz="900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ISOL</a:t>
              </a:r>
              <a:endParaRPr lang="ko-KR" altLang="en-US" sz="900" b="1" dirty="0">
                <a:solidFill>
                  <a:prstClr val="white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  <p:sp>
          <p:nvSpPr>
            <p:cNvPr id="53" name="TextBox 28">
              <a:extLst>
                <a:ext uri="{FF2B5EF4-FFF2-40B4-BE49-F238E27FC236}">
                  <a16:creationId xmlns:a16="http://schemas.microsoft.com/office/drawing/2014/main" id="{47498C98-274A-41AE-8B77-42C28C15C23D}"/>
                </a:ext>
              </a:extLst>
            </p:cNvPr>
            <p:cNvSpPr txBox="1"/>
            <p:nvPr/>
          </p:nvSpPr>
          <p:spPr>
            <a:xfrm>
              <a:off x="7095093" y="4022942"/>
              <a:ext cx="280846" cy="230832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altLang="ko-KR" sz="900" b="1" dirty="0">
                  <a:solidFill>
                    <a:prstClr val="white"/>
                  </a:solidFill>
                  <a:latin typeface="맑은 고딕" panose="020F0302020204030204"/>
                  <a:ea typeface="맑은 고딕" panose="020B0503020000020004" pitchFamily="50" charset="-127"/>
                </a:rPr>
                <a:t>IF</a:t>
              </a:r>
              <a:endParaRPr lang="ko-KR" altLang="en-US" sz="900" b="1" dirty="0">
                <a:solidFill>
                  <a:prstClr val="white"/>
                </a:solidFill>
                <a:latin typeface="맑은 고딕" panose="020F0302020204030204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57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 0">
            <a:extLst>
              <a:ext uri="{FF2B5EF4-FFF2-40B4-BE49-F238E27FC236}">
                <a16:creationId xmlns:a16="http://schemas.microsoft.com/office/drawing/2014/main" id="{51E0AED7-15B0-472A-B2FD-3578CD3512EA}"/>
              </a:ext>
            </a:extLst>
          </p:cNvPr>
          <p:cNvSpPr>
            <a:spLocks/>
          </p:cNvSpPr>
          <p:nvPr/>
        </p:nvSpPr>
        <p:spPr>
          <a:xfrm>
            <a:off x="920201" y="4910227"/>
            <a:ext cx="7277100" cy="6070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9" name="Rect 0">
            <a:extLst>
              <a:ext uri="{FF2B5EF4-FFF2-40B4-BE49-F238E27FC236}">
                <a16:creationId xmlns:a16="http://schemas.microsoft.com/office/drawing/2014/main" id="{A8218795-CAAB-4285-9F9E-CCEB4A28C5F3}"/>
              </a:ext>
            </a:extLst>
          </p:cNvPr>
          <p:cNvSpPr>
            <a:spLocks/>
          </p:cNvSpPr>
          <p:nvPr/>
        </p:nvSpPr>
        <p:spPr>
          <a:xfrm>
            <a:off x="926825" y="3521135"/>
            <a:ext cx="7277100" cy="8183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13" name="Rect 0"/>
          <p:cNvSpPr>
            <a:spLocks/>
          </p:cNvSpPr>
          <p:nvPr/>
        </p:nvSpPr>
        <p:spPr>
          <a:xfrm>
            <a:off x="933449" y="2335066"/>
            <a:ext cx="7277100" cy="6070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12" name="Rect 0"/>
          <p:cNvSpPr txBox="1">
            <a:spLocks/>
          </p:cNvSpPr>
          <p:nvPr/>
        </p:nvSpPr>
        <p:spPr>
          <a:xfrm>
            <a:off x="748665" y="1143635"/>
            <a:ext cx="7646670" cy="58674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lang="en-US" sz="3200" b="1" dirty="0">
                <a:solidFill>
                  <a:srgbClr val="42ACBE"/>
                </a:solidFill>
                <a:latin typeface="Candara" panose="020E0502030303020204" pitchFamily="34" charset="0"/>
                <a:ea typeface="Arial" charset="0"/>
              </a:rPr>
              <a:t>Status of </a:t>
            </a:r>
            <a:r>
              <a:rPr lang="en-US" sz="3200" b="1" dirty="0" err="1">
                <a:solidFill>
                  <a:srgbClr val="42ACBE"/>
                </a:solidFill>
                <a:latin typeface="Candara" panose="020E0502030303020204" pitchFamily="34" charset="0"/>
                <a:ea typeface="Arial" charset="0"/>
              </a:rPr>
              <a:t>RAON</a:t>
            </a:r>
            <a:endParaRPr lang="ko-KR" altLang="en-US" sz="3200" b="1" dirty="0">
              <a:solidFill>
                <a:srgbClr val="42ACBE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" name="Rect 0">
            <a:extLst>
              <a:ext uri="{FF2B5EF4-FFF2-40B4-BE49-F238E27FC236}">
                <a16:creationId xmlns:a16="http://schemas.microsoft.com/office/drawing/2014/main" id="{667A2E44-2102-9E1A-802D-25C27BC03CE3}"/>
              </a:ext>
            </a:extLst>
          </p:cNvPr>
          <p:cNvSpPr txBox="1">
            <a:spLocks/>
          </p:cNvSpPr>
          <p:nvPr/>
        </p:nvSpPr>
        <p:spPr>
          <a:xfrm>
            <a:off x="1158875" y="2425272"/>
            <a:ext cx="6132830" cy="3017493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algn="l" defTabSz="914400" rtl="0" eaLnBrk="1" latinLnBrk="0" hangingPunct="1"/>
            <a:r>
              <a:rPr lang="en-US"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I.</a:t>
            </a:r>
            <a:r>
              <a:rPr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lang="en-US" altLang="ko-KR"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Introduction to the </a:t>
            </a:r>
            <a:r>
              <a:rPr sz="1900" b="1" spc="-20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R</a:t>
            </a:r>
            <a:r>
              <a:rPr lang="en-US" sz="1900" b="1" spc="-20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AON</a:t>
            </a:r>
            <a:endParaRPr lang="ko-KR" altLang="en-US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marL="400050" indent="-400050" algn="l" defTabSz="914400" rtl="0" eaLnBrk="1" latinLnBrk="0" hangingPunct="1">
              <a:buFont typeface="+mj-lt"/>
              <a:buAutoNum type="romanUcPeriod"/>
            </a:pPr>
            <a:endParaRPr lang="ko-KR" altLang="en-US" sz="1900" spc="-20" dirty="0">
              <a:solidFill>
                <a:schemeClr val="bg1"/>
              </a:solidFill>
              <a:latin typeface="Candara" panose="020E0502030303020204" pitchFamily="34" charset="0"/>
              <a:ea typeface="나눔고딕" charset="0"/>
            </a:endParaRPr>
          </a:p>
          <a:p>
            <a:pPr marL="400050" indent="-400050" algn="l" defTabSz="914400" rtl="0" eaLnBrk="1" latinLnBrk="0" hangingPunct="1">
              <a:buFont typeface="+mj-lt"/>
              <a:buAutoNum type="romanUcPeriod"/>
            </a:pPr>
            <a:endParaRPr lang="ko-KR" altLang="en-US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marL="400050" indent="-400050" algn="l" defTabSz="914400" rtl="0" eaLnBrk="1" latinLnBrk="0" hangingPunct="1">
              <a:buFont typeface="+mj-lt"/>
              <a:buAutoNum type="romanUcPeriod"/>
            </a:pPr>
            <a:endParaRPr lang="en-US" altLang="ko-KR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algn="l" defTabSz="914400" rtl="0" eaLnBrk="1" latinLnBrk="0" hangingPunct="1"/>
            <a:r>
              <a:rPr lang="en-US"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II.</a:t>
            </a:r>
            <a:r>
              <a:rPr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 Current Status of the Project</a:t>
            </a:r>
            <a:endParaRPr lang="ko-KR" altLang="en-US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algn="l" defTabSz="914400" rtl="0" eaLnBrk="1" latinLnBrk="0" hangingPunct="1"/>
            <a:r>
              <a:rPr lang="en-US" altLang="ko-KR" sz="1900" spc="-20" dirty="0">
                <a:solidFill>
                  <a:schemeClr val="bg1"/>
                </a:solidFill>
                <a:latin typeface="Candara" panose="020E0502030303020204" pitchFamily="34" charset="0"/>
                <a:ea typeface="나눔고딕" charset="0"/>
              </a:rPr>
              <a:t>      (Accelerator systems and Experimental systems)</a:t>
            </a:r>
            <a:endParaRPr lang="ko-KR" altLang="en-US" sz="1900" spc="-20" dirty="0">
              <a:solidFill>
                <a:schemeClr val="bg1"/>
              </a:solidFill>
              <a:latin typeface="Candara" panose="020E0502030303020204" pitchFamily="34" charset="0"/>
              <a:ea typeface="나눔고딕" charset="0"/>
            </a:endParaRPr>
          </a:p>
          <a:p>
            <a:pPr marL="400050" indent="-400050" algn="l" defTabSz="914400" rtl="0" eaLnBrk="1" latinLnBrk="0" hangingPunct="1">
              <a:buFont typeface="+mj-lt"/>
              <a:buAutoNum type="romanUcPeriod"/>
            </a:pPr>
            <a:endParaRPr lang="en-US" altLang="ko-KR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marL="400050" indent="-400050" algn="l" defTabSz="914400" rtl="0" eaLnBrk="1" latinLnBrk="0" hangingPunct="1">
              <a:buFont typeface="+mj-lt"/>
              <a:buAutoNum type="romanUcPeriod"/>
            </a:pPr>
            <a:endParaRPr lang="ko-KR" altLang="en-US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algn="l" defTabSz="914400" rtl="0" eaLnBrk="1" latinLnBrk="0" hangingPunct="1"/>
            <a:endParaRPr lang="en-US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  <a:p>
            <a:pPr algn="l" defTabSz="914400" rtl="0" eaLnBrk="1" latinLnBrk="0" hangingPunct="1"/>
            <a:r>
              <a:rPr lang="en-US"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III.</a:t>
            </a:r>
            <a:r>
              <a:rPr sz="19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 Summary</a:t>
            </a:r>
            <a:endParaRPr lang="ko-KR" altLang="en-US" sz="1900" b="1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D1FA49E-7F9F-AE47-C87C-CF865C8DA717}"/>
              </a:ext>
            </a:extLst>
          </p:cNvPr>
          <p:cNvSpPr/>
          <p:nvPr/>
        </p:nvSpPr>
        <p:spPr>
          <a:xfrm>
            <a:off x="7324532" y="6483239"/>
            <a:ext cx="503853" cy="290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3CE29AC-9BED-47BA-AD14-65F9A6CB3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B910627-71D9-A727-41B3-82DAA13CBE19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3AF95A12-F841-2207-6FD7-6F015DF2EDE0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CC64A81-6F6F-85B3-8148-58C98A27E3B9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62890" y="131638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0" latinLnBrk="0" hangingPunct="0">
              <a:buFontTx/>
              <a:buNone/>
            </a:pPr>
            <a:r>
              <a:rPr lang="en-US" sz="2400" b="1" i="0" spc="-20" dirty="0" err="1">
                <a:solidFill>
                  <a:schemeClr val="bg1"/>
                </a:solidFill>
                <a:latin typeface="Arial" charset="0"/>
                <a:ea typeface="Arial" charset="0"/>
              </a:rPr>
              <a:t>NDPS</a:t>
            </a:r>
            <a:r>
              <a:rPr lang="en-US" sz="2400" b="1" i="0" spc="-20" dirty="0">
                <a:solidFill>
                  <a:schemeClr val="bg1"/>
                </a:solidFill>
                <a:latin typeface="Arial" charset="0"/>
                <a:ea typeface="Arial" charset="0"/>
              </a:rPr>
              <a:t> (Nuclear Data Production System)</a:t>
            </a:r>
            <a:endParaRPr lang="ko-KR" altLang="en-US" sz="2400" b="1" i="0" spc="-20" dirty="0">
              <a:solidFill>
                <a:schemeClr val="bg1"/>
              </a:solidFill>
              <a:latin typeface="Arial" charset="0"/>
              <a:ea typeface="Arial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80CFCA2-9AF9-483D-B5F6-8768A19F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27"/>
          <a:stretch/>
        </p:blipFill>
        <p:spPr>
          <a:xfrm>
            <a:off x="233372" y="920265"/>
            <a:ext cx="8204640" cy="2451212"/>
          </a:xfrm>
          <a:prstGeom prst="rect">
            <a:avLst/>
          </a:prstGeom>
        </p:spPr>
      </p:pic>
      <p:sp>
        <p:nvSpPr>
          <p:cNvPr id="19" name="TextBox 25">
            <a:extLst>
              <a:ext uri="{FF2B5EF4-FFF2-40B4-BE49-F238E27FC236}">
                <a16:creationId xmlns:a16="http://schemas.microsoft.com/office/drawing/2014/main" id="{098D88CD-FCEA-4CF0-93DB-80219F58AC38}"/>
              </a:ext>
            </a:extLst>
          </p:cNvPr>
          <p:cNvSpPr txBox="1"/>
          <p:nvPr/>
        </p:nvSpPr>
        <p:spPr>
          <a:xfrm>
            <a:off x="8496998" y="2716419"/>
            <a:ext cx="482824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SCL3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350C10DE-B341-4E62-8CE4-D68452D92BF6}"/>
              </a:ext>
            </a:extLst>
          </p:cNvPr>
          <p:cNvSpPr txBox="1"/>
          <p:nvPr/>
        </p:nvSpPr>
        <p:spPr>
          <a:xfrm>
            <a:off x="8519392" y="1494011"/>
            <a:ext cx="482824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SCL2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55C3F5B-2645-4BBC-B019-3AC4C2919ABD}"/>
              </a:ext>
            </a:extLst>
          </p:cNvPr>
          <p:cNvCxnSpPr/>
          <p:nvPr/>
        </p:nvCxnSpPr>
        <p:spPr>
          <a:xfrm>
            <a:off x="3659863" y="1730125"/>
            <a:ext cx="2050610" cy="0"/>
          </a:xfrm>
          <a:prstGeom prst="line">
            <a:avLst/>
          </a:prstGeom>
          <a:ln w="76200">
            <a:solidFill>
              <a:srgbClr val="92D050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5F5EF93C-438F-40D8-BD4B-FA62F54B28A5}"/>
              </a:ext>
            </a:extLst>
          </p:cNvPr>
          <p:cNvCxnSpPr/>
          <p:nvPr/>
        </p:nvCxnSpPr>
        <p:spPr>
          <a:xfrm>
            <a:off x="5764794" y="1764073"/>
            <a:ext cx="1112256" cy="1086951"/>
          </a:xfrm>
          <a:prstGeom prst="line">
            <a:avLst/>
          </a:prstGeom>
          <a:ln w="76200">
            <a:solidFill>
              <a:srgbClr val="92D050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1229C026-A03D-4000-BA2F-FE43ED01EEF5}"/>
              </a:ext>
            </a:extLst>
          </p:cNvPr>
          <p:cNvCxnSpPr/>
          <p:nvPr/>
        </p:nvCxnSpPr>
        <p:spPr>
          <a:xfrm>
            <a:off x="6911146" y="2840285"/>
            <a:ext cx="1418962" cy="44306"/>
          </a:xfrm>
          <a:prstGeom prst="line">
            <a:avLst/>
          </a:prstGeom>
          <a:ln w="76200">
            <a:solidFill>
              <a:srgbClr val="92D050">
                <a:alpha val="3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아래쪽 화살표 47">
            <a:extLst>
              <a:ext uri="{FF2B5EF4-FFF2-40B4-BE49-F238E27FC236}">
                <a16:creationId xmlns:a16="http://schemas.microsoft.com/office/drawing/2014/main" id="{F01B5618-6E65-4FA5-A86B-3AA7B451FCFB}"/>
              </a:ext>
            </a:extLst>
          </p:cNvPr>
          <p:cNvSpPr/>
          <p:nvPr/>
        </p:nvSpPr>
        <p:spPr>
          <a:xfrm rot="5400000">
            <a:off x="8106994" y="2565429"/>
            <a:ext cx="112328" cy="384363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E8181F6-2750-40BE-BAD4-1012BF5DB3AC}"/>
              </a:ext>
            </a:extLst>
          </p:cNvPr>
          <p:cNvSpPr/>
          <p:nvPr/>
        </p:nvSpPr>
        <p:spPr>
          <a:xfrm>
            <a:off x="4594528" y="877396"/>
            <a:ext cx="1924124" cy="1853193"/>
          </a:xfrm>
          <a:prstGeom prst="rect">
            <a:avLst/>
          </a:prstGeom>
          <a:solidFill>
            <a:schemeClr val="accent5">
              <a:lumMod val="20000"/>
              <a:lumOff val="80000"/>
              <a:alpha val="21176"/>
            </a:schemeClr>
          </a:solidFill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아래쪽 화살표 37">
            <a:extLst>
              <a:ext uri="{FF2B5EF4-FFF2-40B4-BE49-F238E27FC236}">
                <a16:creationId xmlns:a16="http://schemas.microsoft.com/office/drawing/2014/main" id="{C6B240CF-CBAF-42E6-ABE7-BFD42F6AAAAE}"/>
              </a:ext>
            </a:extLst>
          </p:cNvPr>
          <p:cNvSpPr/>
          <p:nvPr/>
        </p:nvSpPr>
        <p:spPr>
          <a:xfrm rot="5400000">
            <a:off x="8013680" y="2565429"/>
            <a:ext cx="112328" cy="384363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아래쪽 화살표 46">
            <a:extLst>
              <a:ext uri="{FF2B5EF4-FFF2-40B4-BE49-F238E27FC236}">
                <a16:creationId xmlns:a16="http://schemas.microsoft.com/office/drawing/2014/main" id="{65E48C36-B25C-4EC8-8D46-7A47933D6A81}"/>
              </a:ext>
            </a:extLst>
          </p:cNvPr>
          <p:cNvSpPr/>
          <p:nvPr/>
        </p:nvSpPr>
        <p:spPr>
          <a:xfrm rot="5400000">
            <a:off x="4858425" y="1247247"/>
            <a:ext cx="112328" cy="119681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F7E1A122-4218-4D0D-83A4-19D6CF317566}"/>
              </a:ext>
            </a:extLst>
          </p:cNvPr>
          <p:cNvSpPr txBox="1"/>
          <p:nvPr/>
        </p:nvSpPr>
        <p:spPr>
          <a:xfrm>
            <a:off x="4724654" y="1409753"/>
            <a:ext cx="1473480" cy="2462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Transport Room 2</a:t>
            </a:r>
            <a:endParaRPr lang="ko-KR" alt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4538AD1B-BC41-44E9-B2FA-F9CBB5A719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9"/>
          <a:stretch/>
        </p:blipFill>
        <p:spPr>
          <a:xfrm>
            <a:off x="2433733" y="2235426"/>
            <a:ext cx="500524" cy="216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414A92-96CF-4638-A2CF-6E3959E4F917}"/>
              </a:ext>
            </a:extLst>
          </p:cNvPr>
          <p:cNvSpPr txBox="1"/>
          <p:nvPr/>
        </p:nvSpPr>
        <p:spPr>
          <a:xfrm>
            <a:off x="6148657" y="3058346"/>
            <a:ext cx="114967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25" b="1" dirty="0">
                <a:latin typeface="Calibri" panose="020F0502020204030204" pitchFamily="34" charset="0"/>
                <a:cs typeface="Calibri" panose="020F0502020204030204" pitchFamily="34" charset="0"/>
              </a:rPr>
              <a:t>SCL3-KoBRA beamline</a:t>
            </a:r>
            <a:endParaRPr lang="ko-KR" altLang="en-US" sz="825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C8D277A7-2DA1-4E2A-969B-9E9C7D5DDA93}"/>
              </a:ext>
            </a:extLst>
          </p:cNvPr>
          <p:cNvSpPr txBox="1"/>
          <p:nvPr/>
        </p:nvSpPr>
        <p:spPr>
          <a:xfrm>
            <a:off x="4227245" y="2723315"/>
            <a:ext cx="1473480" cy="2462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Transport Room 1</a:t>
            </a:r>
            <a:endParaRPr lang="ko-KR" alt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5F428AF6-9CB3-4A1C-9F6B-3034240B6BFA}"/>
              </a:ext>
            </a:extLst>
          </p:cNvPr>
          <p:cNvSpPr/>
          <p:nvPr/>
        </p:nvSpPr>
        <p:spPr>
          <a:xfrm>
            <a:off x="170010" y="877107"/>
            <a:ext cx="4371878" cy="1853193"/>
          </a:xfrm>
          <a:prstGeom prst="rect">
            <a:avLst/>
          </a:prstGeom>
          <a:solidFill>
            <a:srgbClr val="FBE5D6">
              <a:alpha val="21176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670E46-EFFC-46DA-8814-B64578530B4A}"/>
              </a:ext>
            </a:extLst>
          </p:cNvPr>
          <p:cNvSpPr txBox="1"/>
          <p:nvPr/>
        </p:nvSpPr>
        <p:spPr>
          <a:xfrm>
            <a:off x="1445591" y="1648898"/>
            <a:ext cx="875496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ToF</a:t>
            </a:r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room</a:t>
            </a:r>
            <a:endParaRPr lang="ko-KR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C6C39242-0F3A-49B5-8B70-98FFF0FA3FBF}"/>
              </a:ext>
            </a:extLst>
          </p:cNvPr>
          <p:cNvSpPr txBox="1"/>
          <p:nvPr/>
        </p:nvSpPr>
        <p:spPr>
          <a:xfrm>
            <a:off x="3697952" y="1405058"/>
            <a:ext cx="822661" cy="2462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room</a:t>
            </a:r>
            <a:endParaRPr lang="ko-KR" alt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2E0DA8CE-D010-4107-9872-11EA7ECA7E47}"/>
              </a:ext>
            </a:extLst>
          </p:cNvPr>
          <p:cNvSpPr txBox="1"/>
          <p:nvPr/>
        </p:nvSpPr>
        <p:spPr>
          <a:xfrm>
            <a:off x="4756223" y="1936022"/>
            <a:ext cx="965133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Deuteron or proton</a:t>
            </a:r>
          </a:p>
        </p:txBody>
      </p:sp>
      <p:graphicFrame>
        <p:nvGraphicFramePr>
          <p:cNvPr id="36" name="표 22">
            <a:extLst>
              <a:ext uri="{FF2B5EF4-FFF2-40B4-BE49-F238E27FC236}">
                <a16:creationId xmlns:a16="http://schemas.microsoft.com/office/drawing/2014/main" id="{49F33E5E-02DB-4024-8363-C512C28620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17478" y="3470878"/>
          <a:ext cx="3689804" cy="3009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3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0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ion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Proton, deuteron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6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</a:t>
                      </a:r>
                      <a:b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energy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 MeV/u for deuteron</a:t>
                      </a:r>
                      <a:endParaRPr lang="ko-KR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 algn="l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 MeV for proton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08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</a:p>
                    <a:p>
                      <a:pPr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current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~10 </a:t>
                      </a:r>
                      <a:r>
                        <a:rPr lang="el-GR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A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7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white neutron</a:t>
                      </a:r>
                    </a:p>
                    <a:p>
                      <a:pPr lvl="0"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monoenergetic neutron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60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1 ns</a:t>
                      </a:r>
                      <a:endParaRPr lang="en-US" altLang="ko-KR" sz="14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54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 rate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– 200) kHz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3650180"/>
                  </a:ext>
                </a:extLst>
              </a:tr>
              <a:tr h="304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Flight length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– 40 m</a:t>
                      </a: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Neutron flux</a:t>
                      </a:r>
                      <a:endParaRPr lang="ko-KR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10</a:t>
                      </a:r>
                      <a:r>
                        <a:rPr lang="en-US" altLang="ko-KR" sz="1400" b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altLang="ko-KR" sz="1400" b="0" kern="12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altLang="ko-KR" sz="1400" b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</a:t>
                      </a:r>
                      <a:r>
                        <a:rPr lang="en-US" altLang="ko-KR" sz="1400" b="0" kern="12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altLang="ko-KR" sz="1400" b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altLang="ko-KR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at 5 m</a:t>
                      </a:r>
                      <a:endParaRPr lang="en-US" altLang="ko-KR" sz="1400" b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7" name="그림 36">
            <a:extLst>
              <a:ext uri="{FF2B5EF4-FFF2-40B4-BE49-F238E27FC236}">
                <a16:creationId xmlns:a16="http://schemas.microsoft.com/office/drawing/2014/main" id="{AF23241B-9314-451B-9137-8850F51F1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49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B910627-71D9-A727-41B3-82DAA13CBE19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3AF95A12-F841-2207-6FD7-6F015DF2EDE0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CC64A81-6F6F-85B3-8148-58C98A27E3B9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62890" y="131638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0" latinLnBrk="0" hangingPunct="0">
              <a:buFontTx/>
              <a:buNone/>
            </a:pPr>
            <a:r>
              <a:rPr lang="en-US" sz="2400" b="1" i="0" spc="-20" dirty="0" err="1">
                <a:solidFill>
                  <a:schemeClr val="bg1"/>
                </a:solidFill>
                <a:latin typeface="Arial" charset="0"/>
                <a:ea typeface="Arial" charset="0"/>
              </a:rPr>
              <a:t>NDPS</a:t>
            </a:r>
            <a:r>
              <a:rPr lang="en-US" sz="2400" b="1" i="0" spc="-20" dirty="0">
                <a:solidFill>
                  <a:schemeClr val="bg1"/>
                </a:solidFill>
                <a:latin typeface="Arial" charset="0"/>
                <a:ea typeface="Arial" charset="0"/>
              </a:rPr>
              <a:t> (Nuclear Data Production System)</a:t>
            </a:r>
            <a:endParaRPr lang="ko-KR" altLang="en-US" sz="2400" b="1" i="0" spc="-20" dirty="0">
              <a:solidFill>
                <a:schemeClr val="bg1"/>
              </a:solidFill>
              <a:latin typeface="Arial" charset="0"/>
              <a:ea typeface="Arial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EF0BEBE-1A47-450F-9D77-74584EEDF8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15852" b="7667"/>
          <a:stretch/>
        </p:blipFill>
        <p:spPr>
          <a:xfrm>
            <a:off x="4779172" y="4003801"/>
            <a:ext cx="4218929" cy="189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D451A38-EAEE-49E3-9804-89C887E5F8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7778"/>
          <a:stretch/>
        </p:blipFill>
        <p:spPr>
          <a:xfrm rot="5400000">
            <a:off x="3119375" y="4315639"/>
            <a:ext cx="1890000" cy="126632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D004FAEA-06D5-4096-A7CC-088EA9908D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1250"/>
          <a:stretch/>
        </p:blipFill>
        <p:spPr>
          <a:xfrm rot="5400000">
            <a:off x="1925287" y="4392412"/>
            <a:ext cx="1890000" cy="11163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8A35724A-E3BC-4C4B-85E9-D31865CF7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22867"/>
          <a:stretch/>
        </p:blipFill>
        <p:spPr>
          <a:xfrm>
            <a:off x="143195" y="4005608"/>
            <a:ext cx="2071484" cy="189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FE8135FB-A0EA-4F03-8264-A037931544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697"/>
          <a:stretch/>
        </p:blipFill>
        <p:spPr>
          <a:xfrm>
            <a:off x="136375" y="1130717"/>
            <a:ext cx="8871251" cy="278405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2ACDA00-D2AF-4B03-98A1-9CBA372B79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9"/>
          <a:stretch/>
        </p:blipFill>
        <p:spPr>
          <a:xfrm>
            <a:off x="7867651" y="1062430"/>
            <a:ext cx="1026968" cy="44318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0CB4740-F556-4A0B-9A73-AF29F4DD6565}"/>
              </a:ext>
            </a:extLst>
          </p:cNvPr>
          <p:cNvSpPr txBox="1"/>
          <p:nvPr/>
        </p:nvSpPr>
        <p:spPr>
          <a:xfrm>
            <a:off x="277274" y="2658931"/>
            <a:ext cx="1367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Neutron Beam Dump</a:t>
            </a:r>
          </a:p>
          <a:p>
            <a:pPr algn="ctr"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(50 m away from C target)</a:t>
            </a:r>
            <a:endParaRPr lang="ko-KR" altLang="en-US" sz="900" b="1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854CAE-0944-4B37-BF29-08F660F04809}"/>
              </a:ext>
            </a:extLst>
          </p:cNvPr>
          <p:cNvSpPr txBox="1"/>
          <p:nvPr/>
        </p:nvSpPr>
        <p:spPr>
          <a:xfrm>
            <a:off x="4890888" y="2366827"/>
            <a:ext cx="1157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Neutron beam</a:t>
            </a:r>
            <a:endParaRPr lang="ko-KR" altLang="en-US" sz="900" b="1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17EB4FAB-0EEB-42CD-A728-D05EA42F7D13}"/>
              </a:ext>
            </a:extLst>
          </p:cNvPr>
          <p:cNvCxnSpPr/>
          <p:nvPr/>
        </p:nvCxnSpPr>
        <p:spPr>
          <a:xfrm flipV="1">
            <a:off x="6312155" y="2339081"/>
            <a:ext cx="378640" cy="436489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5B4F52C-F8D4-404E-AC91-4280E11A6D88}"/>
              </a:ext>
            </a:extLst>
          </p:cNvPr>
          <p:cNvSpPr txBox="1"/>
          <p:nvPr/>
        </p:nvSpPr>
        <p:spPr>
          <a:xfrm>
            <a:off x="2941140" y="1959124"/>
            <a:ext cx="1157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12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ToF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room</a:t>
            </a:r>
            <a:endParaRPr lang="ko-KR" altLang="en-US" sz="1200" b="1" dirty="0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6B2F67-3DBA-49CD-A467-5AF5425935FF}"/>
              </a:ext>
            </a:extLst>
          </p:cNvPr>
          <p:cNvSpPr txBox="1"/>
          <p:nvPr/>
        </p:nvSpPr>
        <p:spPr>
          <a:xfrm>
            <a:off x="6956269" y="1959124"/>
            <a:ext cx="1157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Target room</a:t>
            </a:r>
            <a:endParaRPr lang="ko-KR" altLang="en-US" sz="1200" b="1" dirty="0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8" name="직사각형 81">
            <a:extLst>
              <a:ext uri="{FF2B5EF4-FFF2-40B4-BE49-F238E27FC236}">
                <a16:creationId xmlns:a16="http://schemas.microsoft.com/office/drawing/2014/main" id="{8C9C5BB7-BEA3-4A22-BFF9-AF45DAE82F85}"/>
              </a:ext>
            </a:extLst>
          </p:cNvPr>
          <p:cNvSpPr/>
          <p:nvPr/>
        </p:nvSpPr>
        <p:spPr>
          <a:xfrm>
            <a:off x="2301986" y="3998109"/>
            <a:ext cx="1126499" cy="23083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ko-KR" sz="900" b="1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Neutron Collimator</a:t>
            </a:r>
            <a:endParaRPr lang="ko-KR" altLang="en-US" sz="900" b="1" dirty="0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9" name="직사각형 81">
            <a:extLst>
              <a:ext uri="{FF2B5EF4-FFF2-40B4-BE49-F238E27FC236}">
                <a16:creationId xmlns:a16="http://schemas.microsoft.com/office/drawing/2014/main" id="{A0F05600-9FB2-44D0-947B-73E506676CE8}"/>
              </a:ext>
            </a:extLst>
          </p:cNvPr>
          <p:cNvSpPr/>
          <p:nvPr/>
        </p:nvSpPr>
        <p:spPr>
          <a:xfrm>
            <a:off x="134217" y="4005918"/>
            <a:ext cx="1158253" cy="36933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ko-KR" sz="900" b="1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Neutron Beam Dump</a:t>
            </a:r>
            <a:endParaRPr lang="ko-KR" altLang="en-US" sz="900" b="1" dirty="0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198781-D5A7-46C8-BB33-F3A7212074BD}"/>
              </a:ext>
            </a:extLst>
          </p:cNvPr>
          <p:cNvSpPr txBox="1"/>
          <p:nvPr/>
        </p:nvSpPr>
        <p:spPr>
          <a:xfrm>
            <a:off x="2301986" y="5679695"/>
            <a:ext cx="644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900" b="1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ToF</a:t>
            </a:r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room</a:t>
            </a:r>
            <a:endParaRPr lang="ko-KR" altLang="en-US" sz="900" b="1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4EE4E9-0BD7-4C62-AAA6-50FE1308FC5D}"/>
              </a:ext>
            </a:extLst>
          </p:cNvPr>
          <p:cNvSpPr txBox="1"/>
          <p:nvPr/>
        </p:nvSpPr>
        <p:spPr>
          <a:xfrm>
            <a:off x="3850633" y="5666429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Target room</a:t>
            </a:r>
            <a:endParaRPr lang="ko-KR" altLang="en-US" sz="900" b="1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2" name="직사각형 81">
            <a:extLst>
              <a:ext uri="{FF2B5EF4-FFF2-40B4-BE49-F238E27FC236}">
                <a16:creationId xmlns:a16="http://schemas.microsoft.com/office/drawing/2014/main" id="{2129A323-9E50-426D-8016-39ED74A5EC77}"/>
              </a:ext>
            </a:extLst>
          </p:cNvPr>
          <p:cNvSpPr/>
          <p:nvPr/>
        </p:nvSpPr>
        <p:spPr>
          <a:xfrm>
            <a:off x="4774739" y="4005252"/>
            <a:ext cx="724851" cy="36933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altLang="ko-KR" sz="900" b="1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Target room</a:t>
            </a:r>
            <a:endParaRPr lang="ko-KR" altLang="en-US" sz="900" b="1" dirty="0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AFF0D2D5-E283-4BF8-9E4A-C3691F74D3A3}"/>
              </a:ext>
            </a:extLst>
          </p:cNvPr>
          <p:cNvCxnSpPr/>
          <p:nvPr/>
        </p:nvCxnSpPr>
        <p:spPr>
          <a:xfrm flipV="1">
            <a:off x="6834794" y="2419350"/>
            <a:ext cx="242949" cy="73847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3290616-A34D-45DE-8FFC-EEC7402006FF}"/>
              </a:ext>
            </a:extLst>
          </p:cNvPr>
          <p:cNvSpPr txBox="1"/>
          <p:nvPr/>
        </p:nvSpPr>
        <p:spPr>
          <a:xfrm>
            <a:off x="6546795" y="3154161"/>
            <a:ext cx="54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 target</a:t>
            </a:r>
            <a:endParaRPr lang="ko-KR" altLang="en-US" sz="900" b="1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47E34F8C-9578-4D10-AFE6-D6EE74C99B71}"/>
              </a:ext>
            </a:extLst>
          </p:cNvPr>
          <p:cNvCxnSpPr/>
          <p:nvPr/>
        </p:nvCxnSpPr>
        <p:spPr>
          <a:xfrm flipV="1">
            <a:off x="7429500" y="2419351"/>
            <a:ext cx="196801" cy="783431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3FC6960-6DD2-4F1C-BCB3-34189049FD61}"/>
              </a:ext>
            </a:extLst>
          </p:cNvPr>
          <p:cNvSpPr txBox="1"/>
          <p:nvPr/>
        </p:nvSpPr>
        <p:spPr>
          <a:xfrm>
            <a:off x="7155221" y="3157824"/>
            <a:ext cx="54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Li target</a:t>
            </a:r>
            <a:endParaRPr lang="ko-KR" altLang="en-US" sz="900" b="1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BFBAABAA-CBFD-45D1-9AD0-FAF2432A4497}"/>
              </a:ext>
            </a:extLst>
          </p:cNvPr>
          <p:cNvCxnSpPr/>
          <p:nvPr/>
        </p:nvCxnSpPr>
        <p:spPr>
          <a:xfrm flipH="1">
            <a:off x="1089660" y="2339081"/>
            <a:ext cx="5289198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4B10B399-F4F3-40E7-87E6-6C37A04C5BB5}"/>
              </a:ext>
            </a:extLst>
          </p:cNvPr>
          <p:cNvCxnSpPr/>
          <p:nvPr/>
        </p:nvCxnSpPr>
        <p:spPr>
          <a:xfrm flipH="1">
            <a:off x="8199120" y="2213039"/>
            <a:ext cx="50625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9445CA9-EBDA-4715-B102-1BF10A0B8659}"/>
              </a:ext>
            </a:extLst>
          </p:cNvPr>
          <p:cNvSpPr txBox="1"/>
          <p:nvPr/>
        </p:nvSpPr>
        <p:spPr>
          <a:xfrm>
            <a:off x="8113556" y="1993925"/>
            <a:ext cx="698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9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Ion beam</a:t>
            </a:r>
            <a:endParaRPr lang="ko-KR" altLang="en-US" sz="900" b="1" dirty="0">
              <a:solidFill>
                <a:srgbClr val="0070C0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7B4E41-39EB-4701-A067-F7B088D0D332}"/>
              </a:ext>
            </a:extLst>
          </p:cNvPr>
          <p:cNvSpPr txBox="1"/>
          <p:nvPr/>
        </p:nvSpPr>
        <p:spPr>
          <a:xfrm>
            <a:off x="5862813" y="2757116"/>
            <a:ext cx="74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Neutron</a:t>
            </a:r>
          </a:p>
          <a:p>
            <a:pPr algn="ctr" defTabSz="685800"/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Collimator</a:t>
            </a:r>
            <a:endParaRPr lang="ko-KR" altLang="en-US" sz="900" b="1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F79E25BC-5283-4633-8C29-47424052F0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77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B910627-71D9-A727-41B3-82DAA13CBE19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3AF95A12-F841-2207-6FD7-6F015DF2EDE0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CC64A81-6F6F-85B3-8148-58C98A27E3B9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62890" y="131638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0" latinLnBrk="0" hangingPunct="0">
              <a:buFontTx/>
              <a:buNone/>
            </a:pPr>
            <a:r>
              <a:rPr lang="en-US" sz="2400" b="1" i="0" spc="-20" dirty="0" err="1">
                <a:solidFill>
                  <a:schemeClr val="bg1"/>
                </a:solidFill>
                <a:latin typeface="Arial" charset="0"/>
                <a:ea typeface="Arial" charset="0"/>
              </a:rPr>
              <a:t>NDPS</a:t>
            </a:r>
            <a:r>
              <a:rPr lang="en-US" sz="2400" b="1" i="0" spc="-20" dirty="0">
                <a:solidFill>
                  <a:schemeClr val="bg1"/>
                </a:solidFill>
                <a:latin typeface="Arial" charset="0"/>
                <a:ea typeface="Arial" charset="0"/>
              </a:rPr>
              <a:t> (Nuclear Data Production System)</a:t>
            </a:r>
            <a:endParaRPr lang="ko-KR" altLang="en-US" sz="2400" b="1" i="0" spc="-20" dirty="0">
              <a:solidFill>
                <a:schemeClr val="bg1"/>
              </a:solidFill>
              <a:latin typeface="Arial" charset="0"/>
              <a:ea typeface="Arial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AF23241B-9314-451B-9137-8850F51F1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2A23678-1290-49A4-BE9A-6C4432B8A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107" y="3784577"/>
            <a:ext cx="3354315" cy="21357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90C8080-F82A-469B-95D9-19A6BFD3D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15" y="3938465"/>
            <a:ext cx="1804148" cy="2199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58D01-436E-4BF7-AEC5-2F36EAC77199}"/>
              </a:ext>
            </a:extLst>
          </p:cNvPr>
          <p:cNvSpPr txBox="1"/>
          <p:nvPr/>
        </p:nvSpPr>
        <p:spPr>
          <a:xfrm>
            <a:off x="1883175" y="6029079"/>
            <a:ext cx="59861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Measured activity at EOB = 37.7 ±1.3 </a:t>
            </a:r>
            <a:r>
              <a:rPr lang="en-US" altLang="ko-KR" sz="1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Bq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~ 70 % of estimated activity (</a:t>
            </a:r>
            <a:r>
              <a:rPr lang="en-US" altLang="ko-KR" sz="1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PHITS</a:t>
            </a:r>
            <a:r>
              <a:rPr lang="en-US" altLang="ko-KR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at EOB = 53.9 </a:t>
            </a:r>
            <a:r>
              <a:rPr lang="en-US" altLang="ko-KR" sz="1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Bq</a:t>
            </a:r>
            <a:endParaRPr lang="ko-KR" altLang="en-US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0EE719-4B72-47E4-8C25-25184B8B6ABA}"/>
              </a:ext>
            </a:extLst>
          </p:cNvPr>
          <p:cNvSpPr txBox="1"/>
          <p:nvPr/>
        </p:nvSpPr>
        <p:spPr>
          <a:xfrm>
            <a:off x="3651495" y="4753338"/>
            <a:ext cx="3323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~ 156,000 neutrons/s at the Fe foil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4422C-64BB-49FE-9E87-168F9AED1D14}"/>
              </a:ext>
            </a:extLst>
          </p:cNvPr>
          <p:cNvSpPr txBox="1"/>
          <p:nvPr/>
        </p:nvSpPr>
        <p:spPr>
          <a:xfrm>
            <a:off x="170088" y="690080"/>
            <a:ext cx="5986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Now, under radiation safety inspection together with </a:t>
            </a:r>
            <a:r>
              <a:rPr lang="en-US" altLang="ko-KR" sz="16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KoBRA</a:t>
            </a:r>
            <a:endParaRPr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1790130-224D-4F6C-8A9C-ABC1405A4AE0}"/>
              </a:ext>
            </a:extLst>
          </p:cNvPr>
          <p:cNvGrpSpPr/>
          <p:nvPr/>
        </p:nvGrpSpPr>
        <p:grpSpPr>
          <a:xfrm>
            <a:off x="6649238" y="3579683"/>
            <a:ext cx="2276195" cy="2376229"/>
            <a:chOff x="676555" y="1307257"/>
            <a:chExt cx="2276195" cy="2376229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E2E18D3-F53D-4C68-AFD0-D372E901A46A}"/>
                </a:ext>
              </a:extLst>
            </p:cNvPr>
            <p:cNvGrpSpPr/>
            <p:nvPr/>
          </p:nvGrpSpPr>
          <p:grpSpPr>
            <a:xfrm>
              <a:off x="676555" y="1307257"/>
              <a:ext cx="2100262" cy="2376229"/>
              <a:chOff x="676555" y="1307257"/>
              <a:chExt cx="2100262" cy="2376229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9C56E5B8-6057-4D06-9D70-F3E6CC435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280" y="1307257"/>
                <a:ext cx="2014537" cy="237622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9868C2-C5F6-407C-B773-A20BC0ECDEB3}"/>
                  </a:ext>
                </a:extLst>
              </p:cNvPr>
              <p:cNvSpPr txBox="1"/>
              <p:nvPr/>
            </p:nvSpPr>
            <p:spPr>
              <a:xfrm>
                <a:off x="676555" y="1512151"/>
                <a:ext cx="8379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Fe foil</a:t>
                </a:r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91E54-DDA8-4A6C-8057-822A35179E0E}"/>
                </a:ext>
              </a:extLst>
            </p:cNvPr>
            <p:cNvSpPr txBox="1"/>
            <p:nvPr/>
          </p:nvSpPr>
          <p:spPr>
            <a:xfrm>
              <a:off x="2024622" y="3294649"/>
              <a:ext cx="9281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Ar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beam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ED70550-B0D9-4BE4-919C-7F12C4BF6D96}"/>
              </a:ext>
            </a:extLst>
          </p:cNvPr>
          <p:cNvSpPr txBox="1"/>
          <p:nvPr/>
        </p:nvSpPr>
        <p:spPr>
          <a:xfrm>
            <a:off x="1362142" y="2939862"/>
            <a:ext cx="201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aseline="30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nat</a:t>
            </a:r>
            <a:r>
              <a:rPr lang="en-US" altLang="ko-KR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Fe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(n, x) </a:t>
            </a:r>
            <a:r>
              <a:rPr lang="en-US" altLang="ko-KR" baseline="30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56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Mn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9385276-2CDC-4655-B754-39BA7CBFB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059" y="1077076"/>
            <a:ext cx="2302125" cy="21357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직사각형 81">
            <a:extLst>
              <a:ext uri="{FF2B5EF4-FFF2-40B4-BE49-F238E27FC236}">
                <a16:creationId xmlns:a16="http://schemas.microsoft.com/office/drawing/2014/main" id="{9CE217E8-2873-4A66-8D9C-AF98D802090E}"/>
              </a:ext>
            </a:extLst>
          </p:cNvPr>
          <p:cNvSpPr/>
          <p:nvPr/>
        </p:nvSpPr>
        <p:spPr>
          <a:xfrm>
            <a:off x="7152151" y="100056"/>
            <a:ext cx="1930614" cy="46166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Carbon target</a:t>
            </a:r>
            <a:endParaRPr lang="ko-KR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6A1B3D1B-F258-40E5-B60F-A7AC1DBE474F}"/>
              </a:ext>
            </a:extLst>
          </p:cNvPr>
          <p:cNvCxnSpPr/>
          <p:nvPr/>
        </p:nvCxnSpPr>
        <p:spPr>
          <a:xfrm flipV="1">
            <a:off x="6330842" y="1712233"/>
            <a:ext cx="1612973" cy="53429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27460D5-4B42-47EE-9267-0742CB0244FE}"/>
              </a:ext>
            </a:extLst>
          </p:cNvPr>
          <p:cNvSpPr txBox="1"/>
          <p:nvPr/>
        </p:nvSpPr>
        <p:spPr>
          <a:xfrm>
            <a:off x="7910194" y="1625409"/>
            <a:ext cx="12211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latin typeface="Calibri" panose="020F0502020204030204" pitchFamily="34" charset="0"/>
                <a:cs typeface="Calibri" panose="020F0502020204030204" pitchFamily="34" charset="0"/>
              </a:rPr>
              <a:t>Graphite target</a:t>
            </a:r>
            <a:endParaRPr lang="ko-KR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A7CF5809-3686-499B-AEDD-72F387D56820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6457950" y="2327719"/>
            <a:ext cx="1350486" cy="10960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8659FB9-3226-460E-8BAE-D552978C8F42}"/>
              </a:ext>
            </a:extLst>
          </p:cNvPr>
          <p:cNvSpPr txBox="1"/>
          <p:nvPr/>
        </p:nvSpPr>
        <p:spPr>
          <a:xfrm>
            <a:off x="7808436" y="2189219"/>
            <a:ext cx="1322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Phosphor monitor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39">
            <a:extLst>
              <a:ext uri="{FF2B5EF4-FFF2-40B4-BE49-F238E27FC236}">
                <a16:creationId xmlns:a16="http://schemas.microsoft.com/office/drawing/2014/main" id="{C99E1933-EF81-46FB-A0A9-4FE4E9EBBD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7" t="7723" r="37200" b="10299"/>
          <a:stretch/>
        </p:blipFill>
        <p:spPr>
          <a:xfrm>
            <a:off x="8029110" y="945519"/>
            <a:ext cx="411666" cy="6089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F24EBF30-9036-4D6C-9CE7-430C051999DA}"/>
              </a:ext>
            </a:extLst>
          </p:cNvPr>
          <p:cNvCxnSpPr/>
          <p:nvPr/>
        </p:nvCxnSpPr>
        <p:spPr>
          <a:xfrm flipV="1">
            <a:off x="7178996" y="2813702"/>
            <a:ext cx="721438" cy="351465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95A3148-133D-4FF6-9877-6F96AFF1F6D3}"/>
              </a:ext>
            </a:extLst>
          </p:cNvPr>
          <p:cNvSpPr txBox="1"/>
          <p:nvPr/>
        </p:nvSpPr>
        <p:spPr>
          <a:xfrm>
            <a:off x="7869358" y="2667508"/>
            <a:ext cx="8282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latin typeface="Calibri" panose="020F0502020204030204" pitchFamily="34" charset="0"/>
                <a:cs typeface="Calibri" panose="020F0502020204030204" pitchFamily="34" charset="0"/>
              </a:rPr>
              <a:t>view port</a:t>
            </a:r>
            <a:endParaRPr lang="ko-KR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6DCF213C-54DC-421F-8C42-1F50E526E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06" y="1181851"/>
            <a:ext cx="4873541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B4FB13-7A5B-4BC8-BD5A-F59357A31322}"/>
              </a:ext>
            </a:extLst>
          </p:cNvPr>
          <p:cNvSpPr txBox="1"/>
          <p:nvPr/>
        </p:nvSpPr>
        <p:spPr>
          <a:xfrm>
            <a:off x="61406" y="1181851"/>
            <a:ext cx="926857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modeling</a:t>
            </a:r>
            <a:endParaRPr lang="ko-KR" altLang="en-U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CADCFF2F-FB0B-425F-B4A6-42779B3089F8}"/>
              </a:ext>
            </a:extLst>
          </p:cNvPr>
          <p:cNvCxnSpPr/>
          <p:nvPr/>
        </p:nvCxnSpPr>
        <p:spPr>
          <a:xfrm flipH="1">
            <a:off x="2791325" y="2261708"/>
            <a:ext cx="388739" cy="958537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4C8103-2D79-4DF7-87BC-A6543E0491F0}"/>
              </a:ext>
            </a:extLst>
          </p:cNvPr>
          <p:cNvSpPr txBox="1"/>
          <p:nvPr/>
        </p:nvSpPr>
        <p:spPr>
          <a:xfrm>
            <a:off x="2306107" y="3264524"/>
            <a:ext cx="9060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latin typeface="Calibri" panose="020F0502020204030204" pitchFamily="34" charset="0"/>
                <a:cs typeface="Calibri" panose="020F0502020204030204" pitchFamily="34" charset="0"/>
              </a:rPr>
              <a:t>Lead block</a:t>
            </a:r>
            <a:endParaRPr lang="ko-KR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A9299B49-BB46-4D83-8D52-B618CD2D4C3A}"/>
              </a:ext>
            </a:extLst>
          </p:cNvPr>
          <p:cNvCxnSpPr/>
          <p:nvPr/>
        </p:nvCxnSpPr>
        <p:spPr>
          <a:xfrm>
            <a:off x="805180" y="1787313"/>
            <a:ext cx="128016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1C281F5-E545-4EDB-9A8E-6739F0D7AA15}"/>
              </a:ext>
            </a:extLst>
          </p:cNvPr>
          <p:cNvSpPr txBox="1"/>
          <p:nvPr/>
        </p:nvSpPr>
        <p:spPr>
          <a:xfrm>
            <a:off x="868276" y="1457784"/>
            <a:ext cx="12170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latin typeface="Calibri" panose="020F0502020204030204" pitchFamily="34" charset="0"/>
                <a:cs typeface="Calibri" panose="020F0502020204030204" pitchFamily="34" charset="0"/>
              </a:rPr>
              <a:t>Target actuator</a:t>
            </a:r>
            <a:endParaRPr lang="ko-KR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261B7BEC-8CC8-4C54-8533-100A1230610E}"/>
              </a:ext>
            </a:extLst>
          </p:cNvPr>
          <p:cNvCxnSpPr/>
          <p:nvPr/>
        </p:nvCxnSpPr>
        <p:spPr>
          <a:xfrm flipV="1">
            <a:off x="4106076" y="2777572"/>
            <a:ext cx="0" cy="44267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7E74EBB-B441-4FCB-A761-B8933EE4DB01}"/>
              </a:ext>
            </a:extLst>
          </p:cNvPr>
          <p:cNvSpPr txBox="1"/>
          <p:nvPr/>
        </p:nvSpPr>
        <p:spPr>
          <a:xfrm>
            <a:off x="3232119" y="2825114"/>
            <a:ext cx="8739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latin typeface="Calibri" panose="020F0502020204030204" pitchFamily="34" charset="0"/>
                <a:cs typeface="Calibri" panose="020F0502020204030204" pitchFamily="34" charset="0"/>
              </a:rPr>
              <a:t>Phosphor </a:t>
            </a:r>
            <a:br>
              <a:rPr lang="en-US" altLang="ko-KR" sz="1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300" dirty="0">
                <a:latin typeface="Calibri" panose="020F0502020204030204" pitchFamily="34" charset="0"/>
                <a:cs typeface="Calibri" panose="020F0502020204030204" pitchFamily="34" charset="0"/>
              </a:rPr>
              <a:t>actuator</a:t>
            </a:r>
            <a:endParaRPr lang="ko-KR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3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B910627-71D9-A727-41B3-82DAA13CBE19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3AF95A12-F841-2207-6FD7-6F015DF2EDE0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5CC64A81-6F6F-85B3-8148-58C98A27E3B9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62890" y="131638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0" latinLnBrk="0" hangingPunct="0">
              <a:buFontTx/>
              <a:buNone/>
            </a:pPr>
            <a:r>
              <a:rPr sz="2400" b="1" i="0" spc="-20" dirty="0">
                <a:solidFill>
                  <a:schemeClr val="bg1"/>
                </a:solidFill>
                <a:latin typeface="Arial" charset="0"/>
                <a:ea typeface="Arial" charset="0"/>
              </a:rPr>
              <a:t>Other </a:t>
            </a:r>
            <a:r>
              <a:rPr sz="2400" b="1" i="0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Experimental</a:t>
            </a:r>
            <a:r>
              <a:rPr sz="2400" b="1" i="0" spc="-20" dirty="0">
                <a:solidFill>
                  <a:schemeClr val="bg1"/>
                </a:solidFill>
                <a:latin typeface="Arial" charset="0"/>
                <a:ea typeface="Arial" charset="0"/>
              </a:rPr>
              <a:t> Systems</a:t>
            </a:r>
            <a:endParaRPr lang="ko-KR" altLang="en-US" sz="2400" b="1" i="0" spc="-20" dirty="0">
              <a:solidFill>
                <a:schemeClr val="bg1"/>
              </a:solidFill>
              <a:latin typeface="Arial" charset="0"/>
              <a:ea typeface="Arial" charset="0"/>
            </a:endParaRPr>
          </a:p>
        </p:txBody>
      </p:sp>
      <p:pic>
        <p:nvPicPr>
          <p:cNvPr id="21" name="Picture " descr="/Users/kimdowon/Library/Group Containers/L48J367XN4.com.infraware.PolarisOffice/EngineTemp/57286/fImage24946339286820.jpeg"/>
          <p:cNvPicPr>
            <a:picLocks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9" t="14052" r="1526" b="19188"/>
          <a:stretch>
            <a:fillRect/>
          </a:stretch>
        </p:blipFill>
        <p:spPr>
          <a:xfrm>
            <a:off x="0" y="2088231"/>
            <a:ext cx="2999791" cy="1864800"/>
          </a:xfrm>
          <a:prstGeom prst="rect">
            <a:avLst/>
          </a:prstGeom>
          <a:noFill/>
          <a:ln w="12700" cap="flat" cmpd="sng">
            <a:noFill/>
            <a:prstDash val="solid"/>
          </a:ln>
        </p:spPr>
      </p:pic>
      <p:pic>
        <p:nvPicPr>
          <p:cNvPr id="22" name="Picture " descr="/Users/kimdowon/Library/Group Containers/L48J367XN4.com.infraware.PolarisOffice/EngineTemp/57286/fImage63291339291095.png"/>
          <p:cNvPicPr>
            <a:picLocks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56" t="2152" r="1555" b="1803"/>
          <a:stretch>
            <a:fillRect/>
          </a:stretch>
        </p:blipFill>
        <p:spPr>
          <a:xfrm>
            <a:off x="692" y="3992922"/>
            <a:ext cx="2993563" cy="1965600"/>
          </a:xfrm>
          <a:prstGeom prst="rect">
            <a:avLst/>
          </a:prstGeom>
          <a:noFill/>
          <a:ln w="12700" cap="flat" cmpd="sng">
            <a:noFill/>
            <a:prstDash val="solid"/>
          </a:ln>
        </p:spPr>
      </p:pic>
      <p:pic>
        <p:nvPicPr>
          <p:cNvPr id="23" name="Picture " descr="/Users/kimdowon/Library/Group Containers/L48J367XN4.com.infraware.PolarisOffice/EngineTemp/57286/fImage3487839309381.jpeg"/>
          <p:cNvPicPr>
            <a:picLocks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421" b="17687"/>
          <a:stretch>
            <a:fillRect/>
          </a:stretch>
        </p:blipFill>
        <p:spPr>
          <a:xfrm>
            <a:off x="3053075" y="3992922"/>
            <a:ext cx="3033699" cy="1965600"/>
          </a:xfrm>
          <a:prstGeom prst="rect">
            <a:avLst/>
          </a:prstGeom>
          <a:noFill/>
          <a:ln w="12700" cap="flat" cmpd="sng">
            <a:noFill/>
            <a:prstDash val="solid"/>
          </a:ln>
        </p:spPr>
      </p:pic>
      <p:pic>
        <p:nvPicPr>
          <p:cNvPr id="24" name="Picture " descr="/Users/kimdowon/Library/Group Containers/L48J367XN4.com.infraware.PolarisOffice/EngineTemp/57286/fImage6830339311053.jpeg"/>
          <p:cNvPicPr>
            <a:picLocks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593" y="3992922"/>
            <a:ext cx="2998407" cy="1965600"/>
          </a:xfrm>
          <a:prstGeom prst="rect">
            <a:avLst/>
          </a:prstGeom>
          <a:noFill/>
          <a:ln w="12700" cap="flat" cmpd="sng">
            <a:noFill/>
            <a:prstDash val="solid"/>
          </a:ln>
        </p:spPr>
      </p:pic>
      <p:pic>
        <p:nvPicPr>
          <p:cNvPr id="26" name="Picture " descr="/Users/kimdowon/Library/Group Containers/L48J367XN4.com.infraware.PolarisOffice/EngineTemp/57286/fImage1910339324919.jpeg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7660"/>
            <a:ext cx="9144000" cy="1170284"/>
          </a:xfrm>
          <a:prstGeom prst="rect">
            <a:avLst/>
          </a:prstGeom>
          <a:noFill/>
          <a:ln w="0" cap="flat" cmpd="sng">
            <a:noFill/>
            <a:prstDash val="solid"/>
          </a:ln>
        </p:spPr>
      </p:pic>
      <p:pic>
        <p:nvPicPr>
          <p:cNvPr id="27" name="Picture " descr="/Users/kimdowon/Library/Group Containers/L48J367XN4.com.infraware.PolarisOffice/EngineTemp/57286/fImage4592439334371.jpeg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057" y="2088231"/>
            <a:ext cx="3000475" cy="1864800"/>
          </a:xfrm>
          <a:prstGeom prst="rect">
            <a:avLst/>
          </a:prstGeom>
          <a:noFill/>
          <a:ln w="0" cap="flat" cmpd="sng">
            <a:noFill/>
            <a:prstDash val="solid"/>
          </a:ln>
        </p:spPr>
      </p:pic>
      <p:pic>
        <p:nvPicPr>
          <p:cNvPr id="33" name="Picture " descr="/Users/kimdowon/Library/Group Containers/L48J367XN4.com.infraware.PolarisOffice/EngineTemp/57286/fImage6070239344728.jpeg"/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051147" y="2088230"/>
            <a:ext cx="3034935" cy="1864800"/>
          </a:xfrm>
          <a:prstGeom prst="rect">
            <a:avLst/>
          </a:prstGeom>
          <a:noFill/>
          <a:ln w="0" cap="flat" cmpd="sng">
            <a:noFill/>
            <a:prstDash val="solid"/>
          </a:ln>
        </p:spPr>
      </p:pic>
      <p:sp>
        <p:nvSpPr>
          <p:cNvPr id="34" name="Rect 0"/>
          <p:cNvSpPr txBox="1">
            <a:spLocks/>
          </p:cNvSpPr>
          <p:nvPr/>
        </p:nvSpPr>
        <p:spPr>
          <a:xfrm>
            <a:off x="573254" y="2646108"/>
            <a:ext cx="1811073" cy="5847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70" dirty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1000"/>
                    </a:prstClr>
                  </a:outerShdw>
                </a:effectLst>
                <a:latin typeface="Candara" panose="020E0502030303020204" pitchFamily="34" charset="0"/>
                <a:ea typeface="Arial" charset="0"/>
              </a:rPr>
              <a:t>Cyclotron</a:t>
            </a:r>
            <a:endParaRPr lang="ko-KR" altLang="en-US" sz="3200" b="1" spc="-70" dirty="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1000"/>
                  </a:prstClr>
                </a:outerShdw>
              </a:effectLst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5" name="Rect 0"/>
          <p:cNvSpPr txBox="1">
            <a:spLocks/>
          </p:cNvSpPr>
          <p:nvPr/>
        </p:nvSpPr>
        <p:spPr>
          <a:xfrm>
            <a:off x="7049086" y="2646108"/>
            <a:ext cx="1181734" cy="5847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5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1000"/>
                    </a:prstClr>
                  </a:outerShdw>
                </a:effectLst>
                <a:latin typeface="Candara" panose="020E0502030303020204" pitchFamily="34" charset="0"/>
                <a:ea typeface="Arial" charset="0"/>
              </a:rPr>
              <a:t>muSR</a:t>
            </a:r>
            <a:endParaRPr lang="ko-KR" altLang="en-US" sz="3200" b="1" spc="-5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1000"/>
                  </a:prstClr>
                </a:outerShdw>
              </a:effectLst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6" name="Rect 0"/>
          <p:cNvSpPr txBox="1">
            <a:spLocks/>
          </p:cNvSpPr>
          <p:nvPr/>
        </p:nvSpPr>
        <p:spPr>
          <a:xfrm>
            <a:off x="933026" y="4676099"/>
            <a:ext cx="1088760" cy="5847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50" dirty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1000"/>
                    </a:prstClr>
                  </a:outerShdw>
                </a:effectLst>
                <a:latin typeface="Candara" panose="020E0502030303020204" pitchFamily="34" charset="0"/>
                <a:ea typeface="Arial" charset="0"/>
              </a:rPr>
              <a:t>MMS</a:t>
            </a:r>
            <a:endParaRPr lang="ko-KR" altLang="en-US" sz="3200" b="1" spc="-50" dirty="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1000"/>
                  </a:prstClr>
                </a:outerShdw>
              </a:effectLst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7" name="Rect 0"/>
          <p:cNvSpPr txBox="1">
            <a:spLocks/>
          </p:cNvSpPr>
          <p:nvPr/>
        </p:nvSpPr>
        <p:spPr>
          <a:xfrm>
            <a:off x="3865809" y="4676099"/>
            <a:ext cx="1406154" cy="5847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5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1000"/>
                    </a:prstClr>
                  </a:outerShdw>
                </a:effectLst>
                <a:latin typeface="Candara" panose="020E0502030303020204" pitchFamily="34" charset="0"/>
                <a:ea typeface="Arial" charset="0"/>
              </a:rPr>
              <a:t>LAMPS</a:t>
            </a:r>
            <a:endParaRPr lang="ko-KR" altLang="en-US" sz="3200" b="1" spc="-5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1000"/>
                  </a:prstClr>
                </a:outerShdw>
              </a:effectLst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8" name="Rect 0"/>
          <p:cNvSpPr txBox="1">
            <a:spLocks/>
          </p:cNvSpPr>
          <p:nvPr/>
        </p:nvSpPr>
        <p:spPr>
          <a:xfrm>
            <a:off x="7269955" y="4676099"/>
            <a:ext cx="739305" cy="5847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50" dirty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1000"/>
                    </a:prstClr>
                  </a:outerShdw>
                </a:effectLst>
                <a:latin typeface="Candara" panose="020E0502030303020204" pitchFamily="34" charset="0"/>
                <a:ea typeface="Arial" charset="0"/>
              </a:rPr>
              <a:t>BIS</a:t>
            </a:r>
            <a:endParaRPr lang="ko-KR" altLang="en-US" sz="3200" b="1" spc="-50" dirty="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1000"/>
                  </a:prstClr>
                </a:outerShdw>
              </a:effectLst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9" name="Rect 0"/>
          <p:cNvSpPr txBox="1">
            <a:spLocks/>
          </p:cNvSpPr>
          <p:nvPr/>
        </p:nvSpPr>
        <p:spPr>
          <a:xfrm>
            <a:off x="3453214" y="1120821"/>
            <a:ext cx="2236190" cy="5847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70" dirty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1000"/>
                    </a:prstClr>
                  </a:outerShdw>
                </a:effectLst>
                <a:latin typeface="Candara" panose="020E0502030303020204" pitchFamily="34" charset="0"/>
                <a:ea typeface="Arial" charset="0"/>
              </a:rPr>
              <a:t>IF Separator</a:t>
            </a:r>
            <a:endParaRPr lang="ko-KR" altLang="en-US" sz="3200" b="1" spc="-70" dirty="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1000"/>
                  </a:prstClr>
                </a:outerShdw>
              </a:effectLst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40" name="Rect 0"/>
          <p:cNvSpPr txBox="1">
            <a:spLocks/>
          </p:cNvSpPr>
          <p:nvPr/>
        </p:nvSpPr>
        <p:spPr>
          <a:xfrm>
            <a:off x="4008250" y="2646108"/>
            <a:ext cx="1128193" cy="5847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70" dirty="0">
                <a:solidFill>
                  <a:schemeClr val="bg1"/>
                </a:solidFill>
                <a:effectLst>
                  <a:outerShdw blurRad="76200" dist="50800" dir="2700000" algn="tl" rotWithShape="0">
                    <a:prstClr val="black">
                      <a:alpha val="41000"/>
                    </a:prstClr>
                  </a:outerShdw>
                </a:effectLst>
                <a:latin typeface="Candara" panose="020E0502030303020204" pitchFamily="34" charset="0"/>
                <a:ea typeface="Arial" charset="0"/>
              </a:rPr>
              <a:t>NDPS</a:t>
            </a:r>
            <a:endParaRPr lang="ko-KR" altLang="en-US" sz="3200" b="1" spc="-70" dirty="0">
              <a:solidFill>
                <a:schemeClr val="bg1"/>
              </a:solidFill>
              <a:effectLst>
                <a:outerShdw blurRad="76200" dist="50800" dir="2700000" algn="tl" rotWithShape="0">
                  <a:prstClr val="black">
                    <a:alpha val="41000"/>
                  </a:prstClr>
                </a:outerShdw>
              </a:effectLst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41" name="Rect 0"/>
          <p:cNvSpPr txBox="1">
            <a:spLocks/>
          </p:cNvSpPr>
          <p:nvPr/>
        </p:nvSpPr>
        <p:spPr>
          <a:xfrm>
            <a:off x="374015" y="6056751"/>
            <a:ext cx="8371205" cy="339837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600" b="1" spc="-2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All exp. systems are installed and machine-commissioned by 2022</a:t>
            </a:r>
            <a:endParaRPr lang="ko-KR" altLang="en-US" sz="1600" b="1" spc="-20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73D1107D-30D6-42D0-A9AB-ECFC698ED4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39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547D5E98-6411-35C1-3346-9978BCF79D94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44518090-16E4-185D-A98B-91AEFD63A51E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CA3F4E7-6FAA-E931-B28D-7E5F196EE890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65" name="Rect 0"/>
          <p:cNvSpPr>
            <a:spLocks/>
          </p:cNvSpPr>
          <p:nvPr/>
        </p:nvSpPr>
        <p:spPr>
          <a:xfrm>
            <a:off x="3810" y="1887987"/>
            <a:ext cx="9147175" cy="4125007"/>
          </a:xfrm>
          <a:prstGeom prst="rect">
            <a:avLst/>
          </a:prstGeom>
          <a:solidFill>
            <a:srgbClr val="DFE7EC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55" name="Rect 0"/>
          <p:cNvSpPr>
            <a:spLocks/>
          </p:cNvSpPr>
          <p:nvPr/>
        </p:nvSpPr>
        <p:spPr>
          <a:xfrm>
            <a:off x="3810" y="1887987"/>
            <a:ext cx="9155430" cy="4125007"/>
          </a:xfrm>
          <a:prstGeom prst="rect">
            <a:avLst/>
          </a:prstGeom>
          <a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4330" b="-23445"/>
            </a:stretch>
          </a:blip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 dirty="0">
              <a:latin typeface="나눔고딕" charset="0"/>
              <a:ea typeface="나눔고딕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262889" y="150240"/>
            <a:ext cx="8381999" cy="46418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0" latinLnBrk="0" hangingPunct="0">
              <a:buFontTx/>
              <a:buNone/>
            </a:pPr>
            <a:r>
              <a:rPr sz="2400" b="1" i="0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International Cooperation</a:t>
            </a:r>
            <a:endParaRPr lang="ko-KR" altLang="en-US" sz="2400" b="1" i="0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16" name="Picture " descr="/Users/kimdowon/Library/Group Containers/L48J367XN4.com.infraware.PolarisOffice/EngineTemp/57286/fImage190139528186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114" y="3773986"/>
            <a:ext cx="828000" cy="153569"/>
          </a:xfrm>
          <a:prstGeom prst="rect">
            <a:avLst/>
          </a:prstGeom>
          <a:noFill/>
        </p:spPr>
      </p:pic>
      <p:pic>
        <p:nvPicPr>
          <p:cNvPr id="17" name="Picture " descr="/Users/kimdowon/Library/Group Containers/L48J367XN4.com.infraware.PolarisOffice/EngineTemp/57286/fImage518439532026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645" y="4008934"/>
            <a:ext cx="318770" cy="322580"/>
          </a:xfrm>
          <a:prstGeom prst="rect">
            <a:avLst/>
          </a:prstGeom>
          <a:noFill/>
        </p:spPr>
      </p:pic>
      <p:pic>
        <p:nvPicPr>
          <p:cNvPr id="18" name="Picture " descr="/Users/kimdowon/Library/Group Containers/L48J367XN4.com.infraware.PolarisOffice/EngineTemp/57286/fImage25643954763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894" y="3516173"/>
            <a:ext cx="828000" cy="231054"/>
          </a:xfrm>
          <a:prstGeom prst="rect">
            <a:avLst/>
          </a:prstGeom>
          <a:noFill/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831E574-36A5-C08C-E911-7367DC04F6DD}"/>
              </a:ext>
            </a:extLst>
          </p:cNvPr>
          <p:cNvGrpSpPr/>
          <p:nvPr/>
        </p:nvGrpSpPr>
        <p:grpSpPr>
          <a:xfrm>
            <a:off x="4453889" y="4010875"/>
            <a:ext cx="1021282" cy="771662"/>
            <a:chOff x="4688205" y="3308349"/>
            <a:chExt cx="881974" cy="666406"/>
          </a:xfrm>
        </p:grpSpPr>
        <p:pic>
          <p:nvPicPr>
            <p:cNvPr id="20" name="Picture " descr="/Users/kimdowon/Library/Group Containers/L48J367XN4.com.infraware.PolarisOffice/EngineTemp/57286/fImage111739553376.png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189" y="3308349"/>
              <a:ext cx="590701" cy="166693"/>
            </a:xfrm>
            <a:prstGeom prst="rect">
              <a:avLst/>
            </a:prstGeom>
            <a:noFill/>
          </p:spPr>
        </p:pic>
        <p:pic>
          <p:nvPicPr>
            <p:cNvPr id="21" name="Picture " descr="/Users/kimdowon/Library/Group Containers/L48J367XN4.com.infraware.PolarisOffice/EngineTemp/57286/fImage185039563961.png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840" y="3562985"/>
              <a:ext cx="590699" cy="138988"/>
            </a:xfrm>
            <a:prstGeom prst="rect">
              <a:avLst/>
            </a:prstGeom>
            <a:noFill/>
          </p:spPr>
        </p:pic>
        <p:grpSp>
          <p:nvGrpSpPr>
            <p:cNvPr id="22" name="Group 5"/>
            <p:cNvGrpSpPr/>
            <p:nvPr/>
          </p:nvGrpSpPr>
          <p:grpSpPr>
            <a:xfrm>
              <a:off x="4688205" y="3789680"/>
              <a:ext cx="881974" cy="185075"/>
              <a:chOff x="4688205" y="3789680"/>
              <a:chExt cx="881974" cy="185075"/>
            </a:xfrm>
          </p:grpSpPr>
          <p:pic>
            <p:nvPicPr>
              <p:cNvPr id="23" name="Picture " descr="/Users/kimdowon/Library/Group Containers/L48J367XN4.com.infraware.PolarisOffice/EngineTemp/57286/fImage311439576656.png"/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8205" y="3789680"/>
                <a:ext cx="186537" cy="185075"/>
              </a:xfrm>
              <a:prstGeom prst="rect">
                <a:avLst/>
              </a:prstGeom>
              <a:noFill/>
            </p:spPr>
          </p:pic>
          <p:pic>
            <p:nvPicPr>
              <p:cNvPr id="24" name="Picture " descr="/Users/kimdowon/Library/Group Containers/L48J367XN4.com.infraware.PolarisOffice/EngineTemp/57286/fImage370039584162.png"/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7299" y="3789680"/>
                <a:ext cx="652880" cy="169683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31" name="Picture " descr="/Users/kimdowon/Library/Group Containers/L48J367XN4.com.infraware.PolarisOffice/EngineTemp/57286/fImage977239608953.png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225" y="2991122"/>
            <a:ext cx="324000" cy="326613"/>
          </a:xfrm>
          <a:prstGeom prst="rect">
            <a:avLst/>
          </a:prstGeom>
          <a:noFill/>
        </p:spPr>
      </p:pic>
      <p:pic>
        <p:nvPicPr>
          <p:cNvPr id="32" name="Picture " descr="/Users/kimdowon/Library/Group Containers/L48J367XN4.com.infraware.PolarisOffice/EngineTemp/57286/fImage872039618639.png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679" y="4020286"/>
            <a:ext cx="504000" cy="457321"/>
          </a:xfrm>
          <a:prstGeom prst="rect">
            <a:avLst/>
          </a:prstGeom>
          <a:noFill/>
        </p:spPr>
      </p:pic>
      <p:pic>
        <p:nvPicPr>
          <p:cNvPr id="33" name="Picture " descr="/Users/kimdowon/Library/Group Containers/L48J367XN4.com.infraware.PolarisOffice/EngineTemp/57286/fImage826739624167.png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701" y="4005256"/>
            <a:ext cx="360000" cy="391450"/>
          </a:xfrm>
          <a:prstGeom prst="rect">
            <a:avLst/>
          </a:prstGeom>
          <a:noFill/>
        </p:spPr>
      </p:pic>
      <p:pic>
        <p:nvPicPr>
          <p:cNvPr id="39" name="Picture " descr="/Users/kimdowon/Library/Group Containers/L48J367XN4.com.infraware.PolarisOffice/EngineTemp/57286/fImage67239631060.png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82" y="3470701"/>
            <a:ext cx="540000" cy="178875"/>
          </a:xfrm>
          <a:prstGeom prst="rect">
            <a:avLst/>
          </a:prstGeom>
          <a:noFill/>
        </p:spPr>
      </p:pic>
      <p:pic>
        <p:nvPicPr>
          <p:cNvPr id="53" name="Picture " descr="/Users/kimdowon/Library/Group Containers/L48J367XN4.com.infraware.PolarisOffice/EngineTemp/57286/fImage388139641182.png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84" y="3753664"/>
            <a:ext cx="828000" cy="231526"/>
          </a:xfrm>
          <a:prstGeom prst="rect">
            <a:avLst/>
          </a:prstGeom>
          <a:noFill/>
        </p:spPr>
      </p:pic>
      <p:sp>
        <p:nvSpPr>
          <p:cNvPr id="54" name="Rect 0"/>
          <p:cNvSpPr txBox="1">
            <a:spLocks/>
          </p:cNvSpPr>
          <p:nvPr/>
        </p:nvSpPr>
        <p:spPr>
          <a:xfrm>
            <a:off x="-4445" y="1190128"/>
            <a:ext cx="9132570" cy="586058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3200" b="1" spc="-30" dirty="0">
                <a:solidFill>
                  <a:srgbClr val="42ACBE"/>
                </a:solidFill>
                <a:latin typeface="Candara" panose="020E0502030303020204" pitchFamily="34" charset="0"/>
                <a:ea typeface="Arial" charset="0"/>
              </a:rPr>
              <a:t>MOUs with</a:t>
            </a:r>
            <a:r>
              <a:rPr lang="en-US" sz="3200" b="1" spc="-30" dirty="0">
                <a:solidFill>
                  <a:srgbClr val="42ACBE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3200" b="1" spc="-30" dirty="0">
                <a:solidFill>
                  <a:srgbClr val="42ACBE"/>
                </a:solidFill>
                <a:latin typeface="Candara" panose="020E0502030303020204" pitchFamily="34" charset="0"/>
                <a:ea typeface="Arial" charset="0"/>
              </a:rPr>
              <a:t>17 International Institutes</a:t>
            </a:r>
            <a:endParaRPr lang="ko-KR" altLang="en-US" sz="3200" b="1" spc="-30" dirty="0">
              <a:solidFill>
                <a:srgbClr val="42ACBE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58" name="Picture " descr="/Users/kimdowon/Library/Group Containers/L48J367XN4.com.infraware.PolarisOffice/EngineTemp/57286/fImage621339665700.png"/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534" y="3409494"/>
            <a:ext cx="720000" cy="304337"/>
          </a:xfrm>
          <a:prstGeom prst="rect">
            <a:avLst/>
          </a:prstGeom>
          <a:noFill/>
        </p:spPr>
      </p:pic>
      <p:pic>
        <p:nvPicPr>
          <p:cNvPr id="62" name="Picture " descr="/Users/kimdowon/Library/Group Containers/L48J367XN4.com.infraware.PolarisOffice/EngineTemp/57286/fImage5217139686820.png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34" y="4038738"/>
            <a:ext cx="322580" cy="324485"/>
          </a:xfrm>
          <a:prstGeom prst="rect">
            <a:avLst/>
          </a:prstGeom>
          <a:noFill/>
        </p:spPr>
      </p:pic>
      <p:pic>
        <p:nvPicPr>
          <p:cNvPr id="63" name="Picture " descr="/Users/kimdowon/Library/Group Containers/L48J367XN4.com.infraware.PolarisOffice/EngineTemp/57286/fImage3583939695834.png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65" y="3996622"/>
            <a:ext cx="381635" cy="311150"/>
          </a:xfrm>
          <a:prstGeom prst="rect">
            <a:avLst/>
          </a:prstGeom>
          <a:noFill/>
        </p:spPr>
      </p:pic>
      <p:pic>
        <p:nvPicPr>
          <p:cNvPr id="67" name="Picture " descr="/Users/kimdowon/Library/Group Containers/L48J367XN4.com.infraware.PolarisOffice/EngineTemp/57286/fImage2503939713140.png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114" y="2973977"/>
            <a:ext cx="504000" cy="317725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8ECB76A-4175-06A7-7DA8-6D0D55898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34" y="3758313"/>
            <a:ext cx="324000" cy="32124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2C48C7E-EB79-BACA-47E3-3BA957A1781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73" y="4015458"/>
            <a:ext cx="672718" cy="22603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0F19378-3FA1-4C49-9AAE-4DE2E5E5491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6A730EE1-6B06-F591-F19B-39E87EB71544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5C001858-8C8D-9DD4-BC1E-2DAE2600EC00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charset="0"/>
                <a:ea typeface="나눔고딕" charset="0"/>
                <a:cs typeface="+mn-cs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0161757D-7515-EE87-C6C4-9FF6C2C953A9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charset="0"/>
                <a:ea typeface="나눔고딕" charset="0"/>
                <a:cs typeface="+mn-cs"/>
              </a:endParaRPr>
            </a:p>
          </p:txBody>
        </p:sp>
      </p:grpSp>
      <p:sp>
        <p:nvSpPr>
          <p:cNvPr id="2" name="텍스트 상자 276">
            <a:extLst>
              <a:ext uri="{FF2B5EF4-FFF2-40B4-BE49-F238E27FC236}">
                <a16:creationId xmlns:a16="http://schemas.microsoft.com/office/drawing/2014/main" id="{6EA0BEED-3A64-E2BC-E820-0087262FE54B}"/>
              </a:ext>
            </a:extLst>
          </p:cNvPr>
          <p:cNvSpPr txBox="1">
            <a:spLocks/>
          </p:cNvSpPr>
          <p:nvPr/>
        </p:nvSpPr>
        <p:spPr>
          <a:xfrm>
            <a:off x="262890" y="211455"/>
            <a:ext cx="8381365" cy="46228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Arial" charset="0"/>
                <a:cs typeface="+mn-cs"/>
              </a:rPr>
              <a:t>Summary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Arial" charset="0"/>
              <a:cs typeface="+mn-cs"/>
            </a:endParaRPr>
          </a:p>
        </p:txBody>
      </p:sp>
      <p:sp>
        <p:nvSpPr>
          <p:cNvPr id="3" name="내용 개체 틀 277">
            <a:extLst>
              <a:ext uri="{FF2B5EF4-FFF2-40B4-BE49-F238E27FC236}">
                <a16:creationId xmlns:a16="http://schemas.microsoft.com/office/drawing/2014/main" id="{90596446-5FF7-DF76-831F-AF242A75850F}"/>
              </a:ext>
            </a:extLst>
          </p:cNvPr>
          <p:cNvSpPr txBox="1">
            <a:spLocks/>
          </p:cNvSpPr>
          <p:nvPr/>
        </p:nvSpPr>
        <p:spPr>
          <a:xfrm>
            <a:off x="399495" y="1223662"/>
            <a:ext cx="8478175" cy="53646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91440" tIns="45720" rIns="91440" bIns="45720" numCol="1" anchor="t">
            <a:noAutofit/>
          </a:bodyPr>
          <a:lstStyle>
            <a:lvl1pPr marL="342900" indent="-342900" algn="l" defTabSz="914400" latinLnBrk="1">
              <a:spcBef>
                <a:spcPct val="20000"/>
              </a:spcBef>
              <a:buFont typeface="Arial"/>
              <a:buChar char="0"/>
              <a:defRPr lang="ko-KR" sz="28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defTabSz="914400" latinLnBrk="1">
              <a:buChar char="-"/>
              <a:defRPr lang="ko-KR" sz="2400" smtClean="0"/>
            </a:lvl2pPr>
            <a:lvl3pPr marL="1143000" lvl="2" indent="-228600" defTabSz="914400" latinLnBrk="1">
              <a:buChar char="0"/>
              <a:defRPr lang="ko-KR" sz="2000" smtClean="0"/>
            </a:lvl3pPr>
            <a:lvl4pPr marL="1600200" lvl="3" indent="-228600" defTabSz="914400" latinLnBrk="1">
              <a:buChar char="-"/>
              <a:defRPr lang="ko-KR" sz="1800" smtClean="0"/>
            </a:lvl4pPr>
            <a:lvl5pPr marL="2057400" lvl="4" indent="-228600" defTabSz="914400" latinLnBrk="1">
              <a:buChar char="-69"/>
              <a:defRPr lang="ko-KR" sz="1800" smtClean="0"/>
            </a:lvl5pPr>
          </a:lstStyle>
          <a:p>
            <a:pPr lvl="0" eaLnBrk="0" latinLnBrk="0" hangingPunc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The first commissioning of the SC </a:t>
            </a:r>
            <a:r>
              <a:rPr kumimoji="0" lang="en-US" altLang="ko-KR" sz="1600" b="1" i="0" u="none" strike="noStrike" kern="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Linac</a:t>
            </a: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(</a:t>
            </a:r>
            <a:r>
              <a:rPr kumimoji="0" lang="en-US" altLang="ko-KR" sz="1600" b="1" i="0" u="none" strike="noStrike" kern="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SCL3</a:t>
            </a: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), </a:t>
            </a:r>
            <a:r>
              <a:rPr kumimoji="0" lang="en-US" altLang="ko-KR" sz="1600" b="1" i="0" u="none" strike="noStrike" kern="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ISOL</a:t>
            </a: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&amp; </a:t>
            </a:r>
            <a:r>
              <a:rPr kumimoji="0" lang="en-US" altLang="ko-KR" sz="1600" b="1" i="0" u="none" strike="noStrike" kern="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KoBRA</a:t>
            </a: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is done.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600" b="1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eaLnBrk="0" latinLnBrk="0" hangingPunc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b="1" kern="0" spc="-2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The </a:t>
            </a:r>
            <a:r>
              <a:rPr lang="en-US" altLang="ko-KR" sz="1600" b="1" kern="0" spc="-2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ISOL</a:t>
            </a:r>
            <a:r>
              <a:rPr lang="en-US" altLang="ko-KR" sz="1600" b="1" kern="0" spc="-2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beam power (currently 1 kW) will be ramped up to 5 kW in 2026.</a:t>
            </a:r>
          </a:p>
          <a:p>
            <a:pPr eaLnBrk="0" latinLnBrk="0" hangingPunc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ko-KR" sz="1600" b="1" kern="0" spc="-2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eaLnBrk="0" latinLnBrk="0" hangingPunc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b="1" kern="0" spc="-2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 2026, actinide targets and laser/plasma ion sources will be used.  </a:t>
            </a:r>
            <a:r>
              <a:rPr lang="en-US" altLang="ko-KR" sz="1600" dirty="0"/>
              <a:t> </a:t>
            </a:r>
            <a:endParaRPr lang="en-US" altLang="ko-KR" sz="1600" b="1" kern="0" spc="-2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600" b="1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The first call for proposals was done in Dec. 2023 for domestic users.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ko-KR" sz="1600" kern="0" spc="-2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      (The Science Advisory Committee’ recommendation)</a:t>
            </a:r>
            <a:endParaRPr kumimoji="0" lang="en-US" altLang="ko-KR" sz="160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1600" b="1" kern="0" spc="-2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lvl="0" eaLnBrk="0" latinLnBrk="0" hangingPunc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30 </a:t>
            </a:r>
            <a:r>
              <a:rPr lang="en-US" altLang="ko-KR" sz="1600" b="1" kern="0" spc="-2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proposals were submitted for beam times (~ 1,600 </a:t>
            </a:r>
            <a:r>
              <a:rPr lang="en-US" altLang="ko-KR" sz="1600" b="1" kern="0" spc="-20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hrs</a:t>
            </a:r>
            <a:r>
              <a:rPr lang="en-US" altLang="ko-KR" sz="1600" b="1" kern="0" spc="-2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) in 2024.  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1600" b="1" kern="0" spc="-2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600" b="1" kern="0" spc="-2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The first PAC was held in March 6~7, 2024.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600" b="1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Beams will be provided to users from June to August, 2024.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1600" b="1" kern="0" spc="-2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The first </a:t>
            </a:r>
            <a:r>
              <a:rPr kumimoji="0" lang="en-US" altLang="ko-KR" sz="1600" b="1" i="0" u="none" strike="noStrike" kern="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ISOL</a:t>
            </a:r>
            <a:r>
              <a:rPr kumimoji="0" lang="en-US" altLang="ko-KR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 beam will be provided to users for CLS in Oct. 2024.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600" b="1" kern="0" spc="-2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International collaboration has been essential in the construction of </a:t>
            </a:r>
            <a:r>
              <a:rPr kumimoji="0" lang="en-US" altLang="en-US" sz="1600" b="1" i="0" u="none" strike="noStrike" kern="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RAON</a:t>
            </a:r>
            <a:r>
              <a:rPr kumimoji="0" lang="en-US" altLang="en-US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600" b="1" kern="0" spc="-2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Arial" panose="020B0604020202020204" pitchFamily="34" charset="0"/>
              </a:rPr>
              <a:t>Beams will be provided to the international users near future.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21CA4D7-9269-4A45-B3F0-925C7A7F6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4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A52129FB-8261-9F38-7B3D-5DFBE5003C28}"/>
              </a:ext>
            </a:extLst>
          </p:cNvPr>
          <p:cNvSpPr/>
          <p:nvPr/>
        </p:nvSpPr>
        <p:spPr>
          <a:xfrm>
            <a:off x="0" y="0"/>
            <a:ext cx="9144000" cy="33887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2056468-7544-405A-DF41-5B95E628E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9"/>
          <a:stretch/>
        </p:blipFill>
        <p:spPr>
          <a:xfrm>
            <a:off x="0" y="1083396"/>
            <a:ext cx="9144000" cy="577460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6FA6AF8-81D6-E149-00FD-21AF81A0C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1" y="6419698"/>
            <a:ext cx="9048511" cy="455779"/>
          </a:xfrm>
          <a:prstGeom prst="rect">
            <a:avLst/>
          </a:prstGeom>
        </p:spPr>
      </p:pic>
      <p:pic>
        <p:nvPicPr>
          <p:cNvPr id="9" name="Picture 23" descr="위">
            <a:extLst>
              <a:ext uri="{FF2B5EF4-FFF2-40B4-BE49-F238E27FC236}">
                <a16:creationId xmlns:a16="http://schemas.microsoft.com/office/drawing/2014/main" id="{B2F2B464-B700-3CFE-2448-82ACCB3D8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" y="0"/>
            <a:ext cx="3441700" cy="16234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1">
            <a:extLst>
              <a:ext uri="{FF2B5EF4-FFF2-40B4-BE49-F238E27FC236}">
                <a16:creationId xmlns:a16="http://schemas.microsoft.com/office/drawing/2014/main" id="{AF9CF2D5-E51F-7E28-34E8-D1C10530CEBD}"/>
              </a:ext>
            </a:extLst>
          </p:cNvPr>
          <p:cNvSpPr txBox="1"/>
          <p:nvPr/>
        </p:nvSpPr>
        <p:spPr>
          <a:xfrm>
            <a:off x="1449999" y="1479497"/>
            <a:ext cx="6244001" cy="9540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24" tIns="45712" rIns="91424" bIns="45712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  <a:cs typeface="+mj-cs"/>
              </a:rPr>
              <a:t>May 25 ~ 30, 2025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  <a:cs typeface="+mj-cs"/>
              </a:rPr>
              <a:t>Daejeon Convention Center, Korea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63587F6-C60A-D991-5743-0B749E4D2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95" y="6252790"/>
            <a:ext cx="1855401" cy="30013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5AE3DE2-600C-F1FD-51B8-AF60B4E5EE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90" y="6257292"/>
            <a:ext cx="1205509" cy="292245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4E6633B-E7CE-180F-6D3E-F1F5F4841B3F}"/>
              </a:ext>
            </a:extLst>
          </p:cNvPr>
          <p:cNvSpPr/>
          <p:nvPr/>
        </p:nvSpPr>
        <p:spPr>
          <a:xfrm>
            <a:off x="3350670" y="-97908"/>
            <a:ext cx="5830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0" dirty="0">
                <a:solidFill>
                  <a:schemeClr val="accent5">
                    <a:lumMod val="40000"/>
                    <a:lumOff val="6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INPC 2025</a:t>
            </a:r>
            <a:endParaRPr lang="ko-KR" altLang="en-US" sz="8000" dirty="0">
              <a:solidFill>
                <a:schemeClr val="accent5">
                  <a:lumMod val="40000"/>
                  <a:lumOff val="6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6E1E9F98-C32A-6D3B-D2A8-09FE7BF6F235}"/>
              </a:ext>
            </a:extLst>
          </p:cNvPr>
          <p:cNvSpPr txBox="1"/>
          <p:nvPr/>
        </p:nvSpPr>
        <p:spPr>
          <a:xfrm>
            <a:off x="6433761" y="1089858"/>
            <a:ext cx="2657139" cy="4000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24" tIns="45712" rIns="91424" bIns="45712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ea"/>
                <a:cs typeface="+mj-cs"/>
              </a:rPr>
              <a:t>In DAEJEON, Korea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AE7805B3-D3F1-3A17-2476-886F2B7C7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6235" y="4054871"/>
            <a:ext cx="4874665" cy="212121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B2C46A-8EC1-C626-FEF0-EF5D58ED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C20-6BEB-4D6A-9798-BCCA56FC577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42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AFE4FBF3-8E99-DC5B-FDA7-AE0CA83D272A}"/>
              </a:ext>
            </a:extLst>
          </p:cNvPr>
          <p:cNvGrpSpPr/>
          <p:nvPr/>
        </p:nvGrpSpPr>
        <p:grpSpPr>
          <a:xfrm>
            <a:off x="1" y="-89901"/>
            <a:ext cx="9144000" cy="757357"/>
            <a:chOff x="1" y="-10388"/>
            <a:chExt cx="9144000" cy="757357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A120ACE-AF52-3F99-77B5-D971D7845AAA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62346796-6488-D301-4D05-AA32FB5D4820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pic>
        <p:nvPicPr>
          <p:cNvPr id="21" name="Picture 4" descr="Chart of nuclides.">
            <a:extLst>
              <a:ext uri="{FF2B5EF4-FFF2-40B4-BE49-F238E27FC236}">
                <a16:creationId xmlns:a16="http://schemas.microsoft.com/office/drawing/2014/main" id="{5D506B0A-0632-1189-DE07-C470632E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7" y="1675497"/>
            <a:ext cx="7790319" cy="36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10AE85D5-F770-9E82-317F-381D5AB09ABF}"/>
              </a:ext>
            </a:extLst>
          </p:cNvPr>
          <p:cNvSpPr/>
          <p:nvPr/>
        </p:nvSpPr>
        <p:spPr>
          <a:xfrm>
            <a:off x="3540036" y="3394804"/>
            <a:ext cx="2154023" cy="7200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6A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CF5CB16C-986F-2575-06B8-EEB3C565BCF5}"/>
              </a:ext>
            </a:extLst>
          </p:cNvPr>
          <p:cNvSpPr/>
          <p:nvPr/>
        </p:nvSpPr>
        <p:spPr>
          <a:xfrm>
            <a:off x="6114242" y="3020406"/>
            <a:ext cx="2154023" cy="7200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6A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ndara" panose="020E0502030303020204" pitchFamily="34" charset="0"/>
            </a:endParaRPr>
          </a:p>
        </p:txBody>
      </p:sp>
      <p:sp>
        <p:nvSpPr>
          <p:cNvPr id="15" name="Rect 0"/>
          <p:cNvSpPr>
            <a:spLocks/>
          </p:cNvSpPr>
          <p:nvPr/>
        </p:nvSpPr>
        <p:spPr>
          <a:xfrm>
            <a:off x="361950" y="939531"/>
            <a:ext cx="8149752" cy="786182"/>
          </a:xfrm>
          <a:prstGeom prst="roundRect">
            <a:avLst>
              <a:gd name="adj" fmla="val 18651"/>
            </a:avLst>
          </a:prstGeom>
          <a:solidFill>
            <a:srgbClr val="C8DEE4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7" name="Rect 0"/>
          <p:cNvSpPr>
            <a:spLocks/>
          </p:cNvSpPr>
          <p:nvPr/>
        </p:nvSpPr>
        <p:spPr>
          <a:xfrm>
            <a:off x="598522" y="5081070"/>
            <a:ext cx="8149752" cy="786183"/>
          </a:xfrm>
          <a:prstGeom prst="roundRect">
            <a:avLst>
              <a:gd name="adj" fmla="val 18651"/>
            </a:avLst>
          </a:prstGeom>
          <a:solidFill>
            <a:srgbClr val="C8DEE4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8" name="Rect 0"/>
          <p:cNvSpPr>
            <a:spLocks/>
          </p:cNvSpPr>
          <p:nvPr/>
        </p:nvSpPr>
        <p:spPr>
          <a:xfrm>
            <a:off x="598522" y="5979841"/>
            <a:ext cx="8149752" cy="532043"/>
          </a:xfrm>
          <a:prstGeom prst="roundRect">
            <a:avLst>
              <a:gd name="adj" fmla="val 18651"/>
            </a:avLst>
          </a:prstGeom>
          <a:solidFill>
            <a:srgbClr val="C8DEE4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4" name="Rect 0"/>
          <p:cNvSpPr txBox="1">
            <a:spLocks/>
          </p:cNvSpPr>
          <p:nvPr/>
        </p:nvSpPr>
        <p:spPr>
          <a:xfrm>
            <a:off x="276861" y="76727"/>
            <a:ext cx="1269381" cy="478336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sz="2500" b="1" spc="-20" dirty="0" err="1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RAON</a:t>
            </a:r>
            <a:r>
              <a:rPr lang="en-US" sz="2500" b="1" spc="-20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:</a:t>
            </a:r>
            <a:endParaRPr lang="ko-KR" altLang="en-US" sz="2500" spc="-20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>
            <a:off x="598011" y="1141435"/>
            <a:ext cx="1601470" cy="370614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altLang="ko-KR" b="1" spc="-2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What is it?</a:t>
            </a:r>
            <a:endParaRPr lang="ko-KR" altLang="en-US" b="1" i="0" strike="noStrike" cap="none" spc="-2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9" name="Rect 0"/>
          <p:cNvSpPr txBox="1">
            <a:spLocks/>
          </p:cNvSpPr>
          <p:nvPr/>
        </p:nvSpPr>
        <p:spPr>
          <a:xfrm>
            <a:off x="815127" y="5298560"/>
            <a:ext cx="1201247" cy="35522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sz="1700" b="1" i="0" strike="noStrike" cap="none" spc="-2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Status</a:t>
            </a:r>
            <a:endParaRPr lang="ko-KR" altLang="en-US" sz="1700" b="1" i="0" strike="noStrike" cap="none" spc="-2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Rect 0"/>
          <p:cNvSpPr txBox="1">
            <a:spLocks/>
          </p:cNvSpPr>
          <p:nvPr/>
        </p:nvSpPr>
        <p:spPr>
          <a:xfrm>
            <a:off x="834580" y="6077892"/>
            <a:ext cx="1748790" cy="35522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1700" b="1" i="0" strike="noStrike" cap="none" spc="-2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Budget </a:t>
            </a:r>
            <a:endParaRPr lang="ko-KR" altLang="en-US" sz="1700" b="1" i="0" strike="noStrike" cap="none" spc="-2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Rect 0"/>
          <p:cNvSpPr txBox="1">
            <a:spLocks/>
          </p:cNvSpPr>
          <p:nvPr/>
        </p:nvSpPr>
        <p:spPr>
          <a:xfrm>
            <a:off x="2020570" y="971916"/>
            <a:ext cx="6530376" cy="738664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sz="14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Rare</a:t>
            </a:r>
            <a:r>
              <a:rPr lang="ko-KR" altLang="en-US" sz="14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4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Isotope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accelerator</a:t>
            </a: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4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complex</a:t>
            </a: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</a:t>
            </a:r>
          </a:p>
          <a:p>
            <a:pPr marL="0" indent="0" algn="l" defTabSz="914400" rtl="0" eaLnBrk="1" latinLnBrk="0" hangingPunct="1">
              <a:buFontTx/>
              <a:buNone/>
            </a:pPr>
            <a:r>
              <a:rPr lang="en-US" altLang="ko-KR" sz="14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1. </a:t>
            </a: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Cyclotron for </a:t>
            </a:r>
            <a:r>
              <a:rPr lang="en-US" altLang="ko-KR" sz="1400" b="1" i="0" strike="noStrike" cap="none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ISOL</a:t>
            </a:r>
            <a:r>
              <a:rPr lang="en-US" altLang="ko-KR" sz="14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  <a:p>
            <a:pPr marL="0" indent="0" algn="l" defTabSz="914400" rtl="0" eaLnBrk="1" latinLnBrk="0" hangingPunct="1">
              <a:buFontTx/>
              <a:buNone/>
            </a:pP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2. Superconducting </a:t>
            </a:r>
            <a:r>
              <a:rPr lang="en-US" altLang="ko-KR" sz="1400" b="1" i="0" strike="noStrike" cap="none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Linac</a:t>
            </a: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for In-Flight Fragmentation</a:t>
            </a:r>
            <a:endParaRPr lang="ko-KR" altLang="en-US" sz="1400" b="1" i="0" strike="noStrike" cap="none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" name="Rect 0"/>
          <p:cNvSpPr txBox="1">
            <a:spLocks/>
          </p:cNvSpPr>
          <p:nvPr/>
        </p:nvSpPr>
        <p:spPr>
          <a:xfrm>
            <a:off x="2328110" y="5122915"/>
            <a:ext cx="6311265" cy="738664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Rare Isotope Science Project (</a:t>
            </a:r>
            <a:r>
              <a:rPr lang="en-US" altLang="ko-KR" sz="1400" b="1" i="0" strike="noStrike" cap="none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RISP</a:t>
            </a: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Dec. 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2011</a:t>
            </a: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–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Dec. 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2022</a:t>
            </a:r>
            <a:endParaRPr lang="en-US" altLang="ko-KR" sz="1400" b="1" i="0" strike="noStrike" cap="none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indent="0" algn="l" defTabSz="914400" rtl="0" eaLnBrk="1" latinLnBrk="0" hangingPunct="1">
              <a:buFontTx/>
              <a:buNone/>
            </a:pPr>
            <a:r>
              <a:rPr lang="en-US" altLang="ko-KR" sz="1400" b="1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RISP</a:t>
            </a:r>
            <a:r>
              <a:rPr lang="en-US" altLang="ko-KR" sz="14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is changed to “IRIS” as of July 1, 2023. (From project to operation)</a:t>
            </a:r>
            <a:endParaRPr lang="ko-KR" altLang="en-US" sz="1400" b="1" i="0" strike="noStrike" cap="none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indent="0" algn="l" defTabSz="914400" rtl="0" eaLnBrk="1" latinLnBrk="0" hangingPunct="1">
              <a:buFontTx/>
              <a:buNone/>
            </a:pPr>
            <a:r>
              <a:rPr lang="en-US"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R&amp;D for the 2</a:t>
            </a:r>
            <a:r>
              <a:rPr lang="en-US" sz="1400" b="1" i="0" strike="noStrike" cap="none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nd</a:t>
            </a:r>
            <a:r>
              <a:rPr lang="en-US"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Phase for high energy </a:t>
            </a:r>
            <a:r>
              <a:rPr lang="en-US" sz="1400" b="1" i="0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linac</a:t>
            </a:r>
            <a:r>
              <a:rPr lang="en-US"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: </a:t>
            </a:r>
            <a:r>
              <a:rPr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</a:t>
            </a:r>
            <a:r>
              <a:rPr lang="en-US" altLang="ko-KR"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r>
              <a:rPr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.1</a:t>
            </a:r>
            <a:r>
              <a:rPr lang="en-US" altLang="ko-KR"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r>
              <a:rPr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- 202</a:t>
            </a:r>
            <a:r>
              <a:rPr lang="en-US" altLang="ko-KR"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r>
              <a:rPr sz="1400" b="1" i="0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.12</a:t>
            </a:r>
            <a:endParaRPr lang="ko-KR" altLang="en-US" sz="1400" b="1" i="0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6" name="Rect 0"/>
          <p:cNvSpPr txBox="1">
            <a:spLocks/>
          </p:cNvSpPr>
          <p:nvPr/>
        </p:nvSpPr>
        <p:spPr>
          <a:xfrm>
            <a:off x="2370836" y="5988645"/>
            <a:ext cx="6270625" cy="523220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~$ 1.4 </a:t>
            </a:r>
            <a:r>
              <a:rPr lang="en-US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 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(Facilities ~ $ 0.</a:t>
            </a:r>
            <a:r>
              <a:rPr lang="en-US" altLang="ko-KR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B,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Land, </a:t>
            </a:r>
            <a:r>
              <a:rPr sz="1400" b="1" i="0" strike="noStrike" cap="none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Bldgs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&amp; Utilities ~ $ 0.9 </a:t>
            </a:r>
            <a:r>
              <a:rPr lang="en-US"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</a:t>
            </a:r>
            <a:r>
              <a:rPr sz="1400" b="1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endParaRPr lang="ko-KR" altLang="en-US" sz="1400" b="1" i="0" strike="noStrike" cap="none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indent="0" algn="l" defTabSz="914400" rtl="0" eaLnBrk="1" latinLnBrk="0" hangingPunct="1">
              <a:buFontTx/>
              <a:buNone/>
            </a:pPr>
            <a:r>
              <a:rPr lang="en-US" sz="1400" b="0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Facilities</a:t>
            </a:r>
            <a:r>
              <a:rPr sz="1400" b="0" i="0" strike="noStrike" cap="none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include experimental apparatus</a:t>
            </a:r>
            <a:endParaRPr lang="ko-KR" altLang="en-US" sz="1400" b="0" i="0" strike="noStrike" cap="none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2" name="Rect 0"/>
          <p:cNvSpPr>
            <a:spLocks/>
          </p:cNvSpPr>
          <p:nvPr/>
        </p:nvSpPr>
        <p:spPr>
          <a:xfrm>
            <a:off x="3485905" y="4010441"/>
            <a:ext cx="6350" cy="6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1" name="Rect 0"/>
          <p:cNvSpPr>
            <a:spLocks/>
          </p:cNvSpPr>
          <p:nvPr/>
        </p:nvSpPr>
        <p:spPr>
          <a:xfrm>
            <a:off x="4532203" y="3665001"/>
            <a:ext cx="563880" cy="416560"/>
          </a:xfrm>
          <a:prstGeom prst="rect">
            <a:avLst/>
          </a:prstGeom>
          <a:solidFill>
            <a:schemeClr val="bg1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29" name="Rect 0"/>
          <p:cNvSpPr txBox="1">
            <a:spLocks/>
          </p:cNvSpPr>
          <p:nvPr/>
        </p:nvSpPr>
        <p:spPr>
          <a:xfrm>
            <a:off x="3979693" y="3463457"/>
            <a:ext cx="1469387" cy="616836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1700" b="1" i="0" strike="noStrike" cap="none" spc="-20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Properties of Exotic Nuclei</a:t>
            </a:r>
            <a:endParaRPr lang="ko-KR" altLang="en-US" sz="1700" b="1" i="0" strike="noStrike" cap="none" spc="-20" dirty="0">
              <a:solidFill>
                <a:srgbClr val="06A0CC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0" name="Rect 0"/>
          <p:cNvSpPr txBox="1">
            <a:spLocks/>
          </p:cNvSpPr>
          <p:nvPr/>
        </p:nvSpPr>
        <p:spPr>
          <a:xfrm>
            <a:off x="3416425" y="4265434"/>
            <a:ext cx="3072970" cy="6924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spc="-20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Nuclear Structure</a:t>
            </a:r>
            <a:endParaRPr lang="ko-KR" altLang="en-US" sz="1300" b="1" i="0" strike="noStrike" cap="none" spc="-20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spc="-20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Electric Dipole Moment and Symmetry</a:t>
            </a:r>
            <a:endParaRPr lang="ko-KR" altLang="en-US" sz="1300" b="1" i="0" strike="noStrike" cap="none" spc="-20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  <a:p>
            <a:pPr marL="171450" indent="-171450" latinLnBrk="0">
              <a:buFont typeface="Arial" panose="020B0604020202020204" pitchFamily="34" charset="0"/>
              <a:buChar char="•"/>
            </a:pPr>
            <a:r>
              <a:rPr lang="en-US" altLang="ko-KR" sz="1300" b="1" spc="-20" dirty="0">
                <a:latin typeface="Candara" panose="020E0502030303020204" pitchFamily="34" charset="0"/>
                <a:ea typeface="Arial" charset="0"/>
              </a:rPr>
              <a:t>Hyperfine Structure Study</a:t>
            </a:r>
          </a:p>
        </p:txBody>
      </p:sp>
      <p:sp>
        <p:nvSpPr>
          <p:cNvPr id="28" name="Rect 0"/>
          <p:cNvSpPr txBox="1">
            <a:spLocks/>
          </p:cNvSpPr>
          <p:nvPr/>
        </p:nvSpPr>
        <p:spPr>
          <a:xfrm>
            <a:off x="1107850" y="3769967"/>
            <a:ext cx="2379345" cy="109260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spc="-20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Nuclear Astrophysics</a:t>
            </a:r>
            <a:endParaRPr lang="ko-KR" altLang="en-US" sz="1300" b="1" i="0" strike="noStrike" cap="none" spc="-20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spc="-20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Nuclear Matter</a:t>
            </a:r>
            <a:endParaRPr lang="ko-KR" altLang="en-US" sz="1300" b="1" i="0" strike="noStrike" cap="none" spc="-20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spc="-20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Super Heavy Element Search</a:t>
            </a:r>
            <a:endParaRPr lang="ko-KR" altLang="en-US" sz="1300" b="1" i="0" strike="noStrike" cap="none" spc="-20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spc="-20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High-precision Mass Measurement</a:t>
            </a:r>
            <a:endParaRPr lang="ko-KR" altLang="en-US" sz="1300" b="1" i="0" strike="noStrike" cap="none" spc="-20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2" name="Rect 0"/>
          <p:cNvSpPr txBox="1">
            <a:spLocks/>
          </p:cNvSpPr>
          <p:nvPr/>
        </p:nvSpPr>
        <p:spPr>
          <a:xfrm>
            <a:off x="6411623" y="3207290"/>
            <a:ext cx="1826498" cy="35522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1700" b="1" i="0" strike="noStrike" cap="none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Applied Science</a:t>
            </a:r>
            <a:r>
              <a:rPr lang="en-US" sz="1700" b="1" i="0" strike="noStrike" cap="none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s</a:t>
            </a:r>
            <a:endParaRPr lang="ko-KR" altLang="en-US" sz="1700" b="1" i="0" strike="noStrike" cap="none" dirty="0">
              <a:solidFill>
                <a:srgbClr val="06A0CC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3" name="Rect 0"/>
          <p:cNvSpPr txBox="1">
            <a:spLocks/>
          </p:cNvSpPr>
          <p:nvPr/>
        </p:nvSpPr>
        <p:spPr>
          <a:xfrm>
            <a:off x="6144371" y="3783006"/>
            <a:ext cx="1925320" cy="6924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Bio-Medical Science</a:t>
            </a:r>
            <a:r>
              <a:rPr lang="en-US" sz="1300" b="1" i="0" strike="noStrike" cap="none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s</a:t>
            </a:r>
            <a:endParaRPr lang="ko-KR" altLang="en-US" sz="1300" b="1" i="0" strike="noStrike" cap="none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Material Science</a:t>
            </a:r>
            <a:r>
              <a:rPr lang="en-US" sz="1300" b="1" i="0" strike="noStrike" cap="none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s</a:t>
            </a:r>
            <a:endParaRPr lang="ko-KR" altLang="en-US" sz="1300" b="1" i="0" strike="noStrike" cap="none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  <a:p>
            <a:pPr marL="17145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sz="1300" b="1" i="0" strike="noStrike" cap="none" dirty="0">
                <a:solidFill>
                  <a:schemeClr val="tx1"/>
                </a:solidFill>
                <a:latin typeface="Candara" panose="020E0502030303020204" pitchFamily="34" charset="0"/>
                <a:ea typeface="Arial" charset="0"/>
              </a:rPr>
              <a:t>Neutron Science</a:t>
            </a:r>
            <a:endParaRPr lang="ko-KR" altLang="en-US" sz="1300" b="1" i="0" strike="noStrike" cap="none" dirty="0">
              <a:solidFill>
                <a:schemeClr val="tx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4" name="Rect 0">
            <a:extLst>
              <a:ext uri="{FF2B5EF4-FFF2-40B4-BE49-F238E27FC236}">
                <a16:creationId xmlns:a16="http://schemas.microsoft.com/office/drawing/2014/main" id="{34BAD160-3438-7E75-8BF8-2DA648B93726}"/>
              </a:ext>
            </a:extLst>
          </p:cNvPr>
          <p:cNvSpPr txBox="1">
            <a:spLocks/>
          </p:cNvSpPr>
          <p:nvPr/>
        </p:nvSpPr>
        <p:spPr>
          <a:xfrm>
            <a:off x="3272922" y="2354770"/>
            <a:ext cx="2784472" cy="492443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300" b="1" i="0" strike="noStrike" cap="none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Accelerator complex</a:t>
            </a:r>
            <a:endParaRPr lang="ko-KR" altLang="en-US" sz="1300" b="1" i="0" strike="noStrike" cap="none" dirty="0">
              <a:solidFill>
                <a:srgbClr val="06A0CC"/>
              </a:solidFill>
              <a:latin typeface="Candara" panose="020E0502030303020204" pitchFamily="34" charset="0"/>
              <a:ea typeface="Arial" charset="0"/>
            </a:endParaRPr>
          </a:p>
          <a:p>
            <a:pPr marL="0" indent="0" algn="ctr" defTabSz="914400" rtl="0" eaLnBrk="1" latinLnBrk="0" hangingPunct="1">
              <a:buFontTx/>
              <a:buNone/>
            </a:pPr>
            <a:r>
              <a:rPr sz="1300" b="1" i="0" strike="noStrike" cap="none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ISOL + In-Flight Fragmentation</a:t>
            </a:r>
            <a:endParaRPr lang="ko-KR" altLang="en-US" sz="1300" b="1" i="0" strike="noStrike" cap="none" dirty="0">
              <a:solidFill>
                <a:srgbClr val="06A0CC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20" name="Picture " descr="/Users/kimdowon/Library/Group Containers/L48J367XN4.com.infraware.PolarisOffice/EngineTemp/57286/fImage5138933326194.png">
            <a:extLst>
              <a:ext uri="{FF2B5EF4-FFF2-40B4-BE49-F238E27FC236}">
                <a16:creationId xmlns:a16="http://schemas.microsoft.com/office/drawing/2014/main" id="{491BBC5B-A4BE-404C-1F68-538E9FBD4E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82" b="-14998"/>
          <a:stretch/>
        </p:blipFill>
        <p:spPr>
          <a:xfrm>
            <a:off x="3488145" y="1858787"/>
            <a:ext cx="2031604" cy="589280"/>
          </a:xfrm>
          <a:prstGeom prst="rect">
            <a:avLst/>
          </a:prstGeom>
          <a:noFill/>
        </p:spPr>
      </p:pic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34093EC7-37B6-44C5-A294-EB663A6693FC}"/>
              </a:ext>
            </a:extLst>
          </p:cNvPr>
          <p:cNvCxnSpPr>
            <a:cxnSpLocks/>
          </p:cNvCxnSpPr>
          <p:nvPr/>
        </p:nvCxnSpPr>
        <p:spPr>
          <a:xfrm flipH="1">
            <a:off x="2392337" y="2683239"/>
            <a:ext cx="667241" cy="339200"/>
          </a:xfrm>
          <a:prstGeom prst="straightConnector1">
            <a:avLst/>
          </a:prstGeom>
          <a:ln w="28575">
            <a:solidFill>
              <a:srgbClr val="06A0CC"/>
            </a:solidFill>
            <a:prstDash val="sysDot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2E91CCCB-9D8E-7B92-AB93-59D5A828AE54}"/>
              </a:ext>
            </a:extLst>
          </p:cNvPr>
          <p:cNvCxnSpPr>
            <a:cxnSpLocks/>
          </p:cNvCxnSpPr>
          <p:nvPr/>
        </p:nvCxnSpPr>
        <p:spPr>
          <a:xfrm>
            <a:off x="4617048" y="2959931"/>
            <a:ext cx="0" cy="434871"/>
          </a:xfrm>
          <a:prstGeom prst="straightConnector1">
            <a:avLst/>
          </a:prstGeom>
          <a:ln w="28575">
            <a:solidFill>
              <a:srgbClr val="06A0CC"/>
            </a:solidFill>
            <a:prstDash val="sysDot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7B3E6980-1BC9-013C-FB92-E8AEBE1BE0B6}"/>
              </a:ext>
            </a:extLst>
          </p:cNvPr>
          <p:cNvSpPr/>
          <p:nvPr/>
        </p:nvSpPr>
        <p:spPr>
          <a:xfrm>
            <a:off x="1151557" y="3020406"/>
            <a:ext cx="2154023" cy="7200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6A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 0"/>
          <p:cNvSpPr txBox="1">
            <a:spLocks/>
          </p:cNvSpPr>
          <p:nvPr/>
        </p:nvSpPr>
        <p:spPr>
          <a:xfrm>
            <a:off x="1363857" y="3209381"/>
            <a:ext cx="1794640" cy="35522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1700" b="1" i="0" strike="noStrike" cap="none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Origin</a:t>
            </a:r>
            <a:r>
              <a:rPr lang="en-US" sz="1700" b="1" i="0" strike="noStrike" cap="none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700" b="1" i="0" strike="noStrike" cap="none" dirty="0">
                <a:solidFill>
                  <a:srgbClr val="06A0CC"/>
                </a:solidFill>
                <a:latin typeface="Candara" panose="020E0502030303020204" pitchFamily="34" charset="0"/>
                <a:ea typeface="Arial" charset="0"/>
              </a:rPr>
              <a:t>of Matter</a:t>
            </a:r>
            <a:endParaRPr lang="ko-KR" altLang="en-US" sz="1700" b="1" i="0" strike="noStrike" cap="none" dirty="0">
              <a:solidFill>
                <a:srgbClr val="06A0CC"/>
              </a:solidFill>
              <a:latin typeface="Candara" panose="020E0502030303020204" pitchFamily="34" charset="0"/>
              <a:ea typeface="Arial" charset="0"/>
            </a:endParaRP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B717DE60-C39F-F2A5-ECD8-336FE75316C1}"/>
              </a:ext>
            </a:extLst>
          </p:cNvPr>
          <p:cNvCxnSpPr>
            <a:cxnSpLocks/>
          </p:cNvCxnSpPr>
          <p:nvPr/>
        </p:nvCxnSpPr>
        <p:spPr>
          <a:xfrm>
            <a:off x="6238099" y="2683239"/>
            <a:ext cx="667241" cy="339200"/>
          </a:xfrm>
          <a:prstGeom prst="straightConnector1">
            <a:avLst/>
          </a:prstGeom>
          <a:ln w="28575">
            <a:solidFill>
              <a:srgbClr val="06A0CC"/>
            </a:solidFill>
            <a:prstDash val="sysDot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0FE9DA5-9C72-4DFD-AF20-705FB4017B0D}"/>
              </a:ext>
            </a:extLst>
          </p:cNvPr>
          <p:cNvSpPr txBox="1"/>
          <p:nvPr/>
        </p:nvSpPr>
        <p:spPr>
          <a:xfrm>
            <a:off x="1296236" y="139439"/>
            <a:ext cx="787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라온</a:t>
            </a:r>
            <a:r>
              <a:rPr lang="en-US" altLang="ko-KR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&gt;  </a:t>
            </a:r>
            <a:r>
              <a:rPr lang="en-US" altLang="ko-KR" sz="16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RAON</a:t>
            </a:r>
            <a:r>
              <a:rPr lang="en-US" altLang="ko-KR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&gt; </a:t>
            </a:r>
            <a:r>
              <a:rPr lang="en-US" altLang="ko-KR" sz="1600" b="1" dirty="0">
                <a:solidFill>
                  <a:srgbClr val="FFC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R</a:t>
            </a:r>
            <a:r>
              <a:rPr lang="en-US" altLang="ko-KR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are isotope </a:t>
            </a:r>
            <a:r>
              <a:rPr lang="en-US" altLang="ko-KR" sz="1600" b="1" dirty="0">
                <a:solidFill>
                  <a:srgbClr val="FFC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A</a:t>
            </a:r>
            <a:r>
              <a:rPr lang="en-US" altLang="ko-KR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ccelerator complex for </a:t>
            </a:r>
            <a:r>
              <a:rPr lang="en-US" altLang="ko-KR" sz="1600" b="1" dirty="0" err="1">
                <a:solidFill>
                  <a:srgbClr val="FFC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ON</a:t>
            </a:r>
            <a:r>
              <a:rPr lang="en-US" altLang="ko-KR" sz="16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-line</a:t>
            </a:r>
            <a:r>
              <a:rPr lang="en-US" altLang="ko-KR" sz="1600" b="1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experiments</a:t>
            </a:r>
            <a:endParaRPr lang="ko-KR" altLang="en-US" sz="1600" b="1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6754F4F6-2D1E-4463-8380-97887C2E2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084" y="6516965"/>
            <a:ext cx="1185384" cy="3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4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E40F1C7-6203-4F0D-8EF1-FD0DA33661D6}"/>
              </a:ext>
            </a:extLst>
          </p:cNvPr>
          <p:cNvGrpSpPr/>
          <p:nvPr/>
        </p:nvGrpSpPr>
        <p:grpSpPr>
          <a:xfrm>
            <a:off x="0" y="0"/>
            <a:ext cx="10204902" cy="7043936"/>
            <a:chOff x="0" y="0"/>
            <a:chExt cx="10204902" cy="704393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204902" cy="7043936"/>
            </a:xfrm>
            <a:prstGeom prst="rect">
              <a:avLst/>
            </a:prstGeom>
          </p:spPr>
        </p:pic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6008B17-0C18-4065-B165-1ED0C7070793}"/>
                </a:ext>
              </a:extLst>
            </p:cNvPr>
            <p:cNvSpPr/>
            <p:nvPr/>
          </p:nvSpPr>
          <p:spPr>
            <a:xfrm>
              <a:off x="7053944" y="864158"/>
              <a:ext cx="562708" cy="42203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838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DDE9FFD0-AADC-6F20-C333-CEC83FA56285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C45F3587-8070-16FA-3AA8-7587E052DF9D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1BF3F70-135F-FE48-EA83-BC8A55AC4F2B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62890" y="217170"/>
            <a:ext cx="8381365" cy="478336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5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Bird’s-eye-view of RAON</a:t>
            </a:r>
            <a:endParaRPr lang="ko-KR" altLang="en-US" sz="25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5" name="Rect 0"/>
          <p:cNvSpPr>
            <a:spLocks/>
          </p:cNvSpPr>
          <p:nvPr/>
        </p:nvSpPr>
        <p:spPr>
          <a:xfrm>
            <a:off x="-4445" y="899864"/>
            <a:ext cx="9164320" cy="5475535"/>
          </a:xfrm>
          <a:prstGeom prst="rect">
            <a:avLst/>
          </a:prstGeom>
          <a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957" b="-25513"/>
            </a:stretch>
          </a:blip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 dirty="0">
              <a:latin typeface="Candara" panose="020E0502030303020204" pitchFamily="34" charset="0"/>
              <a:ea typeface="나눔고딕" charset="0"/>
            </a:endParaRPr>
          </a:p>
        </p:txBody>
      </p:sp>
      <p:sp>
        <p:nvSpPr>
          <p:cNvPr id="17" name="Rect 0"/>
          <p:cNvSpPr>
            <a:spLocks/>
          </p:cNvSpPr>
          <p:nvPr/>
        </p:nvSpPr>
        <p:spPr>
          <a:xfrm>
            <a:off x="2559685" y="2824480"/>
            <a:ext cx="90551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Guest House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8" name="Rect 0"/>
          <p:cNvSpPr>
            <a:spLocks/>
          </p:cNvSpPr>
          <p:nvPr/>
        </p:nvSpPr>
        <p:spPr>
          <a:xfrm>
            <a:off x="3085465" y="2494280"/>
            <a:ext cx="1017270" cy="688340"/>
          </a:xfrm>
          <a:prstGeom prst="downArrowCallout">
            <a:avLst>
              <a:gd name="adj1" fmla="val 5192"/>
              <a:gd name="adj2" fmla="val 9882"/>
              <a:gd name="adj3" fmla="val 10199"/>
              <a:gd name="adj4" fmla="val 3572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Waste Storage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0" name="Rect 0"/>
          <p:cNvSpPr>
            <a:spLocks/>
          </p:cNvSpPr>
          <p:nvPr/>
        </p:nvSpPr>
        <p:spPr>
          <a:xfrm>
            <a:off x="3343593" y="3289299"/>
            <a:ext cx="749300" cy="44640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HQ Office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1" name="Rect 0"/>
          <p:cNvSpPr>
            <a:spLocks/>
          </p:cNvSpPr>
          <p:nvPr/>
        </p:nvSpPr>
        <p:spPr>
          <a:xfrm>
            <a:off x="1248410" y="3643946"/>
            <a:ext cx="106934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Control Center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2" name="Rect 0"/>
          <p:cNvSpPr>
            <a:spLocks/>
          </p:cNvSpPr>
          <p:nvPr/>
        </p:nvSpPr>
        <p:spPr>
          <a:xfrm>
            <a:off x="751205" y="4560886"/>
            <a:ext cx="749300" cy="44640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Utility Bd.</a:t>
            </a:r>
            <a:endParaRPr lang="ko-KR" altLang="en-US" sz="900" b="1" dirty="0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3" name="Rect 0"/>
          <p:cNvSpPr>
            <a:spLocks/>
          </p:cNvSpPr>
          <p:nvPr/>
        </p:nvSpPr>
        <p:spPr>
          <a:xfrm>
            <a:off x="1382395" y="4994591"/>
            <a:ext cx="1151255" cy="490220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Electricity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4" name="Rect 0"/>
          <p:cNvSpPr>
            <a:spLocks/>
          </p:cNvSpPr>
          <p:nvPr/>
        </p:nvSpPr>
        <p:spPr>
          <a:xfrm>
            <a:off x="5329294" y="2415540"/>
            <a:ext cx="1017270" cy="688340"/>
          </a:xfrm>
          <a:prstGeom prst="downArrowCallout">
            <a:avLst>
              <a:gd name="adj1" fmla="val 5192"/>
              <a:gd name="adj2" fmla="val 9882"/>
              <a:gd name="adj3" fmla="val 10199"/>
              <a:gd name="adj4" fmla="val 35727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Assembly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5" name="Rect 0"/>
          <p:cNvSpPr>
            <a:spLocks/>
          </p:cNvSpPr>
          <p:nvPr/>
        </p:nvSpPr>
        <p:spPr>
          <a:xfrm>
            <a:off x="6037954" y="2728912"/>
            <a:ext cx="905510" cy="568008"/>
          </a:xfrm>
          <a:prstGeom prst="downArrowCallout">
            <a:avLst>
              <a:gd name="adj1" fmla="val 5920"/>
              <a:gd name="adj2" fmla="val 10781"/>
              <a:gd name="adj3" fmla="val 12620"/>
              <a:gd name="adj4" fmla="val 38936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SRF Test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6" name="Rect 0"/>
          <p:cNvSpPr>
            <a:spLocks/>
          </p:cNvSpPr>
          <p:nvPr/>
        </p:nvSpPr>
        <p:spPr>
          <a:xfrm>
            <a:off x="6184396" y="4517894"/>
            <a:ext cx="1120775" cy="43370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bg1"/>
          </a:solidFill>
          <a:ln w="12700" cap="flat" cmpd="sng">
            <a:solidFill>
              <a:srgbClr val="4D009A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80007F"/>
                </a:solidFill>
                <a:latin typeface="Candara" panose="020E0502030303020204" pitchFamily="34" charset="0"/>
                <a:ea typeface="Arial" charset="0"/>
              </a:rPr>
              <a:t>Cryogenics Bd.</a:t>
            </a:r>
            <a:endParaRPr lang="ko-KR" altLang="en-US" sz="900" b="1">
              <a:solidFill>
                <a:srgbClr val="80007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7" name="Rect 0"/>
          <p:cNvSpPr>
            <a:spLocks/>
          </p:cNvSpPr>
          <p:nvPr/>
        </p:nvSpPr>
        <p:spPr>
          <a:xfrm>
            <a:off x="2905256" y="4515333"/>
            <a:ext cx="102235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Low Energy B</a:t>
            </a:r>
            <a:endParaRPr lang="ko-KR" altLang="en-US" sz="900" b="1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8" name="Rect 0"/>
          <p:cNvSpPr>
            <a:spLocks/>
          </p:cNvSpPr>
          <p:nvPr/>
        </p:nvSpPr>
        <p:spPr>
          <a:xfrm>
            <a:off x="4182110" y="4341999"/>
            <a:ext cx="1022350" cy="351790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Low Energy A</a:t>
            </a:r>
            <a:endParaRPr lang="ko-KR" altLang="en-US" sz="900" b="1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9" name="Rect 0"/>
          <p:cNvSpPr>
            <a:spLocks/>
          </p:cNvSpPr>
          <p:nvPr/>
        </p:nvSpPr>
        <p:spPr>
          <a:xfrm>
            <a:off x="6976745" y="3121025"/>
            <a:ext cx="1022350" cy="351790"/>
          </a:xfrm>
          <a:prstGeom prst="downArrowCallout">
            <a:avLst>
              <a:gd name="adj1" fmla="val 8107"/>
              <a:gd name="adj2" fmla="val 14546"/>
              <a:gd name="adj3" fmla="val 1262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High Energy B</a:t>
            </a:r>
            <a:endParaRPr lang="ko-KR" altLang="en-US" sz="900" b="1" dirty="0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0" name="Rect 0"/>
          <p:cNvSpPr>
            <a:spLocks/>
          </p:cNvSpPr>
          <p:nvPr/>
        </p:nvSpPr>
        <p:spPr>
          <a:xfrm>
            <a:off x="7291070" y="3926840"/>
            <a:ext cx="917575" cy="429260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48792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rgbClr val="0099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008080"/>
                </a:solidFill>
                <a:latin typeface="Candara" panose="020E0502030303020204" pitchFamily="34" charset="0"/>
                <a:ea typeface="Arial" charset="0"/>
              </a:rPr>
              <a:t>High Energy </a:t>
            </a:r>
            <a:endParaRPr lang="ko-KR" altLang="en-US" sz="900" b="1">
              <a:solidFill>
                <a:srgbClr val="00808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1" name="Rect 0"/>
          <p:cNvSpPr>
            <a:spLocks/>
          </p:cNvSpPr>
          <p:nvPr/>
        </p:nvSpPr>
        <p:spPr>
          <a:xfrm>
            <a:off x="4729480" y="3825521"/>
            <a:ext cx="541655" cy="300355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FC66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FC47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endParaRPr lang="ko-KR" altLang="en-US" sz="900" b="1">
              <a:solidFill>
                <a:srgbClr val="FC47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2" name="Rect 0"/>
          <p:cNvSpPr>
            <a:spLocks/>
          </p:cNvSpPr>
          <p:nvPr/>
        </p:nvSpPr>
        <p:spPr>
          <a:xfrm>
            <a:off x="5481059" y="3484057"/>
            <a:ext cx="865505" cy="353696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FC66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FC4700"/>
                </a:solidFill>
                <a:latin typeface="Candara" panose="020E0502030303020204" pitchFamily="34" charset="0"/>
                <a:ea typeface="Arial" charset="0"/>
              </a:rPr>
              <a:t>Accelerator</a:t>
            </a:r>
            <a:endParaRPr lang="ko-KR" altLang="en-US" sz="900" b="1">
              <a:solidFill>
                <a:srgbClr val="FC47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3" name="Rect 0"/>
          <p:cNvSpPr>
            <a:spLocks/>
          </p:cNvSpPr>
          <p:nvPr/>
        </p:nvSpPr>
        <p:spPr>
          <a:xfrm>
            <a:off x="5271135" y="4170549"/>
            <a:ext cx="598170" cy="347345"/>
          </a:xfrm>
          <a:prstGeom prst="upArrowCallout">
            <a:avLst>
              <a:gd name="adj1" fmla="val 6716"/>
              <a:gd name="adj2" fmla="val 14379"/>
              <a:gd name="adj3" fmla="val 14968"/>
              <a:gd name="adj4" fmla="val 64019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FC4700">
                <a:alpha val="10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rgbClr val="FC47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endParaRPr lang="ko-KR" altLang="en-US" sz="900" b="1">
              <a:solidFill>
                <a:srgbClr val="FC47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4" name="Rect 0"/>
          <p:cNvSpPr>
            <a:spLocks/>
          </p:cNvSpPr>
          <p:nvPr/>
        </p:nvSpPr>
        <p:spPr>
          <a:xfrm>
            <a:off x="6614113" y="3245802"/>
            <a:ext cx="415925" cy="300355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chemeClr val="accent1">
                <a:lumMod val="75000"/>
                <a:lumOff val="0"/>
                <a:alpha val="10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900" b="1">
              <a:solidFill>
                <a:schemeClr val="accent1">
                  <a:lumMod val="75000"/>
                  <a:lumOff val="0"/>
                </a:schemeClr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5" name="Rect 0"/>
          <p:cNvSpPr>
            <a:spLocks/>
          </p:cNvSpPr>
          <p:nvPr/>
        </p:nvSpPr>
        <p:spPr>
          <a:xfrm>
            <a:off x="6562725" y="3669982"/>
            <a:ext cx="476885" cy="300355"/>
          </a:xfrm>
          <a:prstGeom prst="downArrowCallout">
            <a:avLst>
              <a:gd name="adj1" fmla="val 10655"/>
              <a:gd name="adj2" fmla="val 17094"/>
              <a:gd name="adj3" fmla="val 12620"/>
              <a:gd name="adj4" fmla="val 64977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chemeClr val="accent1">
                <a:lumMod val="75000"/>
                <a:lumOff val="0"/>
                <a:alpha val="10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9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ISOL</a:t>
            </a:r>
            <a:endParaRPr lang="ko-KR" altLang="en-US" sz="900" b="1" dirty="0">
              <a:solidFill>
                <a:schemeClr val="accent1">
                  <a:lumMod val="75000"/>
                  <a:lumOff val="0"/>
                </a:schemeClr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36" name="Rect 0"/>
          <p:cNvSpPr txBox="1">
            <a:spLocks/>
          </p:cNvSpPr>
          <p:nvPr/>
        </p:nvSpPr>
        <p:spPr>
          <a:xfrm>
            <a:off x="285748" y="1051502"/>
            <a:ext cx="2359027" cy="1186222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rgbClr val="FC6600"/>
                </a:solidFill>
                <a:latin typeface="Candara" panose="020E0502030303020204" pitchFamily="34" charset="0"/>
                <a:ea typeface="Arial" charset="0"/>
              </a:rPr>
              <a:t>●</a:t>
            </a:r>
            <a:r>
              <a:rPr lang="en-US" sz="1400" b="1" dirty="0">
                <a:solidFill>
                  <a:srgbClr val="FC6600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rgbClr val="FC6600"/>
                </a:solidFill>
                <a:latin typeface="Candara" panose="020E0502030303020204" pitchFamily="34" charset="0"/>
                <a:ea typeface="Arial" charset="0"/>
              </a:rPr>
              <a:t> Accelerator System</a:t>
            </a:r>
            <a:endParaRPr lang="ko-KR" altLang="en-US" sz="1400" b="1" dirty="0">
              <a:solidFill>
                <a:srgbClr val="FC6600"/>
              </a:solidFill>
              <a:latin typeface="Candara" panose="020E0502030303020204" pitchFamily="34" charset="0"/>
              <a:ea typeface="Arial" charset="0"/>
            </a:endParaRPr>
          </a:p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●</a:t>
            </a:r>
            <a:r>
              <a:rPr lang="en-US"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 RI produc</a:t>
            </a:r>
            <a:r>
              <a:rPr lang="en-US"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tion</a:t>
            </a:r>
            <a:r>
              <a:rPr sz="1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Candara" panose="020E0502030303020204" pitchFamily="34" charset="0"/>
                <a:ea typeface="Arial" charset="0"/>
              </a:rPr>
              <a:t> System</a:t>
            </a:r>
            <a:endParaRPr lang="ko-KR" altLang="en-US" sz="1400" b="1" dirty="0">
              <a:latin typeface="Candara" panose="020E0502030303020204" pitchFamily="34" charset="0"/>
              <a:ea typeface="Arial" charset="0"/>
            </a:endParaRPr>
          </a:p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rgbClr val="4D009A"/>
                </a:solidFill>
                <a:latin typeface="Candara" panose="020E0502030303020204" pitchFamily="34" charset="0"/>
                <a:ea typeface="Arial" charset="0"/>
              </a:rPr>
              <a:t>● </a:t>
            </a:r>
            <a:r>
              <a:rPr lang="en-US" sz="1400" b="1" dirty="0">
                <a:solidFill>
                  <a:srgbClr val="4D009A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rgbClr val="4D009A"/>
                </a:solidFill>
                <a:latin typeface="Candara" panose="020E0502030303020204" pitchFamily="34" charset="0"/>
                <a:ea typeface="Arial" charset="0"/>
              </a:rPr>
              <a:t>Conventional Utilities</a:t>
            </a:r>
            <a:endParaRPr lang="ko-KR" altLang="en-US" sz="1400" b="1" dirty="0">
              <a:solidFill>
                <a:srgbClr val="4D009A"/>
              </a:solidFill>
              <a:latin typeface="Candara" panose="020E0502030303020204" pitchFamily="34" charset="0"/>
              <a:ea typeface="Arial" charset="0"/>
            </a:endParaRPr>
          </a:p>
          <a:p>
            <a:pPr marL="0" indent="0" algn="l" defTabSz="914400" rtl="0" eaLnBrk="1" latinLnBrk="0" hangingPunct="1">
              <a:spcAft>
                <a:spcPts val="600"/>
              </a:spcAft>
              <a:buFontTx/>
              <a:buNone/>
            </a:pPr>
            <a:r>
              <a:rPr sz="1400" b="1" dirty="0">
                <a:solidFill>
                  <a:srgbClr val="36B700"/>
                </a:solidFill>
                <a:latin typeface="Candara" panose="020E0502030303020204" pitchFamily="34" charset="0"/>
                <a:ea typeface="Arial" charset="0"/>
              </a:rPr>
              <a:t>● </a:t>
            </a:r>
            <a:r>
              <a:rPr lang="en-US" sz="1400" b="1" dirty="0">
                <a:solidFill>
                  <a:srgbClr val="36B700"/>
                </a:solidFill>
                <a:latin typeface="Candara" panose="020E0502030303020204" pitchFamily="34" charset="0"/>
                <a:ea typeface="Arial" charset="0"/>
              </a:rPr>
              <a:t> </a:t>
            </a:r>
            <a:r>
              <a:rPr sz="1400" b="1" dirty="0">
                <a:solidFill>
                  <a:srgbClr val="36B700"/>
                </a:solidFill>
                <a:latin typeface="Candara" panose="020E0502030303020204" pitchFamily="34" charset="0"/>
                <a:ea typeface="Arial" charset="0"/>
              </a:rPr>
              <a:t>Experimental System</a:t>
            </a:r>
            <a:endParaRPr lang="ko-KR" altLang="en-US" sz="1400" b="1" dirty="0">
              <a:solidFill>
                <a:srgbClr val="36B700"/>
              </a:solidFill>
              <a:latin typeface="Candara" panose="020E0502030303020204" pitchFamily="34" charset="0"/>
              <a:ea typeface="Arial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68898FF-E2B8-8B05-D39C-DC077FE42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35" b="71479"/>
          <a:stretch/>
        </p:blipFill>
        <p:spPr>
          <a:xfrm>
            <a:off x="6489700" y="899864"/>
            <a:ext cx="2680017" cy="14268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BA21B4-D7AA-49ED-A0E4-CF4329CE6AA6}"/>
              </a:ext>
            </a:extLst>
          </p:cNvPr>
          <p:cNvSpPr txBox="1"/>
          <p:nvPr/>
        </p:nvSpPr>
        <p:spPr>
          <a:xfrm>
            <a:off x="3281447" y="6449436"/>
            <a:ext cx="314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ndara" panose="020E0502030303020204" pitchFamily="34" charset="0"/>
              </a:rPr>
              <a:t>Area of the land ~ 1 M m</a:t>
            </a:r>
            <a:r>
              <a:rPr lang="en-US" altLang="ko-KR" baseline="30000" dirty="0">
                <a:latin typeface="Candara" panose="020E0502030303020204" pitchFamily="34" charset="0"/>
              </a:rPr>
              <a:t>2</a:t>
            </a:r>
            <a:endParaRPr lang="ko-KR" altLang="en-US" baseline="30000" dirty="0">
              <a:latin typeface="Candara" panose="020E0502030303020204" pitchFamily="34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5054C017-FD79-4380-A2FE-232E3D500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5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94F97AB2-141F-42D4-AFFB-1FB189995097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7468F66-3BF9-4EB4-98AC-4A5AAEB288FB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Candara" panose="020E0502030303020204" pitchFamily="34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35214CC-0E9A-4421-983C-0662403A790E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Candara" panose="020E0502030303020204" pitchFamily="34" charset="0"/>
                <a:ea typeface="나눔고딕" charset="0"/>
              </a:endParaRPr>
            </a:p>
          </p:txBody>
        </p:sp>
      </p:grpSp>
      <p:sp>
        <p:nvSpPr>
          <p:cNvPr id="7" name="Rect 0">
            <a:extLst>
              <a:ext uri="{FF2B5EF4-FFF2-40B4-BE49-F238E27FC236}">
                <a16:creationId xmlns:a16="http://schemas.microsoft.com/office/drawing/2014/main" id="{23A76053-E925-4C5D-B128-45B986E9FF84}"/>
              </a:ext>
            </a:extLst>
          </p:cNvPr>
          <p:cNvSpPr txBox="1">
            <a:spLocks/>
          </p:cNvSpPr>
          <p:nvPr/>
        </p:nvSpPr>
        <p:spPr>
          <a:xfrm>
            <a:off x="262890" y="151461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Accelerator System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9" name="Rect 0">
            <a:extLst>
              <a:ext uri="{FF2B5EF4-FFF2-40B4-BE49-F238E27FC236}">
                <a16:creationId xmlns:a16="http://schemas.microsoft.com/office/drawing/2014/main" id="{87C15F46-B5A1-43AF-98FF-E5D564D42832}"/>
              </a:ext>
            </a:extLst>
          </p:cNvPr>
          <p:cNvSpPr txBox="1">
            <a:spLocks/>
          </p:cNvSpPr>
          <p:nvPr/>
        </p:nvSpPr>
        <p:spPr>
          <a:xfrm>
            <a:off x="1379855" y="899160"/>
            <a:ext cx="138430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Injector</a:t>
            </a:r>
            <a:endParaRPr lang="ko-KR" altLang="en-US" sz="1400" b="1" dirty="0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0" name="Rect 0">
            <a:extLst>
              <a:ext uri="{FF2B5EF4-FFF2-40B4-BE49-F238E27FC236}">
                <a16:creationId xmlns:a16="http://schemas.microsoft.com/office/drawing/2014/main" id="{421F1BAC-4010-47F2-878D-D0EBAE013452}"/>
              </a:ext>
            </a:extLst>
          </p:cNvPr>
          <p:cNvSpPr txBox="1">
            <a:spLocks/>
          </p:cNvSpPr>
          <p:nvPr/>
        </p:nvSpPr>
        <p:spPr>
          <a:xfrm>
            <a:off x="4670425" y="899160"/>
            <a:ext cx="138430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SC </a:t>
            </a:r>
            <a:r>
              <a:rPr sz="1400" b="1" dirty="0" err="1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Linac</a:t>
            </a:r>
            <a:endParaRPr lang="ko-KR" altLang="en-US" sz="1400" b="1" dirty="0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1" name="Rect 0">
            <a:extLst>
              <a:ext uri="{FF2B5EF4-FFF2-40B4-BE49-F238E27FC236}">
                <a16:creationId xmlns:a16="http://schemas.microsoft.com/office/drawing/2014/main" id="{59B74A3B-4F29-4B01-B178-5D26D9FD8CCB}"/>
              </a:ext>
            </a:extLst>
          </p:cNvPr>
          <p:cNvSpPr txBox="1">
            <a:spLocks/>
          </p:cNvSpPr>
          <p:nvPr/>
        </p:nvSpPr>
        <p:spPr>
          <a:xfrm>
            <a:off x="7706360" y="899160"/>
            <a:ext cx="636905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1400" b="1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2" name="Rect 0">
            <a:extLst>
              <a:ext uri="{FF2B5EF4-FFF2-40B4-BE49-F238E27FC236}">
                <a16:creationId xmlns:a16="http://schemas.microsoft.com/office/drawing/2014/main" id="{DE9127AC-5A62-4A7E-AD6A-249DF21FD566}"/>
              </a:ext>
            </a:extLst>
          </p:cNvPr>
          <p:cNvSpPr txBox="1">
            <a:spLocks/>
          </p:cNvSpPr>
          <p:nvPr/>
        </p:nvSpPr>
        <p:spPr>
          <a:xfrm>
            <a:off x="3705649" y="1115484"/>
            <a:ext cx="879475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3F92C5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endParaRPr lang="ko-KR" altLang="en-US" sz="1400" b="1" dirty="0">
              <a:solidFill>
                <a:srgbClr val="3F92C5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3" name="Rect 0">
            <a:extLst>
              <a:ext uri="{FF2B5EF4-FFF2-40B4-BE49-F238E27FC236}">
                <a16:creationId xmlns:a16="http://schemas.microsoft.com/office/drawing/2014/main" id="{6CDA76EF-21EE-43D6-99A1-1CF2DDF63A6B}"/>
              </a:ext>
            </a:extLst>
          </p:cNvPr>
          <p:cNvSpPr txBox="1">
            <a:spLocks/>
          </p:cNvSpPr>
          <p:nvPr/>
        </p:nvSpPr>
        <p:spPr>
          <a:xfrm>
            <a:off x="5905501" y="1115484"/>
            <a:ext cx="97282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3F92C5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endParaRPr lang="ko-KR" altLang="en-US" sz="1400" b="1" dirty="0">
              <a:solidFill>
                <a:srgbClr val="3F92C5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4" name="Rect 0">
            <a:extLst>
              <a:ext uri="{FF2B5EF4-FFF2-40B4-BE49-F238E27FC236}">
                <a16:creationId xmlns:a16="http://schemas.microsoft.com/office/drawing/2014/main" id="{42AAC3ED-C452-4973-BC70-D8E8C1F82B0E}"/>
              </a:ext>
            </a:extLst>
          </p:cNvPr>
          <p:cNvSpPr txBox="1">
            <a:spLocks/>
          </p:cNvSpPr>
          <p:nvPr/>
        </p:nvSpPr>
        <p:spPr>
          <a:xfrm>
            <a:off x="3632835" y="1381125"/>
            <a:ext cx="1037590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18 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5" name="Rect 0">
            <a:extLst>
              <a:ext uri="{FF2B5EF4-FFF2-40B4-BE49-F238E27FC236}">
                <a16:creationId xmlns:a16="http://schemas.microsoft.com/office/drawing/2014/main" id="{F1F19A99-C256-40D8-818F-3C8666742DC9}"/>
              </a:ext>
            </a:extLst>
          </p:cNvPr>
          <p:cNvSpPr txBox="1">
            <a:spLocks/>
          </p:cNvSpPr>
          <p:nvPr/>
        </p:nvSpPr>
        <p:spPr>
          <a:xfrm>
            <a:off x="5913755" y="1388745"/>
            <a:ext cx="981075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200MeV/u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6" name="Rect 0">
            <a:extLst>
              <a:ext uri="{FF2B5EF4-FFF2-40B4-BE49-F238E27FC236}">
                <a16:creationId xmlns:a16="http://schemas.microsoft.com/office/drawing/2014/main" id="{6372C2D9-1ACE-4B81-9E91-A4D26AF83805}"/>
              </a:ext>
            </a:extLst>
          </p:cNvPr>
          <p:cNvSpPr txBox="1">
            <a:spLocks/>
          </p:cNvSpPr>
          <p:nvPr/>
        </p:nvSpPr>
        <p:spPr>
          <a:xfrm>
            <a:off x="1806286" y="1384935"/>
            <a:ext cx="1092835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0.5 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7" name="Rect 0">
            <a:extLst>
              <a:ext uri="{FF2B5EF4-FFF2-40B4-BE49-F238E27FC236}">
                <a16:creationId xmlns:a16="http://schemas.microsoft.com/office/drawing/2014/main" id="{97BC9F26-9FAA-43DD-BFC3-D847FC27FD22}"/>
              </a:ext>
            </a:extLst>
          </p:cNvPr>
          <p:cNvSpPr>
            <a:spLocks/>
          </p:cNvSpPr>
          <p:nvPr/>
        </p:nvSpPr>
        <p:spPr>
          <a:xfrm>
            <a:off x="379730" y="1601470"/>
            <a:ext cx="994409" cy="247649"/>
          </a:xfrm>
          <a:prstGeom prst="rect">
            <a:avLst/>
          </a:prstGeom>
          <a:noFill/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ISOL/ECR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8" name="Rect 0">
            <a:extLst>
              <a:ext uri="{FF2B5EF4-FFF2-40B4-BE49-F238E27FC236}">
                <a16:creationId xmlns:a16="http://schemas.microsoft.com/office/drawing/2014/main" id="{E4BB61B2-F992-470B-BFF5-71A86D75833A}"/>
              </a:ext>
            </a:extLst>
          </p:cNvPr>
          <p:cNvSpPr>
            <a:spLocks/>
          </p:cNvSpPr>
          <p:nvPr/>
        </p:nvSpPr>
        <p:spPr>
          <a:xfrm>
            <a:off x="1369060" y="1601470"/>
            <a:ext cx="680720" cy="247649"/>
          </a:xfrm>
          <a:prstGeom prst="rect">
            <a:avLst/>
          </a:prstGeom>
          <a:solidFill>
            <a:srgbClr val="0BBFED">
              <a:alpha val="89882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LEBT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9" name="Rect 0">
            <a:extLst>
              <a:ext uri="{FF2B5EF4-FFF2-40B4-BE49-F238E27FC236}">
                <a16:creationId xmlns:a16="http://schemas.microsoft.com/office/drawing/2014/main" id="{D97F4019-C039-4FB0-BA7A-2AB9AB92A64C}"/>
              </a:ext>
            </a:extLst>
          </p:cNvPr>
          <p:cNvSpPr>
            <a:spLocks/>
          </p:cNvSpPr>
          <p:nvPr/>
        </p:nvSpPr>
        <p:spPr>
          <a:xfrm>
            <a:off x="2048509" y="1601470"/>
            <a:ext cx="607695" cy="247649"/>
          </a:xfrm>
          <a:prstGeom prst="rect">
            <a:avLst/>
          </a:prstGeom>
          <a:solidFill>
            <a:srgbClr val="FF00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RFQ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0" name="Rect 0">
            <a:extLst>
              <a:ext uri="{FF2B5EF4-FFF2-40B4-BE49-F238E27FC236}">
                <a16:creationId xmlns:a16="http://schemas.microsoft.com/office/drawing/2014/main" id="{8ABF424E-C5A7-4D41-883B-CAB1DC3C291C}"/>
              </a:ext>
            </a:extLst>
          </p:cNvPr>
          <p:cNvSpPr>
            <a:spLocks/>
          </p:cNvSpPr>
          <p:nvPr/>
        </p:nvSpPr>
        <p:spPr>
          <a:xfrm>
            <a:off x="2650490" y="1601470"/>
            <a:ext cx="728980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1" name="Rect 0">
            <a:extLst>
              <a:ext uri="{FF2B5EF4-FFF2-40B4-BE49-F238E27FC236}">
                <a16:creationId xmlns:a16="http://schemas.microsoft.com/office/drawing/2014/main" id="{18A59E3D-B023-492A-A8FF-105AC7D69682}"/>
              </a:ext>
            </a:extLst>
          </p:cNvPr>
          <p:cNvSpPr>
            <a:spLocks/>
          </p:cNvSpPr>
          <p:nvPr/>
        </p:nvSpPr>
        <p:spPr>
          <a:xfrm>
            <a:off x="3378835" y="1601470"/>
            <a:ext cx="765175" cy="247649"/>
          </a:xfrm>
          <a:prstGeom prst="rect">
            <a:avLst/>
          </a:prstGeom>
          <a:solidFill>
            <a:srgbClr val="0173E0">
              <a:alpha val="76930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1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2" name="Rect 0">
            <a:extLst>
              <a:ext uri="{FF2B5EF4-FFF2-40B4-BE49-F238E27FC236}">
                <a16:creationId xmlns:a16="http://schemas.microsoft.com/office/drawing/2014/main" id="{C1534D04-12AC-47AF-B092-DFE930B3B54E}"/>
              </a:ext>
            </a:extLst>
          </p:cNvPr>
          <p:cNvSpPr>
            <a:spLocks/>
          </p:cNvSpPr>
          <p:nvPr/>
        </p:nvSpPr>
        <p:spPr>
          <a:xfrm>
            <a:off x="4143375" y="1601470"/>
            <a:ext cx="78105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2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3" name="Rect 0">
            <a:extLst>
              <a:ext uri="{FF2B5EF4-FFF2-40B4-BE49-F238E27FC236}">
                <a16:creationId xmlns:a16="http://schemas.microsoft.com/office/drawing/2014/main" id="{D100E1F2-1128-4472-A416-7E0BA81EF5B3}"/>
              </a:ext>
            </a:extLst>
          </p:cNvPr>
          <p:cNvSpPr>
            <a:spLocks/>
          </p:cNvSpPr>
          <p:nvPr/>
        </p:nvSpPr>
        <p:spPr>
          <a:xfrm>
            <a:off x="4923790" y="1601470"/>
            <a:ext cx="692150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CSS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4" name="Rect 0">
            <a:extLst>
              <a:ext uri="{FF2B5EF4-FFF2-40B4-BE49-F238E27FC236}">
                <a16:creationId xmlns:a16="http://schemas.microsoft.com/office/drawing/2014/main" id="{09CB701C-2A42-49AF-AD86-E0E14019B059}"/>
              </a:ext>
            </a:extLst>
          </p:cNvPr>
          <p:cNvSpPr>
            <a:spLocks/>
          </p:cNvSpPr>
          <p:nvPr/>
        </p:nvSpPr>
        <p:spPr>
          <a:xfrm>
            <a:off x="5610860" y="1601470"/>
            <a:ext cx="80137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1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5" name="Rect 0">
            <a:extLst>
              <a:ext uri="{FF2B5EF4-FFF2-40B4-BE49-F238E27FC236}">
                <a16:creationId xmlns:a16="http://schemas.microsoft.com/office/drawing/2014/main" id="{AA97262C-47BD-4753-AC57-6D097468379D}"/>
              </a:ext>
            </a:extLst>
          </p:cNvPr>
          <p:cNvSpPr>
            <a:spLocks/>
          </p:cNvSpPr>
          <p:nvPr/>
        </p:nvSpPr>
        <p:spPr>
          <a:xfrm>
            <a:off x="6412230" y="1601470"/>
            <a:ext cx="80518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2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6" name="Rect 0">
            <a:extLst>
              <a:ext uri="{FF2B5EF4-FFF2-40B4-BE49-F238E27FC236}">
                <a16:creationId xmlns:a16="http://schemas.microsoft.com/office/drawing/2014/main" id="{706FDFD8-AE5D-43C9-B528-92B1AF9B0B71}"/>
              </a:ext>
            </a:extLst>
          </p:cNvPr>
          <p:cNvSpPr>
            <a:spLocks/>
          </p:cNvSpPr>
          <p:nvPr/>
        </p:nvSpPr>
        <p:spPr>
          <a:xfrm>
            <a:off x="7211695" y="1601470"/>
            <a:ext cx="831215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HEBT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7" name="Rect 0">
            <a:extLst>
              <a:ext uri="{FF2B5EF4-FFF2-40B4-BE49-F238E27FC236}">
                <a16:creationId xmlns:a16="http://schemas.microsoft.com/office/drawing/2014/main" id="{AD0755E9-DD2C-49F3-9047-25E20E458EC6}"/>
              </a:ext>
            </a:extLst>
          </p:cNvPr>
          <p:cNvSpPr>
            <a:spLocks/>
          </p:cNvSpPr>
          <p:nvPr/>
        </p:nvSpPr>
        <p:spPr>
          <a:xfrm>
            <a:off x="8041640" y="1601470"/>
            <a:ext cx="708660" cy="247649"/>
          </a:xfrm>
          <a:prstGeom prst="rect">
            <a:avLst/>
          </a:prstGeom>
          <a:solidFill>
            <a:schemeClr val="accent6"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 0">
                <a:extLst>
                  <a:ext uri="{FF2B5EF4-FFF2-40B4-BE49-F238E27FC236}">
                    <a16:creationId xmlns:a16="http://schemas.microsoft.com/office/drawing/2014/main" id="{566F116D-CB55-4445-AE1D-3BAFE9CBB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6445" y="1814194"/>
                <a:ext cx="89471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=0.047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28" name="Rect 0">
                <a:extLst>
                  <a:ext uri="{FF2B5EF4-FFF2-40B4-BE49-F238E27FC236}">
                    <a16:creationId xmlns:a16="http://schemas.microsoft.com/office/drawing/2014/main" id="{566F116D-CB55-4445-AE1D-3BAFE9CBB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445" y="1814194"/>
                <a:ext cx="894715" cy="255198"/>
              </a:xfrm>
              <a:prstGeom prst="rect">
                <a:avLst/>
              </a:prstGeom>
              <a:blipFill>
                <a:blip r:embed="rId4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 0">
                <a:extLst>
                  <a:ext uri="{FF2B5EF4-FFF2-40B4-BE49-F238E27FC236}">
                    <a16:creationId xmlns:a16="http://schemas.microsoft.com/office/drawing/2014/main" id="{25C4D606-EFB2-4E12-AD59-1F3CF145EF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7824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=0.12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29" name="Rect 0">
                <a:extLst>
                  <a:ext uri="{FF2B5EF4-FFF2-40B4-BE49-F238E27FC236}">
                    <a16:creationId xmlns:a16="http://schemas.microsoft.com/office/drawing/2014/main" id="{25C4D606-EFB2-4E12-AD59-1F3CF145E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824" y="1814194"/>
                <a:ext cx="672465" cy="255198"/>
              </a:xfrm>
              <a:prstGeom prst="rect">
                <a:avLst/>
              </a:prstGeom>
              <a:blipFill>
                <a:blip r:embed="rId5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 0">
                <a:extLst>
                  <a:ext uri="{FF2B5EF4-FFF2-40B4-BE49-F238E27FC236}">
                    <a16:creationId xmlns:a16="http://schemas.microsoft.com/office/drawing/2014/main" id="{38FAD4BF-CA65-42C6-A01F-CC516A105F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2140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=0.3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30" name="Rect 0">
                <a:extLst>
                  <a:ext uri="{FF2B5EF4-FFF2-40B4-BE49-F238E27FC236}">
                    <a16:creationId xmlns:a16="http://schemas.microsoft.com/office/drawing/2014/main" id="{38FAD4BF-CA65-42C6-A01F-CC516A105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140" y="1814194"/>
                <a:ext cx="672465" cy="255198"/>
              </a:xfrm>
              <a:prstGeom prst="rect">
                <a:avLst/>
              </a:prstGeom>
              <a:blipFill>
                <a:blip r:embed="rId6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 0">
                <a:extLst>
                  <a:ext uri="{FF2B5EF4-FFF2-40B4-BE49-F238E27FC236}">
                    <a16:creationId xmlns:a16="http://schemas.microsoft.com/office/drawing/2014/main" id="{80F96D5A-AD0B-4F1A-ADEE-9635BA0990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4620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=0.51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31" name="Rect 0">
                <a:extLst>
                  <a:ext uri="{FF2B5EF4-FFF2-40B4-BE49-F238E27FC236}">
                    <a16:creationId xmlns:a16="http://schemas.microsoft.com/office/drawing/2014/main" id="{80F96D5A-AD0B-4F1A-ADEE-9635BA099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620" y="1814194"/>
                <a:ext cx="672465" cy="255198"/>
              </a:xfrm>
              <a:prstGeom prst="rect">
                <a:avLst/>
              </a:prstGeom>
              <a:blipFill>
                <a:blip r:embed="rId7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 0">
            <a:extLst>
              <a:ext uri="{FF2B5EF4-FFF2-40B4-BE49-F238E27FC236}">
                <a16:creationId xmlns:a16="http://schemas.microsoft.com/office/drawing/2014/main" id="{9EFCBCE4-5992-450E-8BB7-20C1A7A6DC06}"/>
              </a:ext>
            </a:extLst>
          </p:cNvPr>
          <p:cNvSpPr>
            <a:spLocks/>
          </p:cNvSpPr>
          <p:nvPr/>
        </p:nvSpPr>
        <p:spPr>
          <a:xfrm>
            <a:off x="379730" y="972092"/>
            <a:ext cx="1270000" cy="216921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3" name="Rect 0">
            <a:extLst>
              <a:ext uri="{FF2B5EF4-FFF2-40B4-BE49-F238E27FC236}">
                <a16:creationId xmlns:a16="http://schemas.microsoft.com/office/drawing/2014/main" id="{81EB31BC-811C-4842-AAB7-797638D157FD}"/>
              </a:ext>
            </a:extLst>
          </p:cNvPr>
          <p:cNvSpPr>
            <a:spLocks/>
          </p:cNvSpPr>
          <p:nvPr/>
        </p:nvSpPr>
        <p:spPr>
          <a:xfrm rot="10800000">
            <a:off x="2479674" y="972690"/>
            <a:ext cx="896619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4" name="Rect 0">
            <a:extLst>
              <a:ext uri="{FF2B5EF4-FFF2-40B4-BE49-F238E27FC236}">
                <a16:creationId xmlns:a16="http://schemas.microsoft.com/office/drawing/2014/main" id="{51AE0D33-3DD9-4C2E-B3AB-780D8B029E58}"/>
              </a:ext>
            </a:extLst>
          </p:cNvPr>
          <p:cNvSpPr>
            <a:spLocks/>
          </p:cNvSpPr>
          <p:nvPr/>
        </p:nvSpPr>
        <p:spPr>
          <a:xfrm>
            <a:off x="3371215" y="972689"/>
            <a:ext cx="1429385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5" name="Rect 0">
            <a:extLst>
              <a:ext uri="{FF2B5EF4-FFF2-40B4-BE49-F238E27FC236}">
                <a16:creationId xmlns:a16="http://schemas.microsoft.com/office/drawing/2014/main" id="{D4764192-320C-4625-B96D-5CEDA565384A}"/>
              </a:ext>
            </a:extLst>
          </p:cNvPr>
          <p:cNvSpPr>
            <a:spLocks/>
          </p:cNvSpPr>
          <p:nvPr/>
        </p:nvSpPr>
        <p:spPr>
          <a:xfrm rot="10800000">
            <a:off x="5760084" y="972690"/>
            <a:ext cx="1429385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6" name="Rect 0">
            <a:extLst>
              <a:ext uri="{FF2B5EF4-FFF2-40B4-BE49-F238E27FC236}">
                <a16:creationId xmlns:a16="http://schemas.microsoft.com/office/drawing/2014/main" id="{C1FB512F-20D4-4A34-9E3D-833665A9BE21}"/>
              </a:ext>
            </a:extLst>
          </p:cNvPr>
          <p:cNvSpPr>
            <a:spLocks/>
          </p:cNvSpPr>
          <p:nvPr/>
        </p:nvSpPr>
        <p:spPr>
          <a:xfrm>
            <a:off x="7185024" y="972689"/>
            <a:ext cx="648000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7" name="Rect 0">
            <a:extLst>
              <a:ext uri="{FF2B5EF4-FFF2-40B4-BE49-F238E27FC236}">
                <a16:creationId xmlns:a16="http://schemas.microsoft.com/office/drawing/2014/main" id="{331CBC53-2FCB-4F40-BFB8-F775E2069BFE}"/>
              </a:ext>
            </a:extLst>
          </p:cNvPr>
          <p:cNvSpPr>
            <a:spLocks/>
          </p:cNvSpPr>
          <p:nvPr/>
        </p:nvSpPr>
        <p:spPr>
          <a:xfrm rot="10800000">
            <a:off x="8202929" y="972689"/>
            <a:ext cx="560069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8" name="Rect 0">
            <a:extLst>
              <a:ext uri="{FF2B5EF4-FFF2-40B4-BE49-F238E27FC236}">
                <a16:creationId xmlns:a16="http://schemas.microsoft.com/office/drawing/2014/main" id="{7533DE50-3A8F-4D96-B599-21386BCAA2FC}"/>
              </a:ext>
            </a:extLst>
          </p:cNvPr>
          <p:cNvSpPr>
            <a:spLocks/>
          </p:cNvSpPr>
          <p:nvPr/>
        </p:nvSpPr>
        <p:spPr>
          <a:xfrm rot="10800000">
            <a:off x="6689724" y="1189013"/>
            <a:ext cx="499744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9" name="Rect 0">
            <a:extLst>
              <a:ext uri="{FF2B5EF4-FFF2-40B4-BE49-F238E27FC236}">
                <a16:creationId xmlns:a16="http://schemas.microsoft.com/office/drawing/2014/main" id="{8870A839-F863-48D0-8743-6ACE46542CE1}"/>
              </a:ext>
            </a:extLst>
          </p:cNvPr>
          <p:cNvSpPr>
            <a:spLocks/>
          </p:cNvSpPr>
          <p:nvPr/>
        </p:nvSpPr>
        <p:spPr>
          <a:xfrm>
            <a:off x="5614408" y="1189013"/>
            <a:ext cx="475877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40" name="Rect 0">
            <a:extLst>
              <a:ext uri="{FF2B5EF4-FFF2-40B4-BE49-F238E27FC236}">
                <a16:creationId xmlns:a16="http://schemas.microsoft.com/office/drawing/2014/main" id="{06EB53B3-DE88-4CB9-AC6E-319032247F92}"/>
              </a:ext>
            </a:extLst>
          </p:cNvPr>
          <p:cNvSpPr>
            <a:spLocks/>
          </p:cNvSpPr>
          <p:nvPr/>
        </p:nvSpPr>
        <p:spPr>
          <a:xfrm rot="10800000">
            <a:off x="4424046" y="1189013"/>
            <a:ext cx="499744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41" name="Rect 0">
            <a:extLst>
              <a:ext uri="{FF2B5EF4-FFF2-40B4-BE49-F238E27FC236}">
                <a16:creationId xmlns:a16="http://schemas.microsoft.com/office/drawing/2014/main" id="{07EF64E7-61DB-4159-8D62-3587418EC2EE}"/>
              </a:ext>
            </a:extLst>
          </p:cNvPr>
          <p:cNvSpPr>
            <a:spLocks/>
          </p:cNvSpPr>
          <p:nvPr/>
        </p:nvSpPr>
        <p:spPr>
          <a:xfrm>
            <a:off x="3379470" y="1189013"/>
            <a:ext cx="475877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5B14AEE5-E15D-47FC-A053-B8EF6CFBC3A1}"/>
              </a:ext>
            </a:extLst>
          </p:cNvPr>
          <p:cNvGrpSpPr/>
          <p:nvPr/>
        </p:nvGrpSpPr>
        <p:grpSpPr>
          <a:xfrm>
            <a:off x="-32703" y="2483275"/>
            <a:ext cx="9176703" cy="3779287"/>
            <a:chOff x="386075" y="1993241"/>
            <a:chExt cx="11287125" cy="3998153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C4C0AD2-A818-4DE7-86FD-27AAFA6CAB4C}"/>
                </a:ext>
              </a:extLst>
            </p:cNvPr>
            <p:cNvGrpSpPr/>
            <p:nvPr/>
          </p:nvGrpSpPr>
          <p:grpSpPr>
            <a:xfrm>
              <a:off x="386075" y="1993241"/>
              <a:ext cx="11287125" cy="3998153"/>
              <a:chOff x="386075" y="1993241"/>
              <a:chExt cx="11287125" cy="3998153"/>
            </a:xfrm>
          </p:grpSpPr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CE9F5AF4-B827-49B0-AE40-D6E2D4ABCF66}"/>
                  </a:ext>
                </a:extLst>
              </p:cNvPr>
              <p:cNvGrpSpPr/>
              <p:nvPr/>
            </p:nvGrpSpPr>
            <p:grpSpPr>
              <a:xfrm>
                <a:off x="386075" y="2221906"/>
                <a:ext cx="11287125" cy="3649055"/>
                <a:chOff x="386075" y="1905711"/>
                <a:chExt cx="11287125" cy="3649055"/>
              </a:xfrm>
            </p:grpSpPr>
            <p:pic>
              <p:nvPicPr>
                <p:cNvPr id="76" name="그림 75">
                  <a:extLst>
                    <a:ext uri="{FF2B5EF4-FFF2-40B4-BE49-F238E27FC236}">
                      <a16:creationId xmlns:a16="http://schemas.microsoft.com/office/drawing/2014/main" id="{01E2B8BD-273B-45E4-A2BB-2ADE69422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2278"/>
                <a:stretch/>
              </p:blipFill>
              <p:spPr>
                <a:xfrm>
                  <a:off x="386075" y="1905711"/>
                  <a:ext cx="11287125" cy="3574279"/>
                </a:xfrm>
                <a:prstGeom prst="rect">
                  <a:avLst/>
                </a:prstGeom>
              </p:spPr>
            </p:pic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0840FD82-D9D9-41A7-9273-11F6ACD98D92}"/>
                    </a:ext>
                  </a:extLst>
                </p:cNvPr>
                <p:cNvSpPr/>
                <p:nvPr/>
              </p:nvSpPr>
              <p:spPr>
                <a:xfrm>
                  <a:off x="386075" y="4913832"/>
                  <a:ext cx="3203159" cy="6409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6" name="직선 화살표 연결선 55">
                <a:extLst>
                  <a:ext uri="{FF2B5EF4-FFF2-40B4-BE49-F238E27FC236}">
                    <a16:creationId xmlns:a16="http://schemas.microsoft.com/office/drawing/2014/main" id="{C0DF7EE7-906E-4210-8495-915B3D6F22AC}"/>
                  </a:ext>
                </a:extLst>
              </p:cNvPr>
              <p:cNvCxnSpPr/>
              <p:nvPr/>
            </p:nvCxnSpPr>
            <p:spPr>
              <a:xfrm flipV="1">
                <a:off x="3982340" y="3221765"/>
                <a:ext cx="101735" cy="2441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DFC1DD5-BD81-44CF-B7B8-0EA81F7CDA92}"/>
                  </a:ext>
                </a:extLst>
              </p:cNvPr>
              <p:cNvSpPr txBox="1"/>
              <p:nvPr/>
            </p:nvSpPr>
            <p:spPr>
              <a:xfrm>
                <a:off x="3705860" y="3489385"/>
                <a:ext cx="714691" cy="32560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/>
                  <a:t>SCL3</a:t>
                </a:r>
                <a:endParaRPr lang="ko-KR" altLang="en-US" sz="1400" b="1" dirty="0"/>
              </a:p>
            </p:txBody>
          </p:sp>
          <p:cxnSp>
            <p:nvCxnSpPr>
              <p:cNvPr id="58" name="직선 화살표 연결선 57">
                <a:extLst>
                  <a:ext uri="{FF2B5EF4-FFF2-40B4-BE49-F238E27FC236}">
                    <a16:creationId xmlns:a16="http://schemas.microsoft.com/office/drawing/2014/main" id="{287365CA-D18A-414A-8B11-939400805000}"/>
                  </a:ext>
                </a:extLst>
              </p:cNvPr>
              <p:cNvCxnSpPr/>
              <p:nvPr/>
            </p:nvCxnSpPr>
            <p:spPr>
              <a:xfrm flipH="1">
                <a:off x="4469450" y="2350094"/>
                <a:ext cx="247829" cy="4358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B452D7D-0E32-44B8-9784-68214B96CBCC}"/>
                  </a:ext>
                </a:extLst>
              </p:cNvPr>
              <p:cNvSpPr txBox="1"/>
              <p:nvPr/>
            </p:nvSpPr>
            <p:spPr>
              <a:xfrm>
                <a:off x="4420551" y="1993242"/>
                <a:ext cx="896628" cy="32560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/>
                  <a:t>SCL2</a:t>
                </a:r>
                <a:endParaRPr lang="ko-KR" altLang="en-US" sz="1400" b="1" dirty="0"/>
              </a:p>
            </p:txBody>
          </p:sp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AB4F5674-87DE-4204-9385-74744560916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9493451" y="2307681"/>
                <a:ext cx="345445" cy="7617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03AF1BE-761F-46A6-9E44-078C47975FED}"/>
                  </a:ext>
                </a:extLst>
              </p:cNvPr>
              <p:cNvSpPr txBox="1"/>
              <p:nvPr/>
            </p:nvSpPr>
            <p:spPr>
              <a:xfrm>
                <a:off x="9012966" y="1999904"/>
                <a:ext cx="960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IF System</a:t>
                </a:r>
                <a:endParaRPr lang="ko-KR" altLang="en-US" sz="1400" dirty="0"/>
              </a:p>
            </p:txBody>
          </p:sp>
          <p:cxnSp>
            <p:nvCxnSpPr>
              <p:cNvPr id="62" name="직선 화살표 연결선 61">
                <a:extLst>
                  <a:ext uri="{FF2B5EF4-FFF2-40B4-BE49-F238E27FC236}">
                    <a16:creationId xmlns:a16="http://schemas.microsoft.com/office/drawing/2014/main" id="{F9F67489-E6AC-4E7D-BBB6-9CA143FB64F9}"/>
                  </a:ext>
                </a:extLst>
              </p:cNvPr>
              <p:cNvCxnSpPr/>
              <p:nvPr/>
            </p:nvCxnSpPr>
            <p:spPr>
              <a:xfrm flipV="1">
                <a:off x="5614587" y="3888337"/>
                <a:ext cx="273465" cy="1062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91FAF21-DF82-431E-8D42-2B029F6B20A9}"/>
                  </a:ext>
                </a:extLst>
              </p:cNvPr>
              <p:cNvSpPr txBox="1"/>
              <p:nvPr/>
            </p:nvSpPr>
            <p:spPr>
              <a:xfrm>
                <a:off x="4941153" y="4950651"/>
                <a:ext cx="1346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ISOL System</a:t>
                </a:r>
                <a:endParaRPr lang="ko-KR" altLang="en-US" sz="1400" dirty="0"/>
              </a:p>
            </p:txBody>
          </p:sp>
          <p:cxnSp>
            <p:nvCxnSpPr>
              <p:cNvPr id="64" name="직선 화살표 연결선 63">
                <a:extLst>
                  <a:ext uri="{FF2B5EF4-FFF2-40B4-BE49-F238E27FC236}">
                    <a16:creationId xmlns:a16="http://schemas.microsoft.com/office/drawing/2014/main" id="{A422075C-59EB-4D67-AB36-5934E28B3049}"/>
                  </a:ext>
                </a:extLst>
              </p:cNvPr>
              <p:cNvCxnSpPr>
                <a:stCxn id="65" idx="0"/>
              </p:cNvCxnSpPr>
              <p:nvPr/>
            </p:nvCxnSpPr>
            <p:spPr>
              <a:xfrm flipV="1">
                <a:off x="7066761" y="5104539"/>
                <a:ext cx="1094473" cy="5790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CC1296-0B44-4D99-A540-5A0491E92B17}"/>
                  </a:ext>
                </a:extLst>
              </p:cNvPr>
              <p:cNvSpPr txBox="1"/>
              <p:nvPr/>
            </p:nvSpPr>
            <p:spPr>
              <a:xfrm>
                <a:off x="6328800" y="5683617"/>
                <a:ext cx="14759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LAMPS System</a:t>
                </a:r>
                <a:endParaRPr lang="ko-KR" altLang="en-US" sz="1400" dirty="0"/>
              </a:p>
            </p:txBody>
          </p: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193ADD36-504B-4105-A110-E62756D496B2}"/>
                  </a:ext>
                </a:extLst>
              </p:cNvPr>
              <p:cNvCxnSpPr>
                <a:stCxn id="67" idx="0"/>
              </p:cNvCxnSpPr>
              <p:nvPr/>
            </p:nvCxnSpPr>
            <p:spPr>
              <a:xfrm flipH="1" flipV="1">
                <a:off x="1861997" y="3888338"/>
                <a:ext cx="140377" cy="12162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EEBD39-A5CB-4502-87E2-CE1A49626AB4}"/>
                  </a:ext>
                </a:extLst>
              </p:cNvPr>
              <p:cNvSpPr txBox="1"/>
              <p:nvPr/>
            </p:nvSpPr>
            <p:spPr>
              <a:xfrm>
                <a:off x="1270891" y="5104539"/>
                <a:ext cx="1462966" cy="553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err="1"/>
                  <a:t>KoBRA</a:t>
                </a:r>
                <a:r>
                  <a:rPr lang="en-US" altLang="ko-KR" sz="1400" dirty="0"/>
                  <a:t> System</a:t>
                </a:r>
                <a:endParaRPr lang="ko-KR" altLang="en-US" sz="1400" dirty="0"/>
              </a:p>
            </p:txBody>
          </p:sp>
          <p:cxnSp>
            <p:nvCxnSpPr>
              <p:cNvPr id="68" name="직선 화살표 연결선 67">
                <a:extLst>
                  <a:ext uri="{FF2B5EF4-FFF2-40B4-BE49-F238E27FC236}">
                    <a16:creationId xmlns:a16="http://schemas.microsoft.com/office/drawing/2014/main" id="{616F2CDD-3A78-456D-9661-7DF24A32EF5E}"/>
                  </a:ext>
                </a:extLst>
              </p:cNvPr>
              <p:cNvCxnSpPr>
                <a:stCxn id="69" idx="2"/>
              </p:cNvCxnSpPr>
              <p:nvPr/>
            </p:nvCxnSpPr>
            <p:spPr>
              <a:xfrm>
                <a:off x="1237938" y="2335557"/>
                <a:ext cx="650354" cy="4503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9BA31A2-3C7A-49C9-8D5F-3D20E5C23F63}"/>
                  </a:ext>
                </a:extLst>
              </p:cNvPr>
              <p:cNvSpPr txBox="1"/>
              <p:nvPr/>
            </p:nvSpPr>
            <p:spPr>
              <a:xfrm>
                <a:off x="858196" y="2009956"/>
                <a:ext cx="759482" cy="325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 err="1"/>
                  <a:t>NDPS</a:t>
                </a:r>
                <a:endParaRPr lang="ko-KR" altLang="en-US" sz="1400" dirty="0"/>
              </a:p>
            </p:txBody>
          </p:sp>
          <p:cxnSp>
            <p:nvCxnSpPr>
              <p:cNvPr id="70" name="직선 화살표 연결선 69">
                <a:extLst>
                  <a:ext uri="{FF2B5EF4-FFF2-40B4-BE49-F238E27FC236}">
                    <a16:creationId xmlns:a16="http://schemas.microsoft.com/office/drawing/2014/main" id="{C91F0866-4726-4DE6-B78A-73AC20C2CFE7}"/>
                  </a:ext>
                </a:extLst>
              </p:cNvPr>
              <p:cNvCxnSpPr/>
              <p:nvPr/>
            </p:nvCxnSpPr>
            <p:spPr>
              <a:xfrm flipV="1">
                <a:off x="10314078" y="4009674"/>
                <a:ext cx="245199" cy="8962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7B7336C-43E0-410D-A731-1608B4BDA567}"/>
                  </a:ext>
                </a:extLst>
              </p:cNvPr>
              <p:cNvSpPr txBox="1"/>
              <p:nvPr/>
            </p:nvSpPr>
            <p:spPr>
              <a:xfrm>
                <a:off x="9640643" y="4905941"/>
                <a:ext cx="14759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ko-KR" sz="1400" dirty="0"/>
                  <a:t>μ</a:t>
                </a:r>
                <a:r>
                  <a:rPr lang="en-US" altLang="ko-KR" sz="1400" dirty="0"/>
                  <a:t>SR System</a:t>
                </a:r>
                <a:endParaRPr lang="ko-KR" altLang="en-US" sz="1400" dirty="0"/>
              </a:p>
            </p:txBody>
          </p: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9AAF731C-2A8E-4BA4-A499-3BE633EB9067}"/>
                  </a:ext>
                </a:extLst>
              </p:cNvPr>
              <p:cNvCxnSpPr>
                <a:stCxn id="73" idx="2"/>
              </p:cNvCxnSpPr>
              <p:nvPr/>
            </p:nvCxnSpPr>
            <p:spPr>
              <a:xfrm flipH="1">
                <a:off x="6018717" y="2301018"/>
                <a:ext cx="1462077" cy="9207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8EC3FC6-2660-4F30-8706-A48674932880}"/>
                  </a:ext>
                </a:extLst>
              </p:cNvPr>
              <p:cNvSpPr txBox="1"/>
              <p:nvPr/>
            </p:nvSpPr>
            <p:spPr>
              <a:xfrm>
                <a:off x="6654863" y="1993241"/>
                <a:ext cx="16518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MMS, CLS System</a:t>
                </a:r>
                <a:endParaRPr lang="ko-KR" altLang="en-US" sz="1400" dirty="0"/>
              </a:p>
            </p:txBody>
          </p: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5972F5C4-8B70-4AC9-A640-D4445A268795}"/>
                  </a:ext>
                </a:extLst>
              </p:cNvPr>
              <p:cNvCxnSpPr/>
              <p:nvPr/>
            </p:nvCxnSpPr>
            <p:spPr>
              <a:xfrm flipV="1">
                <a:off x="3620468" y="4321665"/>
                <a:ext cx="273465" cy="1062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7892978-4F99-4047-B83B-5F52CC8CB1E9}"/>
                  </a:ext>
                </a:extLst>
              </p:cNvPr>
              <p:cNvSpPr txBox="1"/>
              <p:nvPr/>
            </p:nvSpPr>
            <p:spPr>
              <a:xfrm>
                <a:off x="2947034" y="5383979"/>
                <a:ext cx="16336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Cryogenic Facility</a:t>
                </a:r>
                <a:endParaRPr lang="ko-KR" altLang="en-US" sz="1400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F3722-E283-46E0-A4C0-23771A793F48}"/>
                </a:ext>
              </a:extLst>
            </p:cNvPr>
            <p:cNvSpPr txBox="1"/>
            <p:nvPr/>
          </p:nvSpPr>
          <p:spPr>
            <a:xfrm>
              <a:off x="5492481" y="1998656"/>
              <a:ext cx="1191801" cy="32560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Injector</a:t>
              </a:r>
              <a:endParaRPr lang="ko-KR" altLang="en-US" sz="1400" b="1" dirty="0"/>
            </a:p>
          </p:txBody>
        </p: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24FEEE57-7A1D-4761-B34C-CDC5A22FA49C}"/>
                </a:ext>
              </a:extLst>
            </p:cNvPr>
            <p:cNvCxnSpPr/>
            <p:nvPr/>
          </p:nvCxnSpPr>
          <p:spPr>
            <a:xfrm flipH="1">
              <a:off x="5418488" y="2325555"/>
              <a:ext cx="469565" cy="89621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368BDE9-9048-4514-8C3B-E891250A2362}"/>
              </a:ext>
            </a:extLst>
          </p:cNvPr>
          <p:cNvSpPr txBox="1"/>
          <p:nvPr/>
        </p:nvSpPr>
        <p:spPr>
          <a:xfrm>
            <a:off x="8087720" y="2496201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BIS</a:t>
            </a:r>
            <a:endParaRPr lang="ko-KR" altLang="en-US" sz="1400" dirty="0"/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484CFEC0-695E-44E7-B97B-DC2D273ABBA0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8308293" y="2803978"/>
            <a:ext cx="174670" cy="678257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5D6ADCC-833D-4A90-9C48-D404A72A6B40}"/>
              </a:ext>
            </a:extLst>
          </p:cNvPr>
          <p:cNvSpPr txBox="1"/>
          <p:nvPr/>
        </p:nvSpPr>
        <p:spPr>
          <a:xfrm>
            <a:off x="1246444" y="6442695"/>
            <a:ext cx="3613845" cy="292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en-US" altLang="ko-KR" sz="13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SCL1</a:t>
            </a:r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is postponed and is not shown here.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0F7ED0B-A0A1-4CC1-919C-C775E9F82F89}"/>
              </a:ext>
            </a:extLst>
          </p:cNvPr>
          <p:cNvSpPr/>
          <p:nvPr/>
        </p:nvSpPr>
        <p:spPr>
          <a:xfrm>
            <a:off x="4923790" y="1383111"/>
            <a:ext cx="2293620" cy="664753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DF414-7071-4269-8955-F4BF9EF45859}"/>
              </a:ext>
            </a:extLst>
          </p:cNvPr>
          <p:cNvSpPr txBox="1"/>
          <p:nvPr/>
        </p:nvSpPr>
        <p:spPr>
          <a:xfrm>
            <a:off x="5844171" y="2049091"/>
            <a:ext cx="118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2nd</a:t>
            </a:r>
            <a:r>
              <a:rPr lang="ko-KR" altLang="en-US" sz="1400" dirty="0">
                <a:solidFill>
                  <a:srgbClr val="FF0000"/>
                </a:solidFill>
              </a:rPr>
              <a:t> </a:t>
            </a:r>
            <a:r>
              <a:rPr lang="en-US" altLang="ko-KR" sz="1400" dirty="0">
                <a:solidFill>
                  <a:srgbClr val="FF0000"/>
                </a:solidFill>
              </a:rPr>
              <a:t>phase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B37F83AF-CA22-417D-B2AD-06C55C8F4029}"/>
              </a:ext>
            </a:extLst>
          </p:cNvPr>
          <p:cNvSpPr/>
          <p:nvPr/>
        </p:nvSpPr>
        <p:spPr>
          <a:xfrm>
            <a:off x="-22655" y="1199061"/>
            <a:ext cx="9176703" cy="5668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265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94F97AB2-141F-42D4-AFFB-1FB189995097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7468F66-3BF9-4EB4-98AC-4A5AAEB288FB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Candara" panose="020E0502030303020204" pitchFamily="34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35214CC-0E9A-4421-983C-0662403A790E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Candara" panose="020E0502030303020204" pitchFamily="34" charset="0"/>
                <a:ea typeface="나눔고딕" charset="0"/>
              </a:endParaRPr>
            </a:p>
          </p:txBody>
        </p:sp>
      </p:grpSp>
      <p:sp>
        <p:nvSpPr>
          <p:cNvPr id="7" name="Rect 0">
            <a:extLst>
              <a:ext uri="{FF2B5EF4-FFF2-40B4-BE49-F238E27FC236}">
                <a16:creationId xmlns:a16="http://schemas.microsoft.com/office/drawing/2014/main" id="{23A76053-E925-4C5D-B128-45B986E9FF84}"/>
              </a:ext>
            </a:extLst>
          </p:cNvPr>
          <p:cNvSpPr txBox="1">
            <a:spLocks/>
          </p:cNvSpPr>
          <p:nvPr/>
        </p:nvSpPr>
        <p:spPr>
          <a:xfrm>
            <a:off x="262890" y="151461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Accelerator System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9" name="Rect 0">
            <a:extLst>
              <a:ext uri="{FF2B5EF4-FFF2-40B4-BE49-F238E27FC236}">
                <a16:creationId xmlns:a16="http://schemas.microsoft.com/office/drawing/2014/main" id="{87C15F46-B5A1-43AF-98FF-E5D564D42832}"/>
              </a:ext>
            </a:extLst>
          </p:cNvPr>
          <p:cNvSpPr txBox="1">
            <a:spLocks/>
          </p:cNvSpPr>
          <p:nvPr/>
        </p:nvSpPr>
        <p:spPr>
          <a:xfrm>
            <a:off x="1379855" y="899160"/>
            <a:ext cx="138430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Injector</a:t>
            </a:r>
            <a:endParaRPr lang="ko-KR" altLang="en-US" sz="1400" b="1" dirty="0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0" name="Rect 0">
            <a:extLst>
              <a:ext uri="{FF2B5EF4-FFF2-40B4-BE49-F238E27FC236}">
                <a16:creationId xmlns:a16="http://schemas.microsoft.com/office/drawing/2014/main" id="{421F1BAC-4010-47F2-878D-D0EBAE013452}"/>
              </a:ext>
            </a:extLst>
          </p:cNvPr>
          <p:cNvSpPr txBox="1">
            <a:spLocks/>
          </p:cNvSpPr>
          <p:nvPr/>
        </p:nvSpPr>
        <p:spPr>
          <a:xfrm>
            <a:off x="4670425" y="899160"/>
            <a:ext cx="138430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SC </a:t>
            </a:r>
            <a:r>
              <a:rPr sz="1400" b="1" dirty="0" err="1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Linac</a:t>
            </a:r>
            <a:endParaRPr lang="ko-KR" altLang="en-US" sz="1400" b="1" dirty="0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1" name="Rect 0">
            <a:extLst>
              <a:ext uri="{FF2B5EF4-FFF2-40B4-BE49-F238E27FC236}">
                <a16:creationId xmlns:a16="http://schemas.microsoft.com/office/drawing/2014/main" id="{59B74A3B-4F29-4B01-B178-5D26D9FD8CCB}"/>
              </a:ext>
            </a:extLst>
          </p:cNvPr>
          <p:cNvSpPr txBox="1">
            <a:spLocks/>
          </p:cNvSpPr>
          <p:nvPr/>
        </p:nvSpPr>
        <p:spPr>
          <a:xfrm>
            <a:off x="7706360" y="899160"/>
            <a:ext cx="636905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1400" b="1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2" name="Rect 0">
            <a:extLst>
              <a:ext uri="{FF2B5EF4-FFF2-40B4-BE49-F238E27FC236}">
                <a16:creationId xmlns:a16="http://schemas.microsoft.com/office/drawing/2014/main" id="{DE9127AC-5A62-4A7E-AD6A-249DF21FD566}"/>
              </a:ext>
            </a:extLst>
          </p:cNvPr>
          <p:cNvSpPr txBox="1">
            <a:spLocks/>
          </p:cNvSpPr>
          <p:nvPr/>
        </p:nvSpPr>
        <p:spPr>
          <a:xfrm>
            <a:off x="3705649" y="1115484"/>
            <a:ext cx="879475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3F92C5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endParaRPr lang="ko-KR" altLang="en-US" sz="1400" b="1" dirty="0">
              <a:solidFill>
                <a:srgbClr val="3F92C5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3" name="Rect 0">
            <a:extLst>
              <a:ext uri="{FF2B5EF4-FFF2-40B4-BE49-F238E27FC236}">
                <a16:creationId xmlns:a16="http://schemas.microsoft.com/office/drawing/2014/main" id="{6CDA76EF-21EE-43D6-99A1-1CF2DDF63A6B}"/>
              </a:ext>
            </a:extLst>
          </p:cNvPr>
          <p:cNvSpPr txBox="1">
            <a:spLocks/>
          </p:cNvSpPr>
          <p:nvPr/>
        </p:nvSpPr>
        <p:spPr>
          <a:xfrm>
            <a:off x="5905501" y="1115484"/>
            <a:ext cx="97282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3F92C5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endParaRPr lang="ko-KR" altLang="en-US" sz="1400" b="1" dirty="0">
              <a:solidFill>
                <a:srgbClr val="3F92C5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4" name="Rect 0">
            <a:extLst>
              <a:ext uri="{FF2B5EF4-FFF2-40B4-BE49-F238E27FC236}">
                <a16:creationId xmlns:a16="http://schemas.microsoft.com/office/drawing/2014/main" id="{42AAC3ED-C452-4973-BC70-D8E8C1F82B0E}"/>
              </a:ext>
            </a:extLst>
          </p:cNvPr>
          <p:cNvSpPr txBox="1">
            <a:spLocks/>
          </p:cNvSpPr>
          <p:nvPr/>
        </p:nvSpPr>
        <p:spPr>
          <a:xfrm>
            <a:off x="3632835" y="1381125"/>
            <a:ext cx="1037590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18 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5" name="Rect 0">
            <a:extLst>
              <a:ext uri="{FF2B5EF4-FFF2-40B4-BE49-F238E27FC236}">
                <a16:creationId xmlns:a16="http://schemas.microsoft.com/office/drawing/2014/main" id="{F1F19A99-C256-40D8-818F-3C8666742DC9}"/>
              </a:ext>
            </a:extLst>
          </p:cNvPr>
          <p:cNvSpPr txBox="1">
            <a:spLocks/>
          </p:cNvSpPr>
          <p:nvPr/>
        </p:nvSpPr>
        <p:spPr>
          <a:xfrm>
            <a:off x="5913755" y="1388745"/>
            <a:ext cx="981075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200MeV/u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6" name="Rect 0">
            <a:extLst>
              <a:ext uri="{FF2B5EF4-FFF2-40B4-BE49-F238E27FC236}">
                <a16:creationId xmlns:a16="http://schemas.microsoft.com/office/drawing/2014/main" id="{6372C2D9-1ACE-4B81-9E91-A4D26AF83805}"/>
              </a:ext>
            </a:extLst>
          </p:cNvPr>
          <p:cNvSpPr txBox="1">
            <a:spLocks/>
          </p:cNvSpPr>
          <p:nvPr/>
        </p:nvSpPr>
        <p:spPr>
          <a:xfrm>
            <a:off x="1806286" y="1384935"/>
            <a:ext cx="1092835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0.5 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7" name="Rect 0">
            <a:extLst>
              <a:ext uri="{FF2B5EF4-FFF2-40B4-BE49-F238E27FC236}">
                <a16:creationId xmlns:a16="http://schemas.microsoft.com/office/drawing/2014/main" id="{97BC9F26-9FAA-43DD-BFC3-D847FC27FD22}"/>
              </a:ext>
            </a:extLst>
          </p:cNvPr>
          <p:cNvSpPr>
            <a:spLocks/>
          </p:cNvSpPr>
          <p:nvPr/>
        </p:nvSpPr>
        <p:spPr>
          <a:xfrm>
            <a:off x="379730" y="1601470"/>
            <a:ext cx="994409" cy="247649"/>
          </a:xfrm>
          <a:prstGeom prst="rect">
            <a:avLst/>
          </a:prstGeom>
          <a:noFill/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ISOL/ECR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8" name="Rect 0">
            <a:extLst>
              <a:ext uri="{FF2B5EF4-FFF2-40B4-BE49-F238E27FC236}">
                <a16:creationId xmlns:a16="http://schemas.microsoft.com/office/drawing/2014/main" id="{E4BB61B2-F992-470B-BFF5-71A86D75833A}"/>
              </a:ext>
            </a:extLst>
          </p:cNvPr>
          <p:cNvSpPr>
            <a:spLocks/>
          </p:cNvSpPr>
          <p:nvPr/>
        </p:nvSpPr>
        <p:spPr>
          <a:xfrm>
            <a:off x="1369060" y="1601470"/>
            <a:ext cx="680720" cy="247649"/>
          </a:xfrm>
          <a:prstGeom prst="rect">
            <a:avLst/>
          </a:prstGeom>
          <a:solidFill>
            <a:srgbClr val="0BBFED">
              <a:alpha val="89882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LEBT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9" name="Rect 0">
            <a:extLst>
              <a:ext uri="{FF2B5EF4-FFF2-40B4-BE49-F238E27FC236}">
                <a16:creationId xmlns:a16="http://schemas.microsoft.com/office/drawing/2014/main" id="{D97F4019-C039-4FB0-BA7A-2AB9AB92A64C}"/>
              </a:ext>
            </a:extLst>
          </p:cNvPr>
          <p:cNvSpPr>
            <a:spLocks/>
          </p:cNvSpPr>
          <p:nvPr/>
        </p:nvSpPr>
        <p:spPr>
          <a:xfrm>
            <a:off x="2048509" y="1601470"/>
            <a:ext cx="607695" cy="247649"/>
          </a:xfrm>
          <a:prstGeom prst="rect">
            <a:avLst/>
          </a:prstGeom>
          <a:solidFill>
            <a:srgbClr val="FF00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RFQ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0" name="Rect 0">
            <a:extLst>
              <a:ext uri="{FF2B5EF4-FFF2-40B4-BE49-F238E27FC236}">
                <a16:creationId xmlns:a16="http://schemas.microsoft.com/office/drawing/2014/main" id="{8ABF424E-C5A7-4D41-883B-CAB1DC3C291C}"/>
              </a:ext>
            </a:extLst>
          </p:cNvPr>
          <p:cNvSpPr>
            <a:spLocks/>
          </p:cNvSpPr>
          <p:nvPr/>
        </p:nvSpPr>
        <p:spPr>
          <a:xfrm>
            <a:off x="2650490" y="1601470"/>
            <a:ext cx="728980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1" name="Rect 0">
            <a:extLst>
              <a:ext uri="{FF2B5EF4-FFF2-40B4-BE49-F238E27FC236}">
                <a16:creationId xmlns:a16="http://schemas.microsoft.com/office/drawing/2014/main" id="{18A59E3D-B023-492A-A8FF-105AC7D69682}"/>
              </a:ext>
            </a:extLst>
          </p:cNvPr>
          <p:cNvSpPr>
            <a:spLocks/>
          </p:cNvSpPr>
          <p:nvPr/>
        </p:nvSpPr>
        <p:spPr>
          <a:xfrm>
            <a:off x="3378835" y="1601470"/>
            <a:ext cx="765175" cy="247649"/>
          </a:xfrm>
          <a:prstGeom prst="rect">
            <a:avLst/>
          </a:prstGeom>
          <a:solidFill>
            <a:srgbClr val="0173E0">
              <a:alpha val="76930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1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2" name="Rect 0">
            <a:extLst>
              <a:ext uri="{FF2B5EF4-FFF2-40B4-BE49-F238E27FC236}">
                <a16:creationId xmlns:a16="http://schemas.microsoft.com/office/drawing/2014/main" id="{C1534D04-12AC-47AF-B092-DFE930B3B54E}"/>
              </a:ext>
            </a:extLst>
          </p:cNvPr>
          <p:cNvSpPr>
            <a:spLocks/>
          </p:cNvSpPr>
          <p:nvPr/>
        </p:nvSpPr>
        <p:spPr>
          <a:xfrm>
            <a:off x="4143375" y="1601470"/>
            <a:ext cx="78105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2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3" name="Rect 0">
            <a:extLst>
              <a:ext uri="{FF2B5EF4-FFF2-40B4-BE49-F238E27FC236}">
                <a16:creationId xmlns:a16="http://schemas.microsoft.com/office/drawing/2014/main" id="{D100E1F2-1128-4472-A416-7E0BA81EF5B3}"/>
              </a:ext>
            </a:extLst>
          </p:cNvPr>
          <p:cNvSpPr>
            <a:spLocks/>
          </p:cNvSpPr>
          <p:nvPr/>
        </p:nvSpPr>
        <p:spPr>
          <a:xfrm>
            <a:off x="4923790" y="1601470"/>
            <a:ext cx="692150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CSS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4" name="Rect 0">
            <a:extLst>
              <a:ext uri="{FF2B5EF4-FFF2-40B4-BE49-F238E27FC236}">
                <a16:creationId xmlns:a16="http://schemas.microsoft.com/office/drawing/2014/main" id="{09CB701C-2A42-49AF-AD86-E0E14019B059}"/>
              </a:ext>
            </a:extLst>
          </p:cNvPr>
          <p:cNvSpPr>
            <a:spLocks/>
          </p:cNvSpPr>
          <p:nvPr/>
        </p:nvSpPr>
        <p:spPr>
          <a:xfrm>
            <a:off x="5610860" y="1601470"/>
            <a:ext cx="80137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1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5" name="Rect 0">
            <a:extLst>
              <a:ext uri="{FF2B5EF4-FFF2-40B4-BE49-F238E27FC236}">
                <a16:creationId xmlns:a16="http://schemas.microsoft.com/office/drawing/2014/main" id="{AA97262C-47BD-4753-AC57-6D097468379D}"/>
              </a:ext>
            </a:extLst>
          </p:cNvPr>
          <p:cNvSpPr>
            <a:spLocks/>
          </p:cNvSpPr>
          <p:nvPr/>
        </p:nvSpPr>
        <p:spPr>
          <a:xfrm>
            <a:off x="6412230" y="1601470"/>
            <a:ext cx="80518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2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6" name="Rect 0">
            <a:extLst>
              <a:ext uri="{FF2B5EF4-FFF2-40B4-BE49-F238E27FC236}">
                <a16:creationId xmlns:a16="http://schemas.microsoft.com/office/drawing/2014/main" id="{706FDFD8-AE5D-43C9-B528-92B1AF9B0B71}"/>
              </a:ext>
            </a:extLst>
          </p:cNvPr>
          <p:cNvSpPr>
            <a:spLocks/>
          </p:cNvSpPr>
          <p:nvPr/>
        </p:nvSpPr>
        <p:spPr>
          <a:xfrm>
            <a:off x="7211695" y="1601470"/>
            <a:ext cx="831215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HEBT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7" name="Rect 0">
            <a:extLst>
              <a:ext uri="{FF2B5EF4-FFF2-40B4-BE49-F238E27FC236}">
                <a16:creationId xmlns:a16="http://schemas.microsoft.com/office/drawing/2014/main" id="{AD0755E9-DD2C-49F3-9047-25E20E458EC6}"/>
              </a:ext>
            </a:extLst>
          </p:cNvPr>
          <p:cNvSpPr>
            <a:spLocks/>
          </p:cNvSpPr>
          <p:nvPr/>
        </p:nvSpPr>
        <p:spPr>
          <a:xfrm>
            <a:off x="8041640" y="1601470"/>
            <a:ext cx="708660" cy="247649"/>
          </a:xfrm>
          <a:prstGeom prst="rect">
            <a:avLst/>
          </a:prstGeom>
          <a:solidFill>
            <a:schemeClr val="accent6"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 0">
                <a:extLst>
                  <a:ext uri="{FF2B5EF4-FFF2-40B4-BE49-F238E27FC236}">
                    <a16:creationId xmlns:a16="http://schemas.microsoft.com/office/drawing/2014/main" id="{566F116D-CB55-4445-AE1D-3BAFE9CBB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6445" y="1814194"/>
                <a:ext cx="89471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=0.047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28" name="Rect 0">
                <a:extLst>
                  <a:ext uri="{FF2B5EF4-FFF2-40B4-BE49-F238E27FC236}">
                    <a16:creationId xmlns:a16="http://schemas.microsoft.com/office/drawing/2014/main" id="{566F116D-CB55-4445-AE1D-3BAFE9CBB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445" y="1814194"/>
                <a:ext cx="894715" cy="255198"/>
              </a:xfrm>
              <a:prstGeom prst="rect">
                <a:avLst/>
              </a:prstGeom>
              <a:blipFill>
                <a:blip r:embed="rId4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 0">
                <a:extLst>
                  <a:ext uri="{FF2B5EF4-FFF2-40B4-BE49-F238E27FC236}">
                    <a16:creationId xmlns:a16="http://schemas.microsoft.com/office/drawing/2014/main" id="{25C4D606-EFB2-4E12-AD59-1F3CF145EF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7824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=0.12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29" name="Rect 0">
                <a:extLst>
                  <a:ext uri="{FF2B5EF4-FFF2-40B4-BE49-F238E27FC236}">
                    <a16:creationId xmlns:a16="http://schemas.microsoft.com/office/drawing/2014/main" id="{25C4D606-EFB2-4E12-AD59-1F3CF145E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824" y="1814194"/>
                <a:ext cx="672465" cy="255198"/>
              </a:xfrm>
              <a:prstGeom prst="rect">
                <a:avLst/>
              </a:prstGeom>
              <a:blipFill>
                <a:blip r:embed="rId5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 0">
                <a:extLst>
                  <a:ext uri="{FF2B5EF4-FFF2-40B4-BE49-F238E27FC236}">
                    <a16:creationId xmlns:a16="http://schemas.microsoft.com/office/drawing/2014/main" id="{38FAD4BF-CA65-42C6-A01F-CC516A105F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2140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=0.3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30" name="Rect 0">
                <a:extLst>
                  <a:ext uri="{FF2B5EF4-FFF2-40B4-BE49-F238E27FC236}">
                    <a16:creationId xmlns:a16="http://schemas.microsoft.com/office/drawing/2014/main" id="{38FAD4BF-CA65-42C6-A01F-CC516A105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140" y="1814194"/>
                <a:ext cx="672465" cy="255198"/>
              </a:xfrm>
              <a:prstGeom prst="rect">
                <a:avLst/>
              </a:prstGeom>
              <a:blipFill>
                <a:blip r:embed="rId6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 0">
                <a:extLst>
                  <a:ext uri="{FF2B5EF4-FFF2-40B4-BE49-F238E27FC236}">
                    <a16:creationId xmlns:a16="http://schemas.microsoft.com/office/drawing/2014/main" id="{80F96D5A-AD0B-4F1A-ADEE-9635BA0990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4620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=0.51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31" name="Rect 0">
                <a:extLst>
                  <a:ext uri="{FF2B5EF4-FFF2-40B4-BE49-F238E27FC236}">
                    <a16:creationId xmlns:a16="http://schemas.microsoft.com/office/drawing/2014/main" id="{80F96D5A-AD0B-4F1A-ADEE-9635BA099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620" y="1814194"/>
                <a:ext cx="672465" cy="255198"/>
              </a:xfrm>
              <a:prstGeom prst="rect">
                <a:avLst/>
              </a:prstGeom>
              <a:blipFill>
                <a:blip r:embed="rId7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 0">
            <a:extLst>
              <a:ext uri="{FF2B5EF4-FFF2-40B4-BE49-F238E27FC236}">
                <a16:creationId xmlns:a16="http://schemas.microsoft.com/office/drawing/2014/main" id="{9EFCBCE4-5992-450E-8BB7-20C1A7A6DC06}"/>
              </a:ext>
            </a:extLst>
          </p:cNvPr>
          <p:cNvSpPr>
            <a:spLocks/>
          </p:cNvSpPr>
          <p:nvPr/>
        </p:nvSpPr>
        <p:spPr>
          <a:xfrm>
            <a:off x="379730" y="972092"/>
            <a:ext cx="1270000" cy="216921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3" name="Rect 0">
            <a:extLst>
              <a:ext uri="{FF2B5EF4-FFF2-40B4-BE49-F238E27FC236}">
                <a16:creationId xmlns:a16="http://schemas.microsoft.com/office/drawing/2014/main" id="{81EB31BC-811C-4842-AAB7-797638D157FD}"/>
              </a:ext>
            </a:extLst>
          </p:cNvPr>
          <p:cNvSpPr>
            <a:spLocks/>
          </p:cNvSpPr>
          <p:nvPr/>
        </p:nvSpPr>
        <p:spPr>
          <a:xfrm rot="10800000">
            <a:off x="2479674" y="972690"/>
            <a:ext cx="896619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4" name="Rect 0">
            <a:extLst>
              <a:ext uri="{FF2B5EF4-FFF2-40B4-BE49-F238E27FC236}">
                <a16:creationId xmlns:a16="http://schemas.microsoft.com/office/drawing/2014/main" id="{51AE0D33-3DD9-4C2E-B3AB-780D8B029E58}"/>
              </a:ext>
            </a:extLst>
          </p:cNvPr>
          <p:cNvSpPr>
            <a:spLocks/>
          </p:cNvSpPr>
          <p:nvPr/>
        </p:nvSpPr>
        <p:spPr>
          <a:xfrm>
            <a:off x="3371215" y="972689"/>
            <a:ext cx="1429385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5" name="Rect 0">
            <a:extLst>
              <a:ext uri="{FF2B5EF4-FFF2-40B4-BE49-F238E27FC236}">
                <a16:creationId xmlns:a16="http://schemas.microsoft.com/office/drawing/2014/main" id="{D4764192-320C-4625-B96D-5CEDA565384A}"/>
              </a:ext>
            </a:extLst>
          </p:cNvPr>
          <p:cNvSpPr>
            <a:spLocks/>
          </p:cNvSpPr>
          <p:nvPr/>
        </p:nvSpPr>
        <p:spPr>
          <a:xfrm rot="10800000">
            <a:off x="5760084" y="972690"/>
            <a:ext cx="1429385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6" name="Rect 0">
            <a:extLst>
              <a:ext uri="{FF2B5EF4-FFF2-40B4-BE49-F238E27FC236}">
                <a16:creationId xmlns:a16="http://schemas.microsoft.com/office/drawing/2014/main" id="{C1FB512F-20D4-4A34-9E3D-833665A9BE21}"/>
              </a:ext>
            </a:extLst>
          </p:cNvPr>
          <p:cNvSpPr>
            <a:spLocks/>
          </p:cNvSpPr>
          <p:nvPr/>
        </p:nvSpPr>
        <p:spPr>
          <a:xfrm>
            <a:off x="7185024" y="972689"/>
            <a:ext cx="648000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7" name="Rect 0">
            <a:extLst>
              <a:ext uri="{FF2B5EF4-FFF2-40B4-BE49-F238E27FC236}">
                <a16:creationId xmlns:a16="http://schemas.microsoft.com/office/drawing/2014/main" id="{331CBC53-2FCB-4F40-BFB8-F775E2069BFE}"/>
              </a:ext>
            </a:extLst>
          </p:cNvPr>
          <p:cNvSpPr>
            <a:spLocks/>
          </p:cNvSpPr>
          <p:nvPr/>
        </p:nvSpPr>
        <p:spPr>
          <a:xfrm rot="10800000">
            <a:off x="8202929" y="972689"/>
            <a:ext cx="560069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8" name="Rect 0">
            <a:extLst>
              <a:ext uri="{FF2B5EF4-FFF2-40B4-BE49-F238E27FC236}">
                <a16:creationId xmlns:a16="http://schemas.microsoft.com/office/drawing/2014/main" id="{7533DE50-3A8F-4D96-B599-21386BCAA2FC}"/>
              </a:ext>
            </a:extLst>
          </p:cNvPr>
          <p:cNvSpPr>
            <a:spLocks/>
          </p:cNvSpPr>
          <p:nvPr/>
        </p:nvSpPr>
        <p:spPr>
          <a:xfrm rot="10800000">
            <a:off x="6689724" y="1189013"/>
            <a:ext cx="499744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9" name="Rect 0">
            <a:extLst>
              <a:ext uri="{FF2B5EF4-FFF2-40B4-BE49-F238E27FC236}">
                <a16:creationId xmlns:a16="http://schemas.microsoft.com/office/drawing/2014/main" id="{8870A839-F863-48D0-8743-6ACE46542CE1}"/>
              </a:ext>
            </a:extLst>
          </p:cNvPr>
          <p:cNvSpPr>
            <a:spLocks/>
          </p:cNvSpPr>
          <p:nvPr/>
        </p:nvSpPr>
        <p:spPr>
          <a:xfrm>
            <a:off x="5614408" y="1189013"/>
            <a:ext cx="475877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40" name="Rect 0">
            <a:extLst>
              <a:ext uri="{FF2B5EF4-FFF2-40B4-BE49-F238E27FC236}">
                <a16:creationId xmlns:a16="http://schemas.microsoft.com/office/drawing/2014/main" id="{06EB53B3-DE88-4CB9-AC6E-319032247F92}"/>
              </a:ext>
            </a:extLst>
          </p:cNvPr>
          <p:cNvSpPr>
            <a:spLocks/>
          </p:cNvSpPr>
          <p:nvPr/>
        </p:nvSpPr>
        <p:spPr>
          <a:xfrm rot="10800000">
            <a:off x="4424046" y="1189013"/>
            <a:ext cx="499744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41" name="Rect 0">
            <a:extLst>
              <a:ext uri="{FF2B5EF4-FFF2-40B4-BE49-F238E27FC236}">
                <a16:creationId xmlns:a16="http://schemas.microsoft.com/office/drawing/2014/main" id="{07EF64E7-61DB-4159-8D62-3587418EC2EE}"/>
              </a:ext>
            </a:extLst>
          </p:cNvPr>
          <p:cNvSpPr>
            <a:spLocks/>
          </p:cNvSpPr>
          <p:nvPr/>
        </p:nvSpPr>
        <p:spPr>
          <a:xfrm>
            <a:off x="3379470" y="1189013"/>
            <a:ext cx="475877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5B14AEE5-E15D-47FC-A053-B8EF6CFBC3A1}"/>
              </a:ext>
            </a:extLst>
          </p:cNvPr>
          <p:cNvGrpSpPr/>
          <p:nvPr/>
        </p:nvGrpSpPr>
        <p:grpSpPr>
          <a:xfrm>
            <a:off x="-32703" y="2483275"/>
            <a:ext cx="9176703" cy="3779287"/>
            <a:chOff x="386075" y="1993241"/>
            <a:chExt cx="11287125" cy="3998153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C4C0AD2-A818-4DE7-86FD-27AAFA6CAB4C}"/>
                </a:ext>
              </a:extLst>
            </p:cNvPr>
            <p:cNvGrpSpPr/>
            <p:nvPr/>
          </p:nvGrpSpPr>
          <p:grpSpPr>
            <a:xfrm>
              <a:off x="386075" y="1993241"/>
              <a:ext cx="11287125" cy="3998153"/>
              <a:chOff x="386075" y="1993241"/>
              <a:chExt cx="11287125" cy="3998153"/>
            </a:xfrm>
          </p:grpSpPr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CE9F5AF4-B827-49B0-AE40-D6E2D4ABCF66}"/>
                  </a:ext>
                </a:extLst>
              </p:cNvPr>
              <p:cNvGrpSpPr/>
              <p:nvPr/>
            </p:nvGrpSpPr>
            <p:grpSpPr>
              <a:xfrm>
                <a:off x="386075" y="2221906"/>
                <a:ext cx="11287125" cy="3649055"/>
                <a:chOff x="386075" y="1905711"/>
                <a:chExt cx="11287125" cy="3649055"/>
              </a:xfrm>
            </p:grpSpPr>
            <p:pic>
              <p:nvPicPr>
                <p:cNvPr id="76" name="그림 75">
                  <a:extLst>
                    <a:ext uri="{FF2B5EF4-FFF2-40B4-BE49-F238E27FC236}">
                      <a16:creationId xmlns:a16="http://schemas.microsoft.com/office/drawing/2014/main" id="{01E2B8BD-273B-45E4-A2BB-2ADE69422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2278"/>
                <a:stretch/>
              </p:blipFill>
              <p:spPr>
                <a:xfrm>
                  <a:off x="386075" y="1905711"/>
                  <a:ext cx="11287125" cy="3574279"/>
                </a:xfrm>
                <a:prstGeom prst="rect">
                  <a:avLst/>
                </a:prstGeom>
              </p:spPr>
            </p:pic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0840FD82-D9D9-41A7-9273-11F6ACD98D92}"/>
                    </a:ext>
                  </a:extLst>
                </p:cNvPr>
                <p:cNvSpPr/>
                <p:nvPr/>
              </p:nvSpPr>
              <p:spPr>
                <a:xfrm>
                  <a:off x="386075" y="4913832"/>
                  <a:ext cx="3203159" cy="6409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6" name="직선 화살표 연결선 55">
                <a:extLst>
                  <a:ext uri="{FF2B5EF4-FFF2-40B4-BE49-F238E27FC236}">
                    <a16:creationId xmlns:a16="http://schemas.microsoft.com/office/drawing/2014/main" id="{C0DF7EE7-906E-4210-8495-915B3D6F22AC}"/>
                  </a:ext>
                </a:extLst>
              </p:cNvPr>
              <p:cNvCxnSpPr/>
              <p:nvPr/>
            </p:nvCxnSpPr>
            <p:spPr>
              <a:xfrm flipV="1">
                <a:off x="3982340" y="3221765"/>
                <a:ext cx="101735" cy="2441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DFC1DD5-BD81-44CF-B7B8-0EA81F7CDA92}"/>
                  </a:ext>
                </a:extLst>
              </p:cNvPr>
              <p:cNvSpPr txBox="1"/>
              <p:nvPr/>
            </p:nvSpPr>
            <p:spPr>
              <a:xfrm>
                <a:off x="3705860" y="3489385"/>
                <a:ext cx="714691" cy="32560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/>
                  <a:t>SCL3</a:t>
                </a:r>
                <a:endParaRPr lang="ko-KR" altLang="en-US" sz="1400" b="1" dirty="0"/>
              </a:p>
            </p:txBody>
          </p:sp>
          <p:cxnSp>
            <p:nvCxnSpPr>
              <p:cNvPr id="58" name="직선 화살표 연결선 57">
                <a:extLst>
                  <a:ext uri="{FF2B5EF4-FFF2-40B4-BE49-F238E27FC236}">
                    <a16:creationId xmlns:a16="http://schemas.microsoft.com/office/drawing/2014/main" id="{287365CA-D18A-414A-8B11-939400805000}"/>
                  </a:ext>
                </a:extLst>
              </p:cNvPr>
              <p:cNvCxnSpPr/>
              <p:nvPr/>
            </p:nvCxnSpPr>
            <p:spPr>
              <a:xfrm flipH="1">
                <a:off x="4469450" y="2350094"/>
                <a:ext cx="247829" cy="4358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B452D7D-0E32-44B8-9784-68214B96CBCC}"/>
                  </a:ext>
                </a:extLst>
              </p:cNvPr>
              <p:cNvSpPr txBox="1"/>
              <p:nvPr/>
            </p:nvSpPr>
            <p:spPr>
              <a:xfrm>
                <a:off x="4420551" y="1993242"/>
                <a:ext cx="896628" cy="32560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/>
                  <a:t>SCL2</a:t>
                </a:r>
                <a:endParaRPr lang="ko-KR" altLang="en-US" sz="1400" b="1" dirty="0"/>
              </a:p>
            </p:txBody>
          </p:sp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AB4F5674-87DE-4204-9385-74744560916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9493451" y="2307681"/>
                <a:ext cx="345445" cy="7617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03AF1BE-761F-46A6-9E44-078C47975FED}"/>
                  </a:ext>
                </a:extLst>
              </p:cNvPr>
              <p:cNvSpPr txBox="1"/>
              <p:nvPr/>
            </p:nvSpPr>
            <p:spPr>
              <a:xfrm>
                <a:off x="9012966" y="1999904"/>
                <a:ext cx="960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IF System</a:t>
                </a:r>
                <a:endParaRPr lang="ko-KR" altLang="en-US" sz="1400" dirty="0"/>
              </a:p>
            </p:txBody>
          </p:sp>
          <p:cxnSp>
            <p:nvCxnSpPr>
              <p:cNvPr id="62" name="직선 화살표 연결선 61">
                <a:extLst>
                  <a:ext uri="{FF2B5EF4-FFF2-40B4-BE49-F238E27FC236}">
                    <a16:creationId xmlns:a16="http://schemas.microsoft.com/office/drawing/2014/main" id="{F9F67489-E6AC-4E7D-BBB6-9CA143FB64F9}"/>
                  </a:ext>
                </a:extLst>
              </p:cNvPr>
              <p:cNvCxnSpPr/>
              <p:nvPr/>
            </p:nvCxnSpPr>
            <p:spPr>
              <a:xfrm flipV="1">
                <a:off x="5614587" y="3888337"/>
                <a:ext cx="273465" cy="1062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91FAF21-DF82-431E-8D42-2B029F6B20A9}"/>
                  </a:ext>
                </a:extLst>
              </p:cNvPr>
              <p:cNvSpPr txBox="1"/>
              <p:nvPr/>
            </p:nvSpPr>
            <p:spPr>
              <a:xfrm>
                <a:off x="4941153" y="4950651"/>
                <a:ext cx="1346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ISOL System</a:t>
                </a:r>
                <a:endParaRPr lang="ko-KR" altLang="en-US" sz="1400" dirty="0"/>
              </a:p>
            </p:txBody>
          </p:sp>
          <p:cxnSp>
            <p:nvCxnSpPr>
              <p:cNvPr id="64" name="직선 화살표 연결선 63">
                <a:extLst>
                  <a:ext uri="{FF2B5EF4-FFF2-40B4-BE49-F238E27FC236}">
                    <a16:creationId xmlns:a16="http://schemas.microsoft.com/office/drawing/2014/main" id="{A422075C-59EB-4D67-AB36-5934E28B3049}"/>
                  </a:ext>
                </a:extLst>
              </p:cNvPr>
              <p:cNvCxnSpPr>
                <a:stCxn id="65" idx="0"/>
              </p:cNvCxnSpPr>
              <p:nvPr/>
            </p:nvCxnSpPr>
            <p:spPr>
              <a:xfrm flipV="1">
                <a:off x="7066761" y="5104539"/>
                <a:ext cx="1094473" cy="5790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CC1296-0B44-4D99-A540-5A0491E92B17}"/>
                  </a:ext>
                </a:extLst>
              </p:cNvPr>
              <p:cNvSpPr txBox="1"/>
              <p:nvPr/>
            </p:nvSpPr>
            <p:spPr>
              <a:xfrm>
                <a:off x="6328800" y="5683617"/>
                <a:ext cx="14759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LAMPS System</a:t>
                </a:r>
                <a:endParaRPr lang="ko-KR" altLang="en-US" sz="1400" dirty="0"/>
              </a:p>
            </p:txBody>
          </p: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193ADD36-504B-4105-A110-E62756D496B2}"/>
                  </a:ext>
                </a:extLst>
              </p:cNvPr>
              <p:cNvCxnSpPr>
                <a:stCxn id="67" idx="0"/>
              </p:cNvCxnSpPr>
              <p:nvPr/>
            </p:nvCxnSpPr>
            <p:spPr>
              <a:xfrm flipH="1" flipV="1">
                <a:off x="1861997" y="3888338"/>
                <a:ext cx="140377" cy="12162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EEBD39-A5CB-4502-87E2-CE1A49626AB4}"/>
                  </a:ext>
                </a:extLst>
              </p:cNvPr>
              <p:cNvSpPr txBox="1"/>
              <p:nvPr/>
            </p:nvSpPr>
            <p:spPr>
              <a:xfrm>
                <a:off x="1270891" y="5104539"/>
                <a:ext cx="1462966" cy="553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err="1"/>
                  <a:t>KoBRA</a:t>
                </a:r>
                <a:r>
                  <a:rPr lang="en-US" altLang="ko-KR" sz="1400" dirty="0"/>
                  <a:t> System</a:t>
                </a:r>
                <a:endParaRPr lang="ko-KR" altLang="en-US" sz="1400" dirty="0"/>
              </a:p>
            </p:txBody>
          </p:sp>
          <p:cxnSp>
            <p:nvCxnSpPr>
              <p:cNvPr id="68" name="직선 화살표 연결선 67">
                <a:extLst>
                  <a:ext uri="{FF2B5EF4-FFF2-40B4-BE49-F238E27FC236}">
                    <a16:creationId xmlns:a16="http://schemas.microsoft.com/office/drawing/2014/main" id="{616F2CDD-3A78-456D-9661-7DF24A32EF5E}"/>
                  </a:ext>
                </a:extLst>
              </p:cNvPr>
              <p:cNvCxnSpPr>
                <a:stCxn id="69" idx="2"/>
              </p:cNvCxnSpPr>
              <p:nvPr/>
            </p:nvCxnSpPr>
            <p:spPr>
              <a:xfrm>
                <a:off x="1237938" y="2335557"/>
                <a:ext cx="650354" cy="4503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9BA31A2-3C7A-49C9-8D5F-3D20E5C23F63}"/>
                  </a:ext>
                </a:extLst>
              </p:cNvPr>
              <p:cNvSpPr txBox="1"/>
              <p:nvPr/>
            </p:nvSpPr>
            <p:spPr>
              <a:xfrm>
                <a:off x="858196" y="2009956"/>
                <a:ext cx="759482" cy="325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 err="1"/>
                  <a:t>NDPS</a:t>
                </a:r>
                <a:endParaRPr lang="ko-KR" altLang="en-US" sz="1400" dirty="0"/>
              </a:p>
            </p:txBody>
          </p:sp>
          <p:cxnSp>
            <p:nvCxnSpPr>
              <p:cNvPr id="70" name="직선 화살표 연결선 69">
                <a:extLst>
                  <a:ext uri="{FF2B5EF4-FFF2-40B4-BE49-F238E27FC236}">
                    <a16:creationId xmlns:a16="http://schemas.microsoft.com/office/drawing/2014/main" id="{C91F0866-4726-4DE6-B78A-73AC20C2CFE7}"/>
                  </a:ext>
                </a:extLst>
              </p:cNvPr>
              <p:cNvCxnSpPr/>
              <p:nvPr/>
            </p:nvCxnSpPr>
            <p:spPr>
              <a:xfrm flipV="1">
                <a:off x="10314078" y="4009674"/>
                <a:ext cx="245199" cy="8962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7B7336C-43E0-410D-A731-1608B4BDA567}"/>
                  </a:ext>
                </a:extLst>
              </p:cNvPr>
              <p:cNvSpPr txBox="1"/>
              <p:nvPr/>
            </p:nvSpPr>
            <p:spPr>
              <a:xfrm>
                <a:off x="9640643" y="4905941"/>
                <a:ext cx="14759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ko-KR" sz="1400" dirty="0"/>
                  <a:t>μ</a:t>
                </a:r>
                <a:r>
                  <a:rPr lang="en-US" altLang="ko-KR" sz="1400" dirty="0"/>
                  <a:t>SR System</a:t>
                </a:r>
                <a:endParaRPr lang="ko-KR" altLang="en-US" sz="1400" dirty="0"/>
              </a:p>
            </p:txBody>
          </p: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9AAF731C-2A8E-4BA4-A499-3BE633EB9067}"/>
                  </a:ext>
                </a:extLst>
              </p:cNvPr>
              <p:cNvCxnSpPr>
                <a:stCxn id="73" idx="2"/>
              </p:cNvCxnSpPr>
              <p:nvPr/>
            </p:nvCxnSpPr>
            <p:spPr>
              <a:xfrm flipH="1">
                <a:off x="6018717" y="2301018"/>
                <a:ext cx="1462077" cy="9207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8EC3FC6-2660-4F30-8706-A48674932880}"/>
                  </a:ext>
                </a:extLst>
              </p:cNvPr>
              <p:cNvSpPr txBox="1"/>
              <p:nvPr/>
            </p:nvSpPr>
            <p:spPr>
              <a:xfrm>
                <a:off x="6654863" y="1993241"/>
                <a:ext cx="16518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MMS, CLS System</a:t>
                </a:r>
                <a:endParaRPr lang="ko-KR" altLang="en-US" sz="1400" dirty="0"/>
              </a:p>
            </p:txBody>
          </p: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5972F5C4-8B70-4AC9-A640-D4445A268795}"/>
                  </a:ext>
                </a:extLst>
              </p:cNvPr>
              <p:cNvCxnSpPr/>
              <p:nvPr/>
            </p:nvCxnSpPr>
            <p:spPr>
              <a:xfrm flipV="1">
                <a:off x="3620468" y="4321665"/>
                <a:ext cx="273465" cy="1062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7892978-4F99-4047-B83B-5F52CC8CB1E9}"/>
                  </a:ext>
                </a:extLst>
              </p:cNvPr>
              <p:cNvSpPr txBox="1"/>
              <p:nvPr/>
            </p:nvSpPr>
            <p:spPr>
              <a:xfrm>
                <a:off x="2947034" y="5383979"/>
                <a:ext cx="16336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Cryogenic Facility</a:t>
                </a:r>
                <a:endParaRPr lang="ko-KR" altLang="en-US" sz="1400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F3722-E283-46E0-A4C0-23771A793F48}"/>
                </a:ext>
              </a:extLst>
            </p:cNvPr>
            <p:cNvSpPr txBox="1"/>
            <p:nvPr/>
          </p:nvSpPr>
          <p:spPr>
            <a:xfrm>
              <a:off x="5492481" y="1998656"/>
              <a:ext cx="1191801" cy="32560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Injector</a:t>
              </a:r>
              <a:endParaRPr lang="ko-KR" altLang="en-US" sz="1400" b="1" dirty="0"/>
            </a:p>
          </p:txBody>
        </p: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24FEEE57-7A1D-4761-B34C-CDC5A22FA49C}"/>
                </a:ext>
              </a:extLst>
            </p:cNvPr>
            <p:cNvCxnSpPr/>
            <p:nvPr/>
          </p:nvCxnSpPr>
          <p:spPr>
            <a:xfrm flipH="1">
              <a:off x="5418488" y="2325555"/>
              <a:ext cx="469565" cy="89621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368BDE9-9048-4514-8C3B-E891250A2362}"/>
              </a:ext>
            </a:extLst>
          </p:cNvPr>
          <p:cNvSpPr txBox="1"/>
          <p:nvPr/>
        </p:nvSpPr>
        <p:spPr>
          <a:xfrm>
            <a:off x="8087720" y="2496201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BIS</a:t>
            </a:r>
            <a:endParaRPr lang="ko-KR" altLang="en-US" sz="1400" dirty="0"/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484CFEC0-695E-44E7-B97B-DC2D273ABBA0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8308293" y="2803978"/>
            <a:ext cx="174670" cy="678257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5D6ADCC-833D-4A90-9C48-D404A72A6B40}"/>
              </a:ext>
            </a:extLst>
          </p:cNvPr>
          <p:cNvSpPr txBox="1"/>
          <p:nvPr/>
        </p:nvSpPr>
        <p:spPr>
          <a:xfrm>
            <a:off x="1246444" y="6442695"/>
            <a:ext cx="3613845" cy="292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en-US" altLang="ko-KR" sz="13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SCL1</a:t>
            </a:r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is postponed and is not shown here.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0F7ED0B-A0A1-4CC1-919C-C775E9F82F89}"/>
              </a:ext>
            </a:extLst>
          </p:cNvPr>
          <p:cNvSpPr/>
          <p:nvPr/>
        </p:nvSpPr>
        <p:spPr>
          <a:xfrm>
            <a:off x="4923790" y="1383111"/>
            <a:ext cx="2293620" cy="664753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DF414-7071-4269-8955-F4BF9EF45859}"/>
              </a:ext>
            </a:extLst>
          </p:cNvPr>
          <p:cNvSpPr txBox="1"/>
          <p:nvPr/>
        </p:nvSpPr>
        <p:spPr>
          <a:xfrm>
            <a:off x="5844171" y="2049091"/>
            <a:ext cx="118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2nd</a:t>
            </a:r>
            <a:r>
              <a:rPr lang="ko-KR" altLang="en-US" sz="1400" dirty="0">
                <a:solidFill>
                  <a:srgbClr val="FF0000"/>
                </a:solidFill>
              </a:rPr>
              <a:t> </a:t>
            </a:r>
            <a:r>
              <a:rPr lang="en-US" altLang="ko-KR" sz="1400" dirty="0">
                <a:solidFill>
                  <a:srgbClr val="FF0000"/>
                </a:solidFill>
              </a:rPr>
              <a:t>phase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B37F83AF-CA22-417D-B2AD-06C55C8F4029}"/>
              </a:ext>
            </a:extLst>
          </p:cNvPr>
          <p:cNvSpPr/>
          <p:nvPr/>
        </p:nvSpPr>
        <p:spPr>
          <a:xfrm>
            <a:off x="-22655" y="2356868"/>
            <a:ext cx="9176703" cy="451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CB990C8-BDF5-49E9-8893-430FDBBE8950}"/>
              </a:ext>
            </a:extLst>
          </p:cNvPr>
          <p:cNvSpPr txBox="1"/>
          <p:nvPr/>
        </p:nvSpPr>
        <p:spPr>
          <a:xfrm>
            <a:off x="339011" y="2155108"/>
            <a:ext cx="3990359" cy="292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en-US" altLang="ko-KR" sz="13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SCL1</a:t>
            </a:r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is postponed and is not shown here.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67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94F97AB2-141F-42D4-AFFB-1FB189995097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7468F66-3BF9-4EB4-98AC-4A5AAEB288FB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Candara" panose="020E0502030303020204" pitchFamily="34" charset="0"/>
                <a:ea typeface="나눔고딕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35214CC-0E9A-4421-983C-0662403A790E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Candara" panose="020E0502030303020204" pitchFamily="34" charset="0"/>
                <a:ea typeface="나눔고딕" charset="0"/>
              </a:endParaRPr>
            </a:p>
          </p:txBody>
        </p:sp>
      </p:grpSp>
      <p:sp>
        <p:nvSpPr>
          <p:cNvPr id="7" name="Rect 0">
            <a:extLst>
              <a:ext uri="{FF2B5EF4-FFF2-40B4-BE49-F238E27FC236}">
                <a16:creationId xmlns:a16="http://schemas.microsoft.com/office/drawing/2014/main" id="{23A76053-E925-4C5D-B128-45B986E9FF84}"/>
              </a:ext>
            </a:extLst>
          </p:cNvPr>
          <p:cNvSpPr txBox="1">
            <a:spLocks/>
          </p:cNvSpPr>
          <p:nvPr/>
        </p:nvSpPr>
        <p:spPr>
          <a:xfrm>
            <a:off x="262890" y="151461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Accelerator System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9" name="Rect 0">
            <a:extLst>
              <a:ext uri="{FF2B5EF4-FFF2-40B4-BE49-F238E27FC236}">
                <a16:creationId xmlns:a16="http://schemas.microsoft.com/office/drawing/2014/main" id="{87C15F46-B5A1-43AF-98FF-E5D564D42832}"/>
              </a:ext>
            </a:extLst>
          </p:cNvPr>
          <p:cNvSpPr txBox="1">
            <a:spLocks/>
          </p:cNvSpPr>
          <p:nvPr/>
        </p:nvSpPr>
        <p:spPr>
          <a:xfrm>
            <a:off x="1379855" y="899160"/>
            <a:ext cx="138430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Injector</a:t>
            </a:r>
            <a:endParaRPr lang="ko-KR" altLang="en-US" sz="1400" b="1" dirty="0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0" name="Rect 0">
            <a:extLst>
              <a:ext uri="{FF2B5EF4-FFF2-40B4-BE49-F238E27FC236}">
                <a16:creationId xmlns:a16="http://schemas.microsoft.com/office/drawing/2014/main" id="{421F1BAC-4010-47F2-878D-D0EBAE013452}"/>
              </a:ext>
            </a:extLst>
          </p:cNvPr>
          <p:cNvSpPr txBox="1">
            <a:spLocks/>
          </p:cNvSpPr>
          <p:nvPr/>
        </p:nvSpPr>
        <p:spPr>
          <a:xfrm>
            <a:off x="4585970" y="899160"/>
            <a:ext cx="138430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SC </a:t>
            </a:r>
            <a:r>
              <a:rPr sz="1400" b="1" dirty="0" err="1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Linac</a:t>
            </a:r>
            <a:endParaRPr lang="ko-KR" altLang="en-US" sz="1400" b="1" dirty="0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1" name="Rect 0">
            <a:extLst>
              <a:ext uri="{FF2B5EF4-FFF2-40B4-BE49-F238E27FC236}">
                <a16:creationId xmlns:a16="http://schemas.microsoft.com/office/drawing/2014/main" id="{59B74A3B-4F29-4B01-B178-5D26D9FD8CCB}"/>
              </a:ext>
            </a:extLst>
          </p:cNvPr>
          <p:cNvSpPr txBox="1">
            <a:spLocks/>
          </p:cNvSpPr>
          <p:nvPr/>
        </p:nvSpPr>
        <p:spPr>
          <a:xfrm>
            <a:off x="7706360" y="899160"/>
            <a:ext cx="636905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>
                <a:solidFill>
                  <a:srgbClr val="C94F4F"/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1400" b="1">
              <a:solidFill>
                <a:srgbClr val="C94F4F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2" name="Rect 0">
            <a:extLst>
              <a:ext uri="{FF2B5EF4-FFF2-40B4-BE49-F238E27FC236}">
                <a16:creationId xmlns:a16="http://schemas.microsoft.com/office/drawing/2014/main" id="{DE9127AC-5A62-4A7E-AD6A-249DF21FD566}"/>
              </a:ext>
            </a:extLst>
          </p:cNvPr>
          <p:cNvSpPr txBox="1">
            <a:spLocks/>
          </p:cNvSpPr>
          <p:nvPr/>
        </p:nvSpPr>
        <p:spPr>
          <a:xfrm>
            <a:off x="3705649" y="1115484"/>
            <a:ext cx="879475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3F92C5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endParaRPr lang="ko-KR" altLang="en-US" sz="1400" b="1" dirty="0">
              <a:solidFill>
                <a:srgbClr val="3F92C5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3" name="Rect 0">
            <a:extLst>
              <a:ext uri="{FF2B5EF4-FFF2-40B4-BE49-F238E27FC236}">
                <a16:creationId xmlns:a16="http://schemas.microsoft.com/office/drawing/2014/main" id="{6CDA76EF-21EE-43D6-99A1-1CF2DDF63A6B}"/>
              </a:ext>
            </a:extLst>
          </p:cNvPr>
          <p:cNvSpPr txBox="1">
            <a:spLocks/>
          </p:cNvSpPr>
          <p:nvPr/>
        </p:nvSpPr>
        <p:spPr>
          <a:xfrm>
            <a:off x="5905501" y="1115484"/>
            <a:ext cx="972820" cy="30905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400" b="1" dirty="0">
                <a:solidFill>
                  <a:srgbClr val="3F92C5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endParaRPr lang="ko-KR" altLang="en-US" sz="1400" b="1" dirty="0">
              <a:solidFill>
                <a:srgbClr val="3F92C5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4" name="Rect 0">
            <a:extLst>
              <a:ext uri="{FF2B5EF4-FFF2-40B4-BE49-F238E27FC236}">
                <a16:creationId xmlns:a16="http://schemas.microsoft.com/office/drawing/2014/main" id="{42AAC3ED-C452-4973-BC70-D8E8C1F82B0E}"/>
              </a:ext>
            </a:extLst>
          </p:cNvPr>
          <p:cNvSpPr txBox="1">
            <a:spLocks/>
          </p:cNvSpPr>
          <p:nvPr/>
        </p:nvSpPr>
        <p:spPr>
          <a:xfrm>
            <a:off x="3632835" y="1381125"/>
            <a:ext cx="1037590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18 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5" name="Rect 0">
            <a:extLst>
              <a:ext uri="{FF2B5EF4-FFF2-40B4-BE49-F238E27FC236}">
                <a16:creationId xmlns:a16="http://schemas.microsoft.com/office/drawing/2014/main" id="{F1F19A99-C256-40D8-818F-3C8666742DC9}"/>
              </a:ext>
            </a:extLst>
          </p:cNvPr>
          <p:cNvSpPr txBox="1">
            <a:spLocks/>
          </p:cNvSpPr>
          <p:nvPr/>
        </p:nvSpPr>
        <p:spPr>
          <a:xfrm>
            <a:off x="5913755" y="1388745"/>
            <a:ext cx="981075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200MeV/u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6" name="Rect 0">
            <a:extLst>
              <a:ext uri="{FF2B5EF4-FFF2-40B4-BE49-F238E27FC236}">
                <a16:creationId xmlns:a16="http://schemas.microsoft.com/office/drawing/2014/main" id="{6372C2D9-1ACE-4B81-9E91-A4D26AF83805}"/>
              </a:ext>
            </a:extLst>
          </p:cNvPr>
          <p:cNvSpPr txBox="1">
            <a:spLocks/>
          </p:cNvSpPr>
          <p:nvPr/>
        </p:nvSpPr>
        <p:spPr>
          <a:xfrm>
            <a:off x="1806286" y="1384935"/>
            <a:ext cx="1092835" cy="247649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000" b="0" dirty="0">
                <a:latin typeface="Candara" panose="020E0502030303020204" pitchFamily="34" charset="0"/>
                <a:ea typeface="Arial" charset="0"/>
              </a:rPr>
              <a:t>0.5 MeV/u</a:t>
            </a:r>
            <a:endParaRPr lang="ko-KR" altLang="en-US" sz="1000" b="0" dirty="0"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7" name="Rect 0">
            <a:extLst>
              <a:ext uri="{FF2B5EF4-FFF2-40B4-BE49-F238E27FC236}">
                <a16:creationId xmlns:a16="http://schemas.microsoft.com/office/drawing/2014/main" id="{97BC9F26-9FAA-43DD-BFC3-D847FC27FD22}"/>
              </a:ext>
            </a:extLst>
          </p:cNvPr>
          <p:cNvSpPr>
            <a:spLocks/>
          </p:cNvSpPr>
          <p:nvPr/>
        </p:nvSpPr>
        <p:spPr>
          <a:xfrm>
            <a:off x="379730" y="1601470"/>
            <a:ext cx="994409" cy="247649"/>
          </a:xfrm>
          <a:prstGeom prst="rect">
            <a:avLst/>
          </a:prstGeom>
          <a:noFill/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ISOL/ECR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8" name="Rect 0">
            <a:extLst>
              <a:ext uri="{FF2B5EF4-FFF2-40B4-BE49-F238E27FC236}">
                <a16:creationId xmlns:a16="http://schemas.microsoft.com/office/drawing/2014/main" id="{E4BB61B2-F992-470B-BFF5-71A86D75833A}"/>
              </a:ext>
            </a:extLst>
          </p:cNvPr>
          <p:cNvSpPr>
            <a:spLocks/>
          </p:cNvSpPr>
          <p:nvPr/>
        </p:nvSpPr>
        <p:spPr>
          <a:xfrm>
            <a:off x="1369060" y="1601470"/>
            <a:ext cx="680720" cy="247649"/>
          </a:xfrm>
          <a:prstGeom prst="rect">
            <a:avLst/>
          </a:prstGeom>
          <a:solidFill>
            <a:srgbClr val="0BBFED">
              <a:alpha val="89882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LEBT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19" name="Rect 0">
            <a:extLst>
              <a:ext uri="{FF2B5EF4-FFF2-40B4-BE49-F238E27FC236}">
                <a16:creationId xmlns:a16="http://schemas.microsoft.com/office/drawing/2014/main" id="{D97F4019-C039-4FB0-BA7A-2AB9AB92A64C}"/>
              </a:ext>
            </a:extLst>
          </p:cNvPr>
          <p:cNvSpPr>
            <a:spLocks/>
          </p:cNvSpPr>
          <p:nvPr/>
        </p:nvSpPr>
        <p:spPr>
          <a:xfrm>
            <a:off x="2048509" y="1601470"/>
            <a:ext cx="607695" cy="247649"/>
          </a:xfrm>
          <a:prstGeom prst="rect">
            <a:avLst/>
          </a:prstGeom>
          <a:solidFill>
            <a:srgbClr val="FF00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RFQ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0" name="Rect 0">
            <a:extLst>
              <a:ext uri="{FF2B5EF4-FFF2-40B4-BE49-F238E27FC236}">
                <a16:creationId xmlns:a16="http://schemas.microsoft.com/office/drawing/2014/main" id="{8ABF424E-C5A7-4D41-883B-CAB1DC3C291C}"/>
              </a:ext>
            </a:extLst>
          </p:cNvPr>
          <p:cNvSpPr>
            <a:spLocks/>
          </p:cNvSpPr>
          <p:nvPr/>
        </p:nvSpPr>
        <p:spPr>
          <a:xfrm>
            <a:off x="2650490" y="1601470"/>
            <a:ext cx="728980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1" name="Rect 0">
            <a:extLst>
              <a:ext uri="{FF2B5EF4-FFF2-40B4-BE49-F238E27FC236}">
                <a16:creationId xmlns:a16="http://schemas.microsoft.com/office/drawing/2014/main" id="{18A59E3D-B023-492A-A8FF-105AC7D69682}"/>
              </a:ext>
            </a:extLst>
          </p:cNvPr>
          <p:cNvSpPr>
            <a:spLocks/>
          </p:cNvSpPr>
          <p:nvPr/>
        </p:nvSpPr>
        <p:spPr>
          <a:xfrm>
            <a:off x="3378835" y="1601470"/>
            <a:ext cx="765175" cy="247649"/>
          </a:xfrm>
          <a:prstGeom prst="rect">
            <a:avLst/>
          </a:prstGeom>
          <a:solidFill>
            <a:srgbClr val="0173E0">
              <a:alpha val="76930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1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2" name="Rect 0">
            <a:extLst>
              <a:ext uri="{FF2B5EF4-FFF2-40B4-BE49-F238E27FC236}">
                <a16:creationId xmlns:a16="http://schemas.microsoft.com/office/drawing/2014/main" id="{C1534D04-12AC-47AF-B092-DFE930B3B54E}"/>
              </a:ext>
            </a:extLst>
          </p:cNvPr>
          <p:cNvSpPr>
            <a:spLocks/>
          </p:cNvSpPr>
          <p:nvPr/>
        </p:nvSpPr>
        <p:spPr>
          <a:xfrm>
            <a:off x="4143375" y="1601470"/>
            <a:ext cx="78105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SCL3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2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3" name="Rect 0">
            <a:extLst>
              <a:ext uri="{FF2B5EF4-FFF2-40B4-BE49-F238E27FC236}">
                <a16:creationId xmlns:a16="http://schemas.microsoft.com/office/drawing/2014/main" id="{D100E1F2-1128-4472-A416-7E0BA81EF5B3}"/>
              </a:ext>
            </a:extLst>
          </p:cNvPr>
          <p:cNvSpPr>
            <a:spLocks/>
          </p:cNvSpPr>
          <p:nvPr/>
        </p:nvSpPr>
        <p:spPr>
          <a:xfrm>
            <a:off x="4923790" y="1601470"/>
            <a:ext cx="692150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CSS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4" name="Rect 0">
            <a:extLst>
              <a:ext uri="{FF2B5EF4-FFF2-40B4-BE49-F238E27FC236}">
                <a16:creationId xmlns:a16="http://schemas.microsoft.com/office/drawing/2014/main" id="{09CB701C-2A42-49AF-AD86-E0E14019B059}"/>
              </a:ext>
            </a:extLst>
          </p:cNvPr>
          <p:cNvSpPr>
            <a:spLocks/>
          </p:cNvSpPr>
          <p:nvPr/>
        </p:nvSpPr>
        <p:spPr>
          <a:xfrm>
            <a:off x="5610860" y="1601470"/>
            <a:ext cx="80137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1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5" name="Rect 0">
            <a:extLst>
              <a:ext uri="{FF2B5EF4-FFF2-40B4-BE49-F238E27FC236}">
                <a16:creationId xmlns:a16="http://schemas.microsoft.com/office/drawing/2014/main" id="{AA97262C-47BD-4753-AC57-6D097468379D}"/>
              </a:ext>
            </a:extLst>
          </p:cNvPr>
          <p:cNvSpPr>
            <a:spLocks/>
          </p:cNvSpPr>
          <p:nvPr/>
        </p:nvSpPr>
        <p:spPr>
          <a:xfrm>
            <a:off x="6412230" y="1601470"/>
            <a:ext cx="805180" cy="247649"/>
          </a:xfrm>
          <a:prstGeom prst="rect">
            <a:avLst/>
          </a:prstGeom>
          <a:solidFill>
            <a:srgbClr val="FFFF00">
              <a:alpha val="69865"/>
            </a:srgb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SCL2</a:t>
            </a:r>
            <a:r>
              <a:rPr lang="en-US" altLang="ko-KR"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-</a:t>
            </a:r>
            <a:r>
              <a:rPr sz="12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2</a:t>
            </a:r>
            <a:endParaRPr lang="ko-KR" altLang="en-US" sz="12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6" name="Rect 0">
            <a:extLst>
              <a:ext uri="{FF2B5EF4-FFF2-40B4-BE49-F238E27FC236}">
                <a16:creationId xmlns:a16="http://schemas.microsoft.com/office/drawing/2014/main" id="{706FDFD8-AE5D-43C9-B528-92B1AF9B0B71}"/>
              </a:ext>
            </a:extLst>
          </p:cNvPr>
          <p:cNvSpPr>
            <a:spLocks/>
          </p:cNvSpPr>
          <p:nvPr/>
        </p:nvSpPr>
        <p:spPr>
          <a:xfrm>
            <a:off x="7211695" y="1601470"/>
            <a:ext cx="831215" cy="247649"/>
          </a:xfrm>
          <a:prstGeom prst="rect">
            <a:avLst/>
          </a:prstGeom>
          <a:solidFill>
            <a:schemeClr val="accent1">
              <a:lumMod val="40000"/>
              <a:lumOff val="60000"/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HEBT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27" name="Rect 0">
            <a:extLst>
              <a:ext uri="{FF2B5EF4-FFF2-40B4-BE49-F238E27FC236}">
                <a16:creationId xmlns:a16="http://schemas.microsoft.com/office/drawing/2014/main" id="{AD0755E9-DD2C-49F3-9047-25E20E458EC6}"/>
              </a:ext>
            </a:extLst>
          </p:cNvPr>
          <p:cNvSpPr>
            <a:spLocks/>
          </p:cNvSpPr>
          <p:nvPr/>
        </p:nvSpPr>
        <p:spPr>
          <a:xfrm>
            <a:off x="8041640" y="1601470"/>
            <a:ext cx="708660" cy="247649"/>
          </a:xfrm>
          <a:prstGeom prst="rect">
            <a:avLst/>
          </a:prstGeom>
          <a:solidFill>
            <a:schemeClr val="accent6">
              <a:alpha val="69865"/>
            </a:schemeClr>
          </a:solidFill>
          <a:ln w="3175" cap="flat" cmpd="sng">
            <a:solidFill>
              <a:schemeClr val="tx1">
                <a:lumMod val="85000"/>
                <a:lumOff val="15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r>
              <a:rPr sz="1200" b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IF</a:t>
            </a:r>
            <a:endParaRPr lang="ko-KR" altLang="en-US" sz="1200" b="1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 0">
                <a:extLst>
                  <a:ext uri="{FF2B5EF4-FFF2-40B4-BE49-F238E27FC236}">
                    <a16:creationId xmlns:a16="http://schemas.microsoft.com/office/drawing/2014/main" id="{566F116D-CB55-4445-AE1D-3BAFE9CBB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6445" y="1814194"/>
                <a:ext cx="89471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=0.047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28" name="Rect 0">
                <a:extLst>
                  <a:ext uri="{FF2B5EF4-FFF2-40B4-BE49-F238E27FC236}">
                    <a16:creationId xmlns:a16="http://schemas.microsoft.com/office/drawing/2014/main" id="{566F116D-CB55-4445-AE1D-3BAFE9CBB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445" y="1814194"/>
                <a:ext cx="894715" cy="255198"/>
              </a:xfrm>
              <a:prstGeom prst="rect">
                <a:avLst/>
              </a:prstGeom>
              <a:blipFill>
                <a:blip r:embed="rId4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 0">
                <a:extLst>
                  <a:ext uri="{FF2B5EF4-FFF2-40B4-BE49-F238E27FC236}">
                    <a16:creationId xmlns:a16="http://schemas.microsoft.com/office/drawing/2014/main" id="{25C4D606-EFB2-4E12-AD59-1F3CF145EF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7824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=0.12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29" name="Rect 0">
                <a:extLst>
                  <a:ext uri="{FF2B5EF4-FFF2-40B4-BE49-F238E27FC236}">
                    <a16:creationId xmlns:a16="http://schemas.microsoft.com/office/drawing/2014/main" id="{25C4D606-EFB2-4E12-AD59-1F3CF145E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824" y="1814194"/>
                <a:ext cx="672465" cy="255198"/>
              </a:xfrm>
              <a:prstGeom prst="rect">
                <a:avLst/>
              </a:prstGeom>
              <a:blipFill>
                <a:blip r:embed="rId5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 0">
                <a:extLst>
                  <a:ext uri="{FF2B5EF4-FFF2-40B4-BE49-F238E27FC236}">
                    <a16:creationId xmlns:a16="http://schemas.microsoft.com/office/drawing/2014/main" id="{38FAD4BF-CA65-42C6-A01F-CC516A105F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2140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=0.3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30" name="Rect 0">
                <a:extLst>
                  <a:ext uri="{FF2B5EF4-FFF2-40B4-BE49-F238E27FC236}">
                    <a16:creationId xmlns:a16="http://schemas.microsoft.com/office/drawing/2014/main" id="{38FAD4BF-CA65-42C6-A01F-CC516A105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140" y="1814194"/>
                <a:ext cx="672465" cy="255198"/>
              </a:xfrm>
              <a:prstGeom prst="rect">
                <a:avLst/>
              </a:prstGeom>
              <a:blipFill>
                <a:blip r:embed="rId6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 0">
                <a:extLst>
                  <a:ext uri="{FF2B5EF4-FFF2-40B4-BE49-F238E27FC236}">
                    <a16:creationId xmlns:a16="http://schemas.microsoft.com/office/drawing/2014/main" id="{80F96D5A-AD0B-4F1A-ADEE-9635BA0990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4620" y="1814194"/>
                <a:ext cx="672465" cy="255198"/>
              </a:xfrm>
              <a:prstGeom prst="rect">
                <a:avLst/>
              </a:prstGeom>
              <a:noFill/>
              <a:ln w="0">
                <a:noFill/>
                <a:prstDash/>
              </a:ln>
            </p:spPr>
            <p:txBody>
              <a:bodyPr vert="horz" wrap="square" lIns="89535" tIns="46355" rIns="89535" bIns="46355" anchor="t">
                <a:spAutoFit/>
              </a:bodyPr>
              <a:lstStyle/>
              <a:p>
                <a:pPr marL="0" indent="0" algn="ctr" defTabSz="914400" rtl="0" eaLnBrk="1" latinLnBrk="0" hangingPunct="1">
                  <a:buFontTx/>
                  <a:buNone/>
                </a:pPr>
                <a14:m>
                  <m:oMath xmlns:m="http://schemas.openxmlformats.org/officeDocument/2006/math">
                    <m:r>
                      <a:rPr lang="ko-KR" altLang="en-US" sz="105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050" dirty="0">
                    <a:latin typeface="Candara" panose="020E0502030303020204" pitchFamily="34" charset="0"/>
                    <a:cs typeface="Calibri" panose="020F0502020204030204" pitchFamily="34" charset="0"/>
                  </a:rPr>
                  <a:t>=0.51</a:t>
                </a:r>
                <a:endParaRPr lang="ko-KR" altLang="en-US" sz="105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anose="020E0502030303020204" pitchFamily="34" charset="0"/>
                  <a:ea typeface="Arial" charset="0"/>
                </a:endParaRPr>
              </a:p>
            </p:txBody>
          </p:sp>
        </mc:Choice>
        <mc:Fallback xmlns="">
          <p:sp>
            <p:nvSpPr>
              <p:cNvPr id="31" name="Rect 0">
                <a:extLst>
                  <a:ext uri="{FF2B5EF4-FFF2-40B4-BE49-F238E27FC236}">
                    <a16:creationId xmlns:a16="http://schemas.microsoft.com/office/drawing/2014/main" id="{80F96D5A-AD0B-4F1A-ADEE-9635BA099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620" y="1814194"/>
                <a:ext cx="672465" cy="255198"/>
              </a:xfrm>
              <a:prstGeom prst="rect">
                <a:avLst/>
              </a:prstGeom>
              <a:blipFill>
                <a:blip r:embed="rId7"/>
                <a:stretch>
                  <a:fillRect b="-17073"/>
                </a:stretch>
              </a:blipFill>
              <a:ln w="0">
                <a:noFill/>
                <a:prstDash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 0">
            <a:extLst>
              <a:ext uri="{FF2B5EF4-FFF2-40B4-BE49-F238E27FC236}">
                <a16:creationId xmlns:a16="http://schemas.microsoft.com/office/drawing/2014/main" id="{9EFCBCE4-5992-450E-8BB7-20C1A7A6DC06}"/>
              </a:ext>
            </a:extLst>
          </p:cNvPr>
          <p:cNvSpPr>
            <a:spLocks/>
          </p:cNvSpPr>
          <p:nvPr/>
        </p:nvSpPr>
        <p:spPr>
          <a:xfrm>
            <a:off x="379730" y="972092"/>
            <a:ext cx="1270000" cy="216921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3" name="Rect 0">
            <a:extLst>
              <a:ext uri="{FF2B5EF4-FFF2-40B4-BE49-F238E27FC236}">
                <a16:creationId xmlns:a16="http://schemas.microsoft.com/office/drawing/2014/main" id="{81EB31BC-811C-4842-AAB7-797638D157FD}"/>
              </a:ext>
            </a:extLst>
          </p:cNvPr>
          <p:cNvSpPr>
            <a:spLocks/>
          </p:cNvSpPr>
          <p:nvPr/>
        </p:nvSpPr>
        <p:spPr>
          <a:xfrm rot="10800000">
            <a:off x="2479674" y="972690"/>
            <a:ext cx="896619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4" name="Rect 0">
            <a:extLst>
              <a:ext uri="{FF2B5EF4-FFF2-40B4-BE49-F238E27FC236}">
                <a16:creationId xmlns:a16="http://schemas.microsoft.com/office/drawing/2014/main" id="{51AE0D33-3DD9-4C2E-B3AB-780D8B029E58}"/>
              </a:ext>
            </a:extLst>
          </p:cNvPr>
          <p:cNvSpPr>
            <a:spLocks/>
          </p:cNvSpPr>
          <p:nvPr/>
        </p:nvSpPr>
        <p:spPr>
          <a:xfrm>
            <a:off x="3371215" y="972689"/>
            <a:ext cx="1429385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5" name="Rect 0">
            <a:extLst>
              <a:ext uri="{FF2B5EF4-FFF2-40B4-BE49-F238E27FC236}">
                <a16:creationId xmlns:a16="http://schemas.microsoft.com/office/drawing/2014/main" id="{D4764192-320C-4625-B96D-5CEDA565384A}"/>
              </a:ext>
            </a:extLst>
          </p:cNvPr>
          <p:cNvSpPr>
            <a:spLocks/>
          </p:cNvSpPr>
          <p:nvPr/>
        </p:nvSpPr>
        <p:spPr>
          <a:xfrm rot="10800000">
            <a:off x="5760084" y="972690"/>
            <a:ext cx="1429385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6" name="Rect 0">
            <a:extLst>
              <a:ext uri="{FF2B5EF4-FFF2-40B4-BE49-F238E27FC236}">
                <a16:creationId xmlns:a16="http://schemas.microsoft.com/office/drawing/2014/main" id="{C1FB512F-20D4-4A34-9E3D-833665A9BE21}"/>
              </a:ext>
            </a:extLst>
          </p:cNvPr>
          <p:cNvSpPr>
            <a:spLocks/>
          </p:cNvSpPr>
          <p:nvPr/>
        </p:nvSpPr>
        <p:spPr>
          <a:xfrm>
            <a:off x="7185024" y="972689"/>
            <a:ext cx="648000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7" name="Rect 0">
            <a:extLst>
              <a:ext uri="{FF2B5EF4-FFF2-40B4-BE49-F238E27FC236}">
                <a16:creationId xmlns:a16="http://schemas.microsoft.com/office/drawing/2014/main" id="{331CBC53-2FCB-4F40-BFB8-F775E2069BFE}"/>
              </a:ext>
            </a:extLst>
          </p:cNvPr>
          <p:cNvSpPr>
            <a:spLocks/>
          </p:cNvSpPr>
          <p:nvPr/>
        </p:nvSpPr>
        <p:spPr>
          <a:xfrm rot="10800000">
            <a:off x="8202929" y="972689"/>
            <a:ext cx="560069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C94F4F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8" name="Rect 0">
            <a:extLst>
              <a:ext uri="{FF2B5EF4-FFF2-40B4-BE49-F238E27FC236}">
                <a16:creationId xmlns:a16="http://schemas.microsoft.com/office/drawing/2014/main" id="{7533DE50-3A8F-4D96-B599-21386BCAA2FC}"/>
              </a:ext>
            </a:extLst>
          </p:cNvPr>
          <p:cNvSpPr>
            <a:spLocks/>
          </p:cNvSpPr>
          <p:nvPr/>
        </p:nvSpPr>
        <p:spPr>
          <a:xfrm rot="10800000">
            <a:off x="6689724" y="1189013"/>
            <a:ext cx="499744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39" name="Rect 0">
            <a:extLst>
              <a:ext uri="{FF2B5EF4-FFF2-40B4-BE49-F238E27FC236}">
                <a16:creationId xmlns:a16="http://schemas.microsoft.com/office/drawing/2014/main" id="{8870A839-F863-48D0-8743-6ACE46542CE1}"/>
              </a:ext>
            </a:extLst>
          </p:cNvPr>
          <p:cNvSpPr>
            <a:spLocks/>
          </p:cNvSpPr>
          <p:nvPr/>
        </p:nvSpPr>
        <p:spPr>
          <a:xfrm>
            <a:off x="5614408" y="1189013"/>
            <a:ext cx="475877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40" name="Rect 0">
            <a:extLst>
              <a:ext uri="{FF2B5EF4-FFF2-40B4-BE49-F238E27FC236}">
                <a16:creationId xmlns:a16="http://schemas.microsoft.com/office/drawing/2014/main" id="{06EB53B3-DE88-4CB9-AC6E-319032247F92}"/>
              </a:ext>
            </a:extLst>
          </p:cNvPr>
          <p:cNvSpPr>
            <a:spLocks/>
          </p:cNvSpPr>
          <p:nvPr/>
        </p:nvSpPr>
        <p:spPr>
          <a:xfrm rot="10800000">
            <a:off x="4424046" y="1189013"/>
            <a:ext cx="499744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sp>
        <p:nvSpPr>
          <p:cNvPr id="41" name="Rect 0">
            <a:extLst>
              <a:ext uri="{FF2B5EF4-FFF2-40B4-BE49-F238E27FC236}">
                <a16:creationId xmlns:a16="http://schemas.microsoft.com/office/drawing/2014/main" id="{07EF64E7-61DB-4159-8D62-3587418EC2EE}"/>
              </a:ext>
            </a:extLst>
          </p:cNvPr>
          <p:cNvSpPr>
            <a:spLocks/>
          </p:cNvSpPr>
          <p:nvPr/>
        </p:nvSpPr>
        <p:spPr>
          <a:xfrm>
            <a:off x="3379470" y="1189013"/>
            <a:ext cx="475877" cy="162000"/>
          </a:xfrm>
          <a:prstGeom prst="leftArrow">
            <a:avLst>
              <a:gd name="adj1" fmla="val 33333"/>
              <a:gd name="adj2" fmla="val 92426"/>
            </a:avLst>
          </a:prstGeom>
          <a:solidFill>
            <a:srgbClr val="3F92C5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5B14AEE5-E15D-47FC-A053-B8EF6CFBC3A1}"/>
              </a:ext>
            </a:extLst>
          </p:cNvPr>
          <p:cNvGrpSpPr/>
          <p:nvPr/>
        </p:nvGrpSpPr>
        <p:grpSpPr>
          <a:xfrm>
            <a:off x="-32703" y="2483275"/>
            <a:ext cx="9176703" cy="3779287"/>
            <a:chOff x="386075" y="1993241"/>
            <a:chExt cx="11287125" cy="3998153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C4C0AD2-A818-4DE7-86FD-27AAFA6CAB4C}"/>
                </a:ext>
              </a:extLst>
            </p:cNvPr>
            <p:cNvGrpSpPr/>
            <p:nvPr/>
          </p:nvGrpSpPr>
          <p:grpSpPr>
            <a:xfrm>
              <a:off x="386075" y="1993241"/>
              <a:ext cx="11287125" cy="3998153"/>
              <a:chOff x="386075" y="1993241"/>
              <a:chExt cx="11287125" cy="3998153"/>
            </a:xfrm>
          </p:grpSpPr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CE9F5AF4-B827-49B0-AE40-D6E2D4ABCF66}"/>
                  </a:ext>
                </a:extLst>
              </p:cNvPr>
              <p:cNvGrpSpPr/>
              <p:nvPr/>
            </p:nvGrpSpPr>
            <p:grpSpPr>
              <a:xfrm>
                <a:off x="386075" y="2221906"/>
                <a:ext cx="11287125" cy="3649055"/>
                <a:chOff x="386075" y="1905711"/>
                <a:chExt cx="11287125" cy="3649055"/>
              </a:xfrm>
            </p:grpSpPr>
            <p:pic>
              <p:nvPicPr>
                <p:cNvPr id="76" name="그림 75">
                  <a:extLst>
                    <a:ext uri="{FF2B5EF4-FFF2-40B4-BE49-F238E27FC236}">
                      <a16:creationId xmlns:a16="http://schemas.microsoft.com/office/drawing/2014/main" id="{01E2B8BD-273B-45E4-A2BB-2ADE69422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2278"/>
                <a:stretch/>
              </p:blipFill>
              <p:spPr>
                <a:xfrm>
                  <a:off x="386075" y="1905711"/>
                  <a:ext cx="11287125" cy="3574279"/>
                </a:xfrm>
                <a:prstGeom prst="rect">
                  <a:avLst/>
                </a:prstGeom>
              </p:spPr>
            </p:pic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0840FD82-D9D9-41A7-9273-11F6ACD98D92}"/>
                    </a:ext>
                  </a:extLst>
                </p:cNvPr>
                <p:cNvSpPr/>
                <p:nvPr/>
              </p:nvSpPr>
              <p:spPr>
                <a:xfrm>
                  <a:off x="386075" y="4913832"/>
                  <a:ext cx="3203159" cy="6409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6" name="직선 화살표 연결선 55">
                <a:extLst>
                  <a:ext uri="{FF2B5EF4-FFF2-40B4-BE49-F238E27FC236}">
                    <a16:creationId xmlns:a16="http://schemas.microsoft.com/office/drawing/2014/main" id="{C0DF7EE7-906E-4210-8495-915B3D6F22AC}"/>
                  </a:ext>
                </a:extLst>
              </p:cNvPr>
              <p:cNvCxnSpPr/>
              <p:nvPr/>
            </p:nvCxnSpPr>
            <p:spPr>
              <a:xfrm flipV="1">
                <a:off x="3982340" y="3221765"/>
                <a:ext cx="101735" cy="2441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DFC1DD5-BD81-44CF-B7B8-0EA81F7CDA92}"/>
                  </a:ext>
                </a:extLst>
              </p:cNvPr>
              <p:cNvSpPr txBox="1"/>
              <p:nvPr/>
            </p:nvSpPr>
            <p:spPr>
              <a:xfrm>
                <a:off x="3705860" y="3489385"/>
                <a:ext cx="714691" cy="32560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/>
                  <a:t>SCL3</a:t>
                </a:r>
                <a:endParaRPr lang="ko-KR" altLang="en-US" sz="1400" b="1" dirty="0"/>
              </a:p>
            </p:txBody>
          </p:sp>
          <p:cxnSp>
            <p:nvCxnSpPr>
              <p:cNvPr id="58" name="직선 화살표 연결선 57">
                <a:extLst>
                  <a:ext uri="{FF2B5EF4-FFF2-40B4-BE49-F238E27FC236}">
                    <a16:creationId xmlns:a16="http://schemas.microsoft.com/office/drawing/2014/main" id="{287365CA-D18A-414A-8B11-939400805000}"/>
                  </a:ext>
                </a:extLst>
              </p:cNvPr>
              <p:cNvCxnSpPr/>
              <p:nvPr/>
            </p:nvCxnSpPr>
            <p:spPr>
              <a:xfrm flipH="1">
                <a:off x="4469450" y="2350094"/>
                <a:ext cx="247829" cy="4358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B452D7D-0E32-44B8-9784-68214B96CBCC}"/>
                  </a:ext>
                </a:extLst>
              </p:cNvPr>
              <p:cNvSpPr txBox="1"/>
              <p:nvPr/>
            </p:nvSpPr>
            <p:spPr>
              <a:xfrm>
                <a:off x="4420551" y="1993242"/>
                <a:ext cx="896628" cy="32560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/>
                  <a:t>SCL2</a:t>
                </a:r>
                <a:endParaRPr lang="ko-KR" altLang="en-US" sz="1400" b="1" dirty="0"/>
              </a:p>
            </p:txBody>
          </p:sp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AB4F5674-87DE-4204-9385-74744560916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9493451" y="2307681"/>
                <a:ext cx="345445" cy="7617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03AF1BE-761F-46A6-9E44-078C47975FED}"/>
                  </a:ext>
                </a:extLst>
              </p:cNvPr>
              <p:cNvSpPr txBox="1"/>
              <p:nvPr/>
            </p:nvSpPr>
            <p:spPr>
              <a:xfrm>
                <a:off x="9012966" y="1999904"/>
                <a:ext cx="960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IF System</a:t>
                </a:r>
                <a:endParaRPr lang="ko-KR" altLang="en-US" sz="1400" dirty="0"/>
              </a:p>
            </p:txBody>
          </p:sp>
          <p:cxnSp>
            <p:nvCxnSpPr>
              <p:cNvPr id="62" name="직선 화살표 연결선 61">
                <a:extLst>
                  <a:ext uri="{FF2B5EF4-FFF2-40B4-BE49-F238E27FC236}">
                    <a16:creationId xmlns:a16="http://schemas.microsoft.com/office/drawing/2014/main" id="{F9F67489-E6AC-4E7D-BBB6-9CA143FB64F9}"/>
                  </a:ext>
                </a:extLst>
              </p:cNvPr>
              <p:cNvCxnSpPr/>
              <p:nvPr/>
            </p:nvCxnSpPr>
            <p:spPr>
              <a:xfrm flipV="1">
                <a:off x="5614587" y="3888337"/>
                <a:ext cx="273465" cy="1062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91FAF21-DF82-431E-8D42-2B029F6B20A9}"/>
                  </a:ext>
                </a:extLst>
              </p:cNvPr>
              <p:cNvSpPr txBox="1"/>
              <p:nvPr/>
            </p:nvSpPr>
            <p:spPr>
              <a:xfrm>
                <a:off x="4941153" y="4950651"/>
                <a:ext cx="1346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ISOL System</a:t>
                </a:r>
                <a:endParaRPr lang="ko-KR" altLang="en-US" sz="1400" dirty="0"/>
              </a:p>
            </p:txBody>
          </p:sp>
          <p:cxnSp>
            <p:nvCxnSpPr>
              <p:cNvPr id="64" name="직선 화살표 연결선 63">
                <a:extLst>
                  <a:ext uri="{FF2B5EF4-FFF2-40B4-BE49-F238E27FC236}">
                    <a16:creationId xmlns:a16="http://schemas.microsoft.com/office/drawing/2014/main" id="{A422075C-59EB-4D67-AB36-5934E28B3049}"/>
                  </a:ext>
                </a:extLst>
              </p:cNvPr>
              <p:cNvCxnSpPr>
                <a:stCxn id="65" idx="0"/>
              </p:cNvCxnSpPr>
              <p:nvPr/>
            </p:nvCxnSpPr>
            <p:spPr>
              <a:xfrm flipV="1">
                <a:off x="7066761" y="5104539"/>
                <a:ext cx="1094473" cy="5790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CC1296-0B44-4D99-A540-5A0491E92B17}"/>
                  </a:ext>
                </a:extLst>
              </p:cNvPr>
              <p:cNvSpPr txBox="1"/>
              <p:nvPr/>
            </p:nvSpPr>
            <p:spPr>
              <a:xfrm>
                <a:off x="6328800" y="5683617"/>
                <a:ext cx="14759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LAMPS System</a:t>
                </a:r>
                <a:endParaRPr lang="ko-KR" altLang="en-US" sz="1400" dirty="0"/>
              </a:p>
            </p:txBody>
          </p: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193ADD36-504B-4105-A110-E62756D496B2}"/>
                  </a:ext>
                </a:extLst>
              </p:cNvPr>
              <p:cNvCxnSpPr>
                <a:stCxn id="67" idx="0"/>
              </p:cNvCxnSpPr>
              <p:nvPr/>
            </p:nvCxnSpPr>
            <p:spPr>
              <a:xfrm flipH="1" flipV="1">
                <a:off x="1861997" y="3888338"/>
                <a:ext cx="140377" cy="12162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EEBD39-A5CB-4502-87E2-CE1A49626AB4}"/>
                  </a:ext>
                </a:extLst>
              </p:cNvPr>
              <p:cNvSpPr txBox="1"/>
              <p:nvPr/>
            </p:nvSpPr>
            <p:spPr>
              <a:xfrm>
                <a:off x="1270891" y="5104539"/>
                <a:ext cx="1462966" cy="553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 err="1"/>
                  <a:t>KoBRA</a:t>
                </a:r>
                <a:r>
                  <a:rPr lang="en-US" altLang="ko-KR" sz="1400" dirty="0"/>
                  <a:t> System</a:t>
                </a:r>
                <a:endParaRPr lang="ko-KR" altLang="en-US" sz="1400" dirty="0"/>
              </a:p>
            </p:txBody>
          </p:sp>
          <p:cxnSp>
            <p:nvCxnSpPr>
              <p:cNvPr id="68" name="직선 화살표 연결선 67">
                <a:extLst>
                  <a:ext uri="{FF2B5EF4-FFF2-40B4-BE49-F238E27FC236}">
                    <a16:creationId xmlns:a16="http://schemas.microsoft.com/office/drawing/2014/main" id="{616F2CDD-3A78-456D-9661-7DF24A32EF5E}"/>
                  </a:ext>
                </a:extLst>
              </p:cNvPr>
              <p:cNvCxnSpPr>
                <a:stCxn id="69" idx="2"/>
              </p:cNvCxnSpPr>
              <p:nvPr/>
            </p:nvCxnSpPr>
            <p:spPr>
              <a:xfrm>
                <a:off x="1237938" y="2335557"/>
                <a:ext cx="650354" cy="4503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9BA31A2-3C7A-49C9-8D5F-3D20E5C23F63}"/>
                  </a:ext>
                </a:extLst>
              </p:cNvPr>
              <p:cNvSpPr txBox="1"/>
              <p:nvPr/>
            </p:nvSpPr>
            <p:spPr>
              <a:xfrm>
                <a:off x="858196" y="2009956"/>
                <a:ext cx="759482" cy="325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 err="1"/>
                  <a:t>NDPS</a:t>
                </a:r>
                <a:endParaRPr lang="ko-KR" altLang="en-US" sz="1400" dirty="0"/>
              </a:p>
            </p:txBody>
          </p:sp>
          <p:cxnSp>
            <p:nvCxnSpPr>
              <p:cNvPr id="70" name="직선 화살표 연결선 69">
                <a:extLst>
                  <a:ext uri="{FF2B5EF4-FFF2-40B4-BE49-F238E27FC236}">
                    <a16:creationId xmlns:a16="http://schemas.microsoft.com/office/drawing/2014/main" id="{C91F0866-4726-4DE6-B78A-73AC20C2CFE7}"/>
                  </a:ext>
                </a:extLst>
              </p:cNvPr>
              <p:cNvCxnSpPr/>
              <p:nvPr/>
            </p:nvCxnSpPr>
            <p:spPr>
              <a:xfrm flipV="1">
                <a:off x="10314078" y="4009674"/>
                <a:ext cx="245199" cy="8962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7B7336C-43E0-410D-A731-1608B4BDA567}"/>
                  </a:ext>
                </a:extLst>
              </p:cNvPr>
              <p:cNvSpPr txBox="1"/>
              <p:nvPr/>
            </p:nvSpPr>
            <p:spPr>
              <a:xfrm>
                <a:off x="9640643" y="4905941"/>
                <a:ext cx="14759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ko-KR" sz="1400" dirty="0"/>
                  <a:t>μ</a:t>
                </a:r>
                <a:r>
                  <a:rPr lang="en-US" altLang="ko-KR" sz="1400" dirty="0"/>
                  <a:t>SR System</a:t>
                </a:r>
                <a:endParaRPr lang="ko-KR" altLang="en-US" sz="1400" dirty="0"/>
              </a:p>
            </p:txBody>
          </p: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9AAF731C-2A8E-4BA4-A499-3BE633EB9067}"/>
                  </a:ext>
                </a:extLst>
              </p:cNvPr>
              <p:cNvCxnSpPr>
                <a:stCxn id="73" idx="2"/>
              </p:cNvCxnSpPr>
              <p:nvPr/>
            </p:nvCxnSpPr>
            <p:spPr>
              <a:xfrm flipH="1">
                <a:off x="6018717" y="2301018"/>
                <a:ext cx="1462077" cy="9207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8EC3FC6-2660-4F30-8706-A48674932880}"/>
                  </a:ext>
                </a:extLst>
              </p:cNvPr>
              <p:cNvSpPr txBox="1"/>
              <p:nvPr/>
            </p:nvSpPr>
            <p:spPr>
              <a:xfrm>
                <a:off x="6654863" y="1993241"/>
                <a:ext cx="16518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/>
                  <a:t>MMS, CLS System</a:t>
                </a:r>
                <a:endParaRPr lang="ko-KR" altLang="en-US" sz="1400" dirty="0"/>
              </a:p>
            </p:txBody>
          </p: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5972F5C4-8B70-4AC9-A640-D4445A268795}"/>
                  </a:ext>
                </a:extLst>
              </p:cNvPr>
              <p:cNvCxnSpPr/>
              <p:nvPr/>
            </p:nvCxnSpPr>
            <p:spPr>
              <a:xfrm flipV="1">
                <a:off x="3620468" y="4321665"/>
                <a:ext cx="273465" cy="1062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7892978-4F99-4047-B83B-5F52CC8CB1E9}"/>
                  </a:ext>
                </a:extLst>
              </p:cNvPr>
              <p:cNvSpPr txBox="1"/>
              <p:nvPr/>
            </p:nvSpPr>
            <p:spPr>
              <a:xfrm>
                <a:off x="2947034" y="5383979"/>
                <a:ext cx="16336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/>
                  <a:t>Cryogenic Facility</a:t>
                </a:r>
                <a:endParaRPr lang="ko-KR" altLang="en-US" sz="1400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F3722-E283-46E0-A4C0-23771A793F48}"/>
                </a:ext>
              </a:extLst>
            </p:cNvPr>
            <p:cNvSpPr txBox="1"/>
            <p:nvPr/>
          </p:nvSpPr>
          <p:spPr>
            <a:xfrm>
              <a:off x="5492481" y="1998656"/>
              <a:ext cx="1191801" cy="32560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Injector</a:t>
              </a:r>
              <a:endParaRPr lang="ko-KR" altLang="en-US" sz="1400" b="1" dirty="0"/>
            </a:p>
          </p:txBody>
        </p: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24FEEE57-7A1D-4761-B34C-CDC5A22FA49C}"/>
                </a:ext>
              </a:extLst>
            </p:cNvPr>
            <p:cNvCxnSpPr/>
            <p:nvPr/>
          </p:nvCxnSpPr>
          <p:spPr>
            <a:xfrm flipH="1">
              <a:off x="5418488" y="2325555"/>
              <a:ext cx="469565" cy="89621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368BDE9-9048-4514-8C3B-E891250A2362}"/>
              </a:ext>
            </a:extLst>
          </p:cNvPr>
          <p:cNvSpPr txBox="1"/>
          <p:nvPr/>
        </p:nvSpPr>
        <p:spPr>
          <a:xfrm>
            <a:off x="8087720" y="2496201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BIS</a:t>
            </a:r>
            <a:endParaRPr lang="ko-KR" altLang="en-US" sz="1400" dirty="0"/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484CFEC0-695E-44E7-B97B-DC2D273ABBA0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8308293" y="2803978"/>
            <a:ext cx="174670" cy="678257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5D6ADCC-833D-4A90-9C48-D404A72A6B40}"/>
              </a:ext>
            </a:extLst>
          </p:cNvPr>
          <p:cNvSpPr txBox="1"/>
          <p:nvPr/>
        </p:nvSpPr>
        <p:spPr>
          <a:xfrm>
            <a:off x="1246444" y="6442695"/>
            <a:ext cx="3817528" cy="292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en-US" altLang="ko-KR" sz="13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SCL1</a:t>
            </a:r>
            <a:r>
              <a:rPr lang="en-US" altLang="ko-KR" sz="13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is postponed and is not shown here.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0F7ED0B-A0A1-4CC1-919C-C775E9F82F89}"/>
              </a:ext>
            </a:extLst>
          </p:cNvPr>
          <p:cNvSpPr/>
          <p:nvPr/>
        </p:nvSpPr>
        <p:spPr>
          <a:xfrm>
            <a:off x="4923790" y="1383111"/>
            <a:ext cx="2293620" cy="664753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DF414-7071-4269-8955-F4BF9EF45859}"/>
              </a:ext>
            </a:extLst>
          </p:cNvPr>
          <p:cNvSpPr txBox="1"/>
          <p:nvPr/>
        </p:nvSpPr>
        <p:spPr>
          <a:xfrm>
            <a:off x="5844171" y="2049091"/>
            <a:ext cx="118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2nd</a:t>
            </a:r>
            <a:r>
              <a:rPr lang="ko-KR" altLang="en-US" sz="1400" dirty="0">
                <a:solidFill>
                  <a:srgbClr val="FF0000"/>
                </a:solidFill>
              </a:rPr>
              <a:t> </a:t>
            </a:r>
            <a:r>
              <a:rPr lang="en-US" altLang="ko-KR" sz="1400" dirty="0">
                <a:solidFill>
                  <a:srgbClr val="FF0000"/>
                </a:solidFill>
              </a:rPr>
              <a:t>phase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EC9E9418-281B-459B-B793-F635CF7CEC66}"/>
              </a:ext>
            </a:extLst>
          </p:cNvPr>
          <p:cNvCxnSpPr>
            <a:cxnSpLocks/>
          </p:cNvCxnSpPr>
          <p:nvPr/>
        </p:nvCxnSpPr>
        <p:spPr>
          <a:xfrm flipH="1" flipV="1">
            <a:off x="4824196" y="4621176"/>
            <a:ext cx="36093" cy="80307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BF66955-A3CE-4426-A8BA-94FC529B5081}"/>
              </a:ext>
            </a:extLst>
          </p:cNvPr>
          <p:cNvSpPr txBox="1"/>
          <p:nvPr/>
        </p:nvSpPr>
        <p:spPr>
          <a:xfrm>
            <a:off x="4516454" y="5424255"/>
            <a:ext cx="1095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Cyclotron</a:t>
            </a:r>
            <a:endParaRPr lang="ko-KR" altLang="en-US" sz="1400" dirty="0"/>
          </a:p>
        </p:txBody>
      </p: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7C66D6A6-0010-4944-8239-1B11E3B46D47}"/>
              </a:ext>
            </a:extLst>
          </p:cNvPr>
          <p:cNvSpPr/>
          <p:nvPr/>
        </p:nvSpPr>
        <p:spPr>
          <a:xfrm>
            <a:off x="1806287" y="3085027"/>
            <a:ext cx="5519622" cy="386775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4" name="그림 83">
            <a:extLst>
              <a:ext uri="{FF2B5EF4-FFF2-40B4-BE49-F238E27FC236}">
                <a16:creationId xmlns:a16="http://schemas.microsoft.com/office/drawing/2014/main" id="{D9968672-D23E-4357-AD81-DF6D2F8CF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015029-24F1-4D97-0C6D-51F9DDD938E7}"/>
              </a:ext>
            </a:extLst>
          </p:cNvPr>
          <p:cNvGrpSpPr/>
          <p:nvPr/>
        </p:nvGrpSpPr>
        <p:grpSpPr>
          <a:xfrm>
            <a:off x="1" y="-10388"/>
            <a:ext cx="9144000" cy="757357"/>
            <a:chOff x="1" y="-10388"/>
            <a:chExt cx="9144000" cy="75735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E7BE23C-4AB5-FEC5-9857-CB740E8A742F}"/>
                </a:ext>
              </a:extLst>
            </p:cNvPr>
            <p:cNvSpPr/>
            <p:nvPr/>
          </p:nvSpPr>
          <p:spPr>
            <a:xfrm>
              <a:off x="1" y="-10388"/>
              <a:ext cx="9144000" cy="74696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31748F1-72BA-6838-6CA1-DCEA1A99257B}"/>
                </a:ext>
              </a:extLst>
            </p:cNvPr>
            <p:cNvSpPr/>
            <p:nvPr/>
          </p:nvSpPr>
          <p:spPr>
            <a:xfrm>
              <a:off x="1" y="0"/>
              <a:ext cx="9144000" cy="746969"/>
            </a:xfrm>
            <a:prstGeom prst="rect">
              <a:avLst/>
            </a:prstGeom>
            <a:gradFill rotWithShape="1">
              <a:gsLst>
                <a:gs pos="0">
                  <a:srgbClr val="75CEBE">
                    <a:alpha val="13000"/>
                  </a:srgbClr>
                </a:gs>
                <a:gs pos="100000">
                  <a:srgbClr val="3D73BA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/>
            </a:gra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 latinLnBrk="0"/>
              <a:endParaRPr lang="ko-KR" altLang="en-US">
                <a:latin typeface="나눔고딕" charset="0"/>
                <a:ea typeface="나눔고딕" charset="0"/>
              </a:endParaRPr>
            </a:p>
          </p:txBody>
        </p:sp>
      </p:grpSp>
      <p:sp>
        <p:nvSpPr>
          <p:cNvPr id="4" name="Rect 0"/>
          <p:cNvSpPr txBox="1">
            <a:spLocks/>
          </p:cNvSpPr>
          <p:nvPr/>
        </p:nvSpPr>
        <p:spPr>
          <a:xfrm>
            <a:off x="233363" y="150090"/>
            <a:ext cx="8381365" cy="4629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rtl="0" eaLnBrk="1" latinLnBrk="0" hangingPunct="1">
              <a:buFontTx/>
              <a:buNone/>
            </a:pPr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Injector</a:t>
            </a:r>
            <a:r>
              <a:rPr sz="2400" b="1" dirty="0">
                <a:solidFill>
                  <a:schemeClr val="bg1"/>
                </a:solidFill>
                <a:latin typeface="Candara" panose="020E0502030303020204" pitchFamily="34" charset="0"/>
                <a:ea typeface="Arial" charset="0"/>
              </a:rPr>
              <a:t> System</a:t>
            </a:r>
            <a:endParaRPr lang="ko-KR" altLang="en-US" sz="2400" b="1" dirty="0">
              <a:solidFill>
                <a:schemeClr val="bg1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78" name="Rect 0">
            <a:extLst>
              <a:ext uri="{FF2B5EF4-FFF2-40B4-BE49-F238E27FC236}">
                <a16:creationId xmlns:a16="http://schemas.microsoft.com/office/drawing/2014/main" id="{58583F56-B0BA-3233-48CE-C1EF050F0320}"/>
              </a:ext>
            </a:extLst>
          </p:cNvPr>
          <p:cNvSpPr>
            <a:spLocks/>
          </p:cNvSpPr>
          <p:nvPr/>
        </p:nvSpPr>
        <p:spPr>
          <a:xfrm>
            <a:off x="372477" y="6216378"/>
            <a:ext cx="4222921" cy="45719"/>
          </a:xfrm>
          <a:prstGeom prst="rect">
            <a:avLst/>
          </a:prstGeom>
          <a:solidFill>
            <a:srgbClr val="42ACBE"/>
          </a:solidFill>
          <a:ln w="9525" cap="flat" cmpd="sng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 dirty="0">
              <a:latin typeface="나눔고딕" charset="0"/>
              <a:ea typeface="나눔고딕" charset="0"/>
            </a:endParaRPr>
          </a:p>
        </p:txBody>
      </p:sp>
      <p:sp>
        <p:nvSpPr>
          <p:cNvPr id="79" name="Rect 0">
            <a:extLst>
              <a:ext uri="{FF2B5EF4-FFF2-40B4-BE49-F238E27FC236}">
                <a16:creationId xmlns:a16="http://schemas.microsoft.com/office/drawing/2014/main" id="{EF545F80-2FDF-CB01-FEDC-38CEB586491D}"/>
              </a:ext>
            </a:extLst>
          </p:cNvPr>
          <p:cNvSpPr>
            <a:spLocks/>
          </p:cNvSpPr>
          <p:nvPr/>
        </p:nvSpPr>
        <p:spPr>
          <a:xfrm>
            <a:off x="4651919" y="6216378"/>
            <a:ext cx="4111079" cy="45719"/>
          </a:xfrm>
          <a:prstGeom prst="rect">
            <a:avLst/>
          </a:prstGeom>
          <a:solidFill>
            <a:srgbClr val="42ACBE"/>
          </a:solidFill>
          <a:ln w="9525" cap="flat" cmpd="sng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rtl="0" eaLnBrk="1" latinLnBrk="0" hangingPunct="1">
              <a:buFontTx/>
              <a:buNone/>
            </a:pPr>
            <a:endParaRPr lang="ko-KR" altLang="en-US" sz="1800">
              <a:latin typeface="나눔고딕" charset="0"/>
              <a:ea typeface="나눔고딕" charset="0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4AA1DC7A-92D2-4647-935C-8F877A2A42A7}"/>
              </a:ext>
            </a:extLst>
          </p:cNvPr>
          <p:cNvGrpSpPr/>
          <p:nvPr/>
        </p:nvGrpSpPr>
        <p:grpSpPr>
          <a:xfrm>
            <a:off x="4188423" y="916277"/>
            <a:ext cx="4860000" cy="3015097"/>
            <a:chOff x="4075068" y="969176"/>
            <a:chExt cx="4860000" cy="3015097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BBAD3C9D-A3EF-4048-9CC6-A0ED22548C3B}"/>
                </a:ext>
              </a:extLst>
            </p:cNvPr>
            <p:cNvGrpSpPr/>
            <p:nvPr/>
          </p:nvGrpSpPr>
          <p:grpSpPr>
            <a:xfrm>
              <a:off x="4075068" y="969176"/>
              <a:ext cx="4860000" cy="3015097"/>
              <a:chOff x="0" y="592575"/>
              <a:chExt cx="9250326" cy="5738814"/>
            </a:xfrm>
          </p:grpSpPr>
          <p:pic>
            <p:nvPicPr>
              <p:cNvPr id="70" name="그림 69">
                <a:extLst>
                  <a:ext uri="{FF2B5EF4-FFF2-40B4-BE49-F238E27FC236}">
                    <a16:creationId xmlns:a16="http://schemas.microsoft.com/office/drawing/2014/main" id="{A99E4706-1F5C-4807-9C00-4E9144D21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2575"/>
                <a:ext cx="9250326" cy="5738814"/>
              </a:xfrm>
              <a:prstGeom prst="rect">
                <a:avLst/>
              </a:prstGeom>
            </p:spPr>
          </p:pic>
          <p:sp>
            <p:nvSpPr>
              <p:cNvPr id="77" name="이등변 삼각형 76">
                <a:extLst>
                  <a:ext uri="{FF2B5EF4-FFF2-40B4-BE49-F238E27FC236}">
                    <a16:creationId xmlns:a16="http://schemas.microsoft.com/office/drawing/2014/main" id="{528613BB-BDE5-487E-AD71-78582276AFA9}"/>
                  </a:ext>
                </a:extLst>
              </p:cNvPr>
              <p:cNvSpPr/>
              <p:nvPr/>
            </p:nvSpPr>
            <p:spPr>
              <a:xfrm rot="21242241">
                <a:off x="6728085" y="1583024"/>
                <a:ext cx="307291" cy="216024"/>
              </a:xfrm>
              <a:prstGeom prst="triangle">
                <a:avLst>
                  <a:gd name="adj" fmla="val 0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0395B85-DAE3-4BF2-8E7D-26856876554C}"/>
                </a:ext>
              </a:extLst>
            </p:cNvPr>
            <p:cNvSpPr txBox="1"/>
            <p:nvPr/>
          </p:nvSpPr>
          <p:spPr>
            <a:xfrm>
              <a:off x="421670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MEBT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BA00402-0FE3-43B3-8727-97FEE5BD385D}"/>
                </a:ext>
              </a:extLst>
            </p:cNvPr>
            <p:cNvSpPr txBox="1"/>
            <p:nvPr/>
          </p:nvSpPr>
          <p:spPr>
            <a:xfrm>
              <a:off x="587907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RFQ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BEAF6D9-5CA2-47B6-9A61-50D5A0CC6DCC}"/>
                </a:ext>
              </a:extLst>
            </p:cNvPr>
            <p:cNvSpPr txBox="1"/>
            <p:nvPr/>
          </p:nvSpPr>
          <p:spPr>
            <a:xfrm>
              <a:off x="6657977" y="161112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LEBT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D38F53E-710E-460C-A017-CC74020062E8}"/>
                </a:ext>
              </a:extLst>
            </p:cNvPr>
            <p:cNvSpPr txBox="1"/>
            <p:nvPr/>
          </p:nvSpPr>
          <p:spPr>
            <a:xfrm>
              <a:off x="5264586" y="993009"/>
              <a:ext cx="743375" cy="430887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SC </a:t>
              </a:r>
            </a:p>
            <a:p>
              <a:pPr algn="ctr"/>
              <a:r>
                <a:rPr lang="en-US" altLang="ko-KR" sz="1400" b="1" dirty="0" err="1">
                  <a:solidFill>
                    <a:srgbClr val="002060"/>
                  </a:solidFill>
                  <a:cs typeface="Times New Roman" pitchFamily="18" charset="0"/>
                </a:rPr>
                <a:t>ECRIS</a:t>
              </a:r>
              <a:endParaRPr lang="en-US" altLang="ko-KR" sz="1400" b="1" dirty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65EB99-DD4E-4D61-841A-E8D8063750A5}"/>
                </a:ext>
              </a:extLst>
            </p:cNvPr>
            <p:cNvSpPr txBox="1"/>
            <p:nvPr/>
          </p:nvSpPr>
          <p:spPr>
            <a:xfrm>
              <a:off x="7759434" y="2459396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ECRIS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1833CA8-006C-43BF-81D1-99DAB113AC81}"/>
              </a:ext>
            </a:extLst>
          </p:cNvPr>
          <p:cNvSpPr txBox="1"/>
          <p:nvPr/>
        </p:nvSpPr>
        <p:spPr>
          <a:xfrm>
            <a:off x="143352" y="968721"/>
            <a:ext cx="44680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Two ECR-IS on high voltage platforms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</a:t>
            </a:r>
            <a:r>
              <a:rPr lang="en-US" altLang="ko-KR" sz="1200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14.5 GHz ECR ion source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28 GHz superconducting ECR ion source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LEBT (E = 10 </a:t>
            </a:r>
            <a:r>
              <a:rPr lang="en-US" altLang="ko-KR" sz="1600" b="1" dirty="0" err="1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10 </a:t>
            </a:r>
            <a:r>
              <a:rPr lang="en-US" altLang="ko-KR" sz="1400" spc="-5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keV</a:t>
            </a: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/u, Dual bending magnet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Chopper &amp; Electrostatic quads, Instrumentation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RFQ (E = 500 </a:t>
            </a:r>
            <a:r>
              <a:rPr lang="en-US" altLang="ko-KR" sz="1600" b="1" dirty="0" err="1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81.25 MHz, Transmission Eff. ~98%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CW RF Power 94 kW (SSPA: 150 kW)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MEBT (E = 500 </a:t>
            </a:r>
            <a:r>
              <a:rPr lang="en-US" altLang="ko-KR" sz="1600" b="1" dirty="0" err="1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Four RF </a:t>
            </a:r>
            <a:r>
              <a:rPr lang="en-US" altLang="ko-KR" sz="1400" spc="-5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bunchers</a:t>
            </a: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(SSPA: 20, 15, 2×4 kW)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Calibri" panose="020F0502020204030204" pitchFamily="34" charset="0"/>
              </a:rPr>
              <a:t>  Simple quadrupole magnets, Instrumentation</a:t>
            </a:r>
          </a:p>
        </p:txBody>
      </p:sp>
      <p:pic>
        <p:nvPicPr>
          <p:cNvPr id="82" name="그림 81">
            <a:extLst>
              <a:ext uri="{FF2B5EF4-FFF2-40B4-BE49-F238E27FC236}">
                <a16:creationId xmlns:a16="http://schemas.microsoft.com/office/drawing/2014/main" id="{4E23D962-F5D0-4404-9AFC-D2821C38C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3"/>
          <a:stretch/>
        </p:blipFill>
        <p:spPr>
          <a:xfrm>
            <a:off x="4487857" y="3842593"/>
            <a:ext cx="4593997" cy="25368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94EB667F-6E46-471D-AC39-717E5D9843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 r="6914" b="21776"/>
          <a:stretch/>
        </p:blipFill>
        <p:spPr>
          <a:xfrm>
            <a:off x="54352" y="3848059"/>
            <a:ext cx="4302337" cy="25368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9CC568E-00D8-4FCA-A511-AC0AA4944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084" y="6399702"/>
            <a:ext cx="1185384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Pages>38</Pages>
  <Words>2183</Words>
  <Characters>0</Characters>
  <Application>Microsoft Office PowerPoint</Application>
  <DocSecurity>0</DocSecurity>
  <PresentationFormat>화면 슬라이드 쇼(4:3)</PresentationFormat>
  <Lines>0</Lines>
  <Paragraphs>498</Paragraphs>
  <Slides>26</Slides>
  <Notes>18</Notes>
  <HiddenSlides>0</HiddenSlides>
  <MMClips>1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26</vt:i4>
      </vt:variant>
    </vt:vector>
  </HeadingPairs>
  <TitlesOfParts>
    <vt:vector size="49" baseType="lpstr">
      <vt:lpstr>나눔고딕 ExtraBold</vt:lpstr>
      <vt:lpstr>나눔스퀘어 ExtraBold</vt:lpstr>
      <vt:lpstr>Calibri</vt:lpstr>
      <vt:lpstr>Mongolian Baiti</vt:lpstr>
      <vt:lpstr>굴림</vt:lpstr>
      <vt:lpstr>Arial Unicode MS</vt:lpstr>
      <vt:lpstr>Arial</vt:lpstr>
      <vt:lpstr>Arial</vt:lpstr>
      <vt:lpstr>Symbol</vt:lpstr>
      <vt:lpstr>맑은 고딕</vt:lpstr>
      <vt:lpstr>Cambria Math</vt:lpstr>
      <vt:lpstr>나눔고딕</vt:lpstr>
      <vt:lpstr>Times New Roman</vt:lpstr>
      <vt:lpstr>Wingdings</vt:lpstr>
      <vt:lpstr>Cambria</vt:lpstr>
      <vt:lpstr>Verdana</vt:lpstr>
      <vt:lpstr>HY견고딕</vt:lpstr>
      <vt:lpstr>Microsoft Sans Serif</vt:lpstr>
      <vt:lpstr>Candara</vt:lpstr>
      <vt:lpstr>Cordia New</vt:lpstr>
      <vt:lpstr>Office theme</vt:lpstr>
      <vt:lpstr>1_116TGp_hangul_diagram_s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 연우</dc:creator>
  <cp:lastModifiedBy>USER</cp:lastModifiedBy>
  <cp:revision>298</cp:revision>
  <cp:lastPrinted>2023-05-01T09:41:57Z</cp:lastPrinted>
  <dcterms:modified xsi:type="dcterms:W3CDTF">2024-06-21T06:42:37Z</dcterms:modified>
</cp:coreProperties>
</file>