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Lst>
  <p:notesMasterIdLst>
    <p:notesMasterId r:id="rId23"/>
  </p:notesMasterIdLst>
  <p:handoutMasterIdLst>
    <p:handoutMasterId r:id="rId24"/>
  </p:handoutMasterIdLst>
  <p:sldIdLst>
    <p:sldId id="279" r:id="rId2"/>
    <p:sldId id="310" r:id="rId3"/>
    <p:sldId id="306" r:id="rId4"/>
    <p:sldId id="307" r:id="rId5"/>
    <p:sldId id="309" r:id="rId6"/>
    <p:sldId id="314" r:id="rId7"/>
    <p:sldId id="313" r:id="rId8"/>
    <p:sldId id="315" r:id="rId9"/>
    <p:sldId id="311" r:id="rId10"/>
    <p:sldId id="316" r:id="rId11"/>
    <p:sldId id="317" r:id="rId12"/>
    <p:sldId id="318" r:id="rId13"/>
    <p:sldId id="322" r:id="rId14"/>
    <p:sldId id="321" r:id="rId15"/>
    <p:sldId id="320" r:id="rId16"/>
    <p:sldId id="326" r:id="rId17"/>
    <p:sldId id="327" r:id="rId18"/>
    <p:sldId id="324" r:id="rId19"/>
    <p:sldId id="333" r:id="rId20"/>
    <p:sldId id="329" r:id="rId21"/>
    <p:sldId id="30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FF"/>
    <a:srgbClr val="FFFFFF"/>
    <a:srgbClr val="009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A412A5-7D94-B1F4-9F9F-33404B86AF17}" v="39" dt="2025-10-06T20:24:06.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302" autoAdjust="0"/>
  </p:normalViewPr>
  <p:slideViewPr>
    <p:cSldViewPr snapToGrid="0" snapToObjects="1">
      <p:cViewPr varScale="1">
        <p:scale>
          <a:sx n="115" d="100"/>
          <a:sy n="115" d="100"/>
        </p:scale>
        <p:origin x="372" y="108"/>
      </p:cViewPr>
      <p:guideLst/>
    </p:cSldViewPr>
  </p:slideViewPr>
  <p:notesTextViewPr>
    <p:cViewPr>
      <p:scale>
        <a:sx n="1" d="1"/>
        <a:sy n="1" d="1"/>
      </p:scale>
      <p:origin x="0" y="0"/>
    </p:cViewPr>
  </p:notesTextViewPr>
  <p:notesViewPr>
    <p:cSldViewPr snapToGrid="0" snapToObjects="1">
      <p:cViewPr varScale="1">
        <p:scale>
          <a:sx n="137" d="100"/>
          <a:sy n="137" d="100"/>
        </p:scale>
        <p:origin x="178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Babcock" userId="S::cbabcock@triumf.ca::1a0ee167-e310-4ff7-b7a2-c64f1f35eb70" providerId="AD" clId="Web-{FCA412A5-7D94-B1F4-9F9F-33404B86AF17}"/>
    <pc:docChg chg="delSld">
      <pc:chgData name="Carla Babcock" userId="S::cbabcock@triumf.ca::1a0ee167-e310-4ff7-b7a2-c64f1f35eb70" providerId="AD" clId="Web-{FCA412A5-7D94-B1F4-9F9F-33404B86AF17}" dt="2025-10-06T20:24:06.205" v="38"/>
      <pc:docMkLst>
        <pc:docMk/>
      </pc:docMkLst>
      <pc:sldChg chg="del">
        <pc:chgData name="Carla Babcock" userId="S::cbabcock@triumf.ca::1a0ee167-e310-4ff7-b7a2-c64f1f35eb70" providerId="AD" clId="Web-{FCA412A5-7D94-B1F4-9F9F-33404B86AF17}" dt="2025-10-06T20:21:51.153" v="0"/>
        <pc:sldMkLst>
          <pc:docMk/>
          <pc:sldMk cId="242708350" sldId="277"/>
        </pc:sldMkLst>
      </pc:sldChg>
      <pc:sldChg chg="del">
        <pc:chgData name="Carla Babcock" userId="S::cbabcock@triumf.ca::1a0ee167-e310-4ff7-b7a2-c64f1f35eb70" providerId="AD" clId="Web-{FCA412A5-7D94-B1F4-9F9F-33404B86AF17}" dt="2025-10-06T20:21:56.060" v="1"/>
        <pc:sldMkLst>
          <pc:docMk/>
          <pc:sldMk cId="1127792797" sldId="278"/>
        </pc:sldMkLst>
      </pc:sldChg>
      <pc:sldChg chg="del">
        <pc:chgData name="Carla Babcock" userId="S::cbabcock@triumf.ca::1a0ee167-e310-4ff7-b7a2-c64f1f35eb70" providerId="AD" clId="Web-{FCA412A5-7D94-B1F4-9F9F-33404B86AF17}" dt="2025-10-06T20:21:59.497" v="2"/>
        <pc:sldMkLst>
          <pc:docMk/>
          <pc:sldMk cId="1452428639" sldId="295"/>
        </pc:sldMkLst>
      </pc:sldChg>
      <pc:sldChg chg="del">
        <pc:chgData name="Carla Babcock" userId="S::cbabcock@triumf.ca::1a0ee167-e310-4ff7-b7a2-c64f1f35eb70" providerId="AD" clId="Web-{FCA412A5-7D94-B1F4-9F9F-33404B86AF17}" dt="2025-10-06T20:23:57.095" v="37"/>
        <pc:sldMkLst>
          <pc:docMk/>
          <pc:sldMk cId="979214441" sldId="300"/>
        </pc:sldMkLst>
      </pc:sldChg>
      <pc:sldChg chg="del">
        <pc:chgData name="Carla Babcock" userId="S::cbabcock@triumf.ca::1a0ee167-e310-4ff7-b7a2-c64f1f35eb70" providerId="AD" clId="Web-{FCA412A5-7D94-B1F4-9F9F-33404B86AF17}" dt="2025-10-06T20:24:06.205" v="38"/>
        <pc:sldMkLst>
          <pc:docMk/>
          <pc:sldMk cId="578860789" sldId="301"/>
        </pc:sldMkLst>
      </pc:sldChg>
      <pc:sldChg chg="del">
        <pc:chgData name="Carla Babcock" userId="S::cbabcock@triumf.ca::1a0ee167-e310-4ff7-b7a2-c64f1f35eb70" providerId="AD" clId="Web-{FCA412A5-7D94-B1F4-9F9F-33404B86AF17}" dt="2025-10-06T20:22:38.341" v="4"/>
        <pc:sldMkLst>
          <pc:docMk/>
          <pc:sldMk cId="1777833112" sldId="303"/>
        </pc:sldMkLst>
      </pc:sldChg>
      <pc:sldChg chg="del">
        <pc:chgData name="Carla Babcock" userId="S::cbabcock@triumf.ca::1a0ee167-e310-4ff7-b7a2-c64f1f35eb70" providerId="AD" clId="Web-{FCA412A5-7D94-B1F4-9F9F-33404B86AF17}" dt="2025-10-06T20:22:04.497" v="3"/>
        <pc:sldMkLst>
          <pc:docMk/>
          <pc:sldMk cId="187768370" sldId="304"/>
        </pc:sldMkLst>
      </pc:sldChg>
      <pc:sldChg chg="del">
        <pc:chgData name="Carla Babcock" userId="S::cbabcock@triumf.ca::1a0ee167-e310-4ff7-b7a2-c64f1f35eb70" providerId="AD" clId="Web-{FCA412A5-7D94-B1F4-9F9F-33404B86AF17}" dt="2025-10-06T20:22:42.654" v="5"/>
        <pc:sldMkLst>
          <pc:docMk/>
          <pc:sldMk cId="1913898283" sldId="314"/>
        </pc:sldMkLst>
      </pc:sldChg>
      <pc:sldChg chg="del">
        <pc:chgData name="Carla Babcock" userId="S::cbabcock@triumf.ca::1a0ee167-e310-4ff7-b7a2-c64f1f35eb70" providerId="AD" clId="Web-{FCA412A5-7D94-B1F4-9F9F-33404B86AF17}" dt="2025-10-06T20:22:44.310" v="6"/>
        <pc:sldMkLst>
          <pc:docMk/>
          <pc:sldMk cId="1363168871" sldId="315"/>
        </pc:sldMkLst>
      </pc:sldChg>
      <pc:sldChg chg="del">
        <pc:chgData name="Carla Babcock" userId="S::cbabcock@triumf.ca::1a0ee167-e310-4ff7-b7a2-c64f1f35eb70" providerId="AD" clId="Web-{FCA412A5-7D94-B1F4-9F9F-33404B86AF17}" dt="2025-10-06T20:22:53.560" v="10"/>
        <pc:sldMkLst>
          <pc:docMk/>
          <pc:sldMk cId="2117701505" sldId="316"/>
        </pc:sldMkLst>
      </pc:sldChg>
      <pc:sldChg chg="del">
        <pc:chgData name="Carla Babcock" userId="S::cbabcock@triumf.ca::1a0ee167-e310-4ff7-b7a2-c64f1f35eb70" providerId="AD" clId="Web-{FCA412A5-7D94-B1F4-9F9F-33404B86AF17}" dt="2025-10-06T20:22:53.560" v="9"/>
        <pc:sldMkLst>
          <pc:docMk/>
          <pc:sldMk cId="1962712804" sldId="317"/>
        </pc:sldMkLst>
      </pc:sldChg>
      <pc:sldChg chg="del">
        <pc:chgData name="Carla Babcock" userId="S::cbabcock@triumf.ca::1a0ee167-e310-4ff7-b7a2-c64f1f35eb70" providerId="AD" clId="Web-{FCA412A5-7D94-B1F4-9F9F-33404B86AF17}" dt="2025-10-06T20:22:53.560" v="8"/>
        <pc:sldMkLst>
          <pc:docMk/>
          <pc:sldMk cId="1965278908" sldId="318"/>
        </pc:sldMkLst>
      </pc:sldChg>
      <pc:sldChg chg="del">
        <pc:chgData name="Carla Babcock" userId="S::cbabcock@triumf.ca::1a0ee167-e310-4ff7-b7a2-c64f1f35eb70" providerId="AD" clId="Web-{FCA412A5-7D94-B1F4-9F9F-33404B86AF17}" dt="2025-10-06T20:22:53.560" v="7"/>
        <pc:sldMkLst>
          <pc:docMk/>
          <pc:sldMk cId="2144115896" sldId="319"/>
        </pc:sldMkLst>
      </pc:sldChg>
      <pc:sldChg chg="del">
        <pc:chgData name="Carla Babcock" userId="S::cbabcock@triumf.ca::1a0ee167-e310-4ff7-b7a2-c64f1f35eb70" providerId="AD" clId="Web-{FCA412A5-7D94-B1F4-9F9F-33404B86AF17}" dt="2025-10-06T20:22:58.763" v="14"/>
        <pc:sldMkLst>
          <pc:docMk/>
          <pc:sldMk cId="1380267412" sldId="320"/>
        </pc:sldMkLst>
      </pc:sldChg>
      <pc:sldChg chg="del">
        <pc:chgData name="Carla Babcock" userId="S::cbabcock@triumf.ca::1a0ee167-e310-4ff7-b7a2-c64f1f35eb70" providerId="AD" clId="Web-{FCA412A5-7D94-B1F4-9F9F-33404B86AF17}" dt="2025-10-06T20:22:58.763" v="13"/>
        <pc:sldMkLst>
          <pc:docMk/>
          <pc:sldMk cId="1036038590" sldId="321"/>
        </pc:sldMkLst>
      </pc:sldChg>
      <pc:sldChg chg="del">
        <pc:chgData name="Carla Babcock" userId="S::cbabcock@triumf.ca::1a0ee167-e310-4ff7-b7a2-c64f1f35eb70" providerId="AD" clId="Web-{FCA412A5-7D94-B1F4-9F9F-33404B86AF17}" dt="2025-10-06T20:22:58.763" v="12"/>
        <pc:sldMkLst>
          <pc:docMk/>
          <pc:sldMk cId="903172254" sldId="322"/>
        </pc:sldMkLst>
      </pc:sldChg>
      <pc:sldChg chg="del">
        <pc:chgData name="Carla Babcock" userId="S::cbabcock@triumf.ca::1a0ee167-e310-4ff7-b7a2-c64f1f35eb70" providerId="AD" clId="Web-{FCA412A5-7D94-B1F4-9F9F-33404B86AF17}" dt="2025-10-06T20:22:58.748" v="11"/>
        <pc:sldMkLst>
          <pc:docMk/>
          <pc:sldMk cId="1201655982" sldId="323"/>
        </pc:sldMkLst>
      </pc:sldChg>
      <pc:sldChg chg="del">
        <pc:chgData name="Carla Babcock" userId="S::cbabcock@triumf.ca::1a0ee167-e310-4ff7-b7a2-c64f1f35eb70" providerId="AD" clId="Web-{FCA412A5-7D94-B1F4-9F9F-33404B86AF17}" dt="2025-10-06T20:23:04.138" v="18"/>
        <pc:sldMkLst>
          <pc:docMk/>
          <pc:sldMk cId="1295873086" sldId="324"/>
        </pc:sldMkLst>
      </pc:sldChg>
      <pc:sldChg chg="del">
        <pc:chgData name="Carla Babcock" userId="S::cbabcock@triumf.ca::1a0ee167-e310-4ff7-b7a2-c64f1f35eb70" providerId="AD" clId="Web-{FCA412A5-7D94-B1F4-9F9F-33404B86AF17}" dt="2025-10-06T20:23:04.123" v="17"/>
        <pc:sldMkLst>
          <pc:docMk/>
          <pc:sldMk cId="2107292175" sldId="325"/>
        </pc:sldMkLst>
      </pc:sldChg>
      <pc:sldChg chg="del">
        <pc:chgData name="Carla Babcock" userId="S::cbabcock@triumf.ca::1a0ee167-e310-4ff7-b7a2-c64f1f35eb70" providerId="AD" clId="Web-{FCA412A5-7D94-B1F4-9F9F-33404B86AF17}" dt="2025-10-06T20:23:04.123" v="16"/>
        <pc:sldMkLst>
          <pc:docMk/>
          <pc:sldMk cId="959278901" sldId="326"/>
        </pc:sldMkLst>
      </pc:sldChg>
      <pc:sldChg chg="del">
        <pc:chgData name="Carla Babcock" userId="S::cbabcock@triumf.ca::1a0ee167-e310-4ff7-b7a2-c64f1f35eb70" providerId="AD" clId="Web-{FCA412A5-7D94-B1F4-9F9F-33404B86AF17}" dt="2025-10-06T20:23:04.123" v="15"/>
        <pc:sldMkLst>
          <pc:docMk/>
          <pc:sldMk cId="1440751078" sldId="327"/>
        </pc:sldMkLst>
      </pc:sldChg>
      <pc:sldChg chg="del">
        <pc:chgData name="Carla Babcock" userId="S::cbabcock@triumf.ca::1a0ee167-e310-4ff7-b7a2-c64f1f35eb70" providerId="AD" clId="Web-{FCA412A5-7D94-B1F4-9F9F-33404B86AF17}" dt="2025-10-06T20:23:14.842" v="22"/>
        <pc:sldMkLst>
          <pc:docMk/>
          <pc:sldMk cId="1825248021" sldId="328"/>
        </pc:sldMkLst>
      </pc:sldChg>
      <pc:sldChg chg="del">
        <pc:chgData name="Carla Babcock" userId="S::cbabcock@triumf.ca::1a0ee167-e310-4ff7-b7a2-c64f1f35eb70" providerId="AD" clId="Web-{FCA412A5-7D94-B1F4-9F9F-33404B86AF17}" dt="2025-10-06T20:23:14.842" v="21"/>
        <pc:sldMkLst>
          <pc:docMk/>
          <pc:sldMk cId="139591552" sldId="329"/>
        </pc:sldMkLst>
      </pc:sldChg>
      <pc:sldChg chg="del">
        <pc:chgData name="Carla Babcock" userId="S::cbabcock@triumf.ca::1a0ee167-e310-4ff7-b7a2-c64f1f35eb70" providerId="AD" clId="Web-{FCA412A5-7D94-B1F4-9F9F-33404B86AF17}" dt="2025-10-06T20:23:14.842" v="20"/>
        <pc:sldMkLst>
          <pc:docMk/>
          <pc:sldMk cId="1063071940" sldId="330"/>
        </pc:sldMkLst>
      </pc:sldChg>
      <pc:sldChg chg="del">
        <pc:chgData name="Carla Babcock" userId="S::cbabcock@triumf.ca::1a0ee167-e310-4ff7-b7a2-c64f1f35eb70" providerId="AD" clId="Web-{FCA412A5-7D94-B1F4-9F9F-33404B86AF17}" dt="2025-10-06T20:23:14.826" v="19"/>
        <pc:sldMkLst>
          <pc:docMk/>
          <pc:sldMk cId="2133636187" sldId="331"/>
        </pc:sldMkLst>
      </pc:sldChg>
      <pc:sldChg chg="del">
        <pc:chgData name="Carla Babcock" userId="S::cbabcock@triumf.ca::1a0ee167-e310-4ff7-b7a2-c64f1f35eb70" providerId="AD" clId="Web-{FCA412A5-7D94-B1F4-9F9F-33404B86AF17}" dt="2025-10-06T20:23:26.968" v="26"/>
        <pc:sldMkLst>
          <pc:docMk/>
          <pc:sldMk cId="1341457303" sldId="332"/>
        </pc:sldMkLst>
      </pc:sldChg>
      <pc:sldChg chg="del">
        <pc:chgData name="Carla Babcock" userId="S::cbabcock@triumf.ca::1a0ee167-e310-4ff7-b7a2-c64f1f35eb70" providerId="AD" clId="Web-{FCA412A5-7D94-B1F4-9F9F-33404B86AF17}" dt="2025-10-06T20:23:26.968" v="25"/>
        <pc:sldMkLst>
          <pc:docMk/>
          <pc:sldMk cId="1589565315" sldId="333"/>
        </pc:sldMkLst>
      </pc:sldChg>
      <pc:sldChg chg="del">
        <pc:chgData name="Carla Babcock" userId="S::cbabcock@triumf.ca::1a0ee167-e310-4ff7-b7a2-c64f1f35eb70" providerId="AD" clId="Web-{FCA412A5-7D94-B1F4-9F9F-33404B86AF17}" dt="2025-10-06T20:23:26.968" v="24"/>
        <pc:sldMkLst>
          <pc:docMk/>
          <pc:sldMk cId="412389330" sldId="334"/>
        </pc:sldMkLst>
      </pc:sldChg>
      <pc:sldChg chg="del">
        <pc:chgData name="Carla Babcock" userId="S::cbabcock@triumf.ca::1a0ee167-e310-4ff7-b7a2-c64f1f35eb70" providerId="AD" clId="Web-{FCA412A5-7D94-B1F4-9F9F-33404B86AF17}" dt="2025-10-06T20:23:26.968" v="23"/>
        <pc:sldMkLst>
          <pc:docMk/>
          <pc:sldMk cId="1097740441" sldId="335"/>
        </pc:sldMkLst>
      </pc:sldChg>
      <pc:sldChg chg="del">
        <pc:chgData name="Carla Babcock" userId="S::cbabcock@triumf.ca::1a0ee167-e310-4ff7-b7a2-c64f1f35eb70" providerId="AD" clId="Web-{FCA412A5-7D94-B1F4-9F9F-33404B86AF17}" dt="2025-10-06T20:23:39" v="30"/>
        <pc:sldMkLst>
          <pc:docMk/>
          <pc:sldMk cId="176856872" sldId="336"/>
        </pc:sldMkLst>
      </pc:sldChg>
      <pc:sldChg chg="del">
        <pc:chgData name="Carla Babcock" userId="S::cbabcock@triumf.ca::1a0ee167-e310-4ff7-b7a2-c64f1f35eb70" providerId="AD" clId="Web-{FCA412A5-7D94-B1F4-9F9F-33404B86AF17}" dt="2025-10-06T20:23:39" v="29"/>
        <pc:sldMkLst>
          <pc:docMk/>
          <pc:sldMk cId="316080256" sldId="337"/>
        </pc:sldMkLst>
      </pc:sldChg>
      <pc:sldChg chg="del">
        <pc:chgData name="Carla Babcock" userId="S::cbabcock@triumf.ca::1a0ee167-e310-4ff7-b7a2-c64f1f35eb70" providerId="AD" clId="Web-{FCA412A5-7D94-B1F4-9F9F-33404B86AF17}" dt="2025-10-06T20:23:39" v="28"/>
        <pc:sldMkLst>
          <pc:docMk/>
          <pc:sldMk cId="1633803561" sldId="338"/>
        </pc:sldMkLst>
      </pc:sldChg>
      <pc:sldChg chg="del">
        <pc:chgData name="Carla Babcock" userId="S::cbabcock@triumf.ca::1a0ee167-e310-4ff7-b7a2-c64f1f35eb70" providerId="AD" clId="Web-{FCA412A5-7D94-B1F4-9F9F-33404B86AF17}" dt="2025-10-06T20:23:39" v="27"/>
        <pc:sldMkLst>
          <pc:docMk/>
          <pc:sldMk cId="1610539185" sldId="339"/>
        </pc:sldMkLst>
      </pc:sldChg>
      <pc:sldChg chg="del">
        <pc:chgData name="Carla Babcock" userId="S::cbabcock@triumf.ca::1a0ee167-e310-4ff7-b7a2-c64f1f35eb70" providerId="AD" clId="Web-{FCA412A5-7D94-B1F4-9F9F-33404B86AF17}" dt="2025-10-06T20:23:44.719" v="34"/>
        <pc:sldMkLst>
          <pc:docMk/>
          <pc:sldMk cId="1448195507" sldId="340"/>
        </pc:sldMkLst>
      </pc:sldChg>
      <pc:sldChg chg="del">
        <pc:chgData name="Carla Babcock" userId="S::cbabcock@triumf.ca::1a0ee167-e310-4ff7-b7a2-c64f1f35eb70" providerId="AD" clId="Web-{FCA412A5-7D94-B1F4-9F9F-33404B86AF17}" dt="2025-10-06T20:23:44.719" v="33"/>
        <pc:sldMkLst>
          <pc:docMk/>
          <pc:sldMk cId="242231051" sldId="341"/>
        </pc:sldMkLst>
      </pc:sldChg>
      <pc:sldChg chg="del">
        <pc:chgData name="Carla Babcock" userId="S::cbabcock@triumf.ca::1a0ee167-e310-4ff7-b7a2-c64f1f35eb70" providerId="AD" clId="Web-{FCA412A5-7D94-B1F4-9F9F-33404B86AF17}" dt="2025-10-06T20:23:44.719" v="32"/>
        <pc:sldMkLst>
          <pc:docMk/>
          <pc:sldMk cId="1695763092" sldId="342"/>
        </pc:sldMkLst>
      </pc:sldChg>
      <pc:sldChg chg="del">
        <pc:chgData name="Carla Babcock" userId="S::cbabcock@triumf.ca::1a0ee167-e310-4ff7-b7a2-c64f1f35eb70" providerId="AD" clId="Web-{FCA412A5-7D94-B1F4-9F9F-33404B86AF17}" dt="2025-10-06T20:23:44.719" v="31"/>
        <pc:sldMkLst>
          <pc:docMk/>
          <pc:sldMk cId="1434807907" sldId="343"/>
        </pc:sldMkLst>
      </pc:sldChg>
      <pc:sldChg chg="del">
        <pc:chgData name="Carla Babcock" userId="S::cbabcock@triumf.ca::1a0ee167-e310-4ff7-b7a2-c64f1f35eb70" providerId="AD" clId="Web-{FCA412A5-7D94-B1F4-9F9F-33404B86AF17}" dt="2025-10-06T20:23:53.173" v="36"/>
        <pc:sldMkLst>
          <pc:docMk/>
          <pc:sldMk cId="722620786" sldId="344"/>
        </pc:sldMkLst>
      </pc:sldChg>
      <pc:sldChg chg="del">
        <pc:chgData name="Carla Babcock" userId="S::cbabcock@triumf.ca::1a0ee167-e310-4ff7-b7a2-c64f1f35eb70" providerId="AD" clId="Web-{FCA412A5-7D94-B1F4-9F9F-33404B86AF17}" dt="2025-10-06T20:23:53.173" v="35"/>
        <pc:sldMkLst>
          <pc:docMk/>
          <pc:sldMk cId="1067526517" sldId="34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10/18/2025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dirty="0"/>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10/18/2025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dirty="0"/>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Downstream of the target, the beam is mass separated, steered and focused, among other things.</a:t>
            </a:r>
          </a:p>
          <a:p>
            <a:r>
              <a:rPr lang="en-US" dirty="0" smtClean="0"/>
              <a:t>It can then be sent directly to experiments, or can be charge bred and accelerated, then sent to experiments.</a:t>
            </a:r>
          </a:p>
        </p:txBody>
      </p:sp>
      <p:sp>
        <p:nvSpPr>
          <p:cNvPr id="4" name="Slide Number Placeholder 3"/>
          <p:cNvSpPr>
            <a:spLocks noGrp="1"/>
          </p:cNvSpPr>
          <p:nvPr>
            <p:ph type="sldNum" sz="quarter" idx="10"/>
          </p:nvPr>
        </p:nvSpPr>
        <p:spPr/>
        <p:txBody>
          <a:bodyPr/>
          <a:lstStyle/>
          <a:p>
            <a:fld id="{1AFA6A82-C43D-0E45-8BBC-3BA89641B414}" type="slidenum">
              <a:rPr lang="en-US" smtClean="0"/>
              <a:t>4</a:t>
            </a:fld>
            <a:endParaRPr lang="en-US" dirty="0"/>
          </a:p>
        </p:txBody>
      </p:sp>
    </p:spTree>
    <p:extLst>
      <p:ext uri="{BB962C8B-B14F-4D97-AF65-F5344CB8AC3E}">
        <p14:creationId xmlns:p14="http://schemas.microsoft.com/office/powerpoint/2010/main" val="1857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cyclotron doesn’t run, ISAC cannot have downtime</a:t>
            </a:r>
          </a:p>
          <a:p>
            <a:r>
              <a:rPr lang="en-US" dirty="0" smtClean="0"/>
              <a:t>For instance discretionary time</a:t>
            </a:r>
            <a:endParaRPr lang="en-US" dirty="0"/>
          </a:p>
        </p:txBody>
      </p:sp>
      <p:sp>
        <p:nvSpPr>
          <p:cNvPr id="4" name="Slide Number Placeholder 3"/>
          <p:cNvSpPr>
            <a:spLocks noGrp="1"/>
          </p:cNvSpPr>
          <p:nvPr>
            <p:ph type="sldNum" sz="quarter" idx="10"/>
          </p:nvPr>
        </p:nvSpPr>
        <p:spPr/>
        <p:txBody>
          <a:bodyPr/>
          <a:lstStyle/>
          <a:p>
            <a:fld id="{1AFA6A82-C43D-0E45-8BBC-3BA89641B414}" type="slidenum">
              <a:rPr lang="en-US" smtClean="0"/>
              <a:t>5</a:t>
            </a:fld>
            <a:endParaRPr lang="en-US" dirty="0"/>
          </a:p>
        </p:txBody>
      </p:sp>
    </p:spTree>
    <p:extLst>
      <p:ext uri="{BB962C8B-B14F-4D97-AF65-F5344CB8AC3E}">
        <p14:creationId xmlns:p14="http://schemas.microsoft.com/office/powerpoint/2010/main" val="489511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A6A82-C43D-0E45-8BBC-3BA89641B414}" type="slidenum">
              <a:rPr lang="en-US" smtClean="0"/>
              <a:t>8</a:t>
            </a:fld>
            <a:endParaRPr lang="en-US" dirty="0"/>
          </a:p>
        </p:txBody>
      </p:sp>
    </p:spTree>
    <p:extLst>
      <p:ext uri="{BB962C8B-B14F-4D97-AF65-F5344CB8AC3E}">
        <p14:creationId xmlns:p14="http://schemas.microsoft.com/office/powerpoint/2010/main" val="1131062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A6A82-C43D-0E45-8BBC-3BA89641B414}" type="slidenum">
              <a:rPr lang="en-US" smtClean="0"/>
              <a:t>10</a:t>
            </a:fld>
            <a:endParaRPr lang="en-US" dirty="0"/>
          </a:p>
        </p:txBody>
      </p:sp>
    </p:spTree>
    <p:extLst>
      <p:ext uri="{BB962C8B-B14F-4D97-AF65-F5344CB8AC3E}">
        <p14:creationId xmlns:p14="http://schemas.microsoft.com/office/powerpoint/2010/main" val="4136180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2025-10-18</a:t>
            </a:fld>
            <a:endParaRPr lang="en-US"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dirty="0"/>
              <a:t>Edit Master text styles</a:t>
            </a:r>
          </a:p>
          <a:p>
            <a:pPr lvl="1"/>
            <a:r>
              <a:rPr lang="en-US" dirty="0"/>
              <a:t>Second level</a:t>
            </a:r>
          </a:p>
          <a:p>
            <a:pPr lvl="2"/>
            <a:r>
              <a:rPr lang="en-US" dirty="0"/>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dirty="0"/>
              <a:t>Edit Master text styles</a:t>
            </a:r>
          </a:p>
          <a:p>
            <a:pPr lvl="1"/>
            <a:r>
              <a:rPr lang="en-US" dirty="0"/>
              <a:t>Second level</a:t>
            </a:r>
          </a:p>
          <a:p>
            <a:pPr lvl="2"/>
            <a:r>
              <a:rPr lang="en-US" dirty="0"/>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dirty="0"/>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636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46878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dirty="0"/>
              <a:t>Edit Master text styles</a:t>
            </a:r>
          </a:p>
        </p:txBody>
      </p:sp>
    </p:spTree>
    <p:extLst>
      <p:ext uri="{BB962C8B-B14F-4D97-AF65-F5344CB8AC3E}">
        <p14:creationId xmlns:p14="http://schemas.microsoft.com/office/powerpoint/2010/main" val="113018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2025-10-18</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80261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9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658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7010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1778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5971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384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5208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92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15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22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2025-10-18</a:t>
            </a:fld>
            <a:endParaRPr lang="en-US" dirty="0">
              <a:solidFill>
                <a:schemeClr val="bg2">
                  <a:lumMod val="10000"/>
                </a:schemeClr>
              </a:solid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366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828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649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189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2025-10-18</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820624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3200" b="1" i="0">
                <a:solidFill>
                  <a:srgbClr val="00B0F0"/>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B0F0"/>
              </a:buClr>
              <a:buFont typeface="Wingdings" pitchFamily="2" charset="2"/>
              <a:buChar char="§"/>
              <a:defRPr sz="2800" b="0" i="0">
                <a:solidFill>
                  <a:schemeClr val="tx1"/>
                </a:solidFill>
                <a:latin typeface="Arial" charset="0"/>
                <a:ea typeface="Arial" charset="0"/>
                <a:cs typeface="Arial" charset="0"/>
              </a:defRPr>
            </a:lvl1pPr>
            <a:lvl2pPr marL="685800" indent="-228600">
              <a:buClr>
                <a:srgbClr val="00B0F0"/>
              </a:buClr>
              <a:buFont typeface="Wingdings" pitchFamily="2" charset="2"/>
              <a:buChar char="§"/>
              <a:defRPr sz="2400" b="0" i="0">
                <a:solidFill>
                  <a:schemeClr val="tx1"/>
                </a:solidFill>
                <a:latin typeface="Arial" charset="0"/>
                <a:ea typeface="Arial" charset="0"/>
                <a:cs typeface="Arial" charset="0"/>
              </a:defRPr>
            </a:lvl2pPr>
            <a:lvl3pPr marL="1143000" indent="-228600">
              <a:buClr>
                <a:srgbClr val="00B0F0"/>
              </a:buClr>
              <a:buFont typeface="Wingdings" pitchFamily="2" charset="2"/>
              <a:buChar char="§"/>
              <a:defRPr sz="2000" b="0" i="0">
                <a:solidFill>
                  <a:schemeClr val="tx1"/>
                </a:solidFill>
                <a:latin typeface="Arial" charset="0"/>
                <a:ea typeface="Arial" charset="0"/>
                <a:cs typeface="Arial" charset="0"/>
              </a:defRPr>
            </a:lvl3pPr>
            <a:lvl4pPr marL="1600200" indent="-228600">
              <a:buClr>
                <a:srgbClr val="00B0F0"/>
              </a:buClr>
              <a:buFont typeface="Wingdings" pitchFamily="2" charset="2"/>
              <a:buChar char="§"/>
              <a:defRPr sz="2000" b="0" i="0">
                <a:solidFill>
                  <a:schemeClr val="tx1"/>
                </a:solidFill>
                <a:latin typeface="Arial" charset="0"/>
                <a:ea typeface="Arial" charset="0"/>
                <a:cs typeface="Arial" charset="0"/>
              </a:defRPr>
            </a:lvl4pPr>
            <a:lvl5pPr marL="2057400" indent="-228600">
              <a:buClr>
                <a:srgbClr val="00B0F0"/>
              </a:buClr>
              <a:buFont typeface="Wingdings" pitchFamily="2" charset="2"/>
              <a:buChar char="§"/>
              <a:defRPr sz="200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752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23957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5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1"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8" r:id="rId18"/>
    <p:sldLayoutId id="2147483818" r:id="rId19"/>
    <p:sldLayoutId id="2147483785" r:id="rId20"/>
    <p:sldLayoutId id="2147483790" r:id="rId21"/>
    <p:sldLayoutId id="2147483791" r:id="rId22"/>
    <p:sldLayoutId id="2147483793" r:id="rId23"/>
    <p:sldLayoutId id="2147483794" r:id="rId24"/>
    <p:sldLayoutId id="2147483795"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796" r:id="rId42"/>
    <p:sldLayoutId id="2147483821" r:id="rId43"/>
    <p:sldLayoutId id="2147483823" r:id="rId44"/>
    <p:sldLayoutId id="2147483819" r:id="rId45"/>
    <p:sldLayoutId id="2147483820" r:id="rId46"/>
    <p:sldLayoutId id="2147483814" r:id="rId47"/>
    <p:sldLayoutId id="2147483815" r:id="rId48"/>
    <p:sldLayoutId id="2147483816" r:id="rId49"/>
    <p:sldLayoutId id="2147483824"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62725" y="1276319"/>
            <a:ext cx="4094805" cy="2082023"/>
          </a:xfrm>
        </p:spPr>
        <p:txBody>
          <a:bodyPr>
            <a:normAutofit fontScale="90000"/>
          </a:bodyPr>
          <a:lstStyle/>
          <a:p>
            <a:r>
              <a:rPr lang="en-US" dirty="0" smtClean="0"/>
              <a:t>Expanding User Capabilities and Increasing Reliability at TRIUMF-ISAC</a:t>
            </a:r>
            <a:endParaRPr lang="en-US" dirty="0"/>
          </a:p>
        </p:txBody>
      </p:sp>
      <p:sp>
        <p:nvSpPr>
          <p:cNvPr id="6" name="Subtitle 2"/>
          <p:cNvSpPr>
            <a:spLocks noGrp="1"/>
          </p:cNvSpPr>
          <p:nvPr>
            <p:ph type="subTitle" idx="1"/>
          </p:nvPr>
        </p:nvSpPr>
        <p:spPr>
          <a:xfrm>
            <a:off x="714751" y="4114800"/>
            <a:ext cx="4095787" cy="900340"/>
          </a:xfrm>
        </p:spPr>
        <p:txBody>
          <a:bodyPr>
            <a:normAutofit lnSpcReduction="10000"/>
          </a:bodyPr>
          <a:lstStyle/>
          <a:p>
            <a:r>
              <a:rPr lang="en-US" dirty="0" smtClean="0"/>
              <a:t>Carla Babcock</a:t>
            </a:r>
            <a:endParaRPr lang="en-US" dirty="0"/>
          </a:p>
          <a:p>
            <a:r>
              <a:rPr lang="en-US" sz="1400" dirty="0" smtClean="0"/>
              <a:t>October 2025</a:t>
            </a:r>
          </a:p>
          <a:p>
            <a:r>
              <a:rPr lang="en-US" sz="1400" dirty="0" smtClean="0"/>
              <a:t>EMIS XX</a:t>
            </a:r>
            <a:endParaRPr lang="en-US" sz="1400" dirty="0"/>
          </a:p>
        </p:txBody>
      </p:sp>
    </p:spTree>
    <p:extLst>
      <p:ext uri="{BB962C8B-B14F-4D97-AF65-F5344CB8AC3E}">
        <p14:creationId xmlns:p14="http://schemas.microsoft.com/office/powerpoint/2010/main" val="1602930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5A5581B9-2B69-46A4-2D9D-14DE473AA6E3}"/>
              </a:ext>
            </a:extLst>
          </p:cNvPr>
          <p:cNvPicPr>
            <a:picLocks noChangeAspect="1"/>
          </p:cNvPicPr>
          <p:nvPr/>
        </p:nvPicPr>
        <p:blipFill>
          <a:blip r:embed="rId3">
            <a:extLst/>
          </a:blip>
          <a:stretch>
            <a:fillRect/>
          </a:stretch>
        </p:blipFill>
        <p:spPr>
          <a:xfrm>
            <a:off x="1152144" y="4593480"/>
            <a:ext cx="6984102" cy="2251894"/>
          </a:xfrm>
          <a:prstGeom prst="rect">
            <a:avLst/>
          </a:prstGeom>
        </p:spPr>
      </p:pic>
      <p:sp>
        <p:nvSpPr>
          <p:cNvPr id="2" name="Title 1"/>
          <p:cNvSpPr>
            <a:spLocks noGrp="1"/>
          </p:cNvSpPr>
          <p:nvPr>
            <p:ph type="title"/>
          </p:nvPr>
        </p:nvSpPr>
        <p:spPr/>
        <p:txBody>
          <a:bodyPr/>
          <a:lstStyle/>
          <a:p>
            <a:r>
              <a:rPr lang="en-US" dirty="0" smtClean="0"/>
              <a:t>Infrastructure Reliability : Water Conductivity</a:t>
            </a:r>
            <a:endParaRPr lang="en-US" dirty="0"/>
          </a:p>
        </p:txBody>
      </p:sp>
      <p:sp>
        <p:nvSpPr>
          <p:cNvPr id="3" name="Content Placeholder 2"/>
          <p:cNvSpPr>
            <a:spLocks noGrp="1"/>
          </p:cNvSpPr>
          <p:nvPr>
            <p:ph idx="1"/>
          </p:nvPr>
        </p:nvSpPr>
        <p:spPr>
          <a:xfrm>
            <a:off x="681471" y="1734207"/>
            <a:ext cx="7106695" cy="2859273"/>
          </a:xfrm>
        </p:spPr>
        <p:txBody>
          <a:bodyPr>
            <a:normAutofit fontScale="85000" lnSpcReduction="20000"/>
          </a:bodyPr>
          <a:lstStyle/>
          <a:p>
            <a:r>
              <a:rPr lang="en-US" dirty="0"/>
              <a:t>In 2021, the main source of downtime was due to high water conductivity – ISAC uses low conductivity water for </a:t>
            </a:r>
            <a:r>
              <a:rPr lang="en-US" dirty="0" smtClean="0"/>
              <a:t>and </a:t>
            </a:r>
            <a:r>
              <a:rPr lang="en-US" dirty="0"/>
              <a:t>proton irradiation causes chemistry changes that can put the conductivity above our threshold for operation</a:t>
            </a:r>
            <a:r>
              <a:rPr lang="en-US" dirty="0" smtClean="0"/>
              <a:t>.</a:t>
            </a:r>
          </a:p>
          <a:p>
            <a:endParaRPr lang="en-US" dirty="0"/>
          </a:p>
          <a:p>
            <a:r>
              <a:rPr lang="en-US" dirty="0"/>
              <a:t>Understanding and fixing these chemistry issues now saves us days worth of time when we start the protons up after a </a:t>
            </a:r>
            <a:r>
              <a:rPr lang="en-US" dirty="0" smtClean="0"/>
              <a:t>shutdown.</a:t>
            </a:r>
            <a:endParaRPr lang="en-US" dirty="0"/>
          </a:p>
        </p:txBody>
      </p:sp>
      <p:pic>
        <p:nvPicPr>
          <p:cNvPr id="4" name="Picture 3" descr="A screenshot of a graph&#10;&#10;Description automatically generated">
            <a:extLst>
              <a:ext uri="{FF2B5EF4-FFF2-40B4-BE49-F238E27FC236}">
                <a16:creationId xmlns:a16="http://schemas.microsoft.com/office/drawing/2014/main" id="{35C30BA7-A877-29FA-32D7-173C680F0769}"/>
              </a:ext>
            </a:extLst>
          </p:cNvPr>
          <p:cNvPicPr>
            <a:picLocks noChangeAspect="1"/>
          </p:cNvPicPr>
          <p:nvPr/>
        </p:nvPicPr>
        <p:blipFill>
          <a:blip r:embed="rId4"/>
          <a:stretch>
            <a:fillRect/>
          </a:stretch>
        </p:blipFill>
        <p:spPr>
          <a:xfrm>
            <a:off x="7940186" y="1734207"/>
            <a:ext cx="4251814" cy="4837969"/>
          </a:xfrm>
          <a:prstGeom prst="rect">
            <a:avLst/>
          </a:prstGeom>
        </p:spPr>
      </p:pic>
      <p:sp>
        <p:nvSpPr>
          <p:cNvPr id="6" name="Oval 5"/>
          <p:cNvSpPr/>
          <p:nvPr/>
        </p:nvSpPr>
        <p:spPr>
          <a:xfrm>
            <a:off x="4234818" y="5220393"/>
            <a:ext cx="1113905" cy="1637607"/>
          </a:xfrm>
          <a:prstGeom prst="ellipse">
            <a:avLst/>
          </a:prstGeom>
          <a:noFill/>
          <a:ln>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070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Reliability : High Voltage (HV)</a:t>
            </a:r>
            <a:endParaRPr lang="en-US" dirty="0"/>
          </a:p>
        </p:txBody>
      </p:sp>
      <p:sp>
        <p:nvSpPr>
          <p:cNvPr id="3" name="Content Placeholder 2"/>
          <p:cNvSpPr>
            <a:spLocks noGrp="1"/>
          </p:cNvSpPr>
          <p:nvPr>
            <p:ph idx="1"/>
          </p:nvPr>
        </p:nvSpPr>
        <p:spPr>
          <a:xfrm>
            <a:off x="544836" y="2032777"/>
            <a:ext cx="8273343" cy="2844023"/>
          </a:xfrm>
        </p:spPr>
        <p:txBody>
          <a:bodyPr>
            <a:normAutofit fontScale="70000" lnSpcReduction="20000"/>
          </a:bodyPr>
          <a:lstStyle/>
          <a:p>
            <a:pPr>
              <a:lnSpc>
                <a:spcPct val="110000"/>
              </a:lnSpc>
            </a:pPr>
            <a:r>
              <a:rPr lang="en-US" dirty="0"/>
              <a:t>ISAC </a:t>
            </a:r>
            <a:r>
              <a:rPr lang="en-US" dirty="0" smtClean="0"/>
              <a:t>accelerates </a:t>
            </a:r>
            <a:r>
              <a:rPr lang="en-US" dirty="0"/>
              <a:t>beam by floating the source up to 60kV but this has rarely been done and now that HV infrastructure has degraded over time, cannot be </a:t>
            </a:r>
            <a:r>
              <a:rPr lang="en-US" dirty="0" smtClean="0"/>
              <a:t>done (see poster #151).</a:t>
            </a:r>
          </a:p>
          <a:p>
            <a:pPr>
              <a:lnSpc>
                <a:spcPct val="110000"/>
              </a:lnSpc>
            </a:pPr>
            <a:r>
              <a:rPr lang="en-US" dirty="0" smtClean="0"/>
              <a:t>HV can contribute to downtime in many ways – can cause pinhole water leaks by sparking through lines, can make stable operations impossible, sparks can cause failures in sensitive equipment…</a:t>
            </a:r>
          </a:p>
          <a:p>
            <a:pPr>
              <a:lnSpc>
                <a:spcPct val="110000"/>
              </a:lnSpc>
            </a:pPr>
            <a:r>
              <a:rPr lang="en-US" dirty="0" smtClean="0"/>
              <a:t>But also, some experiments require higher voltages to run – better infrastructure = more science possibilities.</a:t>
            </a:r>
            <a:endParaRPr lang="en-US" dirty="0"/>
          </a:p>
          <a:p>
            <a:endParaRPr lang="en-US" dirty="0"/>
          </a:p>
        </p:txBody>
      </p:sp>
      <p:pic>
        <p:nvPicPr>
          <p:cNvPr id="4" name="Content Placeholder 6">
            <a:extLst>
              <a:ext uri="{FF2B5EF4-FFF2-40B4-BE49-F238E27FC236}">
                <a16:creationId xmlns:a16="http://schemas.microsoft.com/office/drawing/2014/main" id="{5A5581B9-2B69-46A4-2D9D-14DE473AA6E3}"/>
              </a:ext>
            </a:extLst>
          </p:cNvPr>
          <p:cNvPicPr>
            <a:picLocks noChangeAspect="1"/>
          </p:cNvPicPr>
          <p:nvPr/>
        </p:nvPicPr>
        <p:blipFill>
          <a:blip r:embed="rId2">
            <a:extLst/>
          </a:blip>
          <a:stretch>
            <a:fillRect/>
          </a:stretch>
        </p:blipFill>
        <p:spPr>
          <a:xfrm>
            <a:off x="1150907" y="4593480"/>
            <a:ext cx="6984102" cy="2251894"/>
          </a:xfrm>
          <a:prstGeom prst="rect">
            <a:avLst/>
          </a:prstGeom>
        </p:spPr>
      </p:pic>
      <p:pic>
        <p:nvPicPr>
          <p:cNvPr id="5" name="Picture 4">
            <a:extLst>
              <a:ext uri="{FF2B5EF4-FFF2-40B4-BE49-F238E27FC236}">
                <a16:creationId xmlns:a16="http://schemas.microsoft.com/office/drawing/2014/main" id="{8C699E89-3075-4B0B-B1E8-78FBBAC4F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0390" y="817559"/>
            <a:ext cx="2485978" cy="5811293"/>
          </a:xfrm>
          <a:prstGeom prst="rect">
            <a:avLst/>
          </a:prstGeom>
        </p:spPr>
      </p:pic>
      <p:sp>
        <p:nvSpPr>
          <p:cNvPr id="6" name="TextBox 5"/>
          <p:cNvSpPr txBox="1"/>
          <p:nvPr/>
        </p:nvSpPr>
        <p:spPr>
          <a:xfrm>
            <a:off x="9795290" y="554876"/>
            <a:ext cx="2001078" cy="307777"/>
          </a:xfrm>
          <a:prstGeom prst="rect">
            <a:avLst/>
          </a:prstGeom>
          <a:noFill/>
        </p:spPr>
        <p:txBody>
          <a:bodyPr wrap="square" rtlCol="0">
            <a:spAutoFit/>
          </a:bodyPr>
          <a:lstStyle/>
          <a:p>
            <a:r>
              <a:rPr lang="en-US" sz="1400" dirty="0" smtClean="0"/>
              <a:t>Target module</a:t>
            </a:r>
          </a:p>
        </p:txBody>
      </p:sp>
      <p:sp>
        <p:nvSpPr>
          <p:cNvPr id="7" name="TextBox 6"/>
          <p:cNvSpPr txBox="1"/>
          <p:nvPr/>
        </p:nvSpPr>
        <p:spPr>
          <a:xfrm>
            <a:off x="9258968" y="3241011"/>
            <a:ext cx="675631" cy="369332"/>
          </a:xfrm>
          <a:prstGeom prst="rect">
            <a:avLst/>
          </a:prstGeom>
          <a:noFill/>
        </p:spPr>
        <p:txBody>
          <a:bodyPr wrap="square" rtlCol="0">
            <a:spAutoFit/>
          </a:bodyPr>
          <a:lstStyle/>
          <a:p>
            <a:r>
              <a:rPr lang="en-US" b="1" dirty="0" smtClean="0">
                <a:solidFill>
                  <a:srgbClr val="FFC000"/>
                </a:solidFill>
              </a:rPr>
              <a:t>HV</a:t>
            </a:r>
          </a:p>
        </p:txBody>
      </p:sp>
      <p:grpSp>
        <p:nvGrpSpPr>
          <p:cNvPr id="24" name="Group 23"/>
          <p:cNvGrpSpPr/>
          <p:nvPr/>
        </p:nvGrpSpPr>
        <p:grpSpPr>
          <a:xfrm>
            <a:off x="11632221" y="6009562"/>
            <a:ext cx="430924" cy="622255"/>
            <a:chOff x="11630233" y="3775787"/>
            <a:chExt cx="430924" cy="622255"/>
          </a:xfrm>
        </p:grpSpPr>
        <p:cxnSp>
          <p:nvCxnSpPr>
            <p:cNvPr id="10" name="Straight Connector 9"/>
            <p:cNvCxnSpPr/>
            <p:nvPr/>
          </p:nvCxnSpPr>
          <p:spPr>
            <a:xfrm>
              <a:off x="11630233" y="4226659"/>
              <a:ext cx="4309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704444" y="4303020"/>
              <a:ext cx="2785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814802" y="4398042"/>
              <a:ext cx="578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1843707" y="3775787"/>
              <a:ext cx="1988" cy="4445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flipH="1">
            <a:off x="11109650" y="3775787"/>
            <a:ext cx="7380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109757" y="2031481"/>
            <a:ext cx="7380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105674" y="6033796"/>
            <a:ext cx="7380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11843708" y="2032777"/>
            <a:ext cx="3975" cy="40960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60F2E0-A4B9-3D6D-3284-E6CC2D87D9E5}"/>
              </a:ext>
            </a:extLst>
          </p:cNvPr>
          <p:cNvCxnSpPr>
            <a:stCxn id="7" idx="0"/>
          </p:cNvCxnSpPr>
          <p:nvPr/>
        </p:nvCxnSpPr>
        <p:spPr>
          <a:xfrm flipV="1">
            <a:off x="9596784" y="1848255"/>
            <a:ext cx="636714" cy="1392756"/>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2E60F2E0-A4B9-3D6D-3284-E6CC2D87D9E5}"/>
              </a:ext>
            </a:extLst>
          </p:cNvPr>
          <p:cNvCxnSpPr/>
          <p:nvPr/>
        </p:nvCxnSpPr>
        <p:spPr>
          <a:xfrm>
            <a:off x="9749184" y="3393411"/>
            <a:ext cx="834510"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2E60F2E0-A4B9-3D6D-3284-E6CC2D87D9E5}"/>
              </a:ext>
            </a:extLst>
          </p:cNvPr>
          <p:cNvCxnSpPr/>
          <p:nvPr/>
        </p:nvCxnSpPr>
        <p:spPr>
          <a:xfrm>
            <a:off x="9596784" y="3616987"/>
            <a:ext cx="834510" cy="2083422"/>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6912547" y="5220393"/>
            <a:ext cx="1113905" cy="1637607"/>
          </a:xfrm>
          <a:prstGeom prst="ellipse">
            <a:avLst/>
          </a:prstGeom>
          <a:noFill/>
          <a:ln>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837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Reliability : High Voltage (HV)</a:t>
            </a:r>
            <a:endParaRPr lang="en-US" dirty="0"/>
          </a:p>
        </p:txBody>
      </p:sp>
      <p:sp>
        <p:nvSpPr>
          <p:cNvPr id="3" name="Content Placeholder 2"/>
          <p:cNvSpPr>
            <a:spLocks noGrp="1"/>
          </p:cNvSpPr>
          <p:nvPr>
            <p:ph idx="1"/>
          </p:nvPr>
        </p:nvSpPr>
        <p:spPr>
          <a:xfrm>
            <a:off x="544837" y="2032777"/>
            <a:ext cx="4552458" cy="2844023"/>
          </a:xfrm>
        </p:spPr>
        <p:txBody>
          <a:bodyPr>
            <a:normAutofit fontScale="85000" lnSpcReduction="10000"/>
          </a:bodyPr>
          <a:lstStyle/>
          <a:p>
            <a:pPr>
              <a:lnSpc>
                <a:spcPct val="110000"/>
              </a:lnSpc>
            </a:pPr>
            <a:r>
              <a:rPr lang="en-US" dirty="0" smtClean="0"/>
              <a:t>In 2024 we </a:t>
            </a:r>
            <a:r>
              <a:rPr lang="en-US" dirty="0"/>
              <a:t>successfully </a:t>
            </a:r>
            <a:r>
              <a:rPr lang="en-US" dirty="0" smtClean="0"/>
              <a:t>ran a fully refurbished module (TM3) with newly HV-engineered systems up to 60kV.</a:t>
            </a:r>
          </a:p>
          <a:p>
            <a:pPr>
              <a:lnSpc>
                <a:spcPct val="110000"/>
              </a:lnSpc>
            </a:pPr>
            <a:r>
              <a:rPr lang="en-US" dirty="0"/>
              <a:t>F</a:t>
            </a:r>
            <a:r>
              <a:rPr lang="en-US" dirty="0" smtClean="0"/>
              <a:t>irst experiment put on hold due to HV limitations was run successfully at 53kV.</a:t>
            </a:r>
            <a:endParaRPr lang="en-US" dirty="0"/>
          </a:p>
          <a:p>
            <a:endParaRPr lang="en-US" dirty="0"/>
          </a:p>
        </p:txBody>
      </p:sp>
      <p:pic>
        <p:nvPicPr>
          <p:cNvPr id="4" name="Content Placeholder 6">
            <a:extLst>
              <a:ext uri="{FF2B5EF4-FFF2-40B4-BE49-F238E27FC236}">
                <a16:creationId xmlns:a16="http://schemas.microsoft.com/office/drawing/2014/main" id="{5A5581B9-2B69-46A4-2D9D-14DE473AA6E3}"/>
              </a:ext>
            </a:extLst>
          </p:cNvPr>
          <p:cNvPicPr>
            <a:picLocks noChangeAspect="1"/>
          </p:cNvPicPr>
          <p:nvPr/>
        </p:nvPicPr>
        <p:blipFill>
          <a:blip r:embed="rId2">
            <a:extLst/>
          </a:blip>
          <a:stretch>
            <a:fillRect/>
          </a:stretch>
        </p:blipFill>
        <p:spPr>
          <a:xfrm>
            <a:off x="1150907" y="4593480"/>
            <a:ext cx="6984102" cy="2251894"/>
          </a:xfrm>
          <a:prstGeom prst="rect">
            <a:avLst/>
          </a:prstGeom>
        </p:spPr>
      </p:pic>
      <p:pic>
        <p:nvPicPr>
          <p:cNvPr id="20" name="Picture 19" descr="20230725_134807.jpg">
            <a:extLst>
              <a:ext uri="{FF2B5EF4-FFF2-40B4-BE49-F238E27FC236}">
                <a16:creationId xmlns:a16="http://schemas.microsoft.com/office/drawing/2014/main" id="{71FECAEE-3452-9909-04FE-068185299A41}"/>
              </a:ext>
            </a:extLst>
          </p:cNvPr>
          <p:cNvPicPr>
            <a:picLocks noChangeAspect="1"/>
          </p:cNvPicPr>
          <p:nvPr/>
        </p:nvPicPr>
        <p:blipFill rotWithShape="1">
          <a:blip r:embed="rId3"/>
          <a:srcRect l="-1" r="-827" b="-118"/>
          <a:stretch/>
        </p:blipFill>
        <p:spPr>
          <a:xfrm rot="5400000">
            <a:off x="8960314" y="1064672"/>
            <a:ext cx="2963464" cy="2206989"/>
          </a:xfrm>
          <a:prstGeom prst="rect">
            <a:avLst/>
          </a:prstGeom>
        </p:spPr>
      </p:pic>
      <p:pic>
        <p:nvPicPr>
          <p:cNvPr id="21" name="Picture 20" descr="20231205_142142.jpg">
            <a:extLst>
              <a:ext uri="{FF2B5EF4-FFF2-40B4-BE49-F238E27FC236}">
                <a16:creationId xmlns:a16="http://schemas.microsoft.com/office/drawing/2014/main" id="{F539BFAD-85D4-0106-A2F4-1E3476BA6D55}"/>
              </a:ext>
            </a:extLst>
          </p:cNvPr>
          <p:cNvPicPr>
            <a:picLocks noChangeAspect="1"/>
          </p:cNvPicPr>
          <p:nvPr/>
        </p:nvPicPr>
        <p:blipFill>
          <a:blip r:embed="rId4"/>
          <a:stretch>
            <a:fillRect/>
          </a:stretch>
        </p:blipFill>
        <p:spPr>
          <a:xfrm rot="5400000">
            <a:off x="8964959" y="4135846"/>
            <a:ext cx="2988743" cy="2241557"/>
          </a:xfrm>
          <a:prstGeom prst="rect">
            <a:avLst/>
          </a:prstGeom>
        </p:spPr>
      </p:pic>
      <p:sp>
        <p:nvSpPr>
          <p:cNvPr id="26" name="TextBox 25"/>
          <p:cNvSpPr txBox="1"/>
          <p:nvPr/>
        </p:nvSpPr>
        <p:spPr>
          <a:xfrm>
            <a:off x="5811347" y="3032206"/>
            <a:ext cx="2813152" cy="923330"/>
          </a:xfrm>
          <a:prstGeom prst="rect">
            <a:avLst/>
          </a:prstGeom>
          <a:noFill/>
        </p:spPr>
        <p:txBody>
          <a:bodyPr wrap="square" rtlCol="0">
            <a:spAutoFit/>
          </a:bodyPr>
          <a:lstStyle/>
          <a:p>
            <a:r>
              <a:rPr lang="en-US" dirty="0" smtClean="0"/>
              <a:t>All HV to ground interfaces designed with HV engineering/analysis</a:t>
            </a:r>
            <a:endParaRPr lang="en-US" dirty="0"/>
          </a:p>
        </p:txBody>
      </p:sp>
      <p:sp>
        <p:nvSpPr>
          <p:cNvPr id="27" name="TextBox 26"/>
          <p:cNvSpPr txBox="1"/>
          <p:nvPr/>
        </p:nvSpPr>
        <p:spPr>
          <a:xfrm>
            <a:off x="7716719" y="4288194"/>
            <a:ext cx="2538919" cy="646331"/>
          </a:xfrm>
          <a:prstGeom prst="rect">
            <a:avLst/>
          </a:prstGeom>
          <a:noFill/>
        </p:spPr>
        <p:txBody>
          <a:bodyPr wrap="square" rtlCol="0">
            <a:spAutoFit/>
          </a:bodyPr>
          <a:lstStyle/>
          <a:p>
            <a:r>
              <a:rPr lang="en-US" dirty="0" smtClean="0"/>
              <a:t>Above module shielding</a:t>
            </a:r>
            <a:endParaRPr lang="en-US" dirty="0"/>
          </a:p>
        </p:txBody>
      </p:sp>
      <p:sp>
        <p:nvSpPr>
          <p:cNvPr id="28" name="TextBox 27"/>
          <p:cNvSpPr txBox="1"/>
          <p:nvPr/>
        </p:nvSpPr>
        <p:spPr>
          <a:xfrm>
            <a:off x="6245157" y="1778008"/>
            <a:ext cx="3075803" cy="646331"/>
          </a:xfrm>
          <a:prstGeom prst="rect">
            <a:avLst/>
          </a:prstGeom>
          <a:noFill/>
        </p:spPr>
        <p:txBody>
          <a:bodyPr wrap="square" rtlCol="0">
            <a:spAutoFit/>
          </a:bodyPr>
          <a:lstStyle/>
          <a:p>
            <a:r>
              <a:rPr lang="en-US" dirty="0" smtClean="0"/>
              <a:t>Interface with part of module that holds the target</a:t>
            </a:r>
            <a:endParaRPr lang="en-US" dirty="0"/>
          </a:p>
        </p:txBody>
      </p:sp>
      <p:sp>
        <p:nvSpPr>
          <p:cNvPr id="10" name="Oval 9"/>
          <p:cNvSpPr/>
          <p:nvPr/>
        </p:nvSpPr>
        <p:spPr>
          <a:xfrm>
            <a:off x="6912547" y="5220393"/>
            <a:ext cx="1113905" cy="1637607"/>
          </a:xfrm>
          <a:prstGeom prst="ellipse">
            <a:avLst/>
          </a:prstGeom>
          <a:noFill/>
          <a:ln>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7469499" y="2377346"/>
            <a:ext cx="760101" cy="692453"/>
          </a:xfrm>
          <a:prstGeom prst="straightConnector1">
            <a:avLst/>
          </a:prstGeom>
          <a:ln>
            <a:solidFill>
              <a:srgbClr val="00A9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474661" y="4012253"/>
            <a:ext cx="374888" cy="376867"/>
          </a:xfrm>
          <a:prstGeom prst="straightConnector1">
            <a:avLst/>
          </a:prstGeom>
          <a:ln>
            <a:solidFill>
              <a:srgbClr val="00A9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666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F758C-2B16-062B-F60B-F14CE9464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F9499-43F9-086C-7BC2-781C8A74C633}"/>
              </a:ext>
            </a:extLst>
          </p:cNvPr>
          <p:cNvSpPr>
            <a:spLocks noGrp="1"/>
          </p:cNvSpPr>
          <p:nvPr>
            <p:ph type="title"/>
          </p:nvPr>
        </p:nvSpPr>
        <p:spPr/>
        <p:txBody>
          <a:bodyPr/>
          <a:lstStyle/>
          <a:p>
            <a:r>
              <a:rPr lang="en-US" dirty="0" smtClean="0"/>
              <a:t>Final Thoughts : </a:t>
            </a:r>
            <a:r>
              <a:rPr lang="en-US" dirty="0"/>
              <a:t>Infrastructure</a:t>
            </a:r>
          </a:p>
        </p:txBody>
      </p:sp>
      <p:pic>
        <p:nvPicPr>
          <p:cNvPr id="15" name="Content Placeholder 6">
            <a:extLst>
              <a:ext uri="{FF2B5EF4-FFF2-40B4-BE49-F238E27FC236}">
                <a16:creationId xmlns:a16="http://schemas.microsoft.com/office/drawing/2014/main" id="{5A5581B9-2B69-46A4-2D9D-14DE473AA6E3}"/>
              </a:ext>
            </a:extLst>
          </p:cNvPr>
          <p:cNvPicPr>
            <a:picLocks noChangeAspect="1"/>
          </p:cNvPicPr>
          <p:nvPr/>
        </p:nvPicPr>
        <p:blipFill>
          <a:blip r:embed="rId2">
            <a:extLst/>
          </a:blip>
          <a:stretch>
            <a:fillRect/>
          </a:stretch>
        </p:blipFill>
        <p:spPr>
          <a:xfrm>
            <a:off x="2002535" y="3661443"/>
            <a:ext cx="9102060" cy="2806683"/>
          </a:xfrm>
          <a:prstGeom prst="rect">
            <a:avLst/>
          </a:prstGeom>
        </p:spPr>
      </p:pic>
      <p:sp>
        <p:nvSpPr>
          <p:cNvPr id="8" name="TextBox 7">
            <a:extLst>
              <a:ext uri="{FF2B5EF4-FFF2-40B4-BE49-F238E27FC236}">
                <a16:creationId xmlns:a16="http://schemas.microsoft.com/office/drawing/2014/main" id="{184DC3E5-9063-D2D0-9A4F-5BF9333B2AD0}"/>
              </a:ext>
            </a:extLst>
          </p:cNvPr>
          <p:cNvSpPr txBox="1"/>
          <p:nvPr/>
        </p:nvSpPr>
        <p:spPr>
          <a:xfrm>
            <a:off x="3558359" y="2712163"/>
            <a:ext cx="17293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Water leak inside one of the target modules</a:t>
            </a:r>
          </a:p>
        </p:txBody>
      </p:sp>
      <p:sp>
        <p:nvSpPr>
          <p:cNvPr id="9" name="TextBox 8">
            <a:extLst>
              <a:ext uri="{FF2B5EF4-FFF2-40B4-BE49-F238E27FC236}">
                <a16:creationId xmlns:a16="http://schemas.microsoft.com/office/drawing/2014/main" id="{0C44995A-A391-D426-729E-1DCF850BCD4E}"/>
              </a:ext>
            </a:extLst>
          </p:cNvPr>
          <p:cNvSpPr txBox="1"/>
          <p:nvPr/>
        </p:nvSpPr>
        <p:spPr>
          <a:xfrm>
            <a:off x="4855039" y="3754647"/>
            <a:ext cx="23705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COVID...</a:t>
            </a:r>
          </a:p>
        </p:txBody>
      </p:sp>
      <p:sp>
        <p:nvSpPr>
          <p:cNvPr id="10" name="TextBox 9">
            <a:extLst>
              <a:ext uri="{FF2B5EF4-FFF2-40B4-BE49-F238E27FC236}">
                <a16:creationId xmlns:a16="http://schemas.microsoft.com/office/drawing/2014/main" id="{F1F86ACC-7365-0E7B-E3A7-9E3CD5B5248D}"/>
              </a:ext>
            </a:extLst>
          </p:cNvPr>
          <p:cNvSpPr txBox="1"/>
          <p:nvPr/>
        </p:nvSpPr>
        <p:spPr>
          <a:xfrm>
            <a:off x="5920820" y="2639639"/>
            <a:ext cx="18452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Water conductivity too high to start operations</a:t>
            </a:r>
          </a:p>
        </p:txBody>
      </p:sp>
      <p:sp>
        <p:nvSpPr>
          <p:cNvPr id="11" name="TextBox 10">
            <a:extLst>
              <a:ext uri="{FF2B5EF4-FFF2-40B4-BE49-F238E27FC236}">
                <a16:creationId xmlns:a16="http://schemas.microsoft.com/office/drawing/2014/main" id="{E6D8F204-4112-DE51-42CA-757193BB5143}"/>
              </a:ext>
            </a:extLst>
          </p:cNvPr>
          <p:cNvSpPr txBox="1"/>
          <p:nvPr/>
        </p:nvSpPr>
        <p:spPr>
          <a:xfrm>
            <a:off x="8258889" y="2540472"/>
            <a:ext cx="15208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Vacuum pump failure</a:t>
            </a:r>
          </a:p>
        </p:txBody>
      </p:sp>
      <p:sp>
        <p:nvSpPr>
          <p:cNvPr id="12" name="TextBox 11">
            <a:extLst>
              <a:ext uri="{FF2B5EF4-FFF2-40B4-BE49-F238E27FC236}">
                <a16:creationId xmlns:a16="http://schemas.microsoft.com/office/drawing/2014/main" id="{6462A019-6C29-33C3-97C4-D9DEEFBFA143}"/>
              </a:ext>
            </a:extLst>
          </p:cNvPr>
          <p:cNvSpPr txBox="1"/>
          <p:nvPr/>
        </p:nvSpPr>
        <p:spPr>
          <a:xfrm>
            <a:off x="9502306" y="3288803"/>
            <a:ext cx="23705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High voltage instabilities</a:t>
            </a:r>
          </a:p>
        </p:txBody>
      </p:sp>
      <p:cxnSp>
        <p:nvCxnSpPr>
          <p:cNvPr id="4" name="Straight Arrow Connector 3">
            <a:extLst>
              <a:ext uri="{FF2B5EF4-FFF2-40B4-BE49-F238E27FC236}">
                <a16:creationId xmlns:a16="http://schemas.microsoft.com/office/drawing/2014/main" id="{2E60F2E0-A4B9-3D6D-3284-E6CC2D87D9E5}"/>
              </a:ext>
            </a:extLst>
          </p:cNvPr>
          <p:cNvCxnSpPr/>
          <p:nvPr/>
        </p:nvCxnSpPr>
        <p:spPr>
          <a:xfrm>
            <a:off x="4283879" y="3861127"/>
            <a:ext cx="0" cy="106781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175D8F91-982E-8C0C-EABA-FB40C51E66CB}"/>
              </a:ext>
            </a:extLst>
          </p:cNvPr>
          <p:cNvCxnSpPr>
            <a:cxnSpLocks/>
          </p:cNvCxnSpPr>
          <p:nvPr/>
        </p:nvCxnSpPr>
        <p:spPr>
          <a:xfrm>
            <a:off x="5435118" y="4100060"/>
            <a:ext cx="5989" cy="19959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EF3CC460-02DD-6BEE-78B6-91993A653712}"/>
              </a:ext>
            </a:extLst>
          </p:cNvPr>
          <p:cNvCxnSpPr>
            <a:cxnSpLocks/>
          </p:cNvCxnSpPr>
          <p:nvPr/>
        </p:nvCxnSpPr>
        <p:spPr>
          <a:xfrm>
            <a:off x="6630487" y="3754647"/>
            <a:ext cx="0" cy="198281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DF0BE29-6B7A-4D0C-A36C-6BDC9B0E1C08}"/>
              </a:ext>
            </a:extLst>
          </p:cNvPr>
          <p:cNvCxnSpPr>
            <a:cxnSpLocks/>
          </p:cNvCxnSpPr>
          <p:nvPr/>
        </p:nvCxnSpPr>
        <p:spPr>
          <a:xfrm flipH="1">
            <a:off x="8923271" y="3171083"/>
            <a:ext cx="35178" cy="28771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F4B372B-34C5-A5EF-98D8-FD48A9248071}"/>
              </a:ext>
            </a:extLst>
          </p:cNvPr>
          <p:cNvCxnSpPr>
            <a:cxnSpLocks/>
          </p:cNvCxnSpPr>
          <p:nvPr/>
        </p:nvCxnSpPr>
        <p:spPr>
          <a:xfrm>
            <a:off x="10112650" y="3861127"/>
            <a:ext cx="0" cy="218708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98398" y="2057400"/>
            <a:ext cx="2628253" cy="1754326"/>
          </a:xfrm>
          <a:prstGeom prst="rect">
            <a:avLst/>
          </a:prstGeom>
          <a:noFill/>
          <a:ln w="76200">
            <a:solidFill>
              <a:schemeClr val="bg2">
                <a:lumMod val="75000"/>
              </a:schemeClr>
            </a:solidFill>
          </a:ln>
        </p:spPr>
        <p:txBody>
          <a:bodyPr wrap="square" rtlCol="0">
            <a:spAutoFit/>
          </a:bodyPr>
          <a:lstStyle/>
          <a:p>
            <a:r>
              <a:rPr lang="en-US" dirty="0" smtClean="0"/>
              <a:t>Significant focus was put on solving common infrastructure failures - downtime hours related to infrastructure fall off after 2019.</a:t>
            </a:r>
            <a:endParaRPr lang="en-US" dirty="0"/>
          </a:p>
        </p:txBody>
      </p:sp>
    </p:spTree>
    <p:extLst>
      <p:ext uri="{BB962C8B-B14F-4D97-AF65-F5344CB8AC3E}">
        <p14:creationId xmlns:p14="http://schemas.microsoft.com/office/powerpoint/2010/main" val="752627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F758C-2B16-062B-F60B-F14CE9464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F9499-43F9-086C-7BC2-781C8A74C633}"/>
              </a:ext>
            </a:extLst>
          </p:cNvPr>
          <p:cNvSpPr>
            <a:spLocks noGrp="1"/>
          </p:cNvSpPr>
          <p:nvPr>
            <p:ph type="title"/>
          </p:nvPr>
        </p:nvSpPr>
        <p:spPr>
          <a:xfrm>
            <a:off x="681471" y="979687"/>
            <a:ext cx="10252418" cy="650329"/>
          </a:xfrm>
        </p:spPr>
        <p:txBody>
          <a:bodyPr>
            <a:normAutofit/>
          </a:bodyPr>
          <a:lstStyle/>
          <a:p>
            <a:r>
              <a:rPr lang="en-US" dirty="0" smtClean="0"/>
              <a:t>Reliability Category </a:t>
            </a:r>
            <a:r>
              <a:rPr lang="en-US" dirty="0"/>
              <a:t>: </a:t>
            </a:r>
            <a:r>
              <a:rPr lang="en-US" dirty="0" smtClean="0"/>
              <a:t>Target/Ion Source Problems</a:t>
            </a:r>
            <a:endParaRPr lang="en-US" dirty="0"/>
          </a:p>
        </p:txBody>
      </p:sp>
      <p:pic>
        <p:nvPicPr>
          <p:cNvPr id="15" name="Content Placeholder 6">
            <a:extLst>
              <a:ext uri="{FF2B5EF4-FFF2-40B4-BE49-F238E27FC236}">
                <a16:creationId xmlns:a16="http://schemas.microsoft.com/office/drawing/2014/main" id="{5A5581B9-2B69-46A4-2D9D-14DE473AA6E3}"/>
              </a:ext>
            </a:extLst>
          </p:cNvPr>
          <p:cNvPicPr>
            <a:picLocks noChangeAspect="1"/>
          </p:cNvPicPr>
          <p:nvPr/>
        </p:nvPicPr>
        <p:blipFill>
          <a:blip r:embed="rId2">
            <a:extLst/>
          </a:blip>
          <a:stretch>
            <a:fillRect/>
          </a:stretch>
        </p:blipFill>
        <p:spPr>
          <a:xfrm>
            <a:off x="2734049" y="3661443"/>
            <a:ext cx="9102060" cy="2806683"/>
          </a:xfrm>
          <a:prstGeom prst="rect">
            <a:avLst/>
          </a:prstGeom>
        </p:spPr>
      </p:pic>
      <p:sp>
        <p:nvSpPr>
          <p:cNvPr id="9" name="TextBox 8">
            <a:extLst>
              <a:ext uri="{FF2B5EF4-FFF2-40B4-BE49-F238E27FC236}">
                <a16:creationId xmlns:a16="http://schemas.microsoft.com/office/drawing/2014/main" id="{0C44995A-A391-D426-729E-1DCF850BCD4E}"/>
              </a:ext>
            </a:extLst>
          </p:cNvPr>
          <p:cNvSpPr txBox="1"/>
          <p:nvPr/>
        </p:nvSpPr>
        <p:spPr>
          <a:xfrm>
            <a:off x="5586553" y="3754647"/>
            <a:ext cx="23705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COVID...</a:t>
            </a:r>
          </a:p>
        </p:txBody>
      </p:sp>
      <p:cxnSp>
        <p:nvCxnSpPr>
          <p:cNvPr id="4" name="Straight Arrow Connector 3">
            <a:extLst>
              <a:ext uri="{FF2B5EF4-FFF2-40B4-BE49-F238E27FC236}">
                <a16:creationId xmlns:a16="http://schemas.microsoft.com/office/drawing/2014/main" id="{2E60F2E0-A4B9-3D6D-3284-E6CC2D87D9E5}"/>
              </a:ext>
            </a:extLst>
          </p:cNvPr>
          <p:cNvCxnSpPr/>
          <p:nvPr/>
        </p:nvCxnSpPr>
        <p:spPr>
          <a:xfrm>
            <a:off x="5140083" y="3471589"/>
            <a:ext cx="0" cy="219769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175D8F91-982E-8C0C-EABA-FB40C51E66CB}"/>
              </a:ext>
            </a:extLst>
          </p:cNvPr>
          <p:cNvCxnSpPr>
            <a:cxnSpLocks/>
          </p:cNvCxnSpPr>
          <p:nvPr/>
        </p:nvCxnSpPr>
        <p:spPr>
          <a:xfrm>
            <a:off x="6281977" y="4123979"/>
            <a:ext cx="5989" cy="19959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EF3CC460-02DD-6BEE-78B6-91993A653712}"/>
              </a:ext>
            </a:extLst>
          </p:cNvPr>
          <p:cNvCxnSpPr>
            <a:cxnSpLocks/>
          </p:cNvCxnSpPr>
          <p:nvPr/>
        </p:nvCxnSpPr>
        <p:spPr>
          <a:xfrm>
            <a:off x="7436815" y="3403407"/>
            <a:ext cx="0" cy="209961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DF0BE29-6B7A-4D0C-A36C-6BDC9B0E1C08}"/>
              </a:ext>
            </a:extLst>
          </p:cNvPr>
          <p:cNvCxnSpPr>
            <a:cxnSpLocks/>
          </p:cNvCxnSpPr>
          <p:nvPr/>
        </p:nvCxnSpPr>
        <p:spPr>
          <a:xfrm>
            <a:off x="9763492" y="3190672"/>
            <a:ext cx="3007" cy="222922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F4B372B-34C5-A5EF-98D8-FD48A9248071}"/>
              </a:ext>
            </a:extLst>
          </p:cNvPr>
          <p:cNvCxnSpPr>
            <a:cxnSpLocks/>
          </p:cNvCxnSpPr>
          <p:nvPr/>
        </p:nvCxnSpPr>
        <p:spPr>
          <a:xfrm>
            <a:off x="10964915" y="2515855"/>
            <a:ext cx="0" cy="219746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63628" y="1669797"/>
            <a:ext cx="2913733" cy="3970318"/>
          </a:xfrm>
          <a:prstGeom prst="rect">
            <a:avLst/>
          </a:prstGeom>
          <a:noFill/>
          <a:ln w="76200">
            <a:noFill/>
          </a:ln>
        </p:spPr>
        <p:txBody>
          <a:bodyPr wrap="square" rtlCol="0">
            <a:spAutoFit/>
          </a:bodyPr>
          <a:lstStyle/>
          <a:p>
            <a:pPr marL="285750" indent="-285750">
              <a:buFont typeface="Arial" panose="020B0604020202020204" pitchFamily="34" charset="0"/>
              <a:buChar char="•"/>
            </a:pPr>
            <a:r>
              <a:rPr lang="en-US" dirty="0" smtClean="0"/>
              <a:t>Single target failure is very expensive in DT hours (4-10 days).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One failure often produces another in the rush to get a backup target installed and online (as in 2022 &amp; 2024).</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Development comes with the risk of failure.</a:t>
            </a:r>
          </a:p>
          <a:p>
            <a:pPr marL="285750" indent="-285750">
              <a:buFont typeface="Arial" panose="020B0604020202020204" pitchFamily="34" charset="0"/>
              <a:buChar char="•"/>
            </a:pPr>
            <a:endParaRPr lang="en-US" dirty="0"/>
          </a:p>
        </p:txBody>
      </p:sp>
      <p:sp>
        <p:nvSpPr>
          <p:cNvPr id="16" name="TextBox 15">
            <a:extLst>
              <a:ext uri="{FF2B5EF4-FFF2-40B4-BE49-F238E27FC236}">
                <a16:creationId xmlns:a16="http://schemas.microsoft.com/office/drawing/2014/main" id="{2021082D-CA47-0C17-98C1-5C3CF5041757}"/>
              </a:ext>
            </a:extLst>
          </p:cNvPr>
          <p:cNvSpPr txBox="1"/>
          <p:nvPr/>
        </p:nvSpPr>
        <p:spPr>
          <a:xfrm>
            <a:off x="4172910" y="2574363"/>
            <a:ext cx="21318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High power target failure due to human factors</a:t>
            </a:r>
          </a:p>
        </p:txBody>
      </p:sp>
      <p:sp>
        <p:nvSpPr>
          <p:cNvPr id="17" name="TextBox 16">
            <a:extLst>
              <a:ext uri="{FF2B5EF4-FFF2-40B4-BE49-F238E27FC236}">
                <a16:creationId xmlns:a16="http://schemas.microsoft.com/office/drawing/2014/main" id="{86849D3C-2BBB-AF69-C916-D43C4E256E8B}"/>
              </a:ext>
            </a:extLst>
          </p:cNvPr>
          <p:cNvSpPr txBox="1"/>
          <p:nvPr/>
        </p:nvSpPr>
        <p:spPr>
          <a:xfrm>
            <a:off x="6747634" y="2548259"/>
            <a:ext cx="19488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Broken ion source, cause unclear</a:t>
            </a:r>
          </a:p>
        </p:txBody>
      </p:sp>
      <p:sp>
        <p:nvSpPr>
          <p:cNvPr id="18" name="TextBox 17">
            <a:extLst>
              <a:ext uri="{FF2B5EF4-FFF2-40B4-BE49-F238E27FC236}">
                <a16:creationId xmlns:a16="http://schemas.microsoft.com/office/drawing/2014/main" id="{BE53F790-690C-D4C1-97EE-444999ADD405}"/>
              </a:ext>
            </a:extLst>
          </p:cNvPr>
          <p:cNvSpPr txBox="1"/>
          <p:nvPr/>
        </p:nvSpPr>
        <p:spPr>
          <a:xfrm>
            <a:off x="7957089" y="1869524"/>
            <a:ext cx="19159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FEBIAD target failures</a:t>
            </a:r>
          </a:p>
        </p:txBody>
      </p:sp>
      <p:sp>
        <p:nvSpPr>
          <p:cNvPr id="19" name="TextBox 18">
            <a:extLst>
              <a:ext uri="{FF2B5EF4-FFF2-40B4-BE49-F238E27FC236}">
                <a16:creationId xmlns:a16="http://schemas.microsoft.com/office/drawing/2014/main" id="{20EA83DA-41B5-B137-C3CC-A9097F0CC6EC}"/>
              </a:ext>
            </a:extLst>
          </p:cNvPr>
          <p:cNvSpPr txBox="1"/>
          <p:nvPr/>
        </p:nvSpPr>
        <p:spPr>
          <a:xfrm>
            <a:off x="9164585" y="2574363"/>
            <a:ext cx="1733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IGLIS target failure</a:t>
            </a:r>
          </a:p>
        </p:txBody>
      </p:sp>
      <p:sp>
        <p:nvSpPr>
          <p:cNvPr id="20" name="TextBox 19">
            <a:extLst>
              <a:ext uri="{FF2B5EF4-FFF2-40B4-BE49-F238E27FC236}">
                <a16:creationId xmlns:a16="http://schemas.microsoft.com/office/drawing/2014/main" id="{6E421E80-52C7-F129-0926-5961E7806B63}"/>
              </a:ext>
            </a:extLst>
          </p:cNvPr>
          <p:cNvSpPr txBox="1"/>
          <p:nvPr/>
        </p:nvSpPr>
        <p:spPr>
          <a:xfrm>
            <a:off x="10527972" y="1869524"/>
            <a:ext cx="17700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FEBIAD target failures</a:t>
            </a:r>
          </a:p>
        </p:txBody>
      </p:sp>
      <p:cxnSp>
        <p:nvCxnSpPr>
          <p:cNvPr id="24" name="Straight Arrow Connector 23">
            <a:extLst>
              <a:ext uri="{FF2B5EF4-FFF2-40B4-BE49-F238E27FC236}">
                <a16:creationId xmlns:a16="http://schemas.microsoft.com/office/drawing/2014/main" id="{2E60F2E0-A4B9-3D6D-3284-E6CC2D87D9E5}"/>
              </a:ext>
            </a:extLst>
          </p:cNvPr>
          <p:cNvCxnSpPr/>
          <p:nvPr/>
        </p:nvCxnSpPr>
        <p:spPr>
          <a:xfrm>
            <a:off x="8601657" y="2481965"/>
            <a:ext cx="0" cy="11794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835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 Reliability : How to Interpret</a:t>
            </a:r>
            <a:endParaRPr lang="en-US" dirty="0"/>
          </a:p>
        </p:txBody>
      </p:sp>
      <p:sp>
        <p:nvSpPr>
          <p:cNvPr id="3" name="Content Placeholder 2"/>
          <p:cNvSpPr>
            <a:spLocks noGrp="1"/>
          </p:cNvSpPr>
          <p:nvPr>
            <p:ph idx="1"/>
          </p:nvPr>
        </p:nvSpPr>
        <p:spPr>
          <a:xfrm>
            <a:off x="1546785" y="1697806"/>
            <a:ext cx="9750211" cy="2844023"/>
          </a:xfrm>
        </p:spPr>
        <p:txBody>
          <a:bodyPr>
            <a:normAutofit fontScale="85000" lnSpcReduction="20000"/>
          </a:bodyPr>
          <a:lstStyle/>
          <a:p>
            <a:r>
              <a:rPr lang="en-US" dirty="0"/>
              <a:t>Some things to note:</a:t>
            </a:r>
          </a:p>
          <a:p>
            <a:pPr lvl="1">
              <a:lnSpc>
                <a:spcPct val="120000"/>
              </a:lnSpc>
              <a:buFont typeface="Courier New" panose="020B0604020202020204" pitchFamily="34" charset="0"/>
              <a:buChar char="o"/>
            </a:pPr>
            <a:r>
              <a:rPr lang="en-US" dirty="0" smtClean="0"/>
              <a:t>One </a:t>
            </a:r>
            <a:r>
              <a:rPr lang="en-US" dirty="0"/>
              <a:t>target failure is extremely expensive in terms of </a:t>
            </a:r>
            <a:r>
              <a:rPr lang="en-US" dirty="0" smtClean="0"/>
              <a:t>downtime</a:t>
            </a:r>
            <a:r>
              <a:rPr lang="en-US" dirty="0"/>
              <a:t>, a minimum of 4 </a:t>
            </a:r>
            <a:r>
              <a:rPr lang="en-US" dirty="0" smtClean="0"/>
              <a:t>days, up to 10 days, </a:t>
            </a:r>
            <a:r>
              <a:rPr lang="en-US" dirty="0"/>
              <a:t>is needed to turn </a:t>
            </a:r>
            <a:r>
              <a:rPr lang="en-US" dirty="0" smtClean="0"/>
              <a:t>around a new target.</a:t>
            </a:r>
          </a:p>
          <a:p>
            <a:pPr lvl="1">
              <a:lnSpc>
                <a:spcPct val="120000"/>
              </a:lnSpc>
              <a:buFont typeface="Courier New" panose="020B0604020202020204" pitchFamily="34" charset="0"/>
              <a:buChar char="o"/>
            </a:pPr>
            <a:endParaRPr lang="en-US" dirty="0"/>
          </a:p>
          <a:p>
            <a:pPr lvl="1">
              <a:lnSpc>
                <a:spcPct val="130000"/>
              </a:lnSpc>
              <a:buFont typeface="Courier New" panose="020B0604020202020204" pitchFamily="34" charset="0"/>
              <a:buChar char="o"/>
            </a:pPr>
            <a:r>
              <a:rPr lang="en-US" dirty="0"/>
              <a:t>One failure often produces another – </a:t>
            </a:r>
            <a:r>
              <a:rPr lang="en-US" dirty="0" smtClean="0"/>
              <a:t>in order to recover as many hours as possible during an emergency target swap, we often have to cut out steps we would otherwise have taken and this can increase the probability that the new target fails – </a:t>
            </a:r>
            <a:r>
              <a:rPr lang="en-US" dirty="0"/>
              <a:t>a lesson learned the hard </a:t>
            </a:r>
            <a:r>
              <a:rPr lang="en-US" dirty="0" smtClean="0"/>
              <a:t>way in 2022 and 2024.</a:t>
            </a:r>
            <a:endParaRPr lang="en-US" dirty="0"/>
          </a:p>
        </p:txBody>
      </p:sp>
      <p:pic>
        <p:nvPicPr>
          <p:cNvPr id="4" name="Content Placeholder 6">
            <a:extLst>
              <a:ext uri="{FF2B5EF4-FFF2-40B4-BE49-F238E27FC236}">
                <a16:creationId xmlns:a16="http://schemas.microsoft.com/office/drawing/2014/main" id="{5A5581B9-2B69-46A4-2D9D-14DE473AA6E3}"/>
              </a:ext>
            </a:extLst>
          </p:cNvPr>
          <p:cNvPicPr>
            <a:picLocks noChangeAspect="1"/>
          </p:cNvPicPr>
          <p:nvPr/>
        </p:nvPicPr>
        <p:blipFill>
          <a:blip r:embed="rId2">
            <a:extLst/>
          </a:blip>
          <a:stretch>
            <a:fillRect/>
          </a:stretch>
        </p:blipFill>
        <p:spPr>
          <a:xfrm>
            <a:off x="1150907" y="4601793"/>
            <a:ext cx="6984102" cy="2251894"/>
          </a:xfrm>
          <a:prstGeom prst="rect">
            <a:avLst/>
          </a:prstGeom>
        </p:spPr>
      </p:pic>
    </p:spTree>
    <p:extLst>
      <p:ext uri="{BB962C8B-B14F-4D97-AF65-F5344CB8AC3E}">
        <p14:creationId xmlns:p14="http://schemas.microsoft.com/office/powerpoint/2010/main" val="3042207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 Reliability : FEBIAD targets</a:t>
            </a:r>
            <a:endParaRPr lang="en-US" dirty="0"/>
          </a:p>
        </p:txBody>
      </p:sp>
      <p:pic>
        <p:nvPicPr>
          <p:cNvPr id="5" name="Content Placeholder 6">
            <a:extLst>
              <a:ext uri="{FF2B5EF4-FFF2-40B4-BE49-F238E27FC236}">
                <a16:creationId xmlns:a16="http://schemas.microsoft.com/office/drawing/2014/main" id="{5A5581B9-2B69-46A4-2D9D-14DE473AA6E3}"/>
              </a:ext>
            </a:extLst>
          </p:cNvPr>
          <p:cNvPicPr>
            <a:picLocks noChangeAspect="1"/>
          </p:cNvPicPr>
          <p:nvPr/>
        </p:nvPicPr>
        <p:blipFill>
          <a:blip r:embed="rId2">
            <a:extLst/>
          </a:blip>
          <a:stretch>
            <a:fillRect/>
          </a:stretch>
        </p:blipFill>
        <p:spPr>
          <a:xfrm>
            <a:off x="1150907" y="4601793"/>
            <a:ext cx="6984102" cy="2251894"/>
          </a:xfrm>
          <a:prstGeom prst="rect">
            <a:avLst/>
          </a:prstGeom>
        </p:spPr>
      </p:pic>
      <p:pic>
        <p:nvPicPr>
          <p:cNvPr id="4" name="Picture 3" descr="Diagram&#10;&#10;Description automatically generated">
            <a:extLst>
              <a:ext uri="{FF2B5EF4-FFF2-40B4-BE49-F238E27FC236}">
                <a16:creationId xmlns:a16="http://schemas.microsoft.com/office/drawing/2014/main" id="{0488091B-45DA-22AC-B1DE-FE193B6C26EF}"/>
              </a:ext>
            </a:extLst>
          </p:cNvPr>
          <p:cNvPicPr>
            <a:picLocks noChangeAspect="1"/>
          </p:cNvPicPr>
          <p:nvPr/>
        </p:nvPicPr>
        <p:blipFill>
          <a:blip r:embed="rId3"/>
          <a:stretch>
            <a:fillRect/>
          </a:stretch>
        </p:blipFill>
        <p:spPr>
          <a:xfrm>
            <a:off x="5419151" y="1654408"/>
            <a:ext cx="6682502" cy="3725111"/>
          </a:xfrm>
          <a:prstGeom prst="rect">
            <a:avLst/>
          </a:prstGeom>
        </p:spPr>
      </p:pic>
      <p:sp>
        <p:nvSpPr>
          <p:cNvPr id="3" name="Content Placeholder 2"/>
          <p:cNvSpPr>
            <a:spLocks noGrp="1"/>
          </p:cNvSpPr>
          <p:nvPr>
            <p:ph idx="1"/>
          </p:nvPr>
        </p:nvSpPr>
        <p:spPr>
          <a:xfrm>
            <a:off x="681471" y="1654408"/>
            <a:ext cx="4532555" cy="3981621"/>
          </a:xfrm>
        </p:spPr>
        <p:txBody>
          <a:bodyPr>
            <a:normAutofit fontScale="85000" lnSpcReduction="20000"/>
          </a:bodyPr>
          <a:lstStyle/>
          <a:p>
            <a:pPr>
              <a:lnSpc>
                <a:spcPct val="110000"/>
              </a:lnSpc>
            </a:pPr>
            <a:r>
              <a:rPr lang="en-US" dirty="0"/>
              <a:t>Most source failures in the past 5 years have been FEBIAD targets</a:t>
            </a:r>
          </a:p>
          <a:p>
            <a:pPr lvl="1">
              <a:lnSpc>
                <a:spcPct val="110000"/>
              </a:lnSpc>
              <a:buFont typeface="Courier New" panose="020B0604020202020204" pitchFamily="34" charset="0"/>
              <a:buChar char="o"/>
            </a:pPr>
            <a:r>
              <a:rPr lang="en-US" dirty="0"/>
              <a:t>The design is complex as the result of many patch-type fixes over the </a:t>
            </a:r>
            <a:r>
              <a:rPr lang="en-US" dirty="0" smtClean="0"/>
              <a:t>years.</a:t>
            </a:r>
            <a:endParaRPr lang="en-US" dirty="0"/>
          </a:p>
          <a:p>
            <a:pPr lvl="1">
              <a:lnSpc>
                <a:spcPct val="110000"/>
              </a:lnSpc>
              <a:buFont typeface="Courier New" panose="020B0604020202020204" pitchFamily="34" charset="0"/>
              <a:buChar char="o"/>
            </a:pPr>
            <a:r>
              <a:rPr lang="en-US" dirty="0"/>
              <a:t>Since high power targets require the proton beam to heat them to full temperature, we don’t have good ways to test them offline so troubleshooting is difficult and design changes are riskier</a:t>
            </a:r>
            <a:r>
              <a:rPr lang="en-US" dirty="0" smtClean="0"/>
              <a:t>.</a:t>
            </a:r>
            <a:endParaRPr lang="en-US" dirty="0"/>
          </a:p>
        </p:txBody>
      </p:sp>
      <p:sp>
        <p:nvSpPr>
          <p:cNvPr id="6" name="TextBox 5"/>
          <p:cNvSpPr txBox="1"/>
          <p:nvPr/>
        </p:nvSpPr>
        <p:spPr>
          <a:xfrm>
            <a:off x="8398622" y="5470271"/>
            <a:ext cx="3703031" cy="1200329"/>
          </a:xfrm>
          <a:prstGeom prst="rect">
            <a:avLst/>
          </a:prstGeom>
          <a:noFill/>
        </p:spPr>
        <p:txBody>
          <a:bodyPr wrap="square" rtlCol="0">
            <a:spAutoFit/>
          </a:bodyPr>
          <a:lstStyle/>
          <a:p>
            <a:r>
              <a:rPr lang="en-US" i="1" dirty="0" smtClean="0"/>
              <a:t>Cross section of the ISAC FEBIAD target showing the bias voltages for all components in each of the 2 running modes.</a:t>
            </a:r>
            <a:endParaRPr lang="en-US" i="1" dirty="0"/>
          </a:p>
        </p:txBody>
      </p:sp>
      <p:sp>
        <p:nvSpPr>
          <p:cNvPr id="7" name="Oval 6"/>
          <p:cNvSpPr/>
          <p:nvPr/>
        </p:nvSpPr>
        <p:spPr>
          <a:xfrm>
            <a:off x="6912547" y="5220393"/>
            <a:ext cx="1113905" cy="1637607"/>
          </a:xfrm>
          <a:prstGeom prst="ellipse">
            <a:avLst/>
          </a:prstGeom>
          <a:noFill/>
          <a:ln>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28081" y="4601793"/>
            <a:ext cx="1113905" cy="2267287"/>
          </a:xfrm>
          <a:prstGeom prst="ellipse">
            <a:avLst/>
          </a:prstGeom>
          <a:noFill/>
          <a:ln>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671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Reliability : FEBIAD targets</a:t>
            </a:r>
          </a:p>
        </p:txBody>
      </p:sp>
      <p:sp>
        <p:nvSpPr>
          <p:cNvPr id="3" name="Content Placeholder 2"/>
          <p:cNvSpPr>
            <a:spLocks noGrp="1"/>
          </p:cNvSpPr>
          <p:nvPr>
            <p:ph idx="1"/>
          </p:nvPr>
        </p:nvSpPr>
        <p:spPr>
          <a:xfrm>
            <a:off x="681471" y="2032777"/>
            <a:ext cx="7781593" cy="3939398"/>
          </a:xfrm>
        </p:spPr>
        <p:txBody>
          <a:bodyPr>
            <a:normAutofit/>
          </a:bodyPr>
          <a:lstStyle/>
          <a:p>
            <a:r>
              <a:rPr lang="en-US" dirty="0"/>
              <a:t>Recent FEBIAD success has come from re-routing the 500V carrying anode wire and improving its isolation in the vary cramped space of the target assembly</a:t>
            </a:r>
          </a:p>
          <a:p>
            <a:r>
              <a:rPr lang="en-US" dirty="0" smtClean="0"/>
              <a:t>Also changing some operating processes</a:t>
            </a:r>
          </a:p>
          <a:p>
            <a:pPr lvl="1"/>
            <a:r>
              <a:rPr lang="en-US" dirty="0" smtClean="0"/>
              <a:t>More </a:t>
            </a:r>
            <a:r>
              <a:rPr lang="en-US" dirty="0"/>
              <a:t>time for stabilization built into schedule</a:t>
            </a:r>
          </a:p>
          <a:p>
            <a:pPr lvl="1"/>
            <a:r>
              <a:rPr lang="en-US" dirty="0" smtClean="0"/>
              <a:t>Greater </a:t>
            </a:r>
            <a:r>
              <a:rPr lang="en-US" dirty="0"/>
              <a:t>scrutiny on the stability of the proton beam, to reduce stress from thermal cycling</a:t>
            </a:r>
          </a:p>
          <a:p>
            <a:endParaRPr lang="en-US" dirty="0"/>
          </a:p>
        </p:txBody>
      </p:sp>
      <p:pic>
        <p:nvPicPr>
          <p:cNvPr id="4" name="Picture 3" descr="A picture containing close&#10;&#10;Description automatically generated">
            <a:extLst>
              <a:ext uri="{FF2B5EF4-FFF2-40B4-BE49-F238E27FC236}">
                <a16:creationId xmlns:a16="http://schemas.microsoft.com/office/drawing/2014/main" id="{5F196915-47F7-A6DB-9682-70F8B4693CDD}"/>
              </a:ext>
            </a:extLst>
          </p:cNvPr>
          <p:cNvPicPr>
            <a:picLocks noChangeAspect="1"/>
          </p:cNvPicPr>
          <p:nvPr/>
        </p:nvPicPr>
        <p:blipFill>
          <a:blip r:embed="rId2"/>
          <a:stretch>
            <a:fillRect/>
          </a:stretch>
        </p:blipFill>
        <p:spPr>
          <a:xfrm>
            <a:off x="8839197" y="2120950"/>
            <a:ext cx="2686050" cy="2257425"/>
          </a:xfrm>
          <a:prstGeom prst="rect">
            <a:avLst/>
          </a:prstGeom>
        </p:spPr>
      </p:pic>
      <p:sp>
        <p:nvSpPr>
          <p:cNvPr id="5" name="TextBox 4"/>
          <p:cNvSpPr txBox="1"/>
          <p:nvPr/>
        </p:nvSpPr>
        <p:spPr>
          <a:xfrm>
            <a:off x="8839196" y="4456683"/>
            <a:ext cx="2773683" cy="2031325"/>
          </a:xfrm>
          <a:prstGeom prst="rect">
            <a:avLst/>
          </a:prstGeom>
          <a:noFill/>
        </p:spPr>
        <p:txBody>
          <a:bodyPr wrap="square" rtlCol="0">
            <a:spAutoFit/>
          </a:bodyPr>
          <a:lstStyle/>
          <a:p>
            <a:r>
              <a:rPr lang="en-US" i="1" dirty="0" err="1" smtClean="0"/>
              <a:t>Sleeving</a:t>
            </a:r>
            <a:r>
              <a:rPr lang="en-US" i="1" dirty="0" smtClean="0"/>
              <a:t> on a wire inside the target destroyed by sparks in the old design.</a:t>
            </a:r>
          </a:p>
          <a:p>
            <a:r>
              <a:rPr lang="en-US" i="1" dirty="0" smtClean="0"/>
              <a:t>See poster by #147 Fernando Maldonado for ongoing FEBIAD optimization work.</a:t>
            </a:r>
            <a:endParaRPr lang="en-US" i="1" dirty="0"/>
          </a:p>
        </p:txBody>
      </p:sp>
    </p:spTree>
    <p:extLst>
      <p:ext uri="{BB962C8B-B14F-4D97-AF65-F5344CB8AC3E}">
        <p14:creationId xmlns:p14="http://schemas.microsoft.com/office/powerpoint/2010/main" val="189651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A5581B9-2B69-46A4-2D9D-14DE473AA6E3}"/>
              </a:ext>
            </a:extLst>
          </p:cNvPr>
          <p:cNvPicPr>
            <a:picLocks noChangeAspect="1"/>
          </p:cNvPicPr>
          <p:nvPr/>
        </p:nvPicPr>
        <p:blipFill>
          <a:blip r:embed="rId2">
            <a:extLst/>
          </a:blip>
          <a:stretch>
            <a:fillRect/>
          </a:stretch>
        </p:blipFill>
        <p:spPr>
          <a:xfrm>
            <a:off x="1150907" y="4601793"/>
            <a:ext cx="6984102" cy="2251894"/>
          </a:xfrm>
          <a:prstGeom prst="rect">
            <a:avLst/>
          </a:prstGeom>
        </p:spPr>
      </p:pic>
      <p:sp>
        <p:nvSpPr>
          <p:cNvPr id="2" name="Title 1"/>
          <p:cNvSpPr>
            <a:spLocks noGrp="1"/>
          </p:cNvSpPr>
          <p:nvPr>
            <p:ph type="title"/>
          </p:nvPr>
        </p:nvSpPr>
        <p:spPr/>
        <p:txBody>
          <a:bodyPr/>
          <a:lstStyle/>
          <a:p>
            <a:r>
              <a:rPr lang="en-US" dirty="0" smtClean="0"/>
              <a:t>Source Reliability : New </a:t>
            </a:r>
            <a:r>
              <a:rPr lang="en-US" dirty="0" smtClean="0"/>
              <a:t>Targets</a:t>
            </a:r>
            <a:endParaRPr lang="en-US" dirty="0"/>
          </a:p>
        </p:txBody>
      </p:sp>
      <p:sp>
        <p:nvSpPr>
          <p:cNvPr id="3" name="Content Placeholder 2"/>
          <p:cNvSpPr>
            <a:spLocks noGrp="1"/>
          </p:cNvSpPr>
          <p:nvPr>
            <p:ph idx="1"/>
          </p:nvPr>
        </p:nvSpPr>
        <p:spPr>
          <a:xfrm>
            <a:off x="681471" y="1690217"/>
            <a:ext cx="8030267" cy="2800696"/>
          </a:xfrm>
        </p:spPr>
        <p:txBody>
          <a:bodyPr>
            <a:normAutofit fontScale="85000" lnSpcReduction="10000"/>
          </a:bodyPr>
          <a:lstStyle/>
          <a:p>
            <a:r>
              <a:rPr lang="en-US" dirty="0"/>
              <a:t>Some downtime related to finding the limits of new target materials or designs</a:t>
            </a:r>
          </a:p>
          <a:p>
            <a:pPr lvl="1">
              <a:lnSpc>
                <a:spcPct val="100000"/>
              </a:lnSpc>
            </a:pPr>
            <a:r>
              <a:rPr lang="en-US" dirty="0"/>
              <a:t>When we started running graphite targets </a:t>
            </a:r>
            <a:r>
              <a:rPr lang="en-US" dirty="0" smtClean="0"/>
              <a:t>they </a:t>
            </a:r>
            <a:r>
              <a:rPr lang="en-US" dirty="0"/>
              <a:t>only lasted 2 weeks. We have since changed the configuration so they last 3 weeks</a:t>
            </a:r>
            <a:r>
              <a:rPr lang="en-US" dirty="0" smtClean="0"/>
              <a:t>. Responsible for some of the 2022 DT.</a:t>
            </a:r>
            <a:endParaRPr lang="en-US" dirty="0"/>
          </a:p>
          <a:p>
            <a:pPr lvl="1">
              <a:lnSpc>
                <a:spcPct val="100000"/>
              </a:lnSpc>
            </a:pPr>
            <a:r>
              <a:rPr lang="en-US" dirty="0"/>
              <a:t>ISAC ran </a:t>
            </a:r>
            <a:r>
              <a:rPr lang="en-US" dirty="0" err="1"/>
              <a:t>TiC</a:t>
            </a:r>
            <a:r>
              <a:rPr lang="en-US" dirty="0"/>
              <a:t> targets many years ago, but when we started running them again in the past few years, there was still uncertainty about the best material formulation and conditioning process. We needed a few tries to implement a reliable method</a:t>
            </a:r>
            <a:r>
              <a:rPr lang="en-US" dirty="0" smtClean="0"/>
              <a:t>.</a:t>
            </a:r>
            <a:endParaRPr lang="en-US" dirty="0"/>
          </a:p>
        </p:txBody>
      </p:sp>
      <p:pic>
        <p:nvPicPr>
          <p:cNvPr id="4" name="Picture 3" descr="A circular object with metal rods and bolts&#10;&#10;Description automatically generated">
            <a:extLst>
              <a:ext uri="{FF2B5EF4-FFF2-40B4-BE49-F238E27FC236}">
                <a16:creationId xmlns:a16="http://schemas.microsoft.com/office/drawing/2014/main" id="{A4B3D305-C677-8145-D431-4DFD7BE6EDF4}"/>
              </a:ext>
            </a:extLst>
          </p:cNvPr>
          <p:cNvPicPr>
            <a:picLocks noChangeAspect="1"/>
          </p:cNvPicPr>
          <p:nvPr/>
        </p:nvPicPr>
        <p:blipFill>
          <a:blip r:embed="rId3"/>
          <a:stretch>
            <a:fillRect/>
          </a:stretch>
        </p:blipFill>
        <p:spPr>
          <a:xfrm>
            <a:off x="9275375" y="4689301"/>
            <a:ext cx="2143125" cy="2057400"/>
          </a:xfrm>
          <a:prstGeom prst="rect">
            <a:avLst/>
          </a:prstGeom>
        </p:spPr>
      </p:pic>
      <p:pic>
        <p:nvPicPr>
          <p:cNvPr id="5" name="Picture 4" descr="A close up of a machine&#10;&#10;Description automatically generated">
            <a:extLst>
              <a:ext uri="{FF2B5EF4-FFF2-40B4-BE49-F238E27FC236}">
                <a16:creationId xmlns:a16="http://schemas.microsoft.com/office/drawing/2014/main" id="{5596D30D-030D-DAC5-89BA-1DBA35518F9E}"/>
              </a:ext>
            </a:extLst>
          </p:cNvPr>
          <p:cNvPicPr>
            <a:picLocks noChangeAspect="1"/>
          </p:cNvPicPr>
          <p:nvPr/>
        </p:nvPicPr>
        <p:blipFill>
          <a:blip r:embed="rId4"/>
          <a:stretch>
            <a:fillRect/>
          </a:stretch>
        </p:blipFill>
        <p:spPr>
          <a:xfrm rot="5400000">
            <a:off x="8830638" y="961215"/>
            <a:ext cx="2857500" cy="2143125"/>
          </a:xfrm>
          <a:prstGeom prst="rect">
            <a:avLst/>
          </a:prstGeom>
        </p:spPr>
      </p:pic>
      <p:sp>
        <p:nvSpPr>
          <p:cNvPr id="6" name="TextBox 5">
            <a:extLst>
              <a:ext uri="{FF2B5EF4-FFF2-40B4-BE49-F238E27FC236}">
                <a16:creationId xmlns:a16="http://schemas.microsoft.com/office/drawing/2014/main" id="{2021082D-CA47-0C17-98C1-5C3CF5041757}"/>
              </a:ext>
            </a:extLst>
          </p:cNvPr>
          <p:cNvSpPr txBox="1"/>
          <p:nvPr/>
        </p:nvSpPr>
        <p:spPr>
          <a:xfrm>
            <a:off x="9199076" y="3659916"/>
            <a:ext cx="21318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err="1" smtClean="0"/>
              <a:t>TiC</a:t>
            </a:r>
            <a:r>
              <a:rPr lang="en-US" sz="1600" i="1" dirty="0" smtClean="0"/>
              <a:t> target container degradation seen in the hot cell</a:t>
            </a:r>
            <a:endParaRPr lang="en-US" sz="1600" i="1" dirty="0"/>
          </a:p>
        </p:txBody>
      </p:sp>
      <p:sp>
        <p:nvSpPr>
          <p:cNvPr id="8" name="Oval 7"/>
          <p:cNvSpPr/>
          <p:nvPr/>
        </p:nvSpPr>
        <p:spPr>
          <a:xfrm>
            <a:off x="5128081" y="4601793"/>
            <a:ext cx="1113905" cy="2267287"/>
          </a:xfrm>
          <a:prstGeom prst="ellipse">
            <a:avLst/>
          </a:prstGeom>
          <a:noFill/>
          <a:ln>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888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F758C-2B16-062B-F60B-F14CE9464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F9499-43F9-086C-7BC2-781C8A74C633}"/>
              </a:ext>
            </a:extLst>
          </p:cNvPr>
          <p:cNvSpPr>
            <a:spLocks noGrp="1"/>
          </p:cNvSpPr>
          <p:nvPr>
            <p:ph type="title"/>
          </p:nvPr>
        </p:nvSpPr>
        <p:spPr>
          <a:xfrm>
            <a:off x="681471" y="979687"/>
            <a:ext cx="10252418" cy="650329"/>
          </a:xfrm>
        </p:spPr>
        <p:txBody>
          <a:bodyPr>
            <a:normAutofit/>
          </a:bodyPr>
          <a:lstStyle/>
          <a:p>
            <a:r>
              <a:rPr lang="en-US" dirty="0" smtClean="0"/>
              <a:t>Source Reliability </a:t>
            </a:r>
            <a:r>
              <a:rPr lang="en-US" dirty="0"/>
              <a:t>: </a:t>
            </a:r>
            <a:r>
              <a:rPr lang="en-US" dirty="0" smtClean="0"/>
              <a:t>Final Thoughts</a:t>
            </a:r>
            <a:endParaRPr lang="en-US" dirty="0"/>
          </a:p>
        </p:txBody>
      </p:sp>
      <p:pic>
        <p:nvPicPr>
          <p:cNvPr id="15" name="Content Placeholder 6">
            <a:extLst>
              <a:ext uri="{FF2B5EF4-FFF2-40B4-BE49-F238E27FC236}">
                <a16:creationId xmlns:a16="http://schemas.microsoft.com/office/drawing/2014/main" id="{5A5581B9-2B69-46A4-2D9D-14DE473AA6E3}"/>
              </a:ext>
            </a:extLst>
          </p:cNvPr>
          <p:cNvPicPr>
            <a:picLocks noChangeAspect="1"/>
          </p:cNvPicPr>
          <p:nvPr/>
        </p:nvPicPr>
        <p:blipFill>
          <a:blip r:embed="rId2">
            <a:extLst/>
          </a:blip>
          <a:stretch>
            <a:fillRect/>
          </a:stretch>
        </p:blipFill>
        <p:spPr>
          <a:xfrm>
            <a:off x="2002535" y="3661443"/>
            <a:ext cx="9102060" cy="2806683"/>
          </a:xfrm>
          <a:prstGeom prst="rect">
            <a:avLst/>
          </a:prstGeom>
        </p:spPr>
      </p:pic>
      <p:sp>
        <p:nvSpPr>
          <p:cNvPr id="9" name="TextBox 8">
            <a:extLst>
              <a:ext uri="{FF2B5EF4-FFF2-40B4-BE49-F238E27FC236}">
                <a16:creationId xmlns:a16="http://schemas.microsoft.com/office/drawing/2014/main" id="{0C44995A-A391-D426-729E-1DCF850BCD4E}"/>
              </a:ext>
            </a:extLst>
          </p:cNvPr>
          <p:cNvSpPr txBox="1"/>
          <p:nvPr/>
        </p:nvSpPr>
        <p:spPr>
          <a:xfrm>
            <a:off x="4855039" y="3754647"/>
            <a:ext cx="23705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COVID...</a:t>
            </a:r>
          </a:p>
        </p:txBody>
      </p:sp>
      <p:cxnSp>
        <p:nvCxnSpPr>
          <p:cNvPr id="4" name="Straight Arrow Connector 3">
            <a:extLst>
              <a:ext uri="{FF2B5EF4-FFF2-40B4-BE49-F238E27FC236}">
                <a16:creationId xmlns:a16="http://schemas.microsoft.com/office/drawing/2014/main" id="{2E60F2E0-A4B9-3D6D-3284-E6CC2D87D9E5}"/>
              </a:ext>
            </a:extLst>
          </p:cNvPr>
          <p:cNvCxnSpPr/>
          <p:nvPr/>
        </p:nvCxnSpPr>
        <p:spPr>
          <a:xfrm>
            <a:off x="4408569" y="3471589"/>
            <a:ext cx="0" cy="219769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175D8F91-982E-8C0C-EABA-FB40C51E66CB}"/>
              </a:ext>
            </a:extLst>
          </p:cNvPr>
          <p:cNvCxnSpPr>
            <a:cxnSpLocks/>
          </p:cNvCxnSpPr>
          <p:nvPr/>
        </p:nvCxnSpPr>
        <p:spPr>
          <a:xfrm>
            <a:off x="5550463" y="4123979"/>
            <a:ext cx="5989" cy="19959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EF3CC460-02DD-6BEE-78B6-91993A653712}"/>
              </a:ext>
            </a:extLst>
          </p:cNvPr>
          <p:cNvCxnSpPr>
            <a:cxnSpLocks/>
          </p:cNvCxnSpPr>
          <p:nvPr/>
        </p:nvCxnSpPr>
        <p:spPr>
          <a:xfrm>
            <a:off x="6705301" y="3403407"/>
            <a:ext cx="0" cy="209961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DF0BE29-6B7A-4D0C-A36C-6BDC9B0E1C08}"/>
              </a:ext>
            </a:extLst>
          </p:cNvPr>
          <p:cNvCxnSpPr>
            <a:cxnSpLocks/>
          </p:cNvCxnSpPr>
          <p:nvPr/>
        </p:nvCxnSpPr>
        <p:spPr>
          <a:xfrm>
            <a:off x="9031978" y="3190672"/>
            <a:ext cx="3007" cy="222922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F4B372B-34C5-A5EF-98D8-FD48A9248071}"/>
              </a:ext>
            </a:extLst>
          </p:cNvPr>
          <p:cNvCxnSpPr>
            <a:cxnSpLocks/>
          </p:cNvCxnSpPr>
          <p:nvPr/>
        </p:nvCxnSpPr>
        <p:spPr>
          <a:xfrm>
            <a:off x="10233401" y="2515855"/>
            <a:ext cx="0" cy="219746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021082D-CA47-0C17-98C1-5C3CF5041757}"/>
              </a:ext>
            </a:extLst>
          </p:cNvPr>
          <p:cNvSpPr txBox="1"/>
          <p:nvPr/>
        </p:nvSpPr>
        <p:spPr>
          <a:xfrm>
            <a:off x="3441396" y="2574363"/>
            <a:ext cx="21318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High power target failure due to human factors</a:t>
            </a:r>
          </a:p>
        </p:txBody>
      </p:sp>
      <p:sp>
        <p:nvSpPr>
          <p:cNvPr id="17" name="TextBox 16">
            <a:extLst>
              <a:ext uri="{FF2B5EF4-FFF2-40B4-BE49-F238E27FC236}">
                <a16:creationId xmlns:a16="http://schemas.microsoft.com/office/drawing/2014/main" id="{86849D3C-2BBB-AF69-C916-D43C4E256E8B}"/>
              </a:ext>
            </a:extLst>
          </p:cNvPr>
          <p:cNvSpPr txBox="1"/>
          <p:nvPr/>
        </p:nvSpPr>
        <p:spPr>
          <a:xfrm>
            <a:off x="6016120" y="2548259"/>
            <a:ext cx="19488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Broken ion source, cause unclear</a:t>
            </a:r>
          </a:p>
        </p:txBody>
      </p:sp>
      <p:sp>
        <p:nvSpPr>
          <p:cNvPr id="18" name="TextBox 17">
            <a:extLst>
              <a:ext uri="{FF2B5EF4-FFF2-40B4-BE49-F238E27FC236}">
                <a16:creationId xmlns:a16="http://schemas.microsoft.com/office/drawing/2014/main" id="{BE53F790-690C-D4C1-97EE-444999ADD405}"/>
              </a:ext>
            </a:extLst>
          </p:cNvPr>
          <p:cNvSpPr txBox="1"/>
          <p:nvPr/>
        </p:nvSpPr>
        <p:spPr>
          <a:xfrm>
            <a:off x="7225575" y="1869524"/>
            <a:ext cx="19159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FEBIAD target failures</a:t>
            </a:r>
          </a:p>
        </p:txBody>
      </p:sp>
      <p:sp>
        <p:nvSpPr>
          <p:cNvPr id="19" name="TextBox 18">
            <a:extLst>
              <a:ext uri="{FF2B5EF4-FFF2-40B4-BE49-F238E27FC236}">
                <a16:creationId xmlns:a16="http://schemas.microsoft.com/office/drawing/2014/main" id="{20EA83DA-41B5-B137-C3CC-A9097F0CC6EC}"/>
              </a:ext>
            </a:extLst>
          </p:cNvPr>
          <p:cNvSpPr txBox="1"/>
          <p:nvPr/>
        </p:nvSpPr>
        <p:spPr>
          <a:xfrm>
            <a:off x="8433071" y="2574363"/>
            <a:ext cx="1733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IGLIS target failure</a:t>
            </a:r>
          </a:p>
        </p:txBody>
      </p:sp>
      <p:sp>
        <p:nvSpPr>
          <p:cNvPr id="20" name="TextBox 19">
            <a:extLst>
              <a:ext uri="{FF2B5EF4-FFF2-40B4-BE49-F238E27FC236}">
                <a16:creationId xmlns:a16="http://schemas.microsoft.com/office/drawing/2014/main" id="{6E421E80-52C7-F129-0926-5961E7806B63}"/>
              </a:ext>
            </a:extLst>
          </p:cNvPr>
          <p:cNvSpPr txBox="1"/>
          <p:nvPr/>
        </p:nvSpPr>
        <p:spPr>
          <a:xfrm>
            <a:off x="9796458" y="1869524"/>
            <a:ext cx="17700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FEBIAD target failures</a:t>
            </a:r>
          </a:p>
        </p:txBody>
      </p:sp>
      <p:cxnSp>
        <p:nvCxnSpPr>
          <p:cNvPr id="24" name="Straight Arrow Connector 23">
            <a:extLst>
              <a:ext uri="{FF2B5EF4-FFF2-40B4-BE49-F238E27FC236}">
                <a16:creationId xmlns:a16="http://schemas.microsoft.com/office/drawing/2014/main" id="{2E60F2E0-A4B9-3D6D-3284-E6CC2D87D9E5}"/>
              </a:ext>
            </a:extLst>
          </p:cNvPr>
          <p:cNvCxnSpPr/>
          <p:nvPr/>
        </p:nvCxnSpPr>
        <p:spPr>
          <a:xfrm>
            <a:off x="7870143" y="2481965"/>
            <a:ext cx="0" cy="11794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9597" y="2036940"/>
            <a:ext cx="2759825" cy="1477328"/>
          </a:xfrm>
          <a:prstGeom prst="rect">
            <a:avLst/>
          </a:prstGeom>
          <a:noFill/>
          <a:ln w="76200">
            <a:solidFill>
              <a:schemeClr val="bg2">
                <a:lumMod val="75000"/>
              </a:schemeClr>
            </a:solidFill>
          </a:ln>
        </p:spPr>
        <p:txBody>
          <a:bodyPr wrap="square" rtlCol="0">
            <a:spAutoFit/>
          </a:bodyPr>
          <a:lstStyle/>
          <a:p>
            <a:r>
              <a:rPr lang="en-US" dirty="0"/>
              <a:t>As we solve the big problems, we start to run into the problems one level down -</a:t>
            </a:r>
            <a:r>
              <a:rPr lang="en-US" dirty="0" smtClean="0"/>
              <a:t> </a:t>
            </a:r>
            <a:r>
              <a:rPr lang="en-US" dirty="0"/>
              <a:t>this is </a:t>
            </a:r>
            <a:r>
              <a:rPr lang="en-US" dirty="0" smtClean="0"/>
              <a:t>progress</a:t>
            </a:r>
            <a:r>
              <a:rPr lang="en-US" dirty="0"/>
              <a:t>!</a:t>
            </a:r>
          </a:p>
        </p:txBody>
      </p:sp>
    </p:spTree>
    <p:extLst>
      <p:ext uri="{BB962C8B-B14F-4D97-AF65-F5344CB8AC3E}">
        <p14:creationId xmlns:p14="http://schemas.microsoft.com/office/powerpoint/2010/main" val="2015514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Reliability at </a:t>
            </a:r>
            <a:r>
              <a:rPr lang="en-US" dirty="0" smtClean="0"/>
              <a:t>TRIUMF-ISAC</a:t>
            </a:r>
            <a:endParaRPr lang="en-US" dirty="0"/>
          </a:p>
        </p:txBody>
      </p:sp>
      <p:sp>
        <p:nvSpPr>
          <p:cNvPr id="3" name="Content Placeholder 2"/>
          <p:cNvSpPr>
            <a:spLocks noGrp="1"/>
          </p:cNvSpPr>
          <p:nvPr>
            <p:ph idx="1"/>
          </p:nvPr>
        </p:nvSpPr>
        <p:spPr>
          <a:xfrm>
            <a:off x="681471" y="2032777"/>
            <a:ext cx="6326157" cy="4359710"/>
          </a:xfrm>
        </p:spPr>
        <p:txBody>
          <a:bodyPr>
            <a:normAutofit/>
          </a:bodyPr>
          <a:lstStyle/>
          <a:p>
            <a:r>
              <a:rPr lang="en-US" dirty="0" smtClean="0"/>
              <a:t>Reliably operating ISAC and providing a maximum number of beam hours to experiments is a core principle for TRIUMF</a:t>
            </a:r>
            <a:endParaRPr lang="en-US" dirty="0"/>
          </a:p>
          <a:p>
            <a:r>
              <a:rPr lang="en-US" dirty="0" smtClean="0"/>
              <a:t>Maintaining the trust between TRIUMF and scientists, students, funding agencies and the broader scientific community is paramount</a:t>
            </a:r>
          </a:p>
          <a:p>
            <a:r>
              <a:rPr lang="en-US" dirty="0" smtClean="0"/>
              <a:t>As systems age, focusing on reliability becomes more important</a:t>
            </a:r>
          </a:p>
        </p:txBody>
      </p:sp>
      <p:pic>
        <p:nvPicPr>
          <p:cNvPr id="5" name="Picture 4">
            <a:extLst>
              <a:ext uri="{FF2B5EF4-FFF2-40B4-BE49-F238E27FC236}">
                <a16:creationId xmlns:a16="http://schemas.microsoft.com/office/drawing/2014/main" id="{2FDF7F5C-3113-486A-88C7-3D71172D6AB3}"/>
              </a:ext>
            </a:extLst>
          </p:cNvPr>
          <p:cNvPicPr>
            <a:picLocks noChangeAspect="1"/>
          </p:cNvPicPr>
          <p:nvPr/>
        </p:nvPicPr>
        <p:blipFill rotWithShape="1">
          <a:blip r:embed="rId2"/>
          <a:srcRect l="13475" t="9091" r="21888"/>
          <a:stretch/>
        </p:blipFill>
        <p:spPr>
          <a:xfrm>
            <a:off x="7007628" y="2270368"/>
            <a:ext cx="4910051" cy="3884528"/>
          </a:xfrm>
          <a:prstGeom prst="rect">
            <a:avLst/>
          </a:prstGeom>
        </p:spPr>
      </p:pic>
    </p:spTree>
    <p:extLst>
      <p:ext uri="{BB962C8B-B14F-4D97-AF65-F5344CB8AC3E}">
        <p14:creationId xmlns:p14="http://schemas.microsoft.com/office/powerpoint/2010/main" val="10203657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Reliability : </a:t>
            </a:r>
            <a:r>
              <a:rPr lang="en-US" dirty="0" smtClean="0"/>
              <a:t>a constantly </a:t>
            </a:r>
            <a:r>
              <a:rPr lang="en-US" dirty="0" smtClean="0"/>
              <a:t>moving target</a:t>
            </a:r>
            <a:endParaRPr lang="en-US" dirty="0"/>
          </a:p>
        </p:txBody>
      </p:sp>
      <p:sp>
        <p:nvSpPr>
          <p:cNvPr id="3" name="Content Placeholder 2"/>
          <p:cNvSpPr>
            <a:spLocks noGrp="1"/>
          </p:cNvSpPr>
          <p:nvPr>
            <p:ph idx="1"/>
          </p:nvPr>
        </p:nvSpPr>
        <p:spPr/>
        <p:txBody>
          <a:bodyPr>
            <a:normAutofit/>
          </a:bodyPr>
          <a:lstStyle/>
          <a:p>
            <a:r>
              <a:rPr lang="en-US" dirty="0" smtClean="0"/>
              <a:t>Maintaining reliability </a:t>
            </a:r>
            <a:r>
              <a:rPr lang="en-US" dirty="0" smtClean="0"/>
              <a:t>in a </a:t>
            </a:r>
            <a:r>
              <a:rPr lang="en-US" dirty="0" smtClean="0"/>
              <a:t>research facility </a:t>
            </a:r>
            <a:r>
              <a:rPr lang="en-US" dirty="0" smtClean="0"/>
              <a:t>that </a:t>
            </a:r>
            <a:r>
              <a:rPr lang="en-US" dirty="0" smtClean="0"/>
              <a:t>wants to try new things requires constant adaptation.</a:t>
            </a:r>
          </a:p>
          <a:p>
            <a:r>
              <a:rPr lang="en-US" dirty="0" smtClean="0"/>
              <a:t>Solving one problem usually reveals another, but this is working towards a systematic way to handle reliability.</a:t>
            </a:r>
          </a:p>
          <a:p>
            <a:r>
              <a:rPr lang="en-US" dirty="0" smtClean="0"/>
              <a:t>Better reliability = more science &amp; less stress</a:t>
            </a:r>
            <a:endParaRPr lang="en-US" dirty="0"/>
          </a:p>
          <a:p>
            <a:endParaRPr lang="en-US" dirty="0" smtClean="0"/>
          </a:p>
        </p:txBody>
      </p:sp>
    </p:spTree>
    <p:extLst>
      <p:ext uri="{BB962C8B-B14F-4D97-AF65-F5344CB8AC3E}">
        <p14:creationId xmlns:p14="http://schemas.microsoft.com/office/powerpoint/2010/main" val="27592107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661988" y="4493174"/>
            <a:ext cx="3938587" cy="304113"/>
          </a:xfrm>
        </p:spPr>
        <p:txBody>
          <a:bodyPr/>
          <a:lstStyle/>
          <a:p>
            <a:r>
              <a:rPr lang="en-US" dirty="0"/>
              <a:t>Follow us </a:t>
            </a:r>
            <a:r>
              <a:rPr lang="en-US" b="1" dirty="0"/>
              <a:t>@TRIUMFLab</a:t>
            </a:r>
          </a:p>
        </p:txBody>
      </p:sp>
      <p:sp>
        <p:nvSpPr>
          <p:cNvPr id="6" name="Text Placeholder 3"/>
          <p:cNvSpPr>
            <a:spLocks noGrp="1"/>
          </p:cNvSpPr>
          <p:nvPr>
            <p:ph type="body" sz="quarter" idx="11"/>
          </p:nvPr>
        </p:nvSpPr>
        <p:spPr>
          <a:xfrm>
            <a:off x="661743" y="4118554"/>
            <a:ext cx="3938587" cy="374620"/>
          </a:xfrm>
        </p:spPr>
        <p:txBody>
          <a:bodyPr/>
          <a:lstStyle/>
          <a:p>
            <a:r>
              <a:rPr lang="en-US" dirty="0"/>
              <a:t>www.triumf.ca</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696" y="4932943"/>
            <a:ext cx="411480" cy="41148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549" y="4935991"/>
            <a:ext cx="408432" cy="40843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354" y="4932943"/>
            <a:ext cx="411480" cy="41148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59" y="4932943"/>
            <a:ext cx="411480" cy="411480"/>
          </a:xfrm>
          <a:prstGeom prst="rect">
            <a:avLst/>
          </a:prstGeom>
        </p:spPr>
      </p:pic>
      <p:sp>
        <p:nvSpPr>
          <p:cNvPr id="11" name="Title 1"/>
          <p:cNvSpPr>
            <a:spLocks noGrp="1"/>
          </p:cNvSpPr>
          <p:nvPr>
            <p:ph type="title"/>
          </p:nvPr>
        </p:nvSpPr>
        <p:spPr>
          <a:xfrm>
            <a:off x="661743" y="2032776"/>
            <a:ext cx="3938833" cy="1581961"/>
          </a:xfrm>
        </p:spPr>
        <p:txBody>
          <a:bodyPr/>
          <a:lstStyle/>
          <a:p>
            <a:r>
              <a:rPr lang="en-US" dirty="0"/>
              <a:t>Thank you</a:t>
            </a:r>
            <a:br>
              <a:rPr lang="en-US" dirty="0"/>
            </a:br>
            <a:r>
              <a:rPr lang="en-US" dirty="0">
                <a:solidFill>
                  <a:srgbClr val="00B0F0"/>
                </a:solidFill>
              </a:rPr>
              <a:t>Merci</a:t>
            </a:r>
            <a:endParaRPr lang="en-US" dirty="0"/>
          </a:p>
        </p:txBody>
      </p:sp>
    </p:spTree>
    <p:extLst>
      <p:ext uri="{BB962C8B-B14F-4D97-AF65-F5344CB8AC3E}">
        <p14:creationId xmlns:p14="http://schemas.microsoft.com/office/powerpoint/2010/main" val="812359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TRIUMF-ISAC </a:t>
            </a:r>
            <a:r>
              <a:rPr lang="en-US" dirty="0" smtClean="0"/>
              <a:t>basics</a:t>
            </a:r>
            <a:endParaRPr lang="en-US" dirty="0"/>
          </a:p>
        </p:txBody>
      </p:sp>
      <p:sp>
        <p:nvSpPr>
          <p:cNvPr id="3" name="Content Placeholder 2"/>
          <p:cNvSpPr>
            <a:spLocks noGrp="1"/>
          </p:cNvSpPr>
          <p:nvPr>
            <p:ph idx="1"/>
          </p:nvPr>
        </p:nvSpPr>
        <p:spPr>
          <a:xfrm>
            <a:off x="681471" y="2032776"/>
            <a:ext cx="5883921" cy="4422887"/>
          </a:xfrm>
        </p:spPr>
        <p:txBody>
          <a:bodyPr>
            <a:normAutofit fontScale="85000" lnSpcReduction="10000"/>
          </a:bodyPr>
          <a:lstStyle/>
          <a:p>
            <a:r>
              <a:rPr lang="en-US" dirty="0"/>
              <a:t>The TRIUMF cyclotron creates a beam of up to 100uA of protons at 480MeV to send to the ISAC target </a:t>
            </a:r>
            <a:r>
              <a:rPr lang="en-US" dirty="0" smtClean="0"/>
              <a:t>stations.</a:t>
            </a:r>
            <a:endParaRPr lang="en-US" dirty="0"/>
          </a:p>
          <a:p>
            <a:endParaRPr lang="en-US" dirty="0" smtClean="0"/>
          </a:p>
          <a:p>
            <a:r>
              <a:rPr lang="en-US" dirty="0" smtClean="0"/>
              <a:t>ISAC (Isotope Separator and </a:t>
            </a:r>
            <a:r>
              <a:rPr lang="en-US" dirty="0" err="1" smtClean="0"/>
              <a:t>ACcelerator</a:t>
            </a:r>
            <a:r>
              <a:rPr lang="en-US" dirty="0" smtClean="0"/>
              <a:t>) delivers </a:t>
            </a:r>
            <a:r>
              <a:rPr lang="en-US" dirty="0"/>
              <a:t>beams of radioactive ions to a variety of fundamental physics, life sciences, material sciences and astrophysics experiments</a:t>
            </a:r>
            <a:r>
              <a:rPr lang="en-US" dirty="0" smtClean="0"/>
              <a:t>.</a:t>
            </a:r>
          </a:p>
          <a:p>
            <a:pPr lvl="1"/>
            <a:r>
              <a:rPr lang="en-US" dirty="0">
                <a:solidFill>
                  <a:schemeClr val="bg2">
                    <a:lumMod val="25000"/>
                  </a:schemeClr>
                </a:solidFill>
              </a:rPr>
              <a:t>700 isotopes extracted</a:t>
            </a:r>
            <a:endParaRPr lang="en-US" dirty="0">
              <a:solidFill>
                <a:schemeClr val="bg2">
                  <a:lumMod val="25000"/>
                </a:schemeClr>
              </a:solidFill>
              <a:cs typeface="Arial"/>
            </a:endParaRPr>
          </a:p>
          <a:p>
            <a:pPr lvl="1"/>
            <a:r>
              <a:rPr lang="en-US" dirty="0">
                <a:solidFill>
                  <a:schemeClr val="bg2">
                    <a:lumMod val="25000"/>
                  </a:schemeClr>
                </a:solidFill>
              </a:rPr>
              <a:t>~3000 h of high intensity RIB beam per year</a:t>
            </a:r>
            <a:endParaRPr lang="en-US" dirty="0">
              <a:solidFill>
                <a:schemeClr val="bg2">
                  <a:lumMod val="25000"/>
                </a:schemeClr>
              </a:solidFill>
              <a:cs typeface="Arial"/>
            </a:endParaRPr>
          </a:p>
          <a:p>
            <a:pPr lvl="1"/>
            <a:r>
              <a:rPr lang="en-US" dirty="0">
                <a:solidFill>
                  <a:schemeClr val="bg2">
                    <a:lumMod val="25000"/>
                  </a:schemeClr>
                </a:solidFill>
              </a:rPr>
              <a:t>State-of-the art experimental setups</a:t>
            </a:r>
            <a:endParaRPr lang="en-US" dirty="0">
              <a:solidFill>
                <a:schemeClr val="bg2">
                  <a:lumMod val="25000"/>
                </a:schemeClr>
              </a:solidFill>
              <a:cs typeface="Arial"/>
            </a:endParaRPr>
          </a:p>
          <a:p>
            <a:pPr lvl="1"/>
            <a:endParaRPr lang="en-US" dirty="0" smtClean="0"/>
          </a:p>
          <a:p>
            <a:endParaRPr lang="en-US"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833" y="1304851"/>
            <a:ext cx="4743771" cy="4849808"/>
          </a:xfrm>
          <a:prstGeom prst="rect">
            <a:avLst/>
          </a:prstGeom>
        </p:spPr>
      </p:pic>
      <p:sp>
        <p:nvSpPr>
          <p:cNvPr id="8" name="TextBox 7"/>
          <p:cNvSpPr txBox="1"/>
          <p:nvPr/>
        </p:nvSpPr>
        <p:spPr>
          <a:xfrm>
            <a:off x="7013448" y="6071616"/>
            <a:ext cx="5056632" cy="646331"/>
          </a:xfrm>
          <a:prstGeom prst="rect">
            <a:avLst/>
          </a:prstGeom>
          <a:noFill/>
        </p:spPr>
        <p:txBody>
          <a:bodyPr wrap="square" rtlCol="0">
            <a:spAutoFit/>
          </a:bodyPr>
          <a:lstStyle/>
          <a:p>
            <a:r>
              <a:rPr lang="en-US" i="1" dirty="0" smtClean="0"/>
              <a:t>TRIUMF schematic</a:t>
            </a:r>
          </a:p>
          <a:p>
            <a:r>
              <a:rPr lang="en-US" i="1" dirty="0" smtClean="0"/>
              <a:t>(B.E. Schultz et. al. J. </a:t>
            </a:r>
            <a:r>
              <a:rPr lang="en-US" i="1" dirty="0" err="1"/>
              <a:t>P</a:t>
            </a:r>
            <a:r>
              <a:rPr lang="en-US" i="1" dirty="0" err="1" smtClean="0"/>
              <a:t>hys</a:t>
            </a:r>
            <a:r>
              <a:rPr lang="en-US" i="1" dirty="0" smtClean="0"/>
              <a:t> : Conf. Ser. 2022)</a:t>
            </a:r>
            <a:endParaRPr lang="en-US" i="1" dirty="0"/>
          </a:p>
        </p:txBody>
      </p:sp>
    </p:spTree>
    <p:extLst>
      <p:ext uri="{BB962C8B-B14F-4D97-AF65-F5344CB8AC3E}">
        <p14:creationId xmlns:p14="http://schemas.microsoft.com/office/powerpoint/2010/main" val="179981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ISAC </a:t>
            </a:r>
            <a:r>
              <a:rPr lang="en-US" dirty="0"/>
              <a:t>r</a:t>
            </a:r>
            <a:r>
              <a:rPr lang="en-US" dirty="0" smtClean="0"/>
              <a:t>adioactive </a:t>
            </a:r>
            <a:r>
              <a:rPr lang="en-US" dirty="0"/>
              <a:t>i</a:t>
            </a:r>
            <a:r>
              <a:rPr lang="en-US" dirty="0" smtClean="0"/>
              <a:t>on </a:t>
            </a:r>
            <a:r>
              <a:rPr lang="en-US" dirty="0"/>
              <a:t>b</a:t>
            </a:r>
            <a:r>
              <a:rPr lang="en-US" dirty="0" smtClean="0"/>
              <a:t>eam </a:t>
            </a:r>
            <a:r>
              <a:rPr lang="en-US" dirty="0"/>
              <a:t>t</a:t>
            </a:r>
            <a:r>
              <a:rPr lang="en-US" dirty="0" smtClean="0"/>
              <a:t>arget basics</a:t>
            </a:r>
            <a:endParaRPr lang="en-US" dirty="0"/>
          </a:p>
        </p:txBody>
      </p:sp>
      <p:sp>
        <p:nvSpPr>
          <p:cNvPr id="3" name="Content Placeholder 2"/>
          <p:cNvSpPr>
            <a:spLocks noGrp="1"/>
          </p:cNvSpPr>
          <p:nvPr>
            <p:ph idx="1"/>
          </p:nvPr>
        </p:nvSpPr>
        <p:spPr>
          <a:xfrm>
            <a:off x="590031" y="1886473"/>
            <a:ext cx="11132577" cy="1158479"/>
          </a:xfrm>
        </p:spPr>
        <p:txBody>
          <a:bodyPr/>
          <a:lstStyle/>
          <a:p>
            <a:r>
              <a:rPr lang="en-US" dirty="0"/>
              <a:t>ISAC target infrastructure is composed of the target stations, the target modules and the target assembly.</a:t>
            </a:r>
          </a:p>
          <a:p>
            <a:endParaRPr lang="en-US" dirty="0"/>
          </a:p>
        </p:txBody>
      </p:sp>
      <p:grpSp>
        <p:nvGrpSpPr>
          <p:cNvPr id="10" name="Group 9"/>
          <p:cNvGrpSpPr/>
          <p:nvPr/>
        </p:nvGrpSpPr>
        <p:grpSpPr>
          <a:xfrm>
            <a:off x="8657403" y="2788761"/>
            <a:ext cx="2719870" cy="3996087"/>
            <a:chOff x="1010794" y="2803373"/>
            <a:chExt cx="2719870" cy="3996087"/>
          </a:xfrm>
        </p:grpSpPr>
        <p:pic>
          <p:nvPicPr>
            <p:cNvPr id="4" name="Picture 3" descr="20210413_110147.jpg">
              <a:extLst>
                <a:ext uri="{FF2B5EF4-FFF2-40B4-BE49-F238E27FC236}">
                  <a16:creationId xmlns:a16="http://schemas.microsoft.com/office/drawing/2014/main" id="{9C87E434-CABD-509F-D2D3-53AF54E0CF54}"/>
                </a:ext>
              </a:extLst>
            </p:cNvPr>
            <p:cNvPicPr>
              <a:picLocks noChangeAspect="1"/>
            </p:cNvPicPr>
            <p:nvPr/>
          </p:nvPicPr>
          <p:blipFill>
            <a:blip r:embed="rId3"/>
            <a:stretch>
              <a:fillRect/>
            </a:stretch>
          </p:blipFill>
          <p:spPr>
            <a:xfrm rot="5400000">
              <a:off x="557482" y="3626279"/>
              <a:ext cx="3626493" cy="2719870"/>
            </a:xfrm>
            <a:prstGeom prst="rect">
              <a:avLst/>
            </a:prstGeom>
          </p:spPr>
        </p:pic>
        <p:sp>
          <p:nvSpPr>
            <p:cNvPr id="5" name="TextBox 4"/>
            <p:cNvSpPr txBox="1"/>
            <p:nvPr/>
          </p:nvSpPr>
          <p:spPr>
            <a:xfrm>
              <a:off x="1668868" y="3344918"/>
              <a:ext cx="1600200" cy="369332"/>
            </a:xfrm>
            <a:prstGeom prst="rect">
              <a:avLst/>
            </a:prstGeom>
            <a:noFill/>
          </p:spPr>
          <p:txBody>
            <a:bodyPr wrap="square" rtlCol="0">
              <a:spAutoFit/>
            </a:bodyPr>
            <a:lstStyle/>
            <a:p>
              <a:pPr algn="ctr"/>
              <a:r>
                <a:rPr lang="en-US" dirty="0" smtClean="0">
                  <a:solidFill>
                    <a:srgbClr val="FFFFFF"/>
                  </a:solidFill>
                </a:rPr>
                <a:t>~</a:t>
              </a:r>
              <a:r>
                <a:rPr lang="en-US" b="1" dirty="0">
                  <a:solidFill>
                    <a:srgbClr val="FFFFFF"/>
                  </a:solidFill>
                </a:rPr>
                <a:t>3</a:t>
              </a:r>
              <a:r>
                <a:rPr lang="en-US" b="1" dirty="0" smtClean="0">
                  <a:solidFill>
                    <a:srgbClr val="FFFFFF"/>
                  </a:solidFill>
                </a:rPr>
                <a:t>m</a:t>
              </a:r>
              <a:endParaRPr lang="en-US" b="1" dirty="0">
                <a:solidFill>
                  <a:srgbClr val="FFFFFF"/>
                </a:solidFill>
              </a:endParaRPr>
            </a:p>
          </p:txBody>
        </p:sp>
        <p:cxnSp>
          <p:nvCxnSpPr>
            <p:cNvPr id="9" name="Straight Arrow Connector 8"/>
            <p:cNvCxnSpPr/>
            <p:nvPr/>
          </p:nvCxnSpPr>
          <p:spPr>
            <a:xfrm>
              <a:off x="2734056" y="3529584"/>
              <a:ext cx="731520" cy="0"/>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426464" y="3529584"/>
              <a:ext cx="788759" cy="0"/>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68429" y="2803373"/>
              <a:ext cx="2001078" cy="369332"/>
            </a:xfrm>
            <a:prstGeom prst="rect">
              <a:avLst/>
            </a:prstGeom>
            <a:noFill/>
          </p:spPr>
          <p:txBody>
            <a:bodyPr wrap="square" rtlCol="0">
              <a:spAutoFit/>
            </a:bodyPr>
            <a:lstStyle/>
            <a:p>
              <a:r>
                <a:rPr lang="en-US" dirty="0" smtClean="0"/>
                <a:t>Target station</a:t>
              </a:r>
            </a:p>
          </p:txBody>
        </p:sp>
      </p:grpSp>
      <p:grpSp>
        <p:nvGrpSpPr>
          <p:cNvPr id="11" name="Group 10"/>
          <p:cNvGrpSpPr/>
          <p:nvPr/>
        </p:nvGrpSpPr>
        <p:grpSpPr>
          <a:xfrm>
            <a:off x="5676268" y="2788761"/>
            <a:ext cx="2527643" cy="3981213"/>
            <a:chOff x="4222292" y="2803635"/>
            <a:chExt cx="2527643" cy="3981213"/>
          </a:xfrm>
        </p:grpSpPr>
        <p:pic>
          <p:nvPicPr>
            <p:cNvPr id="6" name="Picture 5">
              <a:extLst>
                <a:ext uri="{FF2B5EF4-FFF2-40B4-BE49-F238E27FC236}">
                  <a16:creationId xmlns:a16="http://schemas.microsoft.com/office/drawing/2014/main" id="{1944F7EE-30C7-4D57-A02C-4F11D89D3C2A}"/>
                </a:ext>
              </a:extLst>
            </p:cNvPr>
            <p:cNvPicPr>
              <a:picLocks noChangeAspect="1"/>
            </p:cNvPicPr>
            <p:nvPr/>
          </p:nvPicPr>
          <p:blipFill rotWithShape="1">
            <a:blip r:embed="rId4"/>
            <a:srcRect l="14383" t="497" r="648" b="10509"/>
            <a:stretch/>
          </p:blipFill>
          <p:spPr>
            <a:xfrm>
              <a:off x="4222292" y="3172967"/>
              <a:ext cx="2382840" cy="3611881"/>
            </a:xfrm>
            <a:prstGeom prst="rect">
              <a:avLst/>
            </a:prstGeom>
          </p:spPr>
        </p:pic>
        <p:sp>
          <p:nvSpPr>
            <p:cNvPr id="15" name="TextBox 14"/>
            <p:cNvSpPr txBox="1"/>
            <p:nvPr/>
          </p:nvSpPr>
          <p:spPr>
            <a:xfrm>
              <a:off x="4604054" y="2803635"/>
              <a:ext cx="2001078" cy="369332"/>
            </a:xfrm>
            <a:prstGeom prst="rect">
              <a:avLst/>
            </a:prstGeom>
            <a:noFill/>
          </p:spPr>
          <p:txBody>
            <a:bodyPr wrap="square" rtlCol="0">
              <a:spAutoFit/>
            </a:bodyPr>
            <a:lstStyle/>
            <a:p>
              <a:r>
                <a:rPr lang="en-US" dirty="0" smtClean="0"/>
                <a:t>Target module</a:t>
              </a:r>
            </a:p>
          </p:txBody>
        </p:sp>
        <p:sp>
          <p:nvSpPr>
            <p:cNvPr id="18" name="TextBox 17"/>
            <p:cNvSpPr txBox="1"/>
            <p:nvPr/>
          </p:nvSpPr>
          <p:spPr>
            <a:xfrm>
              <a:off x="5848851" y="4673584"/>
              <a:ext cx="901084" cy="369332"/>
            </a:xfrm>
            <a:prstGeom prst="rect">
              <a:avLst/>
            </a:prstGeom>
            <a:noFill/>
          </p:spPr>
          <p:txBody>
            <a:bodyPr wrap="square" rtlCol="0">
              <a:spAutoFit/>
            </a:bodyPr>
            <a:lstStyle/>
            <a:p>
              <a:r>
                <a:rPr lang="en-US" dirty="0" smtClean="0"/>
                <a:t>~</a:t>
              </a:r>
              <a:r>
                <a:rPr lang="en-US" b="1" dirty="0" smtClean="0"/>
                <a:t>3.5m</a:t>
              </a:r>
              <a:endParaRPr lang="en-US" b="1" dirty="0" smtClean="0"/>
            </a:p>
          </p:txBody>
        </p:sp>
        <p:cxnSp>
          <p:nvCxnSpPr>
            <p:cNvPr id="19" name="Straight Arrow Connector 18"/>
            <p:cNvCxnSpPr/>
            <p:nvPr/>
          </p:nvCxnSpPr>
          <p:spPr>
            <a:xfrm flipV="1">
              <a:off x="6062472" y="4081549"/>
              <a:ext cx="0" cy="5920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062472" y="4908280"/>
              <a:ext cx="0" cy="17485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603748" y="2788761"/>
            <a:ext cx="4519233" cy="3952171"/>
            <a:chOff x="7093647" y="2803635"/>
            <a:chExt cx="4519233" cy="3952171"/>
          </a:xfrm>
        </p:grpSpPr>
        <p:pic>
          <p:nvPicPr>
            <p:cNvPr id="7" name="Picture 6" descr="ITW-TM2-SiC#36-HP-FEBIAD-CTL -On Jig.jpg">
              <a:extLst>
                <a:ext uri="{FF2B5EF4-FFF2-40B4-BE49-F238E27FC236}">
                  <a16:creationId xmlns:a16="http://schemas.microsoft.com/office/drawing/2014/main" id="{03B1ADDA-1B95-2CE8-EAF0-54DD6858B90D}"/>
                </a:ext>
              </a:extLst>
            </p:cNvPr>
            <p:cNvPicPr>
              <a:picLocks noChangeAspect="1"/>
            </p:cNvPicPr>
            <p:nvPr/>
          </p:nvPicPr>
          <p:blipFill rotWithShape="1">
            <a:blip r:embed="rId5"/>
            <a:srcRect l="15445" r="20955" b="10910"/>
            <a:stretch/>
          </p:blipFill>
          <p:spPr>
            <a:xfrm>
              <a:off x="7093647" y="3194892"/>
              <a:ext cx="4519233" cy="3560914"/>
            </a:xfrm>
            <a:prstGeom prst="rect">
              <a:avLst/>
            </a:prstGeom>
          </p:spPr>
        </p:pic>
        <p:sp>
          <p:nvSpPr>
            <p:cNvPr id="17" name="TextBox 16"/>
            <p:cNvSpPr txBox="1"/>
            <p:nvPr/>
          </p:nvSpPr>
          <p:spPr>
            <a:xfrm>
              <a:off x="8352724" y="2803635"/>
              <a:ext cx="2001078" cy="369332"/>
            </a:xfrm>
            <a:prstGeom prst="rect">
              <a:avLst/>
            </a:prstGeom>
            <a:noFill/>
          </p:spPr>
          <p:txBody>
            <a:bodyPr wrap="square" rtlCol="0">
              <a:spAutoFit/>
            </a:bodyPr>
            <a:lstStyle/>
            <a:p>
              <a:r>
                <a:rPr lang="en-US" dirty="0" smtClean="0"/>
                <a:t>Target assembly</a:t>
              </a:r>
            </a:p>
          </p:txBody>
        </p:sp>
        <p:cxnSp>
          <p:nvCxnSpPr>
            <p:cNvPr id="22" name="Straight Arrow Connector 21"/>
            <p:cNvCxnSpPr/>
            <p:nvPr/>
          </p:nvCxnSpPr>
          <p:spPr>
            <a:xfrm>
              <a:off x="10015474" y="3409913"/>
              <a:ext cx="9207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169686" y="3217700"/>
              <a:ext cx="958135" cy="369332"/>
            </a:xfrm>
            <a:prstGeom prst="rect">
              <a:avLst/>
            </a:prstGeom>
            <a:noFill/>
          </p:spPr>
          <p:txBody>
            <a:bodyPr wrap="square" rtlCol="0">
              <a:spAutoFit/>
            </a:bodyPr>
            <a:lstStyle/>
            <a:p>
              <a:r>
                <a:rPr lang="en-US" dirty="0" smtClean="0"/>
                <a:t>~</a:t>
              </a:r>
              <a:r>
                <a:rPr lang="en-US" b="1" dirty="0" smtClean="0"/>
                <a:t>35cm</a:t>
              </a:r>
            </a:p>
          </p:txBody>
        </p:sp>
        <p:cxnSp>
          <p:nvCxnSpPr>
            <p:cNvPr id="29" name="Straight Arrow Connector 28"/>
            <p:cNvCxnSpPr/>
            <p:nvPr/>
          </p:nvCxnSpPr>
          <p:spPr>
            <a:xfrm flipH="1">
              <a:off x="7470385" y="3409913"/>
              <a:ext cx="18016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a:off x="4435281" y="5317829"/>
            <a:ext cx="2162155" cy="1032470"/>
          </a:xfrm>
          <a:prstGeom prst="straightConnector1">
            <a:avLst/>
          </a:prstGeom>
          <a:ln w="28575">
            <a:solidFill>
              <a:srgbClr val="00A9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349579" y="5128731"/>
            <a:ext cx="2667758" cy="134007"/>
          </a:xfrm>
          <a:prstGeom prst="straightConnector1">
            <a:avLst/>
          </a:prstGeom>
          <a:ln w="28575">
            <a:solidFill>
              <a:srgbClr val="00A9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8174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caveats</a:t>
            </a:r>
            <a:endParaRPr lang="en-US" dirty="0"/>
          </a:p>
        </p:txBody>
      </p:sp>
      <p:sp>
        <p:nvSpPr>
          <p:cNvPr id="3" name="Content Placeholder 2"/>
          <p:cNvSpPr>
            <a:spLocks noGrp="1"/>
          </p:cNvSpPr>
          <p:nvPr>
            <p:ph idx="1"/>
          </p:nvPr>
        </p:nvSpPr>
        <p:spPr>
          <a:xfrm>
            <a:off x="681471" y="1529414"/>
            <a:ext cx="8953827" cy="3939398"/>
          </a:xfrm>
        </p:spPr>
        <p:txBody>
          <a:bodyPr>
            <a:normAutofit/>
          </a:bodyPr>
          <a:lstStyle/>
          <a:p>
            <a:r>
              <a:rPr lang="en-US" dirty="0" smtClean="0"/>
              <a:t>We measure reliability in hours of downtime (DT).</a:t>
            </a:r>
          </a:p>
          <a:p>
            <a:r>
              <a:rPr lang="en-US" dirty="0" smtClean="0"/>
              <a:t>Downtime </a:t>
            </a:r>
            <a:r>
              <a:rPr lang="en-US" dirty="0" smtClean="0"/>
              <a:t>categorization is subject to interpretation and can be messy – numbers are guidelines and not exact</a:t>
            </a:r>
            <a:r>
              <a:rPr lang="en-US" dirty="0" smtClean="0"/>
              <a:t>.</a:t>
            </a:r>
          </a:p>
        </p:txBody>
      </p:sp>
    </p:spTree>
    <p:extLst>
      <p:ext uri="{BB962C8B-B14F-4D97-AF65-F5344CB8AC3E}">
        <p14:creationId xmlns:p14="http://schemas.microsoft.com/office/powerpoint/2010/main" val="3202008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71" y="979687"/>
            <a:ext cx="10913121" cy="650329"/>
          </a:xfrm>
        </p:spPr>
        <p:txBody>
          <a:bodyPr>
            <a:normAutofit fontScale="90000"/>
          </a:bodyPr>
          <a:lstStyle/>
          <a:p>
            <a:r>
              <a:rPr lang="en-US" dirty="0" smtClean="0"/>
              <a:t>ISAC target and ion sources reliability in numbers 2019-2024</a:t>
            </a:r>
            <a:endParaRPr lang="en-US" dirty="0"/>
          </a:p>
        </p:txBody>
      </p:sp>
      <p:sp>
        <p:nvSpPr>
          <p:cNvPr id="3" name="Content Placeholder 2"/>
          <p:cNvSpPr>
            <a:spLocks noGrp="1"/>
          </p:cNvSpPr>
          <p:nvPr>
            <p:ph idx="1"/>
          </p:nvPr>
        </p:nvSpPr>
        <p:spPr>
          <a:xfrm>
            <a:off x="452871" y="1973463"/>
            <a:ext cx="4133327" cy="4596623"/>
          </a:xfrm>
        </p:spPr>
        <p:txBody>
          <a:bodyPr>
            <a:normAutofit lnSpcReduction="10000"/>
          </a:bodyPr>
          <a:lstStyle/>
          <a:p>
            <a:r>
              <a:rPr lang="en-US" dirty="0" smtClean="0"/>
              <a:t>Some relevant categories of downtime:</a:t>
            </a:r>
          </a:p>
          <a:p>
            <a:pPr lvl="1"/>
            <a:r>
              <a:rPr lang="en-US" dirty="0"/>
              <a:t>Infrastructure </a:t>
            </a:r>
            <a:r>
              <a:rPr lang="en-US" dirty="0" smtClean="0"/>
              <a:t>failures</a:t>
            </a:r>
          </a:p>
          <a:p>
            <a:pPr lvl="1"/>
            <a:r>
              <a:rPr lang="en-US" dirty="0" smtClean="0"/>
              <a:t>Target/ion </a:t>
            </a:r>
            <a:r>
              <a:rPr lang="en-US" dirty="0"/>
              <a:t>source </a:t>
            </a:r>
            <a:r>
              <a:rPr lang="en-US" dirty="0" smtClean="0"/>
              <a:t>failures</a:t>
            </a:r>
          </a:p>
          <a:p>
            <a:pPr lvl="1"/>
            <a:r>
              <a:rPr lang="en-US" dirty="0" smtClean="0"/>
              <a:t>Underperforming </a:t>
            </a:r>
            <a:r>
              <a:rPr lang="en-US" dirty="0"/>
              <a:t>target/ion </a:t>
            </a:r>
            <a:r>
              <a:rPr lang="en-US" dirty="0" smtClean="0"/>
              <a:t>source</a:t>
            </a:r>
          </a:p>
          <a:p>
            <a:pPr lvl="1"/>
            <a:r>
              <a:rPr lang="en-US" dirty="0" smtClean="0"/>
              <a:t>Controls </a:t>
            </a:r>
            <a:r>
              <a:rPr lang="en-US" dirty="0"/>
              <a:t>issues</a:t>
            </a:r>
          </a:p>
          <a:p>
            <a:pPr lvl="1"/>
            <a:r>
              <a:rPr lang="en-US" dirty="0"/>
              <a:t>Power supply issues</a:t>
            </a:r>
          </a:p>
          <a:p>
            <a:pPr lvl="1"/>
            <a:r>
              <a:rPr lang="en-US" dirty="0"/>
              <a:t>Tuning difficulties</a:t>
            </a:r>
          </a:p>
          <a:p>
            <a:pPr lvl="1"/>
            <a:r>
              <a:rPr lang="en-US" dirty="0" smtClean="0"/>
              <a:t>Human factors</a:t>
            </a:r>
            <a:endParaRPr lang="en-US" dirty="0"/>
          </a:p>
          <a:p>
            <a:pPr lvl="1"/>
            <a:endParaRPr lang="en-US" dirty="0"/>
          </a:p>
        </p:txBody>
      </p:sp>
      <p:pic>
        <p:nvPicPr>
          <p:cNvPr id="4" name="Content Placeholder 8">
            <a:extLst>
              <a:ext uri="{FF2B5EF4-FFF2-40B4-BE49-F238E27FC236}">
                <a16:creationId xmlns:a16="http://schemas.microsoft.com/office/drawing/2014/main" id="{8F8B303D-7A5C-561F-A483-F27A1F1A5932}"/>
              </a:ext>
            </a:extLst>
          </p:cNvPr>
          <p:cNvPicPr>
            <a:picLocks noChangeAspect="1"/>
          </p:cNvPicPr>
          <p:nvPr/>
        </p:nvPicPr>
        <p:blipFill>
          <a:blip r:embed="rId2"/>
          <a:stretch>
            <a:fillRect/>
          </a:stretch>
        </p:blipFill>
        <p:spPr>
          <a:xfrm>
            <a:off x="4783276" y="1630016"/>
            <a:ext cx="6942881" cy="5204749"/>
          </a:xfrm>
          <a:prstGeom prst="rect">
            <a:avLst/>
          </a:prstGeom>
        </p:spPr>
      </p:pic>
      <p:sp>
        <p:nvSpPr>
          <p:cNvPr id="5" name="Right Brace 4"/>
          <p:cNvSpPr/>
          <p:nvPr/>
        </p:nvSpPr>
        <p:spPr>
          <a:xfrm>
            <a:off x="4114990" y="4836737"/>
            <a:ext cx="109728" cy="136951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341255" y="5336826"/>
            <a:ext cx="1143000" cy="369332"/>
          </a:xfrm>
          <a:prstGeom prst="rect">
            <a:avLst/>
          </a:prstGeom>
          <a:noFill/>
        </p:spPr>
        <p:txBody>
          <a:bodyPr wrap="square" rtlCol="0">
            <a:spAutoFit/>
          </a:bodyPr>
          <a:lstStyle/>
          <a:p>
            <a:r>
              <a:rPr lang="en-US" dirty="0" smtClean="0"/>
              <a:t>Other</a:t>
            </a:r>
            <a:endParaRPr lang="en-US" dirty="0"/>
          </a:p>
        </p:txBody>
      </p:sp>
      <p:sp>
        <p:nvSpPr>
          <p:cNvPr id="7" name="Right Brace 6"/>
          <p:cNvSpPr/>
          <p:nvPr/>
        </p:nvSpPr>
        <p:spPr>
          <a:xfrm>
            <a:off x="3669848" y="3467227"/>
            <a:ext cx="109728" cy="116313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3782295" y="3725630"/>
            <a:ext cx="1143000" cy="646331"/>
          </a:xfrm>
          <a:prstGeom prst="rect">
            <a:avLst/>
          </a:prstGeom>
          <a:noFill/>
        </p:spPr>
        <p:txBody>
          <a:bodyPr wrap="square" rtlCol="0">
            <a:spAutoFit/>
          </a:bodyPr>
          <a:lstStyle/>
          <a:p>
            <a:r>
              <a:rPr lang="en-US" dirty="0" smtClean="0"/>
              <a:t>Source issues</a:t>
            </a:r>
            <a:endParaRPr lang="en-US" dirty="0"/>
          </a:p>
        </p:txBody>
      </p:sp>
    </p:spTree>
    <p:extLst>
      <p:ext uri="{BB962C8B-B14F-4D97-AF65-F5344CB8AC3E}">
        <p14:creationId xmlns:p14="http://schemas.microsoft.com/office/powerpoint/2010/main" val="2029334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F758C-2B16-062B-F60B-F14CE9464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F9499-43F9-086C-7BC2-781C8A74C633}"/>
              </a:ext>
            </a:extLst>
          </p:cNvPr>
          <p:cNvSpPr>
            <a:spLocks noGrp="1"/>
          </p:cNvSpPr>
          <p:nvPr>
            <p:ph type="title"/>
          </p:nvPr>
        </p:nvSpPr>
        <p:spPr/>
        <p:txBody>
          <a:bodyPr/>
          <a:lstStyle/>
          <a:p>
            <a:r>
              <a:rPr lang="en-US" dirty="0" smtClean="0"/>
              <a:t>Reliability Category </a:t>
            </a:r>
            <a:r>
              <a:rPr lang="en-US" dirty="0"/>
              <a:t>: Infrastructure</a:t>
            </a:r>
          </a:p>
        </p:txBody>
      </p:sp>
      <p:pic>
        <p:nvPicPr>
          <p:cNvPr id="15" name="Content Placeholder 6">
            <a:extLst>
              <a:ext uri="{FF2B5EF4-FFF2-40B4-BE49-F238E27FC236}">
                <a16:creationId xmlns:a16="http://schemas.microsoft.com/office/drawing/2014/main" id="{5A5581B9-2B69-46A4-2D9D-14DE473AA6E3}"/>
              </a:ext>
            </a:extLst>
          </p:cNvPr>
          <p:cNvPicPr>
            <a:picLocks noChangeAspect="1"/>
          </p:cNvPicPr>
          <p:nvPr/>
        </p:nvPicPr>
        <p:blipFill>
          <a:blip r:embed="rId2">
            <a:extLst/>
          </a:blip>
          <a:stretch>
            <a:fillRect/>
          </a:stretch>
        </p:blipFill>
        <p:spPr>
          <a:xfrm>
            <a:off x="2002535" y="3661443"/>
            <a:ext cx="9102060" cy="2806683"/>
          </a:xfrm>
          <a:prstGeom prst="rect">
            <a:avLst/>
          </a:prstGeom>
        </p:spPr>
      </p:pic>
      <p:sp>
        <p:nvSpPr>
          <p:cNvPr id="8" name="TextBox 7">
            <a:extLst>
              <a:ext uri="{FF2B5EF4-FFF2-40B4-BE49-F238E27FC236}">
                <a16:creationId xmlns:a16="http://schemas.microsoft.com/office/drawing/2014/main" id="{184DC3E5-9063-D2D0-9A4F-5BF9333B2AD0}"/>
              </a:ext>
            </a:extLst>
          </p:cNvPr>
          <p:cNvSpPr txBox="1"/>
          <p:nvPr/>
        </p:nvSpPr>
        <p:spPr>
          <a:xfrm>
            <a:off x="3558359" y="2712163"/>
            <a:ext cx="17293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Water leak inside one of the target modules</a:t>
            </a:r>
          </a:p>
        </p:txBody>
      </p:sp>
      <p:sp>
        <p:nvSpPr>
          <p:cNvPr id="9" name="TextBox 8">
            <a:extLst>
              <a:ext uri="{FF2B5EF4-FFF2-40B4-BE49-F238E27FC236}">
                <a16:creationId xmlns:a16="http://schemas.microsoft.com/office/drawing/2014/main" id="{0C44995A-A391-D426-729E-1DCF850BCD4E}"/>
              </a:ext>
            </a:extLst>
          </p:cNvPr>
          <p:cNvSpPr txBox="1"/>
          <p:nvPr/>
        </p:nvSpPr>
        <p:spPr>
          <a:xfrm>
            <a:off x="4855039" y="3754647"/>
            <a:ext cx="23705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COVID...</a:t>
            </a:r>
          </a:p>
        </p:txBody>
      </p:sp>
      <p:sp>
        <p:nvSpPr>
          <p:cNvPr id="10" name="TextBox 9">
            <a:extLst>
              <a:ext uri="{FF2B5EF4-FFF2-40B4-BE49-F238E27FC236}">
                <a16:creationId xmlns:a16="http://schemas.microsoft.com/office/drawing/2014/main" id="{F1F86ACC-7365-0E7B-E3A7-9E3CD5B5248D}"/>
              </a:ext>
            </a:extLst>
          </p:cNvPr>
          <p:cNvSpPr txBox="1"/>
          <p:nvPr/>
        </p:nvSpPr>
        <p:spPr>
          <a:xfrm>
            <a:off x="5920820" y="2639639"/>
            <a:ext cx="18452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Water conductivity too high to start operations</a:t>
            </a:r>
          </a:p>
        </p:txBody>
      </p:sp>
      <p:sp>
        <p:nvSpPr>
          <p:cNvPr id="11" name="TextBox 10">
            <a:extLst>
              <a:ext uri="{FF2B5EF4-FFF2-40B4-BE49-F238E27FC236}">
                <a16:creationId xmlns:a16="http://schemas.microsoft.com/office/drawing/2014/main" id="{E6D8F204-4112-DE51-42CA-757193BB5143}"/>
              </a:ext>
            </a:extLst>
          </p:cNvPr>
          <p:cNvSpPr txBox="1"/>
          <p:nvPr/>
        </p:nvSpPr>
        <p:spPr>
          <a:xfrm>
            <a:off x="8258889" y="2540472"/>
            <a:ext cx="15208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Vacuum pump failure</a:t>
            </a:r>
          </a:p>
        </p:txBody>
      </p:sp>
      <p:sp>
        <p:nvSpPr>
          <p:cNvPr id="12" name="TextBox 11">
            <a:extLst>
              <a:ext uri="{FF2B5EF4-FFF2-40B4-BE49-F238E27FC236}">
                <a16:creationId xmlns:a16="http://schemas.microsoft.com/office/drawing/2014/main" id="{6462A019-6C29-33C3-97C4-D9DEEFBFA143}"/>
              </a:ext>
            </a:extLst>
          </p:cNvPr>
          <p:cNvSpPr txBox="1"/>
          <p:nvPr/>
        </p:nvSpPr>
        <p:spPr>
          <a:xfrm>
            <a:off x="9502306" y="3288803"/>
            <a:ext cx="23705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High voltage instabilities</a:t>
            </a:r>
          </a:p>
        </p:txBody>
      </p:sp>
      <p:cxnSp>
        <p:nvCxnSpPr>
          <p:cNvPr id="4" name="Straight Arrow Connector 3">
            <a:extLst>
              <a:ext uri="{FF2B5EF4-FFF2-40B4-BE49-F238E27FC236}">
                <a16:creationId xmlns:a16="http://schemas.microsoft.com/office/drawing/2014/main" id="{2E60F2E0-A4B9-3D6D-3284-E6CC2D87D9E5}"/>
              </a:ext>
            </a:extLst>
          </p:cNvPr>
          <p:cNvCxnSpPr/>
          <p:nvPr/>
        </p:nvCxnSpPr>
        <p:spPr>
          <a:xfrm>
            <a:off x="4283879" y="3861127"/>
            <a:ext cx="0" cy="106781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175D8F91-982E-8C0C-EABA-FB40C51E66CB}"/>
              </a:ext>
            </a:extLst>
          </p:cNvPr>
          <p:cNvCxnSpPr>
            <a:cxnSpLocks/>
          </p:cNvCxnSpPr>
          <p:nvPr/>
        </p:nvCxnSpPr>
        <p:spPr>
          <a:xfrm>
            <a:off x="5435118" y="4100060"/>
            <a:ext cx="5989" cy="19959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EF3CC460-02DD-6BEE-78B6-91993A653712}"/>
              </a:ext>
            </a:extLst>
          </p:cNvPr>
          <p:cNvCxnSpPr>
            <a:cxnSpLocks/>
          </p:cNvCxnSpPr>
          <p:nvPr/>
        </p:nvCxnSpPr>
        <p:spPr>
          <a:xfrm>
            <a:off x="6630487" y="3754647"/>
            <a:ext cx="0" cy="198281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DF0BE29-6B7A-4D0C-A36C-6BDC9B0E1C08}"/>
              </a:ext>
            </a:extLst>
          </p:cNvPr>
          <p:cNvCxnSpPr>
            <a:cxnSpLocks/>
          </p:cNvCxnSpPr>
          <p:nvPr/>
        </p:nvCxnSpPr>
        <p:spPr>
          <a:xfrm flipH="1">
            <a:off x="8923271" y="3171083"/>
            <a:ext cx="35178" cy="28771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F4B372B-34C5-A5EF-98D8-FD48A9248071}"/>
              </a:ext>
            </a:extLst>
          </p:cNvPr>
          <p:cNvCxnSpPr>
            <a:cxnSpLocks/>
          </p:cNvCxnSpPr>
          <p:nvPr/>
        </p:nvCxnSpPr>
        <p:spPr>
          <a:xfrm>
            <a:off x="10112650" y="3861127"/>
            <a:ext cx="0" cy="218708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59995" y="1996379"/>
            <a:ext cx="2964146" cy="2308324"/>
          </a:xfrm>
          <a:prstGeom prst="rect">
            <a:avLst/>
          </a:prstGeom>
          <a:noFill/>
          <a:ln w="76200">
            <a:solidFill>
              <a:schemeClr val="bg2">
                <a:lumMod val="75000"/>
              </a:schemeClr>
            </a:solidFill>
          </a:ln>
        </p:spPr>
        <p:txBody>
          <a:bodyPr wrap="square" rtlCol="0">
            <a:spAutoFit/>
          </a:bodyPr>
          <a:lstStyle/>
          <a:p>
            <a:pPr marL="285750" indent="-285750">
              <a:buFont typeface="Arial" panose="020B0604020202020204" pitchFamily="34" charset="0"/>
              <a:buChar char="•"/>
            </a:pPr>
            <a:r>
              <a:rPr lang="en-US" dirty="0" smtClean="0"/>
              <a:t>In 2019 and the prior years, most downtime was related to infrastructure.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ISAC began a campaign in 2019 to solve infrastructure issues.</a:t>
            </a:r>
            <a:endParaRPr lang="en-US" dirty="0"/>
          </a:p>
        </p:txBody>
      </p:sp>
    </p:spTree>
    <p:extLst>
      <p:ext uri="{BB962C8B-B14F-4D97-AF65-F5344CB8AC3E}">
        <p14:creationId xmlns:p14="http://schemas.microsoft.com/office/powerpoint/2010/main" val="2707615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C45D35D-5161-4FAF-A1EA-27E5BE208FB3}"/>
            </a:ext>
          </a:extLst>
        </p:cNvPr>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5A5581B9-2B69-46A4-2D9D-14DE473AA6E3}"/>
              </a:ext>
            </a:extLst>
          </p:cNvPr>
          <p:cNvPicPr>
            <a:picLocks noChangeAspect="1"/>
          </p:cNvPicPr>
          <p:nvPr/>
        </p:nvPicPr>
        <p:blipFill>
          <a:blip r:embed="rId3">
            <a:extLst/>
          </a:blip>
          <a:stretch>
            <a:fillRect/>
          </a:stretch>
        </p:blipFill>
        <p:spPr>
          <a:xfrm>
            <a:off x="1150907" y="4593480"/>
            <a:ext cx="6984102" cy="2251894"/>
          </a:xfrm>
          <a:prstGeom prst="rect">
            <a:avLst/>
          </a:prstGeom>
        </p:spPr>
      </p:pic>
      <p:sp>
        <p:nvSpPr>
          <p:cNvPr id="2" name="Title 1">
            <a:extLst>
              <a:ext uri="{FF2B5EF4-FFF2-40B4-BE49-F238E27FC236}">
                <a16:creationId xmlns:a16="http://schemas.microsoft.com/office/drawing/2014/main" id="{F5E2635E-EBC6-1956-06D1-43D06C28AAAB}"/>
              </a:ext>
            </a:extLst>
          </p:cNvPr>
          <p:cNvSpPr>
            <a:spLocks noGrp="1"/>
          </p:cNvSpPr>
          <p:nvPr>
            <p:ph type="title"/>
          </p:nvPr>
        </p:nvSpPr>
        <p:spPr/>
        <p:txBody>
          <a:bodyPr/>
          <a:lstStyle/>
          <a:p>
            <a:r>
              <a:rPr lang="en-US" dirty="0"/>
              <a:t>Infrastructure Reliability : Electrical Shorts</a:t>
            </a:r>
          </a:p>
        </p:txBody>
      </p:sp>
      <p:pic>
        <p:nvPicPr>
          <p:cNvPr id="3" name="Picture 2" descr="20200213_141307.jpg">
            <a:extLst>
              <a:ext uri="{FF2B5EF4-FFF2-40B4-BE49-F238E27FC236}">
                <a16:creationId xmlns:a16="http://schemas.microsoft.com/office/drawing/2014/main" id="{DF5F7CF6-B228-9D61-4770-AB8E464D057A}"/>
              </a:ext>
            </a:extLst>
          </p:cNvPr>
          <p:cNvPicPr>
            <a:picLocks noChangeAspect="1"/>
          </p:cNvPicPr>
          <p:nvPr/>
        </p:nvPicPr>
        <p:blipFill rotWithShape="1">
          <a:blip r:embed="rId4"/>
          <a:srcRect l="17136"/>
          <a:stretch/>
        </p:blipFill>
        <p:spPr>
          <a:xfrm>
            <a:off x="9034467" y="1438896"/>
            <a:ext cx="2733675" cy="1672851"/>
          </a:xfrm>
          <a:prstGeom prst="rect">
            <a:avLst/>
          </a:prstGeom>
        </p:spPr>
      </p:pic>
      <p:pic>
        <p:nvPicPr>
          <p:cNvPr id="4" name="Picture 3" descr="A close up of a machine&#10;&#10;AI-generated content may be incorrect.">
            <a:extLst>
              <a:ext uri="{FF2B5EF4-FFF2-40B4-BE49-F238E27FC236}">
                <a16:creationId xmlns:a16="http://schemas.microsoft.com/office/drawing/2014/main" id="{A2D6512D-3B6D-1F71-706C-2C31D86FCF2C}"/>
              </a:ext>
            </a:extLst>
          </p:cNvPr>
          <p:cNvPicPr>
            <a:picLocks noChangeAspect="1"/>
          </p:cNvPicPr>
          <p:nvPr/>
        </p:nvPicPr>
        <p:blipFill>
          <a:blip r:embed="rId5"/>
          <a:stretch>
            <a:fillRect/>
          </a:stretch>
        </p:blipFill>
        <p:spPr>
          <a:xfrm>
            <a:off x="9318178" y="3173429"/>
            <a:ext cx="2449964" cy="1835339"/>
          </a:xfrm>
          <a:prstGeom prst="rect">
            <a:avLst/>
          </a:prstGeom>
        </p:spPr>
      </p:pic>
      <p:pic>
        <p:nvPicPr>
          <p:cNvPr id="5" name="Picture 4" descr="A close up of a metal pipe&#10;&#10;AI-generated content may be incorrect.">
            <a:extLst>
              <a:ext uri="{FF2B5EF4-FFF2-40B4-BE49-F238E27FC236}">
                <a16:creationId xmlns:a16="http://schemas.microsoft.com/office/drawing/2014/main" id="{0653C1C7-1878-C1D6-9BE2-D6526703F69B}"/>
              </a:ext>
            </a:extLst>
          </p:cNvPr>
          <p:cNvPicPr>
            <a:picLocks noChangeAspect="1"/>
          </p:cNvPicPr>
          <p:nvPr/>
        </p:nvPicPr>
        <p:blipFill>
          <a:blip r:embed="rId6"/>
          <a:stretch>
            <a:fillRect/>
          </a:stretch>
        </p:blipFill>
        <p:spPr>
          <a:xfrm>
            <a:off x="10440539" y="5046859"/>
            <a:ext cx="1327601" cy="1761939"/>
          </a:xfrm>
          <a:prstGeom prst="rect">
            <a:avLst/>
          </a:prstGeom>
        </p:spPr>
      </p:pic>
      <p:sp>
        <p:nvSpPr>
          <p:cNvPr id="8" name="Rectangle 7"/>
          <p:cNvSpPr/>
          <p:nvPr/>
        </p:nvSpPr>
        <p:spPr>
          <a:xfrm>
            <a:off x="9635298" y="1810512"/>
            <a:ext cx="1236918" cy="1088136"/>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306242" y="3161236"/>
            <a:ext cx="2461898" cy="1847531"/>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674666" y="3570956"/>
            <a:ext cx="417006" cy="370108"/>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440538" y="5046859"/>
            <a:ext cx="1339537" cy="1761939"/>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p:cNvSpPr/>
          <p:nvPr/>
        </p:nvSpPr>
        <p:spPr>
          <a:xfrm>
            <a:off x="10100441" y="2272509"/>
            <a:ext cx="1545021" cy="2141835"/>
          </a:xfrm>
          <a:prstGeom prst="arc">
            <a:avLst>
              <a:gd name="adj1" fmla="val 16200000"/>
              <a:gd name="adj2" fmla="val 20788304"/>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a:off x="10440539" y="3805423"/>
            <a:ext cx="1216859" cy="2795074"/>
          </a:xfrm>
          <a:prstGeom prst="arc">
            <a:avLst>
              <a:gd name="adj1" fmla="val 16200000"/>
              <a:gd name="adj2" fmla="val 20788304"/>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Content Placeholder 15"/>
          <p:cNvSpPr>
            <a:spLocks noGrp="1"/>
          </p:cNvSpPr>
          <p:nvPr>
            <p:ph idx="1"/>
          </p:nvPr>
        </p:nvSpPr>
        <p:spPr>
          <a:xfrm>
            <a:off x="592825" y="1601257"/>
            <a:ext cx="8269228" cy="3939398"/>
          </a:xfrm>
        </p:spPr>
        <p:txBody>
          <a:bodyPr/>
          <a:lstStyle/>
          <a:p>
            <a:pPr marL="285750" indent="-285750">
              <a:buFont typeface="Arial"/>
              <a:buChar char="•"/>
            </a:pPr>
            <a:r>
              <a:rPr lang="en-US" dirty="0"/>
              <a:t>Modules are complicated, they get moved and worked on frequently and they exist in an extreme environment</a:t>
            </a:r>
          </a:p>
          <a:p>
            <a:pPr>
              <a:buFont typeface="Arial" panose="020B0604020202020204" pitchFamily="34" charset="0"/>
              <a:buChar char="•"/>
            </a:pPr>
            <a:r>
              <a:rPr lang="en-US" dirty="0"/>
              <a:t>Electrical shorts on </a:t>
            </a:r>
            <a:r>
              <a:rPr lang="en-US" dirty="0" smtClean="0"/>
              <a:t>the copper </a:t>
            </a:r>
            <a:r>
              <a:rPr lang="en-US" dirty="0"/>
              <a:t>tubing </a:t>
            </a:r>
            <a:r>
              <a:rPr lang="en-US" dirty="0" smtClean="0"/>
              <a:t>carrying current/voltage/cooling water are common </a:t>
            </a:r>
            <a:r>
              <a:rPr lang="en-US" dirty="0"/>
              <a:t>– fixed </a:t>
            </a:r>
            <a:r>
              <a:rPr lang="en-US" dirty="0" smtClean="0"/>
              <a:t>on-the-fly</a:t>
            </a:r>
          </a:p>
          <a:p>
            <a:pPr marL="285750" indent="-285750">
              <a:buFont typeface="Arial"/>
              <a:buChar char="•"/>
            </a:pPr>
            <a:r>
              <a:rPr lang="en-US" dirty="0" smtClean="0"/>
              <a:t>Program of module retro-fitting begun in 2019 and currently ongoing</a:t>
            </a:r>
            <a:endParaRPr lang="en-US" dirty="0"/>
          </a:p>
        </p:txBody>
      </p:sp>
    </p:spTree>
    <p:extLst>
      <p:ext uri="{BB962C8B-B14F-4D97-AF65-F5344CB8AC3E}">
        <p14:creationId xmlns:p14="http://schemas.microsoft.com/office/powerpoint/2010/main" val="3874814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A5581B9-2B69-46A4-2D9D-14DE473AA6E3}"/>
              </a:ext>
            </a:extLst>
          </p:cNvPr>
          <p:cNvPicPr>
            <a:picLocks noChangeAspect="1"/>
          </p:cNvPicPr>
          <p:nvPr/>
        </p:nvPicPr>
        <p:blipFill>
          <a:blip r:embed="rId2">
            <a:extLst/>
          </a:blip>
          <a:stretch>
            <a:fillRect/>
          </a:stretch>
        </p:blipFill>
        <p:spPr>
          <a:xfrm>
            <a:off x="1150907" y="4593480"/>
            <a:ext cx="6984102" cy="2251894"/>
          </a:xfrm>
          <a:prstGeom prst="rect">
            <a:avLst/>
          </a:prstGeom>
        </p:spPr>
      </p:pic>
      <p:sp>
        <p:nvSpPr>
          <p:cNvPr id="2" name="Title 1"/>
          <p:cNvSpPr>
            <a:spLocks noGrp="1"/>
          </p:cNvSpPr>
          <p:nvPr>
            <p:ph type="title"/>
          </p:nvPr>
        </p:nvSpPr>
        <p:spPr/>
        <p:txBody>
          <a:bodyPr/>
          <a:lstStyle/>
          <a:p>
            <a:r>
              <a:rPr lang="en-US" dirty="0" smtClean="0"/>
              <a:t>Infrastructure Reliability : Water Leaks</a:t>
            </a:r>
            <a:endParaRPr lang="en-US" dirty="0"/>
          </a:p>
        </p:txBody>
      </p:sp>
      <p:sp>
        <p:nvSpPr>
          <p:cNvPr id="3" name="Content Placeholder 2"/>
          <p:cNvSpPr>
            <a:spLocks noGrp="1"/>
          </p:cNvSpPr>
          <p:nvPr>
            <p:ph idx="1"/>
          </p:nvPr>
        </p:nvSpPr>
        <p:spPr>
          <a:xfrm>
            <a:off x="7954511" y="2192078"/>
            <a:ext cx="4054305" cy="3589696"/>
          </a:xfrm>
        </p:spPr>
        <p:txBody>
          <a:bodyPr>
            <a:normAutofit fontScale="92500"/>
          </a:bodyPr>
          <a:lstStyle/>
          <a:p>
            <a:r>
              <a:rPr lang="en-US" dirty="0"/>
              <a:t>Water leaks were also common in the modules and in the stations</a:t>
            </a:r>
          </a:p>
          <a:p>
            <a:r>
              <a:rPr lang="en-US" dirty="0"/>
              <a:t>Main source of 2019 downtime was several water leaks on a module caused by radiation induced degradation of solder </a:t>
            </a:r>
            <a:r>
              <a:rPr lang="en-US" dirty="0" smtClean="0"/>
              <a:t>joints</a:t>
            </a:r>
            <a:endParaRPr lang="en-US" dirty="0"/>
          </a:p>
        </p:txBody>
      </p:sp>
      <p:pic>
        <p:nvPicPr>
          <p:cNvPr id="4" name="Picture 3" descr="A picture containing indoor, sitting, table, light&#10;&#10;Description generated with very high confidence">
            <a:extLst>
              <a:ext uri="{FF2B5EF4-FFF2-40B4-BE49-F238E27FC236}">
                <a16:creationId xmlns:a16="http://schemas.microsoft.com/office/drawing/2014/main" id="{F23500D9-0288-537D-CBAC-17F6E9633FAD}"/>
              </a:ext>
            </a:extLst>
          </p:cNvPr>
          <p:cNvPicPr>
            <a:picLocks noChangeAspect="1"/>
          </p:cNvPicPr>
          <p:nvPr/>
        </p:nvPicPr>
        <p:blipFill>
          <a:blip r:embed="rId3"/>
          <a:stretch>
            <a:fillRect/>
          </a:stretch>
        </p:blipFill>
        <p:spPr>
          <a:xfrm>
            <a:off x="3426373" y="1991805"/>
            <a:ext cx="2120238" cy="2060633"/>
          </a:xfrm>
          <a:prstGeom prst="rect">
            <a:avLst/>
          </a:prstGeom>
        </p:spPr>
      </p:pic>
      <p:pic>
        <p:nvPicPr>
          <p:cNvPr id="5" name="Picture 4" descr="A picture containing indoor, cup, table, sitting&#10;&#10;Description generated with very high confidence">
            <a:extLst>
              <a:ext uri="{FF2B5EF4-FFF2-40B4-BE49-F238E27FC236}">
                <a16:creationId xmlns:a16="http://schemas.microsoft.com/office/drawing/2014/main" id="{27779604-FE62-00FE-83C1-20C301DBF650}"/>
              </a:ext>
            </a:extLst>
          </p:cNvPr>
          <p:cNvPicPr>
            <a:picLocks noChangeAspect="1"/>
          </p:cNvPicPr>
          <p:nvPr/>
        </p:nvPicPr>
        <p:blipFill>
          <a:blip r:embed="rId4"/>
          <a:stretch>
            <a:fillRect/>
          </a:stretch>
        </p:blipFill>
        <p:spPr>
          <a:xfrm>
            <a:off x="5765182" y="2003041"/>
            <a:ext cx="1970758" cy="2047875"/>
          </a:xfrm>
          <a:prstGeom prst="rect">
            <a:avLst/>
          </a:prstGeom>
        </p:spPr>
      </p:pic>
      <p:pic>
        <p:nvPicPr>
          <p:cNvPr id="6" name="Picture 5" descr="A close up of a machine&#10;&#10;AI-generated content may be incorrect.">
            <a:extLst>
              <a:ext uri="{FF2B5EF4-FFF2-40B4-BE49-F238E27FC236}">
                <a16:creationId xmlns:a16="http://schemas.microsoft.com/office/drawing/2014/main" id="{FA53056F-AEFD-552E-69D2-978875386367}"/>
              </a:ext>
            </a:extLst>
          </p:cNvPr>
          <p:cNvPicPr>
            <a:picLocks noChangeAspect="1"/>
          </p:cNvPicPr>
          <p:nvPr/>
        </p:nvPicPr>
        <p:blipFill>
          <a:blip r:embed="rId5"/>
          <a:stretch>
            <a:fillRect/>
          </a:stretch>
        </p:blipFill>
        <p:spPr>
          <a:xfrm>
            <a:off x="474127" y="2003041"/>
            <a:ext cx="2733675" cy="2047875"/>
          </a:xfrm>
          <a:prstGeom prst="rect">
            <a:avLst/>
          </a:prstGeom>
        </p:spPr>
      </p:pic>
      <p:sp>
        <p:nvSpPr>
          <p:cNvPr id="8" name="TextBox 7"/>
          <p:cNvSpPr txBox="1"/>
          <p:nvPr/>
        </p:nvSpPr>
        <p:spPr>
          <a:xfrm>
            <a:off x="474127" y="4092290"/>
            <a:ext cx="2733675" cy="307777"/>
          </a:xfrm>
          <a:prstGeom prst="rect">
            <a:avLst/>
          </a:prstGeom>
          <a:noFill/>
        </p:spPr>
        <p:txBody>
          <a:bodyPr wrap="square" rtlCol="0">
            <a:spAutoFit/>
          </a:bodyPr>
          <a:lstStyle/>
          <a:p>
            <a:r>
              <a:rPr lang="en-US" sz="1400" dirty="0" smtClean="0"/>
              <a:t>Tubes carrying cooling water</a:t>
            </a:r>
            <a:endParaRPr lang="en-US" sz="1400" dirty="0"/>
          </a:p>
        </p:txBody>
      </p:sp>
      <p:sp>
        <p:nvSpPr>
          <p:cNvPr id="9" name="TextBox 8"/>
          <p:cNvSpPr txBox="1"/>
          <p:nvPr/>
        </p:nvSpPr>
        <p:spPr>
          <a:xfrm>
            <a:off x="3360203" y="4090440"/>
            <a:ext cx="2404980" cy="523220"/>
          </a:xfrm>
          <a:prstGeom prst="rect">
            <a:avLst/>
          </a:prstGeom>
          <a:noFill/>
        </p:spPr>
        <p:txBody>
          <a:bodyPr wrap="square" rtlCol="0">
            <a:spAutoFit/>
          </a:bodyPr>
          <a:lstStyle/>
          <a:p>
            <a:r>
              <a:rPr lang="en-US" sz="1400" dirty="0" smtClean="0"/>
              <a:t>Specialized connector with soldered in stainless inserts</a:t>
            </a:r>
            <a:endParaRPr lang="en-US" sz="1400" dirty="0"/>
          </a:p>
        </p:txBody>
      </p:sp>
      <p:sp>
        <p:nvSpPr>
          <p:cNvPr id="10" name="TextBox 9"/>
          <p:cNvSpPr txBox="1"/>
          <p:nvPr/>
        </p:nvSpPr>
        <p:spPr>
          <a:xfrm>
            <a:off x="5730029" y="4023331"/>
            <a:ext cx="2005911" cy="738664"/>
          </a:xfrm>
          <a:prstGeom prst="rect">
            <a:avLst/>
          </a:prstGeom>
          <a:noFill/>
        </p:spPr>
        <p:txBody>
          <a:bodyPr wrap="square" rtlCol="0">
            <a:spAutoFit/>
          </a:bodyPr>
          <a:lstStyle/>
          <a:p>
            <a:r>
              <a:rPr lang="en-US" sz="1400" dirty="0" smtClean="0"/>
              <a:t>Full face indium gasket solution (installed in hot cell with tweezers!)</a:t>
            </a:r>
            <a:endParaRPr lang="en-US" sz="1400" dirty="0"/>
          </a:p>
        </p:txBody>
      </p:sp>
      <p:sp>
        <p:nvSpPr>
          <p:cNvPr id="11" name="Oval 10"/>
          <p:cNvSpPr/>
          <p:nvPr/>
        </p:nvSpPr>
        <p:spPr>
          <a:xfrm>
            <a:off x="2468880" y="5220393"/>
            <a:ext cx="1113905" cy="1637607"/>
          </a:xfrm>
          <a:prstGeom prst="ellipse">
            <a:avLst/>
          </a:prstGeom>
          <a:noFill/>
          <a:ln>
            <a:solidFill>
              <a:srgbClr val="00A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34626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17502</TotalTime>
  <Words>1310</Words>
  <Application>Microsoft Office PowerPoint</Application>
  <PresentationFormat>Widescreen</PresentationFormat>
  <Paragraphs>139</Paragraphs>
  <Slides>21</Slides>
  <Notes>4</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Courier New</vt:lpstr>
      <vt:lpstr>Wingdings</vt:lpstr>
      <vt:lpstr>Custom Design</vt:lpstr>
      <vt:lpstr>Expanding User Capabilities and Increasing Reliability at TRIUMF-ISAC</vt:lpstr>
      <vt:lpstr>Reliability at TRIUMF-ISAC</vt:lpstr>
      <vt:lpstr>TRIUMF-ISAC basics</vt:lpstr>
      <vt:lpstr>ISAC radioactive ion beam target basics</vt:lpstr>
      <vt:lpstr>Some caveats</vt:lpstr>
      <vt:lpstr>ISAC target and ion sources reliability in numbers 2019-2024</vt:lpstr>
      <vt:lpstr>Reliability Category : Infrastructure</vt:lpstr>
      <vt:lpstr>Infrastructure Reliability : Electrical Shorts</vt:lpstr>
      <vt:lpstr>Infrastructure Reliability : Water Leaks</vt:lpstr>
      <vt:lpstr>Infrastructure Reliability : Water Conductivity</vt:lpstr>
      <vt:lpstr>Infrastructure Reliability : High Voltage (HV)</vt:lpstr>
      <vt:lpstr>Infrastructure Reliability : High Voltage (HV)</vt:lpstr>
      <vt:lpstr>Final Thoughts : Infrastructure</vt:lpstr>
      <vt:lpstr>Reliability Category : Target/Ion Source Problems</vt:lpstr>
      <vt:lpstr>Source Reliability : How to Interpret</vt:lpstr>
      <vt:lpstr>Source Reliability : FEBIAD targets</vt:lpstr>
      <vt:lpstr>Source Reliability : FEBIAD targets</vt:lpstr>
      <vt:lpstr>Source Reliability : New Targets</vt:lpstr>
      <vt:lpstr>Source Reliability : Final Thoughts</vt:lpstr>
      <vt:lpstr>Reliability : a constantly moving target</vt:lpstr>
      <vt:lpstr>Thank you 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Castaneda</dc:creator>
  <cp:lastModifiedBy>Carla Babcock</cp:lastModifiedBy>
  <cp:revision>69</cp:revision>
  <dcterms:created xsi:type="dcterms:W3CDTF">2019-03-27T18:02:40Z</dcterms:created>
  <dcterms:modified xsi:type="dcterms:W3CDTF">2025-10-19T06:26:46Z</dcterms:modified>
</cp:coreProperties>
</file>