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61" r:id="rId3"/>
    <p:sldId id="335" r:id="rId4"/>
    <p:sldId id="361" r:id="rId5"/>
    <p:sldId id="257" r:id="rId6"/>
    <p:sldId id="341" r:id="rId7"/>
    <p:sldId id="350" r:id="rId8"/>
    <p:sldId id="351" r:id="rId9"/>
    <p:sldId id="259" r:id="rId10"/>
    <p:sldId id="352" r:id="rId11"/>
    <p:sldId id="366" r:id="rId12"/>
    <p:sldId id="364" r:id="rId13"/>
    <p:sldId id="353" r:id="rId14"/>
    <p:sldId id="354" r:id="rId15"/>
    <p:sldId id="355" r:id="rId16"/>
    <p:sldId id="358" r:id="rId17"/>
    <p:sldId id="363" r:id="rId18"/>
    <p:sldId id="360" r:id="rId19"/>
    <p:sldId id="348" r:id="rId20"/>
    <p:sldId id="327" r:id="rId21"/>
    <p:sldId id="292" r:id="rId22"/>
    <p:sldId id="356" r:id="rId23"/>
    <p:sldId id="321" r:id="rId24"/>
    <p:sldId id="331" r:id="rId25"/>
    <p:sldId id="332" r:id="rId26"/>
    <p:sldId id="333" r:id="rId27"/>
    <p:sldId id="334" r:id="rId2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 userDrawn="1">
          <p15:clr>
            <a:srgbClr val="A4A3A4"/>
          </p15:clr>
        </p15:guide>
        <p15:guide id="2" pos="21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94610"/>
  </p:normalViewPr>
  <p:slideViewPr>
    <p:cSldViewPr snapToGrid="0">
      <p:cViewPr>
        <p:scale>
          <a:sx n="86" d="100"/>
          <a:sy n="86" d="100"/>
        </p:scale>
        <p:origin x="1400" y="736"/>
      </p:cViewPr>
      <p:guideLst>
        <p:guide orient="horz" pos="232"/>
        <p:guide pos="21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8FC25-E7BA-3243-A8A5-76F8CB1A030A}" type="datetimeFigureOut">
              <a:rPr kumimoji="1" lang="ja-JP" altLang="en-US" smtClean="0"/>
              <a:t>2025/10/16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B4B6BB-C6DE-3F47-930D-DB851AF74D0F}" type="slidenum">
              <a:rPr kumimoji="1" lang="ja-JP" altLang="en-US" smtClean="0"/>
              <a:t>‹#›</a:t>
            </a:fld>
            <a:endParaRPr kumimoji="1" lang="ja-JP" altLang="en-US"/>
          </a:p>
        </p:txBody>
      </p:sp>
    </p:spTree>
    <p:extLst>
      <p:ext uri="{BB962C8B-B14F-4D97-AF65-F5344CB8AC3E}">
        <p14:creationId xmlns:p14="http://schemas.microsoft.com/office/powerpoint/2010/main" val="34042478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BB4B6BB-C6DE-3F47-930D-DB851AF74D0F}" type="slidenum">
              <a:rPr kumimoji="1" lang="ja-JP" altLang="en-US" smtClean="0"/>
              <a:t>1</a:t>
            </a:fld>
            <a:endParaRPr kumimoji="1" lang="ja-JP" altLang="en-US"/>
          </a:p>
        </p:txBody>
      </p:sp>
    </p:spTree>
    <p:extLst>
      <p:ext uri="{BB962C8B-B14F-4D97-AF65-F5344CB8AC3E}">
        <p14:creationId xmlns:p14="http://schemas.microsoft.com/office/powerpoint/2010/main" val="651414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BB4B6BB-C6DE-3F47-930D-DB851AF74D0F}" type="slidenum">
              <a:rPr kumimoji="1" lang="ja-JP" altLang="en-US" smtClean="0"/>
              <a:t>8</a:t>
            </a:fld>
            <a:endParaRPr kumimoji="1" lang="ja-JP" altLang="en-US"/>
          </a:p>
        </p:txBody>
      </p:sp>
    </p:spTree>
    <p:extLst>
      <p:ext uri="{BB962C8B-B14F-4D97-AF65-F5344CB8AC3E}">
        <p14:creationId xmlns:p14="http://schemas.microsoft.com/office/powerpoint/2010/main" val="739270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AD33A-4F53-86C9-7216-5F2FDBE3C65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184C5FD-4FFE-3B40-7E92-438E01A03F9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2A2D581-3515-C156-7956-82C09C5430C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A725B56-75FF-739D-BFF8-ED825FF637BA}"/>
              </a:ext>
            </a:extLst>
          </p:cNvPr>
          <p:cNvSpPr>
            <a:spLocks noGrp="1"/>
          </p:cNvSpPr>
          <p:nvPr>
            <p:ph type="sldNum" sz="quarter" idx="5"/>
          </p:nvPr>
        </p:nvSpPr>
        <p:spPr/>
        <p:txBody>
          <a:bodyPr/>
          <a:lstStyle/>
          <a:p>
            <a:fld id="{ABB4B6BB-C6DE-3F47-930D-DB851AF74D0F}" type="slidenum">
              <a:rPr kumimoji="1" lang="ja-JP" altLang="en-US" smtClean="0"/>
              <a:t>11</a:t>
            </a:fld>
            <a:endParaRPr kumimoji="1" lang="ja-JP" altLang="en-US"/>
          </a:p>
        </p:txBody>
      </p:sp>
    </p:spTree>
    <p:extLst>
      <p:ext uri="{BB962C8B-B14F-4D97-AF65-F5344CB8AC3E}">
        <p14:creationId xmlns:p14="http://schemas.microsoft.com/office/powerpoint/2010/main" val="3417493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837E753-CC7A-7C47-A034-D8EBCBA1F43A}" type="slidenum">
              <a:rPr kumimoji="1" lang="ja-JP" altLang="en-US" smtClean="0"/>
              <a:t>27</a:t>
            </a:fld>
            <a:endParaRPr kumimoji="1" lang="ja-JP" altLang="en-US"/>
          </a:p>
        </p:txBody>
      </p:sp>
    </p:spTree>
    <p:extLst>
      <p:ext uri="{BB962C8B-B14F-4D97-AF65-F5344CB8AC3E}">
        <p14:creationId xmlns:p14="http://schemas.microsoft.com/office/powerpoint/2010/main" val="542667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B2A151-EB42-EA33-EE36-BCE3364E239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B3107D4-97A7-57F1-169F-3EBEA906B8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3CA02DA-A32F-D45B-19A8-84F1732D39B6}"/>
              </a:ext>
            </a:extLst>
          </p:cNvPr>
          <p:cNvSpPr>
            <a:spLocks noGrp="1"/>
          </p:cNvSpPr>
          <p:nvPr>
            <p:ph type="dt" sz="half" idx="10"/>
          </p:nvPr>
        </p:nvSpPr>
        <p:spPr/>
        <p:txBody>
          <a:bodyPr/>
          <a:lstStyle/>
          <a:p>
            <a:fld id="{29DF1D3C-BEA2-4843-9D21-DDBBD5C58C97}" type="datetimeFigureOut">
              <a:rPr kumimoji="1" lang="ja-JP" altLang="en-US" smtClean="0"/>
              <a:t>2025/10/7</a:t>
            </a:fld>
            <a:endParaRPr kumimoji="1" lang="ja-JP" altLang="en-US"/>
          </a:p>
        </p:txBody>
      </p:sp>
      <p:sp>
        <p:nvSpPr>
          <p:cNvPr id="5" name="フッター プレースホルダー 4">
            <a:extLst>
              <a:ext uri="{FF2B5EF4-FFF2-40B4-BE49-F238E27FC236}">
                <a16:creationId xmlns:a16="http://schemas.microsoft.com/office/drawing/2014/main" id="{1455EF71-54A7-EAAE-F320-50E723B94AE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30FBE4E-37D5-8393-F929-F07A7784808A}"/>
              </a:ext>
            </a:extLst>
          </p:cNvPr>
          <p:cNvSpPr>
            <a:spLocks noGrp="1"/>
          </p:cNvSpPr>
          <p:nvPr>
            <p:ph type="sldNum" sz="quarter" idx="12"/>
          </p:nvPr>
        </p:nvSpPr>
        <p:spPr/>
        <p:txBody>
          <a:bodyPr/>
          <a:lstStyle/>
          <a:p>
            <a:fld id="{E3935105-4F91-AF4B-BE50-32FFBC2DAAF3}" type="slidenum">
              <a:rPr kumimoji="1" lang="ja-JP" altLang="en-US" smtClean="0"/>
              <a:t>‹#›</a:t>
            </a:fld>
            <a:endParaRPr kumimoji="1" lang="ja-JP" altLang="en-US"/>
          </a:p>
        </p:txBody>
      </p:sp>
    </p:spTree>
    <p:extLst>
      <p:ext uri="{BB962C8B-B14F-4D97-AF65-F5344CB8AC3E}">
        <p14:creationId xmlns:p14="http://schemas.microsoft.com/office/powerpoint/2010/main" val="1763302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7204A3-DB6C-7137-AE6E-D33AF4B594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155C3B5-6739-81D2-9F02-C230B0C74AC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7423BD5-7E7B-19A6-F64B-305EE801ACDA}"/>
              </a:ext>
            </a:extLst>
          </p:cNvPr>
          <p:cNvSpPr>
            <a:spLocks noGrp="1"/>
          </p:cNvSpPr>
          <p:nvPr>
            <p:ph type="dt" sz="half" idx="10"/>
          </p:nvPr>
        </p:nvSpPr>
        <p:spPr/>
        <p:txBody>
          <a:bodyPr/>
          <a:lstStyle/>
          <a:p>
            <a:fld id="{29DF1D3C-BEA2-4843-9D21-DDBBD5C58C97}" type="datetimeFigureOut">
              <a:rPr kumimoji="1" lang="ja-JP" altLang="en-US" smtClean="0"/>
              <a:t>2025/10/7</a:t>
            </a:fld>
            <a:endParaRPr kumimoji="1" lang="ja-JP" altLang="en-US"/>
          </a:p>
        </p:txBody>
      </p:sp>
      <p:sp>
        <p:nvSpPr>
          <p:cNvPr id="5" name="フッター プレースホルダー 4">
            <a:extLst>
              <a:ext uri="{FF2B5EF4-FFF2-40B4-BE49-F238E27FC236}">
                <a16:creationId xmlns:a16="http://schemas.microsoft.com/office/drawing/2014/main" id="{4C0A1A41-B118-05A7-50B1-B4F0ECE788F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82B9A15-B471-2F5F-CCDC-DF76EFE84190}"/>
              </a:ext>
            </a:extLst>
          </p:cNvPr>
          <p:cNvSpPr>
            <a:spLocks noGrp="1"/>
          </p:cNvSpPr>
          <p:nvPr>
            <p:ph type="sldNum" sz="quarter" idx="12"/>
          </p:nvPr>
        </p:nvSpPr>
        <p:spPr/>
        <p:txBody>
          <a:bodyPr/>
          <a:lstStyle/>
          <a:p>
            <a:fld id="{E3935105-4F91-AF4B-BE50-32FFBC2DAAF3}" type="slidenum">
              <a:rPr kumimoji="1" lang="ja-JP" altLang="en-US" smtClean="0"/>
              <a:t>‹#›</a:t>
            </a:fld>
            <a:endParaRPr kumimoji="1" lang="ja-JP" altLang="en-US"/>
          </a:p>
        </p:txBody>
      </p:sp>
    </p:spTree>
    <p:extLst>
      <p:ext uri="{BB962C8B-B14F-4D97-AF65-F5344CB8AC3E}">
        <p14:creationId xmlns:p14="http://schemas.microsoft.com/office/powerpoint/2010/main" val="2171728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2B4CF8F-00A5-2AB3-6FB7-D94F275C395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42F3EAD-27FF-0BD7-6EB8-24623D7E377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502B7B5-7002-9C54-5496-1C53AC489D79}"/>
              </a:ext>
            </a:extLst>
          </p:cNvPr>
          <p:cNvSpPr>
            <a:spLocks noGrp="1"/>
          </p:cNvSpPr>
          <p:nvPr>
            <p:ph type="dt" sz="half" idx="10"/>
          </p:nvPr>
        </p:nvSpPr>
        <p:spPr/>
        <p:txBody>
          <a:bodyPr/>
          <a:lstStyle/>
          <a:p>
            <a:fld id="{29DF1D3C-BEA2-4843-9D21-DDBBD5C58C97}" type="datetimeFigureOut">
              <a:rPr kumimoji="1" lang="ja-JP" altLang="en-US" smtClean="0"/>
              <a:t>2025/10/7</a:t>
            </a:fld>
            <a:endParaRPr kumimoji="1" lang="ja-JP" altLang="en-US"/>
          </a:p>
        </p:txBody>
      </p:sp>
      <p:sp>
        <p:nvSpPr>
          <p:cNvPr id="5" name="フッター プレースホルダー 4">
            <a:extLst>
              <a:ext uri="{FF2B5EF4-FFF2-40B4-BE49-F238E27FC236}">
                <a16:creationId xmlns:a16="http://schemas.microsoft.com/office/drawing/2014/main" id="{13FA4799-F7D2-2359-A5B0-554C7BE1ADD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6A165BB-0073-9583-4960-CADE217138CF}"/>
              </a:ext>
            </a:extLst>
          </p:cNvPr>
          <p:cNvSpPr>
            <a:spLocks noGrp="1"/>
          </p:cNvSpPr>
          <p:nvPr>
            <p:ph type="sldNum" sz="quarter" idx="12"/>
          </p:nvPr>
        </p:nvSpPr>
        <p:spPr/>
        <p:txBody>
          <a:bodyPr/>
          <a:lstStyle/>
          <a:p>
            <a:fld id="{E3935105-4F91-AF4B-BE50-32FFBC2DAAF3}" type="slidenum">
              <a:rPr kumimoji="1" lang="ja-JP" altLang="en-US" smtClean="0"/>
              <a:t>‹#›</a:t>
            </a:fld>
            <a:endParaRPr kumimoji="1" lang="ja-JP" altLang="en-US"/>
          </a:p>
        </p:txBody>
      </p:sp>
    </p:spTree>
    <p:extLst>
      <p:ext uri="{BB962C8B-B14F-4D97-AF65-F5344CB8AC3E}">
        <p14:creationId xmlns:p14="http://schemas.microsoft.com/office/powerpoint/2010/main" val="910113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61E58B-2BE7-2982-82C8-E2200277154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4AC93D5-3CD6-9074-E36B-C5B80452BE9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5A3AFD4-4659-7A66-9716-C4360D4E238D}"/>
              </a:ext>
            </a:extLst>
          </p:cNvPr>
          <p:cNvSpPr>
            <a:spLocks noGrp="1"/>
          </p:cNvSpPr>
          <p:nvPr>
            <p:ph type="dt" sz="half" idx="10"/>
          </p:nvPr>
        </p:nvSpPr>
        <p:spPr/>
        <p:txBody>
          <a:bodyPr/>
          <a:lstStyle/>
          <a:p>
            <a:fld id="{29DF1D3C-BEA2-4843-9D21-DDBBD5C58C97}" type="datetimeFigureOut">
              <a:rPr kumimoji="1" lang="ja-JP" altLang="en-US" smtClean="0"/>
              <a:t>2025/10/7</a:t>
            </a:fld>
            <a:endParaRPr kumimoji="1" lang="ja-JP" altLang="en-US"/>
          </a:p>
        </p:txBody>
      </p:sp>
      <p:sp>
        <p:nvSpPr>
          <p:cNvPr id="5" name="フッター プレースホルダー 4">
            <a:extLst>
              <a:ext uri="{FF2B5EF4-FFF2-40B4-BE49-F238E27FC236}">
                <a16:creationId xmlns:a16="http://schemas.microsoft.com/office/drawing/2014/main" id="{6E87F914-8466-7A8E-8FEF-DF91E07CA55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2AA06A8-881A-A8E7-A43B-CB6DA8AC4F28}"/>
              </a:ext>
            </a:extLst>
          </p:cNvPr>
          <p:cNvSpPr>
            <a:spLocks noGrp="1"/>
          </p:cNvSpPr>
          <p:nvPr>
            <p:ph type="sldNum" sz="quarter" idx="12"/>
          </p:nvPr>
        </p:nvSpPr>
        <p:spPr/>
        <p:txBody>
          <a:bodyPr/>
          <a:lstStyle/>
          <a:p>
            <a:fld id="{E3935105-4F91-AF4B-BE50-32FFBC2DAAF3}" type="slidenum">
              <a:rPr kumimoji="1" lang="ja-JP" altLang="en-US" smtClean="0"/>
              <a:t>‹#›</a:t>
            </a:fld>
            <a:endParaRPr kumimoji="1" lang="ja-JP" altLang="en-US"/>
          </a:p>
        </p:txBody>
      </p:sp>
    </p:spTree>
    <p:extLst>
      <p:ext uri="{BB962C8B-B14F-4D97-AF65-F5344CB8AC3E}">
        <p14:creationId xmlns:p14="http://schemas.microsoft.com/office/powerpoint/2010/main" val="2389425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FC6BFC-F7FE-A8AA-B767-5DEDE49FB86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1E7804F-1B9C-01C5-F24F-F75F4A9092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7D1FE37-1652-953A-9D82-40C050D20897}"/>
              </a:ext>
            </a:extLst>
          </p:cNvPr>
          <p:cNvSpPr>
            <a:spLocks noGrp="1"/>
          </p:cNvSpPr>
          <p:nvPr>
            <p:ph type="dt" sz="half" idx="10"/>
          </p:nvPr>
        </p:nvSpPr>
        <p:spPr/>
        <p:txBody>
          <a:bodyPr/>
          <a:lstStyle/>
          <a:p>
            <a:fld id="{29DF1D3C-BEA2-4843-9D21-DDBBD5C58C97}" type="datetimeFigureOut">
              <a:rPr kumimoji="1" lang="ja-JP" altLang="en-US" smtClean="0"/>
              <a:t>2025/10/7</a:t>
            </a:fld>
            <a:endParaRPr kumimoji="1" lang="ja-JP" altLang="en-US"/>
          </a:p>
        </p:txBody>
      </p:sp>
      <p:sp>
        <p:nvSpPr>
          <p:cNvPr id="5" name="フッター プレースホルダー 4">
            <a:extLst>
              <a:ext uri="{FF2B5EF4-FFF2-40B4-BE49-F238E27FC236}">
                <a16:creationId xmlns:a16="http://schemas.microsoft.com/office/drawing/2014/main" id="{E7BA7D84-A16D-6C1E-79E4-16811F40D0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E4284E4-3D41-6E13-9854-458CDD2DF1E7}"/>
              </a:ext>
            </a:extLst>
          </p:cNvPr>
          <p:cNvSpPr>
            <a:spLocks noGrp="1"/>
          </p:cNvSpPr>
          <p:nvPr>
            <p:ph type="sldNum" sz="quarter" idx="12"/>
          </p:nvPr>
        </p:nvSpPr>
        <p:spPr/>
        <p:txBody>
          <a:bodyPr/>
          <a:lstStyle/>
          <a:p>
            <a:fld id="{E3935105-4F91-AF4B-BE50-32FFBC2DAAF3}" type="slidenum">
              <a:rPr kumimoji="1" lang="ja-JP" altLang="en-US" smtClean="0"/>
              <a:t>‹#›</a:t>
            </a:fld>
            <a:endParaRPr kumimoji="1" lang="ja-JP" altLang="en-US"/>
          </a:p>
        </p:txBody>
      </p:sp>
    </p:spTree>
    <p:extLst>
      <p:ext uri="{BB962C8B-B14F-4D97-AF65-F5344CB8AC3E}">
        <p14:creationId xmlns:p14="http://schemas.microsoft.com/office/powerpoint/2010/main" val="1009143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A5BF78-3317-C7A0-703B-10CDAFB5598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D121880-B1CB-01D2-18DE-3D917D4F84A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FF1E5E3-5377-8711-11E6-501AFFE4E4E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5BA7B9A-76DE-65D0-60EB-5A8110FF5BF3}"/>
              </a:ext>
            </a:extLst>
          </p:cNvPr>
          <p:cNvSpPr>
            <a:spLocks noGrp="1"/>
          </p:cNvSpPr>
          <p:nvPr>
            <p:ph type="dt" sz="half" idx="10"/>
          </p:nvPr>
        </p:nvSpPr>
        <p:spPr/>
        <p:txBody>
          <a:bodyPr/>
          <a:lstStyle/>
          <a:p>
            <a:fld id="{29DF1D3C-BEA2-4843-9D21-DDBBD5C58C97}" type="datetimeFigureOut">
              <a:rPr kumimoji="1" lang="ja-JP" altLang="en-US" smtClean="0"/>
              <a:t>2025/10/7</a:t>
            </a:fld>
            <a:endParaRPr kumimoji="1" lang="ja-JP" altLang="en-US"/>
          </a:p>
        </p:txBody>
      </p:sp>
      <p:sp>
        <p:nvSpPr>
          <p:cNvPr id="6" name="フッター プレースホルダー 5">
            <a:extLst>
              <a:ext uri="{FF2B5EF4-FFF2-40B4-BE49-F238E27FC236}">
                <a16:creationId xmlns:a16="http://schemas.microsoft.com/office/drawing/2014/main" id="{2AE36119-CAEF-91A6-5C4A-1D38EE19E65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59932B2-457B-E23B-4FEA-E46E978A8EB8}"/>
              </a:ext>
            </a:extLst>
          </p:cNvPr>
          <p:cNvSpPr>
            <a:spLocks noGrp="1"/>
          </p:cNvSpPr>
          <p:nvPr>
            <p:ph type="sldNum" sz="quarter" idx="12"/>
          </p:nvPr>
        </p:nvSpPr>
        <p:spPr/>
        <p:txBody>
          <a:bodyPr/>
          <a:lstStyle/>
          <a:p>
            <a:fld id="{E3935105-4F91-AF4B-BE50-32FFBC2DAAF3}" type="slidenum">
              <a:rPr kumimoji="1" lang="ja-JP" altLang="en-US" smtClean="0"/>
              <a:t>‹#›</a:t>
            </a:fld>
            <a:endParaRPr kumimoji="1" lang="ja-JP" altLang="en-US"/>
          </a:p>
        </p:txBody>
      </p:sp>
    </p:spTree>
    <p:extLst>
      <p:ext uri="{BB962C8B-B14F-4D97-AF65-F5344CB8AC3E}">
        <p14:creationId xmlns:p14="http://schemas.microsoft.com/office/powerpoint/2010/main" val="2062426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9614ED-47AC-022D-22EC-FAAC806E41E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5E963F1-3F9F-47FC-5D3F-81BB0D9237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69A5A8B-FFDB-371A-29ED-293E8511A18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7FAF645-FA8C-94F8-297E-C9CCF9D02B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3B32DBF-B57E-8526-63CE-653CE8C3AB6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9CC78F5-D71B-6065-ED87-8F0B4E080D08}"/>
              </a:ext>
            </a:extLst>
          </p:cNvPr>
          <p:cNvSpPr>
            <a:spLocks noGrp="1"/>
          </p:cNvSpPr>
          <p:nvPr>
            <p:ph type="dt" sz="half" idx="10"/>
          </p:nvPr>
        </p:nvSpPr>
        <p:spPr/>
        <p:txBody>
          <a:bodyPr/>
          <a:lstStyle/>
          <a:p>
            <a:fld id="{29DF1D3C-BEA2-4843-9D21-DDBBD5C58C97}" type="datetimeFigureOut">
              <a:rPr kumimoji="1" lang="ja-JP" altLang="en-US" smtClean="0"/>
              <a:t>2025/10/7</a:t>
            </a:fld>
            <a:endParaRPr kumimoji="1" lang="ja-JP" altLang="en-US"/>
          </a:p>
        </p:txBody>
      </p:sp>
      <p:sp>
        <p:nvSpPr>
          <p:cNvPr id="8" name="フッター プレースホルダー 7">
            <a:extLst>
              <a:ext uri="{FF2B5EF4-FFF2-40B4-BE49-F238E27FC236}">
                <a16:creationId xmlns:a16="http://schemas.microsoft.com/office/drawing/2014/main" id="{D0EB7E78-FD05-FD4B-7193-49767F9DE5F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288EB35-F232-6BC7-0292-D1704D36A4E8}"/>
              </a:ext>
            </a:extLst>
          </p:cNvPr>
          <p:cNvSpPr>
            <a:spLocks noGrp="1"/>
          </p:cNvSpPr>
          <p:nvPr>
            <p:ph type="sldNum" sz="quarter" idx="12"/>
          </p:nvPr>
        </p:nvSpPr>
        <p:spPr/>
        <p:txBody>
          <a:bodyPr/>
          <a:lstStyle/>
          <a:p>
            <a:fld id="{E3935105-4F91-AF4B-BE50-32FFBC2DAAF3}" type="slidenum">
              <a:rPr kumimoji="1" lang="ja-JP" altLang="en-US" smtClean="0"/>
              <a:t>‹#›</a:t>
            </a:fld>
            <a:endParaRPr kumimoji="1" lang="ja-JP" altLang="en-US"/>
          </a:p>
        </p:txBody>
      </p:sp>
    </p:spTree>
    <p:extLst>
      <p:ext uri="{BB962C8B-B14F-4D97-AF65-F5344CB8AC3E}">
        <p14:creationId xmlns:p14="http://schemas.microsoft.com/office/powerpoint/2010/main" val="2837036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57481C-13F2-E6C7-5932-A1C7FAE351F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F6021B7-10A3-6FE8-E8F6-21EA027E9496}"/>
              </a:ext>
            </a:extLst>
          </p:cNvPr>
          <p:cNvSpPr>
            <a:spLocks noGrp="1"/>
          </p:cNvSpPr>
          <p:nvPr>
            <p:ph type="dt" sz="half" idx="10"/>
          </p:nvPr>
        </p:nvSpPr>
        <p:spPr/>
        <p:txBody>
          <a:bodyPr/>
          <a:lstStyle/>
          <a:p>
            <a:fld id="{29DF1D3C-BEA2-4843-9D21-DDBBD5C58C97}" type="datetimeFigureOut">
              <a:rPr kumimoji="1" lang="ja-JP" altLang="en-US" smtClean="0"/>
              <a:t>2025/10/7</a:t>
            </a:fld>
            <a:endParaRPr kumimoji="1" lang="ja-JP" altLang="en-US"/>
          </a:p>
        </p:txBody>
      </p:sp>
      <p:sp>
        <p:nvSpPr>
          <p:cNvPr id="4" name="フッター プレースホルダー 3">
            <a:extLst>
              <a:ext uri="{FF2B5EF4-FFF2-40B4-BE49-F238E27FC236}">
                <a16:creationId xmlns:a16="http://schemas.microsoft.com/office/drawing/2014/main" id="{FA7CD743-0E64-2F9E-6BCD-FAC7586CC31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A7CFE0B-1553-6AAC-005F-208382CCD3C1}"/>
              </a:ext>
            </a:extLst>
          </p:cNvPr>
          <p:cNvSpPr>
            <a:spLocks noGrp="1"/>
          </p:cNvSpPr>
          <p:nvPr>
            <p:ph type="sldNum" sz="quarter" idx="12"/>
          </p:nvPr>
        </p:nvSpPr>
        <p:spPr/>
        <p:txBody>
          <a:bodyPr/>
          <a:lstStyle/>
          <a:p>
            <a:fld id="{E3935105-4F91-AF4B-BE50-32FFBC2DAAF3}" type="slidenum">
              <a:rPr kumimoji="1" lang="ja-JP" altLang="en-US" smtClean="0"/>
              <a:t>‹#›</a:t>
            </a:fld>
            <a:endParaRPr kumimoji="1" lang="ja-JP" altLang="en-US"/>
          </a:p>
        </p:txBody>
      </p:sp>
    </p:spTree>
    <p:extLst>
      <p:ext uri="{BB962C8B-B14F-4D97-AF65-F5344CB8AC3E}">
        <p14:creationId xmlns:p14="http://schemas.microsoft.com/office/powerpoint/2010/main" val="123218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25AB2E4-584D-C82E-5365-6C69565726A9}"/>
              </a:ext>
            </a:extLst>
          </p:cNvPr>
          <p:cNvSpPr>
            <a:spLocks noGrp="1"/>
          </p:cNvSpPr>
          <p:nvPr>
            <p:ph type="dt" sz="half" idx="10"/>
          </p:nvPr>
        </p:nvSpPr>
        <p:spPr/>
        <p:txBody>
          <a:bodyPr/>
          <a:lstStyle/>
          <a:p>
            <a:fld id="{29DF1D3C-BEA2-4843-9D21-DDBBD5C58C97}" type="datetimeFigureOut">
              <a:rPr kumimoji="1" lang="ja-JP" altLang="en-US" smtClean="0"/>
              <a:t>2025/10/7</a:t>
            </a:fld>
            <a:endParaRPr kumimoji="1" lang="ja-JP" altLang="en-US"/>
          </a:p>
        </p:txBody>
      </p:sp>
      <p:sp>
        <p:nvSpPr>
          <p:cNvPr id="3" name="フッター プレースホルダー 2">
            <a:extLst>
              <a:ext uri="{FF2B5EF4-FFF2-40B4-BE49-F238E27FC236}">
                <a16:creationId xmlns:a16="http://schemas.microsoft.com/office/drawing/2014/main" id="{E905A7E5-DDF5-0FF6-860B-F7259411A5F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80788BF-CE34-9FA1-47F6-70BFDA70D887}"/>
              </a:ext>
            </a:extLst>
          </p:cNvPr>
          <p:cNvSpPr>
            <a:spLocks noGrp="1"/>
          </p:cNvSpPr>
          <p:nvPr>
            <p:ph type="sldNum" sz="quarter" idx="12"/>
          </p:nvPr>
        </p:nvSpPr>
        <p:spPr/>
        <p:txBody>
          <a:bodyPr/>
          <a:lstStyle/>
          <a:p>
            <a:fld id="{E3935105-4F91-AF4B-BE50-32FFBC2DAAF3}" type="slidenum">
              <a:rPr kumimoji="1" lang="ja-JP" altLang="en-US" smtClean="0"/>
              <a:t>‹#›</a:t>
            </a:fld>
            <a:endParaRPr kumimoji="1" lang="ja-JP" altLang="en-US"/>
          </a:p>
        </p:txBody>
      </p:sp>
    </p:spTree>
    <p:extLst>
      <p:ext uri="{BB962C8B-B14F-4D97-AF65-F5344CB8AC3E}">
        <p14:creationId xmlns:p14="http://schemas.microsoft.com/office/powerpoint/2010/main" val="213403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E2DB8E-38D3-9C04-D5E0-46389934D91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D9EF225-20E4-D05F-3D02-3EB91CA06B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43DB9EC-3F4A-D756-DFF8-867FADD78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293C8C0-1EE6-AC0F-56A1-73FF64DCAA9D}"/>
              </a:ext>
            </a:extLst>
          </p:cNvPr>
          <p:cNvSpPr>
            <a:spLocks noGrp="1"/>
          </p:cNvSpPr>
          <p:nvPr>
            <p:ph type="dt" sz="half" idx="10"/>
          </p:nvPr>
        </p:nvSpPr>
        <p:spPr/>
        <p:txBody>
          <a:bodyPr/>
          <a:lstStyle/>
          <a:p>
            <a:fld id="{29DF1D3C-BEA2-4843-9D21-DDBBD5C58C97}" type="datetimeFigureOut">
              <a:rPr kumimoji="1" lang="ja-JP" altLang="en-US" smtClean="0"/>
              <a:t>2025/10/7</a:t>
            </a:fld>
            <a:endParaRPr kumimoji="1" lang="ja-JP" altLang="en-US"/>
          </a:p>
        </p:txBody>
      </p:sp>
      <p:sp>
        <p:nvSpPr>
          <p:cNvPr id="6" name="フッター プレースホルダー 5">
            <a:extLst>
              <a:ext uri="{FF2B5EF4-FFF2-40B4-BE49-F238E27FC236}">
                <a16:creationId xmlns:a16="http://schemas.microsoft.com/office/drawing/2014/main" id="{ABC9F9AC-F8C0-0310-2ECA-1E779182C48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20C583E-669F-F7B5-4E2B-170B4BEE83C7}"/>
              </a:ext>
            </a:extLst>
          </p:cNvPr>
          <p:cNvSpPr>
            <a:spLocks noGrp="1"/>
          </p:cNvSpPr>
          <p:nvPr>
            <p:ph type="sldNum" sz="quarter" idx="12"/>
          </p:nvPr>
        </p:nvSpPr>
        <p:spPr/>
        <p:txBody>
          <a:bodyPr/>
          <a:lstStyle/>
          <a:p>
            <a:fld id="{E3935105-4F91-AF4B-BE50-32FFBC2DAAF3}" type="slidenum">
              <a:rPr kumimoji="1" lang="ja-JP" altLang="en-US" smtClean="0"/>
              <a:t>‹#›</a:t>
            </a:fld>
            <a:endParaRPr kumimoji="1" lang="ja-JP" altLang="en-US"/>
          </a:p>
        </p:txBody>
      </p:sp>
    </p:spTree>
    <p:extLst>
      <p:ext uri="{BB962C8B-B14F-4D97-AF65-F5344CB8AC3E}">
        <p14:creationId xmlns:p14="http://schemas.microsoft.com/office/powerpoint/2010/main" val="1548527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BD7832-034A-A543-C6BD-4CF85BB8174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8536D77-84EE-EBA9-F887-52E4909D7A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77415DD3-5F53-D4C7-41C2-8AEB742F14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FD6550C-83E6-9F9E-DB29-F5F0B42510FF}"/>
              </a:ext>
            </a:extLst>
          </p:cNvPr>
          <p:cNvSpPr>
            <a:spLocks noGrp="1"/>
          </p:cNvSpPr>
          <p:nvPr>
            <p:ph type="dt" sz="half" idx="10"/>
          </p:nvPr>
        </p:nvSpPr>
        <p:spPr/>
        <p:txBody>
          <a:bodyPr/>
          <a:lstStyle/>
          <a:p>
            <a:fld id="{29DF1D3C-BEA2-4843-9D21-DDBBD5C58C97}" type="datetimeFigureOut">
              <a:rPr kumimoji="1" lang="ja-JP" altLang="en-US" smtClean="0"/>
              <a:t>2025/10/7</a:t>
            </a:fld>
            <a:endParaRPr kumimoji="1" lang="ja-JP" altLang="en-US"/>
          </a:p>
        </p:txBody>
      </p:sp>
      <p:sp>
        <p:nvSpPr>
          <p:cNvPr id="6" name="フッター プレースホルダー 5">
            <a:extLst>
              <a:ext uri="{FF2B5EF4-FFF2-40B4-BE49-F238E27FC236}">
                <a16:creationId xmlns:a16="http://schemas.microsoft.com/office/drawing/2014/main" id="{A4A33FA5-F315-4729-EF6F-48CF7AF3C86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5FCADF6-B276-C0AB-DB80-C30C732670D6}"/>
              </a:ext>
            </a:extLst>
          </p:cNvPr>
          <p:cNvSpPr>
            <a:spLocks noGrp="1"/>
          </p:cNvSpPr>
          <p:nvPr>
            <p:ph type="sldNum" sz="quarter" idx="12"/>
          </p:nvPr>
        </p:nvSpPr>
        <p:spPr/>
        <p:txBody>
          <a:bodyPr/>
          <a:lstStyle/>
          <a:p>
            <a:fld id="{E3935105-4F91-AF4B-BE50-32FFBC2DAAF3}" type="slidenum">
              <a:rPr kumimoji="1" lang="ja-JP" altLang="en-US" smtClean="0"/>
              <a:t>‹#›</a:t>
            </a:fld>
            <a:endParaRPr kumimoji="1" lang="ja-JP" altLang="en-US"/>
          </a:p>
        </p:txBody>
      </p:sp>
    </p:spTree>
    <p:extLst>
      <p:ext uri="{BB962C8B-B14F-4D97-AF65-F5344CB8AC3E}">
        <p14:creationId xmlns:p14="http://schemas.microsoft.com/office/powerpoint/2010/main" val="3538198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A4AC49E-5048-D3E2-B0EE-D973C9B70C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2F44F0-15CD-EE77-D7D0-0A3667F7BC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932F2E3-A73F-7B06-644A-3D58427030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DF1D3C-BEA2-4843-9D21-DDBBD5C58C97}" type="datetimeFigureOut">
              <a:rPr kumimoji="1" lang="ja-JP" altLang="en-US" smtClean="0"/>
              <a:t>2025/10/7</a:t>
            </a:fld>
            <a:endParaRPr kumimoji="1" lang="ja-JP" altLang="en-US"/>
          </a:p>
        </p:txBody>
      </p:sp>
      <p:sp>
        <p:nvSpPr>
          <p:cNvPr id="5" name="フッター プレースホルダー 4">
            <a:extLst>
              <a:ext uri="{FF2B5EF4-FFF2-40B4-BE49-F238E27FC236}">
                <a16:creationId xmlns:a16="http://schemas.microsoft.com/office/drawing/2014/main" id="{7D01D6EC-7615-80E4-8A35-BA95C672F9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97BE54F-4E0A-3ACE-1A2A-C5E3652227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935105-4F91-AF4B-BE50-32FFBC2DAAF3}" type="slidenum">
              <a:rPr kumimoji="1" lang="ja-JP" altLang="en-US" smtClean="0"/>
              <a:t>‹#›</a:t>
            </a:fld>
            <a:endParaRPr kumimoji="1" lang="ja-JP" altLang="en-US"/>
          </a:p>
        </p:txBody>
      </p:sp>
    </p:spTree>
    <p:extLst>
      <p:ext uri="{BB962C8B-B14F-4D97-AF65-F5344CB8AC3E}">
        <p14:creationId xmlns:p14="http://schemas.microsoft.com/office/powerpoint/2010/main" val="688080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38F8D4-6B4D-53DE-3D77-521FC667D642}"/>
              </a:ext>
            </a:extLst>
          </p:cNvPr>
          <p:cNvSpPr>
            <a:spLocks noGrp="1"/>
          </p:cNvSpPr>
          <p:nvPr>
            <p:ph type="ctrTitle"/>
          </p:nvPr>
        </p:nvSpPr>
        <p:spPr>
          <a:xfrm>
            <a:off x="0" y="868363"/>
            <a:ext cx="12192000" cy="2878137"/>
          </a:xfrm>
        </p:spPr>
        <p:txBody>
          <a:bodyPr>
            <a:noAutofit/>
          </a:bodyPr>
          <a:lstStyle/>
          <a:p>
            <a:r>
              <a:rPr lang="en" altLang="ja-JP" sz="4800" b="1" dirty="0">
                <a:latin typeface="Arial" panose="020B0604020202020204" pitchFamily="34" charset="0"/>
                <a:cs typeface="Arial" panose="020B0604020202020204" pitchFamily="34" charset="0"/>
              </a:rPr>
              <a:t>The study of the high-spin isomer beam production via the fragmentation reaction at 350 MeV/u</a:t>
            </a:r>
            <a:endParaRPr kumimoji="1" lang="ja-JP" altLang="en-US" sz="4800">
              <a:latin typeface="Arial" panose="020B0604020202020204" pitchFamily="34" charset="0"/>
              <a:cs typeface="Arial" panose="020B0604020202020204" pitchFamily="34" charset="0"/>
            </a:endParaRPr>
          </a:p>
        </p:txBody>
      </p:sp>
      <p:sp>
        <p:nvSpPr>
          <p:cNvPr id="9" name="TextShape 7">
            <a:extLst>
              <a:ext uri="{FF2B5EF4-FFF2-40B4-BE49-F238E27FC236}">
                <a16:creationId xmlns:a16="http://schemas.microsoft.com/office/drawing/2014/main" id="{B1B7C30B-F626-487E-8744-70F5733F9812}"/>
              </a:ext>
            </a:extLst>
          </p:cNvPr>
          <p:cNvSpPr txBox="1"/>
          <p:nvPr/>
        </p:nvSpPr>
        <p:spPr>
          <a:xfrm>
            <a:off x="0" y="4189216"/>
            <a:ext cx="12192000" cy="2306637"/>
          </a:xfrm>
          <a:prstGeom prst="rect">
            <a:avLst/>
          </a:prstGeom>
          <a:noFill/>
          <a:ln>
            <a:noFill/>
          </a:ln>
        </p:spPr>
        <p:txBody>
          <a:bodyPr lIns="0" tIns="0" rIns="0" bIns="0"/>
          <a:lstStyle/>
          <a:p>
            <a:pPr algn="ctr"/>
            <a:r>
              <a:rPr lang="en-US" altLang="ja-JP" sz="3200" spc="-1" dirty="0" err="1">
                <a:uFill>
                  <a:solidFill>
                    <a:srgbClr val="FFFFFF"/>
                  </a:solidFill>
                </a:uFill>
                <a:latin typeface="Arial" panose="020B0604020202020204" pitchFamily="34" charset="0"/>
                <a:cs typeface="Arial" panose="020B0604020202020204" pitchFamily="34" charset="0"/>
              </a:rPr>
              <a:t>K.Kawata</a:t>
            </a:r>
            <a:r>
              <a:rPr lang="en-US" altLang="ja-JP" sz="3200" spc="-1" baseline="30000" dirty="0">
                <a:uFill>
                  <a:solidFill>
                    <a:srgbClr val="FFFFFF"/>
                  </a:solidFill>
                </a:uFill>
                <a:latin typeface="Arial" panose="020B0604020202020204" pitchFamily="34" charset="0"/>
                <a:cs typeface="Arial" panose="020B0604020202020204" pitchFamily="34" charset="0"/>
              </a:rPr>
              <a:t> </a:t>
            </a:r>
            <a:r>
              <a:rPr lang="en-US" altLang="ja-JP" sz="3200" b="0" strike="noStrike" spc="-1" baseline="30000" dirty="0">
                <a:uFill>
                  <a:solidFill>
                    <a:srgbClr val="FFFFFF"/>
                  </a:solidFill>
                </a:uFill>
                <a:latin typeface="Arial" panose="020B0604020202020204" pitchFamily="34" charset="0"/>
                <a:cs typeface="Arial" panose="020B0604020202020204" pitchFamily="34" charset="0"/>
              </a:rPr>
              <a:t>1</a:t>
            </a:r>
            <a:r>
              <a:rPr lang="en-US" altLang="ja-JP" sz="3200" spc="-1" baseline="30000" dirty="0">
                <a:uFill>
                  <a:solidFill>
                    <a:srgbClr val="FFFFFF"/>
                  </a:solidFill>
                </a:uFill>
                <a:latin typeface="Arial" panose="020B0604020202020204" pitchFamily="34" charset="0"/>
                <a:cs typeface="Arial" panose="020B0604020202020204" pitchFamily="34" charset="0"/>
              </a:rPr>
              <a:t>)</a:t>
            </a:r>
            <a:r>
              <a:rPr lang="en-US" altLang="ja-JP" sz="3200" spc="-1" dirty="0">
                <a:uFill>
                  <a:solidFill>
                    <a:srgbClr val="FFFFFF"/>
                  </a:solidFill>
                </a:uFill>
                <a:latin typeface="Arial" panose="020B0604020202020204" pitchFamily="34" charset="0"/>
                <a:cs typeface="Arial" panose="020B0604020202020204" pitchFamily="34" charset="0"/>
              </a:rPr>
              <a:t> </a:t>
            </a:r>
            <a:br>
              <a:rPr lang="en-US" altLang="ja-JP" sz="2000" spc="-1" dirty="0">
                <a:uFill>
                  <a:solidFill>
                    <a:srgbClr val="FFFFFF"/>
                  </a:solidFill>
                </a:uFill>
                <a:latin typeface="Arial" panose="020B0604020202020204" pitchFamily="34" charset="0"/>
                <a:cs typeface="Arial" panose="020B0604020202020204" pitchFamily="34" charset="0"/>
              </a:rPr>
            </a:br>
            <a:r>
              <a:rPr lang="en-US" altLang="ja-JP" sz="1000" spc="-1" dirty="0">
                <a:uFill>
                  <a:solidFill>
                    <a:srgbClr val="FFFFFF"/>
                  </a:solidFill>
                </a:uFill>
                <a:latin typeface="Arial" panose="020B0604020202020204" pitchFamily="34" charset="0"/>
                <a:cs typeface="Arial" panose="020B0604020202020204" pitchFamily="34" charset="0"/>
              </a:rPr>
              <a:t> </a:t>
            </a:r>
            <a:endParaRPr lang="en-US" altLang="ja-JP" sz="2000" spc="-1" dirty="0">
              <a:uFill>
                <a:solidFill>
                  <a:srgbClr val="FFFFFF"/>
                </a:solidFill>
              </a:uFill>
              <a:latin typeface="Arial" panose="020B0604020202020204" pitchFamily="34" charset="0"/>
              <a:cs typeface="Arial" panose="020B0604020202020204" pitchFamily="34" charset="0"/>
            </a:endParaRPr>
          </a:p>
          <a:p>
            <a:pPr algn="ctr"/>
            <a:r>
              <a:rPr lang="en-US" altLang="ja-JP" spc="-1" dirty="0" err="1">
                <a:uFill>
                  <a:solidFill>
                    <a:srgbClr val="FFFFFF"/>
                  </a:solidFill>
                </a:uFill>
                <a:latin typeface="Arial" panose="020B0604020202020204" pitchFamily="34" charset="0"/>
                <a:cs typeface="Arial" panose="020B0604020202020204" pitchFamily="34" charset="0"/>
              </a:rPr>
              <a:t>S.Ota</a:t>
            </a:r>
            <a:r>
              <a:rPr lang="en-US" altLang="ja-JP" spc="-1" baseline="30000" dirty="0">
                <a:uFill>
                  <a:solidFill>
                    <a:srgbClr val="FFFFFF"/>
                  </a:solidFill>
                </a:uFill>
                <a:latin typeface="Arial" panose="020B0604020202020204" pitchFamily="34" charset="0"/>
                <a:cs typeface="Arial" panose="020B0604020202020204" pitchFamily="34" charset="0"/>
              </a:rPr>
              <a:t> </a:t>
            </a:r>
            <a:r>
              <a:rPr lang="en-US" altLang="ja-JP" b="0" strike="noStrike" spc="-1" baseline="30000" dirty="0">
                <a:uFill>
                  <a:solidFill>
                    <a:srgbClr val="FFFFFF"/>
                  </a:solidFill>
                </a:uFill>
                <a:latin typeface="Arial" panose="020B0604020202020204" pitchFamily="34" charset="0"/>
                <a:cs typeface="Arial" panose="020B0604020202020204" pitchFamily="34" charset="0"/>
              </a:rPr>
              <a:t>1)</a:t>
            </a:r>
            <a:r>
              <a:rPr lang="en-US" altLang="ja-JP" b="0" strike="noStrike" spc="-1" dirty="0">
                <a:uFill>
                  <a:solidFill>
                    <a:srgbClr val="FFFFFF"/>
                  </a:solidFill>
                </a:uFill>
                <a:latin typeface="Arial" panose="020B0604020202020204" pitchFamily="34" charset="0"/>
                <a:cs typeface="Arial" panose="020B0604020202020204" pitchFamily="34" charset="0"/>
              </a:rPr>
              <a:t>, </a:t>
            </a:r>
            <a:r>
              <a:rPr lang="en-US" altLang="ja-JP" spc="-1" dirty="0" err="1">
                <a:uFill>
                  <a:solidFill>
                    <a:srgbClr val="FFFFFF"/>
                  </a:solidFill>
                </a:uFill>
                <a:latin typeface="Arial" panose="020B0604020202020204" pitchFamily="34" charset="0"/>
                <a:cs typeface="Arial" panose="020B0604020202020204" pitchFamily="34" charset="0"/>
              </a:rPr>
              <a:t>K.Yako</a:t>
            </a:r>
            <a:r>
              <a:rPr lang="en-US" altLang="ja-JP" spc="-1" baseline="30000" dirty="0">
                <a:uFill>
                  <a:solidFill>
                    <a:srgbClr val="FFFFFF"/>
                  </a:solidFill>
                </a:uFill>
                <a:latin typeface="Arial" panose="020B0604020202020204" pitchFamily="34" charset="0"/>
                <a:cs typeface="Arial" panose="020B0604020202020204" pitchFamily="34" charset="0"/>
              </a:rPr>
              <a:t> </a:t>
            </a:r>
            <a:r>
              <a:rPr lang="en-US" altLang="ja-JP" b="0" strike="noStrike" spc="-1" baseline="30000" dirty="0">
                <a:uFill>
                  <a:solidFill>
                    <a:srgbClr val="FFFFFF"/>
                  </a:solidFill>
                </a:uFill>
                <a:latin typeface="Arial" panose="020B0604020202020204" pitchFamily="34" charset="0"/>
                <a:cs typeface="Arial" panose="020B0604020202020204" pitchFamily="34" charset="0"/>
              </a:rPr>
              <a:t>2)</a:t>
            </a:r>
            <a:r>
              <a:rPr lang="en-US" altLang="ja-JP" b="0" strike="noStrike" spc="-1" dirty="0">
                <a:uFill>
                  <a:solidFill>
                    <a:srgbClr val="FFFFFF"/>
                  </a:solidFill>
                </a:uFill>
                <a:latin typeface="Arial" panose="020B0604020202020204" pitchFamily="34" charset="0"/>
                <a:cs typeface="Arial" panose="020B0604020202020204" pitchFamily="34" charset="0"/>
              </a:rPr>
              <a:t>,</a:t>
            </a:r>
            <a:r>
              <a:rPr lang="en-US" altLang="ja-JP" spc="-1" dirty="0">
                <a:uFill>
                  <a:solidFill>
                    <a:srgbClr val="FFFFFF"/>
                  </a:solidFill>
                </a:uFill>
                <a:latin typeface="Arial" panose="020B0604020202020204" pitchFamily="34" charset="0"/>
                <a:cs typeface="Arial" panose="020B0604020202020204" pitchFamily="34" charset="0"/>
              </a:rPr>
              <a:t> </a:t>
            </a:r>
            <a:r>
              <a:rPr lang="en-US" altLang="ja-JP" b="0" strike="noStrike" spc="-1" dirty="0" err="1">
                <a:uFill>
                  <a:solidFill>
                    <a:srgbClr val="FFFFFF"/>
                  </a:solidFill>
                </a:uFill>
                <a:latin typeface="Arial" panose="020B0604020202020204" pitchFamily="34" charset="0"/>
                <a:cs typeface="Arial" panose="020B0604020202020204" pitchFamily="34" charset="0"/>
              </a:rPr>
              <a:t>M.Dozono</a:t>
            </a:r>
            <a:r>
              <a:rPr lang="en-US" altLang="ja-JP" b="0" strike="noStrike" spc="-1" baseline="30000" dirty="0">
                <a:uFill>
                  <a:solidFill>
                    <a:srgbClr val="FFFFFF"/>
                  </a:solidFill>
                </a:uFill>
                <a:latin typeface="Arial" panose="020B0604020202020204" pitchFamily="34" charset="0"/>
                <a:cs typeface="Arial" panose="020B0604020202020204" pitchFamily="34" charset="0"/>
              </a:rPr>
              <a:t> 2, 3)</a:t>
            </a:r>
            <a:r>
              <a:rPr lang="en-US" altLang="ja-JP" b="0" strike="noStrike" spc="-1" dirty="0">
                <a:uFill>
                  <a:solidFill>
                    <a:srgbClr val="FFFFFF"/>
                  </a:solidFill>
                </a:uFill>
                <a:latin typeface="Arial" panose="020B0604020202020204" pitchFamily="34" charset="0"/>
                <a:cs typeface="Arial" panose="020B0604020202020204" pitchFamily="34" charset="0"/>
              </a:rPr>
              <a:t>, </a:t>
            </a:r>
            <a:r>
              <a:rPr lang="en-US" altLang="ja-JP" spc="-1" dirty="0" err="1">
                <a:uFill>
                  <a:solidFill>
                    <a:srgbClr val="FFFFFF"/>
                  </a:solidFill>
                </a:uFill>
                <a:latin typeface="Arial" panose="020B0604020202020204" pitchFamily="34" charset="0"/>
                <a:cs typeface="Arial" panose="020B0604020202020204" pitchFamily="34" charset="0"/>
              </a:rPr>
              <a:t>J.Zenihiro</a:t>
            </a:r>
            <a:r>
              <a:rPr lang="en-US" altLang="ja-JP" spc="-1" baseline="30000" dirty="0">
                <a:uFill>
                  <a:solidFill>
                    <a:srgbClr val="FFFFFF"/>
                  </a:solidFill>
                </a:uFill>
                <a:latin typeface="Arial" panose="020B0604020202020204" pitchFamily="34" charset="0"/>
                <a:cs typeface="Arial" panose="020B0604020202020204" pitchFamily="34" charset="0"/>
              </a:rPr>
              <a:t> </a:t>
            </a:r>
            <a:r>
              <a:rPr lang="en-US" altLang="ja-JP" b="0" strike="noStrike" spc="-1" baseline="30000" dirty="0">
                <a:uFill>
                  <a:solidFill>
                    <a:srgbClr val="FFFFFF"/>
                  </a:solidFill>
                </a:uFill>
                <a:latin typeface="Arial" panose="020B0604020202020204" pitchFamily="34" charset="0"/>
                <a:cs typeface="Arial" panose="020B0604020202020204" pitchFamily="34" charset="0"/>
              </a:rPr>
              <a:t>3,4)</a:t>
            </a:r>
            <a:r>
              <a:rPr lang="en-US" altLang="ja-JP" b="0" strike="noStrike" spc="-1" dirty="0">
                <a:uFill>
                  <a:solidFill>
                    <a:srgbClr val="FFFFFF"/>
                  </a:solidFill>
                </a:uFill>
                <a:latin typeface="Arial" panose="020B0604020202020204" pitchFamily="34" charset="0"/>
                <a:cs typeface="Arial" panose="020B0604020202020204" pitchFamily="34" charset="0"/>
              </a:rPr>
              <a:t>, </a:t>
            </a:r>
            <a:r>
              <a:rPr lang="en-US" altLang="ja-JP" spc="-1" dirty="0" err="1">
                <a:uFill>
                  <a:solidFill>
                    <a:srgbClr val="FFFFFF"/>
                  </a:solidFill>
                </a:uFill>
                <a:latin typeface="Arial" panose="020B0604020202020204" pitchFamily="34" charset="0"/>
                <a:cs typeface="Arial" panose="020B0604020202020204" pitchFamily="34" charset="0"/>
              </a:rPr>
              <a:t>C.Iwamoto</a:t>
            </a:r>
            <a:r>
              <a:rPr lang="en-US" altLang="ja-JP" spc="-1" baseline="30000" dirty="0">
                <a:uFill>
                  <a:solidFill>
                    <a:srgbClr val="FFFFFF"/>
                  </a:solidFill>
                </a:uFill>
                <a:latin typeface="Arial" panose="020B0604020202020204" pitchFamily="34" charset="0"/>
                <a:cs typeface="Arial" panose="020B0604020202020204" pitchFamily="34" charset="0"/>
              </a:rPr>
              <a:t> </a:t>
            </a:r>
            <a:r>
              <a:rPr lang="en-US" altLang="ja-JP" b="0" strike="noStrike" spc="-1" baseline="30000" dirty="0">
                <a:uFill>
                  <a:solidFill>
                    <a:srgbClr val="FFFFFF"/>
                  </a:solidFill>
                </a:uFill>
                <a:latin typeface="Arial" panose="020B0604020202020204" pitchFamily="34" charset="0"/>
                <a:cs typeface="Arial" panose="020B0604020202020204" pitchFamily="34" charset="0"/>
              </a:rPr>
              <a:t>2, 5)</a:t>
            </a:r>
            <a:r>
              <a:rPr lang="en-US" altLang="ja-JP" b="0" strike="noStrike" spc="-1" dirty="0">
                <a:uFill>
                  <a:solidFill>
                    <a:srgbClr val="FFFFFF"/>
                  </a:solidFill>
                </a:uFill>
                <a:latin typeface="Arial" panose="020B0604020202020204" pitchFamily="34" charset="0"/>
                <a:cs typeface="Arial" panose="020B0604020202020204" pitchFamily="34" charset="0"/>
              </a:rPr>
              <a:t>, </a:t>
            </a:r>
            <a:r>
              <a:rPr lang="en-US" altLang="ja-JP" spc="-1" dirty="0" err="1">
                <a:uFill>
                  <a:solidFill>
                    <a:srgbClr val="FFFFFF"/>
                  </a:solidFill>
                </a:uFill>
                <a:latin typeface="Arial" panose="020B0604020202020204" pitchFamily="34" charset="0"/>
                <a:cs typeface="Arial" panose="020B0604020202020204" pitchFamily="34" charset="0"/>
              </a:rPr>
              <a:t>N.Kitamura</a:t>
            </a:r>
            <a:r>
              <a:rPr lang="en-US" altLang="ja-JP" spc="-1" baseline="30000" dirty="0">
                <a:uFill>
                  <a:solidFill>
                    <a:srgbClr val="FFFFFF"/>
                  </a:solidFill>
                </a:uFill>
                <a:latin typeface="Arial" panose="020B0604020202020204" pitchFamily="34" charset="0"/>
                <a:cs typeface="Arial" panose="020B0604020202020204" pitchFamily="34" charset="0"/>
              </a:rPr>
              <a:t> </a:t>
            </a:r>
            <a:r>
              <a:rPr lang="en-US" altLang="ja-JP" b="0" strike="noStrike" spc="-1" baseline="30000" dirty="0">
                <a:uFill>
                  <a:solidFill>
                    <a:srgbClr val="FFFFFF"/>
                  </a:solidFill>
                </a:uFill>
                <a:latin typeface="Arial" panose="020B0604020202020204" pitchFamily="34" charset="0"/>
                <a:cs typeface="Arial" panose="020B0604020202020204" pitchFamily="34" charset="0"/>
              </a:rPr>
              <a:t>2)</a:t>
            </a:r>
            <a:r>
              <a:rPr lang="en-US" altLang="ja-JP" b="0" strike="noStrike" spc="-1" dirty="0">
                <a:uFill>
                  <a:solidFill>
                    <a:srgbClr val="FFFFFF"/>
                  </a:solidFill>
                </a:uFill>
                <a:latin typeface="Arial" panose="020B0604020202020204" pitchFamily="34" charset="0"/>
                <a:cs typeface="Arial" panose="020B0604020202020204" pitchFamily="34" charset="0"/>
              </a:rPr>
              <a:t>, </a:t>
            </a:r>
            <a:r>
              <a:rPr lang="en-US" altLang="ja-JP" spc="-1" dirty="0" err="1">
                <a:uFill>
                  <a:solidFill>
                    <a:srgbClr val="FFFFFF"/>
                  </a:solidFill>
                </a:uFill>
                <a:latin typeface="Arial" panose="020B0604020202020204" pitchFamily="34" charset="0"/>
                <a:cs typeface="Arial" panose="020B0604020202020204" pitchFamily="34" charset="0"/>
              </a:rPr>
              <a:t>H.Sakai</a:t>
            </a:r>
            <a:r>
              <a:rPr lang="en-US" altLang="ja-JP" spc="-1" baseline="30000" dirty="0">
                <a:uFill>
                  <a:solidFill>
                    <a:srgbClr val="FFFFFF"/>
                  </a:solidFill>
                </a:uFill>
                <a:latin typeface="Arial" panose="020B0604020202020204" pitchFamily="34" charset="0"/>
                <a:cs typeface="Arial" panose="020B0604020202020204" pitchFamily="34" charset="0"/>
              </a:rPr>
              <a:t> </a:t>
            </a:r>
            <a:r>
              <a:rPr lang="en-US" altLang="ja-JP" b="0" strike="noStrike" spc="-1" baseline="30000" dirty="0">
                <a:uFill>
                  <a:solidFill>
                    <a:srgbClr val="FFFFFF"/>
                  </a:solidFill>
                </a:uFill>
                <a:latin typeface="Arial" panose="020B0604020202020204" pitchFamily="34" charset="0"/>
                <a:cs typeface="Arial" panose="020B0604020202020204" pitchFamily="34" charset="0"/>
              </a:rPr>
              <a:t>4)</a:t>
            </a:r>
            <a:r>
              <a:rPr lang="en-US" altLang="ja-JP" b="0" strike="noStrike" spc="-1" dirty="0">
                <a:uFill>
                  <a:solidFill>
                    <a:srgbClr val="FFFFFF"/>
                  </a:solidFill>
                </a:uFill>
                <a:latin typeface="Arial" panose="020B0604020202020204" pitchFamily="34" charset="0"/>
                <a:cs typeface="Arial" panose="020B0604020202020204" pitchFamily="34" charset="0"/>
              </a:rPr>
              <a:t>, </a:t>
            </a:r>
            <a:r>
              <a:rPr lang="en-US" altLang="ja-JP" spc="-1" dirty="0" err="1">
                <a:uFill>
                  <a:solidFill>
                    <a:srgbClr val="FFFFFF"/>
                  </a:solidFill>
                </a:uFill>
                <a:latin typeface="Arial" panose="020B0604020202020204" pitchFamily="34" charset="0"/>
                <a:cs typeface="Arial" panose="020B0604020202020204" pitchFamily="34" charset="0"/>
              </a:rPr>
              <a:t>S.Masuoka</a:t>
            </a:r>
            <a:r>
              <a:rPr lang="en-US" altLang="ja-JP" spc="-1" baseline="30000" dirty="0">
                <a:uFill>
                  <a:solidFill>
                    <a:srgbClr val="FFFFFF"/>
                  </a:solidFill>
                </a:uFill>
                <a:latin typeface="Arial" panose="020B0604020202020204" pitchFamily="34" charset="0"/>
                <a:cs typeface="Arial" panose="020B0604020202020204" pitchFamily="34" charset="0"/>
              </a:rPr>
              <a:t> </a:t>
            </a:r>
            <a:r>
              <a:rPr lang="en-US" altLang="ja-JP" b="0" strike="noStrike" spc="-1" baseline="30000" dirty="0">
                <a:uFill>
                  <a:solidFill>
                    <a:srgbClr val="FFFFFF"/>
                  </a:solidFill>
                </a:uFill>
                <a:latin typeface="Arial" panose="020B0604020202020204" pitchFamily="34" charset="0"/>
                <a:cs typeface="Arial" panose="020B0604020202020204" pitchFamily="34" charset="0"/>
              </a:rPr>
              <a:t>2)</a:t>
            </a:r>
            <a:r>
              <a:rPr lang="en-US" altLang="ja-JP" b="0" strike="noStrike" spc="-1" dirty="0">
                <a:uFill>
                  <a:solidFill>
                    <a:srgbClr val="FFFFFF"/>
                  </a:solidFill>
                </a:uFill>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 </a:t>
            </a:r>
            <a:r>
              <a:rPr lang="en-US" altLang="ja-JP" dirty="0" err="1">
                <a:latin typeface="Arial" panose="020B0604020202020204" pitchFamily="34" charset="0"/>
                <a:cs typeface="Arial" panose="020B0604020202020204" pitchFamily="34" charset="0"/>
              </a:rPr>
              <a:t>S.Michimasa</a:t>
            </a:r>
            <a:r>
              <a:rPr lang="en-US" altLang="ja-JP" b="0" strike="noStrike" spc="-1" baseline="30000" dirty="0">
                <a:uFill>
                  <a:solidFill>
                    <a:srgbClr val="FFFFFF"/>
                  </a:solidFill>
                </a:uFill>
                <a:latin typeface="Arial" panose="020B0604020202020204" pitchFamily="34" charset="0"/>
                <a:cs typeface="Arial" panose="020B0604020202020204" pitchFamily="34" charset="0"/>
              </a:rPr>
              <a:t> 2)</a:t>
            </a:r>
            <a:r>
              <a:rPr lang="en-US" altLang="ja-JP" b="0" strike="noStrike" spc="-1" dirty="0">
                <a:uFill>
                  <a:solidFill>
                    <a:srgbClr val="FFFFFF"/>
                  </a:solidFill>
                </a:uFill>
                <a:latin typeface="Arial" panose="020B0604020202020204" pitchFamily="34" charset="0"/>
                <a:cs typeface="Arial" panose="020B0604020202020204" pitchFamily="34" charset="0"/>
              </a:rPr>
              <a:t>, </a:t>
            </a:r>
            <a:r>
              <a:rPr lang="en-US" altLang="ja-JP" dirty="0" err="1">
                <a:latin typeface="Arial" panose="020B0604020202020204" pitchFamily="34" charset="0"/>
                <a:cs typeface="Arial" panose="020B0604020202020204" pitchFamily="34" charset="0"/>
              </a:rPr>
              <a:t>R.Yokoyama</a:t>
            </a:r>
            <a:r>
              <a:rPr lang="en-US" altLang="ja-JP" baseline="30000" dirty="0">
                <a:latin typeface="Arial" panose="020B0604020202020204" pitchFamily="34" charset="0"/>
                <a:cs typeface="Arial" panose="020B0604020202020204" pitchFamily="34" charset="0"/>
              </a:rPr>
              <a:t> </a:t>
            </a:r>
            <a:r>
              <a:rPr lang="en-US" altLang="ja-JP" b="0" strike="noStrike" spc="-1" baseline="30000" dirty="0">
                <a:uFill>
                  <a:solidFill>
                    <a:srgbClr val="FFFFFF"/>
                  </a:solidFill>
                </a:uFill>
                <a:latin typeface="Arial" panose="020B0604020202020204" pitchFamily="34" charset="0"/>
                <a:cs typeface="Arial" panose="020B0604020202020204" pitchFamily="34" charset="0"/>
              </a:rPr>
              <a:t>2)</a:t>
            </a:r>
            <a:r>
              <a:rPr lang="en-US" altLang="ja-JP" b="0" strike="noStrike" spc="-1" dirty="0">
                <a:uFill>
                  <a:solidFill>
                    <a:srgbClr val="FFFFFF"/>
                  </a:solidFill>
                </a:uFill>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 </a:t>
            </a:r>
            <a:r>
              <a:rPr lang="en-US" altLang="ja-JP" dirty="0" err="1">
                <a:latin typeface="Arial" panose="020B0604020202020204" pitchFamily="34" charset="0"/>
                <a:cs typeface="Arial" panose="020B0604020202020204" pitchFamily="34" charset="0"/>
              </a:rPr>
              <a:t>T.Harada</a:t>
            </a:r>
            <a:r>
              <a:rPr lang="en-US" altLang="ja-JP" baseline="30000" dirty="0">
                <a:latin typeface="Arial" panose="020B0604020202020204" pitchFamily="34" charset="0"/>
                <a:cs typeface="Arial" panose="020B0604020202020204" pitchFamily="34" charset="0"/>
              </a:rPr>
              <a:t> </a:t>
            </a:r>
            <a:r>
              <a:rPr lang="en-US" altLang="ja-JP" b="0" strike="noStrike" spc="-1" baseline="30000" dirty="0">
                <a:uFill>
                  <a:solidFill>
                    <a:srgbClr val="FFFFFF"/>
                  </a:solidFill>
                </a:uFill>
                <a:latin typeface="Arial" panose="020B0604020202020204" pitchFamily="34" charset="0"/>
                <a:cs typeface="Arial" panose="020B0604020202020204" pitchFamily="34" charset="0"/>
              </a:rPr>
              <a:t>4, 6)</a:t>
            </a:r>
            <a:r>
              <a:rPr lang="en-US" altLang="ja-JP" b="0" strike="noStrike" spc="-1" dirty="0">
                <a:uFill>
                  <a:solidFill>
                    <a:srgbClr val="FFFFFF"/>
                  </a:solidFill>
                </a:uFill>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 </a:t>
            </a:r>
            <a:r>
              <a:rPr lang="en-US" altLang="ja-JP" dirty="0" err="1">
                <a:latin typeface="Arial" panose="020B0604020202020204" pitchFamily="34" charset="0"/>
                <a:cs typeface="Arial" panose="020B0604020202020204" pitchFamily="34" charset="0"/>
              </a:rPr>
              <a:t>H.Nishibata</a:t>
            </a:r>
            <a:r>
              <a:rPr lang="en-US" altLang="ja-JP" baseline="30000" dirty="0">
                <a:latin typeface="Arial" panose="020B0604020202020204" pitchFamily="34" charset="0"/>
                <a:cs typeface="Arial" panose="020B0604020202020204" pitchFamily="34" charset="0"/>
              </a:rPr>
              <a:t> </a:t>
            </a:r>
            <a:r>
              <a:rPr lang="en-US" altLang="ja-JP" b="0" strike="noStrike" spc="-1" baseline="30000" dirty="0">
                <a:uFill>
                  <a:solidFill>
                    <a:srgbClr val="FFFFFF"/>
                  </a:solidFill>
                </a:uFill>
                <a:latin typeface="Arial" panose="020B0604020202020204" pitchFamily="34" charset="0"/>
                <a:cs typeface="Arial" panose="020B0604020202020204" pitchFamily="34" charset="0"/>
              </a:rPr>
              <a:t>3, 7)</a:t>
            </a:r>
            <a:r>
              <a:rPr lang="en-US" altLang="ja-JP" b="0" strike="noStrike" spc="-1" dirty="0">
                <a:uFill>
                  <a:solidFill>
                    <a:srgbClr val="FFFFFF"/>
                  </a:solidFill>
                </a:uFill>
                <a:latin typeface="Arial" panose="020B0604020202020204" pitchFamily="34" charset="0"/>
                <a:cs typeface="Arial" panose="020B0604020202020204" pitchFamily="34" charset="0"/>
              </a:rPr>
              <a:t>, </a:t>
            </a:r>
            <a:r>
              <a:rPr lang="en-US" altLang="ja-JP" dirty="0" err="1">
                <a:latin typeface="Arial" panose="020B0604020202020204" pitchFamily="34" charset="0"/>
                <a:cs typeface="Arial" panose="020B0604020202020204" pitchFamily="34" charset="0"/>
              </a:rPr>
              <a:t>R.Tsunoda</a:t>
            </a:r>
            <a:r>
              <a:rPr lang="en-US" altLang="ja-JP" spc="-1" baseline="30000" dirty="0">
                <a:uFill>
                  <a:solidFill>
                    <a:srgbClr val="FFFFFF"/>
                  </a:solidFill>
                </a:uFill>
                <a:latin typeface="Arial" panose="020B0604020202020204" pitchFamily="34" charset="0"/>
                <a:cs typeface="Arial" panose="020B0604020202020204" pitchFamily="34" charset="0"/>
              </a:rPr>
              <a:t> </a:t>
            </a:r>
            <a:r>
              <a:rPr lang="en-US" altLang="ja-JP" b="0" strike="noStrike" spc="-1" baseline="30000" dirty="0">
                <a:uFill>
                  <a:solidFill>
                    <a:srgbClr val="FFFFFF"/>
                  </a:solidFill>
                </a:uFill>
                <a:latin typeface="Arial" panose="020B0604020202020204" pitchFamily="34" charset="0"/>
                <a:cs typeface="Arial" panose="020B0604020202020204" pitchFamily="34" charset="0"/>
              </a:rPr>
              <a:t>2)</a:t>
            </a:r>
            <a:r>
              <a:rPr lang="en-US" altLang="ja-JP" b="0" strike="noStrike" spc="-1" dirty="0">
                <a:uFill>
                  <a:solidFill>
                    <a:srgbClr val="FFFFFF"/>
                  </a:solidFill>
                </a:uFill>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 </a:t>
            </a:r>
            <a:r>
              <a:rPr lang="en-US" altLang="ja-JP" dirty="0" err="1">
                <a:latin typeface="Arial" panose="020B0604020202020204" pitchFamily="34" charset="0"/>
                <a:cs typeface="Arial" panose="020B0604020202020204" pitchFamily="34" charset="0"/>
              </a:rPr>
              <a:t>N.Imai</a:t>
            </a:r>
            <a:r>
              <a:rPr lang="ja-JP" altLang="en-US" b="0" strike="noStrike" spc="-1" baseline="30000">
                <a:uFill>
                  <a:solidFill>
                    <a:srgbClr val="FFFFFF"/>
                  </a:solidFill>
                </a:uFill>
                <a:latin typeface="Arial" panose="020B0604020202020204" pitchFamily="34" charset="0"/>
                <a:cs typeface="Arial" panose="020B0604020202020204" pitchFamily="34" charset="0"/>
              </a:rPr>
              <a:t> </a:t>
            </a:r>
            <a:r>
              <a:rPr lang="en-US" altLang="ja-JP" b="0" strike="noStrike" spc="-1" baseline="30000" dirty="0">
                <a:uFill>
                  <a:solidFill>
                    <a:srgbClr val="FFFFFF"/>
                  </a:solidFill>
                </a:uFill>
                <a:latin typeface="Arial" panose="020B0604020202020204" pitchFamily="34" charset="0"/>
                <a:cs typeface="Arial" panose="020B0604020202020204" pitchFamily="34" charset="0"/>
              </a:rPr>
              <a:t>2)</a:t>
            </a:r>
            <a:r>
              <a:rPr lang="en-US" altLang="ja-JP" b="0" strike="noStrike" spc="-1" dirty="0">
                <a:uFill>
                  <a:solidFill>
                    <a:srgbClr val="FFFFFF"/>
                  </a:solidFill>
                </a:uFill>
                <a:latin typeface="Arial" panose="020B0604020202020204" pitchFamily="34" charset="0"/>
                <a:cs typeface="Arial" panose="020B0604020202020204" pitchFamily="34" charset="0"/>
              </a:rPr>
              <a:t>, </a:t>
            </a:r>
            <a:r>
              <a:rPr lang="en-US" b="0" strike="noStrike" spc="-1" dirty="0" err="1">
                <a:uFill>
                  <a:solidFill>
                    <a:srgbClr val="FFFFFF"/>
                  </a:solidFill>
                </a:uFill>
                <a:latin typeface="Arial" panose="020B0604020202020204" pitchFamily="34" charset="0"/>
                <a:cs typeface="Arial" panose="020B0604020202020204" pitchFamily="34" charset="0"/>
              </a:rPr>
              <a:t>N.Zhang</a:t>
            </a:r>
            <a:r>
              <a:rPr lang="en-US" b="0" strike="noStrike" spc="-1" baseline="30000" dirty="0">
                <a:uFill>
                  <a:solidFill>
                    <a:srgbClr val="FFFFFF"/>
                  </a:solidFill>
                </a:uFill>
                <a:latin typeface="Arial" panose="020B0604020202020204" pitchFamily="34" charset="0"/>
                <a:cs typeface="Arial" panose="020B0604020202020204" pitchFamily="34" charset="0"/>
              </a:rPr>
              <a:t> 2, 8)</a:t>
            </a:r>
            <a:r>
              <a:rPr lang="en-US" b="0" strike="noStrike" spc="-1" dirty="0">
                <a:uFill>
                  <a:solidFill>
                    <a:srgbClr val="FFFFFF"/>
                  </a:solidFill>
                </a:uFill>
                <a:latin typeface="Arial" panose="020B0604020202020204" pitchFamily="34" charset="0"/>
                <a:cs typeface="Arial" panose="020B0604020202020204" pitchFamily="34" charset="0"/>
              </a:rPr>
              <a:t>, </a:t>
            </a:r>
            <a:r>
              <a:rPr lang="en-US" b="0" strike="noStrike" spc="-1" dirty="0" err="1">
                <a:uFill>
                  <a:solidFill>
                    <a:srgbClr val="FFFFFF"/>
                  </a:solidFill>
                </a:uFill>
                <a:latin typeface="Arial" panose="020B0604020202020204" pitchFamily="34" charset="0"/>
                <a:cs typeface="Arial" panose="020B0604020202020204" pitchFamily="34" charset="0"/>
              </a:rPr>
              <a:t>J.Hwang</a:t>
            </a:r>
            <a:r>
              <a:rPr lang="en-US" b="0" strike="noStrike" spc="-1" dirty="0">
                <a:uFill>
                  <a:solidFill>
                    <a:srgbClr val="FFFFFF"/>
                  </a:solidFill>
                </a:uFill>
                <a:latin typeface="Arial" panose="020B0604020202020204" pitchFamily="34" charset="0"/>
                <a:cs typeface="Arial" panose="020B0604020202020204" pitchFamily="34" charset="0"/>
              </a:rPr>
              <a:t> </a:t>
            </a:r>
            <a:r>
              <a:rPr lang="en-US" b="0" strike="noStrike" spc="-1" baseline="30000" dirty="0">
                <a:uFill>
                  <a:solidFill>
                    <a:srgbClr val="FFFFFF"/>
                  </a:solidFill>
                </a:uFill>
                <a:latin typeface="Arial" panose="020B0604020202020204" pitchFamily="34" charset="0"/>
                <a:cs typeface="Arial" panose="020B0604020202020204" pitchFamily="34" charset="0"/>
              </a:rPr>
              <a:t>2, 9)</a:t>
            </a:r>
            <a:r>
              <a:rPr lang="en-US" b="0" strike="noStrike" spc="-1" dirty="0">
                <a:uFill>
                  <a:solidFill>
                    <a:srgbClr val="FFFFFF"/>
                  </a:solidFill>
                </a:uFill>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 and </a:t>
            </a:r>
            <a:r>
              <a:rPr lang="en-US" altLang="ja-JP" dirty="0" err="1">
                <a:latin typeface="Arial" panose="020B0604020202020204" pitchFamily="34" charset="0"/>
                <a:cs typeface="Arial" panose="020B0604020202020204" pitchFamily="34" charset="0"/>
              </a:rPr>
              <a:t>F.Endo</a:t>
            </a:r>
            <a:r>
              <a:rPr lang="en-US" altLang="ja-JP" baseline="30000" dirty="0">
                <a:latin typeface="Arial" panose="020B0604020202020204" pitchFamily="34" charset="0"/>
                <a:cs typeface="Arial" panose="020B0604020202020204" pitchFamily="34" charset="0"/>
              </a:rPr>
              <a:t> </a:t>
            </a:r>
            <a:r>
              <a:rPr lang="en-US" altLang="ja-JP" b="0" strike="noStrike" spc="-1" baseline="30000" dirty="0">
                <a:uFill>
                  <a:solidFill>
                    <a:srgbClr val="FFFFFF"/>
                  </a:solidFill>
                </a:uFill>
                <a:latin typeface="Arial" panose="020B0604020202020204" pitchFamily="34" charset="0"/>
                <a:cs typeface="Arial" panose="020B0604020202020204" pitchFamily="34" charset="0"/>
              </a:rPr>
              <a:t>1, 10)</a:t>
            </a:r>
          </a:p>
          <a:p>
            <a:pPr algn="ctr"/>
            <a:r>
              <a:rPr lang="en-US" altLang="ja-JP" sz="2000" spc="-1" dirty="0">
                <a:uFill>
                  <a:solidFill>
                    <a:srgbClr val="FFFFFF"/>
                  </a:solidFill>
                </a:uFill>
                <a:latin typeface="Arial" panose="020B0604020202020204" pitchFamily="34" charset="0"/>
                <a:cs typeface="Arial" panose="020B0604020202020204" pitchFamily="34" charset="0"/>
              </a:rPr>
              <a:t> </a:t>
            </a:r>
            <a:endParaRPr lang="en-US" altLang="ja-JP" sz="2000" b="0" strike="noStrike" spc="-1" dirty="0">
              <a:uFill>
                <a:solidFill>
                  <a:srgbClr val="FFFFFF"/>
                </a:solidFill>
              </a:uFill>
              <a:latin typeface="Arial" panose="020B0604020202020204" pitchFamily="34" charset="0"/>
              <a:cs typeface="Arial" panose="020B0604020202020204" pitchFamily="34" charset="0"/>
            </a:endParaRPr>
          </a:p>
          <a:p>
            <a:pPr algn="ctr"/>
            <a:r>
              <a:rPr lang="en-US" altLang="ja-JP" sz="1700" spc="-1" dirty="0">
                <a:uFill>
                  <a:solidFill>
                    <a:srgbClr val="FFFFFF"/>
                  </a:solidFill>
                </a:uFill>
                <a:latin typeface="Arial" panose="020B0604020202020204" pitchFamily="34" charset="0"/>
                <a:cs typeface="Arial" panose="020B0604020202020204" pitchFamily="34" charset="0"/>
              </a:rPr>
              <a:t>RCNP </a:t>
            </a:r>
            <a:r>
              <a:rPr lang="en-US" altLang="ja-JP" sz="1700" b="0" strike="noStrike" spc="-1" dirty="0">
                <a:uFill>
                  <a:solidFill>
                    <a:srgbClr val="FFFFFF"/>
                  </a:solidFill>
                </a:uFill>
                <a:latin typeface="Arial" panose="020B0604020202020204" pitchFamily="34" charset="0"/>
                <a:cs typeface="Arial" panose="020B0604020202020204" pitchFamily="34" charset="0"/>
              </a:rPr>
              <a:t>1), </a:t>
            </a:r>
            <a:r>
              <a:rPr lang="en-US" altLang="ja-JP" sz="1700" spc="-1" dirty="0">
                <a:uFill>
                  <a:solidFill>
                    <a:srgbClr val="FFFFFF"/>
                  </a:solidFill>
                </a:uFill>
                <a:latin typeface="Arial" panose="020B0604020202020204" pitchFamily="34" charset="0"/>
                <a:cs typeface="Arial" panose="020B0604020202020204" pitchFamily="34" charset="0"/>
              </a:rPr>
              <a:t>CNS </a:t>
            </a:r>
            <a:r>
              <a:rPr lang="en-US" altLang="ja-JP" sz="1700" b="0" strike="noStrike" spc="-1" dirty="0">
                <a:uFill>
                  <a:solidFill>
                    <a:srgbClr val="FFFFFF"/>
                  </a:solidFill>
                </a:uFill>
                <a:latin typeface="Arial" panose="020B0604020202020204" pitchFamily="34" charset="0"/>
                <a:cs typeface="Arial" panose="020B0604020202020204" pitchFamily="34" charset="0"/>
              </a:rPr>
              <a:t>2), Kyoto</a:t>
            </a:r>
            <a:r>
              <a:rPr lang="en-US" altLang="ja-JP" sz="1700" spc="-1" dirty="0">
                <a:uFill>
                  <a:solidFill>
                    <a:srgbClr val="FFFFFF"/>
                  </a:solidFill>
                </a:uFill>
                <a:latin typeface="Arial" panose="020B0604020202020204" pitchFamily="34" charset="0"/>
                <a:cs typeface="Arial" panose="020B0604020202020204" pitchFamily="34" charset="0"/>
              </a:rPr>
              <a:t> University </a:t>
            </a:r>
            <a:r>
              <a:rPr lang="en-US" altLang="ja-JP" sz="1700" b="0" strike="noStrike" spc="-1" dirty="0">
                <a:uFill>
                  <a:solidFill>
                    <a:srgbClr val="FFFFFF"/>
                  </a:solidFill>
                </a:uFill>
                <a:latin typeface="Arial" panose="020B0604020202020204" pitchFamily="34" charset="0"/>
                <a:cs typeface="Arial" panose="020B0604020202020204" pitchFamily="34" charset="0"/>
              </a:rPr>
              <a:t>3), RIKEN</a:t>
            </a:r>
            <a:r>
              <a:rPr lang="en-US" altLang="ja-JP" sz="1700" spc="-1" dirty="0">
                <a:uFill>
                  <a:solidFill>
                    <a:srgbClr val="FFFFFF"/>
                  </a:solidFill>
                </a:uFill>
                <a:latin typeface="Arial" panose="020B0604020202020204" pitchFamily="34" charset="0"/>
                <a:cs typeface="Arial" panose="020B0604020202020204" pitchFamily="34" charset="0"/>
              </a:rPr>
              <a:t> Nishina Center</a:t>
            </a:r>
            <a:r>
              <a:rPr lang="ja-JP" altLang="en-US" sz="1700" b="0" strike="noStrike" spc="-1">
                <a:uFill>
                  <a:solidFill>
                    <a:srgbClr val="FFFFFF"/>
                  </a:solidFill>
                </a:uFill>
                <a:latin typeface="Arial" panose="020B0604020202020204" pitchFamily="34" charset="0"/>
                <a:cs typeface="Arial" panose="020B0604020202020204" pitchFamily="34" charset="0"/>
              </a:rPr>
              <a:t> </a:t>
            </a:r>
            <a:r>
              <a:rPr lang="en-US" altLang="ja-JP" sz="1700" b="0" strike="noStrike" spc="-1" dirty="0">
                <a:uFill>
                  <a:solidFill>
                    <a:srgbClr val="FFFFFF"/>
                  </a:solidFill>
                </a:uFill>
                <a:latin typeface="Arial" panose="020B0604020202020204" pitchFamily="34" charset="0"/>
                <a:cs typeface="Arial" panose="020B0604020202020204" pitchFamily="34" charset="0"/>
              </a:rPr>
              <a:t>4),</a:t>
            </a:r>
            <a:r>
              <a:rPr lang="ja-JP" altLang="en-US" sz="1700" b="0" strike="noStrike" spc="-1">
                <a:uFill>
                  <a:solidFill>
                    <a:srgbClr val="FFFFFF"/>
                  </a:solidFill>
                </a:uFill>
                <a:latin typeface="Arial" panose="020B0604020202020204" pitchFamily="34" charset="0"/>
                <a:cs typeface="Arial" panose="020B0604020202020204" pitchFamily="34" charset="0"/>
              </a:rPr>
              <a:t> </a:t>
            </a:r>
            <a:r>
              <a:rPr lang="en-US" altLang="ja-JP" sz="1700" b="0" strike="noStrike" spc="-1" dirty="0">
                <a:uFill>
                  <a:solidFill>
                    <a:srgbClr val="FFFFFF"/>
                  </a:solidFill>
                </a:uFill>
                <a:latin typeface="Arial" panose="020B0604020202020204" pitchFamily="34" charset="0"/>
                <a:cs typeface="Arial" panose="020B0604020202020204" pitchFamily="34" charset="0"/>
              </a:rPr>
              <a:t>RIKEN Center for Advanced Photonics 5),</a:t>
            </a:r>
            <a:r>
              <a:rPr lang="en-US" altLang="ja-JP" sz="1700" dirty="0">
                <a:latin typeface="Arial" panose="020B0604020202020204" pitchFamily="34" charset="0"/>
                <a:cs typeface="Arial" panose="020B0604020202020204" pitchFamily="34" charset="0"/>
              </a:rPr>
              <a:t> Toho University</a:t>
            </a:r>
            <a:r>
              <a:rPr lang="ja-JP" altLang="en-US" sz="1700" b="0" strike="noStrike" spc="-1">
                <a:uFill>
                  <a:solidFill>
                    <a:srgbClr val="FFFFFF"/>
                  </a:solidFill>
                </a:uFill>
                <a:latin typeface="Arial" panose="020B0604020202020204" pitchFamily="34" charset="0"/>
                <a:cs typeface="Arial" panose="020B0604020202020204" pitchFamily="34" charset="0"/>
              </a:rPr>
              <a:t> </a:t>
            </a:r>
            <a:r>
              <a:rPr lang="en-US" altLang="ja-JP" sz="1700" b="0" strike="noStrike" spc="-1" dirty="0">
                <a:uFill>
                  <a:solidFill>
                    <a:srgbClr val="FFFFFF"/>
                  </a:solidFill>
                </a:uFill>
                <a:latin typeface="Arial" panose="020B0604020202020204" pitchFamily="34" charset="0"/>
                <a:cs typeface="Arial" panose="020B0604020202020204" pitchFamily="34" charset="0"/>
              </a:rPr>
              <a:t>6), </a:t>
            </a:r>
            <a:r>
              <a:rPr lang="en-US" altLang="ja-JP" sz="1700" spc="-1" dirty="0">
                <a:uFill>
                  <a:solidFill>
                    <a:srgbClr val="FFFFFF"/>
                  </a:solidFill>
                </a:uFill>
                <a:latin typeface="Arial" panose="020B0604020202020204" pitchFamily="34" charset="0"/>
                <a:cs typeface="Arial" panose="020B0604020202020204" pitchFamily="34" charset="0"/>
              </a:rPr>
              <a:t>Kyushu University</a:t>
            </a:r>
            <a:r>
              <a:rPr lang="ja-JP" altLang="en-US" sz="1700" b="0" strike="noStrike" spc="-1">
                <a:uFill>
                  <a:solidFill>
                    <a:srgbClr val="FFFFFF"/>
                  </a:solidFill>
                </a:uFill>
                <a:latin typeface="Arial" panose="020B0604020202020204" pitchFamily="34" charset="0"/>
                <a:cs typeface="Arial" panose="020B0604020202020204" pitchFamily="34" charset="0"/>
              </a:rPr>
              <a:t> </a:t>
            </a:r>
            <a:r>
              <a:rPr lang="en-US" altLang="ja-JP" sz="1700" b="0" strike="noStrike" spc="-1" dirty="0">
                <a:uFill>
                  <a:solidFill>
                    <a:srgbClr val="FFFFFF"/>
                  </a:solidFill>
                </a:uFill>
                <a:latin typeface="Arial" panose="020B0604020202020204" pitchFamily="34" charset="0"/>
                <a:cs typeface="Arial" panose="020B0604020202020204" pitchFamily="34" charset="0"/>
              </a:rPr>
              <a:t>7), </a:t>
            </a:r>
            <a:r>
              <a:rPr lang="en-US" sz="1700" b="0" strike="noStrike" spc="-1" dirty="0">
                <a:uFill>
                  <a:solidFill>
                    <a:srgbClr val="FFFFFF"/>
                  </a:solidFill>
                </a:uFill>
                <a:latin typeface="Arial" panose="020B0604020202020204" pitchFamily="34" charset="0"/>
                <a:cs typeface="Arial" panose="020B0604020202020204" pitchFamily="34" charset="0"/>
              </a:rPr>
              <a:t>Institute of Modern Physics 8), Center for Exotic Nuclear Studies 9), </a:t>
            </a:r>
            <a:r>
              <a:rPr lang="en-US" sz="1700" spc="-1" dirty="0">
                <a:uFill>
                  <a:solidFill>
                    <a:srgbClr val="FFFFFF"/>
                  </a:solidFill>
                </a:uFill>
                <a:latin typeface="Arial" panose="020B0604020202020204" pitchFamily="34" charset="0"/>
                <a:cs typeface="Arial" panose="020B0604020202020204" pitchFamily="34" charset="0"/>
              </a:rPr>
              <a:t>Tohoku University </a:t>
            </a:r>
            <a:r>
              <a:rPr lang="en-US" altLang="ja-JP" sz="1700" b="0" strike="noStrike" spc="-1" dirty="0">
                <a:uFill>
                  <a:solidFill>
                    <a:srgbClr val="FFFFFF"/>
                  </a:solidFill>
                </a:uFill>
                <a:latin typeface="Arial" panose="020B0604020202020204" pitchFamily="34" charset="0"/>
                <a:cs typeface="Arial" panose="020B0604020202020204" pitchFamily="34" charset="0"/>
              </a:rPr>
              <a:t>10)</a:t>
            </a:r>
          </a:p>
          <a:p>
            <a:pPr algn="ctr"/>
            <a:endParaRPr lang="en-US" altLang="ja-JP" sz="2000" b="0" strike="noStrike" spc="-1" dirty="0">
              <a:uFill>
                <a:solidFill>
                  <a:srgbClr val="FFFFFF"/>
                </a:solidFill>
              </a:uFill>
              <a:latin typeface="Arial" panose="020B0604020202020204" pitchFamily="34" charset="0"/>
              <a:cs typeface="Arial" panose="020B0604020202020204" pitchFamily="34" charset="0"/>
            </a:endParaRPr>
          </a:p>
        </p:txBody>
      </p:sp>
      <p:sp>
        <p:nvSpPr>
          <p:cNvPr id="11" name="正方形/長方形 10">
            <a:extLst>
              <a:ext uri="{FF2B5EF4-FFF2-40B4-BE49-F238E27FC236}">
                <a16:creationId xmlns:a16="http://schemas.microsoft.com/office/drawing/2014/main" id="{109965A1-CABC-4F36-7946-1B761F6A46C1}"/>
              </a:ext>
            </a:extLst>
          </p:cNvPr>
          <p:cNvSpPr/>
          <p:nvPr/>
        </p:nvSpPr>
        <p:spPr>
          <a:xfrm>
            <a:off x="162857" y="126727"/>
            <a:ext cx="3559959" cy="10397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pic>
        <p:nvPicPr>
          <p:cNvPr id="12" name="グラフィックス 11">
            <a:extLst>
              <a:ext uri="{FF2B5EF4-FFF2-40B4-BE49-F238E27FC236}">
                <a16:creationId xmlns:a16="http://schemas.microsoft.com/office/drawing/2014/main" id="{54A1B65A-848B-0B56-B4C5-C5AEEB398A1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047" t="19741" r="2153" b="37765"/>
          <a:stretch/>
        </p:blipFill>
        <p:spPr>
          <a:xfrm>
            <a:off x="340071" y="281544"/>
            <a:ext cx="3076229" cy="1004786"/>
          </a:xfrm>
          <a:prstGeom prst="rect">
            <a:avLst/>
          </a:prstGeom>
        </p:spPr>
      </p:pic>
    </p:spTree>
    <p:extLst>
      <p:ext uri="{BB962C8B-B14F-4D97-AF65-F5344CB8AC3E}">
        <p14:creationId xmlns:p14="http://schemas.microsoft.com/office/powerpoint/2010/main" val="2871588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591037-A91C-9A81-AC0A-61A0BAD4BF36}"/>
              </a:ext>
            </a:extLst>
          </p:cNvPr>
          <p:cNvSpPr>
            <a:spLocks noGrp="1"/>
          </p:cNvSpPr>
          <p:nvPr>
            <p:ph type="title"/>
          </p:nvPr>
        </p:nvSpPr>
        <p:spPr>
          <a:xfrm>
            <a:off x="344199" y="369214"/>
            <a:ext cx="10515600" cy="1325563"/>
          </a:xfrm>
        </p:spPr>
        <p:txBody>
          <a:bodyPr/>
          <a:lstStyle/>
          <a:p>
            <a:r>
              <a:rPr lang="en" altLang="ja-JP" dirty="0">
                <a:latin typeface="Arial" panose="020B0604020202020204" pitchFamily="34" charset="0"/>
                <a:cs typeface="Arial" panose="020B0604020202020204" pitchFamily="34" charset="0"/>
              </a:rPr>
              <a:t>Results: Correlation (L</a:t>
            </a:r>
            <a:r>
              <a:rPr lang="en" altLang="ja-JP" baseline="-25000" dirty="0">
                <a:latin typeface="Arial" panose="020B0604020202020204" pitchFamily="34" charset="0"/>
                <a:cs typeface="Arial" panose="020B0604020202020204" pitchFamily="34" charset="0"/>
              </a:rPr>
              <a:t>iso</a:t>
            </a:r>
            <a:r>
              <a:rPr lang="en" altLang="ja-JP" dirty="0">
                <a:latin typeface="Arial" panose="020B0604020202020204" pitchFamily="34" charset="0"/>
                <a:cs typeface="Arial" panose="020B0604020202020204" pitchFamily="34" charset="0"/>
              </a:rPr>
              <a:t> vs </a:t>
            </a:r>
            <a:r>
              <a:rPr lang="el-GR" altLang="ja-JP" dirty="0">
                <a:latin typeface="Arial" panose="020B0604020202020204" pitchFamily="34" charset="0"/>
                <a:cs typeface="Arial" panose="020B0604020202020204" pitchFamily="34" charset="0"/>
              </a:rPr>
              <a:t>Δ</a:t>
            </a:r>
            <a:r>
              <a:rPr lang="en" altLang="ja-JP" dirty="0" err="1">
                <a:latin typeface="Arial" panose="020B0604020202020204" pitchFamily="34" charset="0"/>
                <a:cs typeface="Arial" panose="020B0604020202020204" pitchFamily="34" charset="0"/>
              </a:rPr>
              <a:t>p</a:t>
            </a:r>
            <a:r>
              <a:rPr lang="en" altLang="ja-JP" baseline="-25000" dirty="0" err="1">
                <a:latin typeface="Arial" panose="020B0604020202020204" pitchFamily="34" charset="0"/>
                <a:cs typeface="Arial" panose="020B0604020202020204" pitchFamily="34" charset="0"/>
              </a:rPr>
              <a:t>diff</a:t>
            </a:r>
            <a:r>
              <a:rPr lang="en" altLang="ja-JP" dirty="0">
                <a:latin typeface="Arial" panose="020B0604020202020204" pitchFamily="34" charset="0"/>
                <a:cs typeface="Arial" panose="020B0604020202020204" pitchFamily="34" charset="0"/>
              </a:rPr>
              <a:t>)</a:t>
            </a:r>
            <a:endParaRPr kumimoji="1" lang="ja-JP" altLang="en-US">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6FDD17CA-CD6A-EE7C-2E2E-DDE091838A5C}"/>
              </a:ext>
            </a:extLst>
          </p:cNvPr>
          <p:cNvSpPr txBox="1"/>
          <p:nvPr/>
        </p:nvSpPr>
        <p:spPr>
          <a:xfrm>
            <a:off x="6368336" y="3243470"/>
            <a:ext cx="5695772" cy="1446550"/>
          </a:xfrm>
          <a:prstGeom prst="rect">
            <a:avLst/>
          </a:prstGeom>
          <a:noFill/>
        </p:spPr>
        <p:txBody>
          <a:bodyPr wrap="square">
            <a:spAutoFit/>
          </a:bodyPr>
          <a:lstStyle/>
          <a:p>
            <a:pPr marL="285750" indent="-285750">
              <a:buFont typeface="Arial" panose="020B0604020202020204" pitchFamily="34" charset="0"/>
              <a:buChar char="•"/>
            </a:pPr>
            <a:r>
              <a:rPr kumimoji="1" lang="en-US" altLang="ja-JP" sz="2800" dirty="0" err="1">
                <a:latin typeface="Arial" panose="020B0604020202020204" pitchFamily="34" charset="0"/>
                <a:cs typeface="Arial" panose="020B0604020202020204" pitchFamily="34" charset="0"/>
              </a:rPr>
              <a:t>Δp</a:t>
            </a:r>
            <a:r>
              <a:rPr kumimoji="1" lang="en-US" altLang="ja-JP" sz="2800" baseline="-25000" dirty="0" err="1">
                <a:latin typeface="Arial" panose="020B0604020202020204" pitchFamily="34" charset="0"/>
                <a:cs typeface="Arial" panose="020B0604020202020204" pitchFamily="34" charset="0"/>
              </a:rPr>
              <a:t>diff</a:t>
            </a:r>
            <a:r>
              <a:rPr kumimoji="1" lang="ja-JP" altLang="en-US" sz="2800" baseline="-25000">
                <a:latin typeface="Arial" panose="020B0604020202020204" pitchFamily="34" charset="0"/>
                <a:cs typeface="Arial" panose="020B0604020202020204" pitchFamily="34" charset="0"/>
              </a:rPr>
              <a:t>　</a:t>
            </a:r>
            <a:r>
              <a:rPr kumimoji="1" lang="en-US" altLang="ja-JP" sz="2800" baseline="-25000" dirty="0">
                <a:latin typeface="Arial" panose="020B0604020202020204" pitchFamily="34" charset="0"/>
                <a:cs typeface="Arial" panose="020B0604020202020204" pitchFamily="34" charset="0"/>
              </a:rPr>
              <a:t>and </a:t>
            </a:r>
            <a:r>
              <a:rPr kumimoji="1" lang="en-US" altLang="ja-JP" sz="2800" dirty="0">
                <a:latin typeface="Arial" panose="020B0604020202020204" pitchFamily="34" charset="0"/>
                <a:cs typeface="Arial" panose="020B0604020202020204" pitchFamily="34" charset="0"/>
              </a:rPr>
              <a:t>L</a:t>
            </a:r>
            <a:r>
              <a:rPr kumimoji="1" lang="en-US" altLang="ja-JP" sz="2800" baseline="-25000" dirty="0">
                <a:latin typeface="Arial" panose="020B0604020202020204" pitchFamily="34" charset="0"/>
                <a:cs typeface="Arial" panose="020B0604020202020204" pitchFamily="34" charset="0"/>
              </a:rPr>
              <a:t>iso </a:t>
            </a:r>
            <a:r>
              <a:rPr kumimoji="1" lang="en-US" altLang="ja-JP" sz="2800" dirty="0">
                <a:latin typeface="Arial" panose="020B0604020202020204" pitchFamily="34" charset="0"/>
                <a:cs typeface="Arial" panose="020B0604020202020204" pitchFamily="34" charset="0"/>
              </a:rPr>
              <a:t>are correlated</a:t>
            </a:r>
            <a:endParaRPr lang="en-US" altLang="ja-JP"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ja-JP" sz="2800" dirty="0">
                <a:latin typeface="Arial" panose="020B0604020202020204" pitchFamily="34" charset="0"/>
                <a:cs typeface="Arial" panose="020B0604020202020204" pitchFamily="34" charset="0"/>
              </a:rPr>
              <a:t>Radius of</a:t>
            </a:r>
            <a:r>
              <a:rPr lang="en-US" altLang="ja-JP" sz="2800" baseline="30000" dirty="0">
                <a:latin typeface="Arial" panose="020B0604020202020204" pitchFamily="34" charset="0"/>
                <a:cs typeface="Arial" panose="020B0604020202020204" pitchFamily="34" charset="0"/>
              </a:rPr>
              <a:t> 58</a:t>
            </a:r>
            <a:r>
              <a:rPr lang="en-US" altLang="ja-JP" sz="2800" dirty="0">
                <a:latin typeface="Arial" panose="020B0604020202020204" pitchFamily="34" charset="0"/>
                <a:cs typeface="Arial" panose="020B0604020202020204" pitchFamily="34" charset="0"/>
              </a:rPr>
              <a:t>Ni:1.3*A^1/3~4.7 </a:t>
            </a:r>
            <a:r>
              <a:rPr lang="en-US" altLang="ja-JP" sz="2800" dirty="0" err="1">
                <a:latin typeface="Arial" panose="020B0604020202020204" pitchFamily="34" charset="0"/>
                <a:cs typeface="Arial" panose="020B0604020202020204" pitchFamily="34" charset="0"/>
              </a:rPr>
              <a:t>fm</a:t>
            </a:r>
            <a:endParaRPr lang="en-US" altLang="ja-JP" sz="2800" dirty="0">
              <a:latin typeface="Arial" panose="020B0604020202020204" pitchFamily="34" charset="0"/>
              <a:cs typeface="Arial" panose="020B0604020202020204" pitchFamily="34" charset="0"/>
            </a:endParaRPr>
          </a:p>
          <a:p>
            <a:r>
              <a:rPr lang="ja-JP" altLang="en-US" sz="3200">
                <a:latin typeface="Arial" panose="020B0604020202020204" pitchFamily="34" charset="0"/>
                <a:cs typeface="Arial" panose="020B0604020202020204" pitchFamily="34" charset="0"/>
              </a:rPr>
              <a:t>　</a:t>
            </a:r>
            <a:endParaRPr lang="en-US" altLang="ja-JP" sz="3200" dirty="0">
              <a:latin typeface="Arial" panose="020B0604020202020204" pitchFamily="34" charset="0"/>
              <a:cs typeface="Arial" panose="020B0604020202020204" pitchFamily="34" charset="0"/>
            </a:endParaRPr>
          </a:p>
        </p:txBody>
      </p:sp>
      <p:pic>
        <p:nvPicPr>
          <p:cNvPr id="9" name="図 8">
            <a:extLst>
              <a:ext uri="{FF2B5EF4-FFF2-40B4-BE49-F238E27FC236}">
                <a16:creationId xmlns:a16="http://schemas.microsoft.com/office/drawing/2014/main" id="{75D7E3F4-7AA6-2804-852A-2E0BDA2C0B79}"/>
              </a:ext>
            </a:extLst>
          </p:cNvPr>
          <p:cNvPicPr>
            <a:picLocks noChangeAspect="1"/>
          </p:cNvPicPr>
          <p:nvPr/>
        </p:nvPicPr>
        <p:blipFill>
          <a:blip r:embed="rId2"/>
          <a:stretch>
            <a:fillRect/>
          </a:stretch>
        </p:blipFill>
        <p:spPr>
          <a:xfrm>
            <a:off x="6708584" y="1666171"/>
            <a:ext cx="3257378" cy="494223"/>
          </a:xfrm>
          <a:prstGeom prst="rect">
            <a:avLst/>
          </a:prstGeom>
        </p:spPr>
      </p:pic>
      <p:sp>
        <p:nvSpPr>
          <p:cNvPr id="10" name="テキスト ボックス 9">
            <a:extLst>
              <a:ext uri="{FF2B5EF4-FFF2-40B4-BE49-F238E27FC236}">
                <a16:creationId xmlns:a16="http://schemas.microsoft.com/office/drawing/2014/main" id="{0E17D58B-A3C8-B2FA-EA16-661864EDE993}"/>
              </a:ext>
            </a:extLst>
          </p:cNvPr>
          <p:cNvSpPr txBox="1"/>
          <p:nvPr/>
        </p:nvSpPr>
        <p:spPr>
          <a:xfrm>
            <a:off x="7142471" y="1296839"/>
            <a:ext cx="3379755" cy="369332"/>
          </a:xfrm>
          <a:prstGeom prst="rect">
            <a:avLst/>
          </a:prstGeom>
          <a:noFill/>
        </p:spPr>
        <p:txBody>
          <a:bodyPr wrap="square" rtlCol="0">
            <a:spAutoFit/>
          </a:bodyPr>
          <a:lstStyle/>
          <a:p>
            <a:r>
              <a:rPr lang="en-US" altLang="ja-JP" dirty="0">
                <a:solidFill>
                  <a:srgbClr val="FF0000"/>
                </a:solidFill>
                <a:latin typeface="Arial" panose="020B0604020202020204" pitchFamily="34" charset="0"/>
                <a:cs typeface="Arial" panose="020B0604020202020204" pitchFamily="34" charset="0"/>
              </a:rPr>
              <a:t>Fitting function</a:t>
            </a:r>
            <a:endParaRPr kumimoji="1" lang="ja-JP" altLang="en-US">
              <a:solidFill>
                <a:srgbClr val="FF0000"/>
              </a:solidFill>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D9B14EC4-586A-AC80-6EAC-C64C1AFC4759}"/>
              </a:ext>
            </a:extLst>
          </p:cNvPr>
          <p:cNvSpPr txBox="1"/>
          <p:nvPr/>
        </p:nvSpPr>
        <p:spPr>
          <a:xfrm>
            <a:off x="6708584" y="2301843"/>
            <a:ext cx="7187448" cy="830997"/>
          </a:xfrm>
          <a:prstGeom prst="rect">
            <a:avLst/>
          </a:prstGeom>
          <a:noFill/>
        </p:spPr>
        <p:txBody>
          <a:bodyPr wrap="square">
            <a:spAutoFit/>
          </a:bodyPr>
          <a:lstStyle/>
          <a:p>
            <a:r>
              <a:rPr lang="en-US" altLang="ja-JP" sz="2400" dirty="0">
                <a:latin typeface="Arial" panose="020B0604020202020204" pitchFamily="34" charset="0"/>
                <a:cs typeface="Arial" panose="020B0604020202020204" pitchFamily="34" charset="0"/>
              </a:rPr>
              <a:t>1/a</a:t>
            </a:r>
            <a:r>
              <a:rPr lang="en-US" altLang="ja-JP" sz="2400" baseline="-25000" dirty="0">
                <a:latin typeface="Arial" panose="020B0604020202020204" pitchFamily="34" charset="0"/>
                <a:cs typeface="Arial" panose="020B0604020202020204" pitchFamily="34" charset="0"/>
              </a:rPr>
              <a:t>0</a:t>
            </a:r>
            <a:r>
              <a:rPr lang="en-US" altLang="ja-JP" sz="2400" dirty="0">
                <a:latin typeface="Arial" panose="020B0604020202020204" pitchFamily="34" charset="0"/>
                <a:cs typeface="Arial" panose="020B0604020202020204" pitchFamily="34" charset="0"/>
              </a:rPr>
              <a:t>=</a:t>
            </a:r>
            <a:r>
              <a:rPr lang="en-US" altLang="ja-JP" sz="2400" dirty="0" err="1">
                <a:latin typeface="Arial" panose="020B0604020202020204" pitchFamily="34" charset="0"/>
                <a:cs typeface="Arial" panose="020B0604020202020204" pitchFamily="34" charset="0"/>
              </a:rPr>
              <a:t>R</a:t>
            </a:r>
            <a:r>
              <a:rPr lang="en-US" altLang="ja-JP" sz="2400" baseline="-25000" dirty="0" err="1">
                <a:latin typeface="Arial" panose="020B0604020202020204" pitchFamily="34" charset="0"/>
                <a:cs typeface="Arial" panose="020B0604020202020204" pitchFamily="34" charset="0"/>
              </a:rPr>
              <a:t>prj</a:t>
            </a:r>
            <a:r>
              <a:rPr lang="en-US" altLang="ja-JP" sz="2400" dirty="0">
                <a:latin typeface="Arial" panose="020B0604020202020204" pitchFamily="34" charset="0"/>
                <a:cs typeface="Arial" panose="020B0604020202020204" pitchFamily="34" charset="0"/>
              </a:rPr>
              <a:t>=5.58±0.30+</a:t>
            </a:r>
            <a:r>
              <a:rPr lang="en-US" altLang="ja-JP" sz="2400" baseline="30000" dirty="0">
                <a:latin typeface="Arial" panose="020B0604020202020204" pitchFamily="34" charset="0"/>
                <a:cs typeface="Arial" panose="020B0604020202020204" pitchFamily="34" charset="0"/>
              </a:rPr>
              <a:t>4.62</a:t>
            </a:r>
            <a:r>
              <a:rPr lang="en-US" altLang="ja-JP" sz="2400" baseline="-25000" dirty="0">
                <a:latin typeface="Arial" panose="020B0604020202020204" pitchFamily="34" charset="0"/>
                <a:cs typeface="Arial" panose="020B0604020202020204" pitchFamily="34" charset="0"/>
              </a:rPr>
              <a:t>-0.58</a:t>
            </a:r>
            <a:r>
              <a:rPr lang="en-US" altLang="ja-JP" sz="2400" dirty="0">
                <a:latin typeface="Arial" panose="020B0604020202020204" pitchFamily="34" charset="0"/>
                <a:cs typeface="Arial" panose="020B0604020202020204" pitchFamily="34" charset="0"/>
              </a:rPr>
              <a:t>  </a:t>
            </a:r>
            <a:r>
              <a:rPr lang="en-US" altLang="ja-JP" sz="2400" dirty="0" err="1">
                <a:latin typeface="Arial" panose="020B0604020202020204" pitchFamily="34" charset="0"/>
                <a:cs typeface="Arial" panose="020B0604020202020204" pitchFamily="34" charset="0"/>
              </a:rPr>
              <a:t>fm</a:t>
            </a:r>
            <a:endParaRPr lang="en-US" altLang="ja-JP" sz="2400" dirty="0">
              <a:latin typeface="Arial" panose="020B0604020202020204" pitchFamily="34" charset="0"/>
              <a:cs typeface="Arial" panose="020B0604020202020204" pitchFamily="34" charset="0"/>
            </a:endParaRPr>
          </a:p>
          <a:p>
            <a:r>
              <a:rPr kumimoji="1" lang="en-US" altLang="ja-JP" sz="2400" dirty="0">
                <a:latin typeface="Arial" panose="020B0604020202020204" pitchFamily="34" charset="0"/>
                <a:cs typeface="Arial" panose="020B0604020202020204" pitchFamily="34" charset="0"/>
              </a:rPr>
              <a:t>L</a:t>
            </a:r>
            <a:r>
              <a:rPr kumimoji="1" lang="en-US" altLang="ja-JP" sz="2400" baseline="-25000" dirty="0">
                <a:latin typeface="Arial" panose="020B0604020202020204" pitchFamily="34" charset="0"/>
                <a:cs typeface="Arial" panose="020B0604020202020204" pitchFamily="34" charset="0"/>
              </a:rPr>
              <a:t>0</a:t>
            </a:r>
            <a:r>
              <a:rPr kumimoji="1" lang="en-US" altLang="ja-JP" sz="2400" dirty="0">
                <a:latin typeface="Arial" panose="020B0604020202020204" pitchFamily="34" charset="0"/>
                <a:cs typeface="Arial" panose="020B0604020202020204" pitchFamily="34" charset="0"/>
              </a:rPr>
              <a:t>=4.58±0.02</a:t>
            </a:r>
            <a:r>
              <a:rPr lang="en-US" altLang="ja-JP" sz="2400" dirty="0">
                <a:latin typeface="Arial" panose="020B0604020202020204" pitchFamily="34" charset="0"/>
                <a:cs typeface="Arial" panose="020B0604020202020204" pitchFamily="34" charset="0"/>
              </a:rPr>
              <a:t>+</a:t>
            </a:r>
            <a:r>
              <a:rPr lang="en-US" altLang="ja-JP" sz="2400" baseline="30000" dirty="0">
                <a:latin typeface="Arial" panose="020B0604020202020204" pitchFamily="34" charset="0"/>
                <a:cs typeface="Arial" panose="020B0604020202020204" pitchFamily="34" charset="0"/>
              </a:rPr>
              <a:t>0.13</a:t>
            </a:r>
            <a:r>
              <a:rPr kumimoji="1" lang="en-US" altLang="ja-JP" sz="2400" baseline="-25000" dirty="0">
                <a:latin typeface="Arial" panose="020B0604020202020204" pitchFamily="34" charset="0"/>
                <a:cs typeface="Arial" panose="020B0604020202020204" pitchFamily="34" charset="0"/>
              </a:rPr>
              <a:t>-1.08</a:t>
            </a:r>
            <a:r>
              <a:rPr lang="en-US" altLang="ja-JP" sz="2400" baseline="-25000" dirty="0">
                <a:latin typeface="Arial" panose="020B0604020202020204" pitchFamily="34" charset="0"/>
                <a:cs typeface="Arial" panose="020B0604020202020204" pitchFamily="34" charset="0"/>
              </a:rPr>
              <a:t> </a:t>
            </a:r>
            <a:r>
              <a:rPr kumimoji="1" lang="en-US" altLang="ja-JP" sz="2400" dirty="0">
                <a:solidFill>
                  <a:srgbClr val="FF0000"/>
                </a:solidFill>
                <a:latin typeface="Arial" panose="020B0604020202020204" pitchFamily="34" charset="0"/>
                <a:cs typeface="Arial" panose="020B0604020202020204" pitchFamily="34" charset="0"/>
              </a:rPr>
              <a:t> </a:t>
            </a:r>
            <a:r>
              <a:rPr lang="en" altLang="ja-JP" sz="2400" i="1" dirty="0" err="1">
                <a:effectLst/>
                <a:latin typeface="Arial" panose="020B0604020202020204" pitchFamily="34" charset="0"/>
                <a:cs typeface="Arial" panose="020B0604020202020204" pitchFamily="34" charset="0"/>
              </a:rPr>
              <a:t>ħ</a:t>
            </a:r>
            <a:r>
              <a:rPr lang="en" altLang="ja-JP" sz="2400" i="0" dirty="0">
                <a:effectLst/>
                <a:latin typeface="Arial" panose="020B0604020202020204" pitchFamily="34" charset="0"/>
                <a:cs typeface="Arial" panose="020B0604020202020204" pitchFamily="34" charset="0"/>
              </a:rPr>
              <a:t> </a:t>
            </a:r>
            <a:endParaRPr kumimoji="1" lang="ja-JP" altLang="en-US" sz="240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C5425DB6-4B38-58DC-369A-12BBA1773B1B}"/>
              </a:ext>
            </a:extLst>
          </p:cNvPr>
          <p:cNvSpPr txBox="1"/>
          <p:nvPr/>
        </p:nvSpPr>
        <p:spPr>
          <a:xfrm>
            <a:off x="2817630" y="4880888"/>
            <a:ext cx="903767" cy="369332"/>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L</a:t>
            </a:r>
            <a:r>
              <a:rPr kumimoji="1" lang="en-US" altLang="ja-JP" b="1" baseline="-25000" dirty="0">
                <a:latin typeface="Arial" panose="020B0604020202020204" pitchFamily="34" charset="0"/>
                <a:cs typeface="Arial" panose="020B0604020202020204" pitchFamily="34" charset="0"/>
              </a:rPr>
              <a:t>0</a:t>
            </a:r>
            <a:endParaRPr kumimoji="1" lang="ja-JP" altLang="en-US" b="1" baseline="-25000">
              <a:latin typeface="Arial" panose="020B0604020202020204" pitchFamily="34" charset="0"/>
              <a:cs typeface="Arial" panose="020B0604020202020204" pitchFamily="34" charset="0"/>
            </a:endParaRPr>
          </a:p>
        </p:txBody>
      </p:sp>
      <p:grpSp>
        <p:nvGrpSpPr>
          <p:cNvPr id="22" name="グループ化 21">
            <a:extLst>
              <a:ext uri="{FF2B5EF4-FFF2-40B4-BE49-F238E27FC236}">
                <a16:creationId xmlns:a16="http://schemas.microsoft.com/office/drawing/2014/main" id="{EE03E015-5C1A-B9BD-7CE4-CFBE8FE14846}"/>
              </a:ext>
            </a:extLst>
          </p:cNvPr>
          <p:cNvGrpSpPr/>
          <p:nvPr/>
        </p:nvGrpSpPr>
        <p:grpSpPr>
          <a:xfrm>
            <a:off x="312618" y="1266595"/>
            <a:ext cx="6094006" cy="4038939"/>
            <a:chOff x="58314" y="1095291"/>
            <a:chExt cx="6501512" cy="4309023"/>
          </a:xfrm>
        </p:grpSpPr>
        <p:pic>
          <p:nvPicPr>
            <p:cNvPr id="5" name="図 4">
              <a:extLst>
                <a:ext uri="{FF2B5EF4-FFF2-40B4-BE49-F238E27FC236}">
                  <a16:creationId xmlns:a16="http://schemas.microsoft.com/office/drawing/2014/main" id="{43E97386-65AB-C32C-E75A-657FB555E0EF}"/>
                </a:ext>
              </a:extLst>
            </p:cNvPr>
            <p:cNvPicPr>
              <a:picLocks noChangeAspect="1"/>
            </p:cNvPicPr>
            <p:nvPr/>
          </p:nvPicPr>
          <p:blipFill>
            <a:blip r:embed="rId3"/>
            <a:srcRect l="6647" t="8334"/>
            <a:stretch/>
          </p:blipFill>
          <p:spPr>
            <a:xfrm rot="5400000">
              <a:off x="1154558" y="-953"/>
              <a:ext cx="4309023" cy="6501512"/>
            </a:xfrm>
            <a:prstGeom prst="rect">
              <a:avLst/>
            </a:prstGeom>
          </p:spPr>
        </p:pic>
        <p:cxnSp>
          <p:nvCxnSpPr>
            <p:cNvPr id="15" name="直線コネクタ 14">
              <a:extLst>
                <a:ext uri="{FF2B5EF4-FFF2-40B4-BE49-F238E27FC236}">
                  <a16:creationId xmlns:a16="http://schemas.microsoft.com/office/drawing/2014/main" id="{9B537087-8610-790E-3002-6F0FA1CE9D63}"/>
                </a:ext>
              </a:extLst>
            </p:cNvPr>
            <p:cNvCxnSpPr>
              <a:cxnSpLocks/>
            </p:cNvCxnSpPr>
            <p:nvPr/>
          </p:nvCxnSpPr>
          <p:spPr>
            <a:xfrm flipH="1">
              <a:off x="766763" y="1233628"/>
              <a:ext cx="5601573" cy="3709847"/>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6" name="テキスト ボックス 5">
            <a:extLst>
              <a:ext uri="{FF2B5EF4-FFF2-40B4-BE49-F238E27FC236}">
                <a16:creationId xmlns:a16="http://schemas.microsoft.com/office/drawing/2014/main" id="{3E59F080-64CB-81FE-E441-4E13376AFE2E}"/>
              </a:ext>
            </a:extLst>
          </p:cNvPr>
          <p:cNvSpPr txBox="1"/>
          <p:nvPr/>
        </p:nvSpPr>
        <p:spPr>
          <a:xfrm>
            <a:off x="312616" y="5129973"/>
            <a:ext cx="11879384" cy="1815882"/>
          </a:xfrm>
          <a:prstGeom prst="rect">
            <a:avLst/>
          </a:prstGeom>
          <a:noFill/>
        </p:spPr>
        <p:txBody>
          <a:bodyPr wrap="square">
            <a:spAutoFit/>
          </a:bodyPr>
          <a:lstStyle/>
          <a:p>
            <a:r>
              <a:rPr kumimoji="1" lang="ja-JP" altLang="en-US" sz="2800">
                <a:latin typeface="Arial" panose="020B0604020202020204" pitchFamily="34" charset="0"/>
                <a:cs typeface="Arial" panose="020B0604020202020204" pitchFamily="34" charset="0"/>
              </a:rPr>
              <a:t>・</a:t>
            </a:r>
            <a:r>
              <a:rPr kumimoji="1" lang="en-US" altLang="ja-JP" sz="2800" dirty="0">
                <a:latin typeface="Arial" panose="020B0604020202020204" pitchFamily="34" charset="0"/>
                <a:cs typeface="Arial" panose="020B0604020202020204" pitchFamily="34" charset="0"/>
              </a:rPr>
              <a:t>The fragmentation shows the peripheral reaction on the projectile surface.</a:t>
            </a:r>
            <a:endParaRPr lang="en-US" altLang="ja-JP" sz="2800" dirty="0">
              <a:latin typeface="Arial" panose="020B0604020202020204" pitchFamily="34" charset="0"/>
              <a:cs typeface="Arial" panose="020B0604020202020204" pitchFamily="34" charset="0"/>
            </a:endParaRPr>
          </a:p>
          <a:p>
            <a:r>
              <a:rPr lang="ja-JP" altLang="en-US" sz="2800">
                <a:latin typeface="Arial" panose="020B0604020202020204" pitchFamily="34" charset="0"/>
                <a:cs typeface="Arial" panose="020B0604020202020204" pitchFamily="34" charset="0"/>
              </a:rPr>
              <a:t>・</a:t>
            </a:r>
            <a:r>
              <a:rPr lang="en-US" altLang="ja-JP" sz="2800" dirty="0">
                <a:latin typeface="Arial" panose="020B0604020202020204" pitchFamily="34" charset="0"/>
                <a:cs typeface="Arial" panose="020B0604020202020204" pitchFamily="34" charset="0"/>
              </a:rPr>
              <a:t>L</a:t>
            </a:r>
            <a:r>
              <a:rPr lang="en-US" altLang="ja-JP" sz="2800" baseline="-25000" dirty="0">
                <a:latin typeface="Arial" panose="020B0604020202020204" pitchFamily="34" charset="0"/>
                <a:cs typeface="Arial" panose="020B0604020202020204" pitchFamily="34" charset="0"/>
              </a:rPr>
              <a:t>0</a:t>
            </a:r>
            <a:r>
              <a:rPr lang="en-US" altLang="ja-JP" sz="2800" dirty="0">
                <a:latin typeface="Arial" panose="020B0604020202020204" pitchFamily="34" charset="0"/>
                <a:cs typeface="Arial" panose="020B0604020202020204" pitchFamily="34" charset="0"/>
              </a:rPr>
              <a:t> shows the limited angular momentum in the </a:t>
            </a:r>
            <a:r>
              <a:rPr lang="en-US" altLang="ja-JP" sz="2800" dirty="0" err="1">
                <a:latin typeface="Arial" panose="020B0604020202020204" pitchFamily="34" charset="0"/>
                <a:cs typeface="Arial" panose="020B0604020202020204" pitchFamily="34" charset="0"/>
              </a:rPr>
              <a:t>g.s.</a:t>
            </a:r>
            <a:r>
              <a:rPr lang="en-US" altLang="ja-JP" sz="2800" dirty="0">
                <a:latin typeface="Arial" panose="020B0604020202020204" pitchFamily="34" charset="0"/>
                <a:cs typeface="Arial" panose="020B0604020202020204" pitchFamily="34" charset="0"/>
              </a:rPr>
              <a:t> momentum distribution.  </a:t>
            </a:r>
          </a:p>
        </p:txBody>
      </p:sp>
      <p:sp>
        <p:nvSpPr>
          <p:cNvPr id="23" name="テキスト ボックス 22">
            <a:extLst>
              <a:ext uri="{FF2B5EF4-FFF2-40B4-BE49-F238E27FC236}">
                <a16:creationId xmlns:a16="http://schemas.microsoft.com/office/drawing/2014/main" id="{BA26255C-867C-4876-280F-D6B08837F388}"/>
              </a:ext>
            </a:extLst>
          </p:cNvPr>
          <p:cNvSpPr txBox="1"/>
          <p:nvPr/>
        </p:nvSpPr>
        <p:spPr>
          <a:xfrm>
            <a:off x="2826960" y="4741234"/>
            <a:ext cx="532660" cy="461665"/>
          </a:xfrm>
          <a:prstGeom prst="rect">
            <a:avLst/>
          </a:prstGeom>
          <a:noFill/>
        </p:spPr>
        <p:txBody>
          <a:bodyPr wrap="square" rtlCol="0">
            <a:spAutoFit/>
          </a:bodyPr>
          <a:lstStyle/>
          <a:p>
            <a:r>
              <a:rPr kumimoji="1" lang="en-US" altLang="ja-JP" sz="2400" dirty="0">
                <a:solidFill>
                  <a:srgbClr val="FF0000"/>
                </a:solidFill>
                <a:latin typeface="Arial" panose="020B0604020202020204" pitchFamily="34" charset="0"/>
                <a:cs typeface="Arial" panose="020B0604020202020204" pitchFamily="34" charset="0"/>
              </a:rPr>
              <a:t>L</a:t>
            </a:r>
            <a:r>
              <a:rPr kumimoji="1" lang="en-US" altLang="ja-JP" sz="2400" baseline="-25000" dirty="0">
                <a:solidFill>
                  <a:srgbClr val="FF0000"/>
                </a:solidFill>
                <a:latin typeface="Arial" panose="020B0604020202020204" pitchFamily="34" charset="0"/>
                <a:cs typeface="Arial" panose="020B0604020202020204" pitchFamily="34" charset="0"/>
              </a:rPr>
              <a:t>0</a:t>
            </a:r>
            <a:endParaRPr kumimoji="1" lang="ja-JP" altLang="en-US" sz="2400" baseline="-250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1431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87464-31BD-DFFB-3008-0EC8EBAC3E8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80466F4-8FBD-44BB-DECE-641FFBA4DDC5}"/>
              </a:ext>
            </a:extLst>
          </p:cNvPr>
          <p:cNvSpPr>
            <a:spLocks noGrp="1"/>
          </p:cNvSpPr>
          <p:nvPr>
            <p:ph type="title"/>
          </p:nvPr>
        </p:nvSpPr>
        <p:spPr>
          <a:xfrm>
            <a:off x="339444" y="365125"/>
            <a:ext cx="10515600" cy="1325563"/>
          </a:xfrm>
        </p:spPr>
        <p:txBody>
          <a:bodyPr>
            <a:normAutofit/>
          </a:bodyPr>
          <a:lstStyle/>
          <a:p>
            <a:r>
              <a:rPr lang="en-US" altLang="ja-JP" sz="4400" dirty="0">
                <a:latin typeface="Arial" panose="020B0604020202020204" pitchFamily="34" charset="0"/>
                <a:cs typeface="Arial" panose="020B0604020202020204" pitchFamily="34" charset="0"/>
              </a:rPr>
              <a:t>Result</a:t>
            </a:r>
            <a:r>
              <a:rPr lang="en-US" altLang="ja-JP" dirty="0">
                <a:latin typeface="Arial" panose="020B0604020202020204" pitchFamily="34" charset="0"/>
                <a:cs typeface="Arial" panose="020B0604020202020204" pitchFamily="34" charset="0"/>
              </a:rPr>
              <a:t> &amp; Discussion: </a:t>
            </a:r>
            <a:r>
              <a:rPr lang="en-US" altLang="ja-JP" sz="3200" dirty="0">
                <a:latin typeface="Arial" panose="020B0604020202020204" pitchFamily="34" charset="0"/>
                <a:cs typeface="Arial" panose="020B0604020202020204" pitchFamily="34" charset="0"/>
              </a:rPr>
              <a:t>Isomer ratio </a:t>
            </a:r>
            <a:endParaRPr kumimoji="1" lang="ja-JP" altLang="en-US">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E064BE01-4C1E-AA35-645A-3A2345232396}"/>
              </a:ext>
            </a:extLst>
          </p:cNvPr>
          <p:cNvSpPr txBox="1"/>
          <p:nvPr/>
        </p:nvSpPr>
        <p:spPr>
          <a:xfrm>
            <a:off x="339444" y="4722991"/>
            <a:ext cx="11246232" cy="1077218"/>
          </a:xfrm>
          <a:prstGeom prst="rect">
            <a:avLst/>
          </a:prstGeom>
          <a:noFill/>
        </p:spPr>
        <p:txBody>
          <a:bodyPr wrap="square" rtlCol="0">
            <a:spAutoFit/>
          </a:bodyPr>
          <a:lstStyle/>
          <a:p>
            <a:r>
              <a:rPr kumimoji="1" lang="ja-JP" altLang="en" sz="3200">
                <a:latin typeface="Arial" panose="020B0604020202020204" pitchFamily="34" charset="0"/>
                <a:cs typeface="Arial" panose="020B0604020202020204" pitchFamily="34" charset="0"/>
              </a:rPr>
              <a:t>・</a:t>
            </a:r>
            <a:r>
              <a:rPr lang="en-US" altLang="ja-JP" sz="3200" dirty="0">
                <a:latin typeface="Arial" panose="020B0604020202020204" pitchFamily="34" charset="0"/>
                <a:cs typeface="Arial" panose="020B0604020202020204" pitchFamily="34" charset="0"/>
              </a:rPr>
              <a:t>R increases with large momentum transfer.</a:t>
            </a:r>
          </a:p>
          <a:p>
            <a:r>
              <a:rPr lang="ja-JP" altLang="en-US" sz="3200">
                <a:latin typeface="Arial" panose="020B0604020202020204" pitchFamily="34" charset="0"/>
                <a:cs typeface="Arial" panose="020B0604020202020204" pitchFamily="34" charset="0"/>
              </a:rPr>
              <a:t>・</a:t>
            </a:r>
            <a:r>
              <a:rPr lang="en-US" altLang="ja-JP" sz="3200" dirty="0">
                <a:latin typeface="Arial" panose="020B0604020202020204" pitchFamily="34" charset="0"/>
                <a:cs typeface="Arial" panose="020B0604020202020204" pitchFamily="34" charset="0"/>
              </a:rPr>
              <a:t>R: </a:t>
            </a:r>
            <a:r>
              <a:rPr lang="en-US" altLang="ja-JP" sz="3200" dirty="0">
                <a:solidFill>
                  <a:srgbClr val="0000FF"/>
                </a:solidFill>
                <a:latin typeface="Arial" panose="020B0604020202020204" pitchFamily="34" charset="0"/>
                <a:cs typeface="Arial" panose="020B0604020202020204" pitchFamily="34" charset="0"/>
              </a:rPr>
              <a:t>isomer</a:t>
            </a:r>
            <a:r>
              <a:rPr lang="en-US" altLang="ja-JP" sz="3200" dirty="0">
                <a:latin typeface="Arial" panose="020B0604020202020204" pitchFamily="34" charset="0"/>
                <a:cs typeface="Arial" panose="020B0604020202020204" pitchFamily="34" charset="0"/>
              </a:rPr>
              <a:t> is about 3 times as many as</a:t>
            </a:r>
            <a:r>
              <a:rPr lang="en-US" altLang="ja-JP" sz="3200" dirty="0">
                <a:solidFill>
                  <a:srgbClr val="0070C0"/>
                </a:solidFill>
                <a:latin typeface="Arial" panose="020B0604020202020204" pitchFamily="34" charset="0"/>
                <a:cs typeface="Arial" panose="020B0604020202020204" pitchFamily="34" charset="0"/>
              </a:rPr>
              <a:t> </a:t>
            </a:r>
            <a:r>
              <a:rPr lang="en-US" altLang="ja-JP" sz="3200" dirty="0" err="1">
                <a:solidFill>
                  <a:srgbClr val="FF0000"/>
                </a:solidFill>
                <a:latin typeface="Arial" panose="020B0604020202020204" pitchFamily="34" charset="0"/>
                <a:cs typeface="Arial" panose="020B0604020202020204" pitchFamily="34" charset="0"/>
              </a:rPr>
              <a:t>g.s</a:t>
            </a:r>
            <a:r>
              <a:rPr lang="en-US" altLang="ja-JP" sz="3200" dirty="0" err="1">
                <a:solidFill>
                  <a:srgbClr val="0070C0"/>
                </a:solidFill>
                <a:latin typeface="Arial" panose="020B0604020202020204" pitchFamily="34" charset="0"/>
                <a:cs typeface="Arial" panose="020B0604020202020204" pitchFamily="34" charset="0"/>
              </a:rPr>
              <a:t>.</a:t>
            </a:r>
            <a:r>
              <a:rPr lang="en-US" altLang="ja-JP" sz="3200" dirty="0">
                <a:solidFill>
                  <a:srgbClr val="FF0000"/>
                </a:solidFill>
                <a:latin typeface="Arial" panose="020B0604020202020204" pitchFamily="34" charset="0"/>
                <a:cs typeface="Arial" panose="020B0604020202020204" pitchFamily="34" charset="0"/>
              </a:rPr>
              <a:t>	</a:t>
            </a:r>
            <a:endParaRPr lang="ja-JP" altLang="en-US" sz="3200">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5B507AFD-B1E5-C0F0-4484-B4FAC98C33AF}"/>
              </a:ext>
            </a:extLst>
          </p:cNvPr>
          <p:cNvGrpSpPr/>
          <p:nvPr/>
        </p:nvGrpSpPr>
        <p:grpSpPr>
          <a:xfrm>
            <a:off x="676362" y="1258354"/>
            <a:ext cx="11265636" cy="3362052"/>
            <a:chOff x="676362" y="1664175"/>
            <a:chExt cx="7381746" cy="2202966"/>
          </a:xfrm>
        </p:grpSpPr>
        <p:pic>
          <p:nvPicPr>
            <p:cNvPr id="14" name="図 13">
              <a:extLst>
                <a:ext uri="{FF2B5EF4-FFF2-40B4-BE49-F238E27FC236}">
                  <a16:creationId xmlns:a16="http://schemas.microsoft.com/office/drawing/2014/main" id="{C3509C79-356E-AC9B-AC67-D8098C93A6E1}"/>
                </a:ext>
              </a:extLst>
            </p:cNvPr>
            <p:cNvPicPr>
              <a:picLocks noChangeAspect="1"/>
            </p:cNvPicPr>
            <p:nvPr/>
          </p:nvPicPr>
          <p:blipFill>
            <a:blip r:embed="rId3"/>
            <a:srcRect t="67892" r="51290"/>
            <a:stretch>
              <a:fillRect/>
            </a:stretch>
          </p:blipFill>
          <p:spPr>
            <a:xfrm rot="5400000">
              <a:off x="1156810" y="1183727"/>
              <a:ext cx="2198761" cy="3159657"/>
            </a:xfrm>
            <a:prstGeom prst="rect">
              <a:avLst/>
            </a:prstGeom>
          </p:spPr>
        </p:pic>
        <p:pic>
          <p:nvPicPr>
            <p:cNvPr id="15" name="図 14">
              <a:extLst>
                <a:ext uri="{FF2B5EF4-FFF2-40B4-BE49-F238E27FC236}">
                  <a16:creationId xmlns:a16="http://schemas.microsoft.com/office/drawing/2014/main" id="{30904787-99E4-E21B-551D-1FD085C96903}"/>
                </a:ext>
              </a:extLst>
            </p:cNvPr>
            <p:cNvPicPr>
              <a:picLocks noChangeAspect="1"/>
            </p:cNvPicPr>
            <p:nvPr/>
          </p:nvPicPr>
          <p:blipFill>
            <a:blip r:embed="rId4"/>
            <a:srcRect t="68445" r="68005"/>
            <a:stretch>
              <a:fillRect/>
            </a:stretch>
          </p:blipFill>
          <p:spPr>
            <a:xfrm rot="5400000">
              <a:off x="5292642" y="1101675"/>
              <a:ext cx="2198761" cy="3332171"/>
            </a:xfrm>
            <a:prstGeom prst="rect">
              <a:avLst/>
            </a:prstGeom>
          </p:spPr>
        </p:pic>
        <p:sp>
          <p:nvSpPr>
            <p:cNvPr id="29" name="テキスト ボックス 28">
              <a:extLst>
                <a:ext uri="{FF2B5EF4-FFF2-40B4-BE49-F238E27FC236}">
                  <a16:creationId xmlns:a16="http://schemas.microsoft.com/office/drawing/2014/main" id="{941AB78C-E5F3-D6CC-5AED-80175B3EDE63}"/>
                </a:ext>
              </a:extLst>
            </p:cNvPr>
            <p:cNvSpPr txBox="1"/>
            <p:nvPr/>
          </p:nvSpPr>
          <p:spPr>
            <a:xfrm>
              <a:off x="2701765" y="1688684"/>
              <a:ext cx="1065600"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L</a:t>
              </a:r>
              <a:r>
                <a:rPr kumimoji="1" lang="en-US" altLang="ja-JP" baseline="-25000" dirty="0">
                  <a:latin typeface="Arial" panose="020B0604020202020204" pitchFamily="34" charset="0"/>
                  <a:cs typeface="Arial" panose="020B0604020202020204" pitchFamily="34" charset="0"/>
                </a:rPr>
                <a:t>iso</a:t>
              </a:r>
              <a:r>
                <a:rPr kumimoji="1" lang="en-US" altLang="ja-JP" dirty="0">
                  <a:latin typeface="Arial" panose="020B0604020202020204" pitchFamily="34" charset="0"/>
                  <a:cs typeface="Arial" panose="020B0604020202020204" pitchFamily="34" charset="0"/>
                </a:rPr>
                <a:t>=10</a:t>
              </a:r>
              <a:endParaRPr kumimoji="1" lang="ja-JP" altLang="en-US">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id="{4613FB22-8850-F8F3-B3A8-2141C6BCCF61}"/>
                </a:ext>
              </a:extLst>
            </p:cNvPr>
            <p:cNvSpPr txBox="1"/>
            <p:nvPr/>
          </p:nvSpPr>
          <p:spPr>
            <a:xfrm rot="16200000">
              <a:off x="4730276" y="2447187"/>
              <a:ext cx="260998" cy="369332"/>
            </a:xfrm>
            <a:prstGeom prst="rect">
              <a:avLst/>
            </a:prstGeom>
            <a:noFill/>
          </p:spPr>
          <p:txBody>
            <a:bodyPr wrap="square" rtlCol="0">
              <a:spAutoFit/>
            </a:bodyPr>
            <a:lstStyle/>
            <a:p>
              <a:r>
                <a:rPr kumimoji="1" lang="en-US" altLang="ja-JP" dirty="0"/>
                <a:t>R</a:t>
              </a:r>
              <a:endParaRPr kumimoji="1" lang="ja-JP" altLang="en-US"/>
            </a:p>
          </p:txBody>
        </p:sp>
      </p:grpSp>
      <p:sp>
        <p:nvSpPr>
          <p:cNvPr id="32" name="テキスト ボックス 31">
            <a:extLst>
              <a:ext uri="{FF2B5EF4-FFF2-40B4-BE49-F238E27FC236}">
                <a16:creationId xmlns:a16="http://schemas.microsoft.com/office/drawing/2014/main" id="{2A494545-C3CF-1A49-04B4-5F9DCB3439C3}"/>
              </a:ext>
            </a:extLst>
          </p:cNvPr>
          <p:cNvSpPr txBox="1"/>
          <p:nvPr/>
        </p:nvSpPr>
        <p:spPr>
          <a:xfrm>
            <a:off x="3132935" y="4419150"/>
            <a:ext cx="15597160" cy="435172"/>
          </a:xfrm>
          <a:prstGeom prst="rect">
            <a:avLst/>
          </a:prstGeom>
          <a:noFill/>
        </p:spPr>
        <p:txBody>
          <a:bodyPr wrap="square">
            <a:spAutoFit/>
          </a:bodyPr>
          <a:lstStyle/>
          <a:p>
            <a:r>
              <a:rPr lang="en-US" altLang="ja-JP" sz="1800" i="1" dirty="0" err="1">
                <a:latin typeface="Arial" panose="020B0604020202020204" pitchFamily="34" charset="0"/>
                <a:cs typeface="Arial" panose="020B0604020202020204" pitchFamily="34" charset="0"/>
              </a:rPr>
              <a:t>P</a:t>
            </a:r>
            <a:r>
              <a:rPr kumimoji="1" lang="en-US" altLang="ja-JP" sz="1800" i="1" baseline="-25000" dirty="0" err="1">
                <a:latin typeface="Arial" panose="020B0604020202020204" pitchFamily="34" charset="0"/>
                <a:cs typeface="Arial" panose="020B0604020202020204" pitchFamily="34" charset="0"/>
              </a:rPr>
              <a:t>diff</a:t>
            </a:r>
            <a:r>
              <a:rPr kumimoji="1" lang="en-US" altLang="ja-JP" sz="1800" i="1" dirty="0">
                <a:latin typeface="Arial" panose="020B0604020202020204" pitchFamily="34" charset="0"/>
                <a:cs typeface="Arial" panose="020B0604020202020204" pitchFamily="34" charset="0"/>
              </a:rPr>
              <a:t>(MeV/c)</a:t>
            </a:r>
            <a:endParaRPr lang="en-US" altLang="ja-JP" sz="1800" b="0" i="1" dirty="0">
              <a:solidFill>
                <a:srgbClr val="4B4B4B"/>
              </a:solidFill>
              <a:effectLst/>
              <a:latin typeface="Arial" panose="020B0604020202020204" pitchFamily="34" charset="0"/>
              <a:cs typeface="Arial" panose="020B0604020202020204" pitchFamily="34" charset="0"/>
            </a:endParaRPr>
          </a:p>
        </p:txBody>
      </p:sp>
      <p:sp>
        <p:nvSpPr>
          <p:cNvPr id="4" name="右矢印 3">
            <a:extLst>
              <a:ext uri="{FF2B5EF4-FFF2-40B4-BE49-F238E27FC236}">
                <a16:creationId xmlns:a16="http://schemas.microsoft.com/office/drawing/2014/main" id="{B3F4D653-12D3-1992-BA83-8187A17644B0}"/>
              </a:ext>
            </a:extLst>
          </p:cNvPr>
          <p:cNvSpPr/>
          <p:nvPr/>
        </p:nvSpPr>
        <p:spPr>
          <a:xfrm>
            <a:off x="5544808" y="2338299"/>
            <a:ext cx="1265461" cy="1325562"/>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mc:Choice xmlns:a14="http://schemas.microsoft.com/office/drawing/2010/main" Requires="a14">
          <p:sp>
            <p:nvSpPr>
              <p:cNvPr id="8" name="正方形/長方形 7">
                <a:extLst>
                  <a:ext uri="{FF2B5EF4-FFF2-40B4-BE49-F238E27FC236}">
                    <a16:creationId xmlns:a16="http://schemas.microsoft.com/office/drawing/2014/main" id="{592BB6D6-B2DD-77D2-E8DA-DC0AF2A54FC2}"/>
                  </a:ext>
                </a:extLst>
              </p:cNvPr>
              <p:cNvSpPr/>
              <p:nvPr/>
            </p:nvSpPr>
            <p:spPr>
              <a:xfrm>
                <a:off x="7817504" y="1398471"/>
                <a:ext cx="3536296" cy="2595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600" dirty="0" err="1">
                    <a:solidFill>
                      <a:srgbClr val="0000FF"/>
                    </a:solidFill>
                  </a:rPr>
                  <a:t>g.s.</a:t>
                </a:r>
                <a14:m>
                  <m:oMath xmlns:m="http://schemas.openxmlformats.org/officeDocument/2006/math">
                    <m:r>
                      <a:rPr kumimoji="1" lang="en-US" altLang="ja-JP" sz="1600" b="0" i="1" smtClean="0">
                        <a:solidFill>
                          <a:schemeClr val="tx1"/>
                        </a:solidFill>
                        <a:latin typeface="Cambria Math" panose="02040503050406030204" pitchFamily="18" charset="0"/>
                      </a:rPr>
                      <m:t>/</m:t>
                    </m:r>
                    <m:r>
                      <a:rPr kumimoji="1" lang="en-US" altLang="ja-JP" sz="1600" b="0" i="1" smtClean="0">
                        <a:solidFill>
                          <a:srgbClr val="FF0000"/>
                        </a:solidFill>
                        <a:latin typeface="Cambria Math" panose="02040503050406030204" pitchFamily="18" charset="0"/>
                      </a:rPr>
                      <m:t>𝐼𝑠𝑜</m:t>
                    </m:r>
                  </m:oMath>
                </a14:m>
                <a:endParaRPr lang="ja-JP" altLang="en-US" sz="1600">
                  <a:solidFill>
                    <a:srgbClr val="0000FF"/>
                  </a:solidFill>
                </a:endParaRPr>
              </a:p>
              <a:p>
                <a:pPr algn="ctr"/>
                <a:endParaRPr kumimoji="1" lang="ja-JP" altLang="en-US"/>
              </a:p>
            </p:txBody>
          </p:sp>
        </mc:Choice>
        <mc:Fallback>
          <p:sp>
            <p:nvSpPr>
              <p:cNvPr id="8" name="正方形/長方形 7">
                <a:extLst>
                  <a:ext uri="{FF2B5EF4-FFF2-40B4-BE49-F238E27FC236}">
                    <a16:creationId xmlns:a16="http://schemas.microsoft.com/office/drawing/2014/main" id="{592BB6D6-B2DD-77D2-E8DA-DC0AF2A54FC2}"/>
                  </a:ext>
                </a:extLst>
              </p:cNvPr>
              <p:cNvSpPr>
                <a:spLocks noRot="1" noChangeAspect="1" noMove="1" noResize="1" noEditPoints="1" noAdjustHandles="1" noChangeArrowheads="1" noChangeShapeType="1" noTextEdit="1"/>
              </p:cNvSpPr>
              <p:nvPr/>
            </p:nvSpPr>
            <p:spPr>
              <a:xfrm>
                <a:off x="7817504" y="1398471"/>
                <a:ext cx="3536296" cy="259559"/>
              </a:xfrm>
              <a:prstGeom prst="rect">
                <a:avLst/>
              </a:prstGeom>
              <a:blipFill>
                <a:blip r:embed="rId5"/>
                <a:stretch>
                  <a:fillRect t="-63636"/>
                </a:stretch>
              </a:blipFill>
              <a:ln>
                <a:noFill/>
              </a:ln>
            </p:spPr>
            <p:txBody>
              <a:bodyPr/>
              <a:lstStyle/>
              <a:p>
                <a:r>
                  <a:rPr lang="ja-JP" altLang="en-US">
                    <a:noFill/>
                  </a:rPr>
                  <a:t> </a:t>
                </a:r>
              </a:p>
            </p:txBody>
          </p:sp>
        </mc:Fallback>
      </mc:AlternateContent>
      <p:sp>
        <p:nvSpPr>
          <p:cNvPr id="10" name="右矢印 9">
            <a:extLst>
              <a:ext uri="{FF2B5EF4-FFF2-40B4-BE49-F238E27FC236}">
                <a16:creationId xmlns:a16="http://schemas.microsoft.com/office/drawing/2014/main" id="{1D63A0DC-D3C3-8B80-5CEC-91EDDD32A625}"/>
              </a:ext>
            </a:extLst>
          </p:cNvPr>
          <p:cNvSpPr/>
          <p:nvPr/>
        </p:nvSpPr>
        <p:spPr>
          <a:xfrm rot="4431086">
            <a:off x="2559878" y="2028468"/>
            <a:ext cx="392048" cy="410668"/>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a:extLst>
              <a:ext uri="{FF2B5EF4-FFF2-40B4-BE49-F238E27FC236}">
                <a16:creationId xmlns:a16="http://schemas.microsoft.com/office/drawing/2014/main" id="{BA6BBD80-000B-17A5-5EBB-B570FFA7494C}"/>
              </a:ext>
            </a:extLst>
          </p:cNvPr>
          <p:cNvSpPr/>
          <p:nvPr/>
        </p:nvSpPr>
        <p:spPr>
          <a:xfrm rot="8090352">
            <a:off x="9303640" y="3527131"/>
            <a:ext cx="392048" cy="410668"/>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69516FD6-4D9D-870C-EBD4-FA50EAECC859}"/>
              </a:ext>
            </a:extLst>
          </p:cNvPr>
          <p:cNvSpPr txBox="1"/>
          <p:nvPr/>
        </p:nvSpPr>
        <p:spPr>
          <a:xfrm>
            <a:off x="4506678" y="2242519"/>
            <a:ext cx="503507" cy="307777"/>
          </a:xfrm>
          <a:prstGeom prst="rect">
            <a:avLst/>
          </a:prstGeom>
          <a:solidFill>
            <a:schemeClr val="bg1"/>
          </a:solidFill>
        </p:spPr>
        <p:txBody>
          <a:bodyPr wrap="square" rtlCol="0">
            <a:spAutoFit/>
          </a:bodyPr>
          <a:lstStyle/>
          <a:p>
            <a:r>
              <a:rPr kumimoji="1" lang="en-US" altLang="ja-JP" sz="1400" dirty="0" err="1">
                <a:solidFill>
                  <a:srgbClr val="FF0000"/>
                </a:solidFill>
                <a:latin typeface="Arial" panose="020B0604020202020204" pitchFamily="34" charset="0"/>
                <a:cs typeface="Arial" panose="020B0604020202020204" pitchFamily="34" charset="0"/>
              </a:rPr>
              <a:t>g.s</a:t>
            </a:r>
            <a:endParaRPr kumimoji="1" lang="ja-JP" altLang="en-US" sz="1400">
              <a:solidFill>
                <a:srgbClr val="FF0000"/>
              </a:solidFill>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13001EF5-F818-B983-A223-D4CF1422CB6D}"/>
              </a:ext>
            </a:extLst>
          </p:cNvPr>
          <p:cNvSpPr txBox="1"/>
          <p:nvPr/>
        </p:nvSpPr>
        <p:spPr>
          <a:xfrm>
            <a:off x="8816340" y="4450904"/>
            <a:ext cx="15597160" cy="435172"/>
          </a:xfrm>
          <a:prstGeom prst="rect">
            <a:avLst/>
          </a:prstGeom>
          <a:noFill/>
        </p:spPr>
        <p:txBody>
          <a:bodyPr wrap="square">
            <a:spAutoFit/>
          </a:bodyPr>
          <a:lstStyle/>
          <a:p>
            <a:r>
              <a:rPr lang="en-US" altLang="ja-JP" sz="1800" i="1" dirty="0" err="1">
                <a:latin typeface="Arial" panose="020B0604020202020204" pitchFamily="34" charset="0"/>
                <a:cs typeface="Arial" panose="020B0604020202020204" pitchFamily="34" charset="0"/>
              </a:rPr>
              <a:t>P</a:t>
            </a:r>
            <a:r>
              <a:rPr kumimoji="1" lang="en-US" altLang="ja-JP" sz="1800" i="1" baseline="-25000" dirty="0" err="1">
                <a:latin typeface="Arial" panose="020B0604020202020204" pitchFamily="34" charset="0"/>
                <a:cs typeface="Arial" panose="020B0604020202020204" pitchFamily="34" charset="0"/>
              </a:rPr>
              <a:t>diff</a:t>
            </a:r>
            <a:r>
              <a:rPr kumimoji="1" lang="en-US" altLang="ja-JP" sz="1800" i="1" dirty="0">
                <a:latin typeface="Arial" panose="020B0604020202020204" pitchFamily="34" charset="0"/>
                <a:cs typeface="Arial" panose="020B0604020202020204" pitchFamily="34" charset="0"/>
              </a:rPr>
              <a:t>(MeV/c)</a:t>
            </a:r>
            <a:endParaRPr lang="en-US" altLang="ja-JP" sz="1800" b="0" i="1" dirty="0">
              <a:solidFill>
                <a:srgbClr val="4B4B4B"/>
              </a:solidFill>
              <a:effectLst/>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57F08F48-85D3-09AD-E550-6D6C104AC175}"/>
              </a:ext>
            </a:extLst>
          </p:cNvPr>
          <p:cNvSpPr txBox="1"/>
          <p:nvPr/>
        </p:nvSpPr>
        <p:spPr>
          <a:xfrm>
            <a:off x="9683937" y="3494774"/>
            <a:ext cx="12206514" cy="338554"/>
          </a:xfrm>
          <a:prstGeom prst="rect">
            <a:avLst/>
          </a:prstGeom>
          <a:noFill/>
        </p:spPr>
        <p:txBody>
          <a:bodyPr wrap="square">
            <a:spAutoFit/>
          </a:bodyPr>
          <a:lstStyle/>
          <a:p>
            <a:pPr>
              <a:buNone/>
            </a:pPr>
            <a:r>
              <a:rPr lang="en" altLang="ja-JP" sz="1600" dirty="0">
                <a:solidFill>
                  <a:srgbClr val="FF0000"/>
                </a:solidFill>
                <a:effectLst/>
                <a:latin typeface="Arial" panose="020B0604020202020204" pitchFamily="34" charset="0"/>
                <a:cs typeface="Arial" panose="020B0604020202020204" pitchFamily="34" charset="0"/>
              </a:rPr>
              <a:t>(6.01</a:t>
            </a:r>
            <a:r>
              <a:rPr lang="en-US" altLang="ja-JP" sz="1600" dirty="0">
                <a:solidFill>
                  <a:srgbClr val="FF0000"/>
                </a:solidFill>
                <a:effectLst/>
                <a:latin typeface="Arial" panose="020B0604020202020204" pitchFamily="34" charset="0"/>
                <a:cs typeface="Arial" panose="020B0604020202020204" pitchFamily="34" charset="0"/>
              </a:rPr>
              <a:t>±0.</a:t>
            </a:r>
            <a:r>
              <a:rPr lang="en" altLang="ja-JP" sz="1600" dirty="0">
                <a:solidFill>
                  <a:srgbClr val="FF0000"/>
                </a:solidFill>
                <a:effectLst/>
                <a:latin typeface="Arial" panose="020B0604020202020204" pitchFamily="34" charset="0"/>
                <a:cs typeface="Arial" panose="020B0604020202020204" pitchFamily="34" charset="0"/>
              </a:rPr>
              <a:t>74)</a:t>
            </a:r>
            <a:r>
              <a:rPr lang="en-US" altLang="ja-JP" sz="1600" dirty="0">
                <a:solidFill>
                  <a:srgbClr val="FF0000"/>
                </a:solidFill>
                <a:effectLst/>
                <a:latin typeface="Arial" panose="020B0604020202020204" pitchFamily="34" charset="0"/>
                <a:cs typeface="Arial" panose="020B0604020202020204" pitchFamily="34" charset="0"/>
              </a:rPr>
              <a:t>×</a:t>
            </a:r>
            <a:r>
              <a:rPr lang="en" altLang="ja-JP" sz="1600" dirty="0">
                <a:solidFill>
                  <a:srgbClr val="FF0000"/>
                </a:solidFill>
                <a:effectLst/>
                <a:latin typeface="Arial" panose="020B0604020202020204" pitchFamily="34" charset="0"/>
                <a:cs typeface="Arial" panose="020B0604020202020204" pitchFamily="34" charset="0"/>
              </a:rPr>
              <a:t>10</a:t>
            </a:r>
            <a:r>
              <a:rPr lang="en" altLang="ja-JP" sz="1600" baseline="30000" dirty="0">
                <a:solidFill>
                  <a:srgbClr val="FF0000"/>
                </a:solidFill>
                <a:effectLst/>
                <a:latin typeface="Arial" panose="020B0604020202020204" pitchFamily="34" charset="0"/>
                <a:cs typeface="Arial" panose="020B0604020202020204" pitchFamily="34" charset="0"/>
              </a:rPr>
              <a:t>-3</a:t>
            </a:r>
          </a:p>
        </p:txBody>
      </p:sp>
      <p:sp>
        <p:nvSpPr>
          <p:cNvPr id="19" name="右矢印 18">
            <a:extLst>
              <a:ext uri="{FF2B5EF4-FFF2-40B4-BE49-F238E27FC236}">
                <a16:creationId xmlns:a16="http://schemas.microsoft.com/office/drawing/2014/main" id="{AA300A9E-C046-EEE3-8F0C-93CDBB8CDFD3}"/>
              </a:ext>
            </a:extLst>
          </p:cNvPr>
          <p:cNvSpPr/>
          <p:nvPr/>
        </p:nvSpPr>
        <p:spPr>
          <a:xfrm rot="8090352">
            <a:off x="10225298" y="3773544"/>
            <a:ext cx="392048" cy="410668"/>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EF4ACD33-C35E-A5B0-4F26-01117B1EBD24}"/>
              </a:ext>
            </a:extLst>
          </p:cNvPr>
          <p:cNvSpPr txBox="1"/>
          <p:nvPr/>
        </p:nvSpPr>
        <p:spPr>
          <a:xfrm>
            <a:off x="8911042" y="3154215"/>
            <a:ext cx="12206514" cy="338554"/>
          </a:xfrm>
          <a:prstGeom prst="rect">
            <a:avLst/>
          </a:prstGeom>
          <a:noFill/>
        </p:spPr>
        <p:txBody>
          <a:bodyPr wrap="square">
            <a:spAutoFit/>
          </a:bodyPr>
          <a:lstStyle/>
          <a:p>
            <a:r>
              <a:rPr lang="en" altLang="ja-JP" sz="1600" dirty="0">
                <a:solidFill>
                  <a:srgbClr val="FF0000"/>
                </a:solidFill>
                <a:effectLst/>
                <a:latin typeface="Arial" panose="020B0604020202020204" pitchFamily="34" charset="0"/>
                <a:cs typeface="Arial" panose="020B0604020202020204" pitchFamily="34" charset="0"/>
              </a:rPr>
              <a:t>(</a:t>
            </a:r>
            <a:r>
              <a:rPr lang="en" altLang="ja-JP" sz="1600" dirty="0">
                <a:solidFill>
                  <a:srgbClr val="FF0000"/>
                </a:solidFill>
                <a:latin typeface="Arial" panose="020B0604020202020204" pitchFamily="34" charset="0"/>
                <a:cs typeface="Arial" panose="020B0604020202020204" pitchFamily="34" charset="0"/>
              </a:rPr>
              <a:t>1.70</a:t>
            </a:r>
            <a:r>
              <a:rPr lang="en-US" altLang="ja-JP" sz="1600" dirty="0">
                <a:solidFill>
                  <a:srgbClr val="FF0000"/>
                </a:solidFill>
                <a:effectLst/>
                <a:latin typeface="Arial" panose="020B0604020202020204" pitchFamily="34" charset="0"/>
                <a:cs typeface="Arial" panose="020B0604020202020204" pitchFamily="34" charset="0"/>
              </a:rPr>
              <a:t>±0.0</a:t>
            </a:r>
            <a:r>
              <a:rPr lang="en-US" altLang="ja-JP" sz="1600" dirty="0">
                <a:solidFill>
                  <a:srgbClr val="FF0000"/>
                </a:solidFill>
                <a:latin typeface="Arial" panose="020B0604020202020204" pitchFamily="34" charset="0"/>
                <a:cs typeface="Arial" panose="020B0604020202020204" pitchFamily="34" charset="0"/>
              </a:rPr>
              <a:t>8</a:t>
            </a:r>
            <a:r>
              <a:rPr lang="en" altLang="ja-JP" sz="1600" dirty="0">
                <a:solidFill>
                  <a:srgbClr val="FF0000"/>
                </a:solidFill>
                <a:effectLst/>
                <a:latin typeface="Arial" panose="020B0604020202020204" pitchFamily="34" charset="0"/>
                <a:cs typeface="Arial" panose="020B0604020202020204" pitchFamily="34" charset="0"/>
              </a:rPr>
              <a:t>)</a:t>
            </a:r>
            <a:r>
              <a:rPr lang="en-US" altLang="ja-JP" sz="1600" dirty="0">
                <a:solidFill>
                  <a:srgbClr val="FF0000"/>
                </a:solidFill>
                <a:effectLst/>
                <a:latin typeface="Arial" panose="020B0604020202020204" pitchFamily="34" charset="0"/>
                <a:cs typeface="Arial" panose="020B0604020202020204" pitchFamily="34" charset="0"/>
              </a:rPr>
              <a:t>×</a:t>
            </a:r>
            <a:r>
              <a:rPr lang="en" altLang="ja-JP" sz="1600" dirty="0">
                <a:solidFill>
                  <a:srgbClr val="FF0000"/>
                </a:solidFill>
                <a:effectLst/>
                <a:latin typeface="Arial" panose="020B0604020202020204" pitchFamily="34" charset="0"/>
                <a:cs typeface="Arial" panose="020B0604020202020204" pitchFamily="34" charset="0"/>
              </a:rPr>
              <a:t>10</a:t>
            </a:r>
            <a:r>
              <a:rPr lang="en" altLang="ja-JP" sz="1600" baseline="30000" dirty="0">
                <a:solidFill>
                  <a:srgbClr val="FF0000"/>
                </a:solidFill>
                <a:effectLst/>
                <a:latin typeface="Arial" panose="020B0604020202020204" pitchFamily="34" charset="0"/>
                <a:cs typeface="Arial" panose="020B0604020202020204" pitchFamily="34" charset="0"/>
              </a:rPr>
              <a:t>-2</a:t>
            </a:r>
          </a:p>
        </p:txBody>
      </p:sp>
      <p:sp>
        <p:nvSpPr>
          <p:cNvPr id="22" name="右矢印 21">
            <a:extLst>
              <a:ext uri="{FF2B5EF4-FFF2-40B4-BE49-F238E27FC236}">
                <a16:creationId xmlns:a16="http://schemas.microsoft.com/office/drawing/2014/main" id="{DF7C5B2A-F148-FA9D-781E-F66DE92A1A56}"/>
              </a:ext>
            </a:extLst>
          </p:cNvPr>
          <p:cNvSpPr/>
          <p:nvPr/>
        </p:nvSpPr>
        <p:spPr>
          <a:xfrm rot="4431086">
            <a:off x="3490703" y="1730753"/>
            <a:ext cx="392048" cy="410668"/>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90206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8BA6F7-BA94-EB9A-FFDF-71B932AC1682}"/>
              </a:ext>
            </a:extLst>
          </p:cNvPr>
          <p:cNvSpPr>
            <a:spLocks noGrp="1"/>
          </p:cNvSpPr>
          <p:nvPr>
            <p:ph type="title"/>
          </p:nvPr>
        </p:nvSpPr>
        <p:spPr/>
        <p:txBody>
          <a:bodyPr/>
          <a:lstStyle/>
          <a:p>
            <a:r>
              <a:rPr lang="en-US" altLang="ja-JP" dirty="0">
                <a:latin typeface="Arial" panose="020B0604020202020204" pitchFamily="34" charset="0"/>
                <a:cs typeface="Arial" panose="020B0604020202020204" pitchFamily="34" charset="0"/>
              </a:rPr>
              <a:t>Result &amp; Discussion: </a:t>
            </a:r>
            <a:r>
              <a:rPr lang="en-US" altLang="ja-JP" sz="3200" dirty="0">
                <a:latin typeface="Arial" panose="020B0604020202020204" pitchFamily="34" charset="0"/>
                <a:cs typeface="Arial" panose="020B0604020202020204" pitchFamily="34" charset="0"/>
              </a:rPr>
              <a:t>Isomer ratio </a:t>
            </a:r>
            <a:endParaRPr kumimoji="1" lang="ja-JP" altLang="en-US">
              <a:latin typeface="Arial" panose="020B0604020202020204" pitchFamily="34" charset="0"/>
              <a:cs typeface="Arial" panose="020B0604020202020204" pitchFamily="34" charset="0"/>
            </a:endParaRPr>
          </a:p>
        </p:txBody>
      </p:sp>
      <p:grpSp>
        <p:nvGrpSpPr>
          <p:cNvPr id="17" name="グループ化 16">
            <a:extLst>
              <a:ext uri="{FF2B5EF4-FFF2-40B4-BE49-F238E27FC236}">
                <a16:creationId xmlns:a16="http://schemas.microsoft.com/office/drawing/2014/main" id="{A43C8330-8A30-6579-9BAE-ED4CCF580861}"/>
              </a:ext>
            </a:extLst>
          </p:cNvPr>
          <p:cNvGrpSpPr/>
          <p:nvPr/>
        </p:nvGrpSpPr>
        <p:grpSpPr>
          <a:xfrm>
            <a:off x="463827" y="1461683"/>
            <a:ext cx="23014184" cy="3793894"/>
            <a:chOff x="2167790" y="2373402"/>
            <a:chExt cx="21336724" cy="3236793"/>
          </a:xfrm>
        </p:grpSpPr>
        <p:grpSp>
          <p:nvGrpSpPr>
            <p:cNvPr id="15" name="グループ化 14">
              <a:extLst>
                <a:ext uri="{FF2B5EF4-FFF2-40B4-BE49-F238E27FC236}">
                  <a16:creationId xmlns:a16="http://schemas.microsoft.com/office/drawing/2014/main" id="{AC8626A9-F668-CED6-5488-D277B40BE1B7}"/>
                </a:ext>
              </a:extLst>
            </p:cNvPr>
            <p:cNvGrpSpPr/>
            <p:nvPr/>
          </p:nvGrpSpPr>
          <p:grpSpPr>
            <a:xfrm>
              <a:off x="2167790" y="2373402"/>
              <a:ext cx="7382213" cy="3133186"/>
              <a:chOff x="2167790" y="2373402"/>
              <a:chExt cx="7382213" cy="3133186"/>
            </a:xfrm>
          </p:grpSpPr>
          <p:pic>
            <p:nvPicPr>
              <p:cNvPr id="6" name="図 5">
                <a:extLst>
                  <a:ext uri="{FF2B5EF4-FFF2-40B4-BE49-F238E27FC236}">
                    <a16:creationId xmlns:a16="http://schemas.microsoft.com/office/drawing/2014/main" id="{6BC5FD8D-78CE-1D2A-2197-85DF7ACE0055}"/>
                  </a:ext>
                </a:extLst>
              </p:cNvPr>
              <p:cNvPicPr>
                <a:picLocks noChangeAspect="1"/>
              </p:cNvPicPr>
              <p:nvPr/>
            </p:nvPicPr>
            <p:blipFill>
              <a:blip r:embed="rId2"/>
              <a:srcRect r="30814"/>
              <a:stretch/>
            </p:blipFill>
            <p:spPr>
              <a:xfrm rot="5400000">
                <a:off x="4906384" y="862969"/>
                <a:ext cx="2883383" cy="6403855"/>
              </a:xfrm>
              <a:prstGeom prst="rect">
                <a:avLst/>
              </a:prstGeom>
            </p:spPr>
          </p:pic>
          <p:sp>
            <p:nvSpPr>
              <p:cNvPr id="7" name="テキスト ボックス 6">
                <a:extLst>
                  <a:ext uri="{FF2B5EF4-FFF2-40B4-BE49-F238E27FC236}">
                    <a16:creationId xmlns:a16="http://schemas.microsoft.com/office/drawing/2014/main" id="{F2AAE523-444D-F09F-54C5-460F1619C084}"/>
                  </a:ext>
                </a:extLst>
              </p:cNvPr>
              <p:cNvSpPr txBox="1"/>
              <p:nvPr/>
            </p:nvSpPr>
            <p:spPr>
              <a:xfrm>
                <a:off x="3979830" y="2374099"/>
                <a:ext cx="1065600" cy="315099"/>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L</a:t>
                </a:r>
                <a:r>
                  <a:rPr kumimoji="1" lang="en-US" altLang="ja-JP" baseline="-25000" dirty="0">
                    <a:latin typeface="Arial" panose="020B0604020202020204" pitchFamily="34" charset="0"/>
                    <a:cs typeface="Arial" panose="020B0604020202020204" pitchFamily="34" charset="0"/>
                  </a:rPr>
                  <a:t>iso</a:t>
                </a:r>
                <a:r>
                  <a:rPr kumimoji="1" lang="en-US" altLang="ja-JP" dirty="0">
                    <a:latin typeface="Arial" panose="020B0604020202020204" pitchFamily="34" charset="0"/>
                    <a:cs typeface="Arial" panose="020B0604020202020204" pitchFamily="34" charset="0"/>
                  </a:rPr>
                  <a:t>=10</a:t>
                </a:r>
                <a:endParaRPr kumimoji="1" lang="ja-JP" altLang="en-US">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BA74A9B0-17CC-5EEB-95F3-5ECD81700A18}"/>
                  </a:ext>
                </a:extLst>
              </p:cNvPr>
              <p:cNvSpPr txBox="1"/>
              <p:nvPr/>
            </p:nvSpPr>
            <p:spPr>
              <a:xfrm>
                <a:off x="6097192" y="2374099"/>
                <a:ext cx="1065600" cy="315099"/>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L</a:t>
                </a:r>
                <a:r>
                  <a:rPr kumimoji="1" lang="en-US" altLang="ja-JP" baseline="-25000" dirty="0">
                    <a:latin typeface="Arial" panose="020B0604020202020204" pitchFamily="34" charset="0"/>
                    <a:cs typeface="Arial" panose="020B0604020202020204" pitchFamily="34" charset="0"/>
                  </a:rPr>
                  <a:t>iso</a:t>
                </a:r>
                <a:r>
                  <a:rPr kumimoji="1" lang="en-US" altLang="ja-JP" dirty="0">
                    <a:latin typeface="Arial" panose="020B0604020202020204" pitchFamily="34" charset="0"/>
                    <a:cs typeface="Arial" panose="020B0604020202020204" pitchFamily="34" charset="0"/>
                  </a:rPr>
                  <a:t>=8</a:t>
                </a:r>
                <a:endParaRPr kumimoji="1" lang="ja-JP" altLang="en-US">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A4A4FB38-C60D-036C-0D27-225C5C5C0314}"/>
                  </a:ext>
                </a:extLst>
              </p:cNvPr>
              <p:cNvSpPr txBox="1"/>
              <p:nvPr/>
            </p:nvSpPr>
            <p:spPr>
              <a:xfrm>
                <a:off x="8069256" y="2373402"/>
                <a:ext cx="1065600" cy="315099"/>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L</a:t>
                </a:r>
                <a:r>
                  <a:rPr kumimoji="1" lang="en-US" altLang="ja-JP" baseline="-25000" dirty="0">
                    <a:latin typeface="Arial" panose="020B0604020202020204" pitchFamily="34" charset="0"/>
                    <a:cs typeface="Arial" panose="020B0604020202020204" pitchFamily="34" charset="0"/>
                  </a:rPr>
                  <a:t>iso</a:t>
                </a:r>
                <a:r>
                  <a:rPr kumimoji="1" lang="en-US" altLang="ja-JP" dirty="0">
                    <a:latin typeface="Arial" panose="020B0604020202020204" pitchFamily="34" charset="0"/>
                    <a:cs typeface="Arial" panose="020B0604020202020204" pitchFamily="34" charset="0"/>
                  </a:rPr>
                  <a:t>=6</a:t>
                </a:r>
                <a:endParaRPr kumimoji="1" lang="ja-JP" altLang="en-US">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F088270C-E169-82F4-42C9-EE27B462EF60}"/>
                  </a:ext>
                </a:extLst>
              </p:cNvPr>
              <p:cNvSpPr txBox="1"/>
              <p:nvPr/>
            </p:nvSpPr>
            <p:spPr>
              <a:xfrm>
                <a:off x="2167790" y="3057232"/>
                <a:ext cx="1265461" cy="315099"/>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From </a:t>
                </a:r>
                <a:r>
                  <a:rPr lang="en-US" altLang="ja-JP" baseline="30000" dirty="0">
                    <a:latin typeface="Arial" panose="020B0604020202020204" pitchFamily="34" charset="0"/>
                    <a:cs typeface="Arial" panose="020B0604020202020204" pitchFamily="34" charset="0"/>
                  </a:rPr>
                  <a:t>58</a:t>
                </a:r>
                <a:r>
                  <a:rPr lang="en-US" altLang="ja-JP" dirty="0">
                    <a:latin typeface="Arial" panose="020B0604020202020204" pitchFamily="34" charset="0"/>
                    <a:cs typeface="Arial" panose="020B0604020202020204" pitchFamily="34" charset="0"/>
                  </a:rPr>
                  <a:t>Ni</a:t>
                </a:r>
                <a:endParaRPr kumimoji="1" lang="ja-JP" altLang="en-US">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591331C8-F9E1-1F54-2058-7A70B03F836E}"/>
                  </a:ext>
                </a:extLst>
              </p:cNvPr>
              <p:cNvSpPr txBox="1"/>
              <p:nvPr/>
            </p:nvSpPr>
            <p:spPr>
              <a:xfrm>
                <a:off x="2167790" y="4452941"/>
                <a:ext cx="1265461" cy="315099"/>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From </a:t>
                </a:r>
                <a:r>
                  <a:rPr lang="en-US" altLang="ja-JP" baseline="30000" dirty="0">
                    <a:latin typeface="Arial" panose="020B0604020202020204" pitchFamily="34" charset="0"/>
                    <a:cs typeface="Arial" panose="020B0604020202020204" pitchFamily="34" charset="0"/>
                  </a:rPr>
                  <a:t>59</a:t>
                </a:r>
                <a:r>
                  <a:rPr lang="en-US" altLang="ja-JP" dirty="0">
                    <a:latin typeface="Arial" panose="020B0604020202020204" pitchFamily="34" charset="0"/>
                    <a:cs typeface="Arial" panose="020B0604020202020204" pitchFamily="34" charset="0"/>
                  </a:rPr>
                  <a:t>Co</a:t>
                </a:r>
                <a:endParaRPr kumimoji="1" lang="ja-JP" altLang="en-US">
                  <a:latin typeface="Arial" panose="020B0604020202020204" pitchFamily="34" charset="0"/>
                  <a:cs typeface="Arial" panose="020B0604020202020204" pitchFamily="34" charset="0"/>
                </a:endParaRPr>
              </a:p>
            </p:txBody>
          </p:sp>
        </p:grpSp>
        <p:sp>
          <p:nvSpPr>
            <p:cNvPr id="12" name="テキスト ボックス 11">
              <a:extLst>
                <a:ext uri="{FF2B5EF4-FFF2-40B4-BE49-F238E27FC236}">
                  <a16:creationId xmlns:a16="http://schemas.microsoft.com/office/drawing/2014/main" id="{9BB0FBEB-19BB-07E3-D33E-EB2EA176DB87}"/>
                </a:ext>
              </a:extLst>
            </p:cNvPr>
            <p:cNvSpPr txBox="1"/>
            <p:nvPr/>
          </p:nvSpPr>
          <p:spPr>
            <a:xfrm>
              <a:off x="3580100" y="5295096"/>
              <a:ext cx="15597160" cy="315099"/>
            </a:xfrm>
            <a:prstGeom prst="rect">
              <a:avLst/>
            </a:prstGeom>
            <a:noFill/>
          </p:spPr>
          <p:txBody>
            <a:bodyPr wrap="square">
              <a:spAutoFit/>
            </a:bodyPr>
            <a:lstStyle/>
            <a:p>
              <a:r>
                <a:rPr lang="en-US" altLang="ja-JP" sz="1800" i="1" dirty="0" err="1">
                  <a:latin typeface="Arial" panose="020B0604020202020204" pitchFamily="34" charset="0"/>
                  <a:cs typeface="Arial" panose="020B0604020202020204" pitchFamily="34" charset="0"/>
                </a:rPr>
                <a:t>P</a:t>
              </a:r>
              <a:r>
                <a:rPr kumimoji="1" lang="en-US" altLang="ja-JP" sz="1800" i="1" baseline="-25000" dirty="0" err="1">
                  <a:latin typeface="Arial" panose="020B0604020202020204" pitchFamily="34" charset="0"/>
                  <a:cs typeface="Arial" panose="020B0604020202020204" pitchFamily="34" charset="0"/>
                </a:rPr>
                <a:t>diff</a:t>
              </a:r>
              <a:r>
                <a:rPr kumimoji="1" lang="en-US" altLang="ja-JP" sz="1800" i="1" dirty="0">
                  <a:latin typeface="Arial" panose="020B0604020202020204" pitchFamily="34" charset="0"/>
                  <a:cs typeface="Arial" panose="020B0604020202020204" pitchFamily="34" charset="0"/>
                </a:rPr>
                <a:t>(MeV/c)</a:t>
              </a:r>
              <a:endParaRPr lang="en-US" altLang="ja-JP" sz="1800" b="0" i="1" dirty="0">
                <a:solidFill>
                  <a:srgbClr val="4B4B4B"/>
                </a:solidFill>
                <a:effectLst/>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156954C7-D4EB-BC2F-BD07-93A3850C7329}"/>
                </a:ext>
              </a:extLst>
            </p:cNvPr>
            <p:cNvSpPr txBox="1"/>
            <p:nvPr/>
          </p:nvSpPr>
          <p:spPr>
            <a:xfrm>
              <a:off x="5750871" y="5269644"/>
              <a:ext cx="15597160" cy="315099"/>
            </a:xfrm>
            <a:prstGeom prst="rect">
              <a:avLst/>
            </a:prstGeom>
            <a:noFill/>
          </p:spPr>
          <p:txBody>
            <a:bodyPr wrap="square">
              <a:spAutoFit/>
            </a:bodyPr>
            <a:lstStyle/>
            <a:p>
              <a:r>
                <a:rPr lang="en-US" altLang="ja-JP" sz="1800" i="1" dirty="0" err="1">
                  <a:latin typeface="Arial" panose="020B0604020202020204" pitchFamily="34" charset="0"/>
                  <a:cs typeface="Arial" panose="020B0604020202020204" pitchFamily="34" charset="0"/>
                </a:rPr>
                <a:t>P</a:t>
              </a:r>
              <a:r>
                <a:rPr kumimoji="1" lang="en-US" altLang="ja-JP" sz="1800" i="1" baseline="-25000" dirty="0" err="1">
                  <a:latin typeface="Arial" panose="020B0604020202020204" pitchFamily="34" charset="0"/>
                  <a:cs typeface="Arial" panose="020B0604020202020204" pitchFamily="34" charset="0"/>
                </a:rPr>
                <a:t>diff</a:t>
              </a:r>
              <a:r>
                <a:rPr kumimoji="1" lang="en-US" altLang="ja-JP" sz="1800" i="1" dirty="0">
                  <a:latin typeface="Arial" panose="020B0604020202020204" pitchFamily="34" charset="0"/>
                  <a:cs typeface="Arial" panose="020B0604020202020204" pitchFamily="34" charset="0"/>
                </a:rPr>
                <a:t>(MeV/c)</a:t>
              </a:r>
              <a:endParaRPr lang="en-US" altLang="ja-JP" sz="1800" b="0" i="1" dirty="0">
                <a:solidFill>
                  <a:srgbClr val="4B4B4B"/>
                </a:solidFill>
                <a:effectLst/>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5BBBA37E-81B7-01E5-162D-A651A2B8ACE1}"/>
                </a:ext>
              </a:extLst>
            </p:cNvPr>
            <p:cNvSpPr txBox="1"/>
            <p:nvPr/>
          </p:nvSpPr>
          <p:spPr>
            <a:xfrm>
              <a:off x="7907354" y="5240246"/>
              <a:ext cx="15597160" cy="315099"/>
            </a:xfrm>
            <a:prstGeom prst="rect">
              <a:avLst/>
            </a:prstGeom>
            <a:noFill/>
          </p:spPr>
          <p:txBody>
            <a:bodyPr wrap="square">
              <a:spAutoFit/>
            </a:bodyPr>
            <a:lstStyle/>
            <a:p>
              <a:r>
                <a:rPr lang="en-US" altLang="ja-JP" sz="1800" i="1" dirty="0" err="1">
                  <a:latin typeface="Arial" panose="020B0604020202020204" pitchFamily="34" charset="0"/>
                  <a:cs typeface="Arial" panose="020B0604020202020204" pitchFamily="34" charset="0"/>
                </a:rPr>
                <a:t>P</a:t>
              </a:r>
              <a:r>
                <a:rPr kumimoji="1" lang="en-US" altLang="ja-JP" sz="1800" i="1" baseline="-25000" dirty="0" err="1">
                  <a:latin typeface="Arial" panose="020B0604020202020204" pitchFamily="34" charset="0"/>
                  <a:cs typeface="Arial" panose="020B0604020202020204" pitchFamily="34" charset="0"/>
                </a:rPr>
                <a:t>diff</a:t>
              </a:r>
              <a:r>
                <a:rPr kumimoji="1" lang="en-US" altLang="ja-JP" sz="1800" i="1" dirty="0">
                  <a:latin typeface="Arial" panose="020B0604020202020204" pitchFamily="34" charset="0"/>
                  <a:cs typeface="Arial" panose="020B0604020202020204" pitchFamily="34" charset="0"/>
                </a:rPr>
                <a:t>(MeV/c)</a:t>
              </a:r>
              <a:endParaRPr lang="en-US" altLang="ja-JP" sz="1800" b="0" i="1" dirty="0">
                <a:solidFill>
                  <a:srgbClr val="4B4B4B"/>
                </a:solidFill>
                <a:effectLst/>
                <a:latin typeface="Arial" panose="020B0604020202020204" pitchFamily="34" charset="0"/>
                <a:cs typeface="Arial" panose="020B0604020202020204" pitchFamily="34" charset="0"/>
              </a:endParaRPr>
            </a:p>
          </p:txBody>
        </p:sp>
      </p:grpSp>
      <p:sp>
        <p:nvSpPr>
          <p:cNvPr id="18" name="テキスト ボックス 17">
            <a:extLst>
              <a:ext uri="{FF2B5EF4-FFF2-40B4-BE49-F238E27FC236}">
                <a16:creationId xmlns:a16="http://schemas.microsoft.com/office/drawing/2014/main" id="{883FC59A-91AC-5D1D-CB97-5CA2B3102E5D}"/>
              </a:ext>
            </a:extLst>
          </p:cNvPr>
          <p:cNvSpPr txBox="1"/>
          <p:nvPr/>
        </p:nvSpPr>
        <p:spPr>
          <a:xfrm>
            <a:off x="635324" y="5535073"/>
            <a:ext cx="11556676" cy="1077218"/>
          </a:xfrm>
          <a:prstGeom prst="rect">
            <a:avLst/>
          </a:prstGeom>
          <a:noFill/>
        </p:spPr>
        <p:txBody>
          <a:bodyPr wrap="square" rtlCol="0">
            <a:spAutoFit/>
          </a:bodyPr>
          <a:lstStyle/>
          <a:p>
            <a:r>
              <a:rPr lang="ja-JP" altLang="en-US" sz="3200">
                <a:latin typeface="Arial" panose="020B0604020202020204" pitchFamily="34" charset="0"/>
                <a:cs typeface="Arial" panose="020B0604020202020204" pitchFamily="34" charset="0"/>
              </a:rPr>
              <a:t>・</a:t>
            </a:r>
            <a:r>
              <a:rPr lang="en-US" altLang="ja-JP" sz="3200" dirty="0">
                <a:latin typeface="Arial" panose="020B0604020202020204" pitchFamily="34" charset="0"/>
                <a:cs typeface="Arial" panose="020B0604020202020204" pitchFamily="34" charset="0"/>
              </a:rPr>
              <a:t>R depends on the L</a:t>
            </a:r>
            <a:r>
              <a:rPr lang="en-US" altLang="ja-JP" sz="3200" baseline="-25000" dirty="0">
                <a:latin typeface="Arial" panose="020B0604020202020204" pitchFamily="34" charset="0"/>
                <a:cs typeface="Arial" panose="020B0604020202020204" pitchFamily="34" charset="0"/>
              </a:rPr>
              <a:t>iso</a:t>
            </a:r>
          </a:p>
          <a:p>
            <a:r>
              <a:rPr kumimoji="1" lang="ja-JP" altLang="en-US" sz="3200">
                <a:latin typeface="Arial" panose="020B0604020202020204" pitchFamily="34" charset="0"/>
                <a:cs typeface="Arial" panose="020B0604020202020204" pitchFamily="34" charset="0"/>
              </a:rPr>
              <a:t>・</a:t>
            </a:r>
            <a:r>
              <a:rPr kumimoji="1" lang="en-US" altLang="ja-JP" sz="3200" dirty="0">
                <a:latin typeface="Arial" panose="020B0604020202020204" pitchFamily="34" charset="0"/>
                <a:cs typeface="Arial" panose="020B0604020202020204" pitchFamily="34" charset="0"/>
              </a:rPr>
              <a:t>R depends on the mass loss(</a:t>
            </a:r>
            <a:r>
              <a:rPr kumimoji="1" lang="en-US" altLang="ja-JP" sz="3200" dirty="0" err="1">
                <a:latin typeface="Arial" panose="020B0604020202020204" pitchFamily="34" charset="0"/>
                <a:cs typeface="Arial" panose="020B0604020202020204" pitchFamily="34" charset="0"/>
              </a:rPr>
              <a:t>Δm</a:t>
            </a:r>
            <a:r>
              <a:rPr kumimoji="1" lang="en-US" altLang="ja-JP" sz="3200" dirty="0">
                <a:latin typeface="Arial" panose="020B0604020202020204" pitchFamily="34" charset="0"/>
                <a:cs typeface="Arial" panose="020B0604020202020204" pitchFamily="34" charset="0"/>
              </a:rPr>
              <a:t>)</a:t>
            </a:r>
            <a:endParaRPr kumimoji="1" lang="ja-JP" altLang="en-US" sz="3200">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88C5AD2F-D1C9-1999-614C-07CCDB786390}"/>
              </a:ext>
            </a:extLst>
          </p:cNvPr>
          <p:cNvSpPr txBox="1"/>
          <p:nvPr/>
        </p:nvSpPr>
        <p:spPr>
          <a:xfrm>
            <a:off x="2418327" y="2263211"/>
            <a:ext cx="1484243" cy="369332"/>
          </a:xfrm>
          <a:prstGeom prst="rect">
            <a:avLst/>
          </a:prstGeom>
          <a:noFill/>
        </p:spPr>
        <p:txBody>
          <a:bodyPr wrap="square" rtlCol="0">
            <a:spAutoFit/>
          </a:bodyPr>
          <a:lstStyle/>
          <a:p>
            <a:r>
              <a:rPr kumimoji="1" lang="en-US" altLang="ja-JP" dirty="0" err="1">
                <a:latin typeface="Arial" panose="020B0604020202020204" pitchFamily="34" charset="0"/>
                <a:cs typeface="Arial" panose="020B0604020202020204" pitchFamily="34" charset="0"/>
              </a:rPr>
              <a:t>Δm</a:t>
            </a:r>
            <a:r>
              <a:rPr kumimoji="1" lang="en-US" altLang="ja-JP" dirty="0">
                <a:latin typeface="Arial" panose="020B0604020202020204" pitchFamily="34" charset="0"/>
                <a:cs typeface="Arial" panose="020B0604020202020204" pitchFamily="34" charset="0"/>
              </a:rPr>
              <a:t>=6</a:t>
            </a:r>
            <a:endParaRPr kumimoji="1" lang="ja-JP" altLang="en-US">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11527DE6-6A37-3C2E-9F20-90E6457C23B2}"/>
              </a:ext>
            </a:extLst>
          </p:cNvPr>
          <p:cNvSpPr txBox="1"/>
          <p:nvPr/>
        </p:nvSpPr>
        <p:spPr>
          <a:xfrm>
            <a:off x="2418326" y="3808746"/>
            <a:ext cx="1484243" cy="369332"/>
          </a:xfrm>
          <a:prstGeom prst="rect">
            <a:avLst/>
          </a:prstGeom>
          <a:noFill/>
        </p:spPr>
        <p:txBody>
          <a:bodyPr wrap="square" rtlCol="0">
            <a:spAutoFit/>
          </a:bodyPr>
          <a:lstStyle/>
          <a:p>
            <a:r>
              <a:rPr kumimoji="1" lang="en-US" altLang="ja-JP" dirty="0" err="1">
                <a:latin typeface="Arial" panose="020B0604020202020204" pitchFamily="34" charset="0"/>
                <a:cs typeface="Arial" panose="020B0604020202020204" pitchFamily="34" charset="0"/>
              </a:rPr>
              <a:t>Δm</a:t>
            </a:r>
            <a:r>
              <a:rPr kumimoji="1" lang="en-US" altLang="ja-JP" dirty="0">
                <a:latin typeface="Arial" panose="020B0604020202020204" pitchFamily="34" charset="0"/>
                <a:cs typeface="Arial" panose="020B0604020202020204" pitchFamily="34" charset="0"/>
              </a:rPr>
              <a:t>=7</a:t>
            </a:r>
            <a:endParaRPr kumimoji="1" lang="ja-JP" altLang="en-US">
              <a:latin typeface="Arial" panose="020B0604020202020204" pitchFamily="34" charset="0"/>
              <a:cs typeface="Arial" panose="020B0604020202020204" pitchFamily="34" charset="0"/>
            </a:endParaRPr>
          </a:p>
        </p:txBody>
      </p:sp>
      <p:sp>
        <p:nvSpPr>
          <p:cNvPr id="22" name="テキスト ボックス 21">
            <a:extLst>
              <a:ext uri="{FF2B5EF4-FFF2-40B4-BE49-F238E27FC236}">
                <a16:creationId xmlns:a16="http://schemas.microsoft.com/office/drawing/2014/main" id="{22F2D630-A8C7-EA12-C2C1-241500018936}"/>
              </a:ext>
            </a:extLst>
          </p:cNvPr>
          <p:cNvSpPr txBox="1"/>
          <p:nvPr/>
        </p:nvSpPr>
        <p:spPr>
          <a:xfrm>
            <a:off x="4778158" y="3808746"/>
            <a:ext cx="1484243" cy="369332"/>
          </a:xfrm>
          <a:prstGeom prst="rect">
            <a:avLst/>
          </a:prstGeom>
          <a:noFill/>
        </p:spPr>
        <p:txBody>
          <a:bodyPr wrap="square" rtlCol="0">
            <a:spAutoFit/>
          </a:bodyPr>
          <a:lstStyle/>
          <a:p>
            <a:r>
              <a:rPr kumimoji="1" lang="en-US" altLang="ja-JP" dirty="0" err="1">
                <a:latin typeface="Arial" panose="020B0604020202020204" pitchFamily="34" charset="0"/>
                <a:cs typeface="Arial" panose="020B0604020202020204" pitchFamily="34" charset="0"/>
              </a:rPr>
              <a:t>Δm</a:t>
            </a:r>
            <a:r>
              <a:rPr kumimoji="1" lang="en-US" altLang="ja-JP" dirty="0">
                <a:latin typeface="Arial" panose="020B0604020202020204" pitchFamily="34" charset="0"/>
                <a:cs typeface="Arial" panose="020B0604020202020204" pitchFamily="34" charset="0"/>
              </a:rPr>
              <a:t>=6</a:t>
            </a:r>
            <a:endParaRPr kumimoji="1" lang="ja-JP" altLang="en-US">
              <a:latin typeface="Arial" panose="020B0604020202020204" pitchFamily="34" charset="0"/>
              <a:cs typeface="Arial" panose="020B0604020202020204" pitchFamily="34" charset="0"/>
            </a:endParaRPr>
          </a:p>
        </p:txBody>
      </p:sp>
      <p:sp>
        <p:nvSpPr>
          <p:cNvPr id="23" name="テキスト ボックス 22">
            <a:extLst>
              <a:ext uri="{FF2B5EF4-FFF2-40B4-BE49-F238E27FC236}">
                <a16:creationId xmlns:a16="http://schemas.microsoft.com/office/drawing/2014/main" id="{E23E44F8-9043-C347-B9D6-1B63BDF88264}"/>
              </a:ext>
            </a:extLst>
          </p:cNvPr>
          <p:cNvSpPr txBox="1"/>
          <p:nvPr/>
        </p:nvSpPr>
        <p:spPr>
          <a:xfrm>
            <a:off x="4794481" y="2227615"/>
            <a:ext cx="1484243" cy="369332"/>
          </a:xfrm>
          <a:prstGeom prst="rect">
            <a:avLst/>
          </a:prstGeom>
          <a:noFill/>
        </p:spPr>
        <p:txBody>
          <a:bodyPr wrap="square" rtlCol="0">
            <a:spAutoFit/>
          </a:bodyPr>
          <a:lstStyle/>
          <a:p>
            <a:r>
              <a:rPr kumimoji="1" lang="en-US" altLang="ja-JP" dirty="0" err="1">
                <a:latin typeface="Arial" panose="020B0604020202020204" pitchFamily="34" charset="0"/>
                <a:cs typeface="Arial" panose="020B0604020202020204" pitchFamily="34" charset="0"/>
              </a:rPr>
              <a:t>Δm</a:t>
            </a:r>
            <a:r>
              <a:rPr kumimoji="1" lang="en-US" altLang="ja-JP" dirty="0">
                <a:latin typeface="Arial" panose="020B0604020202020204" pitchFamily="34" charset="0"/>
                <a:cs typeface="Arial" panose="020B0604020202020204" pitchFamily="34" charset="0"/>
              </a:rPr>
              <a:t>=5</a:t>
            </a:r>
            <a:endParaRPr kumimoji="1" lang="ja-JP" altLang="en-US">
              <a:latin typeface="Arial" panose="020B0604020202020204" pitchFamily="34" charset="0"/>
              <a:cs typeface="Arial" panose="020B0604020202020204" pitchFamily="34" charset="0"/>
            </a:endParaRPr>
          </a:p>
        </p:txBody>
      </p:sp>
      <p:sp>
        <p:nvSpPr>
          <p:cNvPr id="24" name="テキスト ボックス 23">
            <a:extLst>
              <a:ext uri="{FF2B5EF4-FFF2-40B4-BE49-F238E27FC236}">
                <a16:creationId xmlns:a16="http://schemas.microsoft.com/office/drawing/2014/main" id="{D40777FD-1230-B155-03DE-FE870D577C2A}"/>
              </a:ext>
            </a:extLst>
          </p:cNvPr>
          <p:cNvSpPr txBox="1"/>
          <p:nvPr/>
        </p:nvSpPr>
        <p:spPr>
          <a:xfrm>
            <a:off x="7128209" y="2033339"/>
            <a:ext cx="1484243" cy="369332"/>
          </a:xfrm>
          <a:prstGeom prst="rect">
            <a:avLst/>
          </a:prstGeom>
          <a:noFill/>
        </p:spPr>
        <p:txBody>
          <a:bodyPr wrap="square" rtlCol="0">
            <a:spAutoFit/>
          </a:bodyPr>
          <a:lstStyle/>
          <a:p>
            <a:r>
              <a:rPr kumimoji="1" lang="en-US" altLang="ja-JP" dirty="0" err="1">
                <a:latin typeface="Arial" panose="020B0604020202020204" pitchFamily="34" charset="0"/>
                <a:cs typeface="Arial" panose="020B0604020202020204" pitchFamily="34" charset="0"/>
              </a:rPr>
              <a:t>Δm</a:t>
            </a:r>
            <a:r>
              <a:rPr kumimoji="1" lang="en-US" altLang="ja-JP" dirty="0">
                <a:latin typeface="Arial" panose="020B0604020202020204" pitchFamily="34" charset="0"/>
                <a:cs typeface="Arial" panose="020B0604020202020204" pitchFamily="34" charset="0"/>
              </a:rPr>
              <a:t>=4</a:t>
            </a:r>
            <a:endParaRPr kumimoji="1" lang="ja-JP" altLang="en-US">
              <a:latin typeface="Arial" panose="020B0604020202020204" pitchFamily="34" charset="0"/>
              <a:cs typeface="Arial" panose="020B0604020202020204" pitchFamily="34" charset="0"/>
            </a:endParaRPr>
          </a:p>
        </p:txBody>
      </p:sp>
      <p:sp>
        <p:nvSpPr>
          <p:cNvPr id="25" name="テキスト ボックス 24">
            <a:extLst>
              <a:ext uri="{FF2B5EF4-FFF2-40B4-BE49-F238E27FC236}">
                <a16:creationId xmlns:a16="http://schemas.microsoft.com/office/drawing/2014/main" id="{FF6E1F21-BE3B-5262-F77E-1CCF20FA22F3}"/>
              </a:ext>
            </a:extLst>
          </p:cNvPr>
          <p:cNvSpPr txBox="1"/>
          <p:nvPr/>
        </p:nvSpPr>
        <p:spPr>
          <a:xfrm>
            <a:off x="7035192" y="4264924"/>
            <a:ext cx="1484243" cy="369332"/>
          </a:xfrm>
          <a:prstGeom prst="rect">
            <a:avLst/>
          </a:prstGeom>
          <a:noFill/>
        </p:spPr>
        <p:txBody>
          <a:bodyPr wrap="square" rtlCol="0">
            <a:spAutoFit/>
          </a:bodyPr>
          <a:lstStyle/>
          <a:p>
            <a:r>
              <a:rPr kumimoji="1" lang="en-US" altLang="ja-JP" dirty="0" err="1">
                <a:latin typeface="Arial" panose="020B0604020202020204" pitchFamily="34" charset="0"/>
                <a:cs typeface="Arial" panose="020B0604020202020204" pitchFamily="34" charset="0"/>
              </a:rPr>
              <a:t>Δm</a:t>
            </a:r>
            <a:r>
              <a:rPr kumimoji="1" lang="en-US" altLang="ja-JP" dirty="0">
                <a:latin typeface="Arial" panose="020B0604020202020204" pitchFamily="34" charset="0"/>
                <a:cs typeface="Arial" panose="020B0604020202020204" pitchFamily="34" charset="0"/>
              </a:rPr>
              <a:t>=5</a:t>
            </a:r>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177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3CDC28-F5D7-E010-D2DB-C1E8C7F2C350}"/>
              </a:ext>
            </a:extLst>
          </p:cNvPr>
          <p:cNvSpPr>
            <a:spLocks noGrp="1"/>
          </p:cNvSpPr>
          <p:nvPr>
            <p:ph type="title"/>
          </p:nvPr>
        </p:nvSpPr>
        <p:spPr>
          <a:xfrm>
            <a:off x="339441" y="365125"/>
            <a:ext cx="10515600" cy="1325563"/>
          </a:xfrm>
        </p:spPr>
        <p:txBody>
          <a:bodyPr/>
          <a:lstStyle/>
          <a:p>
            <a:r>
              <a:rPr kumimoji="1" lang="en-US" altLang="ja-JP" dirty="0">
                <a:latin typeface="Arial" panose="020B0604020202020204" pitchFamily="34" charset="0"/>
                <a:cs typeface="Arial" panose="020B0604020202020204" pitchFamily="34" charset="0"/>
              </a:rPr>
              <a:t>Result </a:t>
            </a:r>
            <a:r>
              <a:rPr lang="en-US" altLang="ja-JP" dirty="0">
                <a:latin typeface="Arial" panose="020B0604020202020204" pitchFamily="34" charset="0"/>
                <a:cs typeface="Arial" panose="020B0604020202020204" pitchFamily="34" charset="0"/>
              </a:rPr>
              <a:t>&amp; Discussion: </a:t>
            </a:r>
            <a:r>
              <a:rPr lang="en-US" altLang="ja-JP" sz="3200" dirty="0">
                <a:latin typeface="Arial" panose="020B0604020202020204" pitchFamily="34" charset="0"/>
                <a:cs typeface="Arial" panose="020B0604020202020204" pitchFamily="34" charset="0"/>
              </a:rPr>
              <a:t>Isomer ratio</a:t>
            </a:r>
            <a:r>
              <a:rPr kumimoji="1" lang="en-US" altLang="ja-JP" sz="3200" dirty="0">
                <a:latin typeface="Arial" panose="020B0604020202020204" pitchFamily="34" charset="0"/>
                <a:cs typeface="Arial" panose="020B0604020202020204" pitchFamily="34" charset="0"/>
              </a:rPr>
              <a:t> </a:t>
            </a:r>
            <a:endParaRPr kumimoji="1" lang="ja-JP" altLang="en-US">
              <a:latin typeface="Arial" panose="020B0604020202020204" pitchFamily="34" charset="0"/>
              <a:cs typeface="Arial" panose="020B0604020202020204" pitchFamily="34" charset="0"/>
            </a:endParaRPr>
          </a:p>
        </p:txBody>
      </p:sp>
      <p:pic>
        <p:nvPicPr>
          <p:cNvPr id="4" name="図 3">
            <a:extLst>
              <a:ext uri="{FF2B5EF4-FFF2-40B4-BE49-F238E27FC236}">
                <a16:creationId xmlns:a16="http://schemas.microsoft.com/office/drawing/2014/main" id="{6429C4C3-6E63-EE1F-50BB-D86046F7C089}"/>
              </a:ext>
            </a:extLst>
          </p:cNvPr>
          <p:cNvPicPr>
            <a:picLocks noChangeAspect="1"/>
          </p:cNvPicPr>
          <p:nvPr/>
        </p:nvPicPr>
        <p:blipFill>
          <a:blip r:embed="rId2"/>
          <a:srcRect r="2606"/>
          <a:stretch/>
        </p:blipFill>
        <p:spPr>
          <a:xfrm>
            <a:off x="7810862" y="1213191"/>
            <a:ext cx="3641661" cy="1138223"/>
          </a:xfrm>
          <a:prstGeom prst="rect">
            <a:avLst/>
          </a:prstGeom>
        </p:spPr>
      </p:pic>
      <p:pic>
        <p:nvPicPr>
          <p:cNvPr id="5" name="図 4">
            <a:extLst>
              <a:ext uri="{FF2B5EF4-FFF2-40B4-BE49-F238E27FC236}">
                <a16:creationId xmlns:a16="http://schemas.microsoft.com/office/drawing/2014/main" id="{506D8FDE-0440-A24E-A594-C38EAF62C281}"/>
              </a:ext>
            </a:extLst>
          </p:cNvPr>
          <p:cNvPicPr>
            <a:picLocks noChangeAspect="1"/>
          </p:cNvPicPr>
          <p:nvPr/>
        </p:nvPicPr>
        <p:blipFill>
          <a:blip r:embed="rId3"/>
          <a:srcRect t="9159" r="3720"/>
          <a:stretch/>
        </p:blipFill>
        <p:spPr>
          <a:xfrm>
            <a:off x="7652274" y="4431637"/>
            <a:ext cx="4364489" cy="1530485"/>
          </a:xfrm>
          <a:prstGeom prst="rect">
            <a:avLst/>
          </a:prstGeom>
        </p:spPr>
      </p:pic>
      <mc:AlternateContent xmlns:mc="http://schemas.openxmlformats.org/markup-compatibility/2006">
        <mc:Choice xmlns:a14="http://schemas.microsoft.com/office/drawing/2010/main" Requires="a14">
          <p:sp>
            <p:nvSpPr>
              <p:cNvPr id="6" name="テキスト ボックス 5">
                <a:extLst>
                  <a:ext uri="{FF2B5EF4-FFF2-40B4-BE49-F238E27FC236}">
                    <a16:creationId xmlns:a16="http://schemas.microsoft.com/office/drawing/2014/main" id="{6812034E-45F0-5219-01C1-F55ED14B911B}"/>
                  </a:ext>
                </a:extLst>
              </p:cNvPr>
              <p:cNvSpPr txBox="1"/>
              <p:nvPr/>
            </p:nvSpPr>
            <p:spPr>
              <a:xfrm>
                <a:off x="8028829" y="2324920"/>
                <a:ext cx="2245487" cy="6353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𝑅</m:t>
                          </m:r>
                        </m:e>
                        <m:sub>
                          <m:r>
                            <a:rPr kumimoji="1" lang="en-US" altLang="ja-JP" b="0" i="1" smtClean="0">
                              <a:latin typeface="Cambria Math" panose="02040503050406030204" pitchFamily="18" charset="0"/>
                            </a:rPr>
                            <m:t>𝑡h</m:t>
                          </m:r>
                        </m:sub>
                      </m:sSub>
                      <m:r>
                        <a:rPr kumimoji="1" lang="en-US" altLang="ja-JP" i="1" smtClean="0">
                          <a:latin typeface="Cambria Math" panose="02040503050406030204" pitchFamily="18" charset="0"/>
                          <a:ea typeface="Cambria Math" panose="02040503050406030204" pitchFamily="18" charset="0"/>
                        </a:rPr>
                        <m:t>=</m:t>
                      </m:r>
                      <m:nary>
                        <m:naryPr>
                          <m:ctrlPr>
                            <a:rPr kumimoji="1" lang="en-US" altLang="ja-JP" i="1" smtClean="0">
                              <a:latin typeface="Cambria Math" panose="02040503050406030204" pitchFamily="18" charset="0"/>
                              <a:ea typeface="Cambria Math" panose="02040503050406030204" pitchFamily="18" charset="0"/>
                            </a:rPr>
                          </m:ctrlPr>
                        </m:naryPr>
                        <m:sub>
                          <m:sSub>
                            <m:sSubPr>
                              <m:ctrlPr>
                                <a:rPr kumimoji="1" lang="en-US" altLang="ja-JP" i="1" smtClean="0">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𝐿</m:t>
                              </m:r>
                            </m:e>
                            <m:sub>
                              <m:r>
                                <a:rPr kumimoji="1" lang="en-US" altLang="ja-JP" b="0" i="1" smtClean="0">
                                  <a:latin typeface="Cambria Math" panose="02040503050406030204" pitchFamily="18" charset="0"/>
                                  <a:ea typeface="Cambria Math" panose="02040503050406030204" pitchFamily="18" charset="0"/>
                                </a:rPr>
                                <m:t>𝑖𝑠𝑜</m:t>
                              </m:r>
                            </m:sub>
                          </m:sSub>
                        </m:sub>
                        <m:sup>
                          <m:r>
                            <a:rPr kumimoji="1" lang="en-US" altLang="ja-JP" i="1" smtClean="0">
                              <a:latin typeface="Cambria Math" panose="02040503050406030204" pitchFamily="18" charset="0"/>
                              <a:ea typeface="Cambria Math" panose="02040503050406030204" pitchFamily="18" charset="0"/>
                            </a:rPr>
                            <m:t>∞</m:t>
                          </m:r>
                        </m:sup>
                        <m:e>
                          <m:r>
                            <a:rPr kumimoji="1" lang="en-US" altLang="ja-JP" b="0" i="1" smtClean="0">
                              <a:latin typeface="Cambria Math" panose="02040503050406030204" pitchFamily="18" charset="0"/>
                              <a:ea typeface="Cambria Math" panose="02040503050406030204" pitchFamily="18" charset="0"/>
                            </a:rPr>
                            <m:t>𝑑𝐿</m:t>
                          </m:r>
                          <m:sSub>
                            <m:sSubPr>
                              <m:ctrlPr>
                                <a:rPr kumimoji="1" lang="en-US" altLang="ja-JP" b="0" i="1" smtClean="0">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𝑃</m:t>
                              </m:r>
                            </m:e>
                            <m:sub>
                              <m:r>
                                <a:rPr kumimoji="1" lang="en-US" altLang="ja-JP" b="0" i="1" smtClean="0">
                                  <a:latin typeface="Cambria Math" panose="02040503050406030204" pitchFamily="18" charset="0"/>
                                  <a:ea typeface="Cambria Math" panose="02040503050406030204" pitchFamily="18" charset="0"/>
                                </a:rPr>
                                <m:t>𝑡h𝑒𝑚</m:t>
                              </m:r>
                            </m:sub>
                          </m:sSub>
                          <m:r>
                            <a:rPr kumimoji="1" lang="en-US" altLang="ja-JP" b="0" i="1" smtClean="0">
                              <a:latin typeface="Cambria Math" panose="02040503050406030204" pitchFamily="18" charset="0"/>
                              <a:ea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𝐿</m:t>
                          </m:r>
                          <m:r>
                            <a:rPr kumimoji="1" lang="en-US" altLang="ja-JP" b="0" i="1" smtClean="0">
                              <a:latin typeface="Cambria Math" panose="02040503050406030204" pitchFamily="18" charset="0"/>
                              <a:ea typeface="Cambria Math" panose="02040503050406030204" pitchFamily="18" charset="0"/>
                            </a:rPr>
                            <m:t>)</m:t>
                          </m:r>
                        </m:e>
                      </m:nary>
                    </m:oMath>
                  </m:oMathPara>
                </a14:m>
                <a:endParaRPr kumimoji="1" lang="ja-JP" altLang="en-US">
                  <a:latin typeface="Arial" panose="020B0604020202020204" pitchFamily="34" charset="0"/>
                  <a:cs typeface="Arial" panose="020B0604020202020204" pitchFamily="34" charset="0"/>
                </a:endParaRPr>
              </a:p>
            </p:txBody>
          </p:sp>
        </mc:Choice>
        <mc:Fallback>
          <p:sp>
            <p:nvSpPr>
              <p:cNvPr id="6" name="テキスト ボックス 5">
                <a:extLst>
                  <a:ext uri="{FF2B5EF4-FFF2-40B4-BE49-F238E27FC236}">
                    <a16:creationId xmlns:a16="http://schemas.microsoft.com/office/drawing/2014/main" id="{6812034E-45F0-5219-01C1-F55ED14B911B}"/>
                  </a:ext>
                </a:extLst>
              </p:cNvPr>
              <p:cNvSpPr txBox="1">
                <a:spLocks noRot="1" noChangeAspect="1" noMove="1" noResize="1" noEditPoints="1" noAdjustHandles="1" noChangeArrowheads="1" noChangeShapeType="1" noTextEdit="1"/>
              </p:cNvSpPr>
              <p:nvPr/>
            </p:nvSpPr>
            <p:spPr>
              <a:xfrm>
                <a:off x="8028829" y="2324920"/>
                <a:ext cx="2245487" cy="635302"/>
              </a:xfrm>
              <a:prstGeom prst="rect">
                <a:avLst/>
              </a:prstGeom>
              <a:blipFill>
                <a:blip r:embed="rId4"/>
                <a:stretch>
                  <a:fillRect l="-14689" t="-175000" r="-3390" b="-25384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8" name="テキスト ボックス 7">
                <a:extLst>
                  <a:ext uri="{FF2B5EF4-FFF2-40B4-BE49-F238E27FC236}">
                    <a16:creationId xmlns:a16="http://schemas.microsoft.com/office/drawing/2014/main" id="{844CC9B3-4568-6066-73E2-423A85E60E9E}"/>
                  </a:ext>
                </a:extLst>
              </p:cNvPr>
              <p:cNvSpPr txBox="1"/>
              <p:nvPr/>
            </p:nvSpPr>
            <p:spPr>
              <a:xfrm>
                <a:off x="9183234" y="5852285"/>
                <a:ext cx="4197601" cy="390748"/>
              </a:xfrm>
              <a:prstGeom prst="rect">
                <a:avLst/>
              </a:prstGeom>
              <a:noFill/>
            </p:spPr>
            <p:txBody>
              <a:bodyPr wrap="square">
                <a:spAutoFit/>
              </a:bodyPr>
              <a:lstStyle/>
              <a:p>
                <a14:m>
                  <m:oMath xmlns:m="http://schemas.openxmlformats.org/officeDocument/2006/math">
                    <m:sSub>
                      <m:sSubPr>
                        <m:ctrlPr>
                          <a:rPr lang="en-US" altLang="ja-JP" sz="1800" i="1" smtClean="0">
                            <a:latin typeface="Cambria Math" panose="02040503050406030204" pitchFamily="18" charset="0"/>
                          </a:rPr>
                        </m:ctrlPr>
                      </m:sSubPr>
                      <m:e>
                        <m:r>
                          <a:rPr lang="en-US" altLang="ja-JP" sz="1800" i="1" smtClean="0">
                            <a:latin typeface="Cambria Math" panose="02040503050406030204" pitchFamily="18" charset="0"/>
                            <a:ea typeface="Cambria Math" panose="02040503050406030204" pitchFamily="18" charset="0"/>
                          </a:rPr>
                          <m:t>𝛼</m:t>
                        </m:r>
                      </m:e>
                      <m:sub>
                        <m:r>
                          <a:rPr lang="en-US" altLang="ja-JP" sz="1800" b="0" i="1" smtClean="0">
                            <a:latin typeface="Cambria Math" panose="02040503050406030204" pitchFamily="18" charset="0"/>
                          </a:rPr>
                          <m:t>𝑞</m:t>
                        </m:r>
                      </m:sub>
                    </m:sSub>
                  </m:oMath>
                </a14:m>
                <a:r>
                  <a:rPr lang="en-US" altLang="ja-JP" dirty="0">
                    <a:latin typeface="Arial" panose="020B0604020202020204" pitchFamily="34" charset="0"/>
                    <a:cs typeface="Arial" panose="020B0604020202020204" pitchFamily="34" charset="0"/>
                  </a:rPr>
                  <a:t>~0.2</a:t>
                </a:r>
                <a:endParaRPr lang="ja-JP" altLang="en-US">
                  <a:latin typeface="Arial" panose="020B0604020202020204" pitchFamily="34" charset="0"/>
                  <a:cs typeface="Arial" panose="020B0604020202020204" pitchFamily="34" charset="0"/>
                </a:endParaRPr>
              </a:p>
            </p:txBody>
          </p:sp>
        </mc:Choice>
        <mc:Fallback>
          <p:sp>
            <p:nvSpPr>
              <p:cNvPr id="8" name="テキスト ボックス 7">
                <a:extLst>
                  <a:ext uri="{FF2B5EF4-FFF2-40B4-BE49-F238E27FC236}">
                    <a16:creationId xmlns:a16="http://schemas.microsoft.com/office/drawing/2014/main" id="{844CC9B3-4568-6066-73E2-423A85E60E9E}"/>
                  </a:ext>
                </a:extLst>
              </p:cNvPr>
              <p:cNvSpPr txBox="1">
                <a:spLocks noRot="1" noChangeAspect="1" noMove="1" noResize="1" noEditPoints="1" noAdjustHandles="1" noChangeArrowheads="1" noChangeShapeType="1" noTextEdit="1"/>
              </p:cNvSpPr>
              <p:nvPr/>
            </p:nvSpPr>
            <p:spPr>
              <a:xfrm>
                <a:off x="9183234" y="5852285"/>
                <a:ext cx="4197601" cy="390748"/>
              </a:xfrm>
              <a:prstGeom prst="rect">
                <a:avLst/>
              </a:prstGeom>
              <a:blipFill>
                <a:blip r:embed="rId5"/>
                <a:stretch>
                  <a:fillRect t="-9375" b="-15625"/>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50AAFAFB-5C72-4C47-CEF1-FFBBDAF61B3E}"/>
              </a:ext>
            </a:extLst>
          </p:cNvPr>
          <p:cNvSpPr txBox="1"/>
          <p:nvPr/>
        </p:nvSpPr>
        <p:spPr>
          <a:xfrm>
            <a:off x="339441" y="5415836"/>
            <a:ext cx="7652274" cy="1200329"/>
          </a:xfrm>
          <a:prstGeom prst="rect">
            <a:avLst/>
          </a:prstGeom>
          <a:noFill/>
        </p:spPr>
        <p:txBody>
          <a:bodyPr wrap="square">
            <a:spAutoFit/>
          </a:bodyPr>
          <a:lstStyle/>
          <a:p>
            <a:r>
              <a:rPr kumimoji="1" lang="ja-JP" altLang="en-US" sz="2400">
                <a:latin typeface="Arial" panose="020B0604020202020204" pitchFamily="34" charset="0"/>
                <a:cs typeface="Arial" panose="020B0604020202020204" pitchFamily="34" charset="0"/>
              </a:rPr>
              <a:t>・</a:t>
            </a:r>
            <a:r>
              <a:rPr kumimoji="1" lang="en-US" altLang="ja-JP" sz="2400" dirty="0">
                <a:latin typeface="Arial" panose="020B0604020202020204" pitchFamily="34" charset="0"/>
                <a:cs typeface="Arial" panose="020B0604020202020204" pitchFamily="34" charset="0"/>
              </a:rPr>
              <a:t>The phenomenological calculation with </a:t>
            </a:r>
            <a:r>
              <a:rPr kumimoji="1" lang="en-US" altLang="ja-JP" sz="2400" dirty="0" err="1">
                <a:latin typeface="Arial" panose="020B0604020202020204" pitchFamily="34" charset="0"/>
                <a:cs typeface="Arial" panose="020B0604020202020204" pitchFamily="34" charset="0"/>
              </a:rPr>
              <a:t>dejong</a:t>
            </a:r>
            <a:r>
              <a:rPr lang="en-US" altLang="ja-JP" sz="2400" dirty="0">
                <a:latin typeface="Arial" panose="020B0604020202020204" pitchFamily="34" charset="0"/>
                <a:cs typeface="Arial" panose="020B0604020202020204" pitchFamily="34" charset="0"/>
              </a:rPr>
              <a:t> can be adapted to the R.</a:t>
            </a:r>
          </a:p>
          <a:p>
            <a:r>
              <a:rPr lang="ja-JP" altLang="en-US" sz="240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The spin cut-off parameter can be quenched.</a:t>
            </a:r>
            <a:r>
              <a:rPr lang="en-US" altLang="ja-JP" sz="2000" dirty="0">
                <a:latin typeface="Arial" panose="020B0604020202020204" pitchFamily="34" charset="0"/>
                <a:cs typeface="Arial" panose="020B0604020202020204" pitchFamily="34" charset="0"/>
              </a:rPr>
              <a:t> </a:t>
            </a:r>
            <a:endParaRPr kumimoji="1" lang="ja-JP" altLang="en-US" sz="200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905F5671-1202-C4D8-9AB7-0D651C5A79E4}"/>
              </a:ext>
            </a:extLst>
          </p:cNvPr>
          <p:cNvSpPr txBox="1"/>
          <p:nvPr/>
        </p:nvSpPr>
        <p:spPr>
          <a:xfrm>
            <a:off x="8165805" y="3997842"/>
            <a:ext cx="3657600" cy="369332"/>
          </a:xfrm>
          <a:prstGeom prst="rect">
            <a:avLst/>
          </a:prstGeom>
          <a:noFill/>
        </p:spPr>
        <p:txBody>
          <a:bodyPr wrap="square" rtlCol="0">
            <a:spAutoFit/>
          </a:bodyPr>
          <a:lstStyle/>
          <a:p>
            <a:r>
              <a:rPr kumimoji="1" lang="ja-JP" altLang="en-US">
                <a:latin typeface="Arial" panose="020B0604020202020204" pitchFamily="34" charset="0"/>
                <a:cs typeface="Arial" panose="020B0604020202020204" pitchFamily="34" charset="0"/>
              </a:rPr>
              <a:t>・</a:t>
            </a:r>
            <a:r>
              <a:rPr kumimoji="1" lang="en-US" altLang="ja-JP" dirty="0">
                <a:latin typeface="Arial" panose="020B0604020202020204" pitchFamily="34" charset="0"/>
                <a:cs typeface="Arial" panose="020B0604020202020204" pitchFamily="34" charset="0"/>
              </a:rPr>
              <a:t>Spin cut off parameterization</a:t>
            </a:r>
            <a:endParaRPr kumimoji="1" lang="ja-JP" altLang="en-US">
              <a:latin typeface="Arial" panose="020B0604020202020204" pitchFamily="34" charset="0"/>
              <a:cs typeface="Arial" panose="020B0604020202020204" pitchFamily="34" charset="0"/>
            </a:endParaRPr>
          </a:p>
        </p:txBody>
      </p:sp>
      <p:pic>
        <p:nvPicPr>
          <p:cNvPr id="12" name="図 11">
            <a:extLst>
              <a:ext uri="{FF2B5EF4-FFF2-40B4-BE49-F238E27FC236}">
                <a16:creationId xmlns:a16="http://schemas.microsoft.com/office/drawing/2014/main" id="{CA1F6B6F-7B9F-C235-ECB2-22D600CAC6D1}"/>
              </a:ext>
            </a:extLst>
          </p:cNvPr>
          <p:cNvPicPr>
            <a:picLocks noChangeAspect="1"/>
          </p:cNvPicPr>
          <p:nvPr/>
        </p:nvPicPr>
        <p:blipFill>
          <a:blip r:embed="rId6"/>
          <a:srcRect r="30814"/>
          <a:stretch/>
        </p:blipFill>
        <p:spPr>
          <a:xfrm rot="5400000">
            <a:off x="2333964" y="-716563"/>
            <a:ext cx="3536138" cy="7853592"/>
          </a:xfrm>
          <a:prstGeom prst="rect">
            <a:avLst/>
          </a:prstGeom>
        </p:spPr>
      </p:pic>
      <p:sp>
        <p:nvSpPr>
          <p:cNvPr id="13" name="正方形/長方形 12">
            <a:extLst>
              <a:ext uri="{FF2B5EF4-FFF2-40B4-BE49-F238E27FC236}">
                <a16:creationId xmlns:a16="http://schemas.microsoft.com/office/drawing/2014/main" id="{87DC6DD2-3D10-90E9-F411-1BA52E954396}"/>
              </a:ext>
            </a:extLst>
          </p:cNvPr>
          <p:cNvSpPr/>
          <p:nvPr/>
        </p:nvSpPr>
        <p:spPr>
          <a:xfrm>
            <a:off x="7924800" y="4746380"/>
            <a:ext cx="4054719" cy="653920"/>
          </a:xfrm>
          <a:prstGeom prst="rect">
            <a:avLst/>
          </a:prstGeom>
          <a:no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4" name="正方形/長方形 13">
            <a:extLst>
              <a:ext uri="{FF2B5EF4-FFF2-40B4-BE49-F238E27FC236}">
                <a16:creationId xmlns:a16="http://schemas.microsoft.com/office/drawing/2014/main" id="{25A088FF-BC83-5946-6D07-C67AD43800A2}"/>
              </a:ext>
            </a:extLst>
          </p:cNvPr>
          <p:cNvSpPr/>
          <p:nvPr/>
        </p:nvSpPr>
        <p:spPr>
          <a:xfrm>
            <a:off x="7924800" y="4367174"/>
            <a:ext cx="4054719" cy="379206"/>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 name="正方形/長方形 14">
            <a:extLst>
              <a:ext uri="{FF2B5EF4-FFF2-40B4-BE49-F238E27FC236}">
                <a16:creationId xmlns:a16="http://schemas.microsoft.com/office/drawing/2014/main" id="{0FC2FA5E-2554-5D61-82E0-DAB27827F0D0}"/>
              </a:ext>
            </a:extLst>
          </p:cNvPr>
          <p:cNvSpPr/>
          <p:nvPr/>
        </p:nvSpPr>
        <p:spPr>
          <a:xfrm>
            <a:off x="7924800" y="5422930"/>
            <a:ext cx="4091963" cy="796851"/>
          </a:xfrm>
          <a:prstGeom prst="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5E5FE8BC-C920-D997-967E-4AF78E7EDF6E}"/>
              </a:ext>
            </a:extLst>
          </p:cNvPr>
          <p:cNvSpPr txBox="1"/>
          <p:nvPr/>
        </p:nvSpPr>
        <p:spPr>
          <a:xfrm>
            <a:off x="8965579" y="6411951"/>
            <a:ext cx="3051183" cy="369332"/>
          </a:xfrm>
          <a:prstGeom prst="rect">
            <a:avLst/>
          </a:prstGeom>
          <a:noFill/>
        </p:spPr>
        <p:txBody>
          <a:bodyPr wrap="square" rtlCol="0">
            <a:spAutoFit/>
          </a:bodyPr>
          <a:lstStyle/>
          <a:p>
            <a:r>
              <a:rPr kumimoji="1" lang="en-US" altLang="ja-JP" dirty="0">
                <a:solidFill>
                  <a:srgbClr val="FF0000"/>
                </a:solidFill>
                <a:latin typeface="Arial" panose="020B0604020202020204" pitchFamily="34" charset="0"/>
                <a:cs typeface="Arial" panose="020B0604020202020204" pitchFamily="34" charset="0"/>
              </a:rPr>
              <a:t>Red </a:t>
            </a:r>
            <a:r>
              <a:rPr lang="en-US" altLang="ja-JP" dirty="0">
                <a:solidFill>
                  <a:srgbClr val="FF0000"/>
                </a:solidFill>
                <a:latin typeface="Arial" panose="020B0604020202020204" pitchFamily="34" charset="0"/>
                <a:cs typeface="Arial" panose="020B0604020202020204" pitchFamily="34" charset="0"/>
              </a:rPr>
              <a:t>is a new </a:t>
            </a:r>
            <a:r>
              <a:rPr kumimoji="1" lang="en-US" altLang="ja-JP" dirty="0">
                <a:solidFill>
                  <a:srgbClr val="FF0000"/>
                </a:solidFill>
                <a:latin typeface="Arial" panose="020B0604020202020204" pitchFamily="34" charset="0"/>
                <a:cs typeface="Arial" panose="020B0604020202020204" pitchFamily="34" charset="0"/>
              </a:rPr>
              <a:t>parameter</a:t>
            </a:r>
            <a:endParaRPr kumimoji="1" lang="ja-JP" altLang="en-US">
              <a:solidFill>
                <a:srgbClr val="FF0000"/>
              </a:solidFill>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1B37876D-EEE0-EDEF-7DF9-DF5F2A7127C1}"/>
              </a:ext>
            </a:extLst>
          </p:cNvPr>
          <p:cNvSpPr txBox="1"/>
          <p:nvPr/>
        </p:nvSpPr>
        <p:spPr>
          <a:xfrm>
            <a:off x="6194807" y="4871153"/>
            <a:ext cx="1902510"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original </a:t>
            </a:r>
            <a:r>
              <a:rPr kumimoji="1" lang="en-US" altLang="ja-JP" dirty="0" err="1">
                <a:latin typeface="Arial" panose="020B0604020202020204" pitchFamily="34" charset="0"/>
                <a:cs typeface="Arial" panose="020B0604020202020204" pitchFamily="34" charset="0"/>
              </a:rPr>
              <a:t>dejong</a:t>
            </a:r>
            <a:endParaRPr kumimoji="1" lang="ja-JP" altLang="en-US">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8D0CF65E-13A0-AA41-10DA-1D72B21151EB}"/>
              </a:ext>
            </a:extLst>
          </p:cNvPr>
          <p:cNvSpPr txBox="1"/>
          <p:nvPr/>
        </p:nvSpPr>
        <p:spPr>
          <a:xfrm>
            <a:off x="7924800" y="3096254"/>
            <a:ext cx="4497659" cy="338554"/>
          </a:xfrm>
          <a:prstGeom prst="rect">
            <a:avLst/>
          </a:prstGeom>
          <a:noFill/>
        </p:spPr>
        <p:txBody>
          <a:bodyPr wrap="square">
            <a:spAutoFit/>
          </a:bodyPr>
          <a:lstStyle/>
          <a:p>
            <a:r>
              <a:rPr lang="en-US" altLang="ja-JP" sz="1600" dirty="0">
                <a:effectLst/>
                <a:cs typeface="Arial" panose="020B0604020202020204" pitchFamily="34" charset="0"/>
              </a:rPr>
              <a:t>De jong</a:t>
            </a:r>
            <a:r>
              <a:rPr lang="en" altLang="ja-JP" sz="1600" i="1" dirty="0">
                <a:effectLst/>
                <a:cs typeface="Arial" panose="020B0604020202020204" pitchFamily="34" charset="0"/>
              </a:rPr>
              <a:t> </a:t>
            </a:r>
            <a:r>
              <a:rPr lang="en" altLang="ja-JP" sz="1600" i="1" dirty="0" err="1">
                <a:solidFill>
                  <a:srgbClr val="000000"/>
                </a:solidFill>
                <a:cs typeface="Arial" panose="020B0604020202020204" pitchFamily="34" charset="0"/>
              </a:rPr>
              <a:t>Nucler</a:t>
            </a:r>
            <a:r>
              <a:rPr lang="en" altLang="ja-JP" sz="1600" i="1" dirty="0" err="1">
                <a:solidFill>
                  <a:srgbClr val="000000"/>
                </a:solidFill>
                <a:effectLst/>
                <a:cs typeface="Arial" panose="020B0604020202020204" pitchFamily="34" charset="0"/>
              </a:rPr>
              <a:t>.Phys</a:t>
            </a:r>
            <a:r>
              <a:rPr lang="en" altLang="ja-JP" sz="1600" i="1" dirty="0">
                <a:solidFill>
                  <a:srgbClr val="000000"/>
                </a:solidFill>
                <a:effectLst/>
                <a:cs typeface="Arial" panose="020B0604020202020204" pitchFamily="34" charset="0"/>
              </a:rPr>
              <a:t> A </a:t>
            </a:r>
            <a:r>
              <a:rPr lang="en" altLang="ja-JP" sz="1600" b="1" i="1" dirty="0">
                <a:solidFill>
                  <a:srgbClr val="000000"/>
                </a:solidFill>
                <a:cs typeface="Arial" panose="020B0604020202020204" pitchFamily="34" charset="0"/>
              </a:rPr>
              <a:t>4</a:t>
            </a:r>
            <a:r>
              <a:rPr lang="en" altLang="ja-JP" sz="1600" dirty="0">
                <a:effectLst/>
                <a:cs typeface="Arial" panose="020B0604020202020204" pitchFamily="34" charset="0"/>
              </a:rPr>
              <a:t>, 435444 (</a:t>
            </a:r>
            <a:r>
              <a:rPr lang="en" altLang="ja-JP" sz="1600" dirty="0">
                <a:cs typeface="Arial" panose="020B0604020202020204" pitchFamily="34" charset="0"/>
              </a:rPr>
              <a:t>1997</a:t>
            </a:r>
            <a:r>
              <a:rPr lang="en" altLang="ja-JP" sz="1600" dirty="0">
                <a:effectLst/>
                <a:cs typeface="Arial" panose="020B0604020202020204" pitchFamily="34" charset="0"/>
              </a:rPr>
              <a:t>)</a:t>
            </a:r>
            <a:endParaRPr lang="ja-JP" altLang="en-US" sz="1600"/>
          </a:p>
        </p:txBody>
      </p:sp>
    </p:spTree>
    <p:extLst>
      <p:ext uri="{BB962C8B-B14F-4D97-AF65-F5344CB8AC3E}">
        <p14:creationId xmlns:p14="http://schemas.microsoft.com/office/powerpoint/2010/main" val="1820762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0AEF48-BA17-FE56-0E47-1282088733FE}"/>
              </a:ext>
            </a:extLst>
          </p:cNvPr>
          <p:cNvSpPr>
            <a:spLocks noGrp="1"/>
          </p:cNvSpPr>
          <p:nvPr>
            <p:ph type="title"/>
          </p:nvPr>
        </p:nvSpPr>
        <p:spPr>
          <a:xfrm>
            <a:off x="339441" y="365125"/>
            <a:ext cx="10515600" cy="1325563"/>
          </a:xfrm>
        </p:spPr>
        <p:txBody>
          <a:bodyPr/>
          <a:lstStyle/>
          <a:p>
            <a:r>
              <a:rPr kumimoji="1" lang="en-US" altLang="ja-JP" dirty="0">
                <a:latin typeface="Arial" panose="020B0604020202020204" pitchFamily="34" charset="0"/>
                <a:cs typeface="Arial" panose="020B0604020202020204" pitchFamily="34" charset="0"/>
              </a:rPr>
              <a:t>Conclusion </a:t>
            </a:r>
            <a:endParaRPr kumimoji="1" lang="ja-JP" altLang="en-US">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BF90D01E-ABB5-9555-DBEC-34D5D07F117D}"/>
              </a:ext>
            </a:extLst>
          </p:cNvPr>
          <p:cNvSpPr txBox="1"/>
          <p:nvPr/>
        </p:nvSpPr>
        <p:spPr>
          <a:xfrm>
            <a:off x="371061" y="1359635"/>
            <a:ext cx="11820939" cy="5693866"/>
          </a:xfrm>
          <a:prstGeom prst="rect">
            <a:avLst/>
          </a:prstGeom>
          <a:noFill/>
        </p:spPr>
        <p:txBody>
          <a:bodyPr wrap="square">
            <a:spAutoFit/>
          </a:bodyPr>
          <a:lstStyle/>
          <a:p>
            <a:r>
              <a:rPr kumimoji="1" lang="ja-JP" altLang="en-US" sz="2800">
                <a:latin typeface="Arial" panose="020B0604020202020204" pitchFamily="34" charset="0"/>
                <a:cs typeface="Arial" panose="020B0604020202020204" pitchFamily="34" charset="0"/>
              </a:rPr>
              <a:t>・</a:t>
            </a:r>
            <a:r>
              <a:rPr lang="en-US" altLang="ja-JP" sz="2800" dirty="0">
                <a:latin typeface="Arial" panose="020B0604020202020204" pitchFamily="34" charset="0"/>
                <a:cs typeface="Arial" panose="020B0604020202020204" pitchFamily="34" charset="0"/>
              </a:rPr>
              <a:t>Systematic measurement of the momentum distribution by changing the kind of projectile, fragment, and isomer. </a:t>
            </a:r>
          </a:p>
          <a:p>
            <a:endParaRPr lang="en-US" altLang="ja-JP" sz="2800" dirty="0">
              <a:latin typeface="Arial" panose="020B0604020202020204" pitchFamily="34" charset="0"/>
              <a:cs typeface="Arial" panose="020B0604020202020204" pitchFamily="34" charset="0"/>
            </a:endParaRPr>
          </a:p>
          <a:p>
            <a:r>
              <a:rPr kumimoji="1" lang="ja-JP" altLang="en" sz="2800">
                <a:latin typeface="Arial" panose="020B0604020202020204" pitchFamily="34" charset="0"/>
                <a:cs typeface="Arial" panose="020B0604020202020204" pitchFamily="34" charset="0"/>
              </a:rPr>
              <a:t>・</a:t>
            </a:r>
            <a:r>
              <a:rPr kumimoji="1" lang="en" altLang="ja-JP" sz="2800" dirty="0">
                <a:latin typeface="Arial" panose="020B0604020202020204" pitchFamily="34" charset="0"/>
                <a:cs typeface="Arial" panose="020B0604020202020204" pitchFamily="34" charset="0"/>
              </a:rPr>
              <a:t>The </a:t>
            </a:r>
            <a:r>
              <a:rPr lang="en-US" altLang="ja-JP" sz="2800" dirty="0">
                <a:latin typeface="Arial" panose="020B0604020202020204" pitchFamily="34" charset="0"/>
                <a:cs typeface="Arial" panose="020B0604020202020204" pitchFamily="34" charset="0"/>
              </a:rPr>
              <a:t>a</a:t>
            </a:r>
            <a:r>
              <a:rPr kumimoji="1" lang="en-US" altLang="ja-JP" sz="2800" dirty="0">
                <a:latin typeface="Arial" panose="020B0604020202020204" pitchFamily="34" charset="0"/>
                <a:cs typeface="Arial" panose="020B0604020202020204" pitchFamily="34" charset="0"/>
              </a:rPr>
              <a:t>ngular momentum of the high-spin isomer</a:t>
            </a:r>
            <a:r>
              <a:rPr lang="en-US" altLang="ja-JP" sz="2800" dirty="0">
                <a:latin typeface="Arial" panose="020B0604020202020204" pitchFamily="34" charset="0"/>
                <a:cs typeface="Arial" panose="020B0604020202020204" pitchFamily="34" charset="0"/>
              </a:rPr>
              <a:t> correlates </a:t>
            </a:r>
            <a:r>
              <a:rPr kumimoji="1" lang="en-US" altLang="ja-JP" sz="2800" dirty="0">
                <a:latin typeface="Arial" panose="020B0604020202020204" pitchFamily="34" charset="0"/>
                <a:cs typeface="Arial" panose="020B0604020202020204" pitchFamily="34" charset="0"/>
              </a:rPr>
              <a:t>with the linear momentum.</a:t>
            </a:r>
          </a:p>
          <a:p>
            <a:endParaRPr kumimoji="1" lang="en-US" altLang="ja-JP" sz="2800" dirty="0">
              <a:latin typeface="Arial" panose="020B0604020202020204" pitchFamily="34" charset="0"/>
              <a:cs typeface="Arial" panose="020B0604020202020204" pitchFamily="34" charset="0"/>
            </a:endParaRPr>
          </a:p>
          <a:p>
            <a:r>
              <a:rPr kumimoji="1" lang="ja-JP" altLang="en-US" sz="2800">
                <a:latin typeface="Arial" panose="020B0604020202020204" pitchFamily="34" charset="0"/>
                <a:cs typeface="Arial" panose="020B0604020202020204" pitchFamily="34" charset="0"/>
              </a:rPr>
              <a:t>・</a:t>
            </a:r>
            <a:r>
              <a:rPr kumimoji="1" lang="en-US" altLang="ja-JP" sz="2800" dirty="0">
                <a:latin typeface="Arial" panose="020B0604020202020204" pitchFamily="34" charset="0"/>
                <a:cs typeface="Arial" panose="020B0604020202020204" pitchFamily="34" charset="0"/>
              </a:rPr>
              <a:t>The projectile fragmentation shows the reaction near the projectile surface.</a:t>
            </a:r>
          </a:p>
          <a:p>
            <a:r>
              <a:rPr kumimoji="1" lang="ja-JP" altLang="en-US" sz="2800">
                <a:latin typeface="Arial" panose="020B0604020202020204" pitchFamily="34" charset="0"/>
                <a:cs typeface="Arial" panose="020B0604020202020204" pitchFamily="34" charset="0"/>
              </a:rPr>
              <a:t>・</a:t>
            </a:r>
            <a:r>
              <a:rPr kumimoji="1" lang="en-US" altLang="ja-JP" sz="2800" dirty="0">
                <a:latin typeface="Arial" panose="020B0604020202020204" pitchFamily="34" charset="0"/>
                <a:cs typeface="Arial" panose="020B0604020202020204" pitchFamily="34" charset="0"/>
              </a:rPr>
              <a:t>The angular momentum of the fragment can be </a:t>
            </a:r>
            <a:r>
              <a:rPr lang="en-US" altLang="ja-JP" sz="2800" dirty="0">
                <a:latin typeface="Arial" panose="020B0604020202020204" pitchFamily="34" charset="0"/>
                <a:cs typeface="Arial" panose="020B0604020202020204" pitchFamily="34" charset="0"/>
              </a:rPr>
              <a:t>restricted</a:t>
            </a:r>
            <a:r>
              <a:rPr kumimoji="1" lang="en-US" altLang="ja-JP" sz="2800" dirty="0">
                <a:latin typeface="Arial" panose="020B0604020202020204" pitchFamily="34" charset="0"/>
                <a:cs typeface="Arial" panose="020B0604020202020204" pitchFamily="34" charset="0"/>
              </a:rPr>
              <a:t> by a </a:t>
            </a:r>
            <a:r>
              <a:rPr lang="en-US" altLang="ja-JP" sz="2800" dirty="0">
                <a:latin typeface="Arial" panose="020B0604020202020204" pitchFamily="34" charset="0"/>
                <a:cs typeface="Arial" panose="020B0604020202020204" pitchFamily="34" charset="0"/>
              </a:rPr>
              <a:t>high-spin </a:t>
            </a:r>
            <a:r>
              <a:rPr kumimoji="1" lang="en-US" altLang="ja-JP" sz="2800" dirty="0">
                <a:latin typeface="Arial" panose="020B0604020202020204" pitchFamily="34" charset="0"/>
                <a:cs typeface="Arial" panose="020B0604020202020204" pitchFamily="34" charset="0"/>
              </a:rPr>
              <a:t>isomer. </a:t>
            </a:r>
          </a:p>
          <a:p>
            <a:endParaRPr kumimoji="1" lang="ja-JP" altLang="en-US" sz="2800">
              <a:latin typeface="Arial" panose="020B0604020202020204" pitchFamily="34" charset="0"/>
              <a:cs typeface="Arial" panose="020B0604020202020204" pitchFamily="34" charset="0"/>
            </a:endParaRPr>
          </a:p>
          <a:p>
            <a:r>
              <a:rPr kumimoji="1" lang="ja-JP" altLang="en-US" sz="2800">
                <a:latin typeface="Arial" panose="020B0604020202020204" pitchFamily="34" charset="0"/>
                <a:cs typeface="Arial" panose="020B0604020202020204" pitchFamily="34" charset="0"/>
              </a:rPr>
              <a:t>・</a:t>
            </a:r>
            <a:r>
              <a:rPr kumimoji="1" lang="en-US" altLang="ja-JP" sz="2800" dirty="0">
                <a:latin typeface="Arial" panose="020B0604020202020204" pitchFamily="34" charset="0"/>
                <a:cs typeface="Arial" panose="020B0604020202020204" pitchFamily="34" charset="0"/>
              </a:rPr>
              <a:t>The isomer ratio depends on the </a:t>
            </a:r>
            <a:r>
              <a:rPr kumimoji="1" lang="en-US" altLang="ja-JP" sz="2800" dirty="0" err="1">
                <a:latin typeface="Arial" panose="020B0604020202020204" pitchFamily="34" charset="0"/>
                <a:cs typeface="Arial" panose="020B0604020202020204" pitchFamily="34" charset="0"/>
              </a:rPr>
              <a:t>P</a:t>
            </a:r>
            <a:r>
              <a:rPr kumimoji="1" lang="en-US" altLang="ja-JP" sz="2800" baseline="-25000" dirty="0" err="1">
                <a:latin typeface="Arial" panose="020B0604020202020204" pitchFamily="34" charset="0"/>
                <a:cs typeface="Arial" panose="020B0604020202020204" pitchFamily="34" charset="0"/>
              </a:rPr>
              <a:t>diff</a:t>
            </a:r>
            <a:r>
              <a:rPr lang="en-US" altLang="ja-JP" sz="2800" dirty="0">
                <a:latin typeface="Arial" panose="020B0604020202020204" pitchFamily="34" charset="0"/>
                <a:cs typeface="Arial" panose="020B0604020202020204" pitchFamily="34" charset="0"/>
              </a:rPr>
              <a:t>.</a:t>
            </a:r>
          </a:p>
          <a:p>
            <a:endParaRPr lang="en-US" altLang="ja-JP"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2155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5BC3C7-3275-EED7-D38E-F742982BD102}"/>
              </a:ext>
            </a:extLst>
          </p:cNvPr>
          <p:cNvSpPr>
            <a:spLocks noGrp="1"/>
          </p:cNvSpPr>
          <p:nvPr>
            <p:ph type="title"/>
          </p:nvPr>
        </p:nvSpPr>
        <p:spPr>
          <a:xfrm>
            <a:off x="838200" y="2766218"/>
            <a:ext cx="10515600" cy="1325563"/>
          </a:xfrm>
        </p:spPr>
        <p:txBody>
          <a:bodyPr/>
          <a:lstStyle/>
          <a:p>
            <a:r>
              <a:rPr kumimoji="1" lang="en-US" altLang="ja-JP" dirty="0"/>
              <a:t>Thank you for listening</a:t>
            </a:r>
            <a:endParaRPr kumimoji="1" lang="ja-JP" altLang="en-US"/>
          </a:p>
        </p:txBody>
      </p:sp>
    </p:spTree>
    <p:extLst>
      <p:ext uri="{BB962C8B-B14F-4D97-AF65-F5344CB8AC3E}">
        <p14:creationId xmlns:p14="http://schemas.microsoft.com/office/powerpoint/2010/main" val="4017047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CAA3D9-97EF-5AA0-5BBE-222219FA26A2}"/>
              </a:ext>
            </a:extLst>
          </p:cNvPr>
          <p:cNvSpPr>
            <a:spLocks noGrp="1"/>
          </p:cNvSpPr>
          <p:nvPr>
            <p:ph type="title"/>
          </p:nvPr>
        </p:nvSpPr>
        <p:spPr/>
        <p:txBody>
          <a:bodyPr/>
          <a:lstStyle/>
          <a:p>
            <a:r>
              <a:rPr kumimoji="1" lang="en-US" altLang="ja-JP" dirty="0"/>
              <a:t>backup</a:t>
            </a:r>
            <a:endParaRPr kumimoji="1" lang="ja-JP" altLang="en-US"/>
          </a:p>
        </p:txBody>
      </p:sp>
      <p:sp>
        <p:nvSpPr>
          <p:cNvPr id="3" name="コンテンツ プレースホルダー 2">
            <a:extLst>
              <a:ext uri="{FF2B5EF4-FFF2-40B4-BE49-F238E27FC236}">
                <a16:creationId xmlns:a16="http://schemas.microsoft.com/office/drawing/2014/main" id="{A9CC4F28-0629-AF1F-A0B1-B42A8AC0990F}"/>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351542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74C6-5608-4742-A63D-AA2A86E3EA6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E8742EB-4BAA-1BB4-6B0F-1F41415AC1F8}"/>
              </a:ext>
            </a:extLst>
          </p:cNvPr>
          <p:cNvSpPr>
            <a:spLocks noGrp="1"/>
          </p:cNvSpPr>
          <p:nvPr>
            <p:ph type="title"/>
          </p:nvPr>
        </p:nvSpPr>
        <p:spPr/>
        <p:txBody>
          <a:bodyPr/>
          <a:lstStyle/>
          <a:p>
            <a:r>
              <a:rPr lang="en-US" altLang="ja-JP" dirty="0">
                <a:latin typeface="Arial" panose="020B0604020202020204" pitchFamily="34" charset="0"/>
                <a:cs typeface="Arial" panose="020B0604020202020204" pitchFamily="34" charset="0"/>
              </a:rPr>
              <a:t>Introduction</a:t>
            </a:r>
            <a:endParaRPr kumimoji="1" lang="ja-JP" altLang="en-US">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16EAD268-6EC7-5E5A-2352-7ED0C7B7F9F4}"/>
              </a:ext>
            </a:extLst>
          </p:cNvPr>
          <p:cNvSpPr>
            <a:spLocks noGrp="1"/>
          </p:cNvSpPr>
          <p:nvPr>
            <p:ph idx="1"/>
          </p:nvPr>
        </p:nvSpPr>
        <p:spPr>
          <a:xfrm>
            <a:off x="715617" y="1825624"/>
            <a:ext cx="11476383" cy="5032375"/>
          </a:xfrm>
        </p:spPr>
        <p:txBody>
          <a:bodyPr>
            <a:normAutofit/>
          </a:bodyPr>
          <a:lstStyle/>
          <a:p>
            <a:r>
              <a:rPr lang="en" altLang="ja-JP" b="1" dirty="0">
                <a:latin typeface="Arial" panose="020B0604020202020204" pitchFamily="34" charset="0"/>
                <a:cs typeface="Arial" panose="020B0604020202020204" pitchFamily="34" charset="0"/>
              </a:rPr>
              <a:t>Isomers</a:t>
            </a:r>
            <a:r>
              <a:rPr lang="en" altLang="ja-JP" dirty="0">
                <a:latin typeface="Arial" panose="020B0604020202020204" pitchFamily="34" charset="0"/>
                <a:cs typeface="Arial" panose="020B0604020202020204" pitchFamily="34" charset="0"/>
              </a:rPr>
              <a:t> are excited nuclear states with lifetimes longer than 1 ns, due to factors such as spin gaps, nuclear deformation, or K.</a:t>
            </a:r>
            <a:endParaRPr kumimoji="1" lang="en-US" altLang="ja-JP" dirty="0">
              <a:latin typeface="Arial" panose="020B0604020202020204" pitchFamily="34" charset="0"/>
              <a:cs typeface="Arial" panose="020B0604020202020204" pitchFamily="34" charset="0"/>
            </a:endParaRPr>
          </a:p>
          <a:p>
            <a:r>
              <a:rPr lang="en" altLang="ja-JP" dirty="0">
                <a:latin typeface="Arial" panose="020B0604020202020204" pitchFamily="34" charset="0"/>
                <a:cs typeface="Arial" panose="020B0604020202020204" pitchFamily="34" charset="0"/>
              </a:rPr>
              <a:t>High-spin isomers in rare unstable beams are valuable probes for nuclear structure, nuclear astrophysics, and applied research.</a:t>
            </a:r>
          </a:p>
          <a:p>
            <a:pPr lvl="1"/>
            <a:r>
              <a:rPr lang="en-US" altLang="ja-JP" dirty="0">
                <a:latin typeface="Arial" panose="020B0604020202020204" pitchFamily="34" charset="0"/>
                <a:cs typeface="Arial" panose="020B0604020202020204" pitchFamily="34" charset="0"/>
              </a:rPr>
              <a:t>Information about the interaction at the higher level</a:t>
            </a:r>
          </a:p>
          <a:p>
            <a:pPr lvl="1"/>
            <a:r>
              <a:rPr kumimoji="1" lang="en-US" altLang="ja-JP" dirty="0">
                <a:latin typeface="Arial" panose="020B0604020202020204" pitchFamily="34" charset="0"/>
                <a:cs typeface="Arial" panose="020B0604020202020204" pitchFamily="34" charset="0"/>
              </a:rPr>
              <a:t>Nuclear reaction from the </a:t>
            </a:r>
            <a:r>
              <a:rPr lang="en-US" altLang="ja-JP" dirty="0">
                <a:latin typeface="Arial" panose="020B0604020202020204" pitchFamily="34" charset="0"/>
                <a:cs typeface="Arial" panose="020B0604020202020204" pitchFamily="34" charset="0"/>
              </a:rPr>
              <a:t>high-spin state and the excited state</a:t>
            </a:r>
          </a:p>
          <a:p>
            <a:pPr lvl="1"/>
            <a:r>
              <a:rPr lang="en-US" altLang="ja-JP" dirty="0">
                <a:latin typeface="Arial" panose="020B0604020202020204" pitchFamily="34" charset="0"/>
                <a:cs typeface="Arial" panose="020B0604020202020204" pitchFamily="34" charset="0"/>
              </a:rPr>
              <a:t>H</a:t>
            </a:r>
            <a:r>
              <a:rPr kumimoji="1" lang="en-US" altLang="ja-JP" dirty="0">
                <a:latin typeface="Arial" panose="020B0604020202020204" pitchFamily="34" charset="0"/>
                <a:cs typeface="Arial" panose="020B0604020202020204" pitchFamily="34" charset="0"/>
              </a:rPr>
              <a:t>yper deformation</a:t>
            </a:r>
          </a:p>
          <a:p>
            <a:r>
              <a:rPr lang="en" altLang="ja-JP" dirty="0">
                <a:latin typeface="Arial" panose="020B0604020202020204" pitchFamily="34" charset="0"/>
                <a:cs typeface="Arial" panose="020B0604020202020204" pitchFamily="34" charset="0"/>
              </a:rPr>
              <a:t>Many of the unstable nuclei in various facilities are produced by fragmentation</a:t>
            </a:r>
          </a:p>
          <a:p>
            <a:r>
              <a:rPr lang="en" altLang="ja-JP" dirty="0">
                <a:latin typeface="Arial" panose="020B0604020202020204" pitchFamily="34" charset="0"/>
                <a:cs typeface="Arial" panose="020B0604020202020204" pitchFamily="34" charset="0"/>
              </a:rPr>
              <a:t>The selective production and separation of specific isomeric states remain challenging.</a:t>
            </a:r>
          </a:p>
        </p:txBody>
      </p:sp>
    </p:spTree>
    <p:extLst>
      <p:ext uri="{BB962C8B-B14F-4D97-AF65-F5344CB8AC3E}">
        <p14:creationId xmlns:p14="http://schemas.microsoft.com/office/powerpoint/2010/main" val="2705044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2F6F7A-FABE-E955-1839-D0D1451EA7F8}"/>
              </a:ext>
            </a:extLst>
          </p:cNvPr>
          <p:cNvSpPr>
            <a:spLocks noGrp="1"/>
          </p:cNvSpPr>
          <p:nvPr>
            <p:ph type="title"/>
          </p:nvPr>
        </p:nvSpPr>
        <p:spPr/>
        <p:txBody>
          <a:bodyPr/>
          <a:lstStyle/>
          <a:p>
            <a:r>
              <a:rPr kumimoji="1" lang="en-US" altLang="ja-JP" dirty="0"/>
              <a:t>Contents</a:t>
            </a:r>
            <a:endParaRPr kumimoji="1" lang="ja-JP" altLang="en-US"/>
          </a:p>
        </p:txBody>
      </p:sp>
      <p:sp>
        <p:nvSpPr>
          <p:cNvPr id="3" name="コンテンツ プレースホルダー 2">
            <a:extLst>
              <a:ext uri="{FF2B5EF4-FFF2-40B4-BE49-F238E27FC236}">
                <a16:creationId xmlns:a16="http://schemas.microsoft.com/office/drawing/2014/main" id="{901B714C-5EF7-2FFA-B6F0-AB633CA3F8F7}"/>
              </a:ext>
            </a:extLst>
          </p:cNvPr>
          <p:cNvSpPr>
            <a:spLocks noGrp="1"/>
          </p:cNvSpPr>
          <p:nvPr>
            <p:ph idx="1"/>
          </p:nvPr>
        </p:nvSpPr>
        <p:spPr/>
        <p:txBody>
          <a:bodyPr/>
          <a:lstStyle/>
          <a:p>
            <a:r>
              <a:rPr kumimoji="1" lang="en-US" altLang="ja-JP" dirty="0"/>
              <a:t>Introduction</a:t>
            </a:r>
          </a:p>
          <a:p>
            <a:pPr lvl="1"/>
            <a:r>
              <a:rPr kumimoji="1" lang="en-US" altLang="ja-JP" dirty="0"/>
              <a:t>high-spin isomer </a:t>
            </a:r>
          </a:p>
          <a:p>
            <a:pPr lvl="1"/>
            <a:r>
              <a:rPr lang="en-US" altLang="ja-JP" dirty="0"/>
              <a:t>fragmentation</a:t>
            </a:r>
            <a:endParaRPr kumimoji="1" lang="en-US" altLang="ja-JP" dirty="0"/>
          </a:p>
          <a:p>
            <a:r>
              <a:rPr lang="en-US" altLang="ja-JP" dirty="0"/>
              <a:t>Purpose</a:t>
            </a:r>
          </a:p>
          <a:p>
            <a:r>
              <a:rPr lang="en-US" altLang="ja-JP" dirty="0"/>
              <a:t>Experiment</a:t>
            </a:r>
          </a:p>
          <a:p>
            <a:endParaRPr lang="en-US" altLang="ja-JP" dirty="0"/>
          </a:p>
          <a:p>
            <a:endParaRPr kumimoji="1" lang="ja-JP" altLang="en-US"/>
          </a:p>
        </p:txBody>
      </p:sp>
    </p:spTree>
    <p:extLst>
      <p:ext uri="{BB962C8B-B14F-4D97-AF65-F5344CB8AC3E}">
        <p14:creationId xmlns:p14="http://schemas.microsoft.com/office/powerpoint/2010/main" val="3673318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07EF69-2E12-5C0C-3F4B-10E3A905D572}"/>
              </a:ext>
            </a:extLst>
          </p:cNvPr>
          <p:cNvSpPr>
            <a:spLocks noGrp="1"/>
          </p:cNvSpPr>
          <p:nvPr>
            <p:ph type="title"/>
          </p:nvPr>
        </p:nvSpPr>
        <p:spPr/>
        <p:txBody>
          <a:bodyPr/>
          <a:lstStyle/>
          <a:p>
            <a:r>
              <a:rPr lang="en-US" altLang="ja-JP" dirty="0">
                <a:latin typeface="Arial" panose="020B0604020202020204" pitchFamily="34" charset="0"/>
                <a:cs typeface="Arial" panose="020B0604020202020204" pitchFamily="34" charset="0"/>
              </a:rPr>
              <a:t>Fragmentation in previous study </a:t>
            </a:r>
            <a:endParaRPr kumimoji="1" lang="ja-JP" altLang="en-US">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BFEC35FC-E385-1779-A17C-45EC3D1BC2EE}"/>
              </a:ext>
            </a:extLst>
          </p:cNvPr>
          <p:cNvSpPr txBox="1"/>
          <p:nvPr/>
        </p:nvSpPr>
        <p:spPr>
          <a:xfrm>
            <a:off x="304800" y="4180344"/>
            <a:ext cx="11887200" cy="2677656"/>
          </a:xfrm>
          <a:prstGeom prst="rect">
            <a:avLst/>
          </a:prstGeom>
          <a:noFill/>
        </p:spPr>
        <p:txBody>
          <a:bodyPr wrap="square">
            <a:spAutoFit/>
          </a:bodyPr>
          <a:lstStyle/>
          <a:p>
            <a:r>
              <a:rPr kumimoji="1" lang="ja-JP" altLang="en-US" sz="2800">
                <a:latin typeface="Arial" panose="020B0604020202020204" pitchFamily="34" charset="0"/>
                <a:cs typeface="Arial" panose="020B0604020202020204" pitchFamily="34" charset="0"/>
              </a:rPr>
              <a:t>・</a:t>
            </a:r>
            <a:r>
              <a:rPr kumimoji="1" lang="en-US" altLang="ja-JP" sz="2800" dirty="0">
                <a:latin typeface="Arial" panose="020B0604020202020204" pitchFamily="34" charset="0"/>
                <a:cs typeface="Arial" panose="020B0604020202020204" pitchFamily="34" charset="0"/>
              </a:rPr>
              <a:t>Systematic </a:t>
            </a:r>
            <a:r>
              <a:rPr lang="en-US" altLang="ja-JP" sz="2800" dirty="0">
                <a:latin typeface="Arial" panose="020B0604020202020204" pitchFamily="34" charset="0"/>
                <a:cs typeface="Arial" panose="020B0604020202020204" pitchFamily="34" charset="0"/>
              </a:rPr>
              <a:t>measurements in </a:t>
            </a:r>
            <a:r>
              <a:rPr lang="en-US" altLang="ja-JP" sz="2800" dirty="0" err="1">
                <a:latin typeface="Arial" panose="020B0604020202020204" pitchFamily="34" charset="0"/>
                <a:cs typeface="Arial" panose="020B0604020202020204" pitchFamily="34" charset="0"/>
              </a:rPr>
              <a:t>g.s.</a:t>
            </a:r>
            <a:r>
              <a:rPr kumimoji="1" lang="en-US" altLang="ja-JP" sz="2800" dirty="0">
                <a:latin typeface="Arial" panose="020B0604020202020204" pitchFamily="34" charset="0"/>
                <a:cs typeface="Arial" panose="020B0604020202020204" pitchFamily="34" charset="0"/>
              </a:rPr>
              <a:t>:</a:t>
            </a:r>
          </a:p>
          <a:p>
            <a:r>
              <a:rPr lang="en-US" altLang="ja-JP" sz="2800" dirty="0">
                <a:latin typeface="Arial" panose="020B0604020202020204" pitchFamily="34" charset="0"/>
                <a:cs typeface="Arial" panose="020B0604020202020204" pitchFamily="34" charset="0"/>
              </a:rPr>
              <a:t>  :Cross-section[2], Momentum distribution[3], Momentum peak shift [3]such </a:t>
            </a:r>
            <a:r>
              <a:rPr lang="en-US" altLang="ja-JP" sz="2800" dirty="0">
                <a:solidFill>
                  <a:srgbClr val="FF0000"/>
                </a:solidFill>
                <a:latin typeface="Arial" panose="020B0604020202020204" pitchFamily="34" charset="0"/>
                <a:cs typeface="Arial" panose="020B0604020202020204" pitchFamily="34" charset="0"/>
              </a:rPr>
              <a:t>as isomer production</a:t>
            </a:r>
          </a:p>
          <a:p>
            <a:r>
              <a:rPr lang="ja-JP" altLang="en-US" sz="2800">
                <a:latin typeface="Arial" panose="020B0604020202020204" pitchFamily="34" charset="0"/>
                <a:cs typeface="Arial" panose="020B0604020202020204" pitchFamily="34" charset="0"/>
              </a:rPr>
              <a:t>・</a:t>
            </a:r>
            <a:r>
              <a:rPr lang="en-US" altLang="ja-JP" sz="2800" dirty="0">
                <a:latin typeface="Arial" panose="020B0604020202020204" pitchFamily="34" charset="0"/>
                <a:cs typeface="Arial" panose="020B0604020202020204" pitchFamily="34" charset="0"/>
              </a:rPr>
              <a:t>Theoretical calculation  study:</a:t>
            </a:r>
          </a:p>
          <a:p>
            <a:r>
              <a:rPr lang="ja-JP" altLang="en-US" sz="2800">
                <a:latin typeface="Arial" panose="020B0604020202020204" pitchFamily="34" charset="0"/>
                <a:cs typeface="Arial" panose="020B0604020202020204" pitchFamily="34" charset="0"/>
              </a:rPr>
              <a:t>：</a:t>
            </a:r>
            <a:r>
              <a:rPr lang="en-US" altLang="ja-JP" sz="2800" dirty="0">
                <a:latin typeface="Arial" panose="020B0604020202020204" pitchFamily="34" charset="0"/>
                <a:cs typeface="Arial" panose="020B0604020202020204" pitchFamily="34" charset="0"/>
              </a:rPr>
              <a:t>Glauber model[4],</a:t>
            </a:r>
            <a:r>
              <a:rPr lang="en" altLang="ja-JP" sz="2800" dirty="0" err="1">
                <a:solidFill>
                  <a:srgbClr val="1F1F1F"/>
                </a:solidFill>
                <a:latin typeface="Arial" panose="020B0604020202020204" pitchFamily="34" charset="0"/>
                <a:cs typeface="Arial" panose="020B0604020202020204" pitchFamily="34" charset="0"/>
              </a:rPr>
              <a:t>E</a:t>
            </a:r>
            <a:r>
              <a:rPr lang="en" altLang="ja-JP" sz="2800" b="0" i="0" dirty="0" err="1">
                <a:solidFill>
                  <a:srgbClr val="1F1F1F"/>
                </a:solidFill>
                <a:effectLst/>
                <a:latin typeface="Arial" panose="020B0604020202020204" pitchFamily="34" charset="0"/>
                <a:cs typeface="Arial" panose="020B0604020202020204" pitchFamily="34" charset="0"/>
              </a:rPr>
              <a:t>ikonal</a:t>
            </a:r>
            <a:r>
              <a:rPr lang="en" altLang="ja-JP" sz="2800" b="0" i="0" dirty="0">
                <a:solidFill>
                  <a:srgbClr val="1F1F1F"/>
                </a:solidFill>
                <a:effectLst/>
                <a:latin typeface="Arial" panose="020B0604020202020204" pitchFamily="34" charset="0"/>
                <a:cs typeface="Arial" panose="020B0604020202020204" pitchFamily="34" charset="0"/>
              </a:rPr>
              <a:t> approximation[4],</a:t>
            </a:r>
            <a:r>
              <a:rPr lang="en-US" altLang="ja-JP" sz="2800" b="0" i="0" dirty="0" err="1">
                <a:solidFill>
                  <a:srgbClr val="1F1F1F"/>
                </a:solidFill>
                <a:effectLst/>
                <a:latin typeface="Arial" panose="020B0604020202020204" pitchFamily="34" charset="0"/>
                <a:cs typeface="Arial" panose="020B0604020202020204" pitchFamily="34" charset="0"/>
              </a:rPr>
              <a:t>Gaimard</a:t>
            </a:r>
            <a:r>
              <a:rPr lang="en-US" altLang="ja-JP" sz="2800" dirty="0">
                <a:solidFill>
                  <a:srgbClr val="1F1F1F"/>
                </a:solidFill>
                <a:latin typeface="Arial" panose="020B0604020202020204" pitchFamily="34" charset="0"/>
                <a:cs typeface="Arial" panose="020B0604020202020204" pitchFamily="34" charset="0"/>
              </a:rPr>
              <a:t>-</a:t>
            </a:r>
            <a:r>
              <a:rPr lang="en-US" altLang="ja-JP" sz="2800" b="0" i="0" dirty="0">
                <a:solidFill>
                  <a:srgbClr val="1F1F1F"/>
                </a:solidFill>
                <a:effectLst/>
                <a:latin typeface="Arial" panose="020B0604020202020204" pitchFamily="34" charset="0"/>
                <a:cs typeface="Arial" panose="020B0604020202020204" pitchFamily="34" charset="0"/>
              </a:rPr>
              <a:t>Schmidt method[5],</a:t>
            </a:r>
            <a:r>
              <a:rPr lang="en" altLang="ja-JP" sz="2800" dirty="0">
                <a:latin typeface="Arial" panose="020B0604020202020204" pitchFamily="34" charset="0"/>
                <a:cs typeface="Arial" panose="020B0604020202020204" pitchFamily="34" charset="0"/>
              </a:rPr>
              <a:t>EPAX[2]</a:t>
            </a:r>
          </a:p>
        </p:txBody>
      </p:sp>
      <p:pic>
        <p:nvPicPr>
          <p:cNvPr id="5" name="図 4">
            <a:extLst>
              <a:ext uri="{FF2B5EF4-FFF2-40B4-BE49-F238E27FC236}">
                <a16:creationId xmlns:a16="http://schemas.microsoft.com/office/drawing/2014/main" id="{897920A5-5705-BCBE-9DC5-8F958A0F259E}"/>
              </a:ext>
            </a:extLst>
          </p:cNvPr>
          <p:cNvPicPr>
            <a:picLocks noChangeAspect="1"/>
          </p:cNvPicPr>
          <p:nvPr/>
        </p:nvPicPr>
        <p:blipFill>
          <a:blip r:embed="rId2"/>
          <a:stretch>
            <a:fillRect/>
          </a:stretch>
        </p:blipFill>
        <p:spPr>
          <a:xfrm>
            <a:off x="304800" y="1407350"/>
            <a:ext cx="3915191" cy="2897950"/>
          </a:xfrm>
          <a:prstGeom prst="rect">
            <a:avLst/>
          </a:prstGeom>
        </p:spPr>
      </p:pic>
      <p:sp>
        <p:nvSpPr>
          <p:cNvPr id="6" name="テキスト ボックス 5">
            <a:extLst>
              <a:ext uri="{FF2B5EF4-FFF2-40B4-BE49-F238E27FC236}">
                <a16:creationId xmlns:a16="http://schemas.microsoft.com/office/drawing/2014/main" id="{76F9086E-49E5-392E-FF0E-B7199F31D09D}"/>
              </a:ext>
            </a:extLst>
          </p:cNvPr>
          <p:cNvSpPr txBox="1"/>
          <p:nvPr/>
        </p:nvSpPr>
        <p:spPr>
          <a:xfrm>
            <a:off x="6442792" y="1407350"/>
            <a:ext cx="6777908" cy="646331"/>
          </a:xfrm>
          <a:prstGeom prst="rect">
            <a:avLst/>
          </a:prstGeom>
          <a:noFill/>
        </p:spPr>
        <p:txBody>
          <a:bodyPr wrap="square">
            <a:spAutoFit/>
          </a:bodyPr>
          <a:lstStyle/>
          <a:p>
            <a:r>
              <a:rPr lang="en" altLang="ja-JP" sz="1200" dirty="0">
                <a:solidFill>
                  <a:srgbClr val="000000"/>
                </a:solidFill>
                <a:effectLst/>
                <a:cs typeface="Arial" panose="020B0604020202020204" pitchFamily="34" charset="0"/>
              </a:rPr>
              <a:t>[1] </a:t>
            </a:r>
            <a:r>
              <a:rPr lang="en" altLang="ja-JP" sz="1200" dirty="0">
                <a:solidFill>
                  <a:srgbClr val="000000"/>
                </a:solidFill>
                <a:effectLst/>
                <a:cs typeface="Gill Sans" panose="020B0502020104020203" pitchFamily="34" charset="-79"/>
              </a:rPr>
              <a:t>A.S. </a:t>
            </a:r>
            <a:r>
              <a:rPr lang="en" altLang="ja-JP" sz="1200" i="1" dirty="0">
                <a:solidFill>
                  <a:srgbClr val="000000"/>
                </a:solidFill>
                <a:effectLst/>
                <a:cs typeface="Gill Sans" panose="020B0502020104020203" pitchFamily="34" charset="-79"/>
              </a:rPr>
              <a:t>Goldhaber Physics Letters B </a:t>
            </a:r>
            <a:r>
              <a:rPr lang="en-US" altLang="ja-JP" sz="1200" b="1" dirty="0">
                <a:solidFill>
                  <a:srgbClr val="000000"/>
                </a:solidFill>
                <a:effectLst/>
                <a:cs typeface="Gill Sans" panose="020B0502020104020203" pitchFamily="34" charset="-79"/>
              </a:rPr>
              <a:t>53 </a:t>
            </a:r>
            <a:r>
              <a:rPr lang="en-US" altLang="ja-JP" sz="1200" dirty="0">
                <a:solidFill>
                  <a:srgbClr val="000000"/>
                </a:solidFill>
                <a:effectLst/>
                <a:cs typeface="Gill Sans" panose="020B0502020104020203" pitchFamily="34" charset="-79"/>
              </a:rPr>
              <a:t>306308</a:t>
            </a:r>
            <a:r>
              <a:rPr lang="en" altLang="ja-JP" sz="1200" dirty="0">
                <a:solidFill>
                  <a:srgbClr val="000000"/>
                </a:solidFill>
                <a:effectLst/>
                <a:cs typeface="Gill Sans" panose="020B0502020104020203" pitchFamily="34" charset="-79"/>
              </a:rPr>
              <a:t> (</a:t>
            </a:r>
            <a:r>
              <a:rPr lang="en-US" altLang="ja-JP" sz="1200" dirty="0">
                <a:solidFill>
                  <a:srgbClr val="000000"/>
                </a:solidFill>
                <a:effectLst/>
                <a:cs typeface="Gill Sans" panose="020B0502020104020203" pitchFamily="34" charset="-79"/>
              </a:rPr>
              <a:t>1974)</a:t>
            </a:r>
          </a:p>
          <a:p>
            <a:r>
              <a:rPr lang="en" altLang="ja-JP" sz="1200" dirty="0">
                <a:solidFill>
                  <a:srgbClr val="000000"/>
                </a:solidFill>
              </a:rPr>
              <a:t>[2]</a:t>
            </a:r>
            <a:r>
              <a:rPr lang="en" altLang="ja-JP" sz="1200" dirty="0">
                <a:solidFill>
                  <a:srgbClr val="000000"/>
                </a:solidFill>
                <a:effectLst/>
              </a:rPr>
              <a:t>K. </a:t>
            </a:r>
            <a:r>
              <a:rPr lang="en" altLang="ja-JP" sz="1200" dirty="0" err="1">
                <a:solidFill>
                  <a:srgbClr val="000000"/>
                </a:solidFill>
                <a:effectLst/>
              </a:rPr>
              <a:t>Summerer</a:t>
            </a:r>
            <a:r>
              <a:rPr lang="en" altLang="ja-JP" sz="1200" dirty="0">
                <a:solidFill>
                  <a:srgbClr val="000000"/>
                </a:solidFill>
                <a:effectLst/>
              </a:rPr>
              <a:t> </a:t>
            </a:r>
            <a:r>
              <a:rPr lang="en" altLang="ja-JP" sz="1200" i="1" dirty="0">
                <a:solidFill>
                  <a:srgbClr val="000000"/>
                </a:solidFill>
                <a:effectLst/>
              </a:rPr>
              <a:t>Phys. Rev. C</a:t>
            </a:r>
            <a:r>
              <a:rPr lang="en" altLang="ja-JP" sz="1200" dirty="0">
                <a:solidFill>
                  <a:srgbClr val="000000"/>
                </a:solidFill>
                <a:effectLst/>
              </a:rPr>
              <a:t>  </a:t>
            </a:r>
            <a:r>
              <a:rPr lang="en" altLang="ja-JP" sz="1200" b="1" dirty="0">
                <a:solidFill>
                  <a:srgbClr val="000000"/>
                </a:solidFill>
                <a:effectLst/>
              </a:rPr>
              <a:t>61</a:t>
            </a:r>
            <a:r>
              <a:rPr lang="en" altLang="ja-JP" sz="1200" dirty="0">
                <a:solidFill>
                  <a:srgbClr val="000000"/>
                </a:solidFill>
                <a:effectLst/>
              </a:rPr>
              <a:t>  034607  (2000)</a:t>
            </a:r>
            <a:endParaRPr lang="en" altLang="ja-JP" sz="1200" dirty="0">
              <a:solidFill>
                <a:srgbClr val="000000"/>
              </a:solidFill>
              <a:effectLst/>
              <a:cs typeface="Arial" panose="020B0604020202020204" pitchFamily="34" charset="0"/>
            </a:endParaRPr>
          </a:p>
          <a:p>
            <a:r>
              <a:rPr lang="en" altLang="ja-JP" sz="1200" dirty="0">
                <a:solidFill>
                  <a:srgbClr val="000000"/>
                </a:solidFill>
                <a:effectLst/>
                <a:cs typeface="Arial" panose="020B0604020202020204" pitchFamily="34" charset="0"/>
              </a:rPr>
              <a:t>[3] </a:t>
            </a:r>
            <a:r>
              <a:rPr lang="en" altLang="ja-JP" sz="1200" dirty="0" err="1">
                <a:solidFill>
                  <a:srgbClr val="000000"/>
                </a:solidFill>
                <a:effectLst/>
                <a:cs typeface="Arial" panose="020B0604020202020204" pitchFamily="34" charset="0"/>
              </a:rPr>
              <a:t>Notani</a:t>
            </a:r>
            <a:r>
              <a:rPr lang="en" altLang="ja-JP" sz="1200" i="1" dirty="0">
                <a:solidFill>
                  <a:srgbClr val="000000"/>
                </a:solidFill>
                <a:effectLst/>
                <a:cs typeface="Arial" panose="020B0604020202020204" pitchFamily="34" charset="0"/>
              </a:rPr>
              <a:t> Phys. Rev. C</a:t>
            </a:r>
            <a:r>
              <a:rPr lang="en" altLang="ja-JP" sz="1200" dirty="0">
                <a:solidFill>
                  <a:srgbClr val="000000"/>
                </a:solidFill>
                <a:effectLst/>
                <a:cs typeface="Arial" panose="020B0604020202020204" pitchFamily="34" charset="0"/>
              </a:rPr>
              <a:t>  </a:t>
            </a:r>
            <a:r>
              <a:rPr lang="en" altLang="ja-JP" sz="1200" b="1" dirty="0">
                <a:solidFill>
                  <a:srgbClr val="000000"/>
                </a:solidFill>
                <a:effectLst/>
                <a:cs typeface="Arial" panose="020B0604020202020204" pitchFamily="34" charset="0"/>
              </a:rPr>
              <a:t>76</a:t>
            </a:r>
            <a:r>
              <a:rPr lang="en" altLang="ja-JP" sz="1200" dirty="0">
                <a:solidFill>
                  <a:srgbClr val="000000"/>
                </a:solidFill>
                <a:effectLst/>
                <a:cs typeface="Arial" panose="020B0604020202020204" pitchFamily="34" charset="0"/>
              </a:rPr>
              <a:t>  044605  (2007)</a:t>
            </a:r>
          </a:p>
        </p:txBody>
      </p:sp>
      <p:sp>
        <p:nvSpPr>
          <p:cNvPr id="7" name="テキスト ボックス 6">
            <a:extLst>
              <a:ext uri="{FF2B5EF4-FFF2-40B4-BE49-F238E27FC236}">
                <a16:creationId xmlns:a16="http://schemas.microsoft.com/office/drawing/2014/main" id="{B8B18AAE-BBF2-6479-E55B-86C60ACC7032}"/>
              </a:ext>
            </a:extLst>
          </p:cNvPr>
          <p:cNvSpPr txBox="1"/>
          <p:nvPr/>
        </p:nvSpPr>
        <p:spPr>
          <a:xfrm>
            <a:off x="6442792" y="2031325"/>
            <a:ext cx="27344914" cy="646331"/>
          </a:xfrm>
          <a:prstGeom prst="rect">
            <a:avLst/>
          </a:prstGeom>
          <a:noFill/>
        </p:spPr>
        <p:txBody>
          <a:bodyPr wrap="square">
            <a:spAutoFit/>
          </a:bodyPr>
          <a:lstStyle/>
          <a:p>
            <a:r>
              <a:rPr lang="en" altLang="ja-JP" sz="1200" dirty="0">
                <a:solidFill>
                  <a:srgbClr val="000000"/>
                </a:solidFill>
                <a:cs typeface="Arial" panose="020B0604020202020204" pitchFamily="34" charset="0"/>
              </a:rPr>
              <a:t>[4] </a:t>
            </a:r>
            <a:r>
              <a:rPr lang="en" altLang="ja-JP" sz="1200" dirty="0">
                <a:solidFill>
                  <a:srgbClr val="000000"/>
                </a:solidFill>
                <a:effectLst/>
              </a:rPr>
              <a:t>M. Tanaka</a:t>
            </a:r>
            <a:r>
              <a:rPr lang="en" altLang="ja-JP" sz="1200" dirty="0">
                <a:solidFill>
                  <a:srgbClr val="000000"/>
                </a:solidFill>
                <a:cs typeface="Arial" panose="020B0604020202020204" pitchFamily="34" charset="0"/>
              </a:rPr>
              <a:t> </a:t>
            </a:r>
            <a:r>
              <a:rPr lang="en" altLang="ja-JP" sz="1200" i="1" dirty="0">
                <a:solidFill>
                  <a:srgbClr val="000000"/>
                </a:solidFill>
                <a:effectLst/>
              </a:rPr>
              <a:t>PhysRevC</a:t>
            </a:r>
            <a:r>
              <a:rPr lang="en" altLang="ja-JP" sz="1200" dirty="0">
                <a:solidFill>
                  <a:srgbClr val="000000"/>
                </a:solidFill>
                <a:effectLst/>
              </a:rPr>
              <a:t>.</a:t>
            </a:r>
            <a:r>
              <a:rPr lang="en" altLang="ja-JP" sz="1200" b="1" dirty="0">
                <a:solidFill>
                  <a:srgbClr val="000000"/>
                </a:solidFill>
                <a:effectLst/>
              </a:rPr>
              <a:t>106</a:t>
            </a:r>
            <a:r>
              <a:rPr lang="en" altLang="ja-JP" sz="1200" dirty="0">
                <a:solidFill>
                  <a:srgbClr val="000000"/>
                </a:solidFill>
                <a:effectLst/>
              </a:rPr>
              <a:t>.014617(2022)</a:t>
            </a:r>
          </a:p>
          <a:p>
            <a:r>
              <a:rPr lang="en" altLang="ja-JP" sz="1200" dirty="0">
                <a:solidFill>
                  <a:srgbClr val="000000"/>
                </a:solidFill>
              </a:rPr>
              <a:t>[5]</a:t>
            </a:r>
            <a:r>
              <a:rPr lang="en" altLang="ja-JP" sz="1200" dirty="0">
                <a:solidFill>
                  <a:srgbClr val="000000"/>
                </a:solidFill>
                <a:effectLst/>
              </a:rPr>
              <a:t> J.-J. </a:t>
            </a:r>
            <a:r>
              <a:rPr lang="en" altLang="ja-JP" sz="1200" dirty="0" err="1">
                <a:solidFill>
                  <a:srgbClr val="000000"/>
                </a:solidFill>
                <a:effectLst/>
              </a:rPr>
              <a:t>Gaimard</a:t>
            </a:r>
            <a:r>
              <a:rPr lang="en" altLang="ja-JP" sz="1200" dirty="0">
                <a:solidFill>
                  <a:srgbClr val="000000"/>
                </a:solidFill>
                <a:effectLst/>
              </a:rPr>
              <a:t> </a:t>
            </a:r>
            <a:r>
              <a:rPr lang="en" altLang="ja-JP" sz="1200" i="1" dirty="0">
                <a:solidFill>
                  <a:srgbClr val="000000"/>
                </a:solidFill>
                <a:effectLst/>
              </a:rPr>
              <a:t>Nuclear Physics A  </a:t>
            </a:r>
            <a:r>
              <a:rPr lang="en" altLang="ja-JP" sz="1200" b="1" dirty="0">
                <a:solidFill>
                  <a:srgbClr val="000000"/>
                </a:solidFill>
                <a:effectLst/>
              </a:rPr>
              <a:t>531</a:t>
            </a:r>
            <a:r>
              <a:rPr lang="en" altLang="ja-JP" sz="1200" dirty="0">
                <a:solidFill>
                  <a:srgbClr val="000000"/>
                </a:solidFill>
                <a:effectLst/>
              </a:rPr>
              <a:t>  709745  (1991)</a:t>
            </a:r>
          </a:p>
          <a:p>
            <a:r>
              <a:rPr lang="en" altLang="ja-JP" sz="1200" dirty="0">
                <a:solidFill>
                  <a:srgbClr val="000000"/>
                </a:solidFill>
                <a:cs typeface="Arial" panose="020B0604020202020204" pitchFamily="34" charset="0"/>
              </a:rPr>
              <a:t>[6]</a:t>
            </a:r>
            <a:r>
              <a:rPr lang="en-US" altLang="ja-JP" sz="1200" dirty="0">
                <a:effectLst/>
                <a:cs typeface="Arial" panose="020B0604020202020204" pitchFamily="34" charset="0"/>
              </a:rPr>
              <a:t> De </a:t>
            </a:r>
            <a:r>
              <a:rPr lang="en-US" altLang="ja-JP" sz="1200" dirty="0" err="1">
                <a:effectLst/>
                <a:cs typeface="Arial" panose="020B0604020202020204" pitchFamily="34" charset="0"/>
              </a:rPr>
              <a:t>jong</a:t>
            </a:r>
            <a:r>
              <a:rPr lang="en" altLang="ja-JP" sz="1200" i="1" dirty="0">
                <a:effectLst/>
                <a:cs typeface="Arial" panose="020B0604020202020204" pitchFamily="34" charset="0"/>
              </a:rPr>
              <a:t> </a:t>
            </a:r>
            <a:r>
              <a:rPr lang="en" altLang="ja-JP" sz="1200" i="1" dirty="0" err="1">
                <a:solidFill>
                  <a:srgbClr val="000000"/>
                </a:solidFill>
                <a:cs typeface="Arial" panose="020B0604020202020204" pitchFamily="34" charset="0"/>
              </a:rPr>
              <a:t>Nucler</a:t>
            </a:r>
            <a:r>
              <a:rPr lang="en" altLang="ja-JP" sz="1200" i="1" dirty="0" err="1">
                <a:solidFill>
                  <a:srgbClr val="000000"/>
                </a:solidFill>
                <a:effectLst/>
                <a:cs typeface="Arial" panose="020B0604020202020204" pitchFamily="34" charset="0"/>
              </a:rPr>
              <a:t>.Phys</a:t>
            </a:r>
            <a:r>
              <a:rPr lang="en" altLang="ja-JP" sz="1200" i="1" dirty="0">
                <a:solidFill>
                  <a:srgbClr val="000000"/>
                </a:solidFill>
                <a:effectLst/>
                <a:cs typeface="Arial" panose="020B0604020202020204" pitchFamily="34" charset="0"/>
              </a:rPr>
              <a:t> A </a:t>
            </a:r>
            <a:r>
              <a:rPr lang="en" altLang="ja-JP" sz="1200" b="1" i="1" dirty="0">
                <a:solidFill>
                  <a:srgbClr val="000000"/>
                </a:solidFill>
                <a:cs typeface="Arial" panose="020B0604020202020204" pitchFamily="34" charset="0"/>
              </a:rPr>
              <a:t>4</a:t>
            </a:r>
            <a:r>
              <a:rPr lang="en" altLang="ja-JP" sz="1200" dirty="0">
                <a:effectLst/>
                <a:cs typeface="Arial" panose="020B0604020202020204" pitchFamily="34" charset="0"/>
              </a:rPr>
              <a:t>, 435444 (</a:t>
            </a:r>
            <a:r>
              <a:rPr lang="en" altLang="ja-JP" sz="1200" dirty="0">
                <a:cs typeface="Arial" panose="020B0604020202020204" pitchFamily="34" charset="0"/>
              </a:rPr>
              <a:t>1997</a:t>
            </a:r>
            <a:r>
              <a:rPr lang="en" altLang="ja-JP" sz="1200" dirty="0">
                <a:effectLst/>
                <a:cs typeface="Arial" panose="020B0604020202020204" pitchFamily="34" charset="0"/>
              </a:rPr>
              <a:t>)</a:t>
            </a:r>
          </a:p>
        </p:txBody>
      </p:sp>
    </p:spTree>
    <p:extLst>
      <p:ext uri="{BB962C8B-B14F-4D97-AF65-F5344CB8AC3E}">
        <p14:creationId xmlns:p14="http://schemas.microsoft.com/office/powerpoint/2010/main" val="1533663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19C515-ED88-A133-0C02-70AA2B5E6A1A}"/>
              </a:ext>
            </a:extLst>
          </p:cNvPr>
          <p:cNvSpPr>
            <a:spLocks noGrp="1"/>
          </p:cNvSpPr>
          <p:nvPr>
            <p:ph type="title"/>
          </p:nvPr>
        </p:nvSpPr>
        <p:spPr>
          <a:xfrm>
            <a:off x="342900" y="365125"/>
            <a:ext cx="10515600" cy="1325563"/>
          </a:xfrm>
        </p:spPr>
        <p:txBody>
          <a:bodyPr/>
          <a:lstStyle/>
          <a:p>
            <a:r>
              <a:rPr lang="en-US" altLang="ja-JP" dirty="0">
                <a:latin typeface="Arial" panose="020B0604020202020204" pitchFamily="34" charset="0"/>
                <a:cs typeface="Arial" panose="020B0604020202020204" pitchFamily="34" charset="0"/>
              </a:rPr>
              <a:t>Introduction</a:t>
            </a:r>
            <a:endParaRPr kumimoji="1" lang="ja-JP" altLang="en-US">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28851F50-9556-9BA2-3997-9E45ECBB4594}"/>
              </a:ext>
            </a:extLst>
          </p:cNvPr>
          <p:cNvSpPr>
            <a:spLocks noGrp="1"/>
          </p:cNvSpPr>
          <p:nvPr>
            <p:ph idx="1"/>
          </p:nvPr>
        </p:nvSpPr>
        <p:spPr>
          <a:xfrm>
            <a:off x="614017" y="1460500"/>
            <a:ext cx="11476383" cy="5032375"/>
          </a:xfrm>
        </p:spPr>
        <p:txBody>
          <a:bodyPr>
            <a:normAutofit/>
          </a:bodyPr>
          <a:lstStyle/>
          <a:p>
            <a:r>
              <a:rPr lang="en" altLang="ja-JP" b="1" dirty="0">
                <a:latin typeface="Arial" panose="020B0604020202020204" pitchFamily="34" charset="0"/>
                <a:cs typeface="Arial" panose="020B0604020202020204" pitchFamily="34" charset="0"/>
              </a:rPr>
              <a:t>Isomers</a:t>
            </a:r>
            <a:r>
              <a:rPr lang="en" altLang="ja-JP" dirty="0">
                <a:latin typeface="Arial" panose="020B0604020202020204" pitchFamily="34" charset="0"/>
                <a:cs typeface="Arial" panose="020B0604020202020204" pitchFamily="34" charset="0"/>
              </a:rPr>
              <a:t> :longer life excited state(&gt;1 ns), Spin-gap, Deformed and K </a:t>
            </a:r>
            <a:endParaRPr kumimoji="1" lang="en-US" altLang="ja-JP" dirty="0">
              <a:latin typeface="Arial" panose="020B0604020202020204" pitchFamily="34" charset="0"/>
              <a:cs typeface="Arial" panose="020B0604020202020204" pitchFamily="34" charset="0"/>
            </a:endParaRPr>
          </a:p>
          <a:p>
            <a:r>
              <a:rPr lang="en" altLang="ja-JP" dirty="0">
                <a:latin typeface="Arial" panose="020B0604020202020204" pitchFamily="34" charset="0"/>
                <a:cs typeface="Arial" panose="020B0604020202020204" pitchFamily="34" charset="0"/>
              </a:rPr>
              <a:t>High-spin isomers: valuable probes </a:t>
            </a:r>
          </a:p>
          <a:p>
            <a:pPr lvl="1"/>
            <a:r>
              <a:rPr lang="en" altLang="ja-JP" dirty="0">
                <a:latin typeface="Arial" panose="020B0604020202020204" pitchFamily="34" charset="0"/>
                <a:cs typeface="Arial" panose="020B0604020202020204" pitchFamily="34" charset="0"/>
              </a:rPr>
              <a:t>nuclear structure, nuclear astrophysics, and applied research.</a:t>
            </a:r>
          </a:p>
          <a:p>
            <a:pPr lvl="2"/>
            <a:r>
              <a:rPr lang="en-US" altLang="ja-JP" dirty="0">
                <a:latin typeface="Arial" panose="020B0604020202020204" pitchFamily="34" charset="0"/>
                <a:cs typeface="Arial" panose="020B0604020202020204" pitchFamily="34" charset="0"/>
              </a:rPr>
              <a:t>The interaction at the higher level	</a:t>
            </a:r>
          </a:p>
          <a:p>
            <a:pPr lvl="2"/>
            <a:r>
              <a:rPr kumimoji="1" lang="en-US" altLang="ja-JP" dirty="0">
                <a:latin typeface="Arial" panose="020B0604020202020204" pitchFamily="34" charset="0"/>
                <a:cs typeface="Arial" panose="020B0604020202020204" pitchFamily="34" charset="0"/>
              </a:rPr>
              <a:t>Nuclear reaction</a:t>
            </a:r>
            <a:endParaRPr lang="en-US" altLang="ja-JP" dirty="0">
              <a:latin typeface="Arial" panose="020B0604020202020204" pitchFamily="34" charset="0"/>
              <a:cs typeface="Arial" panose="020B0604020202020204" pitchFamily="34" charset="0"/>
            </a:endParaRPr>
          </a:p>
          <a:p>
            <a:pPr lvl="2"/>
            <a:r>
              <a:rPr lang="en-US" altLang="ja-JP" dirty="0">
                <a:latin typeface="Arial" panose="020B0604020202020204" pitchFamily="34" charset="0"/>
                <a:cs typeface="Arial" panose="020B0604020202020204" pitchFamily="34" charset="0"/>
              </a:rPr>
              <a:t>H</a:t>
            </a:r>
            <a:r>
              <a:rPr kumimoji="1" lang="en-US" altLang="ja-JP" dirty="0">
                <a:latin typeface="Arial" panose="020B0604020202020204" pitchFamily="34" charset="0"/>
                <a:cs typeface="Arial" panose="020B0604020202020204" pitchFamily="34" charset="0"/>
              </a:rPr>
              <a:t>yper deformation</a:t>
            </a:r>
          </a:p>
          <a:p>
            <a:pPr lvl="2"/>
            <a:r>
              <a:rPr kumimoji="1" lang="en-US" altLang="ja-JP" dirty="0">
                <a:latin typeface="Arial" panose="020B0604020202020204" pitchFamily="34" charset="0"/>
                <a:cs typeface="Arial" panose="020B0604020202020204" pitchFamily="34" charset="0"/>
              </a:rPr>
              <a:t>Tor</a:t>
            </a:r>
            <a:r>
              <a:rPr lang="en-US" altLang="ja-JP" dirty="0">
                <a:latin typeface="Arial" panose="020B0604020202020204" pitchFamily="34" charset="0"/>
                <a:cs typeface="Arial" panose="020B0604020202020204" pitchFamily="34" charset="0"/>
              </a:rPr>
              <a:t>us </a:t>
            </a:r>
            <a:endParaRPr kumimoji="1" lang="en-US" altLang="ja-JP" dirty="0">
              <a:latin typeface="Arial" panose="020B0604020202020204" pitchFamily="34" charset="0"/>
              <a:cs typeface="Arial" panose="020B0604020202020204" pitchFamily="34" charset="0"/>
            </a:endParaRPr>
          </a:p>
          <a:p>
            <a:pPr lvl="2"/>
            <a:endParaRPr kumimoji="1" lang="en-US" altLang="ja-JP" dirty="0">
              <a:latin typeface="Arial" panose="020B0604020202020204" pitchFamily="34" charset="0"/>
              <a:cs typeface="Arial" panose="020B0604020202020204" pitchFamily="34" charset="0"/>
            </a:endParaRPr>
          </a:p>
          <a:p>
            <a:r>
              <a:rPr lang="en" altLang="ja-JP" dirty="0">
                <a:latin typeface="Arial" panose="020B0604020202020204" pitchFamily="34" charset="0"/>
                <a:cs typeface="Arial" panose="020B0604020202020204" pitchFamily="34" charset="0"/>
              </a:rPr>
              <a:t>The unstable beam produced by fragmentation</a:t>
            </a:r>
          </a:p>
          <a:p>
            <a:r>
              <a:rPr lang="en" altLang="ja-JP" dirty="0">
                <a:latin typeface="Arial" panose="020B0604020202020204" pitchFamily="34" charset="0"/>
                <a:cs typeface="Arial" panose="020B0604020202020204" pitchFamily="34" charset="0"/>
              </a:rPr>
              <a:t>The </a:t>
            </a:r>
            <a:r>
              <a:rPr lang="en" altLang="ja-JP" dirty="0">
                <a:solidFill>
                  <a:srgbClr val="FF0000"/>
                </a:solidFill>
                <a:latin typeface="Arial" panose="020B0604020202020204" pitchFamily="34" charset="0"/>
                <a:cs typeface="Arial" panose="020B0604020202020204" pitchFamily="34" charset="0"/>
              </a:rPr>
              <a:t>selective production</a:t>
            </a:r>
            <a:r>
              <a:rPr lang="en" altLang="ja-JP" dirty="0">
                <a:latin typeface="Arial" panose="020B0604020202020204" pitchFamily="34" charset="0"/>
                <a:cs typeface="Arial" panose="020B0604020202020204" pitchFamily="34" charset="0"/>
              </a:rPr>
              <a:t> and </a:t>
            </a:r>
            <a:r>
              <a:rPr lang="en" altLang="ja-JP" dirty="0">
                <a:solidFill>
                  <a:srgbClr val="FF0000"/>
                </a:solidFill>
                <a:latin typeface="Arial" panose="020B0604020202020204" pitchFamily="34" charset="0"/>
                <a:cs typeface="Arial" panose="020B0604020202020204" pitchFamily="34" charset="0"/>
              </a:rPr>
              <a:t>separation</a:t>
            </a:r>
            <a:r>
              <a:rPr lang="en" altLang="ja-JP" dirty="0">
                <a:latin typeface="Arial" panose="020B0604020202020204" pitchFamily="34" charset="0"/>
                <a:cs typeface="Arial" panose="020B0604020202020204" pitchFamily="34" charset="0"/>
              </a:rPr>
              <a:t> of </a:t>
            </a:r>
          </a:p>
          <a:p>
            <a:pPr marL="0" indent="0">
              <a:buNone/>
            </a:pPr>
            <a:r>
              <a:rPr lang="en" altLang="ja-JP" dirty="0">
                <a:latin typeface="Arial" panose="020B0604020202020204" pitchFamily="34" charset="0"/>
                <a:cs typeface="Arial" panose="020B0604020202020204" pitchFamily="34" charset="0"/>
              </a:rPr>
              <a:t>specific isomeric states remain challenging.</a:t>
            </a:r>
          </a:p>
        </p:txBody>
      </p:sp>
      <p:pic>
        <p:nvPicPr>
          <p:cNvPr id="6" name="図 5">
            <a:extLst>
              <a:ext uri="{FF2B5EF4-FFF2-40B4-BE49-F238E27FC236}">
                <a16:creationId xmlns:a16="http://schemas.microsoft.com/office/drawing/2014/main" id="{48C5CD25-9596-267F-B56A-F29EEC744FDE}"/>
              </a:ext>
            </a:extLst>
          </p:cNvPr>
          <p:cNvPicPr>
            <a:picLocks noChangeAspect="1"/>
          </p:cNvPicPr>
          <p:nvPr/>
        </p:nvPicPr>
        <p:blipFill>
          <a:blip r:embed="rId2"/>
          <a:stretch>
            <a:fillRect/>
          </a:stretch>
        </p:blipFill>
        <p:spPr>
          <a:xfrm>
            <a:off x="9708010" y="4022922"/>
            <a:ext cx="2377922" cy="1757137"/>
          </a:xfrm>
          <a:prstGeom prst="rect">
            <a:avLst/>
          </a:prstGeom>
        </p:spPr>
      </p:pic>
      <p:pic>
        <p:nvPicPr>
          <p:cNvPr id="7" name="図 6">
            <a:extLst>
              <a:ext uri="{FF2B5EF4-FFF2-40B4-BE49-F238E27FC236}">
                <a16:creationId xmlns:a16="http://schemas.microsoft.com/office/drawing/2014/main" id="{C1797454-034E-5ECD-2092-4EB239AD3616}"/>
              </a:ext>
            </a:extLst>
          </p:cNvPr>
          <p:cNvPicPr>
            <a:picLocks noChangeAspect="1"/>
          </p:cNvPicPr>
          <p:nvPr/>
        </p:nvPicPr>
        <p:blipFill>
          <a:blip r:embed="rId3"/>
          <a:stretch>
            <a:fillRect/>
          </a:stretch>
        </p:blipFill>
        <p:spPr>
          <a:xfrm>
            <a:off x="9544249" y="5701219"/>
            <a:ext cx="2594791" cy="205794"/>
          </a:xfrm>
          <a:prstGeom prst="rect">
            <a:avLst/>
          </a:prstGeom>
        </p:spPr>
      </p:pic>
      <p:pic>
        <p:nvPicPr>
          <p:cNvPr id="8" name="図 7">
            <a:extLst>
              <a:ext uri="{FF2B5EF4-FFF2-40B4-BE49-F238E27FC236}">
                <a16:creationId xmlns:a16="http://schemas.microsoft.com/office/drawing/2014/main" id="{5ACD2BF8-54C9-76EE-8665-2E5DC6930D2D}"/>
              </a:ext>
            </a:extLst>
          </p:cNvPr>
          <p:cNvPicPr>
            <a:picLocks noChangeAspect="1"/>
          </p:cNvPicPr>
          <p:nvPr/>
        </p:nvPicPr>
        <p:blipFill>
          <a:blip r:embed="rId4"/>
          <a:stretch>
            <a:fillRect/>
          </a:stretch>
        </p:blipFill>
        <p:spPr>
          <a:xfrm>
            <a:off x="10086383" y="1891299"/>
            <a:ext cx="2030061" cy="1914817"/>
          </a:xfrm>
          <a:prstGeom prst="rect">
            <a:avLst/>
          </a:prstGeom>
        </p:spPr>
      </p:pic>
      <p:sp>
        <p:nvSpPr>
          <p:cNvPr id="9" name="テキスト ボックス 8">
            <a:extLst>
              <a:ext uri="{FF2B5EF4-FFF2-40B4-BE49-F238E27FC236}">
                <a16:creationId xmlns:a16="http://schemas.microsoft.com/office/drawing/2014/main" id="{C18B6210-EB98-4EDC-7F2C-952F31C135AB}"/>
              </a:ext>
            </a:extLst>
          </p:cNvPr>
          <p:cNvSpPr txBox="1"/>
          <p:nvPr/>
        </p:nvSpPr>
        <p:spPr>
          <a:xfrm>
            <a:off x="9596855" y="3698950"/>
            <a:ext cx="6096000" cy="307777"/>
          </a:xfrm>
          <a:prstGeom prst="rect">
            <a:avLst/>
          </a:prstGeom>
          <a:noFill/>
        </p:spPr>
        <p:txBody>
          <a:bodyPr wrap="square">
            <a:spAutoFit/>
          </a:bodyPr>
          <a:lstStyle/>
          <a:p>
            <a:pPr algn="l"/>
            <a:r>
              <a:rPr lang="en" altLang="ja-JP" sz="1400" b="0" i="0" dirty="0">
                <a:solidFill>
                  <a:srgbClr val="555555"/>
                </a:solidFill>
                <a:effectLst/>
                <a:latin typeface="Proxima Nova"/>
              </a:rPr>
              <a:t>Phys. Rev. Lett. </a:t>
            </a:r>
            <a:r>
              <a:rPr lang="en" altLang="ja-JP" sz="1400" b="1" i="0" dirty="0">
                <a:solidFill>
                  <a:srgbClr val="555555"/>
                </a:solidFill>
                <a:effectLst/>
                <a:latin typeface="Proxima Nova"/>
              </a:rPr>
              <a:t>57</a:t>
            </a:r>
            <a:r>
              <a:rPr lang="en" altLang="ja-JP" sz="1400" b="0" i="0" dirty="0">
                <a:solidFill>
                  <a:srgbClr val="555555"/>
                </a:solidFill>
                <a:effectLst/>
                <a:latin typeface="Proxima Nova"/>
              </a:rPr>
              <a:t>, 811(1986)</a:t>
            </a:r>
          </a:p>
        </p:txBody>
      </p:sp>
    </p:spTree>
    <p:extLst>
      <p:ext uri="{BB962C8B-B14F-4D97-AF65-F5344CB8AC3E}">
        <p14:creationId xmlns:p14="http://schemas.microsoft.com/office/powerpoint/2010/main" val="1302759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FE0A32-C5E2-5B71-049A-72AFC25BDF36}"/>
              </a:ext>
            </a:extLst>
          </p:cNvPr>
          <p:cNvSpPr>
            <a:spLocks noGrp="1"/>
          </p:cNvSpPr>
          <p:nvPr>
            <p:ph type="title"/>
          </p:nvPr>
        </p:nvSpPr>
        <p:spPr/>
        <p:txBody>
          <a:bodyPr/>
          <a:lstStyle/>
          <a:p>
            <a:r>
              <a:rPr kumimoji="1" lang="en-US" altLang="ja-JP" dirty="0"/>
              <a:t>Model calculation </a:t>
            </a:r>
            <a:endParaRPr kumimoji="1" lang="ja-JP" altLang="en-US"/>
          </a:p>
        </p:txBody>
      </p:sp>
      <p:grpSp>
        <p:nvGrpSpPr>
          <p:cNvPr id="4" name="グループ化 3">
            <a:extLst>
              <a:ext uri="{FF2B5EF4-FFF2-40B4-BE49-F238E27FC236}">
                <a16:creationId xmlns:a16="http://schemas.microsoft.com/office/drawing/2014/main" id="{C759D295-78AD-94D7-9708-1CD6A9CAD829}"/>
              </a:ext>
            </a:extLst>
          </p:cNvPr>
          <p:cNvGrpSpPr/>
          <p:nvPr/>
        </p:nvGrpSpPr>
        <p:grpSpPr>
          <a:xfrm>
            <a:off x="388522" y="1745530"/>
            <a:ext cx="8037603" cy="2414545"/>
            <a:chOff x="132131" y="1515088"/>
            <a:chExt cx="8037603" cy="2414545"/>
          </a:xfrm>
        </p:grpSpPr>
        <p:grpSp>
          <p:nvGrpSpPr>
            <p:cNvPr id="5" name="グループ化 4">
              <a:extLst>
                <a:ext uri="{FF2B5EF4-FFF2-40B4-BE49-F238E27FC236}">
                  <a16:creationId xmlns:a16="http://schemas.microsoft.com/office/drawing/2014/main" id="{2CF18659-F45F-67D9-9DDF-1419DA149264}"/>
                </a:ext>
              </a:extLst>
            </p:cNvPr>
            <p:cNvGrpSpPr/>
            <p:nvPr/>
          </p:nvGrpSpPr>
          <p:grpSpPr>
            <a:xfrm>
              <a:off x="132131" y="1515088"/>
              <a:ext cx="8037603" cy="2414545"/>
              <a:chOff x="159676" y="3290135"/>
              <a:chExt cx="5643383" cy="1877011"/>
            </a:xfrm>
          </p:grpSpPr>
          <p:sp>
            <p:nvSpPr>
              <p:cNvPr id="21" name="円/楕円 20">
                <a:extLst>
                  <a:ext uri="{FF2B5EF4-FFF2-40B4-BE49-F238E27FC236}">
                    <a16:creationId xmlns:a16="http://schemas.microsoft.com/office/drawing/2014/main" id="{0919C255-75C1-7546-EABE-BF24D06084D0}"/>
                  </a:ext>
                </a:extLst>
              </p:cNvPr>
              <p:cNvSpPr/>
              <p:nvPr/>
            </p:nvSpPr>
            <p:spPr>
              <a:xfrm>
                <a:off x="217042" y="3973390"/>
                <a:ext cx="569369" cy="632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2BCCA4A9-494A-EF16-4D2D-94EAA82EF82A}"/>
                  </a:ext>
                </a:extLst>
              </p:cNvPr>
              <p:cNvSpPr/>
              <p:nvPr/>
            </p:nvSpPr>
            <p:spPr>
              <a:xfrm>
                <a:off x="781861" y="4418979"/>
                <a:ext cx="357352" cy="3888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右矢印 22">
                <a:extLst>
                  <a:ext uri="{FF2B5EF4-FFF2-40B4-BE49-F238E27FC236}">
                    <a16:creationId xmlns:a16="http://schemas.microsoft.com/office/drawing/2014/main" id="{168FCBD3-5DBE-2D97-78B7-A5AB12E66D8F}"/>
                  </a:ext>
                </a:extLst>
              </p:cNvPr>
              <p:cNvSpPr/>
              <p:nvPr/>
            </p:nvSpPr>
            <p:spPr>
              <a:xfrm>
                <a:off x="1362804" y="4179590"/>
                <a:ext cx="257950" cy="29823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23">
                <a:extLst>
                  <a:ext uri="{FF2B5EF4-FFF2-40B4-BE49-F238E27FC236}">
                    <a16:creationId xmlns:a16="http://schemas.microsoft.com/office/drawing/2014/main" id="{C5093790-F061-5F85-517B-0CA7AFBB2C58}"/>
                  </a:ext>
                </a:extLst>
              </p:cNvPr>
              <p:cNvCxnSpPr>
                <a:cxnSpLocks/>
              </p:cNvCxnSpPr>
              <p:nvPr/>
            </p:nvCxnSpPr>
            <p:spPr>
              <a:xfrm>
                <a:off x="786411" y="4309248"/>
                <a:ext cx="48488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4F4854AB-3C13-54AF-CA3C-B2C36F9DD40D}"/>
                  </a:ext>
                </a:extLst>
              </p:cNvPr>
              <p:cNvSpPr txBox="1"/>
              <p:nvPr/>
            </p:nvSpPr>
            <p:spPr>
              <a:xfrm>
                <a:off x="159676" y="3604059"/>
                <a:ext cx="1392180" cy="369332"/>
              </a:xfrm>
              <a:prstGeom prst="rect">
                <a:avLst/>
              </a:prstGeom>
              <a:noFill/>
            </p:spPr>
            <p:txBody>
              <a:bodyPr wrap="square" rtlCol="0">
                <a:spAutoFit/>
              </a:bodyPr>
              <a:lstStyle/>
              <a:p>
                <a:r>
                  <a:rPr kumimoji="1" lang="en-US" altLang="ja-JP" dirty="0"/>
                  <a:t>Projectile</a:t>
                </a:r>
                <a:endParaRPr kumimoji="1" lang="ja-JP" altLang="en-US"/>
              </a:p>
            </p:txBody>
          </p:sp>
          <p:sp>
            <p:nvSpPr>
              <p:cNvPr id="26" name="テキスト ボックス 25">
                <a:extLst>
                  <a:ext uri="{FF2B5EF4-FFF2-40B4-BE49-F238E27FC236}">
                    <a16:creationId xmlns:a16="http://schemas.microsoft.com/office/drawing/2014/main" id="{17FD30CB-AEC4-BB75-54D6-5F77D35E903C}"/>
                  </a:ext>
                </a:extLst>
              </p:cNvPr>
              <p:cNvSpPr txBox="1"/>
              <p:nvPr/>
            </p:nvSpPr>
            <p:spPr>
              <a:xfrm>
                <a:off x="722957" y="4797814"/>
                <a:ext cx="1447137" cy="369332"/>
              </a:xfrm>
              <a:prstGeom prst="rect">
                <a:avLst/>
              </a:prstGeom>
              <a:noFill/>
            </p:spPr>
            <p:txBody>
              <a:bodyPr wrap="square" rtlCol="0">
                <a:spAutoFit/>
              </a:bodyPr>
              <a:lstStyle/>
              <a:p>
                <a:r>
                  <a:rPr kumimoji="1" lang="en-US" altLang="ja-JP" dirty="0"/>
                  <a:t>Target</a:t>
                </a:r>
                <a:endParaRPr kumimoji="1" lang="ja-JP" altLang="en-US"/>
              </a:p>
            </p:txBody>
          </p:sp>
          <p:sp>
            <p:nvSpPr>
              <p:cNvPr id="27" name="円/楕円 26">
                <a:extLst>
                  <a:ext uri="{FF2B5EF4-FFF2-40B4-BE49-F238E27FC236}">
                    <a16:creationId xmlns:a16="http://schemas.microsoft.com/office/drawing/2014/main" id="{C3159C58-836C-C9AB-6A90-E72E50BAD252}"/>
                  </a:ext>
                </a:extLst>
              </p:cNvPr>
              <p:cNvSpPr/>
              <p:nvPr/>
            </p:nvSpPr>
            <p:spPr>
              <a:xfrm>
                <a:off x="1733953" y="4011701"/>
                <a:ext cx="554239" cy="641787"/>
              </a:xfrm>
              <a:prstGeom prst="ellipse">
                <a:avLst/>
              </a:prstGeom>
              <a:solidFill>
                <a:srgbClr val="7030A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62C8F947-F18E-8373-9756-419D430704CA}"/>
                  </a:ext>
                </a:extLst>
              </p:cNvPr>
              <p:cNvSpPr txBox="1"/>
              <p:nvPr/>
            </p:nvSpPr>
            <p:spPr>
              <a:xfrm>
                <a:off x="1551856" y="3290135"/>
                <a:ext cx="1819801" cy="502443"/>
              </a:xfrm>
              <a:prstGeom prst="rect">
                <a:avLst/>
              </a:prstGeom>
              <a:noFill/>
            </p:spPr>
            <p:txBody>
              <a:bodyPr wrap="square" rtlCol="0">
                <a:spAutoFit/>
              </a:bodyPr>
              <a:lstStyle/>
              <a:p>
                <a:br>
                  <a:rPr kumimoji="1" lang="en-US" altLang="ja-JP" dirty="0"/>
                </a:br>
                <a:r>
                  <a:rPr kumimoji="1" lang="en-US" altLang="ja-JP" dirty="0"/>
                  <a:t>(Abrasion</a:t>
                </a:r>
                <a:r>
                  <a:rPr lang="en-US" altLang="ja-JP" dirty="0"/>
                  <a:t>)</a:t>
                </a:r>
                <a:endParaRPr kumimoji="1" lang="ja-JP" altLang="en-US"/>
              </a:p>
            </p:txBody>
          </p:sp>
          <p:sp>
            <p:nvSpPr>
              <p:cNvPr id="29" name="テキスト ボックス 28">
                <a:extLst>
                  <a:ext uri="{FF2B5EF4-FFF2-40B4-BE49-F238E27FC236}">
                    <a16:creationId xmlns:a16="http://schemas.microsoft.com/office/drawing/2014/main" id="{B0FDA406-18BE-CFD3-43C8-57E7F97B11D4}"/>
                  </a:ext>
                </a:extLst>
              </p:cNvPr>
              <p:cNvSpPr txBox="1"/>
              <p:nvPr/>
            </p:nvSpPr>
            <p:spPr>
              <a:xfrm>
                <a:off x="860335" y="4021481"/>
                <a:ext cx="468552" cy="369332"/>
              </a:xfrm>
              <a:prstGeom prst="rect">
                <a:avLst/>
              </a:prstGeom>
              <a:noFill/>
            </p:spPr>
            <p:txBody>
              <a:bodyPr wrap="square" rtlCol="0">
                <a:spAutoFit/>
              </a:bodyPr>
              <a:lstStyle/>
              <a:p>
                <a:r>
                  <a:rPr lang="en-US" altLang="ja-JP" dirty="0" err="1"/>
                  <a:t>v</a:t>
                </a:r>
                <a:r>
                  <a:rPr kumimoji="1" lang="en-US" altLang="ja-JP" baseline="-25000" dirty="0" err="1"/>
                  <a:t>p</a:t>
                </a:r>
                <a:endParaRPr kumimoji="1" lang="ja-JP" altLang="en-US" baseline="-25000"/>
              </a:p>
            </p:txBody>
          </p:sp>
          <p:sp>
            <p:nvSpPr>
              <p:cNvPr id="30" name="円/楕円 29">
                <a:extLst>
                  <a:ext uri="{FF2B5EF4-FFF2-40B4-BE49-F238E27FC236}">
                    <a16:creationId xmlns:a16="http://schemas.microsoft.com/office/drawing/2014/main" id="{E07380EA-D52F-97AD-C8EA-1523D3AAB89B}"/>
                  </a:ext>
                </a:extLst>
              </p:cNvPr>
              <p:cNvSpPr/>
              <p:nvPr/>
            </p:nvSpPr>
            <p:spPr>
              <a:xfrm>
                <a:off x="4133381" y="4087954"/>
                <a:ext cx="451822" cy="49769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DD4933D-2697-0483-45DD-FD09C8C984E2}"/>
                  </a:ext>
                </a:extLst>
              </p:cNvPr>
              <p:cNvSpPr txBox="1"/>
              <p:nvPr/>
            </p:nvSpPr>
            <p:spPr>
              <a:xfrm>
                <a:off x="3983258" y="3702953"/>
                <a:ext cx="1819801" cy="369332"/>
              </a:xfrm>
              <a:prstGeom prst="rect">
                <a:avLst/>
              </a:prstGeom>
              <a:noFill/>
            </p:spPr>
            <p:txBody>
              <a:bodyPr wrap="square" rtlCol="0">
                <a:spAutoFit/>
              </a:bodyPr>
              <a:lstStyle/>
              <a:p>
                <a:r>
                  <a:rPr lang="en-US" altLang="ja-JP" dirty="0"/>
                  <a:t>Fragment</a:t>
                </a:r>
                <a:endParaRPr kumimoji="1" lang="ja-JP" altLang="en-US"/>
              </a:p>
            </p:txBody>
          </p:sp>
        </p:grpSp>
        <p:sp>
          <p:nvSpPr>
            <p:cNvPr id="6" name="テキスト ボックス 5">
              <a:extLst>
                <a:ext uri="{FF2B5EF4-FFF2-40B4-BE49-F238E27FC236}">
                  <a16:creationId xmlns:a16="http://schemas.microsoft.com/office/drawing/2014/main" id="{18B026BF-E436-074F-7E72-DFDBF2F3669E}"/>
                </a:ext>
              </a:extLst>
            </p:cNvPr>
            <p:cNvSpPr txBox="1"/>
            <p:nvPr/>
          </p:nvSpPr>
          <p:spPr>
            <a:xfrm>
              <a:off x="240985" y="2471896"/>
              <a:ext cx="661716" cy="369332"/>
            </a:xfrm>
            <a:prstGeom prst="rect">
              <a:avLst/>
            </a:prstGeom>
            <a:noFill/>
          </p:spPr>
          <p:txBody>
            <a:bodyPr wrap="square" rtlCol="0">
              <a:spAutoFit/>
            </a:bodyPr>
            <a:lstStyle/>
            <a:p>
              <a:r>
                <a:rPr kumimoji="1" lang="en-US" altLang="ja-JP" dirty="0">
                  <a:solidFill>
                    <a:schemeClr val="bg1"/>
                  </a:solidFill>
                </a:rPr>
                <a:t>A</a:t>
              </a:r>
              <a:r>
                <a:rPr kumimoji="1" lang="en-US" altLang="ja-JP" baseline="-25000" dirty="0">
                  <a:solidFill>
                    <a:schemeClr val="bg1"/>
                  </a:solidFill>
                </a:rPr>
                <a:t>p</a:t>
              </a:r>
              <a:endParaRPr kumimoji="1" lang="ja-JP" altLang="en-US" baseline="-25000">
                <a:solidFill>
                  <a:schemeClr val="bg1"/>
                </a:solidFill>
              </a:endParaRPr>
            </a:p>
          </p:txBody>
        </p:sp>
        <p:sp>
          <p:nvSpPr>
            <p:cNvPr id="7" name="円/楕円 6">
              <a:extLst>
                <a:ext uri="{FF2B5EF4-FFF2-40B4-BE49-F238E27FC236}">
                  <a16:creationId xmlns:a16="http://schemas.microsoft.com/office/drawing/2014/main" id="{AE934F9E-33DA-D341-18BA-48942FC8D5AC}"/>
                </a:ext>
              </a:extLst>
            </p:cNvPr>
            <p:cNvSpPr/>
            <p:nvPr/>
          </p:nvSpPr>
          <p:spPr>
            <a:xfrm>
              <a:off x="2492711" y="2458517"/>
              <a:ext cx="548906" cy="581565"/>
            </a:xfrm>
            <a:prstGeom prst="ellipse">
              <a:avLst/>
            </a:prstGeom>
            <a:solidFill>
              <a:srgbClr val="00B0F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B5271285-A93A-3CCE-3DBE-CE83D49356C1}"/>
                </a:ext>
              </a:extLst>
            </p:cNvPr>
            <p:cNvSpPr/>
            <p:nvPr/>
          </p:nvSpPr>
          <p:spPr>
            <a:xfrm>
              <a:off x="2557961" y="3069104"/>
              <a:ext cx="425927" cy="189707"/>
            </a:xfrm>
            <a:prstGeom prst="ellipse">
              <a:avLst/>
            </a:prstGeom>
            <a:solidFill>
              <a:srgbClr val="00B0F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a:extLst>
                <a:ext uri="{FF2B5EF4-FFF2-40B4-BE49-F238E27FC236}">
                  <a16:creationId xmlns:a16="http://schemas.microsoft.com/office/drawing/2014/main" id="{27374493-5015-B559-828C-A5C9E5393B2E}"/>
                </a:ext>
              </a:extLst>
            </p:cNvPr>
            <p:cNvSpPr/>
            <p:nvPr/>
          </p:nvSpPr>
          <p:spPr>
            <a:xfrm>
              <a:off x="3151794" y="3028319"/>
              <a:ext cx="508960" cy="500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a:extLst>
                <a:ext uri="{FF2B5EF4-FFF2-40B4-BE49-F238E27FC236}">
                  <a16:creationId xmlns:a16="http://schemas.microsoft.com/office/drawing/2014/main" id="{848B0ECA-8152-15AF-05E8-71A96FAE563B}"/>
                </a:ext>
              </a:extLst>
            </p:cNvPr>
            <p:cNvSpPr/>
            <p:nvPr/>
          </p:nvSpPr>
          <p:spPr>
            <a:xfrm rot="1570953">
              <a:off x="2936399" y="2992836"/>
              <a:ext cx="558059" cy="323433"/>
            </a:xfrm>
            <a:custGeom>
              <a:avLst/>
              <a:gdLst>
                <a:gd name="connsiteX0" fmla="*/ 0 w 1023257"/>
                <a:gd name="connsiteY0" fmla="*/ 228642 h 251243"/>
                <a:gd name="connsiteX1" fmla="*/ 65315 w 1023257"/>
                <a:gd name="connsiteY1" fmla="*/ 42 h 251243"/>
                <a:gd name="connsiteX2" fmla="*/ 152400 w 1023257"/>
                <a:gd name="connsiteY2" fmla="*/ 217756 h 251243"/>
                <a:gd name="connsiteX3" fmla="*/ 239486 w 1023257"/>
                <a:gd name="connsiteY3" fmla="*/ 21813 h 251243"/>
                <a:gd name="connsiteX4" fmla="*/ 304800 w 1023257"/>
                <a:gd name="connsiteY4" fmla="*/ 228642 h 251243"/>
                <a:gd name="connsiteX5" fmla="*/ 391886 w 1023257"/>
                <a:gd name="connsiteY5" fmla="*/ 32699 h 251243"/>
                <a:gd name="connsiteX6" fmla="*/ 500743 w 1023257"/>
                <a:gd name="connsiteY6" fmla="*/ 239528 h 251243"/>
                <a:gd name="connsiteX7" fmla="*/ 576943 w 1023257"/>
                <a:gd name="connsiteY7" fmla="*/ 21813 h 251243"/>
                <a:gd name="connsiteX8" fmla="*/ 653143 w 1023257"/>
                <a:gd name="connsiteY8" fmla="*/ 228642 h 251243"/>
                <a:gd name="connsiteX9" fmla="*/ 827315 w 1023257"/>
                <a:gd name="connsiteY9" fmla="*/ 42 h 251243"/>
                <a:gd name="connsiteX10" fmla="*/ 892629 w 1023257"/>
                <a:gd name="connsiteY10" fmla="*/ 250413 h 251243"/>
                <a:gd name="connsiteX11" fmla="*/ 1023257 w 1023257"/>
                <a:gd name="connsiteY11" fmla="*/ 65356 h 25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3257" h="251243">
                  <a:moveTo>
                    <a:pt x="0" y="228642"/>
                  </a:moveTo>
                  <a:cubicBezTo>
                    <a:pt x="19957" y="115249"/>
                    <a:pt x="39915" y="1856"/>
                    <a:pt x="65315" y="42"/>
                  </a:cubicBezTo>
                  <a:cubicBezTo>
                    <a:pt x="90715" y="-1772"/>
                    <a:pt x="123372" y="214127"/>
                    <a:pt x="152400" y="217756"/>
                  </a:cubicBezTo>
                  <a:cubicBezTo>
                    <a:pt x="181429" y="221384"/>
                    <a:pt x="214086" y="19999"/>
                    <a:pt x="239486" y="21813"/>
                  </a:cubicBezTo>
                  <a:cubicBezTo>
                    <a:pt x="264886" y="23627"/>
                    <a:pt x="279400" y="226828"/>
                    <a:pt x="304800" y="228642"/>
                  </a:cubicBezTo>
                  <a:cubicBezTo>
                    <a:pt x="330200" y="230456"/>
                    <a:pt x="359229" y="30885"/>
                    <a:pt x="391886" y="32699"/>
                  </a:cubicBezTo>
                  <a:cubicBezTo>
                    <a:pt x="424543" y="34513"/>
                    <a:pt x="469900" y="241342"/>
                    <a:pt x="500743" y="239528"/>
                  </a:cubicBezTo>
                  <a:cubicBezTo>
                    <a:pt x="531586" y="237714"/>
                    <a:pt x="551543" y="23627"/>
                    <a:pt x="576943" y="21813"/>
                  </a:cubicBezTo>
                  <a:cubicBezTo>
                    <a:pt x="602343" y="19999"/>
                    <a:pt x="611414" y="232271"/>
                    <a:pt x="653143" y="228642"/>
                  </a:cubicBezTo>
                  <a:cubicBezTo>
                    <a:pt x="694872" y="225013"/>
                    <a:pt x="787401" y="-3586"/>
                    <a:pt x="827315" y="42"/>
                  </a:cubicBezTo>
                  <a:cubicBezTo>
                    <a:pt x="867229" y="3670"/>
                    <a:pt x="859972" y="239527"/>
                    <a:pt x="892629" y="250413"/>
                  </a:cubicBezTo>
                  <a:cubicBezTo>
                    <a:pt x="925286" y="261299"/>
                    <a:pt x="974271" y="163327"/>
                    <a:pt x="1023257" y="6535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a:extLst>
                <a:ext uri="{FF2B5EF4-FFF2-40B4-BE49-F238E27FC236}">
                  <a16:creationId xmlns:a16="http://schemas.microsoft.com/office/drawing/2014/main" id="{E7FD4E70-A46D-C3A7-2ABE-D6AE6883D89A}"/>
                </a:ext>
              </a:extLst>
            </p:cNvPr>
            <p:cNvSpPr/>
            <p:nvPr/>
          </p:nvSpPr>
          <p:spPr>
            <a:xfrm>
              <a:off x="3770931" y="2708642"/>
              <a:ext cx="434145"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a:extLst>
                <a:ext uri="{FF2B5EF4-FFF2-40B4-BE49-F238E27FC236}">
                  <a16:creationId xmlns:a16="http://schemas.microsoft.com/office/drawing/2014/main" id="{88B29853-C6C1-84AF-6C0C-7A57B391697E}"/>
                </a:ext>
              </a:extLst>
            </p:cNvPr>
            <p:cNvSpPr/>
            <p:nvPr/>
          </p:nvSpPr>
          <p:spPr>
            <a:xfrm>
              <a:off x="2658858" y="3095434"/>
              <a:ext cx="107853" cy="1165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a:extLst>
                <a:ext uri="{FF2B5EF4-FFF2-40B4-BE49-F238E27FC236}">
                  <a16:creationId xmlns:a16="http://schemas.microsoft.com/office/drawing/2014/main" id="{3E2C5B41-51EA-E7F3-3B07-21F9EDF707AE}"/>
                </a:ext>
              </a:extLst>
            </p:cNvPr>
            <p:cNvSpPr/>
            <p:nvPr/>
          </p:nvSpPr>
          <p:spPr>
            <a:xfrm>
              <a:off x="2775117" y="3088773"/>
              <a:ext cx="107853" cy="1165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a:extLst>
                <a:ext uri="{FF2B5EF4-FFF2-40B4-BE49-F238E27FC236}">
                  <a16:creationId xmlns:a16="http://schemas.microsoft.com/office/drawing/2014/main" id="{DA15F25B-CB50-2F49-C7FB-7572E39A8BB1}"/>
                </a:ext>
              </a:extLst>
            </p:cNvPr>
            <p:cNvSpPr/>
            <p:nvPr/>
          </p:nvSpPr>
          <p:spPr>
            <a:xfrm>
              <a:off x="2884496" y="3122959"/>
              <a:ext cx="107853" cy="1165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矢印コネクタ 14">
              <a:extLst>
                <a:ext uri="{FF2B5EF4-FFF2-40B4-BE49-F238E27FC236}">
                  <a16:creationId xmlns:a16="http://schemas.microsoft.com/office/drawing/2014/main" id="{35E6F89C-8698-9E71-F494-7DC83B3F985A}"/>
                </a:ext>
              </a:extLst>
            </p:cNvPr>
            <p:cNvCxnSpPr>
              <a:cxnSpLocks/>
            </p:cNvCxnSpPr>
            <p:nvPr/>
          </p:nvCxnSpPr>
          <p:spPr>
            <a:xfrm>
              <a:off x="2810714" y="3205322"/>
              <a:ext cx="95203" cy="112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0608F84D-FB0E-91DE-1651-FB1476059F94}"/>
                </a:ext>
              </a:extLst>
            </p:cNvPr>
            <p:cNvCxnSpPr>
              <a:cxnSpLocks/>
            </p:cNvCxnSpPr>
            <p:nvPr/>
          </p:nvCxnSpPr>
          <p:spPr>
            <a:xfrm flipV="1">
              <a:off x="2931021" y="3134007"/>
              <a:ext cx="135379" cy="39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6A41C8D0-E872-A33C-859C-E5268ABD0163}"/>
                </a:ext>
              </a:extLst>
            </p:cNvPr>
            <p:cNvCxnSpPr>
              <a:cxnSpLocks/>
            </p:cNvCxnSpPr>
            <p:nvPr/>
          </p:nvCxnSpPr>
          <p:spPr>
            <a:xfrm flipH="1">
              <a:off x="2682501" y="3187489"/>
              <a:ext cx="17920" cy="118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68A75362-E8FE-C124-F457-BE2636B715B7}"/>
                </a:ext>
              </a:extLst>
            </p:cNvPr>
            <p:cNvSpPr txBox="1"/>
            <p:nvPr/>
          </p:nvSpPr>
          <p:spPr>
            <a:xfrm>
              <a:off x="2114947" y="3284097"/>
              <a:ext cx="2179084" cy="246221"/>
            </a:xfrm>
            <a:prstGeom prst="rect">
              <a:avLst/>
            </a:prstGeom>
            <a:noFill/>
          </p:spPr>
          <p:txBody>
            <a:bodyPr wrap="square" rtlCol="0">
              <a:spAutoFit/>
            </a:bodyPr>
            <a:lstStyle/>
            <a:p>
              <a:r>
                <a:rPr kumimoji="1" lang="en-US" altLang="ja-JP" sz="1000" dirty="0"/>
                <a:t>Fermi motion</a:t>
              </a:r>
              <a:endParaRPr kumimoji="1" lang="ja-JP" altLang="en-US" sz="1000"/>
            </a:p>
          </p:txBody>
        </p:sp>
        <p:sp>
          <p:nvSpPr>
            <p:cNvPr id="19" name="テキスト ボックス 18">
              <a:extLst>
                <a:ext uri="{FF2B5EF4-FFF2-40B4-BE49-F238E27FC236}">
                  <a16:creationId xmlns:a16="http://schemas.microsoft.com/office/drawing/2014/main" id="{130F9671-2339-A06C-3A57-FD2CF88A8057}"/>
                </a:ext>
              </a:extLst>
            </p:cNvPr>
            <p:cNvSpPr txBox="1"/>
            <p:nvPr/>
          </p:nvSpPr>
          <p:spPr>
            <a:xfrm>
              <a:off x="3145339" y="2453451"/>
              <a:ext cx="667337" cy="369332"/>
            </a:xfrm>
            <a:prstGeom prst="rect">
              <a:avLst/>
            </a:prstGeom>
            <a:noFill/>
          </p:spPr>
          <p:txBody>
            <a:bodyPr wrap="square" rtlCol="0">
              <a:spAutoFit/>
            </a:bodyPr>
            <a:lstStyle/>
            <a:p>
              <a:r>
                <a:rPr lang="en-US" altLang="ja-JP" dirty="0" err="1"/>
                <a:t>v</a:t>
              </a:r>
              <a:r>
                <a:rPr kumimoji="1" lang="en-US" altLang="ja-JP" baseline="-25000" dirty="0" err="1"/>
                <a:t>pf</a:t>
              </a:r>
              <a:endParaRPr kumimoji="1" lang="ja-JP" altLang="en-US" baseline="-25000"/>
            </a:p>
          </p:txBody>
        </p:sp>
        <p:cxnSp>
          <p:nvCxnSpPr>
            <p:cNvPr id="20" name="直線矢印コネクタ 19">
              <a:extLst>
                <a:ext uri="{FF2B5EF4-FFF2-40B4-BE49-F238E27FC236}">
                  <a16:creationId xmlns:a16="http://schemas.microsoft.com/office/drawing/2014/main" id="{4976EF6E-A092-B1B3-4362-E0234ED6C8DB}"/>
                </a:ext>
              </a:extLst>
            </p:cNvPr>
            <p:cNvCxnSpPr>
              <a:cxnSpLocks/>
            </p:cNvCxnSpPr>
            <p:nvPr/>
          </p:nvCxnSpPr>
          <p:spPr>
            <a:xfrm>
              <a:off x="3043766" y="2841227"/>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円/楕円 32">
            <a:extLst>
              <a:ext uri="{FF2B5EF4-FFF2-40B4-BE49-F238E27FC236}">
                <a16:creationId xmlns:a16="http://schemas.microsoft.com/office/drawing/2014/main" id="{A8E518DA-45C0-8FD5-CE01-36488466E651}"/>
              </a:ext>
            </a:extLst>
          </p:cNvPr>
          <p:cNvSpPr/>
          <p:nvPr/>
        </p:nvSpPr>
        <p:spPr>
          <a:xfrm>
            <a:off x="4515007" y="2682789"/>
            <a:ext cx="710233" cy="59390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395A340F-CEB1-C214-28A8-6F75A1C9925F}"/>
              </a:ext>
            </a:extLst>
          </p:cNvPr>
          <p:cNvSpPr txBox="1"/>
          <p:nvPr/>
        </p:nvSpPr>
        <p:spPr>
          <a:xfrm>
            <a:off x="4274608" y="1745530"/>
            <a:ext cx="2591856" cy="646331"/>
          </a:xfrm>
          <a:prstGeom prst="rect">
            <a:avLst/>
          </a:prstGeom>
          <a:noFill/>
        </p:spPr>
        <p:txBody>
          <a:bodyPr wrap="square" rtlCol="0">
            <a:spAutoFit/>
          </a:bodyPr>
          <a:lstStyle/>
          <a:p>
            <a:br>
              <a:rPr kumimoji="1" lang="en-US" altLang="ja-JP" dirty="0"/>
            </a:br>
            <a:r>
              <a:rPr kumimoji="1" lang="en-US" altLang="ja-JP" dirty="0"/>
              <a:t>(Ablation</a:t>
            </a:r>
            <a:r>
              <a:rPr lang="ja-JP" altLang="en-US"/>
              <a:t>過程</a:t>
            </a:r>
            <a:r>
              <a:rPr lang="en-US" altLang="ja-JP" dirty="0"/>
              <a:t>)</a:t>
            </a:r>
            <a:endParaRPr kumimoji="1" lang="ja-JP" altLang="en-US"/>
          </a:p>
        </p:txBody>
      </p:sp>
      <p:sp>
        <p:nvSpPr>
          <p:cNvPr id="35" name="テキスト ボックス 34">
            <a:extLst>
              <a:ext uri="{FF2B5EF4-FFF2-40B4-BE49-F238E27FC236}">
                <a16:creationId xmlns:a16="http://schemas.microsoft.com/office/drawing/2014/main" id="{FCAD3104-0770-C9CC-BFD4-0861422C9C8F}"/>
              </a:ext>
            </a:extLst>
          </p:cNvPr>
          <p:cNvSpPr txBox="1"/>
          <p:nvPr/>
        </p:nvSpPr>
        <p:spPr>
          <a:xfrm>
            <a:off x="5229199" y="2712191"/>
            <a:ext cx="667337" cy="369332"/>
          </a:xfrm>
          <a:prstGeom prst="rect">
            <a:avLst/>
          </a:prstGeom>
          <a:noFill/>
        </p:spPr>
        <p:txBody>
          <a:bodyPr wrap="square" rtlCol="0">
            <a:spAutoFit/>
          </a:bodyPr>
          <a:lstStyle/>
          <a:p>
            <a:r>
              <a:rPr lang="en-US" altLang="ja-JP" dirty="0" err="1"/>
              <a:t>v</a:t>
            </a:r>
            <a:r>
              <a:rPr kumimoji="1" lang="en-US" altLang="ja-JP" baseline="-25000" dirty="0" err="1"/>
              <a:t>pf</a:t>
            </a:r>
            <a:endParaRPr kumimoji="1" lang="ja-JP" altLang="en-US" baseline="-25000"/>
          </a:p>
        </p:txBody>
      </p:sp>
      <p:cxnSp>
        <p:nvCxnSpPr>
          <p:cNvPr id="36" name="直線矢印コネクタ 35">
            <a:extLst>
              <a:ext uri="{FF2B5EF4-FFF2-40B4-BE49-F238E27FC236}">
                <a16:creationId xmlns:a16="http://schemas.microsoft.com/office/drawing/2014/main" id="{BDBF33F8-29D7-E85B-E64B-343A61B8062D}"/>
              </a:ext>
            </a:extLst>
          </p:cNvPr>
          <p:cNvCxnSpPr>
            <a:cxnSpLocks/>
          </p:cNvCxnSpPr>
          <p:nvPr/>
        </p:nvCxnSpPr>
        <p:spPr>
          <a:xfrm>
            <a:off x="5238258" y="3095334"/>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9D656927-92A2-263E-0B94-0A711146A540}"/>
              </a:ext>
            </a:extLst>
          </p:cNvPr>
          <p:cNvSpPr txBox="1"/>
          <p:nvPr/>
        </p:nvSpPr>
        <p:spPr>
          <a:xfrm>
            <a:off x="4210603" y="2342307"/>
            <a:ext cx="1982815" cy="369332"/>
          </a:xfrm>
          <a:prstGeom prst="rect">
            <a:avLst/>
          </a:prstGeom>
          <a:noFill/>
        </p:spPr>
        <p:txBody>
          <a:bodyPr wrap="square" rtlCol="0">
            <a:spAutoFit/>
          </a:bodyPr>
          <a:lstStyle/>
          <a:p>
            <a:r>
              <a:rPr kumimoji="1" lang="en-US" altLang="ja-JP" dirty="0"/>
              <a:t>Pre-fragment</a:t>
            </a:r>
            <a:endParaRPr kumimoji="1" lang="ja-JP" altLang="en-US"/>
          </a:p>
        </p:txBody>
      </p:sp>
      <p:sp>
        <p:nvSpPr>
          <p:cNvPr id="38" name="円/楕円 37">
            <a:extLst>
              <a:ext uri="{FF2B5EF4-FFF2-40B4-BE49-F238E27FC236}">
                <a16:creationId xmlns:a16="http://schemas.microsoft.com/office/drawing/2014/main" id="{8329A43B-3ABA-7952-90E8-D12A1F2B1397}"/>
              </a:ext>
            </a:extLst>
          </p:cNvPr>
          <p:cNvSpPr/>
          <p:nvPr/>
        </p:nvSpPr>
        <p:spPr>
          <a:xfrm>
            <a:off x="5202010" y="3394399"/>
            <a:ext cx="92239" cy="10491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曲線コネクタ 38">
            <a:extLst>
              <a:ext uri="{FF2B5EF4-FFF2-40B4-BE49-F238E27FC236}">
                <a16:creationId xmlns:a16="http://schemas.microsoft.com/office/drawing/2014/main" id="{0B065545-9154-B440-39FF-FC18288A8D9F}"/>
              </a:ext>
            </a:extLst>
          </p:cNvPr>
          <p:cNvCxnSpPr>
            <a:stCxn id="33" idx="5"/>
            <a:endCxn id="38" idx="0"/>
          </p:cNvCxnSpPr>
          <p:nvPr/>
        </p:nvCxnSpPr>
        <p:spPr>
          <a:xfrm rot="16200000" flipH="1">
            <a:off x="5082338" y="3228607"/>
            <a:ext cx="204682" cy="12690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曲線コネクタ 39">
            <a:extLst>
              <a:ext uri="{FF2B5EF4-FFF2-40B4-BE49-F238E27FC236}">
                <a16:creationId xmlns:a16="http://schemas.microsoft.com/office/drawing/2014/main" id="{5D8D8EFF-AFE2-D79E-BF58-CFDC72015849}"/>
              </a:ext>
            </a:extLst>
          </p:cNvPr>
          <p:cNvCxnSpPr>
            <a:cxnSpLocks/>
          </p:cNvCxnSpPr>
          <p:nvPr/>
        </p:nvCxnSpPr>
        <p:spPr>
          <a:xfrm rot="5400000">
            <a:off x="4694920" y="3347126"/>
            <a:ext cx="197192" cy="7381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702367CA-43F1-D1FB-244F-A3D132E9253E}"/>
              </a:ext>
            </a:extLst>
          </p:cNvPr>
          <p:cNvSpPr txBox="1"/>
          <p:nvPr/>
        </p:nvSpPr>
        <p:spPr>
          <a:xfrm>
            <a:off x="4515007" y="3411784"/>
            <a:ext cx="425262" cy="307777"/>
          </a:xfrm>
          <a:prstGeom prst="rect">
            <a:avLst/>
          </a:prstGeom>
          <a:noFill/>
        </p:spPr>
        <p:txBody>
          <a:bodyPr wrap="square" rtlCol="0">
            <a:spAutoFit/>
          </a:bodyPr>
          <a:lstStyle/>
          <a:p>
            <a:r>
              <a:rPr kumimoji="1" lang="en-US" altLang="ja-JP" sz="1400" dirty="0" err="1"/>
              <a:t>γ</a:t>
            </a:r>
            <a:endParaRPr kumimoji="1" lang="ja-JP" altLang="en-US" sz="1400"/>
          </a:p>
        </p:txBody>
      </p:sp>
      <p:sp>
        <p:nvSpPr>
          <p:cNvPr id="43" name="テキスト ボックス 42">
            <a:extLst>
              <a:ext uri="{FF2B5EF4-FFF2-40B4-BE49-F238E27FC236}">
                <a16:creationId xmlns:a16="http://schemas.microsoft.com/office/drawing/2014/main" id="{48FA4F28-057B-86DE-28E2-5F955E0923FD}"/>
              </a:ext>
            </a:extLst>
          </p:cNvPr>
          <p:cNvSpPr txBox="1"/>
          <p:nvPr/>
        </p:nvSpPr>
        <p:spPr>
          <a:xfrm>
            <a:off x="6131310" y="2895669"/>
            <a:ext cx="661716" cy="369332"/>
          </a:xfrm>
          <a:prstGeom prst="rect">
            <a:avLst/>
          </a:prstGeom>
          <a:noFill/>
        </p:spPr>
        <p:txBody>
          <a:bodyPr wrap="square" rtlCol="0">
            <a:spAutoFit/>
          </a:bodyPr>
          <a:lstStyle/>
          <a:p>
            <a:r>
              <a:rPr kumimoji="1" lang="en-US" altLang="ja-JP" dirty="0" err="1">
                <a:solidFill>
                  <a:schemeClr val="bg1"/>
                </a:solidFill>
              </a:rPr>
              <a:t>A</a:t>
            </a:r>
            <a:r>
              <a:rPr lang="en-US" altLang="ja-JP" baseline="-25000" dirty="0" err="1">
                <a:solidFill>
                  <a:schemeClr val="bg1"/>
                </a:solidFill>
              </a:rPr>
              <a:t>f</a:t>
            </a:r>
            <a:endParaRPr kumimoji="1" lang="ja-JP" altLang="en-US" baseline="-25000">
              <a:solidFill>
                <a:schemeClr val="bg1"/>
              </a:solidFill>
            </a:endParaRPr>
          </a:p>
        </p:txBody>
      </p:sp>
      <p:sp>
        <p:nvSpPr>
          <p:cNvPr id="45" name="テキスト ボックス 44">
            <a:extLst>
              <a:ext uri="{FF2B5EF4-FFF2-40B4-BE49-F238E27FC236}">
                <a16:creationId xmlns:a16="http://schemas.microsoft.com/office/drawing/2014/main" id="{AC94D8B4-210B-E228-FE30-B27DB06BD07B}"/>
              </a:ext>
            </a:extLst>
          </p:cNvPr>
          <p:cNvSpPr txBox="1"/>
          <p:nvPr/>
        </p:nvSpPr>
        <p:spPr>
          <a:xfrm>
            <a:off x="6753937" y="2756620"/>
            <a:ext cx="667337" cy="369332"/>
          </a:xfrm>
          <a:prstGeom prst="rect">
            <a:avLst/>
          </a:prstGeom>
          <a:noFill/>
        </p:spPr>
        <p:txBody>
          <a:bodyPr wrap="square" rtlCol="0">
            <a:spAutoFit/>
          </a:bodyPr>
          <a:lstStyle/>
          <a:p>
            <a:r>
              <a:rPr lang="en-US" altLang="ja-JP" dirty="0" err="1"/>
              <a:t>v</a:t>
            </a:r>
            <a:r>
              <a:rPr lang="en-US" altLang="ja-JP" baseline="-25000" dirty="0" err="1"/>
              <a:t>f</a:t>
            </a:r>
            <a:endParaRPr kumimoji="1" lang="ja-JP" altLang="en-US" baseline="-25000"/>
          </a:p>
        </p:txBody>
      </p:sp>
      <p:cxnSp>
        <p:nvCxnSpPr>
          <p:cNvPr id="46" name="直線矢印コネクタ 45">
            <a:extLst>
              <a:ext uri="{FF2B5EF4-FFF2-40B4-BE49-F238E27FC236}">
                <a16:creationId xmlns:a16="http://schemas.microsoft.com/office/drawing/2014/main" id="{77A1F140-6849-6EDF-C36D-EACD1AF2F335}"/>
              </a:ext>
            </a:extLst>
          </p:cNvPr>
          <p:cNvCxnSpPr>
            <a:cxnSpLocks/>
          </p:cNvCxnSpPr>
          <p:nvPr/>
        </p:nvCxnSpPr>
        <p:spPr>
          <a:xfrm>
            <a:off x="6691591" y="3130902"/>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7D34D151-8728-3DCD-6649-A948FC383DF0}"/>
              </a:ext>
            </a:extLst>
          </p:cNvPr>
          <p:cNvSpPr txBox="1"/>
          <p:nvPr/>
        </p:nvSpPr>
        <p:spPr>
          <a:xfrm>
            <a:off x="6281603" y="3542432"/>
            <a:ext cx="3734873" cy="369332"/>
          </a:xfrm>
          <a:prstGeom prst="rect">
            <a:avLst/>
          </a:prstGeom>
          <a:noFill/>
        </p:spPr>
        <p:txBody>
          <a:bodyPr wrap="square" rtlCol="0">
            <a:spAutoFit/>
          </a:bodyPr>
          <a:lstStyle/>
          <a:p>
            <a:r>
              <a:rPr kumimoji="1" lang="en-US" altLang="ja-JP" dirty="0" err="1"/>
              <a:t>v</a:t>
            </a:r>
            <a:r>
              <a:rPr kumimoji="1" lang="en-US" altLang="ja-JP" baseline="-25000" dirty="0" err="1"/>
              <a:t>p</a:t>
            </a:r>
            <a:r>
              <a:rPr kumimoji="1" lang="ja-JP" altLang="en-US"/>
              <a:t>≠</a:t>
            </a:r>
            <a:r>
              <a:rPr kumimoji="1" lang="en-US" altLang="ja-JP" dirty="0" err="1"/>
              <a:t>v</a:t>
            </a:r>
            <a:r>
              <a:rPr kumimoji="1" lang="en-US" altLang="ja-JP" baseline="-25000" dirty="0" err="1"/>
              <a:t>f</a:t>
            </a:r>
            <a:endParaRPr kumimoji="1" lang="ja-JP" altLang="en-US" baseline="-25000"/>
          </a:p>
        </p:txBody>
      </p:sp>
      <p:sp>
        <p:nvSpPr>
          <p:cNvPr id="3" name="テキスト ボックス 2">
            <a:extLst>
              <a:ext uri="{FF2B5EF4-FFF2-40B4-BE49-F238E27FC236}">
                <a16:creationId xmlns:a16="http://schemas.microsoft.com/office/drawing/2014/main" id="{39F6DB7C-A965-1B85-94CD-D97DEF2706AB}"/>
              </a:ext>
            </a:extLst>
          </p:cNvPr>
          <p:cNvSpPr txBox="1"/>
          <p:nvPr/>
        </p:nvSpPr>
        <p:spPr>
          <a:xfrm>
            <a:off x="334963" y="1467468"/>
            <a:ext cx="2225986" cy="369332"/>
          </a:xfrm>
          <a:prstGeom prst="rect">
            <a:avLst/>
          </a:prstGeom>
          <a:noFill/>
        </p:spPr>
        <p:txBody>
          <a:bodyPr wrap="square" rtlCol="0">
            <a:spAutoFit/>
          </a:bodyPr>
          <a:lstStyle/>
          <a:p>
            <a:r>
              <a:rPr kumimoji="1" lang="en-US" altLang="ja-JP" dirty="0"/>
              <a:t>Notani</a:t>
            </a:r>
            <a:endParaRPr kumimoji="1" lang="ja-JP" altLang="en-US"/>
          </a:p>
        </p:txBody>
      </p:sp>
      <p:pic>
        <p:nvPicPr>
          <p:cNvPr id="48" name="図 47">
            <a:extLst>
              <a:ext uri="{FF2B5EF4-FFF2-40B4-BE49-F238E27FC236}">
                <a16:creationId xmlns:a16="http://schemas.microsoft.com/office/drawing/2014/main" id="{C588F4AF-927B-CC8B-8CE4-7066336CE577}"/>
              </a:ext>
            </a:extLst>
          </p:cNvPr>
          <p:cNvPicPr>
            <a:picLocks noChangeAspect="1"/>
          </p:cNvPicPr>
          <p:nvPr/>
        </p:nvPicPr>
        <p:blipFill>
          <a:blip r:embed="rId2"/>
          <a:stretch>
            <a:fillRect/>
          </a:stretch>
        </p:blipFill>
        <p:spPr>
          <a:xfrm>
            <a:off x="8558421" y="-56616"/>
            <a:ext cx="2826747" cy="2205971"/>
          </a:xfrm>
          <a:prstGeom prst="rect">
            <a:avLst/>
          </a:prstGeom>
        </p:spPr>
      </p:pic>
      <p:pic>
        <p:nvPicPr>
          <p:cNvPr id="50" name="図 49">
            <a:extLst>
              <a:ext uri="{FF2B5EF4-FFF2-40B4-BE49-F238E27FC236}">
                <a16:creationId xmlns:a16="http://schemas.microsoft.com/office/drawing/2014/main" id="{461ACBFF-1350-F576-222F-6447FE13C51D}"/>
              </a:ext>
            </a:extLst>
          </p:cNvPr>
          <p:cNvPicPr>
            <a:picLocks noChangeAspect="1"/>
          </p:cNvPicPr>
          <p:nvPr/>
        </p:nvPicPr>
        <p:blipFill>
          <a:blip r:embed="rId3"/>
          <a:stretch>
            <a:fillRect/>
          </a:stretch>
        </p:blipFill>
        <p:spPr>
          <a:xfrm>
            <a:off x="8403200" y="1987430"/>
            <a:ext cx="3022032" cy="2286943"/>
          </a:xfrm>
          <a:prstGeom prst="rect">
            <a:avLst/>
          </a:prstGeom>
        </p:spPr>
      </p:pic>
      <p:pic>
        <p:nvPicPr>
          <p:cNvPr id="51" name="図 50">
            <a:extLst>
              <a:ext uri="{FF2B5EF4-FFF2-40B4-BE49-F238E27FC236}">
                <a16:creationId xmlns:a16="http://schemas.microsoft.com/office/drawing/2014/main" id="{F5E6BA9F-5BC8-E8A9-DDB0-CDFD0799EFB8}"/>
              </a:ext>
            </a:extLst>
          </p:cNvPr>
          <p:cNvPicPr>
            <a:picLocks noChangeAspect="1"/>
          </p:cNvPicPr>
          <p:nvPr/>
        </p:nvPicPr>
        <p:blipFill>
          <a:blip r:embed="rId4"/>
          <a:stretch>
            <a:fillRect/>
          </a:stretch>
        </p:blipFill>
        <p:spPr>
          <a:xfrm>
            <a:off x="8251983" y="4323293"/>
            <a:ext cx="3324466" cy="2519915"/>
          </a:xfrm>
          <a:prstGeom prst="rect">
            <a:avLst/>
          </a:prstGeom>
        </p:spPr>
      </p:pic>
      <p:sp>
        <p:nvSpPr>
          <p:cNvPr id="52" name="テキスト ボックス 51">
            <a:extLst>
              <a:ext uri="{FF2B5EF4-FFF2-40B4-BE49-F238E27FC236}">
                <a16:creationId xmlns:a16="http://schemas.microsoft.com/office/drawing/2014/main" id="{1B6AFF75-AE68-FCDE-4F6B-81909DE5D31E}"/>
              </a:ext>
            </a:extLst>
          </p:cNvPr>
          <p:cNvSpPr txBox="1"/>
          <p:nvPr/>
        </p:nvSpPr>
        <p:spPr>
          <a:xfrm>
            <a:off x="7064257" y="310283"/>
            <a:ext cx="1338943" cy="369332"/>
          </a:xfrm>
          <a:prstGeom prst="rect">
            <a:avLst/>
          </a:prstGeom>
          <a:noFill/>
        </p:spPr>
        <p:txBody>
          <a:bodyPr wrap="square" rtlCol="0">
            <a:spAutoFit/>
          </a:bodyPr>
          <a:lstStyle/>
          <a:p>
            <a:r>
              <a:rPr kumimoji="1" lang="en-US" altLang="ja-JP" dirty="0" err="1"/>
              <a:t>Widht</a:t>
            </a:r>
            <a:endParaRPr kumimoji="1" lang="ja-JP" altLang="en-US"/>
          </a:p>
        </p:txBody>
      </p:sp>
      <p:sp>
        <p:nvSpPr>
          <p:cNvPr id="53" name="テキスト ボックス 52">
            <a:extLst>
              <a:ext uri="{FF2B5EF4-FFF2-40B4-BE49-F238E27FC236}">
                <a16:creationId xmlns:a16="http://schemas.microsoft.com/office/drawing/2014/main" id="{D73F2682-A255-C83A-2435-EFA85F53D10B}"/>
              </a:ext>
            </a:extLst>
          </p:cNvPr>
          <p:cNvSpPr txBox="1"/>
          <p:nvPr/>
        </p:nvSpPr>
        <p:spPr>
          <a:xfrm>
            <a:off x="6898550" y="4311622"/>
            <a:ext cx="1877275" cy="369332"/>
          </a:xfrm>
          <a:prstGeom prst="rect">
            <a:avLst/>
          </a:prstGeom>
          <a:noFill/>
        </p:spPr>
        <p:txBody>
          <a:bodyPr wrap="square" rtlCol="0">
            <a:spAutoFit/>
          </a:bodyPr>
          <a:lstStyle/>
          <a:p>
            <a:r>
              <a:rPr kumimoji="1" lang="ja-JP" altLang="en-US"/>
              <a:t>・</a:t>
            </a:r>
          </a:p>
        </p:txBody>
      </p:sp>
      <p:sp>
        <p:nvSpPr>
          <p:cNvPr id="49" name="テキスト ボックス 48">
            <a:extLst>
              <a:ext uri="{FF2B5EF4-FFF2-40B4-BE49-F238E27FC236}">
                <a16:creationId xmlns:a16="http://schemas.microsoft.com/office/drawing/2014/main" id="{E1A81C10-2D89-B53D-5BE1-1F9E6C3C991B}"/>
              </a:ext>
            </a:extLst>
          </p:cNvPr>
          <p:cNvSpPr txBox="1"/>
          <p:nvPr/>
        </p:nvSpPr>
        <p:spPr>
          <a:xfrm>
            <a:off x="6691591" y="6547717"/>
            <a:ext cx="6161314" cy="276999"/>
          </a:xfrm>
          <a:prstGeom prst="rect">
            <a:avLst/>
          </a:prstGeom>
          <a:noFill/>
        </p:spPr>
        <p:txBody>
          <a:bodyPr wrap="square">
            <a:spAutoFit/>
          </a:bodyPr>
          <a:lstStyle/>
          <a:p>
            <a:r>
              <a:rPr lang="en" altLang="ja-JP" sz="1200" i="1" dirty="0">
                <a:solidFill>
                  <a:srgbClr val="000000"/>
                </a:solidFill>
                <a:effectLst/>
                <a:latin typeface="Times" pitchFamily="2" charset="0"/>
              </a:rPr>
              <a:t>Phys. Rev. C</a:t>
            </a:r>
            <a:r>
              <a:rPr lang="en" altLang="ja-JP" sz="1200" dirty="0">
                <a:solidFill>
                  <a:srgbClr val="000000"/>
                </a:solidFill>
                <a:effectLst/>
                <a:latin typeface="Times" pitchFamily="2" charset="0"/>
              </a:rPr>
              <a:t>  </a:t>
            </a:r>
            <a:r>
              <a:rPr lang="en" altLang="ja-JP" sz="1200" b="1" dirty="0">
                <a:solidFill>
                  <a:srgbClr val="000000"/>
                </a:solidFill>
                <a:effectLst/>
                <a:latin typeface="Times" pitchFamily="2" charset="0"/>
              </a:rPr>
              <a:t>76</a:t>
            </a:r>
            <a:r>
              <a:rPr lang="en" altLang="ja-JP" sz="1200" dirty="0">
                <a:solidFill>
                  <a:srgbClr val="000000"/>
                </a:solidFill>
                <a:effectLst/>
                <a:latin typeface="Times" pitchFamily="2" charset="0"/>
              </a:rPr>
              <a:t>  044605  (2007)</a:t>
            </a:r>
          </a:p>
        </p:txBody>
      </p:sp>
    </p:spTree>
    <p:extLst>
      <p:ext uri="{BB962C8B-B14F-4D97-AF65-F5344CB8AC3E}">
        <p14:creationId xmlns:p14="http://schemas.microsoft.com/office/powerpoint/2010/main" val="251972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A286C0-EC6E-A52D-EFEE-45785A9B11C5}"/>
              </a:ext>
            </a:extLst>
          </p:cNvPr>
          <p:cNvSpPr>
            <a:spLocks noGrp="1"/>
          </p:cNvSpPr>
          <p:nvPr>
            <p:ph type="title"/>
          </p:nvPr>
        </p:nvSpPr>
        <p:spPr>
          <a:xfrm>
            <a:off x="838200" y="365125"/>
            <a:ext cx="10933090" cy="1325563"/>
          </a:xfrm>
        </p:spPr>
        <p:txBody>
          <a:bodyPr/>
          <a:lstStyle/>
          <a:p>
            <a:r>
              <a:rPr kumimoji="1" lang="en-US" altLang="ja-JP" dirty="0"/>
              <a:t>Decay scheme of the isomer</a:t>
            </a:r>
            <a:endParaRPr kumimoji="1" lang="ja-JP" altLang="en-US"/>
          </a:p>
        </p:txBody>
      </p:sp>
      <p:pic>
        <p:nvPicPr>
          <p:cNvPr id="5" name="図 4">
            <a:extLst>
              <a:ext uri="{FF2B5EF4-FFF2-40B4-BE49-F238E27FC236}">
                <a16:creationId xmlns:a16="http://schemas.microsoft.com/office/drawing/2014/main" id="{04565E98-12B6-6B3C-2110-3D570F2D4DE9}"/>
              </a:ext>
            </a:extLst>
          </p:cNvPr>
          <p:cNvPicPr>
            <a:picLocks noChangeAspect="1"/>
          </p:cNvPicPr>
          <p:nvPr/>
        </p:nvPicPr>
        <p:blipFill>
          <a:blip r:embed="rId2"/>
          <a:stretch>
            <a:fillRect/>
          </a:stretch>
        </p:blipFill>
        <p:spPr>
          <a:xfrm>
            <a:off x="6096000" y="1935387"/>
            <a:ext cx="2895600" cy="3797300"/>
          </a:xfrm>
          <a:prstGeom prst="rect">
            <a:avLst/>
          </a:prstGeom>
        </p:spPr>
      </p:pic>
      <p:pic>
        <p:nvPicPr>
          <p:cNvPr id="7" name="図 6">
            <a:extLst>
              <a:ext uri="{FF2B5EF4-FFF2-40B4-BE49-F238E27FC236}">
                <a16:creationId xmlns:a16="http://schemas.microsoft.com/office/drawing/2014/main" id="{3CDD84AC-A2D1-A5CC-CB60-6AF587C04016}"/>
              </a:ext>
            </a:extLst>
          </p:cNvPr>
          <p:cNvPicPr>
            <a:picLocks noChangeAspect="1"/>
          </p:cNvPicPr>
          <p:nvPr/>
        </p:nvPicPr>
        <p:blipFill>
          <a:blip r:embed="rId3"/>
          <a:stretch>
            <a:fillRect/>
          </a:stretch>
        </p:blipFill>
        <p:spPr>
          <a:xfrm>
            <a:off x="3477654" y="2060620"/>
            <a:ext cx="3098800" cy="3517900"/>
          </a:xfrm>
          <a:prstGeom prst="rect">
            <a:avLst/>
          </a:prstGeom>
        </p:spPr>
      </p:pic>
      <p:pic>
        <p:nvPicPr>
          <p:cNvPr id="9" name="図 8">
            <a:extLst>
              <a:ext uri="{FF2B5EF4-FFF2-40B4-BE49-F238E27FC236}">
                <a16:creationId xmlns:a16="http://schemas.microsoft.com/office/drawing/2014/main" id="{5FB809A6-8E23-2BD4-FEC8-60252D2743FC}"/>
              </a:ext>
            </a:extLst>
          </p:cNvPr>
          <p:cNvPicPr>
            <a:picLocks noChangeAspect="1"/>
          </p:cNvPicPr>
          <p:nvPr/>
        </p:nvPicPr>
        <p:blipFill>
          <a:blip r:embed="rId4"/>
          <a:stretch>
            <a:fillRect/>
          </a:stretch>
        </p:blipFill>
        <p:spPr>
          <a:xfrm>
            <a:off x="264687" y="2060620"/>
            <a:ext cx="4038600" cy="3797300"/>
          </a:xfrm>
          <a:prstGeom prst="rect">
            <a:avLst/>
          </a:prstGeom>
        </p:spPr>
      </p:pic>
    </p:spTree>
    <p:extLst>
      <p:ext uri="{BB962C8B-B14F-4D97-AF65-F5344CB8AC3E}">
        <p14:creationId xmlns:p14="http://schemas.microsoft.com/office/powerpoint/2010/main" val="2525883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F90603-E55E-26BA-DAAF-D66B480BEBC7}"/>
              </a:ext>
            </a:extLst>
          </p:cNvPr>
          <p:cNvSpPr>
            <a:spLocks noGrp="1"/>
          </p:cNvSpPr>
          <p:nvPr>
            <p:ph type="title"/>
          </p:nvPr>
        </p:nvSpPr>
        <p:spPr/>
        <p:txBody>
          <a:bodyPr/>
          <a:lstStyle/>
          <a:p>
            <a:r>
              <a:rPr kumimoji="1" lang="en-US" altLang="ja-JP" dirty="0"/>
              <a:t>Abstract</a:t>
            </a:r>
            <a:endParaRPr kumimoji="1" lang="ja-JP" altLang="en-US"/>
          </a:p>
        </p:txBody>
      </p:sp>
      <p:sp>
        <p:nvSpPr>
          <p:cNvPr id="3" name="コンテンツ プレースホルダー 2">
            <a:extLst>
              <a:ext uri="{FF2B5EF4-FFF2-40B4-BE49-F238E27FC236}">
                <a16:creationId xmlns:a16="http://schemas.microsoft.com/office/drawing/2014/main" id="{E7CC095A-AECE-0BF4-878C-FDE04577FA6B}"/>
              </a:ext>
            </a:extLst>
          </p:cNvPr>
          <p:cNvSpPr>
            <a:spLocks noGrp="1"/>
          </p:cNvSpPr>
          <p:nvPr>
            <p:ph idx="1"/>
          </p:nvPr>
        </p:nvSpPr>
        <p:spPr>
          <a:xfrm>
            <a:off x="838200" y="1825625"/>
            <a:ext cx="11353800" cy="4901746"/>
          </a:xfrm>
        </p:spPr>
        <p:txBody>
          <a:bodyPr>
            <a:normAutofit fontScale="92500" lnSpcReduction="10000"/>
          </a:bodyPr>
          <a:lstStyle/>
          <a:p>
            <a:pPr marL="0" indent="0">
              <a:buNone/>
            </a:pPr>
            <a:r>
              <a:rPr lang="en" altLang="ja-JP" sz="1600" dirty="0"/>
              <a:t>High-spin nuclear isomers in rare unstable beams are important for studies in nuclear structure, nuclear astrophysics, and applied research. While fragmentation reactions, widely used at in-flight rare-isotope beam facilities, can produce a diverse range of nuclides, the selective and high-intensity production and separation of specific isomer states remain challenging. This study aimed to experimentally investigate the correlation between parallel momentum transfer and angular momentum transfer in fragmentation reactions, contributing to the development of selective beam production techniques for isomer states.</a:t>
            </a:r>
          </a:p>
          <a:p>
            <a:pPr marL="0" indent="0">
              <a:buNone/>
            </a:pPr>
            <a:br>
              <a:rPr lang="en" altLang="ja-JP" sz="1600" dirty="0"/>
            </a:br>
            <a:r>
              <a:rPr lang="en" altLang="ja-JP" sz="1600" dirty="0"/>
              <a:t>We focused particularly on previous studies [1] that showed an increase in the isomer ratio by selecting the tail of the fragment momentum distribution, with the goal of clarifying its physical origin. In this research, we investigated the correlation between angular momentum and parallel momentum transfer by selecting events from high-spin isomer states and comparing their momentum distributions with those of events primarily in the ground state.</a:t>
            </a:r>
            <a:br>
              <a:rPr lang="en" altLang="ja-JP" sz="1600" dirty="0"/>
            </a:br>
            <a:r>
              <a:rPr lang="en" altLang="ja-JP" sz="1600" dirty="0"/>
              <a:t>The experiment was conducted at the SB2 beamline of the High-Energy Heavy-Ion Accelerator Facility (HIMAC). Primary beams of Ni and Co accelerated to 350 MeV/u irradiated a 14 mm thick Be target to produce nuclides around Fe through fragmentation reactions. The produced fragments were separated by a fragment</a:t>
            </a:r>
            <a:br>
              <a:rPr lang="en" altLang="ja-JP" sz="1600" dirty="0"/>
            </a:br>
            <a:r>
              <a:rPr lang="en" altLang="ja-JP" sz="1600" dirty="0"/>
              <a:t>separator (two dipole magnets) and identified using the time-of-flight (</a:t>
            </a:r>
            <a:r>
              <a:rPr lang="en" altLang="ja-JP" sz="1600" dirty="0" err="1"/>
              <a:t>ToF</a:t>
            </a:r>
            <a:r>
              <a:rPr lang="en" altLang="ja-JP" sz="1600" dirty="0"/>
              <a:t>), energy loss(E), and magnetic rigidity (B) method. Among the identified nuclides, de-excitation gamma rays from high-spin isomers Fe(12), Fe(19/2) and Co(7) were measured using four Ge detectors placed at the end of the</a:t>
            </a:r>
            <a:br>
              <a:rPr lang="en" altLang="ja-JP" sz="1600" dirty="0"/>
            </a:br>
            <a:r>
              <a:rPr lang="en" altLang="ja-JP" sz="1600" dirty="0"/>
              <a:t>flight path with the particle identification.</a:t>
            </a:r>
            <a:br>
              <a:rPr lang="en" altLang="ja-JP" sz="1600" dirty="0"/>
            </a:br>
            <a:r>
              <a:rPr lang="en" altLang="ja-JP" sz="1600" dirty="0"/>
              <a:t>As a result of the analysis, a clear tendency was observed for the relative production of high-spin isomers to increase in the region of large momentum transfer away from the center of the fragment momentum distribution (the tail of the distribution), consistent with previous studies [2][3]. Furthermore, by comparing the measured properties of multiple isomer states, a clear positive correlation was found between the magnitude of the imparted angular momentum and the parallel momentum transfer.</a:t>
            </a:r>
            <a:br>
              <a:rPr lang="en" altLang="ja-JP" sz="1600" dirty="0"/>
            </a:br>
            <a:r>
              <a:rPr lang="en" altLang="ja-JP" sz="1600" dirty="0"/>
              <a:t>In this presentation, we will report these experimental results in detail and discuss the current understanding of the angular momentum generation mechanism in fragmentation reactions and its potential application to the production of high-purity, high-intensity isomer beams.</a:t>
            </a:r>
            <a:endParaRPr kumimoji="1" lang="ja-JP" altLang="en-US" sz="1600"/>
          </a:p>
        </p:txBody>
      </p:sp>
    </p:spTree>
    <p:extLst>
      <p:ext uri="{BB962C8B-B14F-4D97-AF65-F5344CB8AC3E}">
        <p14:creationId xmlns:p14="http://schemas.microsoft.com/office/powerpoint/2010/main" val="1138293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正方形/長方形 106">
            <a:extLst>
              <a:ext uri="{FF2B5EF4-FFF2-40B4-BE49-F238E27FC236}">
                <a16:creationId xmlns:a16="http://schemas.microsoft.com/office/drawing/2014/main" id="{ECD5E2BC-928A-6F9B-1554-0D70DDEE4A51}"/>
              </a:ext>
            </a:extLst>
          </p:cNvPr>
          <p:cNvSpPr/>
          <p:nvPr/>
        </p:nvSpPr>
        <p:spPr>
          <a:xfrm>
            <a:off x="838200" y="1453246"/>
            <a:ext cx="10515600" cy="2584726"/>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DFFE0A32-C5E2-5B71-049A-72AFC25BDF36}"/>
              </a:ext>
            </a:extLst>
          </p:cNvPr>
          <p:cNvSpPr>
            <a:spLocks noGrp="1"/>
          </p:cNvSpPr>
          <p:nvPr>
            <p:ph type="title"/>
          </p:nvPr>
        </p:nvSpPr>
        <p:spPr/>
        <p:txBody>
          <a:bodyPr/>
          <a:lstStyle/>
          <a:p>
            <a:r>
              <a:rPr kumimoji="1" lang="ja-JP" altLang="en-US"/>
              <a:t>核破砕反応のモデル</a:t>
            </a:r>
          </a:p>
        </p:txBody>
      </p:sp>
      <p:grpSp>
        <p:nvGrpSpPr>
          <p:cNvPr id="4" name="グループ化 3">
            <a:extLst>
              <a:ext uri="{FF2B5EF4-FFF2-40B4-BE49-F238E27FC236}">
                <a16:creationId xmlns:a16="http://schemas.microsoft.com/office/drawing/2014/main" id="{C759D295-78AD-94D7-9708-1CD6A9CAD829}"/>
              </a:ext>
            </a:extLst>
          </p:cNvPr>
          <p:cNvGrpSpPr/>
          <p:nvPr/>
        </p:nvGrpSpPr>
        <p:grpSpPr>
          <a:xfrm>
            <a:off x="1205407" y="1744795"/>
            <a:ext cx="8037603" cy="2414545"/>
            <a:chOff x="132131" y="1515088"/>
            <a:chExt cx="8037603" cy="2414545"/>
          </a:xfrm>
        </p:grpSpPr>
        <p:grpSp>
          <p:nvGrpSpPr>
            <p:cNvPr id="5" name="グループ化 4">
              <a:extLst>
                <a:ext uri="{FF2B5EF4-FFF2-40B4-BE49-F238E27FC236}">
                  <a16:creationId xmlns:a16="http://schemas.microsoft.com/office/drawing/2014/main" id="{2CF18659-F45F-67D9-9DDF-1419DA149264}"/>
                </a:ext>
              </a:extLst>
            </p:cNvPr>
            <p:cNvGrpSpPr/>
            <p:nvPr/>
          </p:nvGrpSpPr>
          <p:grpSpPr>
            <a:xfrm>
              <a:off x="132131" y="1515088"/>
              <a:ext cx="8037603" cy="2414545"/>
              <a:chOff x="159676" y="3290135"/>
              <a:chExt cx="5643383" cy="1877011"/>
            </a:xfrm>
          </p:grpSpPr>
          <p:sp>
            <p:nvSpPr>
              <p:cNvPr id="21" name="円/楕円 20">
                <a:extLst>
                  <a:ext uri="{FF2B5EF4-FFF2-40B4-BE49-F238E27FC236}">
                    <a16:creationId xmlns:a16="http://schemas.microsoft.com/office/drawing/2014/main" id="{0919C255-75C1-7546-EABE-BF24D06084D0}"/>
                  </a:ext>
                </a:extLst>
              </p:cNvPr>
              <p:cNvSpPr/>
              <p:nvPr/>
            </p:nvSpPr>
            <p:spPr>
              <a:xfrm>
                <a:off x="217042" y="3973390"/>
                <a:ext cx="569369" cy="632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2BCCA4A9-494A-EF16-4D2D-94EAA82EF82A}"/>
                  </a:ext>
                </a:extLst>
              </p:cNvPr>
              <p:cNvSpPr/>
              <p:nvPr/>
            </p:nvSpPr>
            <p:spPr>
              <a:xfrm>
                <a:off x="781861" y="4418979"/>
                <a:ext cx="357352" cy="3888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右矢印 22">
                <a:extLst>
                  <a:ext uri="{FF2B5EF4-FFF2-40B4-BE49-F238E27FC236}">
                    <a16:creationId xmlns:a16="http://schemas.microsoft.com/office/drawing/2014/main" id="{168FCBD3-5DBE-2D97-78B7-A5AB12E66D8F}"/>
                  </a:ext>
                </a:extLst>
              </p:cNvPr>
              <p:cNvSpPr/>
              <p:nvPr/>
            </p:nvSpPr>
            <p:spPr>
              <a:xfrm>
                <a:off x="1362804" y="4179590"/>
                <a:ext cx="257950" cy="29823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23">
                <a:extLst>
                  <a:ext uri="{FF2B5EF4-FFF2-40B4-BE49-F238E27FC236}">
                    <a16:creationId xmlns:a16="http://schemas.microsoft.com/office/drawing/2014/main" id="{C5093790-F061-5F85-517B-0CA7AFBB2C58}"/>
                  </a:ext>
                </a:extLst>
              </p:cNvPr>
              <p:cNvCxnSpPr>
                <a:cxnSpLocks/>
              </p:cNvCxnSpPr>
              <p:nvPr/>
            </p:nvCxnSpPr>
            <p:spPr>
              <a:xfrm>
                <a:off x="786411" y="4309248"/>
                <a:ext cx="48488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4F4854AB-3C13-54AF-CA3C-B2C36F9DD40D}"/>
                  </a:ext>
                </a:extLst>
              </p:cNvPr>
              <p:cNvSpPr txBox="1"/>
              <p:nvPr/>
            </p:nvSpPr>
            <p:spPr>
              <a:xfrm>
                <a:off x="159676" y="3604059"/>
                <a:ext cx="1392180" cy="369332"/>
              </a:xfrm>
              <a:prstGeom prst="rect">
                <a:avLst/>
              </a:prstGeom>
              <a:noFill/>
            </p:spPr>
            <p:txBody>
              <a:bodyPr wrap="square" rtlCol="0">
                <a:spAutoFit/>
              </a:bodyPr>
              <a:lstStyle/>
              <a:p>
                <a:r>
                  <a:rPr kumimoji="1" lang="en-US" altLang="ja-JP" dirty="0"/>
                  <a:t>Projectile</a:t>
                </a:r>
                <a:endParaRPr kumimoji="1" lang="ja-JP" altLang="en-US"/>
              </a:p>
            </p:txBody>
          </p:sp>
          <p:sp>
            <p:nvSpPr>
              <p:cNvPr id="26" name="テキスト ボックス 25">
                <a:extLst>
                  <a:ext uri="{FF2B5EF4-FFF2-40B4-BE49-F238E27FC236}">
                    <a16:creationId xmlns:a16="http://schemas.microsoft.com/office/drawing/2014/main" id="{17FD30CB-AEC4-BB75-54D6-5F77D35E903C}"/>
                  </a:ext>
                </a:extLst>
              </p:cNvPr>
              <p:cNvSpPr txBox="1"/>
              <p:nvPr/>
            </p:nvSpPr>
            <p:spPr>
              <a:xfrm>
                <a:off x="722957" y="4797814"/>
                <a:ext cx="1447137" cy="369332"/>
              </a:xfrm>
              <a:prstGeom prst="rect">
                <a:avLst/>
              </a:prstGeom>
              <a:noFill/>
            </p:spPr>
            <p:txBody>
              <a:bodyPr wrap="square" rtlCol="0">
                <a:spAutoFit/>
              </a:bodyPr>
              <a:lstStyle/>
              <a:p>
                <a:r>
                  <a:rPr kumimoji="1" lang="en-US" altLang="ja-JP" dirty="0"/>
                  <a:t>Target</a:t>
                </a:r>
                <a:endParaRPr kumimoji="1" lang="ja-JP" altLang="en-US"/>
              </a:p>
            </p:txBody>
          </p:sp>
          <p:sp>
            <p:nvSpPr>
              <p:cNvPr id="27" name="円/楕円 26">
                <a:extLst>
                  <a:ext uri="{FF2B5EF4-FFF2-40B4-BE49-F238E27FC236}">
                    <a16:creationId xmlns:a16="http://schemas.microsoft.com/office/drawing/2014/main" id="{C3159C58-836C-C9AB-6A90-E72E50BAD252}"/>
                  </a:ext>
                </a:extLst>
              </p:cNvPr>
              <p:cNvSpPr/>
              <p:nvPr/>
            </p:nvSpPr>
            <p:spPr>
              <a:xfrm>
                <a:off x="1733953" y="4011701"/>
                <a:ext cx="554239" cy="641787"/>
              </a:xfrm>
              <a:prstGeom prst="ellipse">
                <a:avLst/>
              </a:prstGeom>
              <a:solidFill>
                <a:srgbClr val="7030A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62C8F947-F18E-8373-9756-419D430704CA}"/>
                  </a:ext>
                </a:extLst>
              </p:cNvPr>
              <p:cNvSpPr txBox="1"/>
              <p:nvPr/>
            </p:nvSpPr>
            <p:spPr>
              <a:xfrm>
                <a:off x="1551856" y="3290135"/>
                <a:ext cx="1819801" cy="502443"/>
              </a:xfrm>
              <a:prstGeom prst="rect">
                <a:avLst/>
              </a:prstGeom>
              <a:noFill/>
            </p:spPr>
            <p:txBody>
              <a:bodyPr wrap="square" rtlCol="0">
                <a:spAutoFit/>
              </a:bodyPr>
              <a:lstStyle/>
              <a:p>
                <a:r>
                  <a:rPr kumimoji="1" lang="ja-JP" altLang="en-US"/>
                  <a:t>摩耗過程</a:t>
                </a:r>
                <a:br>
                  <a:rPr kumimoji="1" lang="en-US" altLang="ja-JP" dirty="0"/>
                </a:br>
                <a:r>
                  <a:rPr kumimoji="1" lang="en-US" altLang="ja-JP" dirty="0"/>
                  <a:t>(Abrasion</a:t>
                </a:r>
                <a:r>
                  <a:rPr lang="ja-JP" altLang="en-US"/>
                  <a:t>過程</a:t>
                </a:r>
                <a:r>
                  <a:rPr lang="en-US" altLang="ja-JP" dirty="0"/>
                  <a:t>)</a:t>
                </a:r>
                <a:endParaRPr kumimoji="1" lang="ja-JP" altLang="en-US"/>
              </a:p>
            </p:txBody>
          </p:sp>
          <p:sp>
            <p:nvSpPr>
              <p:cNvPr id="29" name="テキスト ボックス 28">
                <a:extLst>
                  <a:ext uri="{FF2B5EF4-FFF2-40B4-BE49-F238E27FC236}">
                    <a16:creationId xmlns:a16="http://schemas.microsoft.com/office/drawing/2014/main" id="{B0FDA406-18BE-CFD3-43C8-57E7F97B11D4}"/>
                  </a:ext>
                </a:extLst>
              </p:cNvPr>
              <p:cNvSpPr txBox="1"/>
              <p:nvPr/>
            </p:nvSpPr>
            <p:spPr>
              <a:xfrm>
                <a:off x="860335" y="4021481"/>
                <a:ext cx="468552" cy="369332"/>
              </a:xfrm>
              <a:prstGeom prst="rect">
                <a:avLst/>
              </a:prstGeom>
              <a:noFill/>
            </p:spPr>
            <p:txBody>
              <a:bodyPr wrap="square" rtlCol="0">
                <a:spAutoFit/>
              </a:bodyPr>
              <a:lstStyle/>
              <a:p>
                <a:r>
                  <a:rPr lang="en-US" altLang="ja-JP" dirty="0" err="1"/>
                  <a:t>v</a:t>
                </a:r>
                <a:r>
                  <a:rPr kumimoji="1" lang="en-US" altLang="ja-JP" baseline="-25000" dirty="0" err="1"/>
                  <a:t>p</a:t>
                </a:r>
                <a:endParaRPr kumimoji="1" lang="ja-JP" altLang="en-US" baseline="-25000"/>
              </a:p>
            </p:txBody>
          </p:sp>
          <p:sp>
            <p:nvSpPr>
              <p:cNvPr id="30" name="円/楕円 29">
                <a:extLst>
                  <a:ext uri="{FF2B5EF4-FFF2-40B4-BE49-F238E27FC236}">
                    <a16:creationId xmlns:a16="http://schemas.microsoft.com/office/drawing/2014/main" id="{E07380EA-D52F-97AD-C8EA-1523D3AAB89B}"/>
                  </a:ext>
                </a:extLst>
              </p:cNvPr>
              <p:cNvSpPr/>
              <p:nvPr/>
            </p:nvSpPr>
            <p:spPr>
              <a:xfrm>
                <a:off x="4133381" y="4087954"/>
                <a:ext cx="451822" cy="49769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DD4933D-2697-0483-45DD-FD09C8C984E2}"/>
                  </a:ext>
                </a:extLst>
              </p:cNvPr>
              <p:cNvSpPr txBox="1"/>
              <p:nvPr/>
            </p:nvSpPr>
            <p:spPr>
              <a:xfrm>
                <a:off x="3983258" y="3702953"/>
                <a:ext cx="1819801" cy="369332"/>
              </a:xfrm>
              <a:prstGeom prst="rect">
                <a:avLst/>
              </a:prstGeom>
              <a:noFill/>
            </p:spPr>
            <p:txBody>
              <a:bodyPr wrap="square" rtlCol="0">
                <a:spAutoFit/>
              </a:bodyPr>
              <a:lstStyle/>
              <a:p>
                <a:r>
                  <a:rPr lang="en-US" altLang="ja-JP" dirty="0"/>
                  <a:t>Fragment</a:t>
                </a:r>
                <a:endParaRPr kumimoji="1" lang="ja-JP" altLang="en-US"/>
              </a:p>
            </p:txBody>
          </p:sp>
        </p:grpSp>
        <p:sp>
          <p:nvSpPr>
            <p:cNvPr id="6" name="テキスト ボックス 5">
              <a:extLst>
                <a:ext uri="{FF2B5EF4-FFF2-40B4-BE49-F238E27FC236}">
                  <a16:creationId xmlns:a16="http://schemas.microsoft.com/office/drawing/2014/main" id="{18B026BF-E436-074F-7E72-DFDBF2F3669E}"/>
                </a:ext>
              </a:extLst>
            </p:cNvPr>
            <p:cNvSpPr txBox="1"/>
            <p:nvPr/>
          </p:nvSpPr>
          <p:spPr>
            <a:xfrm>
              <a:off x="240985" y="2471896"/>
              <a:ext cx="661716" cy="369332"/>
            </a:xfrm>
            <a:prstGeom prst="rect">
              <a:avLst/>
            </a:prstGeom>
            <a:noFill/>
          </p:spPr>
          <p:txBody>
            <a:bodyPr wrap="square" rtlCol="0">
              <a:spAutoFit/>
            </a:bodyPr>
            <a:lstStyle/>
            <a:p>
              <a:r>
                <a:rPr kumimoji="1" lang="en-US" altLang="ja-JP" dirty="0">
                  <a:solidFill>
                    <a:schemeClr val="bg1"/>
                  </a:solidFill>
                </a:rPr>
                <a:t>A</a:t>
              </a:r>
              <a:r>
                <a:rPr kumimoji="1" lang="en-US" altLang="ja-JP" baseline="-25000" dirty="0">
                  <a:solidFill>
                    <a:schemeClr val="bg1"/>
                  </a:solidFill>
                </a:rPr>
                <a:t>p</a:t>
              </a:r>
              <a:endParaRPr kumimoji="1" lang="ja-JP" altLang="en-US" baseline="-25000">
                <a:solidFill>
                  <a:schemeClr val="bg1"/>
                </a:solidFill>
              </a:endParaRPr>
            </a:p>
          </p:txBody>
        </p:sp>
        <p:sp>
          <p:nvSpPr>
            <p:cNvPr id="7" name="円/楕円 6">
              <a:extLst>
                <a:ext uri="{FF2B5EF4-FFF2-40B4-BE49-F238E27FC236}">
                  <a16:creationId xmlns:a16="http://schemas.microsoft.com/office/drawing/2014/main" id="{AE934F9E-33DA-D341-18BA-48942FC8D5AC}"/>
                </a:ext>
              </a:extLst>
            </p:cNvPr>
            <p:cNvSpPr/>
            <p:nvPr/>
          </p:nvSpPr>
          <p:spPr>
            <a:xfrm>
              <a:off x="2492711" y="2458517"/>
              <a:ext cx="548906" cy="581565"/>
            </a:xfrm>
            <a:prstGeom prst="ellipse">
              <a:avLst/>
            </a:prstGeom>
            <a:solidFill>
              <a:srgbClr val="00B0F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B5271285-A93A-3CCE-3DBE-CE83D49356C1}"/>
                </a:ext>
              </a:extLst>
            </p:cNvPr>
            <p:cNvSpPr/>
            <p:nvPr/>
          </p:nvSpPr>
          <p:spPr>
            <a:xfrm>
              <a:off x="2557961" y="3069104"/>
              <a:ext cx="425927" cy="189707"/>
            </a:xfrm>
            <a:prstGeom prst="ellipse">
              <a:avLst/>
            </a:prstGeom>
            <a:solidFill>
              <a:srgbClr val="00B0F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a:extLst>
                <a:ext uri="{FF2B5EF4-FFF2-40B4-BE49-F238E27FC236}">
                  <a16:creationId xmlns:a16="http://schemas.microsoft.com/office/drawing/2014/main" id="{27374493-5015-B559-828C-A5C9E5393B2E}"/>
                </a:ext>
              </a:extLst>
            </p:cNvPr>
            <p:cNvSpPr/>
            <p:nvPr/>
          </p:nvSpPr>
          <p:spPr>
            <a:xfrm>
              <a:off x="3151794" y="3028319"/>
              <a:ext cx="508960" cy="500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a:extLst>
                <a:ext uri="{FF2B5EF4-FFF2-40B4-BE49-F238E27FC236}">
                  <a16:creationId xmlns:a16="http://schemas.microsoft.com/office/drawing/2014/main" id="{848B0ECA-8152-15AF-05E8-71A96FAE563B}"/>
                </a:ext>
              </a:extLst>
            </p:cNvPr>
            <p:cNvSpPr/>
            <p:nvPr/>
          </p:nvSpPr>
          <p:spPr>
            <a:xfrm rot="1570953">
              <a:off x="2936399" y="2992836"/>
              <a:ext cx="558059" cy="323433"/>
            </a:xfrm>
            <a:custGeom>
              <a:avLst/>
              <a:gdLst>
                <a:gd name="connsiteX0" fmla="*/ 0 w 1023257"/>
                <a:gd name="connsiteY0" fmla="*/ 228642 h 251243"/>
                <a:gd name="connsiteX1" fmla="*/ 65315 w 1023257"/>
                <a:gd name="connsiteY1" fmla="*/ 42 h 251243"/>
                <a:gd name="connsiteX2" fmla="*/ 152400 w 1023257"/>
                <a:gd name="connsiteY2" fmla="*/ 217756 h 251243"/>
                <a:gd name="connsiteX3" fmla="*/ 239486 w 1023257"/>
                <a:gd name="connsiteY3" fmla="*/ 21813 h 251243"/>
                <a:gd name="connsiteX4" fmla="*/ 304800 w 1023257"/>
                <a:gd name="connsiteY4" fmla="*/ 228642 h 251243"/>
                <a:gd name="connsiteX5" fmla="*/ 391886 w 1023257"/>
                <a:gd name="connsiteY5" fmla="*/ 32699 h 251243"/>
                <a:gd name="connsiteX6" fmla="*/ 500743 w 1023257"/>
                <a:gd name="connsiteY6" fmla="*/ 239528 h 251243"/>
                <a:gd name="connsiteX7" fmla="*/ 576943 w 1023257"/>
                <a:gd name="connsiteY7" fmla="*/ 21813 h 251243"/>
                <a:gd name="connsiteX8" fmla="*/ 653143 w 1023257"/>
                <a:gd name="connsiteY8" fmla="*/ 228642 h 251243"/>
                <a:gd name="connsiteX9" fmla="*/ 827315 w 1023257"/>
                <a:gd name="connsiteY9" fmla="*/ 42 h 251243"/>
                <a:gd name="connsiteX10" fmla="*/ 892629 w 1023257"/>
                <a:gd name="connsiteY10" fmla="*/ 250413 h 251243"/>
                <a:gd name="connsiteX11" fmla="*/ 1023257 w 1023257"/>
                <a:gd name="connsiteY11" fmla="*/ 65356 h 25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3257" h="251243">
                  <a:moveTo>
                    <a:pt x="0" y="228642"/>
                  </a:moveTo>
                  <a:cubicBezTo>
                    <a:pt x="19957" y="115249"/>
                    <a:pt x="39915" y="1856"/>
                    <a:pt x="65315" y="42"/>
                  </a:cubicBezTo>
                  <a:cubicBezTo>
                    <a:pt x="90715" y="-1772"/>
                    <a:pt x="123372" y="214127"/>
                    <a:pt x="152400" y="217756"/>
                  </a:cubicBezTo>
                  <a:cubicBezTo>
                    <a:pt x="181429" y="221384"/>
                    <a:pt x="214086" y="19999"/>
                    <a:pt x="239486" y="21813"/>
                  </a:cubicBezTo>
                  <a:cubicBezTo>
                    <a:pt x="264886" y="23627"/>
                    <a:pt x="279400" y="226828"/>
                    <a:pt x="304800" y="228642"/>
                  </a:cubicBezTo>
                  <a:cubicBezTo>
                    <a:pt x="330200" y="230456"/>
                    <a:pt x="359229" y="30885"/>
                    <a:pt x="391886" y="32699"/>
                  </a:cubicBezTo>
                  <a:cubicBezTo>
                    <a:pt x="424543" y="34513"/>
                    <a:pt x="469900" y="241342"/>
                    <a:pt x="500743" y="239528"/>
                  </a:cubicBezTo>
                  <a:cubicBezTo>
                    <a:pt x="531586" y="237714"/>
                    <a:pt x="551543" y="23627"/>
                    <a:pt x="576943" y="21813"/>
                  </a:cubicBezTo>
                  <a:cubicBezTo>
                    <a:pt x="602343" y="19999"/>
                    <a:pt x="611414" y="232271"/>
                    <a:pt x="653143" y="228642"/>
                  </a:cubicBezTo>
                  <a:cubicBezTo>
                    <a:pt x="694872" y="225013"/>
                    <a:pt x="787401" y="-3586"/>
                    <a:pt x="827315" y="42"/>
                  </a:cubicBezTo>
                  <a:cubicBezTo>
                    <a:pt x="867229" y="3670"/>
                    <a:pt x="859972" y="239527"/>
                    <a:pt x="892629" y="250413"/>
                  </a:cubicBezTo>
                  <a:cubicBezTo>
                    <a:pt x="925286" y="261299"/>
                    <a:pt x="974271" y="163327"/>
                    <a:pt x="1023257" y="6535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a:extLst>
                <a:ext uri="{FF2B5EF4-FFF2-40B4-BE49-F238E27FC236}">
                  <a16:creationId xmlns:a16="http://schemas.microsoft.com/office/drawing/2014/main" id="{E7FD4E70-A46D-C3A7-2ABE-D6AE6883D89A}"/>
                </a:ext>
              </a:extLst>
            </p:cNvPr>
            <p:cNvSpPr/>
            <p:nvPr/>
          </p:nvSpPr>
          <p:spPr>
            <a:xfrm>
              <a:off x="3770931" y="2708642"/>
              <a:ext cx="434145"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a:extLst>
                <a:ext uri="{FF2B5EF4-FFF2-40B4-BE49-F238E27FC236}">
                  <a16:creationId xmlns:a16="http://schemas.microsoft.com/office/drawing/2014/main" id="{88B29853-C6C1-84AF-6C0C-7A57B391697E}"/>
                </a:ext>
              </a:extLst>
            </p:cNvPr>
            <p:cNvSpPr/>
            <p:nvPr/>
          </p:nvSpPr>
          <p:spPr>
            <a:xfrm>
              <a:off x="2658858" y="3095434"/>
              <a:ext cx="107853" cy="1165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a:extLst>
                <a:ext uri="{FF2B5EF4-FFF2-40B4-BE49-F238E27FC236}">
                  <a16:creationId xmlns:a16="http://schemas.microsoft.com/office/drawing/2014/main" id="{3E2C5B41-51EA-E7F3-3B07-21F9EDF707AE}"/>
                </a:ext>
              </a:extLst>
            </p:cNvPr>
            <p:cNvSpPr/>
            <p:nvPr/>
          </p:nvSpPr>
          <p:spPr>
            <a:xfrm>
              <a:off x="2775117" y="3088773"/>
              <a:ext cx="107853" cy="1165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a:extLst>
                <a:ext uri="{FF2B5EF4-FFF2-40B4-BE49-F238E27FC236}">
                  <a16:creationId xmlns:a16="http://schemas.microsoft.com/office/drawing/2014/main" id="{DA15F25B-CB50-2F49-C7FB-7572E39A8BB1}"/>
                </a:ext>
              </a:extLst>
            </p:cNvPr>
            <p:cNvSpPr/>
            <p:nvPr/>
          </p:nvSpPr>
          <p:spPr>
            <a:xfrm>
              <a:off x="2884496" y="3122959"/>
              <a:ext cx="107853" cy="1165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矢印コネクタ 14">
              <a:extLst>
                <a:ext uri="{FF2B5EF4-FFF2-40B4-BE49-F238E27FC236}">
                  <a16:creationId xmlns:a16="http://schemas.microsoft.com/office/drawing/2014/main" id="{35E6F89C-8698-9E71-F494-7DC83B3F985A}"/>
                </a:ext>
              </a:extLst>
            </p:cNvPr>
            <p:cNvCxnSpPr>
              <a:cxnSpLocks/>
            </p:cNvCxnSpPr>
            <p:nvPr/>
          </p:nvCxnSpPr>
          <p:spPr>
            <a:xfrm>
              <a:off x="2810714" y="3205322"/>
              <a:ext cx="95203" cy="112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0608F84D-FB0E-91DE-1651-FB1476059F94}"/>
                </a:ext>
              </a:extLst>
            </p:cNvPr>
            <p:cNvCxnSpPr>
              <a:cxnSpLocks/>
            </p:cNvCxnSpPr>
            <p:nvPr/>
          </p:nvCxnSpPr>
          <p:spPr>
            <a:xfrm flipV="1">
              <a:off x="2931021" y="3134007"/>
              <a:ext cx="135379" cy="39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6A41C8D0-E872-A33C-859C-E5268ABD0163}"/>
                </a:ext>
              </a:extLst>
            </p:cNvPr>
            <p:cNvCxnSpPr>
              <a:cxnSpLocks/>
            </p:cNvCxnSpPr>
            <p:nvPr/>
          </p:nvCxnSpPr>
          <p:spPr>
            <a:xfrm flipH="1">
              <a:off x="2682501" y="3187489"/>
              <a:ext cx="17920" cy="118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68A75362-E8FE-C124-F457-BE2636B715B7}"/>
                </a:ext>
              </a:extLst>
            </p:cNvPr>
            <p:cNvSpPr txBox="1"/>
            <p:nvPr/>
          </p:nvSpPr>
          <p:spPr>
            <a:xfrm>
              <a:off x="2114947" y="3284097"/>
              <a:ext cx="2179084" cy="246221"/>
            </a:xfrm>
            <a:prstGeom prst="rect">
              <a:avLst/>
            </a:prstGeom>
            <a:noFill/>
          </p:spPr>
          <p:txBody>
            <a:bodyPr wrap="square" rtlCol="0">
              <a:spAutoFit/>
            </a:bodyPr>
            <a:lstStyle/>
            <a:p>
              <a:r>
                <a:rPr kumimoji="1" lang="en-US" altLang="ja-JP" sz="1000" dirty="0"/>
                <a:t>Fermi</a:t>
              </a:r>
              <a:r>
                <a:rPr kumimoji="1" lang="ja-JP" altLang="en-US" sz="1000"/>
                <a:t>運動量程度</a:t>
              </a:r>
            </a:p>
          </p:txBody>
        </p:sp>
        <p:sp>
          <p:nvSpPr>
            <p:cNvPr id="19" name="テキスト ボックス 18">
              <a:extLst>
                <a:ext uri="{FF2B5EF4-FFF2-40B4-BE49-F238E27FC236}">
                  <a16:creationId xmlns:a16="http://schemas.microsoft.com/office/drawing/2014/main" id="{130F9671-2339-A06C-3A57-FD2CF88A8057}"/>
                </a:ext>
              </a:extLst>
            </p:cNvPr>
            <p:cNvSpPr txBox="1"/>
            <p:nvPr/>
          </p:nvSpPr>
          <p:spPr>
            <a:xfrm>
              <a:off x="3145339" y="2453451"/>
              <a:ext cx="667337" cy="369332"/>
            </a:xfrm>
            <a:prstGeom prst="rect">
              <a:avLst/>
            </a:prstGeom>
            <a:noFill/>
          </p:spPr>
          <p:txBody>
            <a:bodyPr wrap="square" rtlCol="0">
              <a:spAutoFit/>
            </a:bodyPr>
            <a:lstStyle/>
            <a:p>
              <a:r>
                <a:rPr lang="en-US" altLang="ja-JP" dirty="0" err="1"/>
                <a:t>v</a:t>
              </a:r>
              <a:r>
                <a:rPr kumimoji="1" lang="en-US" altLang="ja-JP" baseline="-25000" dirty="0" err="1"/>
                <a:t>p</a:t>
              </a:r>
              <a:endParaRPr kumimoji="1" lang="ja-JP" altLang="en-US" baseline="-25000"/>
            </a:p>
          </p:txBody>
        </p:sp>
        <p:cxnSp>
          <p:nvCxnSpPr>
            <p:cNvPr id="20" name="直線矢印コネクタ 19">
              <a:extLst>
                <a:ext uri="{FF2B5EF4-FFF2-40B4-BE49-F238E27FC236}">
                  <a16:creationId xmlns:a16="http://schemas.microsoft.com/office/drawing/2014/main" id="{4976EF6E-A092-B1B3-4362-E0234ED6C8DB}"/>
                </a:ext>
              </a:extLst>
            </p:cNvPr>
            <p:cNvCxnSpPr>
              <a:cxnSpLocks/>
            </p:cNvCxnSpPr>
            <p:nvPr/>
          </p:nvCxnSpPr>
          <p:spPr>
            <a:xfrm>
              <a:off x="3043766" y="2841227"/>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テキスト ボックス 34">
            <a:extLst>
              <a:ext uri="{FF2B5EF4-FFF2-40B4-BE49-F238E27FC236}">
                <a16:creationId xmlns:a16="http://schemas.microsoft.com/office/drawing/2014/main" id="{FCAD3104-0770-C9CC-BFD4-0861422C9C8F}"/>
              </a:ext>
            </a:extLst>
          </p:cNvPr>
          <p:cNvSpPr txBox="1"/>
          <p:nvPr/>
        </p:nvSpPr>
        <p:spPr>
          <a:xfrm>
            <a:off x="7570822" y="2755885"/>
            <a:ext cx="667337" cy="369332"/>
          </a:xfrm>
          <a:prstGeom prst="rect">
            <a:avLst/>
          </a:prstGeom>
          <a:noFill/>
        </p:spPr>
        <p:txBody>
          <a:bodyPr wrap="square" rtlCol="0">
            <a:spAutoFit/>
          </a:bodyPr>
          <a:lstStyle/>
          <a:p>
            <a:r>
              <a:rPr lang="en-US" altLang="ja-JP" dirty="0" err="1"/>
              <a:t>v</a:t>
            </a:r>
            <a:r>
              <a:rPr kumimoji="1" lang="en-US" altLang="ja-JP" baseline="-25000" dirty="0" err="1"/>
              <a:t>p</a:t>
            </a:r>
            <a:endParaRPr kumimoji="1" lang="ja-JP" altLang="en-US" baseline="-25000"/>
          </a:p>
        </p:txBody>
      </p:sp>
      <p:cxnSp>
        <p:nvCxnSpPr>
          <p:cNvPr id="36" name="直線矢印コネクタ 35">
            <a:extLst>
              <a:ext uri="{FF2B5EF4-FFF2-40B4-BE49-F238E27FC236}">
                <a16:creationId xmlns:a16="http://schemas.microsoft.com/office/drawing/2014/main" id="{BDBF33F8-29D7-E85B-E64B-343A61B8062D}"/>
              </a:ext>
            </a:extLst>
          </p:cNvPr>
          <p:cNvCxnSpPr>
            <a:cxnSpLocks/>
          </p:cNvCxnSpPr>
          <p:nvPr/>
        </p:nvCxnSpPr>
        <p:spPr>
          <a:xfrm>
            <a:off x="7508476" y="3130167"/>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48FA4F28-057B-86DE-28E2-5F955E0923FD}"/>
              </a:ext>
            </a:extLst>
          </p:cNvPr>
          <p:cNvSpPr txBox="1"/>
          <p:nvPr/>
        </p:nvSpPr>
        <p:spPr>
          <a:xfrm>
            <a:off x="6948195" y="2894934"/>
            <a:ext cx="661716" cy="369332"/>
          </a:xfrm>
          <a:prstGeom prst="rect">
            <a:avLst/>
          </a:prstGeom>
          <a:noFill/>
        </p:spPr>
        <p:txBody>
          <a:bodyPr wrap="square" rtlCol="0">
            <a:spAutoFit/>
          </a:bodyPr>
          <a:lstStyle/>
          <a:p>
            <a:r>
              <a:rPr kumimoji="1" lang="en-US" altLang="ja-JP" dirty="0" err="1">
                <a:solidFill>
                  <a:schemeClr val="bg1"/>
                </a:solidFill>
              </a:rPr>
              <a:t>A</a:t>
            </a:r>
            <a:r>
              <a:rPr lang="en-US" altLang="ja-JP" baseline="-25000" dirty="0" err="1">
                <a:solidFill>
                  <a:schemeClr val="bg1"/>
                </a:solidFill>
              </a:rPr>
              <a:t>f</a:t>
            </a:r>
            <a:endParaRPr kumimoji="1" lang="ja-JP" altLang="en-US" baseline="-25000">
              <a:solidFill>
                <a:schemeClr val="bg1"/>
              </a:solidFill>
            </a:endParaRPr>
          </a:p>
        </p:txBody>
      </p:sp>
      <p:sp>
        <p:nvSpPr>
          <p:cNvPr id="3" name="乗算記号 2">
            <a:extLst>
              <a:ext uri="{FF2B5EF4-FFF2-40B4-BE49-F238E27FC236}">
                <a16:creationId xmlns:a16="http://schemas.microsoft.com/office/drawing/2014/main" id="{2A137A0C-08EB-7606-1646-9F3075862C04}"/>
              </a:ext>
            </a:extLst>
          </p:cNvPr>
          <p:cNvSpPr/>
          <p:nvPr/>
        </p:nvSpPr>
        <p:spPr>
          <a:xfrm rot="1484679">
            <a:off x="3887238" y="3147810"/>
            <a:ext cx="744966" cy="395875"/>
          </a:xfrm>
          <a:prstGeom prst="mathMultiply">
            <a:avLst>
              <a:gd name="adj1" fmla="val 2041"/>
            </a:avLst>
          </a:prstGeom>
          <a:ln>
            <a:solidFill>
              <a:srgbClr val="FFFFFF"/>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60846C6A-BC93-2502-F8FB-2B92BE4AC2AA}"/>
              </a:ext>
            </a:extLst>
          </p:cNvPr>
          <p:cNvSpPr txBox="1"/>
          <p:nvPr/>
        </p:nvSpPr>
        <p:spPr>
          <a:xfrm>
            <a:off x="989206" y="1453246"/>
            <a:ext cx="1778695" cy="369332"/>
          </a:xfrm>
          <a:prstGeom prst="rect">
            <a:avLst/>
          </a:prstGeom>
          <a:noFill/>
        </p:spPr>
        <p:txBody>
          <a:bodyPr wrap="square" rtlCol="0">
            <a:spAutoFit/>
          </a:bodyPr>
          <a:lstStyle/>
          <a:p>
            <a:r>
              <a:rPr kumimoji="1" lang="en-US" altLang="ja-JP" dirty="0"/>
              <a:t>(A) G.H</a:t>
            </a:r>
            <a:r>
              <a:rPr lang="ja-JP" altLang="en-US"/>
              <a:t>モデル</a:t>
            </a:r>
            <a:endParaRPr kumimoji="1" lang="ja-JP" altLang="en-US"/>
          </a:p>
        </p:txBody>
      </p:sp>
      <p:grpSp>
        <p:nvGrpSpPr>
          <p:cNvPr id="110" name="グループ化 109">
            <a:extLst>
              <a:ext uri="{FF2B5EF4-FFF2-40B4-BE49-F238E27FC236}">
                <a16:creationId xmlns:a16="http://schemas.microsoft.com/office/drawing/2014/main" id="{C2BE4D2E-859A-A5B4-D5E9-8E05B2378F25}"/>
              </a:ext>
            </a:extLst>
          </p:cNvPr>
          <p:cNvGrpSpPr/>
          <p:nvPr/>
        </p:nvGrpSpPr>
        <p:grpSpPr>
          <a:xfrm>
            <a:off x="838200" y="4076602"/>
            <a:ext cx="10515600" cy="2871734"/>
            <a:chOff x="838200" y="4076602"/>
            <a:chExt cx="10515600" cy="2871734"/>
          </a:xfrm>
        </p:grpSpPr>
        <p:sp>
          <p:nvSpPr>
            <p:cNvPr id="111" name="正方形/長方形 110">
              <a:extLst>
                <a:ext uri="{FF2B5EF4-FFF2-40B4-BE49-F238E27FC236}">
                  <a16:creationId xmlns:a16="http://schemas.microsoft.com/office/drawing/2014/main" id="{42B0C90E-F7E8-4766-15F8-E9C159234231}"/>
                </a:ext>
              </a:extLst>
            </p:cNvPr>
            <p:cNvSpPr/>
            <p:nvPr/>
          </p:nvSpPr>
          <p:spPr>
            <a:xfrm>
              <a:off x="838200" y="4119746"/>
              <a:ext cx="10515600" cy="2828590"/>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2" name="グループ化 111">
              <a:extLst>
                <a:ext uri="{FF2B5EF4-FFF2-40B4-BE49-F238E27FC236}">
                  <a16:creationId xmlns:a16="http://schemas.microsoft.com/office/drawing/2014/main" id="{96C8DCF1-B5EB-E240-DB7D-FB55BCC9DEFE}"/>
                </a:ext>
              </a:extLst>
            </p:cNvPr>
            <p:cNvGrpSpPr/>
            <p:nvPr/>
          </p:nvGrpSpPr>
          <p:grpSpPr>
            <a:xfrm>
              <a:off x="1096553" y="4253581"/>
              <a:ext cx="10069513" cy="2694754"/>
              <a:chOff x="132131" y="1234879"/>
              <a:chExt cx="10069513" cy="2694754"/>
            </a:xfrm>
          </p:grpSpPr>
          <p:grpSp>
            <p:nvGrpSpPr>
              <p:cNvPr id="142" name="グループ化 141">
                <a:extLst>
                  <a:ext uri="{FF2B5EF4-FFF2-40B4-BE49-F238E27FC236}">
                    <a16:creationId xmlns:a16="http://schemas.microsoft.com/office/drawing/2014/main" id="{F07B78E1-208F-4224-A976-678598C14C43}"/>
                  </a:ext>
                </a:extLst>
              </p:cNvPr>
              <p:cNvGrpSpPr/>
              <p:nvPr/>
            </p:nvGrpSpPr>
            <p:grpSpPr>
              <a:xfrm>
                <a:off x="132131" y="1234879"/>
                <a:ext cx="10069513" cy="2694754"/>
                <a:chOff x="159676" y="3072307"/>
                <a:chExt cx="7070033" cy="2094839"/>
              </a:xfrm>
            </p:grpSpPr>
            <p:sp>
              <p:nvSpPr>
                <p:cNvPr id="151" name="円/楕円 150">
                  <a:extLst>
                    <a:ext uri="{FF2B5EF4-FFF2-40B4-BE49-F238E27FC236}">
                      <a16:creationId xmlns:a16="http://schemas.microsoft.com/office/drawing/2014/main" id="{169EAE16-30CA-1201-F781-B2719FF7317B}"/>
                    </a:ext>
                  </a:extLst>
                </p:cNvPr>
                <p:cNvSpPr/>
                <p:nvPr/>
              </p:nvSpPr>
              <p:spPr>
                <a:xfrm>
                  <a:off x="217042" y="3973390"/>
                  <a:ext cx="569369" cy="632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円/楕円 151">
                  <a:extLst>
                    <a:ext uri="{FF2B5EF4-FFF2-40B4-BE49-F238E27FC236}">
                      <a16:creationId xmlns:a16="http://schemas.microsoft.com/office/drawing/2014/main" id="{398B6BA2-8579-68A2-6E02-54D9B5F29A59}"/>
                    </a:ext>
                  </a:extLst>
                </p:cNvPr>
                <p:cNvSpPr/>
                <p:nvPr/>
              </p:nvSpPr>
              <p:spPr>
                <a:xfrm>
                  <a:off x="781861" y="4418979"/>
                  <a:ext cx="357352" cy="3888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右矢印 152">
                  <a:extLst>
                    <a:ext uri="{FF2B5EF4-FFF2-40B4-BE49-F238E27FC236}">
                      <a16:creationId xmlns:a16="http://schemas.microsoft.com/office/drawing/2014/main" id="{3F6951F1-39AB-19F9-53B1-7CCA68A8B9AC}"/>
                    </a:ext>
                  </a:extLst>
                </p:cNvPr>
                <p:cNvSpPr/>
                <p:nvPr/>
              </p:nvSpPr>
              <p:spPr>
                <a:xfrm>
                  <a:off x="1362804" y="4179590"/>
                  <a:ext cx="257950" cy="29823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4" name="直線矢印コネクタ 153">
                  <a:extLst>
                    <a:ext uri="{FF2B5EF4-FFF2-40B4-BE49-F238E27FC236}">
                      <a16:creationId xmlns:a16="http://schemas.microsoft.com/office/drawing/2014/main" id="{AEFD1F0B-BC32-15A1-EDCC-38B14C23B108}"/>
                    </a:ext>
                  </a:extLst>
                </p:cNvPr>
                <p:cNvCxnSpPr>
                  <a:cxnSpLocks/>
                </p:cNvCxnSpPr>
                <p:nvPr/>
              </p:nvCxnSpPr>
              <p:spPr>
                <a:xfrm>
                  <a:off x="786411" y="4309248"/>
                  <a:ext cx="48488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5" name="テキスト ボックス 154">
                  <a:extLst>
                    <a:ext uri="{FF2B5EF4-FFF2-40B4-BE49-F238E27FC236}">
                      <a16:creationId xmlns:a16="http://schemas.microsoft.com/office/drawing/2014/main" id="{1A2C21DC-A958-8192-AEFE-9A7BB33A96C4}"/>
                    </a:ext>
                  </a:extLst>
                </p:cNvPr>
                <p:cNvSpPr txBox="1"/>
                <p:nvPr/>
              </p:nvSpPr>
              <p:spPr>
                <a:xfrm>
                  <a:off x="159676" y="3604059"/>
                  <a:ext cx="1392180" cy="369332"/>
                </a:xfrm>
                <a:prstGeom prst="rect">
                  <a:avLst/>
                </a:prstGeom>
                <a:noFill/>
              </p:spPr>
              <p:txBody>
                <a:bodyPr wrap="square" rtlCol="0">
                  <a:spAutoFit/>
                </a:bodyPr>
                <a:lstStyle/>
                <a:p>
                  <a:r>
                    <a:rPr kumimoji="1" lang="en-US" altLang="ja-JP" dirty="0"/>
                    <a:t>Projectile</a:t>
                  </a:r>
                  <a:endParaRPr kumimoji="1" lang="ja-JP" altLang="en-US"/>
                </a:p>
              </p:txBody>
            </p:sp>
            <p:sp>
              <p:nvSpPr>
                <p:cNvPr id="156" name="テキスト ボックス 155">
                  <a:extLst>
                    <a:ext uri="{FF2B5EF4-FFF2-40B4-BE49-F238E27FC236}">
                      <a16:creationId xmlns:a16="http://schemas.microsoft.com/office/drawing/2014/main" id="{C12F9188-BB54-0C79-6CD2-CB08E66AD717}"/>
                    </a:ext>
                  </a:extLst>
                </p:cNvPr>
                <p:cNvSpPr txBox="1"/>
                <p:nvPr/>
              </p:nvSpPr>
              <p:spPr>
                <a:xfrm>
                  <a:off x="722957" y="4797814"/>
                  <a:ext cx="1447137" cy="369332"/>
                </a:xfrm>
                <a:prstGeom prst="rect">
                  <a:avLst/>
                </a:prstGeom>
                <a:noFill/>
              </p:spPr>
              <p:txBody>
                <a:bodyPr wrap="square" rtlCol="0">
                  <a:spAutoFit/>
                </a:bodyPr>
                <a:lstStyle/>
                <a:p>
                  <a:r>
                    <a:rPr kumimoji="1" lang="en-US" altLang="ja-JP" dirty="0"/>
                    <a:t>Target</a:t>
                  </a:r>
                  <a:endParaRPr kumimoji="1" lang="ja-JP" altLang="en-US"/>
                </a:p>
              </p:txBody>
            </p:sp>
            <p:sp>
              <p:nvSpPr>
                <p:cNvPr id="157" name="円/楕円 156">
                  <a:extLst>
                    <a:ext uri="{FF2B5EF4-FFF2-40B4-BE49-F238E27FC236}">
                      <a16:creationId xmlns:a16="http://schemas.microsoft.com/office/drawing/2014/main" id="{F2FAF9CD-9A78-AB0D-7071-EFBCACE4BC36}"/>
                    </a:ext>
                  </a:extLst>
                </p:cNvPr>
                <p:cNvSpPr/>
                <p:nvPr/>
              </p:nvSpPr>
              <p:spPr>
                <a:xfrm>
                  <a:off x="1733953" y="4011701"/>
                  <a:ext cx="554239" cy="641787"/>
                </a:xfrm>
                <a:prstGeom prst="ellipse">
                  <a:avLst/>
                </a:prstGeom>
                <a:solidFill>
                  <a:srgbClr val="7030A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テキスト ボックス 157">
                  <a:extLst>
                    <a:ext uri="{FF2B5EF4-FFF2-40B4-BE49-F238E27FC236}">
                      <a16:creationId xmlns:a16="http://schemas.microsoft.com/office/drawing/2014/main" id="{953BAAC8-0379-CCAD-FC0A-4973ABA7612B}"/>
                    </a:ext>
                  </a:extLst>
                </p:cNvPr>
                <p:cNvSpPr txBox="1"/>
                <p:nvPr/>
              </p:nvSpPr>
              <p:spPr>
                <a:xfrm>
                  <a:off x="2245701" y="3072307"/>
                  <a:ext cx="1819801" cy="502443"/>
                </a:xfrm>
                <a:prstGeom prst="rect">
                  <a:avLst/>
                </a:prstGeom>
                <a:noFill/>
              </p:spPr>
              <p:txBody>
                <a:bodyPr wrap="square" rtlCol="0">
                  <a:spAutoFit/>
                </a:bodyPr>
                <a:lstStyle/>
                <a:p>
                  <a:r>
                    <a:rPr kumimoji="1" lang="ja-JP" altLang="en-US"/>
                    <a:t>摩耗過程</a:t>
                  </a:r>
                  <a:br>
                    <a:rPr kumimoji="1" lang="en-US" altLang="ja-JP" dirty="0"/>
                  </a:br>
                  <a:r>
                    <a:rPr kumimoji="1" lang="en-US" altLang="ja-JP" dirty="0"/>
                    <a:t>(Abrasion</a:t>
                  </a:r>
                  <a:r>
                    <a:rPr lang="ja-JP" altLang="en-US"/>
                    <a:t>過程</a:t>
                  </a:r>
                  <a:r>
                    <a:rPr lang="en-US" altLang="ja-JP" dirty="0"/>
                    <a:t>)</a:t>
                  </a:r>
                  <a:endParaRPr kumimoji="1" lang="ja-JP" altLang="en-US"/>
                </a:p>
              </p:txBody>
            </p:sp>
            <p:sp>
              <p:nvSpPr>
                <p:cNvPr id="159" name="テキスト ボックス 158">
                  <a:extLst>
                    <a:ext uri="{FF2B5EF4-FFF2-40B4-BE49-F238E27FC236}">
                      <a16:creationId xmlns:a16="http://schemas.microsoft.com/office/drawing/2014/main" id="{DE5049C1-B833-533F-A90F-959969F8107A}"/>
                    </a:ext>
                  </a:extLst>
                </p:cNvPr>
                <p:cNvSpPr txBox="1"/>
                <p:nvPr/>
              </p:nvSpPr>
              <p:spPr>
                <a:xfrm>
                  <a:off x="860335" y="4021481"/>
                  <a:ext cx="468552" cy="369332"/>
                </a:xfrm>
                <a:prstGeom prst="rect">
                  <a:avLst/>
                </a:prstGeom>
                <a:noFill/>
              </p:spPr>
              <p:txBody>
                <a:bodyPr wrap="square" rtlCol="0">
                  <a:spAutoFit/>
                </a:bodyPr>
                <a:lstStyle/>
                <a:p>
                  <a:r>
                    <a:rPr lang="en-US" altLang="ja-JP" dirty="0" err="1"/>
                    <a:t>v</a:t>
                  </a:r>
                  <a:r>
                    <a:rPr kumimoji="1" lang="en-US" altLang="ja-JP" baseline="-25000" dirty="0" err="1"/>
                    <a:t>p</a:t>
                  </a:r>
                  <a:endParaRPr kumimoji="1" lang="ja-JP" altLang="en-US" baseline="-25000"/>
                </a:p>
              </p:txBody>
            </p:sp>
            <p:sp>
              <p:nvSpPr>
                <p:cNvPr id="160" name="テキスト ボックス 159">
                  <a:extLst>
                    <a:ext uri="{FF2B5EF4-FFF2-40B4-BE49-F238E27FC236}">
                      <a16:creationId xmlns:a16="http://schemas.microsoft.com/office/drawing/2014/main" id="{CBD71C3A-3C9F-E1F0-7744-C3D2719DFAC8}"/>
                    </a:ext>
                  </a:extLst>
                </p:cNvPr>
                <p:cNvSpPr txBox="1"/>
                <p:nvPr/>
              </p:nvSpPr>
              <p:spPr>
                <a:xfrm>
                  <a:off x="5409908" y="3565141"/>
                  <a:ext cx="1819801" cy="369332"/>
                </a:xfrm>
                <a:prstGeom prst="rect">
                  <a:avLst/>
                </a:prstGeom>
                <a:noFill/>
              </p:spPr>
              <p:txBody>
                <a:bodyPr wrap="square" rtlCol="0">
                  <a:spAutoFit/>
                </a:bodyPr>
                <a:lstStyle/>
                <a:p>
                  <a:r>
                    <a:rPr lang="en-US" altLang="ja-JP" dirty="0"/>
                    <a:t>Fragment</a:t>
                  </a:r>
                  <a:endParaRPr kumimoji="1" lang="ja-JP" altLang="en-US"/>
                </a:p>
              </p:txBody>
            </p:sp>
          </p:grpSp>
          <p:sp>
            <p:nvSpPr>
              <p:cNvPr id="143" name="テキスト ボックス 142">
                <a:extLst>
                  <a:ext uri="{FF2B5EF4-FFF2-40B4-BE49-F238E27FC236}">
                    <a16:creationId xmlns:a16="http://schemas.microsoft.com/office/drawing/2014/main" id="{D7038D9D-2E21-525A-827C-5C543D3DE923}"/>
                  </a:ext>
                </a:extLst>
              </p:cNvPr>
              <p:cNvSpPr txBox="1"/>
              <p:nvPr/>
            </p:nvSpPr>
            <p:spPr>
              <a:xfrm>
                <a:off x="240985" y="2471896"/>
                <a:ext cx="661716" cy="369332"/>
              </a:xfrm>
              <a:prstGeom prst="rect">
                <a:avLst/>
              </a:prstGeom>
              <a:noFill/>
            </p:spPr>
            <p:txBody>
              <a:bodyPr wrap="square" rtlCol="0">
                <a:spAutoFit/>
              </a:bodyPr>
              <a:lstStyle/>
              <a:p>
                <a:r>
                  <a:rPr kumimoji="1" lang="en-US" altLang="ja-JP" dirty="0">
                    <a:solidFill>
                      <a:schemeClr val="bg1"/>
                    </a:solidFill>
                  </a:rPr>
                  <a:t>A</a:t>
                </a:r>
                <a:r>
                  <a:rPr kumimoji="1" lang="en-US" altLang="ja-JP" baseline="-25000" dirty="0">
                    <a:solidFill>
                      <a:schemeClr val="bg1"/>
                    </a:solidFill>
                  </a:rPr>
                  <a:t>p</a:t>
                </a:r>
                <a:endParaRPr kumimoji="1" lang="ja-JP" altLang="en-US" baseline="-25000">
                  <a:solidFill>
                    <a:schemeClr val="bg1"/>
                  </a:solidFill>
                </a:endParaRPr>
              </a:p>
            </p:txBody>
          </p:sp>
          <p:sp>
            <p:nvSpPr>
              <p:cNvPr id="144" name="円/楕円 143">
                <a:extLst>
                  <a:ext uri="{FF2B5EF4-FFF2-40B4-BE49-F238E27FC236}">
                    <a16:creationId xmlns:a16="http://schemas.microsoft.com/office/drawing/2014/main" id="{2773D243-E403-1699-2CF9-55E130EE8B8D}"/>
                  </a:ext>
                </a:extLst>
              </p:cNvPr>
              <p:cNvSpPr/>
              <p:nvPr/>
            </p:nvSpPr>
            <p:spPr>
              <a:xfrm>
                <a:off x="2492711" y="2458517"/>
                <a:ext cx="548906" cy="581565"/>
              </a:xfrm>
              <a:prstGeom prst="ellipse">
                <a:avLst/>
              </a:prstGeom>
              <a:solidFill>
                <a:srgbClr val="00B0F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円/楕円 144">
                <a:extLst>
                  <a:ext uri="{FF2B5EF4-FFF2-40B4-BE49-F238E27FC236}">
                    <a16:creationId xmlns:a16="http://schemas.microsoft.com/office/drawing/2014/main" id="{01D791FB-2F10-4B5E-8871-0FFCB71439DF}"/>
                  </a:ext>
                </a:extLst>
              </p:cNvPr>
              <p:cNvSpPr/>
              <p:nvPr/>
            </p:nvSpPr>
            <p:spPr>
              <a:xfrm>
                <a:off x="2557961" y="3069104"/>
                <a:ext cx="425927" cy="189707"/>
              </a:xfrm>
              <a:prstGeom prst="ellipse">
                <a:avLst/>
              </a:prstGeom>
              <a:solidFill>
                <a:srgbClr val="00B0F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円/楕円 145">
                <a:extLst>
                  <a:ext uri="{FF2B5EF4-FFF2-40B4-BE49-F238E27FC236}">
                    <a16:creationId xmlns:a16="http://schemas.microsoft.com/office/drawing/2014/main" id="{310E55DD-39EA-7ECE-A67C-16BEFD2D9C66}"/>
                  </a:ext>
                </a:extLst>
              </p:cNvPr>
              <p:cNvSpPr/>
              <p:nvPr/>
            </p:nvSpPr>
            <p:spPr>
              <a:xfrm>
                <a:off x="3151794" y="3028319"/>
                <a:ext cx="508960" cy="500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フリーフォーム 146">
                <a:extLst>
                  <a:ext uri="{FF2B5EF4-FFF2-40B4-BE49-F238E27FC236}">
                    <a16:creationId xmlns:a16="http://schemas.microsoft.com/office/drawing/2014/main" id="{E5E51C08-E949-C0BD-BA49-52427AE9B690}"/>
                  </a:ext>
                </a:extLst>
              </p:cNvPr>
              <p:cNvSpPr/>
              <p:nvPr/>
            </p:nvSpPr>
            <p:spPr>
              <a:xfrm rot="1570953">
                <a:off x="2936399" y="2992836"/>
                <a:ext cx="558059" cy="323433"/>
              </a:xfrm>
              <a:custGeom>
                <a:avLst/>
                <a:gdLst>
                  <a:gd name="connsiteX0" fmla="*/ 0 w 1023257"/>
                  <a:gd name="connsiteY0" fmla="*/ 228642 h 251243"/>
                  <a:gd name="connsiteX1" fmla="*/ 65315 w 1023257"/>
                  <a:gd name="connsiteY1" fmla="*/ 42 h 251243"/>
                  <a:gd name="connsiteX2" fmla="*/ 152400 w 1023257"/>
                  <a:gd name="connsiteY2" fmla="*/ 217756 h 251243"/>
                  <a:gd name="connsiteX3" fmla="*/ 239486 w 1023257"/>
                  <a:gd name="connsiteY3" fmla="*/ 21813 h 251243"/>
                  <a:gd name="connsiteX4" fmla="*/ 304800 w 1023257"/>
                  <a:gd name="connsiteY4" fmla="*/ 228642 h 251243"/>
                  <a:gd name="connsiteX5" fmla="*/ 391886 w 1023257"/>
                  <a:gd name="connsiteY5" fmla="*/ 32699 h 251243"/>
                  <a:gd name="connsiteX6" fmla="*/ 500743 w 1023257"/>
                  <a:gd name="connsiteY6" fmla="*/ 239528 h 251243"/>
                  <a:gd name="connsiteX7" fmla="*/ 576943 w 1023257"/>
                  <a:gd name="connsiteY7" fmla="*/ 21813 h 251243"/>
                  <a:gd name="connsiteX8" fmla="*/ 653143 w 1023257"/>
                  <a:gd name="connsiteY8" fmla="*/ 228642 h 251243"/>
                  <a:gd name="connsiteX9" fmla="*/ 827315 w 1023257"/>
                  <a:gd name="connsiteY9" fmla="*/ 42 h 251243"/>
                  <a:gd name="connsiteX10" fmla="*/ 892629 w 1023257"/>
                  <a:gd name="connsiteY10" fmla="*/ 250413 h 251243"/>
                  <a:gd name="connsiteX11" fmla="*/ 1023257 w 1023257"/>
                  <a:gd name="connsiteY11" fmla="*/ 65356 h 25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3257" h="251243">
                    <a:moveTo>
                      <a:pt x="0" y="228642"/>
                    </a:moveTo>
                    <a:cubicBezTo>
                      <a:pt x="19957" y="115249"/>
                      <a:pt x="39915" y="1856"/>
                      <a:pt x="65315" y="42"/>
                    </a:cubicBezTo>
                    <a:cubicBezTo>
                      <a:pt x="90715" y="-1772"/>
                      <a:pt x="123372" y="214127"/>
                      <a:pt x="152400" y="217756"/>
                    </a:cubicBezTo>
                    <a:cubicBezTo>
                      <a:pt x="181429" y="221384"/>
                      <a:pt x="214086" y="19999"/>
                      <a:pt x="239486" y="21813"/>
                    </a:cubicBezTo>
                    <a:cubicBezTo>
                      <a:pt x="264886" y="23627"/>
                      <a:pt x="279400" y="226828"/>
                      <a:pt x="304800" y="228642"/>
                    </a:cubicBezTo>
                    <a:cubicBezTo>
                      <a:pt x="330200" y="230456"/>
                      <a:pt x="359229" y="30885"/>
                      <a:pt x="391886" y="32699"/>
                    </a:cubicBezTo>
                    <a:cubicBezTo>
                      <a:pt x="424543" y="34513"/>
                      <a:pt x="469900" y="241342"/>
                      <a:pt x="500743" y="239528"/>
                    </a:cubicBezTo>
                    <a:cubicBezTo>
                      <a:pt x="531586" y="237714"/>
                      <a:pt x="551543" y="23627"/>
                      <a:pt x="576943" y="21813"/>
                    </a:cubicBezTo>
                    <a:cubicBezTo>
                      <a:pt x="602343" y="19999"/>
                      <a:pt x="611414" y="232271"/>
                      <a:pt x="653143" y="228642"/>
                    </a:cubicBezTo>
                    <a:cubicBezTo>
                      <a:pt x="694872" y="225013"/>
                      <a:pt x="787401" y="-3586"/>
                      <a:pt x="827315" y="42"/>
                    </a:cubicBezTo>
                    <a:cubicBezTo>
                      <a:pt x="867229" y="3670"/>
                      <a:pt x="859972" y="239527"/>
                      <a:pt x="892629" y="250413"/>
                    </a:cubicBezTo>
                    <a:cubicBezTo>
                      <a:pt x="925286" y="261299"/>
                      <a:pt x="974271" y="163327"/>
                      <a:pt x="1023257" y="6535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テキスト ボックス 147">
                <a:extLst>
                  <a:ext uri="{FF2B5EF4-FFF2-40B4-BE49-F238E27FC236}">
                    <a16:creationId xmlns:a16="http://schemas.microsoft.com/office/drawing/2014/main" id="{7BB47993-73A1-A251-3C0E-23DD9BE9CF4C}"/>
                  </a:ext>
                </a:extLst>
              </p:cNvPr>
              <p:cNvSpPr txBox="1"/>
              <p:nvPr/>
            </p:nvSpPr>
            <p:spPr>
              <a:xfrm>
                <a:off x="2107768" y="3392319"/>
                <a:ext cx="2179084" cy="246221"/>
              </a:xfrm>
              <a:prstGeom prst="rect">
                <a:avLst/>
              </a:prstGeom>
              <a:noFill/>
            </p:spPr>
            <p:txBody>
              <a:bodyPr wrap="square" rtlCol="0">
                <a:spAutoFit/>
              </a:bodyPr>
              <a:lstStyle/>
              <a:p>
                <a:r>
                  <a:rPr kumimoji="1" lang="en-US" altLang="ja-JP" sz="1000" dirty="0"/>
                  <a:t>Fermi</a:t>
                </a:r>
                <a:r>
                  <a:rPr kumimoji="1" lang="ja-JP" altLang="en-US" sz="1000"/>
                  <a:t>運動量程度</a:t>
                </a:r>
              </a:p>
            </p:txBody>
          </p:sp>
          <p:sp>
            <p:nvSpPr>
              <p:cNvPr id="149" name="テキスト ボックス 148">
                <a:extLst>
                  <a:ext uri="{FF2B5EF4-FFF2-40B4-BE49-F238E27FC236}">
                    <a16:creationId xmlns:a16="http://schemas.microsoft.com/office/drawing/2014/main" id="{2691009C-9D9D-F4CF-6FC9-1A8C622CA833}"/>
                  </a:ext>
                </a:extLst>
              </p:cNvPr>
              <p:cNvSpPr txBox="1"/>
              <p:nvPr/>
            </p:nvSpPr>
            <p:spPr>
              <a:xfrm>
                <a:off x="3145339" y="2453451"/>
                <a:ext cx="667337" cy="369332"/>
              </a:xfrm>
              <a:prstGeom prst="rect">
                <a:avLst/>
              </a:prstGeom>
              <a:noFill/>
            </p:spPr>
            <p:txBody>
              <a:bodyPr wrap="square" rtlCol="0">
                <a:spAutoFit/>
              </a:bodyPr>
              <a:lstStyle/>
              <a:p>
                <a:r>
                  <a:rPr lang="en-US" altLang="ja-JP" dirty="0" err="1"/>
                  <a:t>v</a:t>
                </a:r>
                <a:r>
                  <a:rPr kumimoji="1" lang="en-US" altLang="ja-JP" baseline="-25000" dirty="0" err="1"/>
                  <a:t>pf</a:t>
                </a:r>
                <a:endParaRPr kumimoji="1" lang="ja-JP" altLang="en-US" baseline="-25000"/>
              </a:p>
            </p:txBody>
          </p:sp>
          <p:cxnSp>
            <p:nvCxnSpPr>
              <p:cNvPr id="150" name="直線矢印コネクタ 149">
                <a:extLst>
                  <a:ext uri="{FF2B5EF4-FFF2-40B4-BE49-F238E27FC236}">
                    <a16:creationId xmlns:a16="http://schemas.microsoft.com/office/drawing/2014/main" id="{ADE0ECB7-42F0-1C19-092F-094E52024235}"/>
                  </a:ext>
                </a:extLst>
              </p:cNvPr>
              <p:cNvCxnSpPr>
                <a:cxnSpLocks/>
              </p:cNvCxnSpPr>
              <p:nvPr/>
            </p:nvCxnSpPr>
            <p:spPr>
              <a:xfrm>
                <a:off x="3043766" y="2841227"/>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3" name="円/楕円 112">
              <a:extLst>
                <a:ext uri="{FF2B5EF4-FFF2-40B4-BE49-F238E27FC236}">
                  <a16:creationId xmlns:a16="http://schemas.microsoft.com/office/drawing/2014/main" id="{C98B1422-1D3B-C6B4-E622-64ED6E941203}"/>
                </a:ext>
              </a:extLst>
            </p:cNvPr>
            <p:cNvSpPr/>
            <p:nvPr/>
          </p:nvSpPr>
          <p:spPr>
            <a:xfrm>
              <a:off x="6231318" y="5539564"/>
              <a:ext cx="710233" cy="59390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テキスト ボックス 113">
              <a:extLst>
                <a:ext uri="{FF2B5EF4-FFF2-40B4-BE49-F238E27FC236}">
                  <a16:creationId xmlns:a16="http://schemas.microsoft.com/office/drawing/2014/main" id="{7A9F9C61-28A3-A989-F648-8E08A553675A}"/>
                </a:ext>
              </a:extLst>
            </p:cNvPr>
            <p:cNvSpPr txBox="1"/>
            <p:nvPr/>
          </p:nvSpPr>
          <p:spPr>
            <a:xfrm>
              <a:off x="5766185" y="4243734"/>
              <a:ext cx="2591856" cy="646331"/>
            </a:xfrm>
            <a:prstGeom prst="rect">
              <a:avLst/>
            </a:prstGeom>
            <a:noFill/>
          </p:spPr>
          <p:txBody>
            <a:bodyPr wrap="square" rtlCol="0">
              <a:spAutoFit/>
            </a:bodyPr>
            <a:lstStyle/>
            <a:p>
              <a:r>
                <a:rPr kumimoji="1" lang="ja-JP" altLang="en-US"/>
                <a:t>蒸発過程</a:t>
              </a:r>
              <a:br>
                <a:rPr kumimoji="1" lang="en-US" altLang="ja-JP" dirty="0"/>
              </a:br>
              <a:r>
                <a:rPr kumimoji="1" lang="en-US" altLang="ja-JP" dirty="0"/>
                <a:t>(Ablation</a:t>
              </a:r>
              <a:r>
                <a:rPr lang="ja-JP" altLang="en-US"/>
                <a:t>過程</a:t>
              </a:r>
              <a:r>
                <a:rPr lang="en-US" altLang="ja-JP" dirty="0"/>
                <a:t>)</a:t>
              </a:r>
              <a:endParaRPr kumimoji="1" lang="ja-JP" altLang="en-US"/>
            </a:p>
          </p:txBody>
        </p:sp>
        <p:sp>
          <p:nvSpPr>
            <p:cNvPr id="115" name="テキスト ボックス 114">
              <a:extLst>
                <a:ext uri="{FF2B5EF4-FFF2-40B4-BE49-F238E27FC236}">
                  <a16:creationId xmlns:a16="http://schemas.microsoft.com/office/drawing/2014/main" id="{C5A72666-3EF9-1513-542E-CE06D4543674}"/>
                </a:ext>
              </a:extLst>
            </p:cNvPr>
            <p:cNvSpPr txBox="1"/>
            <p:nvPr/>
          </p:nvSpPr>
          <p:spPr>
            <a:xfrm>
              <a:off x="6945510" y="5568966"/>
              <a:ext cx="667337" cy="369332"/>
            </a:xfrm>
            <a:prstGeom prst="rect">
              <a:avLst/>
            </a:prstGeom>
            <a:noFill/>
          </p:spPr>
          <p:txBody>
            <a:bodyPr wrap="square" rtlCol="0">
              <a:spAutoFit/>
            </a:bodyPr>
            <a:lstStyle/>
            <a:p>
              <a:r>
                <a:rPr lang="en-US" altLang="ja-JP" dirty="0" err="1"/>
                <a:t>v</a:t>
              </a:r>
              <a:r>
                <a:rPr kumimoji="1" lang="en-US" altLang="ja-JP" baseline="-25000" dirty="0" err="1"/>
                <a:t>pf</a:t>
              </a:r>
              <a:endParaRPr kumimoji="1" lang="ja-JP" altLang="en-US" baseline="-25000"/>
            </a:p>
          </p:txBody>
        </p:sp>
        <p:cxnSp>
          <p:nvCxnSpPr>
            <p:cNvPr id="116" name="直線矢印コネクタ 115">
              <a:extLst>
                <a:ext uri="{FF2B5EF4-FFF2-40B4-BE49-F238E27FC236}">
                  <a16:creationId xmlns:a16="http://schemas.microsoft.com/office/drawing/2014/main" id="{AD3F008C-90C4-1033-742B-F97C9FF253F0}"/>
                </a:ext>
              </a:extLst>
            </p:cNvPr>
            <p:cNvCxnSpPr>
              <a:cxnSpLocks/>
            </p:cNvCxnSpPr>
            <p:nvPr/>
          </p:nvCxnSpPr>
          <p:spPr>
            <a:xfrm>
              <a:off x="6954569" y="5952109"/>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7" name="テキスト ボックス 116">
              <a:extLst>
                <a:ext uri="{FF2B5EF4-FFF2-40B4-BE49-F238E27FC236}">
                  <a16:creationId xmlns:a16="http://schemas.microsoft.com/office/drawing/2014/main" id="{746847F5-57E2-490E-C3D9-ACEA9F3EA6D1}"/>
                </a:ext>
              </a:extLst>
            </p:cNvPr>
            <p:cNvSpPr txBox="1"/>
            <p:nvPr/>
          </p:nvSpPr>
          <p:spPr>
            <a:xfrm>
              <a:off x="5926914" y="5199082"/>
              <a:ext cx="1982815" cy="369332"/>
            </a:xfrm>
            <a:prstGeom prst="rect">
              <a:avLst/>
            </a:prstGeom>
            <a:noFill/>
          </p:spPr>
          <p:txBody>
            <a:bodyPr wrap="square" rtlCol="0">
              <a:spAutoFit/>
            </a:bodyPr>
            <a:lstStyle/>
            <a:p>
              <a:r>
                <a:rPr kumimoji="1" lang="en-US" altLang="ja-JP" dirty="0"/>
                <a:t>Pre-fragment</a:t>
              </a:r>
              <a:endParaRPr kumimoji="1" lang="ja-JP" altLang="en-US"/>
            </a:p>
          </p:txBody>
        </p:sp>
        <p:sp>
          <p:nvSpPr>
            <p:cNvPr id="118" name="円/楕円 117">
              <a:extLst>
                <a:ext uri="{FF2B5EF4-FFF2-40B4-BE49-F238E27FC236}">
                  <a16:creationId xmlns:a16="http://schemas.microsoft.com/office/drawing/2014/main" id="{A736B8CE-63BD-214F-80F2-24922401094A}"/>
                </a:ext>
              </a:extLst>
            </p:cNvPr>
            <p:cNvSpPr/>
            <p:nvPr/>
          </p:nvSpPr>
          <p:spPr>
            <a:xfrm>
              <a:off x="6918321" y="6251174"/>
              <a:ext cx="92239" cy="10491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9" name="曲線コネクタ 118">
              <a:extLst>
                <a:ext uri="{FF2B5EF4-FFF2-40B4-BE49-F238E27FC236}">
                  <a16:creationId xmlns:a16="http://schemas.microsoft.com/office/drawing/2014/main" id="{956DFC7E-A46E-5C8A-A2B5-1936EE145790}"/>
                </a:ext>
              </a:extLst>
            </p:cNvPr>
            <p:cNvCxnSpPr>
              <a:stCxn id="113" idx="5"/>
              <a:endCxn id="118" idx="0"/>
            </p:cNvCxnSpPr>
            <p:nvPr/>
          </p:nvCxnSpPr>
          <p:spPr>
            <a:xfrm rot="16200000" flipH="1">
              <a:off x="6798649" y="6085382"/>
              <a:ext cx="204682" cy="12690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0" name="曲線コネクタ 119">
              <a:extLst>
                <a:ext uri="{FF2B5EF4-FFF2-40B4-BE49-F238E27FC236}">
                  <a16:creationId xmlns:a16="http://schemas.microsoft.com/office/drawing/2014/main" id="{46334604-EAB6-4AEB-6286-D67E0767F70F}"/>
                </a:ext>
              </a:extLst>
            </p:cNvPr>
            <p:cNvCxnSpPr>
              <a:cxnSpLocks/>
            </p:cNvCxnSpPr>
            <p:nvPr/>
          </p:nvCxnSpPr>
          <p:spPr>
            <a:xfrm rot="5400000">
              <a:off x="6411231" y="6203901"/>
              <a:ext cx="197192" cy="7381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21" name="テキスト ボックス 120">
              <a:extLst>
                <a:ext uri="{FF2B5EF4-FFF2-40B4-BE49-F238E27FC236}">
                  <a16:creationId xmlns:a16="http://schemas.microsoft.com/office/drawing/2014/main" id="{8ED6E3D6-1D76-2948-74F8-19501FA0E85F}"/>
                </a:ext>
              </a:extLst>
            </p:cNvPr>
            <p:cNvSpPr txBox="1"/>
            <p:nvPr/>
          </p:nvSpPr>
          <p:spPr>
            <a:xfrm>
              <a:off x="6231318" y="6268559"/>
              <a:ext cx="425262" cy="307777"/>
            </a:xfrm>
            <a:prstGeom prst="rect">
              <a:avLst/>
            </a:prstGeom>
            <a:noFill/>
          </p:spPr>
          <p:txBody>
            <a:bodyPr wrap="square" rtlCol="0">
              <a:spAutoFit/>
            </a:bodyPr>
            <a:lstStyle/>
            <a:p>
              <a:r>
                <a:rPr kumimoji="1" lang="en-US" altLang="ja-JP" sz="1400" dirty="0" err="1"/>
                <a:t>γ</a:t>
              </a:r>
              <a:endParaRPr kumimoji="1" lang="ja-JP" altLang="en-US" sz="1400"/>
            </a:p>
          </p:txBody>
        </p:sp>
        <p:sp>
          <p:nvSpPr>
            <p:cNvPr id="122" name="テキスト ボックス 121">
              <a:extLst>
                <a:ext uri="{FF2B5EF4-FFF2-40B4-BE49-F238E27FC236}">
                  <a16:creationId xmlns:a16="http://schemas.microsoft.com/office/drawing/2014/main" id="{E1B5C9BB-B257-554A-085E-FA6EC8EB2261}"/>
                </a:ext>
              </a:extLst>
            </p:cNvPr>
            <p:cNvSpPr txBox="1"/>
            <p:nvPr/>
          </p:nvSpPr>
          <p:spPr>
            <a:xfrm>
              <a:off x="6607902" y="6348900"/>
              <a:ext cx="1099360" cy="369332"/>
            </a:xfrm>
            <a:prstGeom prst="rect">
              <a:avLst/>
            </a:prstGeom>
            <a:noFill/>
          </p:spPr>
          <p:txBody>
            <a:bodyPr wrap="square" rtlCol="0">
              <a:spAutoFit/>
            </a:bodyPr>
            <a:lstStyle/>
            <a:p>
              <a:r>
                <a:rPr kumimoji="1" lang="ja-JP" altLang="en-US"/>
                <a:t>中性子</a:t>
              </a:r>
            </a:p>
          </p:txBody>
        </p:sp>
        <p:sp>
          <p:nvSpPr>
            <p:cNvPr id="123" name="円/楕円 122">
              <a:extLst>
                <a:ext uri="{FF2B5EF4-FFF2-40B4-BE49-F238E27FC236}">
                  <a16:creationId xmlns:a16="http://schemas.microsoft.com/office/drawing/2014/main" id="{50D65700-F661-43D0-A650-2FE7DFB1035D}"/>
                </a:ext>
              </a:extLst>
            </p:cNvPr>
            <p:cNvSpPr/>
            <p:nvPr/>
          </p:nvSpPr>
          <p:spPr>
            <a:xfrm>
              <a:off x="8278549" y="6099225"/>
              <a:ext cx="612324" cy="61837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24" name="テキスト ボックス 123">
              <a:extLst>
                <a:ext uri="{FF2B5EF4-FFF2-40B4-BE49-F238E27FC236}">
                  <a16:creationId xmlns:a16="http://schemas.microsoft.com/office/drawing/2014/main" id="{39120949-C2D1-9CF4-97CB-33F30C86E0E7}"/>
                </a:ext>
              </a:extLst>
            </p:cNvPr>
            <p:cNvSpPr txBox="1"/>
            <p:nvPr/>
          </p:nvSpPr>
          <p:spPr>
            <a:xfrm>
              <a:off x="8275844" y="6228664"/>
              <a:ext cx="888079" cy="369332"/>
            </a:xfrm>
            <a:prstGeom prst="rect">
              <a:avLst/>
            </a:prstGeom>
            <a:noFill/>
          </p:spPr>
          <p:txBody>
            <a:bodyPr wrap="square" rtlCol="0">
              <a:spAutoFit/>
            </a:bodyPr>
            <a:lstStyle/>
            <a:p>
              <a:r>
                <a:rPr kumimoji="1" lang="en-US" altLang="ja-JP" dirty="0" err="1">
                  <a:solidFill>
                    <a:schemeClr val="bg1"/>
                  </a:solidFill>
                </a:rPr>
                <a:t>A</a:t>
              </a:r>
              <a:r>
                <a:rPr lang="en-US" altLang="ja-JP" baseline="-25000" dirty="0" err="1">
                  <a:solidFill>
                    <a:schemeClr val="bg1"/>
                  </a:solidFill>
                </a:rPr>
                <a:t>f,</a:t>
              </a:r>
              <a:r>
                <a:rPr lang="en-US" altLang="ja-JP" dirty="0" err="1">
                  <a:solidFill>
                    <a:schemeClr val="bg1"/>
                  </a:solidFill>
                </a:rPr>
                <a:t>J</a:t>
              </a:r>
              <a:r>
                <a:rPr lang="en-US" altLang="ja-JP" baseline="30000" dirty="0">
                  <a:solidFill>
                    <a:schemeClr val="bg1"/>
                  </a:solidFill>
                </a:rPr>
                <a:t>π</a:t>
              </a:r>
              <a:endParaRPr kumimoji="1" lang="ja-JP" altLang="en-US" baseline="30000">
                <a:solidFill>
                  <a:schemeClr val="bg1"/>
                </a:solidFill>
              </a:endParaRPr>
            </a:p>
          </p:txBody>
        </p:sp>
        <p:sp>
          <p:nvSpPr>
            <p:cNvPr id="125" name="円/楕円 124">
              <a:extLst>
                <a:ext uri="{FF2B5EF4-FFF2-40B4-BE49-F238E27FC236}">
                  <a16:creationId xmlns:a16="http://schemas.microsoft.com/office/drawing/2014/main" id="{62709BBA-A130-BBDE-DC4D-66A2E7B9D879}"/>
                </a:ext>
              </a:extLst>
            </p:cNvPr>
            <p:cNvSpPr/>
            <p:nvPr/>
          </p:nvSpPr>
          <p:spPr>
            <a:xfrm>
              <a:off x="8238554" y="5399080"/>
              <a:ext cx="612324" cy="61837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26" name="テキスト ボックス 125">
              <a:extLst>
                <a:ext uri="{FF2B5EF4-FFF2-40B4-BE49-F238E27FC236}">
                  <a16:creationId xmlns:a16="http://schemas.microsoft.com/office/drawing/2014/main" id="{53291FD8-330F-AAC1-251F-27A56F08515D}"/>
                </a:ext>
              </a:extLst>
            </p:cNvPr>
            <p:cNvSpPr txBox="1"/>
            <p:nvPr/>
          </p:nvSpPr>
          <p:spPr>
            <a:xfrm>
              <a:off x="8249646" y="5526027"/>
              <a:ext cx="888079" cy="369332"/>
            </a:xfrm>
            <a:prstGeom prst="rect">
              <a:avLst/>
            </a:prstGeom>
            <a:noFill/>
          </p:spPr>
          <p:txBody>
            <a:bodyPr wrap="square" rtlCol="0">
              <a:spAutoFit/>
            </a:bodyPr>
            <a:lstStyle/>
            <a:p>
              <a:r>
                <a:rPr kumimoji="1" lang="en-US" altLang="ja-JP" dirty="0" err="1">
                  <a:solidFill>
                    <a:schemeClr val="bg1"/>
                  </a:solidFill>
                </a:rPr>
                <a:t>A</a:t>
              </a:r>
              <a:r>
                <a:rPr lang="en-US" altLang="ja-JP" baseline="-25000" dirty="0" err="1">
                  <a:solidFill>
                    <a:schemeClr val="bg1"/>
                  </a:solidFill>
                </a:rPr>
                <a:t>f</a:t>
              </a:r>
              <a:endParaRPr kumimoji="1" lang="ja-JP" altLang="en-US" baseline="30000">
                <a:solidFill>
                  <a:schemeClr val="bg1"/>
                </a:solidFill>
              </a:endParaRPr>
            </a:p>
          </p:txBody>
        </p:sp>
        <p:sp>
          <p:nvSpPr>
            <p:cNvPr id="127" name="右矢印 126">
              <a:extLst>
                <a:ext uri="{FF2B5EF4-FFF2-40B4-BE49-F238E27FC236}">
                  <a16:creationId xmlns:a16="http://schemas.microsoft.com/office/drawing/2014/main" id="{E10508D1-F7FB-213C-CB0E-B35E0C45089D}"/>
                </a:ext>
              </a:extLst>
            </p:cNvPr>
            <p:cNvSpPr/>
            <p:nvPr/>
          </p:nvSpPr>
          <p:spPr>
            <a:xfrm rot="20050438">
              <a:off x="7840965" y="5639997"/>
              <a:ext cx="367386"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右矢印 127">
              <a:extLst>
                <a:ext uri="{FF2B5EF4-FFF2-40B4-BE49-F238E27FC236}">
                  <a16:creationId xmlns:a16="http://schemas.microsoft.com/office/drawing/2014/main" id="{628EB013-C3E1-3C35-0411-A40E7482EB83}"/>
                </a:ext>
              </a:extLst>
            </p:cNvPr>
            <p:cNvSpPr/>
            <p:nvPr/>
          </p:nvSpPr>
          <p:spPr>
            <a:xfrm rot="1421231">
              <a:off x="7837334" y="6023305"/>
              <a:ext cx="367386"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テキスト ボックス 128">
              <a:extLst>
                <a:ext uri="{FF2B5EF4-FFF2-40B4-BE49-F238E27FC236}">
                  <a16:creationId xmlns:a16="http://schemas.microsoft.com/office/drawing/2014/main" id="{B12C8C2C-62FD-38D2-F6FD-ADC24BBBC3FD}"/>
                </a:ext>
              </a:extLst>
            </p:cNvPr>
            <p:cNvSpPr txBox="1"/>
            <p:nvPr/>
          </p:nvSpPr>
          <p:spPr>
            <a:xfrm>
              <a:off x="8777356" y="5323116"/>
              <a:ext cx="1489227" cy="369332"/>
            </a:xfrm>
            <a:prstGeom prst="rect">
              <a:avLst/>
            </a:prstGeom>
            <a:noFill/>
          </p:spPr>
          <p:txBody>
            <a:bodyPr wrap="square" rtlCol="0">
              <a:spAutoFit/>
            </a:bodyPr>
            <a:lstStyle/>
            <a:p>
              <a:r>
                <a:rPr kumimoji="1" lang="ja-JP" altLang="en-US"/>
                <a:t>基底状態</a:t>
              </a:r>
            </a:p>
          </p:txBody>
        </p:sp>
        <p:sp>
          <p:nvSpPr>
            <p:cNvPr id="130" name="テキスト ボックス 129">
              <a:extLst>
                <a:ext uri="{FF2B5EF4-FFF2-40B4-BE49-F238E27FC236}">
                  <a16:creationId xmlns:a16="http://schemas.microsoft.com/office/drawing/2014/main" id="{EE635E26-4FDA-AEA0-3249-C13642CFABBE}"/>
                </a:ext>
              </a:extLst>
            </p:cNvPr>
            <p:cNvSpPr txBox="1"/>
            <p:nvPr/>
          </p:nvSpPr>
          <p:spPr>
            <a:xfrm>
              <a:off x="8862570" y="6180390"/>
              <a:ext cx="1489227" cy="369332"/>
            </a:xfrm>
            <a:prstGeom prst="rect">
              <a:avLst/>
            </a:prstGeom>
            <a:noFill/>
          </p:spPr>
          <p:txBody>
            <a:bodyPr wrap="square" rtlCol="0">
              <a:spAutoFit/>
            </a:bodyPr>
            <a:lstStyle/>
            <a:p>
              <a:r>
                <a:rPr lang="en-US" altLang="ja-JP" dirty="0"/>
                <a:t>isomer</a:t>
              </a:r>
              <a:r>
                <a:rPr kumimoji="1" lang="ja-JP" altLang="en-US"/>
                <a:t>状態</a:t>
              </a:r>
            </a:p>
          </p:txBody>
        </p:sp>
        <p:sp>
          <p:nvSpPr>
            <p:cNvPr id="131" name="右矢印 130">
              <a:extLst>
                <a:ext uri="{FF2B5EF4-FFF2-40B4-BE49-F238E27FC236}">
                  <a16:creationId xmlns:a16="http://schemas.microsoft.com/office/drawing/2014/main" id="{0B63AD1C-CE1D-4C6E-5856-D8DA110900D9}"/>
                </a:ext>
              </a:extLst>
            </p:cNvPr>
            <p:cNvSpPr/>
            <p:nvPr/>
          </p:nvSpPr>
          <p:spPr>
            <a:xfrm>
              <a:off x="5332040" y="5778995"/>
              <a:ext cx="434145"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テキスト ボックス 131">
              <a:extLst>
                <a:ext uri="{FF2B5EF4-FFF2-40B4-BE49-F238E27FC236}">
                  <a16:creationId xmlns:a16="http://schemas.microsoft.com/office/drawing/2014/main" id="{6E13C514-37D3-2696-A26E-A011BD15C98D}"/>
                </a:ext>
              </a:extLst>
            </p:cNvPr>
            <p:cNvSpPr txBox="1"/>
            <p:nvPr/>
          </p:nvSpPr>
          <p:spPr>
            <a:xfrm>
              <a:off x="2841819" y="4907834"/>
              <a:ext cx="2114791" cy="646331"/>
            </a:xfrm>
            <a:prstGeom prst="rect">
              <a:avLst/>
            </a:prstGeom>
            <a:noFill/>
          </p:spPr>
          <p:txBody>
            <a:bodyPr wrap="square" rtlCol="0">
              <a:spAutoFit/>
            </a:bodyPr>
            <a:lstStyle/>
            <a:p>
              <a:r>
                <a:rPr kumimoji="1" lang="ja-JP" altLang="en-US">
                  <a:solidFill>
                    <a:srgbClr val="FF0000"/>
                  </a:solidFill>
                </a:rPr>
                <a:t>古典的に角運動量</a:t>
              </a:r>
              <a:r>
                <a:rPr lang="ja-JP" altLang="en-US">
                  <a:solidFill>
                    <a:srgbClr val="FF0000"/>
                  </a:solidFill>
                </a:rPr>
                <a:t>を</a:t>
              </a:r>
              <a:r>
                <a:rPr kumimoji="1" lang="ja-JP" altLang="en-US">
                  <a:solidFill>
                    <a:srgbClr val="FF0000"/>
                  </a:solidFill>
                </a:rPr>
                <a:t>獲得</a:t>
              </a:r>
            </a:p>
          </p:txBody>
        </p:sp>
        <p:grpSp>
          <p:nvGrpSpPr>
            <p:cNvPr id="133" name="グループ化 132">
              <a:extLst>
                <a:ext uri="{FF2B5EF4-FFF2-40B4-BE49-F238E27FC236}">
                  <a16:creationId xmlns:a16="http://schemas.microsoft.com/office/drawing/2014/main" id="{D28C80E0-3E68-9EC4-D248-8C6404E338EA}"/>
                </a:ext>
              </a:extLst>
            </p:cNvPr>
            <p:cNvGrpSpPr/>
            <p:nvPr/>
          </p:nvGrpSpPr>
          <p:grpSpPr>
            <a:xfrm>
              <a:off x="3142719" y="5617096"/>
              <a:ext cx="1190483" cy="860871"/>
              <a:chOff x="3124949" y="5537460"/>
              <a:chExt cx="897756" cy="681116"/>
            </a:xfrm>
          </p:grpSpPr>
          <p:cxnSp>
            <p:nvCxnSpPr>
              <p:cNvPr id="136" name="直線矢印コネクタ 135">
                <a:extLst>
                  <a:ext uri="{FF2B5EF4-FFF2-40B4-BE49-F238E27FC236}">
                    <a16:creationId xmlns:a16="http://schemas.microsoft.com/office/drawing/2014/main" id="{BDC171BC-7EAB-570D-5F5C-6FA4B3AE7048}"/>
                  </a:ext>
                </a:extLst>
              </p:cNvPr>
              <p:cNvCxnSpPr>
                <a:cxnSpLocks noChangeAspect="1"/>
              </p:cNvCxnSpPr>
              <p:nvPr/>
            </p:nvCxnSpPr>
            <p:spPr>
              <a:xfrm flipH="1" flipV="1">
                <a:off x="3176964" y="5896326"/>
                <a:ext cx="406339" cy="71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直線矢印コネクタ 136">
                <a:extLst>
                  <a:ext uri="{FF2B5EF4-FFF2-40B4-BE49-F238E27FC236}">
                    <a16:creationId xmlns:a16="http://schemas.microsoft.com/office/drawing/2014/main" id="{1A0C8086-D069-76F6-4F3B-1FC836F3642C}"/>
                  </a:ext>
                </a:extLst>
              </p:cNvPr>
              <p:cNvCxnSpPr>
                <a:cxnSpLocks noChangeAspect="1"/>
              </p:cNvCxnSpPr>
              <p:nvPr/>
            </p:nvCxnSpPr>
            <p:spPr>
              <a:xfrm>
                <a:off x="3485193" y="5998332"/>
                <a:ext cx="53751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線矢印コネクタ 137">
                <a:extLst>
                  <a:ext uri="{FF2B5EF4-FFF2-40B4-BE49-F238E27FC236}">
                    <a16:creationId xmlns:a16="http://schemas.microsoft.com/office/drawing/2014/main" id="{AAF7F0BB-815B-1388-A661-57DDB422ECC9}"/>
                  </a:ext>
                </a:extLst>
              </p:cNvPr>
              <p:cNvCxnSpPr>
                <a:cxnSpLocks noChangeAspect="1"/>
                <a:stCxn id="139" idx="1"/>
              </p:cNvCxnSpPr>
              <p:nvPr/>
            </p:nvCxnSpPr>
            <p:spPr>
              <a:xfrm>
                <a:off x="3558652" y="5722127"/>
                <a:ext cx="5134" cy="1780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9" name="テキスト ボックス 138">
                <a:extLst>
                  <a:ext uri="{FF2B5EF4-FFF2-40B4-BE49-F238E27FC236}">
                    <a16:creationId xmlns:a16="http://schemas.microsoft.com/office/drawing/2014/main" id="{89E04960-5370-6DE4-1FCA-7A9B7416EEBC}"/>
                  </a:ext>
                </a:extLst>
              </p:cNvPr>
              <p:cNvSpPr txBox="1">
                <a:spLocks noChangeAspect="1"/>
              </p:cNvSpPr>
              <p:nvPr/>
            </p:nvSpPr>
            <p:spPr>
              <a:xfrm>
                <a:off x="3558652" y="5537460"/>
                <a:ext cx="141026" cy="369332"/>
              </a:xfrm>
              <a:prstGeom prst="rect">
                <a:avLst/>
              </a:prstGeom>
              <a:noFill/>
            </p:spPr>
            <p:txBody>
              <a:bodyPr wrap="square" rtlCol="0">
                <a:spAutoFit/>
              </a:bodyPr>
              <a:lstStyle/>
              <a:p>
                <a:r>
                  <a:rPr kumimoji="1" lang="en-US" altLang="ja-JP" dirty="0"/>
                  <a:t>R</a:t>
                </a:r>
                <a:endParaRPr kumimoji="1" lang="ja-JP" altLang="en-US"/>
              </a:p>
            </p:txBody>
          </p:sp>
          <p:sp>
            <p:nvSpPr>
              <p:cNvPr id="140" name="テキスト ボックス 139">
                <a:extLst>
                  <a:ext uri="{FF2B5EF4-FFF2-40B4-BE49-F238E27FC236}">
                    <a16:creationId xmlns:a16="http://schemas.microsoft.com/office/drawing/2014/main" id="{D6CCD491-75EE-3340-A7A4-40055C85085A}"/>
                  </a:ext>
                </a:extLst>
              </p:cNvPr>
              <p:cNvSpPr txBox="1">
                <a:spLocks noChangeAspect="1"/>
              </p:cNvSpPr>
              <p:nvPr/>
            </p:nvSpPr>
            <p:spPr>
              <a:xfrm>
                <a:off x="3444107" y="5926363"/>
                <a:ext cx="524083" cy="292213"/>
              </a:xfrm>
              <a:prstGeom prst="rect">
                <a:avLst/>
              </a:prstGeom>
              <a:noFill/>
            </p:spPr>
            <p:txBody>
              <a:bodyPr wrap="square" rtlCol="0">
                <a:spAutoFit/>
              </a:bodyPr>
              <a:lstStyle/>
              <a:p>
                <a:r>
                  <a:rPr lang="en-US" altLang="ja-JP" dirty="0" err="1"/>
                  <a:t>Δp</a:t>
                </a:r>
                <a:endParaRPr kumimoji="1" lang="ja-JP" altLang="en-US"/>
              </a:p>
            </p:txBody>
          </p:sp>
          <p:sp>
            <p:nvSpPr>
              <p:cNvPr id="141" name="テキスト ボックス 140">
                <a:extLst>
                  <a:ext uri="{FF2B5EF4-FFF2-40B4-BE49-F238E27FC236}">
                    <a16:creationId xmlns:a16="http://schemas.microsoft.com/office/drawing/2014/main" id="{A0F9D6D2-E271-B19E-2603-A71C0F8DE8FF}"/>
                  </a:ext>
                </a:extLst>
              </p:cNvPr>
              <p:cNvSpPr txBox="1"/>
              <p:nvPr/>
            </p:nvSpPr>
            <p:spPr>
              <a:xfrm>
                <a:off x="3124949" y="5677704"/>
                <a:ext cx="418786" cy="292213"/>
              </a:xfrm>
              <a:prstGeom prst="rect">
                <a:avLst/>
              </a:prstGeom>
              <a:noFill/>
            </p:spPr>
            <p:txBody>
              <a:bodyPr wrap="square" rtlCol="0">
                <a:spAutoFit/>
              </a:bodyPr>
              <a:lstStyle/>
              <a:p>
                <a:r>
                  <a:rPr lang="en-US" altLang="ja-JP" dirty="0" err="1"/>
                  <a:t>Δp</a:t>
                </a:r>
                <a:endParaRPr kumimoji="1" lang="ja-JP" altLang="en-US"/>
              </a:p>
            </p:txBody>
          </p:sp>
        </p:grpSp>
        <p:sp>
          <p:nvSpPr>
            <p:cNvPr id="134" name="テキスト ボックス 133">
              <a:extLst>
                <a:ext uri="{FF2B5EF4-FFF2-40B4-BE49-F238E27FC236}">
                  <a16:creationId xmlns:a16="http://schemas.microsoft.com/office/drawing/2014/main" id="{8CCA22CF-0F8C-B105-E825-DFBA46D931D1}"/>
                </a:ext>
              </a:extLst>
            </p:cNvPr>
            <p:cNvSpPr txBox="1"/>
            <p:nvPr/>
          </p:nvSpPr>
          <p:spPr>
            <a:xfrm>
              <a:off x="983109" y="4076602"/>
              <a:ext cx="2096260" cy="369332"/>
            </a:xfrm>
            <a:prstGeom prst="rect">
              <a:avLst/>
            </a:prstGeom>
            <a:noFill/>
          </p:spPr>
          <p:txBody>
            <a:bodyPr wrap="square" rtlCol="0">
              <a:spAutoFit/>
            </a:bodyPr>
            <a:lstStyle/>
            <a:p>
              <a:r>
                <a:rPr lang="ja-JP" altLang="en-US"/>
                <a:t>□提案するモデル</a:t>
              </a:r>
              <a:endParaRPr kumimoji="1" lang="ja-JP" altLang="en-US"/>
            </a:p>
          </p:txBody>
        </p:sp>
        <p:sp>
          <p:nvSpPr>
            <p:cNvPr id="135" name="テキスト ボックス 134">
              <a:extLst>
                <a:ext uri="{FF2B5EF4-FFF2-40B4-BE49-F238E27FC236}">
                  <a16:creationId xmlns:a16="http://schemas.microsoft.com/office/drawing/2014/main" id="{ECBB6ED0-2F00-165C-7047-69FBEB242139}"/>
                </a:ext>
              </a:extLst>
            </p:cNvPr>
            <p:cNvSpPr txBox="1"/>
            <p:nvPr/>
          </p:nvSpPr>
          <p:spPr>
            <a:xfrm>
              <a:off x="2834457" y="4630682"/>
              <a:ext cx="2114791" cy="369332"/>
            </a:xfrm>
            <a:prstGeom prst="rect">
              <a:avLst/>
            </a:prstGeom>
            <a:noFill/>
          </p:spPr>
          <p:txBody>
            <a:bodyPr wrap="square" rtlCol="0">
              <a:spAutoFit/>
            </a:bodyPr>
            <a:lstStyle/>
            <a:p>
              <a:r>
                <a:rPr kumimoji="1" lang="ja-JP" altLang="en-US">
                  <a:solidFill>
                    <a:srgbClr val="FF0000"/>
                  </a:solidFill>
                </a:rPr>
                <a:t>標的と反応</a:t>
              </a:r>
            </a:p>
          </p:txBody>
        </p:sp>
      </p:grpSp>
      <p:sp>
        <p:nvSpPr>
          <p:cNvPr id="161" name="テキスト ボックス 160">
            <a:extLst>
              <a:ext uri="{FF2B5EF4-FFF2-40B4-BE49-F238E27FC236}">
                <a16:creationId xmlns:a16="http://schemas.microsoft.com/office/drawing/2014/main" id="{EA83D9F8-E7CD-F44D-E9B3-1E09B157FF40}"/>
              </a:ext>
            </a:extLst>
          </p:cNvPr>
          <p:cNvSpPr txBox="1"/>
          <p:nvPr/>
        </p:nvSpPr>
        <p:spPr>
          <a:xfrm>
            <a:off x="3022060" y="2298571"/>
            <a:ext cx="3694820" cy="369332"/>
          </a:xfrm>
          <a:prstGeom prst="rect">
            <a:avLst/>
          </a:prstGeom>
          <a:noFill/>
        </p:spPr>
        <p:txBody>
          <a:bodyPr wrap="square" rtlCol="0">
            <a:spAutoFit/>
          </a:bodyPr>
          <a:lstStyle/>
          <a:p>
            <a:r>
              <a:rPr kumimoji="1" lang="en-US" altLang="ja-JP" dirty="0"/>
              <a:t>Fragment</a:t>
            </a:r>
            <a:r>
              <a:rPr kumimoji="1" lang="ja-JP" altLang="en-US"/>
              <a:t>は</a:t>
            </a:r>
            <a:r>
              <a:rPr kumimoji="1" lang="en-US" altLang="ja-JP" dirty="0"/>
              <a:t>spectator</a:t>
            </a:r>
            <a:endParaRPr kumimoji="1" lang="ja-JP" altLang="en-US"/>
          </a:p>
        </p:txBody>
      </p:sp>
    </p:spTree>
    <p:extLst>
      <p:ext uri="{BB962C8B-B14F-4D97-AF65-F5344CB8AC3E}">
        <p14:creationId xmlns:p14="http://schemas.microsoft.com/office/powerpoint/2010/main" val="801071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正方形/長方形 106">
            <a:extLst>
              <a:ext uri="{FF2B5EF4-FFF2-40B4-BE49-F238E27FC236}">
                <a16:creationId xmlns:a16="http://schemas.microsoft.com/office/drawing/2014/main" id="{ECD5E2BC-928A-6F9B-1554-0D70DDEE4A51}"/>
              </a:ext>
            </a:extLst>
          </p:cNvPr>
          <p:cNvSpPr/>
          <p:nvPr/>
        </p:nvSpPr>
        <p:spPr>
          <a:xfrm>
            <a:off x="838200" y="1453246"/>
            <a:ext cx="10515600" cy="2584726"/>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DFFE0A32-C5E2-5B71-049A-72AFC25BDF36}"/>
              </a:ext>
            </a:extLst>
          </p:cNvPr>
          <p:cNvSpPr>
            <a:spLocks noGrp="1"/>
          </p:cNvSpPr>
          <p:nvPr>
            <p:ph type="title"/>
          </p:nvPr>
        </p:nvSpPr>
        <p:spPr/>
        <p:txBody>
          <a:bodyPr/>
          <a:lstStyle/>
          <a:p>
            <a:r>
              <a:rPr kumimoji="1" lang="ja-JP" altLang="en-US"/>
              <a:t>核破砕反応のモデル</a:t>
            </a:r>
          </a:p>
        </p:txBody>
      </p:sp>
      <p:grpSp>
        <p:nvGrpSpPr>
          <p:cNvPr id="142" name="グループ化 141">
            <a:extLst>
              <a:ext uri="{FF2B5EF4-FFF2-40B4-BE49-F238E27FC236}">
                <a16:creationId xmlns:a16="http://schemas.microsoft.com/office/drawing/2014/main" id="{563B64B5-4F54-6194-C0FD-B1A5561BFD33}"/>
              </a:ext>
            </a:extLst>
          </p:cNvPr>
          <p:cNvGrpSpPr/>
          <p:nvPr/>
        </p:nvGrpSpPr>
        <p:grpSpPr>
          <a:xfrm>
            <a:off x="962401" y="1505168"/>
            <a:ext cx="8366338" cy="2692408"/>
            <a:chOff x="59787" y="1467667"/>
            <a:chExt cx="8366338" cy="2692408"/>
          </a:xfrm>
        </p:grpSpPr>
        <p:grpSp>
          <p:nvGrpSpPr>
            <p:cNvPr id="143" name="グループ化 142">
              <a:extLst>
                <a:ext uri="{FF2B5EF4-FFF2-40B4-BE49-F238E27FC236}">
                  <a16:creationId xmlns:a16="http://schemas.microsoft.com/office/drawing/2014/main" id="{1519A914-F361-A44C-2D36-A343FF586AD0}"/>
                </a:ext>
              </a:extLst>
            </p:cNvPr>
            <p:cNvGrpSpPr/>
            <p:nvPr/>
          </p:nvGrpSpPr>
          <p:grpSpPr>
            <a:xfrm>
              <a:off x="388522" y="1745530"/>
              <a:ext cx="8037603" cy="2414545"/>
              <a:chOff x="132131" y="1515088"/>
              <a:chExt cx="8037603" cy="2414545"/>
            </a:xfrm>
          </p:grpSpPr>
          <p:grpSp>
            <p:nvGrpSpPr>
              <p:cNvPr id="158" name="グループ化 157">
                <a:extLst>
                  <a:ext uri="{FF2B5EF4-FFF2-40B4-BE49-F238E27FC236}">
                    <a16:creationId xmlns:a16="http://schemas.microsoft.com/office/drawing/2014/main" id="{7818341F-CB31-6D38-AD89-461A4107627F}"/>
                  </a:ext>
                </a:extLst>
              </p:cNvPr>
              <p:cNvGrpSpPr/>
              <p:nvPr/>
            </p:nvGrpSpPr>
            <p:grpSpPr>
              <a:xfrm>
                <a:off x="132131" y="1515088"/>
                <a:ext cx="8037603" cy="2414545"/>
                <a:chOff x="159676" y="3290135"/>
                <a:chExt cx="5643383" cy="1877011"/>
              </a:xfrm>
            </p:grpSpPr>
            <p:sp>
              <p:nvSpPr>
                <p:cNvPr id="174" name="円/楕円 173">
                  <a:extLst>
                    <a:ext uri="{FF2B5EF4-FFF2-40B4-BE49-F238E27FC236}">
                      <a16:creationId xmlns:a16="http://schemas.microsoft.com/office/drawing/2014/main" id="{3EE2C2B2-B0EE-A5CB-E42B-EDB1C8431AD1}"/>
                    </a:ext>
                  </a:extLst>
                </p:cNvPr>
                <p:cNvSpPr/>
                <p:nvPr/>
              </p:nvSpPr>
              <p:spPr>
                <a:xfrm>
                  <a:off x="217042" y="3973390"/>
                  <a:ext cx="569369" cy="632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円/楕円 174">
                  <a:extLst>
                    <a:ext uri="{FF2B5EF4-FFF2-40B4-BE49-F238E27FC236}">
                      <a16:creationId xmlns:a16="http://schemas.microsoft.com/office/drawing/2014/main" id="{AAC67665-AB43-8FA8-E518-235F8258FAB3}"/>
                    </a:ext>
                  </a:extLst>
                </p:cNvPr>
                <p:cNvSpPr/>
                <p:nvPr/>
              </p:nvSpPr>
              <p:spPr>
                <a:xfrm>
                  <a:off x="781861" y="4418979"/>
                  <a:ext cx="357352" cy="3888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右矢印 175">
                  <a:extLst>
                    <a:ext uri="{FF2B5EF4-FFF2-40B4-BE49-F238E27FC236}">
                      <a16:creationId xmlns:a16="http://schemas.microsoft.com/office/drawing/2014/main" id="{D7DFDC6C-F012-E37C-C952-9B0512099AB6}"/>
                    </a:ext>
                  </a:extLst>
                </p:cNvPr>
                <p:cNvSpPr/>
                <p:nvPr/>
              </p:nvSpPr>
              <p:spPr>
                <a:xfrm>
                  <a:off x="1362804" y="4179590"/>
                  <a:ext cx="257950" cy="29823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7" name="直線矢印コネクタ 176">
                  <a:extLst>
                    <a:ext uri="{FF2B5EF4-FFF2-40B4-BE49-F238E27FC236}">
                      <a16:creationId xmlns:a16="http://schemas.microsoft.com/office/drawing/2014/main" id="{9D33C97C-930D-6B4F-5352-B685239C4E45}"/>
                    </a:ext>
                  </a:extLst>
                </p:cNvPr>
                <p:cNvCxnSpPr>
                  <a:cxnSpLocks/>
                </p:cNvCxnSpPr>
                <p:nvPr/>
              </p:nvCxnSpPr>
              <p:spPr>
                <a:xfrm>
                  <a:off x="786411" y="4309248"/>
                  <a:ext cx="48488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8" name="テキスト ボックス 177">
                  <a:extLst>
                    <a:ext uri="{FF2B5EF4-FFF2-40B4-BE49-F238E27FC236}">
                      <a16:creationId xmlns:a16="http://schemas.microsoft.com/office/drawing/2014/main" id="{99C5BC88-E05C-8DE3-14F0-CA574914248F}"/>
                    </a:ext>
                  </a:extLst>
                </p:cNvPr>
                <p:cNvSpPr txBox="1"/>
                <p:nvPr/>
              </p:nvSpPr>
              <p:spPr>
                <a:xfrm>
                  <a:off x="159676" y="3604059"/>
                  <a:ext cx="1392180" cy="369332"/>
                </a:xfrm>
                <a:prstGeom prst="rect">
                  <a:avLst/>
                </a:prstGeom>
                <a:noFill/>
              </p:spPr>
              <p:txBody>
                <a:bodyPr wrap="square" rtlCol="0">
                  <a:spAutoFit/>
                </a:bodyPr>
                <a:lstStyle/>
                <a:p>
                  <a:r>
                    <a:rPr kumimoji="1" lang="en-US" altLang="ja-JP" dirty="0"/>
                    <a:t>Projectile</a:t>
                  </a:r>
                  <a:endParaRPr kumimoji="1" lang="ja-JP" altLang="en-US"/>
                </a:p>
              </p:txBody>
            </p:sp>
            <p:sp>
              <p:nvSpPr>
                <p:cNvPr id="179" name="テキスト ボックス 178">
                  <a:extLst>
                    <a:ext uri="{FF2B5EF4-FFF2-40B4-BE49-F238E27FC236}">
                      <a16:creationId xmlns:a16="http://schemas.microsoft.com/office/drawing/2014/main" id="{95DDC5C5-4F02-8A28-1F32-D248D2C96B16}"/>
                    </a:ext>
                  </a:extLst>
                </p:cNvPr>
                <p:cNvSpPr txBox="1"/>
                <p:nvPr/>
              </p:nvSpPr>
              <p:spPr>
                <a:xfrm>
                  <a:off x="722957" y="4797814"/>
                  <a:ext cx="1447137" cy="369332"/>
                </a:xfrm>
                <a:prstGeom prst="rect">
                  <a:avLst/>
                </a:prstGeom>
                <a:noFill/>
              </p:spPr>
              <p:txBody>
                <a:bodyPr wrap="square" rtlCol="0">
                  <a:spAutoFit/>
                </a:bodyPr>
                <a:lstStyle/>
                <a:p>
                  <a:r>
                    <a:rPr kumimoji="1" lang="en-US" altLang="ja-JP" dirty="0"/>
                    <a:t>Target</a:t>
                  </a:r>
                  <a:endParaRPr kumimoji="1" lang="ja-JP" altLang="en-US"/>
                </a:p>
              </p:txBody>
            </p:sp>
            <p:sp>
              <p:nvSpPr>
                <p:cNvPr id="180" name="円/楕円 179">
                  <a:extLst>
                    <a:ext uri="{FF2B5EF4-FFF2-40B4-BE49-F238E27FC236}">
                      <a16:creationId xmlns:a16="http://schemas.microsoft.com/office/drawing/2014/main" id="{616F195F-657D-1702-ABDD-51280FCCCD3E}"/>
                    </a:ext>
                  </a:extLst>
                </p:cNvPr>
                <p:cNvSpPr/>
                <p:nvPr/>
              </p:nvSpPr>
              <p:spPr>
                <a:xfrm>
                  <a:off x="1733953" y="4011701"/>
                  <a:ext cx="554239" cy="641787"/>
                </a:xfrm>
                <a:prstGeom prst="ellipse">
                  <a:avLst/>
                </a:prstGeom>
                <a:solidFill>
                  <a:srgbClr val="7030A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テキスト ボックス 180">
                  <a:extLst>
                    <a:ext uri="{FF2B5EF4-FFF2-40B4-BE49-F238E27FC236}">
                      <a16:creationId xmlns:a16="http://schemas.microsoft.com/office/drawing/2014/main" id="{0BFF1F50-481A-5F08-F28B-7EFA2AA0B234}"/>
                    </a:ext>
                  </a:extLst>
                </p:cNvPr>
                <p:cNvSpPr txBox="1"/>
                <p:nvPr/>
              </p:nvSpPr>
              <p:spPr>
                <a:xfrm>
                  <a:off x="1551856" y="3290135"/>
                  <a:ext cx="1819801" cy="502443"/>
                </a:xfrm>
                <a:prstGeom prst="rect">
                  <a:avLst/>
                </a:prstGeom>
                <a:noFill/>
              </p:spPr>
              <p:txBody>
                <a:bodyPr wrap="square" rtlCol="0">
                  <a:spAutoFit/>
                </a:bodyPr>
                <a:lstStyle/>
                <a:p>
                  <a:r>
                    <a:rPr kumimoji="1" lang="ja-JP" altLang="en-US"/>
                    <a:t>摩耗過程</a:t>
                  </a:r>
                  <a:br>
                    <a:rPr kumimoji="1" lang="en-US" altLang="ja-JP" dirty="0"/>
                  </a:br>
                  <a:r>
                    <a:rPr kumimoji="1" lang="en-US" altLang="ja-JP" dirty="0"/>
                    <a:t>(Abrasion</a:t>
                  </a:r>
                  <a:r>
                    <a:rPr lang="ja-JP" altLang="en-US"/>
                    <a:t>過程</a:t>
                  </a:r>
                  <a:r>
                    <a:rPr lang="en-US" altLang="ja-JP" dirty="0"/>
                    <a:t>)</a:t>
                  </a:r>
                  <a:endParaRPr kumimoji="1" lang="ja-JP" altLang="en-US"/>
                </a:p>
              </p:txBody>
            </p:sp>
            <p:sp>
              <p:nvSpPr>
                <p:cNvPr id="182" name="テキスト ボックス 181">
                  <a:extLst>
                    <a:ext uri="{FF2B5EF4-FFF2-40B4-BE49-F238E27FC236}">
                      <a16:creationId xmlns:a16="http://schemas.microsoft.com/office/drawing/2014/main" id="{148BF6A5-AB55-88BC-778F-24766BA7C00F}"/>
                    </a:ext>
                  </a:extLst>
                </p:cNvPr>
                <p:cNvSpPr txBox="1"/>
                <p:nvPr/>
              </p:nvSpPr>
              <p:spPr>
                <a:xfrm>
                  <a:off x="860335" y="4021481"/>
                  <a:ext cx="468552" cy="369332"/>
                </a:xfrm>
                <a:prstGeom prst="rect">
                  <a:avLst/>
                </a:prstGeom>
                <a:noFill/>
              </p:spPr>
              <p:txBody>
                <a:bodyPr wrap="square" rtlCol="0">
                  <a:spAutoFit/>
                </a:bodyPr>
                <a:lstStyle/>
                <a:p>
                  <a:r>
                    <a:rPr lang="en-US" altLang="ja-JP" dirty="0" err="1"/>
                    <a:t>v</a:t>
                  </a:r>
                  <a:r>
                    <a:rPr kumimoji="1" lang="en-US" altLang="ja-JP" baseline="-25000" dirty="0" err="1"/>
                    <a:t>p</a:t>
                  </a:r>
                  <a:endParaRPr kumimoji="1" lang="ja-JP" altLang="en-US" baseline="-25000"/>
                </a:p>
              </p:txBody>
            </p:sp>
            <p:sp>
              <p:nvSpPr>
                <p:cNvPr id="183" name="円/楕円 182">
                  <a:extLst>
                    <a:ext uri="{FF2B5EF4-FFF2-40B4-BE49-F238E27FC236}">
                      <a16:creationId xmlns:a16="http://schemas.microsoft.com/office/drawing/2014/main" id="{C3593BAB-65BB-0DDF-D2ED-F118C9DEF36E}"/>
                    </a:ext>
                  </a:extLst>
                </p:cNvPr>
                <p:cNvSpPr/>
                <p:nvPr/>
              </p:nvSpPr>
              <p:spPr>
                <a:xfrm>
                  <a:off x="4133381" y="4087954"/>
                  <a:ext cx="451822" cy="49769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テキスト ボックス 183">
                  <a:extLst>
                    <a:ext uri="{FF2B5EF4-FFF2-40B4-BE49-F238E27FC236}">
                      <a16:creationId xmlns:a16="http://schemas.microsoft.com/office/drawing/2014/main" id="{6421B6AD-876D-2B4A-8151-0EB6A7F38BC1}"/>
                    </a:ext>
                  </a:extLst>
                </p:cNvPr>
                <p:cNvSpPr txBox="1"/>
                <p:nvPr/>
              </p:nvSpPr>
              <p:spPr>
                <a:xfrm>
                  <a:off x="3983258" y="3702953"/>
                  <a:ext cx="1819801" cy="369332"/>
                </a:xfrm>
                <a:prstGeom prst="rect">
                  <a:avLst/>
                </a:prstGeom>
                <a:noFill/>
              </p:spPr>
              <p:txBody>
                <a:bodyPr wrap="square" rtlCol="0">
                  <a:spAutoFit/>
                </a:bodyPr>
                <a:lstStyle/>
                <a:p>
                  <a:r>
                    <a:rPr lang="en-US" altLang="ja-JP" dirty="0"/>
                    <a:t>Fragment</a:t>
                  </a:r>
                  <a:endParaRPr kumimoji="1" lang="ja-JP" altLang="en-US"/>
                </a:p>
              </p:txBody>
            </p:sp>
          </p:grpSp>
          <p:sp>
            <p:nvSpPr>
              <p:cNvPr id="159" name="テキスト ボックス 158">
                <a:extLst>
                  <a:ext uri="{FF2B5EF4-FFF2-40B4-BE49-F238E27FC236}">
                    <a16:creationId xmlns:a16="http://schemas.microsoft.com/office/drawing/2014/main" id="{9A1E3B41-D0CA-1DD1-3784-A98E4FDC02AB}"/>
                  </a:ext>
                </a:extLst>
              </p:cNvPr>
              <p:cNvSpPr txBox="1"/>
              <p:nvPr/>
            </p:nvSpPr>
            <p:spPr>
              <a:xfrm>
                <a:off x="240985" y="2471896"/>
                <a:ext cx="661716" cy="369332"/>
              </a:xfrm>
              <a:prstGeom prst="rect">
                <a:avLst/>
              </a:prstGeom>
              <a:noFill/>
            </p:spPr>
            <p:txBody>
              <a:bodyPr wrap="square" rtlCol="0">
                <a:spAutoFit/>
              </a:bodyPr>
              <a:lstStyle/>
              <a:p>
                <a:r>
                  <a:rPr kumimoji="1" lang="en-US" altLang="ja-JP" dirty="0">
                    <a:solidFill>
                      <a:schemeClr val="bg1"/>
                    </a:solidFill>
                  </a:rPr>
                  <a:t>A</a:t>
                </a:r>
                <a:r>
                  <a:rPr kumimoji="1" lang="en-US" altLang="ja-JP" baseline="-25000" dirty="0">
                    <a:solidFill>
                      <a:schemeClr val="bg1"/>
                    </a:solidFill>
                  </a:rPr>
                  <a:t>p</a:t>
                </a:r>
                <a:endParaRPr kumimoji="1" lang="ja-JP" altLang="en-US" baseline="-25000">
                  <a:solidFill>
                    <a:schemeClr val="bg1"/>
                  </a:solidFill>
                </a:endParaRPr>
              </a:p>
            </p:txBody>
          </p:sp>
          <p:sp>
            <p:nvSpPr>
              <p:cNvPr id="160" name="円/楕円 159">
                <a:extLst>
                  <a:ext uri="{FF2B5EF4-FFF2-40B4-BE49-F238E27FC236}">
                    <a16:creationId xmlns:a16="http://schemas.microsoft.com/office/drawing/2014/main" id="{A941281C-D520-E2B6-8350-3055FD498372}"/>
                  </a:ext>
                </a:extLst>
              </p:cNvPr>
              <p:cNvSpPr/>
              <p:nvPr/>
            </p:nvSpPr>
            <p:spPr>
              <a:xfrm>
                <a:off x="2492711" y="2458517"/>
                <a:ext cx="548906" cy="581565"/>
              </a:xfrm>
              <a:prstGeom prst="ellipse">
                <a:avLst/>
              </a:prstGeom>
              <a:solidFill>
                <a:srgbClr val="00B0F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円/楕円 160">
                <a:extLst>
                  <a:ext uri="{FF2B5EF4-FFF2-40B4-BE49-F238E27FC236}">
                    <a16:creationId xmlns:a16="http://schemas.microsoft.com/office/drawing/2014/main" id="{5A0867DF-AA9F-D1D5-475B-78234CDD4F91}"/>
                  </a:ext>
                </a:extLst>
              </p:cNvPr>
              <p:cNvSpPr/>
              <p:nvPr/>
            </p:nvSpPr>
            <p:spPr>
              <a:xfrm>
                <a:off x="2557961" y="3069104"/>
                <a:ext cx="425927" cy="189707"/>
              </a:xfrm>
              <a:prstGeom prst="ellipse">
                <a:avLst/>
              </a:prstGeom>
              <a:solidFill>
                <a:srgbClr val="00B0F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円/楕円 161">
                <a:extLst>
                  <a:ext uri="{FF2B5EF4-FFF2-40B4-BE49-F238E27FC236}">
                    <a16:creationId xmlns:a16="http://schemas.microsoft.com/office/drawing/2014/main" id="{7EBDEE4D-35CE-35DE-443F-2F4E2EDDE614}"/>
                  </a:ext>
                </a:extLst>
              </p:cNvPr>
              <p:cNvSpPr/>
              <p:nvPr/>
            </p:nvSpPr>
            <p:spPr>
              <a:xfrm>
                <a:off x="3151794" y="3028319"/>
                <a:ext cx="508960" cy="500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フリーフォーム 162">
                <a:extLst>
                  <a:ext uri="{FF2B5EF4-FFF2-40B4-BE49-F238E27FC236}">
                    <a16:creationId xmlns:a16="http://schemas.microsoft.com/office/drawing/2014/main" id="{890B71C1-6180-652C-4F50-5FD242973625}"/>
                  </a:ext>
                </a:extLst>
              </p:cNvPr>
              <p:cNvSpPr/>
              <p:nvPr/>
            </p:nvSpPr>
            <p:spPr>
              <a:xfrm rot="1570953">
                <a:off x="2936399" y="2992836"/>
                <a:ext cx="558059" cy="323433"/>
              </a:xfrm>
              <a:custGeom>
                <a:avLst/>
                <a:gdLst>
                  <a:gd name="connsiteX0" fmla="*/ 0 w 1023257"/>
                  <a:gd name="connsiteY0" fmla="*/ 228642 h 251243"/>
                  <a:gd name="connsiteX1" fmla="*/ 65315 w 1023257"/>
                  <a:gd name="connsiteY1" fmla="*/ 42 h 251243"/>
                  <a:gd name="connsiteX2" fmla="*/ 152400 w 1023257"/>
                  <a:gd name="connsiteY2" fmla="*/ 217756 h 251243"/>
                  <a:gd name="connsiteX3" fmla="*/ 239486 w 1023257"/>
                  <a:gd name="connsiteY3" fmla="*/ 21813 h 251243"/>
                  <a:gd name="connsiteX4" fmla="*/ 304800 w 1023257"/>
                  <a:gd name="connsiteY4" fmla="*/ 228642 h 251243"/>
                  <a:gd name="connsiteX5" fmla="*/ 391886 w 1023257"/>
                  <a:gd name="connsiteY5" fmla="*/ 32699 h 251243"/>
                  <a:gd name="connsiteX6" fmla="*/ 500743 w 1023257"/>
                  <a:gd name="connsiteY6" fmla="*/ 239528 h 251243"/>
                  <a:gd name="connsiteX7" fmla="*/ 576943 w 1023257"/>
                  <a:gd name="connsiteY7" fmla="*/ 21813 h 251243"/>
                  <a:gd name="connsiteX8" fmla="*/ 653143 w 1023257"/>
                  <a:gd name="connsiteY8" fmla="*/ 228642 h 251243"/>
                  <a:gd name="connsiteX9" fmla="*/ 827315 w 1023257"/>
                  <a:gd name="connsiteY9" fmla="*/ 42 h 251243"/>
                  <a:gd name="connsiteX10" fmla="*/ 892629 w 1023257"/>
                  <a:gd name="connsiteY10" fmla="*/ 250413 h 251243"/>
                  <a:gd name="connsiteX11" fmla="*/ 1023257 w 1023257"/>
                  <a:gd name="connsiteY11" fmla="*/ 65356 h 25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3257" h="251243">
                    <a:moveTo>
                      <a:pt x="0" y="228642"/>
                    </a:moveTo>
                    <a:cubicBezTo>
                      <a:pt x="19957" y="115249"/>
                      <a:pt x="39915" y="1856"/>
                      <a:pt x="65315" y="42"/>
                    </a:cubicBezTo>
                    <a:cubicBezTo>
                      <a:pt x="90715" y="-1772"/>
                      <a:pt x="123372" y="214127"/>
                      <a:pt x="152400" y="217756"/>
                    </a:cubicBezTo>
                    <a:cubicBezTo>
                      <a:pt x="181429" y="221384"/>
                      <a:pt x="214086" y="19999"/>
                      <a:pt x="239486" y="21813"/>
                    </a:cubicBezTo>
                    <a:cubicBezTo>
                      <a:pt x="264886" y="23627"/>
                      <a:pt x="279400" y="226828"/>
                      <a:pt x="304800" y="228642"/>
                    </a:cubicBezTo>
                    <a:cubicBezTo>
                      <a:pt x="330200" y="230456"/>
                      <a:pt x="359229" y="30885"/>
                      <a:pt x="391886" y="32699"/>
                    </a:cubicBezTo>
                    <a:cubicBezTo>
                      <a:pt x="424543" y="34513"/>
                      <a:pt x="469900" y="241342"/>
                      <a:pt x="500743" y="239528"/>
                    </a:cubicBezTo>
                    <a:cubicBezTo>
                      <a:pt x="531586" y="237714"/>
                      <a:pt x="551543" y="23627"/>
                      <a:pt x="576943" y="21813"/>
                    </a:cubicBezTo>
                    <a:cubicBezTo>
                      <a:pt x="602343" y="19999"/>
                      <a:pt x="611414" y="232271"/>
                      <a:pt x="653143" y="228642"/>
                    </a:cubicBezTo>
                    <a:cubicBezTo>
                      <a:pt x="694872" y="225013"/>
                      <a:pt x="787401" y="-3586"/>
                      <a:pt x="827315" y="42"/>
                    </a:cubicBezTo>
                    <a:cubicBezTo>
                      <a:pt x="867229" y="3670"/>
                      <a:pt x="859972" y="239527"/>
                      <a:pt x="892629" y="250413"/>
                    </a:cubicBezTo>
                    <a:cubicBezTo>
                      <a:pt x="925286" y="261299"/>
                      <a:pt x="974271" y="163327"/>
                      <a:pt x="1023257" y="6535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右矢印 163">
                <a:extLst>
                  <a:ext uri="{FF2B5EF4-FFF2-40B4-BE49-F238E27FC236}">
                    <a16:creationId xmlns:a16="http://schemas.microsoft.com/office/drawing/2014/main" id="{5C088C2F-A84F-4B22-E823-9D2D19711276}"/>
                  </a:ext>
                </a:extLst>
              </p:cNvPr>
              <p:cNvSpPr/>
              <p:nvPr/>
            </p:nvSpPr>
            <p:spPr>
              <a:xfrm>
                <a:off x="3770931" y="2708642"/>
                <a:ext cx="434145"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円/楕円 164">
                <a:extLst>
                  <a:ext uri="{FF2B5EF4-FFF2-40B4-BE49-F238E27FC236}">
                    <a16:creationId xmlns:a16="http://schemas.microsoft.com/office/drawing/2014/main" id="{F4C37F53-70AF-E6D2-CB66-B1921B6A5CF5}"/>
                  </a:ext>
                </a:extLst>
              </p:cNvPr>
              <p:cNvSpPr/>
              <p:nvPr/>
            </p:nvSpPr>
            <p:spPr>
              <a:xfrm>
                <a:off x="2658858" y="3095434"/>
                <a:ext cx="107853" cy="1165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円/楕円 165">
                <a:extLst>
                  <a:ext uri="{FF2B5EF4-FFF2-40B4-BE49-F238E27FC236}">
                    <a16:creationId xmlns:a16="http://schemas.microsoft.com/office/drawing/2014/main" id="{36C0D1AD-CCD4-AC0D-B177-133BAB684CC1}"/>
                  </a:ext>
                </a:extLst>
              </p:cNvPr>
              <p:cNvSpPr/>
              <p:nvPr/>
            </p:nvSpPr>
            <p:spPr>
              <a:xfrm>
                <a:off x="2775117" y="3088773"/>
                <a:ext cx="107853" cy="1165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円/楕円 166">
                <a:extLst>
                  <a:ext uri="{FF2B5EF4-FFF2-40B4-BE49-F238E27FC236}">
                    <a16:creationId xmlns:a16="http://schemas.microsoft.com/office/drawing/2014/main" id="{96BA52BE-818E-B6E6-8EEA-45754E8B76A6}"/>
                  </a:ext>
                </a:extLst>
              </p:cNvPr>
              <p:cNvSpPr/>
              <p:nvPr/>
            </p:nvSpPr>
            <p:spPr>
              <a:xfrm>
                <a:off x="2884496" y="3122959"/>
                <a:ext cx="107853" cy="1165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8" name="直線矢印コネクタ 167">
                <a:extLst>
                  <a:ext uri="{FF2B5EF4-FFF2-40B4-BE49-F238E27FC236}">
                    <a16:creationId xmlns:a16="http://schemas.microsoft.com/office/drawing/2014/main" id="{406B3CBF-D756-5C38-B1B6-72F9673C3787}"/>
                  </a:ext>
                </a:extLst>
              </p:cNvPr>
              <p:cNvCxnSpPr>
                <a:cxnSpLocks/>
              </p:cNvCxnSpPr>
              <p:nvPr/>
            </p:nvCxnSpPr>
            <p:spPr>
              <a:xfrm>
                <a:off x="2810714" y="3205322"/>
                <a:ext cx="95203" cy="112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9" name="直線矢印コネクタ 168">
                <a:extLst>
                  <a:ext uri="{FF2B5EF4-FFF2-40B4-BE49-F238E27FC236}">
                    <a16:creationId xmlns:a16="http://schemas.microsoft.com/office/drawing/2014/main" id="{180955A6-F098-F2B3-D300-F5593A6F7B01}"/>
                  </a:ext>
                </a:extLst>
              </p:cNvPr>
              <p:cNvCxnSpPr>
                <a:cxnSpLocks/>
              </p:cNvCxnSpPr>
              <p:nvPr/>
            </p:nvCxnSpPr>
            <p:spPr>
              <a:xfrm flipV="1">
                <a:off x="2931021" y="3134007"/>
                <a:ext cx="135379" cy="39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0" name="直線矢印コネクタ 169">
                <a:extLst>
                  <a:ext uri="{FF2B5EF4-FFF2-40B4-BE49-F238E27FC236}">
                    <a16:creationId xmlns:a16="http://schemas.microsoft.com/office/drawing/2014/main" id="{5A2AD3F5-EE69-DA62-5E07-03641ACCAE69}"/>
                  </a:ext>
                </a:extLst>
              </p:cNvPr>
              <p:cNvCxnSpPr>
                <a:cxnSpLocks/>
              </p:cNvCxnSpPr>
              <p:nvPr/>
            </p:nvCxnSpPr>
            <p:spPr>
              <a:xfrm flipH="1">
                <a:off x="2682501" y="3187489"/>
                <a:ext cx="17920" cy="118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1" name="テキスト ボックス 170">
                <a:extLst>
                  <a:ext uri="{FF2B5EF4-FFF2-40B4-BE49-F238E27FC236}">
                    <a16:creationId xmlns:a16="http://schemas.microsoft.com/office/drawing/2014/main" id="{A6DFD601-AA78-BDA4-DB11-89710668D8DF}"/>
                  </a:ext>
                </a:extLst>
              </p:cNvPr>
              <p:cNvSpPr txBox="1"/>
              <p:nvPr/>
            </p:nvSpPr>
            <p:spPr>
              <a:xfrm>
                <a:off x="2114947" y="3284097"/>
                <a:ext cx="2179084" cy="246221"/>
              </a:xfrm>
              <a:prstGeom prst="rect">
                <a:avLst/>
              </a:prstGeom>
              <a:noFill/>
            </p:spPr>
            <p:txBody>
              <a:bodyPr wrap="square" rtlCol="0">
                <a:spAutoFit/>
              </a:bodyPr>
              <a:lstStyle/>
              <a:p>
                <a:r>
                  <a:rPr kumimoji="1" lang="en-US" altLang="ja-JP" sz="1000" dirty="0"/>
                  <a:t>Fermi</a:t>
                </a:r>
                <a:r>
                  <a:rPr kumimoji="1" lang="ja-JP" altLang="en-US" sz="1000"/>
                  <a:t>運動量程度</a:t>
                </a:r>
              </a:p>
            </p:txBody>
          </p:sp>
          <p:sp>
            <p:nvSpPr>
              <p:cNvPr id="172" name="テキスト ボックス 171">
                <a:extLst>
                  <a:ext uri="{FF2B5EF4-FFF2-40B4-BE49-F238E27FC236}">
                    <a16:creationId xmlns:a16="http://schemas.microsoft.com/office/drawing/2014/main" id="{BFAD2805-26B8-F15D-3993-B88A9EA26487}"/>
                  </a:ext>
                </a:extLst>
              </p:cNvPr>
              <p:cNvSpPr txBox="1"/>
              <p:nvPr/>
            </p:nvSpPr>
            <p:spPr>
              <a:xfrm>
                <a:off x="3145339" y="2453451"/>
                <a:ext cx="667337" cy="369332"/>
              </a:xfrm>
              <a:prstGeom prst="rect">
                <a:avLst/>
              </a:prstGeom>
              <a:noFill/>
            </p:spPr>
            <p:txBody>
              <a:bodyPr wrap="square" rtlCol="0">
                <a:spAutoFit/>
              </a:bodyPr>
              <a:lstStyle/>
              <a:p>
                <a:r>
                  <a:rPr lang="en-US" altLang="ja-JP" dirty="0" err="1"/>
                  <a:t>v</a:t>
                </a:r>
                <a:r>
                  <a:rPr kumimoji="1" lang="en-US" altLang="ja-JP" baseline="-25000" dirty="0" err="1"/>
                  <a:t>pf</a:t>
                </a:r>
                <a:endParaRPr kumimoji="1" lang="ja-JP" altLang="en-US" baseline="-25000"/>
              </a:p>
            </p:txBody>
          </p:sp>
          <p:cxnSp>
            <p:nvCxnSpPr>
              <p:cNvPr id="173" name="直線矢印コネクタ 172">
                <a:extLst>
                  <a:ext uri="{FF2B5EF4-FFF2-40B4-BE49-F238E27FC236}">
                    <a16:creationId xmlns:a16="http://schemas.microsoft.com/office/drawing/2014/main" id="{C12D5C53-C261-8F84-9678-AE72553D68F6}"/>
                  </a:ext>
                </a:extLst>
              </p:cNvPr>
              <p:cNvCxnSpPr>
                <a:cxnSpLocks/>
              </p:cNvCxnSpPr>
              <p:nvPr/>
            </p:nvCxnSpPr>
            <p:spPr>
              <a:xfrm>
                <a:off x="3043766" y="2841227"/>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4" name="円/楕円 143">
              <a:extLst>
                <a:ext uri="{FF2B5EF4-FFF2-40B4-BE49-F238E27FC236}">
                  <a16:creationId xmlns:a16="http://schemas.microsoft.com/office/drawing/2014/main" id="{EB51BAB5-10A2-3E58-E595-9B56866C20FC}"/>
                </a:ext>
              </a:extLst>
            </p:cNvPr>
            <p:cNvSpPr/>
            <p:nvPr/>
          </p:nvSpPr>
          <p:spPr>
            <a:xfrm>
              <a:off x="4515007" y="2682789"/>
              <a:ext cx="710233" cy="59390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テキスト ボックス 144">
              <a:extLst>
                <a:ext uri="{FF2B5EF4-FFF2-40B4-BE49-F238E27FC236}">
                  <a16:creationId xmlns:a16="http://schemas.microsoft.com/office/drawing/2014/main" id="{2D1E7917-78A9-A1D7-5BC8-1927EC04EE04}"/>
                </a:ext>
              </a:extLst>
            </p:cNvPr>
            <p:cNvSpPr txBox="1"/>
            <p:nvPr/>
          </p:nvSpPr>
          <p:spPr>
            <a:xfrm>
              <a:off x="4274608" y="1745530"/>
              <a:ext cx="2591856" cy="646331"/>
            </a:xfrm>
            <a:prstGeom prst="rect">
              <a:avLst/>
            </a:prstGeom>
            <a:noFill/>
          </p:spPr>
          <p:txBody>
            <a:bodyPr wrap="square" rtlCol="0">
              <a:spAutoFit/>
            </a:bodyPr>
            <a:lstStyle/>
            <a:p>
              <a:r>
                <a:rPr kumimoji="1" lang="ja-JP" altLang="en-US"/>
                <a:t>蒸発過程</a:t>
              </a:r>
              <a:br>
                <a:rPr kumimoji="1" lang="en-US" altLang="ja-JP" dirty="0"/>
              </a:br>
              <a:r>
                <a:rPr kumimoji="1" lang="en-US" altLang="ja-JP" dirty="0"/>
                <a:t>(Ablation</a:t>
              </a:r>
              <a:r>
                <a:rPr lang="ja-JP" altLang="en-US"/>
                <a:t>過程</a:t>
              </a:r>
              <a:r>
                <a:rPr lang="en-US" altLang="ja-JP" dirty="0"/>
                <a:t>)</a:t>
              </a:r>
              <a:endParaRPr kumimoji="1" lang="ja-JP" altLang="en-US"/>
            </a:p>
          </p:txBody>
        </p:sp>
        <p:sp>
          <p:nvSpPr>
            <p:cNvPr id="146" name="テキスト ボックス 145">
              <a:extLst>
                <a:ext uri="{FF2B5EF4-FFF2-40B4-BE49-F238E27FC236}">
                  <a16:creationId xmlns:a16="http://schemas.microsoft.com/office/drawing/2014/main" id="{4950DCA2-2FC2-3D68-8F1F-AA432A23F76D}"/>
                </a:ext>
              </a:extLst>
            </p:cNvPr>
            <p:cNvSpPr txBox="1"/>
            <p:nvPr/>
          </p:nvSpPr>
          <p:spPr>
            <a:xfrm>
              <a:off x="5229199" y="2712191"/>
              <a:ext cx="667337" cy="369332"/>
            </a:xfrm>
            <a:prstGeom prst="rect">
              <a:avLst/>
            </a:prstGeom>
            <a:noFill/>
          </p:spPr>
          <p:txBody>
            <a:bodyPr wrap="square" rtlCol="0">
              <a:spAutoFit/>
            </a:bodyPr>
            <a:lstStyle/>
            <a:p>
              <a:r>
                <a:rPr lang="en-US" altLang="ja-JP" dirty="0" err="1"/>
                <a:t>v</a:t>
              </a:r>
              <a:r>
                <a:rPr kumimoji="1" lang="en-US" altLang="ja-JP" baseline="-25000" dirty="0" err="1"/>
                <a:t>pf</a:t>
              </a:r>
              <a:endParaRPr kumimoji="1" lang="ja-JP" altLang="en-US" baseline="-25000"/>
            </a:p>
          </p:txBody>
        </p:sp>
        <p:cxnSp>
          <p:nvCxnSpPr>
            <p:cNvPr id="147" name="直線矢印コネクタ 146">
              <a:extLst>
                <a:ext uri="{FF2B5EF4-FFF2-40B4-BE49-F238E27FC236}">
                  <a16:creationId xmlns:a16="http://schemas.microsoft.com/office/drawing/2014/main" id="{0BBE987D-E12F-D6BF-EFEF-C940AD0F568B}"/>
                </a:ext>
              </a:extLst>
            </p:cNvPr>
            <p:cNvCxnSpPr>
              <a:cxnSpLocks/>
            </p:cNvCxnSpPr>
            <p:nvPr/>
          </p:nvCxnSpPr>
          <p:spPr>
            <a:xfrm>
              <a:off x="5238258" y="3095334"/>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8" name="テキスト ボックス 147">
              <a:extLst>
                <a:ext uri="{FF2B5EF4-FFF2-40B4-BE49-F238E27FC236}">
                  <a16:creationId xmlns:a16="http://schemas.microsoft.com/office/drawing/2014/main" id="{98AEEA3B-F8E5-B4EE-4365-B6D5A54AA806}"/>
                </a:ext>
              </a:extLst>
            </p:cNvPr>
            <p:cNvSpPr txBox="1"/>
            <p:nvPr/>
          </p:nvSpPr>
          <p:spPr>
            <a:xfrm>
              <a:off x="4210603" y="2342307"/>
              <a:ext cx="1982815" cy="369332"/>
            </a:xfrm>
            <a:prstGeom prst="rect">
              <a:avLst/>
            </a:prstGeom>
            <a:noFill/>
          </p:spPr>
          <p:txBody>
            <a:bodyPr wrap="square" rtlCol="0">
              <a:spAutoFit/>
            </a:bodyPr>
            <a:lstStyle/>
            <a:p>
              <a:r>
                <a:rPr kumimoji="1" lang="en-US" altLang="ja-JP" dirty="0"/>
                <a:t>Pre-fragment</a:t>
              </a:r>
              <a:endParaRPr kumimoji="1" lang="ja-JP" altLang="en-US"/>
            </a:p>
          </p:txBody>
        </p:sp>
        <p:sp>
          <p:nvSpPr>
            <p:cNvPr id="149" name="円/楕円 148">
              <a:extLst>
                <a:ext uri="{FF2B5EF4-FFF2-40B4-BE49-F238E27FC236}">
                  <a16:creationId xmlns:a16="http://schemas.microsoft.com/office/drawing/2014/main" id="{D87C015B-55BD-1E6A-7C3B-198FE46ACDF8}"/>
                </a:ext>
              </a:extLst>
            </p:cNvPr>
            <p:cNvSpPr/>
            <p:nvPr/>
          </p:nvSpPr>
          <p:spPr>
            <a:xfrm>
              <a:off x="5202010" y="3394399"/>
              <a:ext cx="92239" cy="10491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0" name="曲線コネクタ 149">
              <a:extLst>
                <a:ext uri="{FF2B5EF4-FFF2-40B4-BE49-F238E27FC236}">
                  <a16:creationId xmlns:a16="http://schemas.microsoft.com/office/drawing/2014/main" id="{7D09397B-C1FD-98E2-3562-8A549D6AFED5}"/>
                </a:ext>
              </a:extLst>
            </p:cNvPr>
            <p:cNvCxnSpPr>
              <a:stCxn id="144" idx="5"/>
              <a:endCxn id="149" idx="0"/>
            </p:cNvCxnSpPr>
            <p:nvPr/>
          </p:nvCxnSpPr>
          <p:spPr>
            <a:xfrm rot="16200000" flipH="1">
              <a:off x="5082338" y="3228607"/>
              <a:ext cx="204682" cy="12690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1" name="曲線コネクタ 150">
              <a:extLst>
                <a:ext uri="{FF2B5EF4-FFF2-40B4-BE49-F238E27FC236}">
                  <a16:creationId xmlns:a16="http://schemas.microsoft.com/office/drawing/2014/main" id="{4A45F8BA-F838-B1F0-CCC6-DC3AA89D8E5F}"/>
                </a:ext>
              </a:extLst>
            </p:cNvPr>
            <p:cNvCxnSpPr>
              <a:cxnSpLocks/>
            </p:cNvCxnSpPr>
            <p:nvPr/>
          </p:nvCxnSpPr>
          <p:spPr>
            <a:xfrm rot="5400000">
              <a:off x="4694920" y="3347126"/>
              <a:ext cx="197192" cy="7381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52" name="テキスト ボックス 151">
              <a:extLst>
                <a:ext uri="{FF2B5EF4-FFF2-40B4-BE49-F238E27FC236}">
                  <a16:creationId xmlns:a16="http://schemas.microsoft.com/office/drawing/2014/main" id="{9A75C68D-71E0-FCC1-2765-0A896930C08D}"/>
                </a:ext>
              </a:extLst>
            </p:cNvPr>
            <p:cNvSpPr txBox="1"/>
            <p:nvPr/>
          </p:nvSpPr>
          <p:spPr>
            <a:xfrm>
              <a:off x="4515007" y="3411784"/>
              <a:ext cx="425262" cy="307777"/>
            </a:xfrm>
            <a:prstGeom prst="rect">
              <a:avLst/>
            </a:prstGeom>
            <a:noFill/>
          </p:spPr>
          <p:txBody>
            <a:bodyPr wrap="square" rtlCol="0">
              <a:spAutoFit/>
            </a:bodyPr>
            <a:lstStyle/>
            <a:p>
              <a:r>
                <a:rPr kumimoji="1" lang="en-US" altLang="ja-JP" sz="1400" dirty="0" err="1"/>
                <a:t>γ</a:t>
              </a:r>
              <a:endParaRPr kumimoji="1" lang="ja-JP" altLang="en-US" sz="1400"/>
            </a:p>
          </p:txBody>
        </p:sp>
        <p:sp>
          <p:nvSpPr>
            <p:cNvPr id="153" name="テキスト ボックス 152">
              <a:extLst>
                <a:ext uri="{FF2B5EF4-FFF2-40B4-BE49-F238E27FC236}">
                  <a16:creationId xmlns:a16="http://schemas.microsoft.com/office/drawing/2014/main" id="{AB2C81D5-CCF5-D0D9-3955-D3A90EBD116B}"/>
                </a:ext>
              </a:extLst>
            </p:cNvPr>
            <p:cNvSpPr txBox="1"/>
            <p:nvPr/>
          </p:nvSpPr>
          <p:spPr>
            <a:xfrm>
              <a:off x="6131310" y="2895669"/>
              <a:ext cx="661716" cy="369332"/>
            </a:xfrm>
            <a:prstGeom prst="rect">
              <a:avLst/>
            </a:prstGeom>
            <a:noFill/>
          </p:spPr>
          <p:txBody>
            <a:bodyPr wrap="square" rtlCol="0">
              <a:spAutoFit/>
            </a:bodyPr>
            <a:lstStyle/>
            <a:p>
              <a:r>
                <a:rPr kumimoji="1" lang="en-US" altLang="ja-JP" dirty="0" err="1">
                  <a:solidFill>
                    <a:schemeClr val="bg1"/>
                  </a:solidFill>
                </a:rPr>
                <a:t>A</a:t>
              </a:r>
              <a:r>
                <a:rPr lang="en-US" altLang="ja-JP" baseline="-25000" dirty="0" err="1">
                  <a:solidFill>
                    <a:schemeClr val="bg1"/>
                  </a:solidFill>
                </a:rPr>
                <a:t>f</a:t>
              </a:r>
              <a:endParaRPr kumimoji="1" lang="ja-JP" altLang="en-US" baseline="-25000">
                <a:solidFill>
                  <a:schemeClr val="bg1"/>
                </a:solidFill>
              </a:endParaRPr>
            </a:p>
          </p:txBody>
        </p:sp>
        <p:sp>
          <p:nvSpPr>
            <p:cNvPr id="154" name="テキスト ボックス 153">
              <a:extLst>
                <a:ext uri="{FF2B5EF4-FFF2-40B4-BE49-F238E27FC236}">
                  <a16:creationId xmlns:a16="http://schemas.microsoft.com/office/drawing/2014/main" id="{4D83340F-07F7-76CA-9930-32B0ACD29A02}"/>
                </a:ext>
              </a:extLst>
            </p:cNvPr>
            <p:cNvSpPr txBox="1"/>
            <p:nvPr/>
          </p:nvSpPr>
          <p:spPr>
            <a:xfrm>
              <a:off x="5225240" y="3637649"/>
              <a:ext cx="1099360" cy="369332"/>
            </a:xfrm>
            <a:prstGeom prst="rect">
              <a:avLst/>
            </a:prstGeom>
            <a:noFill/>
          </p:spPr>
          <p:txBody>
            <a:bodyPr wrap="square" rtlCol="0">
              <a:spAutoFit/>
            </a:bodyPr>
            <a:lstStyle/>
            <a:p>
              <a:r>
                <a:rPr kumimoji="1" lang="ja-JP" altLang="en-US"/>
                <a:t>中性子</a:t>
              </a:r>
            </a:p>
          </p:txBody>
        </p:sp>
        <p:sp>
          <p:nvSpPr>
            <p:cNvPr id="155" name="テキスト ボックス 154">
              <a:extLst>
                <a:ext uri="{FF2B5EF4-FFF2-40B4-BE49-F238E27FC236}">
                  <a16:creationId xmlns:a16="http://schemas.microsoft.com/office/drawing/2014/main" id="{0CE56303-7AE0-F4F3-B7C8-F048A979E088}"/>
                </a:ext>
              </a:extLst>
            </p:cNvPr>
            <p:cNvSpPr txBox="1"/>
            <p:nvPr/>
          </p:nvSpPr>
          <p:spPr>
            <a:xfrm>
              <a:off x="6753937" y="2756620"/>
              <a:ext cx="667337" cy="369332"/>
            </a:xfrm>
            <a:prstGeom prst="rect">
              <a:avLst/>
            </a:prstGeom>
            <a:noFill/>
          </p:spPr>
          <p:txBody>
            <a:bodyPr wrap="square" rtlCol="0">
              <a:spAutoFit/>
            </a:bodyPr>
            <a:lstStyle/>
            <a:p>
              <a:r>
                <a:rPr lang="en-US" altLang="ja-JP" dirty="0" err="1"/>
                <a:t>v</a:t>
              </a:r>
              <a:r>
                <a:rPr lang="en-US" altLang="ja-JP" baseline="-25000" dirty="0" err="1"/>
                <a:t>f</a:t>
              </a:r>
              <a:endParaRPr kumimoji="1" lang="ja-JP" altLang="en-US" baseline="-25000"/>
            </a:p>
          </p:txBody>
        </p:sp>
        <p:cxnSp>
          <p:nvCxnSpPr>
            <p:cNvPr id="156" name="直線矢印コネクタ 155">
              <a:extLst>
                <a:ext uri="{FF2B5EF4-FFF2-40B4-BE49-F238E27FC236}">
                  <a16:creationId xmlns:a16="http://schemas.microsoft.com/office/drawing/2014/main" id="{664A03AD-F29A-C17F-7F1B-B856A0A3CD7B}"/>
                </a:ext>
              </a:extLst>
            </p:cNvPr>
            <p:cNvCxnSpPr>
              <a:cxnSpLocks/>
            </p:cNvCxnSpPr>
            <p:nvPr/>
          </p:nvCxnSpPr>
          <p:spPr>
            <a:xfrm>
              <a:off x="6691591" y="3130902"/>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7" name="テキスト ボックス 156">
              <a:extLst>
                <a:ext uri="{FF2B5EF4-FFF2-40B4-BE49-F238E27FC236}">
                  <a16:creationId xmlns:a16="http://schemas.microsoft.com/office/drawing/2014/main" id="{5EF188D3-78EC-D48B-20AA-756F897082DE}"/>
                </a:ext>
              </a:extLst>
            </p:cNvPr>
            <p:cNvSpPr txBox="1"/>
            <p:nvPr/>
          </p:nvSpPr>
          <p:spPr>
            <a:xfrm>
              <a:off x="59787" y="1467667"/>
              <a:ext cx="2225986" cy="369332"/>
            </a:xfrm>
            <a:prstGeom prst="rect">
              <a:avLst/>
            </a:prstGeom>
            <a:noFill/>
          </p:spPr>
          <p:txBody>
            <a:bodyPr wrap="square" rtlCol="0">
              <a:spAutoFit/>
            </a:bodyPr>
            <a:lstStyle/>
            <a:p>
              <a:r>
                <a:rPr kumimoji="1" lang="en-US" altLang="ja-JP" dirty="0"/>
                <a:t>(B) </a:t>
              </a:r>
              <a:r>
                <a:rPr kumimoji="1" lang="en-US" altLang="ja-JP" dirty="0" err="1"/>
                <a:t>Notani</a:t>
              </a:r>
              <a:r>
                <a:rPr kumimoji="1" lang="ja-JP" altLang="en-US"/>
                <a:t>モデル</a:t>
              </a:r>
            </a:p>
          </p:txBody>
        </p:sp>
      </p:grpSp>
      <p:grpSp>
        <p:nvGrpSpPr>
          <p:cNvPr id="3" name="グループ化 2">
            <a:extLst>
              <a:ext uri="{FF2B5EF4-FFF2-40B4-BE49-F238E27FC236}">
                <a16:creationId xmlns:a16="http://schemas.microsoft.com/office/drawing/2014/main" id="{44284202-BD79-2551-0910-E5F9E80C9FF3}"/>
              </a:ext>
            </a:extLst>
          </p:cNvPr>
          <p:cNvGrpSpPr/>
          <p:nvPr/>
        </p:nvGrpSpPr>
        <p:grpSpPr>
          <a:xfrm>
            <a:off x="838200" y="4076602"/>
            <a:ext cx="10515600" cy="2871734"/>
            <a:chOff x="838200" y="4076602"/>
            <a:chExt cx="10515600" cy="2871734"/>
          </a:xfrm>
        </p:grpSpPr>
        <p:sp>
          <p:nvSpPr>
            <p:cNvPr id="4" name="正方形/長方形 3">
              <a:extLst>
                <a:ext uri="{FF2B5EF4-FFF2-40B4-BE49-F238E27FC236}">
                  <a16:creationId xmlns:a16="http://schemas.microsoft.com/office/drawing/2014/main" id="{B0AB835F-A28D-2448-EEEB-44E57C4A3711}"/>
                </a:ext>
              </a:extLst>
            </p:cNvPr>
            <p:cNvSpPr/>
            <p:nvPr/>
          </p:nvSpPr>
          <p:spPr>
            <a:xfrm>
              <a:off x="838200" y="4119746"/>
              <a:ext cx="10515600" cy="2828590"/>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6D32EE52-74D4-4D86-7C51-313460E86EDF}"/>
                </a:ext>
              </a:extLst>
            </p:cNvPr>
            <p:cNvGrpSpPr/>
            <p:nvPr/>
          </p:nvGrpSpPr>
          <p:grpSpPr>
            <a:xfrm>
              <a:off x="1096553" y="4253581"/>
              <a:ext cx="10069513" cy="2694754"/>
              <a:chOff x="132131" y="1234879"/>
              <a:chExt cx="10069513" cy="2694754"/>
            </a:xfrm>
          </p:grpSpPr>
          <p:grpSp>
            <p:nvGrpSpPr>
              <p:cNvPr id="35" name="グループ化 34">
                <a:extLst>
                  <a:ext uri="{FF2B5EF4-FFF2-40B4-BE49-F238E27FC236}">
                    <a16:creationId xmlns:a16="http://schemas.microsoft.com/office/drawing/2014/main" id="{04111B8C-60B3-CBBD-C99E-5AAF5F601BF9}"/>
                  </a:ext>
                </a:extLst>
              </p:cNvPr>
              <p:cNvGrpSpPr/>
              <p:nvPr/>
            </p:nvGrpSpPr>
            <p:grpSpPr>
              <a:xfrm>
                <a:off x="132131" y="1234879"/>
                <a:ext cx="10069513" cy="2694754"/>
                <a:chOff x="159676" y="3072307"/>
                <a:chExt cx="7070033" cy="2094839"/>
              </a:xfrm>
            </p:grpSpPr>
            <p:sp>
              <p:nvSpPr>
                <p:cNvPr id="101" name="円/楕円 100">
                  <a:extLst>
                    <a:ext uri="{FF2B5EF4-FFF2-40B4-BE49-F238E27FC236}">
                      <a16:creationId xmlns:a16="http://schemas.microsoft.com/office/drawing/2014/main" id="{8CE51FE0-94F7-7E1F-951A-7E45C0270FDA}"/>
                    </a:ext>
                  </a:extLst>
                </p:cNvPr>
                <p:cNvSpPr/>
                <p:nvPr/>
              </p:nvSpPr>
              <p:spPr>
                <a:xfrm>
                  <a:off x="217042" y="3973390"/>
                  <a:ext cx="569369" cy="632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円/楕円 101">
                  <a:extLst>
                    <a:ext uri="{FF2B5EF4-FFF2-40B4-BE49-F238E27FC236}">
                      <a16:creationId xmlns:a16="http://schemas.microsoft.com/office/drawing/2014/main" id="{23E47AB9-83CE-495C-B166-FCE1DB581659}"/>
                    </a:ext>
                  </a:extLst>
                </p:cNvPr>
                <p:cNvSpPr/>
                <p:nvPr/>
              </p:nvSpPr>
              <p:spPr>
                <a:xfrm>
                  <a:off x="781861" y="4418979"/>
                  <a:ext cx="357352" cy="3888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右矢印 102">
                  <a:extLst>
                    <a:ext uri="{FF2B5EF4-FFF2-40B4-BE49-F238E27FC236}">
                      <a16:creationId xmlns:a16="http://schemas.microsoft.com/office/drawing/2014/main" id="{7C79C204-49F1-4672-ECCB-5E01842E82A1}"/>
                    </a:ext>
                  </a:extLst>
                </p:cNvPr>
                <p:cNvSpPr/>
                <p:nvPr/>
              </p:nvSpPr>
              <p:spPr>
                <a:xfrm>
                  <a:off x="1362804" y="4179590"/>
                  <a:ext cx="257950" cy="29823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4" name="直線矢印コネクタ 103">
                  <a:extLst>
                    <a:ext uri="{FF2B5EF4-FFF2-40B4-BE49-F238E27FC236}">
                      <a16:creationId xmlns:a16="http://schemas.microsoft.com/office/drawing/2014/main" id="{7B336E49-7A02-29CC-57FB-873337135F0C}"/>
                    </a:ext>
                  </a:extLst>
                </p:cNvPr>
                <p:cNvCxnSpPr>
                  <a:cxnSpLocks/>
                </p:cNvCxnSpPr>
                <p:nvPr/>
              </p:nvCxnSpPr>
              <p:spPr>
                <a:xfrm>
                  <a:off x="786411" y="4309248"/>
                  <a:ext cx="48488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テキスト ボックス 104">
                  <a:extLst>
                    <a:ext uri="{FF2B5EF4-FFF2-40B4-BE49-F238E27FC236}">
                      <a16:creationId xmlns:a16="http://schemas.microsoft.com/office/drawing/2014/main" id="{AF97DBC5-8094-A2BD-55BB-325437DA9BDB}"/>
                    </a:ext>
                  </a:extLst>
                </p:cNvPr>
                <p:cNvSpPr txBox="1"/>
                <p:nvPr/>
              </p:nvSpPr>
              <p:spPr>
                <a:xfrm>
                  <a:off x="159676" y="3604059"/>
                  <a:ext cx="1392180" cy="369332"/>
                </a:xfrm>
                <a:prstGeom prst="rect">
                  <a:avLst/>
                </a:prstGeom>
                <a:noFill/>
              </p:spPr>
              <p:txBody>
                <a:bodyPr wrap="square" rtlCol="0">
                  <a:spAutoFit/>
                </a:bodyPr>
                <a:lstStyle/>
                <a:p>
                  <a:r>
                    <a:rPr kumimoji="1" lang="en-US" altLang="ja-JP" dirty="0"/>
                    <a:t>Projectile</a:t>
                  </a:r>
                  <a:endParaRPr kumimoji="1" lang="ja-JP" altLang="en-US"/>
                </a:p>
              </p:txBody>
            </p:sp>
            <p:sp>
              <p:nvSpPr>
                <p:cNvPr id="109" name="テキスト ボックス 108">
                  <a:extLst>
                    <a:ext uri="{FF2B5EF4-FFF2-40B4-BE49-F238E27FC236}">
                      <a16:creationId xmlns:a16="http://schemas.microsoft.com/office/drawing/2014/main" id="{7133CAB2-0ABE-F313-EB86-AE8AFF35424A}"/>
                    </a:ext>
                  </a:extLst>
                </p:cNvPr>
                <p:cNvSpPr txBox="1"/>
                <p:nvPr/>
              </p:nvSpPr>
              <p:spPr>
                <a:xfrm>
                  <a:off x="722957" y="4797814"/>
                  <a:ext cx="1447137" cy="369332"/>
                </a:xfrm>
                <a:prstGeom prst="rect">
                  <a:avLst/>
                </a:prstGeom>
                <a:noFill/>
              </p:spPr>
              <p:txBody>
                <a:bodyPr wrap="square" rtlCol="0">
                  <a:spAutoFit/>
                </a:bodyPr>
                <a:lstStyle/>
                <a:p>
                  <a:r>
                    <a:rPr kumimoji="1" lang="en-US" altLang="ja-JP" dirty="0"/>
                    <a:t>Target</a:t>
                  </a:r>
                  <a:endParaRPr kumimoji="1" lang="ja-JP" altLang="en-US"/>
                </a:p>
              </p:txBody>
            </p:sp>
            <p:sp>
              <p:nvSpPr>
                <p:cNvPr id="110" name="円/楕円 109">
                  <a:extLst>
                    <a:ext uri="{FF2B5EF4-FFF2-40B4-BE49-F238E27FC236}">
                      <a16:creationId xmlns:a16="http://schemas.microsoft.com/office/drawing/2014/main" id="{AF89A625-DBC7-9DD4-37B1-E62BB619F222}"/>
                    </a:ext>
                  </a:extLst>
                </p:cNvPr>
                <p:cNvSpPr/>
                <p:nvPr/>
              </p:nvSpPr>
              <p:spPr>
                <a:xfrm>
                  <a:off x="1733953" y="4011701"/>
                  <a:ext cx="554239" cy="641787"/>
                </a:xfrm>
                <a:prstGeom prst="ellipse">
                  <a:avLst/>
                </a:prstGeom>
                <a:solidFill>
                  <a:srgbClr val="7030A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テキスト ボックス 110">
                  <a:extLst>
                    <a:ext uri="{FF2B5EF4-FFF2-40B4-BE49-F238E27FC236}">
                      <a16:creationId xmlns:a16="http://schemas.microsoft.com/office/drawing/2014/main" id="{61870BDB-84C2-D25F-C45C-5CACC4F07FE7}"/>
                    </a:ext>
                  </a:extLst>
                </p:cNvPr>
                <p:cNvSpPr txBox="1"/>
                <p:nvPr/>
              </p:nvSpPr>
              <p:spPr>
                <a:xfrm>
                  <a:off x="2245701" y="3072307"/>
                  <a:ext cx="1819801" cy="502443"/>
                </a:xfrm>
                <a:prstGeom prst="rect">
                  <a:avLst/>
                </a:prstGeom>
                <a:noFill/>
              </p:spPr>
              <p:txBody>
                <a:bodyPr wrap="square" rtlCol="0">
                  <a:spAutoFit/>
                </a:bodyPr>
                <a:lstStyle/>
                <a:p>
                  <a:r>
                    <a:rPr kumimoji="1" lang="ja-JP" altLang="en-US"/>
                    <a:t>摩耗過程</a:t>
                  </a:r>
                  <a:br>
                    <a:rPr kumimoji="1" lang="en-US" altLang="ja-JP" dirty="0"/>
                  </a:br>
                  <a:r>
                    <a:rPr kumimoji="1" lang="en-US" altLang="ja-JP" dirty="0"/>
                    <a:t>(Abrasion</a:t>
                  </a:r>
                  <a:r>
                    <a:rPr lang="ja-JP" altLang="en-US"/>
                    <a:t>過程</a:t>
                  </a:r>
                  <a:r>
                    <a:rPr lang="en-US" altLang="ja-JP" dirty="0"/>
                    <a:t>)</a:t>
                  </a:r>
                  <a:endParaRPr kumimoji="1" lang="ja-JP" altLang="en-US"/>
                </a:p>
              </p:txBody>
            </p:sp>
            <p:sp>
              <p:nvSpPr>
                <p:cNvPr id="112" name="テキスト ボックス 111">
                  <a:extLst>
                    <a:ext uri="{FF2B5EF4-FFF2-40B4-BE49-F238E27FC236}">
                      <a16:creationId xmlns:a16="http://schemas.microsoft.com/office/drawing/2014/main" id="{433FD12E-9190-EA21-1B5A-769855AED09E}"/>
                    </a:ext>
                  </a:extLst>
                </p:cNvPr>
                <p:cNvSpPr txBox="1"/>
                <p:nvPr/>
              </p:nvSpPr>
              <p:spPr>
                <a:xfrm>
                  <a:off x="860335" y="4021481"/>
                  <a:ext cx="468552" cy="369332"/>
                </a:xfrm>
                <a:prstGeom prst="rect">
                  <a:avLst/>
                </a:prstGeom>
                <a:noFill/>
              </p:spPr>
              <p:txBody>
                <a:bodyPr wrap="square" rtlCol="0">
                  <a:spAutoFit/>
                </a:bodyPr>
                <a:lstStyle/>
                <a:p>
                  <a:r>
                    <a:rPr lang="en-US" altLang="ja-JP" dirty="0" err="1"/>
                    <a:t>v</a:t>
                  </a:r>
                  <a:r>
                    <a:rPr kumimoji="1" lang="en-US" altLang="ja-JP" baseline="-25000" dirty="0" err="1"/>
                    <a:t>p</a:t>
                  </a:r>
                  <a:endParaRPr kumimoji="1" lang="ja-JP" altLang="en-US" baseline="-25000"/>
                </a:p>
              </p:txBody>
            </p:sp>
            <p:sp>
              <p:nvSpPr>
                <p:cNvPr id="113" name="テキスト ボックス 112">
                  <a:extLst>
                    <a:ext uri="{FF2B5EF4-FFF2-40B4-BE49-F238E27FC236}">
                      <a16:creationId xmlns:a16="http://schemas.microsoft.com/office/drawing/2014/main" id="{86BBEC78-8990-66F2-D6DD-2B94F94FA572}"/>
                    </a:ext>
                  </a:extLst>
                </p:cNvPr>
                <p:cNvSpPr txBox="1"/>
                <p:nvPr/>
              </p:nvSpPr>
              <p:spPr>
                <a:xfrm>
                  <a:off x="5409908" y="3565141"/>
                  <a:ext cx="1819801" cy="369332"/>
                </a:xfrm>
                <a:prstGeom prst="rect">
                  <a:avLst/>
                </a:prstGeom>
                <a:noFill/>
              </p:spPr>
              <p:txBody>
                <a:bodyPr wrap="square" rtlCol="0">
                  <a:spAutoFit/>
                </a:bodyPr>
                <a:lstStyle/>
                <a:p>
                  <a:r>
                    <a:rPr lang="en-US" altLang="ja-JP" dirty="0"/>
                    <a:t>Fragment</a:t>
                  </a:r>
                  <a:endParaRPr kumimoji="1" lang="ja-JP" altLang="en-US"/>
                </a:p>
              </p:txBody>
            </p:sp>
          </p:grpSp>
          <p:sp>
            <p:nvSpPr>
              <p:cNvPr id="36" name="テキスト ボックス 35">
                <a:extLst>
                  <a:ext uri="{FF2B5EF4-FFF2-40B4-BE49-F238E27FC236}">
                    <a16:creationId xmlns:a16="http://schemas.microsoft.com/office/drawing/2014/main" id="{C9D6B10D-05D8-7B6A-9457-77AAAB8DAC79}"/>
                  </a:ext>
                </a:extLst>
              </p:cNvPr>
              <p:cNvSpPr txBox="1"/>
              <p:nvPr/>
            </p:nvSpPr>
            <p:spPr>
              <a:xfrm>
                <a:off x="240985" y="2471896"/>
                <a:ext cx="661716" cy="369332"/>
              </a:xfrm>
              <a:prstGeom prst="rect">
                <a:avLst/>
              </a:prstGeom>
              <a:noFill/>
            </p:spPr>
            <p:txBody>
              <a:bodyPr wrap="square" rtlCol="0">
                <a:spAutoFit/>
              </a:bodyPr>
              <a:lstStyle/>
              <a:p>
                <a:r>
                  <a:rPr kumimoji="1" lang="en-US" altLang="ja-JP" dirty="0">
                    <a:solidFill>
                      <a:schemeClr val="bg1"/>
                    </a:solidFill>
                  </a:rPr>
                  <a:t>A</a:t>
                </a:r>
                <a:r>
                  <a:rPr kumimoji="1" lang="en-US" altLang="ja-JP" baseline="-25000" dirty="0">
                    <a:solidFill>
                      <a:schemeClr val="bg1"/>
                    </a:solidFill>
                  </a:rPr>
                  <a:t>p</a:t>
                </a:r>
                <a:endParaRPr kumimoji="1" lang="ja-JP" altLang="en-US" baseline="-25000">
                  <a:solidFill>
                    <a:schemeClr val="bg1"/>
                  </a:solidFill>
                </a:endParaRPr>
              </a:p>
            </p:txBody>
          </p:sp>
          <p:sp>
            <p:nvSpPr>
              <p:cNvPr id="37" name="円/楕円 36">
                <a:extLst>
                  <a:ext uri="{FF2B5EF4-FFF2-40B4-BE49-F238E27FC236}">
                    <a16:creationId xmlns:a16="http://schemas.microsoft.com/office/drawing/2014/main" id="{46C113D3-5D14-9A73-1ACE-038C6E5DC784}"/>
                  </a:ext>
                </a:extLst>
              </p:cNvPr>
              <p:cNvSpPr/>
              <p:nvPr/>
            </p:nvSpPr>
            <p:spPr>
              <a:xfrm>
                <a:off x="2492711" y="2458517"/>
                <a:ext cx="548906" cy="581565"/>
              </a:xfrm>
              <a:prstGeom prst="ellipse">
                <a:avLst/>
              </a:prstGeom>
              <a:solidFill>
                <a:srgbClr val="00B0F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a:extLst>
                  <a:ext uri="{FF2B5EF4-FFF2-40B4-BE49-F238E27FC236}">
                    <a16:creationId xmlns:a16="http://schemas.microsoft.com/office/drawing/2014/main" id="{FB324597-39D4-0BEF-15A8-C52E4DD3CFD6}"/>
                  </a:ext>
                </a:extLst>
              </p:cNvPr>
              <p:cNvSpPr/>
              <p:nvPr/>
            </p:nvSpPr>
            <p:spPr>
              <a:xfrm>
                <a:off x="2557961" y="3069104"/>
                <a:ext cx="425927" cy="189707"/>
              </a:xfrm>
              <a:prstGeom prst="ellipse">
                <a:avLst/>
              </a:prstGeom>
              <a:solidFill>
                <a:srgbClr val="00B0F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a:extLst>
                  <a:ext uri="{FF2B5EF4-FFF2-40B4-BE49-F238E27FC236}">
                    <a16:creationId xmlns:a16="http://schemas.microsoft.com/office/drawing/2014/main" id="{AE388DA5-0E56-B5FC-3F46-BBABD9BE698E}"/>
                  </a:ext>
                </a:extLst>
              </p:cNvPr>
              <p:cNvSpPr/>
              <p:nvPr/>
            </p:nvSpPr>
            <p:spPr>
              <a:xfrm>
                <a:off x="3151794" y="3028319"/>
                <a:ext cx="508960" cy="500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a:extLst>
                  <a:ext uri="{FF2B5EF4-FFF2-40B4-BE49-F238E27FC236}">
                    <a16:creationId xmlns:a16="http://schemas.microsoft.com/office/drawing/2014/main" id="{5E955150-9163-0D06-475C-A6701028D5A2}"/>
                  </a:ext>
                </a:extLst>
              </p:cNvPr>
              <p:cNvSpPr/>
              <p:nvPr/>
            </p:nvSpPr>
            <p:spPr>
              <a:xfrm rot="1570953">
                <a:off x="2936399" y="2992836"/>
                <a:ext cx="558059" cy="323433"/>
              </a:xfrm>
              <a:custGeom>
                <a:avLst/>
                <a:gdLst>
                  <a:gd name="connsiteX0" fmla="*/ 0 w 1023257"/>
                  <a:gd name="connsiteY0" fmla="*/ 228642 h 251243"/>
                  <a:gd name="connsiteX1" fmla="*/ 65315 w 1023257"/>
                  <a:gd name="connsiteY1" fmla="*/ 42 h 251243"/>
                  <a:gd name="connsiteX2" fmla="*/ 152400 w 1023257"/>
                  <a:gd name="connsiteY2" fmla="*/ 217756 h 251243"/>
                  <a:gd name="connsiteX3" fmla="*/ 239486 w 1023257"/>
                  <a:gd name="connsiteY3" fmla="*/ 21813 h 251243"/>
                  <a:gd name="connsiteX4" fmla="*/ 304800 w 1023257"/>
                  <a:gd name="connsiteY4" fmla="*/ 228642 h 251243"/>
                  <a:gd name="connsiteX5" fmla="*/ 391886 w 1023257"/>
                  <a:gd name="connsiteY5" fmla="*/ 32699 h 251243"/>
                  <a:gd name="connsiteX6" fmla="*/ 500743 w 1023257"/>
                  <a:gd name="connsiteY6" fmla="*/ 239528 h 251243"/>
                  <a:gd name="connsiteX7" fmla="*/ 576943 w 1023257"/>
                  <a:gd name="connsiteY7" fmla="*/ 21813 h 251243"/>
                  <a:gd name="connsiteX8" fmla="*/ 653143 w 1023257"/>
                  <a:gd name="connsiteY8" fmla="*/ 228642 h 251243"/>
                  <a:gd name="connsiteX9" fmla="*/ 827315 w 1023257"/>
                  <a:gd name="connsiteY9" fmla="*/ 42 h 251243"/>
                  <a:gd name="connsiteX10" fmla="*/ 892629 w 1023257"/>
                  <a:gd name="connsiteY10" fmla="*/ 250413 h 251243"/>
                  <a:gd name="connsiteX11" fmla="*/ 1023257 w 1023257"/>
                  <a:gd name="connsiteY11" fmla="*/ 65356 h 25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3257" h="251243">
                    <a:moveTo>
                      <a:pt x="0" y="228642"/>
                    </a:moveTo>
                    <a:cubicBezTo>
                      <a:pt x="19957" y="115249"/>
                      <a:pt x="39915" y="1856"/>
                      <a:pt x="65315" y="42"/>
                    </a:cubicBezTo>
                    <a:cubicBezTo>
                      <a:pt x="90715" y="-1772"/>
                      <a:pt x="123372" y="214127"/>
                      <a:pt x="152400" y="217756"/>
                    </a:cubicBezTo>
                    <a:cubicBezTo>
                      <a:pt x="181429" y="221384"/>
                      <a:pt x="214086" y="19999"/>
                      <a:pt x="239486" y="21813"/>
                    </a:cubicBezTo>
                    <a:cubicBezTo>
                      <a:pt x="264886" y="23627"/>
                      <a:pt x="279400" y="226828"/>
                      <a:pt x="304800" y="228642"/>
                    </a:cubicBezTo>
                    <a:cubicBezTo>
                      <a:pt x="330200" y="230456"/>
                      <a:pt x="359229" y="30885"/>
                      <a:pt x="391886" y="32699"/>
                    </a:cubicBezTo>
                    <a:cubicBezTo>
                      <a:pt x="424543" y="34513"/>
                      <a:pt x="469900" y="241342"/>
                      <a:pt x="500743" y="239528"/>
                    </a:cubicBezTo>
                    <a:cubicBezTo>
                      <a:pt x="531586" y="237714"/>
                      <a:pt x="551543" y="23627"/>
                      <a:pt x="576943" y="21813"/>
                    </a:cubicBezTo>
                    <a:cubicBezTo>
                      <a:pt x="602343" y="19999"/>
                      <a:pt x="611414" y="232271"/>
                      <a:pt x="653143" y="228642"/>
                    </a:cubicBezTo>
                    <a:cubicBezTo>
                      <a:pt x="694872" y="225013"/>
                      <a:pt x="787401" y="-3586"/>
                      <a:pt x="827315" y="42"/>
                    </a:cubicBezTo>
                    <a:cubicBezTo>
                      <a:pt x="867229" y="3670"/>
                      <a:pt x="859972" y="239527"/>
                      <a:pt x="892629" y="250413"/>
                    </a:cubicBezTo>
                    <a:cubicBezTo>
                      <a:pt x="925286" y="261299"/>
                      <a:pt x="974271" y="163327"/>
                      <a:pt x="1023257" y="6535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38510464-C218-36E7-E951-78157AD99FCD}"/>
                  </a:ext>
                </a:extLst>
              </p:cNvPr>
              <p:cNvSpPr txBox="1"/>
              <p:nvPr/>
            </p:nvSpPr>
            <p:spPr>
              <a:xfrm>
                <a:off x="2107768" y="3392319"/>
                <a:ext cx="2179084" cy="246221"/>
              </a:xfrm>
              <a:prstGeom prst="rect">
                <a:avLst/>
              </a:prstGeom>
              <a:noFill/>
            </p:spPr>
            <p:txBody>
              <a:bodyPr wrap="square" rtlCol="0">
                <a:spAutoFit/>
              </a:bodyPr>
              <a:lstStyle/>
              <a:p>
                <a:r>
                  <a:rPr kumimoji="1" lang="en-US" altLang="ja-JP" sz="1000" dirty="0"/>
                  <a:t>Fermi</a:t>
                </a:r>
                <a:r>
                  <a:rPr kumimoji="1" lang="ja-JP" altLang="en-US" sz="1000"/>
                  <a:t>運動量程度</a:t>
                </a:r>
              </a:p>
            </p:txBody>
          </p:sp>
          <p:sp>
            <p:nvSpPr>
              <p:cNvPr id="98" name="テキスト ボックス 97">
                <a:extLst>
                  <a:ext uri="{FF2B5EF4-FFF2-40B4-BE49-F238E27FC236}">
                    <a16:creationId xmlns:a16="http://schemas.microsoft.com/office/drawing/2014/main" id="{92D671ED-C321-0506-9D24-64E76C9D2EC3}"/>
                  </a:ext>
                </a:extLst>
              </p:cNvPr>
              <p:cNvSpPr txBox="1"/>
              <p:nvPr/>
            </p:nvSpPr>
            <p:spPr>
              <a:xfrm>
                <a:off x="3145339" y="2453451"/>
                <a:ext cx="667337" cy="369332"/>
              </a:xfrm>
              <a:prstGeom prst="rect">
                <a:avLst/>
              </a:prstGeom>
              <a:noFill/>
            </p:spPr>
            <p:txBody>
              <a:bodyPr wrap="square" rtlCol="0">
                <a:spAutoFit/>
              </a:bodyPr>
              <a:lstStyle/>
              <a:p>
                <a:r>
                  <a:rPr lang="en-US" altLang="ja-JP" dirty="0" err="1"/>
                  <a:t>v</a:t>
                </a:r>
                <a:r>
                  <a:rPr kumimoji="1" lang="en-US" altLang="ja-JP" baseline="-25000" dirty="0" err="1"/>
                  <a:t>pf</a:t>
                </a:r>
                <a:endParaRPr kumimoji="1" lang="ja-JP" altLang="en-US" baseline="-25000"/>
              </a:p>
            </p:txBody>
          </p:sp>
          <p:cxnSp>
            <p:nvCxnSpPr>
              <p:cNvPr id="99" name="直線矢印コネクタ 98">
                <a:extLst>
                  <a:ext uri="{FF2B5EF4-FFF2-40B4-BE49-F238E27FC236}">
                    <a16:creationId xmlns:a16="http://schemas.microsoft.com/office/drawing/2014/main" id="{CE719FAD-1530-2FB5-F3F8-0874ED584D31}"/>
                  </a:ext>
                </a:extLst>
              </p:cNvPr>
              <p:cNvCxnSpPr>
                <a:cxnSpLocks/>
              </p:cNvCxnSpPr>
              <p:nvPr/>
            </p:nvCxnSpPr>
            <p:spPr>
              <a:xfrm>
                <a:off x="3043766" y="2841227"/>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円/楕円 5">
              <a:extLst>
                <a:ext uri="{FF2B5EF4-FFF2-40B4-BE49-F238E27FC236}">
                  <a16:creationId xmlns:a16="http://schemas.microsoft.com/office/drawing/2014/main" id="{7A1E26B1-0062-7E81-80BD-DDFA28B3C372}"/>
                </a:ext>
              </a:extLst>
            </p:cNvPr>
            <p:cNvSpPr/>
            <p:nvPr/>
          </p:nvSpPr>
          <p:spPr>
            <a:xfrm>
              <a:off x="6231318" y="5539564"/>
              <a:ext cx="710233" cy="59390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003EF1D5-10A5-F5AE-46D9-FCFE8C08C526}"/>
                </a:ext>
              </a:extLst>
            </p:cNvPr>
            <p:cNvSpPr txBox="1"/>
            <p:nvPr/>
          </p:nvSpPr>
          <p:spPr>
            <a:xfrm>
              <a:off x="5766185" y="4243734"/>
              <a:ext cx="2591856" cy="646331"/>
            </a:xfrm>
            <a:prstGeom prst="rect">
              <a:avLst/>
            </a:prstGeom>
            <a:noFill/>
          </p:spPr>
          <p:txBody>
            <a:bodyPr wrap="square" rtlCol="0">
              <a:spAutoFit/>
            </a:bodyPr>
            <a:lstStyle/>
            <a:p>
              <a:r>
                <a:rPr kumimoji="1" lang="ja-JP" altLang="en-US"/>
                <a:t>蒸発過程</a:t>
              </a:r>
              <a:br>
                <a:rPr kumimoji="1" lang="en-US" altLang="ja-JP" dirty="0"/>
              </a:br>
              <a:r>
                <a:rPr kumimoji="1" lang="en-US" altLang="ja-JP" dirty="0"/>
                <a:t>(Ablation</a:t>
              </a:r>
              <a:r>
                <a:rPr lang="ja-JP" altLang="en-US"/>
                <a:t>過程</a:t>
              </a:r>
              <a:r>
                <a:rPr lang="en-US" altLang="ja-JP" dirty="0"/>
                <a:t>)</a:t>
              </a:r>
              <a:endParaRPr kumimoji="1" lang="ja-JP" altLang="en-US"/>
            </a:p>
          </p:txBody>
        </p:sp>
        <p:sp>
          <p:nvSpPr>
            <p:cNvPr id="8" name="テキスト ボックス 7">
              <a:extLst>
                <a:ext uri="{FF2B5EF4-FFF2-40B4-BE49-F238E27FC236}">
                  <a16:creationId xmlns:a16="http://schemas.microsoft.com/office/drawing/2014/main" id="{AFD2F94E-5B0D-AE2F-5A5E-33E71386F5F7}"/>
                </a:ext>
              </a:extLst>
            </p:cNvPr>
            <p:cNvSpPr txBox="1"/>
            <p:nvPr/>
          </p:nvSpPr>
          <p:spPr>
            <a:xfrm>
              <a:off x="6945510" y="5568966"/>
              <a:ext cx="667337" cy="369332"/>
            </a:xfrm>
            <a:prstGeom prst="rect">
              <a:avLst/>
            </a:prstGeom>
            <a:noFill/>
          </p:spPr>
          <p:txBody>
            <a:bodyPr wrap="square" rtlCol="0">
              <a:spAutoFit/>
            </a:bodyPr>
            <a:lstStyle/>
            <a:p>
              <a:r>
                <a:rPr lang="en-US" altLang="ja-JP" dirty="0" err="1"/>
                <a:t>v</a:t>
              </a:r>
              <a:r>
                <a:rPr kumimoji="1" lang="en-US" altLang="ja-JP" baseline="-25000" dirty="0" err="1"/>
                <a:t>pf</a:t>
              </a:r>
              <a:endParaRPr kumimoji="1" lang="ja-JP" altLang="en-US" baseline="-25000"/>
            </a:p>
          </p:txBody>
        </p:sp>
        <p:cxnSp>
          <p:nvCxnSpPr>
            <p:cNvPr id="9" name="直線矢印コネクタ 8">
              <a:extLst>
                <a:ext uri="{FF2B5EF4-FFF2-40B4-BE49-F238E27FC236}">
                  <a16:creationId xmlns:a16="http://schemas.microsoft.com/office/drawing/2014/main" id="{BF7C589B-3B35-AE05-8D9F-0DB235F49088}"/>
                </a:ext>
              </a:extLst>
            </p:cNvPr>
            <p:cNvCxnSpPr>
              <a:cxnSpLocks/>
            </p:cNvCxnSpPr>
            <p:nvPr/>
          </p:nvCxnSpPr>
          <p:spPr>
            <a:xfrm>
              <a:off x="6954569" y="5952109"/>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429900B-FDE6-7363-FBDF-88EBF9CB79CE}"/>
                </a:ext>
              </a:extLst>
            </p:cNvPr>
            <p:cNvSpPr txBox="1"/>
            <p:nvPr/>
          </p:nvSpPr>
          <p:spPr>
            <a:xfrm>
              <a:off x="5926914" y="5199082"/>
              <a:ext cx="1982815" cy="369332"/>
            </a:xfrm>
            <a:prstGeom prst="rect">
              <a:avLst/>
            </a:prstGeom>
            <a:noFill/>
          </p:spPr>
          <p:txBody>
            <a:bodyPr wrap="square" rtlCol="0">
              <a:spAutoFit/>
            </a:bodyPr>
            <a:lstStyle/>
            <a:p>
              <a:r>
                <a:rPr kumimoji="1" lang="en-US" altLang="ja-JP" dirty="0"/>
                <a:t>Pre-fragment</a:t>
              </a:r>
              <a:endParaRPr kumimoji="1" lang="ja-JP" altLang="en-US"/>
            </a:p>
          </p:txBody>
        </p:sp>
        <p:sp>
          <p:nvSpPr>
            <p:cNvPr id="11" name="円/楕円 10">
              <a:extLst>
                <a:ext uri="{FF2B5EF4-FFF2-40B4-BE49-F238E27FC236}">
                  <a16:creationId xmlns:a16="http://schemas.microsoft.com/office/drawing/2014/main" id="{1EB3F880-5E0D-3E5D-7B0E-D918AFB7E2BE}"/>
                </a:ext>
              </a:extLst>
            </p:cNvPr>
            <p:cNvSpPr/>
            <p:nvPr/>
          </p:nvSpPr>
          <p:spPr>
            <a:xfrm>
              <a:off x="6918321" y="6251174"/>
              <a:ext cx="92239" cy="10491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曲線コネクタ 11">
              <a:extLst>
                <a:ext uri="{FF2B5EF4-FFF2-40B4-BE49-F238E27FC236}">
                  <a16:creationId xmlns:a16="http://schemas.microsoft.com/office/drawing/2014/main" id="{BB061C0F-75A6-BCF1-86EC-97D9266B7EAE}"/>
                </a:ext>
              </a:extLst>
            </p:cNvPr>
            <p:cNvCxnSpPr>
              <a:stCxn id="6" idx="5"/>
              <a:endCxn id="11" idx="0"/>
            </p:cNvCxnSpPr>
            <p:nvPr/>
          </p:nvCxnSpPr>
          <p:spPr>
            <a:xfrm rot="16200000" flipH="1">
              <a:off x="6798649" y="6085382"/>
              <a:ext cx="204682" cy="12690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曲線コネクタ 12">
              <a:extLst>
                <a:ext uri="{FF2B5EF4-FFF2-40B4-BE49-F238E27FC236}">
                  <a16:creationId xmlns:a16="http://schemas.microsoft.com/office/drawing/2014/main" id="{806E192B-943F-2BB0-8BE9-211A722E1BCB}"/>
                </a:ext>
              </a:extLst>
            </p:cNvPr>
            <p:cNvCxnSpPr>
              <a:cxnSpLocks/>
            </p:cNvCxnSpPr>
            <p:nvPr/>
          </p:nvCxnSpPr>
          <p:spPr>
            <a:xfrm rot="5400000">
              <a:off x="6411231" y="6203901"/>
              <a:ext cx="197192" cy="7381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140C6A8-325E-82E9-5D4A-6FFEFE53D24B}"/>
                </a:ext>
              </a:extLst>
            </p:cNvPr>
            <p:cNvSpPr txBox="1"/>
            <p:nvPr/>
          </p:nvSpPr>
          <p:spPr>
            <a:xfrm>
              <a:off x="6231318" y="6268559"/>
              <a:ext cx="425262" cy="307777"/>
            </a:xfrm>
            <a:prstGeom prst="rect">
              <a:avLst/>
            </a:prstGeom>
            <a:noFill/>
          </p:spPr>
          <p:txBody>
            <a:bodyPr wrap="square" rtlCol="0">
              <a:spAutoFit/>
            </a:bodyPr>
            <a:lstStyle/>
            <a:p>
              <a:r>
                <a:rPr kumimoji="1" lang="en-US" altLang="ja-JP" sz="1400" dirty="0" err="1"/>
                <a:t>γ</a:t>
              </a:r>
              <a:endParaRPr kumimoji="1" lang="ja-JP" altLang="en-US" sz="1400"/>
            </a:p>
          </p:txBody>
        </p:sp>
        <p:sp>
          <p:nvSpPr>
            <p:cNvPr id="15" name="テキスト ボックス 14">
              <a:extLst>
                <a:ext uri="{FF2B5EF4-FFF2-40B4-BE49-F238E27FC236}">
                  <a16:creationId xmlns:a16="http://schemas.microsoft.com/office/drawing/2014/main" id="{E51F78D7-FD69-9480-921C-225AE7C1A214}"/>
                </a:ext>
              </a:extLst>
            </p:cNvPr>
            <p:cNvSpPr txBox="1"/>
            <p:nvPr/>
          </p:nvSpPr>
          <p:spPr>
            <a:xfrm>
              <a:off x="6607902" y="6348900"/>
              <a:ext cx="1099360" cy="369332"/>
            </a:xfrm>
            <a:prstGeom prst="rect">
              <a:avLst/>
            </a:prstGeom>
            <a:noFill/>
          </p:spPr>
          <p:txBody>
            <a:bodyPr wrap="square" rtlCol="0">
              <a:spAutoFit/>
            </a:bodyPr>
            <a:lstStyle/>
            <a:p>
              <a:r>
                <a:rPr kumimoji="1" lang="ja-JP" altLang="en-US"/>
                <a:t>中性子</a:t>
              </a:r>
            </a:p>
          </p:txBody>
        </p:sp>
        <p:sp>
          <p:nvSpPr>
            <p:cNvPr id="16" name="円/楕円 15">
              <a:extLst>
                <a:ext uri="{FF2B5EF4-FFF2-40B4-BE49-F238E27FC236}">
                  <a16:creationId xmlns:a16="http://schemas.microsoft.com/office/drawing/2014/main" id="{026C6134-E4C8-B3F1-0664-785DED80E5A2}"/>
                </a:ext>
              </a:extLst>
            </p:cNvPr>
            <p:cNvSpPr/>
            <p:nvPr/>
          </p:nvSpPr>
          <p:spPr>
            <a:xfrm>
              <a:off x="8278549" y="6099225"/>
              <a:ext cx="612324" cy="61837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7" name="テキスト ボックス 16">
              <a:extLst>
                <a:ext uri="{FF2B5EF4-FFF2-40B4-BE49-F238E27FC236}">
                  <a16:creationId xmlns:a16="http://schemas.microsoft.com/office/drawing/2014/main" id="{416FDF63-687E-42B1-8333-2C58EB97EDF6}"/>
                </a:ext>
              </a:extLst>
            </p:cNvPr>
            <p:cNvSpPr txBox="1"/>
            <p:nvPr/>
          </p:nvSpPr>
          <p:spPr>
            <a:xfrm>
              <a:off x="8275844" y="6228664"/>
              <a:ext cx="888079" cy="369332"/>
            </a:xfrm>
            <a:prstGeom prst="rect">
              <a:avLst/>
            </a:prstGeom>
            <a:noFill/>
          </p:spPr>
          <p:txBody>
            <a:bodyPr wrap="square" rtlCol="0">
              <a:spAutoFit/>
            </a:bodyPr>
            <a:lstStyle/>
            <a:p>
              <a:r>
                <a:rPr kumimoji="1" lang="en-US" altLang="ja-JP" dirty="0" err="1">
                  <a:solidFill>
                    <a:schemeClr val="bg1"/>
                  </a:solidFill>
                </a:rPr>
                <a:t>A</a:t>
              </a:r>
              <a:r>
                <a:rPr lang="en-US" altLang="ja-JP" baseline="-25000" dirty="0" err="1">
                  <a:solidFill>
                    <a:schemeClr val="bg1"/>
                  </a:solidFill>
                </a:rPr>
                <a:t>f,</a:t>
              </a:r>
              <a:r>
                <a:rPr lang="en-US" altLang="ja-JP" dirty="0" err="1">
                  <a:solidFill>
                    <a:schemeClr val="bg1"/>
                  </a:solidFill>
                </a:rPr>
                <a:t>J</a:t>
              </a:r>
              <a:r>
                <a:rPr lang="en-US" altLang="ja-JP" baseline="30000" dirty="0">
                  <a:solidFill>
                    <a:schemeClr val="bg1"/>
                  </a:solidFill>
                </a:rPr>
                <a:t>π</a:t>
              </a:r>
              <a:endParaRPr kumimoji="1" lang="ja-JP" altLang="en-US" baseline="30000">
                <a:solidFill>
                  <a:schemeClr val="bg1"/>
                </a:solidFill>
              </a:endParaRPr>
            </a:p>
          </p:txBody>
        </p:sp>
        <p:sp>
          <p:nvSpPr>
            <p:cNvPr id="18" name="円/楕円 17">
              <a:extLst>
                <a:ext uri="{FF2B5EF4-FFF2-40B4-BE49-F238E27FC236}">
                  <a16:creationId xmlns:a16="http://schemas.microsoft.com/office/drawing/2014/main" id="{C06CC323-FA19-54B8-5040-FC991CEF9EA5}"/>
                </a:ext>
              </a:extLst>
            </p:cNvPr>
            <p:cNvSpPr/>
            <p:nvPr/>
          </p:nvSpPr>
          <p:spPr>
            <a:xfrm>
              <a:off x="8238554" y="5399080"/>
              <a:ext cx="612324" cy="61837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9" name="テキスト ボックス 18">
              <a:extLst>
                <a:ext uri="{FF2B5EF4-FFF2-40B4-BE49-F238E27FC236}">
                  <a16:creationId xmlns:a16="http://schemas.microsoft.com/office/drawing/2014/main" id="{E10C24CA-6628-6539-A11C-ABDE792748EC}"/>
                </a:ext>
              </a:extLst>
            </p:cNvPr>
            <p:cNvSpPr txBox="1"/>
            <p:nvPr/>
          </p:nvSpPr>
          <p:spPr>
            <a:xfrm>
              <a:off x="8249646" y="5526027"/>
              <a:ext cx="888079" cy="369332"/>
            </a:xfrm>
            <a:prstGeom prst="rect">
              <a:avLst/>
            </a:prstGeom>
            <a:noFill/>
          </p:spPr>
          <p:txBody>
            <a:bodyPr wrap="square" rtlCol="0">
              <a:spAutoFit/>
            </a:bodyPr>
            <a:lstStyle/>
            <a:p>
              <a:r>
                <a:rPr kumimoji="1" lang="en-US" altLang="ja-JP" dirty="0" err="1">
                  <a:solidFill>
                    <a:schemeClr val="bg1"/>
                  </a:solidFill>
                </a:rPr>
                <a:t>A</a:t>
              </a:r>
              <a:r>
                <a:rPr lang="en-US" altLang="ja-JP" baseline="-25000" dirty="0" err="1">
                  <a:solidFill>
                    <a:schemeClr val="bg1"/>
                  </a:solidFill>
                </a:rPr>
                <a:t>f</a:t>
              </a:r>
              <a:endParaRPr kumimoji="1" lang="ja-JP" altLang="en-US" baseline="30000">
                <a:solidFill>
                  <a:schemeClr val="bg1"/>
                </a:solidFill>
              </a:endParaRPr>
            </a:p>
          </p:txBody>
        </p:sp>
        <p:sp>
          <p:nvSpPr>
            <p:cNvPr id="20" name="右矢印 19">
              <a:extLst>
                <a:ext uri="{FF2B5EF4-FFF2-40B4-BE49-F238E27FC236}">
                  <a16:creationId xmlns:a16="http://schemas.microsoft.com/office/drawing/2014/main" id="{8B296E35-33D8-CE39-35A6-6840E725510E}"/>
                </a:ext>
              </a:extLst>
            </p:cNvPr>
            <p:cNvSpPr/>
            <p:nvPr/>
          </p:nvSpPr>
          <p:spPr>
            <a:xfrm rot="20050438">
              <a:off x="7840965" y="5639997"/>
              <a:ext cx="367386"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右矢印 20">
              <a:extLst>
                <a:ext uri="{FF2B5EF4-FFF2-40B4-BE49-F238E27FC236}">
                  <a16:creationId xmlns:a16="http://schemas.microsoft.com/office/drawing/2014/main" id="{FC3DAEC3-787D-FF08-C29B-96DDDAEC4834}"/>
                </a:ext>
              </a:extLst>
            </p:cNvPr>
            <p:cNvSpPr/>
            <p:nvPr/>
          </p:nvSpPr>
          <p:spPr>
            <a:xfrm rot="1421231">
              <a:off x="7837334" y="6023305"/>
              <a:ext cx="367386"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E0648B98-F87C-23DC-47FE-00ACE384FE3A}"/>
                </a:ext>
              </a:extLst>
            </p:cNvPr>
            <p:cNvSpPr txBox="1"/>
            <p:nvPr/>
          </p:nvSpPr>
          <p:spPr>
            <a:xfrm>
              <a:off x="8777356" y="5323116"/>
              <a:ext cx="1489227" cy="369332"/>
            </a:xfrm>
            <a:prstGeom prst="rect">
              <a:avLst/>
            </a:prstGeom>
            <a:noFill/>
          </p:spPr>
          <p:txBody>
            <a:bodyPr wrap="square" rtlCol="0">
              <a:spAutoFit/>
            </a:bodyPr>
            <a:lstStyle/>
            <a:p>
              <a:r>
                <a:rPr kumimoji="1" lang="ja-JP" altLang="en-US"/>
                <a:t>基底状態</a:t>
              </a:r>
            </a:p>
          </p:txBody>
        </p:sp>
        <p:sp>
          <p:nvSpPr>
            <p:cNvPr id="23" name="テキスト ボックス 22">
              <a:extLst>
                <a:ext uri="{FF2B5EF4-FFF2-40B4-BE49-F238E27FC236}">
                  <a16:creationId xmlns:a16="http://schemas.microsoft.com/office/drawing/2014/main" id="{795A61DD-5B5F-4977-33CA-265D43F0E7EC}"/>
                </a:ext>
              </a:extLst>
            </p:cNvPr>
            <p:cNvSpPr txBox="1"/>
            <p:nvPr/>
          </p:nvSpPr>
          <p:spPr>
            <a:xfrm>
              <a:off x="8862570" y="6180390"/>
              <a:ext cx="1489227" cy="369332"/>
            </a:xfrm>
            <a:prstGeom prst="rect">
              <a:avLst/>
            </a:prstGeom>
            <a:noFill/>
          </p:spPr>
          <p:txBody>
            <a:bodyPr wrap="square" rtlCol="0">
              <a:spAutoFit/>
            </a:bodyPr>
            <a:lstStyle/>
            <a:p>
              <a:r>
                <a:rPr lang="en-US" altLang="ja-JP" dirty="0"/>
                <a:t>isomer</a:t>
              </a:r>
              <a:r>
                <a:rPr kumimoji="1" lang="ja-JP" altLang="en-US"/>
                <a:t>状態</a:t>
              </a:r>
            </a:p>
          </p:txBody>
        </p:sp>
        <p:sp>
          <p:nvSpPr>
            <p:cNvPr id="24" name="右矢印 23">
              <a:extLst>
                <a:ext uri="{FF2B5EF4-FFF2-40B4-BE49-F238E27FC236}">
                  <a16:creationId xmlns:a16="http://schemas.microsoft.com/office/drawing/2014/main" id="{451DF610-4DBD-FE41-B118-E9026B3EA73E}"/>
                </a:ext>
              </a:extLst>
            </p:cNvPr>
            <p:cNvSpPr/>
            <p:nvPr/>
          </p:nvSpPr>
          <p:spPr>
            <a:xfrm>
              <a:off x="5332040" y="5778995"/>
              <a:ext cx="434145"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EF7C86FD-12A0-410A-F336-8BB5335D2361}"/>
                </a:ext>
              </a:extLst>
            </p:cNvPr>
            <p:cNvSpPr txBox="1"/>
            <p:nvPr/>
          </p:nvSpPr>
          <p:spPr>
            <a:xfrm>
              <a:off x="2841819" y="4907834"/>
              <a:ext cx="2114791" cy="646331"/>
            </a:xfrm>
            <a:prstGeom prst="rect">
              <a:avLst/>
            </a:prstGeom>
            <a:noFill/>
          </p:spPr>
          <p:txBody>
            <a:bodyPr wrap="square" rtlCol="0">
              <a:spAutoFit/>
            </a:bodyPr>
            <a:lstStyle/>
            <a:p>
              <a:r>
                <a:rPr kumimoji="1" lang="ja-JP" altLang="en-US">
                  <a:solidFill>
                    <a:srgbClr val="FF0000"/>
                  </a:solidFill>
                </a:rPr>
                <a:t>古典的に角運動量</a:t>
              </a:r>
              <a:r>
                <a:rPr lang="ja-JP" altLang="en-US">
                  <a:solidFill>
                    <a:srgbClr val="FF0000"/>
                  </a:solidFill>
                </a:rPr>
                <a:t>を</a:t>
              </a:r>
              <a:r>
                <a:rPr kumimoji="1" lang="ja-JP" altLang="en-US">
                  <a:solidFill>
                    <a:srgbClr val="FF0000"/>
                  </a:solidFill>
                </a:rPr>
                <a:t>獲得</a:t>
              </a:r>
            </a:p>
          </p:txBody>
        </p:sp>
        <p:grpSp>
          <p:nvGrpSpPr>
            <p:cNvPr id="26" name="グループ化 25">
              <a:extLst>
                <a:ext uri="{FF2B5EF4-FFF2-40B4-BE49-F238E27FC236}">
                  <a16:creationId xmlns:a16="http://schemas.microsoft.com/office/drawing/2014/main" id="{62085681-6634-9E8A-8104-0EFD055CD0EB}"/>
                </a:ext>
              </a:extLst>
            </p:cNvPr>
            <p:cNvGrpSpPr/>
            <p:nvPr/>
          </p:nvGrpSpPr>
          <p:grpSpPr>
            <a:xfrm>
              <a:off x="3142719" y="5617096"/>
              <a:ext cx="1190483" cy="860871"/>
              <a:chOff x="3124949" y="5537460"/>
              <a:chExt cx="897756" cy="681116"/>
            </a:xfrm>
          </p:grpSpPr>
          <p:cxnSp>
            <p:nvCxnSpPr>
              <p:cNvPr id="29" name="直線矢印コネクタ 28">
                <a:extLst>
                  <a:ext uri="{FF2B5EF4-FFF2-40B4-BE49-F238E27FC236}">
                    <a16:creationId xmlns:a16="http://schemas.microsoft.com/office/drawing/2014/main" id="{29785AD4-8FBE-B8AB-0B2D-9EAD2F43BCE9}"/>
                  </a:ext>
                </a:extLst>
              </p:cNvPr>
              <p:cNvCxnSpPr>
                <a:cxnSpLocks noChangeAspect="1"/>
              </p:cNvCxnSpPr>
              <p:nvPr/>
            </p:nvCxnSpPr>
            <p:spPr>
              <a:xfrm flipH="1" flipV="1">
                <a:off x="3176964" y="5896326"/>
                <a:ext cx="406339" cy="71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BFD5F243-71F9-1D3D-D7F9-62D841BEB68D}"/>
                  </a:ext>
                </a:extLst>
              </p:cNvPr>
              <p:cNvCxnSpPr>
                <a:cxnSpLocks noChangeAspect="1"/>
              </p:cNvCxnSpPr>
              <p:nvPr/>
            </p:nvCxnSpPr>
            <p:spPr>
              <a:xfrm>
                <a:off x="3485193" y="5998332"/>
                <a:ext cx="53751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9C91CF2C-68E8-C741-18CC-3CB044A4C71A}"/>
                  </a:ext>
                </a:extLst>
              </p:cNvPr>
              <p:cNvCxnSpPr>
                <a:cxnSpLocks noChangeAspect="1"/>
                <a:stCxn id="32" idx="1"/>
              </p:cNvCxnSpPr>
              <p:nvPr/>
            </p:nvCxnSpPr>
            <p:spPr>
              <a:xfrm>
                <a:off x="3558652" y="5722127"/>
                <a:ext cx="5134" cy="1780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6A3F54DF-1B4F-EFDF-209B-D796396651F6}"/>
                  </a:ext>
                </a:extLst>
              </p:cNvPr>
              <p:cNvSpPr txBox="1">
                <a:spLocks noChangeAspect="1"/>
              </p:cNvSpPr>
              <p:nvPr/>
            </p:nvSpPr>
            <p:spPr>
              <a:xfrm>
                <a:off x="3558652" y="5537460"/>
                <a:ext cx="141026" cy="369332"/>
              </a:xfrm>
              <a:prstGeom prst="rect">
                <a:avLst/>
              </a:prstGeom>
              <a:noFill/>
            </p:spPr>
            <p:txBody>
              <a:bodyPr wrap="square" rtlCol="0">
                <a:spAutoFit/>
              </a:bodyPr>
              <a:lstStyle/>
              <a:p>
                <a:r>
                  <a:rPr kumimoji="1" lang="en-US" altLang="ja-JP" dirty="0"/>
                  <a:t>R</a:t>
                </a:r>
                <a:endParaRPr kumimoji="1" lang="ja-JP" altLang="en-US"/>
              </a:p>
            </p:txBody>
          </p:sp>
          <p:sp>
            <p:nvSpPr>
              <p:cNvPr id="33" name="テキスト ボックス 32">
                <a:extLst>
                  <a:ext uri="{FF2B5EF4-FFF2-40B4-BE49-F238E27FC236}">
                    <a16:creationId xmlns:a16="http://schemas.microsoft.com/office/drawing/2014/main" id="{7D561453-BF89-4F43-F259-EE47B9B70D42}"/>
                  </a:ext>
                </a:extLst>
              </p:cNvPr>
              <p:cNvSpPr txBox="1">
                <a:spLocks noChangeAspect="1"/>
              </p:cNvSpPr>
              <p:nvPr/>
            </p:nvSpPr>
            <p:spPr>
              <a:xfrm>
                <a:off x="3444107" y="5926363"/>
                <a:ext cx="524083" cy="292213"/>
              </a:xfrm>
              <a:prstGeom prst="rect">
                <a:avLst/>
              </a:prstGeom>
              <a:noFill/>
            </p:spPr>
            <p:txBody>
              <a:bodyPr wrap="square" rtlCol="0">
                <a:spAutoFit/>
              </a:bodyPr>
              <a:lstStyle/>
              <a:p>
                <a:r>
                  <a:rPr lang="en-US" altLang="ja-JP" dirty="0" err="1"/>
                  <a:t>Δp</a:t>
                </a:r>
                <a:endParaRPr kumimoji="1" lang="ja-JP" altLang="en-US"/>
              </a:p>
            </p:txBody>
          </p:sp>
          <p:sp>
            <p:nvSpPr>
              <p:cNvPr id="34" name="テキスト ボックス 33">
                <a:extLst>
                  <a:ext uri="{FF2B5EF4-FFF2-40B4-BE49-F238E27FC236}">
                    <a16:creationId xmlns:a16="http://schemas.microsoft.com/office/drawing/2014/main" id="{821F9C68-BA30-F7E1-3813-8591042B54F1}"/>
                  </a:ext>
                </a:extLst>
              </p:cNvPr>
              <p:cNvSpPr txBox="1"/>
              <p:nvPr/>
            </p:nvSpPr>
            <p:spPr>
              <a:xfrm>
                <a:off x="3124949" y="5677704"/>
                <a:ext cx="418786" cy="292213"/>
              </a:xfrm>
              <a:prstGeom prst="rect">
                <a:avLst/>
              </a:prstGeom>
              <a:noFill/>
            </p:spPr>
            <p:txBody>
              <a:bodyPr wrap="square" rtlCol="0">
                <a:spAutoFit/>
              </a:bodyPr>
              <a:lstStyle/>
              <a:p>
                <a:r>
                  <a:rPr lang="en-US" altLang="ja-JP" dirty="0" err="1"/>
                  <a:t>Δp</a:t>
                </a:r>
                <a:endParaRPr kumimoji="1" lang="ja-JP" altLang="en-US"/>
              </a:p>
            </p:txBody>
          </p:sp>
        </p:grpSp>
        <p:sp>
          <p:nvSpPr>
            <p:cNvPr id="27" name="テキスト ボックス 26">
              <a:extLst>
                <a:ext uri="{FF2B5EF4-FFF2-40B4-BE49-F238E27FC236}">
                  <a16:creationId xmlns:a16="http://schemas.microsoft.com/office/drawing/2014/main" id="{000EB031-F74F-5B7F-D6E5-ABA66B9424C6}"/>
                </a:ext>
              </a:extLst>
            </p:cNvPr>
            <p:cNvSpPr txBox="1"/>
            <p:nvPr/>
          </p:nvSpPr>
          <p:spPr>
            <a:xfrm>
              <a:off x="983109" y="4076602"/>
              <a:ext cx="2096260" cy="369332"/>
            </a:xfrm>
            <a:prstGeom prst="rect">
              <a:avLst/>
            </a:prstGeom>
            <a:noFill/>
          </p:spPr>
          <p:txBody>
            <a:bodyPr wrap="square" rtlCol="0">
              <a:spAutoFit/>
            </a:bodyPr>
            <a:lstStyle/>
            <a:p>
              <a:r>
                <a:rPr lang="ja-JP" altLang="en-US"/>
                <a:t>□提案するモデル</a:t>
              </a:r>
              <a:endParaRPr kumimoji="1" lang="ja-JP" altLang="en-US"/>
            </a:p>
          </p:txBody>
        </p:sp>
        <p:sp>
          <p:nvSpPr>
            <p:cNvPr id="28" name="テキスト ボックス 27">
              <a:extLst>
                <a:ext uri="{FF2B5EF4-FFF2-40B4-BE49-F238E27FC236}">
                  <a16:creationId xmlns:a16="http://schemas.microsoft.com/office/drawing/2014/main" id="{26F6F6A5-DDF0-21A1-8D54-353A3804467D}"/>
                </a:ext>
              </a:extLst>
            </p:cNvPr>
            <p:cNvSpPr txBox="1"/>
            <p:nvPr/>
          </p:nvSpPr>
          <p:spPr>
            <a:xfrm>
              <a:off x="2834457" y="4630682"/>
              <a:ext cx="2114791" cy="369332"/>
            </a:xfrm>
            <a:prstGeom prst="rect">
              <a:avLst/>
            </a:prstGeom>
            <a:noFill/>
          </p:spPr>
          <p:txBody>
            <a:bodyPr wrap="square" rtlCol="0">
              <a:spAutoFit/>
            </a:bodyPr>
            <a:lstStyle/>
            <a:p>
              <a:r>
                <a:rPr kumimoji="1" lang="ja-JP" altLang="en-US">
                  <a:solidFill>
                    <a:srgbClr val="FF0000"/>
                  </a:solidFill>
                </a:rPr>
                <a:t>標的と反応</a:t>
              </a:r>
            </a:p>
          </p:txBody>
        </p:sp>
      </p:grpSp>
    </p:spTree>
    <p:extLst>
      <p:ext uri="{BB962C8B-B14F-4D97-AF65-F5344CB8AC3E}">
        <p14:creationId xmlns:p14="http://schemas.microsoft.com/office/powerpoint/2010/main" val="452551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正方形/長方形 106">
            <a:extLst>
              <a:ext uri="{FF2B5EF4-FFF2-40B4-BE49-F238E27FC236}">
                <a16:creationId xmlns:a16="http://schemas.microsoft.com/office/drawing/2014/main" id="{ECD5E2BC-928A-6F9B-1554-0D70DDEE4A51}"/>
              </a:ext>
            </a:extLst>
          </p:cNvPr>
          <p:cNvSpPr/>
          <p:nvPr/>
        </p:nvSpPr>
        <p:spPr>
          <a:xfrm>
            <a:off x="838200" y="1453246"/>
            <a:ext cx="10515600" cy="2584726"/>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DFFE0A32-C5E2-5B71-049A-72AFC25BDF36}"/>
              </a:ext>
            </a:extLst>
          </p:cNvPr>
          <p:cNvSpPr>
            <a:spLocks noGrp="1"/>
          </p:cNvSpPr>
          <p:nvPr>
            <p:ph type="title"/>
          </p:nvPr>
        </p:nvSpPr>
        <p:spPr/>
        <p:txBody>
          <a:bodyPr/>
          <a:lstStyle/>
          <a:p>
            <a:r>
              <a:rPr kumimoji="1" lang="ja-JP" altLang="en-US"/>
              <a:t>核破砕反応のモデル</a:t>
            </a:r>
          </a:p>
        </p:txBody>
      </p:sp>
      <p:grpSp>
        <p:nvGrpSpPr>
          <p:cNvPr id="3" name="グループ化 2">
            <a:extLst>
              <a:ext uri="{FF2B5EF4-FFF2-40B4-BE49-F238E27FC236}">
                <a16:creationId xmlns:a16="http://schemas.microsoft.com/office/drawing/2014/main" id="{8432E02C-CA9C-0928-236B-0B599F44C855}"/>
              </a:ext>
            </a:extLst>
          </p:cNvPr>
          <p:cNvGrpSpPr/>
          <p:nvPr/>
        </p:nvGrpSpPr>
        <p:grpSpPr>
          <a:xfrm>
            <a:off x="1004360" y="1558691"/>
            <a:ext cx="6685828" cy="2263903"/>
            <a:chOff x="104549" y="1534429"/>
            <a:chExt cx="6685828" cy="2263903"/>
          </a:xfrm>
        </p:grpSpPr>
        <p:sp>
          <p:nvSpPr>
            <p:cNvPr id="4" name="テキスト ボックス 3">
              <a:extLst>
                <a:ext uri="{FF2B5EF4-FFF2-40B4-BE49-F238E27FC236}">
                  <a16:creationId xmlns:a16="http://schemas.microsoft.com/office/drawing/2014/main" id="{D04EDA59-C888-5084-D203-D39C46A232CC}"/>
                </a:ext>
              </a:extLst>
            </p:cNvPr>
            <p:cNvSpPr txBox="1"/>
            <p:nvPr/>
          </p:nvSpPr>
          <p:spPr>
            <a:xfrm>
              <a:off x="4366187" y="2659816"/>
              <a:ext cx="1259954" cy="276999"/>
            </a:xfrm>
            <a:prstGeom prst="rect">
              <a:avLst/>
            </a:prstGeom>
            <a:noFill/>
          </p:spPr>
          <p:txBody>
            <a:bodyPr wrap="square" rtlCol="0">
              <a:spAutoFit/>
            </a:bodyPr>
            <a:lstStyle/>
            <a:p>
              <a:endParaRPr kumimoji="1" lang="ja-JP" altLang="en-US" baseline="-25000">
                <a:solidFill>
                  <a:schemeClr val="bg1"/>
                </a:solidFill>
              </a:endParaRPr>
            </a:p>
          </p:txBody>
        </p:sp>
        <p:sp>
          <p:nvSpPr>
            <p:cNvPr id="6" name="テキスト ボックス 5">
              <a:extLst>
                <a:ext uri="{FF2B5EF4-FFF2-40B4-BE49-F238E27FC236}">
                  <a16:creationId xmlns:a16="http://schemas.microsoft.com/office/drawing/2014/main" id="{3FB5BB66-2DB0-4C56-933D-6075F3EE858F}"/>
                </a:ext>
              </a:extLst>
            </p:cNvPr>
            <p:cNvSpPr txBox="1"/>
            <p:nvPr/>
          </p:nvSpPr>
          <p:spPr>
            <a:xfrm>
              <a:off x="104549" y="1534429"/>
              <a:ext cx="3382370" cy="369332"/>
            </a:xfrm>
            <a:prstGeom prst="rect">
              <a:avLst/>
            </a:prstGeom>
            <a:noFill/>
          </p:spPr>
          <p:txBody>
            <a:bodyPr wrap="square" rtlCol="0">
              <a:spAutoFit/>
            </a:bodyPr>
            <a:lstStyle/>
            <a:p>
              <a:r>
                <a:rPr kumimoji="1" lang="en-US" altLang="ja-JP" dirty="0"/>
                <a:t>(C) </a:t>
              </a:r>
              <a:r>
                <a:rPr kumimoji="1" lang="en-US" altLang="ja-JP" dirty="0" err="1"/>
                <a:t>Schmitdt</a:t>
              </a:r>
              <a:r>
                <a:rPr kumimoji="1" lang="en-US" altLang="ja-JP" dirty="0"/>
                <a:t>-Ott</a:t>
              </a:r>
              <a:r>
                <a:rPr lang="ja-JP" altLang="en-US"/>
                <a:t>モデル</a:t>
              </a:r>
              <a:endParaRPr kumimoji="1" lang="ja-JP" altLang="en-US"/>
            </a:p>
          </p:txBody>
        </p:sp>
        <p:sp>
          <p:nvSpPr>
            <p:cNvPr id="7" name="円/楕円 6">
              <a:extLst>
                <a:ext uri="{FF2B5EF4-FFF2-40B4-BE49-F238E27FC236}">
                  <a16:creationId xmlns:a16="http://schemas.microsoft.com/office/drawing/2014/main" id="{36FE629D-999E-849B-6580-C2CFE331DEE5}"/>
                </a:ext>
              </a:extLst>
            </p:cNvPr>
            <p:cNvSpPr/>
            <p:nvPr/>
          </p:nvSpPr>
          <p:spPr>
            <a:xfrm>
              <a:off x="186253" y="2547053"/>
              <a:ext cx="810925" cy="81318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62778D4B-6C94-80C6-3CE1-BE8707820604}"/>
                </a:ext>
              </a:extLst>
            </p:cNvPr>
            <p:cNvSpPr/>
            <p:nvPr/>
          </p:nvSpPr>
          <p:spPr>
            <a:xfrm>
              <a:off x="990698" y="3120249"/>
              <a:ext cx="508960" cy="500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0A0224F-F30B-AAA3-BF13-ECB90BB95923}"/>
                </a:ext>
              </a:extLst>
            </p:cNvPr>
            <p:cNvSpPr txBox="1"/>
            <p:nvPr/>
          </p:nvSpPr>
          <p:spPr>
            <a:xfrm>
              <a:off x="104549" y="2071954"/>
              <a:ext cx="1982816" cy="475100"/>
            </a:xfrm>
            <a:prstGeom prst="rect">
              <a:avLst/>
            </a:prstGeom>
            <a:noFill/>
          </p:spPr>
          <p:txBody>
            <a:bodyPr wrap="square" rtlCol="0">
              <a:spAutoFit/>
            </a:bodyPr>
            <a:lstStyle/>
            <a:p>
              <a:r>
                <a:rPr kumimoji="1" lang="en-US" altLang="ja-JP" dirty="0"/>
                <a:t>Projectile</a:t>
              </a:r>
              <a:endParaRPr kumimoji="1" lang="ja-JP" altLang="en-US"/>
            </a:p>
          </p:txBody>
        </p:sp>
        <p:sp>
          <p:nvSpPr>
            <p:cNvPr id="10" name="テキスト ボックス 9">
              <a:extLst>
                <a:ext uri="{FF2B5EF4-FFF2-40B4-BE49-F238E27FC236}">
                  <a16:creationId xmlns:a16="http://schemas.microsoft.com/office/drawing/2014/main" id="{F0103B4A-75FA-9BDE-1850-3A845C250CED}"/>
                </a:ext>
              </a:extLst>
            </p:cNvPr>
            <p:cNvSpPr txBox="1"/>
            <p:nvPr/>
          </p:nvSpPr>
          <p:spPr>
            <a:xfrm>
              <a:off x="1858719" y="2073433"/>
              <a:ext cx="2591857" cy="369332"/>
            </a:xfrm>
            <a:prstGeom prst="rect">
              <a:avLst/>
            </a:prstGeom>
            <a:noFill/>
          </p:spPr>
          <p:txBody>
            <a:bodyPr wrap="square" rtlCol="0">
              <a:spAutoFit/>
            </a:bodyPr>
            <a:lstStyle/>
            <a:p>
              <a:r>
                <a:rPr lang="en-US" altLang="ja-JP" dirty="0"/>
                <a:t>Knockout like</a:t>
              </a:r>
              <a:r>
                <a:rPr kumimoji="1" lang="ja-JP" altLang="en-US"/>
                <a:t>過程</a:t>
              </a:r>
            </a:p>
          </p:txBody>
        </p:sp>
        <p:sp>
          <p:nvSpPr>
            <p:cNvPr id="11" name="テキスト ボックス 10">
              <a:extLst>
                <a:ext uri="{FF2B5EF4-FFF2-40B4-BE49-F238E27FC236}">
                  <a16:creationId xmlns:a16="http://schemas.microsoft.com/office/drawing/2014/main" id="{CB4B2532-2099-4F67-19A0-3425F024D9F8}"/>
                </a:ext>
              </a:extLst>
            </p:cNvPr>
            <p:cNvSpPr txBox="1"/>
            <p:nvPr/>
          </p:nvSpPr>
          <p:spPr>
            <a:xfrm>
              <a:off x="1102465" y="2608916"/>
              <a:ext cx="667336" cy="475100"/>
            </a:xfrm>
            <a:prstGeom prst="rect">
              <a:avLst/>
            </a:prstGeom>
            <a:noFill/>
          </p:spPr>
          <p:txBody>
            <a:bodyPr wrap="square" rtlCol="0">
              <a:spAutoFit/>
            </a:bodyPr>
            <a:lstStyle/>
            <a:p>
              <a:r>
                <a:rPr lang="en-US" altLang="ja-JP" dirty="0" err="1"/>
                <a:t>v</a:t>
              </a:r>
              <a:r>
                <a:rPr kumimoji="1" lang="en-US" altLang="ja-JP" baseline="-25000" dirty="0" err="1"/>
                <a:t>p</a:t>
              </a:r>
              <a:endParaRPr kumimoji="1" lang="ja-JP" altLang="en-US" baseline="-25000"/>
            </a:p>
          </p:txBody>
        </p:sp>
        <p:sp>
          <p:nvSpPr>
            <p:cNvPr id="12" name="テキスト ボックス 11">
              <a:extLst>
                <a:ext uri="{FF2B5EF4-FFF2-40B4-BE49-F238E27FC236}">
                  <a16:creationId xmlns:a16="http://schemas.microsoft.com/office/drawing/2014/main" id="{1C499BFC-6F1C-7C12-959C-012B76CE488B}"/>
                </a:ext>
              </a:extLst>
            </p:cNvPr>
            <p:cNvSpPr txBox="1"/>
            <p:nvPr/>
          </p:nvSpPr>
          <p:spPr>
            <a:xfrm>
              <a:off x="3061822" y="2464810"/>
              <a:ext cx="667337" cy="475100"/>
            </a:xfrm>
            <a:prstGeom prst="rect">
              <a:avLst/>
            </a:prstGeom>
            <a:noFill/>
          </p:spPr>
          <p:txBody>
            <a:bodyPr wrap="square" rtlCol="0">
              <a:spAutoFit/>
            </a:bodyPr>
            <a:lstStyle/>
            <a:p>
              <a:r>
                <a:rPr lang="en-US" altLang="ja-JP" dirty="0" err="1"/>
                <a:t>v</a:t>
              </a:r>
              <a:r>
                <a:rPr kumimoji="1" lang="en-US" altLang="ja-JP" baseline="-25000" dirty="0" err="1"/>
                <a:t>p</a:t>
              </a:r>
              <a:endParaRPr kumimoji="1" lang="ja-JP" altLang="en-US" baseline="-25000"/>
            </a:p>
          </p:txBody>
        </p:sp>
        <p:cxnSp>
          <p:nvCxnSpPr>
            <p:cNvPr id="13" name="直線矢印コネクタ 12">
              <a:extLst>
                <a:ext uri="{FF2B5EF4-FFF2-40B4-BE49-F238E27FC236}">
                  <a16:creationId xmlns:a16="http://schemas.microsoft.com/office/drawing/2014/main" id="{CCFC1E1E-DA41-149B-239F-2DEB1228B5EF}"/>
                </a:ext>
              </a:extLst>
            </p:cNvPr>
            <p:cNvCxnSpPr>
              <a:cxnSpLocks/>
            </p:cNvCxnSpPr>
            <p:nvPr/>
          </p:nvCxnSpPr>
          <p:spPr>
            <a:xfrm>
              <a:off x="997178" y="3006460"/>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E54B7C4-AD5A-4AFE-65BF-4960124BA67E}"/>
                </a:ext>
              </a:extLst>
            </p:cNvPr>
            <p:cNvSpPr txBox="1"/>
            <p:nvPr/>
          </p:nvSpPr>
          <p:spPr>
            <a:xfrm>
              <a:off x="298571" y="2776067"/>
              <a:ext cx="661716" cy="369332"/>
            </a:xfrm>
            <a:prstGeom prst="rect">
              <a:avLst/>
            </a:prstGeom>
            <a:noFill/>
          </p:spPr>
          <p:txBody>
            <a:bodyPr wrap="square" rtlCol="0">
              <a:spAutoFit/>
            </a:bodyPr>
            <a:lstStyle/>
            <a:p>
              <a:r>
                <a:rPr kumimoji="1" lang="en-US" altLang="ja-JP" dirty="0">
                  <a:solidFill>
                    <a:schemeClr val="bg1"/>
                  </a:solidFill>
                </a:rPr>
                <a:t>A</a:t>
              </a:r>
              <a:r>
                <a:rPr kumimoji="1" lang="en-US" altLang="ja-JP" baseline="-25000" dirty="0">
                  <a:solidFill>
                    <a:schemeClr val="bg1"/>
                  </a:solidFill>
                </a:rPr>
                <a:t>p</a:t>
              </a:r>
              <a:endParaRPr kumimoji="1" lang="ja-JP" altLang="en-US" baseline="-25000">
                <a:solidFill>
                  <a:schemeClr val="bg1"/>
                </a:solidFill>
              </a:endParaRPr>
            </a:p>
          </p:txBody>
        </p:sp>
        <p:sp>
          <p:nvSpPr>
            <p:cNvPr id="15" name="円/楕円 14">
              <a:extLst>
                <a:ext uri="{FF2B5EF4-FFF2-40B4-BE49-F238E27FC236}">
                  <a16:creationId xmlns:a16="http://schemas.microsoft.com/office/drawing/2014/main" id="{71131250-48B0-F5AA-ABED-D85AC327EE4F}"/>
                </a:ext>
              </a:extLst>
            </p:cNvPr>
            <p:cNvSpPr/>
            <p:nvPr/>
          </p:nvSpPr>
          <p:spPr>
            <a:xfrm>
              <a:off x="2260231" y="2529626"/>
              <a:ext cx="789376" cy="825580"/>
            </a:xfrm>
            <a:prstGeom prst="ellipse">
              <a:avLst/>
            </a:prstGeom>
            <a:solidFill>
              <a:srgbClr val="7030A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a:extLst>
                <a:ext uri="{FF2B5EF4-FFF2-40B4-BE49-F238E27FC236}">
                  <a16:creationId xmlns:a16="http://schemas.microsoft.com/office/drawing/2014/main" id="{15303081-C727-F038-9980-2627137564CE}"/>
                </a:ext>
              </a:extLst>
            </p:cNvPr>
            <p:cNvSpPr/>
            <p:nvPr/>
          </p:nvSpPr>
          <p:spPr>
            <a:xfrm>
              <a:off x="2438427" y="3115099"/>
              <a:ext cx="189016" cy="20242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a:extLst>
                <a:ext uri="{FF2B5EF4-FFF2-40B4-BE49-F238E27FC236}">
                  <a16:creationId xmlns:a16="http://schemas.microsoft.com/office/drawing/2014/main" id="{00D5DE81-4384-0E49-54E9-75B8D41ABFE4}"/>
                </a:ext>
              </a:extLst>
            </p:cNvPr>
            <p:cNvSpPr/>
            <p:nvPr/>
          </p:nvSpPr>
          <p:spPr>
            <a:xfrm>
              <a:off x="2631333" y="3155863"/>
              <a:ext cx="189016" cy="20242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a:extLst>
                <a:ext uri="{FF2B5EF4-FFF2-40B4-BE49-F238E27FC236}">
                  <a16:creationId xmlns:a16="http://schemas.microsoft.com/office/drawing/2014/main" id="{C94D2503-FFAE-B799-120B-F349F34FF0FF}"/>
                </a:ext>
              </a:extLst>
            </p:cNvPr>
            <p:cNvSpPr/>
            <p:nvPr/>
          </p:nvSpPr>
          <p:spPr>
            <a:xfrm>
              <a:off x="2804001" y="3063609"/>
              <a:ext cx="189016" cy="20242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a:extLst>
                <a:ext uri="{FF2B5EF4-FFF2-40B4-BE49-F238E27FC236}">
                  <a16:creationId xmlns:a16="http://schemas.microsoft.com/office/drawing/2014/main" id="{4DA5DBB5-781E-ABA4-CED7-AE990E13C406}"/>
                </a:ext>
              </a:extLst>
            </p:cNvPr>
            <p:cNvSpPr/>
            <p:nvPr/>
          </p:nvSpPr>
          <p:spPr>
            <a:xfrm>
              <a:off x="4717129" y="3084016"/>
              <a:ext cx="612324" cy="61837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0" name="テキスト ボックス 19">
              <a:extLst>
                <a:ext uri="{FF2B5EF4-FFF2-40B4-BE49-F238E27FC236}">
                  <a16:creationId xmlns:a16="http://schemas.microsoft.com/office/drawing/2014/main" id="{1F897E82-46C7-B4AB-7540-F08B0FC9E00E}"/>
                </a:ext>
              </a:extLst>
            </p:cNvPr>
            <p:cNvSpPr txBox="1"/>
            <p:nvPr/>
          </p:nvSpPr>
          <p:spPr>
            <a:xfrm>
              <a:off x="4714424" y="3213455"/>
              <a:ext cx="888079" cy="369332"/>
            </a:xfrm>
            <a:prstGeom prst="rect">
              <a:avLst/>
            </a:prstGeom>
            <a:noFill/>
          </p:spPr>
          <p:txBody>
            <a:bodyPr wrap="square" rtlCol="0">
              <a:spAutoFit/>
            </a:bodyPr>
            <a:lstStyle/>
            <a:p>
              <a:r>
                <a:rPr kumimoji="1" lang="en-US" altLang="ja-JP" dirty="0" err="1">
                  <a:solidFill>
                    <a:schemeClr val="bg1"/>
                  </a:solidFill>
                </a:rPr>
                <a:t>A</a:t>
              </a:r>
              <a:r>
                <a:rPr lang="en-US" altLang="ja-JP" baseline="-25000" dirty="0" err="1">
                  <a:solidFill>
                    <a:schemeClr val="bg1"/>
                  </a:solidFill>
                </a:rPr>
                <a:t>f,</a:t>
              </a:r>
              <a:r>
                <a:rPr lang="en-US" altLang="ja-JP" dirty="0" err="1">
                  <a:solidFill>
                    <a:schemeClr val="bg1"/>
                  </a:solidFill>
                </a:rPr>
                <a:t>J</a:t>
              </a:r>
              <a:r>
                <a:rPr lang="en-US" altLang="ja-JP" baseline="30000" dirty="0">
                  <a:solidFill>
                    <a:schemeClr val="bg1"/>
                  </a:solidFill>
                </a:rPr>
                <a:t>π</a:t>
              </a:r>
              <a:endParaRPr kumimoji="1" lang="ja-JP" altLang="en-US" baseline="30000">
                <a:solidFill>
                  <a:schemeClr val="bg1"/>
                </a:solidFill>
              </a:endParaRPr>
            </a:p>
          </p:txBody>
        </p:sp>
        <p:sp>
          <p:nvSpPr>
            <p:cNvPr id="21" name="円/楕円 20">
              <a:extLst>
                <a:ext uri="{FF2B5EF4-FFF2-40B4-BE49-F238E27FC236}">
                  <a16:creationId xmlns:a16="http://schemas.microsoft.com/office/drawing/2014/main" id="{7BC743DA-6EA6-D867-3504-A1F0C3DB68A6}"/>
                </a:ext>
              </a:extLst>
            </p:cNvPr>
            <p:cNvSpPr/>
            <p:nvPr/>
          </p:nvSpPr>
          <p:spPr>
            <a:xfrm>
              <a:off x="4677134" y="2383871"/>
              <a:ext cx="612324" cy="61837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2" name="テキスト ボックス 21">
              <a:extLst>
                <a:ext uri="{FF2B5EF4-FFF2-40B4-BE49-F238E27FC236}">
                  <a16:creationId xmlns:a16="http://schemas.microsoft.com/office/drawing/2014/main" id="{1E178642-3ECE-F4BE-2870-756165DE0CDD}"/>
                </a:ext>
              </a:extLst>
            </p:cNvPr>
            <p:cNvSpPr txBox="1"/>
            <p:nvPr/>
          </p:nvSpPr>
          <p:spPr>
            <a:xfrm>
              <a:off x="4688226" y="2510818"/>
              <a:ext cx="888079" cy="369332"/>
            </a:xfrm>
            <a:prstGeom prst="rect">
              <a:avLst/>
            </a:prstGeom>
            <a:noFill/>
          </p:spPr>
          <p:txBody>
            <a:bodyPr wrap="square" rtlCol="0">
              <a:spAutoFit/>
            </a:bodyPr>
            <a:lstStyle/>
            <a:p>
              <a:r>
                <a:rPr kumimoji="1" lang="en-US" altLang="ja-JP" dirty="0" err="1">
                  <a:solidFill>
                    <a:schemeClr val="bg1"/>
                  </a:solidFill>
                </a:rPr>
                <a:t>A</a:t>
              </a:r>
              <a:r>
                <a:rPr lang="en-US" altLang="ja-JP" baseline="-25000" dirty="0" err="1">
                  <a:solidFill>
                    <a:schemeClr val="bg1"/>
                  </a:solidFill>
                </a:rPr>
                <a:t>f</a:t>
              </a:r>
              <a:endParaRPr kumimoji="1" lang="ja-JP" altLang="en-US" baseline="30000">
                <a:solidFill>
                  <a:schemeClr val="bg1"/>
                </a:solidFill>
              </a:endParaRPr>
            </a:p>
          </p:txBody>
        </p:sp>
        <p:cxnSp>
          <p:nvCxnSpPr>
            <p:cNvPr id="23" name="直線矢印コネクタ 22">
              <a:extLst>
                <a:ext uri="{FF2B5EF4-FFF2-40B4-BE49-F238E27FC236}">
                  <a16:creationId xmlns:a16="http://schemas.microsoft.com/office/drawing/2014/main" id="{DD53500A-86CA-2151-7DD2-6468901F2FA6}"/>
                </a:ext>
              </a:extLst>
            </p:cNvPr>
            <p:cNvCxnSpPr>
              <a:cxnSpLocks/>
            </p:cNvCxnSpPr>
            <p:nvPr/>
          </p:nvCxnSpPr>
          <p:spPr>
            <a:xfrm>
              <a:off x="3038566" y="2975096"/>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右矢印 23">
              <a:extLst>
                <a:ext uri="{FF2B5EF4-FFF2-40B4-BE49-F238E27FC236}">
                  <a16:creationId xmlns:a16="http://schemas.microsoft.com/office/drawing/2014/main" id="{89B952C9-3946-054B-76C0-A6A4F2049519}"/>
                </a:ext>
              </a:extLst>
            </p:cNvPr>
            <p:cNvSpPr/>
            <p:nvPr/>
          </p:nvSpPr>
          <p:spPr>
            <a:xfrm rot="20050438">
              <a:off x="3869613" y="2687450"/>
              <a:ext cx="367386"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右矢印 24">
              <a:extLst>
                <a:ext uri="{FF2B5EF4-FFF2-40B4-BE49-F238E27FC236}">
                  <a16:creationId xmlns:a16="http://schemas.microsoft.com/office/drawing/2014/main" id="{9B794DF5-17DC-200B-577D-898C9977E89B}"/>
                </a:ext>
              </a:extLst>
            </p:cNvPr>
            <p:cNvSpPr/>
            <p:nvPr/>
          </p:nvSpPr>
          <p:spPr>
            <a:xfrm>
              <a:off x="1919191" y="2981370"/>
              <a:ext cx="367386"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右矢印 25">
              <a:extLst>
                <a:ext uri="{FF2B5EF4-FFF2-40B4-BE49-F238E27FC236}">
                  <a16:creationId xmlns:a16="http://schemas.microsoft.com/office/drawing/2014/main" id="{280B9B00-1082-C332-D759-5DFEF9D04D5B}"/>
                </a:ext>
              </a:extLst>
            </p:cNvPr>
            <p:cNvSpPr/>
            <p:nvPr/>
          </p:nvSpPr>
          <p:spPr>
            <a:xfrm rot="1421231">
              <a:off x="3865982" y="3070758"/>
              <a:ext cx="367386"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B0A57677-77BD-494F-F648-DBE61931E7BF}"/>
                </a:ext>
              </a:extLst>
            </p:cNvPr>
            <p:cNvSpPr txBox="1"/>
            <p:nvPr/>
          </p:nvSpPr>
          <p:spPr>
            <a:xfrm>
              <a:off x="5215936" y="2307907"/>
              <a:ext cx="1489227" cy="369332"/>
            </a:xfrm>
            <a:prstGeom prst="rect">
              <a:avLst/>
            </a:prstGeom>
            <a:noFill/>
          </p:spPr>
          <p:txBody>
            <a:bodyPr wrap="square" rtlCol="0">
              <a:spAutoFit/>
            </a:bodyPr>
            <a:lstStyle/>
            <a:p>
              <a:r>
                <a:rPr kumimoji="1" lang="ja-JP" altLang="en-US"/>
                <a:t>基底状態</a:t>
              </a:r>
            </a:p>
          </p:txBody>
        </p:sp>
        <p:sp>
          <p:nvSpPr>
            <p:cNvPr id="28" name="テキスト ボックス 27">
              <a:extLst>
                <a:ext uri="{FF2B5EF4-FFF2-40B4-BE49-F238E27FC236}">
                  <a16:creationId xmlns:a16="http://schemas.microsoft.com/office/drawing/2014/main" id="{BC9C6A40-4B41-6F03-B71E-63FB0DB571FA}"/>
                </a:ext>
              </a:extLst>
            </p:cNvPr>
            <p:cNvSpPr txBox="1"/>
            <p:nvPr/>
          </p:nvSpPr>
          <p:spPr>
            <a:xfrm>
              <a:off x="5301150" y="3165181"/>
              <a:ext cx="1489227" cy="369332"/>
            </a:xfrm>
            <a:prstGeom prst="rect">
              <a:avLst/>
            </a:prstGeom>
            <a:noFill/>
          </p:spPr>
          <p:txBody>
            <a:bodyPr wrap="square" rtlCol="0">
              <a:spAutoFit/>
            </a:bodyPr>
            <a:lstStyle/>
            <a:p>
              <a:r>
                <a:rPr lang="en-US" altLang="ja-JP" dirty="0"/>
                <a:t>isomer</a:t>
              </a:r>
              <a:r>
                <a:rPr kumimoji="1" lang="ja-JP" altLang="en-US"/>
                <a:t>状態</a:t>
              </a:r>
            </a:p>
          </p:txBody>
        </p:sp>
        <p:sp>
          <p:nvSpPr>
            <p:cNvPr id="29" name="テキスト ボックス 28">
              <a:extLst>
                <a:ext uri="{FF2B5EF4-FFF2-40B4-BE49-F238E27FC236}">
                  <a16:creationId xmlns:a16="http://schemas.microsoft.com/office/drawing/2014/main" id="{1645FCD6-C396-127E-3198-75CFA8B11367}"/>
                </a:ext>
              </a:extLst>
            </p:cNvPr>
            <p:cNvSpPr txBox="1"/>
            <p:nvPr/>
          </p:nvSpPr>
          <p:spPr>
            <a:xfrm>
              <a:off x="1769801" y="3429000"/>
              <a:ext cx="2279874" cy="369332"/>
            </a:xfrm>
            <a:prstGeom prst="rect">
              <a:avLst/>
            </a:prstGeom>
            <a:noFill/>
          </p:spPr>
          <p:txBody>
            <a:bodyPr wrap="square" rtlCol="0">
              <a:spAutoFit/>
            </a:bodyPr>
            <a:lstStyle/>
            <a:p>
              <a:r>
                <a:rPr kumimoji="1" lang="ja-JP" altLang="en-US"/>
                <a:t>特定の核子が抜ける</a:t>
              </a:r>
            </a:p>
          </p:txBody>
        </p:sp>
      </p:grpSp>
      <p:grpSp>
        <p:nvGrpSpPr>
          <p:cNvPr id="31" name="グループ化 30">
            <a:extLst>
              <a:ext uri="{FF2B5EF4-FFF2-40B4-BE49-F238E27FC236}">
                <a16:creationId xmlns:a16="http://schemas.microsoft.com/office/drawing/2014/main" id="{5F13F869-C764-5F0C-2B60-6ADBBD6A2E1D}"/>
              </a:ext>
            </a:extLst>
          </p:cNvPr>
          <p:cNvGrpSpPr/>
          <p:nvPr/>
        </p:nvGrpSpPr>
        <p:grpSpPr>
          <a:xfrm>
            <a:off x="838200" y="4076602"/>
            <a:ext cx="10515600" cy="2871734"/>
            <a:chOff x="838200" y="4076602"/>
            <a:chExt cx="10515600" cy="2871734"/>
          </a:xfrm>
        </p:grpSpPr>
        <p:sp>
          <p:nvSpPr>
            <p:cNvPr id="32" name="正方形/長方形 31">
              <a:extLst>
                <a:ext uri="{FF2B5EF4-FFF2-40B4-BE49-F238E27FC236}">
                  <a16:creationId xmlns:a16="http://schemas.microsoft.com/office/drawing/2014/main" id="{B780A358-AA17-B339-01D2-DACD7CF8E153}"/>
                </a:ext>
              </a:extLst>
            </p:cNvPr>
            <p:cNvSpPr/>
            <p:nvPr/>
          </p:nvSpPr>
          <p:spPr>
            <a:xfrm>
              <a:off x="838200" y="4119746"/>
              <a:ext cx="10515600" cy="2828590"/>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グループ化 32">
              <a:extLst>
                <a:ext uri="{FF2B5EF4-FFF2-40B4-BE49-F238E27FC236}">
                  <a16:creationId xmlns:a16="http://schemas.microsoft.com/office/drawing/2014/main" id="{BD3AF372-A25B-6A58-9D77-531087B5CF33}"/>
                </a:ext>
              </a:extLst>
            </p:cNvPr>
            <p:cNvGrpSpPr/>
            <p:nvPr/>
          </p:nvGrpSpPr>
          <p:grpSpPr>
            <a:xfrm>
              <a:off x="1096553" y="4253581"/>
              <a:ext cx="10069513" cy="2694754"/>
              <a:chOff x="132131" y="1234879"/>
              <a:chExt cx="10069513" cy="2694754"/>
            </a:xfrm>
          </p:grpSpPr>
          <p:grpSp>
            <p:nvGrpSpPr>
              <p:cNvPr id="123" name="グループ化 122">
                <a:extLst>
                  <a:ext uri="{FF2B5EF4-FFF2-40B4-BE49-F238E27FC236}">
                    <a16:creationId xmlns:a16="http://schemas.microsoft.com/office/drawing/2014/main" id="{0D8C3826-F05C-C0C9-4F85-FA2FC99FE099}"/>
                  </a:ext>
                </a:extLst>
              </p:cNvPr>
              <p:cNvGrpSpPr/>
              <p:nvPr/>
            </p:nvGrpSpPr>
            <p:grpSpPr>
              <a:xfrm>
                <a:off x="132131" y="1234879"/>
                <a:ext cx="10069513" cy="2694754"/>
                <a:chOff x="159676" y="3072307"/>
                <a:chExt cx="7070033" cy="2094839"/>
              </a:xfrm>
            </p:grpSpPr>
            <p:sp>
              <p:nvSpPr>
                <p:cNvPr id="132" name="円/楕円 131">
                  <a:extLst>
                    <a:ext uri="{FF2B5EF4-FFF2-40B4-BE49-F238E27FC236}">
                      <a16:creationId xmlns:a16="http://schemas.microsoft.com/office/drawing/2014/main" id="{F9860C40-154A-80D0-4F68-772579A85A26}"/>
                    </a:ext>
                  </a:extLst>
                </p:cNvPr>
                <p:cNvSpPr/>
                <p:nvPr/>
              </p:nvSpPr>
              <p:spPr>
                <a:xfrm>
                  <a:off x="217042" y="3973390"/>
                  <a:ext cx="569369" cy="632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円/楕円 132">
                  <a:extLst>
                    <a:ext uri="{FF2B5EF4-FFF2-40B4-BE49-F238E27FC236}">
                      <a16:creationId xmlns:a16="http://schemas.microsoft.com/office/drawing/2014/main" id="{085ACB62-8C25-0F6C-A55A-FBD824363535}"/>
                    </a:ext>
                  </a:extLst>
                </p:cNvPr>
                <p:cNvSpPr/>
                <p:nvPr/>
              </p:nvSpPr>
              <p:spPr>
                <a:xfrm>
                  <a:off x="781861" y="4418979"/>
                  <a:ext cx="357352" cy="3888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右矢印 133">
                  <a:extLst>
                    <a:ext uri="{FF2B5EF4-FFF2-40B4-BE49-F238E27FC236}">
                      <a16:creationId xmlns:a16="http://schemas.microsoft.com/office/drawing/2014/main" id="{BB86B2A0-BA66-E570-F2AD-C65DB3B832BA}"/>
                    </a:ext>
                  </a:extLst>
                </p:cNvPr>
                <p:cNvSpPr/>
                <p:nvPr/>
              </p:nvSpPr>
              <p:spPr>
                <a:xfrm>
                  <a:off x="1362804" y="4179590"/>
                  <a:ext cx="257950" cy="29823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5" name="直線矢印コネクタ 134">
                  <a:extLst>
                    <a:ext uri="{FF2B5EF4-FFF2-40B4-BE49-F238E27FC236}">
                      <a16:creationId xmlns:a16="http://schemas.microsoft.com/office/drawing/2014/main" id="{F1386120-C8AE-F4C7-937B-9E558B4ABA1F}"/>
                    </a:ext>
                  </a:extLst>
                </p:cNvPr>
                <p:cNvCxnSpPr>
                  <a:cxnSpLocks/>
                </p:cNvCxnSpPr>
                <p:nvPr/>
              </p:nvCxnSpPr>
              <p:spPr>
                <a:xfrm>
                  <a:off x="786411" y="4309248"/>
                  <a:ext cx="48488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6" name="テキスト ボックス 135">
                  <a:extLst>
                    <a:ext uri="{FF2B5EF4-FFF2-40B4-BE49-F238E27FC236}">
                      <a16:creationId xmlns:a16="http://schemas.microsoft.com/office/drawing/2014/main" id="{867E5538-8D66-98FF-9A14-990259C6A627}"/>
                    </a:ext>
                  </a:extLst>
                </p:cNvPr>
                <p:cNvSpPr txBox="1"/>
                <p:nvPr/>
              </p:nvSpPr>
              <p:spPr>
                <a:xfrm>
                  <a:off x="159676" y="3604059"/>
                  <a:ext cx="1392180" cy="369332"/>
                </a:xfrm>
                <a:prstGeom prst="rect">
                  <a:avLst/>
                </a:prstGeom>
                <a:noFill/>
              </p:spPr>
              <p:txBody>
                <a:bodyPr wrap="square" rtlCol="0">
                  <a:spAutoFit/>
                </a:bodyPr>
                <a:lstStyle/>
                <a:p>
                  <a:r>
                    <a:rPr kumimoji="1" lang="en-US" altLang="ja-JP" dirty="0"/>
                    <a:t>Projectile</a:t>
                  </a:r>
                  <a:endParaRPr kumimoji="1" lang="ja-JP" altLang="en-US"/>
                </a:p>
              </p:txBody>
            </p:sp>
            <p:sp>
              <p:nvSpPr>
                <p:cNvPr id="137" name="テキスト ボックス 136">
                  <a:extLst>
                    <a:ext uri="{FF2B5EF4-FFF2-40B4-BE49-F238E27FC236}">
                      <a16:creationId xmlns:a16="http://schemas.microsoft.com/office/drawing/2014/main" id="{22755413-15C0-B721-03B7-3929F90F7F00}"/>
                    </a:ext>
                  </a:extLst>
                </p:cNvPr>
                <p:cNvSpPr txBox="1"/>
                <p:nvPr/>
              </p:nvSpPr>
              <p:spPr>
                <a:xfrm>
                  <a:off x="722957" y="4797814"/>
                  <a:ext cx="1447137" cy="369332"/>
                </a:xfrm>
                <a:prstGeom prst="rect">
                  <a:avLst/>
                </a:prstGeom>
                <a:noFill/>
              </p:spPr>
              <p:txBody>
                <a:bodyPr wrap="square" rtlCol="0">
                  <a:spAutoFit/>
                </a:bodyPr>
                <a:lstStyle/>
                <a:p>
                  <a:r>
                    <a:rPr kumimoji="1" lang="en-US" altLang="ja-JP" dirty="0"/>
                    <a:t>Target</a:t>
                  </a:r>
                  <a:endParaRPr kumimoji="1" lang="ja-JP" altLang="en-US"/>
                </a:p>
              </p:txBody>
            </p:sp>
            <p:sp>
              <p:nvSpPr>
                <p:cNvPr id="138" name="円/楕円 137">
                  <a:extLst>
                    <a:ext uri="{FF2B5EF4-FFF2-40B4-BE49-F238E27FC236}">
                      <a16:creationId xmlns:a16="http://schemas.microsoft.com/office/drawing/2014/main" id="{32990B28-1A92-6A92-8E5D-A1FB3E9DE2D0}"/>
                    </a:ext>
                  </a:extLst>
                </p:cNvPr>
                <p:cNvSpPr/>
                <p:nvPr/>
              </p:nvSpPr>
              <p:spPr>
                <a:xfrm>
                  <a:off x="1733953" y="4011701"/>
                  <a:ext cx="554239" cy="641787"/>
                </a:xfrm>
                <a:prstGeom prst="ellipse">
                  <a:avLst/>
                </a:prstGeom>
                <a:solidFill>
                  <a:srgbClr val="7030A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テキスト ボックス 138">
                  <a:extLst>
                    <a:ext uri="{FF2B5EF4-FFF2-40B4-BE49-F238E27FC236}">
                      <a16:creationId xmlns:a16="http://schemas.microsoft.com/office/drawing/2014/main" id="{F55D4B98-A535-1658-68F6-0735E4FF8FD6}"/>
                    </a:ext>
                  </a:extLst>
                </p:cNvPr>
                <p:cNvSpPr txBox="1"/>
                <p:nvPr/>
              </p:nvSpPr>
              <p:spPr>
                <a:xfrm>
                  <a:off x="2245701" y="3072307"/>
                  <a:ext cx="1819801" cy="502443"/>
                </a:xfrm>
                <a:prstGeom prst="rect">
                  <a:avLst/>
                </a:prstGeom>
                <a:noFill/>
              </p:spPr>
              <p:txBody>
                <a:bodyPr wrap="square" rtlCol="0">
                  <a:spAutoFit/>
                </a:bodyPr>
                <a:lstStyle/>
                <a:p>
                  <a:r>
                    <a:rPr kumimoji="1" lang="ja-JP" altLang="en-US"/>
                    <a:t>摩耗過程</a:t>
                  </a:r>
                  <a:br>
                    <a:rPr kumimoji="1" lang="en-US" altLang="ja-JP" dirty="0"/>
                  </a:br>
                  <a:r>
                    <a:rPr kumimoji="1" lang="en-US" altLang="ja-JP" dirty="0"/>
                    <a:t>(Abrasion</a:t>
                  </a:r>
                  <a:r>
                    <a:rPr lang="ja-JP" altLang="en-US"/>
                    <a:t>過程</a:t>
                  </a:r>
                  <a:r>
                    <a:rPr lang="en-US" altLang="ja-JP" dirty="0"/>
                    <a:t>)</a:t>
                  </a:r>
                  <a:endParaRPr kumimoji="1" lang="ja-JP" altLang="en-US"/>
                </a:p>
              </p:txBody>
            </p:sp>
            <p:sp>
              <p:nvSpPr>
                <p:cNvPr id="140" name="テキスト ボックス 139">
                  <a:extLst>
                    <a:ext uri="{FF2B5EF4-FFF2-40B4-BE49-F238E27FC236}">
                      <a16:creationId xmlns:a16="http://schemas.microsoft.com/office/drawing/2014/main" id="{ED3B527D-CDFA-E76E-C936-773D05EE99B8}"/>
                    </a:ext>
                  </a:extLst>
                </p:cNvPr>
                <p:cNvSpPr txBox="1"/>
                <p:nvPr/>
              </p:nvSpPr>
              <p:spPr>
                <a:xfrm>
                  <a:off x="860335" y="4021481"/>
                  <a:ext cx="468552" cy="369332"/>
                </a:xfrm>
                <a:prstGeom prst="rect">
                  <a:avLst/>
                </a:prstGeom>
                <a:noFill/>
              </p:spPr>
              <p:txBody>
                <a:bodyPr wrap="square" rtlCol="0">
                  <a:spAutoFit/>
                </a:bodyPr>
                <a:lstStyle/>
                <a:p>
                  <a:r>
                    <a:rPr lang="en-US" altLang="ja-JP" dirty="0" err="1"/>
                    <a:t>v</a:t>
                  </a:r>
                  <a:r>
                    <a:rPr kumimoji="1" lang="en-US" altLang="ja-JP" baseline="-25000" dirty="0" err="1"/>
                    <a:t>p</a:t>
                  </a:r>
                  <a:endParaRPr kumimoji="1" lang="ja-JP" altLang="en-US" baseline="-25000"/>
                </a:p>
              </p:txBody>
            </p:sp>
            <p:sp>
              <p:nvSpPr>
                <p:cNvPr id="141" name="テキスト ボックス 140">
                  <a:extLst>
                    <a:ext uri="{FF2B5EF4-FFF2-40B4-BE49-F238E27FC236}">
                      <a16:creationId xmlns:a16="http://schemas.microsoft.com/office/drawing/2014/main" id="{1D368C8E-576C-52E0-FA49-AE9ADFFC061E}"/>
                    </a:ext>
                  </a:extLst>
                </p:cNvPr>
                <p:cNvSpPr txBox="1"/>
                <p:nvPr/>
              </p:nvSpPr>
              <p:spPr>
                <a:xfrm>
                  <a:off x="5409908" y="3565141"/>
                  <a:ext cx="1819801" cy="369332"/>
                </a:xfrm>
                <a:prstGeom prst="rect">
                  <a:avLst/>
                </a:prstGeom>
                <a:noFill/>
              </p:spPr>
              <p:txBody>
                <a:bodyPr wrap="square" rtlCol="0">
                  <a:spAutoFit/>
                </a:bodyPr>
                <a:lstStyle/>
                <a:p>
                  <a:r>
                    <a:rPr lang="en-US" altLang="ja-JP" dirty="0"/>
                    <a:t>Fragment</a:t>
                  </a:r>
                  <a:endParaRPr kumimoji="1" lang="ja-JP" altLang="en-US"/>
                </a:p>
              </p:txBody>
            </p:sp>
          </p:grpSp>
          <p:sp>
            <p:nvSpPr>
              <p:cNvPr id="124" name="テキスト ボックス 123">
                <a:extLst>
                  <a:ext uri="{FF2B5EF4-FFF2-40B4-BE49-F238E27FC236}">
                    <a16:creationId xmlns:a16="http://schemas.microsoft.com/office/drawing/2014/main" id="{E0FE56FF-5154-A3BD-7EAA-A8E174A383A5}"/>
                  </a:ext>
                </a:extLst>
              </p:cNvPr>
              <p:cNvSpPr txBox="1"/>
              <p:nvPr/>
            </p:nvSpPr>
            <p:spPr>
              <a:xfrm>
                <a:off x="240985" y="2471896"/>
                <a:ext cx="661716" cy="369332"/>
              </a:xfrm>
              <a:prstGeom prst="rect">
                <a:avLst/>
              </a:prstGeom>
              <a:noFill/>
            </p:spPr>
            <p:txBody>
              <a:bodyPr wrap="square" rtlCol="0">
                <a:spAutoFit/>
              </a:bodyPr>
              <a:lstStyle/>
              <a:p>
                <a:r>
                  <a:rPr kumimoji="1" lang="en-US" altLang="ja-JP" dirty="0">
                    <a:solidFill>
                      <a:schemeClr val="bg1"/>
                    </a:solidFill>
                  </a:rPr>
                  <a:t>A</a:t>
                </a:r>
                <a:r>
                  <a:rPr kumimoji="1" lang="en-US" altLang="ja-JP" baseline="-25000" dirty="0">
                    <a:solidFill>
                      <a:schemeClr val="bg1"/>
                    </a:solidFill>
                  </a:rPr>
                  <a:t>p</a:t>
                </a:r>
                <a:endParaRPr kumimoji="1" lang="ja-JP" altLang="en-US" baseline="-25000">
                  <a:solidFill>
                    <a:schemeClr val="bg1"/>
                  </a:solidFill>
                </a:endParaRPr>
              </a:p>
            </p:txBody>
          </p:sp>
          <p:sp>
            <p:nvSpPr>
              <p:cNvPr id="125" name="円/楕円 124">
                <a:extLst>
                  <a:ext uri="{FF2B5EF4-FFF2-40B4-BE49-F238E27FC236}">
                    <a16:creationId xmlns:a16="http://schemas.microsoft.com/office/drawing/2014/main" id="{98697EB2-D401-C471-411D-C73655A3E2C5}"/>
                  </a:ext>
                </a:extLst>
              </p:cNvPr>
              <p:cNvSpPr/>
              <p:nvPr/>
            </p:nvSpPr>
            <p:spPr>
              <a:xfrm>
                <a:off x="2492711" y="2458517"/>
                <a:ext cx="548906" cy="581565"/>
              </a:xfrm>
              <a:prstGeom prst="ellipse">
                <a:avLst/>
              </a:prstGeom>
              <a:solidFill>
                <a:srgbClr val="00B0F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円/楕円 125">
                <a:extLst>
                  <a:ext uri="{FF2B5EF4-FFF2-40B4-BE49-F238E27FC236}">
                    <a16:creationId xmlns:a16="http://schemas.microsoft.com/office/drawing/2014/main" id="{2FDE9966-CC84-6162-D600-DA0B4A621044}"/>
                  </a:ext>
                </a:extLst>
              </p:cNvPr>
              <p:cNvSpPr/>
              <p:nvPr/>
            </p:nvSpPr>
            <p:spPr>
              <a:xfrm>
                <a:off x="2557961" y="3069104"/>
                <a:ext cx="425927" cy="189707"/>
              </a:xfrm>
              <a:prstGeom prst="ellipse">
                <a:avLst/>
              </a:prstGeom>
              <a:solidFill>
                <a:srgbClr val="00B0F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円/楕円 126">
                <a:extLst>
                  <a:ext uri="{FF2B5EF4-FFF2-40B4-BE49-F238E27FC236}">
                    <a16:creationId xmlns:a16="http://schemas.microsoft.com/office/drawing/2014/main" id="{AAE37167-99B7-21F2-7447-605713A27243}"/>
                  </a:ext>
                </a:extLst>
              </p:cNvPr>
              <p:cNvSpPr/>
              <p:nvPr/>
            </p:nvSpPr>
            <p:spPr>
              <a:xfrm>
                <a:off x="3151794" y="3028319"/>
                <a:ext cx="508960" cy="500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フリーフォーム 127">
                <a:extLst>
                  <a:ext uri="{FF2B5EF4-FFF2-40B4-BE49-F238E27FC236}">
                    <a16:creationId xmlns:a16="http://schemas.microsoft.com/office/drawing/2014/main" id="{A6562993-44D9-5CA4-D47E-D8A25614236D}"/>
                  </a:ext>
                </a:extLst>
              </p:cNvPr>
              <p:cNvSpPr/>
              <p:nvPr/>
            </p:nvSpPr>
            <p:spPr>
              <a:xfrm rot="1570953">
                <a:off x="2936399" y="2992836"/>
                <a:ext cx="558059" cy="323433"/>
              </a:xfrm>
              <a:custGeom>
                <a:avLst/>
                <a:gdLst>
                  <a:gd name="connsiteX0" fmla="*/ 0 w 1023257"/>
                  <a:gd name="connsiteY0" fmla="*/ 228642 h 251243"/>
                  <a:gd name="connsiteX1" fmla="*/ 65315 w 1023257"/>
                  <a:gd name="connsiteY1" fmla="*/ 42 h 251243"/>
                  <a:gd name="connsiteX2" fmla="*/ 152400 w 1023257"/>
                  <a:gd name="connsiteY2" fmla="*/ 217756 h 251243"/>
                  <a:gd name="connsiteX3" fmla="*/ 239486 w 1023257"/>
                  <a:gd name="connsiteY3" fmla="*/ 21813 h 251243"/>
                  <a:gd name="connsiteX4" fmla="*/ 304800 w 1023257"/>
                  <a:gd name="connsiteY4" fmla="*/ 228642 h 251243"/>
                  <a:gd name="connsiteX5" fmla="*/ 391886 w 1023257"/>
                  <a:gd name="connsiteY5" fmla="*/ 32699 h 251243"/>
                  <a:gd name="connsiteX6" fmla="*/ 500743 w 1023257"/>
                  <a:gd name="connsiteY6" fmla="*/ 239528 h 251243"/>
                  <a:gd name="connsiteX7" fmla="*/ 576943 w 1023257"/>
                  <a:gd name="connsiteY7" fmla="*/ 21813 h 251243"/>
                  <a:gd name="connsiteX8" fmla="*/ 653143 w 1023257"/>
                  <a:gd name="connsiteY8" fmla="*/ 228642 h 251243"/>
                  <a:gd name="connsiteX9" fmla="*/ 827315 w 1023257"/>
                  <a:gd name="connsiteY9" fmla="*/ 42 h 251243"/>
                  <a:gd name="connsiteX10" fmla="*/ 892629 w 1023257"/>
                  <a:gd name="connsiteY10" fmla="*/ 250413 h 251243"/>
                  <a:gd name="connsiteX11" fmla="*/ 1023257 w 1023257"/>
                  <a:gd name="connsiteY11" fmla="*/ 65356 h 25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3257" h="251243">
                    <a:moveTo>
                      <a:pt x="0" y="228642"/>
                    </a:moveTo>
                    <a:cubicBezTo>
                      <a:pt x="19957" y="115249"/>
                      <a:pt x="39915" y="1856"/>
                      <a:pt x="65315" y="42"/>
                    </a:cubicBezTo>
                    <a:cubicBezTo>
                      <a:pt x="90715" y="-1772"/>
                      <a:pt x="123372" y="214127"/>
                      <a:pt x="152400" y="217756"/>
                    </a:cubicBezTo>
                    <a:cubicBezTo>
                      <a:pt x="181429" y="221384"/>
                      <a:pt x="214086" y="19999"/>
                      <a:pt x="239486" y="21813"/>
                    </a:cubicBezTo>
                    <a:cubicBezTo>
                      <a:pt x="264886" y="23627"/>
                      <a:pt x="279400" y="226828"/>
                      <a:pt x="304800" y="228642"/>
                    </a:cubicBezTo>
                    <a:cubicBezTo>
                      <a:pt x="330200" y="230456"/>
                      <a:pt x="359229" y="30885"/>
                      <a:pt x="391886" y="32699"/>
                    </a:cubicBezTo>
                    <a:cubicBezTo>
                      <a:pt x="424543" y="34513"/>
                      <a:pt x="469900" y="241342"/>
                      <a:pt x="500743" y="239528"/>
                    </a:cubicBezTo>
                    <a:cubicBezTo>
                      <a:pt x="531586" y="237714"/>
                      <a:pt x="551543" y="23627"/>
                      <a:pt x="576943" y="21813"/>
                    </a:cubicBezTo>
                    <a:cubicBezTo>
                      <a:pt x="602343" y="19999"/>
                      <a:pt x="611414" y="232271"/>
                      <a:pt x="653143" y="228642"/>
                    </a:cubicBezTo>
                    <a:cubicBezTo>
                      <a:pt x="694872" y="225013"/>
                      <a:pt x="787401" y="-3586"/>
                      <a:pt x="827315" y="42"/>
                    </a:cubicBezTo>
                    <a:cubicBezTo>
                      <a:pt x="867229" y="3670"/>
                      <a:pt x="859972" y="239527"/>
                      <a:pt x="892629" y="250413"/>
                    </a:cubicBezTo>
                    <a:cubicBezTo>
                      <a:pt x="925286" y="261299"/>
                      <a:pt x="974271" y="163327"/>
                      <a:pt x="1023257" y="6535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テキスト ボックス 128">
                <a:extLst>
                  <a:ext uri="{FF2B5EF4-FFF2-40B4-BE49-F238E27FC236}">
                    <a16:creationId xmlns:a16="http://schemas.microsoft.com/office/drawing/2014/main" id="{2A919DE3-A4CF-6BB0-5918-3012990B3F82}"/>
                  </a:ext>
                </a:extLst>
              </p:cNvPr>
              <p:cNvSpPr txBox="1"/>
              <p:nvPr/>
            </p:nvSpPr>
            <p:spPr>
              <a:xfrm>
                <a:off x="2107768" y="3392319"/>
                <a:ext cx="2179084" cy="246221"/>
              </a:xfrm>
              <a:prstGeom prst="rect">
                <a:avLst/>
              </a:prstGeom>
              <a:noFill/>
            </p:spPr>
            <p:txBody>
              <a:bodyPr wrap="square" rtlCol="0">
                <a:spAutoFit/>
              </a:bodyPr>
              <a:lstStyle/>
              <a:p>
                <a:r>
                  <a:rPr kumimoji="1" lang="en-US" altLang="ja-JP" sz="1000" dirty="0"/>
                  <a:t>Fermi</a:t>
                </a:r>
                <a:r>
                  <a:rPr kumimoji="1" lang="ja-JP" altLang="en-US" sz="1000"/>
                  <a:t>運動量程度</a:t>
                </a:r>
              </a:p>
            </p:txBody>
          </p:sp>
          <p:sp>
            <p:nvSpPr>
              <p:cNvPr id="130" name="テキスト ボックス 129">
                <a:extLst>
                  <a:ext uri="{FF2B5EF4-FFF2-40B4-BE49-F238E27FC236}">
                    <a16:creationId xmlns:a16="http://schemas.microsoft.com/office/drawing/2014/main" id="{0402788F-32AC-A5CC-0E73-859F6B512414}"/>
                  </a:ext>
                </a:extLst>
              </p:cNvPr>
              <p:cNvSpPr txBox="1"/>
              <p:nvPr/>
            </p:nvSpPr>
            <p:spPr>
              <a:xfrm>
                <a:off x="3145339" y="2453451"/>
                <a:ext cx="667337" cy="369332"/>
              </a:xfrm>
              <a:prstGeom prst="rect">
                <a:avLst/>
              </a:prstGeom>
              <a:noFill/>
            </p:spPr>
            <p:txBody>
              <a:bodyPr wrap="square" rtlCol="0">
                <a:spAutoFit/>
              </a:bodyPr>
              <a:lstStyle/>
              <a:p>
                <a:r>
                  <a:rPr lang="en-US" altLang="ja-JP" dirty="0" err="1"/>
                  <a:t>v</a:t>
                </a:r>
                <a:r>
                  <a:rPr kumimoji="1" lang="en-US" altLang="ja-JP" baseline="-25000" dirty="0" err="1"/>
                  <a:t>pf</a:t>
                </a:r>
                <a:endParaRPr kumimoji="1" lang="ja-JP" altLang="en-US" baseline="-25000"/>
              </a:p>
            </p:txBody>
          </p:sp>
          <p:cxnSp>
            <p:nvCxnSpPr>
              <p:cNvPr id="131" name="直線矢印コネクタ 130">
                <a:extLst>
                  <a:ext uri="{FF2B5EF4-FFF2-40B4-BE49-F238E27FC236}">
                    <a16:creationId xmlns:a16="http://schemas.microsoft.com/office/drawing/2014/main" id="{4F958150-A9A1-108E-8A11-09EA18829CDE}"/>
                  </a:ext>
                </a:extLst>
              </p:cNvPr>
              <p:cNvCxnSpPr>
                <a:cxnSpLocks/>
              </p:cNvCxnSpPr>
              <p:nvPr/>
            </p:nvCxnSpPr>
            <p:spPr>
              <a:xfrm>
                <a:off x="3043766" y="2841227"/>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円/楕円 33">
              <a:extLst>
                <a:ext uri="{FF2B5EF4-FFF2-40B4-BE49-F238E27FC236}">
                  <a16:creationId xmlns:a16="http://schemas.microsoft.com/office/drawing/2014/main" id="{7B15B6B0-A86F-FFAF-4395-5FE6848BA0B6}"/>
                </a:ext>
              </a:extLst>
            </p:cNvPr>
            <p:cNvSpPr/>
            <p:nvPr/>
          </p:nvSpPr>
          <p:spPr>
            <a:xfrm>
              <a:off x="6231318" y="5539564"/>
              <a:ext cx="710233" cy="59390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997454FD-3495-CEDE-E6F9-37AC610A4899}"/>
                </a:ext>
              </a:extLst>
            </p:cNvPr>
            <p:cNvSpPr txBox="1"/>
            <p:nvPr/>
          </p:nvSpPr>
          <p:spPr>
            <a:xfrm>
              <a:off x="5766185" y="4243734"/>
              <a:ext cx="2591856" cy="646331"/>
            </a:xfrm>
            <a:prstGeom prst="rect">
              <a:avLst/>
            </a:prstGeom>
            <a:noFill/>
          </p:spPr>
          <p:txBody>
            <a:bodyPr wrap="square" rtlCol="0">
              <a:spAutoFit/>
            </a:bodyPr>
            <a:lstStyle/>
            <a:p>
              <a:r>
                <a:rPr kumimoji="1" lang="ja-JP" altLang="en-US"/>
                <a:t>蒸発過程</a:t>
              </a:r>
              <a:br>
                <a:rPr kumimoji="1" lang="en-US" altLang="ja-JP" dirty="0"/>
              </a:br>
              <a:r>
                <a:rPr kumimoji="1" lang="en-US" altLang="ja-JP" dirty="0"/>
                <a:t>(Ablation</a:t>
              </a:r>
              <a:r>
                <a:rPr lang="ja-JP" altLang="en-US"/>
                <a:t>過程</a:t>
              </a:r>
              <a:r>
                <a:rPr lang="en-US" altLang="ja-JP" dirty="0"/>
                <a:t>)</a:t>
              </a:r>
              <a:endParaRPr kumimoji="1" lang="ja-JP" altLang="en-US"/>
            </a:p>
          </p:txBody>
        </p:sp>
        <p:sp>
          <p:nvSpPr>
            <p:cNvPr id="36" name="テキスト ボックス 35">
              <a:extLst>
                <a:ext uri="{FF2B5EF4-FFF2-40B4-BE49-F238E27FC236}">
                  <a16:creationId xmlns:a16="http://schemas.microsoft.com/office/drawing/2014/main" id="{7FE42443-B79F-1241-651B-2E5645D14387}"/>
                </a:ext>
              </a:extLst>
            </p:cNvPr>
            <p:cNvSpPr txBox="1"/>
            <p:nvPr/>
          </p:nvSpPr>
          <p:spPr>
            <a:xfrm>
              <a:off x="6945510" y="5568966"/>
              <a:ext cx="667337" cy="369332"/>
            </a:xfrm>
            <a:prstGeom prst="rect">
              <a:avLst/>
            </a:prstGeom>
            <a:noFill/>
          </p:spPr>
          <p:txBody>
            <a:bodyPr wrap="square" rtlCol="0">
              <a:spAutoFit/>
            </a:bodyPr>
            <a:lstStyle/>
            <a:p>
              <a:r>
                <a:rPr lang="en-US" altLang="ja-JP" dirty="0" err="1"/>
                <a:t>v</a:t>
              </a:r>
              <a:r>
                <a:rPr kumimoji="1" lang="en-US" altLang="ja-JP" baseline="-25000" dirty="0" err="1"/>
                <a:t>pf</a:t>
              </a:r>
              <a:endParaRPr kumimoji="1" lang="ja-JP" altLang="en-US" baseline="-25000"/>
            </a:p>
          </p:txBody>
        </p:sp>
        <p:cxnSp>
          <p:nvCxnSpPr>
            <p:cNvPr id="37" name="直線矢印コネクタ 36">
              <a:extLst>
                <a:ext uri="{FF2B5EF4-FFF2-40B4-BE49-F238E27FC236}">
                  <a16:creationId xmlns:a16="http://schemas.microsoft.com/office/drawing/2014/main" id="{918D07AB-3F5C-E75B-8EB8-0B0E6D7D644B}"/>
                </a:ext>
              </a:extLst>
            </p:cNvPr>
            <p:cNvCxnSpPr>
              <a:cxnSpLocks/>
            </p:cNvCxnSpPr>
            <p:nvPr/>
          </p:nvCxnSpPr>
          <p:spPr>
            <a:xfrm>
              <a:off x="6954569" y="5952109"/>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260F0B8A-A5D1-ADC0-96E8-447A41010D3D}"/>
                </a:ext>
              </a:extLst>
            </p:cNvPr>
            <p:cNvSpPr txBox="1"/>
            <p:nvPr/>
          </p:nvSpPr>
          <p:spPr>
            <a:xfrm>
              <a:off x="5926914" y="5199082"/>
              <a:ext cx="1982815" cy="369332"/>
            </a:xfrm>
            <a:prstGeom prst="rect">
              <a:avLst/>
            </a:prstGeom>
            <a:noFill/>
          </p:spPr>
          <p:txBody>
            <a:bodyPr wrap="square" rtlCol="0">
              <a:spAutoFit/>
            </a:bodyPr>
            <a:lstStyle/>
            <a:p>
              <a:r>
                <a:rPr kumimoji="1" lang="en-US" altLang="ja-JP" dirty="0"/>
                <a:t>Pre-fragment</a:t>
              </a:r>
              <a:endParaRPr kumimoji="1" lang="ja-JP" altLang="en-US"/>
            </a:p>
          </p:txBody>
        </p:sp>
        <p:sp>
          <p:nvSpPr>
            <p:cNvPr id="43" name="円/楕円 42">
              <a:extLst>
                <a:ext uri="{FF2B5EF4-FFF2-40B4-BE49-F238E27FC236}">
                  <a16:creationId xmlns:a16="http://schemas.microsoft.com/office/drawing/2014/main" id="{DBB8A011-110C-F9B1-EC78-616D6E476F0C}"/>
                </a:ext>
              </a:extLst>
            </p:cNvPr>
            <p:cNvSpPr/>
            <p:nvPr/>
          </p:nvSpPr>
          <p:spPr>
            <a:xfrm>
              <a:off x="6918321" y="6251174"/>
              <a:ext cx="92239" cy="10491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曲線コネクタ 44">
              <a:extLst>
                <a:ext uri="{FF2B5EF4-FFF2-40B4-BE49-F238E27FC236}">
                  <a16:creationId xmlns:a16="http://schemas.microsoft.com/office/drawing/2014/main" id="{1D4026E9-926D-8626-15A5-B298833BDBB2}"/>
                </a:ext>
              </a:extLst>
            </p:cNvPr>
            <p:cNvCxnSpPr>
              <a:stCxn id="34" idx="5"/>
              <a:endCxn id="43" idx="0"/>
            </p:cNvCxnSpPr>
            <p:nvPr/>
          </p:nvCxnSpPr>
          <p:spPr>
            <a:xfrm rot="16200000" flipH="1">
              <a:off x="6798649" y="6085382"/>
              <a:ext cx="204682" cy="12690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曲線コネクタ 47">
              <a:extLst>
                <a:ext uri="{FF2B5EF4-FFF2-40B4-BE49-F238E27FC236}">
                  <a16:creationId xmlns:a16="http://schemas.microsoft.com/office/drawing/2014/main" id="{4C01C3DB-4B9C-25F3-A68F-4BAC4CE54E39}"/>
                </a:ext>
              </a:extLst>
            </p:cNvPr>
            <p:cNvCxnSpPr>
              <a:cxnSpLocks/>
            </p:cNvCxnSpPr>
            <p:nvPr/>
          </p:nvCxnSpPr>
          <p:spPr>
            <a:xfrm rot="5400000">
              <a:off x="6411231" y="6203901"/>
              <a:ext cx="197192" cy="7381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98" name="テキスト ボックス 97">
              <a:extLst>
                <a:ext uri="{FF2B5EF4-FFF2-40B4-BE49-F238E27FC236}">
                  <a16:creationId xmlns:a16="http://schemas.microsoft.com/office/drawing/2014/main" id="{8DD29005-6E32-9A94-CF21-F8E76A2173F7}"/>
                </a:ext>
              </a:extLst>
            </p:cNvPr>
            <p:cNvSpPr txBox="1"/>
            <p:nvPr/>
          </p:nvSpPr>
          <p:spPr>
            <a:xfrm>
              <a:off x="6231318" y="6268559"/>
              <a:ext cx="425262" cy="307777"/>
            </a:xfrm>
            <a:prstGeom prst="rect">
              <a:avLst/>
            </a:prstGeom>
            <a:noFill/>
          </p:spPr>
          <p:txBody>
            <a:bodyPr wrap="square" rtlCol="0">
              <a:spAutoFit/>
            </a:bodyPr>
            <a:lstStyle/>
            <a:p>
              <a:r>
                <a:rPr kumimoji="1" lang="en-US" altLang="ja-JP" sz="1400" dirty="0" err="1"/>
                <a:t>γ</a:t>
              </a:r>
              <a:endParaRPr kumimoji="1" lang="ja-JP" altLang="en-US" sz="1400"/>
            </a:p>
          </p:txBody>
        </p:sp>
        <p:sp>
          <p:nvSpPr>
            <p:cNvPr id="99" name="テキスト ボックス 98">
              <a:extLst>
                <a:ext uri="{FF2B5EF4-FFF2-40B4-BE49-F238E27FC236}">
                  <a16:creationId xmlns:a16="http://schemas.microsoft.com/office/drawing/2014/main" id="{4B6CA6AC-C0C5-F7D6-ADB1-19B7122A19AB}"/>
                </a:ext>
              </a:extLst>
            </p:cNvPr>
            <p:cNvSpPr txBox="1"/>
            <p:nvPr/>
          </p:nvSpPr>
          <p:spPr>
            <a:xfrm>
              <a:off x="6607902" y="6348900"/>
              <a:ext cx="1099360" cy="369332"/>
            </a:xfrm>
            <a:prstGeom prst="rect">
              <a:avLst/>
            </a:prstGeom>
            <a:noFill/>
          </p:spPr>
          <p:txBody>
            <a:bodyPr wrap="square" rtlCol="0">
              <a:spAutoFit/>
            </a:bodyPr>
            <a:lstStyle/>
            <a:p>
              <a:r>
                <a:rPr kumimoji="1" lang="ja-JP" altLang="en-US"/>
                <a:t>中性子</a:t>
              </a:r>
            </a:p>
          </p:txBody>
        </p:sp>
        <p:sp>
          <p:nvSpPr>
            <p:cNvPr id="101" name="円/楕円 100">
              <a:extLst>
                <a:ext uri="{FF2B5EF4-FFF2-40B4-BE49-F238E27FC236}">
                  <a16:creationId xmlns:a16="http://schemas.microsoft.com/office/drawing/2014/main" id="{52DDA0E8-452E-9CA2-D6B0-AA6CEE489E31}"/>
                </a:ext>
              </a:extLst>
            </p:cNvPr>
            <p:cNvSpPr/>
            <p:nvPr/>
          </p:nvSpPr>
          <p:spPr>
            <a:xfrm>
              <a:off x="8278549" y="6099225"/>
              <a:ext cx="612324" cy="61837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02" name="テキスト ボックス 101">
              <a:extLst>
                <a:ext uri="{FF2B5EF4-FFF2-40B4-BE49-F238E27FC236}">
                  <a16:creationId xmlns:a16="http://schemas.microsoft.com/office/drawing/2014/main" id="{7D112379-E9DE-7A12-4A4A-97CE832AAC41}"/>
                </a:ext>
              </a:extLst>
            </p:cNvPr>
            <p:cNvSpPr txBox="1"/>
            <p:nvPr/>
          </p:nvSpPr>
          <p:spPr>
            <a:xfrm>
              <a:off x="8275844" y="6228664"/>
              <a:ext cx="888079" cy="369332"/>
            </a:xfrm>
            <a:prstGeom prst="rect">
              <a:avLst/>
            </a:prstGeom>
            <a:noFill/>
          </p:spPr>
          <p:txBody>
            <a:bodyPr wrap="square" rtlCol="0">
              <a:spAutoFit/>
            </a:bodyPr>
            <a:lstStyle/>
            <a:p>
              <a:r>
                <a:rPr kumimoji="1" lang="en-US" altLang="ja-JP" dirty="0" err="1">
                  <a:solidFill>
                    <a:schemeClr val="bg1"/>
                  </a:solidFill>
                </a:rPr>
                <a:t>A</a:t>
              </a:r>
              <a:r>
                <a:rPr lang="en-US" altLang="ja-JP" baseline="-25000" dirty="0" err="1">
                  <a:solidFill>
                    <a:schemeClr val="bg1"/>
                  </a:solidFill>
                </a:rPr>
                <a:t>f,</a:t>
              </a:r>
              <a:r>
                <a:rPr lang="en-US" altLang="ja-JP" dirty="0" err="1">
                  <a:solidFill>
                    <a:schemeClr val="bg1"/>
                  </a:solidFill>
                </a:rPr>
                <a:t>J</a:t>
              </a:r>
              <a:r>
                <a:rPr lang="en-US" altLang="ja-JP" baseline="30000" dirty="0">
                  <a:solidFill>
                    <a:schemeClr val="bg1"/>
                  </a:solidFill>
                </a:rPr>
                <a:t>π</a:t>
              </a:r>
              <a:endParaRPr kumimoji="1" lang="ja-JP" altLang="en-US" baseline="30000">
                <a:solidFill>
                  <a:schemeClr val="bg1"/>
                </a:solidFill>
              </a:endParaRPr>
            </a:p>
          </p:txBody>
        </p:sp>
        <p:sp>
          <p:nvSpPr>
            <p:cNvPr id="103" name="円/楕円 102">
              <a:extLst>
                <a:ext uri="{FF2B5EF4-FFF2-40B4-BE49-F238E27FC236}">
                  <a16:creationId xmlns:a16="http://schemas.microsoft.com/office/drawing/2014/main" id="{631D1754-4E0F-8F24-6016-6006F39D578B}"/>
                </a:ext>
              </a:extLst>
            </p:cNvPr>
            <p:cNvSpPr/>
            <p:nvPr/>
          </p:nvSpPr>
          <p:spPr>
            <a:xfrm>
              <a:off x="8238554" y="5399080"/>
              <a:ext cx="612324" cy="61837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04" name="テキスト ボックス 103">
              <a:extLst>
                <a:ext uri="{FF2B5EF4-FFF2-40B4-BE49-F238E27FC236}">
                  <a16:creationId xmlns:a16="http://schemas.microsoft.com/office/drawing/2014/main" id="{C26D0ADD-C5E5-750D-DBFD-C68D694BFB11}"/>
                </a:ext>
              </a:extLst>
            </p:cNvPr>
            <p:cNvSpPr txBox="1"/>
            <p:nvPr/>
          </p:nvSpPr>
          <p:spPr>
            <a:xfrm>
              <a:off x="8249646" y="5526027"/>
              <a:ext cx="888079" cy="369332"/>
            </a:xfrm>
            <a:prstGeom prst="rect">
              <a:avLst/>
            </a:prstGeom>
            <a:noFill/>
          </p:spPr>
          <p:txBody>
            <a:bodyPr wrap="square" rtlCol="0">
              <a:spAutoFit/>
            </a:bodyPr>
            <a:lstStyle/>
            <a:p>
              <a:r>
                <a:rPr kumimoji="1" lang="en-US" altLang="ja-JP" dirty="0" err="1">
                  <a:solidFill>
                    <a:schemeClr val="bg1"/>
                  </a:solidFill>
                </a:rPr>
                <a:t>A</a:t>
              </a:r>
              <a:r>
                <a:rPr lang="en-US" altLang="ja-JP" baseline="-25000" dirty="0" err="1">
                  <a:solidFill>
                    <a:schemeClr val="bg1"/>
                  </a:solidFill>
                </a:rPr>
                <a:t>f</a:t>
              </a:r>
              <a:endParaRPr kumimoji="1" lang="ja-JP" altLang="en-US" baseline="30000">
                <a:solidFill>
                  <a:schemeClr val="bg1"/>
                </a:solidFill>
              </a:endParaRPr>
            </a:p>
          </p:txBody>
        </p:sp>
        <p:sp>
          <p:nvSpPr>
            <p:cNvPr id="105" name="右矢印 104">
              <a:extLst>
                <a:ext uri="{FF2B5EF4-FFF2-40B4-BE49-F238E27FC236}">
                  <a16:creationId xmlns:a16="http://schemas.microsoft.com/office/drawing/2014/main" id="{8108BD85-B054-D64D-EFE0-0D25F892AEE0}"/>
                </a:ext>
              </a:extLst>
            </p:cNvPr>
            <p:cNvSpPr/>
            <p:nvPr/>
          </p:nvSpPr>
          <p:spPr>
            <a:xfrm rot="20050438">
              <a:off x="7840965" y="5639997"/>
              <a:ext cx="367386"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右矢印 108">
              <a:extLst>
                <a:ext uri="{FF2B5EF4-FFF2-40B4-BE49-F238E27FC236}">
                  <a16:creationId xmlns:a16="http://schemas.microsoft.com/office/drawing/2014/main" id="{94748D1A-7129-680A-285E-BDC1BD803748}"/>
                </a:ext>
              </a:extLst>
            </p:cNvPr>
            <p:cNvSpPr/>
            <p:nvPr/>
          </p:nvSpPr>
          <p:spPr>
            <a:xfrm rot="1421231">
              <a:off x="7837334" y="6023305"/>
              <a:ext cx="367386"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テキスト ボックス 109">
              <a:extLst>
                <a:ext uri="{FF2B5EF4-FFF2-40B4-BE49-F238E27FC236}">
                  <a16:creationId xmlns:a16="http://schemas.microsoft.com/office/drawing/2014/main" id="{A8FCF5A5-08B1-9032-1739-C8F8AF6DFA3E}"/>
                </a:ext>
              </a:extLst>
            </p:cNvPr>
            <p:cNvSpPr txBox="1"/>
            <p:nvPr/>
          </p:nvSpPr>
          <p:spPr>
            <a:xfrm>
              <a:off x="8777356" y="5323116"/>
              <a:ext cx="1489227" cy="369332"/>
            </a:xfrm>
            <a:prstGeom prst="rect">
              <a:avLst/>
            </a:prstGeom>
            <a:noFill/>
          </p:spPr>
          <p:txBody>
            <a:bodyPr wrap="square" rtlCol="0">
              <a:spAutoFit/>
            </a:bodyPr>
            <a:lstStyle/>
            <a:p>
              <a:r>
                <a:rPr kumimoji="1" lang="ja-JP" altLang="en-US"/>
                <a:t>基底状態</a:t>
              </a:r>
            </a:p>
          </p:txBody>
        </p:sp>
        <p:sp>
          <p:nvSpPr>
            <p:cNvPr id="111" name="テキスト ボックス 110">
              <a:extLst>
                <a:ext uri="{FF2B5EF4-FFF2-40B4-BE49-F238E27FC236}">
                  <a16:creationId xmlns:a16="http://schemas.microsoft.com/office/drawing/2014/main" id="{543FF692-0E53-82D9-6707-C82B1AB2D09B}"/>
                </a:ext>
              </a:extLst>
            </p:cNvPr>
            <p:cNvSpPr txBox="1"/>
            <p:nvPr/>
          </p:nvSpPr>
          <p:spPr>
            <a:xfrm>
              <a:off x="8862570" y="6180390"/>
              <a:ext cx="1489227" cy="369332"/>
            </a:xfrm>
            <a:prstGeom prst="rect">
              <a:avLst/>
            </a:prstGeom>
            <a:noFill/>
          </p:spPr>
          <p:txBody>
            <a:bodyPr wrap="square" rtlCol="0">
              <a:spAutoFit/>
            </a:bodyPr>
            <a:lstStyle/>
            <a:p>
              <a:r>
                <a:rPr lang="en-US" altLang="ja-JP" dirty="0"/>
                <a:t>isomer</a:t>
              </a:r>
              <a:r>
                <a:rPr kumimoji="1" lang="ja-JP" altLang="en-US"/>
                <a:t>状態</a:t>
              </a:r>
            </a:p>
          </p:txBody>
        </p:sp>
        <p:sp>
          <p:nvSpPr>
            <p:cNvPr id="112" name="右矢印 111">
              <a:extLst>
                <a:ext uri="{FF2B5EF4-FFF2-40B4-BE49-F238E27FC236}">
                  <a16:creationId xmlns:a16="http://schemas.microsoft.com/office/drawing/2014/main" id="{2B896EEC-76D3-56CB-2CF9-81EC3F5995DD}"/>
                </a:ext>
              </a:extLst>
            </p:cNvPr>
            <p:cNvSpPr/>
            <p:nvPr/>
          </p:nvSpPr>
          <p:spPr>
            <a:xfrm>
              <a:off x="5332040" y="5778995"/>
              <a:ext cx="434145"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テキスト ボックス 112">
              <a:extLst>
                <a:ext uri="{FF2B5EF4-FFF2-40B4-BE49-F238E27FC236}">
                  <a16:creationId xmlns:a16="http://schemas.microsoft.com/office/drawing/2014/main" id="{B7C1F436-D868-FA3D-4ADF-0672445A8DD4}"/>
                </a:ext>
              </a:extLst>
            </p:cNvPr>
            <p:cNvSpPr txBox="1"/>
            <p:nvPr/>
          </p:nvSpPr>
          <p:spPr>
            <a:xfrm>
              <a:off x="2841819" y="4907834"/>
              <a:ext cx="2114791" cy="646331"/>
            </a:xfrm>
            <a:prstGeom prst="rect">
              <a:avLst/>
            </a:prstGeom>
            <a:noFill/>
          </p:spPr>
          <p:txBody>
            <a:bodyPr wrap="square" rtlCol="0">
              <a:spAutoFit/>
            </a:bodyPr>
            <a:lstStyle/>
            <a:p>
              <a:r>
                <a:rPr kumimoji="1" lang="ja-JP" altLang="en-US">
                  <a:solidFill>
                    <a:srgbClr val="FF0000"/>
                  </a:solidFill>
                </a:rPr>
                <a:t>古典的に角運動量</a:t>
              </a:r>
              <a:r>
                <a:rPr lang="ja-JP" altLang="en-US">
                  <a:solidFill>
                    <a:srgbClr val="FF0000"/>
                  </a:solidFill>
                </a:rPr>
                <a:t>を</a:t>
              </a:r>
              <a:r>
                <a:rPr kumimoji="1" lang="ja-JP" altLang="en-US">
                  <a:solidFill>
                    <a:srgbClr val="FF0000"/>
                  </a:solidFill>
                </a:rPr>
                <a:t>獲得</a:t>
              </a:r>
            </a:p>
          </p:txBody>
        </p:sp>
        <p:grpSp>
          <p:nvGrpSpPr>
            <p:cNvPr id="114" name="グループ化 113">
              <a:extLst>
                <a:ext uri="{FF2B5EF4-FFF2-40B4-BE49-F238E27FC236}">
                  <a16:creationId xmlns:a16="http://schemas.microsoft.com/office/drawing/2014/main" id="{DF1E28EF-F7D6-430D-0893-745CF52F94DA}"/>
                </a:ext>
              </a:extLst>
            </p:cNvPr>
            <p:cNvGrpSpPr/>
            <p:nvPr/>
          </p:nvGrpSpPr>
          <p:grpSpPr>
            <a:xfrm>
              <a:off x="3142719" y="5617096"/>
              <a:ext cx="1190483" cy="860871"/>
              <a:chOff x="3124949" y="5537460"/>
              <a:chExt cx="897756" cy="681116"/>
            </a:xfrm>
          </p:grpSpPr>
          <p:cxnSp>
            <p:nvCxnSpPr>
              <p:cNvPr id="117" name="直線矢印コネクタ 116">
                <a:extLst>
                  <a:ext uri="{FF2B5EF4-FFF2-40B4-BE49-F238E27FC236}">
                    <a16:creationId xmlns:a16="http://schemas.microsoft.com/office/drawing/2014/main" id="{51AC7BB0-6382-3808-642D-3C22EBD5D09C}"/>
                  </a:ext>
                </a:extLst>
              </p:cNvPr>
              <p:cNvCxnSpPr>
                <a:cxnSpLocks noChangeAspect="1"/>
              </p:cNvCxnSpPr>
              <p:nvPr/>
            </p:nvCxnSpPr>
            <p:spPr>
              <a:xfrm flipH="1" flipV="1">
                <a:off x="3176964" y="5896326"/>
                <a:ext cx="406339" cy="71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直線矢印コネクタ 117">
                <a:extLst>
                  <a:ext uri="{FF2B5EF4-FFF2-40B4-BE49-F238E27FC236}">
                    <a16:creationId xmlns:a16="http://schemas.microsoft.com/office/drawing/2014/main" id="{008A1E8B-310E-914C-6D83-DD8A5B32C674}"/>
                  </a:ext>
                </a:extLst>
              </p:cNvPr>
              <p:cNvCxnSpPr>
                <a:cxnSpLocks noChangeAspect="1"/>
              </p:cNvCxnSpPr>
              <p:nvPr/>
            </p:nvCxnSpPr>
            <p:spPr>
              <a:xfrm>
                <a:off x="3485193" y="5998332"/>
                <a:ext cx="53751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矢印コネクタ 118">
                <a:extLst>
                  <a:ext uri="{FF2B5EF4-FFF2-40B4-BE49-F238E27FC236}">
                    <a16:creationId xmlns:a16="http://schemas.microsoft.com/office/drawing/2014/main" id="{CF293D8E-706B-94A2-99C0-84F145C82C2B}"/>
                  </a:ext>
                </a:extLst>
              </p:cNvPr>
              <p:cNvCxnSpPr>
                <a:cxnSpLocks noChangeAspect="1"/>
                <a:stCxn id="120" idx="1"/>
              </p:cNvCxnSpPr>
              <p:nvPr/>
            </p:nvCxnSpPr>
            <p:spPr>
              <a:xfrm>
                <a:off x="3558652" y="5722127"/>
                <a:ext cx="5134" cy="1780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0" name="テキスト ボックス 119">
                <a:extLst>
                  <a:ext uri="{FF2B5EF4-FFF2-40B4-BE49-F238E27FC236}">
                    <a16:creationId xmlns:a16="http://schemas.microsoft.com/office/drawing/2014/main" id="{B93B8006-AEE9-A407-FEF8-57D71F5EC7B1}"/>
                  </a:ext>
                </a:extLst>
              </p:cNvPr>
              <p:cNvSpPr txBox="1">
                <a:spLocks noChangeAspect="1"/>
              </p:cNvSpPr>
              <p:nvPr/>
            </p:nvSpPr>
            <p:spPr>
              <a:xfrm>
                <a:off x="3558652" y="5537460"/>
                <a:ext cx="141026" cy="369332"/>
              </a:xfrm>
              <a:prstGeom prst="rect">
                <a:avLst/>
              </a:prstGeom>
              <a:noFill/>
            </p:spPr>
            <p:txBody>
              <a:bodyPr wrap="square" rtlCol="0">
                <a:spAutoFit/>
              </a:bodyPr>
              <a:lstStyle/>
              <a:p>
                <a:r>
                  <a:rPr kumimoji="1" lang="en-US" altLang="ja-JP" dirty="0"/>
                  <a:t>R</a:t>
                </a:r>
                <a:endParaRPr kumimoji="1" lang="ja-JP" altLang="en-US"/>
              </a:p>
            </p:txBody>
          </p:sp>
          <p:sp>
            <p:nvSpPr>
              <p:cNvPr id="121" name="テキスト ボックス 120">
                <a:extLst>
                  <a:ext uri="{FF2B5EF4-FFF2-40B4-BE49-F238E27FC236}">
                    <a16:creationId xmlns:a16="http://schemas.microsoft.com/office/drawing/2014/main" id="{3C48D13D-6F6C-7F94-BFE7-76823D2F04BD}"/>
                  </a:ext>
                </a:extLst>
              </p:cNvPr>
              <p:cNvSpPr txBox="1">
                <a:spLocks noChangeAspect="1"/>
              </p:cNvSpPr>
              <p:nvPr/>
            </p:nvSpPr>
            <p:spPr>
              <a:xfrm>
                <a:off x="3444107" y="5926363"/>
                <a:ext cx="524083" cy="292213"/>
              </a:xfrm>
              <a:prstGeom prst="rect">
                <a:avLst/>
              </a:prstGeom>
              <a:noFill/>
            </p:spPr>
            <p:txBody>
              <a:bodyPr wrap="square" rtlCol="0">
                <a:spAutoFit/>
              </a:bodyPr>
              <a:lstStyle/>
              <a:p>
                <a:r>
                  <a:rPr lang="en-US" altLang="ja-JP" dirty="0" err="1"/>
                  <a:t>Δp</a:t>
                </a:r>
                <a:endParaRPr kumimoji="1" lang="ja-JP" altLang="en-US"/>
              </a:p>
            </p:txBody>
          </p:sp>
          <p:sp>
            <p:nvSpPr>
              <p:cNvPr id="122" name="テキスト ボックス 121">
                <a:extLst>
                  <a:ext uri="{FF2B5EF4-FFF2-40B4-BE49-F238E27FC236}">
                    <a16:creationId xmlns:a16="http://schemas.microsoft.com/office/drawing/2014/main" id="{6279B229-99FD-4A22-D0D3-74CD7E83303E}"/>
                  </a:ext>
                </a:extLst>
              </p:cNvPr>
              <p:cNvSpPr txBox="1"/>
              <p:nvPr/>
            </p:nvSpPr>
            <p:spPr>
              <a:xfrm>
                <a:off x="3124949" y="5677704"/>
                <a:ext cx="418786" cy="292213"/>
              </a:xfrm>
              <a:prstGeom prst="rect">
                <a:avLst/>
              </a:prstGeom>
              <a:noFill/>
            </p:spPr>
            <p:txBody>
              <a:bodyPr wrap="square" rtlCol="0">
                <a:spAutoFit/>
              </a:bodyPr>
              <a:lstStyle/>
              <a:p>
                <a:r>
                  <a:rPr lang="en-US" altLang="ja-JP" dirty="0" err="1"/>
                  <a:t>Δp</a:t>
                </a:r>
                <a:endParaRPr kumimoji="1" lang="ja-JP" altLang="en-US"/>
              </a:p>
            </p:txBody>
          </p:sp>
        </p:grpSp>
        <p:sp>
          <p:nvSpPr>
            <p:cNvPr id="115" name="テキスト ボックス 114">
              <a:extLst>
                <a:ext uri="{FF2B5EF4-FFF2-40B4-BE49-F238E27FC236}">
                  <a16:creationId xmlns:a16="http://schemas.microsoft.com/office/drawing/2014/main" id="{F6CC6D14-658C-552C-63F1-DC454284F7FF}"/>
                </a:ext>
              </a:extLst>
            </p:cNvPr>
            <p:cNvSpPr txBox="1"/>
            <p:nvPr/>
          </p:nvSpPr>
          <p:spPr>
            <a:xfrm>
              <a:off x="983109" y="4076602"/>
              <a:ext cx="2096260" cy="369332"/>
            </a:xfrm>
            <a:prstGeom prst="rect">
              <a:avLst/>
            </a:prstGeom>
            <a:noFill/>
          </p:spPr>
          <p:txBody>
            <a:bodyPr wrap="square" rtlCol="0">
              <a:spAutoFit/>
            </a:bodyPr>
            <a:lstStyle/>
            <a:p>
              <a:r>
                <a:rPr lang="ja-JP" altLang="en-US"/>
                <a:t>□提案するモデル</a:t>
              </a:r>
              <a:endParaRPr kumimoji="1" lang="ja-JP" altLang="en-US"/>
            </a:p>
          </p:txBody>
        </p:sp>
        <p:sp>
          <p:nvSpPr>
            <p:cNvPr id="116" name="テキスト ボックス 115">
              <a:extLst>
                <a:ext uri="{FF2B5EF4-FFF2-40B4-BE49-F238E27FC236}">
                  <a16:creationId xmlns:a16="http://schemas.microsoft.com/office/drawing/2014/main" id="{FFA438D4-9C98-EBE9-91F1-7E87CB28EC90}"/>
                </a:ext>
              </a:extLst>
            </p:cNvPr>
            <p:cNvSpPr txBox="1"/>
            <p:nvPr/>
          </p:nvSpPr>
          <p:spPr>
            <a:xfrm>
              <a:off x="2834457" y="4630682"/>
              <a:ext cx="2114791" cy="369332"/>
            </a:xfrm>
            <a:prstGeom prst="rect">
              <a:avLst/>
            </a:prstGeom>
            <a:noFill/>
          </p:spPr>
          <p:txBody>
            <a:bodyPr wrap="square" rtlCol="0">
              <a:spAutoFit/>
            </a:bodyPr>
            <a:lstStyle/>
            <a:p>
              <a:r>
                <a:rPr kumimoji="1" lang="ja-JP" altLang="en-US">
                  <a:solidFill>
                    <a:srgbClr val="FF0000"/>
                  </a:solidFill>
                </a:rPr>
                <a:t>標的と反応</a:t>
              </a:r>
            </a:p>
          </p:txBody>
        </p:sp>
      </p:grpSp>
      <p:sp>
        <p:nvSpPr>
          <p:cNvPr id="185" name="テキスト ボックス 184">
            <a:extLst>
              <a:ext uri="{FF2B5EF4-FFF2-40B4-BE49-F238E27FC236}">
                <a16:creationId xmlns:a16="http://schemas.microsoft.com/office/drawing/2014/main" id="{E82A8308-6292-98F5-52F9-BA686B1326D8}"/>
              </a:ext>
            </a:extLst>
          </p:cNvPr>
          <p:cNvSpPr txBox="1"/>
          <p:nvPr/>
        </p:nvSpPr>
        <p:spPr>
          <a:xfrm>
            <a:off x="2596019" y="2276161"/>
            <a:ext cx="3694820" cy="369332"/>
          </a:xfrm>
          <a:prstGeom prst="rect">
            <a:avLst/>
          </a:prstGeom>
          <a:noFill/>
        </p:spPr>
        <p:txBody>
          <a:bodyPr wrap="square" rtlCol="0">
            <a:spAutoFit/>
          </a:bodyPr>
          <a:lstStyle/>
          <a:p>
            <a:r>
              <a:rPr kumimoji="1" lang="en-US" altLang="ja-JP" dirty="0"/>
              <a:t>Fragment</a:t>
            </a:r>
            <a:r>
              <a:rPr kumimoji="1" lang="ja-JP" altLang="en-US"/>
              <a:t>は</a:t>
            </a:r>
            <a:r>
              <a:rPr kumimoji="1" lang="en-US" altLang="ja-JP" dirty="0"/>
              <a:t>spectator</a:t>
            </a:r>
            <a:endParaRPr kumimoji="1" lang="ja-JP" altLang="en-US"/>
          </a:p>
        </p:txBody>
      </p:sp>
    </p:spTree>
    <p:extLst>
      <p:ext uri="{BB962C8B-B14F-4D97-AF65-F5344CB8AC3E}">
        <p14:creationId xmlns:p14="http://schemas.microsoft.com/office/powerpoint/2010/main" val="1186098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正方形/長方形 106">
            <a:extLst>
              <a:ext uri="{FF2B5EF4-FFF2-40B4-BE49-F238E27FC236}">
                <a16:creationId xmlns:a16="http://schemas.microsoft.com/office/drawing/2014/main" id="{ECD5E2BC-928A-6F9B-1554-0D70DDEE4A51}"/>
              </a:ext>
            </a:extLst>
          </p:cNvPr>
          <p:cNvSpPr/>
          <p:nvPr/>
        </p:nvSpPr>
        <p:spPr>
          <a:xfrm>
            <a:off x="838200" y="1453246"/>
            <a:ext cx="10515600" cy="2584726"/>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DFFE0A32-C5E2-5B71-049A-72AFC25BDF36}"/>
              </a:ext>
            </a:extLst>
          </p:cNvPr>
          <p:cNvSpPr>
            <a:spLocks noGrp="1"/>
          </p:cNvSpPr>
          <p:nvPr>
            <p:ph type="title"/>
          </p:nvPr>
        </p:nvSpPr>
        <p:spPr/>
        <p:txBody>
          <a:bodyPr/>
          <a:lstStyle/>
          <a:p>
            <a:r>
              <a:rPr kumimoji="1" lang="ja-JP" altLang="en-US"/>
              <a:t>核破砕反応のモデル</a:t>
            </a:r>
          </a:p>
        </p:txBody>
      </p:sp>
      <p:grpSp>
        <p:nvGrpSpPr>
          <p:cNvPr id="212" name="グループ化 211">
            <a:extLst>
              <a:ext uri="{FF2B5EF4-FFF2-40B4-BE49-F238E27FC236}">
                <a16:creationId xmlns:a16="http://schemas.microsoft.com/office/drawing/2014/main" id="{41C2D9A2-F6CD-856A-D6C3-BC29BF7010BD}"/>
              </a:ext>
            </a:extLst>
          </p:cNvPr>
          <p:cNvGrpSpPr/>
          <p:nvPr/>
        </p:nvGrpSpPr>
        <p:grpSpPr>
          <a:xfrm>
            <a:off x="1074706" y="1756576"/>
            <a:ext cx="8367494" cy="2414545"/>
            <a:chOff x="388522" y="1745530"/>
            <a:chExt cx="8367494" cy="2414545"/>
          </a:xfrm>
        </p:grpSpPr>
        <p:grpSp>
          <p:nvGrpSpPr>
            <p:cNvPr id="171" name="グループ化 170">
              <a:extLst>
                <a:ext uri="{FF2B5EF4-FFF2-40B4-BE49-F238E27FC236}">
                  <a16:creationId xmlns:a16="http://schemas.microsoft.com/office/drawing/2014/main" id="{19FE64DC-3581-38DD-20DE-E7C59C683E27}"/>
                </a:ext>
              </a:extLst>
            </p:cNvPr>
            <p:cNvGrpSpPr/>
            <p:nvPr/>
          </p:nvGrpSpPr>
          <p:grpSpPr>
            <a:xfrm>
              <a:off x="388522" y="1745530"/>
              <a:ext cx="8367494" cy="2414545"/>
              <a:chOff x="132131" y="1515088"/>
              <a:chExt cx="8367494" cy="2414545"/>
            </a:xfrm>
          </p:grpSpPr>
          <p:grpSp>
            <p:nvGrpSpPr>
              <p:cNvPr id="172" name="グループ化 171">
                <a:extLst>
                  <a:ext uri="{FF2B5EF4-FFF2-40B4-BE49-F238E27FC236}">
                    <a16:creationId xmlns:a16="http://schemas.microsoft.com/office/drawing/2014/main" id="{9A24435A-91F3-7663-9C64-337B65920629}"/>
                  </a:ext>
                </a:extLst>
              </p:cNvPr>
              <p:cNvGrpSpPr/>
              <p:nvPr/>
            </p:nvGrpSpPr>
            <p:grpSpPr>
              <a:xfrm>
                <a:off x="132131" y="1515088"/>
                <a:ext cx="8367494" cy="2414545"/>
                <a:chOff x="159676" y="3290135"/>
                <a:chExt cx="5875008" cy="1877011"/>
              </a:xfrm>
            </p:grpSpPr>
            <p:sp>
              <p:nvSpPr>
                <p:cNvPr id="186" name="円/楕円 185">
                  <a:extLst>
                    <a:ext uri="{FF2B5EF4-FFF2-40B4-BE49-F238E27FC236}">
                      <a16:creationId xmlns:a16="http://schemas.microsoft.com/office/drawing/2014/main" id="{A02FD618-30D9-5FF1-EF53-6967A5C1052C}"/>
                    </a:ext>
                  </a:extLst>
                </p:cNvPr>
                <p:cNvSpPr/>
                <p:nvPr/>
              </p:nvSpPr>
              <p:spPr>
                <a:xfrm>
                  <a:off x="217042" y="3973390"/>
                  <a:ext cx="569369" cy="632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円/楕円 186">
                  <a:extLst>
                    <a:ext uri="{FF2B5EF4-FFF2-40B4-BE49-F238E27FC236}">
                      <a16:creationId xmlns:a16="http://schemas.microsoft.com/office/drawing/2014/main" id="{2BE186AF-5AEC-95A2-781D-C4F03F5E09B6}"/>
                    </a:ext>
                  </a:extLst>
                </p:cNvPr>
                <p:cNvSpPr/>
                <p:nvPr/>
              </p:nvSpPr>
              <p:spPr>
                <a:xfrm>
                  <a:off x="781861" y="4418979"/>
                  <a:ext cx="357352" cy="3888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右矢印 187">
                  <a:extLst>
                    <a:ext uri="{FF2B5EF4-FFF2-40B4-BE49-F238E27FC236}">
                      <a16:creationId xmlns:a16="http://schemas.microsoft.com/office/drawing/2014/main" id="{E007976C-4C57-BB0A-401D-5E47E0DF7BF2}"/>
                    </a:ext>
                  </a:extLst>
                </p:cNvPr>
                <p:cNvSpPr/>
                <p:nvPr/>
              </p:nvSpPr>
              <p:spPr>
                <a:xfrm>
                  <a:off x="1362804" y="4179590"/>
                  <a:ext cx="257950" cy="29823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9" name="直線矢印コネクタ 188">
                  <a:extLst>
                    <a:ext uri="{FF2B5EF4-FFF2-40B4-BE49-F238E27FC236}">
                      <a16:creationId xmlns:a16="http://schemas.microsoft.com/office/drawing/2014/main" id="{FA328E80-2B7B-856B-9434-63AA17FDC0E6}"/>
                    </a:ext>
                  </a:extLst>
                </p:cNvPr>
                <p:cNvCxnSpPr>
                  <a:cxnSpLocks/>
                </p:cNvCxnSpPr>
                <p:nvPr/>
              </p:nvCxnSpPr>
              <p:spPr>
                <a:xfrm>
                  <a:off x="786411" y="4309248"/>
                  <a:ext cx="48488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0" name="テキスト ボックス 189">
                  <a:extLst>
                    <a:ext uri="{FF2B5EF4-FFF2-40B4-BE49-F238E27FC236}">
                      <a16:creationId xmlns:a16="http://schemas.microsoft.com/office/drawing/2014/main" id="{12E42BBF-9B91-DE32-3D41-351CFC20CA10}"/>
                    </a:ext>
                  </a:extLst>
                </p:cNvPr>
                <p:cNvSpPr txBox="1"/>
                <p:nvPr/>
              </p:nvSpPr>
              <p:spPr>
                <a:xfrm>
                  <a:off x="159676" y="3604059"/>
                  <a:ext cx="1392180" cy="369332"/>
                </a:xfrm>
                <a:prstGeom prst="rect">
                  <a:avLst/>
                </a:prstGeom>
                <a:noFill/>
              </p:spPr>
              <p:txBody>
                <a:bodyPr wrap="square" rtlCol="0">
                  <a:spAutoFit/>
                </a:bodyPr>
                <a:lstStyle/>
                <a:p>
                  <a:r>
                    <a:rPr kumimoji="1" lang="en-US" altLang="ja-JP" dirty="0"/>
                    <a:t>Projectile</a:t>
                  </a:r>
                  <a:endParaRPr kumimoji="1" lang="ja-JP" altLang="en-US"/>
                </a:p>
              </p:txBody>
            </p:sp>
            <p:sp>
              <p:nvSpPr>
                <p:cNvPr id="191" name="テキスト ボックス 190">
                  <a:extLst>
                    <a:ext uri="{FF2B5EF4-FFF2-40B4-BE49-F238E27FC236}">
                      <a16:creationId xmlns:a16="http://schemas.microsoft.com/office/drawing/2014/main" id="{1BD80494-6F7C-FFEB-34A6-4791907019DC}"/>
                    </a:ext>
                  </a:extLst>
                </p:cNvPr>
                <p:cNvSpPr txBox="1"/>
                <p:nvPr/>
              </p:nvSpPr>
              <p:spPr>
                <a:xfrm>
                  <a:off x="722957" y="4797814"/>
                  <a:ext cx="1447137" cy="369332"/>
                </a:xfrm>
                <a:prstGeom prst="rect">
                  <a:avLst/>
                </a:prstGeom>
                <a:noFill/>
              </p:spPr>
              <p:txBody>
                <a:bodyPr wrap="square" rtlCol="0">
                  <a:spAutoFit/>
                </a:bodyPr>
                <a:lstStyle/>
                <a:p>
                  <a:r>
                    <a:rPr kumimoji="1" lang="en-US" altLang="ja-JP" dirty="0"/>
                    <a:t>Target</a:t>
                  </a:r>
                  <a:endParaRPr kumimoji="1" lang="ja-JP" altLang="en-US"/>
                </a:p>
              </p:txBody>
            </p:sp>
            <p:sp>
              <p:nvSpPr>
                <p:cNvPr id="192" name="円/楕円 191">
                  <a:extLst>
                    <a:ext uri="{FF2B5EF4-FFF2-40B4-BE49-F238E27FC236}">
                      <a16:creationId xmlns:a16="http://schemas.microsoft.com/office/drawing/2014/main" id="{B2A01B7B-C794-52ED-BC95-30650593070A}"/>
                    </a:ext>
                  </a:extLst>
                </p:cNvPr>
                <p:cNvSpPr/>
                <p:nvPr/>
              </p:nvSpPr>
              <p:spPr>
                <a:xfrm>
                  <a:off x="1733953" y="4011701"/>
                  <a:ext cx="554239" cy="641787"/>
                </a:xfrm>
                <a:prstGeom prst="ellipse">
                  <a:avLst/>
                </a:prstGeom>
                <a:solidFill>
                  <a:srgbClr val="7030A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テキスト ボックス 192">
                  <a:extLst>
                    <a:ext uri="{FF2B5EF4-FFF2-40B4-BE49-F238E27FC236}">
                      <a16:creationId xmlns:a16="http://schemas.microsoft.com/office/drawing/2014/main" id="{00731818-25B6-1953-5325-7CEB711E0D65}"/>
                    </a:ext>
                  </a:extLst>
                </p:cNvPr>
                <p:cNvSpPr txBox="1"/>
                <p:nvPr/>
              </p:nvSpPr>
              <p:spPr>
                <a:xfrm>
                  <a:off x="1551856" y="3290135"/>
                  <a:ext cx="1819801" cy="502443"/>
                </a:xfrm>
                <a:prstGeom prst="rect">
                  <a:avLst/>
                </a:prstGeom>
                <a:noFill/>
              </p:spPr>
              <p:txBody>
                <a:bodyPr wrap="square" rtlCol="0">
                  <a:spAutoFit/>
                </a:bodyPr>
                <a:lstStyle/>
                <a:p>
                  <a:r>
                    <a:rPr kumimoji="1" lang="ja-JP" altLang="en-US"/>
                    <a:t>摩耗過程</a:t>
                  </a:r>
                  <a:endParaRPr kumimoji="1" lang="en-US" altLang="ja-JP" dirty="0"/>
                </a:p>
                <a:p>
                  <a:r>
                    <a:rPr kumimoji="1" lang="ja-JP" altLang="en-US"/>
                    <a:t>（</a:t>
                  </a:r>
                  <a:r>
                    <a:rPr kumimoji="1" lang="en-US" altLang="ja-JP" dirty="0"/>
                    <a:t>Abrasion</a:t>
                  </a:r>
                  <a:r>
                    <a:rPr lang="ja-JP" altLang="en-US"/>
                    <a:t>過程）</a:t>
                  </a:r>
                  <a:endParaRPr kumimoji="1" lang="ja-JP" altLang="en-US"/>
                </a:p>
              </p:txBody>
            </p:sp>
            <p:sp>
              <p:nvSpPr>
                <p:cNvPr id="194" name="テキスト ボックス 193">
                  <a:extLst>
                    <a:ext uri="{FF2B5EF4-FFF2-40B4-BE49-F238E27FC236}">
                      <a16:creationId xmlns:a16="http://schemas.microsoft.com/office/drawing/2014/main" id="{8DCEDB85-B8E9-065C-331D-81BED2492F1A}"/>
                    </a:ext>
                  </a:extLst>
                </p:cNvPr>
                <p:cNvSpPr txBox="1"/>
                <p:nvPr/>
              </p:nvSpPr>
              <p:spPr>
                <a:xfrm>
                  <a:off x="4214883" y="3660655"/>
                  <a:ext cx="1819801" cy="369332"/>
                </a:xfrm>
                <a:prstGeom prst="rect">
                  <a:avLst/>
                </a:prstGeom>
                <a:noFill/>
              </p:spPr>
              <p:txBody>
                <a:bodyPr wrap="square" rtlCol="0">
                  <a:spAutoFit/>
                </a:bodyPr>
                <a:lstStyle/>
                <a:p>
                  <a:r>
                    <a:rPr lang="en-US" altLang="ja-JP" dirty="0"/>
                    <a:t>Fragment</a:t>
                  </a:r>
                  <a:endParaRPr kumimoji="1" lang="ja-JP" altLang="en-US"/>
                </a:p>
              </p:txBody>
            </p:sp>
          </p:grpSp>
          <p:sp>
            <p:nvSpPr>
              <p:cNvPr id="173" name="テキスト ボックス 172">
                <a:extLst>
                  <a:ext uri="{FF2B5EF4-FFF2-40B4-BE49-F238E27FC236}">
                    <a16:creationId xmlns:a16="http://schemas.microsoft.com/office/drawing/2014/main" id="{CF30DF9A-DC39-4002-98A0-6CB93D5156A6}"/>
                  </a:ext>
                </a:extLst>
              </p:cNvPr>
              <p:cNvSpPr txBox="1"/>
              <p:nvPr/>
            </p:nvSpPr>
            <p:spPr>
              <a:xfrm>
                <a:off x="240985" y="2471896"/>
                <a:ext cx="661716" cy="369332"/>
              </a:xfrm>
              <a:prstGeom prst="rect">
                <a:avLst/>
              </a:prstGeom>
              <a:noFill/>
            </p:spPr>
            <p:txBody>
              <a:bodyPr wrap="square" rtlCol="0">
                <a:spAutoFit/>
              </a:bodyPr>
              <a:lstStyle/>
              <a:p>
                <a:r>
                  <a:rPr kumimoji="1" lang="en-US" altLang="ja-JP" dirty="0">
                    <a:solidFill>
                      <a:schemeClr val="bg1"/>
                    </a:solidFill>
                  </a:rPr>
                  <a:t>A</a:t>
                </a:r>
                <a:r>
                  <a:rPr kumimoji="1" lang="en-US" altLang="ja-JP" baseline="-25000" dirty="0">
                    <a:solidFill>
                      <a:schemeClr val="bg1"/>
                    </a:solidFill>
                  </a:rPr>
                  <a:t>p</a:t>
                </a:r>
                <a:endParaRPr kumimoji="1" lang="ja-JP" altLang="en-US" baseline="-25000">
                  <a:solidFill>
                    <a:schemeClr val="bg1"/>
                  </a:solidFill>
                </a:endParaRPr>
              </a:p>
            </p:txBody>
          </p:sp>
          <p:sp>
            <p:nvSpPr>
              <p:cNvPr id="174" name="円/楕円 173">
                <a:extLst>
                  <a:ext uri="{FF2B5EF4-FFF2-40B4-BE49-F238E27FC236}">
                    <a16:creationId xmlns:a16="http://schemas.microsoft.com/office/drawing/2014/main" id="{C7054DCD-9EB4-C3F3-5CE5-B95B2D17C846}"/>
                  </a:ext>
                </a:extLst>
              </p:cNvPr>
              <p:cNvSpPr/>
              <p:nvPr/>
            </p:nvSpPr>
            <p:spPr>
              <a:xfrm>
                <a:off x="2492711" y="2458517"/>
                <a:ext cx="548906" cy="581565"/>
              </a:xfrm>
              <a:prstGeom prst="ellipse">
                <a:avLst/>
              </a:prstGeom>
              <a:solidFill>
                <a:srgbClr val="00B0F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円/楕円 174">
                <a:extLst>
                  <a:ext uri="{FF2B5EF4-FFF2-40B4-BE49-F238E27FC236}">
                    <a16:creationId xmlns:a16="http://schemas.microsoft.com/office/drawing/2014/main" id="{D6D24D02-8A99-A70E-0587-66D3F3AE57D0}"/>
                  </a:ext>
                </a:extLst>
              </p:cNvPr>
              <p:cNvSpPr/>
              <p:nvPr/>
            </p:nvSpPr>
            <p:spPr>
              <a:xfrm>
                <a:off x="2557961" y="3069104"/>
                <a:ext cx="425927" cy="189707"/>
              </a:xfrm>
              <a:prstGeom prst="ellipse">
                <a:avLst/>
              </a:prstGeom>
              <a:solidFill>
                <a:srgbClr val="00B0F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円/楕円 175">
                <a:extLst>
                  <a:ext uri="{FF2B5EF4-FFF2-40B4-BE49-F238E27FC236}">
                    <a16:creationId xmlns:a16="http://schemas.microsoft.com/office/drawing/2014/main" id="{AACAAF7A-C7B4-D0A3-2FCE-A757771BB871}"/>
                  </a:ext>
                </a:extLst>
              </p:cNvPr>
              <p:cNvSpPr/>
              <p:nvPr/>
            </p:nvSpPr>
            <p:spPr>
              <a:xfrm>
                <a:off x="3151794" y="3028319"/>
                <a:ext cx="508960" cy="500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フリーフォーム 176">
                <a:extLst>
                  <a:ext uri="{FF2B5EF4-FFF2-40B4-BE49-F238E27FC236}">
                    <a16:creationId xmlns:a16="http://schemas.microsoft.com/office/drawing/2014/main" id="{A665D109-AB25-2877-7F01-AFBBD0316890}"/>
                  </a:ext>
                </a:extLst>
              </p:cNvPr>
              <p:cNvSpPr/>
              <p:nvPr/>
            </p:nvSpPr>
            <p:spPr>
              <a:xfrm rot="1570953">
                <a:off x="2936399" y="2992836"/>
                <a:ext cx="558059" cy="323433"/>
              </a:xfrm>
              <a:custGeom>
                <a:avLst/>
                <a:gdLst>
                  <a:gd name="connsiteX0" fmla="*/ 0 w 1023257"/>
                  <a:gd name="connsiteY0" fmla="*/ 228642 h 251243"/>
                  <a:gd name="connsiteX1" fmla="*/ 65315 w 1023257"/>
                  <a:gd name="connsiteY1" fmla="*/ 42 h 251243"/>
                  <a:gd name="connsiteX2" fmla="*/ 152400 w 1023257"/>
                  <a:gd name="connsiteY2" fmla="*/ 217756 h 251243"/>
                  <a:gd name="connsiteX3" fmla="*/ 239486 w 1023257"/>
                  <a:gd name="connsiteY3" fmla="*/ 21813 h 251243"/>
                  <a:gd name="connsiteX4" fmla="*/ 304800 w 1023257"/>
                  <a:gd name="connsiteY4" fmla="*/ 228642 h 251243"/>
                  <a:gd name="connsiteX5" fmla="*/ 391886 w 1023257"/>
                  <a:gd name="connsiteY5" fmla="*/ 32699 h 251243"/>
                  <a:gd name="connsiteX6" fmla="*/ 500743 w 1023257"/>
                  <a:gd name="connsiteY6" fmla="*/ 239528 h 251243"/>
                  <a:gd name="connsiteX7" fmla="*/ 576943 w 1023257"/>
                  <a:gd name="connsiteY7" fmla="*/ 21813 h 251243"/>
                  <a:gd name="connsiteX8" fmla="*/ 653143 w 1023257"/>
                  <a:gd name="connsiteY8" fmla="*/ 228642 h 251243"/>
                  <a:gd name="connsiteX9" fmla="*/ 827315 w 1023257"/>
                  <a:gd name="connsiteY9" fmla="*/ 42 h 251243"/>
                  <a:gd name="connsiteX10" fmla="*/ 892629 w 1023257"/>
                  <a:gd name="connsiteY10" fmla="*/ 250413 h 251243"/>
                  <a:gd name="connsiteX11" fmla="*/ 1023257 w 1023257"/>
                  <a:gd name="connsiteY11" fmla="*/ 65356 h 25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3257" h="251243">
                    <a:moveTo>
                      <a:pt x="0" y="228642"/>
                    </a:moveTo>
                    <a:cubicBezTo>
                      <a:pt x="19957" y="115249"/>
                      <a:pt x="39915" y="1856"/>
                      <a:pt x="65315" y="42"/>
                    </a:cubicBezTo>
                    <a:cubicBezTo>
                      <a:pt x="90715" y="-1772"/>
                      <a:pt x="123372" y="214127"/>
                      <a:pt x="152400" y="217756"/>
                    </a:cubicBezTo>
                    <a:cubicBezTo>
                      <a:pt x="181429" y="221384"/>
                      <a:pt x="214086" y="19999"/>
                      <a:pt x="239486" y="21813"/>
                    </a:cubicBezTo>
                    <a:cubicBezTo>
                      <a:pt x="264886" y="23627"/>
                      <a:pt x="279400" y="226828"/>
                      <a:pt x="304800" y="228642"/>
                    </a:cubicBezTo>
                    <a:cubicBezTo>
                      <a:pt x="330200" y="230456"/>
                      <a:pt x="359229" y="30885"/>
                      <a:pt x="391886" y="32699"/>
                    </a:cubicBezTo>
                    <a:cubicBezTo>
                      <a:pt x="424543" y="34513"/>
                      <a:pt x="469900" y="241342"/>
                      <a:pt x="500743" y="239528"/>
                    </a:cubicBezTo>
                    <a:cubicBezTo>
                      <a:pt x="531586" y="237714"/>
                      <a:pt x="551543" y="23627"/>
                      <a:pt x="576943" y="21813"/>
                    </a:cubicBezTo>
                    <a:cubicBezTo>
                      <a:pt x="602343" y="19999"/>
                      <a:pt x="611414" y="232271"/>
                      <a:pt x="653143" y="228642"/>
                    </a:cubicBezTo>
                    <a:cubicBezTo>
                      <a:pt x="694872" y="225013"/>
                      <a:pt x="787401" y="-3586"/>
                      <a:pt x="827315" y="42"/>
                    </a:cubicBezTo>
                    <a:cubicBezTo>
                      <a:pt x="867229" y="3670"/>
                      <a:pt x="859972" y="239527"/>
                      <a:pt x="892629" y="250413"/>
                    </a:cubicBezTo>
                    <a:cubicBezTo>
                      <a:pt x="925286" y="261299"/>
                      <a:pt x="974271" y="163327"/>
                      <a:pt x="1023257" y="6535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右矢印 177">
                <a:extLst>
                  <a:ext uri="{FF2B5EF4-FFF2-40B4-BE49-F238E27FC236}">
                    <a16:creationId xmlns:a16="http://schemas.microsoft.com/office/drawing/2014/main" id="{FE44025C-73C7-F91E-CDD1-76ACFA42E4E2}"/>
                  </a:ext>
                </a:extLst>
              </p:cNvPr>
              <p:cNvSpPr/>
              <p:nvPr/>
            </p:nvSpPr>
            <p:spPr>
              <a:xfrm>
                <a:off x="3770931" y="2708642"/>
                <a:ext cx="434145"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円/楕円 178">
                <a:extLst>
                  <a:ext uri="{FF2B5EF4-FFF2-40B4-BE49-F238E27FC236}">
                    <a16:creationId xmlns:a16="http://schemas.microsoft.com/office/drawing/2014/main" id="{2D100F83-A506-7A84-229B-774F738C4944}"/>
                  </a:ext>
                </a:extLst>
              </p:cNvPr>
              <p:cNvSpPr/>
              <p:nvPr/>
            </p:nvSpPr>
            <p:spPr>
              <a:xfrm>
                <a:off x="2658858" y="3095434"/>
                <a:ext cx="107853" cy="1165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円/楕円 179">
                <a:extLst>
                  <a:ext uri="{FF2B5EF4-FFF2-40B4-BE49-F238E27FC236}">
                    <a16:creationId xmlns:a16="http://schemas.microsoft.com/office/drawing/2014/main" id="{622759F2-9128-5563-3E5E-8B98F2A476E9}"/>
                  </a:ext>
                </a:extLst>
              </p:cNvPr>
              <p:cNvSpPr/>
              <p:nvPr/>
            </p:nvSpPr>
            <p:spPr>
              <a:xfrm>
                <a:off x="2775117" y="3088773"/>
                <a:ext cx="107853" cy="1165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円/楕円 180">
                <a:extLst>
                  <a:ext uri="{FF2B5EF4-FFF2-40B4-BE49-F238E27FC236}">
                    <a16:creationId xmlns:a16="http://schemas.microsoft.com/office/drawing/2014/main" id="{60EA47B2-E1A8-6EE9-ECA5-67604829847F}"/>
                  </a:ext>
                </a:extLst>
              </p:cNvPr>
              <p:cNvSpPr/>
              <p:nvPr/>
            </p:nvSpPr>
            <p:spPr>
              <a:xfrm>
                <a:off x="2884496" y="3122959"/>
                <a:ext cx="107853" cy="1165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2" name="直線矢印コネクタ 181">
                <a:extLst>
                  <a:ext uri="{FF2B5EF4-FFF2-40B4-BE49-F238E27FC236}">
                    <a16:creationId xmlns:a16="http://schemas.microsoft.com/office/drawing/2014/main" id="{20EADEF5-12E9-71F1-4C0A-5009DBD83DB5}"/>
                  </a:ext>
                </a:extLst>
              </p:cNvPr>
              <p:cNvCxnSpPr>
                <a:cxnSpLocks/>
              </p:cNvCxnSpPr>
              <p:nvPr/>
            </p:nvCxnSpPr>
            <p:spPr>
              <a:xfrm>
                <a:off x="2810714" y="3205322"/>
                <a:ext cx="95203" cy="112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3" name="直線矢印コネクタ 182">
                <a:extLst>
                  <a:ext uri="{FF2B5EF4-FFF2-40B4-BE49-F238E27FC236}">
                    <a16:creationId xmlns:a16="http://schemas.microsoft.com/office/drawing/2014/main" id="{C45CCB94-2AD0-9D69-828B-A2A60A9EEAA7}"/>
                  </a:ext>
                </a:extLst>
              </p:cNvPr>
              <p:cNvCxnSpPr>
                <a:cxnSpLocks/>
              </p:cNvCxnSpPr>
              <p:nvPr/>
            </p:nvCxnSpPr>
            <p:spPr>
              <a:xfrm flipV="1">
                <a:off x="2931021" y="3134007"/>
                <a:ext cx="135379" cy="39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4" name="直線矢印コネクタ 183">
                <a:extLst>
                  <a:ext uri="{FF2B5EF4-FFF2-40B4-BE49-F238E27FC236}">
                    <a16:creationId xmlns:a16="http://schemas.microsoft.com/office/drawing/2014/main" id="{00D2DE5D-018C-818A-3458-20997A27A1BC}"/>
                  </a:ext>
                </a:extLst>
              </p:cNvPr>
              <p:cNvCxnSpPr>
                <a:cxnSpLocks/>
              </p:cNvCxnSpPr>
              <p:nvPr/>
            </p:nvCxnSpPr>
            <p:spPr>
              <a:xfrm flipH="1">
                <a:off x="2682501" y="3187489"/>
                <a:ext cx="17920" cy="118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5" name="直線矢印コネクタ 184">
                <a:extLst>
                  <a:ext uri="{FF2B5EF4-FFF2-40B4-BE49-F238E27FC236}">
                    <a16:creationId xmlns:a16="http://schemas.microsoft.com/office/drawing/2014/main" id="{A2AB87EB-35EE-E9AE-345A-3373D3776226}"/>
                  </a:ext>
                </a:extLst>
              </p:cNvPr>
              <p:cNvCxnSpPr>
                <a:cxnSpLocks/>
              </p:cNvCxnSpPr>
              <p:nvPr/>
            </p:nvCxnSpPr>
            <p:spPr>
              <a:xfrm>
                <a:off x="3043766" y="2841227"/>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95" name="円/楕円 194">
              <a:extLst>
                <a:ext uri="{FF2B5EF4-FFF2-40B4-BE49-F238E27FC236}">
                  <a16:creationId xmlns:a16="http://schemas.microsoft.com/office/drawing/2014/main" id="{3AC21367-26CF-D25E-F752-0E15826A50B3}"/>
                </a:ext>
              </a:extLst>
            </p:cNvPr>
            <p:cNvSpPr/>
            <p:nvPr/>
          </p:nvSpPr>
          <p:spPr>
            <a:xfrm>
              <a:off x="4515007" y="2682789"/>
              <a:ext cx="710233" cy="59390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6" name="直線矢印コネクタ 195">
              <a:extLst>
                <a:ext uri="{FF2B5EF4-FFF2-40B4-BE49-F238E27FC236}">
                  <a16:creationId xmlns:a16="http://schemas.microsoft.com/office/drawing/2014/main" id="{90AE6EEA-3060-4C78-3D11-F7119E16525D}"/>
                </a:ext>
              </a:extLst>
            </p:cNvPr>
            <p:cNvCxnSpPr>
              <a:cxnSpLocks/>
            </p:cNvCxnSpPr>
            <p:nvPr/>
          </p:nvCxnSpPr>
          <p:spPr>
            <a:xfrm>
              <a:off x="5248129" y="3053225"/>
              <a:ext cx="405658" cy="184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7" name="テキスト ボックス 196">
              <a:extLst>
                <a:ext uri="{FF2B5EF4-FFF2-40B4-BE49-F238E27FC236}">
                  <a16:creationId xmlns:a16="http://schemas.microsoft.com/office/drawing/2014/main" id="{0D6178CE-4F11-0A4E-0E60-0608B7F0D544}"/>
                </a:ext>
              </a:extLst>
            </p:cNvPr>
            <p:cNvSpPr txBox="1"/>
            <p:nvPr/>
          </p:nvSpPr>
          <p:spPr>
            <a:xfrm>
              <a:off x="4244394" y="2279604"/>
              <a:ext cx="1982815" cy="369332"/>
            </a:xfrm>
            <a:prstGeom prst="rect">
              <a:avLst/>
            </a:prstGeom>
            <a:noFill/>
          </p:spPr>
          <p:txBody>
            <a:bodyPr wrap="square" rtlCol="0">
              <a:spAutoFit/>
            </a:bodyPr>
            <a:lstStyle/>
            <a:p>
              <a:r>
                <a:rPr kumimoji="1" lang="en-US" altLang="ja-JP" dirty="0"/>
                <a:t>Pre-fragment</a:t>
              </a:r>
              <a:endParaRPr kumimoji="1" lang="ja-JP" altLang="en-US"/>
            </a:p>
          </p:txBody>
        </p:sp>
        <p:sp>
          <p:nvSpPr>
            <p:cNvPr id="198" name="円/楕円 197">
              <a:extLst>
                <a:ext uri="{FF2B5EF4-FFF2-40B4-BE49-F238E27FC236}">
                  <a16:creationId xmlns:a16="http://schemas.microsoft.com/office/drawing/2014/main" id="{469F217C-7E4A-EC56-256C-F4E765976359}"/>
                </a:ext>
              </a:extLst>
            </p:cNvPr>
            <p:cNvSpPr/>
            <p:nvPr/>
          </p:nvSpPr>
          <p:spPr>
            <a:xfrm>
              <a:off x="5202010" y="3394399"/>
              <a:ext cx="92239" cy="10491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9" name="曲線コネクタ 198">
              <a:extLst>
                <a:ext uri="{FF2B5EF4-FFF2-40B4-BE49-F238E27FC236}">
                  <a16:creationId xmlns:a16="http://schemas.microsoft.com/office/drawing/2014/main" id="{3B0C5B98-0187-0413-5C16-BE29296794E3}"/>
                </a:ext>
              </a:extLst>
            </p:cNvPr>
            <p:cNvCxnSpPr>
              <a:stCxn id="195" idx="5"/>
              <a:endCxn id="198" idx="0"/>
            </p:cNvCxnSpPr>
            <p:nvPr/>
          </p:nvCxnSpPr>
          <p:spPr>
            <a:xfrm rot="16200000" flipH="1">
              <a:off x="5082338" y="3228607"/>
              <a:ext cx="204682" cy="12690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0" name="曲線コネクタ 199">
              <a:extLst>
                <a:ext uri="{FF2B5EF4-FFF2-40B4-BE49-F238E27FC236}">
                  <a16:creationId xmlns:a16="http://schemas.microsoft.com/office/drawing/2014/main" id="{BF1C85F4-8C74-8B47-50A0-48AF1BCF5788}"/>
                </a:ext>
              </a:extLst>
            </p:cNvPr>
            <p:cNvCxnSpPr>
              <a:cxnSpLocks/>
            </p:cNvCxnSpPr>
            <p:nvPr/>
          </p:nvCxnSpPr>
          <p:spPr>
            <a:xfrm rot="5400000">
              <a:off x="4694920" y="3347126"/>
              <a:ext cx="197192" cy="7381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01" name="テキスト ボックス 200">
              <a:extLst>
                <a:ext uri="{FF2B5EF4-FFF2-40B4-BE49-F238E27FC236}">
                  <a16:creationId xmlns:a16="http://schemas.microsoft.com/office/drawing/2014/main" id="{65C14E4F-6422-6409-2A4F-41BBA3B59D7D}"/>
                </a:ext>
              </a:extLst>
            </p:cNvPr>
            <p:cNvSpPr txBox="1"/>
            <p:nvPr/>
          </p:nvSpPr>
          <p:spPr>
            <a:xfrm>
              <a:off x="4515007" y="3411784"/>
              <a:ext cx="425262" cy="307777"/>
            </a:xfrm>
            <a:prstGeom prst="rect">
              <a:avLst/>
            </a:prstGeom>
            <a:noFill/>
          </p:spPr>
          <p:txBody>
            <a:bodyPr wrap="square" rtlCol="0">
              <a:spAutoFit/>
            </a:bodyPr>
            <a:lstStyle/>
            <a:p>
              <a:r>
                <a:rPr kumimoji="1" lang="en-US" altLang="ja-JP" sz="1400" dirty="0" err="1"/>
                <a:t>γ</a:t>
              </a:r>
              <a:endParaRPr kumimoji="1" lang="ja-JP" altLang="en-US" sz="1400"/>
            </a:p>
          </p:txBody>
        </p:sp>
        <p:sp>
          <p:nvSpPr>
            <p:cNvPr id="202" name="テキスト ボックス 201">
              <a:extLst>
                <a:ext uri="{FF2B5EF4-FFF2-40B4-BE49-F238E27FC236}">
                  <a16:creationId xmlns:a16="http://schemas.microsoft.com/office/drawing/2014/main" id="{39E925A9-7B07-4EF4-B819-7C162F4043B8}"/>
                </a:ext>
              </a:extLst>
            </p:cNvPr>
            <p:cNvSpPr txBox="1"/>
            <p:nvPr/>
          </p:nvSpPr>
          <p:spPr>
            <a:xfrm>
              <a:off x="4870123" y="3737859"/>
              <a:ext cx="1099360" cy="369332"/>
            </a:xfrm>
            <a:prstGeom prst="rect">
              <a:avLst/>
            </a:prstGeom>
            <a:noFill/>
          </p:spPr>
          <p:txBody>
            <a:bodyPr wrap="square" rtlCol="0">
              <a:spAutoFit/>
            </a:bodyPr>
            <a:lstStyle/>
            <a:p>
              <a:r>
                <a:rPr kumimoji="1" lang="ja-JP" altLang="en-US"/>
                <a:t>中性子</a:t>
              </a:r>
            </a:p>
          </p:txBody>
        </p:sp>
        <p:sp>
          <p:nvSpPr>
            <p:cNvPr id="203" name="テキスト ボックス 202">
              <a:extLst>
                <a:ext uri="{FF2B5EF4-FFF2-40B4-BE49-F238E27FC236}">
                  <a16:creationId xmlns:a16="http://schemas.microsoft.com/office/drawing/2014/main" id="{203D1181-4BAC-DE9A-4D43-0FD28C8AF915}"/>
                </a:ext>
              </a:extLst>
            </p:cNvPr>
            <p:cNvSpPr txBox="1"/>
            <p:nvPr/>
          </p:nvSpPr>
          <p:spPr>
            <a:xfrm>
              <a:off x="6414990" y="2705314"/>
              <a:ext cx="1259954" cy="276999"/>
            </a:xfrm>
            <a:prstGeom prst="rect">
              <a:avLst/>
            </a:prstGeom>
            <a:noFill/>
          </p:spPr>
          <p:txBody>
            <a:bodyPr wrap="square" rtlCol="0">
              <a:spAutoFit/>
            </a:bodyPr>
            <a:lstStyle/>
            <a:p>
              <a:r>
                <a:rPr kumimoji="1" lang="en-US" altLang="ja-JP" baseline="-25000" dirty="0">
                  <a:solidFill>
                    <a:schemeClr val="bg1"/>
                  </a:solidFill>
                </a:rPr>
                <a:t>f</a:t>
              </a:r>
              <a:endParaRPr kumimoji="1" lang="ja-JP" altLang="en-US" baseline="-25000">
                <a:solidFill>
                  <a:schemeClr val="bg1"/>
                </a:solidFill>
              </a:endParaRPr>
            </a:p>
          </p:txBody>
        </p:sp>
        <p:sp>
          <p:nvSpPr>
            <p:cNvPr id="204" name="円/楕円 203">
              <a:extLst>
                <a:ext uri="{FF2B5EF4-FFF2-40B4-BE49-F238E27FC236}">
                  <a16:creationId xmlns:a16="http://schemas.microsoft.com/office/drawing/2014/main" id="{1490372F-2FD7-9AE7-43D1-E2166B84FAC5}"/>
                </a:ext>
              </a:extLst>
            </p:cNvPr>
            <p:cNvSpPr/>
            <p:nvPr/>
          </p:nvSpPr>
          <p:spPr>
            <a:xfrm>
              <a:off x="6356000" y="3192176"/>
              <a:ext cx="612324" cy="61837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05" name="テキスト ボックス 204">
              <a:extLst>
                <a:ext uri="{FF2B5EF4-FFF2-40B4-BE49-F238E27FC236}">
                  <a16:creationId xmlns:a16="http://schemas.microsoft.com/office/drawing/2014/main" id="{7533A590-F1AD-0F64-267A-090F0CB4E0E9}"/>
                </a:ext>
              </a:extLst>
            </p:cNvPr>
            <p:cNvSpPr txBox="1"/>
            <p:nvPr/>
          </p:nvSpPr>
          <p:spPr>
            <a:xfrm>
              <a:off x="6353295" y="3321615"/>
              <a:ext cx="888079" cy="369332"/>
            </a:xfrm>
            <a:prstGeom prst="rect">
              <a:avLst/>
            </a:prstGeom>
            <a:noFill/>
          </p:spPr>
          <p:txBody>
            <a:bodyPr wrap="square" rtlCol="0">
              <a:spAutoFit/>
            </a:bodyPr>
            <a:lstStyle/>
            <a:p>
              <a:r>
                <a:rPr kumimoji="1" lang="en-US" altLang="ja-JP" dirty="0" err="1">
                  <a:solidFill>
                    <a:schemeClr val="bg1"/>
                  </a:solidFill>
                </a:rPr>
                <a:t>A</a:t>
              </a:r>
              <a:r>
                <a:rPr lang="en-US" altLang="ja-JP" baseline="-25000" dirty="0" err="1">
                  <a:solidFill>
                    <a:schemeClr val="bg1"/>
                  </a:solidFill>
                </a:rPr>
                <a:t>f,</a:t>
              </a:r>
              <a:r>
                <a:rPr lang="en-US" altLang="ja-JP" dirty="0" err="1">
                  <a:solidFill>
                    <a:schemeClr val="bg1"/>
                  </a:solidFill>
                </a:rPr>
                <a:t>J</a:t>
              </a:r>
              <a:r>
                <a:rPr lang="en-US" altLang="ja-JP" baseline="30000" dirty="0">
                  <a:solidFill>
                    <a:schemeClr val="bg1"/>
                  </a:solidFill>
                </a:rPr>
                <a:t>π</a:t>
              </a:r>
              <a:endParaRPr kumimoji="1" lang="ja-JP" altLang="en-US" baseline="30000">
                <a:solidFill>
                  <a:schemeClr val="bg1"/>
                </a:solidFill>
              </a:endParaRPr>
            </a:p>
          </p:txBody>
        </p:sp>
        <p:sp>
          <p:nvSpPr>
            <p:cNvPr id="206" name="円/楕円 205">
              <a:extLst>
                <a:ext uri="{FF2B5EF4-FFF2-40B4-BE49-F238E27FC236}">
                  <a16:creationId xmlns:a16="http://schemas.microsoft.com/office/drawing/2014/main" id="{CBAE5727-3054-8B1D-70DC-BF75A783A977}"/>
                </a:ext>
              </a:extLst>
            </p:cNvPr>
            <p:cNvSpPr/>
            <p:nvPr/>
          </p:nvSpPr>
          <p:spPr>
            <a:xfrm>
              <a:off x="6316005" y="2492031"/>
              <a:ext cx="612324" cy="61837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07" name="テキスト ボックス 206">
              <a:extLst>
                <a:ext uri="{FF2B5EF4-FFF2-40B4-BE49-F238E27FC236}">
                  <a16:creationId xmlns:a16="http://schemas.microsoft.com/office/drawing/2014/main" id="{564624E7-04EB-4977-6FF3-3362587C11BA}"/>
                </a:ext>
              </a:extLst>
            </p:cNvPr>
            <p:cNvSpPr txBox="1"/>
            <p:nvPr/>
          </p:nvSpPr>
          <p:spPr>
            <a:xfrm>
              <a:off x="6327097" y="2618978"/>
              <a:ext cx="888079" cy="369332"/>
            </a:xfrm>
            <a:prstGeom prst="rect">
              <a:avLst/>
            </a:prstGeom>
            <a:noFill/>
          </p:spPr>
          <p:txBody>
            <a:bodyPr wrap="square" rtlCol="0">
              <a:spAutoFit/>
            </a:bodyPr>
            <a:lstStyle/>
            <a:p>
              <a:r>
                <a:rPr kumimoji="1" lang="en-US" altLang="ja-JP" dirty="0" err="1">
                  <a:solidFill>
                    <a:schemeClr val="bg1"/>
                  </a:solidFill>
                </a:rPr>
                <a:t>A</a:t>
              </a:r>
              <a:r>
                <a:rPr lang="en-US" altLang="ja-JP" baseline="-25000" dirty="0" err="1">
                  <a:solidFill>
                    <a:schemeClr val="bg1"/>
                  </a:solidFill>
                </a:rPr>
                <a:t>f</a:t>
              </a:r>
              <a:endParaRPr kumimoji="1" lang="ja-JP" altLang="en-US" baseline="30000">
                <a:solidFill>
                  <a:schemeClr val="bg1"/>
                </a:solidFill>
              </a:endParaRPr>
            </a:p>
          </p:txBody>
        </p:sp>
        <p:sp>
          <p:nvSpPr>
            <p:cNvPr id="208" name="右矢印 207">
              <a:extLst>
                <a:ext uri="{FF2B5EF4-FFF2-40B4-BE49-F238E27FC236}">
                  <a16:creationId xmlns:a16="http://schemas.microsoft.com/office/drawing/2014/main" id="{C4B50805-53DF-387D-2D42-995CC1E91BE9}"/>
                </a:ext>
              </a:extLst>
            </p:cNvPr>
            <p:cNvSpPr/>
            <p:nvPr/>
          </p:nvSpPr>
          <p:spPr>
            <a:xfrm rot="20050438">
              <a:off x="5918416" y="2732948"/>
              <a:ext cx="367386"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右矢印 208">
              <a:extLst>
                <a:ext uri="{FF2B5EF4-FFF2-40B4-BE49-F238E27FC236}">
                  <a16:creationId xmlns:a16="http://schemas.microsoft.com/office/drawing/2014/main" id="{35CF1117-FC57-EE32-CC5D-99BCB060BA8F}"/>
                </a:ext>
              </a:extLst>
            </p:cNvPr>
            <p:cNvSpPr/>
            <p:nvPr/>
          </p:nvSpPr>
          <p:spPr>
            <a:xfrm rot="1421231">
              <a:off x="5914785" y="3116256"/>
              <a:ext cx="367386"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テキスト ボックス 209">
              <a:extLst>
                <a:ext uri="{FF2B5EF4-FFF2-40B4-BE49-F238E27FC236}">
                  <a16:creationId xmlns:a16="http://schemas.microsoft.com/office/drawing/2014/main" id="{1F239BA2-A640-9544-538F-D2894749B6E0}"/>
                </a:ext>
              </a:extLst>
            </p:cNvPr>
            <p:cNvSpPr txBox="1"/>
            <p:nvPr/>
          </p:nvSpPr>
          <p:spPr>
            <a:xfrm>
              <a:off x="6854807" y="2416067"/>
              <a:ext cx="1489227" cy="369332"/>
            </a:xfrm>
            <a:prstGeom prst="rect">
              <a:avLst/>
            </a:prstGeom>
            <a:noFill/>
          </p:spPr>
          <p:txBody>
            <a:bodyPr wrap="square" rtlCol="0">
              <a:spAutoFit/>
            </a:bodyPr>
            <a:lstStyle/>
            <a:p>
              <a:r>
                <a:rPr kumimoji="1" lang="ja-JP" altLang="en-US"/>
                <a:t>基底状態</a:t>
              </a:r>
            </a:p>
          </p:txBody>
        </p:sp>
        <p:sp>
          <p:nvSpPr>
            <p:cNvPr id="211" name="テキスト ボックス 210">
              <a:extLst>
                <a:ext uri="{FF2B5EF4-FFF2-40B4-BE49-F238E27FC236}">
                  <a16:creationId xmlns:a16="http://schemas.microsoft.com/office/drawing/2014/main" id="{6654C0F9-1CFC-02EA-9525-0128A8E4E41C}"/>
                </a:ext>
              </a:extLst>
            </p:cNvPr>
            <p:cNvSpPr txBox="1"/>
            <p:nvPr/>
          </p:nvSpPr>
          <p:spPr>
            <a:xfrm>
              <a:off x="6940021" y="3273341"/>
              <a:ext cx="1489227" cy="369332"/>
            </a:xfrm>
            <a:prstGeom prst="rect">
              <a:avLst/>
            </a:prstGeom>
            <a:noFill/>
          </p:spPr>
          <p:txBody>
            <a:bodyPr wrap="square" rtlCol="0">
              <a:spAutoFit/>
            </a:bodyPr>
            <a:lstStyle/>
            <a:p>
              <a:r>
                <a:rPr lang="en-US" altLang="ja-JP" dirty="0"/>
                <a:t>isomer</a:t>
              </a:r>
              <a:r>
                <a:rPr kumimoji="1" lang="ja-JP" altLang="en-US"/>
                <a:t>状態</a:t>
              </a:r>
            </a:p>
          </p:txBody>
        </p:sp>
      </p:grpSp>
      <p:sp>
        <p:nvSpPr>
          <p:cNvPr id="213" name="テキスト ボックス 212">
            <a:extLst>
              <a:ext uri="{FF2B5EF4-FFF2-40B4-BE49-F238E27FC236}">
                <a16:creationId xmlns:a16="http://schemas.microsoft.com/office/drawing/2014/main" id="{8D9EFE35-F864-6655-9C44-1221F88E4DD0}"/>
              </a:ext>
            </a:extLst>
          </p:cNvPr>
          <p:cNvSpPr txBox="1"/>
          <p:nvPr/>
        </p:nvSpPr>
        <p:spPr>
          <a:xfrm>
            <a:off x="873824" y="1543206"/>
            <a:ext cx="8045087" cy="369332"/>
          </a:xfrm>
          <a:prstGeom prst="rect">
            <a:avLst/>
          </a:prstGeom>
          <a:noFill/>
        </p:spPr>
        <p:txBody>
          <a:bodyPr wrap="square" rtlCol="0">
            <a:spAutoFit/>
          </a:bodyPr>
          <a:lstStyle/>
          <a:p>
            <a:r>
              <a:rPr kumimoji="1" lang="en-US" altLang="ja-JP" dirty="0"/>
              <a:t>(D) </a:t>
            </a:r>
            <a:r>
              <a:rPr kumimoji="1" lang="ja-JP" altLang="en-US"/>
              <a:t>統計的</a:t>
            </a:r>
            <a:r>
              <a:rPr lang="en" altLang="ja-JP" sz="1800" dirty="0">
                <a:effectLst/>
                <a:latin typeface="NimbusRomNo9L"/>
              </a:rPr>
              <a:t>abrasion-ablation</a:t>
            </a:r>
            <a:r>
              <a:rPr kumimoji="1" lang="ja-JP" altLang="en-US"/>
              <a:t>モデル</a:t>
            </a:r>
            <a:r>
              <a:rPr kumimoji="1" lang="en-US" altLang="ja-JP" dirty="0"/>
              <a:t>(De </a:t>
            </a:r>
            <a:r>
              <a:rPr kumimoji="1" lang="en-US" altLang="ja-JP" dirty="0" err="1"/>
              <a:t>jong</a:t>
            </a:r>
            <a:r>
              <a:rPr kumimoji="1" lang="en-US" altLang="ja-JP" dirty="0"/>
              <a:t>)</a:t>
            </a:r>
            <a:endParaRPr kumimoji="1" lang="ja-JP" altLang="en-US"/>
          </a:p>
        </p:txBody>
      </p:sp>
      <p:grpSp>
        <p:nvGrpSpPr>
          <p:cNvPr id="214" name="グループ化 213">
            <a:extLst>
              <a:ext uri="{FF2B5EF4-FFF2-40B4-BE49-F238E27FC236}">
                <a16:creationId xmlns:a16="http://schemas.microsoft.com/office/drawing/2014/main" id="{8C63603C-7264-3490-2C0D-B9BE4A435A11}"/>
              </a:ext>
            </a:extLst>
          </p:cNvPr>
          <p:cNvGrpSpPr/>
          <p:nvPr/>
        </p:nvGrpSpPr>
        <p:grpSpPr>
          <a:xfrm>
            <a:off x="838200" y="4076602"/>
            <a:ext cx="10515600" cy="2871734"/>
            <a:chOff x="838200" y="4076602"/>
            <a:chExt cx="10515600" cy="2871734"/>
          </a:xfrm>
        </p:grpSpPr>
        <p:sp>
          <p:nvSpPr>
            <p:cNvPr id="215" name="正方形/長方形 214">
              <a:extLst>
                <a:ext uri="{FF2B5EF4-FFF2-40B4-BE49-F238E27FC236}">
                  <a16:creationId xmlns:a16="http://schemas.microsoft.com/office/drawing/2014/main" id="{C82EFA4A-9BE2-C3B8-82C2-70772C1D4B4E}"/>
                </a:ext>
              </a:extLst>
            </p:cNvPr>
            <p:cNvSpPr/>
            <p:nvPr/>
          </p:nvSpPr>
          <p:spPr>
            <a:xfrm>
              <a:off x="838200" y="4119746"/>
              <a:ext cx="10515600" cy="2828590"/>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6" name="グループ化 215">
              <a:extLst>
                <a:ext uri="{FF2B5EF4-FFF2-40B4-BE49-F238E27FC236}">
                  <a16:creationId xmlns:a16="http://schemas.microsoft.com/office/drawing/2014/main" id="{C9BF4A8B-3198-AD1A-E4D9-338C75BB236C}"/>
                </a:ext>
              </a:extLst>
            </p:cNvPr>
            <p:cNvGrpSpPr/>
            <p:nvPr/>
          </p:nvGrpSpPr>
          <p:grpSpPr>
            <a:xfrm>
              <a:off x="1096553" y="4253581"/>
              <a:ext cx="10069513" cy="2694754"/>
              <a:chOff x="132131" y="1234879"/>
              <a:chExt cx="10069513" cy="2694754"/>
            </a:xfrm>
          </p:grpSpPr>
          <p:grpSp>
            <p:nvGrpSpPr>
              <p:cNvPr id="246" name="グループ化 245">
                <a:extLst>
                  <a:ext uri="{FF2B5EF4-FFF2-40B4-BE49-F238E27FC236}">
                    <a16:creationId xmlns:a16="http://schemas.microsoft.com/office/drawing/2014/main" id="{C08AFBF0-C8D8-32DF-3747-9575928913A2}"/>
                  </a:ext>
                </a:extLst>
              </p:cNvPr>
              <p:cNvGrpSpPr/>
              <p:nvPr/>
            </p:nvGrpSpPr>
            <p:grpSpPr>
              <a:xfrm>
                <a:off x="132131" y="1234879"/>
                <a:ext cx="10069513" cy="2694754"/>
                <a:chOff x="159676" y="3072307"/>
                <a:chExt cx="7070033" cy="2094839"/>
              </a:xfrm>
            </p:grpSpPr>
            <p:sp>
              <p:nvSpPr>
                <p:cNvPr id="255" name="円/楕円 254">
                  <a:extLst>
                    <a:ext uri="{FF2B5EF4-FFF2-40B4-BE49-F238E27FC236}">
                      <a16:creationId xmlns:a16="http://schemas.microsoft.com/office/drawing/2014/main" id="{18F9C213-AD69-D10A-31CE-948216F6BE95}"/>
                    </a:ext>
                  </a:extLst>
                </p:cNvPr>
                <p:cNvSpPr/>
                <p:nvPr/>
              </p:nvSpPr>
              <p:spPr>
                <a:xfrm>
                  <a:off x="217042" y="3973390"/>
                  <a:ext cx="569369" cy="632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円/楕円 255">
                  <a:extLst>
                    <a:ext uri="{FF2B5EF4-FFF2-40B4-BE49-F238E27FC236}">
                      <a16:creationId xmlns:a16="http://schemas.microsoft.com/office/drawing/2014/main" id="{2165E397-EE3C-4BCB-18C4-260F578DEF42}"/>
                    </a:ext>
                  </a:extLst>
                </p:cNvPr>
                <p:cNvSpPr/>
                <p:nvPr/>
              </p:nvSpPr>
              <p:spPr>
                <a:xfrm>
                  <a:off x="781861" y="4418979"/>
                  <a:ext cx="357352" cy="3888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右矢印 256">
                  <a:extLst>
                    <a:ext uri="{FF2B5EF4-FFF2-40B4-BE49-F238E27FC236}">
                      <a16:creationId xmlns:a16="http://schemas.microsoft.com/office/drawing/2014/main" id="{2BF00F07-F116-5C27-C22A-294D4073353A}"/>
                    </a:ext>
                  </a:extLst>
                </p:cNvPr>
                <p:cNvSpPr/>
                <p:nvPr/>
              </p:nvSpPr>
              <p:spPr>
                <a:xfrm>
                  <a:off x="1362804" y="4179590"/>
                  <a:ext cx="257950" cy="29823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8" name="直線矢印コネクタ 257">
                  <a:extLst>
                    <a:ext uri="{FF2B5EF4-FFF2-40B4-BE49-F238E27FC236}">
                      <a16:creationId xmlns:a16="http://schemas.microsoft.com/office/drawing/2014/main" id="{20833FEF-6427-24DC-91E4-3773D4D21DEE}"/>
                    </a:ext>
                  </a:extLst>
                </p:cNvPr>
                <p:cNvCxnSpPr>
                  <a:cxnSpLocks/>
                </p:cNvCxnSpPr>
                <p:nvPr/>
              </p:nvCxnSpPr>
              <p:spPr>
                <a:xfrm>
                  <a:off x="786411" y="4309248"/>
                  <a:ext cx="48488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9" name="テキスト ボックス 258">
                  <a:extLst>
                    <a:ext uri="{FF2B5EF4-FFF2-40B4-BE49-F238E27FC236}">
                      <a16:creationId xmlns:a16="http://schemas.microsoft.com/office/drawing/2014/main" id="{E0E8E01A-4B6D-D2A9-7079-93ED57019694}"/>
                    </a:ext>
                  </a:extLst>
                </p:cNvPr>
                <p:cNvSpPr txBox="1"/>
                <p:nvPr/>
              </p:nvSpPr>
              <p:spPr>
                <a:xfrm>
                  <a:off x="159676" y="3604059"/>
                  <a:ext cx="1392180" cy="369332"/>
                </a:xfrm>
                <a:prstGeom prst="rect">
                  <a:avLst/>
                </a:prstGeom>
                <a:noFill/>
              </p:spPr>
              <p:txBody>
                <a:bodyPr wrap="square" rtlCol="0">
                  <a:spAutoFit/>
                </a:bodyPr>
                <a:lstStyle/>
                <a:p>
                  <a:r>
                    <a:rPr kumimoji="1" lang="en-US" altLang="ja-JP" dirty="0"/>
                    <a:t>Projectile</a:t>
                  </a:r>
                  <a:endParaRPr kumimoji="1" lang="ja-JP" altLang="en-US"/>
                </a:p>
              </p:txBody>
            </p:sp>
            <p:sp>
              <p:nvSpPr>
                <p:cNvPr id="260" name="テキスト ボックス 259">
                  <a:extLst>
                    <a:ext uri="{FF2B5EF4-FFF2-40B4-BE49-F238E27FC236}">
                      <a16:creationId xmlns:a16="http://schemas.microsoft.com/office/drawing/2014/main" id="{710088EA-A181-BC34-B1C0-C283165F7737}"/>
                    </a:ext>
                  </a:extLst>
                </p:cNvPr>
                <p:cNvSpPr txBox="1"/>
                <p:nvPr/>
              </p:nvSpPr>
              <p:spPr>
                <a:xfrm>
                  <a:off x="722957" y="4797814"/>
                  <a:ext cx="1447137" cy="369332"/>
                </a:xfrm>
                <a:prstGeom prst="rect">
                  <a:avLst/>
                </a:prstGeom>
                <a:noFill/>
              </p:spPr>
              <p:txBody>
                <a:bodyPr wrap="square" rtlCol="0">
                  <a:spAutoFit/>
                </a:bodyPr>
                <a:lstStyle/>
                <a:p>
                  <a:r>
                    <a:rPr kumimoji="1" lang="en-US" altLang="ja-JP" dirty="0"/>
                    <a:t>Target</a:t>
                  </a:r>
                  <a:endParaRPr kumimoji="1" lang="ja-JP" altLang="en-US"/>
                </a:p>
              </p:txBody>
            </p:sp>
            <p:sp>
              <p:nvSpPr>
                <p:cNvPr id="261" name="円/楕円 260">
                  <a:extLst>
                    <a:ext uri="{FF2B5EF4-FFF2-40B4-BE49-F238E27FC236}">
                      <a16:creationId xmlns:a16="http://schemas.microsoft.com/office/drawing/2014/main" id="{B2CDC33C-257A-5145-3EBB-559B953D3EA5}"/>
                    </a:ext>
                  </a:extLst>
                </p:cNvPr>
                <p:cNvSpPr/>
                <p:nvPr/>
              </p:nvSpPr>
              <p:spPr>
                <a:xfrm>
                  <a:off x="1733953" y="4011701"/>
                  <a:ext cx="554239" cy="641787"/>
                </a:xfrm>
                <a:prstGeom prst="ellipse">
                  <a:avLst/>
                </a:prstGeom>
                <a:solidFill>
                  <a:srgbClr val="7030A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 name="テキスト ボックス 261">
                  <a:extLst>
                    <a:ext uri="{FF2B5EF4-FFF2-40B4-BE49-F238E27FC236}">
                      <a16:creationId xmlns:a16="http://schemas.microsoft.com/office/drawing/2014/main" id="{A2D62517-C199-9AC9-89C4-B790A26DA421}"/>
                    </a:ext>
                  </a:extLst>
                </p:cNvPr>
                <p:cNvSpPr txBox="1"/>
                <p:nvPr/>
              </p:nvSpPr>
              <p:spPr>
                <a:xfrm>
                  <a:off x="2245701" y="3072307"/>
                  <a:ext cx="1819801" cy="502443"/>
                </a:xfrm>
                <a:prstGeom prst="rect">
                  <a:avLst/>
                </a:prstGeom>
                <a:noFill/>
              </p:spPr>
              <p:txBody>
                <a:bodyPr wrap="square" rtlCol="0">
                  <a:spAutoFit/>
                </a:bodyPr>
                <a:lstStyle/>
                <a:p>
                  <a:r>
                    <a:rPr kumimoji="1" lang="ja-JP" altLang="en-US"/>
                    <a:t>摩耗過程</a:t>
                  </a:r>
                  <a:br>
                    <a:rPr kumimoji="1" lang="en-US" altLang="ja-JP" dirty="0"/>
                  </a:br>
                  <a:r>
                    <a:rPr kumimoji="1" lang="en-US" altLang="ja-JP" dirty="0"/>
                    <a:t>(Abrasion</a:t>
                  </a:r>
                  <a:r>
                    <a:rPr lang="ja-JP" altLang="en-US"/>
                    <a:t>過程</a:t>
                  </a:r>
                  <a:r>
                    <a:rPr lang="en-US" altLang="ja-JP" dirty="0"/>
                    <a:t>)</a:t>
                  </a:r>
                  <a:endParaRPr kumimoji="1" lang="ja-JP" altLang="en-US"/>
                </a:p>
              </p:txBody>
            </p:sp>
            <p:sp>
              <p:nvSpPr>
                <p:cNvPr id="263" name="テキスト ボックス 262">
                  <a:extLst>
                    <a:ext uri="{FF2B5EF4-FFF2-40B4-BE49-F238E27FC236}">
                      <a16:creationId xmlns:a16="http://schemas.microsoft.com/office/drawing/2014/main" id="{884EDA26-51FD-14E0-CDEC-48C5A7C6A9DC}"/>
                    </a:ext>
                  </a:extLst>
                </p:cNvPr>
                <p:cNvSpPr txBox="1"/>
                <p:nvPr/>
              </p:nvSpPr>
              <p:spPr>
                <a:xfrm>
                  <a:off x="860335" y="4021481"/>
                  <a:ext cx="468552" cy="369332"/>
                </a:xfrm>
                <a:prstGeom prst="rect">
                  <a:avLst/>
                </a:prstGeom>
                <a:noFill/>
              </p:spPr>
              <p:txBody>
                <a:bodyPr wrap="square" rtlCol="0">
                  <a:spAutoFit/>
                </a:bodyPr>
                <a:lstStyle/>
                <a:p>
                  <a:r>
                    <a:rPr lang="en-US" altLang="ja-JP" dirty="0" err="1"/>
                    <a:t>v</a:t>
                  </a:r>
                  <a:r>
                    <a:rPr kumimoji="1" lang="en-US" altLang="ja-JP" baseline="-25000" dirty="0" err="1"/>
                    <a:t>p</a:t>
                  </a:r>
                  <a:endParaRPr kumimoji="1" lang="ja-JP" altLang="en-US" baseline="-25000"/>
                </a:p>
              </p:txBody>
            </p:sp>
            <p:sp>
              <p:nvSpPr>
                <p:cNvPr id="264" name="テキスト ボックス 263">
                  <a:extLst>
                    <a:ext uri="{FF2B5EF4-FFF2-40B4-BE49-F238E27FC236}">
                      <a16:creationId xmlns:a16="http://schemas.microsoft.com/office/drawing/2014/main" id="{3F63F5EE-AECA-BD62-3AD2-6B8706520BD9}"/>
                    </a:ext>
                  </a:extLst>
                </p:cNvPr>
                <p:cNvSpPr txBox="1"/>
                <p:nvPr/>
              </p:nvSpPr>
              <p:spPr>
                <a:xfrm>
                  <a:off x="5409908" y="3565141"/>
                  <a:ext cx="1819801" cy="369332"/>
                </a:xfrm>
                <a:prstGeom prst="rect">
                  <a:avLst/>
                </a:prstGeom>
                <a:noFill/>
              </p:spPr>
              <p:txBody>
                <a:bodyPr wrap="square" rtlCol="0">
                  <a:spAutoFit/>
                </a:bodyPr>
                <a:lstStyle/>
                <a:p>
                  <a:r>
                    <a:rPr lang="en-US" altLang="ja-JP" dirty="0"/>
                    <a:t>Fragment</a:t>
                  </a:r>
                  <a:endParaRPr kumimoji="1" lang="ja-JP" altLang="en-US"/>
                </a:p>
              </p:txBody>
            </p:sp>
          </p:grpSp>
          <p:sp>
            <p:nvSpPr>
              <p:cNvPr id="247" name="テキスト ボックス 246">
                <a:extLst>
                  <a:ext uri="{FF2B5EF4-FFF2-40B4-BE49-F238E27FC236}">
                    <a16:creationId xmlns:a16="http://schemas.microsoft.com/office/drawing/2014/main" id="{A4AAA285-85F7-F124-7355-E5E13A98291D}"/>
                  </a:ext>
                </a:extLst>
              </p:cNvPr>
              <p:cNvSpPr txBox="1"/>
              <p:nvPr/>
            </p:nvSpPr>
            <p:spPr>
              <a:xfrm>
                <a:off x="240985" y="2471896"/>
                <a:ext cx="661716" cy="369332"/>
              </a:xfrm>
              <a:prstGeom prst="rect">
                <a:avLst/>
              </a:prstGeom>
              <a:noFill/>
            </p:spPr>
            <p:txBody>
              <a:bodyPr wrap="square" rtlCol="0">
                <a:spAutoFit/>
              </a:bodyPr>
              <a:lstStyle/>
              <a:p>
                <a:r>
                  <a:rPr kumimoji="1" lang="en-US" altLang="ja-JP" dirty="0">
                    <a:solidFill>
                      <a:schemeClr val="bg1"/>
                    </a:solidFill>
                  </a:rPr>
                  <a:t>A</a:t>
                </a:r>
                <a:r>
                  <a:rPr kumimoji="1" lang="en-US" altLang="ja-JP" baseline="-25000" dirty="0">
                    <a:solidFill>
                      <a:schemeClr val="bg1"/>
                    </a:solidFill>
                  </a:rPr>
                  <a:t>p</a:t>
                </a:r>
                <a:endParaRPr kumimoji="1" lang="ja-JP" altLang="en-US" baseline="-25000">
                  <a:solidFill>
                    <a:schemeClr val="bg1"/>
                  </a:solidFill>
                </a:endParaRPr>
              </a:p>
            </p:txBody>
          </p:sp>
          <p:sp>
            <p:nvSpPr>
              <p:cNvPr id="248" name="円/楕円 247">
                <a:extLst>
                  <a:ext uri="{FF2B5EF4-FFF2-40B4-BE49-F238E27FC236}">
                    <a16:creationId xmlns:a16="http://schemas.microsoft.com/office/drawing/2014/main" id="{3F2C5A4F-4FBD-DB83-6021-2A0EB8AD52AC}"/>
                  </a:ext>
                </a:extLst>
              </p:cNvPr>
              <p:cNvSpPr/>
              <p:nvPr/>
            </p:nvSpPr>
            <p:spPr>
              <a:xfrm>
                <a:off x="2492711" y="2458517"/>
                <a:ext cx="548906" cy="581565"/>
              </a:xfrm>
              <a:prstGeom prst="ellipse">
                <a:avLst/>
              </a:prstGeom>
              <a:solidFill>
                <a:srgbClr val="00B0F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9" name="円/楕円 248">
                <a:extLst>
                  <a:ext uri="{FF2B5EF4-FFF2-40B4-BE49-F238E27FC236}">
                    <a16:creationId xmlns:a16="http://schemas.microsoft.com/office/drawing/2014/main" id="{1F3A9229-E622-5F1D-D159-C94AFE288768}"/>
                  </a:ext>
                </a:extLst>
              </p:cNvPr>
              <p:cNvSpPr/>
              <p:nvPr/>
            </p:nvSpPr>
            <p:spPr>
              <a:xfrm>
                <a:off x="2557961" y="3069104"/>
                <a:ext cx="425927" cy="189707"/>
              </a:xfrm>
              <a:prstGeom prst="ellipse">
                <a:avLst/>
              </a:prstGeom>
              <a:solidFill>
                <a:srgbClr val="00B0F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0" name="円/楕円 249">
                <a:extLst>
                  <a:ext uri="{FF2B5EF4-FFF2-40B4-BE49-F238E27FC236}">
                    <a16:creationId xmlns:a16="http://schemas.microsoft.com/office/drawing/2014/main" id="{B28899AF-A424-8862-9F7E-E050F6CBE4F2}"/>
                  </a:ext>
                </a:extLst>
              </p:cNvPr>
              <p:cNvSpPr/>
              <p:nvPr/>
            </p:nvSpPr>
            <p:spPr>
              <a:xfrm>
                <a:off x="3151794" y="3028319"/>
                <a:ext cx="508960" cy="500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1" name="フリーフォーム 250">
                <a:extLst>
                  <a:ext uri="{FF2B5EF4-FFF2-40B4-BE49-F238E27FC236}">
                    <a16:creationId xmlns:a16="http://schemas.microsoft.com/office/drawing/2014/main" id="{2BCB3A9B-57F3-6BB4-8327-6BBAFE09137C}"/>
                  </a:ext>
                </a:extLst>
              </p:cNvPr>
              <p:cNvSpPr/>
              <p:nvPr/>
            </p:nvSpPr>
            <p:spPr>
              <a:xfrm rot="1570953">
                <a:off x="2936399" y="2992836"/>
                <a:ext cx="558059" cy="323433"/>
              </a:xfrm>
              <a:custGeom>
                <a:avLst/>
                <a:gdLst>
                  <a:gd name="connsiteX0" fmla="*/ 0 w 1023257"/>
                  <a:gd name="connsiteY0" fmla="*/ 228642 h 251243"/>
                  <a:gd name="connsiteX1" fmla="*/ 65315 w 1023257"/>
                  <a:gd name="connsiteY1" fmla="*/ 42 h 251243"/>
                  <a:gd name="connsiteX2" fmla="*/ 152400 w 1023257"/>
                  <a:gd name="connsiteY2" fmla="*/ 217756 h 251243"/>
                  <a:gd name="connsiteX3" fmla="*/ 239486 w 1023257"/>
                  <a:gd name="connsiteY3" fmla="*/ 21813 h 251243"/>
                  <a:gd name="connsiteX4" fmla="*/ 304800 w 1023257"/>
                  <a:gd name="connsiteY4" fmla="*/ 228642 h 251243"/>
                  <a:gd name="connsiteX5" fmla="*/ 391886 w 1023257"/>
                  <a:gd name="connsiteY5" fmla="*/ 32699 h 251243"/>
                  <a:gd name="connsiteX6" fmla="*/ 500743 w 1023257"/>
                  <a:gd name="connsiteY6" fmla="*/ 239528 h 251243"/>
                  <a:gd name="connsiteX7" fmla="*/ 576943 w 1023257"/>
                  <a:gd name="connsiteY7" fmla="*/ 21813 h 251243"/>
                  <a:gd name="connsiteX8" fmla="*/ 653143 w 1023257"/>
                  <a:gd name="connsiteY8" fmla="*/ 228642 h 251243"/>
                  <a:gd name="connsiteX9" fmla="*/ 827315 w 1023257"/>
                  <a:gd name="connsiteY9" fmla="*/ 42 h 251243"/>
                  <a:gd name="connsiteX10" fmla="*/ 892629 w 1023257"/>
                  <a:gd name="connsiteY10" fmla="*/ 250413 h 251243"/>
                  <a:gd name="connsiteX11" fmla="*/ 1023257 w 1023257"/>
                  <a:gd name="connsiteY11" fmla="*/ 65356 h 25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3257" h="251243">
                    <a:moveTo>
                      <a:pt x="0" y="228642"/>
                    </a:moveTo>
                    <a:cubicBezTo>
                      <a:pt x="19957" y="115249"/>
                      <a:pt x="39915" y="1856"/>
                      <a:pt x="65315" y="42"/>
                    </a:cubicBezTo>
                    <a:cubicBezTo>
                      <a:pt x="90715" y="-1772"/>
                      <a:pt x="123372" y="214127"/>
                      <a:pt x="152400" y="217756"/>
                    </a:cubicBezTo>
                    <a:cubicBezTo>
                      <a:pt x="181429" y="221384"/>
                      <a:pt x="214086" y="19999"/>
                      <a:pt x="239486" y="21813"/>
                    </a:cubicBezTo>
                    <a:cubicBezTo>
                      <a:pt x="264886" y="23627"/>
                      <a:pt x="279400" y="226828"/>
                      <a:pt x="304800" y="228642"/>
                    </a:cubicBezTo>
                    <a:cubicBezTo>
                      <a:pt x="330200" y="230456"/>
                      <a:pt x="359229" y="30885"/>
                      <a:pt x="391886" y="32699"/>
                    </a:cubicBezTo>
                    <a:cubicBezTo>
                      <a:pt x="424543" y="34513"/>
                      <a:pt x="469900" y="241342"/>
                      <a:pt x="500743" y="239528"/>
                    </a:cubicBezTo>
                    <a:cubicBezTo>
                      <a:pt x="531586" y="237714"/>
                      <a:pt x="551543" y="23627"/>
                      <a:pt x="576943" y="21813"/>
                    </a:cubicBezTo>
                    <a:cubicBezTo>
                      <a:pt x="602343" y="19999"/>
                      <a:pt x="611414" y="232271"/>
                      <a:pt x="653143" y="228642"/>
                    </a:cubicBezTo>
                    <a:cubicBezTo>
                      <a:pt x="694872" y="225013"/>
                      <a:pt x="787401" y="-3586"/>
                      <a:pt x="827315" y="42"/>
                    </a:cubicBezTo>
                    <a:cubicBezTo>
                      <a:pt x="867229" y="3670"/>
                      <a:pt x="859972" y="239527"/>
                      <a:pt x="892629" y="250413"/>
                    </a:cubicBezTo>
                    <a:cubicBezTo>
                      <a:pt x="925286" y="261299"/>
                      <a:pt x="974271" y="163327"/>
                      <a:pt x="1023257" y="6535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2" name="テキスト ボックス 251">
                <a:extLst>
                  <a:ext uri="{FF2B5EF4-FFF2-40B4-BE49-F238E27FC236}">
                    <a16:creationId xmlns:a16="http://schemas.microsoft.com/office/drawing/2014/main" id="{1AD945F3-46AB-BFA2-994A-4B807CA76DD1}"/>
                  </a:ext>
                </a:extLst>
              </p:cNvPr>
              <p:cNvSpPr txBox="1"/>
              <p:nvPr/>
            </p:nvSpPr>
            <p:spPr>
              <a:xfrm>
                <a:off x="2107768" y="3392319"/>
                <a:ext cx="2179084" cy="246221"/>
              </a:xfrm>
              <a:prstGeom prst="rect">
                <a:avLst/>
              </a:prstGeom>
              <a:noFill/>
            </p:spPr>
            <p:txBody>
              <a:bodyPr wrap="square" rtlCol="0">
                <a:spAutoFit/>
              </a:bodyPr>
              <a:lstStyle/>
              <a:p>
                <a:r>
                  <a:rPr kumimoji="1" lang="en-US" altLang="ja-JP" sz="1000" dirty="0"/>
                  <a:t>Fermi</a:t>
                </a:r>
                <a:r>
                  <a:rPr kumimoji="1" lang="ja-JP" altLang="en-US" sz="1000"/>
                  <a:t>運動量程度</a:t>
                </a:r>
              </a:p>
            </p:txBody>
          </p:sp>
          <p:sp>
            <p:nvSpPr>
              <p:cNvPr id="253" name="テキスト ボックス 252">
                <a:extLst>
                  <a:ext uri="{FF2B5EF4-FFF2-40B4-BE49-F238E27FC236}">
                    <a16:creationId xmlns:a16="http://schemas.microsoft.com/office/drawing/2014/main" id="{68509C9C-1526-1800-EC10-65CF8FAC3BD1}"/>
                  </a:ext>
                </a:extLst>
              </p:cNvPr>
              <p:cNvSpPr txBox="1"/>
              <p:nvPr/>
            </p:nvSpPr>
            <p:spPr>
              <a:xfrm>
                <a:off x="3145339" y="2453451"/>
                <a:ext cx="667337" cy="369332"/>
              </a:xfrm>
              <a:prstGeom prst="rect">
                <a:avLst/>
              </a:prstGeom>
              <a:noFill/>
            </p:spPr>
            <p:txBody>
              <a:bodyPr wrap="square" rtlCol="0">
                <a:spAutoFit/>
              </a:bodyPr>
              <a:lstStyle/>
              <a:p>
                <a:r>
                  <a:rPr lang="en-US" altLang="ja-JP" dirty="0" err="1"/>
                  <a:t>v</a:t>
                </a:r>
                <a:r>
                  <a:rPr kumimoji="1" lang="en-US" altLang="ja-JP" baseline="-25000" dirty="0" err="1"/>
                  <a:t>pf</a:t>
                </a:r>
                <a:endParaRPr kumimoji="1" lang="ja-JP" altLang="en-US" baseline="-25000"/>
              </a:p>
            </p:txBody>
          </p:sp>
          <p:cxnSp>
            <p:nvCxnSpPr>
              <p:cNvPr id="254" name="直線矢印コネクタ 253">
                <a:extLst>
                  <a:ext uri="{FF2B5EF4-FFF2-40B4-BE49-F238E27FC236}">
                    <a16:creationId xmlns:a16="http://schemas.microsoft.com/office/drawing/2014/main" id="{4A1CCA49-9C8A-8F89-6BBE-5E8D5154CCC5}"/>
                  </a:ext>
                </a:extLst>
              </p:cNvPr>
              <p:cNvCxnSpPr>
                <a:cxnSpLocks/>
              </p:cNvCxnSpPr>
              <p:nvPr/>
            </p:nvCxnSpPr>
            <p:spPr>
              <a:xfrm>
                <a:off x="3043766" y="2841227"/>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17" name="円/楕円 216">
              <a:extLst>
                <a:ext uri="{FF2B5EF4-FFF2-40B4-BE49-F238E27FC236}">
                  <a16:creationId xmlns:a16="http://schemas.microsoft.com/office/drawing/2014/main" id="{11EB0B43-319B-767A-3DFF-D8DE95E88901}"/>
                </a:ext>
              </a:extLst>
            </p:cNvPr>
            <p:cNvSpPr/>
            <p:nvPr/>
          </p:nvSpPr>
          <p:spPr>
            <a:xfrm>
              <a:off x="6231318" y="5539564"/>
              <a:ext cx="710233" cy="59390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テキスト ボックス 217">
              <a:extLst>
                <a:ext uri="{FF2B5EF4-FFF2-40B4-BE49-F238E27FC236}">
                  <a16:creationId xmlns:a16="http://schemas.microsoft.com/office/drawing/2014/main" id="{C20F985B-3FF9-04B0-7BFA-7C0921068407}"/>
                </a:ext>
              </a:extLst>
            </p:cNvPr>
            <p:cNvSpPr txBox="1"/>
            <p:nvPr/>
          </p:nvSpPr>
          <p:spPr>
            <a:xfrm>
              <a:off x="5766185" y="4243734"/>
              <a:ext cx="2591856" cy="646331"/>
            </a:xfrm>
            <a:prstGeom prst="rect">
              <a:avLst/>
            </a:prstGeom>
            <a:noFill/>
          </p:spPr>
          <p:txBody>
            <a:bodyPr wrap="square" rtlCol="0">
              <a:spAutoFit/>
            </a:bodyPr>
            <a:lstStyle/>
            <a:p>
              <a:r>
                <a:rPr kumimoji="1" lang="ja-JP" altLang="en-US"/>
                <a:t>蒸発過程</a:t>
              </a:r>
              <a:br>
                <a:rPr kumimoji="1" lang="en-US" altLang="ja-JP" dirty="0"/>
              </a:br>
              <a:r>
                <a:rPr kumimoji="1" lang="en-US" altLang="ja-JP" dirty="0"/>
                <a:t>(Ablation</a:t>
              </a:r>
              <a:r>
                <a:rPr lang="ja-JP" altLang="en-US"/>
                <a:t>過程</a:t>
              </a:r>
              <a:r>
                <a:rPr lang="en-US" altLang="ja-JP" dirty="0"/>
                <a:t>)</a:t>
              </a:r>
              <a:endParaRPr kumimoji="1" lang="ja-JP" altLang="en-US"/>
            </a:p>
          </p:txBody>
        </p:sp>
        <p:sp>
          <p:nvSpPr>
            <p:cNvPr id="219" name="テキスト ボックス 218">
              <a:extLst>
                <a:ext uri="{FF2B5EF4-FFF2-40B4-BE49-F238E27FC236}">
                  <a16:creationId xmlns:a16="http://schemas.microsoft.com/office/drawing/2014/main" id="{10AF66EB-6D27-F907-AE30-52731DB54481}"/>
                </a:ext>
              </a:extLst>
            </p:cNvPr>
            <p:cNvSpPr txBox="1"/>
            <p:nvPr/>
          </p:nvSpPr>
          <p:spPr>
            <a:xfrm>
              <a:off x="6945510" y="5568966"/>
              <a:ext cx="667337" cy="369332"/>
            </a:xfrm>
            <a:prstGeom prst="rect">
              <a:avLst/>
            </a:prstGeom>
            <a:noFill/>
          </p:spPr>
          <p:txBody>
            <a:bodyPr wrap="square" rtlCol="0">
              <a:spAutoFit/>
            </a:bodyPr>
            <a:lstStyle/>
            <a:p>
              <a:r>
                <a:rPr lang="en-US" altLang="ja-JP" dirty="0" err="1"/>
                <a:t>v</a:t>
              </a:r>
              <a:r>
                <a:rPr kumimoji="1" lang="en-US" altLang="ja-JP" baseline="-25000" dirty="0" err="1"/>
                <a:t>pf</a:t>
              </a:r>
              <a:endParaRPr kumimoji="1" lang="ja-JP" altLang="en-US" baseline="-25000"/>
            </a:p>
          </p:txBody>
        </p:sp>
        <p:cxnSp>
          <p:nvCxnSpPr>
            <p:cNvPr id="220" name="直線矢印コネクタ 219">
              <a:extLst>
                <a:ext uri="{FF2B5EF4-FFF2-40B4-BE49-F238E27FC236}">
                  <a16:creationId xmlns:a16="http://schemas.microsoft.com/office/drawing/2014/main" id="{4E948DE6-C28E-6637-DCDF-B5E3A290572C}"/>
                </a:ext>
              </a:extLst>
            </p:cNvPr>
            <p:cNvCxnSpPr>
              <a:cxnSpLocks/>
            </p:cNvCxnSpPr>
            <p:nvPr/>
          </p:nvCxnSpPr>
          <p:spPr>
            <a:xfrm>
              <a:off x="6954569" y="5952109"/>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1" name="テキスト ボックス 220">
              <a:extLst>
                <a:ext uri="{FF2B5EF4-FFF2-40B4-BE49-F238E27FC236}">
                  <a16:creationId xmlns:a16="http://schemas.microsoft.com/office/drawing/2014/main" id="{7CB64071-EBC6-F1B6-0EBF-EAF8F8820F95}"/>
                </a:ext>
              </a:extLst>
            </p:cNvPr>
            <p:cNvSpPr txBox="1"/>
            <p:nvPr/>
          </p:nvSpPr>
          <p:spPr>
            <a:xfrm>
              <a:off x="5926914" y="5199082"/>
              <a:ext cx="1982815" cy="369332"/>
            </a:xfrm>
            <a:prstGeom prst="rect">
              <a:avLst/>
            </a:prstGeom>
            <a:noFill/>
          </p:spPr>
          <p:txBody>
            <a:bodyPr wrap="square" rtlCol="0">
              <a:spAutoFit/>
            </a:bodyPr>
            <a:lstStyle/>
            <a:p>
              <a:r>
                <a:rPr kumimoji="1" lang="en-US" altLang="ja-JP" dirty="0"/>
                <a:t>Pre-fragment</a:t>
              </a:r>
              <a:endParaRPr kumimoji="1" lang="ja-JP" altLang="en-US"/>
            </a:p>
          </p:txBody>
        </p:sp>
        <p:sp>
          <p:nvSpPr>
            <p:cNvPr id="222" name="円/楕円 221">
              <a:extLst>
                <a:ext uri="{FF2B5EF4-FFF2-40B4-BE49-F238E27FC236}">
                  <a16:creationId xmlns:a16="http://schemas.microsoft.com/office/drawing/2014/main" id="{4265B904-7F60-567C-393F-3A9C1E9FC33B}"/>
                </a:ext>
              </a:extLst>
            </p:cNvPr>
            <p:cNvSpPr/>
            <p:nvPr/>
          </p:nvSpPr>
          <p:spPr>
            <a:xfrm>
              <a:off x="6918321" y="6251174"/>
              <a:ext cx="92239" cy="10491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3" name="曲線コネクタ 222">
              <a:extLst>
                <a:ext uri="{FF2B5EF4-FFF2-40B4-BE49-F238E27FC236}">
                  <a16:creationId xmlns:a16="http://schemas.microsoft.com/office/drawing/2014/main" id="{DCF7BBFA-7B7B-E5BF-4AE6-D4A2B4C31D86}"/>
                </a:ext>
              </a:extLst>
            </p:cNvPr>
            <p:cNvCxnSpPr>
              <a:stCxn id="217" idx="5"/>
              <a:endCxn id="222" idx="0"/>
            </p:cNvCxnSpPr>
            <p:nvPr/>
          </p:nvCxnSpPr>
          <p:spPr>
            <a:xfrm rot="16200000" flipH="1">
              <a:off x="6798649" y="6085382"/>
              <a:ext cx="204682" cy="12690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4" name="曲線コネクタ 223">
              <a:extLst>
                <a:ext uri="{FF2B5EF4-FFF2-40B4-BE49-F238E27FC236}">
                  <a16:creationId xmlns:a16="http://schemas.microsoft.com/office/drawing/2014/main" id="{3E56D426-5F7E-4B1D-17C4-353C9F831E1A}"/>
                </a:ext>
              </a:extLst>
            </p:cNvPr>
            <p:cNvCxnSpPr>
              <a:cxnSpLocks/>
            </p:cNvCxnSpPr>
            <p:nvPr/>
          </p:nvCxnSpPr>
          <p:spPr>
            <a:xfrm rot="5400000">
              <a:off x="6411231" y="6203901"/>
              <a:ext cx="197192" cy="7381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25" name="テキスト ボックス 224">
              <a:extLst>
                <a:ext uri="{FF2B5EF4-FFF2-40B4-BE49-F238E27FC236}">
                  <a16:creationId xmlns:a16="http://schemas.microsoft.com/office/drawing/2014/main" id="{F0ACD9C0-32A6-6C52-01E5-01BDAD2E563F}"/>
                </a:ext>
              </a:extLst>
            </p:cNvPr>
            <p:cNvSpPr txBox="1"/>
            <p:nvPr/>
          </p:nvSpPr>
          <p:spPr>
            <a:xfrm>
              <a:off x="6231318" y="6268559"/>
              <a:ext cx="425262" cy="307777"/>
            </a:xfrm>
            <a:prstGeom prst="rect">
              <a:avLst/>
            </a:prstGeom>
            <a:noFill/>
          </p:spPr>
          <p:txBody>
            <a:bodyPr wrap="square" rtlCol="0">
              <a:spAutoFit/>
            </a:bodyPr>
            <a:lstStyle/>
            <a:p>
              <a:r>
                <a:rPr kumimoji="1" lang="en-US" altLang="ja-JP" sz="1400" dirty="0" err="1"/>
                <a:t>γ</a:t>
              </a:r>
              <a:endParaRPr kumimoji="1" lang="ja-JP" altLang="en-US" sz="1400"/>
            </a:p>
          </p:txBody>
        </p:sp>
        <p:sp>
          <p:nvSpPr>
            <p:cNvPr id="226" name="テキスト ボックス 225">
              <a:extLst>
                <a:ext uri="{FF2B5EF4-FFF2-40B4-BE49-F238E27FC236}">
                  <a16:creationId xmlns:a16="http://schemas.microsoft.com/office/drawing/2014/main" id="{74009135-7626-8F21-C0B8-9D88773C802B}"/>
                </a:ext>
              </a:extLst>
            </p:cNvPr>
            <p:cNvSpPr txBox="1"/>
            <p:nvPr/>
          </p:nvSpPr>
          <p:spPr>
            <a:xfrm>
              <a:off x="6607902" y="6348900"/>
              <a:ext cx="1099360" cy="369332"/>
            </a:xfrm>
            <a:prstGeom prst="rect">
              <a:avLst/>
            </a:prstGeom>
            <a:noFill/>
          </p:spPr>
          <p:txBody>
            <a:bodyPr wrap="square" rtlCol="0">
              <a:spAutoFit/>
            </a:bodyPr>
            <a:lstStyle/>
            <a:p>
              <a:r>
                <a:rPr kumimoji="1" lang="ja-JP" altLang="en-US"/>
                <a:t>中性子</a:t>
              </a:r>
            </a:p>
          </p:txBody>
        </p:sp>
        <p:sp>
          <p:nvSpPr>
            <p:cNvPr id="227" name="円/楕円 226">
              <a:extLst>
                <a:ext uri="{FF2B5EF4-FFF2-40B4-BE49-F238E27FC236}">
                  <a16:creationId xmlns:a16="http://schemas.microsoft.com/office/drawing/2014/main" id="{19BECC58-FA98-D832-449C-5EF8F3F667DA}"/>
                </a:ext>
              </a:extLst>
            </p:cNvPr>
            <p:cNvSpPr/>
            <p:nvPr/>
          </p:nvSpPr>
          <p:spPr>
            <a:xfrm>
              <a:off x="8278549" y="6099225"/>
              <a:ext cx="612324" cy="61837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28" name="テキスト ボックス 227">
              <a:extLst>
                <a:ext uri="{FF2B5EF4-FFF2-40B4-BE49-F238E27FC236}">
                  <a16:creationId xmlns:a16="http://schemas.microsoft.com/office/drawing/2014/main" id="{3EFBF79B-EEC0-6639-1AF3-641068818188}"/>
                </a:ext>
              </a:extLst>
            </p:cNvPr>
            <p:cNvSpPr txBox="1"/>
            <p:nvPr/>
          </p:nvSpPr>
          <p:spPr>
            <a:xfrm>
              <a:off x="8275844" y="6228664"/>
              <a:ext cx="888079" cy="369332"/>
            </a:xfrm>
            <a:prstGeom prst="rect">
              <a:avLst/>
            </a:prstGeom>
            <a:noFill/>
          </p:spPr>
          <p:txBody>
            <a:bodyPr wrap="square" rtlCol="0">
              <a:spAutoFit/>
            </a:bodyPr>
            <a:lstStyle/>
            <a:p>
              <a:r>
                <a:rPr kumimoji="1" lang="en-US" altLang="ja-JP" dirty="0" err="1">
                  <a:solidFill>
                    <a:schemeClr val="bg1"/>
                  </a:solidFill>
                </a:rPr>
                <a:t>A</a:t>
              </a:r>
              <a:r>
                <a:rPr lang="en-US" altLang="ja-JP" baseline="-25000" dirty="0" err="1">
                  <a:solidFill>
                    <a:schemeClr val="bg1"/>
                  </a:solidFill>
                </a:rPr>
                <a:t>f,</a:t>
              </a:r>
              <a:r>
                <a:rPr lang="en-US" altLang="ja-JP" dirty="0" err="1">
                  <a:solidFill>
                    <a:schemeClr val="bg1"/>
                  </a:solidFill>
                </a:rPr>
                <a:t>J</a:t>
              </a:r>
              <a:r>
                <a:rPr lang="en-US" altLang="ja-JP" baseline="30000" dirty="0">
                  <a:solidFill>
                    <a:schemeClr val="bg1"/>
                  </a:solidFill>
                </a:rPr>
                <a:t>π</a:t>
              </a:r>
              <a:endParaRPr kumimoji="1" lang="ja-JP" altLang="en-US" baseline="30000">
                <a:solidFill>
                  <a:schemeClr val="bg1"/>
                </a:solidFill>
              </a:endParaRPr>
            </a:p>
          </p:txBody>
        </p:sp>
        <p:sp>
          <p:nvSpPr>
            <p:cNvPr id="229" name="円/楕円 228">
              <a:extLst>
                <a:ext uri="{FF2B5EF4-FFF2-40B4-BE49-F238E27FC236}">
                  <a16:creationId xmlns:a16="http://schemas.microsoft.com/office/drawing/2014/main" id="{5D3CEBEB-193E-4DCE-C448-9EAEB795B5DC}"/>
                </a:ext>
              </a:extLst>
            </p:cNvPr>
            <p:cNvSpPr/>
            <p:nvPr/>
          </p:nvSpPr>
          <p:spPr>
            <a:xfrm>
              <a:off x="8238554" y="5399080"/>
              <a:ext cx="612324" cy="61837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30" name="テキスト ボックス 229">
              <a:extLst>
                <a:ext uri="{FF2B5EF4-FFF2-40B4-BE49-F238E27FC236}">
                  <a16:creationId xmlns:a16="http://schemas.microsoft.com/office/drawing/2014/main" id="{AE544068-6954-B01A-0F01-644A75C17C19}"/>
                </a:ext>
              </a:extLst>
            </p:cNvPr>
            <p:cNvSpPr txBox="1"/>
            <p:nvPr/>
          </p:nvSpPr>
          <p:spPr>
            <a:xfrm>
              <a:off x="8249646" y="5526027"/>
              <a:ext cx="888079" cy="369332"/>
            </a:xfrm>
            <a:prstGeom prst="rect">
              <a:avLst/>
            </a:prstGeom>
            <a:noFill/>
          </p:spPr>
          <p:txBody>
            <a:bodyPr wrap="square" rtlCol="0">
              <a:spAutoFit/>
            </a:bodyPr>
            <a:lstStyle/>
            <a:p>
              <a:r>
                <a:rPr kumimoji="1" lang="en-US" altLang="ja-JP" dirty="0" err="1">
                  <a:solidFill>
                    <a:schemeClr val="bg1"/>
                  </a:solidFill>
                </a:rPr>
                <a:t>A</a:t>
              </a:r>
              <a:r>
                <a:rPr lang="en-US" altLang="ja-JP" baseline="-25000" dirty="0" err="1">
                  <a:solidFill>
                    <a:schemeClr val="bg1"/>
                  </a:solidFill>
                </a:rPr>
                <a:t>f</a:t>
              </a:r>
              <a:endParaRPr kumimoji="1" lang="ja-JP" altLang="en-US" baseline="30000">
                <a:solidFill>
                  <a:schemeClr val="bg1"/>
                </a:solidFill>
              </a:endParaRPr>
            </a:p>
          </p:txBody>
        </p:sp>
        <p:sp>
          <p:nvSpPr>
            <p:cNvPr id="231" name="右矢印 230">
              <a:extLst>
                <a:ext uri="{FF2B5EF4-FFF2-40B4-BE49-F238E27FC236}">
                  <a16:creationId xmlns:a16="http://schemas.microsoft.com/office/drawing/2014/main" id="{0E596D69-56E7-4274-C9EF-C28506822E44}"/>
                </a:ext>
              </a:extLst>
            </p:cNvPr>
            <p:cNvSpPr/>
            <p:nvPr/>
          </p:nvSpPr>
          <p:spPr>
            <a:xfrm rot="20050438">
              <a:off x="7840965" y="5639997"/>
              <a:ext cx="367386"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2" name="右矢印 231">
              <a:extLst>
                <a:ext uri="{FF2B5EF4-FFF2-40B4-BE49-F238E27FC236}">
                  <a16:creationId xmlns:a16="http://schemas.microsoft.com/office/drawing/2014/main" id="{FD1A0624-8916-4ABC-C219-E413D685574D}"/>
                </a:ext>
              </a:extLst>
            </p:cNvPr>
            <p:cNvSpPr/>
            <p:nvPr/>
          </p:nvSpPr>
          <p:spPr>
            <a:xfrm rot="1421231">
              <a:off x="7837334" y="6023305"/>
              <a:ext cx="367386"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3" name="テキスト ボックス 232">
              <a:extLst>
                <a:ext uri="{FF2B5EF4-FFF2-40B4-BE49-F238E27FC236}">
                  <a16:creationId xmlns:a16="http://schemas.microsoft.com/office/drawing/2014/main" id="{8A8491E7-29BE-17EF-138A-E3153A5D243A}"/>
                </a:ext>
              </a:extLst>
            </p:cNvPr>
            <p:cNvSpPr txBox="1"/>
            <p:nvPr/>
          </p:nvSpPr>
          <p:spPr>
            <a:xfrm>
              <a:off x="8777356" y="5323116"/>
              <a:ext cx="1489227" cy="369332"/>
            </a:xfrm>
            <a:prstGeom prst="rect">
              <a:avLst/>
            </a:prstGeom>
            <a:noFill/>
          </p:spPr>
          <p:txBody>
            <a:bodyPr wrap="square" rtlCol="0">
              <a:spAutoFit/>
            </a:bodyPr>
            <a:lstStyle/>
            <a:p>
              <a:r>
                <a:rPr kumimoji="1" lang="ja-JP" altLang="en-US"/>
                <a:t>基底状態</a:t>
              </a:r>
            </a:p>
          </p:txBody>
        </p:sp>
        <p:sp>
          <p:nvSpPr>
            <p:cNvPr id="234" name="テキスト ボックス 233">
              <a:extLst>
                <a:ext uri="{FF2B5EF4-FFF2-40B4-BE49-F238E27FC236}">
                  <a16:creationId xmlns:a16="http://schemas.microsoft.com/office/drawing/2014/main" id="{AD0815E6-5E64-4E4B-98D9-3278FC659793}"/>
                </a:ext>
              </a:extLst>
            </p:cNvPr>
            <p:cNvSpPr txBox="1"/>
            <p:nvPr/>
          </p:nvSpPr>
          <p:spPr>
            <a:xfrm>
              <a:off x="8862570" y="6180390"/>
              <a:ext cx="1489227" cy="369332"/>
            </a:xfrm>
            <a:prstGeom prst="rect">
              <a:avLst/>
            </a:prstGeom>
            <a:noFill/>
          </p:spPr>
          <p:txBody>
            <a:bodyPr wrap="square" rtlCol="0">
              <a:spAutoFit/>
            </a:bodyPr>
            <a:lstStyle/>
            <a:p>
              <a:r>
                <a:rPr lang="en-US" altLang="ja-JP" dirty="0"/>
                <a:t>isomer</a:t>
              </a:r>
              <a:r>
                <a:rPr kumimoji="1" lang="ja-JP" altLang="en-US"/>
                <a:t>状態</a:t>
              </a:r>
            </a:p>
          </p:txBody>
        </p:sp>
        <p:sp>
          <p:nvSpPr>
            <p:cNvPr id="235" name="右矢印 234">
              <a:extLst>
                <a:ext uri="{FF2B5EF4-FFF2-40B4-BE49-F238E27FC236}">
                  <a16:creationId xmlns:a16="http://schemas.microsoft.com/office/drawing/2014/main" id="{2495DD80-3490-5686-2D83-B2747F5B56F9}"/>
                </a:ext>
              </a:extLst>
            </p:cNvPr>
            <p:cNvSpPr/>
            <p:nvPr/>
          </p:nvSpPr>
          <p:spPr>
            <a:xfrm>
              <a:off x="5332040" y="5778995"/>
              <a:ext cx="434145"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6" name="テキスト ボックス 235">
              <a:extLst>
                <a:ext uri="{FF2B5EF4-FFF2-40B4-BE49-F238E27FC236}">
                  <a16:creationId xmlns:a16="http://schemas.microsoft.com/office/drawing/2014/main" id="{F5B81C38-FCCD-8047-F7AD-43861ED38E90}"/>
                </a:ext>
              </a:extLst>
            </p:cNvPr>
            <p:cNvSpPr txBox="1"/>
            <p:nvPr/>
          </p:nvSpPr>
          <p:spPr>
            <a:xfrm>
              <a:off x="2841819" y="4907834"/>
              <a:ext cx="2114791" cy="646331"/>
            </a:xfrm>
            <a:prstGeom prst="rect">
              <a:avLst/>
            </a:prstGeom>
            <a:noFill/>
          </p:spPr>
          <p:txBody>
            <a:bodyPr wrap="square" rtlCol="0">
              <a:spAutoFit/>
            </a:bodyPr>
            <a:lstStyle/>
            <a:p>
              <a:r>
                <a:rPr kumimoji="1" lang="ja-JP" altLang="en-US">
                  <a:solidFill>
                    <a:srgbClr val="FF0000"/>
                  </a:solidFill>
                </a:rPr>
                <a:t>古典的に角運動量</a:t>
              </a:r>
              <a:r>
                <a:rPr lang="ja-JP" altLang="en-US">
                  <a:solidFill>
                    <a:srgbClr val="FF0000"/>
                  </a:solidFill>
                </a:rPr>
                <a:t>を</a:t>
              </a:r>
              <a:r>
                <a:rPr kumimoji="1" lang="ja-JP" altLang="en-US">
                  <a:solidFill>
                    <a:srgbClr val="FF0000"/>
                  </a:solidFill>
                </a:rPr>
                <a:t>獲得</a:t>
              </a:r>
            </a:p>
          </p:txBody>
        </p:sp>
        <p:grpSp>
          <p:nvGrpSpPr>
            <p:cNvPr id="237" name="グループ化 236">
              <a:extLst>
                <a:ext uri="{FF2B5EF4-FFF2-40B4-BE49-F238E27FC236}">
                  <a16:creationId xmlns:a16="http://schemas.microsoft.com/office/drawing/2014/main" id="{CFF3413D-DD08-7DF4-2457-B0411EFB7A89}"/>
                </a:ext>
              </a:extLst>
            </p:cNvPr>
            <p:cNvGrpSpPr/>
            <p:nvPr/>
          </p:nvGrpSpPr>
          <p:grpSpPr>
            <a:xfrm>
              <a:off x="3142719" y="5617096"/>
              <a:ext cx="1190483" cy="860871"/>
              <a:chOff x="3124949" y="5537460"/>
              <a:chExt cx="897756" cy="681116"/>
            </a:xfrm>
          </p:grpSpPr>
          <p:cxnSp>
            <p:nvCxnSpPr>
              <p:cNvPr id="240" name="直線矢印コネクタ 239">
                <a:extLst>
                  <a:ext uri="{FF2B5EF4-FFF2-40B4-BE49-F238E27FC236}">
                    <a16:creationId xmlns:a16="http://schemas.microsoft.com/office/drawing/2014/main" id="{02EAD21E-D2E1-472F-F1D8-4E2875EFED33}"/>
                  </a:ext>
                </a:extLst>
              </p:cNvPr>
              <p:cNvCxnSpPr>
                <a:cxnSpLocks noChangeAspect="1"/>
              </p:cNvCxnSpPr>
              <p:nvPr/>
            </p:nvCxnSpPr>
            <p:spPr>
              <a:xfrm flipH="1" flipV="1">
                <a:off x="3176964" y="5896326"/>
                <a:ext cx="406339" cy="71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直線矢印コネクタ 240">
                <a:extLst>
                  <a:ext uri="{FF2B5EF4-FFF2-40B4-BE49-F238E27FC236}">
                    <a16:creationId xmlns:a16="http://schemas.microsoft.com/office/drawing/2014/main" id="{08AAE08D-E108-D7C2-8E89-FF212AC5323F}"/>
                  </a:ext>
                </a:extLst>
              </p:cNvPr>
              <p:cNvCxnSpPr>
                <a:cxnSpLocks noChangeAspect="1"/>
              </p:cNvCxnSpPr>
              <p:nvPr/>
            </p:nvCxnSpPr>
            <p:spPr>
              <a:xfrm>
                <a:off x="3485193" y="5998332"/>
                <a:ext cx="53751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直線矢印コネクタ 241">
                <a:extLst>
                  <a:ext uri="{FF2B5EF4-FFF2-40B4-BE49-F238E27FC236}">
                    <a16:creationId xmlns:a16="http://schemas.microsoft.com/office/drawing/2014/main" id="{0C4E2A67-8F79-7532-29B3-4C2FFE2465C4}"/>
                  </a:ext>
                </a:extLst>
              </p:cNvPr>
              <p:cNvCxnSpPr>
                <a:cxnSpLocks noChangeAspect="1"/>
                <a:stCxn id="243" idx="1"/>
              </p:cNvCxnSpPr>
              <p:nvPr/>
            </p:nvCxnSpPr>
            <p:spPr>
              <a:xfrm>
                <a:off x="3558652" y="5722127"/>
                <a:ext cx="5134" cy="1780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3" name="テキスト ボックス 242">
                <a:extLst>
                  <a:ext uri="{FF2B5EF4-FFF2-40B4-BE49-F238E27FC236}">
                    <a16:creationId xmlns:a16="http://schemas.microsoft.com/office/drawing/2014/main" id="{53B36E2E-43E1-2F61-3E62-D73082605227}"/>
                  </a:ext>
                </a:extLst>
              </p:cNvPr>
              <p:cNvSpPr txBox="1">
                <a:spLocks noChangeAspect="1"/>
              </p:cNvSpPr>
              <p:nvPr/>
            </p:nvSpPr>
            <p:spPr>
              <a:xfrm>
                <a:off x="3558652" y="5537460"/>
                <a:ext cx="141026" cy="369332"/>
              </a:xfrm>
              <a:prstGeom prst="rect">
                <a:avLst/>
              </a:prstGeom>
              <a:noFill/>
            </p:spPr>
            <p:txBody>
              <a:bodyPr wrap="square" rtlCol="0">
                <a:spAutoFit/>
              </a:bodyPr>
              <a:lstStyle/>
              <a:p>
                <a:r>
                  <a:rPr kumimoji="1" lang="en-US" altLang="ja-JP" dirty="0"/>
                  <a:t>R</a:t>
                </a:r>
                <a:endParaRPr kumimoji="1" lang="ja-JP" altLang="en-US"/>
              </a:p>
            </p:txBody>
          </p:sp>
          <p:sp>
            <p:nvSpPr>
              <p:cNvPr id="244" name="テキスト ボックス 243">
                <a:extLst>
                  <a:ext uri="{FF2B5EF4-FFF2-40B4-BE49-F238E27FC236}">
                    <a16:creationId xmlns:a16="http://schemas.microsoft.com/office/drawing/2014/main" id="{E33C1DE8-621A-2040-D703-FB9DAAB12FDE}"/>
                  </a:ext>
                </a:extLst>
              </p:cNvPr>
              <p:cNvSpPr txBox="1">
                <a:spLocks noChangeAspect="1"/>
              </p:cNvSpPr>
              <p:nvPr/>
            </p:nvSpPr>
            <p:spPr>
              <a:xfrm>
                <a:off x="3444107" y="5926363"/>
                <a:ext cx="524083" cy="292213"/>
              </a:xfrm>
              <a:prstGeom prst="rect">
                <a:avLst/>
              </a:prstGeom>
              <a:noFill/>
            </p:spPr>
            <p:txBody>
              <a:bodyPr wrap="square" rtlCol="0">
                <a:spAutoFit/>
              </a:bodyPr>
              <a:lstStyle/>
              <a:p>
                <a:r>
                  <a:rPr lang="en-US" altLang="ja-JP" dirty="0" err="1"/>
                  <a:t>Δp</a:t>
                </a:r>
                <a:endParaRPr kumimoji="1" lang="ja-JP" altLang="en-US"/>
              </a:p>
            </p:txBody>
          </p:sp>
          <p:sp>
            <p:nvSpPr>
              <p:cNvPr id="245" name="テキスト ボックス 244">
                <a:extLst>
                  <a:ext uri="{FF2B5EF4-FFF2-40B4-BE49-F238E27FC236}">
                    <a16:creationId xmlns:a16="http://schemas.microsoft.com/office/drawing/2014/main" id="{04CE6E17-BD21-0897-5D8F-B34A463C59FA}"/>
                  </a:ext>
                </a:extLst>
              </p:cNvPr>
              <p:cNvSpPr txBox="1"/>
              <p:nvPr/>
            </p:nvSpPr>
            <p:spPr>
              <a:xfrm>
                <a:off x="3124949" y="5677704"/>
                <a:ext cx="418786" cy="292213"/>
              </a:xfrm>
              <a:prstGeom prst="rect">
                <a:avLst/>
              </a:prstGeom>
              <a:noFill/>
            </p:spPr>
            <p:txBody>
              <a:bodyPr wrap="square" rtlCol="0">
                <a:spAutoFit/>
              </a:bodyPr>
              <a:lstStyle/>
              <a:p>
                <a:r>
                  <a:rPr lang="en-US" altLang="ja-JP" dirty="0" err="1"/>
                  <a:t>Δp</a:t>
                </a:r>
                <a:endParaRPr kumimoji="1" lang="ja-JP" altLang="en-US"/>
              </a:p>
            </p:txBody>
          </p:sp>
        </p:grpSp>
        <p:sp>
          <p:nvSpPr>
            <p:cNvPr id="238" name="テキスト ボックス 237">
              <a:extLst>
                <a:ext uri="{FF2B5EF4-FFF2-40B4-BE49-F238E27FC236}">
                  <a16:creationId xmlns:a16="http://schemas.microsoft.com/office/drawing/2014/main" id="{0CF770AD-4486-C4C9-D033-617BA96CB129}"/>
                </a:ext>
              </a:extLst>
            </p:cNvPr>
            <p:cNvSpPr txBox="1"/>
            <p:nvPr/>
          </p:nvSpPr>
          <p:spPr>
            <a:xfrm>
              <a:off x="983109" y="4076602"/>
              <a:ext cx="2096260" cy="369332"/>
            </a:xfrm>
            <a:prstGeom prst="rect">
              <a:avLst/>
            </a:prstGeom>
            <a:noFill/>
          </p:spPr>
          <p:txBody>
            <a:bodyPr wrap="square" rtlCol="0">
              <a:spAutoFit/>
            </a:bodyPr>
            <a:lstStyle/>
            <a:p>
              <a:r>
                <a:rPr lang="ja-JP" altLang="en-US"/>
                <a:t>□提案するモデル</a:t>
              </a:r>
              <a:endParaRPr kumimoji="1" lang="ja-JP" altLang="en-US"/>
            </a:p>
          </p:txBody>
        </p:sp>
        <p:sp>
          <p:nvSpPr>
            <p:cNvPr id="239" name="テキスト ボックス 238">
              <a:extLst>
                <a:ext uri="{FF2B5EF4-FFF2-40B4-BE49-F238E27FC236}">
                  <a16:creationId xmlns:a16="http://schemas.microsoft.com/office/drawing/2014/main" id="{76360DC3-E638-5336-36C9-1724E5D1573B}"/>
                </a:ext>
              </a:extLst>
            </p:cNvPr>
            <p:cNvSpPr txBox="1"/>
            <p:nvPr/>
          </p:nvSpPr>
          <p:spPr>
            <a:xfrm>
              <a:off x="2834457" y="4630682"/>
              <a:ext cx="2114791" cy="369332"/>
            </a:xfrm>
            <a:prstGeom prst="rect">
              <a:avLst/>
            </a:prstGeom>
            <a:noFill/>
          </p:spPr>
          <p:txBody>
            <a:bodyPr wrap="square" rtlCol="0">
              <a:spAutoFit/>
            </a:bodyPr>
            <a:lstStyle/>
            <a:p>
              <a:r>
                <a:rPr kumimoji="1" lang="ja-JP" altLang="en-US">
                  <a:solidFill>
                    <a:srgbClr val="FF0000"/>
                  </a:solidFill>
                </a:rPr>
                <a:t>標的と反応</a:t>
              </a:r>
            </a:p>
          </p:txBody>
        </p:sp>
      </p:grpSp>
    </p:spTree>
    <p:extLst>
      <p:ext uri="{BB962C8B-B14F-4D97-AF65-F5344CB8AC3E}">
        <p14:creationId xmlns:p14="http://schemas.microsoft.com/office/powerpoint/2010/main" val="3714269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正方形/長方形 106">
            <a:extLst>
              <a:ext uri="{FF2B5EF4-FFF2-40B4-BE49-F238E27FC236}">
                <a16:creationId xmlns:a16="http://schemas.microsoft.com/office/drawing/2014/main" id="{ECD5E2BC-928A-6F9B-1554-0D70DDEE4A51}"/>
              </a:ext>
            </a:extLst>
          </p:cNvPr>
          <p:cNvSpPr/>
          <p:nvPr/>
        </p:nvSpPr>
        <p:spPr>
          <a:xfrm>
            <a:off x="838200" y="1453246"/>
            <a:ext cx="10515600" cy="2584726"/>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DFFE0A32-C5E2-5B71-049A-72AFC25BDF36}"/>
              </a:ext>
            </a:extLst>
          </p:cNvPr>
          <p:cNvSpPr>
            <a:spLocks noGrp="1"/>
          </p:cNvSpPr>
          <p:nvPr>
            <p:ph type="title"/>
          </p:nvPr>
        </p:nvSpPr>
        <p:spPr/>
        <p:txBody>
          <a:bodyPr/>
          <a:lstStyle/>
          <a:p>
            <a:r>
              <a:rPr kumimoji="1" lang="ja-JP" altLang="en-US"/>
              <a:t>核破砕反応のモデル</a:t>
            </a:r>
          </a:p>
        </p:txBody>
      </p:sp>
      <p:grpSp>
        <p:nvGrpSpPr>
          <p:cNvPr id="123" name="グループ化 122">
            <a:extLst>
              <a:ext uri="{FF2B5EF4-FFF2-40B4-BE49-F238E27FC236}">
                <a16:creationId xmlns:a16="http://schemas.microsoft.com/office/drawing/2014/main" id="{D0A41424-2707-9E0D-609D-946E04DB3EB9}"/>
              </a:ext>
            </a:extLst>
          </p:cNvPr>
          <p:cNvGrpSpPr/>
          <p:nvPr/>
        </p:nvGrpSpPr>
        <p:grpSpPr>
          <a:xfrm>
            <a:off x="838200" y="4076602"/>
            <a:ext cx="10515600" cy="2871734"/>
            <a:chOff x="838200" y="4076602"/>
            <a:chExt cx="10515600" cy="2871734"/>
          </a:xfrm>
        </p:grpSpPr>
        <p:sp>
          <p:nvSpPr>
            <p:cNvPr id="108" name="正方形/長方形 107">
              <a:extLst>
                <a:ext uri="{FF2B5EF4-FFF2-40B4-BE49-F238E27FC236}">
                  <a16:creationId xmlns:a16="http://schemas.microsoft.com/office/drawing/2014/main" id="{B48E803D-9BFD-C74B-1369-9A08CA0CCECE}"/>
                </a:ext>
              </a:extLst>
            </p:cNvPr>
            <p:cNvSpPr/>
            <p:nvPr/>
          </p:nvSpPr>
          <p:spPr>
            <a:xfrm>
              <a:off x="838200" y="4119746"/>
              <a:ext cx="10515600" cy="2828590"/>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グループ化 37">
              <a:extLst>
                <a:ext uri="{FF2B5EF4-FFF2-40B4-BE49-F238E27FC236}">
                  <a16:creationId xmlns:a16="http://schemas.microsoft.com/office/drawing/2014/main" id="{3C57D58B-6C5E-7F81-AAF8-FAD07BAB33E8}"/>
                </a:ext>
              </a:extLst>
            </p:cNvPr>
            <p:cNvGrpSpPr/>
            <p:nvPr/>
          </p:nvGrpSpPr>
          <p:grpSpPr>
            <a:xfrm>
              <a:off x="1096553" y="4253581"/>
              <a:ext cx="10069513" cy="2694754"/>
              <a:chOff x="132131" y="1234879"/>
              <a:chExt cx="10069513" cy="2694754"/>
            </a:xfrm>
          </p:grpSpPr>
          <p:grpSp>
            <p:nvGrpSpPr>
              <p:cNvPr id="39" name="グループ化 38">
                <a:extLst>
                  <a:ext uri="{FF2B5EF4-FFF2-40B4-BE49-F238E27FC236}">
                    <a16:creationId xmlns:a16="http://schemas.microsoft.com/office/drawing/2014/main" id="{EAC6FDD9-29FB-0B70-8485-879DB806BD45}"/>
                  </a:ext>
                </a:extLst>
              </p:cNvPr>
              <p:cNvGrpSpPr/>
              <p:nvPr/>
            </p:nvGrpSpPr>
            <p:grpSpPr>
              <a:xfrm>
                <a:off x="132131" y="1234879"/>
                <a:ext cx="10069513" cy="2694754"/>
                <a:chOff x="159676" y="3072307"/>
                <a:chExt cx="7070033" cy="2094839"/>
              </a:xfrm>
            </p:grpSpPr>
            <p:sp>
              <p:nvSpPr>
                <p:cNvPr id="58" name="円/楕円 57">
                  <a:extLst>
                    <a:ext uri="{FF2B5EF4-FFF2-40B4-BE49-F238E27FC236}">
                      <a16:creationId xmlns:a16="http://schemas.microsoft.com/office/drawing/2014/main" id="{8D2D11BB-EA84-F39B-CC0A-E10B2D23E39F}"/>
                    </a:ext>
                  </a:extLst>
                </p:cNvPr>
                <p:cNvSpPr/>
                <p:nvPr/>
              </p:nvSpPr>
              <p:spPr>
                <a:xfrm>
                  <a:off x="217042" y="3973390"/>
                  <a:ext cx="569369" cy="632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58">
                  <a:extLst>
                    <a:ext uri="{FF2B5EF4-FFF2-40B4-BE49-F238E27FC236}">
                      <a16:creationId xmlns:a16="http://schemas.microsoft.com/office/drawing/2014/main" id="{E0C61AF7-299D-0C81-9324-AB53BDBBF965}"/>
                    </a:ext>
                  </a:extLst>
                </p:cNvPr>
                <p:cNvSpPr/>
                <p:nvPr/>
              </p:nvSpPr>
              <p:spPr>
                <a:xfrm>
                  <a:off x="781861" y="4418979"/>
                  <a:ext cx="357352" cy="3888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右矢印 59">
                  <a:extLst>
                    <a:ext uri="{FF2B5EF4-FFF2-40B4-BE49-F238E27FC236}">
                      <a16:creationId xmlns:a16="http://schemas.microsoft.com/office/drawing/2014/main" id="{23D89F0C-90C2-AA06-F7AF-12A1812DBD9A}"/>
                    </a:ext>
                  </a:extLst>
                </p:cNvPr>
                <p:cNvSpPr/>
                <p:nvPr/>
              </p:nvSpPr>
              <p:spPr>
                <a:xfrm>
                  <a:off x="1362804" y="4179590"/>
                  <a:ext cx="257950" cy="29823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 name="直線矢印コネクタ 60">
                  <a:extLst>
                    <a:ext uri="{FF2B5EF4-FFF2-40B4-BE49-F238E27FC236}">
                      <a16:creationId xmlns:a16="http://schemas.microsoft.com/office/drawing/2014/main" id="{7E561605-AA2C-AF66-0FB4-50CA89419CFB}"/>
                    </a:ext>
                  </a:extLst>
                </p:cNvPr>
                <p:cNvCxnSpPr>
                  <a:cxnSpLocks/>
                </p:cNvCxnSpPr>
                <p:nvPr/>
              </p:nvCxnSpPr>
              <p:spPr>
                <a:xfrm>
                  <a:off x="786411" y="4309248"/>
                  <a:ext cx="48488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43A14BF-4797-B0F1-884F-E717844946B0}"/>
                    </a:ext>
                  </a:extLst>
                </p:cNvPr>
                <p:cNvSpPr txBox="1"/>
                <p:nvPr/>
              </p:nvSpPr>
              <p:spPr>
                <a:xfrm>
                  <a:off x="159676" y="3604059"/>
                  <a:ext cx="1392180" cy="369332"/>
                </a:xfrm>
                <a:prstGeom prst="rect">
                  <a:avLst/>
                </a:prstGeom>
                <a:noFill/>
              </p:spPr>
              <p:txBody>
                <a:bodyPr wrap="square" rtlCol="0">
                  <a:spAutoFit/>
                </a:bodyPr>
                <a:lstStyle/>
                <a:p>
                  <a:r>
                    <a:rPr kumimoji="1" lang="en-US" altLang="ja-JP" dirty="0"/>
                    <a:t>Projectile</a:t>
                  </a:r>
                  <a:endParaRPr kumimoji="1" lang="ja-JP" altLang="en-US"/>
                </a:p>
              </p:txBody>
            </p:sp>
            <p:sp>
              <p:nvSpPr>
                <p:cNvPr id="63" name="テキスト ボックス 62">
                  <a:extLst>
                    <a:ext uri="{FF2B5EF4-FFF2-40B4-BE49-F238E27FC236}">
                      <a16:creationId xmlns:a16="http://schemas.microsoft.com/office/drawing/2014/main" id="{C0C9EF5B-22EB-3620-4FCB-A71237C68668}"/>
                    </a:ext>
                  </a:extLst>
                </p:cNvPr>
                <p:cNvSpPr txBox="1"/>
                <p:nvPr/>
              </p:nvSpPr>
              <p:spPr>
                <a:xfrm>
                  <a:off x="722957" y="4797814"/>
                  <a:ext cx="1447137" cy="369332"/>
                </a:xfrm>
                <a:prstGeom prst="rect">
                  <a:avLst/>
                </a:prstGeom>
                <a:noFill/>
              </p:spPr>
              <p:txBody>
                <a:bodyPr wrap="square" rtlCol="0">
                  <a:spAutoFit/>
                </a:bodyPr>
                <a:lstStyle/>
                <a:p>
                  <a:r>
                    <a:rPr kumimoji="1" lang="en-US" altLang="ja-JP" dirty="0"/>
                    <a:t>Target</a:t>
                  </a:r>
                  <a:endParaRPr kumimoji="1" lang="ja-JP" altLang="en-US"/>
                </a:p>
              </p:txBody>
            </p:sp>
            <p:sp>
              <p:nvSpPr>
                <p:cNvPr id="64" name="円/楕円 63">
                  <a:extLst>
                    <a:ext uri="{FF2B5EF4-FFF2-40B4-BE49-F238E27FC236}">
                      <a16:creationId xmlns:a16="http://schemas.microsoft.com/office/drawing/2014/main" id="{A3FE2C7B-7D18-D514-E089-BF10DA0CDDB6}"/>
                    </a:ext>
                  </a:extLst>
                </p:cNvPr>
                <p:cNvSpPr/>
                <p:nvPr/>
              </p:nvSpPr>
              <p:spPr>
                <a:xfrm>
                  <a:off x="1733953" y="4011701"/>
                  <a:ext cx="554239" cy="641787"/>
                </a:xfrm>
                <a:prstGeom prst="ellipse">
                  <a:avLst/>
                </a:prstGeom>
                <a:solidFill>
                  <a:srgbClr val="7030A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3983753E-1315-3A6D-60D0-DF91656DB132}"/>
                    </a:ext>
                  </a:extLst>
                </p:cNvPr>
                <p:cNvSpPr txBox="1"/>
                <p:nvPr/>
              </p:nvSpPr>
              <p:spPr>
                <a:xfrm>
                  <a:off x="2245701" y="3072307"/>
                  <a:ext cx="1819801" cy="502443"/>
                </a:xfrm>
                <a:prstGeom prst="rect">
                  <a:avLst/>
                </a:prstGeom>
                <a:noFill/>
              </p:spPr>
              <p:txBody>
                <a:bodyPr wrap="square" rtlCol="0">
                  <a:spAutoFit/>
                </a:bodyPr>
                <a:lstStyle/>
                <a:p>
                  <a:r>
                    <a:rPr kumimoji="1" lang="ja-JP" altLang="en-US"/>
                    <a:t>摩耗過程</a:t>
                  </a:r>
                  <a:br>
                    <a:rPr kumimoji="1" lang="en-US" altLang="ja-JP" dirty="0"/>
                  </a:br>
                  <a:r>
                    <a:rPr kumimoji="1" lang="en-US" altLang="ja-JP" dirty="0"/>
                    <a:t>(Abrasion</a:t>
                  </a:r>
                  <a:r>
                    <a:rPr lang="ja-JP" altLang="en-US"/>
                    <a:t>過程</a:t>
                  </a:r>
                  <a:r>
                    <a:rPr lang="en-US" altLang="ja-JP" dirty="0"/>
                    <a:t>)</a:t>
                  </a:r>
                  <a:endParaRPr kumimoji="1" lang="ja-JP" altLang="en-US"/>
                </a:p>
              </p:txBody>
            </p:sp>
            <p:sp>
              <p:nvSpPr>
                <p:cNvPr id="66" name="テキスト ボックス 65">
                  <a:extLst>
                    <a:ext uri="{FF2B5EF4-FFF2-40B4-BE49-F238E27FC236}">
                      <a16:creationId xmlns:a16="http://schemas.microsoft.com/office/drawing/2014/main" id="{07BB4FEC-F576-6B88-22C9-332193960035}"/>
                    </a:ext>
                  </a:extLst>
                </p:cNvPr>
                <p:cNvSpPr txBox="1"/>
                <p:nvPr/>
              </p:nvSpPr>
              <p:spPr>
                <a:xfrm>
                  <a:off x="860335" y="4021481"/>
                  <a:ext cx="468552" cy="369332"/>
                </a:xfrm>
                <a:prstGeom prst="rect">
                  <a:avLst/>
                </a:prstGeom>
                <a:noFill/>
              </p:spPr>
              <p:txBody>
                <a:bodyPr wrap="square" rtlCol="0">
                  <a:spAutoFit/>
                </a:bodyPr>
                <a:lstStyle/>
                <a:p>
                  <a:r>
                    <a:rPr lang="en-US" altLang="ja-JP" dirty="0" err="1"/>
                    <a:t>v</a:t>
                  </a:r>
                  <a:r>
                    <a:rPr kumimoji="1" lang="en-US" altLang="ja-JP" baseline="-25000" dirty="0" err="1"/>
                    <a:t>p</a:t>
                  </a:r>
                  <a:endParaRPr kumimoji="1" lang="ja-JP" altLang="en-US" baseline="-25000"/>
                </a:p>
              </p:txBody>
            </p:sp>
            <p:sp>
              <p:nvSpPr>
                <p:cNvPr id="67" name="テキスト ボックス 66">
                  <a:extLst>
                    <a:ext uri="{FF2B5EF4-FFF2-40B4-BE49-F238E27FC236}">
                      <a16:creationId xmlns:a16="http://schemas.microsoft.com/office/drawing/2014/main" id="{11950E11-20F2-A976-3D84-478931D29F2D}"/>
                    </a:ext>
                  </a:extLst>
                </p:cNvPr>
                <p:cNvSpPr txBox="1"/>
                <p:nvPr/>
              </p:nvSpPr>
              <p:spPr>
                <a:xfrm>
                  <a:off x="5409908" y="3565141"/>
                  <a:ext cx="1819801" cy="369332"/>
                </a:xfrm>
                <a:prstGeom prst="rect">
                  <a:avLst/>
                </a:prstGeom>
                <a:noFill/>
              </p:spPr>
              <p:txBody>
                <a:bodyPr wrap="square" rtlCol="0">
                  <a:spAutoFit/>
                </a:bodyPr>
                <a:lstStyle/>
                <a:p>
                  <a:r>
                    <a:rPr lang="en-US" altLang="ja-JP" dirty="0"/>
                    <a:t>Fragment</a:t>
                  </a:r>
                  <a:endParaRPr kumimoji="1" lang="ja-JP" altLang="en-US"/>
                </a:p>
              </p:txBody>
            </p:sp>
          </p:grpSp>
          <p:sp>
            <p:nvSpPr>
              <p:cNvPr id="40" name="テキスト ボックス 39">
                <a:extLst>
                  <a:ext uri="{FF2B5EF4-FFF2-40B4-BE49-F238E27FC236}">
                    <a16:creationId xmlns:a16="http://schemas.microsoft.com/office/drawing/2014/main" id="{1ACD2248-FED1-FA53-FF7A-6E91B928FC87}"/>
                  </a:ext>
                </a:extLst>
              </p:cNvPr>
              <p:cNvSpPr txBox="1"/>
              <p:nvPr/>
            </p:nvSpPr>
            <p:spPr>
              <a:xfrm>
                <a:off x="240985" y="2471896"/>
                <a:ext cx="661716" cy="369332"/>
              </a:xfrm>
              <a:prstGeom prst="rect">
                <a:avLst/>
              </a:prstGeom>
              <a:noFill/>
            </p:spPr>
            <p:txBody>
              <a:bodyPr wrap="square" rtlCol="0">
                <a:spAutoFit/>
              </a:bodyPr>
              <a:lstStyle/>
              <a:p>
                <a:r>
                  <a:rPr kumimoji="1" lang="en-US" altLang="ja-JP" dirty="0">
                    <a:solidFill>
                      <a:schemeClr val="bg1"/>
                    </a:solidFill>
                  </a:rPr>
                  <a:t>A</a:t>
                </a:r>
                <a:r>
                  <a:rPr kumimoji="1" lang="en-US" altLang="ja-JP" baseline="-25000" dirty="0">
                    <a:solidFill>
                      <a:schemeClr val="bg1"/>
                    </a:solidFill>
                  </a:rPr>
                  <a:t>p</a:t>
                </a:r>
                <a:endParaRPr kumimoji="1" lang="ja-JP" altLang="en-US" baseline="-25000">
                  <a:solidFill>
                    <a:schemeClr val="bg1"/>
                  </a:solidFill>
                </a:endParaRPr>
              </a:p>
            </p:txBody>
          </p:sp>
          <p:sp>
            <p:nvSpPr>
              <p:cNvPr id="41" name="円/楕円 40">
                <a:extLst>
                  <a:ext uri="{FF2B5EF4-FFF2-40B4-BE49-F238E27FC236}">
                    <a16:creationId xmlns:a16="http://schemas.microsoft.com/office/drawing/2014/main" id="{CCFCCE6E-3711-C7B9-14FC-C41FF1AE30D7}"/>
                  </a:ext>
                </a:extLst>
              </p:cNvPr>
              <p:cNvSpPr/>
              <p:nvPr/>
            </p:nvSpPr>
            <p:spPr>
              <a:xfrm>
                <a:off x="2492711" y="2458517"/>
                <a:ext cx="548906" cy="581565"/>
              </a:xfrm>
              <a:prstGeom prst="ellipse">
                <a:avLst/>
              </a:prstGeom>
              <a:solidFill>
                <a:srgbClr val="00B0F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a:extLst>
                  <a:ext uri="{FF2B5EF4-FFF2-40B4-BE49-F238E27FC236}">
                    <a16:creationId xmlns:a16="http://schemas.microsoft.com/office/drawing/2014/main" id="{D1477726-2A10-49E7-AD14-3C6BD7293B5D}"/>
                  </a:ext>
                </a:extLst>
              </p:cNvPr>
              <p:cNvSpPr/>
              <p:nvPr/>
            </p:nvSpPr>
            <p:spPr>
              <a:xfrm>
                <a:off x="2557961" y="3069104"/>
                <a:ext cx="425927" cy="189707"/>
              </a:xfrm>
              <a:prstGeom prst="ellipse">
                <a:avLst/>
              </a:prstGeom>
              <a:solidFill>
                <a:srgbClr val="00B0F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a:extLst>
                  <a:ext uri="{FF2B5EF4-FFF2-40B4-BE49-F238E27FC236}">
                    <a16:creationId xmlns:a16="http://schemas.microsoft.com/office/drawing/2014/main" id="{8293B623-5820-5D13-9DF4-DA94AE5EAF3B}"/>
                  </a:ext>
                </a:extLst>
              </p:cNvPr>
              <p:cNvSpPr/>
              <p:nvPr/>
            </p:nvSpPr>
            <p:spPr>
              <a:xfrm>
                <a:off x="3151794" y="3028319"/>
                <a:ext cx="508960" cy="500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a:extLst>
                  <a:ext uri="{FF2B5EF4-FFF2-40B4-BE49-F238E27FC236}">
                    <a16:creationId xmlns:a16="http://schemas.microsoft.com/office/drawing/2014/main" id="{3AC93966-56AD-8AB4-8673-BC31D0ECC7EC}"/>
                  </a:ext>
                </a:extLst>
              </p:cNvPr>
              <p:cNvSpPr/>
              <p:nvPr/>
            </p:nvSpPr>
            <p:spPr>
              <a:xfrm rot="1570953">
                <a:off x="2936399" y="2992836"/>
                <a:ext cx="558059" cy="323433"/>
              </a:xfrm>
              <a:custGeom>
                <a:avLst/>
                <a:gdLst>
                  <a:gd name="connsiteX0" fmla="*/ 0 w 1023257"/>
                  <a:gd name="connsiteY0" fmla="*/ 228642 h 251243"/>
                  <a:gd name="connsiteX1" fmla="*/ 65315 w 1023257"/>
                  <a:gd name="connsiteY1" fmla="*/ 42 h 251243"/>
                  <a:gd name="connsiteX2" fmla="*/ 152400 w 1023257"/>
                  <a:gd name="connsiteY2" fmla="*/ 217756 h 251243"/>
                  <a:gd name="connsiteX3" fmla="*/ 239486 w 1023257"/>
                  <a:gd name="connsiteY3" fmla="*/ 21813 h 251243"/>
                  <a:gd name="connsiteX4" fmla="*/ 304800 w 1023257"/>
                  <a:gd name="connsiteY4" fmla="*/ 228642 h 251243"/>
                  <a:gd name="connsiteX5" fmla="*/ 391886 w 1023257"/>
                  <a:gd name="connsiteY5" fmla="*/ 32699 h 251243"/>
                  <a:gd name="connsiteX6" fmla="*/ 500743 w 1023257"/>
                  <a:gd name="connsiteY6" fmla="*/ 239528 h 251243"/>
                  <a:gd name="connsiteX7" fmla="*/ 576943 w 1023257"/>
                  <a:gd name="connsiteY7" fmla="*/ 21813 h 251243"/>
                  <a:gd name="connsiteX8" fmla="*/ 653143 w 1023257"/>
                  <a:gd name="connsiteY8" fmla="*/ 228642 h 251243"/>
                  <a:gd name="connsiteX9" fmla="*/ 827315 w 1023257"/>
                  <a:gd name="connsiteY9" fmla="*/ 42 h 251243"/>
                  <a:gd name="connsiteX10" fmla="*/ 892629 w 1023257"/>
                  <a:gd name="connsiteY10" fmla="*/ 250413 h 251243"/>
                  <a:gd name="connsiteX11" fmla="*/ 1023257 w 1023257"/>
                  <a:gd name="connsiteY11" fmla="*/ 65356 h 25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3257" h="251243">
                    <a:moveTo>
                      <a:pt x="0" y="228642"/>
                    </a:moveTo>
                    <a:cubicBezTo>
                      <a:pt x="19957" y="115249"/>
                      <a:pt x="39915" y="1856"/>
                      <a:pt x="65315" y="42"/>
                    </a:cubicBezTo>
                    <a:cubicBezTo>
                      <a:pt x="90715" y="-1772"/>
                      <a:pt x="123372" y="214127"/>
                      <a:pt x="152400" y="217756"/>
                    </a:cubicBezTo>
                    <a:cubicBezTo>
                      <a:pt x="181429" y="221384"/>
                      <a:pt x="214086" y="19999"/>
                      <a:pt x="239486" y="21813"/>
                    </a:cubicBezTo>
                    <a:cubicBezTo>
                      <a:pt x="264886" y="23627"/>
                      <a:pt x="279400" y="226828"/>
                      <a:pt x="304800" y="228642"/>
                    </a:cubicBezTo>
                    <a:cubicBezTo>
                      <a:pt x="330200" y="230456"/>
                      <a:pt x="359229" y="30885"/>
                      <a:pt x="391886" y="32699"/>
                    </a:cubicBezTo>
                    <a:cubicBezTo>
                      <a:pt x="424543" y="34513"/>
                      <a:pt x="469900" y="241342"/>
                      <a:pt x="500743" y="239528"/>
                    </a:cubicBezTo>
                    <a:cubicBezTo>
                      <a:pt x="531586" y="237714"/>
                      <a:pt x="551543" y="23627"/>
                      <a:pt x="576943" y="21813"/>
                    </a:cubicBezTo>
                    <a:cubicBezTo>
                      <a:pt x="602343" y="19999"/>
                      <a:pt x="611414" y="232271"/>
                      <a:pt x="653143" y="228642"/>
                    </a:cubicBezTo>
                    <a:cubicBezTo>
                      <a:pt x="694872" y="225013"/>
                      <a:pt x="787401" y="-3586"/>
                      <a:pt x="827315" y="42"/>
                    </a:cubicBezTo>
                    <a:cubicBezTo>
                      <a:pt x="867229" y="3670"/>
                      <a:pt x="859972" y="239527"/>
                      <a:pt x="892629" y="250413"/>
                    </a:cubicBezTo>
                    <a:cubicBezTo>
                      <a:pt x="925286" y="261299"/>
                      <a:pt x="974271" y="163327"/>
                      <a:pt x="1023257" y="6535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E38FD708-37C1-D31D-1A67-8A72F4371DB1}"/>
                  </a:ext>
                </a:extLst>
              </p:cNvPr>
              <p:cNvSpPr txBox="1"/>
              <p:nvPr/>
            </p:nvSpPr>
            <p:spPr>
              <a:xfrm>
                <a:off x="2107768" y="3392319"/>
                <a:ext cx="2179084" cy="246221"/>
              </a:xfrm>
              <a:prstGeom prst="rect">
                <a:avLst/>
              </a:prstGeom>
              <a:noFill/>
            </p:spPr>
            <p:txBody>
              <a:bodyPr wrap="square" rtlCol="0">
                <a:spAutoFit/>
              </a:bodyPr>
              <a:lstStyle/>
              <a:p>
                <a:r>
                  <a:rPr kumimoji="1" lang="en-US" altLang="ja-JP" sz="1000" dirty="0"/>
                  <a:t>Fermi</a:t>
                </a:r>
                <a:r>
                  <a:rPr kumimoji="1" lang="ja-JP" altLang="en-US" sz="1000"/>
                  <a:t>運動量程度</a:t>
                </a:r>
              </a:p>
            </p:txBody>
          </p:sp>
          <p:sp>
            <p:nvSpPr>
              <p:cNvPr id="56" name="テキスト ボックス 55">
                <a:extLst>
                  <a:ext uri="{FF2B5EF4-FFF2-40B4-BE49-F238E27FC236}">
                    <a16:creationId xmlns:a16="http://schemas.microsoft.com/office/drawing/2014/main" id="{EBF51227-D88A-DD8A-96E1-CE294B0989CA}"/>
                  </a:ext>
                </a:extLst>
              </p:cNvPr>
              <p:cNvSpPr txBox="1"/>
              <p:nvPr/>
            </p:nvSpPr>
            <p:spPr>
              <a:xfrm>
                <a:off x="3145339" y="2453451"/>
                <a:ext cx="667337" cy="369332"/>
              </a:xfrm>
              <a:prstGeom prst="rect">
                <a:avLst/>
              </a:prstGeom>
              <a:noFill/>
            </p:spPr>
            <p:txBody>
              <a:bodyPr wrap="square" rtlCol="0">
                <a:spAutoFit/>
              </a:bodyPr>
              <a:lstStyle/>
              <a:p>
                <a:r>
                  <a:rPr lang="en-US" altLang="ja-JP" dirty="0" err="1"/>
                  <a:t>v</a:t>
                </a:r>
                <a:r>
                  <a:rPr kumimoji="1" lang="en-US" altLang="ja-JP" baseline="-25000" dirty="0" err="1"/>
                  <a:t>pf</a:t>
                </a:r>
                <a:endParaRPr kumimoji="1" lang="ja-JP" altLang="en-US" baseline="-25000"/>
              </a:p>
            </p:txBody>
          </p:sp>
          <p:cxnSp>
            <p:nvCxnSpPr>
              <p:cNvPr id="57" name="直線矢印コネクタ 56">
                <a:extLst>
                  <a:ext uri="{FF2B5EF4-FFF2-40B4-BE49-F238E27FC236}">
                    <a16:creationId xmlns:a16="http://schemas.microsoft.com/office/drawing/2014/main" id="{012D044B-8225-C14C-39E2-24DCD4CF239F}"/>
                  </a:ext>
                </a:extLst>
              </p:cNvPr>
              <p:cNvCxnSpPr>
                <a:cxnSpLocks/>
              </p:cNvCxnSpPr>
              <p:nvPr/>
            </p:nvCxnSpPr>
            <p:spPr>
              <a:xfrm>
                <a:off x="3043766" y="2841227"/>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8" name="円/楕円 67">
              <a:extLst>
                <a:ext uri="{FF2B5EF4-FFF2-40B4-BE49-F238E27FC236}">
                  <a16:creationId xmlns:a16="http://schemas.microsoft.com/office/drawing/2014/main" id="{C33BB49A-33A6-164D-F966-24967E77EF22}"/>
                </a:ext>
              </a:extLst>
            </p:cNvPr>
            <p:cNvSpPr/>
            <p:nvPr/>
          </p:nvSpPr>
          <p:spPr>
            <a:xfrm>
              <a:off x="6231318" y="5539564"/>
              <a:ext cx="710233" cy="59390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BF387741-92F5-FA8B-C2B0-DFBD01F5AE44}"/>
                </a:ext>
              </a:extLst>
            </p:cNvPr>
            <p:cNvSpPr txBox="1"/>
            <p:nvPr/>
          </p:nvSpPr>
          <p:spPr>
            <a:xfrm>
              <a:off x="5766185" y="4243734"/>
              <a:ext cx="2591856" cy="646331"/>
            </a:xfrm>
            <a:prstGeom prst="rect">
              <a:avLst/>
            </a:prstGeom>
            <a:noFill/>
          </p:spPr>
          <p:txBody>
            <a:bodyPr wrap="square" rtlCol="0">
              <a:spAutoFit/>
            </a:bodyPr>
            <a:lstStyle/>
            <a:p>
              <a:r>
                <a:rPr kumimoji="1" lang="ja-JP" altLang="en-US"/>
                <a:t>蒸発過程</a:t>
              </a:r>
              <a:br>
                <a:rPr kumimoji="1" lang="en-US" altLang="ja-JP" dirty="0"/>
              </a:br>
              <a:r>
                <a:rPr kumimoji="1" lang="en-US" altLang="ja-JP" dirty="0"/>
                <a:t>(Ablation</a:t>
              </a:r>
              <a:r>
                <a:rPr lang="ja-JP" altLang="en-US"/>
                <a:t>過程</a:t>
              </a:r>
              <a:r>
                <a:rPr lang="en-US" altLang="ja-JP" dirty="0"/>
                <a:t>)</a:t>
              </a:r>
              <a:endParaRPr kumimoji="1" lang="ja-JP" altLang="en-US"/>
            </a:p>
          </p:txBody>
        </p:sp>
        <p:sp>
          <p:nvSpPr>
            <p:cNvPr id="70" name="テキスト ボックス 69">
              <a:extLst>
                <a:ext uri="{FF2B5EF4-FFF2-40B4-BE49-F238E27FC236}">
                  <a16:creationId xmlns:a16="http://schemas.microsoft.com/office/drawing/2014/main" id="{D7714F8E-3B63-4E3A-CEDC-928C29C34487}"/>
                </a:ext>
              </a:extLst>
            </p:cNvPr>
            <p:cNvSpPr txBox="1"/>
            <p:nvPr/>
          </p:nvSpPr>
          <p:spPr>
            <a:xfrm>
              <a:off x="6945510" y="5568966"/>
              <a:ext cx="667337" cy="369332"/>
            </a:xfrm>
            <a:prstGeom prst="rect">
              <a:avLst/>
            </a:prstGeom>
            <a:noFill/>
          </p:spPr>
          <p:txBody>
            <a:bodyPr wrap="square" rtlCol="0">
              <a:spAutoFit/>
            </a:bodyPr>
            <a:lstStyle/>
            <a:p>
              <a:r>
                <a:rPr lang="en-US" altLang="ja-JP" dirty="0" err="1"/>
                <a:t>v</a:t>
              </a:r>
              <a:r>
                <a:rPr kumimoji="1" lang="en-US" altLang="ja-JP" baseline="-25000" dirty="0" err="1"/>
                <a:t>pf</a:t>
              </a:r>
              <a:endParaRPr kumimoji="1" lang="ja-JP" altLang="en-US" baseline="-25000"/>
            </a:p>
          </p:txBody>
        </p:sp>
        <p:cxnSp>
          <p:nvCxnSpPr>
            <p:cNvPr id="71" name="直線矢印コネクタ 70">
              <a:extLst>
                <a:ext uri="{FF2B5EF4-FFF2-40B4-BE49-F238E27FC236}">
                  <a16:creationId xmlns:a16="http://schemas.microsoft.com/office/drawing/2014/main" id="{20B48498-124D-C82C-91B5-342538EA9B77}"/>
                </a:ext>
              </a:extLst>
            </p:cNvPr>
            <p:cNvCxnSpPr>
              <a:cxnSpLocks/>
            </p:cNvCxnSpPr>
            <p:nvPr/>
          </p:nvCxnSpPr>
          <p:spPr>
            <a:xfrm>
              <a:off x="6954569" y="5952109"/>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テキスト ボックス 71">
              <a:extLst>
                <a:ext uri="{FF2B5EF4-FFF2-40B4-BE49-F238E27FC236}">
                  <a16:creationId xmlns:a16="http://schemas.microsoft.com/office/drawing/2014/main" id="{C7B7EB44-4BC4-940A-5E08-2A6A0C6DD028}"/>
                </a:ext>
              </a:extLst>
            </p:cNvPr>
            <p:cNvSpPr txBox="1"/>
            <p:nvPr/>
          </p:nvSpPr>
          <p:spPr>
            <a:xfrm>
              <a:off x="5926914" y="5199082"/>
              <a:ext cx="1982815" cy="369332"/>
            </a:xfrm>
            <a:prstGeom prst="rect">
              <a:avLst/>
            </a:prstGeom>
            <a:noFill/>
          </p:spPr>
          <p:txBody>
            <a:bodyPr wrap="square" rtlCol="0">
              <a:spAutoFit/>
            </a:bodyPr>
            <a:lstStyle/>
            <a:p>
              <a:r>
                <a:rPr kumimoji="1" lang="en-US" altLang="ja-JP" dirty="0"/>
                <a:t>Pre-fragment</a:t>
              </a:r>
              <a:endParaRPr kumimoji="1" lang="ja-JP" altLang="en-US"/>
            </a:p>
          </p:txBody>
        </p:sp>
        <p:sp>
          <p:nvSpPr>
            <p:cNvPr id="73" name="円/楕円 72">
              <a:extLst>
                <a:ext uri="{FF2B5EF4-FFF2-40B4-BE49-F238E27FC236}">
                  <a16:creationId xmlns:a16="http://schemas.microsoft.com/office/drawing/2014/main" id="{85508E79-5270-D036-BE39-DB0C04DCEB69}"/>
                </a:ext>
              </a:extLst>
            </p:cNvPr>
            <p:cNvSpPr/>
            <p:nvPr/>
          </p:nvSpPr>
          <p:spPr>
            <a:xfrm>
              <a:off x="6918321" y="6251174"/>
              <a:ext cx="92239" cy="10491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4" name="曲線コネクタ 73">
              <a:extLst>
                <a:ext uri="{FF2B5EF4-FFF2-40B4-BE49-F238E27FC236}">
                  <a16:creationId xmlns:a16="http://schemas.microsoft.com/office/drawing/2014/main" id="{16C311BD-6AD7-27F2-B107-B5D9D58BFFE6}"/>
                </a:ext>
              </a:extLst>
            </p:cNvPr>
            <p:cNvCxnSpPr>
              <a:stCxn id="68" idx="5"/>
              <a:endCxn id="73" idx="0"/>
            </p:cNvCxnSpPr>
            <p:nvPr/>
          </p:nvCxnSpPr>
          <p:spPr>
            <a:xfrm rot="16200000" flipH="1">
              <a:off x="6798649" y="6085382"/>
              <a:ext cx="204682" cy="12690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曲線コネクタ 74">
              <a:extLst>
                <a:ext uri="{FF2B5EF4-FFF2-40B4-BE49-F238E27FC236}">
                  <a16:creationId xmlns:a16="http://schemas.microsoft.com/office/drawing/2014/main" id="{3A9AAE7B-11C2-378D-A664-D34D70277A59}"/>
                </a:ext>
              </a:extLst>
            </p:cNvPr>
            <p:cNvCxnSpPr>
              <a:cxnSpLocks/>
            </p:cNvCxnSpPr>
            <p:nvPr/>
          </p:nvCxnSpPr>
          <p:spPr>
            <a:xfrm rot="5400000">
              <a:off x="6411231" y="6203901"/>
              <a:ext cx="197192" cy="7381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テキスト ボックス 75">
              <a:extLst>
                <a:ext uri="{FF2B5EF4-FFF2-40B4-BE49-F238E27FC236}">
                  <a16:creationId xmlns:a16="http://schemas.microsoft.com/office/drawing/2014/main" id="{8743DBE1-B15E-A17D-322B-F41FF485E9E6}"/>
                </a:ext>
              </a:extLst>
            </p:cNvPr>
            <p:cNvSpPr txBox="1"/>
            <p:nvPr/>
          </p:nvSpPr>
          <p:spPr>
            <a:xfrm>
              <a:off x="6231318" y="6268559"/>
              <a:ext cx="425262" cy="307777"/>
            </a:xfrm>
            <a:prstGeom prst="rect">
              <a:avLst/>
            </a:prstGeom>
            <a:noFill/>
          </p:spPr>
          <p:txBody>
            <a:bodyPr wrap="square" rtlCol="0">
              <a:spAutoFit/>
            </a:bodyPr>
            <a:lstStyle/>
            <a:p>
              <a:r>
                <a:rPr kumimoji="1" lang="en-US" altLang="ja-JP" sz="1400" dirty="0" err="1"/>
                <a:t>γ</a:t>
              </a:r>
              <a:endParaRPr kumimoji="1" lang="ja-JP" altLang="en-US" sz="1400"/>
            </a:p>
          </p:txBody>
        </p:sp>
        <p:sp>
          <p:nvSpPr>
            <p:cNvPr id="77" name="テキスト ボックス 76">
              <a:extLst>
                <a:ext uri="{FF2B5EF4-FFF2-40B4-BE49-F238E27FC236}">
                  <a16:creationId xmlns:a16="http://schemas.microsoft.com/office/drawing/2014/main" id="{02DEEB43-DD80-B81E-E19F-88B70793CE82}"/>
                </a:ext>
              </a:extLst>
            </p:cNvPr>
            <p:cNvSpPr txBox="1"/>
            <p:nvPr/>
          </p:nvSpPr>
          <p:spPr>
            <a:xfrm>
              <a:off x="6607902" y="6348900"/>
              <a:ext cx="1099360" cy="369332"/>
            </a:xfrm>
            <a:prstGeom prst="rect">
              <a:avLst/>
            </a:prstGeom>
            <a:noFill/>
          </p:spPr>
          <p:txBody>
            <a:bodyPr wrap="square" rtlCol="0">
              <a:spAutoFit/>
            </a:bodyPr>
            <a:lstStyle/>
            <a:p>
              <a:r>
                <a:rPr kumimoji="1" lang="ja-JP" altLang="en-US"/>
                <a:t>中性子</a:t>
              </a:r>
            </a:p>
          </p:txBody>
        </p:sp>
        <p:sp>
          <p:nvSpPr>
            <p:cNvPr id="78" name="円/楕円 77">
              <a:extLst>
                <a:ext uri="{FF2B5EF4-FFF2-40B4-BE49-F238E27FC236}">
                  <a16:creationId xmlns:a16="http://schemas.microsoft.com/office/drawing/2014/main" id="{2C9B41A1-BA47-F880-2904-CC8419410AC6}"/>
                </a:ext>
              </a:extLst>
            </p:cNvPr>
            <p:cNvSpPr/>
            <p:nvPr/>
          </p:nvSpPr>
          <p:spPr>
            <a:xfrm>
              <a:off x="8278549" y="6099225"/>
              <a:ext cx="612324" cy="61837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79" name="テキスト ボックス 78">
              <a:extLst>
                <a:ext uri="{FF2B5EF4-FFF2-40B4-BE49-F238E27FC236}">
                  <a16:creationId xmlns:a16="http://schemas.microsoft.com/office/drawing/2014/main" id="{F434CB45-EDE6-6734-830A-1C6B365BDCE2}"/>
                </a:ext>
              </a:extLst>
            </p:cNvPr>
            <p:cNvSpPr txBox="1"/>
            <p:nvPr/>
          </p:nvSpPr>
          <p:spPr>
            <a:xfrm>
              <a:off x="8275844" y="6228664"/>
              <a:ext cx="888079" cy="369332"/>
            </a:xfrm>
            <a:prstGeom prst="rect">
              <a:avLst/>
            </a:prstGeom>
            <a:noFill/>
          </p:spPr>
          <p:txBody>
            <a:bodyPr wrap="square" rtlCol="0">
              <a:spAutoFit/>
            </a:bodyPr>
            <a:lstStyle/>
            <a:p>
              <a:r>
                <a:rPr kumimoji="1" lang="en-US" altLang="ja-JP" dirty="0" err="1">
                  <a:solidFill>
                    <a:schemeClr val="bg1"/>
                  </a:solidFill>
                </a:rPr>
                <a:t>A</a:t>
              </a:r>
              <a:r>
                <a:rPr lang="en-US" altLang="ja-JP" baseline="-25000" dirty="0" err="1">
                  <a:solidFill>
                    <a:schemeClr val="bg1"/>
                  </a:solidFill>
                </a:rPr>
                <a:t>f,</a:t>
              </a:r>
              <a:r>
                <a:rPr lang="en-US" altLang="ja-JP" dirty="0" err="1">
                  <a:solidFill>
                    <a:schemeClr val="bg1"/>
                  </a:solidFill>
                </a:rPr>
                <a:t>J</a:t>
              </a:r>
              <a:r>
                <a:rPr lang="en-US" altLang="ja-JP" baseline="30000" dirty="0">
                  <a:solidFill>
                    <a:schemeClr val="bg1"/>
                  </a:solidFill>
                </a:rPr>
                <a:t>π</a:t>
              </a:r>
              <a:endParaRPr kumimoji="1" lang="ja-JP" altLang="en-US" baseline="30000">
                <a:solidFill>
                  <a:schemeClr val="bg1"/>
                </a:solidFill>
              </a:endParaRPr>
            </a:p>
          </p:txBody>
        </p:sp>
        <p:sp>
          <p:nvSpPr>
            <p:cNvPr id="80" name="円/楕円 79">
              <a:extLst>
                <a:ext uri="{FF2B5EF4-FFF2-40B4-BE49-F238E27FC236}">
                  <a16:creationId xmlns:a16="http://schemas.microsoft.com/office/drawing/2014/main" id="{564115C1-DDA0-65E4-6207-69AFAC2E586A}"/>
                </a:ext>
              </a:extLst>
            </p:cNvPr>
            <p:cNvSpPr/>
            <p:nvPr/>
          </p:nvSpPr>
          <p:spPr>
            <a:xfrm>
              <a:off x="8238554" y="5399080"/>
              <a:ext cx="612324" cy="61837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81" name="テキスト ボックス 80">
              <a:extLst>
                <a:ext uri="{FF2B5EF4-FFF2-40B4-BE49-F238E27FC236}">
                  <a16:creationId xmlns:a16="http://schemas.microsoft.com/office/drawing/2014/main" id="{7ABADA36-A158-C973-886A-68862E5D56E7}"/>
                </a:ext>
              </a:extLst>
            </p:cNvPr>
            <p:cNvSpPr txBox="1"/>
            <p:nvPr/>
          </p:nvSpPr>
          <p:spPr>
            <a:xfrm>
              <a:off x="8249646" y="5526027"/>
              <a:ext cx="888079" cy="369332"/>
            </a:xfrm>
            <a:prstGeom prst="rect">
              <a:avLst/>
            </a:prstGeom>
            <a:noFill/>
          </p:spPr>
          <p:txBody>
            <a:bodyPr wrap="square" rtlCol="0">
              <a:spAutoFit/>
            </a:bodyPr>
            <a:lstStyle/>
            <a:p>
              <a:r>
                <a:rPr kumimoji="1" lang="en-US" altLang="ja-JP" dirty="0" err="1">
                  <a:solidFill>
                    <a:schemeClr val="bg1"/>
                  </a:solidFill>
                </a:rPr>
                <a:t>A</a:t>
              </a:r>
              <a:r>
                <a:rPr lang="en-US" altLang="ja-JP" baseline="-25000" dirty="0" err="1">
                  <a:solidFill>
                    <a:schemeClr val="bg1"/>
                  </a:solidFill>
                </a:rPr>
                <a:t>f</a:t>
              </a:r>
              <a:endParaRPr kumimoji="1" lang="ja-JP" altLang="en-US" baseline="30000">
                <a:solidFill>
                  <a:schemeClr val="bg1"/>
                </a:solidFill>
              </a:endParaRPr>
            </a:p>
          </p:txBody>
        </p:sp>
        <p:sp>
          <p:nvSpPr>
            <p:cNvPr id="82" name="右矢印 81">
              <a:extLst>
                <a:ext uri="{FF2B5EF4-FFF2-40B4-BE49-F238E27FC236}">
                  <a16:creationId xmlns:a16="http://schemas.microsoft.com/office/drawing/2014/main" id="{19E69115-0FDD-AA97-5C72-2AB8B09D7709}"/>
                </a:ext>
              </a:extLst>
            </p:cNvPr>
            <p:cNvSpPr/>
            <p:nvPr/>
          </p:nvSpPr>
          <p:spPr>
            <a:xfrm rot="20050438">
              <a:off x="7840965" y="5639997"/>
              <a:ext cx="367386"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右矢印 82">
              <a:extLst>
                <a:ext uri="{FF2B5EF4-FFF2-40B4-BE49-F238E27FC236}">
                  <a16:creationId xmlns:a16="http://schemas.microsoft.com/office/drawing/2014/main" id="{CF809FFC-2E6A-9AB6-D4E3-744A7A31D10F}"/>
                </a:ext>
              </a:extLst>
            </p:cNvPr>
            <p:cNvSpPr/>
            <p:nvPr/>
          </p:nvSpPr>
          <p:spPr>
            <a:xfrm rot="1421231">
              <a:off x="7837334" y="6023305"/>
              <a:ext cx="367386"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a:extLst>
                <a:ext uri="{FF2B5EF4-FFF2-40B4-BE49-F238E27FC236}">
                  <a16:creationId xmlns:a16="http://schemas.microsoft.com/office/drawing/2014/main" id="{EAF79019-CFAA-81BA-CB22-70FE406CF355}"/>
                </a:ext>
              </a:extLst>
            </p:cNvPr>
            <p:cNvSpPr txBox="1"/>
            <p:nvPr/>
          </p:nvSpPr>
          <p:spPr>
            <a:xfrm>
              <a:off x="8777356" y="5323116"/>
              <a:ext cx="1489227" cy="369332"/>
            </a:xfrm>
            <a:prstGeom prst="rect">
              <a:avLst/>
            </a:prstGeom>
            <a:noFill/>
          </p:spPr>
          <p:txBody>
            <a:bodyPr wrap="square" rtlCol="0">
              <a:spAutoFit/>
            </a:bodyPr>
            <a:lstStyle/>
            <a:p>
              <a:r>
                <a:rPr kumimoji="1" lang="ja-JP" altLang="en-US"/>
                <a:t>基底状態</a:t>
              </a:r>
            </a:p>
          </p:txBody>
        </p:sp>
        <p:sp>
          <p:nvSpPr>
            <p:cNvPr id="85" name="テキスト ボックス 84">
              <a:extLst>
                <a:ext uri="{FF2B5EF4-FFF2-40B4-BE49-F238E27FC236}">
                  <a16:creationId xmlns:a16="http://schemas.microsoft.com/office/drawing/2014/main" id="{12F5761C-FA43-C9F4-536D-B72A4538A57C}"/>
                </a:ext>
              </a:extLst>
            </p:cNvPr>
            <p:cNvSpPr txBox="1"/>
            <p:nvPr/>
          </p:nvSpPr>
          <p:spPr>
            <a:xfrm>
              <a:off x="8862570" y="6180390"/>
              <a:ext cx="1489227" cy="369332"/>
            </a:xfrm>
            <a:prstGeom prst="rect">
              <a:avLst/>
            </a:prstGeom>
            <a:noFill/>
          </p:spPr>
          <p:txBody>
            <a:bodyPr wrap="square" rtlCol="0">
              <a:spAutoFit/>
            </a:bodyPr>
            <a:lstStyle/>
            <a:p>
              <a:r>
                <a:rPr lang="en-US" altLang="ja-JP" dirty="0"/>
                <a:t>isomer</a:t>
              </a:r>
              <a:r>
                <a:rPr kumimoji="1" lang="ja-JP" altLang="en-US"/>
                <a:t>状態</a:t>
              </a:r>
            </a:p>
          </p:txBody>
        </p:sp>
        <p:sp>
          <p:nvSpPr>
            <p:cNvPr id="94" name="右矢印 93">
              <a:extLst>
                <a:ext uri="{FF2B5EF4-FFF2-40B4-BE49-F238E27FC236}">
                  <a16:creationId xmlns:a16="http://schemas.microsoft.com/office/drawing/2014/main" id="{1C7864AD-53E3-4B9E-F13C-B63449E7C367}"/>
                </a:ext>
              </a:extLst>
            </p:cNvPr>
            <p:cNvSpPr/>
            <p:nvPr/>
          </p:nvSpPr>
          <p:spPr>
            <a:xfrm>
              <a:off x="5332040" y="5778995"/>
              <a:ext cx="434145"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44150DAB-6A1E-6665-CF88-6C194BA7F3C7}"/>
                </a:ext>
              </a:extLst>
            </p:cNvPr>
            <p:cNvSpPr txBox="1"/>
            <p:nvPr/>
          </p:nvSpPr>
          <p:spPr>
            <a:xfrm>
              <a:off x="2841819" y="4907834"/>
              <a:ext cx="2114791" cy="646331"/>
            </a:xfrm>
            <a:prstGeom prst="rect">
              <a:avLst/>
            </a:prstGeom>
            <a:noFill/>
          </p:spPr>
          <p:txBody>
            <a:bodyPr wrap="square" rtlCol="0">
              <a:spAutoFit/>
            </a:bodyPr>
            <a:lstStyle/>
            <a:p>
              <a:r>
                <a:rPr kumimoji="1" lang="ja-JP" altLang="en-US">
                  <a:solidFill>
                    <a:srgbClr val="FF0000"/>
                  </a:solidFill>
                </a:rPr>
                <a:t>古典的に角運動量</a:t>
              </a:r>
              <a:r>
                <a:rPr lang="ja-JP" altLang="en-US">
                  <a:solidFill>
                    <a:srgbClr val="FF0000"/>
                  </a:solidFill>
                </a:rPr>
                <a:t>を</a:t>
              </a:r>
              <a:r>
                <a:rPr kumimoji="1" lang="ja-JP" altLang="en-US">
                  <a:solidFill>
                    <a:srgbClr val="FF0000"/>
                  </a:solidFill>
                </a:rPr>
                <a:t>獲得</a:t>
              </a:r>
            </a:p>
          </p:txBody>
        </p:sp>
        <p:grpSp>
          <p:nvGrpSpPr>
            <p:cNvPr id="97" name="グループ化 96">
              <a:extLst>
                <a:ext uri="{FF2B5EF4-FFF2-40B4-BE49-F238E27FC236}">
                  <a16:creationId xmlns:a16="http://schemas.microsoft.com/office/drawing/2014/main" id="{CA1E84E8-6A80-7188-7CA8-0220883190F9}"/>
                </a:ext>
              </a:extLst>
            </p:cNvPr>
            <p:cNvGrpSpPr/>
            <p:nvPr/>
          </p:nvGrpSpPr>
          <p:grpSpPr>
            <a:xfrm>
              <a:off x="3142719" y="5617096"/>
              <a:ext cx="1190483" cy="860871"/>
              <a:chOff x="3124949" y="5537460"/>
              <a:chExt cx="897756" cy="681116"/>
            </a:xfrm>
          </p:grpSpPr>
          <p:cxnSp>
            <p:nvCxnSpPr>
              <p:cNvPr id="89" name="直線矢印コネクタ 88">
                <a:extLst>
                  <a:ext uri="{FF2B5EF4-FFF2-40B4-BE49-F238E27FC236}">
                    <a16:creationId xmlns:a16="http://schemas.microsoft.com/office/drawing/2014/main" id="{D59E1D22-27E0-A1ED-4DE2-3359190CA472}"/>
                  </a:ext>
                </a:extLst>
              </p:cNvPr>
              <p:cNvCxnSpPr>
                <a:cxnSpLocks noChangeAspect="1"/>
              </p:cNvCxnSpPr>
              <p:nvPr/>
            </p:nvCxnSpPr>
            <p:spPr>
              <a:xfrm flipH="1" flipV="1">
                <a:off x="3176964" y="5896326"/>
                <a:ext cx="406339" cy="71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矢印コネクタ 89">
                <a:extLst>
                  <a:ext uri="{FF2B5EF4-FFF2-40B4-BE49-F238E27FC236}">
                    <a16:creationId xmlns:a16="http://schemas.microsoft.com/office/drawing/2014/main" id="{31E9E693-C8F6-992D-CAE8-D6EA35DCEB52}"/>
                  </a:ext>
                </a:extLst>
              </p:cNvPr>
              <p:cNvCxnSpPr>
                <a:cxnSpLocks noChangeAspect="1"/>
              </p:cNvCxnSpPr>
              <p:nvPr/>
            </p:nvCxnSpPr>
            <p:spPr>
              <a:xfrm>
                <a:off x="3485193" y="5998332"/>
                <a:ext cx="53751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矢印コネクタ 90">
                <a:extLst>
                  <a:ext uri="{FF2B5EF4-FFF2-40B4-BE49-F238E27FC236}">
                    <a16:creationId xmlns:a16="http://schemas.microsoft.com/office/drawing/2014/main" id="{D6CA945B-EA1E-5FA6-37D8-F8534A7FBD53}"/>
                  </a:ext>
                </a:extLst>
              </p:cNvPr>
              <p:cNvCxnSpPr>
                <a:cxnSpLocks noChangeAspect="1"/>
                <a:stCxn id="92" idx="1"/>
              </p:cNvCxnSpPr>
              <p:nvPr/>
            </p:nvCxnSpPr>
            <p:spPr>
              <a:xfrm>
                <a:off x="3558652" y="5722127"/>
                <a:ext cx="5134" cy="1780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2" name="テキスト ボックス 91">
                <a:extLst>
                  <a:ext uri="{FF2B5EF4-FFF2-40B4-BE49-F238E27FC236}">
                    <a16:creationId xmlns:a16="http://schemas.microsoft.com/office/drawing/2014/main" id="{4F03F549-A4F3-D87C-6C7B-BCE433499FFD}"/>
                  </a:ext>
                </a:extLst>
              </p:cNvPr>
              <p:cNvSpPr txBox="1">
                <a:spLocks noChangeAspect="1"/>
              </p:cNvSpPr>
              <p:nvPr/>
            </p:nvSpPr>
            <p:spPr>
              <a:xfrm>
                <a:off x="3558652" y="5537460"/>
                <a:ext cx="141026" cy="369332"/>
              </a:xfrm>
              <a:prstGeom prst="rect">
                <a:avLst/>
              </a:prstGeom>
              <a:noFill/>
            </p:spPr>
            <p:txBody>
              <a:bodyPr wrap="square" rtlCol="0">
                <a:spAutoFit/>
              </a:bodyPr>
              <a:lstStyle/>
              <a:p>
                <a:r>
                  <a:rPr kumimoji="1" lang="en-US" altLang="ja-JP" dirty="0"/>
                  <a:t>R</a:t>
                </a:r>
                <a:endParaRPr kumimoji="1" lang="ja-JP" altLang="en-US"/>
              </a:p>
            </p:txBody>
          </p:sp>
          <p:sp>
            <p:nvSpPr>
              <p:cNvPr id="93" name="テキスト ボックス 92">
                <a:extLst>
                  <a:ext uri="{FF2B5EF4-FFF2-40B4-BE49-F238E27FC236}">
                    <a16:creationId xmlns:a16="http://schemas.microsoft.com/office/drawing/2014/main" id="{AAA39C70-5F4A-3661-4F63-77AFA26FB937}"/>
                  </a:ext>
                </a:extLst>
              </p:cNvPr>
              <p:cNvSpPr txBox="1">
                <a:spLocks noChangeAspect="1"/>
              </p:cNvSpPr>
              <p:nvPr/>
            </p:nvSpPr>
            <p:spPr>
              <a:xfrm>
                <a:off x="3444107" y="5926363"/>
                <a:ext cx="524083" cy="292213"/>
              </a:xfrm>
              <a:prstGeom prst="rect">
                <a:avLst/>
              </a:prstGeom>
              <a:noFill/>
            </p:spPr>
            <p:txBody>
              <a:bodyPr wrap="square" rtlCol="0">
                <a:spAutoFit/>
              </a:bodyPr>
              <a:lstStyle/>
              <a:p>
                <a:r>
                  <a:rPr lang="en-US" altLang="ja-JP" dirty="0" err="1"/>
                  <a:t>Δp</a:t>
                </a:r>
                <a:endParaRPr kumimoji="1" lang="ja-JP" altLang="en-US"/>
              </a:p>
            </p:txBody>
          </p:sp>
          <p:sp>
            <p:nvSpPr>
              <p:cNvPr id="96" name="テキスト ボックス 95">
                <a:extLst>
                  <a:ext uri="{FF2B5EF4-FFF2-40B4-BE49-F238E27FC236}">
                    <a16:creationId xmlns:a16="http://schemas.microsoft.com/office/drawing/2014/main" id="{B16309A5-2841-6F0B-E8D1-C61243D9A21B}"/>
                  </a:ext>
                </a:extLst>
              </p:cNvPr>
              <p:cNvSpPr txBox="1"/>
              <p:nvPr/>
            </p:nvSpPr>
            <p:spPr>
              <a:xfrm>
                <a:off x="3124949" y="5677704"/>
                <a:ext cx="418786" cy="292213"/>
              </a:xfrm>
              <a:prstGeom prst="rect">
                <a:avLst/>
              </a:prstGeom>
              <a:noFill/>
            </p:spPr>
            <p:txBody>
              <a:bodyPr wrap="square" rtlCol="0">
                <a:spAutoFit/>
              </a:bodyPr>
              <a:lstStyle/>
              <a:p>
                <a:r>
                  <a:rPr lang="en-US" altLang="ja-JP" dirty="0" err="1"/>
                  <a:t>Δp</a:t>
                </a:r>
                <a:endParaRPr kumimoji="1" lang="ja-JP" altLang="en-US"/>
              </a:p>
            </p:txBody>
          </p:sp>
        </p:grpSp>
        <p:sp>
          <p:nvSpPr>
            <p:cNvPr id="100" name="テキスト ボックス 99">
              <a:extLst>
                <a:ext uri="{FF2B5EF4-FFF2-40B4-BE49-F238E27FC236}">
                  <a16:creationId xmlns:a16="http://schemas.microsoft.com/office/drawing/2014/main" id="{4DE61EFE-27D9-1AB7-FEC2-0D29A463755D}"/>
                </a:ext>
              </a:extLst>
            </p:cNvPr>
            <p:cNvSpPr txBox="1"/>
            <p:nvPr/>
          </p:nvSpPr>
          <p:spPr>
            <a:xfrm>
              <a:off x="983109" y="4076602"/>
              <a:ext cx="2096260" cy="369332"/>
            </a:xfrm>
            <a:prstGeom prst="rect">
              <a:avLst/>
            </a:prstGeom>
            <a:noFill/>
          </p:spPr>
          <p:txBody>
            <a:bodyPr wrap="square" rtlCol="0">
              <a:spAutoFit/>
            </a:bodyPr>
            <a:lstStyle/>
            <a:p>
              <a:r>
                <a:rPr lang="ja-JP" altLang="en-US"/>
                <a:t>□提案するモデル</a:t>
              </a:r>
              <a:endParaRPr kumimoji="1" lang="ja-JP" altLang="en-US"/>
            </a:p>
          </p:txBody>
        </p:sp>
        <p:sp>
          <p:nvSpPr>
            <p:cNvPr id="106" name="テキスト ボックス 105">
              <a:extLst>
                <a:ext uri="{FF2B5EF4-FFF2-40B4-BE49-F238E27FC236}">
                  <a16:creationId xmlns:a16="http://schemas.microsoft.com/office/drawing/2014/main" id="{8ADDBEFE-4CC2-2F27-802D-D810855B10CF}"/>
                </a:ext>
              </a:extLst>
            </p:cNvPr>
            <p:cNvSpPr txBox="1"/>
            <p:nvPr/>
          </p:nvSpPr>
          <p:spPr>
            <a:xfrm>
              <a:off x="2834457" y="4630682"/>
              <a:ext cx="2114791" cy="369332"/>
            </a:xfrm>
            <a:prstGeom prst="rect">
              <a:avLst/>
            </a:prstGeom>
            <a:noFill/>
          </p:spPr>
          <p:txBody>
            <a:bodyPr wrap="square" rtlCol="0">
              <a:spAutoFit/>
            </a:bodyPr>
            <a:lstStyle/>
            <a:p>
              <a:r>
                <a:rPr kumimoji="1" lang="ja-JP" altLang="en-US">
                  <a:solidFill>
                    <a:srgbClr val="FF0000"/>
                  </a:solidFill>
                </a:rPr>
                <a:t>標的と反応</a:t>
              </a:r>
            </a:p>
          </p:txBody>
        </p:sp>
      </p:grpSp>
      <p:sp>
        <p:nvSpPr>
          <p:cNvPr id="4" name="テキスト ボックス 3">
            <a:extLst>
              <a:ext uri="{FF2B5EF4-FFF2-40B4-BE49-F238E27FC236}">
                <a16:creationId xmlns:a16="http://schemas.microsoft.com/office/drawing/2014/main" id="{975685A3-55F4-D04D-F4B6-7AA221DEF81D}"/>
              </a:ext>
            </a:extLst>
          </p:cNvPr>
          <p:cNvSpPr txBox="1"/>
          <p:nvPr/>
        </p:nvSpPr>
        <p:spPr>
          <a:xfrm>
            <a:off x="876229" y="1504730"/>
            <a:ext cx="8045087" cy="369332"/>
          </a:xfrm>
          <a:prstGeom prst="rect">
            <a:avLst/>
          </a:prstGeom>
          <a:noFill/>
        </p:spPr>
        <p:txBody>
          <a:bodyPr wrap="square" rtlCol="0">
            <a:spAutoFit/>
          </a:bodyPr>
          <a:lstStyle/>
          <a:p>
            <a:r>
              <a:rPr kumimoji="1" lang="en-US" altLang="ja-JP" dirty="0"/>
              <a:t>(E) </a:t>
            </a:r>
            <a:r>
              <a:rPr lang="en-US" altLang="ja-JP" dirty="0" err="1"/>
              <a:t>Okuno</a:t>
            </a:r>
            <a:r>
              <a:rPr kumimoji="1" lang="ja-JP" altLang="en-US"/>
              <a:t>モデル</a:t>
            </a:r>
          </a:p>
        </p:txBody>
      </p:sp>
      <p:grpSp>
        <p:nvGrpSpPr>
          <p:cNvPr id="5" name="グループ化 4">
            <a:extLst>
              <a:ext uri="{FF2B5EF4-FFF2-40B4-BE49-F238E27FC236}">
                <a16:creationId xmlns:a16="http://schemas.microsoft.com/office/drawing/2014/main" id="{9414C7A9-43FE-BFE2-EB76-2D79D8C67435}"/>
              </a:ext>
            </a:extLst>
          </p:cNvPr>
          <p:cNvGrpSpPr/>
          <p:nvPr/>
        </p:nvGrpSpPr>
        <p:grpSpPr>
          <a:xfrm>
            <a:off x="1215272" y="1855303"/>
            <a:ext cx="8723388" cy="2414545"/>
            <a:chOff x="132131" y="1515088"/>
            <a:chExt cx="8723388" cy="2414545"/>
          </a:xfrm>
        </p:grpSpPr>
        <p:grpSp>
          <p:nvGrpSpPr>
            <p:cNvPr id="35" name="グループ化 34">
              <a:extLst>
                <a:ext uri="{FF2B5EF4-FFF2-40B4-BE49-F238E27FC236}">
                  <a16:creationId xmlns:a16="http://schemas.microsoft.com/office/drawing/2014/main" id="{AAEA19D3-616B-A24E-2E3F-CF65B53A3673}"/>
                </a:ext>
              </a:extLst>
            </p:cNvPr>
            <p:cNvGrpSpPr/>
            <p:nvPr/>
          </p:nvGrpSpPr>
          <p:grpSpPr>
            <a:xfrm>
              <a:off x="132131" y="1515088"/>
              <a:ext cx="8723388" cy="2414545"/>
              <a:chOff x="159676" y="3290135"/>
              <a:chExt cx="6124888" cy="1877011"/>
            </a:xfrm>
          </p:grpSpPr>
          <p:sp>
            <p:nvSpPr>
              <p:cNvPr id="111" name="円/楕円 110">
                <a:extLst>
                  <a:ext uri="{FF2B5EF4-FFF2-40B4-BE49-F238E27FC236}">
                    <a16:creationId xmlns:a16="http://schemas.microsoft.com/office/drawing/2014/main" id="{6FC46CA6-A98B-3E98-FC42-14418563DE8B}"/>
                  </a:ext>
                </a:extLst>
              </p:cNvPr>
              <p:cNvSpPr/>
              <p:nvPr/>
            </p:nvSpPr>
            <p:spPr>
              <a:xfrm>
                <a:off x="217042" y="3973390"/>
                <a:ext cx="569369" cy="632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円/楕円 111">
                <a:extLst>
                  <a:ext uri="{FF2B5EF4-FFF2-40B4-BE49-F238E27FC236}">
                    <a16:creationId xmlns:a16="http://schemas.microsoft.com/office/drawing/2014/main" id="{8CC438C3-E852-F7CD-02C9-1A351C16D60C}"/>
                  </a:ext>
                </a:extLst>
              </p:cNvPr>
              <p:cNvSpPr/>
              <p:nvPr/>
            </p:nvSpPr>
            <p:spPr>
              <a:xfrm>
                <a:off x="781861" y="4418979"/>
                <a:ext cx="357352" cy="3888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右矢印 112">
                <a:extLst>
                  <a:ext uri="{FF2B5EF4-FFF2-40B4-BE49-F238E27FC236}">
                    <a16:creationId xmlns:a16="http://schemas.microsoft.com/office/drawing/2014/main" id="{989E9B3D-1082-3070-84C3-2A722F9AAC46}"/>
                  </a:ext>
                </a:extLst>
              </p:cNvPr>
              <p:cNvSpPr/>
              <p:nvPr/>
            </p:nvSpPr>
            <p:spPr>
              <a:xfrm>
                <a:off x="1362804" y="4179590"/>
                <a:ext cx="257950" cy="29823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4" name="直線矢印コネクタ 113">
                <a:extLst>
                  <a:ext uri="{FF2B5EF4-FFF2-40B4-BE49-F238E27FC236}">
                    <a16:creationId xmlns:a16="http://schemas.microsoft.com/office/drawing/2014/main" id="{15662A1E-CCFD-1C25-7FA8-AF1B41AC843B}"/>
                  </a:ext>
                </a:extLst>
              </p:cNvPr>
              <p:cNvCxnSpPr>
                <a:cxnSpLocks/>
              </p:cNvCxnSpPr>
              <p:nvPr/>
            </p:nvCxnSpPr>
            <p:spPr>
              <a:xfrm>
                <a:off x="786411" y="4309248"/>
                <a:ext cx="48488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5" name="テキスト ボックス 114">
                <a:extLst>
                  <a:ext uri="{FF2B5EF4-FFF2-40B4-BE49-F238E27FC236}">
                    <a16:creationId xmlns:a16="http://schemas.microsoft.com/office/drawing/2014/main" id="{34757CEC-9D77-B7B4-5F71-271D23C51C6E}"/>
                  </a:ext>
                </a:extLst>
              </p:cNvPr>
              <p:cNvSpPr txBox="1"/>
              <p:nvPr/>
            </p:nvSpPr>
            <p:spPr>
              <a:xfrm>
                <a:off x="159676" y="3604059"/>
                <a:ext cx="1392180" cy="369332"/>
              </a:xfrm>
              <a:prstGeom prst="rect">
                <a:avLst/>
              </a:prstGeom>
              <a:noFill/>
            </p:spPr>
            <p:txBody>
              <a:bodyPr wrap="square" rtlCol="0">
                <a:spAutoFit/>
              </a:bodyPr>
              <a:lstStyle/>
              <a:p>
                <a:r>
                  <a:rPr kumimoji="1" lang="en-US" altLang="ja-JP" dirty="0"/>
                  <a:t>Projectile</a:t>
                </a:r>
                <a:endParaRPr kumimoji="1" lang="ja-JP" altLang="en-US"/>
              </a:p>
            </p:txBody>
          </p:sp>
          <p:sp>
            <p:nvSpPr>
              <p:cNvPr id="116" name="テキスト ボックス 115">
                <a:extLst>
                  <a:ext uri="{FF2B5EF4-FFF2-40B4-BE49-F238E27FC236}">
                    <a16:creationId xmlns:a16="http://schemas.microsoft.com/office/drawing/2014/main" id="{FB2CB500-FCCE-71A2-E3D3-C2D27B71F0BC}"/>
                  </a:ext>
                </a:extLst>
              </p:cNvPr>
              <p:cNvSpPr txBox="1"/>
              <p:nvPr/>
            </p:nvSpPr>
            <p:spPr>
              <a:xfrm>
                <a:off x="722957" y="4797814"/>
                <a:ext cx="1447137" cy="369332"/>
              </a:xfrm>
              <a:prstGeom prst="rect">
                <a:avLst/>
              </a:prstGeom>
              <a:noFill/>
            </p:spPr>
            <p:txBody>
              <a:bodyPr wrap="square" rtlCol="0">
                <a:spAutoFit/>
              </a:bodyPr>
              <a:lstStyle/>
              <a:p>
                <a:r>
                  <a:rPr kumimoji="1" lang="en-US" altLang="ja-JP" dirty="0"/>
                  <a:t>Target</a:t>
                </a:r>
                <a:endParaRPr kumimoji="1" lang="ja-JP" altLang="en-US"/>
              </a:p>
            </p:txBody>
          </p:sp>
          <p:sp>
            <p:nvSpPr>
              <p:cNvPr id="117" name="円/楕円 116">
                <a:extLst>
                  <a:ext uri="{FF2B5EF4-FFF2-40B4-BE49-F238E27FC236}">
                    <a16:creationId xmlns:a16="http://schemas.microsoft.com/office/drawing/2014/main" id="{E910549B-46A2-B8E2-14BA-A0B17F5D07F6}"/>
                  </a:ext>
                </a:extLst>
              </p:cNvPr>
              <p:cNvSpPr/>
              <p:nvPr/>
            </p:nvSpPr>
            <p:spPr>
              <a:xfrm>
                <a:off x="1733953" y="4011701"/>
                <a:ext cx="554239" cy="641787"/>
              </a:xfrm>
              <a:prstGeom prst="ellipse">
                <a:avLst/>
              </a:prstGeom>
              <a:solidFill>
                <a:srgbClr val="7030A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テキスト ボックス 117">
                <a:extLst>
                  <a:ext uri="{FF2B5EF4-FFF2-40B4-BE49-F238E27FC236}">
                    <a16:creationId xmlns:a16="http://schemas.microsoft.com/office/drawing/2014/main" id="{31F08178-C630-864A-37AA-FB01582DC46B}"/>
                  </a:ext>
                </a:extLst>
              </p:cNvPr>
              <p:cNvSpPr txBox="1"/>
              <p:nvPr/>
            </p:nvSpPr>
            <p:spPr>
              <a:xfrm>
                <a:off x="1551856" y="3290135"/>
                <a:ext cx="1819801" cy="502443"/>
              </a:xfrm>
              <a:prstGeom prst="rect">
                <a:avLst/>
              </a:prstGeom>
              <a:noFill/>
            </p:spPr>
            <p:txBody>
              <a:bodyPr wrap="square" rtlCol="0">
                <a:spAutoFit/>
              </a:bodyPr>
              <a:lstStyle/>
              <a:p>
                <a:r>
                  <a:rPr kumimoji="1" lang="ja-JP" altLang="en-US"/>
                  <a:t>摩耗過程</a:t>
                </a:r>
                <a:br>
                  <a:rPr kumimoji="1" lang="en-US" altLang="ja-JP" dirty="0"/>
                </a:br>
                <a:r>
                  <a:rPr kumimoji="1" lang="en-US" altLang="ja-JP" dirty="0"/>
                  <a:t>(Abrasion</a:t>
                </a:r>
                <a:r>
                  <a:rPr lang="ja-JP" altLang="en-US"/>
                  <a:t>過程</a:t>
                </a:r>
                <a:r>
                  <a:rPr lang="en-US" altLang="ja-JP" dirty="0"/>
                  <a:t>)</a:t>
                </a:r>
                <a:endParaRPr kumimoji="1" lang="ja-JP" altLang="en-US"/>
              </a:p>
            </p:txBody>
          </p:sp>
          <p:sp>
            <p:nvSpPr>
              <p:cNvPr id="119" name="テキスト ボックス 118">
                <a:extLst>
                  <a:ext uri="{FF2B5EF4-FFF2-40B4-BE49-F238E27FC236}">
                    <a16:creationId xmlns:a16="http://schemas.microsoft.com/office/drawing/2014/main" id="{671A3956-A835-282F-CBA8-8A7F8699DC75}"/>
                  </a:ext>
                </a:extLst>
              </p:cNvPr>
              <p:cNvSpPr txBox="1"/>
              <p:nvPr/>
            </p:nvSpPr>
            <p:spPr>
              <a:xfrm>
                <a:off x="860335" y="4021481"/>
                <a:ext cx="468552" cy="369332"/>
              </a:xfrm>
              <a:prstGeom prst="rect">
                <a:avLst/>
              </a:prstGeom>
              <a:noFill/>
            </p:spPr>
            <p:txBody>
              <a:bodyPr wrap="square" rtlCol="0">
                <a:spAutoFit/>
              </a:bodyPr>
              <a:lstStyle/>
              <a:p>
                <a:r>
                  <a:rPr lang="en-US" altLang="ja-JP" dirty="0" err="1"/>
                  <a:t>v</a:t>
                </a:r>
                <a:r>
                  <a:rPr kumimoji="1" lang="en-US" altLang="ja-JP" baseline="-25000" dirty="0" err="1"/>
                  <a:t>p</a:t>
                </a:r>
                <a:endParaRPr kumimoji="1" lang="ja-JP" altLang="en-US" baseline="-25000"/>
              </a:p>
            </p:txBody>
          </p:sp>
          <p:sp>
            <p:nvSpPr>
              <p:cNvPr id="120" name="テキスト ボックス 119">
                <a:extLst>
                  <a:ext uri="{FF2B5EF4-FFF2-40B4-BE49-F238E27FC236}">
                    <a16:creationId xmlns:a16="http://schemas.microsoft.com/office/drawing/2014/main" id="{9CC10755-A786-B967-9690-B10E852A8308}"/>
                  </a:ext>
                </a:extLst>
              </p:cNvPr>
              <p:cNvSpPr txBox="1"/>
              <p:nvPr/>
            </p:nvSpPr>
            <p:spPr>
              <a:xfrm>
                <a:off x="4464763" y="3679423"/>
                <a:ext cx="1819801" cy="369332"/>
              </a:xfrm>
              <a:prstGeom prst="rect">
                <a:avLst/>
              </a:prstGeom>
              <a:noFill/>
            </p:spPr>
            <p:txBody>
              <a:bodyPr wrap="square" rtlCol="0">
                <a:spAutoFit/>
              </a:bodyPr>
              <a:lstStyle/>
              <a:p>
                <a:r>
                  <a:rPr lang="en-US" altLang="ja-JP" dirty="0"/>
                  <a:t>Fragment</a:t>
                </a:r>
                <a:endParaRPr kumimoji="1" lang="ja-JP" altLang="en-US"/>
              </a:p>
            </p:txBody>
          </p:sp>
        </p:grpSp>
        <p:sp>
          <p:nvSpPr>
            <p:cNvPr id="36" name="テキスト ボックス 35">
              <a:extLst>
                <a:ext uri="{FF2B5EF4-FFF2-40B4-BE49-F238E27FC236}">
                  <a16:creationId xmlns:a16="http://schemas.microsoft.com/office/drawing/2014/main" id="{6D31CDFE-7075-89B4-16EE-F0707AA0B642}"/>
                </a:ext>
              </a:extLst>
            </p:cNvPr>
            <p:cNvSpPr txBox="1"/>
            <p:nvPr/>
          </p:nvSpPr>
          <p:spPr>
            <a:xfrm>
              <a:off x="240985" y="2471896"/>
              <a:ext cx="661716" cy="369332"/>
            </a:xfrm>
            <a:prstGeom prst="rect">
              <a:avLst/>
            </a:prstGeom>
            <a:noFill/>
          </p:spPr>
          <p:txBody>
            <a:bodyPr wrap="square" rtlCol="0">
              <a:spAutoFit/>
            </a:bodyPr>
            <a:lstStyle/>
            <a:p>
              <a:r>
                <a:rPr kumimoji="1" lang="en-US" altLang="ja-JP" dirty="0">
                  <a:solidFill>
                    <a:schemeClr val="bg1"/>
                  </a:solidFill>
                </a:rPr>
                <a:t>A</a:t>
              </a:r>
              <a:r>
                <a:rPr kumimoji="1" lang="en-US" altLang="ja-JP" baseline="-25000" dirty="0">
                  <a:solidFill>
                    <a:schemeClr val="bg1"/>
                  </a:solidFill>
                </a:rPr>
                <a:t>p</a:t>
              </a:r>
              <a:endParaRPr kumimoji="1" lang="ja-JP" altLang="en-US" baseline="-25000">
                <a:solidFill>
                  <a:schemeClr val="bg1"/>
                </a:solidFill>
              </a:endParaRPr>
            </a:p>
          </p:txBody>
        </p:sp>
        <p:sp>
          <p:nvSpPr>
            <p:cNvPr id="42" name="円/楕円 41">
              <a:extLst>
                <a:ext uri="{FF2B5EF4-FFF2-40B4-BE49-F238E27FC236}">
                  <a16:creationId xmlns:a16="http://schemas.microsoft.com/office/drawing/2014/main" id="{701AF148-6EF4-60D3-E42C-642D1A7CE783}"/>
                </a:ext>
              </a:extLst>
            </p:cNvPr>
            <p:cNvSpPr/>
            <p:nvPr/>
          </p:nvSpPr>
          <p:spPr>
            <a:xfrm>
              <a:off x="2557961" y="3069104"/>
              <a:ext cx="425927" cy="189707"/>
            </a:xfrm>
            <a:prstGeom prst="ellipse">
              <a:avLst/>
            </a:prstGeom>
            <a:solidFill>
              <a:srgbClr val="00B0F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a:extLst>
                <a:ext uri="{FF2B5EF4-FFF2-40B4-BE49-F238E27FC236}">
                  <a16:creationId xmlns:a16="http://schemas.microsoft.com/office/drawing/2014/main" id="{EF520FA6-B8F2-B4EB-B583-52D9DCB2F269}"/>
                </a:ext>
              </a:extLst>
            </p:cNvPr>
            <p:cNvSpPr/>
            <p:nvPr/>
          </p:nvSpPr>
          <p:spPr>
            <a:xfrm>
              <a:off x="3151794" y="3028319"/>
              <a:ext cx="508960" cy="500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a:extLst>
                <a:ext uri="{FF2B5EF4-FFF2-40B4-BE49-F238E27FC236}">
                  <a16:creationId xmlns:a16="http://schemas.microsoft.com/office/drawing/2014/main" id="{09024CB0-0077-1B62-BFF1-D920E26FC465}"/>
                </a:ext>
              </a:extLst>
            </p:cNvPr>
            <p:cNvSpPr/>
            <p:nvPr/>
          </p:nvSpPr>
          <p:spPr>
            <a:xfrm rot="1570953">
              <a:off x="2936399" y="2992836"/>
              <a:ext cx="558059" cy="323433"/>
            </a:xfrm>
            <a:custGeom>
              <a:avLst/>
              <a:gdLst>
                <a:gd name="connsiteX0" fmla="*/ 0 w 1023257"/>
                <a:gd name="connsiteY0" fmla="*/ 228642 h 251243"/>
                <a:gd name="connsiteX1" fmla="*/ 65315 w 1023257"/>
                <a:gd name="connsiteY1" fmla="*/ 42 h 251243"/>
                <a:gd name="connsiteX2" fmla="*/ 152400 w 1023257"/>
                <a:gd name="connsiteY2" fmla="*/ 217756 h 251243"/>
                <a:gd name="connsiteX3" fmla="*/ 239486 w 1023257"/>
                <a:gd name="connsiteY3" fmla="*/ 21813 h 251243"/>
                <a:gd name="connsiteX4" fmla="*/ 304800 w 1023257"/>
                <a:gd name="connsiteY4" fmla="*/ 228642 h 251243"/>
                <a:gd name="connsiteX5" fmla="*/ 391886 w 1023257"/>
                <a:gd name="connsiteY5" fmla="*/ 32699 h 251243"/>
                <a:gd name="connsiteX6" fmla="*/ 500743 w 1023257"/>
                <a:gd name="connsiteY6" fmla="*/ 239528 h 251243"/>
                <a:gd name="connsiteX7" fmla="*/ 576943 w 1023257"/>
                <a:gd name="connsiteY7" fmla="*/ 21813 h 251243"/>
                <a:gd name="connsiteX8" fmla="*/ 653143 w 1023257"/>
                <a:gd name="connsiteY8" fmla="*/ 228642 h 251243"/>
                <a:gd name="connsiteX9" fmla="*/ 827315 w 1023257"/>
                <a:gd name="connsiteY9" fmla="*/ 42 h 251243"/>
                <a:gd name="connsiteX10" fmla="*/ 892629 w 1023257"/>
                <a:gd name="connsiteY10" fmla="*/ 250413 h 251243"/>
                <a:gd name="connsiteX11" fmla="*/ 1023257 w 1023257"/>
                <a:gd name="connsiteY11" fmla="*/ 65356 h 25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3257" h="251243">
                  <a:moveTo>
                    <a:pt x="0" y="228642"/>
                  </a:moveTo>
                  <a:cubicBezTo>
                    <a:pt x="19957" y="115249"/>
                    <a:pt x="39915" y="1856"/>
                    <a:pt x="65315" y="42"/>
                  </a:cubicBezTo>
                  <a:cubicBezTo>
                    <a:pt x="90715" y="-1772"/>
                    <a:pt x="123372" y="214127"/>
                    <a:pt x="152400" y="217756"/>
                  </a:cubicBezTo>
                  <a:cubicBezTo>
                    <a:pt x="181429" y="221384"/>
                    <a:pt x="214086" y="19999"/>
                    <a:pt x="239486" y="21813"/>
                  </a:cubicBezTo>
                  <a:cubicBezTo>
                    <a:pt x="264886" y="23627"/>
                    <a:pt x="279400" y="226828"/>
                    <a:pt x="304800" y="228642"/>
                  </a:cubicBezTo>
                  <a:cubicBezTo>
                    <a:pt x="330200" y="230456"/>
                    <a:pt x="359229" y="30885"/>
                    <a:pt x="391886" y="32699"/>
                  </a:cubicBezTo>
                  <a:cubicBezTo>
                    <a:pt x="424543" y="34513"/>
                    <a:pt x="469900" y="241342"/>
                    <a:pt x="500743" y="239528"/>
                  </a:cubicBezTo>
                  <a:cubicBezTo>
                    <a:pt x="531586" y="237714"/>
                    <a:pt x="551543" y="23627"/>
                    <a:pt x="576943" y="21813"/>
                  </a:cubicBezTo>
                  <a:cubicBezTo>
                    <a:pt x="602343" y="19999"/>
                    <a:pt x="611414" y="232271"/>
                    <a:pt x="653143" y="228642"/>
                  </a:cubicBezTo>
                  <a:cubicBezTo>
                    <a:pt x="694872" y="225013"/>
                    <a:pt x="787401" y="-3586"/>
                    <a:pt x="827315" y="42"/>
                  </a:cubicBezTo>
                  <a:cubicBezTo>
                    <a:pt x="867229" y="3670"/>
                    <a:pt x="859972" y="239527"/>
                    <a:pt x="892629" y="250413"/>
                  </a:cubicBezTo>
                  <a:cubicBezTo>
                    <a:pt x="925286" y="261299"/>
                    <a:pt x="974271" y="163327"/>
                    <a:pt x="1023257" y="6535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右矢印 47">
              <a:extLst>
                <a:ext uri="{FF2B5EF4-FFF2-40B4-BE49-F238E27FC236}">
                  <a16:creationId xmlns:a16="http://schemas.microsoft.com/office/drawing/2014/main" id="{5D387E13-0082-919B-37DF-8F5C2AFC2D7D}"/>
                </a:ext>
              </a:extLst>
            </p:cNvPr>
            <p:cNvSpPr/>
            <p:nvPr/>
          </p:nvSpPr>
          <p:spPr>
            <a:xfrm>
              <a:off x="3770931" y="2708642"/>
              <a:ext cx="434145"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 name="直線矢印コネクタ 102">
              <a:extLst>
                <a:ext uri="{FF2B5EF4-FFF2-40B4-BE49-F238E27FC236}">
                  <a16:creationId xmlns:a16="http://schemas.microsoft.com/office/drawing/2014/main" id="{9C25F384-AF52-ABD1-9614-7F74BE0F2950}"/>
                </a:ext>
              </a:extLst>
            </p:cNvPr>
            <p:cNvCxnSpPr>
              <a:cxnSpLocks/>
            </p:cNvCxnSpPr>
            <p:nvPr/>
          </p:nvCxnSpPr>
          <p:spPr>
            <a:xfrm flipV="1">
              <a:off x="2931021" y="3134007"/>
              <a:ext cx="135379" cy="39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5" name="テキスト ボックス 104">
              <a:extLst>
                <a:ext uri="{FF2B5EF4-FFF2-40B4-BE49-F238E27FC236}">
                  <a16:creationId xmlns:a16="http://schemas.microsoft.com/office/drawing/2014/main" id="{698ABB09-D172-551F-C53F-401FA1161307}"/>
                </a:ext>
              </a:extLst>
            </p:cNvPr>
            <p:cNvSpPr txBox="1"/>
            <p:nvPr/>
          </p:nvSpPr>
          <p:spPr>
            <a:xfrm>
              <a:off x="2135017" y="3385074"/>
              <a:ext cx="2179084" cy="246221"/>
            </a:xfrm>
            <a:prstGeom prst="rect">
              <a:avLst/>
            </a:prstGeom>
            <a:noFill/>
          </p:spPr>
          <p:txBody>
            <a:bodyPr wrap="square" rtlCol="0">
              <a:spAutoFit/>
            </a:bodyPr>
            <a:lstStyle/>
            <a:p>
              <a:r>
                <a:rPr kumimoji="1" lang="en-US" altLang="ja-JP" sz="1000" dirty="0"/>
                <a:t>Fermi</a:t>
              </a:r>
              <a:r>
                <a:rPr kumimoji="1" lang="ja-JP" altLang="en-US" sz="1000"/>
                <a:t>運動量程度</a:t>
              </a:r>
            </a:p>
          </p:txBody>
        </p:sp>
        <p:sp>
          <p:nvSpPr>
            <p:cNvPr id="109" name="テキスト ボックス 108">
              <a:extLst>
                <a:ext uri="{FF2B5EF4-FFF2-40B4-BE49-F238E27FC236}">
                  <a16:creationId xmlns:a16="http://schemas.microsoft.com/office/drawing/2014/main" id="{01CECA97-DE4C-7EBD-E52E-EF029EE46CC9}"/>
                </a:ext>
              </a:extLst>
            </p:cNvPr>
            <p:cNvSpPr txBox="1"/>
            <p:nvPr/>
          </p:nvSpPr>
          <p:spPr>
            <a:xfrm>
              <a:off x="3145339" y="2453451"/>
              <a:ext cx="667337" cy="369332"/>
            </a:xfrm>
            <a:prstGeom prst="rect">
              <a:avLst/>
            </a:prstGeom>
            <a:noFill/>
          </p:spPr>
          <p:txBody>
            <a:bodyPr wrap="square" rtlCol="0">
              <a:spAutoFit/>
            </a:bodyPr>
            <a:lstStyle/>
            <a:p>
              <a:r>
                <a:rPr lang="en-US" altLang="ja-JP" dirty="0" err="1"/>
                <a:t>v</a:t>
              </a:r>
              <a:r>
                <a:rPr kumimoji="1" lang="en-US" altLang="ja-JP" baseline="-25000" dirty="0" err="1"/>
                <a:t>pf</a:t>
              </a:r>
              <a:endParaRPr kumimoji="1" lang="ja-JP" altLang="en-US" baseline="-25000"/>
            </a:p>
          </p:txBody>
        </p:sp>
        <p:cxnSp>
          <p:nvCxnSpPr>
            <p:cNvPr id="110" name="直線矢印コネクタ 109">
              <a:extLst>
                <a:ext uri="{FF2B5EF4-FFF2-40B4-BE49-F238E27FC236}">
                  <a16:creationId xmlns:a16="http://schemas.microsoft.com/office/drawing/2014/main" id="{39B2DBD4-F7F9-314A-C6C0-332A24CAB232}"/>
                </a:ext>
              </a:extLst>
            </p:cNvPr>
            <p:cNvCxnSpPr>
              <a:cxnSpLocks/>
            </p:cNvCxnSpPr>
            <p:nvPr/>
          </p:nvCxnSpPr>
          <p:spPr>
            <a:xfrm>
              <a:off x="3043766" y="2841227"/>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円/楕円 5">
            <a:extLst>
              <a:ext uri="{FF2B5EF4-FFF2-40B4-BE49-F238E27FC236}">
                <a16:creationId xmlns:a16="http://schemas.microsoft.com/office/drawing/2014/main" id="{3AD1A184-2B7B-7185-42F9-C329690AF443}"/>
              </a:ext>
            </a:extLst>
          </p:cNvPr>
          <p:cNvSpPr/>
          <p:nvPr/>
        </p:nvSpPr>
        <p:spPr>
          <a:xfrm>
            <a:off x="5741300" y="2873545"/>
            <a:ext cx="710233" cy="59390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A5CB396-DD87-5EBA-A671-874016BADCC7}"/>
              </a:ext>
            </a:extLst>
          </p:cNvPr>
          <p:cNvSpPr txBox="1"/>
          <p:nvPr/>
        </p:nvSpPr>
        <p:spPr>
          <a:xfrm>
            <a:off x="5766185" y="1744058"/>
            <a:ext cx="2591856" cy="646331"/>
          </a:xfrm>
          <a:prstGeom prst="rect">
            <a:avLst/>
          </a:prstGeom>
          <a:noFill/>
        </p:spPr>
        <p:txBody>
          <a:bodyPr wrap="square" rtlCol="0">
            <a:spAutoFit/>
          </a:bodyPr>
          <a:lstStyle/>
          <a:p>
            <a:r>
              <a:rPr kumimoji="1" lang="ja-JP" altLang="en-US"/>
              <a:t>蒸発過程</a:t>
            </a:r>
            <a:br>
              <a:rPr kumimoji="1" lang="en-US" altLang="ja-JP" dirty="0"/>
            </a:br>
            <a:r>
              <a:rPr kumimoji="1" lang="en-US" altLang="ja-JP" dirty="0"/>
              <a:t>(Ablation</a:t>
            </a:r>
            <a:r>
              <a:rPr lang="ja-JP" altLang="en-US"/>
              <a:t>過程</a:t>
            </a:r>
            <a:r>
              <a:rPr lang="en-US" altLang="ja-JP" dirty="0"/>
              <a:t>)</a:t>
            </a:r>
            <a:endParaRPr kumimoji="1" lang="ja-JP" altLang="en-US"/>
          </a:p>
        </p:txBody>
      </p:sp>
      <p:sp>
        <p:nvSpPr>
          <p:cNvPr id="8" name="テキスト ボックス 7">
            <a:extLst>
              <a:ext uri="{FF2B5EF4-FFF2-40B4-BE49-F238E27FC236}">
                <a16:creationId xmlns:a16="http://schemas.microsoft.com/office/drawing/2014/main" id="{DBE17F6A-C993-6811-C22E-36D90FC69250}"/>
              </a:ext>
            </a:extLst>
          </p:cNvPr>
          <p:cNvSpPr txBox="1"/>
          <p:nvPr/>
        </p:nvSpPr>
        <p:spPr>
          <a:xfrm>
            <a:off x="6455492" y="2902947"/>
            <a:ext cx="667337" cy="369332"/>
          </a:xfrm>
          <a:prstGeom prst="rect">
            <a:avLst/>
          </a:prstGeom>
          <a:noFill/>
        </p:spPr>
        <p:txBody>
          <a:bodyPr wrap="square" rtlCol="0">
            <a:spAutoFit/>
          </a:bodyPr>
          <a:lstStyle/>
          <a:p>
            <a:r>
              <a:rPr lang="en-US" altLang="ja-JP" dirty="0" err="1"/>
              <a:t>v</a:t>
            </a:r>
            <a:r>
              <a:rPr kumimoji="1" lang="en-US" altLang="ja-JP" baseline="-25000" dirty="0" err="1"/>
              <a:t>pf</a:t>
            </a:r>
            <a:endParaRPr kumimoji="1" lang="ja-JP" altLang="en-US" baseline="-25000"/>
          </a:p>
        </p:txBody>
      </p:sp>
      <p:cxnSp>
        <p:nvCxnSpPr>
          <p:cNvPr id="9" name="直線矢印コネクタ 8">
            <a:extLst>
              <a:ext uri="{FF2B5EF4-FFF2-40B4-BE49-F238E27FC236}">
                <a16:creationId xmlns:a16="http://schemas.microsoft.com/office/drawing/2014/main" id="{F63909B6-C57C-4E55-8BD4-CCC7A7F63049}"/>
              </a:ext>
            </a:extLst>
          </p:cNvPr>
          <p:cNvCxnSpPr>
            <a:cxnSpLocks/>
          </p:cNvCxnSpPr>
          <p:nvPr/>
        </p:nvCxnSpPr>
        <p:spPr>
          <a:xfrm>
            <a:off x="6464551" y="3286090"/>
            <a:ext cx="69059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8484B2D4-D18B-EB34-E7FD-B40242439211}"/>
              </a:ext>
            </a:extLst>
          </p:cNvPr>
          <p:cNvSpPr txBox="1"/>
          <p:nvPr/>
        </p:nvSpPr>
        <p:spPr>
          <a:xfrm>
            <a:off x="5436896" y="2533063"/>
            <a:ext cx="1982815" cy="369332"/>
          </a:xfrm>
          <a:prstGeom prst="rect">
            <a:avLst/>
          </a:prstGeom>
          <a:noFill/>
        </p:spPr>
        <p:txBody>
          <a:bodyPr wrap="square" rtlCol="0">
            <a:spAutoFit/>
          </a:bodyPr>
          <a:lstStyle/>
          <a:p>
            <a:r>
              <a:rPr kumimoji="1" lang="en-US" altLang="ja-JP" dirty="0"/>
              <a:t>Pre-fragment</a:t>
            </a:r>
            <a:endParaRPr kumimoji="1" lang="ja-JP" altLang="en-US"/>
          </a:p>
        </p:txBody>
      </p:sp>
      <p:sp>
        <p:nvSpPr>
          <p:cNvPr id="11" name="円/楕円 10">
            <a:extLst>
              <a:ext uri="{FF2B5EF4-FFF2-40B4-BE49-F238E27FC236}">
                <a16:creationId xmlns:a16="http://schemas.microsoft.com/office/drawing/2014/main" id="{CD7434C9-F409-9FEF-4A40-E4A810D729F0}"/>
              </a:ext>
            </a:extLst>
          </p:cNvPr>
          <p:cNvSpPr/>
          <p:nvPr/>
        </p:nvSpPr>
        <p:spPr>
          <a:xfrm>
            <a:off x="6428303" y="3585155"/>
            <a:ext cx="92239" cy="10491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曲線コネクタ 11">
            <a:extLst>
              <a:ext uri="{FF2B5EF4-FFF2-40B4-BE49-F238E27FC236}">
                <a16:creationId xmlns:a16="http://schemas.microsoft.com/office/drawing/2014/main" id="{B0FF596C-987C-CC86-8EEE-D3F82101F2B6}"/>
              </a:ext>
            </a:extLst>
          </p:cNvPr>
          <p:cNvCxnSpPr>
            <a:cxnSpLocks/>
            <a:stCxn id="6" idx="5"/>
            <a:endCxn id="11" idx="0"/>
          </p:cNvCxnSpPr>
          <p:nvPr/>
        </p:nvCxnSpPr>
        <p:spPr>
          <a:xfrm rot="16200000" flipH="1">
            <a:off x="6308631" y="3419363"/>
            <a:ext cx="204682" cy="12690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曲線コネクタ 12">
            <a:extLst>
              <a:ext uri="{FF2B5EF4-FFF2-40B4-BE49-F238E27FC236}">
                <a16:creationId xmlns:a16="http://schemas.microsoft.com/office/drawing/2014/main" id="{C6DAAB8B-B2E5-ED50-17D8-62ACC42EC482}"/>
              </a:ext>
            </a:extLst>
          </p:cNvPr>
          <p:cNvCxnSpPr>
            <a:cxnSpLocks/>
          </p:cNvCxnSpPr>
          <p:nvPr/>
        </p:nvCxnSpPr>
        <p:spPr>
          <a:xfrm rot="5400000">
            <a:off x="5921213" y="3537882"/>
            <a:ext cx="197192" cy="7381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51AB1361-6B4A-28CB-325E-7DF6F1D04F2F}"/>
              </a:ext>
            </a:extLst>
          </p:cNvPr>
          <p:cNvSpPr txBox="1"/>
          <p:nvPr/>
        </p:nvSpPr>
        <p:spPr>
          <a:xfrm>
            <a:off x="5741300" y="3602540"/>
            <a:ext cx="425262" cy="307777"/>
          </a:xfrm>
          <a:prstGeom prst="rect">
            <a:avLst/>
          </a:prstGeom>
          <a:noFill/>
        </p:spPr>
        <p:txBody>
          <a:bodyPr wrap="square" rtlCol="0">
            <a:spAutoFit/>
          </a:bodyPr>
          <a:lstStyle/>
          <a:p>
            <a:r>
              <a:rPr kumimoji="1" lang="en-US" altLang="ja-JP" sz="1400" dirty="0" err="1"/>
              <a:t>γ</a:t>
            </a:r>
            <a:endParaRPr kumimoji="1" lang="ja-JP" altLang="en-US" sz="1400"/>
          </a:p>
        </p:txBody>
      </p:sp>
      <p:sp>
        <p:nvSpPr>
          <p:cNvPr id="15" name="テキスト ボックス 14">
            <a:extLst>
              <a:ext uri="{FF2B5EF4-FFF2-40B4-BE49-F238E27FC236}">
                <a16:creationId xmlns:a16="http://schemas.microsoft.com/office/drawing/2014/main" id="{F6FCA90A-1B29-2733-C8CC-2CCFD44A6E75}"/>
              </a:ext>
            </a:extLst>
          </p:cNvPr>
          <p:cNvSpPr txBox="1"/>
          <p:nvPr/>
        </p:nvSpPr>
        <p:spPr>
          <a:xfrm>
            <a:off x="6451533" y="3828405"/>
            <a:ext cx="1099360" cy="369332"/>
          </a:xfrm>
          <a:prstGeom prst="rect">
            <a:avLst/>
          </a:prstGeom>
          <a:noFill/>
        </p:spPr>
        <p:txBody>
          <a:bodyPr wrap="square" rtlCol="0">
            <a:spAutoFit/>
          </a:bodyPr>
          <a:lstStyle/>
          <a:p>
            <a:r>
              <a:rPr kumimoji="1" lang="ja-JP" altLang="en-US"/>
              <a:t>中性子</a:t>
            </a:r>
          </a:p>
        </p:txBody>
      </p:sp>
      <p:sp>
        <p:nvSpPr>
          <p:cNvPr id="16" name="円/楕円 15">
            <a:extLst>
              <a:ext uri="{FF2B5EF4-FFF2-40B4-BE49-F238E27FC236}">
                <a16:creationId xmlns:a16="http://schemas.microsoft.com/office/drawing/2014/main" id="{36838730-ED8A-4E2B-AD7A-6E3B33D96142}"/>
              </a:ext>
            </a:extLst>
          </p:cNvPr>
          <p:cNvSpPr/>
          <p:nvPr/>
        </p:nvSpPr>
        <p:spPr>
          <a:xfrm>
            <a:off x="7788531" y="3433206"/>
            <a:ext cx="612324" cy="61837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7" name="テキスト ボックス 16">
            <a:extLst>
              <a:ext uri="{FF2B5EF4-FFF2-40B4-BE49-F238E27FC236}">
                <a16:creationId xmlns:a16="http://schemas.microsoft.com/office/drawing/2014/main" id="{D2CC7126-34F0-9508-4469-480F04B158C7}"/>
              </a:ext>
            </a:extLst>
          </p:cNvPr>
          <p:cNvSpPr txBox="1"/>
          <p:nvPr/>
        </p:nvSpPr>
        <p:spPr>
          <a:xfrm>
            <a:off x="7785826" y="3562645"/>
            <a:ext cx="888079" cy="369332"/>
          </a:xfrm>
          <a:prstGeom prst="rect">
            <a:avLst/>
          </a:prstGeom>
          <a:noFill/>
        </p:spPr>
        <p:txBody>
          <a:bodyPr wrap="square" rtlCol="0">
            <a:spAutoFit/>
          </a:bodyPr>
          <a:lstStyle/>
          <a:p>
            <a:r>
              <a:rPr kumimoji="1" lang="en-US" altLang="ja-JP" dirty="0" err="1">
                <a:solidFill>
                  <a:schemeClr val="bg1"/>
                </a:solidFill>
              </a:rPr>
              <a:t>A</a:t>
            </a:r>
            <a:r>
              <a:rPr lang="en-US" altLang="ja-JP" baseline="-25000" dirty="0" err="1">
                <a:solidFill>
                  <a:schemeClr val="bg1"/>
                </a:solidFill>
              </a:rPr>
              <a:t>f,</a:t>
            </a:r>
            <a:r>
              <a:rPr lang="en-US" altLang="ja-JP" dirty="0" err="1">
                <a:solidFill>
                  <a:schemeClr val="bg1"/>
                </a:solidFill>
              </a:rPr>
              <a:t>J</a:t>
            </a:r>
            <a:r>
              <a:rPr lang="en-US" altLang="ja-JP" baseline="30000" dirty="0">
                <a:solidFill>
                  <a:schemeClr val="bg1"/>
                </a:solidFill>
              </a:rPr>
              <a:t>π</a:t>
            </a:r>
            <a:endParaRPr kumimoji="1" lang="ja-JP" altLang="en-US" baseline="30000">
              <a:solidFill>
                <a:schemeClr val="bg1"/>
              </a:solidFill>
            </a:endParaRPr>
          </a:p>
        </p:txBody>
      </p:sp>
      <p:sp>
        <p:nvSpPr>
          <p:cNvPr id="18" name="円/楕円 17">
            <a:extLst>
              <a:ext uri="{FF2B5EF4-FFF2-40B4-BE49-F238E27FC236}">
                <a16:creationId xmlns:a16="http://schemas.microsoft.com/office/drawing/2014/main" id="{96B5B5DC-34B7-FFDF-B369-46D721314F1C}"/>
              </a:ext>
            </a:extLst>
          </p:cNvPr>
          <p:cNvSpPr/>
          <p:nvPr/>
        </p:nvSpPr>
        <p:spPr>
          <a:xfrm>
            <a:off x="7748536" y="2733061"/>
            <a:ext cx="612324" cy="61837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9" name="テキスト ボックス 18">
            <a:extLst>
              <a:ext uri="{FF2B5EF4-FFF2-40B4-BE49-F238E27FC236}">
                <a16:creationId xmlns:a16="http://schemas.microsoft.com/office/drawing/2014/main" id="{7B95CEF2-80F9-03E8-AC96-12C8B863B5E5}"/>
              </a:ext>
            </a:extLst>
          </p:cNvPr>
          <p:cNvSpPr txBox="1"/>
          <p:nvPr/>
        </p:nvSpPr>
        <p:spPr>
          <a:xfrm>
            <a:off x="7759628" y="2860008"/>
            <a:ext cx="888079" cy="369332"/>
          </a:xfrm>
          <a:prstGeom prst="rect">
            <a:avLst/>
          </a:prstGeom>
          <a:noFill/>
        </p:spPr>
        <p:txBody>
          <a:bodyPr wrap="square" rtlCol="0">
            <a:spAutoFit/>
          </a:bodyPr>
          <a:lstStyle/>
          <a:p>
            <a:r>
              <a:rPr kumimoji="1" lang="en-US" altLang="ja-JP" dirty="0" err="1">
                <a:solidFill>
                  <a:schemeClr val="bg1"/>
                </a:solidFill>
              </a:rPr>
              <a:t>A</a:t>
            </a:r>
            <a:r>
              <a:rPr lang="en-US" altLang="ja-JP" baseline="-25000" dirty="0" err="1">
                <a:solidFill>
                  <a:schemeClr val="bg1"/>
                </a:solidFill>
              </a:rPr>
              <a:t>f</a:t>
            </a:r>
            <a:endParaRPr kumimoji="1" lang="ja-JP" altLang="en-US" baseline="30000">
              <a:solidFill>
                <a:schemeClr val="bg1"/>
              </a:solidFill>
            </a:endParaRPr>
          </a:p>
        </p:txBody>
      </p:sp>
      <p:sp>
        <p:nvSpPr>
          <p:cNvPr id="20" name="右矢印 19">
            <a:extLst>
              <a:ext uri="{FF2B5EF4-FFF2-40B4-BE49-F238E27FC236}">
                <a16:creationId xmlns:a16="http://schemas.microsoft.com/office/drawing/2014/main" id="{200EB2B4-08DC-1B1D-350F-39D250807C7A}"/>
              </a:ext>
            </a:extLst>
          </p:cNvPr>
          <p:cNvSpPr/>
          <p:nvPr/>
        </p:nvSpPr>
        <p:spPr>
          <a:xfrm rot="20050438">
            <a:off x="7350947" y="2973978"/>
            <a:ext cx="367386"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右矢印 20">
            <a:extLst>
              <a:ext uri="{FF2B5EF4-FFF2-40B4-BE49-F238E27FC236}">
                <a16:creationId xmlns:a16="http://schemas.microsoft.com/office/drawing/2014/main" id="{F52B00C0-C4B2-14E3-8B6B-47B73A458D24}"/>
              </a:ext>
            </a:extLst>
          </p:cNvPr>
          <p:cNvSpPr/>
          <p:nvPr/>
        </p:nvSpPr>
        <p:spPr>
          <a:xfrm rot="1421231">
            <a:off x="7347316" y="3357286"/>
            <a:ext cx="367386"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B58F116E-BA47-6519-847C-89C45BBD3038}"/>
              </a:ext>
            </a:extLst>
          </p:cNvPr>
          <p:cNvSpPr txBox="1"/>
          <p:nvPr/>
        </p:nvSpPr>
        <p:spPr>
          <a:xfrm>
            <a:off x="8287338" y="2657097"/>
            <a:ext cx="1489227" cy="369332"/>
          </a:xfrm>
          <a:prstGeom prst="rect">
            <a:avLst/>
          </a:prstGeom>
          <a:noFill/>
        </p:spPr>
        <p:txBody>
          <a:bodyPr wrap="square" rtlCol="0">
            <a:spAutoFit/>
          </a:bodyPr>
          <a:lstStyle/>
          <a:p>
            <a:r>
              <a:rPr kumimoji="1" lang="ja-JP" altLang="en-US"/>
              <a:t>基底状態</a:t>
            </a:r>
          </a:p>
        </p:txBody>
      </p:sp>
      <p:sp>
        <p:nvSpPr>
          <p:cNvPr id="23" name="テキスト ボックス 22">
            <a:extLst>
              <a:ext uri="{FF2B5EF4-FFF2-40B4-BE49-F238E27FC236}">
                <a16:creationId xmlns:a16="http://schemas.microsoft.com/office/drawing/2014/main" id="{0DF7241F-BE9D-7A6E-7560-F5878CED848B}"/>
              </a:ext>
            </a:extLst>
          </p:cNvPr>
          <p:cNvSpPr txBox="1"/>
          <p:nvPr/>
        </p:nvSpPr>
        <p:spPr>
          <a:xfrm>
            <a:off x="8372552" y="3514371"/>
            <a:ext cx="1489227" cy="369332"/>
          </a:xfrm>
          <a:prstGeom prst="rect">
            <a:avLst/>
          </a:prstGeom>
          <a:noFill/>
        </p:spPr>
        <p:txBody>
          <a:bodyPr wrap="square" rtlCol="0">
            <a:spAutoFit/>
          </a:bodyPr>
          <a:lstStyle/>
          <a:p>
            <a:r>
              <a:rPr lang="en-US" altLang="ja-JP" dirty="0"/>
              <a:t>isomer</a:t>
            </a:r>
            <a:r>
              <a:rPr kumimoji="1" lang="ja-JP" altLang="en-US"/>
              <a:t>状態</a:t>
            </a:r>
          </a:p>
        </p:txBody>
      </p:sp>
      <p:sp>
        <p:nvSpPr>
          <p:cNvPr id="25" name="円/楕円 24">
            <a:extLst>
              <a:ext uri="{FF2B5EF4-FFF2-40B4-BE49-F238E27FC236}">
                <a16:creationId xmlns:a16="http://schemas.microsoft.com/office/drawing/2014/main" id="{0BF665B2-0591-69DF-04C2-54F458C3A083}"/>
              </a:ext>
            </a:extLst>
          </p:cNvPr>
          <p:cNvSpPr/>
          <p:nvPr/>
        </p:nvSpPr>
        <p:spPr>
          <a:xfrm>
            <a:off x="3570730" y="2793568"/>
            <a:ext cx="548906" cy="581565"/>
          </a:xfrm>
          <a:prstGeom prst="ellipse">
            <a:avLst/>
          </a:prstGeom>
          <a:solidFill>
            <a:srgbClr val="00B0F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矢印コネクタ 26">
            <a:extLst>
              <a:ext uri="{FF2B5EF4-FFF2-40B4-BE49-F238E27FC236}">
                <a16:creationId xmlns:a16="http://schemas.microsoft.com/office/drawing/2014/main" id="{9961DAFB-534E-AD5A-87E4-A8F859ED3FAC}"/>
              </a:ext>
            </a:extLst>
          </p:cNvPr>
          <p:cNvCxnSpPr>
            <a:cxnSpLocks/>
          </p:cNvCxnSpPr>
          <p:nvPr/>
        </p:nvCxnSpPr>
        <p:spPr>
          <a:xfrm flipH="1" flipV="1">
            <a:off x="3359422" y="3367094"/>
            <a:ext cx="406339" cy="71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BC556AE0-5D0E-596A-0E46-83EAD78DC99A}"/>
              </a:ext>
            </a:extLst>
          </p:cNvPr>
          <p:cNvCxnSpPr>
            <a:cxnSpLocks/>
          </p:cNvCxnSpPr>
          <p:nvPr/>
        </p:nvCxnSpPr>
        <p:spPr>
          <a:xfrm>
            <a:off x="3770188" y="3557548"/>
            <a:ext cx="53751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3E0B1507-76A3-44ED-5195-69AEA06C2EE0}"/>
              </a:ext>
            </a:extLst>
          </p:cNvPr>
          <p:cNvCxnSpPr>
            <a:cxnSpLocks/>
          </p:cNvCxnSpPr>
          <p:nvPr/>
        </p:nvCxnSpPr>
        <p:spPr>
          <a:xfrm>
            <a:off x="3822737" y="3011657"/>
            <a:ext cx="0" cy="3692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1694BB43-2936-46DE-6ADB-70D95E105B27}"/>
              </a:ext>
            </a:extLst>
          </p:cNvPr>
          <p:cNvSpPr txBox="1"/>
          <p:nvPr/>
        </p:nvSpPr>
        <p:spPr>
          <a:xfrm>
            <a:off x="3786555" y="3038138"/>
            <a:ext cx="141026" cy="369332"/>
          </a:xfrm>
          <a:prstGeom prst="rect">
            <a:avLst/>
          </a:prstGeom>
          <a:noFill/>
        </p:spPr>
        <p:txBody>
          <a:bodyPr wrap="square" rtlCol="0">
            <a:spAutoFit/>
          </a:bodyPr>
          <a:lstStyle/>
          <a:p>
            <a:r>
              <a:rPr kumimoji="1" lang="en-US" altLang="ja-JP" dirty="0"/>
              <a:t>R</a:t>
            </a:r>
            <a:endParaRPr kumimoji="1" lang="ja-JP" altLang="en-US"/>
          </a:p>
        </p:txBody>
      </p:sp>
      <p:sp>
        <p:nvSpPr>
          <p:cNvPr id="31" name="テキスト ボックス 30">
            <a:extLst>
              <a:ext uri="{FF2B5EF4-FFF2-40B4-BE49-F238E27FC236}">
                <a16:creationId xmlns:a16="http://schemas.microsoft.com/office/drawing/2014/main" id="{29DF60AA-5356-E9CD-E432-6CFB6636D26D}"/>
              </a:ext>
            </a:extLst>
          </p:cNvPr>
          <p:cNvSpPr txBox="1"/>
          <p:nvPr/>
        </p:nvSpPr>
        <p:spPr>
          <a:xfrm>
            <a:off x="3707225" y="3501139"/>
            <a:ext cx="580144" cy="369332"/>
          </a:xfrm>
          <a:prstGeom prst="rect">
            <a:avLst/>
          </a:prstGeom>
          <a:noFill/>
        </p:spPr>
        <p:txBody>
          <a:bodyPr wrap="square" rtlCol="0">
            <a:spAutoFit/>
          </a:bodyPr>
          <a:lstStyle/>
          <a:p>
            <a:r>
              <a:rPr lang="en-US" altLang="ja-JP" dirty="0" err="1"/>
              <a:t>Δp</a:t>
            </a:r>
            <a:endParaRPr kumimoji="1" lang="ja-JP" altLang="en-US"/>
          </a:p>
        </p:txBody>
      </p:sp>
      <p:sp>
        <p:nvSpPr>
          <p:cNvPr id="33" name="テキスト ボックス 32">
            <a:extLst>
              <a:ext uri="{FF2B5EF4-FFF2-40B4-BE49-F238E27FC236}">
                <a16:creationId xmlns:a16="http://schemas.microsoft.com/office/drawing/2014/main" id="{BD1008CC-5161-5C6D-2D73-0A9E78E40DF0}"/>
              </a:ext>
            </a:extLst>
          </p:cNvPr>
          <p:cNvSpPr txBox="1"/>
          <p:nvPr/>
        </p:nvSpPr>
        <p:spPr>
          <a:xfrm>
            <a:off x="5458384" y="2127416"/>
            <a:ext cx="1254907" cy="369332"/>
          </a:xfrm>
          <a:prstGeom prst="rect">
            <a:avLst/>
          </a:prstGeom>
          <a:noFill/>
        </p:spPr>
        <p:txBody>
          <a:bodyPr wrap="square" rtlCol="0">
            <a:spAutoFit/>
          </a:bodyPr>
          <a:lstStyle/>
          <a:p>
            <a:endParaRPr kumimoji="1" lang="ja-JP" altLang="en-US"/>
          </a:p>
        </p:txBody>
      </p:sp>
      <p:sp>
        <p:nvSpPr>
          <p:cNvPr id="34" name="テキスト ボックス 33">
            <a:extLst>
              <a:ext uri="{FF2B5EF4-FFF2-40B4-BE49-F238E27FC236}">
                <a16:creationId xmlns:a16="http://schemas.microsoft.com/office/drawing/2014/main" id="{09A65D53-38A7-5E75-6A06-6003A8CC1F65}"/>
              </a:ext>
            </a:extLst>
          </p:cNvPr>
          <p:cNvSpPr txBox="1"/>
          <p:nvPr/>
        </p:nvSpPr>
        <p:spPr>
          <a:xfrm>
            <a:off x="3316857" y="3056439"/>
            <a:ext cx="579463" cy="369332"/>
          </a:xfrm>
          <a:prstGeom prst="rect">
            <a:avLst/>
          </a:prstGeom>
          <a:noFill/>
        </p:spPr>
        <p:txBody>
          <a:bodyPr wrap="square" rtlCol="0">
            <a:spAutoFit/>
          </a:bodyPr>
          <a:lstStyle/>
          <a:p>
            <a:r>
              <a:rPr lang="en-US" altLang="ja-JP" dirty="0" err="1"/>
              <a:t>Δp</a:t>
            </a:r>
            <a:endParaRPr kumimoji="1" lang="ja-JP" altLang="en-US"/>
          </a:p>
        </p:txBody>
      </p:sp>
      <p:sp>
        <p:nvSpPr>
          <p:cNvPr id="121" name="テキスト ボックス 120">
            <a:extLst>
              <a:ext uri="{FF2B5EF4-FFF2-40B4-BE49-F238E27FC236}">
                <a16:creationId xmlns:a16="http://schemas.microsoft.com/office/drawing/2014/main" id="{7AAEE51A-ECE0-D64E-E3FE-B82D43915DA6}"/>
              </a:ext>
            </a:extLst>
          </p:cNvPr>
          <p:cNvSpPr txBox="1"/>
          <p:nvPr/>
        </p:nvSpPr>
        <p:spPr>
          <a:xfrm>
            <a:off x="2966991" y="2447988"/>
            <a:ext cx="2681419" cy="369332"/>
          </a:xfrm>
          <a:prstGeom prst="rect">
            <a:avLst/>
          </a:prstGeom>
          <a:noFill/>
        </p:spPr>
        <p:txBody>
          <a:bodyPr wrap="square" rtlCol="0">
            <a:spAutoFit/>
          </a:bodyPr>
          <a:lstStyle/>
          <a:p>
            <a:r>
              <a:rPr kumimoji="1" lang="en-US" altLang="ja-JP" dirty="0"/>
              <a:t>Fragment</a:t>
            </a:r>
            <a:r>
              <a:rPr kumimoji="1" lang="ja-JP" altLang="en-US"/>
              <a:t>は</a:t>
            </a:r>
            <a:r>
              <a:rPr kumimoji="1" lang="en-US" altLang="ja-JP" dirty="0"/>
              <a:t>spectator</a:t>
            </a:r>
            <a:endParaRPr kumimoji="1" lang="ja-JP" altLang="en-US"/>
          </a:p>
        </p:txBody>
      </p:sp>
      <p:sp>
        <p:nvSpPr>
          <p:cNvPr id="122" name="乗算記号 121">
            <a:extLst>
              <a:ext uri="{FF2B5EF4-FFF2-40B4-BE49-F238E27FC236}">
                <a16:creationId xmlns:a16="http://schemas.microsoft.com/office/drawing/2014/main" id="{526D6F87-2813-C1F7-DC7F-CE794060720E}"/>
              </a:ext>
            </a:extLst>
          </p:cNvPr>
          <p:cNvSpPr/>
          <p:nvPr/>
        </p:nvSpPr>
        <p:spPr>
          <a:xfrm rot="1484679">
            <a:off x="3898576" y="3289553"/>
            <a:ext cx="744966" cy="395875"/>
          </a:xfrm>
          <a:prstGeom prst="mathMultiply">
            <a:avLst>
              <a:gd name="adj1" fmla="val 2041"/>
            </a:avLst>
          </a:prstGeom>
          <a:ln>
            <a:solidFill>
              <a:srgbClr val="FFFFFF"/>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440601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66C1D3-1404-C1C9-239D-4C6C84C26FC8}"/>
              </a:ext>
            </a:extLst>
          </p:cNvPr>
          <p:cNvSpPr>
            <a:spLocks noGrp="1"/>
          </p:cNvSpPr>
          <p:nvPr>
            <p:ph type="title"/>
          </p:nvPr>
        </p:nvSpPr>
        <p:spPr>
          <a:xfrm>
            <a:off x="339436" y="365125"/>
            <a:ext cx="10515600" cy="1325563"/>
          </a:xfrm>
        </p:spPr>
        <p:txBody>
          <a:bodyPr/>
          <a:lstStyle/>
          <a:p>
            <a:r>
              <a:rPr kumimoji="1" lang="en-US" altLang="ja-JP" dirty="0">
                <a:latin typeface="Arial" panose="020B0604020202020204" pitchFamily="34" charset="0"/>
                <a:cs typeface="Arial" panose="020B0604020202020204" pitchFamily="34" charset="0"/>
              </a:rPr>
              <a:t>Fragmentation</a:t>
            </a:r>
            <a:endParaRPr kumimoji="1" lang="ja-JP" altLang="en-US">
              <a:latin typeface="Arial" panose="020B0604020202020204" pitchFamily="34" charset="0"/>
              <a:cs typeface="Arial" panose="020B0604020202020204" pitchFamily="34" charset="0"/>
            </a:endParaRPr>
          </a:p>
        </p:txBody>
      </p:sp>
      <p:grpSp>
        <p:nvGrpSpPr>
          <p:cNvPr id="36" name="グループ化 35">
            <a:extLst>
              <a:ext uri="{FF2B5EF4-FFF2-40B4-BE49-F238E27FC236}">
                <a16:creationId xmlns:a16="http://schemas.microsoft.com/office/drawing/2014/main" id="{FC4669A6-42FD-C570-E610-C484E44EA9AE}"/>
              </a:ext>
            </a:extLst>
          </p:cNvPr>
          <p:cNvGrpSpPr/>
          <p:nvPr/>
        </p:nvGrpSpPr>
        <p:grpSpPr>
          <a:xfrm>
            <a:off x="673418" y="1461385"/>
            <a:ext cx="10468153" cy="3877450"/>
            <a:chOff x="409641" y="9824427"/>
            <a:chExt cx="13863397" cy="4739250"/>
          </a:xfrm>
        </p:grpSpPr>
        <p:sp>
          <p:nvSpPr>
            <p:cNvPr id="4" name="TextShape 19">
              <a:extLst>
                <a:ext uri="{FF2B5EF4-FFF2-40B4-BE49-F238E27FC236}">
                  <a16:creationId xmlns:a16="http://schemas.microsoft.com/office/drawing/2014/main" id="{F34DBA56-15CC-E601-CB71-B2757A690D4E}"/>
                </a:ext>
              </a:extLst>
            </p:cNvPr>
            <p:cNvSpPr txBox="1"/>
            <p:nvPr/>
          </p:nvSpPr>
          <p:spPr>
            <a:xfrm>
              <a:off x="8113862" y="9824427"/>
              <a:ext cx="180720" cy="395280"/>
            </a:xfrm>
            <a:prstGeom prst="rect">
              <a:avLst/>
            </a:prstGeom>
            <a:noFill/>
            <a:ln>
              <a:noFill/>
            </a:ln>
          </p:spPr>
          <p:txBody>
            <a:bodyPr/>
            <a:lstStyle/>
            <a:p>
              <a:endParaRPr lang="ja-JP" altLang="en-US" sz="1400">
                <a:latin typeface="Arial" panose="020B0604020202020204" pitchFamily="34" charset="0"/>
                <a:cs typeface="Arial" panose="020B0604020202020204" pitchFamily="34" charset="0"/>
              </a:endParaRPr>
            </a:p>
          </p:txBody>
        </p:sp>
        <p:cxnSp>
          <p:nvCxnSpPr>
            <p:cNvPr id="5" name="直線矢印コネクタ 4">
              <a:extLst>
                <a:ext uri="{FF2B5EF4-FFF2-40B4-BE49-F238E27FC236}">
                  <a16:creationId xmlns:a16="http://schemas.microsoft.com/office/drawing/2014/main" id="{AFCBBD19-BD87-6964-5B2E-EB0E995DA882}"/>
                </a:ext>
              </a:extLst>
            </p:cNvPr>
            <p:cNvCxnSpPr>
              <a:cxnSpLocks/>
            </p:cNvCxnSpPr>
            <p:nvPr/>
          </p:nvCxnSpPr>
          <p:spPr>
            <a:xfrm>
              <a:off x="6746056" y="10916586"/>
              <a:ext cx="730800"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 name="グループ化 5">
              <a:extLst>
                <a:ext uri="{FF2B5EF4-FFF2-40B4-BE49-F238E27FC236}">
                  <a16:creationId xmlns:a16="http://schemas.microsoft.com/office/drawing/2014/main" id="{B5C0E38F-A1A8-F78C-CDC6-876127D7E3D5}"/>
                </a:ext>
              </a:extLst>
            </p:cNvPr>
            <p:cNvGrpSpPr/>
            <p:nvPr/>
          </p:nvGrpSpPr>
          <p:grpSpPr>
            <a:xfrm>
              <a:off x="409641" y="10087238"/>
              <a:ext cx="11608622" cy="3229269"/>
              <a:chOff x="737785" y="15307599"/>
              <a:chExt cx="8717036" cy="2437880"/>
            </a:xfrm>
          </p:grpSpPr>
          <p:grpSp>
            <p:nvGrpSpPr>
              <p:cNvPr id="7" name="グループ化 6">
                <a:extLst>
                  <a:ext uri="{FF2B5EF4-FFF2-40B4-BE49-F238E27FC236}">
                    <a16:creationId xmlns:a16="http://schemas.microsoft.com/office/drawing/2014/main" id="{63951CCD-A0A9-50DB-42A0-9964E0E16F34}"/>
                  </a:ext>
                </a:extLst>
              </p:cNvPr>
              <p:cNvGrpSpPr/>
              <p:nvPr/>
            </p:nvGrpSpPr>
            <p:grpSpPr>
              <a:xfrm>
                <a:off x="737785" y="15307599"/>
                <a:ext cx="8717036" cy="2437880"/>
                <a:chOff x="-101232" y="15232483"/>
                <a:chExt cx="8717036" cy="2437880"/>
              </a:xfrm>
            </p:grpSpPr>
            <p:grpSp>
              <p:nvGrpSpPr>
                <p:cNvPr id="10" name="グループ化 9">
                  <a:extLst>
                    <a:ext uri="{FF2B5EF4-FFF2-40B4-BE49-F238E27FC236}">
                      <a16:creationId xmlns:a16="http://schemas.microsoft.com/office/drawing/2014/main" id="{C6DE0F82-4547-4EE3-7BFB-F0DECDD406CD}"/>
                    </a:ext>
                  </a:extLst>
                </p:cNvPr>
                <p:cNvGrpSpPr/>
                <p:nvPr/>
              </p:nvGrpSpPr>
              <p:grpSpPr>
                <a:xfrm>
                  <a:off x="-101232" y="15232483"/>
                  <a:ext cx="8548440" cy="2437880"/>
                  <a:chOff x="363794" y="1544638"/>
                  <a:chExt cx="8548440" cy="2437880"/>
                </a:xfrm>
              </p:grpSpPr>
              <p:grpSp>
                <p:nvGrpSpPr>
                  <p:cNvPr id="14" name="グループ化 13">
                    <a:extLst>
                      <a:ext uri="{FF2B5EF4-FFF2-40B4-BE49-F238E27FC236}">
                        <a16:creationId xmlns:a16="http://schemas.microsoft.com/office/drawing/2014/main" id="{132600A8-0736-F2A3-F1BE-D0AFC0E0D547}"/>
                      </a:ext>
                    </a:extLst>
                  </p:cNvPr>
                  <p:cNvGrpSpPr/>
                  <p:nvPr/>
                </p:nvGrpSpPr>
                <p:grpSpPr>
                  <a:xfrm>
                    <a:off x="1894111" y="1595883"/>
                    <a:ext cx="7018123" cy="2074425"/>
                    <a:chOff x="8394427" y="2502464"/>
                    <a:chExt cx="5203399" cy="1533127"/>
                  </a:xfrm>
                </p:grpSpPr>
                <p:grpSp>
                  <p:nvGrpSpPr>
                    <p:cNvPr id="17" name="グループ化 16">
                      <a:extLst>
                        <a:ext uri="{FF2B5EF4-FFF2-40B4-BE49-F238E27FC236}">
                          <a16:creationId xmlns:a16="http://schemas.microsoft.com/office/drawing/2014/main" id="{CB77E65B-F3A2-4390-752F-6866F3AF8E31}"/>
                        </a:ext>
                      </a:extLst>
                    </p:cNvPr>
                    <p:cNvGrpSpPr/>
                    <p:nvPr/>
                  </p:nvGrpSpPr>
                  <p:grpSpPr>
                    <a:xfrm>
                      <a:off x="8394427" y="2853088"/>
                      <a:ext cx="5203399" cy="1182503"/>
                      <a:chOff x="213835" y="2394015"/>
                      <a:chExt cx="5203399" cy="1182503"/>
                    </a:xfrm>
                  </p:grpSpPr>
                  <p:grpSp>
                    <p:nvGrpSpPr>
                      <p:cNvPr id="22" name="グループ化 21">
                        <a:extLst>
                          <a:ext uri="{FF2B5EF4-FFF2-40B4-BE49-F238E27FC236}">
                            <a16:creationId xmlns:a16="http://schemas.microsoft.com/office/drawing/2014/main" id="{78143471-594C-89CB-E99D-FD478DBF8258}"/>
                          </a:ext>
                        </a:extLst>
                      </p:cNvPr>
                      <p:cNvGrpSpPr/>
                      <p:nvPr/>
                    </p:nvGrpSpPr>
                    <p:grpSpPr>
                      <a:xfrm>
                        <a:off x="213835" y="2394015"/>
                        <a:ext cx="5203399" cy="1182503"/>
                        <a:chOff x="217042" y="3973390"/>
                        <a:chExt cx="3653424" cy="919250"/>
                      </a:xfrm>
                    </p:grpSpPr>
                    <p:sp>
                      <p:nvSpPr>
                        <p:cNvPr id="25" name="円/楕円 24">
                          <a:extLst>
                            <a:ext uri="{FF2B5EF4-FFF2-40B4-BE49-F238E27FC236}">
                              <a16:creationId xmlns:a16="http://schemas.microsoft.com/office/drawing/2014/main" id="{2C91F682-267D-FA79-D478-DBFBFA001962}"/>
                            </a:ext>
                          </a:extLst>
                        </p:cNvPr>
                        <p:cNvSpPr/>
                        <p:nvPr/>
                      </p:nvSpPr>
                      <p:spPr>
                        <a:xfrm>
                          <a:off x="217042" y="3973390"/>
                          <a:ext cx="569369" cy="632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panose="020B0604020202020204" pitchFamily="34" charset="0"/>
                            <a:cs typeface="Arial" panose="020B0604020202020204" pitchFamily="34" charset="0"/>
                          </a:endParaRPr>
                        </a:p>
                      </p:txBody>
                    </p:sp>
                    <p:sp>
                      <p:nvSpPr>
                        <p:cNvPr id="26" name="円/楕円 25">
                          <a:extLst>
                            <a:ext uri="{FF2B5EF4-FFF2-40B4-BE49-F238E27FC236}">
                              <a16:creationId xmlns:a16="http://schemas.microsoft.com/office/drawing/2014/main" id="{3191DE97-A2A9-6FD5-7C1D-6F396CC1A760}"/>
                            </a:ext>
                          </a:extLst>
                        </p:cNvPr>
                        <p:cNvSpPr/>
                        <p:nvPr/>
                      </p:nvSpPr>
                      <p:spPr>
                        <a:xfrm>
                          <a:off x="777487" y="4503757"/>
                          <a:ext cx="357352" cy="3888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panose="020B0604020202020204" pitchFamily="34" charset="0"/>
                            <a:cs typeface="Arial" panose="020B0604020202020204" pitchFamily="34" charset="0"/>
                          </a:endParaRPr>
                        </a:p>
                      </p:txBody>
                    </p:sp>
                    <p:sp>
                      <p:nvSpPr>
                        <p:cNvPr id="27" name="右矢印 26">
                          <a:extLst>
                            <a:ext uri="{FF2B5EF4-FFF2-40B4-BE49-F238E27FC236}">
                              <a16:creationId xmlns:a16="http://schemas.microsoft.com/office/drawing/2014/main" id="{B2A23863-7F42-CDB8-ED3E-117327B29FB4}"/>
                            </a:ext>
                          </a:extLst>
                        </p:cNvPr>
                        <p:cNvSpPr/>
                        <p:nvPr/>
                      </p:nvSpPr>
                      <p:spPr>
                        <a:xfrm>
                          <a:off x="1312893" y="4160134"/>
                          <a:ext cx="257950" cy="29823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panose="020B0604020202020204" pitchFamily="34" charset="0"/>
                            <a:cs typeface="Arial" panose="020B0604020202020204" pitchFamily="34" charset="0"/>
                          </a:endParaRPr>
                        </a:p>
                      </p:txBody>
                    </p:sp>
                    <p:cxnSp>
                      <p:nvCxnSpPr>
                        <p:cNvPr id="28" name="直線矢印コネクタ 27">
                          <a:extLst>
                            <a:ext uri="{FF2B5EF4-FFF2-40B4-BE49-F238E27FC236}">
                              <a16:creationId xmlns:a16="http://schemas.microsoft.com/office/drawing/2014/main" id="{32387708-3DA6-D9FF-D930-6B22C27F077C}"/>
                            </a:ext>
                          </a:extLst>
                        </p:cNvPr>
                        <p:cNvCxnSpPr>
                          <a:cxnSpLocks/>
                        </p:cNvCxnSpPr>
                        <p:nvPr/>
                      </p:nvCxnSpPr>
                      <p:spPr>
                        <a:xfrm>
                          <a:off x="786411" y="4309248"/>
                          <a:ext cx="48488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円/楕円 28">
                          <a:extLst>
                            <a:ext uri="{FF2B5EF4-FFF2-40B4-BE49-F238E27FC236}">
                              <a16:creationId xmlns:a16="http://schemas.microsoft.com/office/drawing/2014/main" id="{FBF8B3D4-A07E-3E91-3897-C8472C8E2401}"/>
                            </a:ext>
                          </a:extLst>
                        </p:cNvPr>
                        <p:cNvSpPr/>
                        <p:nvPr/>
                      </p:nvSpPr>
                      <p:spPr>
                        <a:xfrm>
                          <a:off x="2321111" y="3973390"/>
                          <a:ext cx="554239" cy="641787"/>
                        </a:xfrm>
                        <a:prstGeom prst="ellipse">
                          <a:avLst/>
                        </a:prstGeom>
                        <a:solidFill>
                          <a:srgbClr val="7030A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panose="020B0604020202020204" pitchFamily="34" charset="0"/>
                            <a:cs typeface="Arial" panose="020B0604020202020204" pitchFamily="34" charset="0"/>
                          </a:endParaRPr>
                        </a:p>
                      </p:txBody>
                    </p:sp>
                    <p:sp>
                      <p:nvSpPr>
                        <p:cNvPr id="30" name="円/楕円 29">
                          <a:extLst>
                            <a:ext uri="{FF2B5EF4-FFF2-40B4-BE49-F238E27FC236}">
                              <a16:creationId xmlns:a16="http://schemas.microsoft.com/office/drawing/2014/main" id="{C06AA122-2CBD-875B-A1DF-DAFA8F9494CC}"/>
                            </a:ext>
                          </a:extLst>
                        </p:cNvPr>
                        <p:cNvSpPr/>
                        <p:nvPr/>
                      </p:nvSpPr>
                      <p:spPr>
                        <a:xfrm>
                          <a:off x="3418644" y="4183846"/>
                          <a:ext cx="451822" cy="49769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panose="020B0604020202020204" pitchFamily="34" charset="0"/>
                            <a:cs typeface="Arial" panose="020B0604020202020204" pitchFamily="34" charset="0"/>
                          </a:endParaRPr>
                        </a:p>
                      </p:txBody>
                    </p:sp>
                  </p:grpSp>
                  <p:sp>
                    <p:nvSpPr>
                      <p:cNvPr id="23" name="右矢印 22">
                        <a:extLst>
                          <a:ext uri="{FF2B5EF4-FFF2-40B4-BE49-F238E27FC236}">
                            <a16:creationId xmlns:a16="http://schemas.microsoft.com/office/drawing/2014/main" id="{97B7B091-B097-FEB6-C1E5-373E890A9FC3}"/>
                          </a:ext>
                        </a:extLst>
                      </p:cNvPr>
                      <p:cNvSpPr/>
                      <p:nvPr/>
                    </p:nvSpPr>
                    <p:spPr>
                      <a:xfrm>
                        <a:off x="4152014" y="2658676"/>
                        <a:ext cx="434145" cy="38363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panose="020B0604020202020204" pitchFamily="34" charset="0"/>
                          <a:cs typeface="Arial" panose="020B0604020202020204" pitchFamily="34" charset="0"/>
                        </a:endParaRPr>
                      </a:p>
                    </p:txBody>
                  </p:sp>
                  <p:sp>
                    <p:nvSpPr>
                      <p:cNvPr id="24" name="円/楕円 23">
                        <a:extLst>
                          <a:ext uri="{FF2B5EF4-FFF2-40B4-BE49-F238E27FC236}">
                            <a16:creationId xmlns:a16="http://schemas.microsoft.com/office/drawing/2014/main" id="{E040F9D7-2B98-848E-5FC6-1CFD125D6647}"/>
                          </a:ext>
                        </a:extLst>
                      </p:cNvPr>
                      <p:cNvSpPr/>
                      <p:nvPr/>
                    </p:nvSpPr>
                    <p:spPr>
                      <a:xfrm>
                        <a:off x="2360646" y="3076266"/>
                        <a:ext cx="508960" cy="500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panose="020B0604020202020204" pitchFamily="34" charset="0"/>
                          <a:cs typeface="Arial" panose="020B0604020202020204" pitchFamily="34" charset="0"/>
                        </a:endParaRPr>
                      </a:p>
                    </p:txBody>
                  </p:sp>
                </p:grpSp>
                <p:sp>
                  <p:nvSpPr>
                    <p:cNvPr id="18" name="正方形/長方形 17">
                      <a:extLst>
                        <a:ext uri="{FF2B5EF4-FFF2-40B4-BE49-F238E27FC236}">
                          <a16:creationId xmlns:a16="http://schemas.microsoft.com/office/drawing/2014/main" id="{83FA3E6E-2547-380C-0F7C-5DF7F5D040AA}"/>
                        </a:ext>
                      </a:extLst>
                    </p:cNvPr>
                    <p:cNvSpPr/>
                    <p:nvPr/>
                  </p:nvSpPr>
                  <p:spPr>
                    <a:xfrm>
                      <a:off x="11259762" y="3416531"/>
                      <a:ext cx="896849" cy="320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panose="020B0604020202020204" pitchFamily="34" charset="0"/>
                        <a:cs typeface="Arial" panose="020B0604020202020204" pitchFamily="34" charset="0"/>
                      </a:endParaRPr>
                    </a:p>
                  </p:txBody>
                </p:sp>
                <p:sp>
                  <p:nvSpPr>
                    <p:cNvPr id="19" name="円/楕円 18">
                      <a:extLst>
                        <a:ext uri="{FF2B5EF4-FFF2-40B4-BE49-F238E27FC236}">
                          <a16:creationId xmlns:a16="http://schemas.microsoft.com/office/drawing/2014/main" id="{E4C1DDC3-E577-BDE4-A38C-6F9914E7CBBA}"/>
                        </a:ext>
                      </a:extLst>
                    </p:cNvPr>
                    <p:cNvSpPr/>
                    <p:nvPr/>
                  </p:nvSpPr>
                  <p:spPr>
                    <a:xfrm>
                      <a:off x="10403989" y="2872337"/>
                      <a:ext cx="789376" cy="825580"/>
                    </a:xfrm>
                    <a:prstGeom prst="ellipse">
                      <a:avLst/>
                    </a:prstGeom>
                    <a:solidFill>
                      <a:srgbClr val="7030A0">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panose="020B0604020202020204" pitchFamily="34" charset="0"/>
                        <a:cs typeface="Arial" panose="020B0604020202020204" pitchFamily="34" charset="0"/>
                      </a:endParaRPr>
                    </a:p>
                  </p:txBody>
                </p:sp>
                <p:sp>
                  <p:nvSpPr>
                    <p:cNvPr id="20" name="正方形/長方形 19">
                      <a:extLst>
                        <a:ext uri="{FF2B5EF4-FFF2-40B4-BE49-F238E27FC236}">
                          <a16:creationId xmlns:a16="http://schemas.microsoft.com/office/drawing/2014/main" id="{3915CC53-94DF-BE44-E1C3-C67B9F4609BF}"/>
                        </a:ext>
                      </a:extLst>
                    </p:cNvPr>
                    <p:cNvSpPr/>
                    <p:nvPr/>
                  </p:nvSpPr>
                  <p:spPr>
                    <a:xfrm>
                      <a:off x="10338995" y="2830940"/>
                      <a:ext cx="896849" cy="663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57D308D0-3DD6-BD3C-DF43-05DB7C893FDE}"/>
                        </a:ext>
                      </a:extLst>
                    </p:cNvPr>
                    <p:cNvSpPr txBox="1"/>
                    <p:nvPr/>
                  </p:nvSpPr>
                  <p:spPr>
                    <a:xfrm>
                      <a:off x="8630198" y="2502464"/>
                      <a:ext cx="2952736" cy="272855"/>
                    </a:xfrm>
                    <a:prstGeom prst="rect">
                      <a:avLst/>
                    </a:prstGeom>
                    <a:noFill/>
                  </p:spPr>
                  <p:txBody>
                    <a:bodyPr wrap="square" rtlCol="0">
                      <a:spAutoFit/>
                    </a:bodyPr>
                    <a:lstStyle/>
                    <a:p>
                      <a:r>
                        <a:rPr lang="en-US" altLang="ja-JP" sz="2000" dirty="0">
                          <a:latin typeface="Arial" panose="020B0604020202020204" pitchFamily="34" charset="0"/>
                          <a:cs typeface="Arial" panose="020B0604020202020204" pitchFamily="34" charset="0"/>
                        </a:rPr>
                        <a:t>spectator picture</a:t>
                      </a:r>
                      <a:endParaRPr kumimoji="1" lang="ja-JP" altLang="en-US" sz="2000">
                        <a:latin typeface="Arial" panose="020B0604020202020204" pitchFamily="34" charset="0"/>
                        <a:cs typeface="Arial" panose="020B0604020202020204" pitchFamily="34" charset="0"/>
                      </a:endParaRPr>
                    </a:p>
                  </p:txBody>
                </p:sp>
              </p:grpSp>
              <p:sp>
                <p:nvSpPr>
                  <p:cNvPr id="15" name="テキスト ボックス 14">
                    <a:extLst>
                      <a:ext uri="{FF2B5EF4-FFF2-40B4-BE49-F238E27FC236}">
                        <a16:creationId xmlns:a16="http://schemas.microsoft.com/office/drawing/2014/main" id="{3FF2D178-B024-8870-BD16-8C7426F06497}"/>
                      </a:ext>
                    </a:extLst>
                  </p:cNvPr>
                  <p:cNvSpPr txBox="1"/>
                  <p:nvPr/>
                </p:nvSpPr>
                <p:spPr>
                  <a:xfrm>
                    <a:off x="363794" y="1544638"/>
                    <a:ext cx="1804867" cy="653183"/>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Projectile</a:t>
                    </a:r>
                    <a:br>
                      <a:rPr lang="en-US" altLang="ja-JP" sz="2000" dirty="0">
                        <a:latin typeface="Arial" panose="020B0604020202020204" pitchFamily="34" charset="0"/>
                        <a:cs typeface="Arial" panose="020B0604020202020204" pitchFamily="34" charset="0"/>
                      </a:rPr>
                    </a:br>
                    <a:r>
                      <a:rPr lang="en-US" altLang="ja-JP" sz="2000" dirty="0">
                        <a:latin typeface="Arial" panose="020B0604020202020204" pitchFamily="34" charset="0"/>
                        <a:cs typeface="Arial" panose="020B0604020202020204" pitchFamily="34" charset="0"/>
                      </a:rPr>
                      <a:t>E &gt;100 MeV/u</a:t>
                    </a:r>
                    <a:endParaRPr kumimoji="1" lang="ja-JP" altLang="en-US" sz="2000">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45FCA0D6-EFCA-E061-C56A-F6138DF08AE9}"/>
                      </a:ext>
                    </a:extLst>
                  </p:cNvPr>
                  <p:cNvSpPr txBox="1"/>
                  <p:nvPr/>
                </p:nvSpPr>
                <p:spPr>
                  <a:xfrm>
                    <a:off x="2899276" y="3613327"/>
                    <a:ext cx="2189320" cy="369191"/>
                  </a:xfrm>
                  <a:prstGeom prst="rect">
                    <a:avLst/>
                  </a:prstGeom>
                  <a:noFill/>
                </p:spPr>
                <p:txBody>
                  <a:bodyPr wrap="square" rtlCol="0">
                    <a:spAutoFit/>
                  </a:bodyPr>
                  <a:lstStyle/>
                  <a:p>
                    <a:r>
                      <a:rPr kumimoji="1" lang="en-US" altLang="ja-JP" sz="2000" dirty="0">
                        <a:latin typeface="Arial" panose="020B0604020202020204" pitchFamily="34" charset="0"/>
                        <a:cs typeface="Arial" panose="020B0604020202020204" pitchFamily="34" charset="0"/>
                      </a:rPr>
                      <a:t>Target</a:t>
                    </a:r>
                    <a:endParaRPr kumimoji="1" lang="ja-JP" altLang="en-US" sz="2000">
                      <a:latin typeface="Arial" panose="020B0604020202020204" pitchFamily="34" charset="0"/>
                      <a:cs typeface="Arial" panose="020B0604020202020204" pitchFamily="34" charset="0"/>
                    </a:endParaRPr>
                  </a:p>
                </p:txBody>
              </p:sp>
            </p:grpSp>
            <p:sp>
              <p:nvSpPr>
                <p:cNvPr id="11" name="テキスト ボックス 10">
                  <a:extLst>
                    <a:ext uri="{FF2B5EF4-FFF2-40B4-BE49-F238E27FC236}">
                      <a16:creationId xmlns:a16="http://schemas.microsoft.com/office/drawing/2014/main" id="{7C5F1788-227C-C081-6DFB-A6B202446076}"/>
                    </a:ext>
                  </a:extLst>
                </p:cNvPr>
                <p:cNvSpPr txBox="1"/>
                <p:nvPr/>
              </p:nvSpPr>
              <p:spPr>
                <a:xfrm>
                  <a:off x="4857778" y="15418170"/>
                  <a:ext cx="3758026" cy="369191"/>
                </a:xfrm>
                <a:prstGeom prst="rect">
                  <a:avLst/>
                </a:prstGeom>
                <a:noFill/>
              </p:spPr>
              <p:txBody>
                <a:bodyPr wrap="square" rtlCol="0">
                  <a:spAutoFit/>
                </a:bodyPr>
                <a:lstStyle/>
                <a:p>
                  <a:r>
                    <a:rPr kumimoji="1" lang="en-US" altLang="ja-JP" sz="2000" dirty="0">
                      <a:latin typeface="Arial" panose="020B0604020202020204" pitchFamily="34" charset="0"/>
                      <a:cs typeface="Arial" panose="020B0604020202020204" pitchFamily="34" charset="0"/>
                    </a:rPr>
                    <a:t>Excited state(</a:t>
                  </a:r>
                  <a:r>
                    <a:rPr kumimoji="1" lang="en-US" altLang="ja-JP" sz="2000" dirty="0">
                      <a:solidFill>
                        <a:srgbClr val="FF0000"/>
                      </a:solidFill>
                      <a:latin typeface="Arial" panose="020B0604020202020204" pitchFamily="34" charset="0"/>
                      <a:cs typeface="Arial" panose="020B0604020202020204" pitchFamily="34" charset="0"/>
                    </a:rPr>
                    <a:t>pre-fragment</a:t>
                  </a:r>
                  <a:r>
                    <a:rPr kumimoji="1" lang="en-US" altLang="ja-JP" sz="2000" dirty="0">
                      <a:latin typeface="Arial" panose="020B0604020202020204" pitchFamily="34" charset="0"/>
                      <a:cs typeface="Arial" panose="020B0604020202020204" pitchFamily="34" charset="0"/>
                    </a:rPr>
                    <a:t>)</a:t>
                  </a:r>
                  <a:endParaRPr kumimoji="1" lang="ja-JP" altLang="en-US" sz="200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39318309-4554-2A5F-5C35-881C939036BF}"/>
                    </a:ext>
                  </a:extLst>
                </p:cNvPr>
                <p:cNvSpPr txBox="1"/>
                <p:nvPr/>
              </p:nvSpPr>
              <p:spPr>
                <a:xfrm>
                  <a:off x="6519654" y="15711734"/>
                  <a:ext cx="1529635" cy="369191"/>
                </a:xfrm>
                <a:prstGeom prst="rect">
                  <a:avLst/>
                </a:prstGeom>
                <a:noFill/>
              </p:spPr>
              <p:txBody>
                <a:bodyPr wrap="square" rtlCol="0">
                  <a:spAutoFit/>
                </a:bodyPr>
                <a:lstStyle/>
                <a:p>
                  <a:r>
                    <a:rPr lang="en-US" altLang="ja-JP" sz="2000" dirty="0">
                      <a:latin typeface="Arial" panose="020B0604020202020204" pitchFamily="34" charset="0"/>
                      <a:cs typeface="Arial" panose="020B0604020202020204" pitchFamily="34" charset="0"/>
                    </a:rPr>
                    <a:t>de-excited</a:t>
                  </a:r>
                  <a:endParaRPr kumimoji="1" lang="ja-JP" altLang="en-US" sz="200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93E53859-4FD6-A7A6-2A77-9BF31D1DA24F}"/>
                    </a:ext>
                  </a:extLst>
                </p:cNvPr>
                <p:cNvSpPr txBox="1"/>
                <p:nvPr/>
              </p:nvSpPr>
              <p:spPr>
                <a:xfrm>
                  <a:off x="6054391" y="15953410"/>
                  <a:ext cx="531790" cy="369191"/>
                </a:xfrm>
                <a:prstGeom prst="rect">
                  <a:avLst/>
                </a:prstGeom>
                <a:noFill/>
              </p:spPr>
              <p:txBody>
                <a:bodyPr wrap="square" rtlCol="0">
                  <a:spAutoFit/>
                </a:bodyPr>
                <a:lstStyle/>
                <a:p>
                  <a:r>
                    <a:rPr lang="en-US" altLang="ja-JP" sz="2000" dirty="0">
                      <a:solidFill>
                        <a:srgbClr val="FF0000"/>
                      </a:solidFill>
                      <a:latin typeface="Arial" panose="020B0604020202020204" pitchFamily="34" charset="0"/>
                      <a:cs typeface="Arial" panose="020B0604020202020204" pitchFamily="34" charset="0"/>
                    </a:rPr>
                    <a:t>p</a:t>
                  </a:r>
                  <a:r>
                    <a:rPr lang="en-US" altLang="ja-JP" sz="2000" baseline="-25000" dirty="0">
                      <a:solidFill>
                        <a:srgbClr val="FF0000"/>
                      </a:solidFill>
                      <a:latin typeface="Arial" panose="020B0604020202020204" pitchFamily="34" charset="0"/>
                      <a:cs typeface="Arial" panose="020B0604020202020204" pitchFamily="34" charset="0"/>
                    </a:rPr>
                    <a:t>F</a:t>
                  </a:r>
                  <a:endParaRPr kumimoji="1" lang="ja-JP" altLang="en-US" sz="2000" baseline="-25000">
                    <a:solidFill>
                      <a:srgbClr val="FF0000"/>
                    </a:solidFill>
                    <a:latin typeface="Arial" panose="020B0604020202020204" pitchFamily="34" charset="0"/>
                    <a:cs typeface="Arial" panose="020B0604020202020204" pitchFamily="34" charset="0"/>
                  </a:endParaRPr>
                </a:p>
              </p:txBody>
            </p:sp>
          </p:grpSp>
          <p:sp>
            <p:nvSpPr>
              <p:cNvPr id="8" name="テキスト ボックス 7">
                <a:extLst>
                  <a:ext uri="{FF2B5EF4-FFF2-40B4-BE49-F238E27FC236}">
                    <a16:creationId xmlns:a16="http://schemas.microsoft.com/office/drawing/2014/main" id="{2C258881-7249-75F7-4D85-765B59DB6830}"/>
                  </a:ext>
                </a:extLst>
              </p:cNvPr>
              <p:cNvSpPr txBox="1"/>
              <p:nvPr/>
            </p:nvSpPr>
            <p:spPr>
              <a:xfrm>
                <a:off x="5326196" y="16423831"/>
                <a:ext cx="315590" cy="369191"/>
              </a:xfrm>
              <a:prstGeom prst="rect">
                <a:avLst/>
              </a:prstGeom>
              <a:noFill/>
            </p:spPr>
            <p:txBody>
              <a:bodyPr wrap="square" rtlCol="0">
                <a:spAutoFit/>
              </a:bodyPr>
              <a:lstStyle/>
              <a:p>
                <a:r>
                  <a:rPr kumimoji="1" lang="en-US" altLang="ja-JP" sz="2000" dirty="0">
                    <a:solidFill>
                      <a:srgbClr val="FF0000"/>
                    </a:solidFill>
                    <a:latin typeface="Arial" panose="020B0604020202020204" pitchFamily="34" charset="0"/>
                    <a:cs typeface="Arial" panose="020B0604020202020204" pitchFamily="34" charset="0"/>
                  </a:rPr>
                  <a:t>K</a:t>
                </a:r>
                <a:endParaRPr kumimoji="1" lang="ja-JP" altLang="en-US" sz="2000">
                  <a:solidFill>
                    <a:srgbClr val="FF0000"/>
                  </a:solidFill>
                  <a:latin typeface="Arial" panose="020B0604020202020204" pitchFamily="34" charset="0"/>
                  <a:cs typeface="Arial" panose="020B0604020202020204" pitchFamily="34" charset="0"/>
                </a:endParaRPr>
              </a:p>
            </p:txBody>
          </p:sp>
          <p:cxnSp>
            <p:nvCxnSpPr>
              <p:cNvPr id="9" name="直線矢印コネクタ 8">
                <a:extLst>
                  <a:ext uri="{FF2B5EF4-FFF2-40B4-BE49-F238E27FC236}">
                    <a16:creationId xmlns:a16="http://schemas.microsoft.com/office/drawing/2014/main" id="{E36FB518-34EA-9CFB-E28A-F03442D28685}"/>
                  </a:ext>
                </a:extLst>
              </p:cNvPr>
              <p:cNvCxnSpPr>
                <a:cxnSpLocks/>
              </p:cNvCxnSpPr>
              <p:nvPr/>
            </p:nvCxnSpPr>
            <p:spPr>
              <a:xfrm flipH="1">
                <a:off x="4834891" y="16910829"/>
                <a:ext cx="726493"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直線矢印コネクタ 30">
              <a:extLst>
                <a:ext uri="{FF2B5EF4-FFF2-40B4-BE49-F238E27FC236}">
                  <a16:creationId xmlns:a16="http://schemas.microsoft.com/office/drawing/2014/main" id="{736D0A79-67FC-5850-7812-2FB1D8CFA495}"/>
                </a:ext>
              </a:extLst>
            </p:cNvPr>
            <p:cNvCxnSpPr>
              <a:cxnSpLocks/>
            </p:cNvCxnSpPr>
            <p:nvPr/>
          </p:nvCxnSpPr>
          <p:spPr>
            <a:xfrm flipH="1">
              <a:off x="8682911" y="11235626"/>
              <a:ext cx="967483" cy="0"/>
            </a:xfrm>
            <a:prstGeom prst="straightConnector1">
              <a:avLst/>
            </a:prstGeom>
            <a:ln w="127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F460CACF-6365-D7D8-3AA4-7EEE56535786}"/>
                </a:ext>
              </a:extLst>
            </p:cNvPr>
            <p:cNvSpPr txBox="1"/>
            <p:nvPr/>
          </p:nvSpPr>
          <p:spPr>
            <a:xfrm>
              <a:off x="996540" y="13192681"/>
              <a:ext cx="12793429" cy="489038"/>
            </a:xfrm>
            <a:prstGeom prst="rect">
              <a:avLst/>
            </a:prstGeom>
            <a:noFill/>
          </p:spPr>
          <p:txBody>
            <a:bodyPr wrap="square" rtlCol="0">
              <a:spAutoFit/>
            </a:bodyPr>
            <a:lstStyle/>
            <a:p>
              <a:r>
                <a:rPr kumimoji="1" lang="en-US" altLang="ja-JP" sz="2000" dirty="0">
                  <a:latin typeface="Arial" panose="020B0604020202020204" pitchFamily="34" charset="0"/>
                  <a:cs typeface="Arial" panose="020B0604020202020204" pitchFamily="34" charset="0"/>
                </a:rPr>
                <a:t>The momentum width is spread by Fermi motion.(G.H. Formula )</a:t>
              </a:r>
              <a:endParaRPr kumimoji="1" lang="ja-JP" altLang="en-US" sz="2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5" name="テキスト ボックス 34">
                  <a:extLst>
                    <a:ext uri="{FF2B5EF4-FFF2-40B4-BE49-F238E27FC236}">
                      <a16:creationId xmlns:a16="http://schemas.microsoft.com/office/drawing/2014/main" id="{B39BB742-6321-521C-8A8F-C1D5042EC0A3}"/>
                    </a:ext>
                  </a:extLst>
                </p:cNvPr>
                <p:cNvSpPr txBox="1"/>
                <p:nvPr/>
              </p:nvSpPr>
              <p:spPr>
                <a:xfrm>
                  <a:off x="1576423" y="13685290"/>
                  <a:ext cx="12696615" cy="878387"/>
                </a:xfrm>
                <a:prstGeom prst="rect">
                  <a:avLst/>
                </a:prstGeom>
                <a:noFill/>
              </p:spPr>
              <p:txBody>
                <a:bodyPr wrap="square">
                  <a:spAutoFit/>
                </a:bodyPr>
                <a:lstStyle/>
                <a:p>
                  <a:pPr marL="800100" lvl="1" indent="-342900">
                    <a:buFont typeface="Arial" panose="020B0604020202020204" pitchFamily="34" charset="0"/>
                    <a:buChar char="•"/>
                  </a:pPr>
                  <a14:m>
                    <m:oMath xmlns:m="http://schemas.openxmlformats.org/officeDocument/2006/math">
                      <m:r>
                        <a:rPr lang="en-US" altLang="ja-JP" sz="2000" i="1" smtClean="0">
                          <a:latin typeface="Cambria Math" panose="02040503050406030204" pitchFamily="18" charset="0"/>
                          <a:ea typeface="Cambria Math" panose="02040503050406030204" pitchFamily="18" charset="0"/>
                        </a:rPr>
                        <m:t>𝜎</m:t>
                      </m:r>
                      <m:r>
                        <a:rPr lang="en-US" altLang="ja-JP" sz="2000" b="0" i="1" smtClean="0">
                          <a:latin typeface="Cambria Math" panose="02040503050406030204" pitchFamily="18" charset="0"/>
                          <a:ea typeface="Cambria Math" panose="02040503050406030204" pitchFamily="18" charset="0"/>
                        </a:rPr>
                        <m:t>=</m:t>
                      </m:r>
                      <m:sSub>
                        <m:sSubPr>
                          <m:ctrlPr>
                            <a:rPr lang="en-US" altLang="ja-JP" sz="2000" b="0" i="1" smtClean="0">
                              <a:latin typeface="Cambria Math" panose="02040503050406030204" pitchFamily="18" charset="0"/>
                              <a:ea typeface="Cambria Math" panose="02040503050406030204" pitchFamily="18" charset="0"/>
                            </a:rPr>
                          </m:ctrlPr>
                        </m:sSubPr>
                        <m:e>
                          <m:r>
                            <a:rPr lang="en-US" altLang="ja-JP" sz="2000" i="1">
                              <a:latin typeface="Cambria Math" panose="02040503050406030204" pitchFamily="18" charset="0"/>
                              <a:ea typeface="Cambria Math" panose="02040503050406030204" pitchFamily="18" charset="0"/>
                            </a:rPr>
                            <m:t>𝜎</m:t>
                          </m:r>
                        </m:e>
                        <m:sub>
                          <m:r>
                            <a:rPr lang="en-US" altLang="ja-JP" sz="2000" b="0" i="1" smtClean="0">
                              <a:latin typeface="Cambria Math" panose="02040503050406030204" pitchFamily="18" charset="0"/>
                              <a:ea typeface="Cambria Math" panose="02040503050406030204" pitchFamily="18" charset="0"/>
                            </a:rPr>
                            <m:t>0</m:t>
                          </m:r>
                        </m:sub>
                      </m:sSub>
                      <m:rad>
                        <m:radPr>
                          <m:degHide m:val="on"/>
                          <m:ctrlPr>
                            <a:rPr lang="en-US" altLang="ja-JP" sz="2000" b="0" i="1" smtClean="0">
                              <a:latin typeface="Cambria Math" panose="02040503050406030204" pitchFamily="18" charset="0"/>
                              <a:ea typeface="Cambria Math" panose="02040503050406030204" pitchFamily="18" charset="0"/>
                            </a:rPr>
                          </m:ctrlPr>
                        </m:radPr>
                        <m:deg/>
                        <m:e>
                          <m:f>
                            <m:fPr>
                              <m:ctrlPr>
                                <a:rPr lang="en-US" altLang="ja-JP" sz="2000" b="0" i="1" smtClean="0">
                                  <a:latin typeface="Cambria Math" panose="02040503050406030204" pitchFamily="18" charset="0"/>
                                  <a:ea typeface="Cambria Math" panose="02040503050406030204" pitchFamily="18" charset="0"/>
                                </a:rPr>
                              </m:ctrlPr>
                            </m:fPr>
                            <m:num>
                              <m:sSub>
                                <m:sSubPr>
                                  <m:ctrlPr>
                                    <a:rPr lang="en-US" altLang="ja-JP" sz="2000" b="0" i="1" smtClean="0">
                                      <a:latin typeface="Cambria Math" panose="02040503050406030204" pitchFamily="18" charset="0"/>
                                      <a:ea typeface="Cambria Math" panose="02040503050406030204" pitchFamily="18" charset="0"/>
                                    </a:rPr>
                                  </m:ctrlPr>
                                </m:sSubPr>
                                <m:e>
                                  <m:r>
                                    <a:rPr lang="en-US" altLang="ja-JP" sz="2000" b="0" i="1" smtClean="0">
                                      <a:latin typeface="Cambria Math" panose="02040503050406030204" pitchFamily="18" charset="0"/>
                                      <a:ea typeface="Cambria Math" panose="02040503050406030204" pitchFamily="18" charset="0"/>
                                    </a:rPr>
                                    <m:t>𝐴</m:t>
                                  </m:r>
                                </m:e>
                                <m:sub>
                                  <m:r>
                                    <a:rPr lang="en-US" altLang="ja-JP" sz="2000" b="0" i="1" smtClean="0">
                                      <a:latin typeface="Cambria Math" panose="02040503050406030204" pitchFamily="18" charset="0"/>
                                      <a:ea typeface="Cambria Math" panose="02040503050406030204" pitchFamily="18" charset="0"/>
                                    </a:rPr>
                                    <m:t>𝑓</m:t>
                                  </m:r>
                                </m:sub>
                              </m:sSub>
                              <m:r>
                                <a:rPr lang="en-US" altLang="ja-JP" sz="2000" b="0" i="1" smtClean="0">
                                  <a:latin typeface="Cambria Math" panose="02040503050406030204" pitchFamily="18" charset="0"/>
                                  <a:ea typeface="Cambria Math" panose="02040503050406030204" pitchFamily="18" charset="0"/>
                                </a:rPr>
                                <m:t>(</m:t>
                              </m:r>
                              <m:sSub>
                                <m:sSubPr>
                                  <m:ctrlPr>
                                    <a:rPr lang="en-US" altLang="ja-JP" sz="2000" i="1">
                                      <a:latin typeface="Cambria Math" panose="02040503050406030204" pitchFamily="18" charset="0"/>
                                      <a:ea typeface="Cambria Math" panose="02040503050406030204" pitchFamily="18" charset="0"/>
                                    </a:rPr>
                                  </m:ctrlPr>
                                </m:sSubPr>
                                <m:e>
                                  <m:r>
                                    <a:rPr lang="en-US" altLang="ja-JP" sz="2000" i="1">
                                      <a:latin typeface="Cambria Math" panose="02040503050406030204" pitchFamily="18" charset="0"/>
                                      <a:ea typeface="Cambria Math" panose="02040503050406030204" pitchFamily="18" charset="0"/>
                                    </a:rPr>
                                    <m:t>𝐴</m:t>
                                  </m:r>
                                </m:e>
                                <m:sub>
                                  <m:r>
                                    <a:rPr lang="en-US" altLang="ja-JP" sz="2000" b="0" i="1" smtClean="0">
                                      <a:latin typeface="Cambria Math" panose="02040503050406030204" pitchFamily="18" charset="0"/>
                                      <a:ea typeface="Cambria Math" panose="02040503050406030204" pitchFamily="18" charset="0"/>
                                    </a:rPr>
                                    <m:t>𝑝</m:t>
                                  </m:r>
                                </m:sub>
                              </m:sSub>
                              <m:r>
                                <a:rPr lang="en-US" altLang="ja-JP" sz="2000" b="0" i="1" smtClean="0">
                                  <a:latin typeface="Cambria Math" panose="02040503050406030204" pitchFamily="18" charset="0"/>
                                  <a:ea typeface="Cambria Math" panose="02040503050406030204" pitchFamily="18" charset="0"/>
                                </a:rPr>
                                <m:t>−</m:t>
                              </m:r>
                              <m:sSub>
                                <m:sSubPr>
                                  <m:ctrlPr>
                                    <a:rPr lang="en-US" altLang="ja-JP" sz="2000" i="1">
                                      <a:latin typeface="Cambria Math" panose="02040503050406030204" pitchFamily="18" charset="0"/>
                                      <a:ea typeface="Cambria Math" panose="02040503050406030204" pitchFamily="18" charset="0"/>
                                    </a:rPr>
                                  </m:ctrlPr>
                                </m:sSubPr>
                                <m:e>
                                  <m:r>
                                    <a:rPr lang="en-US" altLang="ja-JP" sz="2000" i="1">
                                      <a:latin typeface="Cambria Math" panose="02040503050406030204" pitchFamily="18" charset="0"/>
                                      <a:ea typeface="Cambria Math" panose="02040503050406030204" pitchFamily="18" charset="0"/>
                                    </a:rPr>
                                    <m:t>𝐴</m:t>
                                  </m:r>
                                </m:e>
                                <m:sub>
                                  <m:r>
                                    <a:rPr lang="en-US" altLang="ja-JP" sz="2000" i="1">
                                      <a:latin typeface="Cambria Math" panose="02040503050406030204" pitchFamily="18" charset="0"/>
                                      <a:ea typeface="Cambria Math" panose="02040503050406030204" pitchFamily="18" charset="0"/>
                                    </a:rPr>
                                    <m:t>𝑓</m:t>
                                  </m:r>
                                </m:sub>
                              </m:sSub>
                              <m:r>
                                <a:rPr lang="en-US" altLang="ja-JP" sz="2000" b="0" i="1" smtClean="0">
                                  <a:latin typeface="Cambria Math" panose="02040503050406030204" pitchFamily="18" charset="0"/>
                                  <a:ea typeface="Cambria Math" panose="02040503050406030204" pitchFamily="18" charset="0"/>
                                </a:rPr>
                                <m:t>)</m:t>
                              </m:r>
                            </m:num>
                            <m:den>
                              <m:sSub>
                                <m:sSubPr>
                                  <m:ctrlPr>
                                    <a:rPr lang="en-US" altLang="ja-JP" sz="2000" i="1">
                                      <a:latin typeface="Cambria Math" panose="02040503050406030204" pitchFamily="18" charset="0"/>
                                      <a:ea typeface="Cambria Math" panose="02040503050406030204" pitchFamily="18" charset="0"/>
                                    </a:rPr>
                                  </m:ctrlPr>
                                </m:sSubPr>
                                <m:e>
                                  <m:r>
                                    <a:rPr lang="en-US" altLang="ja-JP" sz="2000" i="1">
                                      <a:latin typeface="Cambria Math" panose="02040503050406030204" pitchFamily="18" charset="0"/>
                                      <a:ea typeface="Cambria Math" panose="02040503050406030204" pitchFamily="18" charset="0"/>
                                    </a:rPr>
                                    <m:t>𝐴</m:t>
                                  </m:r>
                                </m:e>
                                <m:sub>
                                  <m:r>
                                    <a:rPr lang="en-US" altLang="ja-JP" sz="2000" b="0" i="1" smtClean="0">
                                      <a:latin typeface="Cambria Math" panose="02040503050406030204" pitchFamily="18" charset="0"/>
                                      <a:ea typeface="Cambria Math" panose="02040503050406030204" pitchFamily="18" charset="0"/>
                                    </a:rPr>
                                    <m:t>𝑝</m:t>
                                  </m:r>
                                </m:sub>
                              </m:sSub>
                              <m:r>
                                <a:rPr lang="en-US" altLang="ja-JP" sz="2000" b="0" i="1" smtClean="0">
                                  <a:latin typeface="Cambria Math" panose="02040503050406030204" pitchFamily="18" charset="0"/>
                                  <a:ea typeface="Cambria Math" panose="02040503050406030204" pitchFamily="18" charset="0"/>
                                </a:rPr>
                                <m:t>−1</m:t>
                              </m:r>
                            </m:den>
                          </m:f>
                        </m:e>
                      </m:rad>
                    </m:oMath>
                  </a14:m>
                  <a:r>
                    <a:rPr lang="en-US" altLang="ja-JP" sz="2000" dirty="0">
                      <a:latin typeface="Arial" panose="020B0604020202020204" pitchFamily="34" charset="0"/>
                      <a:cs typeface="Arial" panose="020B0604020202020204" pitchFamily="34" charset="0"/>
                    </a:rPr>
                    <a:t> ,</a:t>
                  </a:r>
                  <a:r>
                    <a:rPr lang="en-US" altLang="ja-JP" sz="20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sSub>
                        <m:sSubPr>
                          <m:ctrlPr>
                            <a:rPr lang="en-US" altLang="ja-JP" sz="2000" i="1">
                              <a:latin typeface="Cambria Math" panose="02040503050406030204" pitchFamily="18" charset="0"/>
                              <a:ea typeface="Cambria Math" panose="02040503050406030204" pitchFamily="18" charset="0"/>
                            </a:rPr>
                          </m:ctrlPr>
                        </m:sSubPr>
                        <m:e>
                          <m:r>
                            <a:rPr lang="en-US" altLang="ja-JP" sz="2000" i="1">
                              <a:latin typeface="Cambria Math" panose="02040503050406030204" pitchFamily="18" charset="0"/>
                              <a:ea typeface="Cambria Math" panose="02040503050406030204" pitchFamily="18" charset="0"/>
                            </a:rPr>
                            <m:t>𝜎</m:t>
                          </m:r>
                        </m:e>
                        <m:sub>
                          <m:r>
                            <a:rPr lang="en-US" altLang="ja-JP" sz="2000" i="1">
                              <a:latin typeface="Cambria Math" panose="02040503050406030204" pitchFamily="18" charset="0"/>
                              <a:ea typeface="Cambria Math" panose="02040503050406030204" pitchFamily="18" charset="0"/>
                            </a:rPr>
                            <m:t>0</m:t>
                          </m:r>
                        </m:sub>
                      </m:sSub>
                      <m:r>
                        <a:rPr lang="en-US" altLang="ja-JP" sz="2000" b="0" i="1" smtClean="0">
                          <a:latin typeface="Cambria Math" panose="02040503050406030204" pitchFamily="18" charset="0"/>
                          <a:ea typeface="Cambria Math" panose="02040503050406030204" pitchFamily="18" charset="0"/>
                        </a:rPr>
                        <m:t>=90 </m:t>
                      </m:r>
                      <m:r>
                        <a:rPr lang="en-US" altLang="ja-JP" sz="2000" b="0" i="1" smtClean="0">
                          <a:latin typeface="Cambria Math" panose="02040503050406030204" pitchFamily="18" charset="0"/>
                          <a:ea typeface="Cambria Math" panose="02040503050406030204" pitchFamily="18" charset="0"/>
                        </a:rPr>
                        <m:t>𝑀𝑒𝑉</m:t>
                      </m:r>
                      <m:r>
                        <a:rPr lang="en-US" altLang="ja-JP" sz="2000" b="0" i="1" smtClean="0">
                          <a:latin typeface="Cambria Math" panose="02040503050406030204" pitchFamily="18" charset="0"/>
                          <a:ea typeface="Cambria Math" panose="02040503050406030204" pitchFamily="18" charset="0"/>
                        </a:rPr>
                        <m:t>/</m:t>
                      </m:r>
                      <m:r>
                        <a:rPr lang="en-US" altLang="ja-JP" sz="2000" b="0" i="1" smtClean="0">
                          <a:latin typeface="Cambria Math" panose="02040503050406030204" pitchFamily="18" charset="0"/>
                          <a:ea typeface="Cambria Math" panose="02040503050406030204" pitchFamily="18" charset="0"/>
                        </a:rPr>
                        <m:t>𝑐</m:t>
                      </m:r>
                    </m:oMath>
                  </a14:m>
                  <a:endParaRPr lang="en-US" altLang="ja-JP" sz="2000" dirty="0">
                    <a:latin typeface="Arial" panose="020B0604020202020204" pitchFamily="34" charset="0"/>
                    <a:cs typeface="Arial" panose="020B0604020202020204" pitchFamily="34" charset="0"/>
                  </a:endParaRPr>
                </a:p>
              </p:txBody>
            </p:sp>
          </mc:Choice>
          <mc:Fallback>
            <p:sp>
              <p:nvSpPr>
                <p:cNvPr id="35" name="テキスト ボックス 34">
                  <a:extLst>
                    <a:ext uri="{FF2B5EF4-FFF2-40B4-BE49-F238E27FC236}">
                      <a16:creationId xmlns:a16="http://schemas.microsoft.com/office/drawing/2014/main" id="{B39BB742-6321-521C-8A8F-C1D5042EC0A3}"/>
                    </a:ext>
                  </a:extLst>
                </p:cNvPr>
                <p:cNvSpPr txBox="1">
                  <a:spLocks noRot="1" noChangeAspect="1" noMove="1" noResize="1" noEditPoints="1" noAdjustHandles="1" noChangeArrowheads="1" noChangeShapeType="1" noTextEdit="1"/>
                </p:cNvSpPr>
                <p:nvPr/>
              </p:nvSpPr>
              <p:spPr>
                <a:xfrm>
                  <a:off x="1576423" y="13685290"/>
                  <a:ext cx="12696615" cy="878387"/>
                </a:xfrm>
                <a:prstGeom prst="rect">
                  <a:avLst/>
                </a:prstGeom>
                <a:blipFill>
                  <a:blip r:embed="rId2"/>
                  <a:stretch>
                    <a:fillRect/>
                  </a:stretch>
                </a:blipFill>
              </p:spPr>
              <p:txBody>
                <a:bodyPr/>
                <a:lstStyle/>
                <a:p>
                  <a:r>
                    <a:rPr lang="ja-JP" altLang="en-US">
                      <a:noFill/>
                    </a:rPr>
                    <a:t> </a:t>
                  </a:r>
                </a:p>
              </p:txBody>
            </p:sp>
          </mc:Fallback>
        </mc:AlternateContent>
      </p:grpSp>
      <p:sp>
        <p:nvSpPr>
          <p:cNvPr id="3" name="テキスト ボックス 2">
            <a:extLst>
              <a:ext uri="{FF2B5EF4-FFF2-40B4-BE49-F238E27FC236}">
                <a16:creationId xmlns:a16="http://schemas.microsoft.com/office/drawing/2014/main" id="{ED5AC583-46A6-9388-1608-7C35302C73DE}"/>
              </a:ext>
            </a:extLst>
          </p:cNvPr>
          <p:cNvSpPr txBox="1"/>
          <p:nvPr/>
        </p:nvSpPr>
        <p:spPr>
          <a:xfrm>
            <a:off x="9337191" y="2288532"/>
            <a:ext cx="2382371" cy="461665"/>
          </a:xfrm>
          <a:prstGeom prst="rect">
            <a:avLst/>
          </a:prstGeom>
          <a:noFill/>
        </p:spPr>
        <p:txBody>
          <a:bodyPr wrap="square" rtlCol="0">
            <a:spAutoFit/>
          </a:bodyPr>
          <a:lstStyle/>
          <a:p>
            <a:r>
              <a:rPr lang="en-US" altLang="ja-JP" sz="2400" dirty="0">
                <a:latin typeface="Arial" panose="020B0604020202020204" pitchFamily="34" charset="0"/>
                <a:cs typeface="Arial" panose="020B0604020202020204" pitchFamily="34" charset="0"/>
              </a:rPr>
              <a:t>isomer or </a:t>
            </a:r>
            <a:r>
              <a:rPr lang="en-US" altLang="ja-JP" sz="2400" dirty="0" err="1">
                <a:latin typeface="Arial" panose="020B0604020202020204" pitchFamily="34" charset="0"/>
                <a:cs typeface="Arial" panose="020B0604020202020204" pitchFamily="34" charset="0"/>
              </a:rPr>
              <a:t>g.s.</a:t>
            </a:r>
            <a:endParaRPr kumimoji="1" lang="ja-JP" altLang="en-US" sz="2400">
              <a:latin typeface="Arial" panose="020B0604020202020204" pitchFamily="34" charset="0"/>
              <a:cs typeface="Arial" panose="020B0604020202020204" pitchFamily="34" charset="0"/>
            </a:endParaRPr>
          </a:p>
        </p:txBody>
      </p:sp>
      <p:sp>
        <p:nvSpPr>
          <p:cNvPr id="33" name="テキスト ボックス 32">
            <a:extLst>
              <a:ext uri="{FF2B5EF4-FFF2-40B4-BE49-F238E27FC236}">
                <a16:creationId xmlns:a16="http://schemas.microsoft.com/office/drawing/2014/main" id="{5C51CEF0-E182-E747-FB57-9A856774111D}"/>
              </a:ext>
            </a:extLst>
          </p:cNvPr>
          <p:cNvSpPr txBox="1"/>
          <p:nvPr/>
        </p:nvSpPr>
        <p:spPr>
          <a:xfrm>
            <a:off x="249383" y="5916818"/>
            <a:ext cx="12192000" cy="507831"/>
          </a:xfrm>
          <a:prstGeom prst="rect">
            <a:avLst/>
          </a:prstGeom>
          <a:noFill/>
        </p:spPr>
        <p:txBody>
          <a:bodyPr wrap="square" rtlCol="0">
            <a:spAutoFit/>
          </a:bodyPr>
          <a:lstStyle/>
          <a:p>
            <a:pPr algn="just"/>
            <a:r>
              <a:rPr kumimoji="1" lang="ja-JP" altLang="en-US" sz="2700">
                <a:latin typeface="Arial" panose="020B0604020202020204" pitchFamily="34" charset="0"/>
                <a:cs typeface="Arial" panose="020B0604020202020204" pitchFamily="34" charset="0"/>
              </a:rPr>
              <a:t>・</a:t>
            </a:r>
            <a:r>
              <a:rPr kumimoji="1" lang="en-US" altLang="ja-JP" sz="2700" dirty="0">
                <a:latin typeface="Arial" panose="020B0604020202020204" pitchFamily="34" charset="0"/>
                <a:cs typeface="Arial" panose="020B0604020202020204" pitchFamily="34" charset="0"/>
              </a:rPr>
              <a:t>I</a:t>
            </a:r>
            <a:r>
              <a:rPr lang="en-US" altLang="ja-JP" sz="2700" dirty="0">
                <a:latin typeface="Arial" panose="020B0604020202020204" pitchFamily="34" charset="0"/>
                <a:cs typeface="Arial" panose="020B0604020202020204" pitchFamily="34" charset="0"/>
              </a:rPr>
              <a:t>somer and </a:t>
            </a:r>
            <a:r>
              <a:rPr lang="en-US" altLang="ja-JP" sz="2700" dirty="0" err="1">
                <a:latin typeface="Arial" panose="020B0604020202020204" pitchFamily="34" charset="0"/>
                <a:cs typeface="Arial" panose="020B0604020202020204" pitchFamily="34" charset="0"/>
              </a:rPr>
              <a:t>g.s.</a:t>
            </a:r>
            <a:r>
              <a:rPr lang="en-US" altLang="ja-JP" sz="2700" dirty="0">
                <a:latin typeface="Arial" panose="020B0604020202020204" pitchFamily="34" charset="0"/>
                <a:cs typeface="Arial" panose="020B0604020202020204" pitchFamily="34" charset="0"/>
              </a:rPr>
              <a:t> are produced for the secondary beam via the </a:t>
            </a:r>
            <a:r>
              <a:rPr lang="en-US" altLang="ja-JP" sz="2700" dirty="0">
                <a:solidFill>
                  <a:srgbClr val="FF0000"/>
                </a:solidFill>
                <a:latin typeface="Arial" panose="020B0604020202020204" pitchFamily="34" charset="0"/>
                <a:cs typeface="Arial" panose="020B0604020202020204" pitchFamily="34" charset="0"/>
              </a:rPr>
              <a:t>pre-fragment</a:t>
            </a:r>
            <a:endParaRPr kumimoji="1" lang="ja-JP" altLang="en-US" sz="2700">
              <a:solidFill>
                <a:srgbClr val="FF0000"/>
              </a:solidFill>
              <a:latin typeface="Arial" panose="020B0604020202020204" pitchFamily="34" charset="0"/>
              <a:cs typeface="Arial" panose="020B0604020202020204" pitchFamily="34" charset="0"/>
            </a:endParaRPr>
          </a:p>
        </p:txBody>
      </p:sp>
      <p:sp>
        <p:nvSpPr>
          <p:cNvPr id="39" name="テキスト ボックス 38">
            <a:extLst>
              <a:ext uri="{FF2B5EF4-FFF2-40B4-BE49-F238E27FC236}">
                <a16:creationId xmlns:a16="http://schemas.microsoft.com/office/drawing/2014/main" id="{43159BA8-BFC2-6FC4-A129-DB87E16F19D0}"/>
              </a:ext>
            </a:extLst>
          </p:cNvPr>
          <p:cNvSpPr txBox="1"/>
          <p:nvPr/>
        </p:nvSpPr>
        <p:spPr>
          <a:xfrm>
            <a:off x="6348363" y="5142026"/>
            <a:ext cx="6099716" cy="369332"/>
          </a:xfrm>
          <a:prstGeom prst="rect">
            <a:avLst/>
          </a:prstGeom>
          <a:noFill/>
        </p:spPr>
        <p:txBody>
          <a:bodyPr wrap="square">
            <a:spAutoFit/>
          </a:bodyPr>
          <a:lstStyle/>
          <a:p>
            <a:r>
              <a:rPr lang="en" altLang="ja-JP" sz="1800" dirty="0">
                <a:solidFill>
                  <a:srgbClr val="000000"/>
                </a:solidFill>
                <a:effectLst/>
                <a:cs typeface="Gill Sans" panose="020B0502020104020203" pitchFamily="34" charset="-79"/>
              </a:rPr>
              <a:t>A.S. </a:t>
            </a:r>
            <a:r>
              <a:rPr lang="en" altLang="ja-JP" sz="1800" i="1" dirty="0">
                <a:solidFill>
                  <a:srgbClr val="000000"/>
                </a:solidFill>
                <a:effectLst/>
                <a:cs typeface="Gill Sans" panose="020B0502020104020203" pitchFamily="34" charset="-79"/>
              </a:rPr>
              <a:t>Goldhaber Physics Letters B </a:t>
            </a:r>
            <a:r>
              <a:rPr lang="en-US" altLang="ja-JP" sz="1800" b="1" dirty="0">
                <a:solidFill>
                  <a:srgbClr val="000000"/>
                </a:solidFill>
                <a:effectLst/>
                <a:cs typeface="Gill Sans" panose="020B0502020104020203" pitchFamily="34" charset="-79"/>
              </a:rPr>
              <a:t>53 </a:t>
            </a:r>
            <a:r>
              <a:rPr lang="en-US" altLang="ja-JP" sz="1800" dirty="0">
                <a:solidFill>
                  <a:srgbClr val="000000"/>
                </a:solidFill>
                <a:effectLst/>
                <a:cs typeface="Gill Sans" panose="020B0502020104020203" pitchFamily="34" charset="-79"/>
              </a:rPr>
              <a:t>306308</a:t>
            </a:r>
            <a:r>
              <a:rPr lang="en" altLang="ja-JP" sz="1800" dirty="0">
                <a:solidFill>
                  <a:srgbClr val="000000"/>
                </a:solidFill>
                <a:effectLst/>
                <a:cs typeface="Gill Sans" panose="020B0502020104020203" pitchFamily="34" charset="-79"/>
              </a:rPr>
              <a:t> (</a:t>
            </a:r>
            <a:r>
              <a:rPr lang="en-US" altLang="ja-JP" sz="1800" dirty="0">
                <a:solidFill>
                  <a:srgbClr val="000000"/>
                </a:solidFill>
                <a:effectLst/>
                <a:cs typeface="Gill Sans" panose="020B0502020104020203" pitchFamily="34" charset="-79"/>
              </a:rPr>
              <a:t>1974)</a:t>
            </a:r>
          </a:p>
        </p:txBody>
      </p:sp>
    </p:spTree>
    <p:extLst>
      <p:ext uri="{BB962C8B-B14F-4D97-AF65-F5344CB8AC3E}">
        <p14:creationId xmlns:p14="http://schemas.microsoft.com/office/powerpoint/2010/main" val="3646471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A19A94-1DB4-BC4F-5A69-E453564F6CF5}"/>
              </a:ext>
            </a:extLst>
          </p:cNvPr>
          <p:cNvSpPr>
            <a:spLocks noGrp="1"/>
          </p:cNvSpPr>
          <p:nvPr>
            <p:ph type="title"/>
          </p:nvPr>
        </p:nvSpPr>
        <p:spPr>
          <a:xfrm>
            <a:off x="339437" y="365125"/>
            <a:ext cx="10515600" cy="1325563"/>
          </a:xfrm>
        </p:spPr>
        <p:txBody>
          <a:bodyPr/>
          <a:lstStyle/>
          <a:p>
            <a:r>
              <a:rPr lang="en-US" altLang="ja-JP" dirty="0">
                <a:latin typeface="Arial" panose="020B0604020202020204" pitchFamily="34" charset="0"/>
                <a:cs typeface="Arial" panose="020B0604020202020204" pitchFamily="34" charset="0"/>
              </a:rPr>
              <a:t>P</a:t>
            </a:r>
            <a:r>
              <a:rPr kumimoji="1" lang="en-US" altLang="ja-JP" dirty="0">
                <a:latin typeface="Arial" panose="020B0604020202020204" pitchFamily="34" charset="0"/>
                <a:cs typeface="Arial" panose="020B0604020202020204" pitchFamily="34" charset="0"/>
              </a:rPr>
              <a:t>revious study in isomer production</a:t>
            </a:r>
            <a:endParaRPr kumimoji="1" lang="ja-JP" altLang="en-US">
              <a:latin typeface="Arial" panose="020B0604020202020204" pitchFamily="34" charset="0"/>
              <a:cs typeface="Arial" panose="020B0604020202020204" pitchFamily="34" charset="0"/>
            </a:endParaRPr>
          </a:p>
        </p:txBody>
      </p:sp>
      <p:pic>
        <p:nvPicPr>
          <p:cNvPr id="4" name="図 3">
            <a:extLst>
              <a:ext uri="{FF2B5EF4-FFF2-40B4-BE49-F238E27FC236}">
                <a16:creationId xmlns:a16="http://schemas.microsoft.com/office/drawing/2014/main" id="{B4AD81B7-4E18-BAEE-C910-A55399AF0AFE}"/>
              </a:ext>
            </a:extLst>
          </p:cNvPr>
          <p:cNvPicPr>
            <a:picLocks noChangeAspect="1"/>
          </p:cNvPicPr>
          <p:nvPr/>
        </p:nvPicPr>
        <p:blipFill>
          <a:blip r:embed="rId2"/>
          <a:stretch>
            <a:fillRect/>
          </a:stretch>
        </p:blipFill>
        <p:spPr>
          <a:xfrm>
            <a:off x="4485075" y="1677880"/>
            <a:ext cx="3440784" cy="2892695"/>
          </a:xfrm>
          <a:prstGeom prst="rect">
            <a:avLst/>
          </a:prstGeom>
        </p:spPr>
      </p:pic>
      <p:sp>
        <p:nvSpPr>
          <p:cNvPr id="5" name="テキスト ボックス 4">
            <a:extLst>
              <a:ext uri="{FF2B5EF4-FFF2-40B4-BE49-F238E27FC236}">
                <a16:creationId xmlns:a16="http://schemas.microsoft.com/office/drawing/2014/main" id="{14C30340-4633-73CA-2797-E2F916272464}"/>
              </a:ext>
            </a:extLst>
          </p:cNvPr>
          <p:cNvSpPr txBox="1"/>
          <p:nvPr/>
        </p:nvSpPr>
        <p:spPr>
          <a:xfrm>
            <a:off x="9103179" y="1470569"/>
            <a:ext cx="7303770" cy="400110"/>
          </a:xfrm>
          <a:prstGeom prst="rect">
            <a:avLst/>
          </a:prstGeom>
          <a:noFill/>
        </p:spPr>
        <p:txBody>
          <a:bodyPr wrap="square" rtlCol="0">
            <a:spAutoFit/>
          </a:bodyPr>
          <a:lstStyle/>
          <a:p>
            <a:r>
              <a:rPr lang="en-US" altLang="ja-JP" sz="2000" baseline="30000" dirty="0">
                <a:latin typeface="Arial" panose="020B0604020202020204" pitchFamily="34" charset="0"/>
                <a:cs typeface="Arial" panose="020B0604020202020204" pitchFamily="34" charset="0"/>
              </a:rPr>
              <a:t>92</a:t>
            </a:r>
            <a:r>
              <a:rPr lang="en-US" altLang="ja-JP" sz="2000" dirty="0">
                <a:latin typeface="Arial" panose="020B0604020202020204" pitchFamily="34" charset="0"/>
                <a:cs typeface="Arial" panose="020B0604020202020204" pitchFamily="34" charset="0"/>
              </a:rPr>
              <a:t>Mo to </a:t>
            </a:r>
            <a:r>
              <a:rPr lang="en-US" altLang="ja-JP" sz="2000" baseline="30000" dirty="0">
                <a:latin typeface="Arial" panose="020B0604020202020204" pitchFamily="34" charset="0"/>
                <a:cs typeface="Arial" panose="020B0604020202020204" pitchFamily="34" charset="0"/>
              </a:rPr>
              <a:t>88</a:t>
            </a:r>
            <a:r>
              <a:rPr lang="en-US" altLang="ja-JP" sz="2000" dirty="0">
                <a:latin typeface="Arial" panose="020B0604020202020204" pitchFamily="34" charset="0"/>
                <a:cs typeface="Arial" panose="020B0604020202020204" pitchFamily="34" charset="0"/>
              </a:rPr>
              <a:t>Zr(8+)</a:t>
            </a:r>
          </a:p>
        </p:txBody>
      </p:sp>
      <p:sp>
        <p:nvSpPr>
          <p:cNvPr id="6" name="テキスト ボックス 5">
            <a:extLst>
              <a:ext uri="{FF2B5EF4-FFF2-40B4-BE49-F238E27FC236}">
                <a16:creationId xmlns:a16="http://schemas.microsoft.com/office/drawing/2014/main" id="{C355059D-8138-E890-5C2A-E031A738C893}"/>
              </a:ext>
            </a:extLst>
          </p:cNvPr>
          <p:cNvSpPr txBox="1"/>
          <p:nvPr/>
        </p:nvSpPr>
        <p:spPr>
          <a:xfrm>
            <a:off x="334963" y="5155350"/>
            <a:ext cx="11737767" cy="1754326"/>
          </a:xfrm>
          <a:prstGeom prst="rect">
            <a:avLst/>
          </a:prstGeom>
          <a:noFill/>
        </p:spPr>
        <p:txBody>
          <a:bodyPr wrap="square" rtlCol="0">
            <a:spAutoFit/>
          </a:bodyPr>
          <a:lstStyle/>
          <a:p>
            <a:r>
              <a:rPr kumimoji="1" lang="ja-JP" altLang="en-US" sz="2700">
                <a:latin typeface="Arial" panose="020B0604020202020204" pitchFamily="34" charset="0"/>
                <a:cs typeface="Arial" panose="020B0604020202020204" pitchFamily="34" charset="0"/>
              </a:rPr>
              <a:t>・</a:t>
            </a:r>
            <a:r>
              <a:rPr kumimoji="1" lang="en-US" altLang="ja-JP" sz="2700" dirty="0">
                <a:latin typeface="Arial" panose="020B0604020202020204" pitchFamily="34" charset="0"/>
                <a:cs typeface="Arial" panose="020B0604020202020204" pitchFamily="34" charset="0"/>
              </a:rPr>
              <a:t>I</a:t>
            </a:r>
            <a:r>
              <a:rPr lang="en-US" altLang="ja-JP" sz="2700" dirty="0">
                <a:latin typeface="Arial" panose="020B0604020202020204" pitchFamily="34" charset="0"/>
                <a:cs typeface="Arial" panose="020B0604020202020204" pitchFamily="34" charset="0"/>
              </a:rPr>
              <a:t>somer ratio depends on the momentum transfer</a:t>
            </a:r>
          </a:p>
          <a:p>
            <a:r>
              <a:rPr lang="ja-JP" altLang="en-US" sz="2700">
                <a:latin typeface="Arial" panose="020B0604020202020204" pitchFamily="34" charset="0"/>
                <a:cs typeface="Arial" panose="020B0604020202020204" pitchFamily="34" charset="0"/>
              </a:rPr>
              <a:t>・</a:t>
            </a:r>
            <a:r>
              <a:rPr lang="en-US" altLang="ja-JP" sz="2700" dirty="0">
                <a:latin typeface="Arial" panose="020B0604020202020204" pitchFamily="34" charset="0"/>
                <a:cs typeface="Arial" panose="020B0604020202020204" pitchFamily="34" charset="0"/>
              </a:rPr>
              <a:t>The theoretical calculation suitable for each experimental condition is under discussion.</a:t>
            </a:r>
            <a:r>
              <a:rPr lang="en-US" altLang="ja-JP" sz="2800" dirty="0">
                <a:effectLst/>
                <a:cs typeface="Arial" panose="020B0604020202020204" pitchFamily="34" charset="0"/>
              </a:rPr>
              <a:t> (</a:t>
            </a:r>
            <a:r>
              <a:rPr lang="en-US" altLang="ja-JP" sz="2400" dirty="0">
                <a:effectLst/>
                <a:latin typeface="Arial" panose="020B0604020202020204" pitchFamily="34" charset="0"/>
                <a:cs typeface="Arial" panose="020B0604020202020204" pitchFamily="34" charset="0"/>
              </a:rPr>
              <a:t>De jong</a:t>
            </a:r>
            <a:r>
              <a:rPr lang="en" altLang="ja-JP" sz="2400" i="1" dirty="0">
                <a:effectLst/>
                <a:latin typeface="Arial" panose="020B0604020202020204" pitchFamily="34" charset="0"/>
                <a:cs typeface="Arial" panose="020B0604020202020204" pitchFamily="34" charset="0"/>
              </a:rPr>
              <a:t> </a:t>
            </a:r>
            <a:r>
              <a:rPr lang="en" altLang="ja-JP" sz="2400" i="1" dirty="0" err="1">
                <a:solidFill>
                  <a:srgbClr val="000000"/>
                </a:solidFill>
                <a:latin typeface="Arial" panose="020B0604020202020204" pitchFamily="34" charset="0"/>
                <a:cs typeface="Arial" panose="020B0604020202020204" pitchFamily="34" charset="0"/>
              </a:rPr>
              <a:t>Nucler</a:t>
            </a:r>
            <a:r>
              <a:rPr lang="en" altLang="ja-JP" sz="2400" i="1" dirty="0" err="1">
                <a:solidFill>
                  <a:srgbClr val="000000"/>
                </a:solidFill>
                <a:effectLst/>
                <a:latin typeface="Arial" panose="020B0604020202020204" pitchFamily="34" charset="0"/>
                <a:cs typeface="Arial" panose="020B0604020202020204" pitchFamily="34" charset="0"/>
              </a:rPr>
              <a:t>.Phys</a:t>
            </a:r>
            <a:r>
              <a:rPr lang="en" altLang="ja-JP" sz="2400" i="1" dirty="0">
                <a:solidFill>
                  <a:srgbClr val="000000"/>
                </a:solidFill>
                <a:effectLst/>
                <a:latin typeface="Arial" panose="020B0604020202020204" pitchFamily="34" charset="0"/>
                <a:cs typeface="Arial" panose="020B0604020202020204" pitchFamily="34" charset="0"/>
              </a:rPr>
              <a:t> A </a:t>
            </a:r>
            <a:r>
              <a:rPr lang="en" altLang="ja-JP" sz="2400" b="1" i="1" dirty="0">
                <a:solidFill>
                  <a:srgbClr val="000000"/>
                </a:solidFill>
                <a:latin typeface="Arial" panose="020B0604020202020204" pitchFamily="34" charset="0"/>
                <a:cs typeface="Arial" panose="020B0604020202020204" pitchFamily="34" charset="0"/>
              </a:rPr>
              <a:t>4</a:t>
            </a:r>
            <a:r>
              <a:rPr lang="en" altLang="ja-JP" sz="2400" dirty="0">
                <a:effectLst/>
                <a:latin typeface="Arial" panose="020B0604020202020204" pitchFamily="34" charset="0"/>
                <a:cs typeface="Arial" panose="020B0604020202020204" pitchFamily="34" charset="0"/>
              </a:rPr>
              <a:t>, 435444 (</a:t>
            </a:r>
            <a:r>
              <a:rPr lang="en" altLang="ja-JP" sz="2400" dirty="0">
                <a:latin typeface="Arial" panose="020B0604020202020204" pitchFamily="34" charset="0"/>
                <a:cs typeface="Arial" panose="020B0604020202020204" pitchFamily="34" charset="0"/>
              </a:rPr>
              <a:t>1997</a:t>
            </a:r>
            <a:r>
              <a:rPr lang="en" altLang="ja-JP" sz="2400" dirty="0">
                <a:effectLst/>
                <a:latin typeface="Arial" panose="020B0604020202020204" pitchFamily="34" charset="0"/>
                <a:cs typeface="Arial" panose="020B0604020202020204" pitchFamily="34" charset="0"/>
              </a:rPr>
              <a:t>))</a:t>
            </a:r>
            <a:endParaRPr lang="ja-JP" altLang="en-US" sz="2800">
              <a:latin typeface="Arial" panose="020B0604020202020204" pitchFamily="34" charset="0"/>
              <a:cs typeface="Arial" panose="020B0604020202020204" pitchFamily="34" charset="0"/>
            </a:endParaRPr>
          </a:p>
          <a:p>
            <a:endParaRPr kumimoji="1" lang="en-US" altLang="ja-JP" sz="2700" dirty="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D48D41D3-0AB5-CE15-F87D-B810CB880A4A}"/>
              </a:ext>
            </a:extLst>
          </p:cNvPr>
          <p:cNvSpPr txBox="1"/>
          <p:nvPr/>
        </p:nvSpPr>
        <p:spPr>
          <a:xfrm>
            <a:off x="4755156" y="4501624"/>
            <a:ext cx="6097904" cy="584775"/>
          </a:xfrm>
          <a:prstGeom prst="rect">
            <a:avLst/>
          </a:prstGeom>
          <a:noFill/>
        </p:spPr>
        <p:txBody>
          <a:bodyPr wrap="square">
            <a:spAutoFit/>
          </a:bodyPr>
          <a:lstStyle/>
          <a:p>
            <a:r>
              <a:rPr lang="en-US" altLang="ja-JP" sz="1600" dirty="0">
                <a:latin typeface="Arial" panose="020B0604020202020204" pitchFamily="34" charset="0"/>
                <a:cs typeface="Arial" panose="020B0604020202020204" pitchFamily="34" charset="0"/>
              </a:rPr>
              <a:t>X. L. Tu </a:t>
            </a:r>
            <a:r>
              <a:rPr lang="en" altLang="ja-JP" sz="1600" i="1" dirty="0">
                <a:latin typeface="Arial" panose="020B0604020202020204" pitchFamily="34" charset="0"/>
                <a:cs typeface="Arial" panose="020B0604020202020204" pitchFamily="34" charset="0"/>
              </a:rPr>
              <a:t>et al </a:t>
            </a:r>
          </a:p>
          <a:p>
            <a:r>
              <a:rPr lang="en-US" altLang="ja-JP" sz="1600" dirty="0">
                <a:latin typeface="Arial" panose="020B0604020202020204" pitchFamily="34" charset="0"/>
                <a:cs typeface="Arial" panose="020B0604020202020204" pitchFamily="34" charset="0"/>
              </a:rPr>
              <a:t>PRC </a:t>
            </a:r>
            <a:r>
              <a:rPr lang="en-US" altLang="ja-JP" sz="1600" b="1" dirty="0">
                <a:latin typeface="Arial" panose="020B0604020202020204" pitchFamily="34" charset="0"/>
                <a:cs typeface="Arial" panose="020B0604020202020204" pitchFamily="34" charset="0"/>
              </a:rPr>
              <a:t>95</a:t>
            </a:r>
            <a:r>
              <a:rPr lang="en-US" altLang="ja-JP" sz="1600" dirty="0">
                <a:latin typeface="Arial" panose="020B0604020202020204" pitchFamily="34" charset="0"/>
                <a:cs typeface="Arial" panose="020B0604020202020204" pitchFamily="34" charset="0"/>
              </a:rPr>
              <a:t>,014610(2017)</a:t>
            </a:r>
          </a:p>
        </p:txBody>
      </p:sp>
      <p:pic>
        <p:nvPicPr>
          <p:cNvPr id="9" name="図 8">
            <a:extLst>
              <a:ext uri="{FF2B5EF4-FFF2-40B4-BE49-F238E27FC236}">
                <a16:creationId xmlns:a16="http://schemas.microsoft.com/office/drawing/2014/main" id="{481397A4-CD2C-042F-62AA-9AA0DCC1B723}"/>
              </a:ext>
            </a:extLst>
          </p:cNvPr>
          <p:cNvPicPr>
            <a:picLocks noChangeAspect="1"/>
          </p:cNvPicPr>
          <p:nvPr/>
        </p:nvPicPr>
        <p:blipFill>
          <a:blip r:embed="rId3"/>
          <a:srcRect l="65912" t="49961"/>
          <a:stretch>
            <a:fillRect/>
          </a:stretch>
        </p:blipFill>
        <p:spPr>
          <a:xfrm>
            <a:off x="8737281" y="1812682"/>
            <a:ext cx="2701844" cy="2957071"/>
          </a:xfrm>
          <a:prstGeom prst="rect">
            <a:avLst/>
          </a:prstGeom>
        </p:spPr>
      </p:pic>
      <p:sp>
        <p:nvSpPr>
          <p:cNvPr id="11" name="テキスト ボックス 10">
            <a:extLst>
              <a:ext uri="{FF2B5EF4-FFF2-40B4-BE49-F238E27FC236}">
                <a16:creationId xmlns:a16="http://schemas.microsoft.com/office/drawing/2014/main" id="{6886B9C4-E0AD-9C7B-EA6B-6A2BA8838998}"/>
              </a:ext>
            </a:extLst>
          </p:cNvPr>
          <p:cNvSpPr txBox="1"/>
          <p:nvPr/>
        </p:nvSpPr>
        <p:spPr>
          <a:xfrm>
            <a:off x="8662365" y="4570575"/>
            <a:ext cx="6096000" cy="584775"/>
          </a:xfrm>
          <a:prstGeom prst="rect">
            <a:avLst/>
          </a:prstGeom>
          <a:noFill/>
        </p:spPr>
        <p:txBody>
          <a:bodyPr wrap="square">
            <a:spAutoFit/>
          </a:bodyPr>
          <a:lstStyle/>
          <a:p>
            <a:r>
              <a:rPr lang="en" altLang="ja-JP" sz="1600" dirty="0">
                <a:latin typeface="Arial" panose="020B0604020202020204" pitchFamily="34" charset="0"/>
                <a:cs typeface="Arial" panose="020B0604020202020204" pitchFamily="34" charset="0"/>
              </a:rPr>
              <a:t>J. M. </a:t>
            </a:r>
            <a:r>
              <a:rPr lang="en" altLang="ja-JP" sz="1600" dirty="0" err="1">
                <a:latin typeface="Arial" panose="020B0604020202020204" pitchFamily="34" charset="0"/>
                <a:cs typeface="Arial" panose="020B0604020202020204" pitchFamily="34" charset="0"/>
              </a:rPr>
              <a:t>Daugas,</a:t>
            </a:r>
            <a:r>
              <a:rPr lang="en" altLang="ja-JP" sz="1600" i="1" dirty="0" err="1">
                <a:latin typeface="Arial" panose="020B0604020202020204" pitchFamily="34" charset="0"/>
                <a:cs typeface="Arial" panose="020B0604020202020204" pitchFamily="34" charset="0"/>
              </a:rPr>
              <a:t>et</a:t>
            </a:r>
            <a:r>
              <a:rPr lang="en" altLang="ja-JP" sz="1600" i="1" dirty="0">
                <a:latin typeface="Arial" panose="020B0604020202020204" pitchFamily="34" charset="0"/>
                <a:cs typeface="Arial" panose="020B0604020202020204" pitchFamily="34" charset="0"/>
              </a:rPr>
              <a:t> al</a:t>
            </a:r>
          </a:p>
          <a:p>
            <a:pPr>
              <a:buNone/>
            </a:pPr>
            <a:r>
              <a:rPr lang="en" altLang="ja-JP" sz="1600" dirty="0">
                <a:solidFill>
                  <a:srgbClr val="000000"/>
                </a:solidFill>
                <a:effectLst/>
                <a:latin typeface="Arial" panose="020B0604020202020204" pitchFamily="34" charset="0"/>
                <a:cs typeface="Arial" panose="020B0604020202020204" pitchFamily="34" charset="0"/>
              </a:rPr>
              <a:t>Phys. Rev. C  </a:t>
            </a:r>
            <a:r>
              <a:rPr lang="en" altLang="ja-JP" sz="1600" b="1" dirty="0">
                <a:effectLst/>
                <a:latin typeface="Arial" panose="020B0604020202020204" pitchFamily="34" charset="0"/>
                <a:cs typeface="Arial" panose="020B0604020202020204" pitchFamily="34" charset="0"/>
              </a:rPr>
              <a:t>63</a:t>
            </a:r>
            <a:r>
              <a:rPr lang="en" altLang="ja-JP" sz="1600" dirty="0">
                <a:solidFill>
                  <a:srgbClr val="000000"/>
                </a:solidFill>
                <a:effectLst/>
                <a:latin typeface="Arial" panose="020B0604020202020204" pitchFamily="34" charset="0"/>
                <a:cs typeface="Arial" panose="020B0604020202020204" pitchFamily="34" charset="0"/>
              </a:rPr>
              <a:t>  064609  (2001)</a:t>
            </a:r>
          </a:p>
        </p:txBody>
      </p:sp>
      <p:sp>
        <p:nvSpPr>
          <p:cNvPr id="12" name="テキスト ボックス 11">
            <a:extLst>
              <a:ext uri="{FF2B5EF4-FFF2-40B4-BE49-F238E27FC236}">
                <a16:creationId xmlns:a16="http://schemas.microsoft.com/office/drawing/2014/main" id="{F8081ED3-CAC6-C42A-F5FC-C304E86C0C38}"/>
              </a:ext>
            </a:extLst>
          </p:cNvPr>
          <p:cNvSpPr txBox="1"/>
          <p:nvPr/>
        </p:nvSpPr>
        <p:spPr>
          <a:xfrm>
            <a:off x="4607040" y="1470569"/>
            <a:ext cx="3687072" cy="400110"/>
          </a:xfrm>
          <a:prstGeom prst="rect">
            <a:avLst/>
          </a:prstGeom>
          <a:noFill/>
        </p:spPr>
        <p:txBody>
          <a:bodyPr wrap="square" rtlCol="0">
            <a:spAutoFit/>
          </a:bodyPr>
          <a:lstStyle/>
          <a:p>
            <a:r>
              <a:rPr lang="en-US" altLang="ja-JP" sz="2000" baseline="30000" dirty="0">
                <a:latin typeface="Arial" panose="020B0604020202020204" pitchFamily="34" charset="0"/>
                <a:cs typeface="Arial" panose="020B0604020202020204" pitchFamily="34" charset="0"/>
              </a:rPr>
              <a:t>78</a:t>
            </a:r>
            <a:r>
              <a:rPr lang="en-US" altLang="ja-JP" sz="2000" dirty="0">
                <a:latin typeface="Arial" panose="020B0604020202020204" pitchFamily="34" charset="0"/>
                <a:cs typeface="Arial" panose="020B0604020202020204" pitchFamily="34" charset="0"/>
              </a:rPr>
              <a:t>Kr to </a:t>
            </a:r>
            <a:r>
              <a:rPr lang="en-US" altLang="ja-JP" sz="2000" baseline="30000" dirty="0">
                <a:latin typeface="Arial" panose="020B0604020202020204" pitchFamily="34" charset="0"/>
                <a:cs typeface="Arial" panose="020B0604020202020204" pitchFamily="34" charset="0"/>
              </a:rPr>
              <a:t>53</a:t>
            </a:r>
            <a:r>
              <a:rPr lang="en-US" altLang="ja-JP" sz="2000" dirty="0">
                <a:latin typeface="Arial" panose="020B0604020202020204" pitchFamily="34" charset="0"/>
                <a:cs typeface="Arial" panose="020B0604020202020204" pitchFamily="34" charset="0"/>
              </a:rPr>
              <a:t>Fe(19/2-) ,</a:t>
            </a:r>
            <a:r>
              <a:rPr lang="en-US" altLang="ja-JP" sz="2000" baseline="30000" dirty="0">
                <a:latin typeface="Arial" panose="020B0604020202020204" pitchFamily="34" charset="0"/>
                <a:cs typeface="Arial" panose="020B0604020202020204" pitchFamily="34" charset="0"/>
              </a:rPr>
              <a:t>53</a:t>
            </a:r>
            <a:r>
              <a:rPr lang="en-US" altLang="ja-JP" sz="2000" dirty="0">
                <a:latin typeface="Arial" panose="020B0604020202020204" pitchFamily="34" charset="0"/>
                <a:cs typeface="Arial" panose="020B0604020202020204" pitchFamily="34" charset="0"/>
              </a:rPr>
              <a:t>Co(19/2-)</a:t>
            </a:r>
          </a:p>
        </p:txBody>
      </p:sp>
      <p:pic>
        <p:nvPicPr>
          <p:cNvPr id="13" name="図 12">
            <a:extLst>
              <a:ext uri="{FF2B5EF4-FFF2-40B4-BE49-F238E27FC236}">
                <a16:creationId xmlns:a16="http://schemas.microsoft.com/office/drawing/2014/main" id="{28BFF612-DCFD-80ED-CE4B-032F8F2B26E6}"/>
              </a:ext>
            </a:extLst>
          </p:cNvPr>
          <p:cNvPicPr>
            <a:picLocks noChangeAspect="1"/>
          </p:cNvPicPr>
          <p:nvPr/>
        </p:nvPicPr>
        <p:blipFill>
          <a:blip r:embed="rId4"/>
          <a:srcRect t="4555"/>
          <a:stretch>
            <a:fillRect/>
          </a:stretch>
        </p:blipFill>
        <p:spPr>
          <a:xfrm>
            <a:off x="459603" y="1927698"/>
            <a:ext cx="4195892" cy="2535831"/>
          </a:xfrm>
          <a:prstGeom prst="rect">
            <a:avLst/>
          </a:prstGeom>
        </p:spPr>
      </p:pic>
      <p:sp>
        <p:nvSpPr>
          <p:cNvPr id="14" name="テキスト ボックス 13">
            <a:extLst>
              <a:ext uri="{FF2B5EF4-FFF2-40B4-BE49-F238E27FC236}">
                <a16:creationId xmlns:a16="http://schemas.microsoft.com/office/drawing/2014/main" id="{5AAED1B4-3F9C-E743-0CE0-FD89F0FDCB7C}"/>
              </a:ext>
            </a:extLst>
          </p:cNvPr>
          <p:cNvSpPr txBox="1"/>
          <p:nvPr/>
        </p:nvSpPr>
        <p:spPr>
          <a:xfrm>
            <a:off x="1581928" y="1439713"/>
            <a:ext cx="7303770" cy="400110"/>
          </a:xfrm>
          <a:prstGeom prst="rect">
            <a:avLst/>
          </a:prstGeom>
          <a:noFill/>
        </p:spPr>
        <p:txBody>
          <a:bodyPr wrap="square" rtlCol="0">
            <a:spAutoFit/>
          </a:bodyPr>
          <a:lstStyle/>
          <a:p>
            <a:r>
              <a:rPr lang="en-US" altLang="ja-JP" sz="2000" baseline="30000" dirty="0">
                <a:latin typeface="Arial" panose="020B0604020202020204" pitchFamily="34" charset="0"/>
                <a:cs typeface="Arial" panose="020B0604020202020204" pitchFamily="34" charset="0"/>
              </a:rPr>
              <a:t>46</a:t>
            </a:r>
            <a:r>
              <a:rPr lang="en-US" altLang="ja-JP" sz="2000" dirty="0">
                <a:latin typeface="Arial" panose="020B0604020202020204" pitchFamily="34" charset="0"/>
                <a:cs typeface="Arial" panose="020B0604020202020204" pitchFamily="34" charset="0"/>
              </a:rPr>
              <a:t>Ti to </a:t>
            </a:r>
            <a:r>
              <a:rPr lang="en-US" altLang="ja-JP" sz="2000" baseline="30000" dirty="0">
                <a:latin typeface="Arial" panose="020B0604020202020204" pitchFamily="34" charset="0"/>
                <a:cs typeface="Arial" panose="020B0604020202020204" pitchFamily="34" charset="0"/>
              </a:rPr>
              <a:t>43</a:t>
            </a:r>
            <a:r>
              <a:rPr lang="en-US" altLang="ja-JP" sz="2000" dirty="0">
                <a:latin typeface="Arial" panose="020B0604020202020204" pitchFamily="34" charset="0"/>
                <a:cs typeface="Arial" panose="020B0604020202020204" pitchFamily="34" charset="0"/>
              </a:rPr>
              <a:t>Sc(19/2-)</a:t>
            </a:r>
          </a:p>
        </p:txBody>
      </p:sp>
      <p:sp>
        <p:nvSpPr>
          <p:cNvPr id="15" name="テキスト ボックス 14">
            <a:extLst>
              <a:ext uri="{FF2B5EF4-FFF2-40B4-BE49-F238E27FC236}">
                <a16:creationId xmlns:a16="http://schemas.microsoft.com/office/drawing/2014/main" id="{E0DDFC2D-0D9B-8E8B-62F0-DD7A1A923396}"/>
              </a:ext>
            </a:extLst>
          </p:cNvPr>
          <p:cNvSpPr txBox="1"/>
          <p:nvPr/>
        </p:nvSpPr>
        <p:spPr>
          <a:xfrm>
            <a:off x="2401079" y="2442110"/>
            <a:ext cx="1364359" cy="646331"/>
          </a:xfrm>
          <a:prstGeom prst="rect">
            <a:avLst/>
          </a:prstGeom>
          <a:noFill/>
        </p:spPr>
        <p:txBody>
          <a:bodyPr wrap="square" rtlCol="0">
            <a:spAutoFit/>
          </a:bodyPr>
          <a:lstStyle/>
          <a:p>
            <a:r>
              <a:rPr kumimoji="1" lang="ja-JP" altLang="en-US">
                <a:latin typeface="Arial" panose="020B0604020202020204" pitchFamily="34" charset="0"/>
                <a:cs typeface="Arial" panose="020B0604020202020204" pitchFamily="34" charset="0"/>
              </a:rPr>
              <a:t>●</a:t>
            </a:r>
            <a:r>
              <a:rPr kumimoji="1" lang="en-US" altLang="ja-JP" dirty="0">
                <a:latin typeface="Arial" panose="020B0604020202020204" pitchFamily="34" charset="0"/>
                <a:cs typeface="Arial" panose="020B0604020202020204" pitchFamily="34" charset="0"/>
              </a:rPr>
              <a:t> exp</a:t>
            </a:r>
          </a:p>
          <a:p>
            <a:r>
              <a:rPr lang="ja-JP" altLang="en-US">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 calc</a:t>
            </a:r>
            <a:endParaRPr kumimoji="1" lang="ja-JP" altLang="en-US">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991171BD-6703-FBFA-CB2C-5226860F6CF0}"/>
              </a:ext>
            </a:extLst>
          </p:cNvPr>
          <p:cNvSpPr txBox="1"/>
          <p:nvPr/>
        </p:nvSpPr>
        <p:spPr>
          <a:xfrm>
            <a:off x="895883" y="4393199"/>
            <a:ext cx="3834528" cy="1107996"/>
          </a:xfrm>
          <a:prstGeom prst="rect">
            <a:avLst/>
          </a:prstGeom>
          <a:noFill/>
        </p:spPr>
        <p:txBody>
          <a:bodyPr wrap="square">
            <a:spAutoFit/>
          </a:bodyPr>
          <a:lstStyle/>
          <a:p>
            <a:pPr>
              <a:buNone/>
            </a:pPr>
            <a:r>
              <a:rPr lang="en" altLang="ja-JP" sz="1600" dirty="0">
                <a:solidFill>
                  <a:srgbClr val="000000"/>
                </a:solidFill>
                <a:effectLst/>
                <a:latin typeface="Arial" panose="020B0604020202020204" pitchFamily="34" charset="0"/>
                <a:cs typeface="Arial" panose="020B0604020202020204" pitchFamily="34" charset="0"/>
              </a:rPr>
              <a:t>W.-D. Schmidt-Ott,</a:t>
            </a:r>
            <a:r>
              <a:rPr lang="en" altLang="ja-JP" sz="1600" i="1" dirty="0">
                <a:latin typeface="Arial" panose="020B0604020202020204" pitchFamily="34" charset="0"/>
                <a:cs typeface="Arial" panose="020B0604020202020204" pitchFamily="34" charset="0"/>
              </a:rPr>
              <a:t> et al</a:t>
            </a:r>
          </a:p>
          <a:p>
            <a:r>
              <a:rPr lang="en" altLang="ja-JP" sz="1600" dirty="0" err="1">
                <a:latin typeface="Arial" panose="020B0604020202020204" pitchFamily="34" charset="0"/>
                <a:cs typeface="Arial" panose="020B0604020202020204" pitchFamily="34" charset="0"/>
              </a:rPr>
              <a:t>Zeitschrift</a:t>
            </a:r>
            <a:r>
              <a:rPr lang="en" altLang="ja-JP" sz="1600" dirty="0">
                <a:latin typeface="Arial" panose="020B0604020202020204" pitchFamily="34" charset="0"/>
                <a:cs typeface="Arial" panose="020B0604020202020204" pitchFamily="34" charset="0"/>
              </a:rPr>
              <a:t> für </a:t>
            </a:r>
            <a:r>
              <a:rPr lang="en" altLang="ja-JP" sz="1600" dirty="0" err="1">
                <a:latin typeface="Arial" panose="020B0604020202020204" pitchFamily="34" charset="0"/>
                <a:cs typeface="Arial" panose="020B0604020202020204" pitchFamily="34" charset="0"/>
              </a:rPr>
              <a:t>Physik</a:t>
            </a:r>
            <a:r>
              <a:rPr lang="en" altLang="ja-JP" sz="1600" dirty="0">
                <a:latin typeface="Arial" panose="020B0604020202020204" pitchFamily="34" charset="0"/>
                <a:cs typeface="Arial" panose="020B0604020202020204" pitchFamily="34" charset="0"/>
              </a:rPr>
              <a:t> A Hadrons and Nuclei  350  215--219  (1994)</a:t>
            </a:r>
          </a:p>
          <a:p>
            <a:pPr>
              <a:buNone/>
            </a:pPr>
            <a:endParaRPr lang="en" altLang="ja-JP" sz="160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2542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D699FE-23A5-7109-F3AA-D4570575D1FC}"/>
              </a:ext>
            </a:extLst>
          </p:cNvPr>
          <p:cNvSpPr>
            <a:spLocks noGrp="1"/>
          </p:cNvSpPr>
          <p:nvPr>
            <p:ph type="title"/>
          </p:nvPr>
        </p:nvSpPr>
        <p:spPr>
          <a:xfrm>
            <a:off x="330203" y="365125"/>
            <a:ext cx="10515600" cy="1325563"/>
          </a:xfrm>
        </p:spPr>
        <p:txBody>
          <a:bodyPr/>
          <a:lstStyle/>
          <a:p>
            <a:r>
              <a:rPr lang="en-US" altLang="ja-JP" dirty="0">
                <a:latin typeface="Arial" panose="020B0604020202020204" pitchFamily="34" charset="0"/>
                <a:cs typeface="Arial" panose="020B0604020202020204" pitchFamily="34" charset="0"/>
              </a:rPr>
              <a:t>Purpose</a:t>
            </a:r>
            <a:endParaRPr kumimoji="1" lang="ja-JP" altLang="en-US">
              <a:latin typeface="Arial" panose="020B0604020202020204" pitchFamily="34" charset="0"/>
              <a:cs typeface="Arial" panose="020B0604020202020204" pitchFamily="34" charset="0"/>
            </a:endParaRPr>
          </a:p>
        </p:txBody>
      </p:sp>
      <p:sp>
        <p:nvSpPr>
          <p:cNvPr id="3" name="コンテンツ プレースホルダー 2">
            <a:extLst>
              <a:ext uri="{FF2B5EF4-FFF2-40B4-BE49-F238E27FC236}">
                <a16:creationId xmlns:a16="http://schemas.microsoft.com/office/drawing/2014/main" id="{61D5C58B-F9C5-F553-DFB4-7069D54245C4}"/>
              </a:ext>
            </a:extLst>
          </p:cNvPr>
          <p:cNvSpPr>
            <a:spLocks noGrp="1"/>
          </p:cNvSpPr>
          <p:nvPr>
            <p:ph idx="1"/>
          </p:nvPr>
        </p:nvSpPr>
        <p:spPr>
          <a:xfrm>
            <a:off x="838200" y="1795028"/>
            <a:ext cx="10991127" cy="4193648"/>
          </a:xfrm>
        </p:spPr>
        <p:txBody>
          <a:bodyPr>
            <a:normAutofit/>
          </a:bodyPr>
          <a:lstStyle/>
          <a:p>
            <a:pPr marL="0" indent="0">
              <a:buNone/>
            </a:pPr>
            <a:endParaRPr lang="en" altLang="ja-JP" dirty="0">
              <a:latin typeface="Arial" panose="020B0604020202020204" pitchFamily="34" charset="0"/>
              <a:cs typeface="Arial" panose="020B0604020202020204" pitchFamily="34" charset="0"/>
            </a:endParaRPr>
          </a:p>
          <a:p>
            <a:r>
              <a:rPr lang="en" altLang="ja-JP" dirty="0">
                <a:latin typeface="Arial" panose="020B0604020202020204" pitchFamily="34" charset="0"/>
                <a:cs typeface="Arial" panose="020B0604020202020204" pitchFamily="34" charset="0"/>
              </a:rPr>
              <a:t>To explore an effective way to produce various unstable beams, including the high-spin isometric state.</a:t>
            </a:r>
          </a:p>
          <a:p>
            <a:endParaRPr lang="en" altLang="ja-JP" dirty="0">
              <a:latin typeface="Arial" panose="020B0604020202020204" pitchFamily="34" charset="0"/>
              <a:cs typeface="Arial" panose="020B0604020202020204" pitchFamily="34" charset="0"/>
            </a:endParaRPr>
          </a:p>
          <a:p>
            <a:r>
              <a:rPr lang="en-US" altLang="ja-JP" dirty="0">
                <a:latin typeface="Arial" panose="020B0604020202020204" pitchFamily="34" charset="0"/>
                <a:cs typeface="Arial" panose="020B0604020202020204" pitchFamily="34" charset="0"/>
              </a:rPr>
              <a:t>To clarify the momentum transfer to the isomer in fragmentation</a:t>
            </a:r>
          </a:p>
          <a:p>
            <a:endParaRPr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5688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グループ化 66">
            <a:extLst>
              <a:ext uri="{FF2B5EF4-FFF2-40B4-BE49-F238E27FC236}">
                <a16:creationId xmlns:a16="http://schemas.microsoft.com/office/drawing/2014/main" id="{9F3C41E5-AC14-A7F7-C1C5-F21A6653ACCD}"/>
              </a:ext>
            </a:extLst>
          </p:cNvPr>
          <p:cNvGrpSpPr/>
          <p:nvPr/>
        </p:nvGrpSpPr>
        <p:grpSpPr>
          <a:xfrm>
            <a:off x="481332" y="4311182"/>
            <a:ext cx="3457457" cy="2385438"/>
            <a:chOff x="5866544" y="1515635"/>
            <a:chExt cx="3477669" cy="2531539"/>
          </a:xfrm>
        </p:grpSpPr>
        <p:sp>
          <p:nvSpPr>
            <p:cNvPr id="25" name="テキスト ボックス 24">
              <a:extLst>
                <a:ext uri="{FF2B5EF4-FFF2-40B4-BE49-F238E27FC236}">
                  <a16:creationId xmlns:a16="http://schemas.microsoft.com/office/drawing/2014/main" id="{6DF5C9F7-0410-2BC8-64EC-342D176D5827}"/>
                </a:ext>
              </a:extLst>
            </p:cNvPr>
            <p:cNvSpPr txBox="1"/>
            <p:nvPr/>
          </p:nvSpPr>
          <p:spPr>
            <a:xfrm>
              <a:off x="6398394" y="3708620"/>
              <a:ext cx="2572004" cy="338554"/>
            </a:xfrm>
            <a:prstGeom prst="rect">
              <a:avLst/>
            </a:prstGeom>
            <a:noFill/>
          </p:spPr>
          <p:txBody>
            <a:bodyPr wrap="square" rtlCol="0">
              <a:spAutoFit/>
            </a:bodyPr>
            <a:lstStyle/>
            <a:p>
              <a:r>
                <a:rPr kumimoji="1" lang="en-US" altLang="ja-JP" sz="1600" dirty="0">
                  <a:latin typeface="Arial" panose="020B0604020202020204" pitchFamily="34" charset="0"/>
                  <a:cs typeface="Arial" panose="020B0604020202020204" pitchFamily="34" charset="0"/>
                </a:rPr>
                <a:t>Angular momentum</a:t>
              </a:r>
              <a:endParaRPr kumimoji="1" lang="ja-JP" altLang="en-US" sz="1600">
                <a:latin typeface="Arial" panose="020B0604020202020204" pitchFamily="34" charset="0"/>
                <a:cs typeface="Arial" panose="020B0604020202020204" pitchFamily="34" charset="0"/>
              </a:endParaRPr>
            </a:p>
          </p:txBody>
        </p:sp>
        <p:sp>
          <p:nvSpPr>
            <p:cNvPr id="26" name="テキスト ボックス 25">
              <a:extLst>
                <a:ext uri="{FF2B5EF4-FFF2-40B4-BE49-F238E27FC236}">
                  <a16:creationId xmlns:a16="http://schemas.microsoft.com/office/drawing/2014/main" id="{D4686190-0390-5920-BFF7-F3BBD804B9FA}"/>
                </a:ext>
              </a:extLst>
            </p:cNvPr>
            <p:cNvSpPr txBox="1"/>
            <p:nvPr/>
          </p:nvSpPr>
          <p:spPr>
            <a:xfrm rot="16200000">
              <a:off x="5169096" y="2213083"/>
              <a:ext cx="1733449" cy="338554"/>
            </a:xfrm>
            <a:prstGeom prst="rect">
              <a:avLst/>
            </a:prstGeom>
            <a:noFill/>
          </p:spPr>
          <p:txBody>
            <a:bodyPr wrap="square" rtlCol="0">
              <a:spAutoFit/>
            </a:bodyPr>
            <a:lstStyle/>
            <a:p>
              <a:r>
                <a:rPr kumimoji="1" lang="en-US" altLang="ja-JP" sz="1600" dirty="0">
                  <a:latin typeface="Arial" panose="020B0604020202020204" pitchFamily="34" charset="0"/>
                  <a:cs typeface="Arial" panose="020B0604020202020204" pitchFamily="34" charset="0"/>
                </a:rPr>
                <a:t>Momentum</a:t>
              </a:r>
              <a:endParaRPr kumimoji="1" lang="ja-JP" altLang="en-US" sz="1600">
                <a:latin typeface="Arial" panose="020B0604020202020204" pitchFamily="34" charset="0"/>
                <a:cs typeface="Arial" panose="020B0604020202020204" pitchFamily="34" charset="0"/>
              </a:endParaRPr>
            </a:p>
          </p:txBody>
        </p:sp>
        <p:grpSp>
          <p:nvGrpSpPr>
            <p:cNvPr id="27" name="グループ化 26">
              <a:extLst>
                <a:ext uri="{FF2B5EF4-FFF2-40B4-BE49-F238E27FC236}">
                  <a16:creationId xmlns:a16="http://schemas.microsoft.com/office/drawing/2014/main" id="{7775721E-100F-BBA8-4216-2676B63E9E69}"/>
                </a:ext>
              </a:extLst>
            </p:cNvPr>
            <p:cNvGrpSpPr/>
            <p:nvPr/>
          </p:nvGrpSpPr>
          <p:grpSpPr>
            <a:xfrm>
              <a:off x="6250249" y="1836607"/>
              <a:ext cx="2694666" cy="1893646"/>
              <a:chOff x="25086268" y="8623663"/>
              <a:chExt cx="2565351" cy="1984487"/>
            </a:xfrm>
          </p:grpSpPr>
          <p:cxnSp>
            <p:nvCxnSpPr>
              <p:cNvPr id="28" name="直線コネクタ 27">
                <a:extLst>
                  <a:ext uri="{FF2B5EF4-FFF2-40B4-BE49-F238E27FC236}">
                    <a16:creationId xmlns:a16="http://schemas.microsoft.com/office/drawing/2014/main" id="{7CAE8836-656B-1FC6-30EA-79A0F5FD0445}"/>
                  </a:ext>
                </a:extLst>
              </p:cNvPr>
              <p:cNvCxnSpPr>
                <a:cxnSpLocks/>
              </p:cNvCxnSpPr>
              <p:nvPr/>
            </p:nvCxnSpPr>
            <p:spPr>
              <a:xfrm>
                <a:off x="25105637" y="8623663"/>
                <a:ext cx="0" cy="1984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0C0D69E3-673E-0F50-E8FC-E6759ACB6604}"/>
                  </a:ext>
                </a:extLst>
              </p:cNvPr>
              <p:cNvCxnSpPr>
                <a:cxnSpLocks/>
              </p:cNvCxnSpPr>
              <p:nvPr/>
            </p:nvCxnSpPr>
            <p:spPr>
              <a:xfrm flipH="1">
                <a:off x="25093476" y="10608150"/>
                <a:ext cx="25581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円/楕円 29">
                <a:extLst>
                  <a:ext uri="{FF2B5EF4-FFF2-40B4-BE49-F238E27FC236}">
                    <a16:creationId xmlns:a16="http://schemas.microsoft.com/office/drawing/2014/main" id="{58722E2F-3B01-F6C0-CA4B-944C07C19720}"/>
                  </a:ext>
                </a:extLst>
              </p:cNvPr>
              <p:cNvSpPr/>
              <p:nvPr/>
            </p:nvSpPr>
            <p:spPr>
              <a:xfrm rot="19384536">
                <a:off x="25277058" y="9328835"/>
                <a:ext cx="2035629" cy="642257"/>
              </a:xfrm>
              <a:prstGeom prst="ellipse">
                <a:avLst/>
              </a:prstGeom>
              <a:solidFill>
                <a:srgbClr val="FF0000">
                  <a:alpha val="34118"/>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Arial" panose="020B0604020202020204" pitchFamily="34" charset="0"/>
                  <a:cs typeface="Arial" panose="020B0604020202020204" pitchFamily="34" charset="0"/>
                </a:endParaRPr>
              </a:p>
            </p:txBody>
          </p:sp>
          <p:sp>
            <p:nvSpPr>
              <p:cNvPr id="31" name="円/楕円 30">
                <a:extLst>
                  <a:ext uri="{FF2B5EF4-FFF2-40B4-BE49-F238E27FC236}">
                    <a16:creationId xmlns:a16="http://schemas.microsoft.com/office/drawing/2014/main" id="{20F62E8C-8E16-4755-AE45-C4F1E8D84B94}"/>
                  </a:ext>
                </a:extLst>
              </p:cNvPr>
              <p:cNvSpPr/>
              <p:nvPr/>
            </p:nvSpPr>
            <p:spPr>
              <a:xfrm rot="19474489">
                <a:off x="26147947" y="9093558"/>
                <a:ext cx="985632" cy="433108"/>
              </a:xfrm>
              <a:prstGeom prst="ellipse">
                <a:avLst/>
              </a:prstGeom>
              <a:solidFill>
                <a:srgbClr val="0070C0">
                  <a:alpha val="36863"/>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Arial" panose="020B0604020202020204" pitchFamily="34" charset="0"/>
                  <a:cs typeface="Arial" panose="020B0604020202020204" pitchFamily="34" charset="0"/>
                </a:endParaRPr>
              </a:p>
            </p:txBody>
          </p:sp>
          <p:cxnSp>
            <p:nvCxnSpPr>
              <p:cNvPr id="32" name="直線コネクタ 31">
                <a:extLst>
                  <a:ext uri="{FF2B5EF4-FFF2-40B4-BE49-F238E27FC236}">
                    <a16:creationId xmlns:a16="http://schemas.microsoft.com/office/drawing/2014/main" id="{0A280252-F6C3-A40D-4585-43482D1BE7BC}"/>
                  </a:ext>
                </a:extLst>
              </p:cNvPr>
              <p:cNvCxnSpPr>
                <a:cxnSpLocks/>
              </p:cNvCxnSpPr>
              <p:nvPr/>
            </p:nvCxnSpPr>
            <p:spPr>
              <a:xfrm>
                <a:off x="26705412" y="9405375"/>
                <a:ext cx="0" cy="12027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DF21DBF4-919D-5412-B2A7-D8F9495F97CE}"/>
                  </a:ext>
                </a:extLst>
              </p:cNvPr>
              <p:cNvCxnSpPr>
                <a:cxnSpLocks/>
              </p:cNvCxnSpPr>
              <p:nvPr/>
            </p:nvCxnSpPr>
            <p:spPr>
              <a:xfrm flipV="1">
                <a:off x="25086268" y="9405375"/>
                <a:ext cx="163724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21274AA3-5153-7FC6-4C85-8025C268BFD8}"/>
                  </a:ext>
                </a:extLst>
              </p:cNvPr>
              <p:cNvCxnSpPr>
                <a:cxnSpLocks/>
              </p:cNvCxnSpPr>
              <p:nvPr/>
            </p:nvCxnSpPr>
            <p:spPr>
              <a:xfrm>
                <a:off x="26156534" y="9753268"/>
                <a:ext cx="0" cy="8548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1679F8C5-0D4C-0594-560B-A75C7DC810C4}"/>
                  </a:ext>
                </a:extLst>
              </p:cNvPr>
              <p:cNvCxnSpPr>
                <a:cxnSpLocks/>
              </p:cNvCxnSpPr>
              <p:nvPr/>
            </p:nvCxnSpPr>
            <p:spPr>
              <a:xfrm>
                <a:off x="25087300" y="9782176"/>
                <a:ext cx="10692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テキスト ボックス 35">
              <a:extLst>
                <a:ext uri="{FF2B5EF4-FFF2-40B4-BE49-F238E27FC236}">
                  <a16:creationId xmlns:a16="http://schemas.microsoft.com/office/drawing/2014/main" id="{E36ED2F6-57B4-4FCA-B97A-79038A7FDBB9}"/>
                </a:ext>
              </a:extLst>
            </p:cNvPr>
            <p:cNvSpPr txBox="1"/>
            <p:nvPr/>
          </p:nvSpPr>
          <p:spPr>
            <a:xfrm>
              <a:off x="6738805" y="1569154"/>
              <a:ext cx="2605408" cy="338554"/>
            </a:xfrm>
            <a:prstGeom prst="rect">
              <a:avLst/>
            </a:prstGeom>
            <a:noFill/>
          </p:spPr>
          <p:txBody>
            <a:bodyPr wrap="square" rtlCol="0">
              <a:spAutoFit/>
            </a:bodyPr>
            <a:lstStyle/>
            <a:p>
              <a:r>
                <a:rPr kumimoji="1" lang="en-US" altLang="ja-JP" sz="1600" dirty="0">
                  <a:latin typeface="Arial" panose="020B0604020202020204" pitchFamily="34" charset="0"/>
                  <a:cs typeface="Arial" panose="020B0604020202020204" pitchFamily="34" charset="0"/>
                </a:rPr>
                <a:t>Classical relationship</a:t>
              </a:r>
              <a:endParaRPr kumimoji="1" lang="ja-JP" altLang="en-US" sz="1600">
                <a:latin typeface="Arial" panose="020B0604020202020204" pitchFamily="34" charset="0"/>
                <a:cs typeface="Arial" panose="020B0604020202020204" pitchFamily="34" charset="0"/>
              </a:endParaRPr>
            </a:p>
          </p:txBody>
        </p:sp>
      </p:grpSp>
      <p:sp>
        <p:nvSpPr>
          <p:cNvPr id="40" name="タイトル 1">
            <a:extLst>
              <a:ext uri="{FF2B5EF4-FFF2-40B4-BE49-F238E27FC236}">
                <a16:creationId xmlns:a16="http://schemas.microsoft.com/office/drawing/2014/main" id="{239A4FA6-A5C3-3861-3D0F-3F5194AB2EB6}"/>
              </a:ext>
            </a:extLst>
          </p:cNvPr>
          <p:cNvSpPr>
            <a:spLocks noGrp="1"/>
          </p:cNvSpPr>
          <p:nvPr>
            <p:ph type="title"/>
          </p:nvPr>
        </p:nvSpPr>
        <p:spPr>
          <a:xfrm>
            <a:off x="339443" y="365125"/>
            <a:ext cx="10515600" cy="1325563"/>
          </a:xfrm>
        </p:spPr>
        <p:txBody>
          <a:bodyPr/>
          <a:lstStyle/>
          <a:p>
            <a:r>
              <a:rPr lang="en-US" altLang="ja-JP" dirty="0">
                <a:latin typeface="Arial" panose="020B0604020202020204" pitchFamily="34" charset="0"/>
                <a:cs typeface="Arial" panose="020B0604020202020204" pitchFamily="34" charset="0"/>
              </a:rPr>
              <a:t>Pre-fragment production and decay </a:t>
            </a:r>
            <a:endParaRPr kumimoji="1" lang="ja-JP" altLang="en-US">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8908C875-274A-B29C-930D-9905AD512CF0}"/>
              </a:ext>
            </a:extLst>
          </p:cNvPr>
          <p:cNvSpPr txBox="1"/>
          <p:nvPr/>
        </p:nvSpPr>
        <p:spPr>
          <a:xfrm>
            <a:off x="4062485" y="1578642"/>
            <a:ext cx="7833924" cy="954107"/>
          </a:xfrm>
          <a:prstGeom prst="rect">
            <a:avLst/>
          </a:prstGeom>
          <a:noFill/>
        </p:spPr>
        <p:txBody>
          <a:bodyPr wrap="square">
            <a:spAutoFit/>
          </a:bodyPr>
          <a:lstStyle/>
          <a:p>
            <a:r>
              <a:rPr lang="ja-JP" altLang="en-US" sz="2800">
                <a:latin typeface="Arial" panose="020B0604020202020204" pitchFamily="34" charset="0"/>
                <a:cs typeface="Arial" panose="020B0604020202020204" pitchFamily="34" charset="0"/>
              </a:rPr>
              <a:t>・</a:t>
            </a:r>
            <a:r>
              <a:rPr lang="en-US" altLang="ja-JP" sz="2800" dirty="0">
                <a:latin typeface="Arial" panose="020B0604020202020204" pitchFamily="34" charset="0"/>
                <a:cs typeface="Arial" panose="020B0604020202020204" pitchFamily="34" charset="0"/>
              </a:rPr>
              <a:t>A high-spin isomer can restrict the angular momentum.</a:t>
            </a:r>
          </a:p>
        </p:txBody>
      </p:sp>
      <p:sp>
        <p:nvSpPr>
          <p:cNvPr id="3" name="タイトル 1">
            <a:extLst>
              <a:ext uri="{FF2B5EF4-FFF2-40B4-BE49-F238E27FC236}">
                <a16:creationId xmlns:a16="http://schemas.microsoft.com/office/drawing/2014/main" id="{C100A6D1-7E0B-B3D6-5D5D-50EA00286E10}"/>
              </a:ext>
            </a:extLst>
          </p:cNvPr>
          <p:cNvSpPr txBox="1">
            <a:spLocks/>
          </p:cNvSpPr>
          <p:nvPr/>
        </p:nvSpPr>
        <p:spPr>
          <a:xfrm>
            <a:off x="3366879" y="4339609"/>
            <a:ext cx="8825121" cy="2095618"/>
          </a:xfrm>
          <a:prstGeom prst="rect">
            <a:avLst/>
          </a:prstGeom>
        </p:spPr>
        <p:txBody>
          <a:bodyPr lIns="0" tIns="0" rIns="0" bIns="0" anchor="ct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a:latin typeface="Arial" panose="020B0604020202020204" pitchFamily="34" charset="0"/>
                <a:cs typeface="Arial" panose="020B0604020202020204" pitchFamily="34" charset="0"/>
              </a:rPr>
              <a:t>・</a:t>
            </a:r>
            <a:r>
              <a:rPr lang="en-US" altLang="ja-JP" sz="2800" dirty="0">
                <a:latin typeface="Arial" panose="020B0604020202020204" pitchFamily="34" charset="0"/>
                <a:cs typeface="Arial" panose="020B0604020202020204" pitchFamily="34" charset="0"/>
              </a:rPr>
              <a:t>The momentum distribution with and without isomer may provide the relationship between transferred linear momentum and angular momentum. </a:t>
            </a:r>
            <a:endParaRPr lang="ja-JP" altLang="en-US" sz="2800">
              <a:latin typeface="Arial" panose="020B0604020202020204" pitchFamily="34" charset="0"/>
              <a:cs typeface="Arial" panose="020B0604020202020204" pitchFamily="34" charset="0"/>
            </a:endParaRPr>
          </a:p>
        </p:txBody>
      </p:sp>
      <p:grpSp>
        <p:nvGrpSpPr>
          <p:cNvPr id="70" name="グループ化 69">
            <a:extLst>
              <a:ext uri="{FF2B5EF4-FFF2-40B4-BE49-F238E27FC236}">
                <a16:creationId xmlns:a16="http://schemas.microsoft.com/office/drawing/2014/main" id="{1B07BFF1-04AA-151B-967A-BC8902DCCA71}"/>
              </a:ext>
            </a:extLst>
          </p:cNvPr>
          <p:cNvGrpSpPr/>
          <p:nvPr/>
        </p:nvGrpSpPr>
        <p:grpSpPr>
          <a:xfrm>
            <a:off x="573761" y="1357752"/>
            <a:ext cx="4190411" cy="2923654"/>
            <a:chOff x="-79300" y="1345457"/>
            <a:chExt cx="5232964" cy="3547140"/>
          </a:xfrm>
        </p:grpSpPr>
        <p:cxnSp>
          <p:nvCxnSpPr>
            <p:cNvPr id="5" name="直線コネクタ 4">
              <a:extLst>
                <a:ext uri="{FF2B5EF4-FFF2-40B4-BE49-F238E27FC236}">
                  <a16:creationId xmlns:a16="http://schemas.microsoft.com/office/drawing/2014/main" id="{87C01025-E5B9-0374-364E-28084FE47462}"/>
                </a:ext>
              </a:extLst>
            </p:cNvPr>
            <p:cNvCxnSpPr/>
            <p:nvPr/>
          </p:nvCxnSpPr>
          <p:spPr>
            <a:xfrm>
              <a:off x="317898" y="2005668"/>
              <a:ext cx="0" cy="24389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4B845A5D-73E7-519D-5BB4-E236DACCDCBA}"/>
                </a:ext>
              </a:extLst>
            </p:cNvPr>
            <p:cNvCxnSpPr>
              <a:cxnSpLocks/>
            </p:cNvCxnSpPr>
            <p:nvPr/>
          </p:nvCxnSpPr>
          <p:spPr>
            <a:xfrm flipH="1">
              <a:off x="317898" y="4444582"/>
              <a:ext cx="27705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316112EE-EE7F-C26D-EE35-5422BBF163C8}"/>
                </a:ext>
              </a:extLst>
            </p:cNvPr>
            <p:cNvSpPr txBox="1"/>
            <p:nvPr/>
          </p:nvSpPr>
          <p:spPr>
            <a:xfrm>
              <a:off x="504825" y="4481844"/>
              <a:ext cx="3069428" cy="410753"/>
            </a:xfrm>
            <a:prstGeom prst="rect">
              <a:avLst/>
            </a:prstGeom>
            <a:noFill/>
          </p:spPr>
          <p:txBody>
            <a:bodyPr wrap="square" rtlCol="0">
              <a:spAutoFit/>
            </a:bodyPr>
            <a:lstStyle/>
            <a:p>
              <a:r>
                <a:rPr lang="en-US" altLang="ja-JP" sz="1600" dirty="0">
                  <a:latin typeface="Arial" panose="020B0604020202020204" pitchFamily="34" charset="0"/>
                  <a:cs typeface="Arial" panose="020B0604020202020204" pitchFamily="34" charset="0"/>
                </a:rPr>
                <a:t>Angular momentum </a:t>
              </a:r>
              <a:endParaRPr kumimoji="1" lang="ja-JP" altLang="en-US" sz="160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A10D460D-C757-280E-57B8-D7E2EB3E060F}"/>
                </a:ext>
              </a:extLst>
            </p:cNvPr>
            <p:cNvSpPr txBox="1"/>
            <p:nvPr/>
          </p:nvSpPr>
          <p:spPr>
            <a:xfrm rot="16200000">
              <a:off x="-1399952" y="2666109"/>
              <a:ext cx="2979860" cy="338555"/>
            </a:xfrm>
            <a:prstGeom prst="rect">
              <a:avLst/>
            </a:prstGeom>
            <a:noFill/>
          </p:spPr>
          <p:txBody>
            <a:bodyPr wrap="square" rtlCol="0">
              <a:spAutoFit/>
            </a:bodyPr>
            <a:lstStyle/>
            <a:p>
              <a:pPr algn="ctr"/>
              <a:r>
                <a:rPr lang="en-US" altLang="ja-JP" sz="1600" dirty="0">
                  <a:latin typeface="Arial" panose="020B0604020202020204" pitchFamily="34" charset="0"/>
                  <a:cs typeface="Arial" panose="020B0604020202020204" pitchFamily="34" charset="0"/>
                </a:rPr>
                <a:t>Ex</a:t>
              </a:r>
              <a:endParaRPr kumimoji="1" lang="ja-JP" altLang="en-US" sz="1600">
                <a:latin typeface="Arial" panose="020B0604020202020204" pitchFamily="34" charset="0"/>
                <a:cs typeface="Arial" panose="020B0604020202020204" pitchFamily="34" charset="0"/>
              </a:endParaRPr>
            </a:p>
          </p:txBody>
        </p:sp>
        <p:sp>
          <p:nvSpPr>
            <p:cNvPr id="9" name="フリーフォーム 8">
              <a:extLst>
                <a:ext uri="{FF2B5EF4-FFF2-40B4-BE49-F238E27FC236}">
                  <a16:creationId xmlns:a16="http://schemas.microsoft.com/office/drawing/2014/main" id="{55D24C47-8BC8-4B13-994C-2787D4F813A4}"/>
                </a:ext>
              </a:extLst>
            </p:cNvPr>
            <p:cNvSpPr/>
            <p:nvPr/>
          </p:nvSpPr>
          <p:spPr>
            <a:xfrm>
              <a:off x="317897" y="2435641"/>
              <a:ext cx="2839245" cy="2008941"/>
            </a:xfrm>
            <a:custGeom>
              <a:avLst/>
              <a:gdLst>
                <a:gd name="connsiteX0" fmla="*/ 0 w 2046514"/>
                <a:gd name="connsiteY0" fmla="*/ 1796143 h 1796143"/>
                <a:gd name="connsiteX1" fmla="*/ 544285 w 2046514"/>
                <a:gd name="connsiteY1" fmla="*/ 1600200 h 1796143"/>
                <a:gd name="connsiteX2" fmla="*/ 925285 w 2046514"/>
                <a:gd name="connsiteY2" fmla="*/ 1382486 h 1796143"/>
                <a:gd name="connsiteX3" fmla="*/ 1295400 w 2046514"/>
                <a:gd name="connsiteY3" fmla="*/ 1034143 h 1796143"/>
                <a:gd name="connsiteX4" fmla="*/ 1524000 w 2046514"/>
                <a:gd name="connsiteY4" fmla="*/ 762000 h 1796143"/>
                <a:gd name="connsiteX5" fmla="*/ 1796142 w 2046514"/>
                <a:gd name="connsiteY5" fmla="*/ 370114 h 1796143"/>
                <a:gd name="connsiteX6" fmla="*/ 2046514 w 2046514"/>
                <a:gd name="connsiteY6" fmla="*/ 0 h 1796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6514" h="1796143">
                  <a:moveTo>
                    <a:pt x="0" y="1796143"/>
                  </a:moveTo>
                  <a:cubicBezTo>
                    <a:pt x="195035" y="1732643"/>
                    <a:pt x="390071" y="1669143"/>
                    <a:pt x="544285" y="1600200"/>
                  </a:cubicBezTo>
                  <a:cubicBezTo>
                    <a:pt x="698499" y="1531257"/>
                    <a:pt x="800099" y="1476829"/>
                    <a:pt x="925285" y="1382486"/>
                  </a:cubicBezTo>
                  <a:cubicBezTo>
                    <a:pt x="1050471" y="1288143"/>
                    <a:pt x="1195614" y="1137557"/>
                    <a:pt x="1295400" y="1034143"/>
                  </a:cubicBezTo>
                  <a:cubicBezTo>
                    <a:pt x="1395186" y="930729"/>
                    <a:pt x="1440543" y="872672"/>
                    <a:pt x="1524000" y="762000"/>
                  </a:cubicBezTo>
                  <a:cubicBezTo>
                    <a:pt x="1607457" y="651328"/>
                    <a:pt x="1709056" y="497114"/>
                    <a:pt x="1796142" y="370114"/>
                  </a:cubicBezTo>
                  <a:cubicBezTo>
                    <a:pt x="1883228" y="243114"/>
                    <a:pt x="1964871" y="121557"/>
                    <a:pt x="2046514"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highlight>
                  <a:srgbClr val="000000"/>
                </a:highlight>
                <a:latin typeface="Arial" panose="020B0604020202020204" pitchFamily="34" charset="0"/>
                <a:cs typeface="Arial" panose="020B0604020202020204" pitchFamily="34" charset="0"/>
              </a:endParaRPr>
            </a:p>
          </p:txBody>
        </p:sp>
        <p:sp>
          <p:nvSpPr>
            <p:cNvPr id="10" name="フリーフォーム 9">
              <a:extLst>
                <a:ext uri="{FF2B5EF4-FFF2-40B4-BE49-F238E27FC236}">
                  <a16:creationId xmlns:a16="http://schemas.microsoft.com/office/drawing/2014/main" id="{596B97EA-CBE2-CA08-4B95-DF015E3971F1}"/>
                </a:ext>
              </a:extLst>
            </p:cNvPr>
            <p:cNvSpPr/>
            <p:nvPr/>
          </p:nvSpPr>
          <p:spPr>
            <a:xfrm>
              <a:off x="2837695" y="2020494"/>
              <a:ext cx="821128" cy="1098082"/>
            </a:xfrm>
            <a:custGeom>
              <a:avLst/>
              <a:gdLst>
                <a:gd name="connsiteX0" fmla="*/ 0 w 1426029"/>
                <a:gd name="connsiteY0" fmla="*/ 1186543 h 1612468"/>
                <a:gd name="connsiteX1" fmla="*/ 435429 w 1426029"/>
                <a:gd name="connsiteY1" fmla="*/ 1545772 h 1612468"/>
                <a:gd name="connsiteX2" fmla="*/ 1426029 w 1426029"/>
                <a:gd name="connsiteY2" fmla="*/ 0 h 1612468"/>
              </a:gdLst>
              <a:ahLst/>
              <a:cxnLst>
                <a:cxn ang="0">
                  <a:pos x="connsiteX0" y="connsiteY0"/>
                </a:cxn>
                <a:cxn ang="0">
                  <a:pos x="connsiteX1" y="connsiteY1"/>
                </a:cxn>
                <a:cxn ang="0">
                  <a:pos x="connsiteX2" y="connsiteY2"/>
                </a:cxn>
              </a:cxnLst>
              <a:rect l="l" t="t" r="r" b="b"/>
              <a:pathLst>
                <a:path w="1426029" h="1612468">
                  <a:moveTo>
                    <a:pt x="0" y="1186543"/>
                  </a:moveTo>
                  <a:cubicBezTo>
                    <a:pt x="98879" y="1465036"/>
                    <a:pt x="197758" y="1743529"/>
                    <a:pt x="435429" y="1545772"/>
                  </a:cubicBezTo>
                  <a:cubicBezTo>
                    <a:pt x="673100" y="1348015"/>
                    <a:pt x="1049564" y="674007"/>
                    <a:pt x="1426029"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highlight>
                  <a:srgbClr val="000000"/>
                </a:highlight>
                <a:latin typeface="Arial" panose="020B0604020202020204" pitchFamily="34" charset="0"/>
                <a:cs typeface="Arial" panose="020B0604020202020204" pitchFamily="34" charset="0"/>
              </a:endParaRPr>
            </a:p>
          </p:txBody>
        </p:sp>
        <p:sp>
          <p:nvSpPr>
            <p:cNvPr id="11" name="円/楕円 10">
              <a:extLst>
                <a:ext uri="{FF2B5EF4-FFF2-40B4-BE49-F238E27FC236}">
                  <a16:creationId xmlns:a16="http://schemas.microsoft.com/office/drawing/2014/main" id="{84AECEDA-947D-7A91-7193-958453CCBF0D}"/>
                </a:ext>
              </a:extLst>
            </p:cNvPr>
            <p:cNvSpPr/>
            <p:nvPr/>
          </p:nvSpPr>
          <p:spPr>
            <a:xfrm>
              <a:off x="735016" y="1787337"/>
              <a:ext cx="2839245" cy="611374"/>
            </a:xfrm>
            <a:custGeom>
              <a:avLst/>
              <a:gdLst>
                <a:gd name="connsiteX0" fmla="*/ 0 w 2273589"/>
                <a:gd name="connsiteY0" fmla="*/ 251956 h 503912"/>
                <a:gd name="connsiteX1" fmla="*/ 1136795 w 2273589"/>
                <a:gd name="connsiteY1" fmla="*/ 0 h 503912"/>
                <a:gd name="connsiteX2" fmla="*/ 2273590 w 2273589"/>
                <a:gd name="connsiteY2" fmla="*/ 251956 h 503912"/>
                <a:gd name="connsiteX3" fmla="*/ 1136795 w 2273589"/>
                <a:gd name="connsiteY3" fmla="*/ 503912 h 503912"/>
                <a:gd name="connsiteX4" fmla="*/ 0 w 2273589"/>
                <a:gd name="connsiteY4" fmla="*/ 251956 h 50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589" h="503912" fill="none" extrusionOk="0">
                  <a:moveTo>
                    <a:pt x="0" y="251956"/>
                  </a:moveTo>
                  <a:cubicBezTo>
                    <a:pt x="129088" y="128119"/>
                    <a:pt x="525150" y="-33318"/>
                    <a:pt x="1136795" y="0"/>
                  </a:cubicBezTo>
                  <a:cubicBezTo>
                    <a:pt x="1736160" y="-4360"/>
                    <a:pt x="2261074" y="124588"/>
                    <a:pt x="2273590" y="251956"/>
                  </a:cubicBezTo>
                  <a:cubicBezTo>
                    <a:pt x="2262740" y="287635"/>
                    <a:pt x="1747460" y="527774"/>
                    <a:pt x="1136795" y="503912"/>
                  </a:cubicBezTo>
                  <a:cubicBezTo>
                    <a:pt x="534764" y="518358"/>
                    <a:pt x="9525" y="393397"/>
                    <a:pt x="0" y="251956"/>
                  </a:cubicBezTo>
                  <a:close/>
                </a:path>
                <a:path w="2273589" h="503912" stroke="0" extrusionOk="0">
                  <a:moveTo>
                    <a:pt x="0" y="251956"/>
                  </a:moveTo>
                  <a:cubicBezTo>
                    <a:pt x="-47349" y="83599"/>
                    <a:pt x="445566" y="23793"/>
                    <a:pt x="1136795" y="0"/>
                  </a:cubicBezTo>
                  <a:cubicBezTo>
                    <a:pt x="1790782" y="5506"/>
                    <a:pt x="2259974" y="113238"/>
                    <a:pt x="2273590" y="251956"/>
                  </a:cubicBezTo>
                  <a:cubicBezTo>
                    <a:pt x="2185254" y="477372"/>
                    <a:pt x="1752069" y="573341"/>
                    <a:pt x="1136795" y="503912"/>
                  </a:cubicBezTo>
                  <a:cubicBezTo>
                    <a:pt x="503168" y="500743"/>
                    <a:pt x="15599" y="398560"/>
                    <a:pt x="0" y="251956"/>
                  </a:cubicBezTo>
                  <a:close/>
                </a:path>
              </a:pathLst>
            </a:custGeom>
            <a:solidFill>
              <a:srgbClr val="FF0000">
                <a:alpha val="34902"/>
              </a:srgbClr>
            </a:solidFill>
            <a:ln w="38100">
              <a:solidFill>
                <a:srgbClr val="FF0000"/>
              </a:solidFill>
              <a:prstDash val="sysDot"/>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E5218B75-C3F8-18EA-1C2B-137E9087B80D}"/>
                </a:ext>
              </a:extLst>
            </p:cNvPr>
            <p:cNvSpPr txBox="1"/>
            <p:nvPr/>
          </p:nvSpPr>
          <p:spPr>
            <a:xfrm>
              <a:off x="1294002" y="1478395"/>
              <a:ext cx="2527513" cy="410753"/>
            </a:xfrm>
            <a:prstGeom prst="rect">
              <a:avLst/>
            </a:prstGeom>
            <a:noFill/>
          </p:spPr>
          <p:txBody>
            <a:bodyPr wrap="square" rtlCol="0">
              <a:spAutoFit/>
            </a:bodyPr>
            <a:lstStyle/>
            <a:p>
              <a:r>
                <a:rPr kumimoji="1" lang="en-US" altLang="ja-JP" sz="1600" dirty="0">
                  <a:latin typeface="Arial" panose="020B0604020202020204" pitchFamily="34" charset="0"/>
                  <a:cs typeface="Arial" panose="020B0604020202020204" pitchFamily="34" charset="0"/>
                </a:rPr>
                <a:t>pre-fragment</a:t>
              </a:r>
              <a:endParaRPr kumimoji="1" lang="ja-JP" altLang="en-US" sz="1600">
                <a:latin typeface="Arial" panose="020B0604020202020204" pitchFamily="34" charset="0"/>
                <a:cs typeface="Arial" panose="020B0604020202020204" pitchFamily="34" charset="0"/>
              </a:endParaRPr>
            </a:p>
          </p:txBody>
        </p:sp>
        <p:cxnSp>
          <p:nvCxnSpPr>
            <p:cNvPr id="13" name="直線矢印コネクタ 12">
              <a:extLst>
                <a:ext uri="{FF2B5EF4-FFF2-40B4-BE49-F238E27FC236}">
                  <a16:creationId xmlns:a16="http://schemas.microsoft.com/office/drawing/2014/main" id="{11C1436E-855E-F18F-B768-06E58A9A5426}"/>
                </a:ext>
              </a:extLst>
            </p:cNvPr>
            <p:cNvCxnSpPr>
              <a:cxnSpLocks/>
            </p:cNvCxnSpPr>
            <p:nvPr/>
          </p:nvCxnSpPr>
          <p:spPr>
            <a:xfrm flipV="1">
              <a:off x="2972460" y="2829696"/>
              <a:ext cx="0" cy="3729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円弧 13">
              <a:extLst>
                <a:ext uri="{FF2B5EF4-FFF2-40B4-BE49-F238E27FC236}">
                  <a16:creationId xmlns:a16="http://schemas.microsoft.com/office/drawing/2014/main" id="{A201F4D8-DEFB-E572-C712-B56E57DA5FB1}"/>
                </a:ext>
              </a:extLst>
            </p:cNvPr>
            <p:cNvSpPr/>
            <p:nvPr/>
          </p:nvSpPr>
          <p:spPr>
            <a:xfrm>
              <a:off x="2848664" y="2850539"/>
              <a:ext cx="247592" cy="55598"/>
            </a:xfrm>
            <a:prstGeom prst="arc">
              <a:avLst>
                <a:gd name="adj1" fmla="val 16200000"/>
                <a:gd name="adj2" fmla="val 15158766"/>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050">
                <a:latin typeface="Arial" panose="020B0604020202020204" pitchFamily="34" charset="0"/>
                <a:cs typeface="Arial" panose="020B0604020202020204" pitchFamily="34" charset="0"/>
              </a:endParaRPr>
            </a:p>
          </p:txBody>
        </p:sp>
        <p:sp>
          <p:nvSpPr>
            <p:cNvPr id="15" name="円/楕円 14">
              <a:extLst>
                <a:ext uri="{FF2B5EF4-FFF2-40B4-BE49-F238E27FC236}">
                  <a16:creationId xmlns:a16="http://schemas.microsoft.com/office/drawing/2014/main" id="{31CC93C9-9B17-447A-6AA8-FF1464D8B8F1}"/>
                </a:ext>
              </a:extLst>
            </p:cNvPr>
            <p:cNvSpPr/>
            <p:nvPr/>
          </p:nvSpPr>
          <p:spPr>
            <a:xfrm>
              <a:off x="2852773" y="2926980"/>
              <a:ext cx="240221" cy="21498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0014381A-F636-4A06-C9A0-4CAEE16D75C7}"/>
                </a:ext>
              </a:extLst>
            </p:cNvPr>
            <p:cNvSpPr txBox="1"/>
            <p:nvPr/>
          </p:nvSpPr>
          <p:spPr>
            <a:xfrm>
              <a:off x="2557759" y="3329069"/>
              <a:ext cx="2595905" cy="373412"/>
            </a:xfrm>
            <a:prstGeom prst="rect">
              <a:avLst/>
            </a:prstGeom>
            <a:noFill/>
          </p:spPr>
          <p:txBody>
            <a:bodyPr wrap="square" rtlCol="0">
              <a:spAutoFit/>
            </a:bodyPr>
            <a:lstStyle/>
            <a:p>
              <a:r>
                <a:rPr kumimoji="1" lang="en-US" altLang="ja-JP" sz="1400" dirty="0">
                  <a:solidFill>
                    <a:srgbClr val="0070C0"/>
                  </a:solidFill>
                  <a:latin typeface="Arial" panose="020B0604020202020204" pitchFamily="34" charset="0"/>
                  <a:cs typeface="Arial" panose="020B0604020202020204" pitchFamily="34" charset="0"/>
                </a:rPr>
                <a:t>High-spin isomer</a:t>
              </a:r>
              <a:endParaRPr kumimoji="1" lang="ja-JP" altLang="en-US" sz="1400">
                <a:solidFill>
                  <a:srgbClr val="0070C0"/>
                </a:solidFill>
                <a:latin typeface="Arial" panose="020B0604020202020204" pitchFamily="34" charset="0"/>
                <a:cs typeface="Arial" panose="020B0604020202020204" pitchFamily="34" charset="0"/>
              </a:endParaRPr>
            </a:p>
          </p:txBody>
        </p:sp>
        <p:sp>
          <p:nvSpPr>
            <p:cNvPr id="17" name="円/楕円 16">
              <a:extLst>
                <a:ext uri="{FF2B5EF4-FFF2-40B4-BE49-F238E27FC236}">
                  <a16:creationId xmlns:a16="http://schemas.microsoft.com/office/drawing/2014/main" id="{FB8383E5-9E11-0655-1741-3F2C07741E7B}"/>
                </a:ext>
              </a:extLst>
            </p:cNvPr>
            <p:cNvSpPr/>
            <p:nvPr/>
          </p:nvSpPr>
          <p:spPr>
            <a:xfrm>
              <a:off x="2807093" y="1965238"/>
              <a:ext cx="684712" cy="294944"/>
            </a:xfrm>
            <a:prstGeom prst="ellipse">
              <a:avLst/>
            </a:prstGeom>
            <a:solidFill>
              <a:srgbClr val="0070C0">
                <a:alpha val="7098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Arial" panose="020B0604020202020204" pitchFamily="34" charset="0"/>
                <a:cs typeface="Arial" panose="020B0604020202020204" pitchFamily="34" charset="0"/>
              </a:endParaRPr>
            </a:p>
          </p:txBody>
        </p:sp>
        <p:cxnSp>
          <p:nvCxnSpPr>
            <p:cNvPr id="19" name="直線矢印コネクタ 18">
              <a:extLst>
                <a:ext uri="{FF2B5EF4-FFF2-40B4-BE49-F238E27FC236}">
                  <a16:creationId xmlns:a16="http://schemas.microsoft.com/office/drawing/2014/main" id="{0D5FC7FF-602F-5FEF-955C-5DF98D61690B}"/>
                </a:ext>
              </a:extLst>
            </p:cNvPr>
            <p:cNvCxnSpPr>
              <a:cxnSpLocks/>
            </p:cNvCxnSpPr>
            <p:nvPr/>
          </p:nvCxnSpPr>
          <p:spPr>
            <a:xfrm flipH="1">
              <a:off x="1390171" y="3653682"/>
              <a:ext cx="540807" cy="4381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5EDADD11-8621-D76A-77F2-84147810C68E}"/>
                </a:ext>
              </a:extLst>
            </p:cNvPr>
            <p:cNvCxnSpPr>
              <a:cxnSpLocks/>
            </p:cNvCxnSpPr>
            <p:nvPr/>
          </p:nvCxnSpPr>
          <p:spPr>
            <a:xfrm flipH="1">
              <a:off x="298336" y="4091826"/>
              <a:ext cx="1091835" cy="3527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660F0C05-A15F-F7B2-9325-A4302B09AB21}"/>
                </a:ext>
              </a:extLst>
            </p:cNvPr>
            <p:cNvCxnSpPr>
              <a:cxnSpLocks/>
            </p:cNvCxnSpPr>
            <p:nvPr/>
          </p:nvCxnSpPr>
          <p:spPr>
            <a:xfrm>
              <a:off x="3202721" y="2015574"/>
              <a:ext cx="0" cy="926842"/>
            </a:xfrm>
            <a:prstGeom prst="straightConnector1">
              <a:avLst/>
            </a:prstGeom>
            <a:ln w="7620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円/楕円 23">
              <a:extLst>
                <a:ext uri="{FF2B5EF4-FFF2-40B4-BE49-F238E27FC236}">
                  <a16:creationId xmlns:a16="http://schemas.microsoft.com/office/drawing/2014/main" id="{B56BA6E6-8C2C-3C98-5C72-B9D04144E418}"/>
                </a:ext>
              </a:extLst>
            </p:cNvPr>
            <p:cNvSpPr/>
            <p:nvPr/>
          </p:nvSpPr>
          <p:spPr>
            <a:xfrm>
              <a:off x="278711" y="4195315"/>
              <a:ext cx="240221" cy="2149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Arial" panose="020B0604020202020204" pitchFamily="34" charset="0"/>
                <a:cs typeface="Arial" panose="020B0604020202020204" pitchFamily="34" charset="0"/>
              </a:endParaRPr>
            </a:p>
          </p:txBody>
        </p:sp>
        <p:cxnSp>
          <p:nvCxnSpPr>
            <p:cNvPr id="49" name="直線矢印コネクタ 48">
              <a:extLst>
                <a:ext uri="{FF2B5EF4-FFF2-40B4-BE49-F238E27FC236}">
                  <a16:creationId xmlns:a16="http://schemas.microsoft.com/office/drawing/2014/main" id="{7675D7B7-66A4-1AC2-FE1D-51C725457534}"/>
                </a:ext>
              </a:extLst>
            </p:cNvPr>
            <p:cNvCxnSpPr>
              <a:cxnSpLocks/>
              <a:endCxn id="9" idx="4"/>
            </p:cNvCxnSpPr>
            <p:nvPr/>
          </p:nvCxnSpPr>
          <p:spPr>
            <a:xfrm flipH="1">
              <a:off x="2432229" y="2043444"/>
              <a:ext cx="24145" cy="1244475"/>
            </a:xfrm>
            <a:prstGeom prst="straightConnector1">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4EF27FD2-A2B2-04A4-B7F5-5CD868D6ABA2}"/>
                </a:ext>
              </a:extLst>
            </p:cNvPr>
            <p:cNvCxnSpPr>
              <a:cxnSpLocks/>
            </p:cNvCxnSpPr>
            <p:nvPr/>
          </p:nvCxnSpPr>
          <p:spPr>
            <a:xfrm flipH="1">
              <a:off x="1438158" y="2093024"/>
              <a:ext cx="28415" cy="1896363"/>
            </a:xfrm>
            <a:prstGeom prst="straightConnector1">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C84B5CED-A647-0353-AD39-20215F1C126C}"/>
                </a:ext>
              </a:extLst>
            </p:cNvPr>
            <p:cNvCxnSpPr>
              <a:cxnSpLocks/>
            </p:cNvCxnSpPr>
            <p:nvPr/>
          </p:nvCxnSpPr>
          <p:spPr>
            <a:xfrm flipH="1">
              <a:off x="1948744" y="3162216"/>
              <a:ext cx="531773" cy="5333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34CCD4F5-787C-2F7D-69F5-E0FE0A619D04}"/>
                </a:ext>
              </a:extLst>
            </p:cNvPr>
            <p:cNvCxnSpPr>
              <a:cxnSpLocks/>
            </p:cNvCxnSpPr>
            <p:nvPr/>
          </p:nvCxnSpPr>
          <p:spPr>
            <a:xfrm>
              <a:off x="1971035" y="1965123"/>
              <a:ext cx="0" cy="1709649"/>
            </a:xfrm>
            <a:prstGeom prst="straightConnector1">
              <a:avLst/>
            </a:prstGeom>
            <a:ln w="762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C45AF301-A358-30BD-74D8-6A1FB86C3ABA}"/>
                </a:ext>
              </a:extLst>
            </p:cNvPr>
            <p:cNvSpPr txBox="1"/>
            <p:nvPr/>
          </p:nvSpPr>
          <p:spPr>
            <a:xfrm>
              <a:off x="1134276" y="4126601"/>
              <a:ext cx="2595905" cy="373412"/>
            </a:xfrm>
            <a:prstGeom prst="rect">
              <a:avLst/>
            </a:prstGeom>
            <a:noFill/>
          </p:spPr>
          <p:txBody>
            <a:bodyPr wrap="square" rtlCol="0">
              <a:spAutoFit/>
            </a:bodyPr>
            <a:lstStyle/>
            <a:p>
              <a:r>
                <a:rPr kumimoji="1" lang="en-US" altLang="ja-JP" sz="1400" dirty="0" err="1">
                  <a:solidFill>
                    <a:srgbClr val="FF0000"/>
                  </a:solidFill>
                  <a:latin typeface="Arial" panose="020B0604020202020204" pitchFamily="34" charset="0"/>
                  <a:cs typeface="Arial" panose="020B0604020202020204" pitchFamily="34" charset="0"/>
                </a:rPr>
                <a:t>g.s.</a:t>
              </a:r>
              <a:r>
                <a:rPr kumimoji="1" lang="en-US" altLang="ja-JP" sz="1400" dirty="0">
                  <a:solidFill>
                    <a:srgbClr val="FF0000"/>
                  </a:solidFill>
                  <a:latin typeface="Arial" panose="020B0604020202020204" pitchFamily="34" charset="0"/>
                  <a:cs typeface="Arial" panose="020B0604020202020204" pitchFamily="34" charset="0"/>
                </a:rPr>
                <a:t> </a:t>
              </a:r>
              <a:endParaRPr kumimoji="1" lang="ja-JP" altLang="en-US" sz="140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11308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A3091C-CEDA-ACEB-A71F-7FBA0A8777D4}"/>
              </a:ext>
            </a:extLst>
          </p:cNvPr>
          <p:cNvSpPr>
            <a:spLocks noGrp="1"/>
          </p:cNvSpPr>
          <p:nvPr>
            <p:ph type="title"/>
          </p:nvPr>
        </p:nvSpPr>
        <p:spPr>
          <a:xfrm>
            <a:off x="339444" y="365125"/>
            <a:ext cx="10515600" cy="1325563"/>
          </a:xfrm>
        </p:spPr>
        <p:txBody>
          <a:bodyPr/>
          <a:lstStyle/>
          <a:p>
            <a:r>
              <a:rPr lang="en-US" altLang="ja-JP" dirty="0">
                <a:latin typeface="Arial" panose="020B0604020202020204" pitchFamily="34" charset="0"/>
                <a:cs typeface="Arial" panose="020B0604020202020204" pitchFamily="34" charset="0"/>
              </a:rPr>
              <a:t>Experiment @HIMAC</a:t>
            </a:r>
            <a:endParaRPr kumimoji="1" lang="ja-JP" altLang="en-US">
              <a:latin typeface="Arial" panose="020B0604020202020204" pitchFamily="34" charset="0"/>
              <a:cs typeface="Arial" panose="020B0604020202020204" pitchFamily="34" charset="0"/>
            </a:endParaRPr>
          </a:p>
        </p:txBody>
      </p:sp>
      <p:sp>
        <p:nvSpPr>
          <p:cNvPr id="12" name="正方形/長方形 11">
            <a:extLst>
              <a:ext uri="{FF2B5EF4-FFF2-40B4-BE49-F238E27FC236}">
                <a16:creationId xmlns:a16="http://schemas.microsoft.com/office/drawing/2014/main" id="{880C601F-0B5C-F3F2-B9BD-C83CC9870D04}"/>
              </a:ext>
            </a:extLst>
          </p:cNvPr>
          <p:cNvSpPr/>
          <p:nvPr/>
        </p:nvSpPr>
        <p:spPr>
          <a:xfrm rot="1953313">
            <a:off x="7738540" y="3630868"/>
            <a:ext cx="1604340" cy="17517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B2DCCDB8-A4C9-F966-36B3-3003CF573316}"/>
              </a:ext>
            </a:extLst>
          </p:cNvPr>
          <p:cNvSpPr txBox="1"/>
          <p:nvPr/>
        </p:nvSpPr>
        <p:spPr>
          <a:xfrm>
            <a:off x="4530406" y="3982063"/>
            <a:ext cx="2506451" cy="369332"/>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±4 mm(±0.2%)</a:t>
            </a:r>
          </a:p>
        </p:txBody>
      </p:sp>
      <p:sp>
        <p:nvSpPr>
          <p:cNvPr id="14" name="円/楕円 13">
            <a:extLst>
              <a:ext uri="{FF2B5EF4-FFF2-40B4-BE49-F238E27FC236}">
                <a16:creationId xmlns:a16="http://schemas.microsoft.com/office/drawing/2014/main" id="{7DE58DED-169E-AC76-5F8A-5C95B311D4F8}"/>
              </a:ext>
            </a:extLst>
          </p:cNvPr>
          <p:cNvSpPr/>
          <p:nvPr/>
        </p:nvSpPr>
        <p:spPr>
          <a:xfrm>
            <a:off x="2338538" y="2371546"/>
            <a:ext cx="502920" cy="4962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pic>
        <p:nvPicPr>
          <p:cNvPr id="15" name="図 14">
            <a:extLst>
              <a:ext uri="{FF2B5EF4-FFF2-40B4-BE49-F238E27FC236}">
                <a16:creationId xmlns:a16="http://schemas.microsoft.com/office/drawing/2014/main" id="{639F2D24-AE9A-4AD3-E1B3-9B6CFCD6CC0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3603" t="9840" r="24974" b="6648"/>
          <a:stretch/>
        </p:blipFill>
        <p:spPr>
          <a:xfrm>
            <a:off x="9184416" y="161788"/>
            <a:ext cx="2717618" cy="3118832"/>
          </a:xfrm>
          <a:prstGeom prst="rect">
            <a:avLst/>
          </a:prstGeom>
        </p:spPr>
      </p:pic>
      <p:sp>
        <p:nvSpPr>
          <p:cNvPr id="16" name="テキスト ボックス 15">
            <a:extLst>
              <a:ext uri="{FF2B5EF4-FFF2-40B4-BE49-F238E27FC236}">
                <a16:creationId xmlns:a16="http://schemas.microsoft.com/office/drawing/2014/main" id="{BF40445B-1046-E028-1370-E524B64B9C81}"/>
              </a:ext>
            </a:extLst>
          </p:cNvPr>
          <p:cNvSpPr txBox="1"/>
          <p:nvPr/>
        </p:nvSpPr>
        <p:spPr>
          <a:xfrm>
            <a:off x="2349153" y="1433816"/>
            <a:ext cx="3858216" cy="400110"/>
          </a:xfrm>
          <a:prstGeom prst="rect">
            <a:avLst/>
          </a:prstGeom>
          <a:noFill/>
        </p:spPr>
        <p:txBody>
          <a:bodyPr wrap="square">
            <a:spAutoFit/>
          </a:bodyPr>
          <a:lstStyle/>
          <a:p>
            <a:r>
              <a:rPr lang="en-US" altLang="ja-JP" sz="2000" dirty="0">
                <a:solidFill>
                  <a:srgbClr val="0070C0"/>
                </a:solidFill>
                <a:latin typeface="Arial" panose="020B0604020202020204" pitchFamily="34" charset="0"/>
                <a:cs typeface="Arial" panose="020B0604020202020204" pitchFamily="34" charset="0"/>
              </a:rPr>
              <a:t>Primary(350 MeV/u) ~10</a:t>
            </a:r>
            <a:r>
              <a:rPr lang="en-US" altLang="ja-JP" sz="2000" baseline="30000" dirty="0">
                <a:solidFill>
                  <a:srgbClr val="0070C0"/>
                </a:solidFill>
                <a:latin typeface="Arial" panose="020B0604020202020204" pitchFamily="34" charset="0"/>
                <a:cs typeface="Arial" panose="020B0604020202020204" pitchFamily="34" charset="0"/>
              </a:rPr>
              <a:t>7</a:t>
            </a:r>
            <a:r>
              <a:rPr lang="en-US" altLang="ja-JP" sz="2000" dirty="0">
                <a:solidFill>
                  <a:srgbClr val="0070C0"/>
                </a:solidFill>
                <a:latin typeface="Arial" panose="020B0604020202020204" pitchFamily="34" charset="0"/>
                <a:cs typeface="Arial" panose="020B0604020202020204" pitchFamily="34" charset="0"/>
              </a:rPr>
              <a:t> </a:t>
            </a:r>
            <a:r>
              <a:rPr lang="en-US" altLang="ja-JP" sz="2000" dirty="0" err="1">
                <a:solidFill>
                  <a:srgbClr val="0070C0"/>
                </a:solidFill>
                <a:latin typeface="Arial" panose="020B0604020202020204" pitchFamily="34" charset="0"/>
                <a:cs typeface="Arial" panose="020B0604020202020204" pitchFamily="34" charset="0"/>
              </a:rPr>
              <a:t>pps</a:t>
            </a:r>
            <a:endParaRPr lang="en-US" altLang="ja-JP" sz="2000" dirty="0">
              <a:solidFill>
                <a:srgbClr val="0070C0"/>
              </a:solidFill>
              <a:latin typeface="Arial" panose="020B0604020202020204" pitchFamily="34" charset="0"/>
              <a:cs typeface="Arial" panose="020B0604020202020204" pitchFamily="34" charset="0"/>
            </a:endParaRPr>
          </a:p>
        </p:txBody>
      </p:sp>
      <p:sp>
        <p:nvSpPr>
          <p:cNvPr id="17" name="円/楕円 16">
            <a:extLst>
              <a:ext uri="{FF2B5EF4-FFF2-40B4-BE49-F238E27FC236}">
                <a16:creationId xmlns:a16="http://schemas.microsoft.com/office/drawing/2014/main" id="{4632D18F-1A87-20B6-1B74-8508979D0346}"/>
              </a:ext>
            </a:extLst>
          </p:cNvPr>
          <p:cNvSpPr/>
          <p:nvPr/>
        </p:nvSpPr>
        <p:spPr>
          <a:xfrm>
            <a:off x="6241606" y="2159287"/>
            <a:ext cx="502920" cy="4962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8" name="直線矢印コネクタ 17">
            <a:extLst>
              <a:ext uri="{FF2B5EF4-FFF2-40B4-BE49-F238E27FC236}">
                <a16:creationId xmlns:a16="http://schemas.microsoft.com/office/drawing/2014/main" id="{3042E47E-E467-0400-C2CE-C4D15A51534A}"/>
              </a:ext>
            </a:extLst>
          </p:cNvPr>
          <p:cNvCxnSpPr>
            <a:cxnSpLocks/>
          </p:cNvCxnSpPr>
          <p:nvPr/>
        </p:nvCxnSpPr>
        <p:spPr>
          <a:xfrm>
            <a:off x="9416214" y="4278257"/>
            <a:ext cx="926207" cy="61389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86CE66A3-D891-AF87-AD20-6F2A54B2A843}"/>
              </a:ext>
            </a:extLst>
          </p:cNvPr>
          <p:cNvSpPr txBox="1"/>
          <p:nvPr/>
        </p:nvSpPr>
        <p:spPr>
          <a:xfrm>
            <a:off x="9770783" y="4042543"/>
            <a:ext cx="1143276" cy="584775"/>
          </a:xfrm>
          <a:prstGeom prst="rect">
            <a:avLst/>
          </a:prstGeom>
          <a:noFill/>
        </p:spPr>
        <p:txBody>
          <a:bodyPr wrap="square" rtlCol="0">
            <a:spAutoFit/>
          </a:bodyPr>
          <a:lstStyle/>
          <a:p>
            <a:r>
              <a:rPr kumimoji="1" lang="en-US" altLang="ja-JP" sz="3200" dirty="0" err="1">
                <a:solidFill>
                  <a:srgbClr val="FF0000"/>
                </a:solidFill>
                <a:latin typeface="Arial" panose="020B0604020202020204" pitchFamily="34" charset="0"/>
                <a:cs typeface="Arial" panose="020B0604020202020204" pitchFamily="34" charset="0"/>
              </a:rPr>
              <a:t>ToF</a:t>
            </a:r>
            <a:endParaRPr kumimoji="1" lang="ja-JP" altLang="en-US" sz="3200">
              <a:solidFill>
                <a:srgbClr val="FF0000"/>
              </a:solidFill>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9385F3E4-F8EE-78C7-6A1B-95536BA6975E}"/>
              </a:ext>
            </a:extLst>
          </p:cNvPr>
          <p:cNvSpPr txBox="1"/>
          <p:nvPr/>
        </p:nvSpPr>
        <p:spPr>
          <a:xfrm>
            <a:off x="9045958" y="5810753"/>
            <a:ext cx="1143276" cy="584775"/>
          </a:xfrm>
          <a:prstGeom prst="rect">
            <a:avLst/>
          </a:prstGeom>
          <a:noFill/>
        </p:spPr>
        <p:txBody>
          <a:bodyPr wrap="square" rtlCol="0">
            <a:spAutoFit/>
          </a:bodyPr>
          <a:lstStyle/>
          <a:p>
            <a:r>
              <a:rPr kumimoji="1" lang="en-US" altLang="ja-JP" sz="3200" dirty="0">
                <a:solidFill>
                  <a:srgbClr val="FF0000"/>
                </a:solidFill>
                <a:latin typeface="Arial" panose="020B0604020202020204" pitchFamily="34" charset="0"/>
                <a:cs typeface="Arial" panose="020B0604020202020204" pitchFamily="34" charset="0"/>
              </a:rPr>
              <a:t>ΔE</a:t>
            </a:r>
            <a:endParaRPr kumimoji="1" lang="ja-JP" altLang="en-US" sz="3200">
              <a:solidFill>
                <a:srgbClr val="FF0000"/>
              </a:solidFill>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67FCC877-2166-50DF-52BE-8DF2455BBE55}"/>
              </a:ext>
            </a:extLst>
          </p:cNvPr>
          <p:cNvSpPr txBox="1"/>
          <p:nvPr/>
        </p:nvSpPr>
        <p:spPr>
          <a:xfrm>
            <a:off x="9482607" y="4627318"/>
            <a:ext cx="877824" cy="461665"/>
          </a:xfrm>
          <a:prstGeom prst="rect">
            <a:avLst/>
          </a:prstGeom>
          <a:noFill/>
        </p:spPr>
        <p:txBody>
          <a:bodyPr wrap="square" rtlCol="0">
            <a:spAutoFit/>
          </a:bodyPr>
          <a:lstStyle/>
          <a:p>
            <a:r>
              <a:rPr kumimoji="1" lang="en-US" altLang="ja-JP" sz="2400" dirty="0">
                <a:solidFill>
                  <a:schemeClr val="bg1"/>
                </a:solidFill>
                <a:latin typeface="Arial" panose="020B0604020202020204" pitchFamily="34" charset="0"/>
                <a:cs typeface="Arial" panose="020B0604020202020204" pitchFamily="34" charset="0"/>
              </a:rPr>
              <a:t>F3</a:t>
            </a:r>
            <a:endParaRPr kumimoji="1" lang="ja-JP" altLang="en-US" sz="2400">
              <a:solidFill>
                <a:schemeClr val="bg1"/>
              </a:solidFill>
              <a:latin typeface="Arial" panose="020B0604020202020204" pitchFamily="34" charset="0"/>
              <a:cs typeface="Arial" panose="020B0604020202020204" pitchFamily="34" charset="0"/>
            </a:endParaRPr>
          </a:p>
        </p:txBody>
      </p:sp>
      <p:sp>
        <p:nvSpPr>
          <p:cNvPr id="22" name="テキスト ボックス 21">
            <a:extLst>
              <a:ext uri="{FF2B5EF4-FFF2-40B4-BE49-F238E27FC236}">
                <a16:creationId xmlns:a16="http://schemas.microsoft.com/office/drawing/2014/main" id="{9EE5AB14-D1EC-FB94-6CE6-DDD963CCC514}"/>
              </a:ext>
            </a:extLst>
          </p:cNvPr>
          <p:cNvSpPr txBox="1"/>
          <p:nvPr/>
        </p:nvSpPr>
        <p:spPr>
          <a:xfrm>
            <a:off x="8198400" y="3539400"/>
            <a:ext cx="877824" cy="461665"/>
          </a:xfrm>
          <a:prstGeom prst="rect">
            <a:avLst/>
          </a:prstGeom>
          <a:noFill/>
        </p:spPr>
        <p:txBody>
          <a:bodyPr wrap="square" rtlCol="0">
            <a:spAutoFit/>
          </a:bodyPr>
          <a:lstStyle/>
          <a:p>
            <a:r>
              <a:rPr kumimoji="1" lang="en-US" altLang="ja-JP" sz="2400" dirty="0">
                <a:solidFill>
                  <a:schemeClr val="bg1"/>
                </a:solidFill>
                <a:latin typeface="Arial" panose="020B0604020202020204" pitchFamily="34" charset="0"/>
                <a:cs typeface="Arial" panose="020B0604020202020204" pitchFamily="34" charset="0"/>
              </a:rPr>
              <a:t>F22</a:t>
            </a:r>
            <a:endParaRPr kumimoji="1" lang="ja-JP" altLang="en-US" sz="2400">
              <a:solidFill>
                <a:schemeClr val="bg1"/>
              </a:solidFill>
              <a:latin typeface="Arial" panose="020B0604020202020204" pitchFamily="34" charset="0"/>
              <a:cs typeface="Arial" panose="020B0604020202020204" pitchFamily="34" charset="0"/>
            </a:endParaRPr>
          </a:p>
        </p:txBody>
      </p:sp>
      <p:sp>
        <p:nvSpPr>
          <p:cNvPr id="23" name="テキスト ボックス 22">
            <a:extLst>
              <a:ext uri="{FF2B5EF4-FFF2-40B4-BE49-F238E27FC236}">
                <a16:creationId xmlns:a16="http://schemas.microsoft.com/office/drawing/2014/main" id="{80EF9137-608E-6B3A-6E3C-3FD86326CD6E}"/>
              </a:ext>
            </a:extLst>
          </p:cNvPr>
          <p:cNvSpPr txBox="1"/>
          <p:nvPr/>
        </p:nvSpPr>
        <p:spPr>
          <a:xfrm>
            <a:off x="1828486" y="3584683"/>
            <a:ext cx="2953110" cy="461665"/>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Target </a:t>
            </a:r>
            <a:r>
              <a:rPr kumimoji="1" lang="en-US" altLang="ja-JP" sz="2400" baseline="30000" dirty="0">
                <a:latin typeface="Arial" panose="020B0604020202020204" pitchFamily="34" charset="0"/>
                <a:cs typeface="Arial" panose="020B0604020202020204" pitchFamily="34" charset="0"/>
              </a:rPr>
              <a:t>9</a:t>
            </a:r>
            <a:r>
              <a:rPr kumimoji="1" lang="en-US" altLang="ja-JP" sz="2400" dirty="0">
                <a:latin typeface="Arial" panose="020B0604020202020204" pitchFamily="34" charset="0"/>
                <a:cs typeface="Arial" panose="020B0604020202020204" pitchFamily="34" charset="0"/>
              </a:rPr>
              <a:t>Be 14 mm</a:t>
            </a:r>
            <a:endParaRPr kumimoji="1" lang="ja-JP" altLang="en-US" sz="2400">
              <a:latin typeface="Arial" panose="020B0604020202020204" pitchFamily="34" charset="0"/>
              <a:cs typeface="Arial" panose="020B0604020202020204" pitchFamily="34" charset="0"/>
            </a:endParaRPr>
          </a:p>
        </p:txBody>
      </p:sp>
      <p:sp>
        <p:nvSpPr>
          <p:cNvPr id="24" name="正方形/長方形 23">
            <a:extLst>
              <a:ext uri="{FF2B5EF4-FFF2-40B4-BE49-F238E27FC236}">
                <a16:creationId xmlns:a16="http://schemas.microsoft.com/office/drawing/2014/main" id="{988C6A98-A2C2-9C30-72AC-49DC0122543D}"/>
              </a:ext>
            </a:extLst>
          </p:cNvPr>
          <p:cNvSpPr/>
          <p:nvPr/>
        </p:nvSpPr>
        <p:spPr>
          <a:xfrm>
            <a:off x="3757734" y="2671270"/>
            <a:ext cx="94491" cy="846864"/>
          </a:xfrm>
          <a:prstGeom prst="rect">
            <a:avLst/>
          </a:prstGeom>
          <a:solidFill>
            <a:srgbClr val="00A5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 name="正方形/長方形 24">
            <a:extLst>
              <a:ext uri="{FF2B5EF4-FFF2-40B4-BE49-F238E27FC236}">
                <a16:creationId xmlns:a16="http://schemas.microsoft.com/office/drawing/2014/main" id="{06F0037E-51E2-FCF2-030E-9A40699F277B}"/>
              </a:ext>
            </a:extLst>
          </p:cNvPr>
          <p:cNvSpPr/>
          <p:nvPr/>
        </p:nvSpPr>
        <p:spPr>
          <a:xfrm>
            <a:off x="3855742" y="3001676"/>
            <a:ext cx="1008000" cy="5176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6" name="台形 25">
            <a:extLst>
              <a:ext uri="{FF2B5EF4-FFF2-40B4-BE49-F238E27FC236}">
                <a16:creationId xmlns:a16="http://schemas.microsoft.com/office/drawing/2014/main" id="{C78CFEED-ABC2-CF15-6C81-B9B3E91B006A}"/>
              </a:ext>
            </a:extLst>
          </p:cNvPr>
          <p:cNvSpPr/>
          <p:nvPr/>
        </p:nvSpPr>
        <p:spPr>
          <a:xfrm rot="966753" flipV="1">
            <a:off x="4794673" y="2870823"/>
            <a:ext cx="429607" cy="436230"/>
          </a:xfrm>
          <a:prstGeom prst="trapezoid">
            <a:avLst>
              <a:gd name="adj" fmla="val 1473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7" name="台形 26">
            <a:extLst>
              <a:ext uri="{FF2B5EF4-FFF2-40B4-BE49-F238E27FC236}">
                <a16:creationId xmlns:a16="http://schemas.microsoft.com/office/drawing/2014/main" id="{095C2B8A-82DE-9D65-6C3B-31565F1D8655}"/>
              </a:ext>
            </a:extLst>
          </p:cNvPr>
          <p:cNvSpPr/>
          <p:nvPr/>
        </p:nvSpPr>
        <p:spPr>
          <a:xfrm rot="1804346" flipV="1">
            <a:off x="7818330" y="3934300"/>
            <a:ext cx="429607" cy="436230"/>
          </a:xfrm>
          <a:prstGeom prst="trapezoid">
            <a:avLst>
              <a:gd name="adj" fmla="val 1473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8" name="正方形/長方形 27">
            <a:extLst>
              <a:ext uri="{FF2B5EF4-FFF2-40B4-BE49-F238E27FC236}">
                <a16:creationId xmlns:a16="http://schemas.microsoft.com/office/drawing/2014/main" id="{FEA26EBA-FC4C-CF9E-1C1F-792DF8FAC4B2}"/>
              </a:ext>
            </a:extLst>
          </p:cNvPr>
          <p:cNvSpPr/>
          <p:nvPr/>
        </p:nvSpPr>
        <p:spPr>
          <a:xfrm rot="1227187">
            <a:off x="5128348" y="3562073"/>
            <a:ext cx="2840856" cy="457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9" name="正方形/長方形 28">
            <a:extLst>
              <a:ext uri="{FF2B5EF4-FFF2-40B4-BE49-F238E27FC236}">
                <a16:creationId xmlns:a16="http://schemas.microsoft.com/office/drawing/2014/main" id="{F9CA5C2B-73F9-A2FF-8C19-D934E2F1382E}"/>
              </a:ext>
            </a:extLst>
          </p:cNvPr>
          <p:cNvSpPr/>
          <p:nvPr/>
        </p:nvSpPr>
        <p:spPr>
          <a:xfrm rot="1200917">
            <a:off x="5866669" y="2937113"/>
            <a:ext cx="94491" cy="84686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0" name="台形 29">
            <a:extLst>
              <a:ext uri="{FF2B5EF4-FFF2-40B4-BE49-F238E27FC236}">
                <a16:creationId xmlns:a16="http://schemas.microsoft.com/office/drawing/2014/main" id="{E53174AF-042B-9070-AFFB-47D7AD572115}"/>
              </a:ext>
            </a:extLst>
          </p:cNvPr>
          <p:cNvSpPr/>
          <p:nvPr/>
        </p:nvSpPr>
        <p:spPr>
          <a:xfrm rot="1314820" flipV="1">
            <a:off x="5958078" y="3027039"/>
            <a:ext cx="288000" cy="825978"/>
          </a:xfrm>
          <a:prstGeom prst="trapezoid">
            <a:avLst>
              <a:gd name="adj" fmla="val 23929"/>
            </a:avLst>
          </a:prstGeom>
          <a:solidFill>
            <a:srgbClr val="00A5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1" name="正方形/長方形 30">
            <a:extLst>
              <a:ext uri="{FF2B5EF4-FFF2-40B4-BE49-F238E27FC236}">
                <a16:creationId xmlns:a16="http://schemas.microsoft.com/office/drawing/2014/main" id="{D51668C0-BBB7-72FD-9E17-D72BFD86503E}"/>
              </a:ext>
            </a:extLst>
          </p:cNvPr>
          <p:cNvSpPr/>
          <p:nvPr/>
        </p:nvSpPr>
        <p:spPr>
          <a:xfrm rot="2028403">
            <a:off x="7940142" y="5119156"/>
            <a:ext cx="3240000" cy="457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2" name="正方形/長方形 31">
            <a:extLst>
              <a:ext uri="{FF2B5EF4-FFF2-40B4-BE49-F238E27FC236}">
                <a16:creationId xmlns:a16="http://schemas.microsoft.com/office/drawing/2014/main" id="{AC61A580-19FD-1B19-339D-C3835FD3E592}"/>
              </a:ext>
            </a:extLst>
          </p:cNvPr>
          <p:cNvSpPr/>
          <p:nvPr/>
        </p:nvSpPr>
        <p:spPr>
          <a:xfrm rot="2001824">
            <a:off x="8604515" y="4136384"/>
            <a:ext cx="94491" cy="84686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3" name="正方形/長方形 32">
            <a:extLst>
              <a:ext uri="{FF2B5EF4-FFF2-40B4-BE49-F238E27FC236}">
                <a16:creationId xmlns:a16="http://schemas.microsoft.com/office/drawing/2014/main" id="{24AD408D-99A7-C129-D999-63CFD3693AF4}"/>
              </a:ext>
            </a:extLst>
          </p:cNvPr>
          <p:cNvSpPr/>
          <p:nvPr/>
        </p:nvSpPr>
        <p:spPr>
          <a:xfrm rot="2002729">
            <a:off x="9026862" y="4558438"/>
            <a:ext cx="94491" cy="540000"/>
          </a:xfrm>
          <a:prstGeom prst="rect">
            <a:avLst/>
          </a:prstGeom>
          <a:solidFill>
            <a:srgbClr val="008D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4" name="正方形/長方形 33">
            <a:extLst>
              <a:ext uri="{FF2B5EF4-FFF2-40B4-BE49-F238E27FC236}">
                <a16:creationId xmlns:a16="http://schemas.microsoft.com/office/drawing/2014/main" id="{7B02126A-85F8-6766-AF48-BCFEA7232AF3}"/>
              </a:ext>
            </a:extLst>
          </p:cNvPr>
          <p:cNvSpPr/>
          <p:nvPr/>
        </p:nvSpPr>
        <p:spPr>
          <a:xfrm rot="2002729">
            <a:off x="9985251" y="5307650"/>
            <a:ext cx="94491" cy="396000"/>
          </a:xfrm>
          <a:prstGeom prst="rect">
            <a:avLst/>
          </a:prstGeom>
          <a:solidFill>
            <a:srgbClr val="008D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5" name="正方形/長方形 34">
            <a:extLst>
              <a:ext uri="{FF2B5EF4-FFF2-40B4-BE49-F238E27FC236}">
                <a16:creationId xmlns:a16="http://schemas.microsoft.com/office/drawing/2014/main" id="{03BD147C-02E1-647B-9D6E-D3F983233717}"/>
              </a:ext>
            </a:extLst>
          </p:cNvPr>
          <p:cNvSpPr/>
          <p:nvPr/>
        </p:nvSpPr>
        <p:spPr>
          <a:xfrm rot="1838272">
            <a:off x="10340988" y="5297019"/>
            <a:ext cx="94491" cy="846864"/>
          </a:xfrm>
          <a:prstGeom prst="rect">
            <a:avLst/>
          </a:prstGeom>
          <a:solidFill>
            <a:srgbClr val="00A5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6" name="テキスト ボックス 35">
            <a:extLst>
              <a:ext uri="{FF2B5EF4-FFF2-40B4-BE49-F238E27FC236}">
                <a16:creationId xmlns:a16="http://schemas.microsoft.com/office/drawing/2014/main" id="{CDA9F61B-614D-7415-A616-BCAB8B6E7EAA}"/>
              </a:ext>
            </a:extLst>
          </p:cNvPr>
          <p:cNvSpPr txBox="1"/>
          <p:nvPr/>
        </p:nvSpPr>
        <p:spPr>
          <a:xfrm>
            <a:off x="3804979" y="2311102"/>
            <a:ext cx="1543923"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angle slit</a:t>
            </a:r>
            <a:endParaRPr kumimoji="1" lang="ja-JP" altLang="en-US">
              <a:latin typeface="Arial" panose="020B0604020202020204" pitchFamily="34" charset="0"/>
              <a:cs typeface="Arial" panose="020B0604020202020204" pitchFamily="34" charset="0"/>
            </a:endParaRPr>
          </a:p>
        </p:txBody>
      </p:sp>
      <p:sp>
        <p:nvSpPr>
          <p:cNvPr id="37" name="正方形/長方形 36">
            <a:extLst>
              <a:ext uri="{FF2B5EF4-FFF2-40B4-BE49-F238E27FC236}">
                <a16:creationId xmlns:a16="http://schemas.microsoft.com/office/drawing/2014/main" id="{4D94B263-FA9A-D0C8-D660-694B2FD19419}"/>
              </a:ext>
            </a:extLst>
          </p:cNvPr>
          <p:cNvSpPr/>
          <p:nvPr/>
        </p:nvSpPr>
        <p:spPr>
          <a:xfrm rot="2002729">
            <a:off x="10536690" y="5496795"/>
            <a:ext cx="107008" cy="767960"/>
          </a:xfrm>
          <a:prstGeom prst="rect">
            <a:avLst/>
          </a:prstGeom>
          <a:solidFill>
            <a:srgbClr val="008D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8" name="正方形/長方形 37">
            <a:extLst>
              <a:ext uri="{FF2B5EF4-FFF2-40B4-BE49-F238E27FC236}">
                <a16:creationId xmlns:a16="http://schemas.microsoft.com/office/drawing/2014/main" id="{EFFA95EF-81D2-CE52-DDE2-24F582EEE6B2}"/>
              </a:ext>
            </a:extLst>
          </p:cNvPr>
          <p:cNvSpPr/>
          <p:nvPr/>
        </p:nvSpPr>
        <p:spPr>
          <a:xfrm rot="20988750">
            <a:off x="10868837" y="5829896"/>
            <a:ext cx="207998" cy="594218"/>
          </a:xfrm>
          <a:prstGeom prst="rect">
            <a:avLst/>
          </a:prstGeom>
          <a:solidFill>
            <a:srgbClr val="008D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9" name="正方形/長方形 38">
            <a:extLst>
              <a:ext uri="{FF2B5EF4-FFF2-40B4-BE49-F238E27FC236}">
                <a16:creationId xmlns:a16="http://schemas.microsoft.com/office/drawing/2014/main" id="{F5CF43DD-E7C5-8FD4-A75D-E8EDDF3D9E7C}"/>
              </a:ext>
            </a:extLst>
          </p:cNvPr>
          <p:cNvSpPr/>
          <p:nvPr/>
        </p:nvSpPr>
        <p:spPr>
          <a:xfrm rot="2002729" flipH="1">
            <a:off x="11100710" y="5466381"/>
            <a:ext cx="259208" cy="387547"/>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0" name="正方形/長方形 39">
            <a:extLst>
              <a:ext uri="{FF2B5EF4-FFF2-40B4-BE49-F238E27FC236}">
                <a16:creationId xmlns:a16="http://schemas.microsoft.com/office/drawing/2014/main" id="{1BF41183-674C-49C4-29C4-3DEFAFD29CD3}"/>
              </a:ext>
            </a:extLst>
          </p:cNvPr>
          <p:cNvSpPr/>
          <p:nvPr/>
        </p:nvSpPr>
        <p:spPr>
          <a:xfrm rot="2002729" flipH="1">
            <a:off x="10504774" y="6377483"/>
            <a:ext cx="259208" cy="387547"/>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1" name="正方形/長方形 40">
            <a:extLst>
              <a:ext uri="{FF2B5EF4-FFF2-40B4-BE49-F238E27FC236}">
                <a16:creationId xmlns:a16="http://schemas.microsoft.com/office/drawing/2014/main" id="{F15B28BD-9591-B7EC-2C1C-9F94C79F3B6A}"/>
              </a:ext>
            </a:extLst>
          </p:cNvPr>
          <p:cNvSpPr/>
          <p:nvPr/>
        </p:nvSpPr>
        <p:spPr>
          <a:xfrm rot="3380529" flipH="1">
            <a:off x="11221211" y="5565616"/>
            <a:ext cx="259208" cy="387547"/>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2" name="正方形/長方形 41">
            <a:extLst>
              <a:ext uri="{FF2B5EF4-FFF2-40B4-BE49-F238E27FC236}">
                <a16:creationId xmlns:a16="http://schemas.microsoft.com/office/drawing/2014/main" id="{EEE58682-5373-11C9-AB7C-660FA101A05C}"/>
              </a:ext>
            </a:extLst>
          </p:cNvPr>
          <p:cNvSpPr/>
          <p:nvPr/>
        </p:nvSpPr>
        <p:spPr>
          <a:xfrm flipH="1">
            <a:off x="10615560" y="6425492"/>
            <a:ext cx="259208" cy="387547"/>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3" name="正方形/長方形 42">
            <a:extLst>
              <a:ext uri="{FF2B5EF4-FFF2-40B4-BE49-F238E27FC236}">
                <a16:creationId xmlns:a16="http://schemas.microsoft.com/office/drawing/2014/main" id="{7B4F78F6-11DB-395F-AC8E-8301F0CA4225}"/>
              </a:ext>
            </a:extLst>
          </p:cNvPr>
          <p:cNvSpPr/>
          <p:nvPr/>
        </p:nvSpPr>
        <p:spPr>
          <a:xfrm rot="2002729">
            <a:off x="11258732" y="6165289"/>
            <a:ext cx="94491" cy="396000"/>
          </a:xfrm>
          <a:prstGeom prst="rect">
            <a:avLst/>
          </a:prstGeom>
          <a:solidFill>
            <a:srgbClr val="008D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4" name="テキスト ボックス 43">
            <a:extLst>
              <a:ext uri="{FF2B5EF4-FFF2-40B4-BE49-F238E27FC236}">
                <a16:creationId xmlns:a16="http://schemas.microsoft.com/office/drawing/2014/main" id="{8CC32FAB-F478-CFC3-39C4-B7FF54906A45}"/>
              </a:ext>
            </a:extLst>
          </p:cNvPr>
          <p:cNvSpPr txBox="1"/>
          <p:nvPr/>
        </p:nvSpPr>
        <p:spPr>
          <a:xfrm>
            <a:off x="5049365" y="3682393"/>
            <a:ext cx="813521"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F1slit</a:t>
            </a:r>
            <a:endParaRPr kumimoji="1" lang="ja-JP" altLang="en-US">
              <a:latin typeface="Arial" panose="020B0604020202020204" pitchFamily="34" charset="0"/>
              <a:cs typeface="Arial" panose="020B0604020202020204" pitchFamily="34" charset="0"/>
            </a:endParaRPr>
          </a:p>
        </p:txBody>
      </p:sp>
      <p:sp>
        <p:nvSpPr>
          <p:cNvPr id="45" name="テキスト ボックス 44">
            <a:extLst>
              <a:ext uri="{FF2B5EF4-FFF2-40B4-BE49-F238E27FC236}">
                <a16:creationId xmlns:a16="http://schemas.microsoft.com/office/drawing/2014/main" id="{53002C8C-B8D9-5F6E-C8B8-3277131EB694}"/>
              </a:ext>
            </a:extLst>
          </p:cNvPr>
          <p:cNvSpPr txBox="1"/>
          <p:nvPr/>
        </p:nvSpPr>
        <p:spPr>
          <a:xfrm>
            <a:off x="6018258" y="2675731"/>
            <a:ext cx="1288302"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F1Wedge</a:t>
            </a:r>
            <a:endParaRPr kumimoji="1" lang="ja-JP" altLang="en-US">
              <a:latin typeface="Arial" panose="020B0604020202020204" pitchFamily="34" charset="0"/>
              <a:cs typeface="Arial" panose="020B0604020202020204" pitchFamily="34" charset="0"/>
            </a:endParaRPr>
          </a:p>
        </p:txBody>
      </p:sp>
      <p:sp>
        <p:nvSpPr>
          <p:cNvPr id="46" name="テキスト ボックス 45">
            <a:extLst>
              <a:ext uri="{FF2B5EF4-FFF2-40B4-BE49-F238E27FC236}">
                <a16:creationId xmlns:a16="http://schemas.microsoft.com/office/drawing/2014/main" id="{B468268A-FCAD-1106-E884-F10C1F159845}"/>
              </a:ext>
            </a:extLst>
          </p:cNvPr>
          <p:cNvSpPr txBox="1"/>
          <p:nvPr/>
        </p:nvSpPr>
        <p:spPr>
          <a:xfrm>
            <a:off x="4655954" y="3312926"/>
            <a:ext cx="794482" cy="369332"/>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D1</a:t>
            </a:r>
            <a:endParaRPr kumimoji="1" lang="ja-JP" altLang="en-US">
              <a:latin typeface="Arial" panose="020B0604020202020204" pitchFamily="34" charset="0"/>
              <a:cs typeface="Arial" panose="020B0604020202020204" pitchFamily="34" charset="0"/>
            </a:endParaRPr>
          </a:p>
        </p:txBody>
      </p:sp>
      <p:sp>
        <p:nvSpPr>
          <p:cNvPr id="47" name="正方形/長方形 46">
            <a:extLst>
              <a:ext uri="{FF2B5EF4-FFF2-40B4-BE49-F238E27FC236}">
                <a16:creationId xmlns:a16="http://schemas.microsoft.com/office/drawing/2014/main" id="{79177FFB-1908-C490-815B-7B90A44BD12A}"/>
              </a:ext>
            </a:extLst>
          </p:cNvPr>
          <p:cNvSpPr/>
          <p:nvPr/>
        </p:nvSpPr>
        <p:spPr>
          <a:xfrm>
            <a:off x="4157944" y="2680885"/>
            <a:ext cx="94491" cy="84686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8" name="テキスト ボックス 47">
            <a:extLst>
              <a:ext uri="{FF2B5EF4-FFF2-40B4-BE49-F238E27FC236}">
                <a16:creationId xmlns:a16="http://schemas.microsoft.com/office/drawing/2014/main" id="{44D45DD0-69F1-0DD3-BE03-D9B82050E30D}"/>
              </a:ext>
            </a:extLst>
          </p:cNvPr>
          <p:cNvSpPr txBox="1"/>
          <p:nvPr/>
        </p:nvSpPr>
        <p:spPr>
          <a:xfrm>
            <a:off x="7584135" y="4330531"/>
            <a:ext cx="794482" cy="369332"/>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D2</a:t>
            </a:r>
            <a:endParaRPr kumimoji="1" lang="ja-JP" altLang="en-US">
              <a:latin typeface="Arial" panose="020B0604020202020204" pitchFamily="34" charset="0"/>
              <a:cs typeface="Arial" panose="020B0604020202020204" pitchFamily="34" charset="0"/>
            </a:endParaRPr>
          </a:p>
        </p:txBody>
      </p:sp>
      <p:sp>
        <p:nvSpPr>
          <p:cNvPr id="49" name="テキスト ボックス 48">
            <a:extLst>
              <a:ext uri="{FF2B5EF4-FFF2-40B4-BE49-F238E27FC236}">
                <a16:creationId xmlns:a16="http://schemas.microsoft.com/office/drawing/2014/main" id="{D4ED8F9D-9673-CED4-819B-5B324700C73B}"/>
              </a:ext>
            </a:extLst>
          </p:cNvPr>
          <p:cNvSpPr txBox="1"/>
          <p:nvPr/>
        </p:nvSpPr>
        <p:spPr>
          <a:xfrm>
            <a:off x="7909474" y="4853728"/>
            <a:ext cx="929390"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F22slit</a:t>
            </a:r>
            <a:endParaRPr kumimoji="1" lang="ja-JP" altLang="en-US">
              <a:latin typeface="Arial" panose="020B0604020202020204" pitchFamily="34" charset="0"/>
              <a:cs typeface="Arial" panose="020B0604020202020204" pitchFamily="34" charset="0"/>
            </a:endParaRPr>
          </a:p>
        </p:txBody>
      </p:sp>
      <p:sp>
        <p:nvSpPr>
          <p:cNvPr id="50" name="テキスト ボックス 49">
            <a:extLst>
              <a:ext uri="{FF2B5EF4-FFF2-40B4-BE49-F238E27FC236}">
                <a16:creationId xmlns:a16="http://schemas.microsoft.com/office/drawing/2014/main" id="{4AFC743E-B5C0-61DE-6B92-7261624F4299}"/>
              </a:ext>
            </a:extLst>
          </p:cNvPr>
          <p:cNvSpPr txBox="1"/>
          <p:nvPr/>
        </p:nvSpPr>
        <p:spPr>
          <a:xfrm>
            <a:off x="8514869" y="5061636"/>
            <a:ext cx="1058408"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F22PL</a:t>
            </a:r>
            <a:endParaRPr kumimoji="1" lang="ja-JP" altLang="en-US">
              <a:latin typeface="Arial" panose="020B0604020202020204" pitchFamily="34" charset="0"/>
              <a:cs typeface="Arial" panose="020B0604020202020204" pitchFamily="34" charset="0"/>
            </a:endParaRPr>
          </a:p>
        </p:txBody>
      </p:sp>
      <p:sp>
        <p:nvSpPr>
          <p:cNvPr id="51" name="テキスト ボックス 50">
            <a:extLst>
              <a:ext uri="{FF2B5EF4-FFF2-40B4-BE49-F238E27FC236}">
                <a16:creationId xmlns:a16="http://schemas.microsoft.com/office/drawing/2014/main" id="{A877EF94-7AE3-0792-65D0-39C801421ACF}"/>
              </a:ext>
            </a:extLst>
          </p:cNvPr>
          <p:cNvSpPr txBox="1"/>
          <p:nvPr/>
        </p:nvSpPr>
        <p:spPr>
          <a:xfrm>
            <a:off x="9317349" y="5629366"/>
            <a:ext cx="1119571"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F23Xe</a:t>
            </a:r>
            <a:endParaRPr kumimoji="1" lang="ja-JP" altLang="en-US">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32B3AACC-553B-E96A-2F1C-0AEAC4C3EFF4}"/>
              </a:ext>
            </a:extLst>
          </p:cNvPr>
          <p:cNvSpPr txBox="1"/>
          <p:nvPr/>
        </p:nvSpPr>
        <p:spPr>
          <a:xfrm>
            <a:off x="10284641" y="4921945"/>
            <a:ext cx="1288302"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F23Deg</a:t>
            </a:r>
            <a:endParaRPr kumimoji="1" lang="ja-JP" altLang="en-US">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9CF4BA99-479C-1726-FF3B-134239DC9239}"/>
              </a:ext>
            </a:extLst>
          </p:cNvPr>
          <p:cNvSpPr txBox="1"/>
          <p:nvPr/>
        </p:nvSpPr>
        <p:spPr>
          <a:xfrm>
            <a:off x="9469725" y="6206926"/>
            <a:ext cx="1223113"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F23PPAC</a:t>
            </a:r>
            <a:endParaRPr kumimoji="1" lang="ja-JP" altLang="en-US">
              <a:latin typeface="Arial" panose="020B0604020202020204" pitchFamily="34" charset="0"/>
              <a:cs typeface="Arial" panose="020B0604020202020204" pitchFamily="34" charset="0"/>
            </a:endParaRPr>
          </a:p>
        </p:txBody>
      </p:sp>
      <p:sp>
        <p:nvSpPr>
          <p:cNvPr id="54" name="テキスト ボックス 53">
            <a:extLst>
              <a:ext uri="{FF2B5EF4-FFF2-40B4-BE49-F238E27FC236}">
                <a16:creationId xmlns:a16="http://schemas.microsoft.com/office/drawing/2014/main" id="{BC61122A-2489-45BE-54A5-302D1A553736}"/>
              </a:ext>
            </a:extLst>
          </p:cNvPr>
          <p:cNvSpPr txBox="1"/>
          <p:nvPr/>
        </p:nvSpPr>
        <p:spPr>
          <a:xfrm>
            <a:off x="11291989" y="6338141"/>
            <a:ext cx="1105908"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F23Veto</a:t>
            </a:r>
            <a:endParaRPr kumimoji="1" lang="ja-JP" altLang="en-US">
              <a:latin typeface="Arial" panose="020B0604020202020204" pitchFamily="34" charset="0"/>
              <a:cs typeface="Arial" panose="020B0604020202020204" pitchFamily="34" charset="0"/>
            </a:endParaRPr>
          </a:p>
        </p:txBody>
      </p:sp>
      <p:sp>
        <p:nvSpPr>
          <p:cNvPr id="55" name="テキスト ボックス 54">
            <a:extLst>
              <a:ext uri="{FF2B5EF4-FFF2-40B4-BE49-F238E27FC236}">
                <a16:creationId xmlns:a16="http://schemas.microsoft.com/office/drawing/2014/main" id="{6AAE8B99-D746-0066-BCE5-8FD27E7E4292}"/>
              </a:ext>
            </a:extLst>
          </p:cNvPr>
          <p:cNvSpPr txBox="1"/>
          <p:nvPr/>
        </p:nvSpPr>
        <p:spPr>
          <a:xfrm>
            <a:off x="11267179" y="5222565"/>
            <a:ext cx="1288302"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F23Ge</a:t>
            </a:r>
            <a:endParaRPr kumimoji="1" lang="ja-JP" altLang="en-US">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B1B460AE-2D4D-F96B-3FCF-044FAFEF7E02}"/>
              </a:ext>
            </a:extLst>
          </p:cNvPr>
          <p:cNvSpPr txBox="1"/>
          <p:nvPr/>
        </p:nvSpPr>
        <p:spPr>
          <a:xfrm>
            <a:off x="11354420" y="5714355"/>
            <a:ext cx="837580" cy="646331"/>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F23Stop</a:t>
            </a:r>
            <a:endParaRPr kumimoji="1" lang="ja-JP" altLang="en-US">
              <a:latin typeface="Arial" panose="020B0604020202020204" pitchFamily="34" charset="0"/>
              <a:cs typeface="Arial" panose="020B0604020202020204" pitchFamily="34" charset="0"/>
            </a:endParaRPr>
          </a:p>
        </p:txBody>
      </p:sp>
      <p:cxnSp>
        <p:nvCxnSpPr>
          <p:cNvPr id="57" name="直線矢印コネクタ 56">
            <a:extLst>
              <a:ext uri="{FF2B5EF4-FFF2-40B4-BE49-F238E27FC236}">
                <a16:creationId xmlns:a16="http://schemas.microsoft.com/office/drawing/2014/main" id="{489DD75C-867F-3CB9-1351-AA04CEBB247A}"/>
              </a:ext>
            </a:extLst>
          </p:cNvPr>
          <p:cNvCxnSpPr>
            <a:cxnSpLocks/>
          </p:cNvCxnSpPr>
          <p:nvPr/>
        </p:nvCxnSpPr>
        <p:spPr>
          <a:xfrm flipH="1">
            <a:off x="10833611" y="6047733"/>
            <a:ext cx="681418" cy="56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2D789223-EC71-D31D-C2B4-51E28B6CC044}"/>
              </a:ext>
            </a:extLst>
          </p:cNvPr>
          <p:cNvSpPr txBox="1"/>
          <p:nvPr/>
        </p:nvSpPr>
        <p:spPr>
          <a:xfrm>
            <a:off x="339444" y="4646138"/>
            <a:ext cx="8233664" cy="1569660"/>
          </a:xfrm>
          <a:prstGeom prst="rect">
            <a:avLst/>
          </a:prstGeom>
          <a:noFill/>
        </p:spPr>
        <p:txBody>
          <a:bodyPr wrap="square" rtlCol="0">
            <a:spAutoFit/>
          </a:bodyPr>
          <a:lstStyle/>
          <a:p>
            <a:r>
              <a:rPr kumimoji="1" lang="ja-JP" altLang="en-US" sz="3200">
                <a:latin typeface="Arial" panose="020B0604020202020204" pitchFamily="34" charset="0"/>
                <a:cs typeface="Arial" panose="020B0604020202020204" pitchFamily="34" charset="0"/>
              </a:rPr>
              <a:t>・</a:t>
            </a:r>
            <a:r>
              <a:rPr kumimoji="1" lang="en-US" altLang="ja-JP" sz="3200" dirty="0">
                <a:latin typeface="Arial" panose="020B0604020202020204" pitchFamily="34" charset="0"/>
                <a:cs typeface="Arial" panose="020B0604020202020204" pitchFamily="34" charset="0"/>
              </a:rPr>
              <a:t>ΔE-</a:t>
            </a:r>
            <a:r>
              <a:rPr kumimoji="1" lang="en-US" altLang="ja-JP" sz="3200" dirty="0" err="1">
                <a:latin typeface="Arial" panose="020B0604020202020204" pitchFamily="34" charset="0"/>
                <a:cs typeface="Arial" panose="020B0604020202020204" pitchFamily="34" charset="0"/>
              </a:rPr>
              <a:t>ToF</a:t>
            </a:r>
            <a:r>
              <a:rPr kumimoji="1" lang="en-US" altLang="ja-JP" sz="3200" dirty="0">
                <a:latin typeface="Arial" panose="020B0604020202020204" pitchFamily="34" charset="0"/>
                <a:cs typeface="Arial" panose="020B0604020202020204" pitchFamily="34" charset="0"/>
              </a:rPr>
              <a:t>-</a:t>
            </a:r>
            <a:r>
              <a:rPr kumimoji="1" lang="en-US" altLang="ja-JP" sz="3200" dirty="0" err="1">
                <a:latin typeface="Arial" panose="020B0604020202020204" pitchFamily="34" charset="0"/>
                <a:cs typeface="Arial" panose="020B0604020202020204" pitchFamily="34" charset="0"/>
              </a:rPr>
              <a:t>Bρ</a:t>
            </a:r>
            <a:r>
              <a:rPr kumimoji="1" lang="en-US" altLang="ja-JP" sz="3200" dirty="0">
                <a:latin typeface="Arial" panose="020B0604020202020204" pitchFamily="34" charset="0"/>
                <a:cs typeface="Arial" panose="020B0604020202020204" pitchFamily="34" charset="0"/>
              </a:rPr>
              <a:t> Method for PID</a:t>
            </a:r>
          </a:p>
          <a:p>
            <a:r>
              <a:rPr kumimoji="1" lang="ja-JP" altLang="en-US" sz="3200">
                <a:latin typeface="Arial" panose="020B0604020202020204" pitchFamily="34" charset="0"/>
                <a:cs typeface="Arial" panose="020B0604020202020204" pitchFamily="34" charset="0"/>
              </a:rPr>
              <a:t>・</a:t>
            </a:r>
            <a:r>
              <a:rPr lang="en" altLang="ja-JP" sz="3200" dirty="0">
                <a:latin typeface="Arial" panose="020B0604020202020204" pitchFamily="34" charset="0"/>
                <a:cs typeface="Arial" panose="020B0604020202020204" pitchFamily="34" charset="0"/>
              </a:rPr>
              <a:t>4 Ge detectors for </a:t>
            </a:r>
            <a:r>
              <a:rPr lang="el-GR" altLang="ja-JP" sz="3200" dirty="0">
                <a:latin typeface="Arial" panose="020B0604020202020204" pitchFamily="34" charset="0"/>
                <a:cs typeface="Arial" panose="020B0604020202020204" pitchFamily="34" charset="0"/>
              </a:rPr>
              <a:t>γ-</a:t>
            </a:r>
            <a:r>
              <a:rPr lang="en" altLang="ja-JP" sz="3200" dirty="0">
                <a:latin typeface="Arial" panose="020B0604020202020204" pitchFamily="34" charset="0"/>
                <a:cs typeface="Arial" panose="020B0604020202020204" pitchFamily="34" charset="0"/>
              </a:rPr>
              <a:t>rays from isomer decay</a:t>
            </a:r>
            <a:endParaRPr kumimoji="1" lang="en-US" altLang="ja-JP" sz="3200" dirty="0">
              <a:latin typeface="Arial" panose="020B0604020202020204" pitchFamily="34" charset="0"/>
              <a:cs typeface="Arial" panose="020B0604020202020204" pitchFamily="34" charset="0"/>
            </a:endParaRPr>
          </a:p>
        </p:txBody>
      </p:sp>
      <p:graphicFrame>
        <p:nvGraphicFramePr>
          <p:cNvPr id="60" name="表 45">
            <a:extLst>
              <a:ext uri="{FF2B5EF4-FFF2-40B4-BE49-F238E27FC236}">
                <a16:creationId xmlns:a16="http://schemas.microsoft.com/office/drawing/2014/main" id="{E7EA719D-14F7-A8D2-AAC1-E7981608816D}"/>
              </a:ext>
            </a:extLst>
          </p:cNvPr>
          <p:cNvGraphicFramePr>
            <a:graphicFrameLocks noGrp="1"/>
          </p:cNvGraphicFramePr>
          <p:nvPr>
            <p:extLst>
              <p:ext uri="{D42A27DB-BD31-4B8C-83A1-F6EECF244321}">
                <p14:modId xmlns:p14="http://schemas.microsoft.com/office/powerpoint/2010/main" val="3176190357"/>
              </p:ext>
            </p:extLst>
          </p:nvPr>
        </p:nvGraphicFramePr>
        <p:xfrm>
          <a:off x="6548776" y="43326"/>
          <a:ext cx="2351101" cy="1720944"/>
        </p:xfrm>
        <a:graphic>
          <a:graphicData uri="http://schemas.openxmlformats.org/drawingml/2006/table">
            <a:tbl>
              <a:tblPr firstRow="1" bandRow="1">
                <a:tableStyleId>{21E4AEA4-8DFA-4A89-87EB-49C32662AFE0}</a:tableStyleId>
              </a:tblPr>
              <a:tblGrid>
                <a:gridCol w="1420558">
                  <a:extLst>
                    <a:ext uri="{9D8B030D-6E8A-4147-A177-3AD203B41FA5}">
                      <a16:colId xmlns:a16="http://schemas.microsoft.com/office/drawing/2014/main" val="3239285969"/>
                    </a:ext>
                  </a:extLst>
                </a:gridCol>
                <a:gridCol w="930543">
                  <a:extLst>
                    <a:ext uri="{9D8B030D-6E8A-4147-A177-3AD203B41FA5}">
                      <a16:colId xmlns:a16="http://schemas.microsoft.com/office/drawing/2014/main" val="282963203"/>
                    </a:ext>
                  </a:extLst>
                </a:gridCol>
              </a:tblGrid>
              <a:tr h="430236">
                <a:tc>
                  <a:txBody>
                    <a:bodyPr/>
                    <a:lstStyle/>
                    <a:p>
                      <a:r>
                        <a:rPr kumimoji="1" lang="en-US" altLang="ja-JP" sz="2000" dirty="0"/>
                        <a:t>Fragment</a:t>
                      </a:r>
                      <a:endParaRPr kumimoji="1" lang="ja-JP" altLang="en-US" sz="2000"/>
                    </a:p>
                  </a:txBody>
                  <a:tcPr/>
                </a:tc>
                <a:tc>
                  <a:txBody>
                    <a:bodyPr/>
                    <a:lstStyle/>
                    <a:p>
                      <a:r>
                        <a:rPr kumimoji="1" lang="en-US" altLang="ja-JP" sz="2000" baseline="0" dirty="0"/>
                        <a:t>L</a:t>
                      </a:r>
                      <a:r>
                        <a:rPr kumimoji="1" lang="en-US" altLang="ja-JP" sz="2000" baseline="-25000" dirty="0"/>
                        <a:t>iso</a:t>
                      </a:r>
                      <a:endParaRPr kumimoji="1" lang="ja-JP" altLang="en-US" sz="2000" baseline="-25000"/>
                    </a:p>
                  </a:txBody>
                  <a:tcPr/>
                </a:tc>
                <a:extLst>
                  <a:ext uri="{0D108BD9-81ED-4DB2-BD59-A6C34878D82A}">
                    <a16:rowId xmlns:a16="http://schemas.microsoft.com/office/drawing/2014/main" val="2243483476"/>
                  </a:ext>
                </a:extLst>
              </a:tr>
              <a:tr h="4302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aseline="30000" dirty="0"/>
                        <a:t>52</a:t>
                      </a:r>
                      <a:r>
                        <a:rPr kumimoji="1" lang="en-US" altLang="ja-JP" sz="2000" dirty="0"/>
                        <a:t>Fe</a:t>
                      </a:r>
                      <a:endParaRPr kumimoji="1" lang="ja-JP" altLang="en-US" sz="2000"/>
                    </a:p>
                  </a:txBody>
                  <a:tcPr/>
                </a:tc>
                <a:tc>
                  <a:txBody>
                    <a:bodyPr/>
                    <a:lstStyle/>
                    <a:p>
                      <a:r>
                        <a:rPr kumimoji="1" lang="en-US" altLang="ja-JP" sz="2000" dirty="0"/>
                        <a:t>10</a:t>
                      </a:r>
                      <a:endParaRPr kumimoji="1" lang="ja-JP" altLang="en-US" sz="2000"/>
                    </a:p>
                  </a:txBody>
                  <a:tcPr/>
                </a:tc>
                <a:extLst>
                  <a:ext uri="{0D108BD9-81ED-4DB2-BD59-A6C34878D82A}">
                    <a16:rowId xmlns:a16="http://schemas.microsoft.com/office/drawing/2014/main" val="476423263"/>
                  </a:ext>
                </a:extLst>
              </a:tr>
              <a:tr h="430236">
                <a:tc>
                  <a:txBody>
                    <a:bodyPr/>
                    <a:lstStyle/>
                    <a:p>
                      <a:r>
                        <a:rPr kumimoji="1" lang="en-US" altLang="ja-JP" sz="2000" baseline="30000" dirty="0"/>
                        <a:t>53</a:t>
                      </a:r>
                      <a:r>
                        <a:rPr kumimoji="1" lang="en-US" altLang="ja-JP" sz="2000" dirty="0"/>
                        <a:t>Fe</a:t>
                      </a:r>
                      <a:endParaRPr kumimoji="1" lang="ja-JP" altLang="en-US" sz="2000"/>
                    </a:p>
                  </a:txBody>
                  <a:tcPr/>
                </a:tc>
                <a:tc>
                  <a:txBody>
                    <a:bodyPr/>
                    <a:lstStyle/>
                    <a:p>
                      <a:r>
                        <a:rPr kumimoji="1" lang="en-US" altLang="ja-JP" sz="2000" dirty="0"/>
                        <a:t>8</a:t>
                      </a:r>
                      <a:endParaRPr kumimoji="1" lang="ja-JP" altLang="en-US" sz="2000"/>
                    </a:p>
                  </a:txBody>
                  <a:tcPr/>
                </a:tc>
                <a:extLst>
                  <a:ext uri="{0D108BD9-81ED-4DB2-BD59-A6C34878D82A}">
                    <a16:rowId xmlns:a16="http://schemas.microsoft.com/office/drawing/2014/main" val="4086324392"/>
                  </a:ext>
                </a:extLst>
              </a:tr>
              <a:tr h="4302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aseline="30000" dirty="0"/>
                        <a:t>54</a:t>
                      </a:r>
                      <a:r>
                        <a:rPr kumimoji="1" lang="en-US" altLang="ja-JP" sz="2000" dirty="0"/>
                        <a:t>Co</a:t>
                      </a:r>
                      <a:endParaRPr kumimoji="1" lang="ja-JP" altLang="en-US" sz="2000"/>
                    </a:p>
                  </a:txBody>
                  <a:tcPr/>
                </a:tc>
                <a:tc>
                  <a:txBody>
                    <a:bodyPr/>
                    <a:lstStyle/>
                    <a:p>
                      <a:r>
                        <a:rPr kumimoji="1" lang="en-US" altLang="ja-JP" sz="2000" dirty="0"/>
                        <a:t>6</a:t>
                      </a:r>
                      <a:endParaRPr kumimoji="1" lang="ja-JP" altLang="en-US" sz="2000"/>
                    </a:p>
                  </a:txBody>
                  <a:tcPr/>
                </a:tc>
                <a:extLst>
                  <a:ext uri="{0D108BD9-81ED-4DB2-BD59-A6C34878D82A}">
                    <a16:rowId xmlns:a16="http://schemas.microsoft.com/office/drawing/2014/main" val="1941974872"/>
                  </a:ext>
                </a:extLst>
              </a:tr>
            </a:tbl>
          </a:graphicData>
        </a:graphic>
      </p:graphicFrame>
      <p:graphicFrame>
        <p:nvGraphicFramePr>
          <p:cNvPr id="61" name="表 45">
            <a:extLst>
              <a:ext uri="{FF2B5EF4-FFF2-40B4-BE49-F238E27FC236}">
                <a16:creationId xmlns:a16="http://schemas.microsoft.com/office/drawing/2014/main" id="{74D7855A-CB2E-C04D-497D-8F0E56F4D98C}"/>
              </a:ext>
            </a:extLst>
          </p:cNvPr>
          <p:cNvGraphicFramePr>
            <a:graphicFrameLocks noGrp="1"/>
          </p:cNvGraphicFramePr>
          <p:nvPr>
            <p:extLst>
              <p:ext uri="{D42A27DB-BD31-4B8C-83A1-F6EECF244321}">
                <p14:modId xmlns:p14="http://schemas.microsoft.com/office/powerpoint/2010/main" val="1339031184"/>
              </p:ext>
            </p:extLst>
          </p:nvPr>
        </p:nvGraphicFramePr>
        <p:xfrm>
          <a:off x="973332" y="1486655"/>
          <a:ext cx="1341584" cy="1097280"/>
        </p:xfrm>
        <a:graphic>
          <a:graphicData uri="http://schemas.openxmlformats.org/drawingml/2006/table">
            <a:tbl>
              <a:tblPr firstRow="1" bandRow="1">
                <a:tableStyleId>{5C22544A-7EE6-4342-B048-85BDC9FD1C3A}</a:tableStyleId>
              </a:tblPr>
              <a:tblGrid>
                <a:gridCol w="1341584">
                  <a:extLst>
                    <a:ext uri="{9D8B030D-6E8A-4147-A177-3AD203B41FA5}">
                      <a16:colId xmlns:a16="http://schemas.microsoft.com/office/drawing/2014/main" val="3239285969"/>
                    </a:ext>
                  </a:extLst>
                </a:gridCol>
              </a:tblGrid>
              <a:tr h="336371">
                <a:tc>
                  <a:txBody>
                    <a:bodyPr/>
                    <a:lstStyle/>
                    <a:p>
                      <a:r>
                        <a:rPr kumimoji="1" lang="en-US" altLang="ja-JP" sz="1800" dirty="0"/>
                        <a:t>Projectile</a:t>
                      </a:r>
                      <a:endParaRPr kumimoji="1" lang="ja-JP" altLang="en-US" sz="1800"/>
                    </a:p>
                  </a:txBody>
                  <a:tcPr/>
                </a:tc>
                <a:extLst>
                  <a:ext uri="{0D108BD9-81ED-4DB2-BD59-A6C34878D82A}">
                    <a16:rowId xmlns:a16="http://schemas.microsoft.com/office/drawing/2014/main" val="2243483476"/>
                  </a:ext>
                </a:extLst>
              </a:tr>
              <a:tr h="3363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30000" dirty="0"/>
                        <a:t>58</a:t>
                      </a:r>
                      <a:r>
                        <a:rPr kumimoji="1" lang="en-US" altLang="ja-JP" sz="1800" dirty="0"/>
                        <a:t>Ni</a:t>
                      </a:r>
                      <a:endParaRPr kumimoji="1" lang="ja-JP" altLang="en-US" sz="1800"/>
                    </a:p>
                  </a:txBody>
                  <a:tcPr/>
                </a:tc>
                <a:extLst>
                  <a:ext uri="{0D108BD9-81ED-4DB2-BD59-A6C34878D82A}">
                    <a16:rowId xmlns:a16="http://schemas.microsoft.com/office/drawing/2014/main" val="476423263"/>
                  </a:ext>
                </a:extLst>
              </a:tr>
              <a:tr h="336371">
                <a:tc>
                  <a:txBody>
                    <a:bodyPr/>
                    <a:lstStyle/>
                    <a:p>
                      <a:r>
                        <a:rPr kumimoji="1" lang="en-US" altLang="ja-JP" sz="1800" baseline="30000" dirty="0"/>
                        <a:t>59</a:t>
                      </a:r>
                      <a:r>
                        <a:rPr kumimoji="1" lang="en-US" altLang="ja-JP" sz="1800" dirty="0"/>
                        <a:t>Co</a:t>
                      </a:r>
                      <a:endParaRPr kumimoji="1" lang="ja-JP" altLang="en-US" sz="1800"/>
                    </a:p>
                  </a:txBody>
                  <a:tcPr/>
                </a:tc>
                <a:extLst>
                  <a:ext uri="{0D108BD9-81ED-4DB2-BD59-A6C34878D82A}">
                    <a16:rowId xmlns:a16="http://schemas.microsoft.com/office/drawing/2014/main" val="4086324392"/>
                  </a:ext>
                </a:extLst>
              </a:tr>
            </a:tbl>
          </a:graphicData>
        </a:graphic>
      </p:graphicFrame>
      <p:sp>
        <p:nvSpPr>
          <p:cNvPr id="62" name="テキスト ボックス 61">
            <a:extLst>
              <a:ext uri="{FF2B5EF4-FFF2-40B4-BE49-F238E27FC236}">
                <a16:creationId xmlns:a16="http://schemas.microsoft.com/office/drawing/2014/main" id="{9CA4E912-1ACE-54E2-05C2-6AA0BBC4555F}"/>
              </a:ext>
            </a:extLst>
          </p:cNvPr>
          <p:cNvSpPr txBox="1"/>
          <p:nvPr/>
        </p:nvSpPr>
        <p:spPr>
          <a:xfrm>
            <a:off x="5450436" y="1798445"/>
            <a:ext cx="3950523" cy="400110"/>
          </a:xfrm>
          <a:prstGeom prst="rect">
            <a:avLst/>
          </a:prstGeom>
          <a:noFill/>
        </p:spPr>
        <p:txBody>
          <a:bodyPr wrap="square">
            <a:spAutoFit/>
          </a:bodyPr>
          <a:lstStyle/>
          <a:p>
            <a:r>
              <a:rPr lang="en-US" altLang="ja-JP" sz="2000" dirty="0">
                <a:solidFill>
                  <a:srgbClr val="FF0000"/>
                </a:solidFill>
                <a:latin typeface="Arial" panose="020B0604020202020204" pitchFamily="34" charset="0"/>
                <a:cs typeface="Arial" panose="020B0604020202020204" pitchFamily="34" charset="0"/>
              </a:rPr>
              <a:t>Fragment:(300 MeV/u) ~10</a:t>
            </a:r>
            <a:r>
              <a:rPr lang="en-US" altLang="ja-JP" sz="2000" baseline="30000" dirty="0">
                <a:solidFill>
                  <a:srgbClr val="FF0000"/>
                </a:solidFill>
                <a:latin typeface="Arial" panose="020B0604020202020204" pitchFamily="34" charset="0"/>
                <a:cs typeface="Arial" panose="020B0604020202020204" pitchFamily="34" charset="0"/>
              </a:rPr>
              <a:t>3</a:t>
            </a:r>
            <a:r>
              <a:rPr lang="en-US" altLang="ja-JP" sz="2000" dirty="0">
                <a:solidFill>
                  <a:srgbClr val="FF0000"/>
                </a:solidFill>
                <a:latin typeface="Arial" panose="020B0604020202020204" pitchFamily="34" charset="0"/>
                <a:cs typeface="Arial" panose="020B0604020202020204" pitchFamily="34" charset="0"/>
              </a:rPr>
              <a:t> </a:t>
            </a:r>
            <a:r>
              <a:rPr lang="en-US" altLang="ja-JP" sz="2000" dirty="0" err="1">
                <a:solidFill>
                  <a:srgbClr val="FF0000"/>
                </a:solidFill>
                <a:latin typeface="Arial" panose="020B0604020202020204" pitchFamily="34" charset="0"/>
                <a:cs typeface="Arial" panose="020B0604020202020204" pitchFamily="34" charset="0"/>
              </a:rPr>
              <a:t>pps</a:t>
            </a:r>
            <a:endParaRPr lang="en-US" altLang="ja-JP" sz="2000" dirty="0">
              <a:solidFill>
                <a:srgbClr val="FF0000"/>
              </a:solidFill>
              <a:latin typeface="Arial" panose="020B0604020202020204" pitchFamily="34" charset="0"/>
              <a:cs typeface="Arial" panose="020B0604020202020204" pitchFamily="34" charset="0"/>
            </a:endParaRPr>
          </a:p>
        </p:txBody>
      </p:sp>
      <p:sp>
        <p:nvSpPr>
          <p:cNvPr id="63" name="正方形/長方形 62">
            <a:extLst>
              <a:ext uri="{FF2B5EF4-FFF2-40B4-BE49-F238E27FC236}">
                <a16:creationId xmlns:a16="http://schemas.microsoft.com/office/drawing/2014/main" id="{C45ECCE0-83AC-CEF5-730C-1EC1C3E0EE8D}"/>
              </a:ext>
            </a:extLst>
          </p:cNvPr>
          <p:cNvSpPr/>
          <p:nvPr/>
        </p:nvSpPr>
        <p:spPr>
          <a:xfrm>
            <a:off x="852125" y="3037496"/>
            <a:ext cx="2891481" cy="51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66" name="テキスト ボックス 65">
            <a:extLst>
              <a:ext uri="{FF2B5EF4-FFF2-40B4-BE49-F238E27FC236}">
                <a16:creationId xmlns:a16="http://schemas.microsoft.com/office/drawing/2014/main" id="{39EF9BE3-F309-2019-73EA-B70E7A7EBD49}"/>
              </a:ext>
            </a:extLst>
          </p:cNvPr>
          <p:cNvSpPr txBox="1"/>
          <p:nvPr/>
        </p:nvSpPr>
        <p:spPr>
          <a:xfrm>
            <a:off x="409112" y="6230855"/>
            <a:ext cx="3380336" cy="523220"/>
          </a:xfrm>
          <a:prstGeom prst="rect">
            <a:avLst/>
          </a:prstGeom>
          <a:noFill/>
        </p:spPr>
        <p:txBody>
          <a:bodyPr wrap="square" rtlCol="0">
            <a:spAutoFit/>
          </a:bodyPr>
          <a:lstStyle/>
          <a:p>
            <a:r>
              <a:rPr kumimoji="1" lang="en-US" altLang="ja-JP" sz="2800" dirty="0" err="1">
                <a:latin typeface="Arial" panose="020B0604020202020204" pitchFamily="34" charset="0"/>
                <a:cs typeface="Arial" panose="020B0604020202020204" pitchFamily="34" charset="0"/>
              </a:rPr>
              <a:t>ε</a:t>
            </a:r>
            <a:r>
              <a:rPr kumimoji="1" lang="en-US" altLang="ja-JP" sz="2800" baseline="-25000" dirty="0" err="1">
                <a:latin typeface="Arial" panose="020B0604020202020204" pitchFamily="34" charset="0"/>
                <a:cs typeface="Arial" panose="020B0604020202020204" pitchFamily="34" charset="0"/>
              </a:rPr>
              <a:t>γ</a:t>
            </a:r>
            <a:r>
              <a:rPr kumimoji="1" lang="en-US" altLang="ja-JP" sz="2800" dirty="0">
                <a:latin typeface="Arial" panose="020B0604020202020204" pitchFamily="34" charset="0"/>
                <a:cs typeface="Arial" panose="020B0604020202020204" pitchFamily="34" charset="0"/>
              </a:rPr>
              <a:t>=1 % @1333 keV</a:t>
            </a:r>
            <a:endParaRPr kumimoji="1" lang="ja-JP" alt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8710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9126C3-4D7F-F53A-6CF9-F85C40AC1F34}"/>
              </a:ext>
            </a:extLst>
          </p:cNvPr>
          <p:cNvSpPr>
            <a:spLocks noGrp="1"/>
          </p:cNvSpPr>
          <p:nvPr>
            <p:ph type="title"/>
          </p:nvPr>
        </p:nvSpPr>
        <p:spPr>
          <a:xfrm>
            <a:off x="339437" y="365125"/>
            <a:ext cx="10515600" cy="1325563"/>
          </a:xfrm>
        </p:spPr>
        <p:txBody>
          <a:bodyPr/>
          <a:lstStyle/>
          <a:p>
            <a:r>
              <a:rPr lang="en-US" altLang="ja-JP" dirty="0">
                <a:latin typeface="Arial" panose="020B0604020202020204" pitchFamily="34" charset="0"/>
                <a:cs typeface="Arial" panose="020B0604020202020204" pitchFamily="34" charset="0"/>
              </a:rPr>
              <a:t>Analysis of yield of the isomer and </a:t>
            </a:r>
            <a:r>
              <a:rPr lang="en-US" altLang="ja-JP" dirty="0" err="1">
                <a:latin typeface="Arial" panose="020B0604020202020204" pitchFamily="34" charset="0"/>
                <a:cs typeface="Arial" panose="020B0604020202020204" pitchFamily="34" charset="0"/>
              </a:rPr>
              <a:t>g.s.</a:t>
            </a:r>
            <a:r>
              <a:rPr lang="en-US" altLang="ja-JP" baseline="-25000" dirty="0">
                <a:latin typeface="Arial" panose="020B0604020202020204" pitchFamily="34" charset="0"/>
                <a:cs typeface="Arial" panose="020B0604020202020204" pitchFamily="34" charset="0"/>
              </a:rPr>
              <a:t> </a:t>
            </a:r>
            <a:endParaRPr kumimoji="1" lang="ja-JP" altLang="en-US">
              <a:latin typeface="Arial" panose="020B0604020202020204" pitchFamily="34" charset="0"/>
              <a:cs typeface="Arial" panose="020B0604020202020204" pitchFamily="34" charset="0"/>
            </a:endParaRPr>
          </a:p>
        </p:txBody>
      </p:sp>
      <p:grpSp>
        <p:nvGrpSpPr>
          <p:cNvPr id="4" name="グループ化 3">
            <a:extLst>
              <a:ext uri="{FF2B5EF4-FFF2-40B4-BE49-F238E27FC236}">
                <a16:creationId xmlns:a16="http://schemas.microsoft.com/office/drawing/2014/main" id="{04417788-207E-917D-CFD5-93D91F3D473B}"/>
              </a:ext>
            </a:extLst>
          </p:cNvPr>
          <p:cNvGrpSpPr/>
          <p:nvPr/>
        </p:nvGrpSpPr>
        <p:grpSpPr>
          <a:xfrm>
            <a:off x="339437" y="1728079"/>
            <a:ext cx="4066880" cy="2988736"/>
            <a:chOff x="16603527" y="11367017"/>
            <a:chExt cx="4244144" cy="2910839"/>
          </a:xfrm>
        </p:grpSpPr>
        <p:pic>
          <p:nvPicPr>
            <p:cNvPr id="5" name="図 4">
              <a:extLst>
                <a:ext uri="{FF2B5EF4-FFF2-40B4-BE49-F238E27FC236}">
                  <a16:creationId xmlns:a16="http://schemas.microsoft.com/office/drawing/2014/main" id="{1417AF42-0360-9E19-758E-46A9BA7AA40A}"/>
                </a:ext>
              </a:extLst>
            </p:cNvPr>
            <p:cNvPicPr>
              <a:picLocks noChangeAspect="1"/>
            </p:cNvPicPr>
            <p:nvPr/>
          </p:nvPicPr>
          <p:blipFill rotWithShape="1">
            <a:blip r:embed="rId3">
              <a:extLst>
                <a:ext uri="{28A0092B-C50C-407E-A947-70E740481C1C}">
                  <a14:useLocalDpi xmlns:a14="http://schemas.microsoft.com/office/drawing/2010/main" val="0"/>
                </a:ext>
              </a:extLst>
            </a:blip>
            <a:srcRect l="34274" t="41778" r="35636" b="32444"/>
            <a:stretch>
              <a:fillRect/>
            </a:stretch>
          </p:blipFill>
          <p:spPr>
            <a:xfrm>
              <a:off x="17815331" y="12023579"/>
              <a:ext cx="3032340" cy="1929767"/>
            </a:xfrm>
            <a:prstGeom prst="rect">
              <a:avLst/>
            </a:prstGeom>
          </p:spPr>
        </p:pic>
        <p:sp>
          <p:nvSpPr>
            <p:cNvPr id="6" name="テキスト ボックス 5">
              <a:extLst>
                <a:ext uri="{FF2B5EF4-FFF2-40B4-BE49-F238E27FC236}">
                  <a16:creationId xmlns:a16="http://schemas.microsoft.com/office/drawing/2014/main" id="{D4AF73AC-1581-8C35-E72E-BAE53D8D7DF3}"/>
                </a:ext>
              </a:extLst>
            </p:cNvPr>
            <p:cNvSpPr txBox="1"/>
            <p:nvPr/>
          </p:nvSpPr>
          <p:spPr>
            <a:xfrm>
              <a:off x="17820667" y="13754636"/>
              <a:ext cx="2526732" cy="523220"/>
            </a:xfrm>
            <a:prstGeom prst="rect">
              <a:avLst/>
            </a:prstGeom>
            <a:noFill/>
          </p:spPr>
          <p:txBody>
            <a:bodyPr wrap="square" rtlCol="0">
              <a:spAutoFit/>
            </a:bodyPr>
            <a:lstStyle/>
            <a:p>
              <a:r>
                <a:rPr kumimoji="1" lang="en-US" altLang="ja-JP" sz="2800" dirty="0" err="1">
                  <a:latin typeface="Arial" panose="020B0604020202020204" pitchFamily="34" charset="0"/>
                  <a:cs typeface="Arial" panose="020B0604020202020204" pitchFamily="34" charset="0"/>
                </a:rPr>
                <a:t>ToF</a:t>
              </a:r>
              <a:r>
                <a:rPr kumimoji="1" lang="en-US" altLang="ja-JP" sz="2800" dirty="0">
                  <a:latin typeface="Arial" panose="020B0604020202020204" pitchFamily="34" charset="0"/>
                  <a:cs typeface="Arial" panose="020B0604020202020204" pitchFamily="34" charset="0"/>
                </a:rPr>
                <a:t>(ns)</a:t>
              </a:r>
              <a:endParaRPr kumimoji="1" lang="ja-JP" altLang="en-US" sz="2800">
                <a:latin typeface="Arial" panose="020B0604020202020204" pitchFamily="34" charset="0"/>
                <a:cs typeface="Arial" panose="020B0604020202020204" pitchFamily="34" charset="0"/>
              </a:endParaRPr>
            </a:p>
          </p:txBody>
        </p:sp>
        <p:sp>
          <p:nvSpPr>
            <p:cNvPr id="7" name="Shape 216">
              <a:extLst>
                <a:ext uri="{FF2B5EF4-FFF2-40B4-BE49-F238E27FC236}">
                  <a16:creationId xmlns:a16="http://schemas.microsoft.com/office/drawing/2014/main" id="{5A8AE1B2-5E98-C17D-3100-9AC06BCF8F19}"/>
                </a:ext>
              </a:extLst>
            </p:cNvPr>
            <p:cNvSpPr txBox="1"/>
            <p:nvPr/>
          </p:nvSpPr>
          <p:spPr>
            <a:xfrm rot="16200000">
              <a:off x="15738957" y="12231587"/>
              <a:ext cx="2317863" cy="588724"/>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ja" sz="2800" b="0" i="0" u="none" strike="noStrike" cap="none" dirty="0">
                  <a:solidFill>
                    <a:srgbClr val="000000"/>
                  </a:solidFill>
                  <a:latin typeface="Arial" panose="020B0604020202020204" pitchFamily="34" charset="0"/>
                  <a:ea typeface="Arial"/>
                  <a:cs typeface="Arial" panose="020B0604020202020204" pitchFamily="34" charset="0"/>
                  <a:sym typeface="Arial"/>
                </a:rPr>
                <a:t>ΔE(MeV)</a:t>
              </a:r>
            </a:p>
          </p:txBody>
        </p:sp>
        <p:sp>
          <p:nvSpPr>
            <p:cNvPr id="8" name="テキスト ボックス 7">
              <a:extLst>
                <a:ext uri="{FF2B5EF4-FFF2-40B4-BE49-F238E27FC236}">
                  <a16:creationId xmlns:a16="http://schemas.microsoft.com/office/drawing/2014/main" id="{68923984-34EB-67D9-FC64-0FFE096EA223}"/>
                </a:ext>
              </a:extLst>
            </p:cNvPr>
            <p:cNvSpPr txBox="1"/>
            <p:nvPr/>
          </p:nvSpPr>
          <p:spPr>
            <a:xfrm>
              <a:off x="17815332" y="11397101"/>
              <a:ext cx="2190299" cy="646331"/>
            </a:xfrm>
            <a:prstGeom prst="rect">
              <a:avLst/>
            </a:prstGeom>
            <a:noFill/>
          </p:spPr>
          <p:txBody>
            <a:bodyPr wrap="square" rtlCol="0">
              <a:spAutoFit/>
            </a:bodyPr>
            <a:lstStyle/>
            <a:p>
              <a:r>
                <a:rPr kumimoji="1" lang="en-US" altLang="ja-JP" sz="3600" dirty="0">
                  <a:latin typeface="Arial" panose="020B0604020202020204" pitchFamily="34" charset="0"/>
                  <a:cs typeface="Arial" panose="020B0604020202020204" pitchFamily="34" charset="0"/>
                </a:rPr>
                <a:t>PID</a:t>
              </a:r>
              <a:endParaRPr kumimoji="1" lang="ja-JP" altLang="en-US" sz="3600">
                <a:latin typeface="Arial" panose="020B0604020202020204" pitchFamily="34" charset="0"/>
                <a:cs typeface="Arial" panose="020B0604020202020204" pitchFamily="34" charset="0"/>
              </a:endParaRPr>
            </a:p>
          </p:txBody>
        </p:sp>
      </p:grpSp>
      <p:pic>
        <p:nvPicPr>
          <p:cNvPr id="9" name="図 8">
            <a:extLst>
              <a:ext uri="{FF2B5EF4-FFF2-40B4-BE49-F238E27FC236}">
                <a16:creationId xmlns:a16="http://schemas.microsoft.com/office/drawing/2014/main" id="{A68CBC46-9ED2-6D7C-7C14-20D199C952D4}"/>
              </a:ext>
            </a:extLst>
          </p:cNvPr>
          <p:cNvPicPr/>
          <p:nvPr/>
        </p:nvPicPr>
        <p:blipFill>
          <a:blip r:embed="rId4">
            <a:extLst>
              <a:ext uri="{28A0092B-C50C-407E-A947-70E740481C1C}">
                <a14:useLocalDpi xmlns:a14="http://schemas.microsoft.com/office/drawing/2010/main" val="0"/>
              </a:ext>
            </a:extLst>
          </a:blip>
          <a:stretch>
            <a:fillRect/>
          </a:stretch>
        </p:blipFill>
        <p:spPr>
          <a:xfrm rot="5400000">
            <a:off x="4910402" y="849084"/>
            <a:ext cx="3534591" cy="5205489"/>
          </a:xfrm>
          <a:prstGeom prst="rect">
            <a:avLst/>
          </a:prstGeom>
        </p:spPr>
      </p:pic>
      <p:cxnSp>
        <p:nvCxnSpPr>
          <p:cNvPr id="10" name="直線矢印コネクタ 9">
            <a:extLst>
              <a:ext uri="{FF2B5EF4-FFF2-40B4-BE49-F238E27FC236}">
                <a16:creationId xmlns:a16="http://schemas.microsoft.com/office/drawing/2014/main" id="{35F3B78B-868A-7250-C108-05B907892866}"/>
              </a:ext>
            </a:extLst>
          </p:cNvPr>
          <p:cNvCxnSpPr>
            <a:cxnSpLocks/>
          </p:cNvCxnSpPr>
          <p:nvPr/>
        </p:nvCxnSpPr>
        <p:spPr>
          <a:xfrm>
            <a:off x="6668676" y="4155097"/>
            <a:ext cx="0" cy="749300"/>
          </a:xfrm>
          <a:prstGeom prst="straightConnector1">
            <a:avLst/>
          </a:prstGeom>
          <a:ln>
            <a:headEnd type="triangle" w="med" len="med"/>
            <a:tailEnd type="none" w="med" len="med"/>
          </a:ln>
        </p:spPr>
        <p:style>
          <a:lnRef idx="1">
            <a:schemeClr val="accent2"/>
          </a:lnRef>
          <a:fillRef idx="0">
            <a:schemeClr val="accent2"/>
          </a:fillRef>
          <a:effectRef idx="0">
            <a:schemeClr val="accent2"/>
          </a:effectRef>
          <a:fontRef idx="minor">
            <a:schemeClr val="tx1"/>
          </a:fontRef>
        </p:style>
      </p:cxnSp>
      <p:sp>
        <p:nvSpPr>
          <p:cNvPr id="11" name="テキスト ボックス 10">
            <a:extLst>
              <a:ext uri="{FF2B5EF4-FFF2-40B4-BE49-F238E27FC236}">
                <a16:creationId xmlns:a16="http://schemas.microsoft.com/office/drawing/2014/main" id="{01E20C6A-1882-D2BC-0E1C-A2F9C262F815}"/>
              </a:ext>
            </a:extLst>
          </p:cNvPr>
          <p:cNvSpPr txBox="1"/>
          <p:nvPr/>
        </p:nvSpPr>
        <p:spPr>
          <a:xfrm>
            <a:off x="5681697" y="5058300"/>
            <a:ext cx="7493515" cy="584775"/>
          </a:xfrm>
          <a:prstGeom prst="rect">
            <a:avLst/>
          </a:prstGeom>
          <a:noFill/>
        </p:spPr>
        <p:txBody>
          <a:bodyPr wrap="square" rtlCol="0">
            <a:spAutoFit/>
          </a:bodyPr>
          <a:lstStyle/>
          <a:p>
            <a:r>
              <a:rPr kumimoji="1" lang="en-US" altLang="ja-JP" sz="3200" baseline="30000" dirty="0">
                <a:latin typeface="Arial" panose="020B0604020202020204" pitchFamily="34" charset="0"/>
                <a:cs typeface="Arial" panose="020B0604020202020204" pitchFamily="34" charset="0"/>
              </a:rPr>
              <a:t>52</a:t>
            </a:r>
            <a:r>
              <a:rPr kumimoji="1" lang="en-US" altLang="ja-JP" sz="3200" dirty="0">
                <a:latin typeface="Arial" panose="020B0604020202020204" pitchFamily="34" charset="0"/>
                <a:cs typeface="Arial" panose="020B0604020202020204" pitchFamily="34" charset="0"/>
              </a:rPr>
              <a:t>Fe(12+)</a:t>
            </a:r>
            <a:endParaRPr kumimoji="1" lang="ja-JP" altLang="en-US" sz="3200">
              <a:latin typeface="Arial" panose="020B0604020202020204" pitchFamily="34" charset="0"/>
              <a:cs typeface="Arial" panose="020B0604020202020204" pitchFamily="34" charset="0"/>
            </a:endParaRPr>
          </a:p>
        </p:txBody>
      </p:sp>
      <p:pic>
        <p:nvPicPr>
          <p:cNvPr id="12" name="図 11">
            <a:extLst>
              <a:ext uri="{FF2B5EF4-FFF2-40B4-BE49-F238E27FC236}">
                <a16:creationId xmlns:a16="http://schemas.microsoft.com/office/drawing/2014/main" id="{0398B5BD-2ED2-291E-A92F-382DA59A4113}"/>
              </a:ext>
            </a:extLst>
          </p:cNvPr>
          <p:cNvPicPr>
            <a:picLocks noChangeAspect="1"/>
          </p:cNvPicPr>
          <p:nvPr/>
        </p:nvPicPr>
        <p:blipFill>
          <a:blip r:embed="rId5"/>
          <a:stretch>
            <a:fillRect/>
          </a:stretch>
        </p:blipFill>
        <p:spPr>
          <a:xfrm>
            <a:off x="9021901" y="1979786"/>
            <a:ext cx="2480151" cy="3133414"/>
          </a:xfrm>
          <a:prstGeom prst="rect">
            <a:avLst/>
          </a:prstGeom>
          <a:ln>
            <a:solidFill>
              <a:srgbClr val="0070C0"/>
            </a:solidFill>
          </a:ln>
        </p:spPr>
      </p:pic>
      <p:sp>
        <p:nvSpPr>
          <p:cNvPr id="13" name="テキスト ボックス 12">
            <a:extLst>
              <a:ext uri="{FF2B5EF4-FFF2-40B4-BE49-F238E27FC236}">
                <a16:creationId xmlns:a16="http://schemas.microsoft.com/office/drawing/2014/main" id="{AABF663A-3A74-4906-AD94-DE6C92F03BA6}"/>
              </a:ext>
            </a:extLst>
          </p:cNvPr>
          <p:cNvSpPr txBox="1"/>
          <p:nvPr/>
        </p:nvSpPr>
        <p:spPr>
          <a:xfrm>
            <a:off x="9021901" y="1548249"/>
            <a:ext cx="2884537" cy="369332"/>
          </a:xfrm>
          <a:prstGeom prst="rect">
            <a:avLst/>
          </a:prstGeom>
          <a:noFill/>
        </p:spPr>
        <p:txBody>
          <a:bodyPr wrap="square" rtlCol="0">
            <a:spAutoFit/>
          </a:bodyPr>
          <a:lstStyle/>
          <a:p>
            <a:r>
              <a:rPr kumimoji="1" lang="en-US" altLang="ja-JP" baseline="30000" dirty="0">
                <a:latin typeface="Arial" panose="020B0604020202020204" pitchFamily="34" charset="0"/>
                <a:cs typeface="Arial" panose="020B0604020202020204" pitchFamily="34" charset="0"/>
              </a:rPr>
              <a:t>52</a:t>
            </a:r>
            <a:r>
              <a:rPr kumimoji="1" lang="en-US" altLang="ja-JP" dirty="0">
                <a:latin typeface="Arial" panose="020B0604020202020204" pitchFamily="34" charset="0"/>
                <a:cs typeface="Arial" panose="020B0604020202020204" pitchFamily="34" charset="0"/>
              </a:rPr>
              <a:t>Fe(12+) decay scheme</a:t>
            </a:r>
            <a:endParaRPr kumimoji="1" lang="ja-JP" altLang="en-US">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3C834CC8-155A-DA75-D247-0E9B582F6734}"/>
              </a:ext>
            </a:extLst>
          </p:cNvPr>
          <p:cNvSpPr txBox="1"/>
          <p:nvPr/>
        </p:nvSpPr>
        <p:spPr>
          <a:xfrm>
            <a:off x="5585162" y="1467635"/>
            <a:ext cx="3019760" cy="523220"/>
          </a:xfrm>
          <a:prstGeom prst="rect">
            <a:avLst/>
          </a:prstGeom>
          <a:solidFill>
            <a:schemeClr val="bg1"/>
          </a:solidFill>
        </p:spPr>
        <p:txBody>
          <a:bodyPr wrap="square" rtlCol="0">
            <a:spAutoFit/>
          </a:bodyPr>
          <a:lstStyle/>
          <a:p>
            <a:r>
              <a:rPr kumimoji="1" lang="en-US" altLang="ja-JP" sz="2800" dirty="0" err="1">
                <a:latin typeface="Arial" panose="020B0604020202020204" pitchFamily="34" charset="0"/>
                <a:cs typeface="Arial" panose="020B0604020202020204" pitchFamily="34" charset="0"/>
              </a:rPr>
              <a:t>γ</a:t>
            </a:r>
            <a:r>
              <a:rPr lang="en-US" altLang="ja-JP" sz="2800" dirty="0">
                <a:latin typeface="Arial" panose="020B0604020202020204" pitchFamily="34" charset="0"/>
                <a:cs typeface="Arial" panose="020B0604020202020204" pitchFamily="34" charset="0"/>
              </a:rPr>
              <a:t>-ray Energy plot</a:t>
            </a:r>
            <a:endParaRPr kumimoji="1" lang="ja-JP" altLang="en-US" sz="280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B5082BBA-9C20-BA23-46ED-EAAD85AC4630}"/>
              </a:ext>
            </a:extLst>
          </p:cNvPr>
          <p:cNvSpPr txBox="1"/>
          <p:nvPr/>
        </p:nvSpPr>
        <p:spPr>
          <a:xfrm>
            <a:off x="339435" y="5360071"/>
            <a:ext cx="11031150" cy="954107"/>
          </a:xfrm>
          <a:prstGeom prst="rect">
            <a:avLst/>
          </a:prstGeom>
          <a:noFill/>
        </p:spPr>
        <p:txBody>
          <a:bodyPr wrap="square" rtlCol="0">
            <a:spAutoFit/>
          </a:bodyPr>
          <a:lstStyle/>
          <a:p>
            <a:r>
              <a:rPr lang="ja-JP" altLang="en-US" sz="2800">
                <a:latin typeface="Arial" panose="020B0604020202020204" pitchFamily="34" charset="0"/>
                <a:cs typeface="Arial" panose="020B0604020202020204" pitchFamily="34" charset="0"/>
              </a:rPr>
              <a:t>・</a:t>
            </a:r>
            <a:r>
              <a:rPr lang="en-US" altLang="ja-JP" sz="2800" dirty="0">
                <a:latin typeface="Arial" panose="020B0604020202020204" pitchFamily="34" charset="0"/>
                <a:cs typeface="Arial" panose="020B0604020202020204" pitchFamily="34" charset="0"/>
              </a:rPr>
              <a:t>Fragment</a:t>
            </a:r>
            <a:r>
              <a:rPr kumimoji="1" lang="en-US" altLang="ja-JP" sz="2800" baseline="-25000" dirty="0">
                <a:latin typeface="Arial" panose="020B0604020202020204" pitchFamily="34" charset="0"/>
                <a:cs typeface="Arial" panose="020B0604020202020204" pitchFamily="34" charset="0"/>
              </a:rPr>
              <a:t>  </a:t>
            </a:r>
            <a:r>
              <a:rPr kumimoji="1" lang="en-US" altLang="ja-JP" sz="2800" dirty="0">
                <a:latin typeface="Arial" panose="020B0604020202020204" pitchFamily="34" charset="0"/>
                <a:cs typeface="Arial" panose="020B0604020202020204" pitchFamily="34" charset="0"/>
              </a:rPr>
              <a:t>:</a:t>
            </a:r>
            <a:r>
              <a:rPr lang="el-GR" altLang="ja-JP" sz="2800" dirty="0">
                <a:latin typeface="Arial" panose="020B0604020202020204" pitchFamily="34" charset="0"/>
                <a:cs typeface="Arial" panose="020B0604020202020204" pitchFamily="34" charset="0"/>
              </a:rPr>
              <a:t>Δ</a:t>
            </a:r>
            <a:r>
              <a:rPr lang="en-US" altLang="ja-JP" sz="2800" dirty="0">
                <a:latin typeface="Arial" panose="020B0604020202020204" pitchFamily="34" charset="0"/>
                <a:cs typeface="Arial" panose="020B0604020202020204" pitchFamily="34" charset="0"/>
              </a:rPr>
              <a:t>E-</a:t>
            </a:r>
            <a:r>
              <a:rPr lang="en-US" altLang="ja-JP" sz="2800" dirty="0" err="1">
                <a:latin typeface="Arial" panose="020B0604020202020204" pitchFamily="34" charset="0"/>
                <a:cs typeface="Arial" panose="020B0604020202020204" pitchFamily="34" charset="0"/>
              </a:rPr>
              <a:t>ToF</a:t>
            </a:r>
            <a:r>
              <a:rPr lang="en-US" altLang="ja-JP" sz="2800" dirty="0">
                <a:latin typeface="Arial" panose="020B0604020202020204" pitchFamily="34" charset="0"/>
                <a:cs typeface="Arial" panose="020B0604020202020204" pitchFamily="34" charset="0"/>
              </a:rPr>
              <a:t> </a:t>
            </a:r>
            <a:r>
              <a:rPr kumimoji="1" lang="en-US" altLang="ja-JP" sz="2800" dirty="0">
                <a:latin typeface="Arial" panose="020B0604020202020204" pitchFamily="34" charset="0"/>
                <a:cs typeface="Arial" panose="020B0604020202020204" pitchFamily="34" charset="0"/>
              </a:rPr>
              <a:t>plot</a:t>
            </a:r>
            <a:br>
              <a:rPr kumimoji="1" lang="en-US" altLang="ja-JP" sz="2800" dirty="0">
                <a:latin typeface="Arial" panose="020B0604020202020204" pitchFamily="34" charset="0"/>
                <a:cs typeface="Arial" panose="020B0604020202020204" pitchFamily="34" charset="0"/>
              </a:rPr>
            </a:br>
            <a:r>
              <a:rPr kumimoji="1" lang="ja-JP" altLang="en-US" sz="2800">
                <a:latin typeface="Arial" panose="020B0604020202020204" pitchFamily="34" charset="0"/>
                <a:cs typeface="Arial" panose="020B0604020202020204" pitchFamily="34" charset="0"/>
              </a:rPr>
              <a:t>・</a:t>
            </a:r>
            <a:r>
              <a:rPr kumimoji="1" lang="en-US" altLang="ja-JP" sz="2800" dirty="0">
                <a:latin typeface="Arial" panose="020B0604020202020204" pitchFamily="34" charset="0"/>
                <a:cs typeface="Arial" panose="020B0604020202020204" pitchFamily="34" charset="0"/>
              </a:rPr>
              <a:t>Isomer</a:t>
            </a:r>
            <a:r>
              <a:rPr lang="en-US" altLang="ja-JP" sz="2800" baseline="-25000" dirty="0">
                <a:latin typeface="Arial" panose="020B0604020202020204" pitchFamily="34" charset="0"/>
                <a:cs typeface="Arial" panose="020B0604020202020204" pitchFamily="34" charset="0"/>
              </a:rPr>
              <a:t>  </a:t>
            </a:r>
            <a:r>
              <a:rPr lang="en-US" altLang="ja-JP" sz="2800" dirty="0">
                <a:latin typeface="Arial" panose="020B0604020202020204" pitchFamily="34" charset="0"/>
                <a:cs typeface="Arial" panose="020B0604020202020204" pitchFamily="34" charset="0"/>
              </a:rPr>
              <a:t>: </a:t>
            </a:r>
            <a:r>
              <a:rPr lang="en-US" altLang="ja-JP" sz="2800" dirty="0" err="1">
                <a:latin typeface="Arial" panose="020B0604020202020204" pitchFamily="34" charset="0"/>
                <a:cs typeface="Arial" panose="020B0604020202020204" pitchFamily="34" charset="0"/>
              </a:rPr>
              <a:t>γ</a:t>
            </a:r>
            <a:r>
              <a:rPr lang="en-US" altLang="ja-JP" sz="2800" dirty="0">
                <a:latin typeface="Arial" panose="020B0604020202020204" pitchFamily="34" charset="0"/>
                <a:cs typeface="Arial" panose="020B0604020202020204" pitchFamily="34" charset="0"/>
              </a:rPr>
              <a:t>-ray energy plot</a:t>
            </a:r>
            <a:endParaRPr kumimoji="1" lang="ja-JP" altLang="en-US" sz="2800" baseline="-25000">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929DF26B-3FA0-F9F7-8610-491CCE2421F4}"/>
              </a:ext>
            </a:extLst>
          </p:cNvPr>
          <p:cNvSpPr txBox="1"/>
          <p:nvPr/>
        </p:nvSpPr>
        <p:spPr>
          <a:xfrm>
            <a:off x="6633287" y="2089095"/>
            <a:ext cx="2388614" cy="646331"/>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1h and 1 Mpps primary beam</a:t>
            </a:r>
            <a:endParaRPr kumimoji="1" lang="ja-JP" altLang="en-US">
              <a:latin typeface="Arial" panose="020B0604020202020204" pitchFamily="34" charset="0"/>
              <a:cs typeface="Arial" panose="020B0604020202020204" pitchFamily="34" charset="0"/>
            </a:endParaRPr>
          </a:p>
        </p:txBody>
      </p:sp>
      <p:sp>
        <p:nvSpPr>
          <p:cNvPr id="23" name="円/楕円 22">
            <a:extLst>
              <a:ext uri="{FF2B5EF4-FFF2-40B4-BE49-F238E27FC236}">
                <a16:creationId xmlns:a16="http://schemas.microsoft.com/office/drawing/2014/main" id="{333E9312-1898-4350-A496-5ED4739AEED6}"/>
              </a:ext>
            </a:extLst>
          </p:cNvPr>
          <p:cNvSpPr/>
          <p:nvPr/>
        </p:nvSpPr>
        <p:spPr>
          <a:xfrm>
            <a:off x="1593990" y="3216521"/>
            <a:ext cx="564137" cy="26153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7005DF5A-FACA-BD3C-08F6-BB0E829CAA2E}"/>
              </a:ext>
            </a:extLst>
          </p:cNvPr>
          <p:cNvPicPr>
            <a:picLocks noChangeAspect="1"/>
          </p:cNvPicPr>
          <p:nvPr/>
        </p:nvPicPr>
        <p:blipFill rotWithShape="1">
          <a:blip r:embed="rId3">
            <a:extLst>
              <a:ext uri="{28A0092B-C50C-407E-A947-70E740481C1C}">
                <a14:useLocalDpi xmlns:a14="http://schemas.microsoft.com/office/drawing/2010/main" val="0"/>
              </a:ext>
            </a:extLst>
          </a:blip>
          <a:srcRect l="11255" t="41778" r="82436" b="32444"/>
          <a:stretch>
            <a:fillRect/>
          </a:stretch>
        </p:blipFill>
        <p:spPr>
          <a:xfrm>
            <a:off x="865593" y="2402211"/>
            <a:ext cx="609255" cy="1981410"/>
          </a:xfrm>
          <a:prstGeom prst="rect">
            <a:avLst/>
          </a:prstGeom>
        </p:spPr>
      </p:pic>
      <p:sp>
        <p:nvSpPr>
          <p:cNvPr id="25" name="テキスト ボックス 24">
            <a:extLst>
              <a:ext uri="{FF2B5EF4-FFF2-40B4-BE49-F238E27FC236}">
                <a16:creationId xmlns:a16="http://schemas.microsoft.com/office/drawing/2014/main" id="{A32F59FC-003D-3B8E-4D97-3E2725C432CB}"/>
              </a:ext>
            </a:extLst>
          </p:cNvPr>
          <p:cNvSpPr txBox="1"/>
          <p:nvPr/>
        </p:nvSpPr>
        <p:spPr>
          <a:xfrm>
            <a:off x="1186515" y="2939466"/>
            <a:ext cx="852331" cy="369332"/>
          </a:xfrm>
          <a:prstGeom prst="rect">
            <a:avLst/>
          </a:prstGeom>
          <a:noFill/>
        </p:spPr>
        <p:txBody>
          <a:bodyPr wrap="square" rtlCol="0">
            <a:spAutoFit/>
          </a:bodyPr>
          <a:lstStyle/>
          <a:p>
            <a:r>
              <a:rPr kumimoji="1" lang="en-US" altLang="ja-JP" baseline="30000" dirty="0">
                <a:solidFill>
                  <a:srgbClr val="FF0000"/>
                </a:solidFill>
              </a:rPr>
              <a:t>52</a:t>
            </a:r>
            <a:r>
              <a:rPr kumimoji="1" lang="en-US" altLang="ja-JP" dirty="0">
                <a:solidFill>
                  <a:srgbClr val="FF0000"/>
                </a:solidFill>
              </a:rPr>
              <a:t>Fe</a:t>
            </a:r>
            <a:endParaRPr kumimoji="1" lang="ja-JP" altLang="en-US">
              <a:solidFill>
                <a:srgbClr val="FF0000"/>
              </a:solidFill>
            </a:endParaRPr>
          </a:p>
        </p:txBody>
      </p:sp>
    </p:spTree>
    <p:extLst>
      <p:ext uri="{BB962C8B-B14F-4D97-AF65-F5344CB8AC3E}">
        <p14:creationId xmlns:p14="http://schemas.microsoft.com/office/powerpoint/2010/main" val="85552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2BF19-6242-15FC-7322-9218A45C1939}"/>
              </a:ext>
            </a:extLst>
          </p:cNvPr>
          <p:cNvSpPr>
            <a:spLocks noGrp="1"/>
          </p:cNvSpPr>
          <p:nvPr>
            <p:ph type="title"/>
          </p:nvPr>
        </p:nvSpPr>
        <p:spPr>
          <a:xfrm>
            <a:off x="339444" y="365125"/>
            <a:ext cx="11140440" cy="1325563"/>
          </a:xfrm>
        </p:spPr>
        <p:txBody>
          <a:bodyPr/>
          <a:lstStyle/>
          <a:p>
            <a:r>
              <a:rPr lang="en-US" altLang="ja-JP" dirty="0">
                <a:latin typeface="Arial" panose="020B0604020202020204" pitchFamily="34" charset="0"/>
                <a:cs typeface="Arial" panose="020B0604020202020204" pitchFamily="34" charset="0"/>
              </a:rPr>
              <a:t>Result &amp; Discussion: </a:t>
            </a:r>
            <a:r>
              <a:rPr lang="en-US" altLang="ja-JP" sz="3600" dirty="0">
                <a:latin typeface="Arial" panose="020B0604020202020204" pitchFamily="34" charset="0"/>
                <a:cs typeface="Arial" panose="020B0604020202020204" pitchFamily="34" charset="0"/>
              </a:rPr>
              <a:t>momentum distribution</a:t>
            </a:r>
            <a:endParaRPr kumimoji="1" lang="ja-JP" altLang="en-US">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0DD71D53-2611-0642-36E2-B80BED7D4B49}"/>
              </a:ext>
            </a:extLst>
          </p:cNvPr>
          <p:cNvSpPr txBox="1"/>
          <p:nvPr/>
        </p:nvSpPr>
        <p:spPr>
          <a:xfrm>
            <a:off x="15463353" y="13975291"/>
            <a:ext cx="14774868" cy="2616101"/>
          </a:xfrm>
          <a:prstGeom prst="rect">
            <a:avLst/>
          </a:prstGeom>
          <a:noFill/>
        </p:spPr>
        <p:txBody>
          <a:bodyPr wrap="square" rtlCol="0">
            <a:spAutoFit/>
          </a:bodyPr>
          <a:lstStyle/>
          <a:p>
            <a:endParaRPr lang="en-US" altLang="ja-JP" sz="1600" b="0" i="0" dirty="0">
              <a:solidFill>
                <a:srgbClr val="4B4B4B"/>
              </a:solidFill>
              <a:effectLst/>
              <a:latin typeface="Arial" panose="020B0604020202020204" pitchFamily="34" charset="0"/>
              <a:cs typeface="Arial" panose="020B0604020202020204" pitchFamily="34" charset="0"/>
            </a:endParaRPr>
          </a:p>
          <a:p>
            <a:endParaRPr lang="en-US" altLang="ja-JP" sz="1200" dirty="0">
              <a:solidFill>
                <a:srgbClr val="4B4B4B"/>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kumimoji="1" lang="en-US" altLang="ja-JP" sz="2800" dirty="0">
                <a:latin typeface="Arial" panose="020B0604020202020204" pitchFamily="34" charset="0"/>
                <a:cs typeface="Arial" panose="020B0604020202020204" pitchFamily="34" charset="0"/>
              </a:rPr>
              <a:t>Horizontal axis shows </a:t>
            </a:r>
            <a:r>
              <a:rPr lang="en-US" altLang="ja-JP" sz="2800" i="1" dirty="0" err="1">
                <a:latin typeface="Arial" panose="020B0604020202020204" pitchFamily="34" charset="0"/>
                <a:cs typeface="Arial" panose="020B0604020202020204" pitchFamily="34" charset="0"/>
              </a:rPr>
              <a:t>P</a:t>
            </a:r>
            <a:r>
              <a:rPr kumimoji="1" lang="en-US" altLang="ja-JP" sz="2800" i="1" baseline="-25000" dirty="0" err="1">
                <a:latin typeface="Arial" panose="020B0604020202020204" pitchFamily="34" charset="0"/>
                <a:cs typeface="Arial" panose="020B0604020202020204" pitchFamily="34" charset="0"/>
              </a:rPr>
              <a:t>diff</a:t>
            </a:r>
            <a:r>
              <a:rPr kumimoji="1" lang="en-US" altLang="ja-JP" sz="2800" i="1" dirty="0">
                <a:latin typeface="Arial" panose="020B0604020202020204" pitchFamily="34" charset="0"/>
                <a:cs typeface="Arial" panose="020B0604020202020204" pitchFamily="34" charset="0"/>
              </a:rPr>
              <a:t>(MeV/c)</a:t>
            </a:r>
            <a:endParaRPr lang="en-US" altLang="ja-JP" sz="2800" b="0" i="1" dirty="0">
              <a:solidFill>
                <a:srgbClr val="4B4B4B"/>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ja-JP" sz="2800" dirty="0">
                <a:solidFill>
                  <a:srgbClr val="4B4B4B"/>
                </a:solidFill>
                <a:latin typeface="Arial" panose="020B0604020202020204" pitchFamily="34" charset="0"/>
                <a:cs typeface="Arial" panose="020B0604020202020204" pitchFamily="34" charset="0"/>
              </a:rPr>
              <a:t>The representative value of the momentum distribution is fitted by Gaussian.</a:t>
            </a:r>
          </a:p>
          <a:p>
            <a:pPr marL="285750" indent="-285750">
              <a:buFont typeface="Arial" panose="020B0604020202020204" pitchFamily="34" charset="0"/>
              <a:buChar char="•"/>
            </a:pPr>
            <a:r>
              <a:rPr lang="en-US" altLang="ja-JP" sz="2800" dirty="0">
                <a:solidFill>
                  <a:srgbClr val="4B4B4B"/>
                </a:solidFill>
                <a:latin typeface="Arial" panose="020B0604020202020204" pitchFamily="34" charset="0"/>
                <a:cs typeface="Arial" panose="020B0604020202020204" pitchFamily="34" charset="0"/>
              </a:rPr>
              <a:t>The center of gaussian defined as </a:t>
            </a:r>
            <a:r>
              <a:rPr lang="en-US" altLang="ja-JP" sz="2800" dirty="0" err="1">
                <a:solidFill>
                  <a:srgbClr val="FF0000"/>
                </a:solidFill>
                <a:latin typeface="Arial" panose="020B0604020202020204" pitchFamily="34" charset="0"/>
                <a:cs typeface="Arial" panose="020B0604020202020204" pitchFamily="34" charset="0"/>
              </a:rPr>
              <a:t>M</a:t>
            </a:r>
            <a:r>
              <a:rPr lang="en-US" altLang="ja-JP" sz="2800" baseline="-25000" dirty="0" err="1">
                <a:solidFill>
                  <a:srgbClr val="FF0000"/>
                </a:solidFill>
                <a:latin typeface="Arial" panose="020B0604020202020204" pitchFamily="34" charset="0"/>
                <a:cs typeface="Arial" panose="020B0604020202020204" pitchFamily="34" charset="0"/>
              </a:rPr>
              <a:t>diff</a:t>
            </a:r>
            <a:r>
              <a:rPr lang="en-US" altLang="ja-JP" sz="2800" dirty="0">
                <a:solidFill>
                  <a:srgbClr val="FF0000"/>
                </a:solidFill>
                <a:latin typeface="Arial" panose="020B0604020202020204" pitchFamily="34" charset="0"/>
                <a:cs typeface="Arial" panose="020B0604020202020204" pitchFamily="34" charset="0"/>
              </a:rPr>
              <a:t>(</a:t>
            </a:r>
            <a:r>
              <a:rPr lang="en-US" altLang="ja-JP" sz="2800" dirty="0" err="1">
                <a:solidFill>
                  <a:srgbClr val="FF0000"/>
                </a:solidFill>
                <a:latin typeface="Arial" panose="020B0604020202020204" pitchFamily="34" charset="0"/>
                <a:cs typeface="Arial" panose="020B0604020202020204" pitchFamily="34" charset="0"/>
              </a:rPr>
              <a:t>unb</a:t>
            </a:r>
            <a:r>
              <a:rPr lang="en-US" altLang="ja-JP" sz="2800" dirty="0">
                <a:solidFill>
                  <a:srgbClr val="FF0000"/>
                </a:solidFill>
                <a:latin typeface="Arial" panose="020B0604020202020204" pitchFamily="34" charset="0"/>
                <a:cs typeface="Arial" panose="020B0604020202020204" pitchFamily="34" charset="0"/>
              </a:rPr>
              <a:t>),</a:t>
            </a:r>
            <a:r>
              <a:rPr lang="en-US" altLang="ja-JP" sz="2800" dirty="0" err="1">
                <a:solidFill>
                  <a:srgbClr val="0070C0"/>
                </a:solidFill>
                <a:latin typeface="Arial" panose="020B0604020202020204" pitchFamily="34" charset="0"/>
                <a:cs typeface="Arial" panose="020B0604020202020204" pitchFamily="34" charset="0"/>
              </a:rPr>
              <a:t>M</a:t>
            </a:r>
            <a:r>
              <a:rPr lang="en-US" altLang="ja-JP" sz="2800" baseline="-25000" dirty="0" err="1">
                <a:solidFill>
                  <a:srgbClr val="0070C0"/>
                </a:solidFill>
                <a:latin typeface="Arial" panose="020B0604020202020204" pitchFamily="34" charset="0"/>
                <a:cs typeface="Arial" panose="020B0604020202020204" pitchFamily="34" charset="0"/>
              </a:rPr>
              <a:t>diff</a:t>
            </a:r>
            <a:r>
              <a:rPr lang="en-US" altLang="ja-JP" sz="2800" dirty="0">
                <a:solidFill>
                  <a:srgbClr val="0070C0"/>
                </a:solidFill>
                <a:latin typeface="Arial" panose="020B0604020202020204" pitchFamily="34" charset="0"/>
                <a:cs typeface="Arial" panose="020B0604020202020204" pitchFamily="34" charset="0"/>
              </a:rPr>
              <a:t>(iso)</a:t>
            </a:r>
            <a:endParaRPr kumimoji="1" lang="ja-JP" altLang="en-US" sz="2800">
              <a:latin typeface="Arial" panose="020B0604020202020204" pitchFamily="34" charset="0"/>
              <a:cs typeface="Arial" panose="020B0604020202020204" pitchFamily="34" charset="0"/>
            </a:endParaRPr>
          </a:p>
          <a:p>
            <a:r>
              <a:rPr lang="ja-JP" altLang="en-US" sz="3600" b="0" i="0">
                <a:solidFill>
                  <a:srgbClr val="4B4B4B"/>
                </a:solidFill>
                <a:effectLst/>
                <a:latin typeface="Arial" panose="020B0604020202020204" pitchFamily="34" charset="0"/>
                <a:cs typeface="Arial" panose="020B0604020202020204" pitchFamily="34" charset="0"/>
              </a:rPr>
              <a:t> </a:t>
            </a:r>
            <a:br>
              <a:rPr lang="ja-JP" altLang="en-US" sz="1600">
                <a:latin typeface="Arial" panose="020B0604020202020204" pitchFamily="34" charset="0"/>
                <a:cs typeface="Arial" panose="020B0604020202020204" pitchFamily="34" charset="0"/>
              </a:rPr>
            </a:br>
            <a:endParaRPr kumimoji="1" lang="ja-JP" altLang="en-US" sz="160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F012E1BF-E3CE-FED4-DD8A-F1607D5CB7B9}"/>
              </a:ext>
            </a:extLst>
          </p:cNvPr>
          <p:cNvSpPr txBox="1"/>
          <p:nvPr/>
        </p:nvSpPr>
        <p:spPr>
          <a:xfrm>
            <a:off x="15419308" y="15222316"/>
            <a:ext cx="14701233" cy="2062103"/>
          </a:xfrm>
          <a:prstGeom prst="rect">
            <a:avLst/>
          </a:prstGeom>
          <a:noFill/>
        </p:spPr>
        <p:txBody>
          <a:bodyPr wrap="square">
            <a:spAutoFit/>
          </a:bodyPr>
          <a:lstStyle/>
          <a:p>
            <a:pPr algn="l"/>
            <a:endParaRPr lang="en-US" altLang="ja-JP" sz="3200" dirty="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altLang="ja-JP" sz="3200" dirty="0">
                <a:latin typeface="Arial" panose="020B0604020202020204" pitchFamily="34" charset="0"/>
                <a:cs typeface="Arial" panose="020B0604020202020204" pitchFamily="34" charset="0"/>
              </a:rPr>
              <a:t>Momentum peak of the isomer(</a:t>
            </a:r>
            <a:r>
              <a:rPr lang="en-US" altLang="ja-JP" sz="3200" dirty="0" err="1">
                <a:latin typeface="Arial" panose="020B0604020202020204" pitchFamily="34" charset="0"/>
                <a:cs typeface="Arial" panose="020B0604020202020204" pitchFamily="34" charset="0"/>
              </a:rPr>
              <a:t>M</a:t>
            </a:r>
            <a:r>
              <a:rPr lang="en-US" altLang="ja-JP" sz="3200" baseline="-25000" dirty="0" err="1">
                <a:latin typeface="Arial" panose="020B0604020202020204" pitchFamily="34" charset="0"/>
                <a:cs typeface="Arial" panose="020B0604020202020204" pitchFamily="34" charset="0"/>
              </a:rPr>
              <a:t>diff</a:t>
            </a:r>
            <a:r>
              <a:rPr lang="en-US" altLang="ja-JP" sz="3200" dirty="0">
                <a:latin typeface="Arial" panose="020B0604020202020204" pitchFamily="34" charset="0"/>
                <a:cs typeface="Arial" panose="020B0604020202020204" pitchFamily="34" charset="0"/>
              </a:rPr>
              <a:t>(iso)) </a:t>
            </a:r>
            <a:r>
              <a:rPr lang="en" altLang="ja-JP" sz="3200" b="0" i="0" dirty="0">
                <a:solidFill>
                  <a:srgbClr val="1F1F1F"/>
                </a:solidFill>
                <a:effectLst/>
                <a:latin typeface="Arial" panose="020B0604020202020204" pitchFamily="34" charset="0"/>
                <a:cs typeface="Arial" panose="020B0604020202020204" pitchFamily="34" charset="0"/>
              </a:rPr>
              <a:t>decelerated</a:t>
            </a:r>
            <a:r>
              <a:rPr lang="ja-JP" altLang="en-US" sz="3200" b="0" i="0">
                <a:solidFill>
                  <a:srgbClr val="1F1F1F"/>
                </a:solidFill>
                <a:effectLst/>
                <a:latin typeface="Arial" panose="020B0604020202020204" pitchFamily="34" charset="0"/>
                <a:cs typeface="Arial" panose="020B0604020202020204" pitchFamily="34" charset="0"/>
              </a:rPr>
              <a:t> </a:t>
            </a:r>
            <a:r>
              <a:rPr lang="en-US" altLang="ja-JP" sz="3200" b="0" i="0" dirty="0">
                <a:solidFill>
                  <a:srgbClr val="1F1F1F"/>
                </a:solidFill>
                <a:effectLst/>
                <a:latin typeface="Arial" panose="020B0604020202020204" pitchFamily="34" charset="0"/>
                <a:cs typeface="Arial" panose="020B0604020202020204" pitchFamily="34" charset="0"/>
              </a:rPr>
              <a:t>in</a:t>
            </a:r>
            <a:r>
              <a:rPr lang="ja-JP" altLang="en-US" sz="3200" b="0" i="0">
                <a:solidFill>
                  <a:srgbClr val="1F1F1F"/>
                </a:solidFill>
                <a:effectLst/>
                <a:latin typeface="Arial" panose="020B0604020202020204" pitchFamily="34" charset="0"/>
                <a:cs typeface="Arial" panose="020B0604020202020204" pitchFamily="34" charset="0"/>
              </a:rPr>
              <a:t> </a:t>
            </a:r>
            <a:r>
              <a:rPr lang="en" altLang="ja-JP" sz="3200" dirty="0">
                <a:solidFill>
                  <a:srgbClr val="1F1F1F"/>
                </a:solidFill>
                <a:latin typeface="Arial" panose="020B0604020202020204" pitchFamily="34" charset="0"/>
                <a:cs typeface="Arial" panose="020B0604020202020204" pitchFamily="34" charset="0"/>
              </a:rPr>
              <a:t>comparison with</a:t>
            </a:r>
            <a:r>
              <a:rPr lang="en" altLang="ja-JP" sz="3200" b="0" i="0" dirty="0">
                <a:solidFill>
                  <a:srgbClr val="1F1F1F"/>
                </a:solidFill>
                <a:effectLst/>
                <a:latin typeface="Arial" panose="020B0604020202020204" pitchFamily="34" charset="0"/>
                <a:cs typeface="Arial" panose="020B0604020202020204" pitchFamily="34" charset="0"/>
              </a:rPr>
              <a:t> </a:t>
            </a:r>
            <a:r>
              <a:rPr lang="en-US" altLang="ja-JP" sz="3200" dirty="0" err="1">
                <a:latin typeface="Arial" panose="020B0604020202020204" pitchFamily="34" charset="0"/>
                <a:cs typeface="Arial" panose="020B0604020202020204" pitchFamily="34" charset="0"/>
              </a:rPr>
              <a:t>M</a:t>
            </a:r>
            <a:r>
              <a:rPr lang="en-US" altLang="ja-JP" sz="3200" baseline="-25000" dirty="0" err="1">
                <a:latin typeface="Arial" panose="020B0604020202020204" pitchFamily="34" charset="0"/>
                <a:cs typeface="Arial" panose="020B0604020202020204" pitchFamily="34" charset="0"/>
              </a:rPr>
              <a:t>diff</a:t>
            </a:r>
            <a:r>
              <a:rPr lang="en-US" altLang="ja-JP" sz="3200" dirty="0">
                <a:latin typeface="Arial" panose="020B0604020202020204" pitchFamily="34" charset="0"/>
                <a:cs typeface="Arial" panose="020B0604020202020204" pitchFamily="34" charset="0"/>
              </a:rPr>
              <a:t>(</a:t>
            </a:r>
            <a:r>
              <a:rPr lang="en-US" altLang="ja-JP" sz="3200" dirty="0" err="1">
                <a:latin typeface="Arial" panose="020B0604020202020204" pitchFamily="34" charset="0"/>
                <a:cs typeface="Arial" panose="020B0604020202020204" pitchFamily="34" charset="0"/>
              </a:rPr>
              <a:t>unb</a:t>
            </a:r>
            <a:r>
              <a:rPr lang="en-US" altLang="ja-JP" sz="3200" dirty="0">
                <a:latin typeface="Arial" panose="020B0604020202020204" pitchFamily="34" charset="0"/>
                <a:cs typeface="Arial" panose="020B0604020202020204" pitchFamily="34" charset="0"/>
              </a:rPr>
              <a:t>).</a:t>
            </a:r>
          </a:p>
          <a:p>
            <a:pPr marL="457200" indent="-457200" algn="l">
              <a:buFont typeface="Arial" panose="020B0604020202020204" pitchFamily="34" charset="0"/>
              <a:buChar char="•"/>
            </a:pPr>
            <a:r>
              <a:rPr lang="en-US" altLang="ja-JP" sz="3200" dirty="0">
                <a:latin typeface="Arial" panose="020B0604020202020204" pitchFamily="34" charset="0"/>
                <a:cs typeface="Arial" panose="020B0604020202020204" pitchFamily="34" charset="0"/>
              </a:rPr>
              <a:t>The larger the </a:t>
            </a:r>
            <a:r>
              <a:rPr lang="en-US" altLang="ja-JP" sz="3200" dirty="0" err="1">
                <a:latin typeface="Arial" panose="020B0604020202020204" pitchFamily="34" charset="0"/>
                <a:cs typeface="Arial" panose="020B0604020202020204" pitchFamily="34" charset="0"/>
              </a:rPr>
              <a:t>L</a:t>
            </a:r>
            <a:r>
              <a:rPr lang="en-US" altLang="ja-JP" sz="3200" baseline="-25000" dirty="0" err="1">
                <a:latin typeface="Arial" panose="020B0604020202020204" pitchFamily="34" charset="0"/>
                <a:cs typeface="Arial" panose="020B0604020202020204" pitchFamily="34" charset="0"/>
              </a:rPr>
              <a:t>iso</a:t>
            </a:r>
            <a:r>
              <a:rPr lang="en-US" altLang="ja-JP" sz="3200" dirty="0">
                <a:latin typeface="Arial" panose="020B0604020202020204" pitchFamily="34" charset="0"/>
                <a:cs typeface="Arial" panose="020B0604020202020204" pitchFamily="34" charset="0"/>
              </a:rPr>
              <a:t>, the more </a:t>
            </a:r>
            <a:r>
              <a:rPr lang="en-US" altLang="ja-JP" sz="3200" dirty="0" err="1">
                <a:latin typeface="Arial" panose="020B0604020202020204" pitchFamily="34" charset="0"/>
                <a:cs typeface="Arial" panose="020B0604020202020204" pitchFamily="34" charset="0"/>
              </a:rPr>
              <a:t>M</a:t>
            </a:r>
            <a:r>
              <a:rPr lang="en-US" altLang="ja-JP" sz="3200" baseline="-25000" dirty="0" err="1">
                <a:latin typeface="Arial" panose="020B0604020202020204" pitchFamily="34" charset="0"/>
                <a:cs typeface="Arial" panose="020B0604020202020204" pitchFamily="34" charset="0"/>
              </a:rPr>
              <a:t>diff</a:t>
            </a:r>
            <a:r>
              <a:rPr lang="en-US" altLang="ja-JP" sz="3200" dirty="0">
                <a:latin typeface="Arial" panose="020B0604020202020204" pitchFamily="34" charset="0"/>
                <a:cs typeface="Arial" panose="020B0604020202020204" pitchFamily="34" charset="0"/>
              </a:rPr>
              <a:t>(iso) and </a:t>
            </a:r>
            <a:r>
              <a:rPr lang="en-US" altLang="ja-JP" sz="3200" dirty="0" err="1">
                <a:latin typeface="Arial" panose="020B0604020202020204" pitchFamily="34" charset="0"/>
                <a:cs typeface="Arial" panose="020B0604020202020204" pitchFamily="34" charset="0"/>
              </a:rPr>
              <a:t>M</a:t>
            </a:r>
            <a:r>
              <a:rPr lang="en-US" altLang="ja-JP" sz="3200" baseline="-25000" dirty="0" err="1">
                <a:latin typeface="Arial" panose="020B0604020202020204" pitchFamily="34" charset="0"/>
                <a:cs typeface="Arial" panose="020B0604020202020204" pitchFamily="34" charset="0"/>
              </a:rPr>
              <a:t>diff</a:t>
            </a:r>
            <a:r>
              <a:rPr lang="en-US" altLang="ja-JP" sz="3200" dirty="0">
                <a:latin typeface="Arial" panose="020B0604020202020204" pitchFamily="34" charset="0"/>
                <a:cs typeface="Arial" panose="020B0604020202020204" pitchFamily="34" charset="0"/>
              </a:rPr>
              <a:t>(</a:t>
            </a:r>
            <a:r>
              <a:rPr lang="en-US" altLang="ja-JP" sz="3200" dirty="0" err="1">
                <a:latin typeface="Arial" panose="020B0604020202020204" pitchFamily="34" charset="0"/>
                <a:cs typeface="Arial" panose="020B0604020202020204" pitchFamily="34" charset="0"/>
              </a:rPr>
              <a:t>unb</a:t>
            </a:r>
            <a:r>
              <a:rPr lang="en-US" altLang="ja-JP" sz="3200" dirty="0">
                <a:latin typeface="Arial" panose="020B0604020202020204" pitchFamily="34" charset="0"/>
                <a:cs typeface="Arial" panose="020B0604020202020204" pitchFamily="34" charset="0"/>
              </a:rPr>
              <a:t>) seem to deviate.</a:t>
            </a:r>
          </a:p>
        </p:txBody>
      </p:sp>
      <p:sp>
        <p:nvSpPr>
          <p:cNvPr id="10" name="テキスト ボックス 9">
            <a:extLst>
              <a:ext uri="{FF2B5EF4-FFF2-40B4-BE49-F238E27FC236}">
                <a16:creationId xmlns:a16="http://schemas.microsoft.com/office/drawing/2014/main" id="{B2B0C4D5-197E-0E20-9860-82AA620F5009}"/>
              </a:ext>
            </a:extLst>
          </p:cNvPr>
          <p:cNvSpPr txBox="1"/>
          <p:nvPr/>
        </p:nvSpPr>
        <p:spPr>
          <a:xfrm>
            <a:off x="139050" y="5616138"/>
            <a:ext cx="12203404" cy="1200329"/>
          </a:xfrm>
          <a:prstGeom prst="rect">
            <a:avLst/>
          </a:prstGeom>
          <a:noFill/>
        </p:spPr>
        <p:txBody>
          <a:bodyPr wrap="square">
            <a:spAutoFit/>
          </a:bodyPr>
          <a:lstStyle/>
          <a:p>
            <a:pPr algn="l"/>
            <a:endParaRPr lang="en-US" altLang="ja-JP"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altLang="ja-JP" sz="2400" dirty="0">
                <a:latin typeface="Arial" panose="020B0604020202020204" pitchFamily="34" charset="0"/>
                <a:cs typeface="Arial" panose="020B0604020202020204" pitchFamily="34" charset="0"/>
              </a:rPr>
              <a:t>The distribution of the isomer </a:t>
            </a:r>
            <a:r>
              <a:rPr lang="en" altLang="ja-JP" sz="2400" b="0" i="0" dirty="0">
                <a:solidFill>
                  <a:srgbClr val="1F1F1F"/>
                </a:solidFill>
                <a:effectLst/>
                <a:latin typeface="Arial" panose="020B0604020202020204" pitchFamily="34" charset="0"/>
                <a:cs typeface="Arial" panose="020B0604020202020204" pitchFamily="34" charset="0"/>
              </a:rPr>
              <a:t>decelerated</a:t>
            </a:r>
            <a:r>
              <a:rPr lang="ja-JP" altLang="en-US" sz="2400" b="0" i="0">
                <a:solidFill>
                  <a:srgbClr val="1F1F1F"/>
                </a:solidFill>
                <a:effectLst/>
                <a:latin typeface="Arial" panose="020B0604020202020204" pitchFamily="34" charset="0"/>
                <a:cs typeface="Arial" panose="020B0604020202020204" pitchFamily="34" charset="0"/>
              </a:rPr>
              <a:t> </a:t>
            </a:r>
            <a:r>
              <a:rPr lang="en-US" altLang="ja-JP" sz="2400" b="0" i="0" dirty="0">
                <a:solidFill>
                  <a:srgbClr val="1F1F1F"/>
                </a:solidFill>
                <a:effectLst/>
                <a:latin typeface="Arial" panose="020B0604020202020204" pitchFamily="34" charset="0"/>
                <a:cs typeface="Arial" panose="020B0604020202020204" pitchFamily="34" charset="0"/>
              </a:rPr>
              <a:t>the distribution of </a:t>
            </a:r>
            <a:r>
              <a:rPr lang="en-US" altLang="ja-JP" sz="2400" dirty="0" err="1">
                <a:solidFill>
                  <a:srgbClr val="1F1F1F"/>
                </a:solidFill>
                <a:latin typeface="Arial" panose="020B0604020202020204" pitchFamily="34" charset="0"/>
                <a:cs typeface="Arial" panose="020B0604020202020204" pitchFamily="34" charset="0"/>
              </a:rPr>
              <a:t>g.s</a:t>
            </a:r>
            <a:r>
              <a:rPr lang="en-US" altLang="ja-JP" sz="2400" dirty="0">
                <a:solidFill>
                  <a:srgbClr val="1F1F1F"/>
                </a:solidFill>
                <a:latin typeface="Arial" panose="020B0604020202020204" pitchFamily="34" charset="0"/>
                <a:cs typeface="Arial" panose="020B0604020202020204" pitchFamily="34" charset="0"/>
              </a:rPr>
              <a:t> .</a:t>
            </a:r>
            <a:endParaRPr lang="en-US" altLang="ja-JP" sz="2400" b="0" i="0" dirty="0">
              <a:solidFill>
                <a:srgbClr val="1F1F1F"/>
              </a:solidFill>
              <a:effectLst/>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altLang="ja-JP" sz="2400" dirty="0">
                <a:latin typeface="Arial" panose="020B0604020202020204" pitchFamily="34" charset="0"/>
                <a:cs typeface="Arial" panose="020B0604020202020204" pitchFamily="34" charset="0"/>
              </a:rPr>
              <a:t>The larger the L</a:t>
            </a:r>
            <a:r>
              <a:rPr lang="en-US" altLang="ja-JP" sz="2400" baseline="-25000" dirty="0">
                <a:latin typeface="Arial" panose="020B0604020202020204" pitchFamily="34" charset="0"/>
                <a:cs typeface="Arial" panose="020B0604020202020204" pitchFamily="34" charset="0"/>
              </a:rPr>
              <a:t>iso</a:t>
            </a:r>
            <a:r>
              <a:rPr lang="en-US" altLang="ja-JP" sz="2400" dirty="0">
                <a:latin typeface="Arial" panose="020B0604020202020204" pitchFamily="34" charset="0"/>
                <a:cs typeface="Arial" panose="020B0604020202020204" pitchFamily="34" charset="0"/>
              </a:rPr>
              <a:t>, the more </a:t>
            </a:r>
            <a:r>
              <a:rPr lang="en-US" altLang="ja-JP" sz="2400" dirty="0" err="1">
                <a:solidFill>
                  <a:srgbClr val="FF0000"/>
                </a:solidFill>
                <a:latin typeface="Arial" panose="020B0604020202020204" pitchFamily="34" charset="0"/>
                <a:cs typeface="Arial" panose="020B0604020202020204" pitchFamily="34" charset="0"/>
              </a:rPr>
              <a:t>g.s.</a:t>
            </a:r>
            <a:r>
              <a:rPr lang="en-US" altLang="ja-JP" sz="2400" dirty="0">
                <a:latin typeface="Arial" panose="020B0604020202020204" pitchFamily="34" charset="0"/>
                <a:cs typeface="Arial" panose="020B0604020202020204" pitchFamily="34" charset="0"/>
              </a:rPr>
              <a:t> and </a:t>
            </a:r>
            <a:r>
              <a:rPr lang="en-US" altLang="ja-JP" sz="2400" dirty="0">
                <a:solidFill>
                  <a:srgbClr val="0070C0"/>
                </a:solidFill>
                <a:latin typeface="Arial" panose="020B0604020202020204" pitchFamily="34" charset="0"/>
                <a:cs typeface="Arial" panose="020B0604020202020204" pitchFamily="34" charset="0"/>
              </a:rPr>
              <a:t>isomer</a:t>
            </a:r>
            <a:r>
              <a:rPr lang="en-US" altLang="ja-JP" sz="2400" dirty="0">
                <a:latin typeface="Arial" panose="020B0604020202020204" pitchFamily="34" charset="0"/>
                <a:cs typeface="Arial" panose="020B0604020202020204" pitchFamily="34" charset="0"/>
              </a:rPr>
              <a:t> seems to deviate.</a:t>
            </a:r>
          </a:p>
        </p:txBody>
      </p:sp>
      <p:sp>
        <p:nvSpPr>
          <p:cNvPr id="12" name="テキスト ボックス 11">
            <a:extLst>
              <a:ext uri="{FF2B5EF4-FFF2-40B4-BE49-F238E27FC236}">
                <a16:creationId xmlns:a16="http://schemas.microsoft.com/office/drawing/2014/main" id="{5C5A2B15-09CA-B11B-3A9D-E1D5F4FCB246}"/>
              </a:ext>
            </a:extLst>
          </p:cNvPr>
          <p:cNvSpPr txBox="1"/>
          <p:nvPr/>
        </p:nvSpPr>
        <p:spPr>
          <a:xfrm>
            <a:off x="9581229" y="4022492"/>
            <a:ext cx="2818388" cy="1015663"/>
          </a:xfrm>
          <a:prstGeom prst="rect">
            <a:avLst/>
          </a:prstGeom>
          <a:noFill/>
        </p:spPr>
        <p:txBody>
          <a:bodyPr wrap="square" rtlCol="0">
            <a:spAutoFit/>
          </a:bodyPr>
          <a:lstStyle/>
          <a:p>
            <a:r>
              <a:rPr lang="en-US" altLang="ja-JP" sz="2000" dirty="0" err="1">
                <a:latin typeface="Arial" panose="020B0604020202020204" pitchFamily="34" charset="0"/>
                <a:cs typeface="Arial" panose="020B0604020202020204" pitchFamily="34" charset="0"/>
              </a:rPr>
              <a:t>P</a:t>
            </a:r>
            <a:r>
              <a:rPr lang="en-US" altLang="ja-JP" sz="2000" baseline="-25000" dirty="0" err="1">
                <a:latin typeface="Arial" panose="020B0604020202020204" pitchFamily="34" charset="0"/>
                <a:cs typeface="Arial" panose="020B0604020202020204" pitchFamily="34" charset="0"/>
              </a:rPr>
              <a:t>diff</a:t>
            </a:r>
            <a:r>
              <a:rPr lang="en-US" altLang="ja-JP" sz="2000" dirty="0">
                <a:latin typeface="Arial" panose="020B0604020202020204" pitchFamily="34" charset="0"/>
                <a:cs typeface="Arial" panose="020B0604020202020204" pitchFamily="34" charset="0"/>
              </a:rPr>
              <a:t>=0 MeV/c</a:t>
            </a:r>
          </a:p>
          <a:p>
            <a:r>
              <a:rPr lang="en-US" altLang="ja-JP" sz="2000" dirty="0">
                <a:latin typeface="Arial" panose="020B0604020202020204" pitchFamily="34" charset="0"/>
                <a:cs typeface="Arial" panose="020B0604020202020204" pitchFamily="34" charset="0"/>
              </a:rPr>
              <a:t>:</a:t>
            </a:r>
            <a:r>
              <a:rPr kumimoji="1" lang="en-US" altLang="ja-JP" sz="2000" dirty="0">
                <a:latin typeface="Arial" panose="020B0604020202020204" pitchFamily="34" charset="0"/>
                <a:cs typeface="Arial" panose="020B0604020202020204" pitchFamily="34" charset="0"/>
              </a:rPr>
              <a:t> the same velocity on the reaction </a:t>
            </a:r>
            <a:endParaRPr kumimoji="1" lang="ja-JP" altLang="en-US" sz="2000">
              <a:latin typeface="Arial" panose="020B0604020202020204" pitchFamily="34" charset="0"/>
              <a:cs typeface="Arial" panose="020B0604020202020204" pitchFamily="34" charset="0"/>
            </a:endParaRPr>
          </a:p>
        </p:txBody>
      </p:sp>
      <p:grpSp>
        <p:nvGrpSpPr>
          <p:cNvPr id="40" name="グループ化 39">
            <a:extLst>
              <a:ext uri="{FF2B5EF4-FFF2-40B4-BE49-F238E27FC236}">
                <a16:creationId xmlns:a16="http://schemas.microsoft.com/office/drawing/2014/main" id="{BD318437-5BB9-90D2-0559-979C5C033277}"/>
              </a:ext>
            </a:extLst>
          </p:cNvPr>
          <p:cNvGrpSpPr/>
          <p:nvPr/>
        </p:nvGrpSpPr>
        <p:grpSpPr>
          <a:xfrm>
            <a:off x="9859452" y="2248099"/>
            <a:ext cx="10811984" cy="767254"/>
            <a:chOff x="9938965" y="1252529"/>
            <a:chExt cx="10811984" cy="767254"/>
          </a:xfrm>
        </p:grpSpPr>
        <p:sp>
          <p:nvSpPr>
            <p:cNvPr id="6" name="テキスト ボックス 5">
              <a:extLst>
                <a:ext uri="{FF2B5EF4-FFF2-40B4-BE49-F238E27FC236}">
                  <a16:creationId xmlns:a16="http://schemas.microsoft.com/office/drawing/2014/main" id="{1DCFE643-5D1A-C6C3-E1E6-4628BA7D9C9C}"/>
                </a:ext>
              </a:extLst>
            </p:cNvPr>
            <p:cNvSpPr txBox="1"/>
            <p:nvPr/>
          </p:nvSpPr>
          <p:spPr>
            <a:xfrm>
              <a:off x="10990423" y="1252529"/>
              <a:ext cx="9760526" cy="400110"/>
            </a:xfrm>
            <a:prstGeom prst="rect">
              <a:avLst/>
            </a:prstGeom>
            <a:noFill/>
          </p:spPr>
          <p:txBody>
            <a:bodyPr wrap="square" rtlCol="0">
              <a:spAutoFit/>
            </a:bodyPr>
            <a:lstStyle/>
            <a:p>
              <a:r>
                <a:rPr lang="en-US" altLang="ja-JP" sz="2000" dirty="0" err="1">
                  <a:solidFill>
                    <a:srgbClr val="FF0000"/>
                  </a:solidFill>
                  <a:latin typeface="Arial" panose="020B0604020202020204" pitchFamily="34" charset="0"/>
                  <a:cs typeface="Arial" panose="020B0604020202020204" pitchFamily="34" charset="0"/>
                </a:rPr>
                <a:t>g.s.</a:t>
              </a:r>
              <a:endParaRPr kumimoji="1" lang="en-US" altLang="ja-JP" sz="2000" dirty="0">
                <a:solidFill>
                  <a:srgbClr val="FF0000"/>
                </a:solidFill>
                <a:latin typeface="Arial" panose="020B0604020202020204" pitchFamily="34" charset="0"/>
                <a:cs typeface="Arial" panose="020B0604020202020204" pitchFamily="34" charset="0"/>
              </a:endParaRPr>
            </a:p>
          </p:txBody>
        </p:sp>
        <p:cxnSp>
          <p:nvCxnSpPr>
            <p:cNvPr id="24" name="直線コネクタ 23">
              <a:extLst>
                <a:ext uri="{FF2B5EF4-FFF2-40B4-BE49-F238E27FC236}">
                  <a16:creationId xmlns:a16="http://schemas.microsoft.com/office/drawing/2014/main" id="{4A23D4C5-4769-5B04-DBB8-1E1E4540732A}"/>
                </a:ext>
              </a:extLst>
            </p:cNvPr>
            <p:cNvCxnSpPr/>
            <p:nvPr/>
          </p:nvCxnSpPr>
          <p:spPr>
            <a:xfrm>
              <a:off x="9938965" y="1493043"/>
              <a:ext cx="100716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8A0C91FD-D132-2B3D-CF0C-5135E4F5C127}"/>
                </a:ext>
              </a:extLst>
            </p:cNvPr>
            <p:cNvCxnSpPr/>
            <p:nvPr/>
          </p:nvCxnSpPr>
          <p:spPr>
            <a:xfrm>
              <a:off x="9938965" y="1851183"/>
              <a:ext cx="1007165"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6" name="テキスト ボックス 25">
              <a:extLst>
                <a:ext uri="{FF2B5EF4-FFF2-40B4-BE49-F238E27FC236}">
                  <a16:creationId xmlns:a16="http://schemas.microsoft.com/office/drawing/2014/main" id="{030D175A-6062-61A6-982B-F796BF988F66}"/>
                </a:ext>
              </a:extLst>
            </p:cNvPr>
            <p:cNvSpPr txBox="1"/>
            <p:nvPr/>
          </p:nvSpPr>
          <p:spPr>
            <a:xfrm>
              <a:off x="10990423" y="1619673"/>
              <a:ext cx="1613427" cy="400110"/>
            </a:xfrm>
            <a:prstGeom prst="rect">
              <a:avLst/>
            </a:prstGeom>
            <a:noFill/>
          </p:spPr>
          <p:txBody>
            <a:bodyPr wrap="square" rtlCol="0">
              <a:spAutoFit/>
            </a:bodyPr>
            <a:lstStyle/>
            <a:p>
              <a:r>
                <a:rPr lang="en-US" altLang="ja-JP" sz="2000" dirty="0">
                  <a:solidFill>
                    <a:srgbClr val="0070C0"/>
                  </a:solidFill>
                  <a:latin typeface="Arial" panose="020B0604020202020204" pitchFamily="34" charset="0"/>
                  <a:cs typeface="Arial" panose="020B0604020202020204" pitchFamily="34" charset="0"/>
                </a:rPr>
                <a:t>isomer</a:t>
              </a:r>
              <a:endParaRPr kumimoji="1" lang="en-US" altLang="ja-JP" sz="2000" dirty="0">
                <a:solidFill>
                  <a:srgbClr val="0070C0"/>
                </a:solidFill>
                <a:latin typeface="Arial" panose="020B0604020202020204" pitchFamily="34" charset="0"/>
                <a:cs typeface="Arial" panose="020B0604020202020204" pitchFamily="34" charset="0"/>
              </a:endParaRPr>
            </a:p>
          </p:txBody>
        </p:sp>
      </p:grpSp>
      <p:grpSp>
        <p:nvGrpSpPr>
          <p:cNvPr id="34" name="グループ化 33">
            <a:extLst>
              <a:ext uri="{FF2B5EF4-FFF2-40B4-BE49-F238E27FC236}">
                <a16:creationId xmlns:a16="http://schemas.microsoft.com/office/drawing/2014/main" id="{D50568C9-8686-0118-BDEF-1EF80E8E3F6A}"/>
              </a:ext>
            </a:extLst>
          </p:cNvPr>
          <p:cNvGrpSpPr/>
          <p:nvPr/>
        </p:nvGrpSpPr>
        <p:grpSpPr>
          <a:xfrm>
            <a:off x="1309580" y="1652639"/>
            <a:ext cx="22214139" cy="4466494"/>
            <a:chOff x="1496780" y="1425927"/>
            <a:chExt cx="22214139" cy="4466494"/>
          </a:xfrm>
        </p:grpSpPr>
        <p:grpSp>
          <p:nvGrpSpPr>
            <p:cNvPr id="27" name="グループ化 26">
              <a:extLst>
                <a:ext uri="{FF2B5EF4-FFF2-40B4-BE49-F238E27FC236}">
                  <a16:creationId xmlns:a16="http://schemas.microsoft.com/office/drawing/2014/main" id="{5E81E1B7-F71F-610D-6616-0E347AB87132}"/>
                </a:ext>
              </a:extLst>
            </p:cNvPr>
            <p:cNvGrpSpPr/>
            <p:nvPr/>
          </p:nvGrpSpPr>
          <p:grpSpPr>
            <a:xfrm>
              <a:off x="1496780" y="1452584"/>
              <a:ext cx="22214139" cy="4439837"/>
              <a:chOff x="1985812" y="1241862"/>
              <a:chExt cx="21601646" cy="3768101"/>
            </a:xfrm>
          </p:grpSpPr>
          <p:pic>
            <p:nvPicPr>
              <p:cNvPr id="7" name="図 6">
                <a:extLst>
                  <a:ext uri="{FF2B5EF4-FFF2-40B4-BE49-F238E27FC236}">
                    <a16:creationId xmlns:a16="http://schemas.microsoft.com/office/drawing/2014/main" id="{35EBBFFB-6266-379A-CC7C-D193520432C8}"/>
                  </a:ext>
                </a:extLst>
              </p:cNvPr>
              <p:cNvPicPr>
                <a:picLocks noChangeAspect="1"/>
              </p:cNvPicPr>
              <p:nvPr/>
            </p:nvPicPr>
            <p:blipFill>
              <a:blip r:embed="rId2"/>
              <a:stretch>
                <a:fillRect/>
              </a:stretch>
            </p:blipFill>
            <p:spPr>
              <a:xfrm rot="5400000">
                <a:off x="4138271" y="-910597"/>
                <a:ext cx="3648235" cy="7953153"/>
              </a:xfrm>
              <a:prstGeom prst="rect">
                <a:avLst/>
              </a:prstGeom>
            </p:spPr>
          </p:pic>
          <p:sp>
            <p:nvSpPr>
              <p:cNvPr id="16" name="テキスト ボックス 15">
                <a:extLst>
                  <a:ext uri="{FF2B5EF4-FFF2-40B4-BE49-F238E27FC236}">
                    <a16:creationId xmlns:a16="http://schemas.microsoft.com/office/drawing/2014/main" id="{C6CE0A06-2DC1-10AF-7FA9-C7323ACF1CC8}"/>
                  </a:ext>
                </a:extLst>
              </p:cNvPr>
              <p:cNvSpPr txBox="1"/>
              <p:nvPr/>
            </p:nvSpPr>
            <p:spPr>
              <a:xfrm>
                <a:off x="2984862" y="4640631"/>
                <a:ext cx="15167112" cy="369332"/>
              </a:xfrm>
              <a:prstGeom prst="rect">
                <a:avLst/>
              </a:prstGeom>
              <a:noFill/>
            </p:spPr>
            <p:txBody>
              <a:bodyPr wrap="square">
                <a:spAutoFit/>
              </a:bodyPr>
              <a:lstStyle/>
              <a:p>
                <a:r>
                  <a:rPr lang="en-US" altLang="ja-JP" sz="1800" i="1" dirty="0" err="1">
                    <a:latin typeface="Arial" panose="020B0604020202020204" pitchFamily="34" charset="0"/>
                    <a:cs typeface="Arial" panose="020B0604020202020204" pitchFamily="34" charset="0"/>
                  </a:rPr>
                  <a:t>P</a:t>
                </a:r>
                <a:r>
                  <a:rPr kumimoji="1" lang="en-US" altLang="ja-JP" sz="1800" i="1" baseline="-25000" dirty="0" err="1">
                    <a:latin typeface="Arial" panose="020B0604020202020204" pitchFamily="34" charset="0"/>
                    <a:cs typeface="Arial" panose="020B0604020202020204" pitchFamily="34" charset="0"/>
                  </a:rPr>
                  <a:t>diff</a:t>
                </a:r>
                <a:r>
                  <a:rPr kumimoji="1" lang="en-US" altLang="ja-JP" sz="1800" i="1" dirty="0">
                    <a:latin typeface="Arial" panose="020B0604020202020204" pitchFamily="34" charset="0"/>
                    <a:cs typeface="Arial" panose="020B0604020202020204" pitchFamily="34" charset="0"/>
                  </a:rPr>
                  <a:t>(MeV/c)</a:t>
                </a:r>
                <a:endParaRPr lang="en-US" altLang="ja-JP" sz="1800" b="0" i="1" dirty="0">
                  <a:solidFill>
                    <a:srgbClr val="4B4B4B"/>
                  </a:solidFill>
                  <a:effectLst/>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4E4437D9-E96F-8AA1-2603-A14410F12A22}"/>
                  </a:ext>
                </a:extLst>
              </p:cNvPr>
              <p:cNvSpPr txBox="1"/>
              <p:nvPr/>
            </p:nvSpPr>
            <p:spPr>
              <a:xfrm>
                <a:off x="5392680" y="4637557"/>
                <a:ext cx="15167112" cy="369332"/>
              </a:xfrm>
              <a:prstGeom prst="rect">
                <a:avLst/>
              </a:prstGeom>
              <a:noFill/>
            </p:spPr>
            <p:txBody>
              <a:bodyPr wrap="square">
                <a:spAutoFit/>
              </a:bodyPr>
              <a:lstStyle/>
              <a:p>
                <a:r>
                  <a:rPr lang="en-US" altLang="ja-JP" sz="1800" i="1" dirty="0" err="1">
                    <a:latin typeface="Arial" panose="020B0604020202020204" pitchFamily="34" charset="0"/>
                    <a:cs typeface="Arial" panose="020B0604020202020204" pitchFamily="34" charset="0"/>
                  </a:rPr>
                  <a:t>P</a:t>
                </a:r>
                <a:r>
                  <a:rPr kumimoji="1" lang="en-US" altLang="ja-JP" sz="1800" i="1" baseline="-25000" dirty="0" err="1">
                    <a:latin typeface="Arial" panose="020B0604020202020204" pitchFamily="34" charset="0"/>
                    <a:cs typeface="Arial" panose="020B0604020202020204" pitchFamily="34" charset="0"/>
                  </a:rPr>
                  <a:t>diff</a:t>
                </a:r>
                <a:r>
                  <a:rPr kumimoji="1" lang="en-US" altLang="ja-JP" sz="1800" i="1" dirty="0">
                    <a:latin typeface="Arial" panose="020B0604020202020204" pitchFamily="34" charset="0"/>
                    <a:cs typeface="Arial" panose="020B0604020202020204" pitchFamily="34" charset="0"/>
                  </a:rPr>
                  <a:t>(MeV/c)</a:t>
                </a:r>
                <a:endParaRPr lang="en-US" altLang="ja-JP" sz="1800" b="0" i="1" dirty="0">
                  <a:solidFill>
                    <a:srgbClr val="4B4B4B"/>
                  </a:solidFill>
                  <a:effectLst/>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E0DD7FF4-7315-B3F9-A975-98B22F7D8133}"/>
                  </a:ext>
                </a:extLst>
              </p:cNvPr>
              <p:cNvSpPr txBox="1"/>
              <p:nvPr/>
            </p:nvSpPr>
            <p:spPr>
              <a:xfrm>
                <a:off x="8420346" y="4616096"/>
                <a:ext cx="15167112" cy="369332"/>
              </a:xfrm>
              <a:prstGeom prst="rect">
                <a:avLst/>
              </a:prstGeom>
              <a:noFill/>
            </p:spPr>
            <p:txBody>
              <a:bodyPr wrap="square">
                <a:spAutoFit/>
              </a:bodyPr>
              <a:lstStyle/>
              <a:p>
                <a:r>
                  <a:rPr lang="en-US" altLang="ja-JP" sz="1800" i="1" dirty="0" err="1">
                    <a:latin typeface="Arial" panose="020B0604020202020204" pitchFamily="34" charset="0"/>
                    <a:cs typeface="Arial" panose="020B0604020202020204" pitchFamily="34" charset="0"/>
                  </a:rPr>
                  <a:t>P</a:t>
                </a:r>
                <a:r>
                  <a:rPr kumimoji="1" lang="en-US" altLang="ja-JP" sz="1800" i="1" baseline="-25000" dirty="0" err="1">
                    <a:latin typeface="Arial" panose="020B0604020202020204" pitchFamily="34" charset="0"/>
                    <a:cs typeface="Arial" panose="020B0604020202020204" pitchFamily="34" charset="0"/>
                  </a:rPr>
                  <a:t>diff</a:t>
                </a:r>
                <a:r>
                  <a:rPr kumimoji="1" lang="en-US" altLang="ja-JP" sz="1800" i="1" dirty="0">
                    <a:latin typeface="Arial" panose="020B0604020202020204" pitchFamily="34" charset="0"/>
                    <a:cs typeface="Arial" panose="020B0604020202020204" pitchFamily="34" charset="0"/>
                  </a:rPr>
                  <a:t>(MeV/c)</a:t>
                </a:r>
                <a:endParaRPr lang="en-US" altLang="ja-JP" sz="1800" b="0" i="1" dirty="0">
                  <a:solidFill>
                    <a:srgbClr val="4B4B4B"/>
                  </a:solidFill>
                  <a:effectLst/>
                  <a:latin typeface="Arial" panose="020B0604020202020204" pitchFamily="34" charset="0"/>
                  <a:cs typeface="Arial" panose="020B0604020202020204" pitchFamily="34" charset="0"/>
                </a:endParaRPr>
              </a:p>
            </p:txBody>
          </p:sp>
        </p:grpSp>
        <p:cxnSp>
          <p:nvCxnSpPr>
            <p:cNvPr id="29" name="直線矢印コネクタ 28">
              <a:extLst>
                <a:ext uri="{FF2B5EF4-FFF2-40B4-BE49-F238E27FC236}">
                  <a16:creationId xmlns:a16="http://schemas.microsoft.com/office/drawing/2014/main" id="{8AB1FBF7-4B8A-A3EA-6081-1F7405F63970}"/>
                </a:ext>
              </a:extLst>
            </p:cNvPr>
            <p:cNvCxnSpPr>
              <a:cxnSpLocks/>
            </p:cNvCxnSpPr>
            <p:nvPr/>
          </p:nvCxnSpPr>
          <p:spPr>
            <a:xfrm>
              <a:off x="2743200" y="1871965"/>
              <a:ext cx="415636"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a:extLst>
                <a:ext uri="{FF2B5EF4-FFF2-40B4-BE49-F238E27FC236}">
                  <a16:creationId xmlns:a16="http://schemas.microsoft.com/office/drawing/2014/main" id="{5D88CC21-1714-02C8-0528-8F5D39CB9447}"/>
                </a:ext>
              </a:extLst>
            </p:cNvPr>
            <p:cNvSpPr txBox="1"/>
            <p:nvPr/>
          </p:nvSpPr>
          <p:spPr>
            <a:xfrm>
              <a:off x="2743200" y="1425927"/>
              <a:ext cx="1004439" cy="461665"/>
            </a:xfrm>
            <a:prstGeom prst="rect">
              <a:avLst/>
            </a:prstGeom>
            <a:noFill/>
          </p:spPr>
          <p:txBody>
            <a:bodyPr wrap="square" rtlCol="0">
              <a:spAutoFit/>
            </a:bodyPr>
            <a:lstStyle/>
            <a:p>
              <a:r>
                <a:rPr lang="en-US" altLang="ja-JP" sz="2400" b="1" dirty="0" err="1">
                  <a:solidFill>
                    <a:srgbClr val="FF0000"/>
                  </a:solidFill>
                  <a:latin typeface="Arial" panose="020B0604020202020204" pitchFamily="34" charset="0"/>
                  <a:cs typeface="Arial" panose="020B0604020202020204" pitchFamily="34" charset="0"/>
                </a:rPr>
                <a:t>Δp</a:t>
              </a:r>
              <a:r>
                <a:rPr lang="en-US" altLang="ja-JP" sz="2400" b="1" baseline="-25000" dirty="0" err="1">
                  <a:solidFill>
                    <a:srgbClr val="FF0000"/>
                  </a:solidFill>
                  <a:latin typeface="Arial" panose="020B0604020202020204" pitchFamily="34" charset="0"/>
                  <a:cs typeface="Arial" panose="020B0604020202020204" pitchFamily="34" charset="0"/>
                </a:rPr>
                <a:t>diff</a:t>
              </a:r>
              <a:endParaRPr kumimoji="1" lang="ja-JP" altLang="en-US" sz="2400" b="1" baseline="-25000">
                <a:solidFill>
                  <a:srgbClr val="FF0000"/>
                </a:solidFill>
                <a:latin typeface="Arial" panose="020B0604020202020204" pitchFamily="34" charset="0"/>
                <a:cs typeface="Arial" panose="020B0604020202020204" pitchFamily="34" charset="0"/>
              </a:endParaRPr>
            </a:p>
          </p:txBody>
        </p:sp>
      </p:grpSp>
      <p:sp>
        <p:nvSpPr>
          <p:cNvPr id="35" name="テキスト ボックス 34">
            <a:extLst>
              <a:ext uri="{FF2B5EF4-FFF2-40B4-BE49-F238E27FC236}">
                <a16:creationId xmlns:a16="http://schemas.microsoft.com/office/drawing/2014/main" id="{332EF965-9A79-C4E3-B0A3-A04FE4E3D7FD}"/>
              </a:ext>
            </a:extLst>
          </p:cNvPr>
          <p:cNvSpPr txBox="1"/>
          <p:nvPr/>
        </p:nvSpPr>
        <p:spPr>
          <a:xfrm>
            <a:off x="2390400" y="1346400"/>
            <a:ext cx="1065600"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L</a:t>
            </a:r>
            <a:r>
              <a:rPr kumimoji="1" lang="en-US" altLang="ja-JP" baseline="-25000" dirty="0">
                <a:latin typeface="Arial" panose="020B0604020202020204" pitchFamily="34" charset="0"/>
                <a:cs typeface="Arial" panose="020B0604020202020204" pitchFamily="34" charset="0"/>
              </a:rPr>
              <a:t>iso</a:t>
            </a:r>
            <a:r>
              <a:rPr kumimoji="1" lang="en-US" altLang="ja-JP" dirty="0">
                <a:latin typeface="Arial" panose="020B0604020202020204" pitchFamily="34" charset="0"/>
                <a:cs typeface="Arial" panose="020B0604020202020204" pitchFamily="34" charset="0"/>
              </a:rPr>
              <a:t>=10</a:t>
            </a:r>
            <a:endParaRPr kumimoji="1" lang="ja-JP" altLang="en-US">
              <a:latin typeface="Arial" panose="020B0604020202020204" pitchFamily="34" charset="0"/>
              <a:cs typeface="Arial" panose="020B0604020202020204" pitchFamily="34" charset="0"/>
            </a:endParaRPr>
          </a:p>
        </p:txBody>
      </p:sp>
      <p:sp>
        <p:nvSpPr>
          <p:cNvPr id="36" name="テキスト ボックス 35">
            <a:extLst>
              <a:ext uri="{FF2B5EF4-FFF2-40B4-BE49-F238E27FC236}">
                <a16:creationId xmlns:a16="http://schemas.microsoft.com/office/drawing/2014/main" id="{8DC26732-121C-8591-FAB6-32573DF2430C}"/>
              </a:ext>
            </a:extLst>
          </p:cNvPr>
          <p:cNvSpPr txBox="1"/>
          <p:nvPr/>
        </p:nvSpPr>
        <p:spPr>
          <a:xfrm>
            <a:off x="5106154" y="1346400"/>
            <a:ext cx="1065600"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L</a:t>
            </a:r>
            <a:r>
              <a:rPr kumimoji="1" lang="en-US" altLang="ja-JP" baseline="-25000" dirty="0">
                <a:latin typeface="Arial" panose="020B0604020202020204" pitchFamily="34" charset="0"/>
                <a:cs typeface="Arial" panose="020B0604020202020204" pitchFamily="34" charset="0"/>
              </a:rPr>
              <a:t>iso</a:t>
            </a:r>
            <a:r>
              <a:rPr kumimoji="1" lang="en-US" altLang="ja-JP" dirty="0">
                <a:latin typeface="Arial" panose="020B0604020202020204" pitchFamily="34" charset="0"/>
                <a:cs typeface="Arial" panose="020B0604020202020204" pitchFamily="34" charset="0"/>
              </a:rPr>
              <a:t>=8</a:t>
            </a:r>
            <a:endParaRPr kumimoji="1" lang="ja-JP" altLang="en-US">
              <a:latin typeface="Arial" panose="020B0604020202020204" pitchFamily="34" charset="0"/>
              <a:cs typeface="Arial" panose="020B0604020202020204" pitchFamily="34" charset="0"/>
            </a:endParaRPr>
          </a:p>
        </p:txBody>
      </p:sp>
      <p:sp>
        <p:nvSpPr>
          <p:cNvPr id="37" name="テキスト ボックス 36">
            <a:extLst>
              <a:ext uri="{FF2B5EF4-FFF2-40B4-BE49-F238E27FC236}">
                <a16:creationId xmlns:a16="http://schemas.microsoft.com/office/drawing/2014/main" id="{1AB540BA-9019-3B10-8BB2-932206D3C687}"/>
              </a:ext>
            </a:extLst>
          </p:cNvPr>
          <p:cNvSpPr txBox="1"/>
          <p:nvPr/>
        </p:nvSpPr>
        <p:spPr>
          <a:xfrm>
            <a:off x="7846308" y="1338399"/>
            <a:ext cx="1065600"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L</a:t>
            </a:r>
            <a:r>
              <a:rPr kumimoji="1" lang="en-US" altLang="ja-JP" baseline="-25000" dirty="0">
                <a:latin typeface="Arial" panose="020B0604020202020204" pitchFamily="34" charset="0"/>
                <a:cs typeface="Arial" panose="020B0604020202020204" pitchFamily="34" charset="0"/>
              </a:rPr>
              <a:t>iso</a:t>
            </a:r>
            <a:r>
              <a:rPr kumimoji="1" lang="en-US" altLang="ja-JP" dirty="0">
                <a:latin typeface="Arial" panose="020B0604020202020204" pitchFamily="34" charset="0"/>
                <a:cs typeface="Arial" panose="020B0604020202020204" pitchFamily="34" charset="0"/>
              </a:rPr>
              <a:t>=6</a:t>
            </a:r>
            <a:endParaRPr kumimoji="1" lang="ja-JP" altLang="en-US">
              <a:latin typeface="Arial" panose="020B0604020202020204" pitchFamily="34" charset="0"/>
              <a:cs typeface="Arial" panose="020B0604020202020204" pitchFamily="34" charset="0"/>
            </a:endParaRPr>
          </a:p>
        </p:txBody>
      </p:sp>
      <p:sp>
        <p:nvSpPr>
          <p:cNvPr id="38" name="テキスト ボックス 37">
            <a:extLst>
              <a:ext uri="{FF2B5EF4-FFF2-40B4-BE49-F238E27FC236}">
                <a16:creationId xmlns:a16="http://schemas.microsoft.com/office/drawing/2014/main" id="{DAB1392D-A743-EE9F-966E-8044FC317F79}"/>
              </a:ext>
            </a:extLst>
          </p:cNvPr>
          <p:cNvSpPr txBox="1"/>
          <p:nvPr/>
        </p:nvSpPr>
        <p:spPr>
          <a:xfrm>
            <a:off x="8289" y="2569505"/>
            <a:ext cx="1265461" cy="369332"/>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From </a:t>
            </a:r>
            <a:r>
              <a:rPr lang="en-US" altLang="ja-JP" baseline="30000" dirty="0">
                <a:latin typeface="Arial" panose="020B0604020202020204" pitchFamily="34" charset="0"/>
                <a:cs typeface="Arial" panose="020B0604020202020204" pitchFamily="34" charset="0"/>
              </a:rPr>
              <a:t>58</a:t>
            </a:r>
            <a:r>
              <a:rPr lang="en-US" altLang="ja-JP" dirty="0">
                <a:latin typeface="Arial" panose="020B0604020202020204" pitchFamily="34" charset="0"/>
                <a:cs typeface="Arial" panose="020B0604020202020204" pitchFamily="34" charset="0"/>
              </a:rPr>
              <a:t>Ni</a:t>
            </a:r>
            <a:endParaRPr kumimoji="1" lang="ja-JP" altLang="en-US">
              <a:latin typeface="Arial" panose="020B0604020202020204" pitchFamily="34" charset="0"/>
              <a:cs typeface="Arial" panose="020B0604020202020204" pitchFamily="34" charset="0"/>
            </a:endParaRPr>
          </a:p>
        </p:txBody>
      </p:sp>
      <p:sp>
        <p:nvSpPr>
          <p:cNvPr id="39" name="テキスト ボックス 38">
            <a:extLst>
              <a:ext uri="{FF2B5EF4-FFF2-40B4-BE49-F238E27FC236}">
                <a16:creationId xmlns:a16="http://schemas.microsoft.com/office/drawing/2014/main" id="{8C6BF712-30B6-08B1-2F46-3145EF7EBDD0}"/>
              </a:ext>
            </a:extLst>
          </p:cNvPr>
          <p:cNvSpPr txBox="1"/>
          <p:nvPr/>
        </p:nvSpPr>
        <p:spPr>
          <a:xfrm>
            <a:off x="44119" y="4589721"/>
            <a:ext cx="1265461" cy="369332"/>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From </a:t>
            </a:r>
            <a:r>
              <a:rPr lang="en-US" altLang="ja-JP" baseline="30000" dirty="0">
                <a:latin typeface="Arial" panose="020B0604020202020204" pitchFamily="34" charset="0"/>
                <a:cs typeface="Arial" panose="020B0604020202020204" pitchFamily="34" charset="0"/>
              </a:rPr>
              <a:t>59</a:t>
            </a:r>
            <a:r>
              <a:rPr lang="en-US" altLang="ja-JP" dirty="0">
                <a:latin typeface="Arial" panose="020B0604020202020204" pitchFamily="34" charset="0"/>
                <a:cs typeface="Arial" panose="020B0604020202020204" pitchFamily="34" charset="0"/>
              </a:rPr>
              <a:t>Co</a:t>
            </a:r>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627052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19470</TotalTime>
  <Words>2310</Words>
  <Application>Microsoft Macintosh PowerPoint</Application>
  <PresentationFormat>ワイド画面</PresentationFormat>
  <Paragraphs>442</Paragraphs>
  <Slides>27</Slides>
  <Notes>4</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27</vt:i4>
      </vt:variant>
    </vt:vector>
  </HeadingPairs>
  <TitlesOfParts>
    <vt:vector size="36" baseType="lpstr">
      <vt:lpstr>NimbusRomNo9L</vt:lpstr>
      <vt:lpstr>Proxima Nova</vt:lpstr>
      <vt:lpstr>Times</vt:lpstr>
      <vt:lpstr>游ゴシック</vt:lpstr>
      <vt:lpstr>游ゴシック Light</vt:lpstr>
      <vt:lpstr>Arial</vt:lpstr>
      <vt:lpstr>Cambria Math</vt:lpstr>
      <vt:lpstr>Gill Sans</vt:lpstr>
      <vt:lpstr>Office テーマ</vt:lpstr>
      <vt:lpstr>The study of the high-spin isomer beam production via the fragmentation reaction at 350 MeV/u</vt:lpstr>
      <vt:lpstr>Introduction</vt:lpstr>
      <vt:lpstr>Fragmentation</vt:lpstr>
      <vt:lpstr>Previous study in isomer production</vt:lpstr>
      <vt:lpstr>Purpose</vt:lpstr>
      <vt:lpstr>Pre-fragment production and decay </vt:lpstr>
      <vt:lpstr>Experiment @HIMAC</vt:lpstr>
      <vt:lpstr>Analysis of yield of the isomer and g.s. </vt:lpstr>
      <vt:lpstr>Result &amp; Discussion: momentum distribution</vt:lpstr>
      <vt:lpstr>Results: Correlation (Liso vs Δpdiff)</vt:lpstr>
      <vt:lpstr>Result &amp; Discussion: Isomer ratio </vt:lpstr>
      <vt:lpstr>Result &amp; Discussion: Isomer ratio </vt:lpstr>
      <vt:lpstr>Result &amp; Discussion: Isomer ratio </vt:lpstr>
      <vt:lpstr>Conclusion </vt:lpstr>
      <vt:lpstr>Thank you for listening</vt:lpstr>
      <vt:lpstr>backup</vt:lpstr>
      <vt:lpstr>Introduction</vt:lpstr>
      <vt:lpstr>Contents</vt:lpstr>
      <vt:lpstr>Fragmentation in previous study </vt:lpstr>
      <vt:lpstr>Model calculation </vt:lpstr>
      <vt:lpstr>Decay scheme of the isomer</vt:lpstr>
      <vt:lpstr>Abstract</vt:lpstr>
      <vt:lpstr>核破砕反応のモデル</vt:lpstr>
      <vt:lpstr>核破砕反応のモデル</vt:lpstr>
      <vt:lpstr>核破砕反応のモデル</vt:lpstr>
      <vt:lpstr>核破砕反応のモデル</vt:lpstr>
      <vt:lpstr>核破砕反応のモデル</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川田　敬太</dc:creator>
  <cp:lastModifiedBy>川田　敬太</cp:lastModifiedBy>
  <cp:revision>139</cp:revision>
  <cp:lastPrinted>2025-10-20T16:14:30Z</cp:lastPrinted>
  <dcterms:created xsi:type="dcterms:W3CDTF">2025-10-07T04:36:04Z</dcterms:created>
  <dcterms:modified xsi:type="dcterms:W3CDTF">2025-10-20T17:06:35Z</dcterms:modified>
</cp:coreProperties>
</file>