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8" r:id="rId3"/>
    <p:sldId id="310" r:id="rId4"/>
    <p:sldId id="286" r:id="rId5"/>
    <p:sldId id="283" r:id="rId6"/>
    <p:sldId id="290" r:id="rId7"/>
    <p:sldId id="293" r:id="rId8"/>
    <p:sldId id="318" r:id="rId9"/>
    <p:sldId id="294" r:id="rId10"/>
    <p:sldId id="313" r:id="rId11"/>
    <p:sldId id="296" r:id="rId12"/>
    <p:sldId id="278" r:id="rId13"/>
    <p:sldId id="261" r:id="rId14"/>
    <p:sldId id="298" r:id="rId15"/>
    <p:sldId id="302" r:id="rId16"/>
    <p:sldId id="311" r:id="rId17"/>
    <p:sldId id="258" r:id="rId18"/>
    <p:sldId id="306" r:id="rId1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lof, Jochen" initials="BJ" lastIdx="1" clrIdx="0">
    <p:extLst>
      <p:ext uri="{19B8F6BF-5375-455C-9EA6-DF929625EA0E}">
        <p15:presenceInfo xmlns:p15="http://schemas.microsoft.com/office/powerpoint/2012/main" userId="Ballof, Joc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8F8F8"/>
    <a:srgbClr val="FDBB63"/>
    <a:srgbClr val="558ED5"/>
    <a:srgbClr val="98B954"/>
    <a:srgbClr val="FFEB00"/>
    <a:srgbClr val="FFFFFF"/>
    <a:srgbClr val="7F7F7F"/>
    <a:srgbClr val="EEECE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5630" autoAdjust="0"/>
  </p:normalViewPr>
  <p:slideViewPr>
    <p:cSldViewPr snapToGrid="0" snapToObjects="1">
      <p:cViewPr varScale="1">
        <p:scale>
          <a:sx n="98" d="100"/>
          <a:sy n="98" d="100"/>
        </p:scale>
        <p:origin x="72" y="3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72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0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41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45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2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59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Extraction</a:t>
            </a:r>
            <a:r>
              <a:rPr lang="de-DE" dirty="0"/>
              <a:t> time </a:t>
            </a:r>
            <a:r>
              <a:rPr lang="de-DE" dirty="0" err="1"/>
              <a:t>is</a:t>
            </a:r>
            <a:r>
              <a:rPr lang="de-DE" dirty="0"/>
              <a:t> online at TASCA,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 in </a:t>
            </a:r>
            <a:r>
              <a:rPr lang="de-DE" dirty="0" err="1"/>
              <a:t>window</a:t>
            </a:r>
            <a:r>
              <a:rPr lang="de-DE" dirty="0"/>
              <a:t> and not </a:t>
            </a:r>
            <a:r>
              <a:rPr lang="de-DE" dirty="0" err="1"/>
              <a:t>stopped</a:t>
            </a:r>
            <a:r>
              <a:rPr lang="de-DE" dirty="0"/>
              <a:t> </a:t>
            </a:r>
            <a:r>
              <a:rPr lang="de-DE" dirty="0" err="1"/>
              <a:t>ions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3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09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16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ToDo</a:t>
            </a:r>
            <a:r>
              <a:rPr lang="de-DE" dirty="0"/>
              <a:t>: </a:t>
            </a: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438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73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8021" y="10127"/>
            <a:ext cx="6700979" cy="59066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832162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7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8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1804" y="1359372"/>
            <a:ext cx="5938370" cy="2044444"/>
          </a:xfrm>
        </p:spPr>
        <p:txBody>
          <a:bodyPr/>
          <a:lstStyle/>
          <a:p>
            <a:r>
              <a:rPr lang="en-US" b="0" dirty="0"/>
              <a:t>Towards </a:t>
            </a:r>
            <a:r>
              <a:rPr lang="en-US" b="0" dirty="0" err="1"/>
              <a:t>Lv</a:t>
            </a:r>
            <a:r>
              <a:rPr lang="en-US" b="0" dirty="0"/>
              <a:t> (</a:t>
            </a:r>
            <a:r>
              <a:rPr lang="en-US" b="0" i="1" dirty="0"/>
              <a:t>Z </a:t>
            </a:r>
            <a:r>
              <a:rPr lang="en-US" b="0" dirty="0"/>
              <a:t>= 116) Chemistry</a:t>
            </a:r>
            <a:br>
              <a:rPr lang="en-US" b="0" dirty="0"/>
            </a:br>
            <a:r>
              <a:rPr lang="en-US" b="0" dirty="0"/>
              <a:t>with </a:t>
            </a:r>
            <a:r>
              <a:rPr lang="en-US" b="0" dirty="0" err="1"/>
              <a:t>UniCell</a:t>
            </a:r>
            <a:endParaRPr lang="de-DE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27729" y="3394186"/>
            <a:ext cx="4303060" cy="531851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2533386" y="3525551"/>
            <a:ext cx="3691745" cy="531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1200" b="1" dirty="0"/>
              <a:t>Jochen Ballof</a:t>
            </a:r>
          </a:p>
          <a:p>
            <a:pPr>
              <a:lnSpc>
                <a:spcPct val="120000"/>
              </a:lnSpc>
            </a:pPr>
            <a:r>
              <a:rPr lang="de-DE" sz="1200" dirty="0"/>
              <a:t>A. Yakushev, Y. Wei, M. Biljan, R. Cantemir, J. Krier, J. Kulawik, S. </a:t>
            </a:r>
            <a:r>
              <a:rPr lang="de-DE" sz="1200" dirty="0" err="1"/>
              <a:t>Löchner</a:t>
            </a:r>
            <a:r>
              <a:rPr lang="de-DE" sz="1200" dirty="0"/>
              <a:t>,</a:t>
            </a:r>
          </a:p>
          <a:p>
            <a:pPr>
              <a:lnSpc>
                <a:spcPct val="120000"/>
              </a:lnSpc>
            </a:pPr>
            <a:r>
              <a:rPr lang="de-DE" sz="1200" dirty="0"/>
              <a:t>F. Zielke, </a:t>
            </a:r>
            <a:r>
              <a:rPr lang="de-DE" sz="1200" dirty="0" err="1"/>
              <a:t>Ch</a:t>
            </a:r>
            <a:r>
              <a:rPr lang="de-DE" sz="1200" dirty="0"/>
              <a:t>. E. Düllmann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hteck 336">
            <a:extLst>
              <a:ext uri="{FF2B5EF4-FFF2-40B4-BE49-F238E27FC236}">
                <a16:creationId xmlns:a16="http://schemas.microsoft.com/office/drawing/2014/main" id="{BE297B09-C868-4347-B1E7-87E941DC7AF8}"/>
              </a:ext>
            </a:extLst>
          </p:cNvPr>
          <p:cNvSpPr/>
          <p:nvPr/>
        </p:nvSpPr>
        <p:spPr>
          <a:xfrm>
            <a:off x="5189459" y="362411"/>
            <a:ext cx="3937000" cy="750303"/>
          </a:xfrm>
          <a:prstGeom prst="rect">
            <a:avLst/>
          </a:prstGeom>
          <a:gradFill>
            <a:gsLst>
              <a:gs pos="29000">
                <a:srgbClr val="FFFFFF"/>
              </a:gs>
              <a:gs pos="0">
                <a:schemeClr val="bg1">
                  <a:lumMod val="0"/>
                  <a:lumOff val="100000"/>
                  <a:alpha val="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1" name="Rechteck 300">
            <a:extLst>
              <a:ext uri="{FF2B5EF4-FFF2-40B4-BE49-F238E27FC236}">
                <a16:creationId xmlns:a16="http://schemas.microsoft.com/office/drawing/2014/main" id="{AE604863-3129-45C4-ACB7-ECF61C005294}"/>
              </a:ext>
            </a:extLst>
          </p:cNvPr>
          <p:cNvSpPr/>
          <p:nvPr/>
        </p:nvSpPr>
        <p:spPr>
          <a:xfrm>
            <a:off x="7836036" y="2990569"/>
            <a:ext cx="889946" cy="16663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3" name="Rechteck 272">
            <a:extLst>
              <a:ext uri="{FF2B5EF4-FFF2-40B4-BE49-F238E27FC236}">
                <a16:creationId xmlns:a16="http://schemas.microsoft.com/office/drawing/2014/main" id="{8BF58ACE-26D4-486E-A96A-E2B35EC9B225}"/>
              </a:ext>
            </a:extLst>
          </p:cNvPr>
          <p:cNvSpPr/>
          <p:nvPr/>
        </p:nvSpPr>
        <p:spPr>
          <a:xfrm rot="16200000">
            <a:off x="7741694" y="3608543"/>
            <a:ext cx="797730" cy="10881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hteck 273">
            <a:extLst>
              <a:ext uri="{FF2B5EF4-FFF2-40B4-BE49-F238E27FC236}">
                <a16:creationId xmlns:a16="http://schemas.microsoft.com/office/drawing/2014/main" id="{7F50FFD3-9B7F-455D-AC4F-6F071B179D9C}"/>
              </a:ext>
            </a:extLst>
          </p:cNvPr>
          <p:cNvSpPr/>
          <p:nvPr/>
        </p:nvSpPr>
        <p:spPr>
          <a:xfrm rot="16200000">
            <a:off x="7857562" y="3601400"/>
            <a:ext cx="797683" cy="12289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hteck 274">
            <a:extLst>
              <a:ext uri="{FF2B5EF4-FFF2-40B4-BE49-F238E27FC236}">
                <a16:creationId xmlns:a16="http://schemas.microsoft.com/office/drawing/2014/main" id="{BAE06B31-88A6-4DFE-9184-79AC2D845FDB}"/>
              </a:ext>
            </a:extLst>
          </p:cNvPr>
          <p:cNvSpPr/>
          <p:nvPr/>
        </p:nvSpPr>
        <p:spPr>
          <a:xfrm rot="16200000">
            <a:off x="7950529" y="3631330"/>
            <a:ext cx="845664" cy="11101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hteck 275">
            <a:extLst>
              <a:ext uri="{FF2B5EF4-FFF2-40B4-BE49-F238E27FC236}">
                <a16:creationId xmlns:a16="http://schemas.microsoft.com/office/drawing/2014/main" id="{B7F3D18D-F0D6-4CE7-93DF-4D1E0386DA03}"/>
              </a:ext>
            </a:extLst>
          </p:cNvPr>
          <p:cNvSpPr/>
          <p:nvPr/>
        </p:nvSpPr>
        <p:spPr>
          <a:xfrm rot="16200000">
            <a:off x="8064473" y="3626771"/>
            <a:ext cx="849456" cy="12392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hteck 276">
            <a:extLst>
              <a:ext uri="{FF2B5EF4-FFF2-40B4-BE49-F238E27FC236}">
                <a16:creationId xmlns:a16="http://schemas.microsoft.com/office/drawing/2014/main" id="{11EB9A2F-9B24-4126-8890-537821A21625}"/>
              </a:ext>
            </a:extLst>
          </p:cNvPr>
          <p:cNvSpPr/>
          <p:nvPr/>
        </p:nvSpPr>
        <p:spPr>
          <a:xfrm rot="16200000">
            <a:off x="7895407" y="3988523"/>
            <a:ext cx="489507" cy="107996"/>
          </a:xfrm>
          <a:prstGeom prst="rect">
            <a:avLst/>
          </a:prstGeom>
          <a:solidFill>
            <a:srgbClr val="FDBB6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hteck 277">
            <a:extLst>
              <a:ext uri="{FF2B5EF4-FFF2-40B4-BE49-F238E27FC236}">
                <a16:creationId xmlns:a16="http://schemas.microsoft.com/office/drawing/2014/main" id="{D0845C36-0B86-4B39-A554-F24F505AA371}"/>
              </a:ext>
            </a:extLst>
          </p:cNvPr>
          <p:cNvSpPr/>
          <p:nvPr/>
        </p:nvSpPr>
        <p:spPr>
          <a:xfrm rot="16200000">
            <a:off x="8126647" y="4034315"/>
            <a:ext cx="492029" cy="109602"/>
          </a:xfrm>
          <a:prstGeom prst="rect">
            <a:avLst/>
          </a:prstGeom>
          <a:solidFill>
            <a:srgbClr val="FDBB6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hteck 285">
            <a:extLst>
              <a:ext uri="{FF2B5EF4-FFF2-40B4-BE49-F238E27FC236}">
                <a16:creationId xmlns:a16="http://schemas.microsoft.com/office/drawing/2014/main" id="{E1DA81E8-2F3A-40A3-9ECE-5111CC0DCC10}"/>
              </a:ext>
            </a:extLst>
          </p:cNvPr>
          <p:cNvSpPr/>
          <p:nvPr/>
        </p:nvSpPr>
        <p:spPr>
          <a:xfrm rot="16200000">
            <a:off x="7644054" y="3586780"/>
            <a:ext cx="768443" cy="12289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hteck 287">
            <a:extLst>
              <a:ext uri="{FF2B5EF4-FFF2-40B4-BE49-F238E27FC236}">
                <a16:creationId xmlns:a16="http://schemas.microsoft.com/office/drawing/2014/main" id="{697C61B4-FEA7-45D0-8610-19C1A4871BF7}"/>
              </a:ext>
            </a:extLst>
          </p:cNvPr>
          <p:cNvSpPr/>
          <p:nvPr/>
        </p:nvSpPr>
        <p:spPr>
          <a:xfrm rot="16200000">
            <a:off x="8148324" y="2720910"/>
            <a:ext cx="105350" cy="650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3" name="Rechteck 292">
            <a:extLst>
              <a:ext uri="{FF2B5EF4-FFF2-40B4-BE49-F238E27FC236}">
                <a16:creationId xmlns:a16="http://schemas.microsoft.com/office/drawing/2014/main" id="{71E5716F-ADA8-4FA9-8452-28D8030F2D0E}"/>
              </a:ext>
            </a:extLst>
          </p:cNvPr>
          <p:cNvSpPr/>
          <p:nvPr/>
        </p:nvSpPr>
        <p:spPr>
          <a:xfrm rot="16200000">
            <a:off x="8163170" y="3705687"/>
            <a:ext cx="845664" cy="993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hteck 293">
            <a:extLst>
              <a:ext uri="{FF2B5EF4-FFF2-40B4-BE49-F238E27FC236}">
                <a16:creationId xmlns:a16="http://schemas.microsoft.com/office/drawing/2014/main" id="{F315C88A-DEB4-4686-BB6F-B82E18129DF9}"/>
              </a:ext>
            </a:extLst>
          </p:cNvPr>
          <p:cNvSpPr/>
          <p:nvPr/>
        </p:nvSpPr>
        <p:spPr>
          <a:xfrm rot="16200000">
            <a:off x="8339992" y="4107968"/>
            <a:ext cx="492029" cy="99332"/>
          </a:xfrm>
          <a:prstGeom prst="rect">
            <a:avLst/>
          </a:prstGeom>
          <a:solidFill>
            <a:srgbClr val="FDBB6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hteck 294">
            <a:extLst>
              <a:ext uri="{FF2B5EF4-FFF2-40B4-BE49-F238E27FC236}">
                <a16:creationId xmlns:a16="http://schemas.microsoft.com/office/drawing/2014/main" id="{D894FE74-5999-4DD9-B605-BE7EF8E1B43F}"/>
              </a:ext>
            </a:extLst>
          </p:cNvPr>
          <p:cNvSpPr/>
          <p:nvPr/>
        </p:nvSpPr>
        <p:spPr>
          <a:xfrm rot="16200000">
            <a:off x="8018638" y="2724226"/>
            <a:ext cx="534625" cy="908336"/>
          </a:xfrm>
          <a:prstGeom prst="rect">
            <a:avLst/>
          </a:prstGeom>
          <a:gradFill>
            <a:gsLst>
              <a:gs pos="29000">
                <a:srgbClr val="FFFFFF"/>
              </a:gs>
              <a:gs pos="0">
                <a:schemeClr val="bg1">
                  <a:lumMod val="0"/>
                  <a:lumOff val="100000"/>
                  <a:alpha val="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17" name="Gruppieren 316">
            <a:extLst>
              <a:ext uri="{FF2B5EF4-FFF2-40B4-BE49-F238E27FC236}">
                <a16:creationId xmlns:a16="http://schemas.microsoft.com/office/drawing/2014/main" id="{5A08BC55-9D17-4500-8232-540B8B7C9B41}"/>
              </a:ext>
            </a:extLst>
          </p:cNvPr>
          <p:cNvGrpSpPr/>
          <p:nvPr/>
        </p:nvGrpSpPr>
        <p:grpSpPr>
          <a:xfrm>
            <a:off x="8047282" y="4410895"/>
            <a:ext cx="391217" cy="416443"/>
            <a:chOff x="8001777" y="4649644"/>
            <a:chExt cx="391217" cy="416443"/>
          </a:xfrm>
        </p:grpSpPr>
        <p:cxnSp>
          <p:nvCxnSpPr>
            <p:cNvPr id="280" name="Gerader Verbinder 279">
              <a:extLst>
                <a:ext uri="{FF2B5EF4-FFF2-40B4-BE49-F238E27FC236}">
                  <a16:creationId xmlns:a16="http://schemas.microsoft.com/office/drawing/2014/main" id="{EFA385B3-196D-4C16-9C9F-94540984D9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05968" y="4728908"/>
              <a:ext cx="158527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Gerader Verbinder 280">
              <a:extLst>
                <a:ext uri="{FF2B5EF4-FFF2-40B4-BE49-F238E27FC236}">
                  <a16:creationId xmlns:a16="http://schemas.microsoft.com/office/drawing/2014/main" id="{CF719FDB-84B0-4695-A9DF-2A7F9511C2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231715" y="4728908"/>
              <a:ext cx="158527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Gerader Verbinder 281">
              <a:extLst>
                <a:ext uri="{FF2B5EF4-FFF2-40B4-BE49-F238E27FC236}">
                  <a16:creationId xmlns:a16="http://schemas.microsoft.com/office/drawing/2014/main" id="{695E4B46-2CD4-43CC-9193-F65419AEA4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1777" y="4726473"/>
              <a:ext cx="391217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Textfeld 297">
                  <a:extLst>
                    <a:ext uri="{FF2B5EF4-FFF2-40B4-BE49-F238E27FC236}">
                      <a16:creationId xmlns:a16="http://schemas.microsoft.com/office/drawing/2014/main" id="{B19885A8-0247-440A-B7E7-BA96A9133121}"/>
                    </a:ext>
                  </a:extLst>
                </p:cNvPr>
                <p:cNvSpPr txBox="1"/>
                <p:nvPr/>
              </p:nvSpPr>
              <p:spPr>
                <a:xfrm>
                  <a:off x="8025762" y="4696755"/>
                  <a:ext cx="34324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298" name="Textfeld 297">
                  <a:extLst>
                    <a:ext uri="{FF2B5EF4-FFF2-40B4-BE49-F238E27FC236}">
                      <a16:creationId xmlns:a16="http://schemas.microsoft.com/office/drawing/2014/main" id="{B19885A8-0247-440A-B7E7-BA96A9133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762" y="4696755"/>
                  <a:ext cx="343245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Towards faster and more efficient extraction – UniCell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80D788-C27A-4710-A0A7-61C70F5A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5843ED-D0F1-455D-BA3B-99231756B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EMIS 2025 - UniCell - Jochen Ballof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087438"/>
                <a:ext cx="8420100" cy="36782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Fast extraction: Increase DC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GB" sz="1600" dirty="0"/>
                  <a:t> 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8622" y="1088015"/>
                <a:ext cx="8420176" cy="3677689"/>
              </a:xfrm>
              <a:blipFill>
                <a:blip r:embed="rId3"/>
                <a:stretch>
                  <a:fillRect l="-434" t="-4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2825160" y="3147221"/>
            <a:ext cx="165942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limited by discharges </a:t>
            </a:r>
          </a:p>
        </p:txBody>
      </p:sp>
      <p:cxnSp>
        <p:nvCxnSpPr>
          <p:cNvPr id="17" name="Gerade Verbindung mit Pfeil 16"/>
          <p:cNvCxnSpPr>
            <a:cxnSpLocks/>
            <a:endCxn id="8" idx="1"/>
          </p:cNvCxnSpPr>
          <p:nvPr/>
        </p:nvCxnSpPr>
        <p:spPr>
          <a:xfrm flipV="1">
            <a:off x="2492560" y="3285721"/>
            <a:ext cx="332600" cy="246000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>
          <a:xfrm>
            <a:off x="2246122" y="4045946"/>
            <a:ext cx="157136" cy="219963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005370" y="4257216"/>
            <a:ext cx="138531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electrode spacing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84AB280-695E-4FC7-89AE-9A3904ACC8BA}"/>
                  </a:ext>
                </a:extLst>
              </p:cNvPr>
              <p:cNvSpPr txBox="1"/>
              <p:nvPr/>
            </p:nvSpPr>
            <p:spPr>
              <a:xfrm>
                <a:off x="1197419" y="3463010"/>
                <a:ext cx="1225335" cy="532390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RF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en-GB" sz="2000" smtClean="0"/>
                      <m:t>∝</m:t>
                    </m:r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i="0" smtClean="0">
                                <a:latin typeface="Cambria Math" panose="02040503050406030204" pitchFamily="18" charset="0"/>
                              </a:rPr>
                              <m:t>rf</m:t>
                            </m:r>
                          </m:sub>
                          <m:sup>
                            <m:r>
                              <a:rPr lang="en-GB" sz="2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84AB280-695E-4FC7-89AE-9A3904ACC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9" y="3463010"/>
                <a:ext cx="1225335" cy="532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feld 49">
            <a:extLst>
              <a:ext uri="{FF2B5EF4-FFF2-40B4-BE49-F238E27FC236}">
                <a16:creationId xmlns:a16="http://schemas.microsoft.com/office/drawing/2014/main" id="{D52DDC7F-66E1-4D8F-9262-74D09353C0ED}"/>
              </a:ext>
            </a:extLst>
          </p:cNvPr>
          <p:cNvSpPr txBox="1"/>
          <p:nvPr/>
        </p:nvSpPr>
        <p:spPr>
          <a:xfrm>
            <a:off x="442149" y="4213904"/>
            <a:ext cx="153118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high pressure </a:t>
            </a:r>
          </a:p>
          <a:p>
            <a:pPr algn="ctr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desired for stopping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2F093977-95BE-4882-A6F3-34B68C43F3F0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551447" y="3995400"/>
            <a:ext cx="258640" cy="238929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8CCD038-B58B-4C0B-B131-A016851E384B}"/>
                  </a:ext>
                </a:extLst>
              </p:cNvPr>
              <p:cNvSpPr txBox="1"/>
              <p:nvPr/>
            </p:nvSpPr>
            <p:spPr>
              <a:xfrm>
                <a:off x="1640204" y="1664346"/>
                <a:ext cx="1454181" cy="470898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en-GB" sz="2000" smtClean="0"/>
                      <m:t>∝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GB" sz="2000"/>
                  <a:t> </a:t>
                </a:r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08CCD038-B58B-4C0B-B131-A016851E3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204" y="1664346"/>
                <a:ext cx="1454181" cy="470898"/>
              </a:xfrm>
              <a:prstGeom prst="rect">
                <a:avLst/>
              </a:prstGeom>
              <a:blipFill>
                <a:blip r:embed="rId5"/>
                <a:stretch>
                  <a:fillRect l="-4184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Inhaltsplatzhalter 2">
                <a:extLst>
                  <a:ext uri="{FF2B5EF4-FFF2-40B4-BE49-F238E27FC236}">
                    <a16:creationId xmlns:a16="http://schemas.microsoft.com/office/drawing/2014/main" id="{16D65BE2-5165-4EAF-ABB8-6A24C24AE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2" y="2571750"/>
                <a:ext cx="4559413" cy="35407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charset="2"/>
                  <a:buNone/>
                </a:pPr>
                <a:r>
                  <a:rPr lang="en-GB" sz="1600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GB" sz="1600" dirty="0"/>
                  <a:t> requires high repelling RF field  </a:t>
                </a:r>
              </a:p>
            </p:txBody>
          </p:sp>
        </mc:Choice>
        <mc:Fallback xmlns="">
          <p:sp>
            <p:nvSpPr>
              <p:cNvPr id="20" name="Inhaltsplatzhalter 2">
                <a:extLst>
                  <a:ext uri="{FF2B5EF4-FFF2-40B4-BE49-F238E27FC236}">
                    <a16:creationId xmlns:a16="http://schemas.microsoft.com/office/drawing/2014/main" id="{16D65BE2-5165-4EAF-ABB8-6A24C24AE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" y="2571750"/>
                <a:ext cx="4559413" cy="3540765"/>
              </a:xfrm>
              <a:prstGeom prst="rect">
                <a:avLst/>
              </a:prstGeom>
              <a:blipFill>
                <a:blip r:embed="rId6"/>
                <a:stretch>
                  <a:fillRect l="-802" t="-51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1" name="Gruppieren 270">
            <a:extLst>
              <a:ext uri="{FF2B5EF4-FFF2-40B4-BE49-F238E27FC236}">
                <a16:creationId xmlns:a16="http://schemas.microsoft.com/office/drawing/2014/main" id="{056EDEDD-8C9F-49AF-ABC2-84DB01138BD6}"/>
              </a:ext>
            </a:extLst>
          </p:cNvPr>
          <p:cNvGrpSpPr/>
          <p:nvPr/>
        </p:nvGrpSpPr>
        <p:grpSpPr>
          <a:xfrm>
            <a:off x="5603637" y="940346"/>
            <a:ext cx="3644806" cy="1979347"/>
            <a:chOff x="5410362" y="1601981"/>
            <a:chExt cx="3644806" cy="1979347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A3F2F8A-6DA1-41D6-9A23-AA1FF9355F5C}"/>
                </a:ext>
              </a:extLst>
            </p:cNvPr>
            <p:cNvSpPr/>
            <p:nvPr/>
          </p:nvSpPr>
          <p:spPr>
            <a:xfrm>
              <a:off x="5410362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0E7618F0-7382-47BE-868B-457499C2AAA8}"/>
                </a:ext>
              </a:extLst>
            </p:cNvPr>
            <p:cNvSpPr/>
            <p:nvPr/>
          </p:nvSpPr>
          <p:spPr>
            <a:xfrm>
              <a:off x="5778179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80273DAB-3167-4976-81A3-EC909F9DEC54}"/>
                </a:ext>
              </a:extLst>
            </p:cNvPr>
            <p:cNvSpPr/>
            <p:nvPr/>
          </p:nvSpPr>
          <p:spPr>
            <a:xfrm>
              <a:off x="6145996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1CE6679A-16CE-4B59-9495-0134D31448E6}"/>
                </a:ext>
              </a:extLst>
            </p:cNvPr>
            <p:cNvSpPr/>
            <p:nvPr/>
          </p:nvSpPr>
          <p:spPr>
            <a:xfrm>
              <a:off x="6513813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9F28FF1-6EBC-4715-AABD-AEA75072A912}"/>
                </a:ext>
              </a:extLst>
            </p:cNvPr>
            <p:cNvSpPr/>
            <p:nvPr/>
          </p:nvSpPr>
          <p:spPr>
            <a:xfrm>
              <a:off x="6881630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5DCEC12A-7FA4-4409-B46D-41630D1D8DD8}"/>
                </a:ext>
              </a:extLst>
            </p:cNvPr>
            <p:cNvSpPr/>
            <p:nvPr/>
          </p:nvSpPr>
          <p:spPr>
            <a:xfrm>
              <a:off x="7249445" y="1611512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31E642-41BD-4852-9C9D-D969B40A713E}"/>
                </a:ext>
              </a:extLst>
            </p:cNvPr>
            <p:cNvSpPr/>
            <p:nvPr/>
          </p:nvSpPr>
          <p:spPr>
            <a:xfrm>
              <a:off x="7625963" y="1601981"/>
              <a:ext cx="789637" cy="952500"/>
            </a:xfrm>
            <a:custGeom>
              <a:avLst/>
              <a:gdLst>
                <a:gd name="connsiteX0" fmla="*/ 0 w 1219200"/>
                <a:gd name="connsiteY0" fmla="*/ 0 h 1470660"/>
                <a:gd name="connsiteX1" fmla="*/ 7620 w 1219200"/>
                <a:gd name="connsiteY1" fmla="*/ 289560 h 1470660"/>
                <a:gd name="connsiteX2" fmla="*/ 1219200 w 1219200"/>
                <a:gd name="connsiteY2" fmla="*/ 1470660 h 1470660"/>
                <a:gd name="connsiteX3" fmla="*/ 1219200 w 1219200"/>
                <a:gd name="connsiteY3" fmla="*/ 7620 h 1470660"/>
                <a:gd name="connsiteX4" fmla="*/ 0 w 1219200"/>
                <a:gd name="connsiteY4" fmla="*/ 0 h 1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470660">
                  <a:moveTo>
                    <a:pt x="0" y="0"/>
                  </a:moveTo>
                  <a:lnTo>
                    <a:pt x="7620" y="289560"/>
                  </a:lnTo>
                  <a:lnTo>
                    <a:pt x="1219200" y="1470660"/>
                  </a:lnTo>
                  <a:lnTo>
                    <a:pt x="121920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CE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2DD79233-D481-4E6F-9C4D-5E84A7D555D4}"/>
                </a:ext>
              </a:extLst>
            </p:cNvPr>
            <p:cNvSpPr/>
            <p:nvPr/>
          </p:nvSpPr>
          <p:spPr>
            <a:xfrm>
              <a:off x="5410362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0C97BF01-3B69-435C-BEA3-716FBEB34B55}"/>
                </a:ext>
              </a:extLst>
            </p:cNvPr>
            <p:cNvSpPr/>
            <p:nvPr/>
          </p:nvSpPr>
          <p:spPr>
            <a:xfrm>
              <a:off x="5778179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4D9107C3-07C8-42BD-BD26-B5FD339ECD75}"/>
                </a:ext>
              </a:extLst>
            </p:cNvPr>
            <p:cNvSpPr/>
            <p:nvPr/>
          </p:nvSpPr>
          <p:spPr>
            <a:xfrm>
              <a:off x="6145996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72FEE1D4-90A6-4A42-85B9-5E8C43665A14}"/>
                </a:ext>
              </a:extLst>
            </p:cNvPr>
            <p:cNvSpPr/>
            <p:nvPr/>
          </p:nvSpPr>
          <p:spPr>
            <a:xfrm>
              <a:off x="6513813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C74325A-7B34-401C-9E2A-AA0BFCE92F1E}"/>
                </a:ext>
              </a:extLst>
            </p:cNvPr>
            <p:cNvSpPr/>
            <p:nvPr/>
          </p:nvSpPr>
          <p:spPr>
            <a:xfrm>
              <a:off x="6881630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85D0F6B-1153-45B2-B549-5CD56AE5ADD3}"/>
                </a:ext>
              </a:extLst>
            </p:cNvPr>
            <p:cNvSpPr/>
            <p:nvPr/>
          </p:nvSpPr>
          <p:spPr>
            <a:xfrm>
              <a:off x="7249445" y="3400563"/>
              <a:ext cx="277927" cy="176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A58CA47B-44B8-4697-B05E-3F86F7CD6A84}"/>
                </a:ext>
              </a:extLst>
            </p:cNvPr>
            <p:cNvGrpSpPr/>
            <p:nvPr/>
          </p:nvGrpSpPr>
          <p:grpSpPr>
            <a:xfrm>
              <a:off x="7656358" y="1939920"/>
              <a:ext cx="630760" cy="607025"/>
              <a:chOff x="7656358" y="1973261"/>
              <a:chExt cx="630760" cy="607025"/>
            </a:xfrm>
          </p:grpSpPr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345C30E2-76CB-434D-97B3-9CD04A422BCA}"/>
                  </a:ext>
                </a:extLst>
              </p:cNvPr>
              <p:cNvGrpSpPr/>
              <p:nvPr/>
            </p:nvGrpSpPr>
            <p:grpSpPr>
              <a:xfrm>
                <a:off x="7656358" y="1973261"/>
                <a:ext cx="536792" cy="524627"/>
                <a:chOff x="7491844" y="1924461"/>
                <a:chExt cx="779248" cy="761589"/>
              </a:xfrm>
            </p:grpSpPr>
            <p:cxnSp>
              <p:nvCxnSpPr>
                <p:cNvPr id="15" name="Gerade Verbindung mit Pfeil 14">
                  <a:extLst>
                    <a:ext uri="{FF2B5EF4-FFF2-40B4-BE49-F238E27FC236}">
                      <a16:creationId xmlns:a16="http://schemas.microsoft.com/office/drawing/2014/main" id="{5825CADD-499B-48DD-934D-36EA47321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91844" y="1924461"/>
                  <a:ext cx="169648" cy="151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mit Pfeil 51">
                  <a:extLst>
                    <a:ext uri="{FF2B5EF4-FFF2-40B4-BE49-F238E27FC236}">
                      <a16:creationId xmlns:a16="http://schemas.microsoft.com/office/drawing/2014/main" id="{D547F1E3-3FE1-44F0-9946-A511481AB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44244" y="2076861"/>
                  <a:ext cx="169648" cy="151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mit Pfeil 52">
                  <a:extLst>
                    <a:ext uri="{FF2B5EF4-FFF2-40B4-BE49-F238E27FC236}">
                      <a16:creationId xmlns:a16="http://schemas.microsoft.com/office/drawing/2014/main" id="{BB5B141C-216C-489C-A68C-7B36999A68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96644" y="2229261"/>
                  <a:ext cx="169648" cy="151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mit Pfeil 53">
                  <a:extLst>
                    <a:ext uri="{FF2B5EF4-FFF2-40B4-BE49-F238E27FC236}">
                      <a16:creationId xmlns:a16="http://schemas.microsoft.com/office/drawing/2014/main" id="{DC1538A0-BB00-4BCE-8D1C-C7C1B5298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49044" y="2381661"/>
                  <a:ext cx="169648" cy="151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mit Pfeil 54">
                  <a:extLst>
                    <a:ext uri="{FF2B5EF4-FFF2-40B4-BE49-F238E27FC236}">
                      <a16:creationId xmlns:a16="http://schemas.microsoft.com/office/drawing/2014/main" id="{34E209BC-6E9C-42CF-8A8A-D70F8E8F2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1444" y="2534061"/>
                  <a:ext cx="169648" cy="151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Gerade Verbindung mit Pfeil 64">
                <a:extLst>
                  <a:ext uri="{FF2B5EF4-FFF2-40B4-BE49-F238E27FC236}">
                    <a16:creationId xmlns:a16="http://schemas.microsoft.com/office/drawing/2014/main" id="{D567D93A-6042-4B91-B84C-4E55108918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70254" y="2475587"/>
                <a:ext cx="116864" cy="1046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E8447C2D-D1AD-4EB8-9A09-1B18DF5792AB}"/>
                    </a:ext>
                  </a:extLst>
                </p:cNvPr>
                <p:cNvSpPr txBox="1"/>
                <p:nvPr/>
              </p:nvSpPr>
              <p:spPr>
                <a:xfrm>
                  <a:off x="7818031" y="1777986"/>
                  <a:ext cx="64056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RF</m:t>
                            </m:r>
                            <m:r>
                              <a:rPr lang="en-GB" sz="18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E8447C2D-D1AD-4EB8-9A09-1B18DF579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031" y="1777986"/>
                  <a:ext cx="64056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9" name="Gruppieren 268">
              <a:extLst>
                <a:ext uri="{FF2B5EF4-FFF2-40B4-BE49-F238E27FC236}">
                  <a16:creationId xmlns:a16="http://schemas.microsoft.com/office/drawing/2014/main" id="{29C65BC2-D545-414E-AC6A-D09F37F119A7}"/>
                </a:ext>
              </a:extLst>
            </p:cNvPr>
            <p:cNvGrpSpPr/>
            <p:nvPr/>
          </p:nvGrpSpPr>
          <p:grpSpPr>
            <a:xfrm>
              <a:off x="7625962" y="2628828"/>
              <a:ext cx="932726" cy="952500"/>
              <a:chOff x="7625962" y="2652643"/>
              <a:chExt cx="932726" cy="952500"/>
            </a:xfrm>
          </p:grpSpPr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8E34F5EB-8E63-4412-B73A-0ACF7C545C18}"/>
                  </a:ext>
                </a:extLst>
              </p:cNvPr>
              <p:cNvSpPr/>
              <p:nvPr/>
            </p:nvSpPr>
            <p:spPr>
              <a:xfrm flipV="1">
                <a:off x="7625962" y="2652643"/>
                <a:ext cx="789637" cy="952500"/>
              </a:xfrm>
              <a:custGeom>
                <a:avLst/>
                <a:gdLst>
                  <a:gd name="connsiteX0" fmla="*/ 0 w 1219200"/>
                  <a:gd name="connsiteY0" fmla="*/ 0 h 1470660"/>
                  <a:gd name="connsiteX1" fmla="*/ 7620 w 1219200"/>
                  <a:gd name="connsiteY1" fmla="*/ 289560 h 1470660"/>
                  <a:gd name="connsiteX2" fmla="*/ 1219200 w 1219200"/>
                  <a:gd name="connsiteY2" fmla="*/ 1470660 h 1470660"/>
                  <a:gd name="connsiteX3" fmla="*/ 1219200 w 1219200"/>
                  <a:gd name="connsiteY3" fmla="*/ 7620 h 1470660"/>
                  <a:gd name="connsiteX4" fmla="*/ 0 w 1219200"/>
                  <a:gd name="connsiteY4" fmla="*/ 0 h 147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" h="1470660">
                    <a:moveTo>
                      <a:pt x="0" y="0"/>
                    </a:moveTo>
                    <a:lnTo>
                      <a:pt x="7620" y="289560"/>
                    </a:lnTo>
                    <a:lnTo>
                      <a:pt x="1219200" y="1470660"/>
                    </a:lnTo>
                    <a:lnTo>
                      <a:pt x="1219200" y="76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CE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0D004194-4AC2-4F70-96BC-87FE8B07FF50}"/>
                  </a:ext>
                </a:extLst>
              </p:cNvPr>
              <p:cNvGrpSpPr/>
              <p:nvPr/>
            </p:nvGrpSpPr>
            <p:grpSpPr>
              <a:xfrm flipV="1">
                <a:off x="7655924" y="2668489"/>
                <a:ext cx="630760" cy="607025"/>
                <a:chOff x="7656358" y="1973261"/>
                <a:chExt cx="630760" cy="607025"/>
              </a:xfrm>
            </p:grpSpPr>
            <p:grpSp>
              <p:nvGrpSpPr>
                <p:cNvPr id="68" name="Gruppieren 67">
                  <a:extLst>
                    <a:ext uri="{FF2B5EF4-FFF2-40B4-BE49-F238E27FC236}">
                      <a16:creationId xmlns:a16="http://schemas.microsoft.com/office/drawing/2014/main" id="{39118E2E-2271-4373-BC54-805AA785CA53}"/>
                    </a:ext>
                  </a:extLst>
                </p:cNvPr>
                <p:cNvGrpSpPr/>
                <p:nvPr/>
              </p:nvGrpSpPr>
              <p:grpSpPr>
                <a:xfrm>
                  <a:off x="7656358" y="1973261"/>
                  <a:ext cx="536792" cy="524627"/>
                  <a:chOff x="7491844" y="1924461"/>
                  <a:chExt cx="779248" cy="761589"/>
                </a:xfrm>
              </p:grpSpPr>
              <p:cxnSp>
                <p:nvCxnSpPr>
                  <p:cNvPr id="70" name="Gerade Verbindung mit Pfeil 69">
                    <a:extLst>
                      <a:ext uri="{FF2B5EF4-FFF2-40B4-BE49-F238E27FC236}">
                        <a16:creationId xmlns:a16="http://schemas.microsoft.com/office/drawing/2014/main" id="{7FBA6F87-CCEF-40D1-A14B-76E6D6C4D1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91844" y="1924461"/>
                    <a:ext cx="169648" cy="1519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rade Verbindung mit Pfeil 70">
                    <a:extLst>
                      <a:ext uri="{FF2B5EF4-FFF2-40B4-BE49-F238E27FC236}">
                        <a16:creationId xmlns:a16="http://schemas.microsoft.com/office/drawing/2014/main" id="{41B57A96-7CEF-44CF-92BA-4D311839CA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644244" y="2076861"/>
                    <a:ext cx="169648" cy="1519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 Verbindung mit Pfeil 71">
                    <a:extLst>
                      <a:ext uri="{FF2B5EF4-FFF2-40B4-BE49-F238E27FC236}">
                        <a16:creationId xmlns:a16="http://schemas.microsoft.com/office/drawing/2014/main" id="{1709DF0D-FE82-4E88-A0CF-959D7D34FE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96644" y="2229261"/>
                    <a:ext cx="169648" cy="1519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Gerade Verbindung mit Pfeil 72">
                    <a:extLst>
                      <a:ext uri="{FF2B5EF4-FFF2-40B4-BE49-F238E27FC236}">
                        <a16:creationId xmlns:a16="http://schemas.microsoft.com/office/drawing/2014/main" id="{93A39C73-7513-4019-BD0B-0DFEEB12E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949044" y="2381661"/>
                    <a:ext cx="169648" cy="1519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Gerade Verbindung mit Pfeil 73">
                    <a:extLst>
                      <a:ext uri="{FF2B5EF4-FFF2-40B4-BE49-F238E27FC236}">
                        <a16:creationId xmlns:a16="http://schemas.microsoft.com/office/drawing/2014/main" id="{11F38448-1044-4952-87AD-D71569BFEA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101444" y="2534061"/>
                    <a:ext cx="169648" cy="1519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9" name="Gerade Verbindung mit Pfeil 68">
                  <a:extLst>
                    <a:ext uri="{FF2B5EF4-FFF2-40B4-BE49-F238E27FC236}">
                      <a16:creationId xmlns:a16="http://schemas.microsoft.com/office/drawing/2014/main" id="{2E8D1586-67D6-4AB1-B545-799E5CF780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70254" y="2475587"/>
                  <a:ext cx="116864" cy="1046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feld 77">
                    <a:extLst>
                      <a:ext uri="{FF2B5EF4-FFF2-40B4-BE49-F238E27FC236}">
                        <a16:creationId xmlns:a16="http://schemas.microsoft.com/office/drawing/2014/main" id="{0F1E88F2-ACC7-4F2D-AA35-D385D3443223}"/>
                      </a:ext>
                    </a:extLst>
                  </p:cNvPr>
                  <p:cNvSpPr txBox="1"/>
                  <p:nvPr/>
                </p:nvSpPr>
                <p:spPr>
                  <a:xfrm>
                    <a:off x="7918122" y="2933516"/>
                    <a:ext cx="64056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  <m:r>
                                <a:rPr lang="en-GB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feld 77">
                    <a:extLst>
                      <a:ext uri="{FF2B5EF4-FFF2-40B4-BE49-F238E27FC236}">
                        <a16:creationId xmlns:a16="http://schemas.microsoft.com/office/drawing/2014/main" id="{0F1E88F2-ACC7-4F2D-AA35-D385D34432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18122" y="2933516"/>
                    <a:ext cx="64056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8" name="Gruppieren 177">
              <a:extLst>
                <a:ext uri="{FF2B5EF4-FFF2-40B4-BE49-F238E27FC236}">
                  <a16:creationId xmlns:a16="http://schemas.microsoft.com/office/drawing/2014/main" id="{7042C765-9304-4180-AC06-F8241CCFA95F}"/>
                </a:ext>
              </a:extLst>
            </p:cNvPr>
            <p:cNvGrpSpPr/>
            <p:nvPr/>
          </p:nvGrpSpPr>
          <p:grpSpPr>
            <a:xfrm>
              <a:off x="5448300" y="1973261"/>
              <a:ext cx="142875" cy="1219200"/>
              <a:chOff x="5448300" y="1973261"/>
              <a:chExt cx="239989" cy="1219200"/>
            </a:xfrm>
          </p:grpSpPr>
          <p:cxnSp>
            <p:nvCxnSpPr>
              <p:cNvPr id="88" name="Gerade Verbindung mit Pfeil 87">
                <a:extLst>
                  <a:ext uri="{FF2B5EF4-FFF2-40B4-BE49-F238E27FC236}">
                    <a16:creationId xmlns:a16="http://schemas.microsoft.com/office/drawing/2014/main" id="{E9443998-D4D5-4C49-8AB9-A8E5004C3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mit Pfeil 88">
                <a:extLst>
                  <a:ext uri="{FF2B5EF4-FFF2-40B4-BE49-F238E27FC236}">
                    <a16:creationId xmlns:a16="http://schemas.microsoft.com/office/drawing/2014/main" id="{58F6E37B-CFB6-46DA-9C60-BB03CCC24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mit Pfeil 89">
                <a:extLst>
                  <a:ext uri="{FF2B5EF4-FFF2-40B4-BE49-F238E27FC236}">
                    <a16:creationId xmlns:a16="http://schemas.microsoft.com/office/drawing/2014/main" id="{D859FF60-CA46-4789-8050-ECFCAB6197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mit Pfeil 90">
                <a:extLst>
                  <a:ext uri="{FF2B5EF4-FFF2-40B4-BE49-F238E27FC236}">
                    <a16:creationId xmlns:a16="http://schemas.microsoft.com/office/drawing/2014/main" id="{5FB122E2-2FA6-4368-83B9-035F716F17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mit Pfeil 91">
                <a:extLst>
                  <a:ext uri="{FF2B5EF4-FFF2-40B4-BE49-F238E27FC236}">
                    <a16:creationId xmlns:a16="http://schemas.microsoft.com/office/drawing/2014/main" id="{87B6519D-5C82-4100-8466-752A3891E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mit Pfeil 92">
                <a:extLst>
                  <a:ext uri="{FF2B5EF4-FFF2-40B4-BE49-F238E27FC236}">
                    <a16:creationId xmlns:a16="http://schemas.microsoft.com/office/drawing/2014/main" id="{34D07157-D804-4134-9C25-9A312443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mit Pfeil 93">
                <a:extLst>
                  <a:ext uri="{FF2B5EF4-FFF2-40B4-BE49-F238E27FC236}">
                    <a16:creationId xmlns:a16="http://schemas.microsoft.com/office/drawing/2014/main" id="{7A2739A0-F4ED-4580-A00A-175947871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mit Pfeil 94">
                <a:extLst>
                  <a:ext uri="{FF2B5EF4-FFF2-40B4-BE49-F238E27FC236}">
                    <a16:creationId xmlns:a16="http://schemas.microsoft.com/office/drawing/2014/main" id="{6FE90070-33FA-436B-9BC6-CA19B131D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mit Pfeil 95">
                <a:extLst>
                  <a:ext uri="{FF2B5EF4-FFF2-40B4-BE49-F238E27FC236}">
                    <a16:creationId xmlns:a16="http://schemas.microsoft.com/office/drawing/2014/main" id="{5C0A6716-247D-4BEE-B384-DE3BA0AF3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pieren 178">
              <a:extLst>
                <a:ext uri="{FF2B5EF4-FFF2-40B4-BE49-F238E27FC236}">
                  <a16:creationId xmlns:a16="http://schemas.microsoft.com/office/drawing/2014/main" id="{AD7189A9-F201-4514-B900-48E3F68C2C42}"/>
                </a:ext>
              </a:extLst>
            </p:cNvPr>
            <p:cNvGrpSpPr/>
            <p:nvPr/>
          </p:nvGrpSpPr>
          <p:grpSpPr>
            <a:xfrm>
              <a:off x="5727041" y="1965588"/>
              <a:ext cx="142875" cy="1219200"/>
              <a:chOff x="5448300" y="1973261"/>
              <a:chExt cx="239989" cy="1219200"/>
            </a:xfrm>
          </p:grpSpPr>
          <p:cxnSp>
            <p:nvCxnSpPr>
              <p:cNvPr id="180" name="Gerade Verbindung mit Pfeil 179">
                <a:extLst>
                  <a:ext uri="{FF2B5EF4-FFF2-40B4-BE49-F238E27FC236}">
                    <a16:creationId xmlns:a16="http://schemas.microsoft.com/office/drawing/2014/main" id="{4C34EC11-83C5-41D0-A2BA-64192D10EB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 Verbindung mit Pfeil 180">
                <a:extLst>
                  <a:ext uri="{FF2B5EF4-FFF2-40B4-BE49-F238E27FC236}">
                    <a16:creationId xmlns:a16="http://schemas.microsoft.com/office/drawing/2014/main" id="{D67A9BF5-C034-4B68-BB86-A70E4CEB5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 Verbindung mit Pfeil 181">
                <a:extLst>
                  <a:ext uri="{FF2B5EF4-FFF2-40B4-BE49-F238E27FC236}">
                    <a16:creationId xmlns:a16="http://schemas.microsoft.com/office/drawing/2014/main" id="{4980D052-CB36-48C1-B358-AEF3C0171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 Verbindung mit Pfeil 182">
                <a:extLst>
                  <a:ext uri="{FF2B5EF4-FFF2-40B4-BE49-F238E27FC236}">
                    <a16:creationId xmlns:a16="http://schemas.microsoft.com/office/drawing/2014/main" id="{C7E518C9-5D9B-4B60-9ABB-04BA5C0F2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 Verbindung mit Pfeil 183">
                <a:extLst>
                  <a:ext uri="{FF2B5EF4-FFF2-40B4-BE49-F238E27FC236}">
                    <a16:creationId xmlns:a16="http://schemas.microsoft.com/office/drawing/2014/main" id="{726CD5B3-744A-44BD-8FC7-3438AFD60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Gerade Verbindung mit Pfeil 184">
                <a:extLst>
                  <a:ext uri="{FF2B5EF4-FFF2-40B4-BE49-F238E27FC236}">
                    <a16:creationId xmlns:a16="http://schemas.microsoft.com/office/drawing/2014/main" id="{0B60E647-BA71-42D6-8D96-DA3782FAE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Gerade Verbindung mit Pfeil 185">
                <a:extLst>
                  <a:ext uri="{FF2B5EF4-FFF2-40B4-BE49-F238E27FC236}">
                    <a16:creationId xmlns:a16="http://schemas.microsoft.com/office/drawing/2014/main" id="{08B8C70A-3005-4691-B952-CB49A0EFC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 Verbindung mit Pfeil 186">
                <a:extLst>
                  <a:ext uri="{FF2B5EF4-FFF2-40B4-BE49-F238E27FC236}">
                    <a16:creationId xmlns:a16="http://schemas.microsoft.com/office/drawing/2014/main" id="{0EF8C71E-2682-4D69-A516-D450487F8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 Verbindung mit Pfeil 187">
                <a:extLst>
                  <a:ext uri="{FF2B5EF4-FFF2-40B4-BE49-F238E27FC236}">
                    <a16:creationId xmlns:a16="http://schemas.microsoft.com/office/drawing/2014/main" id="{BC9FF1CA-CD5A-4C01-A897-8500C6B44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uppieren 189">
              <a:extLst>
                <a:ext uri="{FF2B5EF4-FFF2-40B4-BE49-F238E27FC236}">
                  <a16:creationId xmlns:a16="http://schemas.microsoft.com/office/drawing/2014/main" id="{C8D258B0-8F54-4721-BD7C-4946B1068A80}"/>
                </a:ext>
              </a:extLst>
            </p:cNvPr>
            <p:cNvGrpSpPr/>
            <p:nvPr/>
          </p:nvGrpSpPr>
          <p:grpSpPr>
            <a:xfrm>
              <a:off x="6011447" y="1960574"/>
              <a:ext cx="142875" cy="1219200"/>
              <a:chOff x="5448300" y="1973261"/>
              <a:chExt cx="239989" cy="1219200"/>
            </a:xfrm>
          </p:grpSpPr>
          <p:cxnSp>
            <p:nvCxnSpPr>
              <p:cNvPr id="191" name="Gerade Verbindung mit Pfeil 190">
                <a:extLst>
                  <a:ext uri="{FF2B5EF4-FFF2-40B4-BE49-F238E27FC236}">
                    <a16:creationId xmlns:a16="http://schemas.microsoft.com/office/drawing/2014/main" id="{1C5CD7EB-25EB-4EF3-BC5F-D7B2D34FD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Gerade Verbindung mit Pfeil 191">
                <a:extLst>
                  <a:ext uri="{FF2B5EF4-FFF2-40B4-BE49-F238E27FC236}">
                    <a16:creationId xmlns:a16="http://schemas.microsoft.com/office/drawing/2014/main" id="{BF993190-F137-454C-973C-1CCEA83D5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Gerade Verbindung mit Pfeil 192">
                <a:extLst>
                  <a:ext uri="{FF2B5EF4-FFF2-40B4-BE49-F238E27FC236}">
                    <a16:creationId xmlns:a16="http://schemas.microsoft.com/office/drawing/2014/main" id="{6BDDB6CF-DC12-4DBF-92A8-45CEA0D32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Gerade Verbindung mit Pfeil 193">
                <a:extLst>
                  <a:ext uri="{FF2B5EF4-FFF2-40B4-BE49-F238E27FC236}">
                    <a16:creationId xmlns:a16="http://schemas.microsoft.com/office/drawing/2014/main" id="{1CF7C6F0-59E6-4B18-9E0B-FE532F6B7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Gerade Verbindung mit Pfeil 194">
                <a:extLst>
                  <a:ext uri="{FF2B5EF4-FFF2-40B4-BE49-F238E27FC236}">
                    <a16:creationId xmlns:a16="http://schemas.microsoft.com/office/drawing/2014/main" id="{8D151CB6-0623-4208-A43C-43B7F3855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Gerade Verbindung mit Pfeil 195">
                <a:extLst>
                  <a:ext uri="{FF2B5EF4-FFF2-40B4-BE49-F238E27FC236}">
                    <a16:creationId xmlns:a16="http://schemas.microsoft.com/office/drawing/2014/main" id="{45D78A8D-31B9-402C-BB39-57C1E2C1B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 Verbindung mit Pfeil 196">
                <a:extLst>
                  <a:ext uri="{FF2B5EF4-FFF2-40B4-BE49-F238E27FC236}">
                    <a16:creationId xmlns:a16="http://schemas.microsoft.com/office/drawing/2014/main" id="{9BC75D44-3294-487F-ACAF-337175ED2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 Verbindung mit Pfeil 197">
                <a:extLst>
                  <a:ext uri="{FF2B5EF4-FFF2-40B4-BE49-F238E27FC236}">
                    <a16:creationId xmlns:a16="http://schemas.microsoft.com/office/drawing/2014/main" id="{41912A74-A157-447D-87BE-E0FDADB7A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4023C68A-919D-4A8D-95AC-583AE373A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6859427D-720D-4FE4-813A-F09CB052BA72}"/>
                </a:ext>
              </a:extLst>
            </p:cNvPr>
            <p:cNvGrpSpPr/>
            <p:nvPr/>
          </p:nvGrpSpPr>
          <p:grpSpPr>
            <a:xfrm>
              <a:off x="6319668" y="1965588"/>
              <a:ext cx="142875" cy="1219200"/>
              <a:chOff x="5448300" y="1973261"/>
              <a:chExt cx="239989" cy="1219200"/>
            </a:xfrm>
          </p:grpSpPr>
          <p:cxnSp>
            <p:nvCxnSpPr>
              <p:cNvPr id="202" name="Gerade Verbindung mit Pfeil 201">
                <a:extLst>
                  <a:ext uri="{FF2B5EF4-FFF2-40B4-BE49-F238E27FC236}">
                    <a16:creationId xmlns:a16="http://schemas.microsoft.com/office/drawing/2014/main" id="{F3BFF28B-FB8B-456A-BD30-AA6D0AE89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 Verbindung mit Pfeil 202">
                <a:extLst>
                  <a:ext uri="{FF2B5EF4-FFF2-40B4-BE49-F238E27FC236}">
                    <a16:creationId xmlns:a16="http://schemas.microsoft.com/office/drawing/2014/main" id="{901024B5-7DDF-43A2-9C9B-D6B2BE088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>
                <a:extLst>
                  <a:ext uri="{FF2B5EF4-FFF2-40B4-BE49-F238E27FC236}">
                    <a16:creationId xmlns:a16="http://schemas.microsoft.com/office/drawing/2014/main" id="{0AA26793-7726-4B6E-9186-671DF9BA0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 Verbindung mit Pfeil 204">
                <a:extLst>
                  <a:ext uri="{FF2B5EF4-FFF2-40B4-BE49-F238E27FC236}">
                    <a16:creationId xmlns:a16="http://schemas.microsoft.com/office/drawing/2014/main" id="{6BD11D35-4196-4CF4-97E5-F57777EE3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 Verbindung mit Pfeil 205">
                <a:extLst>
                  <a:ext uri="{FF2B5EF4-FFF2-40B4-BE49-F238E27FC236}">
                    <a16:creationId xmlns:a16="http://schemas.microsoft.com/office/drawing/2014/main" id="{A244D023-8656-4258-92E0-9A64C8D1F9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Gerade Verbindung mit Pfeil 206">
                <a:extLst>
                  <a:ext uri="{FF2B5EF4-FFF2-40B4-BE49-F238E27FC236}">
                    <a16:creationId xmlns:a16="http://schemas.microsoft.com/office/drawing/2014/main" id="{DC9DB42A-E9CD-4F3A-977D-FE92352FA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 Verbindung mit Pfeil 207">
                <a:extLst>
                  <a:ext uri="{FF2B5EF4-FFF2-40B4-BE49-F238E27FC236}">
                    <a16:creationId xmlns:a16="http://schemas.microsoft.com/office/drawing/2014/main" id="{8A3D1D4F-D509-4E55-B236-EAD584805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Gerade Verbindung mit Pfeil 208">
                <a:extLst>
                  <a:ext uri="{FF2B5EF4-FFF2-40B4-BE49-F238E27FC236}">
                    <a16:creationId xmlns:a16="http://schemas.microsoft.com/office/drawing/2014/main" id="{FC411F31-89E8-4EF6-BB21-3087ADD9FD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Gerade Verbindung mit Pfeil 209">
                <a:extLst>
                  <a:ext uri="{FF2B5EF4-FFF2-40B4-BE49-F238E27FC236}">
                    <a16:creationId xmlns:a16="http://schemas.microsoft.com/office/drawing/2014/main" id="{8A650827-214A-4D33-A17A-9AF9CDD232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2" name="Gruppieren 211">
              <a:extLst>
                <a:ext uri="{FF2B5EF4-FFF2-40B4-BE49-F238E27FC236}">
                  <a16:creationId xmlns:a16="http://schemas.microsoft.com/office/drawing/2014/main" id="{E5C3696D-40D1-422A-9E6A-726F172533A0}"/>
                </a:ext>
              </a:extLst>
            </p:cNvPr>
            <p:cNvGrpSpPr/>
            <p:nvPr/>
          </p:nvGrpSpPr>
          <p:grpSpPr>
            <a:xfrm>
              <a:off x="6614506" y="1978386"/>
              <a:ext cx="142875" cy="1219200"/>
              <a:chOff x="5448300" y="1973261"/>
              <a:chExt cx="239989" cy="1219200"/>
            </a:xfrm>
          </p:grpSpPr>
          <p:cxnSp>
            <p:nvCxnSpPr>
              <p:cNvPr id="213" name="Gerade Verbindung mit Pfeil 212">
                <a:extLst>
                  <a:ext uri="{FF2B5EF4-FFF2-40B4-BE49-F238E27FC236}">
                    <a16:creationId xmlns:a16="http://schemas.microsoft.com/office/drawing/2014/main" id="{5FA45FDC-ED53-4D6B-8D1C-B1571C082E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Gerade Verbindung mit Pfeil 213">
                <a:extLst>
                  <a:ext uri="{FF2B5EF4-FFF2-40B4-BE49-F238E27FC236}">
                    <a16:creationId xmlns:a16="http://schemas.microsoft.com/office/drawing/2014/main" id="{269A6526-A75F-47D3-B5FD-F871FD219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Gerade Verbindung mit Pfeil 215">
                <a:extLst>
                  <a:ext uri="{FF2B5EF4-FFF2-40B4-BE49-F238E27FC236}">
                    <a16:creationId xmlns:a16="http://schemas.microsoft.com/office/drawing/2014/main" id="{6448BA66-C96C-4919-83C0-B8EE0BB94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Gerade Verbindung mit Pfeil 216">
                <a:extLst>
                  <a:ext uri="{FF2B5EF4-FFF2-40B4-BE49-F238E27FC236}">
                    <a16:creationId xmlns:a16="http://schemas.microsoft.com/office/drawing/2014/main" id="{0B02AB7E-6C63-4494-8706-54514A87A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Gerade Verbindung mit Pfeil 217">
                <a:extLst>
                  <a:ext uri="{FF2B5EF4-FFF2-40B4-BE49-F238E27FC236}">
                    <a16:creationId xmlns:a16="http://schemas.microsoft.com/office/drawing/2014/main" id="{A06931FF-3306-44EE-93FC-541AF94E3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Gerade Verbindung mit Pfeil 218">
                <a:extLst>
                  <a:ext uri="{FF2B5EF4-FFF2-40B4-BE49-F238E27FC236}">
                    <a16:creationId xmlns:a16="http://schemas.microsoft.com/office/drawing/2014/main" id="{19A1EC1F-C5EA-4737-87CA-A8500CCB6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Gerade Verbindung mit Pfeil 219">
                <a:extLst>
                  <a:ext uri="{FF2B5EF4-FFF2-40B4-BE49-F238E27FC236}">
                    <a16:creationId xmlns:a16="http://schemas.microsoft.com/office/drawing/2014/main" id="{37D5D12D-C491-442F-B25F-E3B2A4433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Gerade Verbindung mit Pfeil 220">
                <a:extLst>
                  <a:ext uri="{FF2B5EF4-FFF2-40B4-BE49-F238E27FC236}">
                    <a16:creationId xmlns:a16="http://schemas.microsoft.com/office/drawing/2014/main" id="{A74AF895-5586-4C78-8715-43BCD5E77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Gerade Verbindung mit Pfeil 214">
                <a:extLst>
                  <a:ext uri="{FF2B5EF4-FFF2-40B4-BE49-F238E27FC236}">
                    <a16:creationId xmlns:a16="http://schemas.microsoft.com/office/drawing/2014/main" id="{E0144CBD-E0F1-41CA-8577-F3C46B836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uppieren 222">
              <a:extLst>
                <a:ext uri="{FF2B5EF4-FFF2-40B4-BE49-F238E27FC236}">
                  <a16:creationId xmlns:a16="http://schemas.microsoft.com/office/drawing/2014/main" id="{E6CA775B-A402-4200-8D24-64DF170443E0}"/>
                </a:ext>
              </a:extLst>
            </p:cNvPr>
            <p:cNvGrpSpPr/>
            <p:nvPr/>
          </p:nvGrpSpPr>
          <p:grpSpPr>
            <a:xfrm>
              <a:off x="6893247" y="1970713"/>
              <a:ext cx="142875" cy="1219200"/>
              <a:chOff x="5448300" y="1973261"/>
              <a:chExt cx="239989" cy="1219200"/>
            </a:xfrm>
          </p:grpSpPr>
          <p:cxnSp>
            <p:nvCxnSpPr>
              <p:cNvPr id="224" name="Gerade Verbindung mit Pfeil 223">
                <a:extLst>
                  <a:ext uri="{FF2B5EF4-FFF2-40B4-BE49-F238E27FC236}">
                    <a16:creationId xmlns:a16="http://schemas.microsoft.com/office/drawing/2014/main" id="{7B982757-B675-40ED-9F3B-36B520E58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Gerade Verbindung mit Pfeil 224">
                <a:extLst>
                  <a:ext uri="{FF2B5EF4-FFF2-40B4-BE49-F238E27FC236}">
                    <a16:creationId xmlns:a16="http://schemas.microsoft.com/office/drawing/2014/main" id="{2350A8E1-B69A-4DD2-9A0A-087D109FD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Gerade Verbindung mit Pfeil 225">
                <a:extLst>
                  <a:ext uri="{FF2B5EF4-FFF2-40B4-BE49-F238E27FC236}">
                    <a16:creationId xmlns:a16="http://schemas.microsoft.com/office/drawing/2014/main" id="{E0E1C238-DC43-44DC-834F-738983B21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Gerade Verbindung mit Pfeil 226">
                <a:extLst>
                  <a:ext uri="{FF2B5EF4-FFF2-40B4-BE49-F238E27FC236}">
                    <a16:creationId xmlns:a16="http://schemas.microsoft.com/office/drawing/2014/main" id="{42051CAB-ED65-465C-97DF-E9FEB53FA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Gerade Verbindung mit Pfeil 227">
                <a:extLst>
                  <a:ext uri="{FF2B5EF4-FFF2-40B4-BE49-F238E27FC236}">
                    <a16:creationId xmlns:a16="http://schemas.microsoft.com/office/drawing/2014/main" id="{A9D04687-5B7F-4D8C-B075-384528C47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Gerade Verbindung mit Pfeil 228">
                <a:extLst>
                  <a:ext uri="{FF2B5EF4-FFF2-40B4-BE49-F238E27FC236}">
                    <a16:creationId xmlns:a16="http://schemas.microsoft.com/office/drawing/2014/main" id="{A135EF7D-F6C6-4F98-8418-2A452D0FC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Gerade Verbindung mit Pfeil 229">
                <a:extLst>
                  <a:ext uri="{FF2B5EF4-FFF2-40B4-BE49-F238E27FC236}">
                    <a16:creationId xmlns:a16="http://schemas.microsoft.com/office/drawing/2014/main" id="{CBD7B0B9-04CD-4318-94A0-62B003C582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Gerade Verbindung mit Pfeil 230">
                <a:extLst>
                  <a:ext uri="{FF2B5EF4-FFF2-40B4-BE49-F238E27FC236}">
                    <a16:creationId xmlns:a16="http://schemas.microsoft.com/office/drawing/2014/main" id="{C3F48896-3205-445E-BB7A-6C794FA9EF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Gerade Verbindung mit Pfeil 231">
                <a:extLst>
                  <a:ext uri="{FF2B5EF4-FFF2-40B4-BE49-F238E27FC236}">
                    <a16:creationId xmlns:a16="http://schemas.microsoft.com/office/drawing/2014/main" id="{A5ADD85E-3534-4B4F-AC2B-8383D14950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uppieren 233">
              <a:extLst>
                <a:ext uri="{FF2B5EF4-FFF2-40B4-BE49-F238E27FC236}">
                  <a16:creationId xmlns:a16="http://schemas.microsoft.com/office/drawing/2014/main" id="{8E5E736C-3446-4AB1-9518-EDC5D0B16D7B}"/>
                </a:ext>
              </a:extLst>
            </p:cNvPr>
            <p:cNvGrpSpPr/>
            <p:nvPr/>
          </p:nvGrpSpPr>
          <p:grpSpPr>
            <a:xfrm>
              <a:off x="7177653" y="1965699"/>
              <a:ext cx="142875" cy="1219200"/>
              <a:chOff x="5448300" y="1973261"/>
              <a:chExt cx="239989" cy="1219200"/>
            </a:xfrm>
          </p:grpSpPr>
          <p:cxnSp>
            <p:nvCxnSpPr>
              <p:cNvPr id="235" name="Gerade Verbindung mit Pfeil 234">
                <a:extLst>
                  <a:ext uri="{FF2B5EF4-FFF2-40B4-BE49-F238E27FC236}">
                    <a16:creationId xmlns:a16="http://schemas.microsoft.com/office/drawing/2014/main" id="{04BB000F-57CB-4C5A-8936-9B72C4635C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Gerade Verbindung mit Pfeil 235">
                <a:extLst>
                  <a:ext uri="{FF2B5EF4-FFF2-40B4-BE49-F238E27FC236}">
                    <a16:creationId xmlns:a16="http://schemas.microsoft.com/office/drawing/2014/main" id="{0EB7B8A5-FD3A-42C3-A3B9-422511E37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Gerade Verbindung mit Pfeil 236">
                <a:extLst>
                  <a:ext uri="{FF2B5EF4-FFF2-40B4-BE49-F238E27FC236}">
                    <a16:creationId xmlns:a16="http://schemas.microsoft.com/office/drawing/2014/main" id="{EBEE9E5B-7EA1-49F6-810C-2E40906C3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Gerade Verbindung mit Pfeil 237">
                <a:extLst>
                  <a:ext uri="{FF2B5EF4-FFF2-40B4-BE49-F238E27FC236}">
                    <a16:creationId xmlns:a16="http://schemas.microsoft.com/office/drawing/2014/main" id="{03850936-4B66-4C17-AC0D-8CDD980036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Gerade Verbindung mit Pfeil 238">
                <a:extLst>
                  <a:ext uri="{FF2B5EF4-FFF2-40B4-BE49-F238E27FC236}">
                    <a16:creationId xmlns:a16="http://schemas.microsoft.com/office/drawing/2014/main" id="{02E1856A-F67D-4FB2-AEE9-DBEB2211D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Gerade Verbindung mit Pfeil 239">
                <a:extLst>
                  <a:ext uri="{FF2B5EF4-FFF2-40B4-BE49-F238E27FC236}">
                    <a16:creationId xmlns:a16="http://schemas.microsoft.com/office/drawing/2014/main" id="{F078FC11-3797-47B8-B56E-8729DA988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Gerade Verbindung mit Pfeil 240">
                <a:extLst>
                  <a:ext uri="{FF2B5EF4-FFF2-40B4-BE49-F238E27FC236}">
                    <a16:creationId xmlns:a16="http://schemas.microsoft.com/office/drawing/2014/main" id="{68EBB504-38AA-462B-A232-E7BE7CC77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Gerade Verbindung mit Pfeil 241">
                <a:extLst>
                  <a:ext uri="{FF2B5EF4-FFF2-40B4-BE49-F238E27FC236}">
                    <a16:creationId xmlns:a16="http://schemas.microsoft.com/office/drawing/2014/main" id="{1937AE0A-B26A-49BE-BCD0-1C73A33C0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Gerade Verbindung mit Pfeil 242">
                <a:extLst>
                  <a:ext uri="{FF2B5EF4-FFF2-40B4-BE49-F238E27FC236}">
                    <a16:creationId xmlns:a16="http://schemas.microsoft.com/office/drawing/2014/main" id="{7D56413E-DCEA-4441-B50F-D3C35F3E8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uppieren 244">
              <a:extLst>
                <a:ext uri="{FF2B5EF4-FFF2-40B4-BE49-F238E27FC236}">
                  <a16:creationId xmlns:a16="http://schemas.microsoft.com/office/drawing/2014/main" id="{D5E68FEF-4617-476A-B6CC-AEE5A1C94FD5}"/>
                </a:ext>
              </a:extLst>
            </p:cNvPr>
            <p:cNvGrpSpPr/>
            <p:nvPr/>
          </p:nvGrpSpPr>
          <p:grpSpPr>
            <a:xfrm>
              <a:off x="7485874" y="1970713"/>
              <a:ext cx="142875" cy="1219200"/>
              <a:chOff x="5448300" y="1973261"/>
              <a:chExt cx="239989" cy="1219200"/>
            </a:xfrm>
          </p:grpSpPr>
          <p:cxnSp>
            <p:nvCxnSpPr>
              <p:cNvPr id="246" name="Gerade Verbindung mit Pfeil 245">
                <a:extLst>
                  <a:ext uri="{FF2B5EF4-FFF2-40B4-BE49-F238E27FC236}">
                    <a16:creationId xmlns:a16="http://schemas.microsoft.com/office/drawing/2014/main" id="{C8E9239E-ACF7-4BC2-8F86-DF431F230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1973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Gerade Verbindung mit Pfeil 246">
                <a:extLst>
                  <a:ext uri="{FF2B5EF4-FFF2-40B4-BE49-F238E27FC236}">
                    <a16:creationId xmlns:a16="http://schemas.microsoft.com/office/drawing/2014/main" id="{634ADFB8-F3ED-4335-A8C2-6D8D92E2D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125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Gerade Verbindung mit Pfeil 247">
                <a:extLst>
                  <a:ext uri="{FF2B5EF4-FFF2-40B4-BE49-F238E27FC236}">
                    <a16:creationId xmlns:a16="http://schemas.microsoft.com/office/drawing/2014/main" id="{AE03D269-7EEB-4569-89DC-050F58672D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278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Gerade Verbindung mit Pfeil 248">
                <a:extLst>
                  <a:ext uri="{FF2B5EF4-FFF2-40B4-BE49-F238E27FC236}">
                    <a16:creationId xmlns:a16="http://schemas.microsoft.com/office/drawing/2014/main" id="{CF2C0F54-6D12-4960-8933-914DD93FB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430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46639B6F-7F4B-44FC-BA4A-AB920A958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5828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Gerade Verbindung mit Pfeil 250">
                <a:extLst>
                  <a:ext uri="{FF2B5EF4-FFF2-40B4-BE49-F238E27FC236}">
                    <a16:creationId xmlns:a16="http://schemas.microsoft.com/office/drawing/2014/main" id="{3DC137B8-782A-40A7-A16A-81809F950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7352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Gerade Verbindung mit Pfeil 251">
                <a:extLst>
                  <a:ext uri="{FF2B5EF4-FFF2-40B4-BE49-F238E27FC236}">
                    <a16:creationId xmlns:a16="http://schemas.microsoft.com/office/drawing/2014/main" id="{4C704BF4-A4B7-42E6-B12F-17BCF172B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28876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Gerade Verbindung mit Pfeil 252">
                <a:extLst>
                  <a:ext uri="{FF2B5EF4-FFF2-40B4-BE49-F238E27FC236}">
                    <a16:creationId xmlns:a16="http://schemas.microsoft.com/office/drawing/2014/main" id="{71B72801-7C4A-4FC9-97EF-EB7730709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0400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Gerade Verbindung mit Pfeil 253">
                <a:extLst>
                  <a:ext uri="{FF2B5EF4-FFF2-40B4-BE49-F238E27FC236}">
                    <a16:creationId xmlns:a16="http://schemas.microsoft.com/office/drawing/2014/main" id="{02AAA40B-0030-48ED-A077-ED3B31C8D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8300" y="3192461"/>
                <a:ext cx="23998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6" name="Gerade Verbindung mit Pfeil 255">
              <a:extLst>
                <a:ext uri="{FF2B5EF4-FFF2-40B4-BE49-F238E27FC236}">
                  <a16:creationId xmlns:a16="http://schemas.microsoft.com/office/drawing/2014/main" id="{0BCB14B2-5B6F-4272-9FCB-B4D5FF3D73A6}"/>
                </a:ext>
              </a:extLst>
            </p:cNvPr>
            <p:cNvCxnSpPr>
              <a:cxnSpLocks/>
            </p:cNvCxnSpPr>
            <p:nvPr/>
          </p:nvCxnSpPr>
          <p:spPr>
            <a:xfrm>
              <a:off x="7701784" y="22882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Gerade Verbindung mit Pfeil 256">
              <a:extLst>
                <a:ext uri="{FF2B5EF4-FFF2-40B4-BE49-F238E27FC236}">
                  <a16:creationId xmlns:a16="http://schemas.microsoft.com/office/drawing/2014/main" id="{C4452929-4188-4144-B413-AE3B4778A51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784" y="24406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Gerade Verbindung mit Pfeil 257">
              <a:extLst>
                <a:ext uri="{FF2B5EF4-FFF2-40B4-BE49-F238E27FC236}">
                  <a16:creationId xmlns:a16="http://schemas.microsoft.com/office/drawing/2014/main" id="{BE6304CE-F5E7-4FC7-82FA-D0D862D6801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784" y="25930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Gerade Verbindung mit Pfeil 258">
              <a:extLst>
                <a:ext uri="{FF2B5EF4-FFF2-40B4-BE49-F238E27FC236}">
                  <a16:creationId xmlns:a16="http://schemas.microsoft.com/office/drawing/2014/main" id="{B4F8AA1F-57E2-4F54-BE2A-EFC0E32C7026}"/>
                </a:ext>
              </a:extLst>
            </p:cNvPr>
            <p:cNvCxnSpPr>
              <a:cxnSpLocks/>
            </p:cNvCxnSpPr>
            <p:nvPr/>
          </p:nvCxnSpPr>
          <p:spPr>
            <a:xfrm>
              <a:off x="7701784" y="27454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Gerade Verbindung mit Pfeil 259">
              <a:extLst>
                <a:ext uri="{FF2B5EF4-FFF2-40B4-BE49-F238E27FC236}">
                  <a16:creationId xmlns:a16="http://schemas.microsoft.com/office/drawing/2014/main" id="{4FC9BD83-7036-4CD5-88B2-3A0E00D981B9}"/>
                </a:ext>
              </a:extLst>
            </p:cNvPr>
            <p:cNvCxnSpPr>
              <a:cxnSpLocks/>
            </p:cNvCxnSpPr>
            <p:nvPr/>
          </p:nvCxnSpPr>
          <p:spPr>
            <a:xfrm>
              <a:off x="7701784" y="28978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Gerade Verbindung mit Pfeil 261">
              <a:extLst>
                <a:ext uri="{FF2B5EF4-FFF2-40B4-BE49-F238E27FC236}">
                  <a16:creationId xmlns:a16="http://schemas.microsoft.com/office/drawing/2014/main" id="{FA0CBE3F-7099-4375-A17E-209A284B3D57}"/>
                </a:ext>
              </a:extLst>
            </p:cNvPr>
            <p:cNvCxnSpPr>
              <a:cxnSpLocks/>
            </p:cNvCxnSpPr>
            <p:nvPr/>
          </p:nvCxnSpPr>
          <p:spPr>
            <a:xfrm>
              <a:off x="7897868" y="24406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Gerade Verbindung mit Pfeil 262">
              <a:extLst>
                <a:ext uri="{FF2B5EF4-FFF2-40B4-BE49-F238E27FC236}">
                  <a16:creationId xmlns:a16="http://schemas.microsoft.com/office/drawing/2014/main" id="{6D5B0165-039D-445D-B5F3-47D4B71D5AEB}"/>
                </a:ext>
              </a:extLst>
            </p:cNvPr>
            <p:cNvCxnSpPr>
              <a:cxnSpLocks/>
            </p:cNvCxnSpPr>
            <p:nvPr/>
          </p:nvCxnSpPr>
          <p:spPr>
            <a:xfrm>
              <a:off x="7897868" y="25930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Gerade Verbindung mit Pfeil 263">
              <a:extLst>
                <a:ext uri="{FF2B5EF4-FFF2-40B4-BE49-F238E27FC236}">
                  <a16:creationId xmlns:a16="http://schemas.microsoft.com/office/drawing/2014/main" id="{728856EB-7B2D-45CA-8719-3C47476B0377}"/>
                </a:ext>
              </a:extLst>
            </p:cNvPr>
            <p:cNvCxnSpPr>
              <a:cxnSpLocks/>
            </p:cNvCxnSpPr>
            <p:nvPr/>
          </p:nvCxnSpPr>
          <p:spPr>
            <a:xfrm>
              <a:off x="7897868" y="27454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Gerade Verbindung mit Pfeil 264">
              <a:extLst>
                <a:ext uri="{FF2B5EF4-FFF2-40B4-BE49-F238E27FC236}">
                  <a16:creationId xmlns:a16="http://schemas.microsoft.com/office/drawing/2014/main" id="{3CC249EA-5BF1-493D-BBA5-A29695702BAA}"/>
                </a:ext>
              </a:extLst>
            </p:cNvPr>
            <p:cNvCxnSpPr>
              <a:cxnSpLocks/>
            </p:cNvCxnSpPr>
            <p:nvPr/>
          </p:nvCxnSpPr>
          <p:spPr>
            <a:xfrm>
              <a:off x="8075852" y="2593007"/>
              <a:ext cx="142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Textfeld 265">
                  <a:extLst>
                    <a:ext uri="{FF2B5EF4-FFF2-40B4-BE49-F238E27FC236}">
                      <a16:creationId xmlns:a16="http://schemas.microsoft.com/office/drawing/2014/main" id="{89E0F91A-E4E8-48C6-9A16-E6313F1CD849}"/>
                    </a:ext>
                  </a:extLst>
                </p:cNvPr>
                <p:cNvSpPr txBox="1"/>
                <p:nvPr/>
              </p:nvSpPr>
              <p:spPr>
                <a:xfrm>
                  <a:off x="6294409" y="2296622"/>
                  <a:ext cx="789275" cy="369332"/>
                </a:xfrm>
                <a:prstGeom prst="rect">
                  <a:avLst/>
                </a:prstGeom>
                <a:solidFill>
                  <a:srgbClr val="FFFFFF">
                    <a:alpha val="89804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DC</m:t>
                            </m:r>
                            <m:r>
                              <a:rPr lang="en-GB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6" name="Textfeld 265">
                  <a:extLst>
                    <a:ext uri="{FF2B5EF4-FFF2-40B4-BE49-F238E27FC236}">
                      <a16:creationId xmlns:a16="http://schemas.microsoft.com/office/drawing/2014/main" id="{89E0F91A-E4E8-48C6-9A16-E6313F1CD8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4409" y="2296622"/>
                  <a:ext cx="78927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8" name="Gerade Verbindung mit Pfeil 267">
              <a:extLst>
                <a:ext uri="{FF2B5EF4-FFF2-40B4-BE49-F238E27FC236}">
                  <a16:creationId xmlns:a16="http://schemas.microsoft.com/office/drawing/2014/main" id="{F644C8D3-D46B-4C05-87EA-FA5F39F89186}"/>
                </a:ext>
              </a:extLst>
            </p:cNvPr>
            <p:cNvCxnSpPr/>
            <p:nvPr/>
          </p:nvCxnSpPr>
          <p:spPr>
            <a:xfrm>
              <a:off x="8287118" y="2597770"/>
              <a:ext cx="381680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0" name="Textfeld 269">
                  <a:extLst>
                    <a:ext uri="{FF2B5EF4-FFF2-40B4-BE49-F238E27FC236}">
                      <a16:creationId xmlns:a16="http://schemas.microsoft.com/office/drawing/2014/main" id="{3DAC4BB9-B5B8-481E-8EF0-E5E68AF22F9E}"/>
                    </a:ext>
                  </a:extLst>
                </p:cNvPr>
                <p:cNvSpPr txBox="1"/>
                <p:nvPr/>
              </p:nvSpPr>
              <p:spPr>
                <a:xfrm>
                  <a:off x="8414602" y="2183286"/>
                  <a:ext cx="640566" cy="3919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b="0" i="1" smtClean="0">
                                <a:solidFill>
                                  <a:srgbClr val="98B95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 smtClean="0">
                                <a:solidFill>
                                  <a:srgbClr val="98B954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solidFill>
                                  <a:srgbClr val="98B954"/>
                                </a:solidFill>
                                <a:latin typeface="Cambria Math" panose="02040503050406030204" pitchFamily="18" charset="0"/>
                              </a:rPr>
                              <m:t>gas</m:t>
                            </m:r>
                            <m:r>
                              <a:rPr lang="en-GB" sz="1800" b="0" i="1" smtClean="0">
                                <a:solidFill>
                                  <a:srgbClr val="98B95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GB">
                    <a:solidFill>
                      <a:srgbClr val="98B954"/>
                    </a:solidFill>
                  </a:endParaRPr>
                </a:p>
              </p:txBody>
            </p:sp>
          </mc:Choice>
          <mc:Fallback xmlns="">
            <p:sp>
              <p:nvSpPr>
                <p:cNvPr id="270" name="Textfeld 269">
                  <a:extLst>
                    <a:ext uri="{FF2B5EF4-FFF2-40B4-BE49-F238E27FC236}">
                      <a16:creationId xmlns:a16="http://schemas.microsoft.com/office/drawing/2014/main" id="{3DAC4BB9-B5B8-481E-8EF0-E5E68AF22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602" y="2183286"/>
                  <a:ext cx="640566" cy="391902"/>
                </a:xfrm>
                <a:prstGeom prst="rect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0" name="Textfeld 309">
            <a:extLst>
              <a:ext uri="{FF2B5EF4-FFF2-40B4-BE49-F238E27FC236}">
                <a16:creationId xmlns:a16="http://schemas.microsoft.com/office/drawing/2014/main" id="{6ECF397B-86E0-4341-AB91-8CC74091FAAB}"/>
              </a:ext>
            </a:extLst>
          </p:cNvPr>
          <p:cNvSpPr txBox="1"/>
          <p:nvPr/>
        </p:nvSpPr>
        <p:spPr>
          <a:xfrm>
            <a:off x="8003203" y="4069124"/>
            <a:ext cx="24213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/>
              <a:t>+</a:t>
            </a:r>
            <a:endParaRPr lang="en-GB"/>
          </a:p>
        </p:txBody>
      </p:sp>
      <p:sp>
        <p:nvSpPr>
          <p:cNvPr id="311" name="Textfeld 310">
            <a:extLst>
              <a:ext uri="{FF2B5EF4-FFF2-40B4-BE49-F238E27FC236}">
                <a16:creationId xmlns:a16="http://schemas.microsoft.com/office/drawing/2014/main" id="{632E44FA-4324-4A33-A8E6-48740921E3E2}"/>
              </a:ext>
            </a:extLst>
          </p:cNvPr>
          <p:cNvSpPr txBox="1"/>
          <p:nvPr/>
        </p:nvSpPr>
        <p:spPr>
          <a:xfrm>
            <a:off x="8255235" y="4109670"/>
            <a:ext cx="24213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/>
              <a:t>-</a:t>
            </a:r>
            <a:endParaRPr lang="en-GB"/>
          </a:p>
        </p:txBody>
      </p:sp>
      <p:sp>
        <p:nvSpPr>
          <p:cNvPr id="312" name="Textfeld 311">
            <a:extLst>
              <a:ext uri="{FF2B5EF4-FFF2-40B4-BE49-F238E27FC236}">
                <a16:creationId xmlns:a16="http://schemas.microsoft.com/office/drawing/2014/main" id="{E06F7FF8-9070-4A5B-BEE6-D1A7A45035D6}"/>
              </a:ext>
            </a:extLst>
          </p:cNvPr>
          <p:cNvSpPr txBox="1"/>
          <p:nvPr/>
        </p:nvSpPr>
        <p:spPr>
          <a:xfrm>
            <a:off x="8452066" y="4197526"/>
            <a:ext cx="24213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/>
              <a:t>+</a:t>
            </a:r>
            <a:endParaRPr lang="en-GB"/>
          </a:p>
        </p:txBody>
      </p:sp>
      <p:sp>
        <p:nvSpPr>
          <p:cNvPr id="313" name="Inhaltsplatzhalter 2">
            <a:extLst>
              <a:ext uri="{FF2B5EF4-FFF2-40B4-BE49-F238E27FC236}">
                <a16:creationId xmlns:a16="http://schemas.microsoft.com/office/drawing/2014/main" id="{76987DC7-39CC-4E1B-87D8-B87C87AE28C1}"/>
              </a:ext>
            </a:extLst>
          </p:cNvPr>
          <p:cNvSpPr txBox="1">
            <a:spLocks/>
          </p:cNvSpPr>
          <p:nvPr/>
        </p:nvSpPr>
        <p:spPr>
          <a:xfrm>
            <a:off x="7849989" y="474185"/>
            <a:ext cx="1014294" cy="367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400"/>
              <a:t>Funnel</a:t>
            </a:r>
          </a:p>
        </p:txBody>
      </p:sp>
      <p:sp>
        <p:nvSpPr>
          <p:cNvPr id="314" name="Geschweifte Klammer rechts 313">
            <a:extLst>
              <a:ext uri="{FF2B5EF4-FFF2-40B4-BE49-F238E27FC236}">
                <a16:creationId xmlns:a16="http://schemas.microsoft.com/office/drawing/2014/main" id="{DB64E827-5663-4EEA-A4AE-11CE89358734}"/>
              </a:ext>
            </a:extLst>
          </p:cNvPr>
          <p:cNvSpPr/>
          <p:nvPr/>
        </p:nvSpPr>
        <p:spPr>
          <a:xfrm rot="16200000">
            <a:off x="8152992" y="449595"/>
            <a:ext cx="121132" cy="788641"/>
          </a:xfrm>
          <a:prstGeom prst="rightBrace">
            <a:avLst>
              <a:gd name="adj1" fmla="val 8333"/>
              <a:gd name="adj2" fmla="val 49128"/>
            </a:avLst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Geschweifte Klammer rechts 314">
            <a:extLst>
              <a:ext uri="{FF2B5EF4-FFF2-40B4-BE49-F238E27FC236}">
                <a16:creationId xmlns:a16="http://schemas.microsoft.com/office/drawing/2014/main" id="{8DBCDA3B-A805-4DA7-9EA7-401D53B2CCCA}"/>
              </a:ext>
            </a:extLst>
          </p:cNvPr>
          <p:cNvSpPr/>
          <p:nvPr/>
        </p:nvSpPr>
        <p:spPr>
          <a:xfrm rot="16200000">
            <a:off x="6600796" y="-220014"/>
            <a:ext cx="116489" cy="2123217"/>
          </a:xfrm>
          <a:prstGeom prst="rightBrace">
            <a:avLst>
              <a:gd name="adj1" fmla="val 8333"/>
              <a:gd name="adj2" fmla="val 49128"/>
            </a:avLst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Inhaltsplatzhalter 2">
            <a:extLst>
              <a:ext uri="{FF2B5EF4-FFF2-40B4-BE49-F238E27FC236}">
                <a16:creationId xmlns:a16="http://schemas.microsoft.com/office/drawing/2014/main" id="{DF7F70D1-AD1A-4C21-939B-C0BFD8EE2699}"/>
              </a:ext>
            </a:extLst>
          </p:cNvPr>
          <p:cNvSpPr txBox="1">
            <a:spLocks/>
          </p:cNvSpPr>
          <p:nvPr/>
        </p:nvSpPr>
        <p:spPr>
          <a:xfrm>
            <a:off x="6231379" y="490760"/>
            <a:ext cx="1256586" cy="367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400"/>
              <a:t>DC Cage</a:t>
            </a:r>
          </a:p>
        </p:txBody>
      </p:sp>
      <p:pic>
        <p:nvPicPr>
          <p:cNvPr id="323" name="Grafik 322">
            <a:extLst>
              <a:ext uri="{FF2B5EF4-FFF2-40B4-BE49-F238E27FC236}">
                <a16:creationId xmlns:a16="http://schemas.microsoft.com/office/drawing/2014/main" id="{6FDDBC00-0D87-47C5-BEF5-9D2E1A9DFF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116" r="10245"/>
          <a:stretch/>
        </p:blipFill>
        <p:spPr>
          <a:xfrm>
            <a:off x="5634098" y="3523750"/>
            <a:ext cx="1812018" cy="908882"/>
          </a:xfrm>
          <a:prstGeom prst="rect">
            <a:avLst/>
          </a:prstGeom>
        </p:spPr>
      </p:pic>
      <p:sp>
        <p:nvSpPr>
          <p:cNvPr id="324" name="Textfeld 323">
            <a:extLst>
              <a:ext uri="{FF2B5EF4-FFF2-40B4-BE49-F238E27FC236}">
                <a16:creationId xmlns:a16="http://schemas.microsoft.com/office/drawing/2014/main" id="{C9329F50-E3AA-444E-8468-2F80DD9B5F75}"/>
              </a:ext>
            </a:extLst>
          </p:cNvPr>
          <p:cNvSpPr txBox="1"/>
          <p:nvPr/>
        </p:nvSpPr>
        <p:spPr>
          <a:xfrm>
            <a:off x="5819843" y="3376364"/>
            <a:ext cx="24213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/>
              <a:t>+</a:t>
            </a:r>
            <a:endParaRPr lang="en-GB"/>
          </a:p>
        </p:txBody>
      </p:sp>
      <p:sp>
        <p:nvSpPr>
          <p:cNvPr id="325" name="Textfeld 324">
            <a:extLst>
              <a:ext uri="{FF2B5EF4-FFF2-40B4-BE49-F238E27FC236}">
                <a16:creationId xmlns:a16="http://schemas.microsoft.com/office/drawing/2014/main" id="{36BACDC5-F152-4B82-8794-55C1FDB2F5F2}"/>
              </a:ext>
            </a:extLst>
          </p:cNvPr>
          <p:cNvSpPr txBox="1"/>
          <p:nvPr/>
        </p:nvSpPr>
        <p:spPr>
          <a:xfrm>
            <a:off x="5909534" y="4210980"/>
            <a:ext cx="24213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/>
              <a:t>-</a:t>
            </a:r>
            <a:endParaRPr lang="en-GB"/>
          </a:p>
        </p:txBody>
      </p:sp>
      <p:cxnSp>
        <p:nvCxnSpPr>
          <p:cNvPr id="327" name="Gerade Verbindung mit Pfeil 326">
            <a:extLst>
              <a:ext uri="{FF2B5EF4-FFF2-40B4-BE49-F238E27FC236}">
                <a16:creationId xmlns:a16="http://schemas.microsoft.com/office/drawing/2014/main" id="{EF2C3A2A-556D-45EB-BB34-767DDB3A3CED}"/>
              </a:ext>
            </a:extLst>
          </p:cNvPr>
          <p:cNvCxnSpPr/>
          <p:nvPr/>
        </p:nvCxnSpPr>
        <p:spPr>
          <a:xfrm flipV="1">
            <a:off x="5590731" y="3349824"/>
            <a:ext cx="0" cy="12633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Gerade Verbindung mit Pfeil 327">
            <a:extLst>
              <a:ext uri="{FF2B5EF4-FFF2-40B4-BE49-F238E27FC236}">
                <a16:creationId xmlns:a16="http://schemas.microsoft.com/office/drawing/2014/main" id="{1A205BE0-3A08-4299-872E-59BB3964411D}"/>
              </a:ext>
            </a:extLst>
          </p:cNvPr>
          <p:cNvCxnSpPr>
            <a:cxnSpLocks/>
          </p:cNvCxnSpPr>
          <p:nvPr/>
        </p:nvCxnSpPr>
        <p:spPr>
          <a:xfrm flipV="1">
            <a:off x="5387255" y="3970346"/>
            <a:ext cx="213942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Inhaltsplatzhalter 2">
            <a:extLst>
              <a:ext uri="{FF2B5EF4-FFF2-40B4-BE49-F238E27FC236}">
                <a16:creationId xmlns:a16="http://schemas.microsoft.com/office/drawing/2014/main" id="{34DC449D-035C-47FA-9F93-7FF65EFC99AB}"/>
              </a:ext>
            </a:extLst>
          </p:cNvPr>
          <p:cNvSpPr txBox="1">
            <a:spLocks/>
          </p:cNvSpPr>
          <p:nvPr/>
        </p:nvSpPr>
        <p:spPr>
          <a:xfrm>
            <a:off x="7860957" y="3064956"/>
            <a:ext cx="1212481" cy="549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200"/>
              <a:t>Electrodes</a:t>
            </a:r>
            <a:endParaRPr lang="en-GB" sz="1400"/>
          </a:p>
        </p:txBody>
      </p:sp>
      <p:sp>
        <p:nvSpPr>
          <p:cNvPr id="333" name="Inhaltsplatzhalter 2">
            <a:extLst>
              <a:ext uri="{FF2B5EF4-FFF2-40B4-BE49-F238E27FC236}">
                <a16:creationId xmlns:a16="http://schemas.microsoft.com/office/drawing/2014/main" id="{545FA9F3-8455-446A-9586-F32926AB5F3D}"/>
              </a:ext>
            </a:extLst>
          </p:cNvPr>
          <p:cNvSpPr txBox="1">
            <a:spLocks/>
          </p:cNvSpPr>
          <p:nvPr/>
        </p:nvSpPr>
        <p:spPr>
          <a:xfrm>
            <a:off x="7373521" y="3966539"/>
            <a:ext cx="1212481" cy="549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400" i="1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Textfeld 335">
                <a:extLst>
                  <a:ext uri="{FF2B5EF4-FFF2-40B4-BE49-F238E27FC236}">
                    <a16:creationId xmlns:a16="http://schemas.microsoft.com/office/drawing/2014/main" id="{764612F2-6925-48A4-95C6-3FA52740B86A}"/>
                  </a:ext>
                </a:extLst>
              </p:cNvPr>
              <p:cNvSpPr txBox="1"/>
              <p:nvPr/>
            </p:nvSpPr>
            <p:spPr>
              <a:xfrm>
                <a:off x="5188059" y="3306385"/>
                <a:ext cx="4172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mtClean="0"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36" name="Textfeld 335">
                <a:extLst>
                  <a:ext uri="{FF2B5EF4-FFF2-40B4-BE49-F238E27FC236}">
                    <a16:creationId xmlns:a16="http://schemas.microsoft.com/office/drawing/2014/main" id="{764612F2-6925-48A4-95C6-3FA52740B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059" y="3306385"/>
                <a:ext cx="417298" cy="369332"/>
              </a:xfrm>
              <a:prstGeom prst="rect">
                <a:avLst/>
              </a:prstGeom>
              <a:blipFill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1" name="Gerade Verbindung mit Pfeil 340">
            <a:extLst>
              <a:ext uri="{FF2B5EF4-FFF2-40B4-BE49-F238E27FC236}">
                <a16:creationId xmlns:a16="http://schemas.microsoft.com/office/drawing/2014/main" id="{63D7C985-444C-47E1-9ED3-FBB1954DCD46}"/>
              </a:ext>
            </a:extLst>
          </p:cNvPr>
          <p:cNvCxnSpPr>
            <a:cxnSpLocks/>
          </p:cNvCxnSpPr>
          <p:nvPr/>
        </p:nvCxnSpPr>
        <p:spPr>
          <a:xfrm flipV="1">
            <a:off x="2437030" y="1593231"/>
            <a:ext cx="221830" cy="116301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4" name="Textfeld 343">
            <a:extLst>
              <a:ext uri="{FF2B5EF4-FFF2-40B4-BE49-F238E27FC236}">
                <a16:creationId xmlns:a16="http://schemas.microsoft.com/office/drawing/2014/main" id="{FA9FFE79-C49A-4582-9D46-C232D4030BD5}"/>
              </a:ext>
            </a:extLst>
          </p:cNvPr>
          <p:cNvSpPr txBox="1"/>
          <p:nvPr/>
        </p:nvSpPr>
        <p:spPr>
          <a:xfrm>
            <a:off x="2590502" y="1434899"/>
            <a:ext cx="1547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reduced ion mobility</a:t>
            </a:r>
          </a:p>
        </p:txBody>
      </p:sp>
      <p:cxnSp>
        <p:nvCxnSpPr>
          <p:cNvPr id="345" name="Gerade Verbindung mit Pfeil 344">
            <a:extLst>
              <a:ext uri="{FF2B5EF4-FFF2-40B4-BE49-F238E27FC236}">
                <a16:creationId xmlns:a16="http://schemas.microsoft.com/office/drawing/2014/main" id="{5403EDB9-A549-4AB8-AD16-A6F622AD71A9}"/>
              </a:ext>
            </a:extLst>
          </p:cNvPr>
          <p:cNvCxnSpPr>
            <a:cxnSpLocks/>
          </p:cNvCxnSpPr>
          <p:nvPr/>
        </p:nvCxnSpPr>
        <p:spPr>
          <a:xfrm flipH="1">
            <a:off x="1398062" y="2071751"/>
            <a:ext cx="224588" cy="184523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Textfeld 346">
            <a:extLst>
              <a:ext uri="{FF2B5EF4-FFF2-40B4-BE49-F238E27FC236}">
                <a16:creationId xmlns:a16="http://schemas.microsoft.com/office/drawing/2014/main" id="{A7D731AD-2DF4-4DA8-9FAE-6D46BEA001FE}"/>
              </a:ext>
            </a:extLst>
          </p:cNvPr>
          <p:cNvSpPr txBox="1"/>
          <p:nvPr/>
        </p:nvSpPr>
        <p:spPr>
          <a:xfrm>
            <a:off x="795654" y="2218342"/>
            <a:ext cx="99578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drift velocity</a:t>
            </a:r>
          </a:p>
        </p:txBody>
      </p:sp>
      <p:cxnSp>
        <p:nvCxnSpPr>
          <p:cNvPr id="349" name="Gerade Verbindung mit Pfeil 348">
            <a:extLst>
              <a:ext uri="{FF2B5EF4-FFF2-40B4-BE49-F238E27FC236}">
                <a16:creationId xmlns:a16="http://schemas.microsoft.com/office/drawing/2014/main" id="{5A652621-5D07-48DE-B267-F5718B0FA348}"/>
              </a:ext>
            </a:extLst>
          </p:cNvPr>
          <p:cNvCxnSpPr>
            <a:cxnSpLocks/>
          </p:cNvCxnSpPr>
          <p:nvPr/>
        </p:nvCxnSpPr>
        <p:spPr>
          <a:xfrm>
            <a:off x="2403258" y="2117549"/>
            <a:ext cx="179783" cy="138725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Textfeld 350">
            <a:extLst>
              <a:ext uri="{FF2B5EF4-FFF2-40B4-BE49-F238E27FC236}">
                <a16:creationId xmlns:a16="http://schemas.microsoft.com/office/drawing/2014/main" id="{F4FE7D95-F310-4308-95DC-A0EB0D2B66EF}"/>
              </a:ext>
            </a:extLst>
          </p:cNvPr>
          <p:cNvSpPr txBox="1"/>
          <p:nvPr/>
        </p:nvSpPr>
        <p:spPr>
          <a:xfrm>
            <a:off x="2562012" y="2085004"/>
            <a:ext cx="78098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pressure</a:t>
            </a:r>
          </a:p>
        </p:txBody>
      </p:sp>
      <p:sp>
        <p:nvSpPr>
          <p:cNvPr id="355" name="Rechteck 354">
            <a:extLst>
              <a:ext uri="{FF2B5EF4-FFF2-40B4-BE49-F238E27FC236}">
                <a16:creationId xmlns:a16="http://schemas.microsoft.com/office/drawing/2014/main" id="{A4A9F0F9-D9E5-48C2-BC33-CFC15EDD55DF}"/>
              </a:ext>
            </a:extLst>
          </p:cNvPr>
          <p:cNvSpPr/>
          <p:nvPr/>
        </p:nvSpPr>
        <p:spPr>
          <a:xfrm>
            <a:off x="5499100" y="940346"/>
            <a:ext cx="45719" cy="19707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6" name="Inhaltsplatzhalter 2">
            <a:extLst>
              <a:ext uri="{FF2B5EF4-FFF2-40B4-BE49-F238E27FC236}">
                <a16:creationId xmlns:a16="http://schemas.microsoft.com/office/drawing/2014/main" id="{73415984-290B-4260-9424-4B5942963786}"/>
              </a:ext>
            </a:extLst>
          </p:cNvPr>
          <p:cNvSpPr txBox="1">
            <a:spLocks/>
          </p:cNvSpPr>
          <p:nvPr/>
        </p:nvSpPr>
        <p:spPr>
          <a:xfrm>
            <a:off x="4654337" y="2731514"/>
            <a:ext cx="957767" cy="367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t>Window</a:t>
            </a:r>
          </a:p>
        </p:txBody>
      </p:sp>
      <p:cxnSp>
        <p:nvCxnSpPr>
          <p:cNvPr id="357" name="Gerade Verbindung mit Pfeil 356">
            <a:extLst>
              <a:ext uri="{FF2B5EF4-FFF2-40B4-BE49-F238E27FC236}">
                <a16:creationId xmlns:a16="http://schemas.microsoft.com/office/drawing/2014/main" id="{9ABD475E-56AE-449A-8B75-AFB1586C4594}"/>
              </a:ext>
            </a:extLst>
          </p:cNvPr>
          <p:cNvCxnSpPr>
            <a:cxnSpLocks/>
            <a:stCxn id="356" idx="0"/>
          </p:cNvCxnSpPr>
          <p:nvPr/>
        </p:nvCxnSpPr>
        <p:spPr>
          <a:xfrm flipV="1">
            <a:off x="5133221" y="2504464"/>
            <a:ext cx="300589" cy="227050"/>
          </a:xfrm>
          <a:prstGeom prst="straightConnector1">
            <a:avLst/>
          </a:prstGeom>
          <a:ln>
            <a:solidFill>
              <a:srgbClr val="7F7F7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9" name="Pfeil: nach unten 358">
            <a:extLst>
              <a:ext uri="{FF2B5EF4-FFF2-40B4-BE49-F238E27FC236}">
                <a16:creationId xmlns:a16="http://schemas.microsoft.com/office/drawing/2014/main" id="{01B05DAF-6427-4C4D-818B-38E029970447}"/>
              </a:ext>
            </a:extLst>
          </p:cNvPr>
          <p:cNvSpPr/>
          <p:nvPr/>
        </p:nvSpPr>
        <p:spPr>
          <a:xfrm rot="16200000">
            <a:off x="4778470" y="1538518"/>
            <a:ext cx="404179" cy="817115"/>
          </a:xfrm>
          <a:prstGeom prst="downArrow">
            <a:avLst>
              <a:gd name="adj1" fmla="val 50000"/>
              <a:gd name="adj2" fmla="val 42126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0" name="Textfeld 359">
            <a:extLst>
              <a:ext uri="{FF2B5EF4-FFF2-40B4-BE49-F238E27FC236}">
                <a16:creationId xmlns:a16="http://schemas.microsoft.com/office/drawing/2014/main" id="{D1E27E25-1554-47EB-A41C-4CCBDDF45041}"/>
              </a:ext>
            </a:extLst>
          </p:cNvPr>
          <p:cNvSpPr txBox="1"/>
          <p:nvPr/>
        </p:nvSpPr>
        <p:spPr>
          <a:xfrm>
            <a:off x="4688508" y="1628775"/>
            <a:ext cx="47641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/>
              <a:t>SHE</a:t>
            </a:r>
          </a:p>
        </p:txBody>
      </p:sp>
      <p:sp>
        <p:nvSpPr>
          <p:cNvPr id="361" name="Textfeld 360">
            <a:extLst>
              <a:ext uri="{FF2B5EF4-FFF2-40B4-BE49-F238E27FC236}">
                <a16:creationId xmlns:a16="http://schemas.microsoft.com/office/drawing/2014/main" id="{3D94845E-6805-4366-BFBA-34E81CF31142}"/>
              </a:ext>
            </a:extLst>
          </p:cNvPr>
          <p:cNvSpPr txBox="1"/>
          <p:nvPr/>
        </p:nvSpPr>
        <p:spPr>
          <a:xfrm>
            <a:off x="4502780" y="2010412"/>
            <a:ext cx="79060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/>
              <a:t>~ 40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Textfeld 362">
                <a:extLst>
                  <a:ext uri="{FF2B5EF4-FFF2-40B4-BE49-F238E27FC236}">
                    <a16:creationId xmlns:a16="http://schemas.microsoft.com/office/drawing/2014/main" id="{AAF6DF8F-7F5C-4DBC-B8BE-28664F752F0C}"/>
                  </a:ext>
                </a:extLst>
              </p:cNvPr>
              <p:cNvSpPr txBox="1"/>
              <p:nvPr/>
            </p:nvSpPr>
            <p:spPr>
              <a:xfrm>
                <a:off x="7233250" y="2261765"/>
                <a:ext cx="386742" cy="369332"/>
              </a:xfrm>
              <a:prstGeom prst="rect">
                <a:avLst/>
              </a:prstGeom>
              <a:solidFill>
                <a:srgbClr val="FFFFFF">
                  <a:alpha val="89804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63" name="Textfeld 362">
                <a:extLst>
                  <a:ext uri="{FF2B5EF4-FFF2-40B4-BE49-F238E27FC236}">
                    <a16:creationId xmlns:a16="http://schemas.microsoft.com/office/drawing/2014/main" id="{AAF6DF8F-7F5C-4DBC-B8BE-28664F75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250" y="2261765"/>
                <a:ext cx="386742" cy="369332"/>
              </a:xfrm>
              <a:prstGeom prst="rect">
                <a:avLst/>
              </a:prstGeom>
              <a:blipFill>
                <a:blip r:embed="rId1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" name="Ellipse 363">
            <a:extLst>
              <a:ext uri="{FF2B5EF4-FFF2-40B4-BE49-F238E27FC236}">
                <a16:creationId xmlns:a16="http://schemas.microsoft.com/office/drawing/2014/main" id="{86030D5B-7C88-49C6-A1D3-C56332F3CBED}"/>
              </a:ext>
            </a:extLst>
          </p:cNvPr>
          <p:cNvSpPr/>
          <p:nvPr/>
        </p:nvSpPr>
        <p:spPr>
          <a:xfrm>
            <a:off x="7836036" y="2617398"/>
            <a:ext cx="130791" cy="12153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366" name="Verbinder: gekrümmt 365">
            <a:extLst>
              <a:ext uri="{FF2B5EF4-FFF2-40B4-BE49-F238E27FC236}">
                <a16:creationId xmlns:a16="http://schemas.microsoft.com/office/drawing/2014/main" id="{FE9AED48-4E0E-4461-97BE-2046B054B778}"/>
              </a:ext>
            </a:extLst>
          </p:cNvPr>
          <p:cNvCxnSpPr>
            <a:cxnSpLocks/>
            <a:stCxn id="364" idx="6"/>
          </p:cNvCxnSpPr>
          <p:nvPr/>
        </p:nvCxnSpPr>
        <p:spPr>
          <a:xfrm>
            <a:off x="7966827" y="2678163"/>
            <a:ext cx="343660" cy="431088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11BB3FE-59A8-441C-93A6-A62A45385BAA}"/>
              </a:ext>
            </a:extLst>
          </p:cNvPr>
          <p:cNvSpPr txBox="1"/>
          <p:nvPr/>
        </p:nvSpPr>
        <p:spPr>
          <a:xfrm>
            <a:off x="26949" y="4721844"/>
            <a:ext cx="2303836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050" dirty="0"/>
              <a:t>M. Wada et al. NIMB 04 (2003) 570</a:t>
            </a:r>
            <a:endParaRPr lang="en-DE" sz="1050" dirty="0"/>
          </a:p>
        </p:txBody>
      </p:sp>
    </p:spTree>
    <p:extLst>
      <p:ext uri="{BB962C8B-B14F-4D97-AF65-F5344CB8AC3E}">
        <p14:creationId xmlns:p14="http://schemas.microsoft.com/office/powerpoint/2010/main" val="238364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faster extraction – UniCell</a:t>
            </a: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80D788-C27A-4710-A0A7-61C70F5A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5843ED-D0F1-455D-BA3B-99231756B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974725"/>
            <a:ext cx="8420100" cy="36782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UniCell Concept: High-</a:t>
            </a:r>
            <a:r>
              <a:rPr lang="de-DE" dirty="0" err="1"/>
              <a:t>density</a:t>
            </a:r>
            <a:r>
              <a:rPr lang="de-DE" dirty="0"/>
              <a:t> and fast </a:t>
            </a:r>
            <a:r>
              <a:rPr lang="de-DE" dirty="0" err="1"/>
              <a:t>extraction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35" y="323053"/>
            <a:ext cx="1256587" cy="61769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95081" y="4638163"/>
            <a:ext cx="42727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V. </a:t>
            </a:r>
            <a:r>
              <a:rPr lang="de-DE" sz="1100" dirty="0" err="1"/>
              <a:t>Varentsov</a:t>
            </a:r>
            <a:r>
              <a:rPr lang="de-DE" sz="1100" dirty="0"/>
              <a:t>, A. Yakushev, </a:t>
            </a:r>
            <a:r>
              <a:rPr lang="en-US" sz="1100" dirty="0"/>
              <a:t>NIM A 940 (2019) 206</a:t>
            </a:r>
            <a:endParaRPr lang="de-DE" sz="1100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041750" y="3750102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/>
              <a:t>High stopping efficiency at 1 bar (He)</a:t>
            </a:r>
          </a:p>
          <a:p>
            <a:r>
              <a:rPr lang="en-GB" sz="1400"/>
              <a:t>Faster extraction by high DC field &gt; 100 V / cm</a:t>
            </a:r>
          </a:p>
          <a:p>
            <a:r>
              <a:rPr lang="en-GB" sz="1400"/>
              <a:t>Requires stronger RF repelling force</a:t>
            </a:r>
          </a:p>
          <a:p>
            <a:r>
              <a:rPr lang="en-GB" sz="1400"/>
              <a:t>Electrode pitch ~ 0.2 mm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89181"/>
              </p:ext>
            </p:extLst>
          </p:nvPr>
        </p:nvGraphicFramePr>
        <p:xfrm>
          <a:off x="523368" y="3495823"/>
          <a:ext cx="242000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006">
                  <a:extLst>
                    <a:ext uri="{9D8B030D-6E8A-4147-A177-3AD203B41FA5}">
                      <a16:colId xmlns:a16="http://schemas.microsoft.com/office/drawing/2014/main" val="42800815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057807832"/>
                    </a:ext>
                  </a:extLst>
                </a:gridCol>
              </a:tblGrid>
              <a:tr h="203564">
                <a:tc gridSpan="2">
                  <a:txBody>
                    <a:bodyPr/>
                    <a:lstStyle/>
                    <a:p>
                      <a:r>
                        <a:rPr lang="de-DE" sz="1200" dirty="0" err="1"/>
                        <a:t>Simulations</a:t>
                      </a:r>
                      <a:r>
                        <a:rPr lang="de-DE" sz="1200" dirty="0"/>
                        <a:t> SIMION / VARJET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709408"/>
                  </a:ext>
                </a:extLst>
              </a:tr>
              <a:tr h="203564">
                <a:tc>
                  <a:txBody>
                    <a:bodyPr/>
                    <a:lstStyle/>
                    <a:p>
                      <a:r>
                        <a:rPr lang="de-DE" sz="1200" dirty="0" err="1"/>
                        <a:t>Extraction</a:t>
                      </a:r>
                      <a:r>
                        <a:rPr lang="de-DE" sz="1200" baseline="0" dirty="0"/>
                        <a:t> time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~ 2 </a:t>
                      </a:r>
                      <a:r>
                        <a:rPr lang="de-DE" sz="1200" dirty="0" err="1"/>
                        <a:t>ms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66452"/>
                  </a:ext>
                </a:extLst>
              </a:tr>
              <a:tr h="203564">
                <a:tc>
                  <a:txBody>
                    <a:bodyPr/>
                    <a:lstStyle/>
                    <a:p>
                      <a:r>
                        <a:rPr lang="de-DE" sz="1200" dirty="0" err="1"/>
                        <a:t>Pressure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~ 1 bar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870955"/>
                  </a:ext>
                </a:extLst>
              </a:tr>
              <a:tr h="228411">
                <a:tc>
                  <a:txBody>
                    <a:bodyPr/>
                    <a:lstStyle/>
                    <a:p>
                      <a:r>
                        <a:rPr lang="de-DE" sz="1200" dirty="0"/>
                        <a:t>Efficiency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~ 100%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673165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E826694C-78A0-4AC1-B74C-78E35A97DC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79916">
            <a:off x="-290707" y="1185556"/>
            <a:ext cx="4334933" cy="2438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11D6E72-5ED0-4963-8874-3F6AB71FE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924" y="1303379"/>
            <a:ext cx="4667446" cy="2429277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216CFBA-F890-4C81-8218-F5FB27BE0D0F}"/>
              </a:ext>
            </a:extLst>
          </p:cNvPr>
          <p:cNvCxnSpPr>
            <a:cxnSpLocks/>
          </p:cNvCxnSpPr>
          <p:nvPr/>
        </p:nvCxnSpPr>
        <p:spPr>
          <a:xfrm>
            <a:off x="3994009" y="2091690"/>
            <a:ext cx="482138" cy="30700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5FFBC54-F928-4BF9-BFF6-788B81D32601}"/>
              </a:ext>
            </a:extLst>
          </p:cNvPr>
          <p:cNvSpPr txBox="1"/>
          <p:nvPr/>
        </p:nvSpPr>
        <p:spPr>
          <a:xfrm rot="2012535">
            <a:off x="3948980" y="2303387"/>
            <a:ext cx="61427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</a:rPr>
              <a:t>70 mm</a:t>
            </a:r>
            <a:endParaRPr lang="en-DE" sz="1100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938549E-EBE3-4731-BA7B-2863D468AF2D}"/>
              </a:ext>
            </a:extLst>
          </p:cNvPr>
          <p:cNvCxnSpPr/>
          <p:nvPr/>
        </p:nvCxnSpPr>
        <p:spPr>
          <a:xfrm flipV="1">
            <a:off x="3870960" y="1723342"/>
            <a:ext cx="605187" cy="1229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B3C68F6-113C-46F8-9B9E-583B6D5C359C}"/>
              </a:ext>
            </a:extLst>
          </p:cNvPr>
          <p:cNvSpPr txBox="1"/>
          <p:nvPr/>
        </p:nvSpPr>
        <p:spPr>
          <a:xfrm rot="20950701">
            <a:off x="3807151" y="1517157"/>
            <a:ext cx="61427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100" dirty="0"/>
              <a:t>35 mm</a:t>
            </a:r>
            <a:endParaRPr lang="en-DE" sz="11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4778FF3-07F4-4BAC-A717-E53B7EBA90A2}"/>
              </a:ext>
            </a:extLst>
          </p:cNvPr>
          <p:cNvSpPr txBox="1"/>
          <p:nvPr/>
        </p:nvSpPr>
        <p:spPr>
          <a:xfrm>
            <a:off x="7485498" y="1727384"/>
            <a:ext cx="97494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100" dirty="0"/>
              <a:t>Outlet orifice</a:t>
            </a:r>
            <a:endParaRPr lang="en-DE" sz="1100" dirty="0"/>
          </a:p>
        </p:txBody>
      </p:sp>
    </p:spTree>
    <p:extLst>
      <p:ext uri="{BB962C8B-B14F-4D97-AF65-F5344CB8AC3E}">
        <p14:creationId xmlns:p14="http://schemas.microsoft.com/office/powerpoint/2010/main" val="199649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UniCell to detector: ITGF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7646B0-3E01-4073-AB36-1B88A5E68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8F1B93-3991-4141-A538-A23231E05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173" name="Inhaltsplatzhalter 2"/>
          <p:cNvSpPr>
            <a:spLocks noGrp="1"/>
          </p:cNvSpPr>
          <p:nvPr>
            <p:ph idx="4294967295"/>
          </p:nvPr>
        </p:nvSpPr>
        <p:spPr>
          <a:xfrm>
            <a:off x="0" y="1077913"/>
            <a:ext cx="4764088" cy="595312"/>
          </a:xfrm>
        </p:spPr>
        <p:txBody>
          <a:bodyPr/>
          <a:lstStyle/>
          <a:p>
            <a:pPr lvl="1"/>
            <a:r>
              <a:rPr lang="en-US" sz="1400" b="1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on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+mn-cs"/>
              </a:rPr>
              <a:t>T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ransfer by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+mn-cs"/>
              </a:rPr>
              <a:t>G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as </a:t>
            </a:r>
            <a:r>
              <a:rPr lang="en-US" sz="1400" b="1" dirty="0">
                <a:solidFill>
                  <a:schemeClr val="tx1"/>
                </a:solidFill>
                <a:latin typeface="+mn-lt"/>
                <a:cs typeface="+mn-cs"/>
              </a:rPr>
              <a:t>F</a:t>
            </a: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low device</a:t>
            </a:r>
          </a:p>
          <a:p>
            <a:pPr lvl="1"/>
            <a:r>
              <a:rPr lang="en-US" sz="1400" dirty="0"/>
              <a:t>Interface between </a:t>
            </a:r>
            <a:r>
              <a:rPr lang="en-US" sz="1400" dirty="0" err="1"/>
              <a:t>UniCell</a:t>
            </a:r>
            <a:r>
              <a:rPr lang="en-US" sz="1400" dirty="0"/>
              <a:t> and COMPACT detector</a:t>
            </a: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2" y="276524"/>
            <a:ext cx="1256587" cy="617691"/>
          </a:xfrm>
          <a:prstGeom prst="rect">
            <a:avLst/>
          </a:prstGeom>
        </p:spPr>
      </p:pic>
      <p:grpSp>
        <p:nvGrpSpPr>
          <p:cNvPr id="172" name="Gruppieren 171"/>
          <p:cNvGrpSpPr/>
          <p:nvPr/>
        </p:nvGrpSpPr>
        <p:grpSpPr>
          <a:xfrm>
            <a:off x="174281" y="1777117"/>
            <a:ext cx="3873524" cy="1409202"/>
            <a:chOff x="-431974" y="1311810"/>
            <a:chExt cx="4309240" cy="1567717"/>
          </a:xfrm>
        </p:grpSpPr>
        <p:grpSp>
          <p:nvGrpSpPr>
            <p:cNvPr id="169" name="Gruppieren 168"/>
            <p:cNvGrpSpPr/>
            <p:nvPr/>
          </p:nvGrpSpPr>
          <p:grpSpPr>
            <a:xfrm>
              <a:off x="339133" y="1311810"/>
              <a:ext cx="3538133" cy="1567717"/>
              <a:chOff x="16777" y="1431156"/>
              <a:chExt cx="3538133" cy="1567717"/>
            </a:xfrm>
          </p:grpSpPr>
          <p:sp>
            <p:nvSpPr>
              <p:cNvPr id="163" name="Rechteck 162"/>
              <p:cNvSpPr/>
              <p:nvPr/>
            </p:nvSpPr>
            <p:spPr>
              <a:xfrm rot="21226026">
                <a:off x="16777" y="1527664"/>
                <a:ext cx="12250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1400" dirty="0"/>
                  <a:t>UniCell</a:t>
                </a:r>
              </a:p>
            </p:txBody>
          </p:sp>
          <p:pic>
            <p:nvPicPr>
              <p:cNvPr id="162" name="Grafik 1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568" y="1431156"/>
                <a:ext cx="3132342" cy="1567717"/>
              </a:xfrm>
              <a:prstGeom prst="rect">
                <a:avLst/>
              </a:prstGeom>
            </p:spPr>
          </p:pic>
          <p:sp>
            <p:nvSpPr>
              <p:cNvPr id="164" name="Rechteck 163"/>
              <p:cNvSpPr/>
              <p:nvPr/>
            </p:nvSpPr>
            <p:spPr>
              <a:xfrm rot="21130669">
                <a:off x="1687583" y="1610213"/>
                <a:ext cx="15306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1400" dirty="0"/>
                  <a:t>COMPACT</a:t>
                </a:r>
              </a:p>
            </p:txBody>
          </p:sp>
          <p:sp>
            <p:nvSpPr>
              <p:cNvPr id="165" name="Rechteck 164"/>
              <p:cNvSpPr/>
              <p:nvPr/>
            </p:nvSpPr>
            <p:spPr>
              <a:xfrm>
                <a:off x="1825799" y="2571750"/>
                <a:ext cx="105349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1400" dirty="0"/>
                  <a:t>ITGF</a:t>
                </a:r>
              </a:p>
            </p:txBody>
          </p:sp>
          <p:cxnSp>
            <p:nvCxnSpPr>
              <p:cNvPr id="167" name="Gerader Verbinder 166"/>
              <p:cNvCxnSpPr/>
              <p:nvPr/>
            </p:nvCxnSpPr>
            <p:spPr>
              <a:xfrm>
                <a:off x="2108200" y="2260600"/>
                <a:ext cx="292100" cy="3111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Pfeil nach unten 169"/>
            <p:cNvSpPr/>
            <p:nvPr/>
          </p:nvSpPr>
          <p:spPr>
            <a:xfrm rot="15780683">
              <a:off x="213018" y="2042830"/>
              <a:ext cx="419100" cy="508000"/>
            </a:xfrm>
            <a:prstGeom prst="down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1" name="Rechteck 170"/>
            <p:cNvSpPr/>
            <p:nvPr/>
          </p:nvSpPr>
          <p:spPr>
            <a:xfrm rot="21235774">
              <a:off x="-431974" y="1841689"/>
              <a:ext cx="10971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1400" dirty="0" err="1"/>
                <a:t>Lv</a:t>
              </a:r>
              <a:r>
                <a:rPr lang="en-US" sz="1400" dirty="0"/>
                <a:t>, </a:t>
              </a:r>
              <a:r>
                <a:rPr lang="en-US" sz="1400" dirty="0" err="1"/>
                <a:t>Ts</a:t>
              </a:r>
              <a:endParaRPr lang="en-US" sz="1400" dirty="0"/>
            </a:p>
          </p:txBody>
        </p:sp>
      </p:grpSp>
      <p:sp>
        <p:nvSpPr>
          <p:cNvPr id="174" name="Inhaltsplatzhalter 2"/>
          <p:cNvSpPr txBox="1">
            <a:spLocks/>
          </p:cNvSpPr>
          <p:nvPr/>
        </p:nvSpPr>
        <p:spPr>
          <a:xfrm>
            <a:off x="-105680" y="3591196"/>
            <a:ext cx="8420176" cy="595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/>
              <a:t>Gas-flow needs to be taken into account</a:t>
            </a:r>
          </a:p>
          <a:p>
            <a:pPr lvl="1"/>
            <a:r>
              <a:rPr lang="en-US" sz="1400" dirty="0"/>
              <a:t>COMSOL-simulation of gas-flow (CFD) and ion transport (particle tracing)</a:t>
            </a:r>
          </a:p>
          <a:p>
            <a:pPr marL="342900" lvl="1" indent="0">
              <a:buNone/>
            </a:pP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feld 174"/>
              <p:cNvSpPr txBox="1"/>
              <p:nvPr/>
            </p:nvSpPr>
            <p:spPr>
              <a:xfrm>
                <a:off x="593500" y="4182036"/>
                <a:ext cx="2521268" cy="303160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drag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Brown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5" name="Textfeld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00" y="4182036"/>
                <a:ext cx="2521268" cy="303160"/>
              </a:xfrm>
              <a:prstGeom prst="rect">
                <a:avLst/>
              </a:prstGeom>
              <a:blipFill>
                <a:blip r:embed="rId5"/>
                <a:stretch>
                  <a:fillRect l="-1208" r="-242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Textfeld 175"/>
          <p:cNvSpPr txBox="1"/>
          <p:nvPr/>
        </p:nvSpPr>
        <p:spPr>
          <a:xfrm>
            <a:off x="1363082" y="4636478"/>
            <a:ext cx="149592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viscous dampening</a:t>
            </a:r>
            <a:endParaRPr lang="en-US" sz="1200" baseline="-25000" dirty="0"/>
          </a:p>
        </p:txBody>
      </p:sp>
      <p:sp>
        <p:nvSpPr>
          <p:cNvPr id="177" name="Textfeld 176"/>
          <p:cNvSpPr txBox="1"/>
          <p:nvPr/>
        </p:nvSpPr>
        <p:spPr>
          <a:xfrm>
            <a:off x="665537" y="4636478"/>
            <a:ext cx="67037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electric</a:t>
            </a:r>
            <a:endParaRPr lang="en-US" sz="1200" baseline="-25000" dirty="0"/>
          </a:p>
        </p:txBody>
      </p:sp>
      <p:sp>
        <p:nvSpPr>
          <p:cNvPr id="178" name="Textfeld 177"/>
          <p:cNvSpPr txBox="1"/>
          <p:nvPr/>
        </p:nvSpPr>
        <p:spPr>
          <a:xfrm>
            <a:off x="2770048" y="4643711"/>
            <a:ext cx="145950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molecular diffusion</a:t>
            </a:r>
            <a:endParaRPr lang="en-US" sz="1200" baseline="-25000" dirty="0"/>
          </a:p>
        </p:txBody>
      </p:sp>
      <p:cxnSp>
        <p:nvCxnSpPr>
          <p:cNvPr id="180" name="Gerade Verbindung mit Pfeil 179"/>
          <p:cNvCxnSpPr>
            <a:stCxn id="177" idx="0"/>
          </p:cNvCxnSpPr>
          <p:nvPr/>
        </p:nvCxnSpPr>
        <p:spPr>
          <a:xfrm flipV="1">
            <a:off x="1000725" y="4485196"/>
            <a:ext cx="142275" cy="151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Gerade Verbindung mit Pfeil 180"/>
          <p:cNvCxnSpPr/>
          <p:nvPr/>
        </p:nvCxnSpPr>
        <p:spPr>
          <a:xfrm flipH="1" flipV="1">
            <a:off x="1891262" y="4485196"/>
            <a:ext cx="134064" cy="174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Gerade Verbindung mit Pfeil 182"/>
          <p:cNvCxnSpPr/>
          <p:nvPr/>
        </p:nvCxnSpPr>
        <p:spPr>
          <a:xfrm flipH="1" flipV="1">
            <a:off x="2805557" y="4479051"/>
            <a:ext cx="134064" cy="174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5" name="图片 1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944" r="7878" b="8980"/>
          <a:stretch/>
        </p:blipFill>
        <p:spPr>
          <a:xfrm rot="797209" flipV="1">
            <a:off x="5475055" y="2339146"/>
            <a:ext cx="3331478" cy="1911351"/>
          </a:xfrm>
          <a:prstGeom prst="rect">
            <a:avLst/>
          </a:prstGeom>
        </p:spPr>
      </p:pic>
      <p:pic>
        <p:nvPicPr>
          <p:cNvPr id="186" name="图片 1"/>
          <p:cNvPicPr/>
          <p:nvPr/>
        </p:nvPicPr>
        <p:blipFill rotWithShape="1">
          <a:blip r:embed="rId6"/>
          <a:srcRect l="91270" t="5078" r="-3350" b="4417"/>
          <a:stretch/>
        </p:blipFill>
        <p:spPr>
          <a:xfrm>
            <a:off x="8694079" y="1116961"/>
            <a:ext cx="436888" cy="2304138"/>
          </a:xfrm>
          <a:prstGeom prst="rect">
            <a:avLst/>
          </a:prstGeom>
        </p:spPr>
      </p:pic>
      <p:sp>
        <p:nvSpPr>
          <p:cNvPr id="187" name="Rechteck 186"/>
          <p:cNvSpPr/>
          <p:nvPr/>
        </p:nvSpPr>
        <p:spPr>
          <a:xfrm>
            <a:off x="4386473" y="883766"/>
            <a:ext cx="3072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400" dirty="0"/>
          </a:p>
          <a:p>
            <a:pPr lvl="1"/>
            <a:endParaRPr lang="en-US" sz="1400" b="1" dirty="0"/>
          </a:p>
          <a:p>
            <a:pPr lvl="1"/>
            <a:r>
              <a:rPr lang="en-US" sz="1400" dirty="0"/>
              <a:t>Simulation results: </a:t>
            </a:r>
          </a:p>
        </p:txBody>
      </p:sp>
      <p:sp>
        <p:nvSpPr>
          <p:cNvPr id="188" name="Rechteck 187"/>
          <p:cNvSpPr/>
          <p:nvPr/>
        </p:nvSpPr>
        <p:spPr>
          <a:xfrm rot="5400000">
            <a:off x="8818311" y="2024815"/>
            <a:ext cx="4106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m/s</a:t>
            </a:r>
            <a:endParaRPr lang="en-US" sz="1100" dirty="0"/>
          </a:p>
        </p:txBody>
      </p:sp>
      <p:sp>
        <p:nvSpPr>
          <p:cNvPr id="190" name="Inhaltsplatzhalter 2"/>
          <p:cNvSpPr txBox="1">
            <a:spLocks/>
          </p:cNvSpPr>
          <p:nvPr/>
        </p:nvSpPr>
        <p:spPr>
          <a:xfrm>
            <a:off x="4485625" y="1423806"/>
            <a:ext cx="3902535" cy="601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/>
              <a:t>Quantitative transport above </a:t>
            </a:r>
          </a:p>
          <a:p>
            <a:pPr marL="342900" lvl="1" indent="0">
              <a:buNone/>
            </a:pPr>
            <a:r>
              <a:rPr lang="en-US" sz="1400" dirty="0"/>
              <a:t>     ~ 20 mbar L / s without electrical fields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Addition of sheath gas and electrical fields also allows operation at lower flow rates </a:t>
            </a:r>
          </a:p>
          <a:p>
            <a:pPr marL="342900" lvl="1" indent="0">
              <a:buNone/>
            </a:pPr>
            <a:r>
              <a:rPr lang="en-US" sz="1400" dirty="0"/>
              <a:t>		</a:t>
            </a:r>
          </a:p>
          <a:p>
            <a:pPr marL="342900" lvl="1" indent="0">
              <a:buNone/>
            </a:pPr>
            <a:endParaRPr lang="en-US" sz="14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B329B39-8AF9-4144-9356-71DFC2CE48CF}"/>
              </a:ext>
            </a:extLst>
          </p:cNvPr>
          <p:cNvCxnSpPr/>
          <p:nvPr/>
        </p:nvCxnSpPr>
        <p:spPr>
          <a:xfrm flipV="1">
            <a:off x="1321657" y="3178296"/>
            <a:ext cx="1469644" cy="18695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9B7BC403-A1B1-4BC7-A417-A154459349AE}"/>
              </a:ext>
            </a:extLst>
          </p:cNvPr>
          <p:cNvSpPr/>
          <p:nvPr/>
        </p:nvSpPr>
        <p:spPr>
          <a:xfrm rot="21061388">
            <a:off x="1316553" y="3264855"/>
            <a:ext cx="1133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/>
              <a:t>10 cm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E98ADD27-B239-4310-A455-10095163E737}"/>
              </a:ext>
            </a:extLst>
          </p:cNvPr>
          <p:cNvCxnSpPr>
            <a:cxnSpLocks/>
          </p:cNvCxnSpPr>
          <p:nvPr/>
        </p:nvCxnSpPr>
        <p:spPr>
          <a:xfrm flipV="1">
            <a:off x="5989674" y="3578628"/>
            <a:ext cx="2759958" cy="21697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884D3A64-07A6-4C22-8AB7-B78A33D25027}"/>
              </a:ext>
            </a:extLst>
          </p:cNvPr>
          <p:cNvSpPr/>
          <p:nvPr/>
        </p:nvSpPr>
        <p:spPr>
          <a:xfrm>
            <a:off x="4272140" y="3214048"/>
            <a:ext cx="1274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/>
              <a:t>UniCell </a:t>
            </a:r>
          </a:p>
          <a:p>
            <a:pPr lvl="1"/>
            <a:r>
              <a:rPr lang="en-US" sz="1400" dirty="0"/>
              <a:t>Nozzle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1FE0974A-B1A9-4B6D-844B-F55CA182CAAA}"/>
              </a:ext>
            </a:extLst>
          </p:cNvPr>
          <p:cNvSpPr/>
          <p:nvPr/>
        </p:nvSpPr>
        <p:spPr>
          <a:xfrm rot="21300000">
            <a:off x="6663972" y="3697042"/>
            <a:ext cx="1034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/>
              <a:t>2 cm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FC10DC5-5080-41BC-A8FF-BBC0909D0C94}"/>
              </a:ext>
            </a:extLst>
          </p:cNvPr>
          <p:cNvSpPr/>
          <p:nvPr/>
        </p:nvSpPr>
        <p:spPr>
          <a:xfrm rot="20419270">
            <a:off x="5904397" y="2723090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/>
              <a:t>ITGF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63B0540-BFE5-49D3-B17D-C3A051AC2CB7}"/>
              </a:ext>
            </a:extLst>
          </p:cNvPr>
          <p:cNvSpPr/>
          <p:nvPr/>
        </p:nvSpPr>
        <p:spPr>
          <a:xfrm>
            <a:off x="7340546" y="4427992"/>
            <a:ext cx="2009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Yeqiang Wei </a:t>
            </a:r>
          </a:p>
          <a:p>
            <a:r>
              <a:rPr lang="en-US" sz="1400" dirty="0"/>
              <a:t>NST (2025) 36:187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6A02355A-A7F3-4681-858B-EFC490611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66" y="4144938"/>
            <a:ext cx="512080" cy="76811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93AED09-36BD-43E0-B443-917953F6A07B}"/>
              </a:ext>
            </a:extLst>
          </p:cNvPr>
          <p:cNvSpPr/>
          <p:nvPr/>
        </p:nvSpPr>
        <p:spPr>
          <a:xfrm>
            <a:off x="2467267" y="2136098"/>
            <a:ext cx="575421" cy="575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D331736-7780-4C0F-AAC3-9935ECCFB803}"/>
              </a:ext>
            </a:extLst>
          </p:cNvPr>
          <p:cNvCxnSpPr>
            <a:cxnSpLocks/>
          </p:cNvCxnSpPr>
          <p:nvPr/>
        </p:nvCxnSpPr>
        <p:spPr>
          <a:xfrm>
            <a:off x="3114768" y="2554697"/>
            <a:ext cx="2161742" cy="4446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3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fabricated ion funnel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203EF-5AE6-48BD-AF2A-A4DF1CA7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937690-C48F-4BFA-8B58-364C4AF79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66" y="998175"/>
            <a:ext cx="2979449" cy="213805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57423" y="3456103"/>
            <a:ext cx="3324949" cy="12187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endParaRPr lang="en-US" sz="600" dirty="0"/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Funnel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made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ca. 350 ZrO</a:t>
            </a:r>
            <a:r>
              <a:rPr lang="de-DE" sz="1400" baseline="-25000" dirty="0">
                <a:solidFill>
                  <a:srgbClr val="333333"/>
                </a:solidFill>
                <a:latin typeface="Arial"/>
                <a:cs typeface="Arial"/>
              </a:rPr>
              <a:t>2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sheets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thickness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each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0.1 mm</a:t>
            </a: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recessed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insulators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Ions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don‘t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collide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insulators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5B3A56-61F9-4976-88D4-DFF03A90E982}"/>
              </a:ext>
            </a:extLst>
          </p:cNvPr>
          <p:cNvSpPr txBox="1"/>
          <p:nvPr/>
        </p:nvSpPr>
        <p:spPr>
          <a:xfrm>
            <a:off x="3887659" y="1135080"/>
            <a:ext cx="3834063" cy="12649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600" dirty="0" err="1"/>
              <a:t>Impedance</a:t>
            </a:r>
            <a:r>
              <a:rPr lang="de-DE" sz="1600" dirty="0"/>
              <a:t> Analysis</a:t>
            </a:r>
          </a:p>
          <a:p>
            <a:pPr algn="ctr"/>
            <a:endParaRPr lang="en-US" sz="500" dirty="0"/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Self-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resonance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at 2.7 MHz </a:t>
            </a: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Typically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operation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below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self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-resonant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frequency</a:t>
            </a:r>
            <a:endParaRPr lang="de-DE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Difficult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drive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above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2.7 MHz</a:t>
            </a:r>
          </a:p>
          <a:p>
            <a:endParaRPr lang="de-DE" sz="12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EAEC473-ABEF-4D92-9ACD-68B7823C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34" y="2464562"/>
            <a:ext cx="3325668" cy="254752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46A9C26-F1BF-4C1D-A8C1-8201E16B7FCB}"/>
              </a:ext>
            </a:extLst>
          </p:cNvPr>
          <p:cNvSpPr txBox="1"/>
          <p:nvPr/>
        </p:nvSpPr>
        <p:spPr>
          <a:xfrm>
            <a:off x="6235167" y="2238304"/>
            <a:ext cx="1480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capacitive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9FA2785-815D-4C77-AD2F-35A81E3C2396}"/>
              </a:ext>
            </a:extLst>
          </p:cNvPr>
          <p:cNvCxnSpPr>
            <a:cxnSpLocks/>
          </p:cNvCxnSpPr>
          <p:nvPr/>
        </p:nvCxnSpPr>
        <p:spPr>
          <a:xfrm>
            <a:off x="6082081" y="2561111"/>
            <a:ext cx="1195001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17A06C7A-4DE4-48E7-8858-824533878F31}"/>
              </a:ext>
            </a:extLst>
          </p:cNvPr>
          <p:cNvCxnSpPr>
            <a:cxnSpLocks/>
          </p:cNvCxnSpPr>
          <p:nvPr/>
        </p:nvCxnSpPr>
        <p:spPr>
          <a:xfrm>
            <a:off x="7351511" y="2559128"/>
            <a:ext cx="1198884" cy="198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1B7B19AB-2C19-4310-A56E-C42328651754}"/>
              </a:ext>
            </a:extLst>
          </p:cNvPr>
          <p:cNvSpPr txBox="1"/>
          <p:nvPr/>
        </p:nvSpPr>
        <p:spPr>
          <a:xfrm>
            <a:off x="7514298" y="2234549"/>
            <a:ext cx="1480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inductive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10F24A7-28ED-4B4C-8F9B-6176DC02ED8E}"/>
              </a:ext>
            </a:extLst>
          </p:cNvPr>
          <p:cNvSpPr/>
          <p:nvPr/>
        </p:nvSpPr>
        <p:spPr>
          <a:xfrm>
            <a:off x="527571" y="2716047"/>
            <a:ext cx="234391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kern="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Manufactured by ITE Cracow</a:t>
            </a:r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891B56-DF1D-4EC6-A695-AC404685822B}"/>
              </a:ext>
            </a:extLst>
          </p:cNvPr>
          <p:cNvGrpSpPr/>
          <p:nvPr/>
        </p:nvGrpSpPr>
        <p:grpSpPr>
          <a:xfrm>
            <a:off x="3347784" y="3458697"/>
            <a:ext cx="2262414" cy="1369366"/>
            <a:chOff x="4152694" y="3006981"/>
            <a:chExt cx="2446840" cy="1480993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0F10A3C-0CE3-443E-BD06-7B696568CB78}"/>
                </a:ext>
              </a:extLst>
            </p:cNvPr>
            <p:cNvSpPr/>
            <p:nvPr/>
          </p:nvSpPr>
          <p:spPr>
            <a:xfrm>
              <a:off x="5430336" y="3694510"/>
              <a:ext cx="862759" cy="11768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6A419DA-DC01-406A-878D-EE85BDCD0A8F}"/>
                </a:ext>
              </a:extLst>
            </p:cNvPr>
            <p:cNvSpPr/>
            <p:nvPr/>
          </p:nvSpPr>
          <p:spPr>
            <a:xfrm>
              <a:off x="5430470" y="3812181"/>
              <a:ext cx="862708" cy="1329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FDA51A1-2D01-4400-A5CA-CE2F22E5BA40}"/>
                </a:ext>
              </a:extLst>
            </p:cNvPr>
            <p:cNvSpPr/>
            <p:nvPr/>
          </p:nvSpPr>
          <p:spPr>
            <a:xfrm>
              <a:off x="5378578" y="3945096"/>
              <a:ext cx="914600" cy="10743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0EF388E3-353A-4809-B0D0-FEC48513CA57}"/>
                </a:ext>
              </a:extLst>
            </p:cNvPr>
            <p:cNvSpPr/>
            <p:nvPr/>
          </p:nvSpPr>
          <p:spPr>
            <a:xfrm>
              <a:off x="5374476" y="4063398"/>
              <a:ext cx="918702" cy="13403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D3FA936-2F5F-4DCB-9364-A48718A4F9E8}"/>
                </a:ext>
              </a:extLst>
            </p:cNvPr>
            <p:cNvSpPr/>
            <p:nvPr/>
          </p:nvSpPr>
          <p:spPr>
            <a:xfrm>
              <a:off x="5186496" y="3694519"/>
              <a:ext cx="529410" cy="116800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511C641-ECCA-41F8-A535-38B9819D9F38}"/>
                </a:ext>
              </a:extLst>
            </p:cNvPr>
            <p:cNvSpPr/>
            <p:nvPr/>
          </p:nvSpPr>
          <p:spPr>
            <a:xfrm>
              <a:off x="5134738" y="3945105"/>
              <a:ext cx="532138" cy="118537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682F713-F907-4480-A221-454E1CFEBBB6}"/>
                </a:ext>
              </a:extLst>
            </p:cNvPr>
            <p:cNvSpPr txBox="1"/>
            <p:nvPr/>
          </p:nvSpPr>
          <p:spPr>
            <a:xfrm>
              <a:off x="5563848" y="3056538"/>
              <a:ext cx="989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ZrO</a:t>
              </a:r>
              <a:r>
                <a:rPr lang="de-DE" sz="1200" baseline="-25000" dirty="0"/>
                <a:t>2 </a:t>
              </a:r>
              <a:r>
                <a:rPr lang="de-DE" sz="1200" dirty="0"/>
                <a:t>sheets</a:t>
              </a: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9C840B5-1225-4E9C-A93B-ABA57DCF28A2}"/>
                </a:ext>
              </a:extLst>
            </p:cNvPr>
            <p:cNvCxnSpPr/>
            <p:nvPr/>
          </p:nvCxnSpPr>
          <p:spPr>
            <a:xfrm flipH="1">
              <a:off x="4890586" y="3694519"/>
              <a:ext cx="17145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9EB76E6F-9ABB-4832-A677-38F376680601}"/>
                </a:ext>
              </a:extLst>
            </p:cNvPr>
            <p:cNvCxnSpPr/>
            <p:nvPr/>
          </p:nvCxnSpPr>
          <p:spPr>
            <a:xfrm flipH="1">
              <a:off x="4890586" y="3811319"/>
              <a:ext cx="17145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1B901419-824C-4C22-9C70-BC890501359F}"/>
                </a:ext>
              </a:extLst>
            </p:cNvPr>
            <p:cNvCxnSpPr/>
            <p:nvPr/>
          </p:nvCxnSpPr>
          <p:spPr>
            <a:xfrm flipV="1">
              <a:off x="4962189" y="3649155"/>
              <a:ext cx="0" cy="20193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95B12487-D7C8-41F8-8FC2-886C2A5FD66F}"/>
                </a:ext>
              </a:extLst>
            </p:cNvPr>
            <p:cNvSpPr txBox="1"/>
            <p:nvPr/>
          </p:nvSpPr>
          <p:spPr>
            <a:xfrm>
              <a:off x="4236030" y="3601639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0.1 mm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69DED57D-1D8B-44A8-848E-0725C2B37EC2}"/>
                </a:ext>
              </a:extLst>
            </p:cNvPr>
            <p:cNvCxnSpPr/>
            <p:nvPr/>
          </p:nvCxnSpPr>
          <p:spPr>
            <a:xfrm>
              <a:off x="5199152" y="3354737"/>
              <a:ext cx="59596" cy="2779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5D40A513-A1AD-446C-BA37-3235D8E62C8B}"/>
                </a:ext>
              </a:extLst>
            </p:cNvPr>
            <p:cNvSpPr txBox="1"/>
            <p:nvPr/>
          </p:nvSpPr>
          <p:spPr>
            <a:xfrm>
              <a:off x="4514342" y="3006981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Au plating</a:t>
              </a: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75D53A48-FD51-4A15-9FC9-4B4793768C61}"/>
                </a:ext>
              </a:extLst>
            </p:cNvPr>
            <p:cNvSpPr/>
            <p:nvPr/>
          </p:nvSpPr>
          <p:spPr>
            <a:xfrm>
              <a:off x="5462093" y="3565457"/>
              <a:ext cx="831085" cy="1329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03A26592-B282-44E3-A64C-27D7A6D48251}"/>
                </a:ext>
              </a:extLst>
            </p:cNvPr>
            <p:cNvCxnSpPr/>
            <p:nvPr/>
          </p:nvCxnSpPr>
          <p:spPr>
            <a:xfrm flipH="1">
              <a:off x="5875997" y="3392684"/>
              <a:ext cx="119607" cy="2705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47CA38C-0ED5-49E6-8675-2DE2ECA29019}"/>
                </a:ext>
              </a:extLst>
            </p:cNvPr>
            <p:cNvSpPr/>
            <p:nvPr/>
          </p:nvSpPr>
          <p:spPr>
            <a:xfrm>
              <a:off x="6232127" y="3512760"/>
              <a:ext cx="113938" cy="703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FAD87B8A-92B2-4206-BF6A-5DA59A4EEBA4}"/>
                </a:ext>
              </a:extLst>
            </p:cNvPr>
            <p:cNvCxnSpPr/>
            <p:nvPr/>
          </p:nvCxnSpPr>
          <p:spPr>
            <a:xfrm flipH="1">
              <a:off x="4807250" y="4083294"/>
              <a:ext cx="17145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A97F32CA-65E1-47CC-B416-AC32193CA2C4}"/>
                </a:ext>
              </a:extLst>
            </p:cNvPr>
            <p:cNvCxnSpPr/>
            <p:nvPr/>
          </p:nvCxnSpPr>
          <p:spPr>
            <a:xfrm flipH="1">
              <a:off x="4807250" y="4200094"/>
              <a:ext cx="17145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D01E9EAF-DF83-4D46-A605-51DD55196C38}"/>
                </a:ext>
              </a:extLst>
            </p:cNvPr>
            <p:cNvCxnSpPr/>
            <p:nvPr/>
          </p:nvCxnSpPr>
          <p:spPr>
            <a:xfrm flipV="1">
              <a:off x="4878853" y="4037930"/>
              <a:ext cx="0" cy="20193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AE5BBE6-29FE-447A-8767-915DD1375FB9}"/>
                </a:ext>
              </a:extLst>
            </p:cNvPr>
            <p:cNvSpPr txBox="1"/>
            <p:nvPr/>
          </p:nvSpPr>
          <p:spPr>
            <a:xfrm>
              <a:off x="4152694" y="3990414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0.1 mm</a:t>
              </a: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69810942-38A5-4EC1-8797-D93EFEDA4394}"/>
                </a:ext>
              </a:extLst>
            </p:cNvPr>
            <p:cNvSpPr/>
            <p:nvPr/>
          </p:nvSpPr>
          <p:spPr>
            <a:xfrm>
              <a:off x="5304475" y="4181386"/>
              <a:ext cx="914600" cy="10743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2D8711CA-1DEC-483F-A1BC-C892AE07FB04}"/>
                </a:ext>
              </a:extLst>
            </p:cNvPr>
            <p:cNvSpPr/>
            <p:nvPr/>
          </p:nvSpPr>
          <p:spPr>
            <a:xfrm>
              <a:off x="5060635" y="4181395"/>
              <a:ext cx="532138" cy="118537"/>
            </a:xfrm>
            <a:prstGeom prst="rect">
              <a:avLst/>
            </a:prstGeom>
            <a:solidFill>
              <a:srgbClr val="FDBB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30B9407E-4725-4DE7-BC73-27CF7438EE59}"/>
                </a:ext>
              </a:extLst>
            </p:cNvPr>
            <p:cNvSpPr/>
            <p:nvPr/>
          </p:nvSpPr>
          <p:spPr>
            <a:xfrm>
              <a:off x="6021328" y="3505592"/>
              <a:ext cx="578206" cy="982382"/>
            </a:xfrm>
            <a:prstGeom prst="rect">
              <a:avLst/>
            </a:prstGeom>
            <a:gradFill>
              <a:gsLst>
                <a:gs pos="29000">
                  <a:srgbClr val="FFFFFF"/>
                </a:gs>
                <a:gs pos="0">
                  <a:schemeClr val="bg1">
                    <a:lumMod val="0"/>
                    <a:lumOff val="100000"/>
                    <a:alpha val="30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98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F09BEF-A725-487C-88FA-3BE2EA5E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8" y="1317779"/>
            <a:ext cx="4106229" cy="3506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F715D3-2ABC-4E02-8F0E-7BE415AC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Funnel Transmission </a:t>
            </a:r>
            <a:r>
              <a:rPr lang="en-US" baseline="30000" dirty="0"/>
              <a:t>298</a:t>
            </a:r>
            <a:r>
              <a:rPr lang="en-US" dirty="0"/>
              <a:t>Lv in extended parameter space</a:t>
            </a:r>
          </a:p>
        </p:txBody>
      </p:sp>
      <p:sp>
        <p:nvSpPr>
          <p:cNvPr id="47" name="Foliennummernplatzhalter 46">
            <a:extLst>
              <a:ext uri="{FF2B5EF4-FFF2-40B4-BE49-F238E27FC236}">
                <a16:creationId xmlns:a16="http://schemas.microsoft.com/office/drawing/2014/main" id="{0F29A5EF-DFBE-47D2-8916-E8D9BFF6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8" name="Fußzeilenplatzhalter 47">
            <a:extLst>
              <a:ext uri="{FF2B5EF4-FFF2-40B4-BE49-F238E27FC236}">
                <a16:creationId xmlns:a16="http://schemas.microsoft.com/office/drawing/2014/main" id="{B89CFFF4-E4DB-4833-BC7C-B534D5D1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FAABE3E-D22B-4B5A-9244-4CD8DEE6E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259" y="1680861"/>
            <a:ext cx="587419" cy="2533614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D17E154-D49F-4FB2-9CCB-25CDB7189694}"/>
              </a:ext>
            </a:extLst>
          </p:cNvPr>
          <p:cNvSpPr txBox="1"/>
          <p:nvPr/>
        </p:nvSpPr>
        <p:spPr>
          <a:xfrm rot="20418451">
            <a:off x="947770" y="2560566"/>
            <a:ext cx="865321" cy="307777"/>
          </a:xfrm>
          <a:custGeom>
            <a:avLst/>
            <a:gdLst>
              <a:gd name="connsiteX0" fmla="*/ 0 w 574586"/>
              <a:gd name="connsiteY0" fmla="*/ 0 h 307777"/>
              <a:gd name="connsiteX1" fmla="*/ 574586 w 574586"/>
              <a:gd name="connsiteY1" fmla="*/ 0 h 307777"/>
              <a:gd name="connsiteX2" fmla="*/ 574586 w 574586"/>
              <a:gd name="connsiteY2" fmla="*/ 307777 h 307777"/>
              <a:gd name="connsiteX3" fmla="*/ 0 w 574586"/>
              <a:gd name="connsiteY3" fmla="*/ 307777 h 307777"/>
              <a:gd name="connsiteX4" fmla="*/ 0 w 574586"/>
              <a:gd name="connsiteY4" fmla="*/ 0 h 307777"/>
              <a:gd name="connsiteX0" fmla="*/ 0 w 600260"/>
              <a:gd name="connsiteY0" fmla="*/ 0 h 406758"/>
              <a:gd name="connsiteX1" fmla="*/ 574586 w 600260"/>
              <a:gd name="connsiteY1" fmla="*/ 0 h 406758"/>
              <a:gd name="connsiteX2" fmla="*/ 600260 w 600260"/>
              <a:gd name="connsiteY2" fmla="*/ 406758 h 406758"/>
              <a:gd name="connsiteX3" fmla="*/ 0 w 600260"/>
              <a:gd name="connsiteY3" fmla="*/ 307777 h 406758"/>
              <a:gd name="connsiteX4" fmla="*/ 0 w 600260"/>
              <a:gd name="connsiteY4" fmla="*/ 0 h 406758"/>
              <a:gd name="connsiteX0" fmla="*/ 0 w 601910"/>
              <a:gd name="connsiteY0" fmla="*/ 0 h 441388"/>
              <a:gd name="connsiteX1" fmla="*/ 574586 w 601910"/>
              <a:gd name="connsiteY1" fmla="*/ 0 h 441388"/>
              <a:gd name="connsiteX2" fmla="*/ 601910 w 601910"/>
              <a:gd name="connsiteY2" fmla="*/ 441388 h 441388"/>
              <a:gd name="connsiteX3" fmla="*/ 0 w 601910"/>
              <a:gd name="connsiteY3" fmla="*/ 307777 h 441388"/>
              <a:gd name="connsiteX4" fmla="*/ 0 w 601910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146543 w 700644"/>
              <a:gd name="connsiteY0" fmla="*/ 0 h 857043"/>
              <a:gd name="connsiteX1" fmla="*/ 700644 w 700644"/>
              <a:gd name="connsiteY1" fmla="*/ 587131 h 857043"/>
              <a:gd name="connsiteX2" fmla="*/ 601910 w 700644"/>
              <a:gd name="connsiteY2" fmla="*/ 857043 h 857043"/>
              <a:gd name="connsiteX3" fmla="*/ 0 w 700644"/>
              <a:gd name="connsiteY3" fmla="*/ 723432 h 857043"/>
              <a:gd name="connsiteX4" fmla="*/ 146543 w 700644"/>
              <a:gd name="connsiteY4" fmla="*/ 0 h 857043"/>
              <a:gd name="connsiteX0" fmla="*/ 91009 w 700644"/>
              <a:gd name="connsiteY0" fmla="*/ 0 h 620590"/>
              <a:gd name="connsiteX1" fmla="*/ 700644 w 700644"/>
              <a:gd name="connsiteY1" fmla="*/ 350678 h 620590"/>
              <a:gd name="connsiteX2" fmla="*/ 601910 w 700644"/>
              <a:gd name="connsiteY2" fmla="*/ 620590 h 620590"/>
              <a:gd name="connsiteX3" fmla="*/ 0 w 700644"/>
              <a:gd name="connsiteY3" fmla="*/ 486979 h 620590"/>
              <a:gd name="connsiteX4" fmla="*/ 91009 w 700644"/>
              <a:gd name="connsiteY4" fmla="*/ 0 h 620590"/>
              <a:gd name="connsiteX0" fmla="*/ 91009 w 700644"/>
              <a:gd name="connsiteY0" fmla="*/ 0 h 961536"/>
              <a:gd name="connsiteX1" fmla="*/ 700644 w 700644"/>
              <a:gd name="connsiteY1" fmla="*/ 350678 h 961536"/>
              <a:gd name="connsiteX2" fmla="*/ 428885 w 700644"/>
              <a:gd name="connsiteY2" fmla="*/ 961536 h 961536"/>
              <a:gd name="connsiteX3" fmla="*/ 0 w 700644"/>
              <a:gd name="connsiteY3" fmla="*/ 486979 h 961536"/>
              <a:gd name="connsiteX4" fmla="*/ 91009 w 700644"/>
              <a:gd name="connsiteY4" fmla="*/ 0 h 961536"/>
              <a:gd name="connsiteX0" fmla="*/ 91009 w 700644"/>
              <a:gd name="connsiteY0" fmla="*/ 0 h 698319"/>
              <a:gd name="connsiteX1" fmla="*/ 700644 w 700644"/>
              <a:gd name="connsiteY1" fmla="*/ 350678 h 698319"/>
              <a:gd name="connsiteX2" fmla="*/ 578763 w 700644"/>
              <a:gd name="connsiteY2" fmla="*/ 698319 h 698319"/>
              <a:gd name="connsiteX3" fmla="*/ 0 w 700644"/>
              <a:gd name="connsiteY3" fmla="*/ 486979 h 698319"/>
              <a:gd name="connsiteX4" fmla="*/ 91009 w 700644"/>
              <a:gd name="connsiteY4" fmla="*/ 0 h 69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44" h="698319">
                <a:moveTo>
                  <a:pt x="91009" y="0"/>
                </a:moveTo>
                <a:cubicBezTo>
                  <a:pt x="324557" y="57159"/>
                  <a:pt x="114981" y="147222"/>
                  <a:pt x="700644" y="350678"/>
                </a:cubicBezTo>
                <a:lnTo>
                  <a:pt x="578763" y="698319"/>
                </a:lnTo>
                <a:lnTo>
                  <a:pt x="0" y="486979"/>
                </a:lnTo>
                <a:lnTo>
                  <a:pt x="91009" y="0"/>
                </a:lnTo>
                <a:close/>
              </a:path>
            </a:pathLst>
          </a:custGeom>
          <a:scene3d>
            <a:camera prst="isometricOffAxis1Top">
              <a:rot lat="18682359" lon="18215933" rev="2803265"/>
            </a:camera>
            <a:lightRig rig="threePt" dir="t"/>
          </a:scene3d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3 </a:t>
            </a:r>
            <a:r>
              <a:rPr lang="en-US" sz="1400" dirty="0" err="1">
                <a:solidFill>
                  <a:schemeClr val="bg1"/>
                </a:solidFill>
              </a:rPr>
              <a:t>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DAF87B8-D56D-4CB6-A3CB-6C2F3DCA1343}"/>
              </a:ext>
            </a:extLst>
          </p:cNvPr>
          <p:cNvSpPr txBox="1"/>
          <p:nvPr/>
        </p:nvSpPr>
        <p:spPr>
          <a:xfrm rot="20418451">
            <a:off x="962093" y="3118251"/>
            <a:ext cx="865321" cy="307777"/>
          </a:xfrm>
          <a:custGeom>
            <a:avLst/>
            <a:gdLst>
              <a:gd name="connsiteX0" fmla="*/ 0 w 574586"/>
              <a:gd name="connsiteY0" fmla="*/ 0 h 307777"/>
              <a:gd name="connsiteX1" fmla="*/ 574586 w 574586"/>
              <a:gd name="connsiteY1" fmla="*/ 0 h 307777"/>
              <a:gd name="connsiteX2" fmla="*/ 574586 w 574586"/>
              <a:gd name="connsiteY2" fmla="*/ 307777 h 307777"/>
              <a:gd name="connsiteX3" fmla="*/ 0 w 574586"/>
              <a:gd name="connsiteY3" fmla="*/ 307777 h 307777"/>
              <a:gd name="connsiteX4" fmla="*/ 0 w 574586"/>
              <a:gd name="connsiteY4" fmla="*/ 0 h 307777"/>
              <a:gd name="connsiteX0" fmla="*/ 0 w 600260"/>
              <a:gd name="connsiteY0" fmla="*/ 0 h 406758"/>
              <a:gd name="connsiteX1" fmla="*/ 574586 w 600260"/>
              <a:gd name="connsiteY1" fmla="*/ 0 h 406758"/>
              <a:gd name="connsiteX2" fmla="*/ 600260 w 600260"/>
              <a:gd name="connsiteY2" fmla="*/ 406758 h 406758"/>
              <a:gd name="connsiteX3" fmla="*/ 0 w 600260"/>
              <a:gd name="connsiteY3" fmla="*/ 307777 h 406758"/>
              <a:gd name="connsiteX4" fmla="*/ 0 w 600260"/>
              <a:gd name="connsiteY4" fmla="*/ 0 h 406758"/>
              <a:gd name="connsiteX0" fmla="*/ 0 w 601910"/>
              <a:gd name="connsiteY0" fmla="*/ 0 h 441388"/>
              <a:gd name="connsiteX1" fmla="*/ 574586 w 601910"/>
              <a:gd name="connsiteY1" fmla="*/ 0 h 441388"/>
              <a:gd name="connsiteX2" fmla="*/ 601910 w 601910"/>
              <a:gd name="connsiteY2" fmla="*/ 441388 h 441388"/>
              <a:gd name="connsiteX3" fmla="*/ 0 w 601910"/>
              <a:gd name="connsiteY3" fmla="*/ 307777 h 441388"/>
              <a:gd name="connsiteX4" fmla="*/ 0 w 601910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146543 w 700644"/>
              <a:gd name="connsiteY0" fmla="*/ 0 h 857043"/>
              <a:gd name="connsiteX1" fmla="*/ 700644 w 700644"/>
              <a:gd name="connsiteY1" fmla="*/ 587131 h 857043"/>
              <a:gd name="connsiteX2" fmla="*/ 601910 w 700644"/>
              <a:gd name="connsiteY2" fmla="*/ 857043 h 857043"/>
              <a:gd name="connsiteX3" fmla="*/ 0 w 700644"/>
              <a:gd name="connsiteY3" fmla="*/ 723432 h 857043"/>
              <a:gd name="connsiteX4" fmla="*/ 146543 w 700644"/>
              <a:gd name="connsiteY4" fmla="*/ 0 h 857043"/>
              <a:gd name="connsiteX0" fmla="*/ 91009 w 700644"/>
              <a:gd name="connsiteY0" fmla="*/ 0 h 620590"/>
              <a:gd name="connsiteX1" fmla="*/ 700644 w 700644"/>
              <a:gd name="connsiteY1" fmla="*/ 350678 h 620590"/>
              <a:gd name="connsiteX2" fmla="*/ 601910 w 700644"/>
              <a:gd name="connsiteY2" fmla="*/ 620590 h 620590"/>
              <a:gd name="connsiteX3" fmla="*/ 0 w 700644"/>
              <a:gd name="connsiteY3" fmla="*/ 486979 h 620590"/>
              <a:gd name="connsiteX4" fmla="*/ 91009 w 700644"/>
              <a:gd name="connsiteY4" fmla="*/ 0 h 620590"/>
              <a:gd name="connsiteX0" fmla="*/ 91009 w 700644"/>
              <a:gd name="connsiteY0" fmla="*/ 0 h 961536"/>
              <a:gd name="connsiteX1" fmla="*/ 700644 w 700644"/>
              <a:gd name="connsiteY1" fmla="*/ 350678 h 961536"/>
              <a:gd name="connsiteX2" fmla="*/ 428885 w 700644"/>
              <a:gd name="connsiteY2" fmla="*/ 961536 h 961536"/>
              <a:gd name="connsiteX3" fmla="*/ 0 w 700644"/>
              <a:gd name="connsiteY3" fmla="*/ 486979 h 961536"/>
              <a:gd name="connsiteX4" fmla="*/ 91009 w 700644"/>
              <a:gd name="connsiteY4" fmla="*/ 0 h 961536"/>
              <a:gd name="connsiteX0" fmla="*/ 91009 w 700644"/>
              <a:gd name="connsiteY0" fmla="*/ 0 h 698319"/>
              <a:gd name="connsiteX1" fmla="*/ 700644 w 700644"/>
              <a:gd name="connsiteY1" fmla="*/ 350678 h 698319"/>
              <a:gd name="connsiteX2" fmla="*/ 578763 w 700644"/>
              <a:gd name="connsiteY2" fmla="*/ 698319 h 698319"/>
              <a:gd name="connsiteX3" fmla="*/ 0 w 700644"/>
              <a:gd name="connsiteY3" fmla="*/ 486979 h 698319"/>
              <a:gd name="connsiteX4" fmla="*/ 91009 w 700644"/>
              <a:gd name="connsiteY4" fmla="*/ 0 h 69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44" h="698319">
                <a:moveTo>
                  <a:pt x="91009" y="0"/>
                </a:moveTo>
                <a:cubicBezTo>
                  <a:pt x="324557" y="57159"/>
                  <a:pt x="114981" y="147222"/>
                  <a:pt x="700644" y="350678"/>
                </a:cubicBezTo>
                <a:lnTo>
                  <a:pt x="578763" y="698319"/>
                </a:lnTo>
                <a:lnTo>
                  <a:pt x="0" y="486979"/>
                </a:lnTo>
                <a:lnTo>
                  <a:pt x="91009" y="0"/>
                </a:lnTo>
                <a:close/>
              </a:path>
            </a:pathLst>
          </a:custGeom>
          <a:scene3d>
            <a:camera prst="isometricOffAxis1Top">
              <a:rot lat="18682359" lon="18215933" rev="2803265"/>
            </a:camera>
            <a:lightRig rig="threePt" dir="t"/>
          </a:scene3d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4 </a:t>
            </a:r>
            <a:r>
              <a:rPr lang="en-US" sz="1400" dirty="0" err="1">
                <a:solidFill>
                  <a:schemeClr val="bg1"/>
                </a:solidFill>
              </a:rPr>
              <a:t>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467A49F-49F9-4A19-ABC3-60623B1A3F16}"/>
              </a:ext>
            </a:extLst>
          </p:cNvPr>
          <p:cNvSpPr txBox="1"/>
          <p:nvPr/>
        </p:nvSpPr>
        <p:spPr>
          <a:xfrm rot="20418451">
            <a:off x="895103" y="3400751"/>
            <a:ext cx="865321" cy="307777"/>
          </a:xfrm>
          <a:custGeom>
            <a:avLst/>
            <a:gdLst>
              <a:gd name="connsiteX0" fmla="*/ 0 w 574586"/>
              <a:gd name="connsiteY0" fmla="*/ 0 h 307777"/>
              <a:gd name="connsiteX1" fmla="*/ 574586 w 574586"/>
              <a:gd name="connsiteY1" fmla="*/ 0 h 307777"/>
              <a:gd name="connsiteX2" fmla="*/ 574586 w 574586"/>
              <a:gd name="connsiteY2" fmla="*/ 307777 h 307777"/>
              <a:gd name="connsiteX3" fmla="*/ 0 w 574586"/>
              <a:gd name="connsiteY3" fmla="*/ 307777 h 307777"/>
              <a:gd name="connsiteX4" fmla="*/ 0 w 574586"/>
              <a:gd name="connsiteY4" fmla="*/ 0 h 307777"/>
              <a:gd name="connsiteX0" fmla="*/ 0 w 600260"/>
              <a:gd name="connsiteY0" fmla="*/ 0 h 406758"/>
              <a:gd name="connsiteX1" fmla="*/ 574586 w 600260"/>
              <a:gd name="connsiteY1" fmla="*/ 0 h 406758"/>
              <a:gd name="connsiteX2" fmla="*/ 600260 w 600260"/>
              <a:gd name="connsiteY2" fmla="*/ 406758 h 406758"/>
              <a:gd name="connsiteX3" fmla="*/ 0 w 600260"/>
              <a:gd name="connsiteY3" fmla="*/ 307777 h 406758"/>
              <a:gd name="connsiteX4" fmla="*/ 0 w 600260"/>
              <a:gd name="connsiteY4" fmla="*/ 0 h 406758"/>
              <a:gd name="connsiteX0" fmla="*/ 0 w 601910"/>
              <a:gd name="connsiteY0" fmla="*/ 0 h 441388"/>
              <a:gd name="connsiteX1" fmla="*/ 574586 w 601910"/>
              <a:gd name="connsiteY1" fmla="*/ 0 h 441388"/>
              <a:gd name="connsiteX2" fmla="*/ 601910 w 601910"/>
              <a:gd name="connsiteY2" fmla="*/ 441388 h 441388"/>
              <a:gd name="connsiteX3" fmla="*/ 0 w 601910"/>
              <a:gd name="connsiteY3" fmla="*/ 307777 h 441388"/>
              <a:gd name="connsiteX4" fmla="*/ 0 w 601910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146543 w 700644"/>
              <a:gd name="connsiteY0" fmla="*/ 0 h 857043"/>
              <a:gd name="connsiteX1" fmla="*/ 700644 w 700644"/>
              <a:gd name="connsiteY1" fmla="*/ 587131 h 857043"/>
              <a:gd name="connsiteX2" fmla="*/ 601910 w 700644"/>
              <a:gd name="connsiteY2" fmla="*/ 857043 h 857043"/>
              <a:gd name="connsiteX3" fmla="*/ 0 w 700644"/>
              <a:gd name="connsiteY3" fmla="*/ 723432 h 857043"/>
              <a:gd name="connsiteX4" fmla="*/ 146543 w 700644"/>
              <a:gd name="connsiteY4" fmla="*/ 0 h 857043"/>
              <a:gd name="connsiteX0" fmla="*/ 91009 w 700644"/>
              <a:gd name="connsiteY0" fmla="*/ 0 h 620590"/>
              <a:gd name="connsiteX1" fmla="*/ 700644 w 700644"/>
              <a:gd name="connsiteY1" fmla="*/ 350678 h 620590"/>
              <a:gd name="connsiteX2" fmla="*/ 601910 w 700644"/>
              <a:gd name="connsiteY2" fmla="*/ 620590 h 620590"/>
              <a:gd name="connsiteX3" fmla="*/ 0 w 700644"/>
              <a:gd name="connsiteY3" fmla="*/ 486979 h 620590"/>
              <a:gd name="connsiteX4" fmla="*/ 91009 w 700644"/>
              <a:gd name="connsiteY4" fmla="*/ 0 h 620590"/>
              <a:gd name="connsiteX0" fmla="*/ 91009 w 700644"/>
              <a:gd name="connsiteY0" fmla="*/ 0 h 961536"/>
              <a:gd name="connsiteX1" fmla="*/ 700644 w 700644"/>
              <a:gd name="connsiteY1" fmla="*/ 350678 h 961536"/>
              <a:gd name="connsiteX2" fmla="*/ 428885 w 700644"/>
              <a:gd name="connsiteY2" fmla="*/ 961536 h 961536"/>
              <a:gd name="connsiteX3" fmla="*/ 0 w 700644"/>
              <a:gd name="connsiteY3" fmla="*/ 486979 h 961536"/>
              <a:gd name="connsiteX4" fmla="*/ 91009 w 700644"/>
              <a:gd name="connsiteY4" fmla="*/ 0 h 961536"/>
              <a:gd name="connsiteX0" fmla="*/ 91009 w 700644"/>
              <a:gd name="connsiteY0" fmla="*/ 0 h 698319"/>
              <a:gd name="connsiteX1" fmla="*/ 700644 w 700644"/>
              <a:gd name="connsiteY1" fmla="*/ 350678 h 698319"/>
              <a:gd name="connsiteX2" fmla="*/ 578763 w 700644"/>
              <a:gd name="connsiteY2" fmla="*/ 698319 h 698319"/>
              <a:gd name="connsiteX3" fmla="*/ 0 w 700644"/>
              <a:gd name="connsiteY3" fmla="*/ 486979 h 698319"/>
              <a:gd name="connsiteX4" fmla="*/ 91009 w 700644"/>
              <a:gd name="connsiteY4" fmla="*/ 0 h 69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44" h="698319">
                <a:moveTo>
                  <a:pt x="91009" y="0"/>
                </a:moveTo>
                <a:cubicBezTo>
                  <a:pt x="324557" y="57159"/>
                  <a:pt x="114981" y="147222"/>
                  <a:pt x="700644" y="350678"/>
                </a:cubicBezTo>
                <a:lnTo>
                  <a:pt x="578763" y="698319"/>
                </a:lnTo>
                <a:lnTo>
                  <a:pt x="0" y="486979"/>
                </a:lnTo>
                <a:lnTo>
                  <a:pt x="91009" y="0"/>
                </a:lnTo>
                <a:close/>
              </a:path>
            </a:pathLst>
          </a:custGeom>
          <a:scene3d>
            <a:camera prst="isometricOffAxis1Top">
              <a:rot lat="18682359" lon="18215933" rev="2803265"/>
            </a:camera>
            <a:lightRig rig="threePt" dir="t"/>
          </a:scene3d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10 </a:t>
            </a:r>
            <a:r>
              <a:rPr lang="en-US" sz="1400" dirty="0" err="1">
                <a:solidFill>
                  <a:schemeClr val="bg1"/>
                </a:solidFill>
              </a:rPr>
              <a:t>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977D96E-8DE3-4E97-B95E-E09784212039}"/>
              </a:ext>
            </a:extLst>
          </p:cNvPr>
          <p:cNvSpPr txBox="1"/>
          <p:nvPr/>
        </p:nvSpPr>
        <p:spPr>
          <a:xfrm rot="21323424">
            <a:off x="1067716" y="1458644"/>
            <a:ext cx="865321" cy="307777"/>
          </a:xfrm>
          <a:custGeom>
            <a:avLst/>
            <a:gdLst>
              <a:gd name="connsiteX0" fmla="*/ 0 w 574586"/>
              <a:gd name="connsiteY0" fmla="*/ 0 h 307777"/>
              <a:gd name="connsiteX1" fmla="*/ 574586 w 574586"/>
              <a:gd name="connsiteY1" fmla="*/ 0 h 307777"/>
              <a:gd name="connsiteX2" fmla="*/ 574586 w 574586"/>
              <a:gd name="connsiteY2" fmla="*/ 307777 h 307777"/>
              <a:gd name="connsiteX3" fmla="*/ 0 w 574586"/>
              <a:gd name="connsiteY3" fmla="*/ 307777 h 307777"/>
              <a:gd name="connsiteX4" fmla="*/ 0 w 574586"/>
              <a:gd name="connsiteY4" fmla="*/ 0 h 307777"/>
              <a:gd name="connsiteX0" fmla="*/ 0 w 600260"/>
              <a:gd name="connsiteY0" fmla="*/ 0 h 406758"/>
              <a:gd name="connsiteX1" fmla="*/ 574586 w 600260"/>
              <a:gd name="connsiteY1" fmla="*/ 0 h 406758"/>
              <a:gd name="connsiteX2" fmla="*/ 600260 w 600260"/>
              <a:gd name="connsiteY2" fmla="*/ 406758 h 406758"/>
              <a:gd name="connsiteX3" fmla="*/ 0 w 600260"/>
              <a:gd name="connsiteY3" fmla="*/ 307777 h 406758"/>
              <a:gd name="connsiteX4" fmla="*/ 0 w 600260"/>
              <a:gd name="connsiteY4" fmla="*/ 0 h 406758"/>
              <a:gd name="connsiteX0" fmla="*/ 0 w 601910"/>
              <a:gd name="connsiteY0" fmla="*/ 0 h 441388"/>
              <a:gd name="connsiteX1" fmla="*/ 574586 w 601910"/>
              <a:gd name="connsiteY1" fmla="*/ 0 h 441388"/>
              <a:gd name="connsiteX2" fmla="*/ 601910 w 601910"/>
              <a:gd name="connsiteY2" fmla="*/ 441388 h 441388"/>
              <a:gd name="connsiteX3" fmla="*/ 0 w 601910"/>
              <a:gd name="connsiteY3" fmla="*/ 307777 h 441388"/>
              <a:gd name="connsiteX4" fmla="*/ 0 w 601910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0 w 700644"/>
              <a:gd name="connsiteY0" fmla="*/ 0 h 441388"/>
              <a:gd name="connsiteX1" fmla="*/ 700644 w 700644"/>
              <a:gd name="connsiteY1" fmla="*/ 171476 h 441388"/>
              <a:gd name="connsiteX2" fmla="*/ 601910 w 700644"/>
              <a:gd name="connsiteY2" fmla="*/ 441388 h 441388"/>
              <a:gd name="connsiteX3" fmla="*/ 0 w 700644"/>
              <a:gd name="connsiteY3" fmla="*/ 307777 h 441388"/>
              <a:gd name="connsiteX4" fmla="*/ 0 w 700644"/>
              <a:gd name="connsiteY4" fmla="*/ 0 h 441388"/>
              <a:gd name="connsiteX0" fmla="*/ 146543 w 700644"/>
              <a:gd name="connsiteY0" fmla="*/ 0 h 857043"/>
              <a:gd name="connsiteX1" fmla="*/ 700644 w 700644"/>
              <a:gd name="connsiteY1" fmla="*/ 587131 h 857043"/>
              <a:gd name="connsiteX2" fmla="*/ 601910 w 700644"/>
              <a:gd name="connsiteY2" fmla="*/ 857043 h 857043"/>
              <a:gd name="connsiteX3" fmla="*/ 0 w 700644"/>
              <a:gd name="connsiteY3" fmla="*/ 723432 h 857043"/>
              <a:gd name="connsiteX4" fmla="*/ 146543 w 700644"/>
              <a:gd name="connsiteY4" fmla="*/ 0 h 857043"/>
              <a:gd name="connsiteX0" fmla="*/ 91009 w 700644"/>
              <a:gd name="connsiteY0" fmla="*/ 0 h 620590"/>
              <a:gd name="connsiteX1" fmla="*/ 700644 w 700644"/>
              <a:gd name="connsiteY1" fmla="*/ 350678 h 620590"/>
              <a:gd name="connsiteX2" fmla="*/ 601910 w 700644"/>
              <a:gd name="connsiteY2" fmla="*/ 620590 h 620590"/>
              <a:gd name="connsiteX3" fmla="*/ 0 w 700644"/>
              <a:gd name="connsiteY3" fmla="*/ 486979 h 620590"/>
              <a:gd name="connsiteX4" fmla="*/ 91009 w 700644"/>
              <a:gd name="connsiteY4" fmla="*/ 0 h 620590"/>
              <a:gd name="connsiteX0" fmla="*/ 91009 w 700644"/>
              <a:gd name="connsiteY0" fmla="*/ 0 h 961536"/>
              <a:gd name="connsiteX1" fmla="*/ 700644 w 700644"/>
              <a:gd name="connsiteY1" fmla="*/ 350678 h 961536"/>
              <a:gd name="connsiteX2" fmla="*/ 428885 w 700644"/>
              <a:gd name="connsiteY2" fmla="*/ 961536 h 961536"/>
              <a:gd name="connsiteX3" fmla="*/ 0 w 700644"/>
              <a:gd name="connsiteY3" fmla="*/ 486979 h 961536"/>
              <a:gd name="connsiteX4" fmla="*/ 91009 w 700644"/>
              <a:gd name="connsiteY4" fmla="*/ 0 h 961536"/>
              <a:gd name="connsiteX0" fmla="*/ 91009 w 700644"/>
              <a:gd name="connsiteY0" fmla="*/ 0 h 698319"/>
              <a:gd name="connsiteX1" fmla="*/ 700644 w 700644"/>
              <a:gd name="connsiteY1" fmla="*/ 350678 h 698319"/>
              <a:gd name="connsiteX2" fmla="*/ 578763 w 700644"/>
              <a:gd name="connsiteY2" fmla="*/ 698319 h 698319"/>
              <a:gd name="connsiteX3" fmla="*/ 0 w 700644"/>
              <a:gd name="connsiteY3" fmla="*/ 486979 h 698319"/>
              <a:gd name="connsiteX4" fmla="*/ 91009 w 700644"/>
              <a:gd name="connsiteY4" fmla="*/ 0 h 69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44" h="698319">
                <a:moveTo>
                  <a:pt x="91009" y="0"/>
                </a:moveTo>
                <a:cubicBezTo>
                  <a:pt x="324557" y="57159"/>
                  <a:pt x="114981" y="147222"/>
                  <a:pt x="700644" y="350678"/>
                </a:cubicBezTo>
                <a:lnTo>
                  <a:pt x="578763" y="698319"/>
                </a:lnTo>
                <a:lnTo>
                  <a:pt x="0" y="486979"/>
                </a:lnTo>
                <a:lnTo>
                  <a:pt x="91009" y="0"/>
                </a:lnTo>
                <a:close/>
              </a:path>
            </a:pathLst>
          </a:custGeom>
          <a:scene3d>
            <a:camera prst="isometricOffAxis1Top">
              <a:rot lat="19562702" lon="17744859" rev="3456475"/>
            </a:camera>
            <a:lightRig rig="threePt" dir="t"/>
          </a:scene3d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1 </a:t>
            </a:r>
            <a:r>
              <a:rPr lang="en-US" sz="1400" dirty="0" err="1">
                <a:solidFill>
                  <a:schemeClr val="bg1"/>
                </a:solidFill>
              </a:rPr>
              <a:t>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0441238-57BF-4704-84FB-A864AE4BAFCB}"/>
              </a:ext>
            </a:extLst>
          </p:cNvPr>
          <p:cNvSpPr txBox="1"/>
          <p:nvPr/>
        </p:nvSpPr>
        <p:spPr>
          <a:xfrm>
            <a:off x="2820" y="4349692"/>
            <a:ext cx="78258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baseline="30000" dirty="0"/>
              <a:t>298</a:t>
            </a:r>
            <a:r>
              <a:rPr lang="en-US" sz="1600" dirty="0"/>
              <a:t>Lv</a:t>
            </a:r>
            <a:r>
              <a:rPr lang="en-US" sz="1600" baseline="30000" dirty="0"/>
              <a:t>2+</a:t>
            </a:r>
            <a:endParaRPr lang="en-US" sz="10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409208C2-F4B0-417A-B685-19D47F947CC7}"/>
              </a:ext>
            </a:extLst>
          </p:cNvPr>
          <p:cNvSpPr/>
          <p:nvPr/>
        </p:nvSpPr>
        <p:spPr>
          <a:xfrm>
            <a:off x="6528518" y="4547774"/>
            <a:ext cx="24616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F. </a:t>
            </a:r>
            <a:r>
              <a:rPr lang="en-US" sz="1200" dirty="0" err="1"/>
              <a:t>Zielke</a:t>
            </a:r>
            <a:r>
              <a:rPr lang="en-US" sz="1200" dirty="0"/>
              <a:t>, M. Dudeja (2025</a:t>
            </a:r>
            <a:r>
              <a:rPr lang="en-US" sz="1100" dirty="0"/>
              <a:t>)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04B9BD4-EEC9-443E-AD01-4ED9870FDC9A}"/>
              </a:ext>
            </a:extLst>
          </p:cNvPr>
          <p:cNvSpPr txBox="1"/>
          <p:nvPr/>
        </p:nvSpPr>
        <p:spPr>
          <a:xfrm>
            <a:off x="116692" y="1022255"/>
            <a:ext cx="576305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Arial"/>
                <a:cs typeface="Arial"/>
              </a:rPr>
              <a:t>SIMION simulation of transmission efficiency in wider parameter range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0FE7F91-C1FE-4DD7-AA43-A1C879A34B73}"/>
              </a:ext>
            </a:extLst>
          </p:cNvPr>
          <p:cNvSpPr txBox="1"/>
          <p:nvPr/>
        </p:nvSpPr>
        <p:spPr>
          <a:xfrm>
            <a:off x="0" y="4697253"/>
            <a:ext cx="292348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aseline="30000" dirty="0"/>
              <a:t>128 simulations, </a:t>
            </a:r>
            <a:r>
              <a:rPr lang="en-US" sz="1600" baseline="30000" dirty="0">
                <a:solidFill>
                  <a:srgbClr val="333333"/>
                </a:solidFill>
                <a:latin typeface="Arial"/>
                <a:cs typeface="Arial"/>
              </a:rPr>
              <a:t>data interpolated</a:t>
            </a:r>
            <a:endParaRPr lang="en-US" sz="10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50754690-740D-4A95-B6C5-E726B2D5B2DE}"/>
              </a:ext>
            </a:extLst>
          </p:cNvPr>
          <p:cNvSpPr txBox="1"/>
          <p:nvPr/>
        </p:nvSpPr>
        <p:spPr>
          <a:xfrm>
            <a:off x="3035223" y="4506276"/>
            <a:ext cx="104387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2.5 MHz</a:t>
            </a:r>
          </a:p>
        </p:txBody>
      </p: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002AD009-81E6-4901-AEF6-2B48F01E97A0}"/>
              </a:ext>
            </a:extLst>
          </p:cNvPr>
          <p:cNvCxnSpPr>
            <a:cxnSpLocks/>
          </p:cNvCxnSpPr>
          <p:nvPr/>
        </p:nvCxnSpPr>
        <p:spPr>
          <a:xfrm>
            <a:off x="2782823" y="4403642"/>
            <a:ext cx="281329" cy="1846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5B961DAA-4673-4AA6-AE7C-453F7818D67E}"/>
              </a:ext>
            </a:extLst>
          </p:cNvPr>
          <p:cNvGrpSpPr/>
          <p:nvPr/>
        </p:nvGrpSpPr>
        <p:grpSpPr>
          <a:xfrm>
            <a:off x="6011788" y="3452240"/>
            <a:ext cx="1611765" cy="762235"/>
            <a:chOff x="7012862" y="864469"/>
            <a:chExt cx="1611765" cy="762235"/>
          </a:xfrm>
        </p:grpSpPr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0D797BFA-AAA1-4B00-89C0-F0CAFB06739C}"/>
                </a:ext>
              </a:extLst>
            </p:cNvPr>
            <p:cNvSpPr txBox="1"/>
            <p:nvPr/>
          </p:nvSpPr>
          <p:spPr>
            <a:xfrm>
              <a:off x="8132184" y="864469"/>
              <a:ext cx="492443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1600" i="1" dirty="0"/>
                <a:t>F</a:t>
              </a:r>
              <a:r>
                <a:rPr lang="en-US" sz="1600" i="1" baseline="-25000" dirty="0"/>
                <a:t>RF</a:t>
              </a:r>
              <a:endParaRPr lang="en-US" sz="1050" i="1" baseline="-25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6F5B6F94-24F7-4D13-B186-CE762A6DB557}"/>
                </a:ext>
              </a:extLst>
            </p:cNvPr>
            <p:cNvGrpSpPr/>
            <p:nvPr/>
          </p:nvGrpSpPr>
          <p:grpSpPr>
            <a:xfrm>
              <a:off x="7012862" y="1112520"/>
              <a:ext cx="1591368" cy="514184"/>
              <a:chOff x="7012862" y="1112520"/>
              <a:chExt cx="1591368" cy="514184"/>
            </a:xfrm>
          </p:grpSpPr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02059C01-4709-4D95-BD74-D4FFFB60D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700" y="1112520"/>
                <a:ext cx="5100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3B1DB416-6B48-4085-A3A7-4EB4343A84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700" y="1553523"/>
                <a:ext cx="5100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2970E034-B7FC-46F0-BF2B-03EFC49275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5792" y="1112520"/>
                <a:ext cx="140783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420122E2-C301-463B-B381-EE8C011366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15792" y="1370644"/>
                <a:ext cx="140783" cy="173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>
                <a:extLst>
                  <a:ext uri="{FF2B5EF4-FFF2-40B4-BE49-F238E27FC236}">
                    <a16:creationId xmlns:a16="http://schemas.microsoft.com/office/drawing/2014/main" id="{0F87708A-6EE8-42A3-B14D-3225361A3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1695" y="1330032"/>
                <a:ext cx="32282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7E709727-DE20-4C3D-A5A4-F3BB2A288554}"/>
                  </a:ext>
                </a:extLst>
              </p:cNvPr>
              <p:cNvSpPr txBox="1"/>
              <p:nvPr/>
            </p:nvSpPr>
            <p:spPr>
              <a:xfrm>
                <a:off x="7012862" y="1157395"/>
                <a:ext cx="508473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r>
                  <a:rPr lang="en-US" sz="1600" i="1" dirty="0"/>
                  <a:t>F</a:t>
                </a:r>
                <a:r>
                  <a:rPr lang="en-US" sz="1600" i="1" baseline="-25000" dirty="0"/>
                  <a:t>DC</a:t>
                </a:r>
                <a:endParaRPr lang="en-US" sz="1050" i="1" baseline="-25000" dirty="0">
                  <a:solidFill>
                    <a:srgbClr val="333333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79" name="Gerade Verbindung mit Pfeil 78">
                <a:extLst>
                  <a:ext uri="{FF2B5EF4-FFF2-40B4-BE49-F238E27FC236}">
                    <a16:creationId xmlns:a16="http://schemas.microsoft.com/office/drawing/2014/main" id="{6B075A89-ED2A-49AB-8187-6747735E23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99400" y="1112520"/>
                <a:ext cx="264007" cy="18288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mit Pfeil 80">
                <a:extLst>
                  <a:ext uri="{FF2B5EF4-FFF2-40B4-BE49-F238E27FC236}">
                    <a16:creationId xmlns:a16="http://schemas.microsoft.com/office/drawing/2014/main" id="{48A8175B-84CD-44BA-AFAB-7A83F54D0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19797" y="1355694"/>
                <a:ext cx="243610" cy="13097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3AB91FFD-1E50-489D-90B9-9D7CE312623B}"/>
                  </a:ext>
                </a:extLst>
              </p:cNvPr>
              <p:cNvSpPr txBox="1"/>
              <p:nvPr/>
            </p:nvSpPr>
            <p:spPr>
              <a:xfrm>
                <a:off x="8111787" y="1288150"/>
                <a:ext cx="492443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r>
                  <a:rPr lang="en-US" sz="1600" i="1" dirty="0"/>
                  <a:t>F</a:t>
                </a:r>
                <a:r>
                  <a:rPr lang="en-US" sz="1600" i="1" baseline="-25000" dirty="0"/>
                  <a:t>RF</a:t>
                </a:r>
                <a:endParaRPr lang="en-US" sz="1050" i="1" baseline="-25000" dirty="0">
                  <a:solidFill>
                    <a:srgbClr val="333333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056E1BDF-EEE5-42A7-877A-715EB344ECAE}"/>
              </a:ext>
            </a:extLst>
          </p:cNvPr>
          <p:cNvSpPr txBox="1"/>
          <p:nvPr/>
        </p:nvSpPr>
        <p:spPr>
          <a:xfrm>
            <a:off x="5289791" y="1948258"/>
            <a:ext cx="3590636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Extraction at lower frequency is feasible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Quantitative extraction at 2.5 MHz in 10 </a:t>
            </a:r>
            <a:r>
              <a:rPr lang="en-GB" sz="1600" dirty="0" err="1">
                <a:solidFill>
                  <a:srgbClr val="333333"/>
                </a:solidFill>
                <a:latin typeface="Arial"/>
                <a:cs typeface="Arial"/>
              </a:rPr>
              <a:t>ms</a:t>
            </a: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 for </a:t>
            </a:r>
            <a:r>
              <a:rPr lang="en-US" sz="1600" baseline="30000" dirty="0"/>
              <a:t>298</a:t>
            </a:r>
            <a:r>
              <a:rPr lang="en-US" sz="1600" dirty="0"/>
              <a:t>Lv</a:t>
            </a:r>
            <a:r>
              <a:rPr lang="en-US" sz="1600" baseline="30000" dirty="0"/>
              <a:t>2+ </a:t>
            </a: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expected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endParaRPr lang="en-GB" sz="16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22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65281-9703-4E71-B5F6-A75FD368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UniCell – RF Interface PCB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964B98-D179-464A-8C09-36014138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61237-1F6D-4728-A5A9-1F96C0F0C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56D4AEB-DBF3-4988-A86F-60A205BED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88"/>
          <a:stretch/>
        </p:blipFill>
        <p:spPr>
          <a:xfrm>
            <a:off x="22733" y="3003550"/>
            <a:ext cx="3456032" cy="19109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5C23134-591F-4165-A39A-B741308A5148}"/>
              </a:ext>
            </a:extLst>
          </p:cNvPr>
          <p:cNvSpPr txBox="1"/>
          <p:nvPr/>
        </p:nvSpPr>
        <p:spPr>
          <a:xfrm>
            <a:off x="145073" y="1121844"/>
            <a:ext cx="4050194" cy="16312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>
                <a:solidFill>
                  <a:srgbClr val="333333"/>
                </a:solidFill>
                <a:latin typeface="Arial"/>
                <a:cs typeface="Arial"/>
              </a:rPr>
              <a:t>Resonantly coupled at 2.8 MHz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>
                <a:solidFill>
                  <a:srgbClr val="333333"/>
                </a:solidFill>
                <a:latin typeface="Arial"/>
                <a:cs typeface="Arial"/>
              </a:rPr>
              <a:t>Reaching required 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>
                <a:solidFill>
                  <a:srgbClr val="333333"/>
                </a:solidFill>
                <a:latin typeface="Arial"/>
                <a:cs typeface="Arial"/>
              </a:rPr>
              <a:t>Required RF power ~ 60 W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>
                <a:solidFill>
                  <a:srgbClr val="333333"/>
                </a:solidFill>
                <a:latin typeface="Arial"/>
                <a:cs typeface="Arial"/>
              </a:rPr>
              <a:t>Limited by PCB-temperature: ~ 90 °C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endParaRPr lang="en-GB" sz="160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157EBF-EB3F-4592-A935-4506ADCBA365}"/>
              </a:ext>
            </a:extLst>
          </p:cNvPr>
          <p:cNvSpPr/>
          <p:nvPr/>
        </p:nvSpPr>
        <p:spPr>
          <a:xfrm>
            <a:off x="4600912" y="1250044"/>
            <a:ext cx="729919" cy="107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0352BFB-A711-4B51-979E-EB6EF45DA1C0}"/>
              </a:ext>
            </a:extLst>
          </p:cNvPr>
          <p:cNvSpPr/>
          <p:nvPr/>
        </p:nvSpPr>
        <p:spPr>
          <a:xfrm>
            <a:off x="6671740" y="1250044"/>
            <a:ext cx="982837" cy="1071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6B167C8-41F5-4050-8173-9B6C4AFEDE23}"/>
              </a:ext>
            </a:extLst>
          </p:cNvPr>
          <p:cNvSpPr/>
          <p:nvPr/>
        </p:nvSpPr>
        <p:spPr>
          <a:xfrm>
            <a:off x="7993245" y="1250044"/>
            <a:ext cx="671979" cy="1071756"/>
          </a:xfrm>
          <a:prstGeom prst="rect">
            <a:avLst/>
          </a:prstGeom>
          <a:solidFill>
            <a:srgbClr val="FDBB63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9090764-54A0-468B-A183-385D64BF2F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5706" y="724440"/>
            <a:ext cx="4563111" cy="156830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CD5F2D5-DF5B-435F-AB26-67583B044AEB}"/>
              </a:ext>
            </a:extLst>
          </p:cNvPr>
          <p:cNvSpPr txBox="1"/>
          <p:nvPr/>
        </p:nvSpPr>
        <p:spPr>
          <a:xfrm>
            <a:off x="8022875" y="2038899"/>
            <a:ext cx="67197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funnel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F945041-4891-4F74-BA56-F6591A10FA51}"/>
              </a:ext>
            </a:extLst>
          </p:cNvPr>
          <p:cNvSpPr txBox="1"/>
          <p:nvPr/>
        </p:nvSpPr>
        <p:spPr>
          <a:xfrm>
            <a:off x="6994944" y="2038899"/>
            <a:ext cx="62228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balun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9ECDCF3-80BC-407C-AB46-B38A854FD931}"/>
              </a:ext>
            </a:extLst>
          </p:cNvPr>
          <p:cNvSpPr txBox="1"/>
          <p:nvPr/>
        </p:nvSpPr>
        <p:spPr>
          <a:xfrm>
            <a:off x="5699129" y="1996379"/>
            <a:ext cx="679994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/>
              <a:t>coupled</a:t>
            </a:r>
          </a:p>
          <a:p>
            <a:pPr algn="l"/>
            <a:r>
              <a:rPr lang="en-US" sz="1100" dirty="0"/>
              <a:t>forward</a:t>
            </a:r>
            <a:endParaRPr lang="en-US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A370822-1DE2-4805-9755-3A187AFAE49F}"/>
              </a:ext>
            </a:extLst>
          </p:cNvPr>
          <p:cNvSpPr txBox="1"/>
          <p:nvPr/>
        </p:nvSpPr>
        <p:spPr>
          <a:xfrm>
            <a:off x="4552999" y="1235645"/>
            <a:ext cx="86113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amplifier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BCB0ED6-C61A-4ADB-AB43-55C705681A82}"/>
              </a:ext>
            </a:extLst>
          </p:cNvPr>
          <p:cNvSpPr txBox="1"/>
          <p:nvPr/>
        </p:nvSpPr>
        <p:spPr>
          <a:xfrm>
            <a:off x="4648099" y="1975282"/>
            <a:ext cx="60305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60 W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EB739BC-B9E4-4D90-94DC-401F3BEB9D0A}"/>
              </a:ext>
            </a:extLst>
          </p:cNvPr>
          <p:cNvSpPr/>
          <p:nvPr/>
        </p:nvSpPr>
        <p:spPr>
          <a:xfrm>
            <a:off x="8160478" y="1336966"/>
            <a:ext cx="103661" cy="89621"/>
          </a:xfrm>
          <a:prstGeom prst="ellipse">
            <a:avLst/>
          </a:prstGeom>
          <a:solidFill>
            <a:srgbClr val="98B95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FEB128-EC79-4711-9A30-6BE9EBB9EDF5}"/>
              </a:ext>
            </a:extLst>
          </p:cNvPr>
          <p:cNvSpPr/>
          <p:nvPr/>
        </p:nvSpPr>
        <p:spPr>
          <a:xfrm>
            <a:off x="7893418" y="1962582"/>
            <a:ext cx="103661" cy="896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296F4EB-0943-4B6A-97DE-F01BE9C6B3DD}"/>
              </a:ext>
            </a:extLst>
          </p:cNvPr>
          <p:cNvSpPr txBox="1"/>
          <p:nvPr/>
        </p:nvSpPr>
        <p:spPr>
          <a:xfrm>
            <a:off x="5610513" y="970265"/>
            <a:ext cx="679994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/>
              <a:t>coupled</a:t>
            </a:r>
          </a:p>
          <a:p>
            <a:pPr algn="l"/>
            <a:r>
              <a:rPr lang="en-US" sz="1100" dirty="0"/>
              <a:t>reverse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590BE2-4BDC-4EEF-BB6C-CFD1C954F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095" y="3007145"/>
            <a:ext cx="2560685" cy="192051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4F324B7-F1A5-4015-B12B-35CF29D0A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2" t="25729" r="22597" b="40657"/>
          <a:stretch/>
        </p:blipFill>
        <p:spPr>
          <a:xfrm>
            <a:off x="3507595" y="3016085"/>
            <a:ext cx="2967630" cy="82574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3FA1F70-3347-46CB-B212-37C215D17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596" y="3916718"/>
            <a:ext cx="1207331" cy="63516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C94FF3C-6DF6-4F21-8E5B-F478E7236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763" y="3881037"/>
            <a:ext cx="1003946" cy="223771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32F6092C-2E89-480A-A948-74F9ABB563CA}"/>
              </a:ext>
            </a:extLst>
          </p:cNvPr>
          <p:cNvSpPr txBox="1"/>
          <p:nvPr/>
        </p:nvSpPr>
        <p:spPr>
          <a:xfrm>
            <a:off x="1800067" y="3110811"/>
            <a:ext cx="405019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342900">
              <a:buClr>
                <a:srgbClr val="FDBB63"/>
              </a:buClr>
            </a:pP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0402 </a:t>
            </a:r>
          </a:p>
          <a:p>
            <a:pPr defTabSz="342900">
              <a:buClr>
                <a:srgbClr val="FDBB63"/>
              </a:buClr>
            </a:pPr>
            <a:r>
              <a:rPr lang="de-DE" sz="1400" dirty="0">
                <a:solidFill>
                  <a:srgbClr val="333333"/>
                </a:solidFill>
                <a:latin typeface="Arial"/>
                <a:cs typeface="Arial"/>
              </a:rPr>
              <a:t>X7R </a:t>
            </a:r>
            <a:r>
              <a:rPr lang="de-DE" sz="1400" dirty="0" err="1">
                <a:solidFill>
                  <a:srgbClr val="333333"/>
                </a:solidFill>
                <a:latin typeface="Arial"/>
                <a:cs typeface="Arial"/>
              </a:rPr>
              <a:t>capacitors</a:t>
            </a:r>
            <a:endParaRPr lang="de-DE" sz="14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78F726C-0C6B-4DE3-901F-631A966E5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978" y="3007144"/>
            <a:ext cx="2533687" cy="1907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4E5415A1-7248-4784-B10E-AE301B49A35A}"/>
                  </a:ext>
                </a:extLst>
              </p:cNvPr>
              <p:cNvSpPr txBox="1"/>
              <p:nvPr/>
            </p:nvSpPr>
            <p:spPr>
              <a:xfrm>
                <a:off x="2195161" y="1393228"/>
                <a:ext cx="1689764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</a:rPr>
                            <m:t>rf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pp</m:t>
                          </m:r>
                        </m:sub>
                      </m:sSub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4E5415A1-7248-4784-B10E-AE301B49A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161" y="1393228"/>
                <a:ext cx="1689764" cy="394019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E4E861F5-E18A-4B00-A1C4-BE3C52960B2B}"/>
              </a:ext>
            </a:extLst>
          </p:cNvPr>
          <p:cNvCxnSpPr/>
          <p:nvPr/>
        </p:nvCxnSpPr>
        <p:spPr>
          <a:xfrm>
            <a:off x="1041816" y="2446328"/>
            <a:ext cx="419724" cy="250844"/>
          </a:xfrm>
          <a:prstGeom prst="bentConnector3">
            <a:avLst>
              <a:gd name="adj1" fmla="val 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9CB73E1A-5F92-4B65-860B-D46B712C41FB}"/>
              </a:ext>
            </a:extLst>
          </p:cNvPr>
          <p:cNvSpPr/>
          <p:nvPr/>
        </p:nvSpPr>
        <p:spPr>
          <a:xfrm>
            <a:off x="1695261" y="243624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>
              <a:spcBef>
                <a:spcPts val="600"/>
              </a:spcBef>
              <a:buClr>
                <a:srgbClr val="FDBB63"/>
              </a:buClr>
            </a:pPr>
            <a:r>
              <a:rPr lang="en-GB" sz="1400" dirty="0">
                <a:solidFill>
                  <a:srgbClr val="333333"/>
                </a:solidFill>
                <a:cs typeface="Arial"/>
              </a:rPr>
              <a:t>New version of RF-PCB with „ultra-low ESR“ capacitors (C0G) built – awaits testing</a:t>
            </a:r>
          </a:p>
        </p:txBody>
      </p:sp>
    </p:spTree>
    <p:extLst>
      <p:ext uri="{BB962C8B-B14F-4D97-AF65-F5344CB8AC3E}">
        <p14:creationId xmlns:p14="http://schemas.microsoft.com/office/powerpoint/2010/main" val="348301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6B2D9-4E45-46B1-ACB7-3E6429D0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BB3AE8-449A-419C-B35C-54296082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3E4A01-2D4A-4F3E-AAB0-02B5E815B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2E36E3-A796-4413-BC3C-2AEB9973DE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E"/>
              </a:clrFrom>
              <a:clrTo>
                <a:srgbClr val="F8F8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5" y="1274372"/>
            <a:ext cx="3459885" cy="3040379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45733F6-F2A6-49C8-B415-A5A253FE03AD}"/>
              </a:ext>
            </a:extLst>
          </p:cNvPr>
          <p:cNvCxnSpPr>
            <a:cxnSpLocks/>
          </p:cNvCxnSpPr>
          <p:nvPr/>
        </p:nvCxnSpPr>
        <p:spPr>
          <a:xfrm flipH="1" flipV="1">
            <a:off x="1809752" y="3400427"/>
            <a:ext cx="368060" cy="861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054C609-0047-499F-B923-AC0D41F77186}"/>
              </a:ext>
            </a:extLst>
          </p:cNvPr>
          <p:cNvSpPr txBox="1"/>
          <p:nvPr/>
        </p:nvSpPr>
        <p:spPr>
          <a:xfrm>
            <a:off x="1837257" y="4261930"/>
            <a:ext cx="102944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Ion Funnel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B10E057-F401-40DC-82DD-A7A28DFAD548}"/>
              </a:ext>
            </a:extLst>
          </p:cNvPr>
          <p:cNvCxnSpPr>
            <a:cxnSpLocks/>
          </p:cNvCxnSpPr>
          <p:nvPr/>
        </p:nvCxnSpPr>
        <p:spPr>
          <a:xfrm flipH="1" flipV="1">
            <a:off x="2476501" y="3378162"/>
            <a:ext cx="661336" cy="5880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58DC1EE-E07A-479D-AD43-0AAD58977154}"/>
              </a:ext>
            </a:extLst>
          </p:cNvPr>
          <p:cNvSpPr txBox="1"/>
          <p:nvPr/>
        </p:nvSpPr>
        <p:spPr>
          <a:xfrm>
            <a:off x="2773793" y="4000320"/>
            <a:ext cx="114005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RF coupling</a:t>
            </a:r>
          </a:p>
          <a:p>
            <a:pPr algn="ctr"/>
            <a:r>
              <a:rPr lang="en-US" sz="1400" dirty="0"/>
              <a:t>PCB (V2)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281448E-CA9A-492A-A350-3176BA26F554}"/>
              </a:ext>
            </a:extLst>
          </p:cNvPr>
          <p:cNvSpPr txBox="1"/>
          <p:nvPr/>
        </p:nvSpPr>
        <p:spPr>
          <a:xfrm>
            <a:off x="258924" y="4103675"/>
            <a:ext cx="82266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DC bias</a:t>
            </a:r>
          </a:p>
          <a:p>
            <a:pPr algn="ctr"/>
            <a:r>
              <a:rPr lang="en-US" sz="1400" dirty="0"/>
              <a:t>PCB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DB10E24-0054-4EB4-943D-6816F2A6F5B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70255" y="3514793"/>
            <a:ext cx="453695" cy="588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eschweifte Klammer links 20">
            <a:extLst>
              <a:ext uri="{FF2B5EF4-FFF2-40B4-BE49-F238E27FC236}">
                <a16:creationId xmlns:a16="http://schemas.microsoft.com/office/drawing/2014/main" id="{3E42BB53-C527-4405-AF0E-3D9BFA14583C}"/>
              </a:ext>
            </a:extLst>
          </p:cNvPr>
          <p:cNvSpPr/>
          <p:nvPr/>
        </p:nvSpPr>
        <p:spPr>
          <a:xfrm rot="10800000">
            <a:off x="3004486" y="1402770"/>
            <a:ext cx="238125" cy="1363373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C2CCB-370C-449C-BC68-4AE640720BCB}"/>
              </a:ext>
            </a:extLst>
          </p:cNvPr>
          <p:cNvSpPr txBox="1"/>
          <p:nvPr/>
        </p:nvSpPr>
        <p:spPr>
          <a:xfrm>
            <a:off x="3242611" y="1930567"/>
            <a:ext cx="8819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DC cage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F049AD7-2083-4F2A-BF7B-CBB455543F9C}"/>
              </a:ext>
            </a:extLst>
          </p:cNvPr>
          <p:cNvSpPr txBox="1"/>
          <p:nvPr/>
        </p:nvSpPr>
        <p:spPr>
          <a:xfrm>
            <a:off x="4620137" y="1121417"/>
            <a:ext cx="4050194" cy="21236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Stopping cell required for chemistry studies of elements</a:t>
            </a:r>
            <a:r>
              <a:rPr lang="en-GB" sz="1600" baseline="-25000" dirty="0">
                <a:solidFill>
                  <a:srgbClr val="333333"/>
                </a:solidFill>
                <a:latin typeface="Arial"/>
                <a:cs typeface="Arial"/>
              </a:rPr>
              <a:t>116</a:t>
            </a: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Lv and heavier.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DC-cage and funnel fabricated</a:t>
            </a: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Electronics developed - awaiting final test</a:t>
            </a:r>
          </a:p>
          <a:p>
            <a:pPr defTabSz="342900">
              <a:spcBef>
                <a:spcPts val="600"/>
              </a:spcBef>
              <a:buClr>
                <a:srgbClr val="FDBB63"/>
              </a:buClr>
            </a:pPr>
            <a:endParaRPr lang="en-GB" sz="16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endParaRPr lang="en-GB" sz="16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F7E7D5-2A4C-4CAF-A1F2-FB11D909C42D}"/>
              </a:ext>
            </a:extLst>
          </p:cNvPr>
          <p:cNvGrpSpPr/>
          <p:nvPr/>
        </p:nvGrpSpPr>
        <p:grpSpPr>
          <a:xfrm>
            <a:off x="6172821" y="2930775"/>
            <a:ext cx="2993063" cy="2139090"/>
            <a:chOff x="5334777" y="2474029"/>
            <a:chExt cx="2993063" cy="213909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A304214F-94FF-448A-8874-AC102387E60F}"/>
                </a:ext>
              </a:extLst>
            </p:cNvPr>
            <p:cNvGrpSpPr/>
            <p:nvPr/>
          </p:nvGrpSpPr>
          <p:grpSpPr>
            <a:xfrm>
              <a:off x="5334777" y="2474029"/>
              <a:ext cx="2590656" cy="1820461"/>
              <a:chOff x="5479742" y="3099998"/>
              <a:chExt cx="2590656" cy="1820461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3BF3B8BE-524F-4C6D-B7A2-BDD930CAC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9742" y="3099998"/>
                <a:ext cx="2590656" cy="1820461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50B2C28-DCE4-4696-855F-E02677B02D03}"/>
                  </a:ext>
                </a:extLst>
              </p:cNvPr>
              <p:cNvSpPr txBox="1"/>
              <p:nvPr/>
            </p:nvSpPr>
            <p:spPr>
              <a:xfrm>
                <a:off x="5929877" y="3693078"/>
                <a:ext cx="596638" cy="3077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baseline="30000" dirty="0"/>
                  <a:t>225</a:t>
                </a:r>
                <a:r>
                  <a:rPr lang="de-DE" sz="1400" dirty="0"/>
                  <a:t>Ac</a:t>
                </a:r>
                <a:endParaRPr lang="en-US" sz="1400" dirty="0"/>
              </a:p>
            </p:txBody>
          </p: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37B55C96-21B2-4890-A96A-037CB220FD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7807" y="3959710"/>
                <a:ext cx="257427" cy="14396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70EF5D3-13D7-41C7-88AD-CBCC32C651E9}"/>
                </a:ext>
              </a:extLst>
            </p:cNvPr>
            <p:cNvSpPr txBox="1"/>
            <p:nvPr/>
          </p:nvSpPr>
          <p:spPr>
            <a:xfrm>
              <a:off x="7243889" y="3206783"/>
              <a:ext cx="1083951" cy="253916"/>
            </a:xfrm>
            <a:prstGeom prst="rect">
              <a:avLst/>
            </a:prstGeom>
            <a:solidFill>
              <a:srgbClr val="F8F8F8">
                <a:alpha val="43137"/>
              </a:srgbClr>
            </a:solidFill>
            <a:ln>
              <a:solidFill>
                <a:schemeClr val="bg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050" dirty="0"/>
                <a:t>DSSD </a:t>
              </a:r>
              <a:r>
                <a:rPr lang="de-DE" sz="1050" dirty="0" err="1"/>
                <a:t>detector</a:t>
              </a:r>
              <a:endParaRPr lang="en-US" sz="1050" dirty="0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F96E305D-5972-411C-9671-6DDF1CB81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6667" y="3333741"/>
              <a:ext cx="232948" cy="9701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8F765C99-236D-4E31-BB0E-56E9EF0429A4}"/>
                </a:ext>
              </a:extLst>
            </p:cNvPr>
            <p:cNvSpPr txBox="1"/>
            <p:nvPr/>
          </p:nvSpPr>
          <p:spPr>
            <a:xfrm>
              <a:off x="5558265" y="3870934"/>
              <a:ext cx="623889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baseline="30000" dirty="0"/>
                <a:t>~1 bar</a:t>
              </a:r>
              <a:endParaRPr lang="en-US" dirty="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1543FBA-EFEA-4D45-AF60-4CC37DE8BC65}"/>
                </a:ext>
              </a:extLst>
            </p:cNvPr>
            <p:cNvSpPr txBox="1"/>
            <p:nvPr/>
          </p:nvSpPr>
          <p:spPr>
            <a:xfrm>
              <a:off x="7056667" y="3542060"/>
              <a:ext cx="53091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baseline="30000" dirty="0"/>
                <a:t>~1 bar</a:t>
              </a:r>
              <a:endParaRPr lang="en-US" sz="1400" dirty="0"/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3EEC8EA-29ED-40B0-8B56-A45757B6460B}"/>
                </a:ext>
              </a:extLst>
            </p:cNvPr>
            <p:cNvSpPr txBox="1"/>
            <p:nvPr/>
          </p:nvSpPr>
          <p:spPr>
            <a:xfrm>
              <a:off x="6483445" y="4243787"/>
              <a:ext cx="38023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baseline="30000" dirty="0"/>
                <a:t>He</a:t>
              </a:r>
              <a:endParaRPr lang="en-US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671EE728-84C6-4AA1-8037-FD1401E7D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6991" y="3940253"/>
              <a:ext cx="1170" cy="16577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21C4D09A-24D6-402B-ACE5-68EF546A6FC2}"/>
                </a:ext>
              </a:extLst>
            </p:cNvPr>
            <p:cNvCxnSpPr>
              <a:cxnSpLocks/>
            </p:cNvCxnSpPr>
            <p:nvPr/>
          </p:nvCxnSpPr>
          <p:spPr>
            <a:xfrm>
              <a:off x="7406197" y="3998673"/>
              <a:ext cx="1170" cy="20201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435C858C-D8BD-465B-BF96-E40E8AC0AF93}"/>
                </a:ext>
              </a:extLst>
            </p:cNvPr>
            <p:cNvSpPr txBox="1"/>
            <p:nvPr/>
          </p:nvSpPr>
          <p:spPr>
            <a:xfrm>
              <a:off x="7217251" y="4156474"/>
              <a:ext cx="38023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baseline="30000" dirty="0"/>
                <a:t>He</a:t>
              </a:r>
              <a:endParaRPr lang="en-US" dirty="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2C1BB030-1AD3-468A-9062-A800B70B26D1}"/>
              </a:ext>
            </a:extLst>
          </p:cNvPr>
          <p:cNvSpPr txBox="1"/>
          <p:nvPr/>
        </p:nvSpPr>
        <p:spPr>
          <a:xfrm>
            <a:off x="4620137" y="2605743"/>
            <a:ext cx="4625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6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600" dirty="0">
                <a:solidFill>
                  <a:srgbClr val="333333"/>
                </a:solidFill>
                <a:latin typeface="Arial"/>
                <a:cs typeface="Arial"/>
              </a:rPr>
              <a:t>First offline test with source scheduled December 2025</a:t>
            </a:r>
          </a:p>
        </p:txBody>
      </p:sp>
    </p:spTree>
    <p:extLst>
      <p:ext uri="{BB962C8B-B14F-4D97-AF65-F5344CB8AC3E}">
        <p14:creationId xmlns:p14="http://schemas.microsoft.com/office/powerpoint/2010/main" val="270490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21D3499-B5CA-49C4-B99E-B6472F04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925108-3081-46BC-8214-1C56F77A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37596"/>
          <a:stretch/>
        </p:blipFill>
        <p:spPr>
          <a:xfrm>
            <a:off x="-134893" y="1938673"/>
            <a:ext cx="2438255" cy="17273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90203" y="1254121"/>
            <a:ext cx="2053767" cy="5539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UniCell</a:t>
            </a:r>
          </a:p>
          <a:p>
            <a:pPr algn="ctr"/>
            <a:r>
              <a:rPr lang="en-US" sz="1200" b="1" dirty="0"/>
              <a:t>Uni</a:t>
            </a:r>
            <a:r>
              <a:rPr lang="en-US" sz="1200" dirty="0"/>
              <a:t>versal gas stopping </a:t>
            </a:r>
            <a:r>
              <a:rPr lang="en-US" sz="1200" b="1" dirty="0"/>
              <a:t>cell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64" r="-295"/>
          <a:stretch/>
        </p:blipFill>
        <p:spPr>
          <a:xfrm>
            <a:off x="2843781" y="798208"/>
            <a:ext cx="1998092" cy="161108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66449" y="3917200"/>
            <a:ext cx="103105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Phase 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238911" y="1010229"/>
            <a:ext cx="3541354" cy="144039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/>
              <a:t>Phase 2</a:t>
            </a:r>
          </a:p>
          <a:p>
            <a:r>
              <a:rPr lang="en-US" sz="1200" dirty="0"/>
              <a:t>ITFG – Chemistry interface</a:t>
            </a:r>
          </a:p>
          <a:p>
            <a:pPr algn="ctr"/>
            <a:endParaRPr lang="en-US" sz="600" dirty="0"/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333333"/>
                </a:solidFill>
                <a:latin typeface="Arial"/>
                <a:cs typeface="Arial"/>
              </a:rPr>
              <a:t>Chemistry-experiments at ~ 0.3 – 1 bar</a:t>
            </a: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333333"/>
                </a:solidFill>
                <a:latin typeface="Arial"/>
                <a:cs typeface="Arial"/>
              </a:rPr>
              <a:t>In-design / under construction now</a:t>
            </a:r>
          </a:p>
          <a:p>
            <a:endParaRPr lang="en-US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cxnSp>
        <p:nvCxnSpPr>
          <p:cNvPr id="16" name="Gerader Verbinder 15"/>
          <p:cNvCxnSpPr/>
          <p:nvPr/>
        </p:nvCxnSpPr>
        <p:spPr>
          <a:xfrm>
            <a:off x="2563581" y="2565587"/>
            <a:ext cx="6216684" cy="0"/>
          </a:xfrm>
          <a:prstGeom prst="line">
            <a:avLst/>
          </a:prstGeom>
          <a:ln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35442"/>
          <a:stretch/>
        </p:blipFill>
        <p:spPr>
          <a:xfrm>
            <a:off x="2819740" y="2732993"/>
            <a:ext cx="2109438" cy="145752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2649649" y="2675118"/>
            <a:ext cx="514502" cy="14575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7000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2669967" y="966373"/>
            <a:ext cx="514502" cy="14575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8000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 rot="10800000">
            <a:off x="1965057" y="2289064"/>
            <a:ext cx="514502" cy="14575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8000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3046927" y="4297683"/>
            <a:ext cx="1367490" cy="5539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Phase 3</a:t>
            </a:r>
          </a:p>
          <a:p>
            <a:pPr algn="ctr"/>
            <a:r>
              <a:rPr lang="en-US" sz="1200" dirty="0"/>
              <a:t>Vacuum interface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2563581" y="885825"/>
            <a:ext cx="0" cy="4114800"/>
          </a:xfrm>
          <a:prstGeom prst="line">
            <a:avLst/>
          </a:prstGeom>
          <a:ln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ieren 58"/>
          <p:cNvGrpSpPr/>
          <p:nvPr/>
        </p:nvGrpSpPr>
        <p:grpSpPr>
          <a:xfrm>
            <a:off x="5204800" y="2644246"/>
            <a:ext cx="2153809" cy="1896261"/>
            <a:chOff x="5542942" y="2644246"/>
            <a:chExt cx="2153809" cy="1896261"/>
          </a:xfrm>
        </p:grpSpPr>
        <p:cxnSp>
          <p:nvCxnSpPr>
            <p:cNvPr id="33" name="Gerader Verbinder 32"/>
            <p:cNvCxnSpPr/>
            <p:nvPr/>
          </p:nvCxnSpPr>
          <p:spPr>
            <a:xfrm>
              <a:off x="6057988" y="3044570"/>
              <a:ext cx="0" cy="33407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>
              <a:off x="6057988" y="3401405"/>
              <a:ext cx="0" cy="33407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>
              <a:off x="6069895" y="3045347"/>
              <a:ext cx="0" cy="33407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/>
            <p:cNvCxnSpPr/>
            <p:nvPr/>
          </p:nvCxnSpPr>
          <p:spPr>
            <a:xfrm>
              <a:off x="6069895" y="3402182"/>
              <a:ext cx="0" cy="33407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6065130" y="3042964"/>
              <a:ext cx="0" cy="334075"/>
            </a:xfrm>
            <a:prstGeom prst="line">
              <a:avLst/>
            </a:prstGeom>
            <a:ln w="6350">
              <a:solidFill>
                <a:srgbClr val="D9D9D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/>
            <p:nvPr/>
          </p:nvCxnSpPr>
          <p:spPr>
            <a:xfrm>
              <a:off x="6065130" y="3399799"/>
              <a:ext cx="0" cy="334075"/>
            </a:xfrm>
            <a:prstGeom prst="line">
              <a:avLst/>
            </a:prstGeom>
            <a:ln w="6350">
              <a:solidFill>
                <a:srgbClr val="D9D9D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uppieren 57"/>
            <p:cNvGrpSpPr/>
            <p:nvPr/>
          </p:nvGrpSpPr>
          <p:grpSpPr>
            <a:xfrm>
              <a:off x="5542942" y="2644246"/>
              <a:ext cx="2153809" cy="1896261"/>
              <a:chOff x="5550562" y="2644246"/>
              <a:chExt cx="2153809" cy="1896261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 rotWithShape="1">
              <a:blip r:embed="rId3"/>
              <a:srcRect l="64955" r="25259"/>
              <a:stretch/>
            </p:blipFill>
            <p:spPr>
              <a:xfrm>
                <a:off x="5738237" y="2706485"/>
                <a:ext cx="319751" cy="1457528"/>
              </a:xfrm>
              <a:prstGeom prst="rect">
                <a:avLst/>
              </a:prstGeom>
            </p:spPr>
          </p:pic>
          <p:sp>
            <p:nvSpPr>
              <p:cNvPr id="24" name="Rechteck 23"/>
              <p:cNvSpPr/>
              <p:nvPr/>
            </p:nvSpPr>
            <p:spPr>
              <a:xfrm>
                <a:off x="6057988" y="2994866"/>
                <a:ext cx="1600200" cy="45719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6057988" y="3737816"/>
                <a:ext cx="1600200" cy="45719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6153238" y="3372234"/>
                <a:ext cx="1381126" cy="5104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6153705" y="3458692"/>
                <a:ext cx="1381126" cy="5104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6153705" y="3285776"/>
                <a:ext cx="1381126" cy="5104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feil nach unten 28"/>
              <p:cNvSpPr/>
              <p:nvPr/>
            </p:nvSpPr>
            <p:spPr>
              <a:xfrm>
                <a:off x="6774745" y="3835939"/>
                <a:ext cx="138112" cy="171450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6431844" y="3737816"/>
                <a:ext cx="847725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hteck 45"/>
              <p:cNvSpPr/>
              <p:nvPr/>
            </p:nvSpPr>
            <p:spPr>
              <a:xfrm rot="5400000">
                <a:off x="7156214" y="3369043"/>
                <a:ext cx="1050595" cy="45719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hteck 46"/>
              <p:cNvSpPr/>
              <p:nvPr/>
            </p:nvSpPr>
            <p:spPr>
              <a:xfrm rot="5400000">
                <a:off x="7658652" y="3827508"/>
                <a:ext cx="45719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hteck 47"/>
              <p:cNvSpPr/>
              <p:nvPr/>
            </p:nvSpPr>
            <p:spPr>
              <a:xfrm rot="5400000">
                <a:off x="7658188" y="2909098"/>
                <a:ext cx="45719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hteck 48"/>
              <p:cNvSpPr/>
              <p:nvPr/>
            </p:nvSpPr>
            <p:spPr>
              <a:xfrm rot="5400000">
                <a:off x="7372634" y="3362108"/>
                <a:ext cx="617754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587844" y="2644246"/>
                <a:ext cx="535724" cy="27699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200" b="1" dirty="0"/>
                  <a:t>QMF</a:t>
                </a:r>
                <a:endParaRPr lang="en-US" b="1" dirty="0"/>
              </a:p>
            </p:txBody>
          </p:sp>
          <p:sp>
            <p:nvSpPr>
              <p:cNvPr id="51" name="Rechteck 50"/>
              <p:cNvSpPr/>
              <p:nvPr/>
            </p:nvSpPr>
            <p:spPr>
              <a:xfrm>
                <a:off x="5550562" y="3082979"/>
                <a:ext cx="516951" cy="14575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  <a:alpha val="70000"/>
                    </a:schemeClr>
                  </a:gs>
                  <a:gs pos="100000">
                    <a:schemeClr val="bg1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6476435" y="3988837"/>
                <a:ext cx="758541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000" b="1" dirty="0"/>
                  <a:t>Pumping</a:t>
                </a:r>
                <a:endParaRPr lang="en-US" sz="1200" b="1" dirty="0"/>
              </a:p>
            </p:txBody>
          </p:sp>
        </p:grpSp>
      </p:grpSp>
      <p:cxnSp>
        <p:nvCxnSpPr>
          <p:cNvPr id="53" name="Gerader Verbinder 52"/>
          <p:cNvCxnSpPr/>
          <p:nvPr/>
        </p:nvCxnSpPr>
        <p:spPr>
          <a:xfrm>
            <a:off x="5114920" y="2603731"/>
            <a:ext cx="0" cy="2435038"/>
          </a:xfrm>
          <a:prstGeom prst="line">
            <a:avLst/>
          </a:prstGeom>
          <a:ln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feld 56"/>
          <p:cNvSpPr txBox="1"/>
          <p:nvPr/>
        </p:nvSpPr>
        <p:spPr>
          <a:xfrm>
            <a:off x="7847510" y="3158250"/>
            <a:ext cx="1031051" cy="5539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Phase 4</a:t>
            </a:r>
          </a:p>
          <a:p>
            <a:pPr algn="ctr"/>
            <a:r>
              <a:rPr lang="en-US" sz="1200" dirty="0"/>
              <a:t>Mass filter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58300" y="4246816"/>
            <a:ext cx="254418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342900">
              <a:spcBef>
                <a:spcPct val="20000"/>
              </a:spcBef>
              <a:buClr>
                <a:srgbClr val="FDBB63"/>
              </a:buClr>
            </a:pPr>
            <a:r>
              <a:rPr lang="en-US" sz="1400" dirty="0">
                <a:solidFill>
                  <a:srgbClr val="333333"/>
                </a:solidFill>
                <a:latin typeface="Arial"/>
                <a:cs typeface="Arial"/>
              </a:rPr>
              <a:t>Fast stopping and extraction</a:t>
            </a:r>
            <a:endParaRPr lang="en-US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5204800" y="4321186"/>
            <a:ext cx="4572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333333"/>
                </a:solidFill>
                <a:cs typeface="Arial"/>
              </a:rPr>
              <a:t>Experiments in vacuum</a:t>
            </a:r>
          </a:p>
          <a:p>
            <a:pPr marL="257175" indent="-257175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333333"/>
                </a:solidFill>
                <a:cs typeface="Arial"/>
              </a:rPr>
              <a:t>Mass-resolved (m/q) SHE beams</a:t>
            </a:r>
          </a:p>
        </p:txBody>
      </p:sp>
      <p:pic>
        <p:nvPicPr>
          <p:cNvPr id="54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2" y="276524"/>
            <a:ext cx="1256587" cy="6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21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E97DB98C-9685-431D-B341-DC9D4EE50564}"/>
              </a:ext>
            </a:extLst>
          </p:cNvPr>
          <p:cNvSpPr/>
          <p:nvPr/>
        </p:nvSpPr>
        <p:spPr>
          <a:xfrm>
            <a:off x="0" y="2388450"/>
            <a:ext cx="9144000" cy="260979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30000"/>
                </a:schemeClr>
              </a:gs>
              <a:gs pos="100000">
                <a:srgbClr val="EAEAEA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0D2B7-6169-4873-B2BB-D508625CC6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1927" y="1418853"/>
            <a:ext cx="8420176" cy="44868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Thank you!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3CCEE0-132B-48C9-B077-12957B83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9A3D2-6993-408B-8920-EF28A2ACA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41B22BE-7FFE-4F6A-9429-97080B9F0CC1}"/>
              </a:ext>
            </a:extLst>
          </p:cNvPr>
          <p:cNvSpPr txBox="1">
            <a:spLocks/>
          </p:cNvSpPr>
          <p:nvPr/>
        </p:nvSpPr>
        <p:spPr>
          <a:xfrm>
            <a:off x="317635" y="2388449"/>
            <a:ext cx="8420176" cy="448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/>
              <a:t>Special thanks to…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58A7941-D1ED-413E-97DE-57896F32F279}"/>
              </a:ext>
            </a:extLst>
          </p:cNvPr>
          <p:cNvSpPr txBox="1"/>
          <p:nvPr/>
        </p:nvSpPr>
        <p:spPr>
          <a:xfrm>
            <a:off x="365610" y="3000625"/>
            <a:ext cx="4622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charset="2"/>
              <a:buNone/>
            </a:pPr>
            <a:r>
              <a:rPr lang="en-US" sz="1400" b="1" dirty="0"/>
              <a:t>Electronics</a:t>
            </a:r>
          </a:p>
          <a:p>
            <a:pPr marL="0" indent="0">
              <a:buFont typeface="Wingdings" charset="2"/>
              <a:buNone/>
            </a:pPr>
            <a:r>
              <a:rPr lang="en-US" sz="1400" dirty="0"/>
              <a:t>Sven </a:t>
            </a:r>
            <a:r>
              <a:rPr lang="en-US" sz="1400" dirty="0" err="1"/>
              <a:t>Löchner</a:t>
            </a:r>
            <a:endParaRPr lang="en-US" sz="1400" dirty="0"/>
          </a:p>
          <a:p>
            <a:pPr marL="0" indent="0">
              <a:buFont typeface="Wingdings" charset="2"/>
              <a:buNone/>
            </a:pPr>
            <a:r>
              <a:rPr lang="en-US" sz="1400" dirty="0"/>
              <a:t>Marco </a:t>
            </a:r>
            <a:r>
              <a:rPr lang="de-DE" sz="1400" dirty="0"/>
              <a:t>Biljan</a:t>
            </a:r>
          </a:p>
          <a:p>
            <a:pPr marL="0" indent="0">
              <a:buFont typeface="Wingdings" charset="2"/>
              <a:buNone/>
            </a:pPr>
            <a:endParaRPr lang="de-DE" sz="1400" dirty="0"/>
          </a:p>
          <a:p>
            <a:pPr marL="0" indent="0">
              <a:buFont typeface="Wingdings" charset="2"/>
              <a:buNone/>
            </a:pPr>
            <a:r>
              <a:rPr lang="en-US" sz="1400" b="1" dirty="0"/>
              <a:t>Target Lab </a:t>
            </a:r>
          </a:p>
          <a:p>
            <a:pPr marL="0" indent="0">
              <a:buFont typeface="Wingdings" charset="2"/>
              <a:buNone/>
            </a:pPr>
            <a:r>
              <a:rPr lang="en-US" sz="1400" dirty="0"/>
              <a:t>Bettina Lommel</a:t>
            </a:r>
          </a:p>
          <a:p>
            <a:pPr marL="0" indent="0">
              <a:buFont typeface="Wingdings" charset="2"/>
              <a:buNone/>
            </a:pPr>
            <a:r>
              <a:rPr lang="de-DE" sz="1400" dirty="0"/>
              <a:t>Anette Hübner</a:t>
            </a:r>
            <a:endParaRPr lang="en-US" sz="1400" dirty="0"/>
          </a:p>
          <a:p>
            <a:pPr marL="0" indent="0">
              <a:buFont typeface="Wingdings" charset="2"/>
              <a:buNone/>
            </a:pPr>
            <a:endParaRPr lang="en-US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2B7AD1-19E6-41D3-8BA3-BCF74888D20C}"/>
              </a:ext>
            </a:extLst>
          </p:cNvPr>
          <p:cNvSpPr txBox="1"/>
          <p:nvPr/>
        </p:nvSpPr>
        <p:spPr>
          <a:xfrm>
            <a:off x="2152500" y="3022364"/>
            <a:ext cx="4622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charset="2"/>
              <a:buNone/>
            </a:pPr>
            <a:r>
              <a:rPr lang="en-US" sz="1400" b="1" dirty="0"/>
              <a:t>Machine Shops </a:t>
            </a:r>
            <a:r>
              <a:rPr lang="en-US" sz="1400" dirty="0"/>
              <a:t>at</a:t>
            </a:r>
          </a:p>
          <a:p>
            <a:pPr marL="0" indent="0">
              <a:buFont typeface="Wingdings" charset="2"/>
              <a:buNone/>
            </a:pPr>
            <a:r>
              <a:rPr lang="en-US" sz="1400" b="1" dirty="0"/>
              <a:t>GSI </a:t>
            </a:r>
            <a:r>
              <a:rPr lang="en-US" sz="1400" dirty="0"/>
              <a:t>and</a:t>
            </a:r>
            <a:r>
              <a:rPr lang="en-US" sz="1400" b="1" dirty="0"/>
              <a:t> JGU Mainz</a:t>
            </a:r>
          </a:p>
          <a:p>
            <a:pPr marL="0" indent="0">
              <a:buFont typeface="Wingdings" charset="2"/>
              <a:buNone/>
            </a:pPr>
            <a:endParaRPr lang="en-US" sz="1400" b="1" dirty="0"/>
          </a:p>
          <a:p>
            <a:pPr marL="0" indent="0">
              <a:buFont typeface="Wingdings" charset="2"/>
              <a:buNone/>
            </a:pPr>
            <a:r>
              <a:rPr lang="en-US" sz="1400" b="1" dirty="0"/>
              <a:t>RF</a:t>
            </a:r>
          </a:p>
          <a:p>
            <a:pPr marL="0" indent="0">
              <a:buFont typeface="Wingdings" charset="2"/>
              <a:buNone/>
            </a:pPr>
            <a:r>
              <a:rPr lang="de-DE" sz="1400" dirty="0"/>
              <a:t>Gordon Anderson</a:t>
            </a:r>
          </a:p>
          <a:p>
            <a:pPr marL="0" indent="0">
              <a:buFont typeface="Wingdings" charset="2"/>
              <a:buNone/>
            </a:pPr>
            <a:r>
              <a:rPr lang="de-DE" sz="1400" dirty="0"/>
              <a:t>Piotr Kowina</a:t>
            </a:r>
          </a:p>
          <a:p>
            <a:pPr marL="0" indent="0">
              <a:buFont typeface="Wingdings" charset="2"/>
              <a:buNone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CD52E-3B45-4229-B163-557EB041C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18" y="3494950"/>
            <a:ext cx="1256587" cy="6176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EEFF79F-2CF9-45BF-BB20-03F6B70F169F}"/>
              </a:ext>
            </a:extLst>
          </p:cNvPr>
          <p:cNvSpPr txBox="1"/>
          <p:nvPr/>
        </p:nvSpPr>
        <p:spPr>
          <a:xfrm>
            <a:off x="6540010" y="3010468"/>
            <a:ext cx="9808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charset="2"/>
              <a:buNone/>
            </a:pPr>
            <a:r>
              <a:rPr lang="en-US" sz="1400" b="1" dirty="0"/>
              <a:t>Funding</a:t>
            </a:r>
          </a:p>
          <a:p>
            <a:pPr marL="0" indent="0">
              <a:buFont typeface="Wingdings" charset="2"/>
              <a:buNone/>
            </a:pPr>
            <a:endParaRPr lang="en-US" sz="1400" b="1" dirty="0"/>
          </a:p>
          <a:p>
            <a:pPr marL="0" indent="0">
              <a:buFont typeface="Wingdings" charset="2"/>
              <a:buNone/>
            </a:pPr>
            <a:endParaRPr lang="en-US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EA16C2D-0268-406D-B06C-4081837BEC95}"/>
              </a:ext>
            </a:extLst>
          </p:cNvPr>
          <p:cNvSpPr txBox="1"/>
          <p:nvPr/>
        </p:nvSpPr>
        <p:spPr>
          <a:xfrm>
            <a:off x="4434686" y="3001653"/>
            <a:ext cx="1789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Funnel production</a:t>
            </a:r>
          </a:p>
          <a:p>
            <a:r>
              <a:rPr lang="en-US" sz="1400" dirty="0"/>
              <a:t>Jan Kulawik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D7112D1-B0AD-4F8A-8132-A3F9E4AE8809}"/>
              </a:ext>
            </a:extLst>
          </p:cNvPr>
          <p:cNvSpPr txBox="1"/>
          <p:nvPr/>
        </p:nvSpPr>
        <p:spPr>
          <a:xfrm>
            <a:off x="4452015" y="3635588"/>
            <a:ext cx="21067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Dimitar</a:t>
            </a:r>
            <a:r>
              <a:rPr lang="en-US" sz="1400" dirty="0"/>
              <a:t> </a:t>
            </a:r>
            <a:r>
              <a:rPr lang="en-US" sz="1400" dirty="0" err="1"/>
              <a:t>Simonovski</a:t>
            </a:r>
            <a:endParaRPr lang="en-US" sz="1400" dirty="0"/>
          </a:p>
          <a:p>
            <a:r>
              <a:rPr lang="en-US" sz="1400" dirty="0"/>
              <a:t>Dennis Renisch</a:t>
            </a:r>
          </a:p>
          <a:p>
            <a:r>
              <a:rPr lang="en-US" sz="1400" dirty="0"/>
              <a:t>Meyhar Dudeja</a:t>
            </a:r>
          </a:p>
          <a:p>
            <a:r>
              <a:rPr lang="en-US" sz="1400" dirty="0"/>
              <a:t>GSI: SHC und SHP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278E036-E227-42CD-8CA2-4999A1AEC973}"/>
              </a:ext>
            </a:extLst>
          </p:cNvPr>
          <p:cNvSpPr txBox="1"/>
          <p:nvPr/>
        </p:nvSpPr>
        <p:spPr>
          <a:xfrm>
            <a:off x="6555676" y="4358374"/>
            <a:ext cx="462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05P24UM3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7741A98-7756-44A9-B292-EC23702DE318}"/>
              </a:ext>
            </a:extLst>
          </p:cNvPr>
          <p:cNvSpPr txBox="1"/>
          <p:nvPr/>
        </p:nvSpPr>
        <p:spPr>
          <a:xfrm>
            <a:off x="6565970" y="4143583"/>
            <a:ext cx="462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05P21UMFN2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8F5D923-3D37-46A1-B724-99200595B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258" y="3635588"/>
            <a:ext cx="2106783" cy="151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7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fik 127">
            <a:extLst>
              <a:ext uri="{FF2B5EF4-FFF2-40B4-BE49-F238E27FC236}">
                <a16:creationId xmlns:a16="http://schemas.microsoft.com/office/drawing/2014/main" id="{CEFD1978-A953-4508-B403-268F5C31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05" y="4540441"/>
            <a:ext cx="389315" cy="380018"/>
          </a:xfrm>
          <a:prstGeom prst="rect">
            <a:avLst/>
          </a:prstGeom>
        </p:spPr>
      </p:pic>
      <p:sp>
        <p:nvSpPr>
          <p:cNvPr id="118" name="Rechteck 117">
            <a:extLst>
              <a:ext uri="{FF2B5EF4-FFF2-40B4-BE49-F238E27FC236}">
                <a16:creationId xmlns:a16="http://schemas.microsoft.com/office/drawing/2014/main" id="{AA7E98BE-0488-4C9C-9D88-169775C696C2}"/>
              </a:ext>
            </a:extLst>
          </p:cNvPr>
          <p:cNvSpPr/>
          <p:nvPr/>
        </p:nvSpPr>
        <p:spPr>
          <a:xfrm>
            <a:off x="7223174" y="1033619"/>
            <a:ext cx="366028" cy="2026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C3C365A3-2F9D-4F8D-BACF-9E5D9652E97E}"/>
              </a:ext>
            </a:extLst>
          </p:cNvPr>
          <p:cNvSpPr/>
          <p:nvPr/>
        </p:nvSpPr>
        <p:spPr>
          <a:xfrm>
            <a:off x="5424646" y="1390650"/>
            <a:ext cx="1798528" cy="1669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72F12A7E-4497-4FF2-93F8-83393152F97D}"/>
              </a:ext>
            </a:extLst>
          </p:cNvPr>
          <p:cNvSpPr/>
          <p:nvPr/>
        </p:nvSpPr>
        <p:spPr>
          <a:xfrm>
            <a:off x="1818640" y="2047875"/>
            <a:ext cx="360600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A0C94351-A51E-4D88-B687-BE6387DB502D}"/>
              </a:ext>
            </a:extLst>
          </p:cNvPr>
          <p:cNvSpPr/>
          <p:nvPr/>
        </p:nvSpPr>
        <p:spPr>
          <a:xfrm>
            <a:off x="2173446" y="2733675"/>
            <a:ext cx="3251200" cy="351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308E6F48-CF42-4601-8D33-024A52EC2FCE}"/>
              </a:ext>
            </a:extLst>
          </p:cNvPr>
          <p:cNvSpPr/>
          <p:nvPr/>
        </p:nvSpPr>
        <p:spPr>
          <a:xfrm>
            <a:off x="1100553" y="1026319"/>
            <a:ext cx="343437" cy="364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DD2A193A-497F-45E4-A403-1CC03E460627}"/>
              </a:ext>
            </a:extLst>
          </p:cNvPr>
          <p:cNvSpPr/>
          <p:nvPr/>
        </p:nvSpPr>
        <p:spPr>
          <a:xfrm>
            <a:off x="1088390" y="1390650"/>
            <a:ext cx="730250" cy="20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B434DBBC-A174-41E1-97AB-C6AB5AE5C4A9}"/>
              </a:ext>
            </a:extLst>
          </p:cNvPr>
          <p:cNvSpPr/>
          <p:nvPr/>
        </p:nvSpPr>
        <p:spPr>
          <a:xfrm>
            <a:off x="2171175" y="3064701"/>
            <a:ext cx="5418027" cy="36433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2F9D70-14F7-4948-AE27-75ADDFA0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21" y="20669"/>
            <a:ext cx="6700979" cy="590668"/>
          </a:xfrm>
        </p:spPr>
        <p:txBody>
          <a:bodyPr/>
          <a:lstStyle/>
          <a:p>
            <a:r>
              <a:rPr lang="en-US" dirty="0"/>
              <a:t>Chemical Studies on SHE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816A73-0072-4ABD-AECA-00D1FCD1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8957E9-5728-4463-BA55-71DEE3643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  <p:graphicFrame>
        <p:nvGraphicFramePr>
          <p:cNvPr id="84" name="Table 15">
            <a:extLst>
              <a:ext uri="{FF2B5EF4-FFF2-40B4-BE49-F238E27FC236}">
                <a16:creationId xmlns:a16="http://schemas.microsoft.com/office/drawing/2014/main" id="{CF87A506-976D-47C4-A359-02BCAA022AA5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465421"/>
              </p:ext>
            </p:extLst>
          </p:nvPr>
        </p:nvGraphicFramePr>
        <p:xfrm>
          <a:off x="990236" y="735323"/>
          <a:ext cx="6700980" cy="4037579"/>
        </p:xfrm>
        <a:graphic>
          <a:graphicData uri="http://schemas.openxmlformats.org/drawingml/2006/table">
            <a:tbl>
              <a:tblPr/>
              <a:tblGrid>
                <a:gridCol w="104703">
                  <a:extLst>
                    <a:ext uri="{9D8B030D-6E8A-4147-A177-3AD203B41FA5}">
                      <a16:colId xmlns:a16="http://schemas.microsoft.com/office/drawing/2014/main" val="49867233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494339018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371306700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228200537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14365741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1617388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36070104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918042530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95519265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22009962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4707553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277523622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209194513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27429586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832284492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506149931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638175145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584995375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295985017"/>
                    </a:ext>
                  </a:extLst>
                </a:gridCol>
                <a:gridCol w="104703">
                  <a:extLst>
                    <a:ext uri="{9D8B030D-6E8A-4147-A177-3AD203B41FA5}">
                      <a16:colId xmlns:a16="http://schemas.microsoft.com/office/drawing/2014/main" val="2018513333"/>
                    </a:ext>
                  </a:extLst>
                </a:gridCol>
              </a:tblGrid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339748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871208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899382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858342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946550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Li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Be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89182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938305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Mg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9824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9820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Mn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Fe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Zn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Ga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Kr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68359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031921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Y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Zr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Mo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Xe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00522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57-71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86118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La-Lu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Os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Pt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At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5081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89-103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69799"/>
                  </a:ext>
                </a:extLst>
              </a:tr>
              <a:tr h="209312"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Fr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Ra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 err="1">
                          <a:effectLst/>
                          <a:latin typeface="Arial" panose="020B0604020202020204" pitchFamily="34" charset="0"/>
                        </a:rPr>
                        <a:t>Ac-Lr</a:t>
                      </a:r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Rf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>
                          <a:effectLst/>
                          <a:latin typeface="Arial" panose="020B0604020202020204" pitchFamily="34" charset="0"/>
                        </a:rPr>
                        <a:t>Db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Sg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Bh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Hs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Mt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Ds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effectLst/>
                          <a:latin typeface="Arial" panose="020B0604020202020204" pitchFamily="34" charset="0"/>
                        </a:rPr>
                        <a:t>Rg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Cn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Nh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Fl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Mc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Lv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Ts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Og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667806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783758"/>
                  </a:ext>
                </a:extLst>
              </a:tr>
              <a:tr h="209312"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263581"/>
                  </a:ext>
                </a:extLst>
              </a:tr>
              <a:tr h="165804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811893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428195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Eu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Gd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Dy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Yb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221888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117722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Bk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Lr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482241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77835"/>
                  </a:ext>
                </a:extLst>
              </a:tr>
            </a:tbl>
          </a:graphicData>
        </a:graphic>
      </p:graphicFrame>
      <p:sp>
        <p:nvSpPr>
          <p:cNvPr id="102" name="Rechteck 101">
            <a:extLst>
              <a:ext uri="{FF2B5EF4-FFF2-40B4-BE49-F238E27FC236}">
                <a16:creationId xmlns:a16="http://schemas.microsoft.com/office/drawing/2014/main" id="{8A7CD6CE-4A8D-40A2-9A83-4200439675D8}"/>
              </a:ext>
            </a:extLst>
          </p:cNvPr>
          <p:cNvSpPr/>
          <p:nvPr/>
        </p:nvSpPr>
        <p:spPr>
          <a:xfrm>
            <a:off x="2171175" y="3064701"/>
            <a:ext cx="1798528" cy="364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30ECB8CB-07E6-4B6C-B876-75CC37D48F99}"/>
              </a:ext>
            </a:extLst>
          </p:cNvPr>
          <p:cNvSpPr/>
          <p:nvPr/>
        </p:nvSpPr>
        <p:spPr>
          <a:xfrm>
            <a:off x="5044431" y="3062319"/>
            <a:ext cx="1458922" cy="364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65B28696-9FC5-4427-8BA1-EE3AA70E002C}"/>
              </a:ext>
            </a:extLst>
          </p:cNvPr>
          <p:cNvSpPr txBox="1"/>
          <p:nvPr/>
        </p:nvSpPr>
        <p:spPr>
          <a:xfrm>
            <a:off x="7043188" y="3513197"/>
            <a:ext cx="1763624" cy="276999"/>
          </a:xfrm>
          <a:prstGeom prst="rect">
            <a:avLst/>
          </a:prstGeom>
          <a:solidFill>
            <a:srgbClr val="FDBB63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/>
              <a:t>Superheavy elements</a:t>
            </a: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ABFB6DB4-6926-430D-A5B9-A9638620A853}"/>
              </a:ext>
            </a:extLst>
          </p:cNvPr>
          <p:cNvSpPr/>
          <p:nvPr/>
        </p:nvSpPr>
        <p:spPr>
          <a:xfrm>
            <a:off x="3626118" y="4296602"/>
            <a:ext cx="1798528" cy="337344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998B0336-72FF-4E2D-BB46-C83B4ABB43C2}"/>
              </a:ext>
            </a:extLst>
          </p:cNvPr>
          <p:cNvSpPr txBox="1"/>
          <p:nvPr/>
        </p:nvSpPr>
        <p:spPr>
          <a:xfrm>
            <a:off x="1608872" y="3651696"/>
            <a:ext cx="2353529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 err="1">
                <a:solidFill>
                  <a:srgbClr val="0000FF"/>
                </a:solidFill>
              </a:rPr>
              <a:t>transuranium</a:t>
            </a:r>
            <a:r>
              <a:rPr lang="en-US" sz="1200" b="1" i="1" dirty="0">
                <a:solidFill>
                  <a:srgbClr val="0000FF"/>
                </a:solidFill>
              </a:rPr>
              <a:t> target materials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1490FED5-AE53-41F8-9A1D-41CA8D006317}"/>
              </a:ext>
            </a:extLst>
          </p:cNvPr>
          <p:cNvSpPr txBox="1"/>
          <p:nvPr/>
        </p:nvSpPr>
        <p:spPr>
          <a:xfrm>
            <a:off x="7343545" y="3852675"/>
            <a:ext cx="1423788" cy="276999"/>
          </a:xfrm>
          <a:prstGeom prst="rect">
            <a:avLst/>
          </a:prstGeom>
          <a:solidFill>
            <a:srgbClr val="FDBB63"/>
          </a:solidFill>
          <a:ln w="3810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/>
              <a:t>chemical studies</a:t>
            </a:r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07A71C87-0346-4F11-A8E4-2832BD10E835}"/>
              </a:ext>
            </a:extLst>
          </p:cNvPr>
          <p:cNvSpPr/>
          <p:nvPr/>
        </p:nvSpPr>
        <p:spPr>
          <a:xfrm>
            <a:off x="1449070" y="2055495"/>
            <a:ext cx="374650" cy="3373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108A03C1-DC88-48EE-8FEC-9A93A0643D51}"/>
              </a:ext>
            </a:extLst>
          </p:cNvPr>
          <p:cNvSpPr txBox="1"/>
          <p:nvPr/>
        </p:nvSpPr>
        <p:spPr>
          <a:xfrm>
            <a:off x="2254888" y="1383258"/>
            <a:ext cx="1135247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warm fusion </a:t>
            </a:r>
          </a:p>
          <a:p>
            <a:pPr algn="l"/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projectile</a:t>
            </a:r>
          </a:p>
        </p:txBody>
      </p: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A58123E2-3B57-4104-8638-22CE9A715946}"/>
              </a:ext>
            </a:extLst>
          </p:cNvPr>
          <p:cNvCxnSpPr>
            <a:cxnSpLocks/>
          </p:cNvCxnSpPr>
          <p:nvPr/>
        </p:nvCxnSpPr>
        <p:spPr>
          <a:xfrm flipH="1">
            <a:off x="1722120" y="1828040"/>
            <a:ext cx="532768" cy="35454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>
            <a:extLst>
              <a:ext uri="{FF2B5EF4-FFF2-40B4-BE49-F238E27FC236}">
                <a16:creationId xmlns:a16="http://schemas.microsoft.com/office/drawing/2014/main" id="{4ADE2470-3B85-42AE-BF4C-7434CC78C58F}"/>
              </a:ext>
            </a:extLst>
          </p:cNvPr>
          <p:cNvCxnSpPr>
            <a:cxnSpLocks/>
          </p:cNvCxnSpPr>
          <p:nvPr/>
        </p:nvCxnSpPr>
        <p:spPr>
          <a:xfrm>
            <a:off x="3150582" y="3924631"/>
            <a:ext cx="609599" cy="5064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feld 125">
            <a:extLst>
              <a:ext uri="{FF2B5EF4-FFF2-40B4-BE49-F238E27FC236}">
                <a16:creationId xmlns:a16="http://schemas.microsoft.com/office/drawing/2014/main" id="{B9CB82EF-C2F5-4CEA-AAAE-B5457F6AA34A}"/>
              </a:ext>
            </a:extLst>
          </p:cNvPr>
          <p:cNvSpPr txBox="1"/>
          <p:nvPr/>
        </p:nvSpPr>
        <p:spPr>
          <a:xfrm>
            <a:off x="4990016" y="4657766"/>
            <a:ext cx="995785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>
                <a:solidFill>
                  <a:srgbClr val="0000FF"/>
                </a:solidFill>
              </a:rPr>
              <a:t>up to ~</a:t>
            </a:r>
            <a:r>
              <a:rPr lang="en-US" sz="1200" b="1" i="1" dirty="0" err="1">
                <a:solidFill>
                  <a:srgbClr val="0000FF"/>
                </a:solidFill>
              </a:rPr>
              <a:t>TBq</a:t>
            </a:r>
            <a:endParaRPr lang="en-US" sz="1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hteck 117">
            <a:extLst>
              <a:ext uri="{FF2B5EF4-FFF2-40B4-BE49-F238E27FC236}">
                <a16:creationId xmlns:a16="http://schemas.microsoft.com/office/drawing/2014/main" id="{AA7E98BE-0488-4C9C-9D88-169775C696C2}"/>
              </a:ext>
            </a:extLst>
          </p:cNvPr>
          <p:cNvSpPr/>
          <p:nvPr/>
        </p:nvSpPr>
        <p:spPr>
          <a:xfrm>
            <a:off x="7223174" y="1033619"/>
            <a:ext cx="366028" cy="2026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C3C365A3-2F9D-4F8D-BACF-9E5D9652E97E}"/>
              </a:ext>
            </a:extLst>
          </p:cNvPr>
          <p:cNvSpPr/>
          <p:nvPr/>
        </p:nvSpPr>
        <p:spPr>
          <a:xfrm>
            <a:off x="5424646" y="1390650"/>
            <a:ext cx="1798528" cy="1669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72F12A7E-4497-4FF2-93F8-83393152F97D}"/>
              </a:ext>
            </a:extLst>
          </p:cNvPr>
          <p:cNvSpPr/>
          <p:nvPr/>
        </p:nvSpPr>
        <p:spPr>
          <a:xfrm>
            <a:off x="1818640" y="2047875"/>
            <a:ext cx="360600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A0C94351-A51E-4D88-B687-BE6387DB502D}"/>
              </a:ext>
            </a:extLst>
          </p:cNvPr>
          <p:cNvSpPr/>
          <p:nvPr/>
        </p:nvSpPr>
        <p:spPr>
          <a:xfrm>
            <a:off x="2173446" y="2733675"/>
            <a:ext cx="3251200" cy="351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308E6F48-CF42-4601-8D33-024A52EC2FCE}"/>
              </a:ext>
            </a:extLst>
          </p:cNvPr>
          <p:cNvSpPr/>
          <p:nvPr/>
        </p:nvSpPr>
        <p:spPr>
          <a:xfrm>
            <a:off x="1100553" y="1026319"/>
            <a:ext cx="343437" cy="364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DD2A193A-497F-45E4-A403-1CC03E460627}"/>
              </a:ext>
            </a:extLst>
          </p:cNvPr>
          <p:cNvSpPr/>
          <p:nvPr/>
        </p:nvSpPr>
        <p:spPr>
          <a:xfrm>
            <a:off x="1088390" y="1390650"/>
            <a:ext cx="730250" cy="20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B434DBBC-A174-41E1-97AB-C6AB5AE5C4A9}"/>
              </a:ext>
            </a:extLst>
          </p:cNvPr>
          <p:cNvSpPr/>
          <p:nvPr/>
        </p:nvSpPr>
        <p:spPr>
          <a:xfrm>
            <a:off x="2171175" y="3064701"/>
            <a:ext cx="5418027" cy="36433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2F9D70-14F7-4948-AE27-75ADDFA0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21" y="20669"/>
            <a:ext cx="6700979" cy="590668"/>
          </a:xfrm>
        </p:spPr>
        <p:txBody>
          <a:bodyPr/>
          <a:lstStyle/>
          <a:p>
            <a:r>
              <a:rPr lang="en-US" dirty="0"/>
              <a:t>Chemical Studies on SHE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816A73-0072-4ABD-AECA-00D1FCD1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8957E9-5728-4463-BA55-71DEE3643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EMIS 2025 - UniCell - Jochen Ballof</a:t>
            </a:r>
            <a:endParaRPr lang="de-DE" dirty="0"/>
          </a:p>
        </p:txBody>
      </p:sp>
      <p:graphicFrame>
        <p:nvGraphicFramePr>
          <p:cNvPr id="84" name="Table 15">
            <a:extLst>
              <a:ext uri="{FF2B5EF4-FFF2-40B4-BE49-F238E27FC236}">
                <a16:creationId xmlns:a16="http://schemas.microsoft.com/office/drawing/2014/main" id="{CF87A506-976D-47C4-A359-02BCAA022AA5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94040346"/>
              </p:ext>
            </p:extLst>
          </p:nvPr>
        </p:nvGraphicFramePr>
        <p:xfrm>
          <a:off x="990236" y="735323"/>
          <a:ext cx="6700980" cy="4036914"/>
        </p:xfrm>
        <a:graphic>
          <a:graphicData uri="http://schemas.openxmlformats.org/drawingml/2006/table">
            <a:tbl>
              <a:tblPr/>
              <a:tblGrid>
                <a:gridCol w="104703">
                  <a:extLst>
                    <a:ext uri="{9D8B030D-6E8A-4147-A177-3AD203B41FA5}">
                      <a16:colId xmlns:a16="http://schemas.microsoft.com/office/drawing/2014/main" val="49867233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494339018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371306700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228200537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14365741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1617388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36070104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918042530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95519265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22009962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47075534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277523622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209194513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274295869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832284492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506149931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3638175145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1584995375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val="2295985017"/>
                    </a:ext>
                  </a:extLst>
                </a:gridCol>
                <a:gridCol w="104703">
                  <a:extLst>
                    <a:ext uri="{9D8B030D-6E8A-4147-A177-3AD203B41FA5}">
                      <a16:colId xmlns:a16="http://schemas.microsoft.com/office/drawing/2014/main" val="2018513333"/>
                    </a:ext>
                  </a:extLst>
                </a:gridCol>
              </a:tblGrid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339748"/>
                  </a:ext>
                </a:extLst>
              </a:tr>
              <a:tr h="158187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871208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899382"/>
                  </a:ext>
                </a:extLst>
              </a:tr>
              <a:tr h="191502"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858342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946550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Li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Be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89182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938305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Mg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9824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9820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Mn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Fe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Zn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Ga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Kr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68359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031921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Y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Zr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Nb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Mo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Sb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Xe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00522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57-71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86118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La-Lu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W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Os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Ir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Pt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Hg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Tl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Bi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At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Rn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50815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89-103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69799"/>
                  </a:ext>
                </a:extLst>
              </a:tr>
              <a:tr h="209312"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Fr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Ra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 err="1">
                          <a:effectLst/>
                          <a:latin typeface="Arial" panose="020B0604020202020204" pitchFamily="34" charset="0"/>
                        </a:rPr>
                        <a:t>Ac-Lr</a:t>
                      </a:r>
                      <a:endParaRPr lang="de-DE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Rf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>
                          <a:effectLst/>
                          <a:latin typeface="Arial" panose="020B0604020202020204" pitchFamily="34" charset="0"/>
                        </a:rPr>
                        <a:t>Db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Sg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Bh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Hs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Mt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Ds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>
                          <a:effectLst/>
                          <a:latin typeface="Arial" panose="020B0604020202020204" pitchFamily="34" charset="0"/>
                        </a:rPr>
                        <a:t>Rg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Cn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Nh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Fl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Mc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Lv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Ts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300" b="1" i="0" u="none" strike="noStrike" dirty="0" err="1">
                          <a:effectLst/>
                          <a:latin typeface="Arial" panose="020B0604020202020204" pitchFamily="34" charset="0"/>
                        </a:rPr>
                        <a:t>Og</a:t>
                      </a:r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667806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783758"/>
                  </a:ext>
                </a:extLst>
              </a:tr>
              <a:tr h="209312"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3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263581"/>
                  </a:ext>
                </a:extLst>
              </a:tr>
              <a:tr h="165804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811893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428195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Ce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Eu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Gd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Dy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Er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Yb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221888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117722"/>
                  </a:ext>
                </a:extLst>
              </a:tr>
              <a:tr h="192167"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Ac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Pu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Am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Bk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effectLst/>
                          <a:latin typeface="Arial" panose="020B0604020202020204" pitchFamily="34" charset="0"/>
                        </a:rPr>
                        <a:t>Cf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Es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Fm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Lr</a:t>
                      </a:r>
                      <a:endParaRPr lang="de-DE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482241"/>
                  </a:ext>
                </a:extLst>
              </a:tr>
              <a:tr h="146469"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79" marR="4679" marT="4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77835"/>
                  </a:ext>
                </a:extLst>
              </a:tr>
            </a:tbl>
          </a:graphicData>
        </a:graphic>
      </p:graphicFrame>
      <p:sp>
        <p:nvSpPr>
          <p:cNvPr id="102" name="Rechteck 101">
            <a:extLst>
              <a:ext uri="{FF2B5EF4-FFF2-40B4-BE49-F238E27FC236}">
                <a16:creationId xmlns:a16="http://schemas.microsoft.com/office/drawing/2014/main" id="{8A7CD6CE-4A8D-40A2-9A83-4200439675D8}"/>
              </a:ext>
            </a:extLst>
          </p:cNvPr>
          <p:cNvSpPr/>
          <p:nvPr/>
        </p:nvSpPr>
        <p:spPr>
          <a:xfrm>
            <a:off x="2171175" y="3064701"/>
            <a:ext cx="1798528" cy="364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30ECB8CB-07E6-4B6C-B876-75CC37D48F99}"/>
              </a:ext>
            </a:extLst>
          </p:cNvPr>
          <p:cNvSpPr/>
          <p:nvPr/>
        </p:nvSpPr>
        <p:spPr>
          <a:xfrm>
            <a:off x="5044431" y="3062319"/>
            <a:ext cx="1458922" cy="364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ABFB6DB4-6926-430D-A5B9-A9638620A853}"/>
              </a:ext>
            </a:extLst>
          </p:cNvPr>
          <p:cNvSpPr/>
          <p:nvPr/>
        </p:nvSpPr>
        <p:spPr>
          <a:xfrm>
            <a:off x="3611880" y="4296602"/>
            <a:ext cx="1812766" cy="337344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998B0336-72FF-4E2D-BB46-C83B4ABB43C2}"/>
              </a:ext>
            </a:extLst>
          </p:cNvPr>
          <p:cNvSpPr txBox="1"/>
          <p:nvPr/>
        </p:nvSpPr>
        <p:spPr>
          <a:xfrm>
            <a:off x="4706278" y="4612552"/>
            <a:ext cx="2353529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 err="1">
                <a:solidFill>
                  <a:srgbClr val="0000FF"/>
                </a:solidFill>
              </a:rPr>
              <a:t>transuranium</a:t>
            </a:r>
            <a:r>
              <a:rPr lang="en-US" sz="1200" b="1" i="1" dirty="0">
                <a:solidFill>
                  <a:srgbClr val="0000FF"/>
                </a:solidFill>
              </a:rPr>
              <a:t> target materials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0CE3DD4-0081-4D2C-A722-4415CA460809}"/>
              </a:ext>
            </a:extLst>
          </p:cNvPr>
          <p:cNvSpPr/>
          <p:nvPr/>
        </p:nvSpPr>
        <p:spPr>
          <a:xfrm>
            <a:off x="4264494" y="3606370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7s</a:t>
            </a:r>
            <a:r>
              <a:rPr lang="en-US" sz="1400" baseline="30000" dirty="0"/>
              <a:t>2</a:t>
            </a:r>
            <a:r>
              <a:rPr lang="en-US" sz="1400" dirty="0"/>
              <a:t>6d</a:t>
            </a:r>
            <a:r>
              <a:rPr lang="en-US" sz="1400" baseline="30000" dirty="0"/>
              <a:t>10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E421847-300E-4168-BB3F-EC950FCA0E8A}"/>
              </a:ext>
            </a:extLst>
          </p:cNvPr>
          <p:cNvCxnSpPr>
            <a:cxnSpLocks/>
          </p:cNvCxnSpPr>
          <p:nvPr/>
        </p:nvCxnSpPr>
        <p:spPr>
          <a:xfrm flipV="1">
            <a:off x="4959910" y="3489721"/>
            <a:ext cx="206515" cy="162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C2D452CD-D7D7-47C2-92DA-18530596D307}"/>
              </a:ext>
            </a:extLst>
          </p:cNvPr>
          <p:cNvSpPr/>
          <p:nvPr/>
        </p:nvSpPr>
        <p:spPr>
          <a:xfrm>
            <a:off x="6094317" y="3588711"/>
            <a:ext cx="909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7s</a:t>
            </a:r>
            <a:r>
              <a:rPr lang="en-US" sz="1400" baseline="30000" dirty="0"/>
              <a:t>2 </a:t>
            </a:r>
            <a:r>
              <a:rPr lang="en-US" sz="1400" dirty="0"/>
              <a:t>7p</a:t>
            </a:r>
            <a:r>
              <a:rPr lang="en-US" sz="1400" baseline="-25000" dirty="0"/>
              <a:t>1/2</a:t>
            </a:r>
            <a:r>
              <a:rPr lang="en-US" sz="1400" baseline="30000" dirty="0"/>
              <a:t>2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0894F63-123B-403C-A965-16CF5E8C6DC2}"/>
              </a:ext>
            </a:extLst>
          </p:cNvPr>
          <p:cNvCxnSpPr>
            <a:cxnSpLocks/>
          </p:cNvCxnSpPr>
          <p:nvPr/>
        </p:nvCxnSpPr>
        <p:spPr>
          <a:xfrm flipH="1" flipV="1">
            <a:off x="5978031" y="3486474"/>
            <a:ext cx="137265" cy="165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8BABCF1D-27A7-4249-82AF-26B569FC49A5}"/>
              </a:ext>
            </a:extLst>
          </p:cNvPr>
          <p:cNvSpPr/>
          <p:nvPr/>
        </p:nvSpPr>
        <p:spPr>
          <a:xfrm>
            <a:off x="3085531" y="3591471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closed shells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6D439B1-E2AE-4576-BD46-E88849C833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205" y="631919"/>
            <a:ext cx="4136377" cy="739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066E80B-3236-4608-BFAF-95FB76617330}"/>
              </a:ext>
            </a:extLst>
          </p:cNvPr>
          <p:cNvGrpSpPr/>
          <p:nvPr/>
        </p:nvGrpSpPr>
        <p:grpSpPr>
          <a:xfrm>
            <a:off x="7691216" y="1147159"/>
            <a:ext cx="1395413" cy="1606621"/>
            <a:chOff x="585787" y="1327079"/>
            <a:chExt cx="1395413" cy="160662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470A59D-32B6-405B-8427-93952579592E}"/>
                </a:ext>
              </a:extLst>
            </p:cNvPr>
            <p:cNvSpPr/>
            <p:nvPr/>
          </p:nvSpPr>
          <p:spPr>
            <a:xfrm>
              <a:off x="585787" y="1343025"/>
              <a:ext cx="1395413" cy="15906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3520538F-26B2-4BE0-B235-D84604396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658" b="11453"/>
            <a:stretch/>
          </p:blipFill>
          <p:spPr>
            <a:xfrm>
              <a:off x="619581" y="1327079"/>
              <a:ext cx="1319758" cy="1590675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F7BB2FFF-1D2E-49CA-BC5F-ADE14A4B7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49" y="1421148"/>
            <a:ext cx="4136377" cy="938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85" name="Objekt 84">
            <a:extLst>
              <a:ext uri="{FF2B5EF4-FFF2-40B4-BE49-F238E27FC236}">
                <a16:creationId xmlns:a16="http://schemas.microsoft.com/office/drawing/2014/main" id="{F5EB4588-DD34-4D49-9AAC-E59CBE1A23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604592"/>
              </p:ext>
            </p:extLst>
          </p:nvPr>
        </p:nvGraphicFramePr>
        <p:xfrm>
          <a:off x="206147" y="2575034"/>
          <a:ext cx="2531941" cy="163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r:id="rId7" imgW="6458040" imgH="4162320" progId="">
                  <p:embed/>
                </p:oleObj>
              </mc:Choice>
              <mc:Fallback>
                <p:oleObj r:id="rId7" imgW="6458040" imgH="4162320" progId="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147" y="2575034"/>
                        <a:ext cx="2531941" cy="1631944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hteck 85">
            <a:extLst>
              <a:ext uri="{FF2B5EF4-FFF2-40B4-BE49-F238E27FC236}">
                <a16:creationId xmlns:a16="http://schemas.microsoft.com/office/drawing/2014/main" id="{7EFE7D52-705B-4745-9CD2-CFD6F570F4D9}"/>
              </a:ext>
            </a:extLst>
          </p:cNvPr>
          <p:cNvSpPr/>
          <p:nvPr/>
        </p:nvSpPr>
        <p:spPr>
          <a:xfrm>
            <a:off x="7509267" y="3628967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7s</a:t>
            </a:r>
            <a:r>
              <a:rPr lang="en-US" sz="1400" baseline="30000" dirty="0"/>
              <a:t>2 </a:t>
            </a:r>
            <a:r>
              <a:rPr lang="en-US" sz="1400" dirty="0"/>
              <a:t>7p</a:t>
            </a:r>
            <a:r>
              <a:rPr lang="en-US" sz="1400" baseline="30000" dirty="0"/>
              <a:t>6</a:t>
            </a:r>
          </a:p>
        </p:txBody>
      </p: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7913F278-810C-4FDC-9EB7-7DCE46692A5D}"/>
              </a:ext>
            </a:extLst>
          </p:cNvPr>
          <p:cNvCxnSpPr>
            <a:cxnSpLocks/>
          </p:cNvCxnSpPr>
          <p:nvPr/>
        </p:nvCxnSpPr>
        <p:spPr>
          <a:xfrm flipH="1" flipV="1">
            <a:off x="7433112" y="3523134"/>
            <a:ext cx="137265" cy="165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30F1944F-D4EE-4BF5-9C24-350205B4CCB2}"/>
              </a:ext>
            </a:extLst>
          </p:cNvPr>
          <p:cNvSpPr txBox="1"/>
          <p:nvPr/>
        </p:nvSpPr>
        <p:spPr>
          <a:xfrm>
            <a:off x="0" y="4206978"/>
            <a:ext cx="1390124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00" dirty="0"/>
              <a:t>V. </a:t>
            </a:r>
            <a:r>
              <a:rPr lang="en-GB" sz="1000" dirty="0" err="1"/>
              <a:t>Pershina</a:t>
            </a:r>
            <a:r>
              <a:rPr lang="en-GB" sz="1000" dirty="0"/>
              <a:t>, M. </a:t>
            </a:r>
            <a:r>
              <a:rPr lang="en-GB" sz="1000" dirty="0" err="1"/>
              <a:t>Ilias</a:t>
            </a:r>
            <a:r>
              <a:rPr lang="en-GB" sz="1000" dirty="0"/>
              <a:t>, </a:t>
            </a:r>
          </a:p>
          <a:p>
            <a:pPr algn="l"/>
            <a:r>
              <a:rPr lang="en-GB" sz="1000" dirty="0"/>
              <a:t>Ch. E. </a:t>
            </a:r>
            <a:r>
              <a:rPr lang="en-GB" sz="1000" dirty="0" err="1"/>
              <a:t>Düllmann</a:t>
            </a:r>
            <a:endParaRPr lang="en-DE" sz="1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EAB3C5-8FA2-4E07-8692-1910BD8D7470}"/>
              </a:ext>
            </a:extLst>
          </p:cNvPr>
          <p:cNvSpPr/>
          <p:nvPr/>
        </p:nvSpPr>
        <p:spPr>
          <a:xfrm>
            <a:off x="7539399" y="2753780"/>
            <a:ext cx="1696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J. </a:t>
            </a:r>
            <a:r>
              <a:rPr lang="en-US" sz="1200" dirty="0" err="1"/>
              <a:t>Desclaux</a:t>
            </a:r>
            <a:r>
              <a:rPr lang="en-US" sz="1200" dirty="0"/>
              <a:t>, </a:t>
            </a:r>
          </a:p>
          <a:p>
            <a:r>
              <a:rPr lang="en-US" sz="1200" dirty="0"/>
              <a:t>ADNDT 12 (1973) 311</a:t>
            </a:r>
          </a:p>
        </p:txBody>
      </p:sp>
    </p:spTree>
    <p:extLst>
      <p:ext uri="{BB962C8B-B14F-4D97-AF65-F5344CB8AC3E}">
        <p14:creationId xmlns:p14="http://schemas.microsoft.com/office/powerpoint/2010/main" val="313022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SHE Chemistry Challenges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7070D9-63F6-4B9F-B720-92303FC5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822119-B2AD-4DE5-A8E6-B98359FC7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86253" y="963410"/>
            <a:ext cx="3693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Half-</a:t>
            </a:r>
            <a:r>
              <a:rPr lang="de-DE" sz="1600" dirty="0" err="1"/>
              <a:t>lifes</a:t>
            </a:r>
            <a:r>
              <a:rPr lang="de-DE" sz="1600" dirty="0"/>
              <a:t> (</a:t>
            </a:r>
            <a:r>
              <a:rPr lang="de-DE" sz="1600" dirty="0" err="1"/>
              <a:t>longest-lived</a:t>
            </a:r>
            <a:r>
              <a:rPr lang="de-DE" sz="1600" dirty="0"/>
              <a:t> </a:t>
            </a:r>
            <a:r>
              <a:rPr lang="de-DE" sz="1600" dirty="0" err="1"/>
              <a:t>known</a:t>
            </a:r>
            <a:r>
              <a:rPr lang="de-DE" sz="1600" dirty="0"/>
              <a:t> isotope)</a:t>
            </a:r>
          </a:p>
        </p:txBody>
      </p:sp>
      <p:sp>
        <p:nvSpPr>
          <p:cNvPr id="5" name="Rechteck 4"/>
          <p:cNvSpPr/>
          <p:nvPr/>
        </p:nvSpPr>
        <p:spPr>
          <a:xfrm>
            <a:off x="4380669" y="959441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/>
              <a:t>Production</a:t>
            </a:r>
            <a:r>
              <a:rPr lang="de-DE" sz="1600" dirty="0"/>
              <a:t> </a:t>
            </a:r>
            <a:r>
              <a:rPr lang="de-DE" sz="1600" dirty="0" err="1"/>
              <a:t>rates</a:t>
            </a:r>
            <a:endParaRPr lang="de-DE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" y="1563371"/>
            <a:ext cx="4250657" cy="3252789"/>
          </a:xfrm>
          <a:prstGeom prst="rect">
            <a:avLst/>
          </a:prstGeom>
        </p:spPr>
      </p:pic>
      <p:sp>
        <p:nvSpPr>
          <p:cNvPr id="9" name="Geschweifte Klammer rechts 8"/>
          <p:cNvSpPr/>
          <p:nvPr/>
        </p:nvSpPr>
        <p:spPr>
          <a:xfrm rot="16200000">
            <a:off x="1339620" y="1580227"/>
            <a:ext cx="113347" cy="825023"/>
          </a:xfrm>
          <a:prstGeom prst="rightBrac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760212" y="1581630"/>
            <a:ext cx="121379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0070C0"/>
                </a:solidFill>
              </a:rPr>
              <a:t>~</a:t>
            </a:r>
            <a:r>
              <a:rPr lang="de-DE" sz="1400" dirty="0" err="1">
                <a:solidFill>
                  <a:srgbClr val="0070C0"/>
                </a:solidFill>
              </a:rPr>
              <a:t>hours</a:t>
            </a:r>
            <a:r>
              <a:rPr lang="de-DE" sz="1400" dirty="0">
                <a:solidFill>
                  <a:srgbClr val="0070C0"/>
                </a:solidFill>
              </a:rPr>
              <a:t>, </a:t>
            </a:r>
            <a:r>
              <a:rPr lang="de-DE" sz="1400" dirty="0" err="1">
                <a:solidFill>
                  <a:srgbClr val="0070C0"/>
                </a:solidFill>
              </a:rPr>
              <a:t>mins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Geschweifte Klammer rechts 10"/>
          <p:cNvSpPr/>
          <p:nvPr/>
        </p:nvSpPr>
        <p:spPr>
          <a:xfrm rot="16200000">
            <a:off x="2276982" y="2065815"/>
            <a:ext cx="113347" cy="889951"/>
          </a:xfrm>
          <a:prstGeom prst="rightBrac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2049763" y="2107893"/>
            <a:ext cx="56778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0070C0"/>
                </a:solidFill>
              </a:rPr>
              <a:t>~sec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Geschweifte Klammer rechts 12"/>
          <p:cNvSpPr/>
          <p:nvPr/>
        </p:nvSpPr>
        <p:spPr>
          <a:xfrm rot="16200000">
            <a:off x="3248657" y="2426631"/>
            <a:ext cx="109646" cy="860892"/>
          </a:xfrm>
          <a:prstGeom prst="rightBrac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3039625" y="2456031"/>
            <a:ext cx="52770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rgbClr val="0070C0"/>
                </a:solidFill>
              </a:rPr>
              <a:t>~</a:t>
            </a:r>
            <a:r>
              <a:rPr lang="de-DE" sz="1400" dirty="0" err="1">
                <a:solidFill>
                  <a:srgbClr val="0070C0"/>
                </a:solidFill>
              </a:rPr>
              <a:t>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70111" y="3457207"/>
            <a:ext cx="210292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solidFill>
                  <a:srgbClr val="0070C0"/>
                </a:solidFill>
              </a:rPr>
              <a:t>Typical </a:t>
            </a:r>
            <a:r>
              <a:rPr lang="de-DE" sz="1000" dirty="0" err="1">
                <a:solidFill>
                  <a:srgbClr val="0070C0"/>
                </a:solidFill>
              </a:rPr>
              <a:t>limit</a:t>
            </a:r>
            <a:r>
              <a:rPr lang="de-DE" sz="1000" dirty="0">
                <a:solidFill>
                  <a:srgbClr val="0070C0"/>
                </a:solidFill>
              </a:rPr>
              <a:t> </a:t>
            </a:r>
            <a:r>
              <a:rPr lang="de-DE" sz="1000" dirty="0" err="1">
                <a:solidFill>
                  <a:srgbClr val="0070C0"/>
                </a:solidFill>
              </a:rPr>
              <a:t>for</a:t>
            </a:r>
            <a:r>
              <a:rPr lang="de-DE" sz="1000" dirty="0">
                <a:solidFill>
                  <a:srgbClr val="0070C0"/>
                </a:solidFill>
              </a:rPr>
              <a:t> SHE gas-phase</a:t>
            </a:r>
          </a:p>
          <a:p>
            <a:pPr algn="l"/>
            <a:r>
              <a:rPr lang="de-DE" sz="1000" dirty="0" err="1">
                <a:solidFill>
                  <a:srgbClr val="0070C0"/>
                </a:solidFill>
              </a:rPr>
              <a:t>chemistry</a:t>
            </a:r>
            <a:endParaRPr lang="en-US" sz="1100" dirty="0">
              <a:solidFill>
                <a:srgbClr val="0070C0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312" y="1959034"/>
            <a:ext cx="4194072" cy="2769098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4270656" y="1272050"/>
            <a:ext cx="692818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atoms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 per min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332299" y="1265377"/>
            <a:ext cx="692818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atoms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 per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day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7106263" y="4730702"/>
            <a:ext cx="20377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/>
              <a:t>Türler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Pershina</a:t>
            </a:r>
            <a:r>
              <a:rPr lang="de-DE" sz="900" dirty="0"/>
              <a:t>, CR 2013, 1237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22884" y="1362090"/>
            <a:ext cx="53732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hours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Flussdiagramm: Auszug 40"/>
          <p:cNvSpPr/>
          <p:nvPr/>
        </p:nvSpPr>
        <p:spPr>
          <a:xfrm rot="5400000">
            <a:off x="2075728" y="214701"/>
            <a:ext cx="176125" cy="2578376"/>
          </a:xfrm>
          <a:prstGeom prst="flowChartExtra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feld 41"/>
          <p:cNvSpPr txBox="1"/>
          <p:nvPr/>
        </p:nvSpPr>
        <p:spPr>
          <a:xfrm>
            <a:off x="3531264" y="1287801"/>
            <a:ext cx="710451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milli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seconds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Flussdiagramm: Auszug 42"/>
          <p:cNvSpPr/>
          <p:nvPr/>
        </p:nvSpPr>
        <p:spPr>
          <a:xfrm rot="5400000">
            <a:off x="6537295" y="-144804"/>
            <a:ext cx="176125" cy="3297383"/>
          </a:xfrm>
          <a:prstGeom prst="flowChartExtra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Chevron 43"/>
          <p:cNvSpPr/>
          <p:nvPr/>
        </p:nvSpPr>
        <p:spPr>
          <a:xfrm rot="10800000">
            <a:off x="8372051" y="1395288"/>
            <a:ext cx="57998" cy="19685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 rot="10800000">
            <a:off x="3530429" y="1419804"/>
            <a:ext cx="57998" cy="19685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4889417" y="1396569"/>
            <a:ext cx="57998" cy="19685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hevron 46"/>
          <p:cNvSpPr/>
          <p:nvPr/>
        </p:nvSpPr>
        <p:spPr>
          <a:xfrm>
            <a:off x="775752" y="1396569"/>
            <a:ext cx="57998" cy="19685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9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Tools for studying SHE chemistry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44D93B1-08B1-4AD1-BF53-6DBC622A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DEB0B3-5BA2-4A55-B901-59E1D76FC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454570" y="1011129"/>
            <a:ext cx="2997980" cy="1520115"/>
            <a:chOff x="586255" y="1906000"/>
            <a:chExt cx="2321139" cy="1176925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979719" y="2002306"/>
              <a:ext cx="1810297" cy="1080619"/>
              <a:chOff x="979719" y="2002306"/>
              <a:chExt cx="3097695" cy="1849105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9719" y="2002306"/>
                <a:ext cx="2910449" cy="1849105"/>
              </a:xfrm>
              <a:prstGeom prst="rect">
                <a:avLst/>
              </a:prstGeom>
            </p:spPr>
          </p:pic>
          <p:sp>
            <p:nvSpPr>
              <p:cNvPr id="8" name="Rechteck 7"/>
              <p:cNvSpPr/>
              <p:nvPr/>
            </p:nvSpPr>
            <p:spPr>
              <a:xfrm>
                <a:off x="3038476" y="3274220"/>
                <a:ext cx="681751" cy="20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" name="Gerader Verbinder 5"/>
              <p:cNvCxnSpPr/>
              <p:nvPr/>
            </p:nvCxnSpPr>
            <p:spPr>
              <a:xfrm>
                <a:off x="2774156" y="3157539"/>
                <a:ext cx="253419" cy="1166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hteck 12"/>
              <p:cNvSpPr/>
              <p:nvPr/>
            </p:nvSpPr>
            <p:spPr>
              <a:xfrm rot="20268123">
                <a:off x="3329534" y="3206171"/>
                <a:ext cx="458787" cy="65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3481934" y="3207843"/>
                <a:ext cx="458787" cy="140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2931715" y="3215740"/>
                <a:ext cx="1145699" cy="36865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800" b="1" i="1" dirty="0">
                    <a:solidFill>
                      <a:srgbClr val="FF0000"/>
                    </a:solidFill>
                  </a:rPr>
                  <a:t>TASCA</a:t>
                </a:r>
                <a:endParaRPr lang="en-US" sz="14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echteck 16"/>
            <p:cNvSpPr/>
            <p:nvPr/>
          </p:nvSpPr>
          <p:spPr>
            <a:xfrm>
              <a:off x="1686107" y="2091748"/>
              <a:ext cx="496752" cy="171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650348" y="2069657"/>
              <a:ext cx="669548" cy="21544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800" b="1" dirty="0"/>
                <a:t>UNILAC</a:t>
              </a:r>
              <a:endParaRPr lang="en-US" sz="1400" b="1" dirty="0"/>
            </a:p>
          </p:txBody>
        </p:sp>
        <p:cxnSp>
          <p:nvCxnSpPr>
            <p:cNvPr id="19" name="Gerader Verbinder 18"/>
            <p:cNvCxnSpPr/>
            <p:nvPr/>
          </p:nvCxnSpPr>
          <p:spPr>
            <a:xfrm flipH="1">
              <a:off x="1741958" y="2263011"/>
              <a:ext cx="88196" cy="279604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/>
            <p:cNvSpPr/>
            <p:nvPr/>
          </p:nvSpPr>
          <p:spPr>
            <a:xfrm>
              <a:off x="2176489" y="2034596"/>
              <a:ext cx="496752" cy="171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077960" y="2245585"/>
              <a:ext cx="255442" cy="136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86255" y="2206627"/>
              <a:ext cx="786926" cy="21544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800" b="1" dirty="0"/>
                <a:t>Ion sources</a:t>
              </a:r>
              <a:endParaRPr lang="en-US" sz="1400" b="1" dirty="0"/>
            </a:p>
          </p:txBody>
        </p:sp>
        <p:cxnSp>
          <p:nvCxnSpPr>
            <p:cNvPr id="21" name="Gerader Verbinder 20"/>
            <p:cNvCxnSpPr/>
            <p:nvPr/>
          </p:nvCxnSpPr>
          <p:spPr>
            <a:xfrm>
              <a:off x="1101220" y="2347719"/>
              <a:ext cx="309696" cy="130659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2120468" y="1906000"/>
              <a:ext cx="786926" cy="21544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800" b="1" dirty="0"/>
                <a:t>SIS 18</a:t>
              </a:r>
              <a:endParaRPr lang="en-US" sz="1400" b="1" dirty="0"/>
            </a:p>
          </p:txBody>
        </p:sp>
        <p:cxnSp>
          <p:nvCxnSpPr>
            <p:cNvPr id="28" name="Gerader Verbinder 27"/>
            <p:cNvCxnSpPr/>
            <p:nvPr/>
          </p:nvCxnSpPr>
          <p:spPr>
            <a:xfrm>
              <a:off x="2355655" y="2103400"/>
              <a:ext cx="52476" cy="27471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602621" y="2576448"/>
              <a:ext cx="786926" cy="21544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800" b="1" dirty="0"/>
                <a:t>Lecture Hall</a:t>
              </a:r>
              <a:endParaRPr lang="en-US" sz="1400" b="1" dirty="0"/>
            </a:p>
          </p:txBody>
        </p:sp>
        <p:cxnSp>
          <p:nvCxnSpPr>
            <p:cNvPr id="31" name="Gerader Verbinder 30"/>
            <p:cNvCxnSpPr/>
            <p:nvPr/>
          </p:nvCxnSpPr>
          <p:spPr>
            <a:xfrm>
              <a:off x="1156152" y="2681903"/>
              <a:ext cx="199831" cy="5907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feld 1"/>
          <p:cNvSpPr txBox="1">
            <a:spLocks noChangeArrowheads="1"/>
          </p:cNvSpPr>
          <p:nvPr/>
        </p:nvSpPr>
        <p:spPr bwMode="auto">
          <a:xfrm>
            <a:off x="2147033" y="2763238"/>
            <a:ext cx="91471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de-DE" sz="1050" b="1" i="1" dirty="0" err="1">
                <a:solidFill>
                  <a:srgbClr val="FF0000"/>
                </a:solidFill>
                <a:latin typeface="Verdana" pitchFamily="34" charset="0"/>
                <a:ea typeface="ＭＳ Ｐゴシック" pitchFamily="80" charset="-128"/>
              </a:rPr>
              <a:t>T</a:t>
            </a:r>
            <a:r>
              <a:rPr lang="de-DE" sz="1000" b="1" dirty="0" err="1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rans</a:t>
            </a:r>
            <a:r>
              <a:rPr lang="de-DE" sz="1050" b="1" i="1" dirty="0" err="1">
                <a:solidFill>
                  <a:srgbClr val="FF0000"/>
                </a:solidFill>
                <a:latin typeface="Verdana" pitchFamily="34" charset="0"/>
                <a:ea typeface="ＭＳ Ｐゴシック" pitchFamily="80" charset="-128"/>
              </a:rPr>
              <a:t>A</a:t>
            </a:r>
            <a:r>
              <a:rPr lang="de-DE" sz="1000" b="1" dirty="0" err="1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ctinide</a:t>
            </a:r>
            <a:r>
              <a:rPr lang="de-DE" sz="1000" b="1" dirty="0">
                <a:solidFill>
                  <a:srgbClr val="FFFF00"/>
                </a:solidFill>
                <a:latin typeface="Verdana" pitchFamily="34" charset="0"/>
                <a:ea typeface="ＭＳ Ｐゴシック" pitchFamily="80" charset="-128"/>
              </a:rPr>
              <a:t> </a:t>
            </a:r>
            <a:r>
              <a:rPr lang="de-DE" sz="1050" b="1" i="1" dirty="0">
                <a:solidFill>
                  <a:srgbClr val="FF0000"/>
                </a:solidFill>
                <a:latin typeface="Verdana" pitchFamily="34" charset="0"/>
                <a:ea typeface="ＭＳ Ｐゴシック" pitchFamily="80" charset="-128"/>
              </a:rPr>
              <a:t>S</a:t>
            </a:r>
            <a:r>
              <a:rPr lang="de-DE" sz="1000" b="1" dirty="0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eparator </a:t>
            </a:r>
            <a:r>
              <a:rPr lang="de-DE" sz="1000" b="1" dirty="0" err="1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and</a:t>
            </a:r>
            <a:r>
              <a:rPr lang="de-DE" sz="1000" b="1" dirty="0">
                <a:solidFill>
                  <a:srgbClr val="FFFF00"/>
                </a:solidFill>
                <a:latin typeface="Verdana" pitchFamily="34" charset="0"/>
                <a:ea typeface="ＭＳ Ｐゴシック" pitchFamily="80" charset="-128"/>
              </a:rPr>
              <a:t> </a:t>
            </a:r>
            <a:r>
              <a:rPr lang="de-DE" sz="1050" b="1" i="1" dirty="0">
                <a:solidFill>
                  <a:srgbClr val="FF0000"/>
                </a:solidFill>
                <a:latin typeface="Verdana" pitchFamily="34" charset="0"/>
                <a:ea typeface="ＭＳ Ｐゴシック" pitchFamily="80" charset="-128"/>
              </a:rPr>
              <a:t>C</a:t>
            </a:r>
            <a:r>
              <a:rPr lang="de-DE" sz="1000" b="1" dirty="0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hemistry</a:t>
            </a:r>
            <a:r>
              <a:rPr lang="de-DE" sz="1000" b="1" dirty="0">
                <a:solidFill>
                  <a:srgbClr val="FFFF00"/>
                </a:solidFill>
                <a:latin typeface="Verdana" pitchFamily="34" charset="0"/>
                <a:ea typeface="ＭＳ Ｐゴシック" pitchFamily="80" charset="-128"/>
              </a:rPr>
              <a:t> </a:t>
            </a:r>
            <a:r>
              <a:rPr lang="de-DE" sz="1050" b="1" i="1" dirty="0" err="1">
                <a:solidFill>
                  <a:srgbClr val="FF0000"/>
                </a:solidFill>
                <a:latin typeface="Verdana" pitchFamily="34" charset="0"/>
                <a:ea typeface="ＭＳ Ｐゴシック" pitchFamily="80" charset="-128"/>
              </a:rPr>
              <a:t>A</a:t>
            </a:r>
            <a:r>
              <a:rPr lang="de-DE" sz="1000" b="1" dirty="0" err="1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pparatus</a:t>
            </a:r>
            <a:r>
              <a:rPr lang="de-DE" sz="1000" b="1" dirty="0">
                <a:latin typeface="Calibri" panose="020F0502020204030204" pitchFamily="34" charset="0"/>
                <a:ea typeface="ＭＳ Ｐゴシック" pitchFamily="80" charset="-128"/>
                <a:cs typeface="Calibri" panose="020F0502020204030204" pitchFamily="34" charset="0"/>
              </a:rPr>
              <a:t> – </a:t>
            </a:r>
            <a:r>
              <a:rPr lang="de-DE" sz="1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TASCA</a:t>
            </a:r>
            <a:r>
              <a:rPr lang="de-DE" sz="1100" b="1" dirty="0">
                <a:latin typeface="Arial" panose="020B0604020202020204" pitchFamily="34" charset="0"/>
                <a:ea typeface="ＭＳ Ｐゴシック" pitchFamily="80" charset="-12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8" name="Gruppieren 57"/>
          <p:cNvGrpSpPr/>
          <p:nvPr/>
        </p:nvGrpSpPr>
        <p:grpSpPr>
          <a:xfrm>
            <a:off x="4892120" y="3016474"/>
            <a:ext cx="3537144" cy="1806166"/>
            <a:chOff x="860448" y="2899920"/>
            <a:chExt cx="3537144" cy="1806166"/>
          </a:xfrm>
        </p:grpSpPr>
        <p:pic>
          <p:nvPicPr>
            <p:cNvPr id="38" name="Picture 6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7"/>
            <a:stretch/>
          </p:blipFill>
          <p:spPr>
            <a:xfrm>
              <a:off x="1558706" y="2899920"/>
              <a:ext cx="2568351" cy="1806166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860448" y="3240293"/>
              <a:ext cx="786926" cy="438838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00" b="1" dirty="0"/>
                <a:t>Beam from UNILAC</a:t>
              </a:r>
              <a:endParaRPr lang="en-US" sz="1400" b="1" dirty="0"/>
            </a:p>
          </p:txBody>
        </p:sp>
        <p:cxnSp>
          <p:nvCxnSpPr>
            <p:cNvPr id="42" name="Gerade Verbindung mit Pfeil 41"/>
            <p:cNvCxnSpPr/>
            <p:nvPr/>
          </p:nvCxnSpPr>
          <p:spPr>
            <a:xfrm flipV="1">
              <a:off x="1187475" y="3473136"/>
              <a:ext cx="286806" cy="12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2724142" y="4051572"/>
              <a:ext cx="55126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800" b="1" dirty="0"/>
                <a:t>Dipole</a:t>
              </a:r>
            </a:p>
            <a:p>
              <a:pPr algn="ctr"/>
              <a:r>
                <a:rPr lang="de-DE" sz="800" b="1" dirty="0"/>
                <a:t>magnet</a:t>
              </a:r>
              <a:endParaRPr lang="en-US" sz="1400" b="1" dirty="0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09967" y="3480446"/>
              <a:ext cx="78762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800" b="1" dirty="0"/>
                <a:t>2 </a:t>
              </a:r>
              <a:r>
                <a:rPr lang="en-US" sz="800" b="1" dirty="0" err="1"/>
                <a:t>qadrupole</a:t>
              </a:r>
              <a:endParaRPr lang="en-US" sz="800" b="1" dirty="0"/>
            </a:p>
            <a:p>
              <a:pPr algn="ctr"/>
              <a:r>
                <a:rPr lang="de-DE" sz="800" b="1" dirty="0" err="1"/>
                <a:t>magnets</a:t>
              </a:r>
              <a:endParaRPr lang="en-US" sz="1400" b="1" dirty="0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1647374" y="3982859"/>
              <a:ext cx="55126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800" b="1" dirty="0"/>
                <a:t>Target </a:t>
              </a:r>
              <a:r>
                <a:rPr lang="de-DE" sz="800" b="1" dirty="0" err="1"/>
                <a:t>wheel</a:t>
              </a:r>
              <a:endParaRPr lang="en-US" sz="1400" b="1" dirty="0"/>
            </a:p>
          </p:txBody>
        </p:sp>
        <p:cxnSp>
          <p:nvCxnSpPr>
            <p:cNvPr id="47" name="Gerader Verbinder 46"/>
            <p:cNvCxnSpPr/>
            <p:nvPr/>
          </p:nvCxnSpPr>
          <p:spPr>
            <a:xfrm flipH="1">
              <a:off x="1937216" y="3550560"/>
              <a:ext cx="132815" cy="454703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/>
            <p:nvPr/>
          </p:nvCxnSpPr>
          <p:spPr>
            <a:xfrm>
              <a:off x="2606764" y="3865619"/>
              <a:ext cx="172293" cy="28651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/>
            <p:cNvCxnSpPr/>
            <p:nvPr/>
          </p:nvCxnSpPr>
          <p:spPr>
            <a:xfrm>
              <a:off x="3564026" y="3244662"/>
              <a:ext cx="172293" cy="28651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Grafik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58" y="1213908"/>
            <a:ext cx="1640255" cy="1458857"/>
          </a:xfrm>
          <a:prstGeom prst="rect">
            <a:avLst/>
          </a:prstGeom>
        </p:spPr>
      </p:pic>
      <p:sp>
        <p:nvSpPr>
          <p:cNvPr id="69" name="TextBox 23"/>
          <p:cNvSpPr txBox="1">
            <a:spLocks noChangeArrowheads="1"/>
          </p:cNvSpPr>
          <p:nvPr/>
        </p:nvSpPr>
        <p:spPr bwMode="auto">
          <a:xfrm flipH="1">
            <a:off x="5891585" y="904307"/>
            <a:ext cx="2035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CH" altLang="en-US" sz="1200" dirty="0">
                <a:cs typeface="Arial" pitchFamily="34" charset="0"/>
              </a:rPr>
              <a:t>Target wheel</a:t>
            </a:r>
            <a:endParaRPr lang="en-US" altLang="en-US" sz="1200" dirty="0">
              <a:cs typeface="Arial" pitchFamily="34" charset="0"/>
            </a:endParaRPr>
          </a:p>
        </p:txBody>
      </p:sp>
      <p:pic>
        <p:nvPicPr>
          <p:cNvPr id="71" name="Grafik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832" y="1264813"/>
            <a:ext cx="1597756" cy="1347672"/>
          </a:xfrm>
          <a:prstGeom prst="rect">
            <a:avLst/>
          </a:prstGeom>
        </p:spPr>
      </p:pic>
      <p:sp>
        <p:nvSpPr>
          <p:cNvPr id="72" name="TextBox 23"/>
          <p:cNvSpPr txBox="1">
            <a:spLocks noChangeArrowheads="1"/>
          </p:cNvSpPr>
          <p:nvPr/>
        </p:nvSpPr>
        <p:spPr bwMode="auto">
          <a:xfrm flipH="1">
            <a:off x="4482037" y="952168"/>
            <a:ext cx="2035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CH" altLang="en-US" sz="1200" dirty="0">
                <a:cs typeface="Arial" pitchFamily="34" charset="0"/>
              </a:rPr>
              <a:t>Detektor COMPACT</a:t>
            </a:r>
            <a:endParaRPr lang="en-US" altLang="en-US" sz="1200" dirty="0">
              <a:cs typeface="Arial" pitchFamily="34" charset="0"/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24191" y="1011129"/>
            <a:ext cx="4677349" cy="2737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2" name="Grafik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6" y="1986976"/>
            <a:ext cx="4629433" cy="2347718"/>
          </a:xfrm>
          <a:prstGeom prst="rect">
            <a:avLst/>
          </a:prstGeom>
        </p:spPr>
      </p:pic>
      <p:sp>
        <p:nvSpPr>
          <p:cNvPr id="41" name="Titel 1">
            <a:extLst>
              <a:ext uri="{FF2B5EF4-FFF2-40B4-BE49-F238E27FC236}">
                <a16:creationId xmlns:a16="http://schemas.microsoft.com/office/drawing/2014/main" id="{63DEE681-7B41-4410-AA33-5144A7C8CB26}"/>
              </a:ext>
            </a:extLst>
          </p:cNvPr>
          <p:cNvSpPr txBox="1">
            <a:spLocks/>
          </p:cNvSpPr>
          <p:nvPr/>
        </p:nvSpPr>
        <p:spPr>
          <a:xfrm>
            <a:off x="117541" y="1257734"/>
            <a:ext cx="6700979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400" dirty="0"/>
              <a:t>GSI </a:t>
            </a:r>
            <a:r>
              <a:rPr lang="de-DE" sz="1400" dirty="0" err="1"/>
              <a:t>Accelerator</a:t>
            </a:r>
            <a:r>
              <a:rPr lang="de-DE" sz="1400" dirty="0"/>
              <a:t> </a:t>
            </a:r>
            <a:r>
              <a:rPr lang="de-DE" sz="1400" dirty="0" err="1"/>
              <a:t>complex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654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experiments with 114Fl, 113Nh and 115Mc at GSI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CFD3C8-6186-4B70-864C-EDFCEAB1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884D1650-E522-49AB-B1C7-D7FF58092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5440363" y="1098550"/>
            <a:ext cx="3703637" cy="3324225"/>
          </a:xfrm>
        </p:spPr>
        <p:txBody>
          <a:bodyPr/>
          <a:lstStyle/>
          <a:p>
            <a:pPr marL="0" indent="0">
              <a:buNone/>
            </a:pPr>
            <a:r>
              <a:rPr lang="en-GB" sz="1400" b="1" baseline="-25000" dirty="0"/>
              <a:t>114</a:t>
            </a:r>
            <a:r>
              <a:rPr lang="en-GB" sz="1400" b="1" dirty="0"/>
              <a:t>Fl </a:t>
            </a:r>
            <a:r>
              <a:rPr lang="en-GB" sz="1400" dirty="0"/>
              <a:t>campaign at GSI </a:t>
            </a:r>
          </a:p>
          <a:p>
            <a:r>
              <a:rPr lang="en-GB" sz="1400" dirty="0"/>
              <a:t>in total 8 decay chains of </a:t>
            </a:r>
            <a:r>
              <a:rPr lang="en-GB" sz="1400" baseline="-25000" dirty="0"/>
              <a:t>114</a:t>
            </a:r>
            <a:r>
              <a:rPr lang="en-GB" sz="1400" dirty="0"/>
              <a:t>Fl in three runs</a:t>
            </a:r>
          </a:p>
          <a:p>
            <a:r>
              <a:rPr lang="en-GB" sz="1400" dirty="0"/>
              <a:t>in contrast to Pb: No adsorption on quartz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450269"/>
            <a:ext cx="5440070" cy="3238885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6527D"/>
              </a:clrFrom>
              <a:clrTo>
                <a:srgbClr val="16527D">
                  <a:alpha val="0"/>
                </a:srgbClr>
              </a:clrTo>
            </a:clrChange>
          </a:blip>
          <a:srcRect l="57216" t="52748" r="22578" b="34404"/>
          <a:stretch/>
        </p:blipFill>
        <p:spPr>
          <a:xfrm>
            <a:off x="127000" y="1117600"/>
            <a:ext cx="1035050" cy="5207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96020" y="1069328"/>
            <a:ext cx="1168910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000" baseline="30000" dirty="0"/>
              <a:t>48</a:t>
            </a:r>
            <a:r>
              <a:rPr lang="de-DE" sz="1000" dirty="0"/>
              <a:t>Ca beam </a:t>
            </a:r>
          </a:p>
          <a:p>
            <a:pPr algn="ctr"/>
            <a:r>
              <a:rPr lang="de-DE" sz="1000" dirty="0"/>
              <a:t>on </a:t>
            </a:r>
            <a:r>
              <a:rPr lang="de-DE" sz="1000" baseline="30000" dirty="0"/>
              <a:t>244</a:t>
            </a:r>
            <a:r>
              <a:rPr lang="de-DE" sz="1000" dirty="0"/>
              <a:t>PuO</a:t>
            </a:r>
            <a:r>
              <a:rPr lang="de-DE" sz="1000" baseline="-25000" dirty="0"/>
              <a:t>2</a:t>
            </a:r>
            <a:r>
              <a:rPr lang="de-DE" sz="1000" dirty="0"/>
              <a:t> </a:t>
            </a:r>
            <a:r>
              <a:rPr lang="de-DE" sz="1000" dirty="0" err="1"/>
              <a:t>target</a:t>
            </a:r>
            <a:endParaRPr lang="de-DE" sz="1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1" r="58695" b="-16463"/>
          <a:stretch/>
        </p:blipFill>
        <p:spPr>
          <a:xfrm>
            <a:off x="160635" y="4445465"/>
            <a:ext cx="1001416" cy="38423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7769" y="4705863"/>
            <a:ext cx="1792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A. Yakushev </a:t>
            </a:r>
            <a:r>
              <a:rPr lang="en-US" sz="1200" i="1" dirty="0"/>
              <a:t>et al</a:t>
            </a:r>
            <a:r>
              <a:rPr lang="en-US" sz="1200" dirty="0"/>
              <a:t>, 2022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67476" y="2488354"/>
            <a:ext cx="70564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800" dirty="0" err="1"/>
              <a:t>short</a:t>
            </a:r>
            <a:r>
              <a:rPr lang="de-DE" sz="800" dirty="0"/>
              <a:t> PTFE</a:t>
            </a:r>
          </a:p>
          <a:p>
            <a:pPr algn="ctr"/>
            <a:r>
              <a:rPr lang="de-DE" sz="800" dirty="0"/>
              <a:t> </a:t>
            </a:r>
            <a:r>
              <a:rPr lang="de-DE" sz="800" dirty="0" err="1"/>
              <a:t>capillary</a:t>
            </a:r>
            <a:endParaRPr lang="de-DE" sz="800" dirty="0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023938" y="2628900"/>
            <a:ext cx="357187" cy="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275FB40-6B94-4F3B-873F-4456C9EBB668}"/>
              </a:ext>
            </a:extLst>
          </p:cNvPr>
          <p:cNvSpPr txBox="1">
            <a:spLocks/>
          </p:cNvSpPr>
          <p:nvPr/>
        </p:nvSpPr>
        <p:spPr>
          <a:xfrm>
            <a:off x="5313134" y="2488354"/>
            <a:ext cx="3703866" cy="2087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-25000" dirty="0"/>
              <a:t>113</a:t>
            </a:r>
            <a:r>
              <a:rPr lang="en-GB" sz="1400" b="1" dirty="0"/>
              <a:t>Nh</a:t>
            </a:r>
            <a:r>
              <a:rPr lang="en-GB" sz="1400" dirty="0"/>
              <a:t> and </a:t>
            </a:r>
            <a:r>
              <a:rPr lang="en-GB" sz="1400" b="1" baseline="-25000" dirty="0"/>
              <a:t>115</a:t>
            </a:r>
            <a:r>
              <a:rPr lang="en-GB" sz="1400" b="1" dirty="0"/>
              <a:t>Mc</a:t>
            </a:r>
            <a:r>
              <a:rPr lang="en-GB" sz="1400" dirty="0"/>
              <a:t> campaign at GSI </a:t>
            </a:r>
          </a:p>
          <a:p>
            <a:r>
              <a:rPr lang="en-GB" sz="1400" dirty="0"/>
              <a:t>Both elements are reactive (open shell)</a:t>
            </a:r>
          </a:p>
          <a:p>
            <a:r>
              <a:rPr lang="en-GB" sz="1400" dirty="0"/>
              <a:t>Detector-Setup adapted to fit directly on RTC outlet</a:t>
            </a:r>
          </a:p>
          <a:p>
            <a:r>
              <a:rPr lang="en-GB" sz="1400" dirty="0"/>
              <a:t>Four chains of short-lived </a:t>
            </a:r>
            <a:r>
              <a:rPr lang="en-GB" sz="1400" baseline="30000" dirty="0"/>
              <a:t>288</a:t>
            </a:r>
            <a:r>
              <a:rPr lang="en-GB" sz="1400" dirty="0"/>
              <a:t>Mc (193 </a:t>
            </a:r>
            <a:r>
              <a:rPr lang="en-GB" sz="1400" dirty="0" err="1"/>
              <a:t>ms</a:t>
            </a:r>
            <a:r>
              <a:rPr lang="en-GB" sz="1400" dirty="0"/>
              <a:t>) detected on SiO</a:t>
            </a:r>
            <a:r>
              <a:rPr lang="en-GB" sz="1400" baseline="-25000" dirty="0"/>
              <a:t>2</a:t>
            </a:r>
            <a:r>
              <a:rPr lang="en-GB" sz="1400" dirty="0"/>
              <a:t>-covered detector</a:t>
            </a:r>
          </a:p>
          <a:p>
            <a:r>
              <a:rPr lang="en-GB" sz="1400" dirty="0"/>
              <a:t>15 Nh chains detected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F491F8E-0CD7-4BAD-AA2D-331BD29CCE9A}"/>
              </a:ext>
            </a:extLst>
          </p:cNvPr>
          <p:cNvSpPr/>
          <p:nvPr/>
        </p:nvSpPr>
        <p:spPr>
          <a:xfrm>
            <a:off x="5503818" y="4359231"/>
            <a:ext cx="344677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A. </a:t>
            </a:r>
            <a:r>
              <a:rPr lang="en-US" sz="1100" dirty="0" err="1"/>
              <a:t>Yakushev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Front. Chem. 12:1474820 (2024)</a:t>
            </a:r>
          </a:p>
          <a:p>
            <a:r>
              <a:rPr lang="en-US" sz="1100" dirty="0"/>
              <a:t>A. </a:t>
            </a:r>
            <a:r>
              <a:rPr lang="en-US" sz="1100" dirty="0" err="1"/>
              <a:t>Yakushev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Front. Chem.  9:   </a:t>
            </a:r>
            <a:r>
              <a:rPr lang="en-GB" sz="1100" dirty="0"/>
              <a:t>753738 </a:t>
            </a:r>
            <a:r>
              <a:rPr lang="en-US" sz="1100" dirty="0"/>
              <a:t>(2021)</a:t>
            </a:r>
          </a:p>
          <a:p>
            <a:endParaRPr lang="en-US" sz="11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83FBB44-46A6-4F6C-8754-4F1DCCD11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55" y="4069055"/>
            <a:ext cx="1038370" cy="2286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9DA9D7-C3A8-4177-B499-C393E3CA62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0475" y="4463831"/>
            <a:ext cx="1038370" cy="26673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D551B91-9584-4C7C-8DFA-FECBB4E6031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2176" y="4266789"/>
            <a:ext cx="1000265" cy="2286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2BA9F7A-A58F-40D0-B421-C2DA22832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225" y="4659313"/>
            <a:ext cx="1162212" cy="23815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3B0C662E-1183-4C57-8E5B-459EDA6C59C5}"/>
              </a:ext>
            </a:extLst>
          </p:cNvPr>
          <p:cNvSpPr/>
          <p:nvPr/>
        </p:nvSpPr>
        <p:spPr>
          <a:xfrm>
            <a:off x="4279691" y="1570683"/>
            <a:ext cx="848825" cy="850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1DE6C8D-5918-4F96-AAA1-B769CD0C0A20}"/>
              </a:ext>
            </a:extLst>
          </p:cNvPr>
          <p:cNvSpPr/>
          <p:nvPr/>
        </p:nvSpPr>
        <p:spPr>
          <a:xfrm>
            <a:off x="2554883" y="964017"/>
            <a:ext cx="2784845" cy="810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Probing the interaction strength:</a:t>
            </a:r>
            <a:endParaRPr lang="en-DE" sz="1200" dirty="0">
              <a:solidFill>
                <a:schemeClr val="tx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4C47EEC-5741-435F-A4CE-EDD5472EA664}"/>
              </a:ext>
            </a:extLst>
          </p:cNvPr>
          <p:cNvGrpSpPr/>
          <p:nvPr/>
        </p:nvGrpSpPr>
        <p:grpSpPr>
          <a:xfrm>
            <a:off x="2977442" y="1465915"/>
            <a:ext cx="1909958" cy="579612"/>
            <a:chOff x="3301569" y="929158"/>
            <a:chExt cx="1909958" cy="57961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E33E6FD-7E1E-4B9D-ABFF-B3C620279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1569" y="929158"/>
              <a:ext cx="1909958" cy="579612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B693AB6-290B-4F56-8DF2-BB105A190D49}"/>
                </a:ext>
              </a:extLst>
            </p:cNvPr>
            <p:cNvSpPr/>
            <p:nvPr/>
          </p:nvSpPr>
          <p:spPr>
            <a:xfrm>
              <a:off x="4459574" y="994618"/>
              <a:ext cx="554636" cy="2243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853499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chemistry studies of 116Lv and 117Ts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6BBA7F-4088-4E3A-825E-2444B8B9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2F835BF-B053-4D69-8A12-729E17779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idx="4294967295"/>
          </p:nvPr>
        </p:nvSpPr>
        <p:spPr>
          <a:xfrm>
            <a:off x="0" y="1084263"/>
            <a:ext cx="8420100" cy="3678237"/>
          </a:xfrm>
        </p:spPr>
        <p:txBody>
          <a:bodyPr/>
          <a:lstStyle/>
          <a:p>
            <a:r>
              <a:rPr lang="en-US" sz="1400" dirty="0"/>
              <a:t>All known </a:t>
            </a:r>
            <a:r>
              <a:rPr lang="en-US" sz="1400" baseline="-25000" dirty="0"/>
              <a:t>116</a:t>
            </a:r>
            <a:r>
              <a:rPr lang="en-US" sz="1400" dirty="0"/>
              <a:t>Lv and </a:t>
            </a:r>
            <a:r>
              <a:rPr lang="en-US" sz="1400" baseline="-25000" dirty="0">
                <a:solidFill>
                  <a:schemeClr val="tx1"/>
                </a:solidFill>
              </a:rPr>
              <a:t>117</a:t>
            </a:r>
            <a:r>
              <a:rPr lang="en-US" sz="1400" dirty="0">
                <a:solidFill>
                  <a:schemeClr val="tx1"/>
                </a:solidFill>
              </a:rPr>
              <a:t>Ts</a:t>
            </a:r>
            <a:r>
              <a:rPr lang="en-US" sz="1400" dirty="0"/>
              <a:t> isotopes have half-lives below 60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Current </a:t>
            </a:r>
            <a:r>
              <a:rPr lang="en-US" sz="1400" dirty="0" err="1"/>
              <a:t>MiniCOMPACT</a:t>
            </a:r>
            <a:r>
              <a:rPr lang="en-US" sz="1400" dirty="0"/>
              <a:t> + RTC setup needs ca. 500 </a:t>
            </a:r>
            <a:r>
              <a:rPr lang="en-US" sz="1400" dirty="0" err="1"/>
              <a:t>ms</a:t>
            </a:r>
            <a:r>
              <a:rPr lang="en-US" sz="1400" dirty="0"/>
              <a:t> extraction time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Prerequisites for </a:t>
            </a:r>
            <a:r>
              <a:rPr lang="en-US" sz="1400" b="1" dirty="0" err="1"/>
              <a:t>Lv</a:t>
            </a:r>
            <a:r>
              <a:rPr lang="en-US" sz="1400" b="1" dirty="0"/>
              <a:t> or </a:t>
            </a:r>
            <a:r>
              <a:rPr lang="en-US" sz="1400" b="1" dirty="0" err="1"/>
              <a:t>Ts</a:t>
            </a:r>
            <a:r>
              <a:rPr lang="en-US" sz="1400" b="1" dirty="0"/>
              <a:t> studies</a:t>
            </a:r>
          </a:p>
          <a:p>
            <a:pPr marL="0" indent="0">
              <a:buNone/>
            </a:pPr>
            <a:endParaRPr lang="en-US" sz="800" b="1" dirty="0"/>
          </a:p>
          <a:p>
            <a:pPr marL="342900" indent="-342900">
              <a:buClrTx/>
              <a:buAutoNum type="arabicParenR"/>
            </a:pPr>
            <a:r>
              <a:rPr lang="en-US" sz="1400" dirty="0">
                <a:solidFill>
                  <a:schemeClr val="tx1"/>
                </a:solidFill>
              </a:rPr>
              <a:t>Development of a gas-stopping cell with shorter extraction time</a:t>
            </a:r>
          </a:p>
          <a:p>
            <a:pPr marL="342900" indent="-342900">
              <a:buClrTx/>
              <a:buFont typeface="Wingdings" charset="2"/>
              <a:buAutoNum type="arabicParenR"/>
            </a:pPr>
            <a:r>
              <a:rPr lang="en-US" sz="1400" dirty="0"/>
              <a:t>Studies with homologues Po and At</a:t>
            </a:r>
          </a:p>
          <a:p>
            <a:pPr marL="0" indent="0">
              <a:buNone/>
            </a:pPr>
            <a:endParaRPr lang="en-US" sz="140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6406085" y="3854811"/>
            <a:ext cx="2579818" cy="897728"/>
            <a:chOff x="6348098" y="2913648"/>
            <a:chExt cx="2579818" cy="897728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348098" y="2913648"/>
              <a:ext cx="2579818" cy="897728"/>
              <a:chOff x="6395991" y="2007793"/>
              <a:chExt cx="2579818" cy="897728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5991" y="2007793"/>
                <a:ext cx="2579818" cy="897728"/>
              </a:xfrm>
              <a:prstGeom prst="rect">
                <a:avLst/>
              </a:prstGeom>
            </p:spPr>
          </p:pic>
          <p:sp>
            <p:nvSpPr>
              <p:cNvPr id="6" name="Rechteck 5"/>
              <p:cNvSpPr/>
              <p:nvPr/>
            </p:nvSpPr>
            <p:spPr>
              <a:xfrm>
                <a:off x="7987561" y="2569640"/>
                <a:ext cx="300877" cy="31683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8289732" y="2304054"/>
                <a:ext cx="328052" cy="27676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hteck 8"/>
            <p:cNvSpPr/>
            <p:nvPr/>
          </p:nvSpPr>
          <p:spPr>
            <a:xfrm>
              <a:off x="7939668" y="3204097"/>
              <a:ext cx="300877" cy="2825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8240544" y="3475495"/>
              <a:ext cx="329347" cy="3168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561376" y="1294455"/>
            <a:ext cx="2216085" cy="2246257"/>
            <a:chOff x="6128709" y="1238343"/>
            <a:chExt cx="2216085" cy="2246257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16527D"/>
                </a:clrFrom>
                <a:clrTo>
                  <a:srgbClr val="16527D">
                    <a:alpha val="0"/>
                  </a:srgbClr>
                </a:clrTo>
              </a:clrChange>
            </a:blip>
            <a:srcRect l="37289" r="1866" b="22043"/>
            <a:stretch/>
          </p:blipFill>
          <p:spPr>
            <a:xfrm>
              <a:off x="6128709" y="1238343"/>
              <a:ext cx="2216085" cy="2246257"/>
            </a:xfrm>
            <a:prstGeom prst="rect">
              <a:avLst/>
            </a:prstGeom>
          </p:spPr>
        </p:pic>
        <p:sp>
          <p:nvSpPr>
            <p:cNvPr id="13" name="Rectangle 10"/>
            <p:cNvSpPr/>
            <p:nvPr/>
          </p:nvSpPr>
          <p:spPr>
            <a:xfrm>
              <a:off x="6406084" y="1238343"/>
              <a:ext cx="1938709" cy="1104235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7"/>
          <p:cNvSpPr/>
          <p:nvPr/>
        </p:nvSpPr>
        <p:spPr>
          <a:xfrm>
            <a:off x="6289933" y="1084519"/>
            <a:ext cx="1810703" cy="1219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>
                <a:solidFill>
                  <a:srgbClr val="333333"/>
                </a:solidFill>
              </a:rPr>
              <a:t>T</a:t>
            </a:r>
            <a:r>
              <a:rPr lang="en-US" sz="1050" i="1" baseline="-25000" dirty="0">
                <a:solidFill>
                  <a:srgbClr val="333333"/>
                </a:solidFill>
              </a:rPr>
              <a:t>1/2</a:t>
            </a:r>
            <a:r>
              <a:rPr lang="en-US" sz="1050" dirty="0">
                <a:solidFill>
                  <a:srgbClr val="333333"/>
                </a:solidFill>
              </a:rPr>
              <a:t> </a:t>
            </a:r>
          </a:p>
          <a:p>
            <a:pPr algn="ctr"/>
            <a:r>
              <a:rPr lang="en-US" sz="1050" dirty="0">
                <a:solidFill>
                  <a:srgbClr val="333333"/>
                </a:solidFill>
              </a:rPr>
              <a:t>&lt; 60 </a:t>
            </a:r>
            <a:r>
              <a:rPr lang="en-US" sz="1050" dirty="0" err="1">
                <a:solidFill>
                  <a:srgbClr val="333333"/>
                </a:solidFill>
              </a:rPr>
              <a:t>ms</a:t>
            </a:r>
            <a:endParaRPr lang="en-US" sz="1050" dirty="0">
              <a:solidFill>
                <a:srgbClr val="333333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461545" y="2089815"/>
            <a:ext cx="2990650" cy="872463"/>
            <a:chOff x="343322" y="1786470"/>
            <a:chExt cx="2990650" cy="872463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93DD"/>
                </a:clrFrom>
                <a:clrTo>
                  <a:srgbClr val="0093D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430" y="2417583"/>
              <a:ext cx="444690" cy="110545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1015255" y="2397323"/>
              <a:ext cx="813540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50" dirty="0"/>
                <a:t>RTC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584814" y="2053986"/>
              <a:ext cx="1749158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/>
                <a:t>xCOMPACT</a:t>
              </a:r>
              <a:endParaRPr lang="de-DE" dirty="0"/>
            </a:p>
          </p:txBody>
        </p:sp>
        <p:sp>
          <p:nvSpPr>
            <p:cNvPr id="25" name="Achteck 24"/>
            <p:cNvSpPr/>
            <p:nvPr/>
          </p:nvSpPr>
          <p:spPr>
            <a:xfrm>
              <a:off x="343322" y="1786470"/>
              <a:ext cx="558257" cy="545964"/>
            </a:xfrm>
            <a:prstGeom prst="octagon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isometricLeftDown">
                <a:rot lat="937428" lon="3965153" rev="6393"/>
              </a:camera>
              <a:lightRig rig="flood" dir="t"/>
            </a:scene3d>
            <a:sp3d extrusionH="88900" contourW="114300">
              <a:bevelT w="0" h="374650"/>
              <a:bevelB w="38100"/>
              <a:extrusionClr>
                <a:schemeClr val="accent1"/>
              </a:extrusionClr>
              <a:contourClr>
                <a:schemeClr val="bg1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1223149" y="1974080"/>
              <a:ext cx="259843" cy="686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936000" lon="3966000" rev="6000"/>
              </a:camera>
              <a:lightRig rig="threePt" dir="t"/>
            </a:scene3d>
            <a:sp3d>
              <a:bevelT w="0" h="127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 rot="5840967">
              <a:off x="1223945" y="1962149"/>
              <a:ext cx="49742" cy="26240"/>
            </a:xfrm>
            <a:prstGeom prst="ellipse">
              <a:avLst/>
            </a:prstGeom>
            <a:solidFill>
              <a:srgbClr val="FDBB63"/>
            </a:solidFill>
            <a:ln>
              <a:noFill/>
            </a:ln>
            <a:effectLst/>
            <a:scene3d>
              <a:camera prst="orthographicFront">
                <a:rot lat="936000" lon="3966000" rev="6000"/>
              </a:camera>
              <a:lightRig rig="threePt" dir="t"/>
            </a:scene3d>
            <a:sp3d>
              <a:bevelT w="0" h="4826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1015255" y="1877505"/>
              <a:ext cx="371686" cy="291762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  <a:scene3d>
              <a:camera prst="orthographicFront">
                <a:rot lat="936000" lon="3966000" rev="60000"/>
              </a:camera>
              <a:lightRig rig="threePt" dir="t"/>
            </a:scene3d>
            <a:sp3d extrusionH="76200">
              <a:bevelT w="19050" h="44450"/>
              <a:bevelB w="69850" h="44450"/>
              <a:extrusionClr>
                <a:schemeClr val="bg1">
                  <a:lumMod val="75000"/>
                </a:schemeClr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1" name="Zierrahmen 30"/>
            <p:cNvSpPr/>
            <p:nvPr/>
          </p:nvSpPr>
          <p:spPr>
            <a:xfrm>
              <a:off x="515430" y="1923360"/>
              <a:ext cx="192653" cy="233823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936000" lon="3966000" rev="6000"/>
              </a:camera>
              <a:lightRig rig="threePt" dir="t"/>
            </a:scene3d>
            <a:sp3d contour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2" name="Pfeil nach unten 31"/>
            <p:cNvSpPr/>
            <p:nvPr/>
          </p:nvSpPr>
          <p:spPr>
            <a:xfrm rot="15940030">
              <a:off x="1015170" y="1973914"/>
              <a:ext cx="158610" cy="78754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  <a:effectLst/>
            <a:scene3d>
              <a:camera prst="orthographicFront">
                <a:rot lat="0" lon="1949999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cxnSp>
        <p:nvCxnSpPr>
          <p:cNvPr id="35" name="Gerade Verbindung mit Pfeil 34"/>
          <p:cNvCxnSpPr/>
          <p:nvPr/>
        </p:nvCxnSpPr>
        <p:spPr>
          <a:xfrm flipH="1" flipV="1">
            <a:off x="1601216" y="2574290"/>
            <a:ext cx="382835" cy="3835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1941487" y="2827046"/>
            <a:ext cx="1099981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100" dirty="0"/>
              <a:t>RTC governs</a:t>
            </a:r>
          </a:p>
          <a:p>
            <a:pPr algn="ctr"/>
            <a:r>
              <a:rPr lang="en-US" sz="1100" dirty="0"/>
              <a:t>extraction time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843" y="1708211"/>
            <a:ext cx="2984534" cy="2246523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9933" y="256085"/>
            <a:ext cx="1228527" cy="7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2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Homologues studies: Po and At at Rez (Cz) and GSI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F11801-DCAA-4D9C-918D-3019DD1F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DBA7A5-26A9-4A66-AD6F-70EE3458F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idx="4294967295"/>
          </p:nvPr>
        </p:nvSpPr>
        <p:spPr>
          <a:xfrm>
            <a:off x="0" y="995363"/>
            <a:ext cx="5827713" cy="3676650"/>
          </a:xfrm>
        </p:spPr>
        <p:txBody>
          <a:bodyPr/>
          <a:lstStyle/>
          <a:p>
            <a:r>
              <a:rPr lang="en-US" sz="1400" dirty="0"/>
              <a:t>Experimental campaign to study gas-phase chemistry of Po and At</a:t>
            </a:r>
          </a:p>
          <a:p>
            <a:pPr lvl="1"/>
            <a:r>
              <a:rPr lang="en-US" sz="1100" dirty="0"/>
              <a:t>At GSI and the cyclotron of UJV </a:t>
            </a:r>
            <a:r>
              <a:rPr lang="en-US" sz="1100" dirty="0" err="1"/>
              <a:t>Rez</a:t>
            </a:r>
            <a:r>
              <a:rPr lang="en-US" sz="1100" dirty="0"/>
              <a:t>, Czech republic</a:t>
            </a:r>
          </a:p>
          <a:p>
            <a:pPr lvl="1"/>
            <a:r>
              <a:rPr lang="de-DE" sz="1100" dirty="0"/>
              <a:t>Chromatography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short-lived</a:t>
            </a:r>
            <a:r>
              <a:rPr lang="de-DE" sz="1100" dirty="0"/>
              <a:t> </a:t>
            </a:r>
            <a:r>
              <a:rPr lang="de-DE" sz="1100" dirty="0" err="1"/>
              <a:t>nuclides</a:t>
            </a:r>
            <a:r>
              <a:rPr lang="de-DE" sz="1100" dirty="0"/>
              <a:t> at </a:t>
            </a:r>
            <a:r>
              <a:rPr lang="de-DE" sz="1100" dirty="0" err="1"/>
              <a:t>elevated</a:t>
            </a:r>
            <a:r>
              <a:rPr lang="de-DE" sz="1100" dirty="0"/>
              <a:t> </a:t>
            </a:r>
            <a:r>
              <a:rPr lang="de-DE" sz="1100" dirty="0" err="1"/>
              <a:t>temperatures</a:t>
            </a:r>
            <a:endParaRPr lang="en-US" sz="1100" dirty="0"/>
          </a:p>
          <a:p>
            <a:pPr lvl="1"/>
            <a:r>
              <a:rPr lang="de-DE" sz="1100" dirty="0" err="1"/>
              <a:t>Detection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short-lived</a:t>
            </a:r>
            <a:r>
              <a:rPr lang="de-DE" sz="1100" dirty="0"/>
              <a:t> </a:t>
            </a:r>
            <a:r>
              <a:rPr lang="de-DE" sz="1100" dirty="0" err="1"/>
              <a:t>activity</a:t>
            </a:r>
            <a:r>
              <a:rPr lang="de-DE" sz="1100" dirty="0"/>
              <a:t> by Gamma </a:t>
            </a:r>
            <a:r>
              <a:rPr lang="de-DE" sz="1100" dirty="0" err="1"/>
              <a:t>or</a:t>
            </a:r>
            <a:r>
              <a:rPr lang="de-DE" sz="1100" dirty="0"/>
              <a:t> Alpha-</a:t>
            </a:r>
            <a:r>
              <a:rPr lang="de-DE" sz="1100" dirty="0" err="1"/>
              <a:t>spectroscopy</a:t>
            </a:r>
            <a:endParaRPr lang="en-US" sz="1100" dirty="0"/>
          </a:p>
          <a:p>
            <a:endParaRPr lang="en-US" sz="500" dirty="0"/>
          </a:p>
          <a:p>
            <a:r>
              <a:rPr lang="en-US" sz="1400" dirty="0"/>
              <a:t>Compound formation leading to different volatilities</a:t>
            </a:r>
          </a:p>
          <a:p>
            <a:pPr lvl="1"/>
            <a:r>
              <a:rPr lang="de-DE" sz="1100" dirty="0"/>
              <a:t>Addition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reactive</a:t>
            </a:r>
            <a:r>
              <a:rPr lang="de-DE" sz="1100" dirty="0"/>
              <a:t> </a:t>
            </a:r>
            <a:r>
              <a:rPr lang="de-DE" sz="1100" dirty="0" err="1"/>
              <a:t>gases</a:t>
            </a:r>
            <a:endParaRPr lang="de-DE" sz="1100" dirty="0"/>
          </a:p>
          <a:p>
            <a:pPr lvl="1"/>
            <a:r>
              <a:rPr lang="de-DE" sz="1100" dirty="0" err="1"/>
              <a:t>Quartz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gold</a:t>
            </a:r>
            <a:r>
              <a:rPr lang="de-DE" sz="1100" dirty="0"/>
              <a:t> </a:t>
            </a:r>
            <a:r>
              <a:rPr lang="de-DE" sz="1100" dirty="0" err="1"/>
              <a:t>surfaces</a:t>
            </a:r>
            <a:endParaRPr lang="en-US" sz="1100" dirty="0"/>
          </a:p>
          <a:p>
            <a:endParaRPr lang="en-US" sz="500" dirty="0"/>
          </a:p>
          <a:p>
            <a:r>
              <a:rPr lang="de-DE" sz="1400" dirty="0"/>
              <a:t>Experiments </a:t>
            </a:r>
            <a:r>
              <a:rPr lang="de-DE" sz="1400" dirty="0" err="1"/>
              <a:t>yield</a:t>
            </a:r>
            <a:r>
              <a:rPr lang="de-DE" sz="1400" dirty="0"/>
              <a:t> </a:t>
            </a:r>
            <a:r>
              <a:rPr lang="de-DE" sz="1400" dirty="0" err="1"/>
              <a:t>adsorption</a:t>
            </a:r>
            <a:r>
              <a:rPr lang="de-DE" sz="1400" dirty="0"/>
              <a:t> </a:t>
            </a:r>
            <a:r>
              <a:rPr lang="de-DE" sz="1400" dirty="0" err="1"/>
              <a:t>enthalpies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                                             Po, At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compounds</a:t>
            </a:r>
            <a:endParaRPr lang="de-DE" sz="1400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400" dirty="0" err="1"/>
              <a:t>Importand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future</a:t>
            </a:r>
            <a:r>
              <a:rPr lang="de-DE" sz="1400" dirty="0"/>
              <a:t> </a:t>
            </a:r>
            <a:r>
              <a:rPr lang="de-DE" sz="1400" dirty="0" err="1"/>
              <a:t>Lv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Ts</a:t>
            </a:r>
            <a:r>
              <a:rPr lang="de-DE" sz="1400" dirty="0"/>
              <a:t>                                                        </a:t>
            </a:r>
            <a:r>
              <a:rPr lang="de-DE" sz="1400" dirty="0" err="1"/>
              <a:t>experiments</a:t>
            </a:r>
            <a:endParaRPr lang="de-DE" sz="1400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400" dirty="0"/>
              <a:t>Next </a:t>
            </a:r>
            <a:r>
              <a:rPr lang="de-DE" sz="1400" dirty="0" err="1"/>
              <a:t>run</a:t>
            </a:r>
            <a:r>
              <a:rPr lang="de-DE" sz="1400" dirty="0"/>
              <a:t> at </a:t>
            </a:r>
            <a:r>
              <a:rPr lang="de-DE" sz="1400" dirty="0" err="1"/>
              <a:t>Rez</a:t>
            </a:r>
            <a:r>
              <a:rPr lang="de-DE" sz="1400" dirty="0"/>
              <a:t> in March 2024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Rechteck 2"/>
          <p:cNvSpPr/>
          <p:nvPr/>
        </p:nvSpPr>
        <p:spPr>
          <a:xfrm>
            <a:off x="1560984" y="4330454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D. Dietzel (PhD thesis)</a:t>
            </a:r>
          </a:p>
          <a:p>
            <a:r>
              <a:rPr lang="en-US" sz="1200" dirty="0"/>
              <a:t>K. Hermainski (Master thesis)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r="21554"/>
          <a:stretch/>
        </p:blipFill>
        <p:spPr>
          <a:xfrm>
            <a:off x="6094113" y="1282700"/>
            <a:ext cx="1830687" cy="3047754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3943024" y="3042594"/>
            <a:ext cx="1097606" cy="109760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  <a:scene3d>
            <a:camera prst="isometricOffAxis1Top"/>
            <a:lightRig rig="threePt" dir="t"/>
          </a:scene3d>
          <a:sp3d extrusionH="273050">
            <a:bevelT/>
            <a:bevelB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5543550" y="3546475"/>
            <a:ext cx="349250" cy="552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isometricRightUp">
              <a:rot lat="2100000" lon="17400000" rev="0"/>
            </a:camera>
            <a:lightRig rig="threePt" dir="t"/>
          </a:scene3d>
          <a:sp3d prstMaterial="clear">
            <a:bevelT w="12700" h="63500"/>
            <a:bevelB w="25400" h="1079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5099852" y="3816350"/>
            <a:ext cx="306274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4998148" y="3571288"/>
            <a:ext cx="526106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baseline="30000" dirty="0"/>
              <a:t>3</a:t>
            </a:r>
            <a:r>
              <a:rPr lang="de-DE" sz="1100" dirty="0"/>
              <a:t>He</a:t>
            </a:r>
            <a:r>
              <a:rPr lang="de-DE" sz="1100" baseline="30000" dirty="0"/>
              <a:t>2+</a:t>
            </a:r>
            <a:endParaRPr lang="en-US" sz="1100" baseline="30000" dirty="0"/>
          </a:p>
        </p:txBody>
      </p:sp>
      <p:sp>
        <p:nvSpPr>
          <p:cNvPr id="37" name="Textfeld 36"/>
          <p:cNvSpPr txBox="1"/>
          <p:nvPr/>
        </p:nvSpPr>
        <p:spPr>
          <a:xfrm>
            <a:off x="4101335" y="4189594"/>
            <a:ext cx="780983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Cyclotron</a:t>
            </a:r>
            <a:endParaRPr lang="en-US" sz="1100" dirty="0"/>
          </a:p>
        </p:txBody>
      </p:sp>
      <p:sp>
        <p:nvSpPr>
          <p:cNvPr id="38" name="Textfeld 37"/>
          <p:cNvSpPr txBox="1"/>
          <p:nvPr/>
        </p:nvSpPr>
        <p:spPr>
          <a:xfrm>
            <a:off x="5012991" y="4279575"/>
            <a:ext cx="73289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Target </a:t>
            </a:r>
          </a:p>
          <a:p>
            <a:pPr algn="l"/>
            <a:r>
              <a:rPr lang="de-DE" sz="1100" dirty="0" err="1"/>
              <a:t>chamber</a:t>
            </a:r>
            <a:endParaRPr lang="en-US" sz="1100" dirty="0"/>
          </a:p>
        </p:txBody>
      </p:sp>
      <p:sp>
        <p:nvSpPr>
          <p:cNvPr id="34" name="Rechteck 33"/>
          <p:cNvSpPr/>
          <p:nvPr/>
        </p:nvSpPr>
        <p:spPr>
          <a:xfrm>
            <a:off x="5499608" y="3625850"/>
            <a:ext cx="238515" cy="423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isometricRightUp">
              <a:rot lat="2100000" lon="66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extfeld 39"/>
          <p:cNvSpPr txBox="1"/>
          <p:nvPr/>
        </p:nvSpPr>
        <p:spPr>
          <a:xfrm>
            <a:off x="5025830" y="3200540"/>
            <a:ext cx="473206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BiO</a:t>
            </a:r>
            <a:r>
              <a:rPr lang="de-DE" sz="1100" baseline="-25000" dirty="0"/>
              <a:t>2</a:t>
            </a:r>
            <a:endParaRPr lang="en-US" sz="1100" baseline="-25000" dirty="0"/>
          </a:p>
        </p:txBody>
      </p:sp>
      <p:cxnSp>
        <p:nvCxnSpPr>
          <p:cNvPr id="42" name="Gerader Verbinder 41"/>
          <p:cNvCxnSpPr/>
          <p:nvPr/>
        </p:nvCxnSpPr>
        <p:spPr>
          <a:xfrm>
            <a:off x="5429303" y="3420439"/>
            <a:ext cx="153975" cy="25771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753646" y="4012487"/>
            <a:ext cx="394911" cy="516148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6151380" y="4528635"/>
            <a:ext cx="1122272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7260866" y="3971925"/>
            <a:ext cx="0" cy="567576"/>
          </a:xfrm>
          <a:prstGeom prst="line">
            <a:avLst/>
          </a:prstGeom>
          <a:ln w="28575">
            <a:headEnd type="triangle" w="med" len="lg"/>
            <a:tailEnd type="non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6097015" y="4497456"/>
            <a:ext cx="1253869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PTFE </a:t>
            </a:r>
            <a:r>
              <a:rPr lang="de-DE" sz="1100" dirty="0" err="1"/>
              <a:t>tube</a:t>
            </a:r>
            <a:r>
              <a:rPr lang="de-DE" sz="1100" dirty="0"/>
              <a:t> ~10m</a:t>
            </a:r>
            <a:endParaRPr lang="en-US" sz="1100" dirty="0"/>
          </a:p>
        </p:txBody>
      </p:sp>
      <p:cxnSp>
        <p:nvCxnSpPr>
          <p:cNvPr id="54" name="Gerader Verbinder 53"/>
          <p:cNvCxnSpPr>
            <a:endCxn id="38" idx="0"/>
          </p:cNvCxnSpPr>
          <p:nvPr/>
        </p:nvCxnSpPr>
        <p:spPr>
          <a:xfrm flipH="1">
            <a:off x="5379438" y="4037981"/>
            <a:ext cx="144816" cy="241594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6356883" y="4284721"/>
            <a:ext cx="686406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At in He</a:t>
            </a:r>
            <a:endParaRPr lang="en-US" sz="1100" dirty="0"/>
          </a:p>
        </p:txBody>
      </p:sp>
      <p:cxnSp>
        <p:nvCxnSpPr>
          <p:cNvPr id="59" name="Gerader Verbinder 58"/>
          <p:cNvCxnSpPr/>
          <p:nvPr/>
        </p:nvCxnSpPr>
        <p:spPr>
          <a:xfrm>
            <a:off x="5660451" y="3140747"/>
            <a:ext cx="0" cy="304453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5488705" y="2852357"/>
            <a:ext cx="365806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He</a:t>
            </a:r>
            <a:endParaRPr lang="en-US" sz="1100" dirty="0"/>
          </a:p>
        </p:txBody>
      </p:sp>
      <p:cxnSp>
        <p:nvCxnSpPr>
          <p:cNvPr id="63" name="Gerader Verbinder 62"/>
          <p:cNvCxnSpPr/>
          <p:nvPr/>
        </p:nvCxnSpPr>
        <p:spPr>
          <a:xfrm>
            <a:off x="7260866" y="4159262"/>
            <a:ext cx="602852" cy="13197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hteck 67"/>
          <p:cNvSpPr/>
          <p:nvPr/>
        </p:nvSpPr>
        <p:spPr>
          <a:xfrm>
            <a:off x="7949519" y="3445200"/>
            <a:ext cx="11496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Reactive gases</a:t>
            </a:r>
          </a:p>
          <a:p>
            <a:r>
              <a:rPr lang="de-DE" sz="1100" dirty="0"/>
              <a:t>(H</a:t>
            </a:r>
            <a:r>
              <a:rPr lang="de-DE" sz="1100" baseline="-25000" dirty="0"/>
              <a:t>2</a:t>
            </a:r>
            <a:r>
              <a:rPr lang="de-DE" sz="1100" dirty="0"/>
              <a:t>, O</a:t>
            </a:r>
            <a:r>
              <a:rPr lang="de-DE" sz="1100" baseline="-25000" dirty="0"/>
              <a:t>2</a:t>
            </a:r>
            <a:r>
              <a:rPr lang="de-DE" sz="1100" dirty="0"/>
              <a:t>)</a:t>
            </a:r>
            <a:endParaRPr lang="en-US" sz="1100" dirty="0"/>
          </a:p>
        </p:txBody>
      </p:sp>
      <p:cxnSp>
        <p:nvCxnSpPr>
          <p:cNvPr id="69" name="Gerader Verbinder 68"/>
          <p:cNvCxnSpPr/>
          <p:nvPr/>
        </p:nvCxnSpPr>
        <p:spPr>
          <a:xfrm flipH="1">
            <a:off x="7924800" y="4151956"/>
            <a:ext cx="451640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8376440" y="3847503"/>
            <a:ext cx="0" cy="30445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6034698" y="3243249"/>
            <a:ext cx="665567" cy="2616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 err="1"/>
              <a:t>Cooling</a:t>
            </a:r>
            <a:endParaRPr lang="en-US" sz="1100" baseline="-25000" dirty="0"/>
          </a:p>
        </p:txBody>
      </p:sp>
      <p:cxnSp>
        <p:nvCxnSpPr>
          <p:cNvPr id="78" name="Gerader Verbinder 77"/>
          <p:cNvCxnSpPr/>
          <p:nvPr/>
        </p:nvCxnSpPr>
        <p:spPr>
          <a:xfrm>
            <a:off x="6700086" y="2167608"/>
            <a:ext cx="511312" cy="295779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6148298" y="2043208"/>
            <a:ext cx="521297" cy="2616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Oven</a:t>
            </a:r>
            <a:endParaRPr lang="en-US" sz="1100" baseline="-25000" dirty="0"/>
          </a:p>
        </p:txBody>
      </p:sp>
      <p:cxnSp>
        <p:nvCxnSpPr>
          <p:cNvPr id="82" name="Gerader Verbinder 81"/>
          <p:cNvCxnSpPr/>
          <p:nvPr/>
        </p:nvCxnSpPr>
        <p:spPr>
          <a:xfrm>
            <a:off x="6723949" y="3419102"/>
            <a:ext cx="511312" cy="295779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 flipV="1">
            <a:off x="6723949" y="1777677"/>
            <a:ext cx="421305" cy="30006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>
            <a:endCxn id="87" idx="1"/>
          </p:cNvCxnSpPr>
          <p:nvPr/>
        </p:nvCxnSpPr>
        <p:spPr>
          <a:xfrm flipV="1">
            <a:off x="7238303" y="2671162"/>
            <a:ext cx="552810" cy="29491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feld 86"/>
          <p:cNvSpPr txBox="1"/>
          <p:nvPr/>
        </p:nvSpPr>
        <p:spPr>
          <a:xfrm>
            <a:off x="7791113" y="2455718"/>
            <a:ext cx="1234633" cy="43088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100" dirty="0"/>
              <a:t>Chromatography</a:t>
            </a:r>
          </a:p>
          <a:p>
            <a:pPr algn="ctr"/>
            <a:r>
              <a:rPr lang="de-DE" sz="1100" dirty="0"/>
              <a:t>column</a:t>
            </a:r>
            <a:endParaRPr lang="en-US" sz="1100" dirty="0"/>
          </a:p>
        </p:txBody>
      </p:sp>
      <p:sp>
        <p:nvSpPr>
          <p:cNvPr id="89" name="Textfeld 88"/>
          <p:cNvSpPr txBox="1"/>
          <p:nvPr/>
        </p:nvSpPr>
        <p:spPr>
          <a:xfrm>
            <a:off x="5756648" y="994655"/>
            <a:ext cx="2573281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100" b="1" dirty="0" err="1"/>
              <a:t>Example</a:t>
            </a:r>
            <a:r>
              <a:rPr lang="de-DE" sz="1100" b="1" dirty="0"/>
              <a:t> </a:t>
            </a:r>
            <a:r>
              <a:rPr lang="de-DE" sz="1100" b="1" dirty="0" err="1"/>
              <a:t>setup</a:t>
            </a:r>
            <a:endParaRPr lang="en-US" sz="11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22" y="1125460"/>
            <a:ext cx="643485" cy="623768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93" y="4165606"/>
            <a:ext cx="605257" cy="808608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63" y="4140200"/>
            <a:ext cx="724326" cy="809208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01" y="1190367"/>
            <a:ext cx="933699" cy="504236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620" y="4344134"/>
            <a:ext cx="933873" cy="5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0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faster extraction – Stopping Cell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987330-06A9-4DC5-B0DD-57A1F02E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B46B4-6392-47A1-B5DA-BAD984B87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EMIS 2025 - UniCell - Jochen Ballof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4294967295"/>
          </p:nvPr>
        </p:nvSpPr>
        <p:spPr>
          <a:xfrm>
            <a:off x="906304" y="1042988"/>
            <a:ext cx="5827713" cy="3676650"/>
          </a:xfrm>
        </p:spPr>
        <p:txBody>
          <a:bodyPr/>
          <a:lstStyle/>
          <a:p>
            <a:r>
              <a:rPr lang="en-GB" sz="1400" dirty="0"/>
              <a:t>Replacing RTC by existing buffer-gas cell with ion funnel</a:t>
            </a:r>
          </a:p>
          <a:p>
            <a:r>
              <a:rPr lang="en-GB" sz="1400" dirty="0"/>
              <a:t>DC field accelerates ion -&gt; faster extraction</a:t>
            </a:r>
          </a:p>
          <a:p>
            <a:r>
              <a:rPr lang="en-GB" sz="1400" dirty="0"/>
              <a:t>RF field prevents wall encounters</a:t>
            </a:r>
          </a:p>
          <a:p>
            <a:r>
              <a:rPr lang="en-GB" sz="1400" dirty="0"/>
              <a:t>Proof-of-concept experiment with old „SHIP“ Buffer gas cell</a:t>
            </a:r>
          </a:p>
          <a:p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12" y="58631"/>
            <a:ext cx="693805" cy="6938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24" y="167448"/>
            <a:ext cx="593199" cy="487248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>
            <a:off x="0" y="1606126"/>
            <a:ext cx="6725697" cy="3460788"/>
            <a:chOff x="137922" y="1402080"/>
            <a:chExt cx="6725697" cy="3460788"/>
          </a:xfrm>
        </p:grpSpPr>
        <p:sp>
          <p:nvSpPr>
            <p:cNvPr id="26" name="Ellipse 25"/>
            <p:cNvSpPr/>
            <p:nvPr/>
          </p:nvSpPr>
          <p:spPr>
            <a:xfrm>
              <a:off x="4488181" y="3755183"/>
              <a:ext cx="769619" cy="764256"/>
            </a:xfrm>
            <a:prstGeom prst="ellips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839670" y="1966571"/>
              <a:ext cx="2023949" cy="2023949"/>
            </a:xfrm>
            <a:prstGeom prst="ellips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922" y="1402080"/>
              <a:ext cx="6698152" cy="3460788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>
              <a:off x="4879092" y="2957330"/>
              <a:ext cx="418855" cy="1034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853630" y="3063459"/>
              <a:ext cx="543739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>
                  <a:solidFill>
                    <a:srgbClr val="FF0000"/>
                  </a:solidFill>
                </a:rPr>
                <a:t>F</a:t>
              </a:r>
              <a:r>
                <a:rPr lang="de-DE" baseline="-25000" dirty="0">
                  <a:solidFill>
                    <a:srgbClr val="FF0000"/>
                  </a:solidFill>
                </a:rPr>
                <a:t>RF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 flipH="1">
              <a:off x="5455920" y="2690630"/>
              <a:ext cx="259080" cy="1897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23133" y="1966571"/>
              <a:ext cx="1730348" cy="2216059"/>
            </a:xfrm>
            <a:prstGeom prst="rect">
              <a:avLst/>
            </a:prstGeom>
          </p:spPr>
        </p:pic>
        <p:cxnSp>
          <p:nvCxnSpPr>
            <p:cNvPr id="17" name="Gerade Verbindung mit Pfeil 16"/>
            <p:cNvCxnSpPr>
              <a:cxnSpLocks/>
            </p:cNvCxnSpPr>
            <p:nvPr/>
          </p:nvCxnSpPr>
          <p:spPr>
            <a:xfrm flipH="1">
              <a:off x="5524500" y="2823595"/>
              <a:ext cx="259080" cy="1897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>
              <a:off x="5585460" y="2957330"/>
              <a:ext cx="259080" cy="1897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 flipV="1">
              <a:off x="5311311" y="3351634"/>
              <a:ext cx="152400" cy="2217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 flipV="1">
              <a:off x="5398382" y="3262082"/>
              <a:ext cx="152400" cy="2217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 flipV="1">
              <a:off x="5499541" y="3188354"/>
              <a:ext cx="152400" cy="2217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 rot="894270">
              <a:off x="4815587" y="2600828"/>
              <a:ext cx="54694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>
                  <a:solidFill>
                    <a:schemeClr val="tx2"/>
                  </a:solidFill>
                </a:rPr>
                <a:t>F</a:t>
              </a:r>
              <a:r>
                <a:rPr lang="de-DE" baseline="-25000" dirty="0">
                  <a:solidFill>
                    <a:schemeClr val="tx2"/>
                  </a:solidFill>
                </a:rPr>
                <a:t>DC</a:t>
              </a:r>
              <a:endParaRPr lang="en-US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28" name="Gerader Verbinder 27"/>
            <p:cNvCxnSpPr/>
            <p:nvPr/>
          </p:nvCxnSpPr>
          <p:spPr>
            <a:xfrm flipH="1">
              <a:off x="4488182" y="2545080"/>
              <a:ext cx="472438" cy="1501140"/>
            </a:xfrm>
            <a:prstGeom prst="line">
              <a:avLst/>
            </a:prstGeom>
            <a:ln w="57150">
              <a:solidFill>
                <a:srgbClr val="FDBB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flipH="1">
              <a:off x="5088519" y="3791845"/>
              <a:ext cx="1321143" cy="613861"/>
            </a:xfrm>
            <a:prstGeom prst="line">
              <a:avLst/>
            </a:prstGeom>
            <a:ln w="57150">
              <a:solidFill>
                <a:srgbClr val="FDBB6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Grafik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68" y="3890040"/>
            <a:ext cx="689731" cy="902633"/>
          </a:xfrm>
          <a:prstGeom prst="rect">
            <a:avLst/>
          </a:prstGeom>
        </p:spPr>
      </p:pic>
      <p:sp>
        <p:nvSpPr>
          <p:cNvPr id="36" name="Rechteck 35"/>
          <p:cNvSpPr/>
          <p:nvPr/>
        </p:nvSpPr>
        <p:spPr>
          <a:xfrm>
            <a:off x="6532095" y="39817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S. Götz </a:t>
            </a:r>
            <a:r>
              <a:rPr lang="de-DE" sz="1200" i="1" dirty="0"/>
              <a:t>et al</a:t>
            </a:r>
            <a:r>
              <a:rPr lang="de-DE" sz="1200" dirty="0"/>
              <a:t>., </a:t>
            </a:r>
          </a:p>
          <a:p>
            <a:r>
              <a:rPr lang="en-US" sz="1200" dirty="0"/>
              <a:t>    NIM A 165090 (2021)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Götz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</a:p>
          <a:p>
            <a:r>
              <a:rPr lang="en-US" sz="1200" dirty="0"/>
              <a:t>   NIM B 27 (2021)</a:t>
            </a:r>
            <a:endParaRPr lang="de-DE" sz="1200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2433" y="1143351"/>
            <a:ext cx="1750799" cy="1359637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7042020" y="2586653"/>
            <a:ext cx="1869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de-DE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extr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(Fr) = 24%</a:t>
            </a:r>
            <a:endParaRPr lang="de-DE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930670" y="3016603"/>
            <a:ext cx="2032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sym typeface="Symbol" panose="05050102010706020507" pitchFamily="18" charset="2"/>
              </a:rPr>
              <a:t> 50 </a:t>
            </a:r>
            <a:r>
              <a:rPr lang="de-CH" sz="1400" dirty="0" err="1">
                <a:sym typeface="Symbol" panose="05050102010706020507" pitchFamily="18" charset="2"/>
              </a:rPr>
              <a:t>ms</a:t>
            </a:r>
            <a:r>
              <a:rPr lang="de-CH" sz="1400" dirty="0">
                <a:sym typeface="Symbol" panose="05050102010706020507" pitchFamily="18" charset="2"/>
              </a:rPr>
              <a:t> </a:t>
            </a:r>
            <a:r>
              <a:rPr lang="de-CH" sz="1400" dirty="0" err="1">
                <a:sym typeface="Symbol" panose="05050102010706020507" pitchFamily="18" charset="2"/>
              </a:rPr>
              <a:t>extraction</a:t>
            </a:r>
            <a:r>
              <a:rPr lang="de-CH" sz="1400" dirty="0">
                <a:sym typeface="Symbol" panose="05050102010706020507" pitchFamily="18" charset="2"/>
              </a:rPr>
              <a:t> time</a:t>
            </a:r>
            <a:endParaRPr lang="de-DE" sz="1400" dirty="0"/>
          </a:p>
        </p:txBody>
      </p:sp>
      <p:sp>
        <p:nvSpPr>
          <p:cNvPr id="41" name="Rechteck 40"/>
          <p:cNvSpPr/>
          <p:nvPr/>
        </p:nvSpPr>
        <p:spPr>
          <a:xfrm>
            <a:off x="3621539" y="2515444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~ 30 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6156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folienmaster_2019_50Jahre_16zu9" id="{80228A31-CB38-8C45-BA44-B2C6B2F0FBFF}" vid="{EEE01115-FCFC-4442-9D97-3CF7E176002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gsi-folienmaster_2019_16zu9</Template>
  <TotalTime>0</TotalTime>
  <Words>1901</Words>
  <Application>Microsoft Office PowerPoint</Application>
  <PresentationFormat>Bildschirmpräsentation (16:9)</PresentationFormat>
  <Paragraphs>928</Paragraphs>
  <Slides>18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Verdana</vt:lpstr>
      <vt:lpstr>Wingdings</vt:lpstr>
      <vt:lpstr>fair-gsi-folienmaster_2017_onering</vt:lpstr>
      <vt:lpstr>Towards Lv (Z = 116) Chemistry with UniCell</vt:lpstr>
      <vt:lpstr>Chemical Studies on SHE</vt:lpstr>
      <vt:lpstr>Chemical Studies on SHE</vt:lpstr>
      <vt:lpstr>SHE Chemistry Challenges</vt:lpstr>
      <vt:lpstr>Tools for studying SHE chemistry</vt:lpstr>
      <vt:lpstr>Recent experiments with 114Fl, 113Nh and 115Mc at GSI</vt:lpstr>
      <vt:lpstr>Towards chemistry studies of 116Lv and 117Ts</vt:lpstr>
      <vt:lpstr>Homologues studies: Po and At at Rez (Cz) and GSI</vt:lpstr>
      <vt:lpstr>Towards faster extraction – Stopping Cell</vt:lpstr>
      <vt:lpstr>Towards faster and more efficient extraction – UniCell</vt:lpstr>
      <vt:lpstr>Towards faster extraction – UniCell</vt:lpstr>
      <vt:lpstr>Connecting UniCell to detector: ITGF</vt:lpstr>
      <vt:lpstr>The fabricated ion funnel</vt:lpstr>
      <vt:lpstr>Funnel Transmission 298Lv in extended parameter space</vt:lpstr>
      <vt:lpstr>UniCell – RF Interface PCB</vt:lpstr>
      <vt:lpstr>Summary</vt:lpstr>
      <vt:lpstr>Outlook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UniCell  and the  SHC low-energy beamline</dc:title>
  <dc:creator>Ballof, Jochen</dc:creator>
  <cp:lastModifiedBy>Ballof, Jochen</cp:lastModifiedBy>
  <cp:revision>563</cp:revision>
  <dcterms:created xsi:type="dcterms:W3CDTF">2024-01-23T16:30:07Z</dcterms:created>
  <dcterms:modified xsi:type="dcterms:W3CDTF">2025-11-05T11:56:20Z</dcterms:modified>
</cp:coreProperties>
</file>