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9" r:id="rId3"/>
    <p:sldId id="268" r:id="rId4"/>
    <p:sldId id="260" r:id="rId5"/>
    <p:sldId id="265" r:id="rId6"/>
    <p:sldId id="267" r:id="rId7"/>
    <p:sldId id="280" r:id="rId8"/>
    <p:sldId id="281" r:id="rId9"/>
    <p:sldId id="272" r:id="rId10"/>
    <p:sldId id="263" r:id="rId11"/>
    <p:sldId id="266" r:id="rId12"/>
    <p:sldId id="278" r:id="rId13"/>
    <p:sldId id="264" r:id="rId14"/>
    <p:sldId id="279" r:id="rId15"/>
    <p:sldId id="275" r:id="rId16"/>
    <p:sldId id="276" r:id="rId17"/>
    <p:sldId id="270" r:id="rId18"/>
    <p:sldId id="274" r:id="rId19"/>
    <p:sldId id="271" r:id="rId20"/>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CC8"/>
    <a:srgbClr val="49BFEF"/>
    <a:srgbClr val="5B9BD5"/>
    <a:srgbClr val="D9F6FF"/>
    <a:srgbClr val="D8ED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CDEF57-F513-4CEA-B366-329DCAE2B924}" v="424" dt="2025-10-20T09:17:01.535"/>
    <p1510:client id="{38F8019C-4148-402A-BA1A-99B3FE567229}" v="935" dt="2025-10-20T06:23:57.932"/>
    <p1510:client id="{396403B0-FDDD-43A6-B5B3-3CD1D47908DB}" v="1298" dt="2025-10-20T08:48:45.329"/>
    <p1510:client id="{7194A849-146F-4065-BE1E-D82128162814}" v="526" dt="2025-10-20T10:05:22.821"/>
    <p1510:client id="{E982EED9-C117-4749-843C-41D9CB38E84E}" v="1327" dt="2025-10-21T14:08:09.926"/>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ownloads\2.%20ISOL%20CLS&#54805;&#49345;%20&#52769;&#51221;%20&#44208;&#44284;%20(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ko-KR"/>
              <a:t>Deviation from Nominal Coordinate</a:t>
            </a:r>
            <a:r>
              <a:rPr lang="en-US" altLang="ko-KR" baseline="0"/>
              <a:t> [mm]</a:t>
            </a:r>
            <a:endParaRPr lang="ko-KR" alt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ko-KR" altLang="en-US"/>
        </a:p>
      </c:txPr>
    </c:title>
    <c:autoTitleDeleted val="0"/>
    <c:plotArea>
      <c:layout>
        <c:manualLayout>
          <c:layoutTarget val="inner"/>
          <c:xMode val="edge"/>
          <c:yMode val="edge"/>
          <c:x val="9.5983184561987511E-2"/>
          <c:y val="0.2380291294350837"/>
          <c:w val="0.81357018751707011"/>
          <c:h val="0.61403827404296618"/>
        </c:manualLayout>
      </c:layout>
      <c:scatterChart>
        <c:scatterStyle val="lineMarker"/>
        <c:varyColors val="0"/>
        <c:ser>
          <c:idx val="0"/>
          <c:order val="0"/>
          <c:tx>
            <c:v>dy</c:v>
          </c:tx>
          <c:spPr>
            <a:ln w="19050" cap="rnd">
              <a:noFill/>
              <a:round/>
            </a:ln>
            <a:effectLst/>
          </c:spPr>
          <c:marker>
            <c:symbol val="circle"/>
            <c:size val="5"/>
            <c:spPr>
              <a:solidFill>
                <a:schemeClr val="accent6"/>
              </a:solidFill>
              <a:ln w="9525">
                <a:solidFill>
                  <a:srgbClr val="92D050"/>
                </a:solidFill>
              </a:ln>
              <a:effectLst/>
            </c:spPr>
          </c:marker>
          <c:xVal>
            <c:numRef>
              <c:f>Sheet1!$C$6:$C$14</c:f>
              <c:numCache>
                <c:formatCode>0.000_ </c:formatCode>
                <c:ptCount val="7"/>
                <c:pt idx="0">
                  <c:v>146874.89550000001</c:v>
                </c:pt>
                <c:pt idx="1">
                  <c:v>147312.5662</c:v>
                </c:pt>
                <c:pt idx="2">
                  <c:v>148609.61919999999</c:v>
                </c:pt>
                <c:pt idx="3">
                  <c:v>149456.85519999999</c:v>
                </c:pt>
                <c:pt idx="4">
                  <c:v>150112.606</c:v>
                </c:pt>
                <c:pt idx="5">
                  <c:v>151147.08420000001</c:v>
                </c:pt>
                <c:pt idx="6">
                  <c:v>152165.11040000001</c:v>
                </c:pt>
              </c:numCache>
            </c:numRef>
          </c:xVal>
          <c:yVal>
            <c:numRef>
              <c:f>Sheet1!$J$6:$J$14</c:f>
              <c:numCache>
                <c:formatCode>0.000_ </c:formatCode>
                <c:ptCount val="7"/>
                <c:pt idx="0">
                  <c:v>-1.2236999999986438</c:v>
                </c:pt>
                <c:pt idx="1">
                  <c:v>-5.3399999997054692E-2</c:v>
                </c:pt>
                <c:pt idx="2">
                  <c:v>-8.390400000000227</c:v>
                </c:pt>
                <c:pt idx="3">
                  <c:v>-15.409399999996822</c:v>
                </c:pt>
                <c:pt idx="4">
                  <c:v>-18.987399999998161</c:v>
                </c:pt>
                <c:pt idx="5">
                  <c:v>-21.540399999998044</c:v>
                </c:pt>
                <c:pt idx="6">
                  <c:v>-24.206399999999121</c:v>
                </c:pt>
              </c:numCache>
            </c:numRef>
          </c:yVal>
          <c:smooth val="0"/>
          <c:extLst>
            <c:ext xmlns:c16="http://schemas.microsoft.com/office/drawing/2014/chart" uri="{C3380CC4-5D6E-409C-BE32-E72D297353CC}">
              <c16:uniqueId val="{00000000-F2BB-4F7C-8485-1B70090F0FE6}"/>
            </c:ext>
          </c:extLst>
        </c:ser>
        <c:ser>
          <c:idx val="1"/>
          <c:order val="1"/>
          <c:tx>
            <c:v>dZ</c:v>
          </c:tx>
          <c:spPr>
            <a:ln w="19050" cap="rnd">
              <a:noFill/>
              <a:round/>
            </a:ln>
            <a:effectLst/>
          </c:spPr>
          <c:marker>
            <c:symbol val="circle"/>
            <c:size val="5"/>
            <c:spPr>
              <a:solidFill>
                <a:srgbClr val="00B0F0"/>
              </a:solidFill>
              <a:ln w="9525">
                <a:solidFill>
                  <a:schemeClr val="accent1"/>
                </a:solidFill>
              </a:ln>
              <a:effectLst/>
            </c:spPr>
          </c:marker>
          <c:xVal>
            <c:numRef>
              <c:f>Sheet1!$C$6:$C$14</c:f>
              <c:numCache>
                <c:formatCode>0.000_ </c:formatCode>
                <c:ptCount val="7"/>
                <c:pt idx="0">
                  <c:v>146874.89550000001</c:v>
                </c:pt>
                <c:pt idx="1">
                  <c:v>147312.5662</c:v>
                </c:pt>
                <c:pt idx="2">
                  <c:v>148609.61919999999</c:v>
                </c:pt>
                <c:pt idx="3">
                  <c:v>149456.85519999999</c:v>
                </c:pt>
                <c:pt idx="4">
                  <c:v>150112.606</c:v>
                </c:pt>
                <c:pt idx="5">
                  <c:v>151147.08420000001</c:v>
                </c:pt>
                <c:pt idx="6">
                  <c:v>152165.11040000001</c:v>
                </c:pt>
              </c:numCache>
            </c:numRef>
          </c:xVal>
          <c:yVal>
            <c:numRef>
              <c:f>Sheet1!$K$6:$K$14</c:f>
              <c:numCache>
                <c:formatCode>0.000_ </c:formatCode>
                <c:ptCount val="7"/>
                <c:pt idx="0">
                  <c:v>-1.2570000000000618</c:v>
                </c:pt>
                <c:pt idx="1">
                  <c:v>0.70800000000008367</c:v>
                </c:pt>
                <c:pt idx="2">
                  <c:v>1.4939999999999145</c:v>
                </c:pt>
                <c:pt idx="3">
                  <c:v>1.4349999999999454</c:v>
                </c:pt>
                <c:pt idx="4">
                  <c:v>2.1189999999999145</c:v>
                </c:pt>
                <c:pt idx="5">
                  <c:v>2.4659999999998945</c:v>
                </c:pt>
                <c:pt idx="6">
                  <c:v>4.75</c:v>
                </c:pt>
              </c:numCache>
            </c:numRef>
          </c:yVal>
          <c:smooth val="0"/>
          <c:extLst>
            <c:ext xmlns:c16="http://schemas.microsoft.com/office/drawing/2014/chart" uri="{C3380CC4-5D6E-409C-BE32-E72D297353CC}">
              <c16:uniqueId val="{00000001-F2BB-4F7C-8485-1B70090F0FE6}"/>
            </c:ext>
          </c:extLst>
        </c:ser>
        <c:dLbls>
          <c:showLegendKey val="0"/>
          <c:showVal val="0"/>
          <c:showCatName val="0"/>
          <c:showSerName val="0"/>
          <c:showPercent val="0"/>
          <c:showBubbleSize val="0"/>
        </c:dLbls>
        <c:axId val="196889903"/>
        <c:axId val="315160287"/>
      </c:scatterChart>
      <c:valAx>
        <c:axId val="196889903"/>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crossAx val="315160287"/>
        <c:crosses val="max"/>
        <c:crossBetween val="midCat"/>
      </c:valAx>
      <c:valAx>
        <c:axId val="3151602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96889903"/>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2DF6B8-AA2D-4CB2-A1F0-FB4FEC09E276}" type="datetimeFigureOut">
              <a:rPr lang="ko-KR" altLang="en-US" smtClean="0"/>
              <a:t>2025-10-21</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084F32-555D-48A5-959A-DB8033AE12F7}" type="slidenum">
              <a:rPr lang="ko-KR" altLang="en-US" smtClean="0"/>
              <a:t>‹#›</a:t>
            </a:fld>
            <a:endParaRPr lang="ko-KR" altLang="en-US"/>
          </a:p>
        </p:txBody>
      </p:sp>
    </p:spTree>
    <p:extLst>
      <p:ext uri="{BB962C8B-B14F-4D97-AF65-F5344CB8AC3E}">
        <p14:creationId xmlns:p14="http://schemas.microsoft.com/office/powerpoint/2010/main" val="239480825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solidFill>
                  <a:srgbClr val="303030"/>
                </a:solidFill>
                <a:ea typeface="맑은 고딕"/>
              </a:rPr>
              <a:t>Good morning. I am Jaehyun Song from IRIS, and I will be presenting on the 'Online commissioning and current status of </a:t>
            </a:r>
            <a:r>
              <a:rPr lang="en-US" altLang="ko-KR" dirty="0" err="1">
                <a:solidFill>
                  <a:srgbClr val="303030"/>
                </a:solidFill>
                <a:ea typeface="맑은 고딕"/>
              </a:rPr>
              <a:t>CLaSsy</a:t>
            </a:r>
            <a:r>
              <a:rPr lang="en-US" altLang="ko-KR" dirty="0">
                <a:solidFill>
                  <a:srgbClr val="303030"/>
                </a:solidFill>
                <a:ea typeface="맑은 고딕"/>
              </a:rPr>
              <a:t> at RAON'. </a:t>
            </a:r>
          </a:p>
        </p:txBody>
      </p:sp>
      <p:sp>
        <p:nvSpPr>
          <p:cNvPr id="4" name="슬라이드 번호 개체 틀 3"/>
          <p:cNvSpPr>
            <a:spLocks noGrp="1"/>
          </p:cNvSpPr>
          <p:nvPr>
            <p:ph type="sldNum" sz="quarter" idx="5"/>
          </p:nvPr>
        </p:nvSpPr>
        <p:spPr/>
        <p:txBody>
          <a:bodyPr/>
          <a:lstStyle/>
          <a:p>
            <a:fld id="{48084F32-555D-48A5-959A-DB8033AE12F7}" type="slidenum">
              <a:rPr lang="ko-KR" altLang="en-US" smtClean="0"/>
              <a:t>1</a:t>
            </a:fld>
            <a:endParaRPr lang="ko-KR" altLang="en-US"/>
          </a:p>
        </p:txBody>
      </p:sp>
    </p:spTree>
    <p:extLst>
      <p:ext uri="{BB962C8B-B14F-4D97-AF65-F5344CB8AC3E}">
        <p14:creationId xmlns:p14="http://schemas.microsoft.com/office/powerpoint/2010/main" val="1591003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1" dirty="0" err="1">
                <a:solidFill>
                  <a:srgbClr val="262626"/>
                </a:solidFill>
              </a:rPr>
              <a:t>CLaSsy</a:t>
            </a:r>
            <a:r>
              <a:rPr lang="en-US" b="1" dirty="0">
                <a:solidFill>
                  <a:srgbClr val="262626"/>
                </a:solidFill>
              </a:rPr>
              <a:t> is an experimental apparatus designed for collinear laser spectroscopy of radioactive isotopes at RAON. This presentation will provide an overview, beginning with an introduction to </a:t>
            </a:r>
            <a:r>
              <a:rPr lang="en-US" b="1" dirty="0" err="1">
                <a:solidFill>
                  <a:srgbClr val="262626"/>
                </a:solidFill>
              </a:rPr>
              <a:t>CLaSsy</a:t>
            </a:r>
            <a:r>
              <a:rPr lang="en-US" b="1" dirty="0">
                <a:solidFill>
                  <a:srgbClr val="262626"/>
                </a:solidFill>
              </a:rPr>
              <a:t>, followed by details of the 2024 commissioning experiment, preliminary results and discussions, and will conclude with future prospects.</a:t>
            </a:r>
            <a:endParaRPr lang="ko-KR" altLang="en-US" b="1" dirty="0">
              <a:solidFill>
                <a:srgbClr val="262626"/>
              </a:solidFill>
            </a:endParaRPr>
          </a:p>
          <a:p>
            <a:br>
              <a:rPr lang="en-US" dirty="0"/>
            </a:br>
            <a:endParaRPr lang="en-US" altLang="ko-KR" dirty="0"/>
          </a:p>
          <a:p>
            <a:endParaRPr lang="ko-KR" altLang="en-US" dirty="0">
              <a:ea typeface="맑은 고딕"/>
            </a:endParaRPr>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2</a:t>
            </a:fld>
            <a:endParaRPr lang="ko-KR" altLang="en-US"/>
          </a:p>
        </p:txBody>
      </p:sp>
    </p:spTree>
    <p:extLst>
      <p:ext uri="{BB962C8B-B14F-4D97-AF65-F5344CB8AC3E}">
        <p14:creationId xmlns:p14="http://schemas.microsoft.com/office/powerpoint/2010/main" val="617283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dirty="0">
                <a:solidFill>
                  <a:srgbClr val="303030"/>
                </a:solidFill>
                <a:ea typeface="맑은 고딕"/>
              </a:rPr>
              <a:t>The CLS </a:t>
            </a:r>
            <a:r>
              <a:rPr lang="ko-KR" dirty="0" err="1">
                <a:solidFill>
                  <a:srgbClr val="303030"/>
                </a:solidFill>
                <a:ea typeface="맑은 고딕"/>
              </a:rPr>
              <a:t>beamline</a:t>
            </a:r>
            <a:r>
              <a:rPr lang="ko-KR" dirty="0">
                <a:solidFill>
                  <a:srgbClr val="303030"/>
                </a:solidFill>
                <a:ea typeface="맑은 고딕"/>
              </a:rPr>
              <a:t> </a:t>
            </a:r>
            <a:r>
              <a:rPr lang="ko-KR" dirty="0" err="1">
                <a:solidFill>
                  <a:srgbClr val="303030"/>
                </a:solidFill>
                <a:ea typeface="맑은 고딕"/>
              </a:rPr>
              <a:t>was</a:t>
            </a:r>
            <a:r>
              <a:rPr lang="ko-KR" dirty="0">
                <a:solidFill>
                  <a:srgbClr val="303030"/>
                </a:solidFill>
                <a:ea typeface="맑은 고딕"/>
              </a:rPr>
              <a:t> </a:t>
            </a:r>
            <a:r>
              <a:rPr lang="ko-KR" dirty="0" err="1">
                <a:solidFill>
                  <a:srgbClr val="303030"/>
                </a:solidFill>
                <a:ea typeface="맑은 고딕"/>
              </a:rPr>
              <a:t>sourced</a:t>
            </a:r>
            <a:r>
              <a:rPr lang="ko-KR" dirty="0">
                <a:solidFill>
                  <a:srgbClr val="303030"/>
                </a:solidFill>
                <a:ea typeface="맑은 고딕"/>
              </a:rPr>
              <a:t> </a:t>
            </a:r>
            <a:r>
              <a:rPr lang="ko-KR" dirty="0" err="1">
                <a:solidFill>
                  <a:srgbClr val="303030"/>
                </a:solidFill>
                <a:ea typeface="맑은 고딕"/>
              </a:rPr>
              <a:t>from</a:t>
            </a:r>
            <a:r>
              <a:rPr lang="ko-KR" dirty="0">
                <a:solidFill>
                  <a:srgbClr val="303030"/>
                </a:solidFill>
                <a:ea typeface="맑은 고딕"/>
              </a:rPr>
              <a:t> TRIUMF </a:t>
            </a:r>
            <a:r>
              <a:rPr lang="en-US" altLang="ko-KR" dirty="0">
                <a:solidFill>
                  <a:srgbClr val="303030"/>
                </a:solidFill>
                <a:ea typeface="맑은 고딕"/>
              </a:rPr>
              <a:t>in</a:t>
            </a:r>
            <a:r>
              <a:rPr lang="ko-KR" dirty="0">
                <a:solidFill>
                  <a:srgbClr val="303030"/>
                </a:solidFill>
                <a:ea typeface="맑은 고딕"/>
              </a:rPr>
              <a:t> </a:t>
            </a:r>
            <a:r>
              <a:rPr lang="en-US" altLang="ko-KR" dirty="0">
                <a:solidFill>
                  <a:srgbClr val="303030"/>
                </a:solidFill>
                <a:ea typeface="맑은 고딕"/>
              </a:rPr>
              <a:t>2023.</a:t>
            </a:r>
            <a:r>
              <a:rPr lang="ko-KR" altLang="en-US" dirty="0">
                <a:solidFill>
                  <a:srgbClr val="303030"/>
                </a:solidFill>
                <a:ea typeface="맑은 고딕"/>
              </a:rPr>
              <a:t> </a:t>
            </a:r>
            <a:r>
              <a:rPr lang="ko-KR" altLang="en-US" dirty="0" err="1">
                <a:solidFill>
                  <a:srgbClr val="303030"/>
                </a:solidFill>
                <a:ea typeface="맑은 고딕"/>
              </a:rPr>
              <a:t>This</a:t>
            </a:r>
            <a:r>
              <a:rPr lang="ko-KR" altLang="en-US" dirty="0">
                <a:solidFill>
                  <a:srgbClr val="303030"/>
                </a:solidFill>
                <a:ea typeface="맑은 고딕"/>
              </a:rPr>
              <a:t> </a:t>
            </a:r>
            <a:r>
              <a:rPr lang="ko-KR" altLang="en-US" dirty="0" err="1">
                <a:solidFill>
                  <a:srgbClr val="303030"/>
                </a:solidFill>
                <a:ea typeface="맑은 고딕"/>
              </a:rPr>
              <a:t>includes</a:t>
            </a:r>
            <a:r>
              <a:rPr lang="ko-KR" altLang="en-US" dirty="0">
                <a:solidFill>
                  <a:srgbClr val="303030"/>
                </a:solidFill>
                <a:ea typeface="맑은 고딕"/>
              </a:rPr>
              <a:t> </a:t>
            </a:r>
            <a:r>
              <a:rPr lang="ko-KR" altLang="en-US" dirty="0" err="1">
                <a:solidFill>
                  <a:srgbClr val="303030"/>
                </a:solidFill>
                <a:ea typeface="맑은 고딕"/>
              </a:rPr>
              <a:t>all</a:t>
            </a:r>
            <a:r>
              <a:rPr lang="ko-KR" altLang="en-US" dirty="0">
                <a:solidFill>
                  <a:srgbClr val="303030"/>
                </a:solidFill>
                <a:ea typeface="맑은 고딕"/>
              </a:rPr>
              <a:t> </a:t>
            </a:r>
            <a:r>
              <a:rPr lang="ko-KR" altLang="en-US" dirty="0" err="1">
                <a:solidFill>
                  <a:srgbClr val="303030"/>
                </a:solidFill>
                <a:ea typeface="맑은 고딕"/>
              </a:rPr>
              <a:t>the</a:t>
            </a:r>
            <a:r>
              <a:rPr lang="ko-KR" altLang="en-US" dirty="0">
                <a:solidFill>
                  <a:srgbClr val="303030"/>
                </a:solidFill>
                <a:ea typeface="맑은 고딕"/>
              </a:rPr>
              <a:t> </a:t>
            </a:r>
            <a:r>
              <a:rPr lang="ko-KR" dirty="0" err="1">
                <a:solidFill>
                  <a:srgbClr val="000000"/>
                </a:solidFill>
                <a:ea typeface="맑은 고딕"/>
              </a:rPr>
              <a:t>major</a:t>
            </a:r>
            <a:r>
              <a:rPr lang="ko-KR" dirty="0">
                <a:solidFill>
                  <a:srgbClr val="000000"/>
                </a:solidFill>
                <a:ea typeface="맑은 고딕"/>
              </a:rPr>
              <a:t> </a:t>
            </a:r>
            <a:r>
              <a:rPr lang="ko-KR" dirty="0" err="1">
                <a:solidFill>
                  <a:srgbClr val="000000"/>
                </a:solidFill>
                <a:ea typeface="맑은 고딕"/>
              </a:rPr>
              <a:t>hardware</a:t>
            </a:r>
            <a:r>
              <a:rPr lang="ko-KR" dirty="0">
                <a:solidFill>
                  <a:srgbClr val="000000"/>
                </a:solidFill>
                <a:ea typeface="맑은 고딕"/>
              </a:rPr>
              <a:t> </a:t>
            </a:r>
            <a:r>
              <a:rPr lang="ko-KR" dirty="0" err="1">
                <a:solidFill>
                  <a:srgbClr val="000000"/>
                </a:solidFill>
                <a:ea typeface="맑은 고딕"/>
              </a:rPr>
              <a:t>components</a:t>
            </a:r>
            <a:r>
              <a:rPr lang="ko-KR" dirty="0">
                <a:solidFill>
                  <a:srgbClr val="000000"/>
                </a:solidFill>
                <a:ea typeface="맑은 고딕"/>
              </a:rPr>
              <a:t> </a:t>
            </a:r>
            <a:r>
              <a:rPr lang="ko-KR" dirty="0" err="1">
                <a:solidFill>
                  <a:srgbClr val="000000"/>
                </a:solidFill>
                <a:ea typeface="맑은 고딕"/>
              </a:rPr>
              <a:t>necessary</a:t>
            </a:r>
            <a:r>
              <a:rPr lang="ko-KR" dirty="0">
                <a:solidFill>
                  <a:srgbClr val="000000"/>
                </a:solidFill>
                <a:ea typeface="맑은 고딕"/>
              </a:rPr>
              <a:t> </a:t>
            </a:r>
            <a:r>
              <a:rPr lang="ko-KR" dirty="0" err="1">
                <a:solidFill>
                  <a:srgbClr val="000000"/>
                </a:solidFill>
                <a:ea typeface="맑은 고딕"/>
              </a:rPr>
              <a:t>for</a:t>
            </a:r>
            <a:r>
              <a:rPr lang="ko-KR" dirty="0">
                <a:solidFill>
                  <a:srgbClr val="000000"/>
                </a:solidFill>
                <a:ea typeface="맑은 고딕"/>
              </a:rPr>
              <a:t> </a:t>
            </a:r>
            <a:r>
              <a:rPr lang="en-US" altLang="ko-KR" dirty="0">
                <a:solidFill>
                  <a:srgbClr val="000000"/>
                </a:solidFill>
                <a:ea typeface="맑은 고딕"/>
              </a:rPr>
              <a:t>the CLS, except for the laser system and the RI Beamline</a:t>
            </a:r>
            <a:r>
              <a:rPr lang="ko-KR" dirty="0">
                <a:solidFill>
                  <a:srgbClr val="000000"/>
                </a:solidFill>
                <a:ea typeface="맑은 고딕"/>
              </a:rPr>
              <a:t>.</a:t>
            </a:r>
            <a:r>
              <a:rPr lang="ko-KR" altLang="en-US" dirty="0">
                <a:solidFill>
                  <a:srgbClr val="000000"/>
                </a:solidFill>
                <a:ea typeface="맑은 고딕"/>
              </a:rPr>
              <a:t> </a:t>
            </a:r>
            <a:r>
              <a:rPr lang="ko-KR" altLang="en-US" dirty="0" err="1">
                <a:solidFill>
                  <a:srgbClr val="000000"/>
                </a:solidFill>
                <a:ea typeface="맑은 고딕"/>
              </a:rPr>
              <a:t>For</a:t>
            </a:r>
            <a:r>
              <a:rPr lang="ko-KR" altLang="en-US" dirty="0">
                <a:solidFill>
                  <a:srgbClr val="000000"/>
                </a:solidFill>
                <a:ea typeface="맑은 고딕"/>
              </a:rPr>
              <a:t> </a:t>
            </a:r>
            <a:r>
              <a:rPr lang="ko-KR" altLang="en-US" dirty="0" err="1">
                <a:solidFill>
                  <a:srgbClr val="000000"/>
                </a:solidFill>
                <a:ea typeface="맑은 고딕"/>
              </a:rPr>
              <a:t>the</a:t>
            </a:r>
            <a:r>
              <a:rPr lang="ko-KR" altLang="en-US" dirty="0">
                <a:solidFill>
                  <a:srgbClr val="000000"/>
                </a:solidFill>
                <a:ea typeface="맑은 고딕"/>
              </a:rPr>
              <a:t> </a:t>
            </a:r>
            <a:r>
              <a:rPr lang="ko-KR" altLang="en-US" dirty="0" err="1">
                <a:solidFill>
                  <a:srgbClr val="000000"/>
                </a:solidFill>
                <a:ea typeface="맑은 고딕"/>
              </a:rPr>
              <a:t>laser</a:t>
            </a:r>
            <a:r>
              <a:rPr lang="ko-KR" altLang="en-US" dirty="0">
                <a:solidFill>
                  <a:srgbClr val="000000"/>
                </a:solidFill>
                <a:ea typeface="맑은 고딕"/>
              </a:rPr>
              <a:t> </a:t>
            </a:r>
            <a:r>
              <a:rPr lang="ko-KR" altLang="en-US" dirty="0" err="1">
                <a:solidFill>
                  <a:srgbClr val="000000"/>
                </a:solidFill>
                <a:ea typeface="맑은 고딕"/>
              </a:rPr>
              <a:t>system</a:t>
            </a:r>
            <a:r>
              <a:rPr lang="ko-KR" altLang="en-US" dirty="0">
                <a:solidFill>
                  <a:srgbClr val="000000"/>
                </a:solidFill>
                <a:ea typeface="맑은 고딕"/>
              </a:rPr>
              <a:t> </a:t>
            </a:r>
            <a:r>
              <a:rPr lang="ko-KR" altLang="en-US" dirty="0" err="1">
                <a:solidFill>
                  <a:srgbClr val="000000"/>
                </a:solidFill>
                <a:ea typeface="맑은 고딕"/>
              </a:rPr>
              <a:t>we</a:t>
            </a:r>
            <a:r>
              <a:rPr lang="ko-KR" altLang="en-US" dirty="0">
                <a:solidFill>
                  <a:srgbClr val="000000"/>
                </a:solidFill>
                <a:ea typeface="맑은 고딕"/>
              </a:rPr>
              <a:t> </a:t>
            </a:r>
            <a:r>
              <a:rPr lang="ko-KR" altLang="en-US" dirty="0" err="1">
                <a:solidFill>
                  <a:srgbClr val="000000"/>
                </a:solidFill>
                <a:ea typeface="맑은 고딕"/>
              </a:rPr>
              <a:t>have</a:t>
            </a:r>
            <a:r>
              <a:rPr lang="ko-KR" altLang="en-US" dirty="0">
                <a:solidFill>
                  <a:srgbClr val="000000"/>
                </a:solidFill>
                <a:ea typeface="맑은 고딕"/>
              </a:rPr>
              <a:t> </a:t>
            </a:r>
            <a:r>
              <a:rPr lang="ko-KR" altLang="en-US" dirty="0" err="1">
                <a:solidFill>
                  <a:srgbClr val="000000"/>
                </a:solidFill>
                <a:ea typeface="맑은 고딕"/>
              </a:rPr>
              <a:t>a</a:t>
            </a:r>
            <a:r>
              <a:rPr lang="ko-KR" altLang="en-US" dirty="0">
                <a:solidFill>
                  <a:srgbClr val="000000"/>
                </a:solidFill>
                <a:ea typeface="맑은 고딕"/>
              </a:rPr>
              <a:t> </a:t>
            </a:r>
            <a:r>
              <a:rPr lang="ko-KR" altLang="en-US" dirty="0" err="1">
                <a:solidFill>
                  <a:srgbClr val="000000"/>
                </a:solidFill>
                <a:ea typeface="맑은 고딕"/>
              </a:rPr>
              <a:t>Ti:Sa</a:t>
            </a:r>
            <a:r>
              <a:rPr lang="ko-KR" altLang="en-US" dirty="0">
                <a:solidFill>
                  <a:srgbClr val="000000"/>
                </a:solidFill>
                <a:ea typeface="맑은 고딕"/>
              </a:rPr>
              <a:t> </a:t>
            </a:r>
            <a:r>
              <a:rPr lang="ko-KR" altLang="en-US" dirty="0" err="1">
                <a:solidFill>
                  <a:srgbClr val="000000"/>
                </a:solidFill>
                <a:ea typeface="맑은 고딕"/>
              </a:rPr>
              <a:t>laser</a:t>
            </a:r>
            <a:r>
              <a:rPr lang="ko-KR" altLang="en-US" dirty="0">
                <a:solidFill>
                  <a:srgbClr val="000000"/>
                </a:solidFill>
                <a:ea typeface="맑은 고딕"/>
              </a:rPr>
              <a:t> and </a:t>
            </a:r>
            <a:r>
              <a:rPr lang="ko-KR" altLang="en-US" dirty="0" err="1">
                <a:solidFill>
                  <a:srgbClr val="000000"/>
                </a:solidFill>
                <a:ea typeface="맑은 고딕"/>
              </a:rPr>
              <a:t>two</a:t>
            </a:r>
            <a:r>
              <a:rPr lang="ko-KR" altLang="en-US" dirty="0">
                <a:solidFill>
                  <a:srgbClr val="000000"/>
                </a:solidFill>
                <a:ea typeface="맑은 고딕"/>
              </a:rPr>
              <a:t> </a:t>
            </a:r>
            <a:r>
              <a:rPr lang="ko-KR" altLang="en-US" dirty="0" err="1">
                <a:solidFill>
                  <a:srgbClr val="000000"/>
                </a:solidFill>
                <a:ea typeface="맑은 고딕"/>
              </a:rPr>
              <a:t>dye</a:t>
            </a:r>
            <a:r>
              <a:rPr lang="ko-KR" altLang="en-US" dirty="0">
                <a:solidFill>
                  <a:srgbClr val="000000"/>
                </a:solidFill>
                <a:ea typeface="맑은 고딕"/>
              </a:rPr>
              <a:t> </a:t>
            </a:r>
            <a:r>
              <a:rPr lang="ko-KR" altLang="en-US" dirty="0" err="1">
                <a:solidFill>
                  <a:srgbClr val="000000"/>
                </a:solidFill>
                <a:ea typeface="맑은 고딕"/>
              </a:rPr>
              <a:t>lasers</a:t>
            </a:r>
            <a:r>
              <a:rPr lang="ko-KR" altLang="en-US" dirty="0">
                <a:solidFill>
                  <a:srgbClr val="000000"/>
                </a:solidFill>
                <a:ea typeface="맑은 고딕"/>
              </a:rPr>
              <a:t>. </a:t>
            </a:r>
            <a:r>
              <a:rPr lang="ko-KR" altLang="en-US" dirty="0" err="1">
                <a:solidFill>
                  <a:srgbClr val="000000"/>
                </a:solidFill>
                <a:ea typeface="맑은 고딕"/>
              </a:rPr>
              <a:t>For</a:t>
            </a:r>
            <a:r>
              <a:rPr lang="ko-KR" altLang="en-US" dirty="0">
                <a:solidFill>
                  <a:srgbClr val="000000"/>
                </a:solidFill>
                <a:ea typeface="맑은 고딕"/>
              </a:rPr>
              <a:t> </a:t>
            </a:r>
            <a:r>
              <a:rPr lang="ko-KR" altLang="en-US" dirty="0" err="1">
                <a:solidFill>
                  <a:srgbClr val="000000"/>
                </a:solidFill>
                <a:ea typeface="맑은 고딕"/>
              </a:rPr>
              <a:t>the</a:t>
            </a:r>
            <a:r>
              <a:rPr lang="ko-KR" altLang="en-US" dirty="0">
                <a:solidFill>
                  <a:srgbClr val="000000"/>
                </a:solidFill>
                <a:ea typeface="맑은 고딕"/>
              </a:rPr>
              <a:t> </a:t>
            </a:r>
            <a:r>
              <a:rPr lang="ko-KR" altLang="en-US" dirty="0" err="1">
                <a:solidFill>
                  <a:srgbClr val="000000"/>
                </a:solidFill>
                <a:ea typeface="맑은 고딕"/>
              </a:rPr>
              <a:t>commissioning</a:t>
            </a:r>
            <a:r>
              <a:rPr lang="ko-KR" altLang="en-US" dirty="0">
                <a:solidFill>
                  <a:srgbClr val="000000"/>
                </a:solidFill>
                <a:ea typeface="맑은 고딕"/>
              </a:rPr>
              <a:t> </a:t>
            </a:r>
            <a:r>
              <a:rPr lang="ko-KR" altLang="en-US" dirty="0" err="1">
                <a:solidFill>
                  <a:srgbClr val="000000"/>
                </a:solidFill>
                <a:ea typeface="맑은 고딕"/>
              </a:rPr>
              <a:t>experiment</a:t>
            </a:r>
            <a:r>
              <a:rPr lang="ko-KR" altLang="en-US" dirty="0">
                <a:solidFill>
                  <a:srgbClr val="000000"/>
                </a:solidFill>
                <a:ea typeface="맑은 고딕"/>
              </a:rPr>
              <a:t> </a:t>
            </a:r>
            <a:r>
              <a:rPr lang="ko-KR" altLang="en-US" dirty="0" err="1">
                <a:solidFill>
                  <a:srgbClr val="000000"/>
                </a:solidFill>
                <a:ea typeface="맑은 고딕"/>
              </a:rPr>
              <a:t>we</a:t>
            </a:r>
            <a:r>
              <a:rPr lang="ko-KR" altLang="en-US" dirty="0">
                <a:solidFill>
                  <a:srgbClr val="000000"/>
                </a:solidFill>
                <a:ea typeface="맑은 고딕"/>
              </a:rPr>
              <a:t> </a:t>
            </a:r>
            <a:r>
              <a:rPr lang="ko-KR" altLang="en-US" dirty="0" err="1">
                <a:solidFill>
                  <a:srgbClr val="000000"/>
                </a:solidFill>
                <a:ea typeface="맑은 고딕"/>
              </a:rPr>
              <a:t>used</a:t>
            </a:r>
            <a:r>
              <a:rPr lang="ko-KR" altLang="en-US" dirty="0">
                <a:solidFill>
                  <a:srgbClr val="000000"/>
                </a:solidFill>
                <a:ea typeface="맑은 고딕"/>
              </a:rPr>
              <a:t> </a:t>
            </a:r>
            <a:r>
              <a:rPr lang="ko-KR" altLang="en-US" dirty="0" err="1">
                <a:solidFill>
                  <a:srgbClr val="000000"/>
                </a:solidFill>
                <a:ea typeface="맑은 고딕"/>
              </a:rPr>
              <a:t>a</a:t>
            </a:r>
            <a:r>
              <a:rPr lang="ko-KR" altLang="en-US" dirty="0">
                <a:solidFill>
                  <a:srgbClr val="000000"/>
                </a:solidFill>
                <a:ea typeface="맑은 고딕"/>
              </a:rPr>
              <a:t> dye </a:t>
            </a:r>
            <a:r>
              <a:rPr lang="ko-KR" altLang="en-US" dirty="0" err="1">
                <a:solidFill>
                  <a:srgbClr val="000000"/>
                </a:solidFill>
                <a:ea typeface="맑은 고딕"/>
              </a:rPr>
              <a:t>laser</a:t>
            </a:r>
            <a:r>
              <a:rPr lang="ko-KR" altLang="en-US" dirty="0">
                <a:solidFill>
                  <a:srgbClr val="000000"/>
                </a:solidFill>
                <a:ea typeface="맑은 고딕"/>
              </a:rPr>
              <a:t> </a:t>
            </a:r>
            <a:r>
              <a:rPr lang="ko-KR" altLang="en-US" dirty="0" err="1">
                <a:solidFill>
                  <a:srgbClr val="000000"/>
                </a:solidFill>
                <a:ea typeface="맑은 고딕"/>
              </a:rPr>
              <a:t>that</a:t>
            </a:r>
            <a:r>
              <a:rPr lang="ko-KR" altLang="en-US" dirty="0">
                <a:solidFill>
                  <a:srgbClr val="000000"/>
                </a:solidFill>
                <a:ea typeface="맑은 고딕"/>
              </a:rPr>
              <a:t> </a:t>
            </a:r>
            <a:r>
              <a:rPr lang="ko-KR" altLang="en-US" dirty="0" err="1">
                <a:solidFill>
                  <a:srgbClr val="000000"/>
                </a:solidFill>
                <a:ea typeface="맑은 고딕"/>
              </a:rPr>
              <a:t>covers</a:t>
            </a:r>
            <a:r>
              <a:rPr lang="ko-KR" altLang="en-US" dirty="0">
                <a:solidFill>
                  <a:srgbClr val="000000"/>
                </a:solidFill>
                <a:ea typeface="맑은 고딕"/>
              </a:rPr>
              <a:t> </a:t>
            </a:r>
            <a:r>
              <a:rPr lang="ko-KR" altLang="en-US" dirty="0" err="1">
                <a:solidFill>
                  <a:srgbClr val="000000"/>
                </a:solidFill>
                <a:ea typeface="맑은 고딕"/>
              </a:rPr>
              <a:t>the</a:t>
            </a:r>
            <a:r>
              <a:rPr lang="ko-KR" altLang="en-US" dirty="0">
                <a:solidFill>
                  <a:srgbClr val="000000"/>
                </a:solidFill>
                <a:ea typeface="맑은 고딕"/>
              </a:rPr>
              <a:t> </a:t>
            </a:r>
            <a:r>
              <a:rPr lang="ko-KR" altLang="en-US" dirty="0" err="1">
                <a:solidFill>
                  <a:srgbClr val="000000"/>
                </a:solidFill>
                <a:ea typeface="맑은 고딕"/>
              </a:rPr>
              <a:t>wavelength</a:t>
            </a:r>
            <a:r>
              <a:rPr lang="ko-KR" altLang="en-US" dirty="0">
                <a:solidFill>
                  <a:srgbClr val="000000"/>
                </a:solidFill>
                <a:ea typeface="맑은 고딕"/>
              </a:rPr>
              <a:t> </a:t>
            </a:r>
            <a:r>
              <a:rPr lang="ko-KR" altLang="en-US" dirty="0" err="1">
                <a:solidFill>
                  <a:srgbClr val="000000"/>
                </a:solidFill>
                <a:ea typeface="맑은 고딕"/>
              </a:rPr>
              <a:t>around</a:t>
            </a:r>
            <a:r>
              <a:rPr lang="ko-KR" altLang="en-US" dirty="0">
                <a:solidFill>
                  <a:srgbClr val="000000"/>
                </a:solidFill>
                <a:ea typeface="맑은 고딕"/>
              </a:rPr>
              <a:t> 600 </a:t>
            </a:r>
            <a:r>
              <a:rPr lang="ko-KR" altLang="en-US" dirty="0" err="1">
                <a:solidFill>
                  <a:srgbClr val="000000"/>
                </a:solidFill>
                <a:ea typeface="맑은 고딕"/>
              </a:rPr>
              <a:t>nm</a:t>
            </a:r>
            <a:r>
              <a:rPr lang="ko-KR" altLang="en-US" dirty="0">
                <a:solidFill>
                  <a:srgbClr val="000000"/>
                </a:solidFill>
                <a:ea typeface="맑은 고딕"/>
              </a:rPr>
              <a:t> </a:t>
            </a:r>
            <a:br>
              <a:rPr lang="ko-KR" altLang="en-US" dirty="0">
                <a:ea typeface="맑은 고딕"/>
                <a:cs typeface="+mn-lt"/>
              </a:rPr>
            </a:br>
            <a:endParaRPr lang="ko-KR" dirty="0">
              <a:solidFill>
                <a:srgbClr val="000000"/>
              </a:solidFill>
              <a:ea typeface="맑은 고딕"/>
            </a:endParaRPr>
          </a:p>
          <a:p>
            <a:r>
              <a:rPr lang="ko-KR" altLang="en-US" dirty="0">
                <a:solidFill>
                  <a:srgbClr val="303030"/>
                </a:solidFill>
                <a:ea typeface="맑은 고딕"/>
              </a:rPr>
              <a:t> </a:t>
            </a:r>
            <a:endParaRPr lang="ko-KR"/>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3</a:t>
            </a:fld>
            <a:endParaRPr lang="ko-KR" altLang="en-US"/>
          </a:p>
        </p:txBody>
      </p:sp>
    </p:spTree>
    <p:extLst>
      <p:ext uri="{BB962C8B-B14F-4D97-AF65-F5344CB8AC3E}">
        <p14:creationId xmlns:p14="http://schemas.microsoft.com/office/powerpoint/2010/main" val="4158865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dirty="0" err="1">
                <a:ea typeface="맑은 고딕"/>
              </a:rPr>
              <a:t>Here</a:t>
            </a:r>
            <a:r>
              <a:rPr lang="ko-KR" dirty="0">
                <a:ea typeface="맑은 고딕"/>
              </a:rPr>
              <a:t> </a:t>
            </a:r>
            <a:r>
              <a:rPr lang="ko-KR" dirty="0" err="1">
                <a:ea typeface="맑은 고딕"/>
              </a:rPr>
              <a:t>is</a:t>
            </a:r>
            <a:r>
              <a:rPr lang="ko-KR" dirty="0">
                <a:ea typeface="맑은 고딕"/>
              </a:rPr>
              <a:t> </a:t>
            </a:r>
            <a:r>
              <a:rPr lang="ko-KR" dirty="0" err="1">
                <a:ea typeface="맑은 고딕"/>
              </a:rPr>
              <a:t>the</a:t>
            </a:r>
            <a:r>
              <a:rPr lang="ko-KR" dirty="0">
                <a:ea typeface="맑은 고딕"/>
              </a:rPr>
              <a:t> </a:t>
            </a:r>
            <a:r>
              <a:rPr lang="ko-KR" dirty="0" err="1">
                <a:ea typeface="맑은 고딕"/>
              </a:rPr>
              <a:t>schematic</a:t>
            </a:r>
            <a:r>
              <a:rPr lang="ko-KR" dirty="0">
                <a:ea typeface="맑은 고딕"/>
              </a:rPr>
              <a:t> </a:t>
            </a:r>
            <a:r>
              <a:rPr lang="ko-KR" dirty="0" err="1">
                <a:ea typeface="맑은 고딕"/>
              </a:rPr>
              <a:t>for</a:t>
            </a:r>
            <a:r>
              <a:rPr lang="ko-KR" dirty="0">
                <a:ea typeface="맑은 고딕"/>
              </a:rPr>
              <a:t> </a:t>
            </a:r>
            <a:r>
              <a:rPr lang="ko-KR" dirty="0" err="1">
                <a:ea typeface="맑은 고딕"/>
              </a:rPr>
              <a:t>our</a:t>
            </a:r>
            <a:r>
              <a:rPr lang="ko-KR" dirty="0">
                <a:ea typeface="맑은 고딕"/>
              </a:rPr>
              <a:t> </a:t>
            </a:r>
            <a:r>
              <a:rPr lang="en-US" altLang="ko-KR" dirty="0">
                <a:ea typeface="맑은 고딕"/>
              </a:rPr>
              <a:t>CLS</a:t>
            </a:r>
            <a:r>
              <a:rPr lang="ko-KR" dirty="0">
                <a:ea typeface="맑은 고딕"/>
              </a:rPr>
              <a:t> </a:t>
            </a:r>
            <a:r>
              <a:rPr lang="ko-KR" dirty="0" err="1">
                <a:ea typeface="맑은 고딕"/>
              </a:rPr>
              <a:t>system</a:t>
            </a:r>
            <a:r>
              <a:rPr lang="en-US" altLang="ko-KR" dirty="0">
                <a:ea typeface="맑은 고딕"/>
              </a:rPr>
              <a:t>.</a:t>
            </a:r>
            <a:r>
              <a:rPr lang="en-US" altLang="ko-KR" dirty="0">
                <a:solidFill>
                  <a:srgbClr val="000000"/>
                </a:solidFill>
                <a:ea typeface="맑은 고딕"/>
              </a:rPr>
              <a:t> </a:t>
            </a:r>
            <a:r>
              <a:rPr lang="en-US" b="1" dirty="0">
                <a:solidFill>
                  <a:srgbClr val="262626"/>
                </a:solidFill>
              </a:rPr>
              <a:t>Ions generated from the target, after undergoing mass-selection and passing through the RFQ-CB, proceed to the CLS beam line.</a:t>
            </a:r>
            <a:r>
              <a:rPr lang="en-US" altLang="ko-KR" dirty="0">
                <a:solidFill>
                  <a:srgbClr val="000000"/>
                </a:solidFill>
                <a:ea typeface="맑은 고딕"/>
              </a:rPr>
              <a:t> A</a:t>
            </a:r>
            <a:r>
              <a:rPr lang="en-US" dirty="0">
                <a:solidFill>
                  <a:srgbClr val="000000"/>
                </a:solidFill>
              </a:rPr>
              <a:t>t the post accelerator, </a:t>
            </a:r>
            <a:r>
              <a:rPr lang="en-US" altLang="ko-KR" dirty="0">
                <a:solidFill>
                  <a:srgbClr val="000000"/>
                </a:solidFill>
                <a:ea typeface="맑은 고딕"/>
              </a:rPr>
              <a:t>we scan the beam's energy for doppler tuning. Then the ions are partially neutralized after passing through the charge exchange cell and interact with the laser beam. If the doppler frequency matches the resonance frequency, the laser excites the atoms and we detect the </a:t>
            </a:r>
            <a:r>
              <a:rPr lang="en-US" b="1" dirty="0">
                <a:solidFill>
                  <a:srgbClr val="303030"/>
                </a:solidFill>
              </a:rPr>
              <a:t>fluorescence photons</a:t>
            </a:r>
            <a:r>
              <a:rPr lang="en-US" dirty="0">
                <a:solidFill>
                  <a:srgbClr val="303030"/>
                </a:solidFill>
              </a:rPr>
              <a:t> emitted by the excited atoms</a:t>
            </a:r>
            <a:r>
              <a:rPr lang="en-US" dirty="0">
                <a:solidFill>
                  <a:srgbClr val="303030"/>
                </a:solidFill>
                <a:ea typeface="맑은 고딕"/>
              </a:rPr>
              <a:t>.</a:t>
            </a:r>
            <a:endParaRPr lang="en-US" altLang="ko-KR" dirty="0">
              <a:ea typeface="맑은 고딕"/>
            </a:endParaRPr>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4</a:t>
            </a:fld>
            <a:endParaRPr lang="ko-KR" altLang="en-US"/>
          </a:p>
        </p:txBody>
      </p:sp>
    </p:spTree>
    <p:extLst>
      <p:ext uri="{BB962C8B-B14F-4D97-AF65-F5344CB8AC3E}">
        <p14:creationId xmlns:p14="http://schemas.microsoft.com/office/powerpoint/2010/main" val="1035177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solidFill>
                  <a:srgbClr val="303030"/>
                </a:solidFill>
                <a:ea typeface="맑은 고딕"/>
              </a:rPr>
              <a:t>The</a:t>
            </a:r>
            <a:r>
              <a:rPr lang="ko-KR" dirty="0">
                <a:solidFill>
                  <a:srgbClr val="303030"/>
                </a:solidFill>
                <a:ea typeface="맑은 고딕"/>
              </a:rPr>
              <a:t> </a:t>
            </a:r>
            <a:r>
              <a:rPr lang="ko-KR" dirty="0" err="1">
                <a:solidFill>
                  <a:srgbClr val="303030"/>
                </a:solidFill>
                <a:ea typeface="맑은 고딕"/>
              </a:rPr>
              <a:t>fundamental</a:t>
            </a:r>
            <a:r>
              <a:rPr lang="ko-KR" dirty="0">
                <a:solidFill>
                  <a:srgbClr val="303030"/>
                </a:solidFill>
                <a:ea typeface="맑은 고딕"/>
              </a:rPr>
              <a:t> </a:t>
            </a:r>
            <a:r>
              <a:rPr lang="ko-KR" dirty="0" err="1">
                <a:solidFill>
                  <a:srgbClr val="303030"/>
                </a:solidFill>
                <a:ea typeface="맑은 고딕"/>
              </a:rPr>
              <a:t>goal</a:t>
            </a:r>
            <a:r>
              <a:rPr lang="ko-KR" dirty="0">
                <a:solidFill>
                  <a:srgbClr val="303030"/>
                </a:solidFill>
                <a:ea typeface="맑은 고딕"/>
              </a:rPr>
              <a:t> of </a:t>
            </a:r>
            <a:r>
              <a:rPr lang="en-US" altLang="ko-KR" dirty="0" err="1">
                <a:solidFill>
                  <a:srgbClr val="303030"/>
                </a:solidFill>
                <a:ea typeface="맑은 고딕"/>
              </a:rPr>
              <a:t>cls</a:t>
            </a:r>
            <a:r>
              <a:rPr lang="ko-KR" dirty="0">
                <a:solidFill>
                  <a:srgbClr val="303030"/>
                </a:solidFill>
                <a:ea typeface="맑은 고딕"/>
              </a:rPr>
              <a:t> </a:t>
            </a:r>
            <a:r>
              <a:rPr lang="ko-KR" dirty="0" err="1">
                <a:solidFill>
                  <a:srgbClr val="303030"/>
                </a:solidFill>
                <a:ea typeface="맑은 고딕"/>
              </a:rPr>
              <a:t>is</a:t>
            </a:r>
            <a:r>
              <a:rPr lang="ko-KR" dirty="0">
                <a:solidFill>
                  <a:srgbClr val="303030"/>
                </a:solidFill>
                <a:ea typeface="맑은 고딕"/>
              </a:rPr>
              <a:t> </a:t>
            </a:r>
            <a:r>
              <a:rPr lang="ko-KR" dirty="0" err="1">
                <a:solidFill>
                  <a:srgbClr val="303030"/>
                </a:solidFill>
                <a:ea typeface="맑은 고딕"/>
              </a:rPr>
              <a:t>to</a:t>
            </a:r>
            <a:r>
              <a:rPr lang="ko-KR" dirty="0">
                <a:solidFill>
                  <a:srgbClr val="303030"/>
                </a:solidFill>
                <a:ea typeface="맑은 고딕"/>
              </a:rPr>
              <a:t> </a:t>
            </a:r>
            <a:r>
              <a:rPr lang="ko-KR" dirty="0" err="1">
                <a:solidFill>
                  <a:srgbClr val="303030"/>
                </a:solidFill>
                <a:ea typeface="맑은 고딕"/>
              </a:rPr>
              <a:t>extract</a:t>
            </a:r>
            <a:r>
              <a:rPr lang="ko-KR" dirty="0">
                <a:solidFill>
                  <a:srgbClr val="303030"/>
                </a:solidFill>
                <a:ea typeface="맑은 고딕"/>
              </a:rPr>
              <a:t> </a:t>
            </a:r>
            <a:r>
              <a:rPr lang="ko-KR" dirty="0" err="1">
                <a:solidFill>
                  <a:srgbClr val="303030"/>
                </a:solidFill>
                <a:ea typeface="맑은 고딕"/>
              </a:rPr>
              <a:t>nuclear</a:t>
            </a:r>
            <a:r>
              <a:rPr lang="ko-KR" dirty="0">
                <a:solidFill>
                  <a:srgbClr val="303030"/>
                </a:solidFill>
                <a:ea typeface="맑은 고딕"/>
              </a:rPr>
              <a:t> </a:t>
            </a:r>
            <a:r>
              <a:rPr lang="ko-KR" dirty="0" err="1">
                <a:solidFill>
                  <a:srgbClr val="303030"/>
                </a:solidFill>
                <a:ea typeface="맑은 고딕"/>
              </a:rPr>
              <a:t>properties</a:t>
            </a:r>
            <a:r>
              <a:rPr lang="ko-KR" dirty="0">
                <a:solidFill>
                  <a:srgbClr val="303030"/>
                </a:solidFill>
                <a:ea typeface="맑은 고딕"/>
              </a:rPr>
              <a:t> </a:t>
            </a:r>
            <a:r>
              <a:rPr lang="ko-KR" dirty="0" err="1">
                <a:solidFill>
                  <a:srgbClr val="303030"/>
                </a:solidFill>
                <a:ea typeface="맑은 고딕"/>
              </a:rPr>
              <a:t>in</a:t>
            </a:r>
            <a:r>
              <a:rPr lang="ko-KR" dirty="0">
                <a:solidFill>
                  <a:srgbClr val="303030"/>
                </a:solidFill>
                <a:ea typeface="맑은 고딕"/>
              </a:rPr>
              <a:t> </a:t>
            </a:r>
            <a:r>
              <a:rPr lang="ko-KR" dirty="0" err="1">
                <a:solidFill>
                  <a:srgbClr val="303030"/>
                </a:solidFill>
                <a:ea typeface="맑은 고딕"/>
              </a:rPr>
              <a:t>a</a:t>
            </a:r>
            <a:r>
              <a:rPr lang="ko-KR" dirty="0">
                <a:solidFill>
                  <a:srgbClr val="303030"/>
                </a:solidFill>
                <a:ea typeface="맑은 고딕"/>
              </a:rPr>
              <a:t> </a:t>
            </a:r>
            <a:r>
              <a:rPr lang="ko-KR" dirty="0" err="1">
                <a:solidFill>
                  <a:srgbClr val="303030"/>
                </a:solidFill>
                <a:ea typeface="맑은 고딕"/>
              </a:rPr>
              <a:t>model-independent</a:t>
            </a:r>
            <a:r>
              <a:rPr lang="ko-KR" dirty="0">
                <a:solidFill>
                  <a:srgbClr val="303030"/>
                </a:solidFill>
                <a:ea typeface="맑은 고딕"/>
              </a:rPr>
              <a:t> </a:t>
            </a:r>
            <a:r>
              <a:rPr lang="ko-KR" dirty="0" err="1">
                <a:solidFill>
                  <a:srgbClr val="303030"/>
                </a:solidFill>
                <a:ea typeface="맑은 고딕"/>
              </a:rPr>
              <a:t>manner</a:t>
            </a:r>
            <a:r>
              <a:rPr lang="ko-KR" dirty="0">
                <a:solidFill>
                  <a:srgbClr val="303030"/>
                </a:solidFill>
                <a:ea typeface="맑은 고딕"/>
              </a:rPr>
              <a:t>. </a:t>
            </a:r>
            <a:r>
              <a:rPr lang="ko-KR" dirty="0" err="1">
                <a:solidFill>
                  <a:srgbClr val="303030"/>
                </a:solidFill>
                <a:ea typeface="맑은 고딕"/>
              </a:rPr>
              <a:t>Specifically</a:t>
            </a:r>
            <a:r>
              <a:rPr lang="ko-KR" dirty="0">
                <a:solidFill>
                  <a:srgbClr val="303030"/>
                </a:solidFill>
                <a:ea typeface="맑은 고딕"/>
              </a:rPr>
              <a:t>, </a:t>
            </a:r>
            <a:r>
              <a:rPr lang="ko-KR" dirty="0" err="1">
                <a:solidFill>
                  <a:srgbClr val="303030"/>
                </a:solidFill>
                <a:ea typeface="맑은 고딕"/>
              </a:rPr>
              <a:t>the</a:t>
            </a:r>
            <a:r>
              <a:rPr lang="ko-KR" dirty="0">
                <a:solidFill>
                  <a:srgbClr val="303030"/>
                </a:solidFill>
                <a:ea typeface="맑은 고딕"/>
              </a:rPr>
              <a:t> </a:t>
            </a:r>
            <a:r>
              <a:rPr lang="ko-KR" dirty="0" err="1">
                <a:solidFill>
                  <a:srgbClr val="303030"/>
                </a:solidFill>
                <a:ea typeface="맑은 고딕"/>
              </a:rPr>
              <a:t>Isotope</a:t>
            </a:r>
            <a:r>
              <a:rPr lang="ko-KR" dirty="0">
                <a:solidFill>
                  <a:srgbClr val="303030"/>
                </a:solidFill>
                <a:ea typeface="맑은 고딕"/>
              </a:rPr>
              <a:t> </a:t>
            </a:r>
            <a:r>
              <a:rPr lang="ko-KR" dirty="0" err="1">
                <a:solidFill>
                  <a:srgbClr val="303030"/>
                </a:solidFill>
                <a:ea typeface="맑은 고딕"/>
              </a:rPr>
              <a:t>shift</a:t>
            </a:r>
            <a:r>
              <a:rPr lang="ko-KR" dirty="0">
                <a:solidFill>
                  <a:srgbClr val="303030"/>
                </a:solidFill>
                <a:ea typeface="맑은 고딕"/>
              </a:rPr>
              <a:t> </a:t>
            </a:r>
            <a:r>
              <a:rPr lang="ko-KR" dirty="0" err="1">
                <a:solidFill>
                  <a:srgbClr val="303030"/>
                </a:solidFill>
                <a:ea typeface="맑은 고딕"/>
              </a:rPr>
              <a:t>is</a:t>
            </a:r>
            <a:r>
              <a:rPr lang="ko-KR" dirty="0">
                <a:solidFill>
                  <a:srgbClr val="303030"/>
                </a:solidFill>
                <a:ea typeface="맑은 고딕"/>
              </a:rPr>
              <a:t> </a:t>
            </a:r>
            <a:r>
              <a:rPr lang="ko-KR" dirty="0" err="1">
                <a:solidFill>
                  <a:srgbClr val="303030"/>
                </a:solidFill>
                <a:ea typeface="맑은 고딕"/>
              </a:rPr>
              <a:t>measured</a:t>
            </a:r>
            <a:r>
              <a:rPr lang="ko-KR" dirty="0">
                <a:solidFill>
                  <a:srgbClr val="303030"/>
                </a:solidFill>
                <a:ea typeface="맑은 고딕"/>
              </a:rPr>
              <a:t> </a:t>
            </a:r>
            <a:r>
              <a:rPr lang="ko-KR" dirty="0" err="1">
                <a:solidFill>
                  <a:srgbClr val="303030"/>
                </a:solidFill>
                <a:ea typeface="맑은 고딕"/>
              </a:rPr>
              <a:t>to</a:t>
            </a:r>
            <a:r>
              <a:rPr lang="ko-KR" dirty="0">
                <a:solidFill>
                  <a:srgbClr val="303030"/>
                </a:solidFill>
                <a:ea typeface="맑은 고딕"/>
              </a:rPr>
              <a:t> </a:t>
            </a:r>
            <a:r>
              <a:rPr lang="ko-KR" dirty="0" err="1">
                <a:solidFill>
                  <a:srgbClr val="303030"/>
                </a:solidFill>
                <a:ea typeface="맑은 고딕"/>
              </a:rPr>
              <a:t>determine</a:t>
            </a:r>
            <a:r>
              <a:rPr lang="ko-KR" dirty="0">
                <a:solidFill>
                  <a:srgbClr val="303030"/>
                </a:solidFill>
                <a:ea typeface="맑은 고딕"/>
              </a:rPr>
              <a:t> </a:t>
            </a:r>
            <a:r>
              <a:rPr lang="ko-KR" dirty="0" err="1">
                <a:solidFill>
                  <a:srgbClr val="303030"/>
                </a:solidFill>
                <a:ea typeface="맑은 고딕"/>
              </a:rPr>
              <a:t>the</a:t>
            </a:r>
            <a:r>
              <a:rPr lang="ko-KR" dirty="0">
                <a:solidFill>
                  <a:srgbClr val="303030"/>
                </a:solidFill>
                <a:ea typeface="맑은 고딕"/>
              </a:rPr>
              <a:t> </a:t>
            </a:r>
            <a:r>
              <a:rPr lang="ko-KR" dirty="0" err="1">
                <a:solidFill>
                  <a:srgbClr val="303030"/>
                </a:solidFill>
                <a:ea typeface="맑은 고딕"/>
              </a:rPr>
              <a:t>mean-square</a:t>
            </a:r>
            <a:r>
              <a:rPr lang="ko-KR" dirty="0">
                <a:solidFill>
                  <a:srgbClr val="303030"/>
                </a:solidFill>
                <a:ea typeface="맑은 고딕"/>
              </a:rPr>
              <a:t> </a:t>
            </a:r>
            <a:r>
              <a:rPr lang="ko-KR" dirty="0" err="1">
                <a:solidFill>
                  <a:srgbClr val="303030"/>
                </a:solidFill>
                <a:ea typeface="맑은 고딕"/>
              </a:rPr>
              <a:t>charge</a:t>
            </a:r>
            <a:r>
              <a:rPr lang="ko-KR" dirty="0">
                <a:solidFill>
                  <a:srgbClr val="303030"/>
                </a:solidFill>
                <a:ea typeface="맑은 고딕"/>
              </a:rPr>
              <a:t> </a:t>
            </a:r>
            <a:r>
              <a:rPr lang="ko-KR" dirty="0" err="1">
                <a:solidFill>
                  <a:srgbClr val="303030"/>
                </a:solidFill>
                <a:ea typeface="맑은 고딕"/>
              </a:rPr>
              <a:t>radii</a:t>
            </a:r>
            <a:r>
              <a:rPr lang="ko-KR" dirty="0">
                <a:solidFill>
                  <a:srgbClr val="303030"/>
                </a:solidFill>
                <a:ea typeface="맑은 고딕"/>
              </a:rPr>
              <a:t> of </a:t>
            </a:r>
            <a:r>
              <a:rPr lang="ko-KR" dirty="0" err="1">
                <a:solidFill>
                  <a:srgbClr val="303030"/>
                </a:solidFill>
                <a:ea typeface="맑은 고딕"/>
              </a:rPr>
              <a:t>isotopes</a:t>
            </a:r>
            <a:r>
              <a:rPr lang="ko-KR" dirty="0">
                <a:solidFill>
                  <a:srgbClr val="303030"/>
                </a:solidFill>
                <a:ea typeface="맑은 고딕"/>
              </a:rPr>
              <a:t>. </a:t>
            </a:r>
            <a:r>
              <a:rPr lang="ko-KR" dirty="0" err="1">
                <a:solidFill>
                  <a:srgbClr val="303030"/>
                </a:solidFill>
                <a:ea typeface="맑은 고딕"/>
              </a:rPr>
              <a:t>By</a:t>
            </a:r>
            <a:r>
              <a:rPr lang="ko-KR" dirty="0">
                <a:solidFill>
                  <a:srgbClr val="303030"/>
                </a:solidFill>
                <a:ea typeface="맑은 고딕"/>
              </a:rPr>
              <a:t> </a:t>
            </a:r>
            <a:r>
              <a:rPr lang="ko-KR" dirty="0" err="1">
                <a:solidFill>
                  <a:srgbClr val="303030"/>
                </a:solidFill>
                <a:ea typeface="맑은 고딕"/>
              </a:rPr>
              <a:t>analyzing</a:t>
            </a:r>
            <a:r>
              <a:rPr lang="ko-KR" dirty="0">
                <a:solidFill>
                  <a:srgbClr val="303030"/>
                </a:solidFill>
                <a:ea typeface="맑은 고딕"/>
              </a:rPr>
              <a:t> </a:t>
            </a:r>
            <a:r>
              <a:rPr lang="ko-KR" dirty="0" err="1">
                <a:solidFill>
                  <a:srgbClr val="303030"/>
                </a:solidFill>
                <a:ea typeface="맑은 고딕"/>
              </a:rPr>
              <a:t>the</a:t>
            </a:r>
            <a:r>
              <a:rPr lang="ko-KR" dirty="0">
                <a:solidFill>
                  <a:srgbClr val="303030"/>
                </a:solidFill>
                <a:ea typeface="맑은 고딕"/>
              </a:rPr>
              <a:t> </a:t>
            </a:r>
            <a:r>
              <a:rPr lang="ko-KR" dirty="0" err="1">
                <a:solidFill>
                  <a:srgbClr val="303030"/>
                </a:solidFill>
                <a:ea typeface="맑은 고딕"/>
              </a:rPr>
              <a:t>Hyperfine</a:t>
            </a:r>
            <a:r>
              <a:rPr lang="ko-KR" dirty="0">
                <a:solidFill>
                  <a:srgbClr val="303030"/>
                </a:solidFill>
                <a:ea typeface="맑은 고딕"/>
              </a:rPr>
              <a:t> </a:t>
            </a:r>
            <a:r>
              <a:rPr lang="ko-KR" dirty="0" err="1">
                <a:solidFill>
                  <a:srgbClr val="303030"/>
                </a:solidFill>
                <a:ea typeface="맑은 고딕"/>
              </a:rPr>
              <a:t>structure</a:t>
            </a:r>
            <a:r>
              <a:rPr lang="ko-KR" dirty="0">
                <a:solidFill>
                  <a:srgbClr val="303030"/>
                </a:solidFill>
                <a:ea typeface="맑은 고딕"/>
              </a:rPr>
              <a:t>, </a:t>
            </a:r>
            <a:r>
              <a:rPr lang="ko-KR" dirty="0" err="1">
                <a:solidFill>
                  <a:srgbClr val="303030"/>
                </a:solidFill>
                <a:ea typeface="맑은 고딕"/>
              </a:rPr>
              <a:t>we</a:t>
            </a:r>
            <a:r>
              <a:rPr lang="ko-KR" dirty="0">
                <a:solidFill>
                  <a:srgbClr val="303030"/>
                </a:solidFill>
                <a:ea typeface="맑은 고딕"/>
              </a:rPr>
              <a:t> </a:t>
            </a:r>
            <a:r>
              <a:rPr lang="ko-KR" dirty="0" err="1">
                <a:solidFill>
                  <a:srgbClr val="303030"/>
                </a:solidFill>
                <a:ea typeface="맑은 고딕"/>
              </a:rPr>
              <a:t>can</a:t>
            </a:r>
            <a:r>
              <a:rPr lang="ko-KR" dirty="0">
                <a:solidFill>
                  <a:srgbClr val="303030"/>
                </a:solidFill>
                <a:ea typeface="맑은 고딕"/>
              </a:rPr>
              <a:t> </a:t>
            </a:r>
            <a:r>
              <a:rPr lang="ko-KR" dirty="0" err="1">
                <a:solidFill>
                  <a:srgbClr val="303030"/>
                </a:solidFill>
                <a:ea typeface="맑은 고딕"/>
              </a:rPr>
              <a:t>extract</a:t>
            </a:r>
            <a:r>
              <a:rPr lang="ko-KR" dirty="0">
                <a:solidFill>
                  <a:srgbClr val="303030"/>
                </a:solidFill>
                <a:ea typeface="맑은 고딕"/>
              </a:rPr>
              <a:t> </a:t>
            </a:r>
            <a:r>
              <a:rPr lang="ko-KR" dirty="0" err="1">
                <a:solidFill>
                  <a:srgbClr val="303030"/>
                </a:solidFill>
                <a:ea typeface="맑은 고딕"/>
              </a:rPr>
              <a:t>crucial</a:t>
            </a:r>
            <a:r>
              <a:rPr lang="ko-KR" dirty="0">
                <a:solidFill>
                  <a:srgbClr val="303030"/>
                </a:solidFill>
                <a:ea typeface="맑은 고딕"/>
              </a:rPr>
              <a:t> </a:t>
            </a:r>
            <a:r>
              <a:rPr lang="ko-KR" dirty="0" err="1">
                <a:solidFill>
                  <a:srgbClr val="303030"/>
                </a:solidFill>
                <a:ea typeface="맑은 고딕"/>
              </a:rPr>
              <a:t>information</a:t>
            </a:r>
            <a:r>
              <a:rPr lang="ko-KR" dirty="0">
                <a:solidFill>
                  <a:srgbClr val="303030"/>
                </a:solidFill>
                <a:ea typeface="맑은 고딕"/>
              </a:rPr>
              <a:t> </a:t>
            </a:r>
            <a:r>
              <a:rPr lang="ko-KR" dirty="0" err="1">
                <a:solidFill>
                  <a:srgbClr val="303030"/>
                </a:solidFill>
                <a:ea typeface="맑은 고딕"/>
              </a:rPr>
              <a:t>such</a:t>
            </a:r>
            <a:r>
              <a:rPr lang="ko-KR" dirty="0">
                <a:solidFill>
                  <a:srgbClr val="303030"/>
                </a:solidFill>
                <a:ea typeface="맑은 고딕"/>
              </a:rPr>
              <a:t> </a:t>
            </a:r>
            <a:r>
              <a:rPr lang="ko-KR" dirty="0" err="1">
                <a:solidFill>
                  <a:srgbClr val="303030"/>
                </a:solidFill>
                <a:ea typeface="맑은 고딕"/>
              </a:rPr>
              <a:t>as</a:t>
            </a:r>
            <a:r>
              <a:rPr lang="ko-KR" dirty="0">
                <a:solidFill>
                  <a:srgbClr val="303030"/>
                </a:solidFill>
                <a:ea typeface="맑은 고딕"/>
              </a:rPr>
              <a:t> </a:t>
            </a:r>
            <a:r>
              <a:rPr lang="ko-KR" dirty="0" err="1">
                <a:solidFill>
                  <a:srgbClr val="303030"/>
                </a:solidFill>
                <a:ea typeface="맑은 고딕"/>
              </a:rPr>
              <a:t>nuclear</a:t>
            </a:r>
            <a:r>
              <a:rPr lang="ko-KR" dirty="0">
                <a:solidFill>
                  <a:srgbClr val="303030"/>
                </a:solidFill>
                <a:ea typeface="맑은 고딕"/>
              </a:rPr>
              <a:t> </a:t>
            </a:r>
            <a:r>
              <a:rPr lang="ko-KR" dirty="0" err="1">
                <a:solidFill>
                  <a:srgbClr val="303030"/>
                </a:solidFill>
                <a:ea typeface="맑은 고딕"/>
              </a:rPr>
              <a:t>spins</a:t>
            </a:r>
            <a:r>
              <a:rPr lang="ko-KR" dirty="0">
                <a:solidFill>
                  <a:srgbClr val="303030"/>
                </a:solidFill>
                <a:ea typeface="맑은 고딕"/>
              </a:rPr>
              <a:t>, </a:t>
            </a:r>
            <a:r>
              <a:rPr lang="ko-KR" dirty="0" err="1">
                <a:solidFill>
                  <a:srgbClr val="303030"/>
                </a:solidFill>
                <a:ea typeface="맑은 고딕"/>
              </a:rPr>
              <a:t>electric</a:t>
            </a:r>
            <a:r>
              <a:rPr lang="ko-KR" dirty="0">
                <a:solidFill>
                  <a:srgbClr val="303030"/>
                </a:solidFill>
                <a:ea typeface="맑은 고딕"/>
              </a:rPr>
              <a:t> </a:t>
            </a:r>
            <a:r>
              <a:rPr lang="ko-KR" dirty="0" err="1">
                <a:solidFill>
                  <a:srgbClr val="303030"/>
                </a:solidFill>
                <a:ea typeface="맑은 고딕"/>
              </a:rPr>
              <a:t>quadrupole</a:t>
            </a:r>
            <a:r>
              <a:rPr lang="ko-KR" dirty="0">
                <a:solidFill>
                  <a:srgbClr val="303030"/>
                </a:solidFill>
                <a:ea typeface="맑은 고딕"/>
              </a:rPr>
              <a:t> </a:t>
            </a:r>
            <a:r>
              <a:rPr lang="ko-KR" dirty="0" err="1">
                <a:solidFill>
                  <a:srgbClr val="303030"/>
                </a:solidFill>
                <a:ea typeface="맑은 고딕"/>
              </a:rPr>
              <a:t>moments</a:t>
            </a:r>
            <a:r>
              <a:rPr lang="ko-KR" dirty="0">
                <a:solidFill>
                  <a:srgbClr val="303030"/>
                </a:solidFill>
                <a:ea typeface="맑은 고딕"/>
              </a:rPr>
              <a:t>, and </a:t>
            </a:r>
            <a:r>
              <a:rPr lang="ko-KR" dirty="0" err="1">
                <a:solidFill>
                  <a:srgbClr val="303030"/>
                </a:solidFill>
                <a:ea typeface="맑은 고딕"/>
              </a:rPr>
              <a:t>magnetic</a:t>
            </a:r>
            <a:r>
              <a:rPr lang="ko-KR" dirty="0">
                <a:solidFill>
                  <a:srgbClr val="303030"/>
                </a:solidFill>
                <a:ea typeface="맑은 고딕"/>
              </a:rPr>
              <a:t> </a:t>
            </a:r>
            <a:r>
              <a:rPr lang="ko-KR" dirty="0" err="1">
                <a:solidFill>
                  <a:srgbClr val="303030"/>
                </a:solidFill>
                <a:ea typeface="맑은 고딕"/>
              </a:rPr>
              <a:t>dipole</a:t>
            </a:r>
            <a:r>
              <a:rPr lang="ko-KR" dirty="0">
                <a:solidFill>
                  <a:srgbClr val="303030"/>
                </a:solidFill>
                <a:ea typeface="맑은 고딕"/>
              </a:rPr>
              <a:t> </a:t>
            </a:r>
            <a:r>
              <a:rPr lang="ko-KR" dirty="0" err="1">
                <a:solidFill>
                  <a:srgbClr val="303030"/>
                </a:solidFill>
                <a:ea typeface="맑은 고딕"/>
              </a:rPr>
              <a:t>moments</a:t>
            </a:r>
            <a:r>
              <a:rPr lang="ko-KR" dirty="0">
                <a:solidFill>
                  <a:srgbClr val="303030"/>
                </a:solidFill>
                <a:ea typeface="맑은 고딕"/>
              </a:rPr>
              <a:t>. </a:t>
            </a:r>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5</a:t>
            </a:fld>
            <a:endParaRPr lang="ko-KR" altLang="en-US"/>
          </a:p>
        </p:txBody>
      </p:sp>
    </p:spTree>
    <p:extLst>
      <p:ext uri="{BB962C8B-B14F-4D97-AF65-F5344CB8AC3E}">
        <p14:creationId xmlns:p14="http://schemas.microsoft.com/office/powerpoint/2010/main" val="2968208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solidFill>
                  <a:srgbClr val="303030"/>
                </a:solidFill>
                <a:ea typeface="맑은 고딕"/>
              </a:rPr>
              <a:t>The</a:t>
            </a:r>
            <a:r>
              <a:rPr lang="ko-KR" altLang="en-US" dirty="0">
                <a:solidFill>
                  <a:srgbClr val="303030"/>
                </a:solidFill>
                <a:ea typeface="맑은 고딕"/>
              </a:rPr>
              <a:t> </a:t>
            </a:r>
            <a:r>
              <a:rPr lang="en-US" altLang="ko-KR" dirty="0">
                <a:solidFill>
                  <a:srgbClr val="303030"/>
                </a:solidFill>
                <a:ea typeface="맑은 고딕"/>
              </a:rPr>
              <a:t>online</a:t>
            </a:r>
            <a:r>
              <a:rPr lang="ko-KR" altLang="en-US" dirty="0">
                <a:solidFill>
                  <a:srgbClr val="303030"/>
                </a:solidFill>
                <a:ea typeface="맑은 고딕"/>
              </a:rPr>
              <a:t> </a:t>
            </a:r>
            <a:r>
              <a:rPr lang="en-US" altLang="ko-KR" dirty="0">
                <a:solidFill>
                  <a:srgbClr val="303030"/>
                </a:solidFill>
                <a:ea typeface="맑은 고딕"/>
              </a:rPr>
              <a:t>commissioning</a:t>
            </a:r>
            <a:r>
              <a:rPr lang="ko-KR" altLang="en-US" dirty="0">
                <a:solidFill>
                  <a:srgbClr val="303030"/>
                </a:solidFill>
                <a:ea typeface="맑은 고딕"/>
              </a:rPr>
              <a:t> </a:t>
            </a:r>
            <a:r>
              <a:rPr lang="en-US" altLang="ko-KR" dirty="0">
                <a:solidFill>
                  <a:srgbClr val="303030"/>
                </a:solidFill>
                <a:ea typeface="맑은 고딕"/>
              </a:rPr>
              <a:t>experiments</a:t>
            </a:r>
            <a:r>
              <a:rPr lang="ko-KR" altLang="en-US" dirty="0">
                <a:solidFill>
                  <a:srgbClr val="303030"/>
                </a:solidFill>
                <a:ea typeface="맑은 고딕"/>
              </a:rPr>
              <a:t> </a:t>
            </a:r>
            <a:r>
              <a:rPr lang="en-US" altLang="ko-KR" dirty="0">
                <a:solidFill>
                  <a:srgbClr val="303030"/>
                </a:solidFill>
                <a:ea typeface="맑은 고딕"/>
              </a:rPr>
              <a:t>for</a:t>
            </a:r>
            <a:r>
              <a:rPr lang="ko-KR" altLang="en-US" dirty="0">
                <a:solidFill>
                  <a:srgbClr val="303030"/>
                </a:solidFill>
                <a:ea typeface="맑은 고딕"/>
              </a:rPr>
              <a:t> </a:t>
            </a:r>
            <a:r>
              <a:rPr lang="en-US" altLang="ko-KR" dirty="0" err="1">
                <a:solidFill>
                  <a:srgbClr val="303030"/>
                </a:solidFill>
                <a:ea typeface="맑은 고딕"/>
              </a:rPr>
              <a:t>CLaSsy</a:t>
            </a:r>
            <a:r>
              <a:rPr lang="ko-KR" altLang="en-US" dirty="0">
                <a:solidFill>
                  <a:srgbClr val="303030"/>
                </a:solidFill>
                <a:ea typeface="맑은 고딕"/>
              </a:rPr>
              <a:t> </a:t>
            </a:r>
            <a:r>
              <a:rPr lang="en-US" altLang="ko-KR" dirty="0">
                <a:solidFill>
                  <a:srgbClr val="303030"/>
                </a:solidFill>
                <a:ea typeface="맑은 고딕"/>
              </a:rPr>
              <a:t>took</a:t>
            </a:r>
            <a:r>
              <a:rPr lang="ko-KR" altLang="en-US" dirty="0">
                <a:solidFill>
                  <a:srgbClr val="303030"/>
                </a:solidFill>
                <a:ea typeface="맑은 고딕"/>
              </a:rPr>
              <a:t> </a:t>
            </a:r>
            <a:r>
              <a:rPr lang="en-US" altLang="ko-KR" dirty="0">
                <a:solidFill>
                  <a:srgbClr val="303030"/>
                </a:solidFill>
                <a:ea typeface="맑은 고딕"/>
              </a:rPr>
              <a:t>place</a:t>
            </a:r>
            <a:r>
              <a:rPr lang="ko-KR" altLang="en-US" dirty="0">
                <a:solidFill>
                  <a:srgbClr val="303030"/>
                </a:solidFill>
                <a:ea typeface="맑은 고딕"/>
              </a:rPr>
              <a:t> </a:t>
            </a:r>
            <a:r>
              <a:rPr lang="en-US" altLang="ko-KR" dirty="0">
                <a:solidFill>
                  <a:srgbClr val="303030"/>
                </a:solidFill>
                <a:ea typeface="맑은 고딕"/>
              </a:rPr>
              <a:t>from</a:t>
            </a:r>
            <a:r>
              <a:rPr lang="ko-KR" altLang="en-US" dirty="0">
                <a:solidFill>
                  <a:srgbClr val="303030"/>
                </a:solidFill>
                <a:ea typeface="맑은 고딕"/>
              </a:rPr>
              <a:t> </a:t>
            </a:r>
            <a:r>
              <a:rPr lang="en-US" altLang="ko-KR" dirty="0">
                <a:solidFill>
                  <a:srgbClr val="303030"/>
                </a:solidFill>
                <a:ea typeface="맑은 고딕"/>
              </a:rPr>
              <a:t>October</a:t>
            </a:r>
            <a:r>
              <a:rPr lang="ko-KR" altLang="en-US" dirty="0">
                <a:solidFill>
                  <a:srgbClr val="303030"/>
                </a:solidFill>
                <a:ea typeface="맑은 고딕"/>
              </a:rPr>
              <a:t> </a:t>
            </a:r>
            <a:r>
              <a:rPr lang="en-US" altLang="ko-KR" dirty="0">
                <a:solidFill>
                  <a:srgbClr val="303030"/>
                </a:solidFill>
                <a:ea typeface="맑은 고딕"/>
              </a:rPr>
              <a:t>to</a:t>
            </a:r>
            <a:r>
              <a:rPr lang="ko-KR" altLang="en-US" dirty="0">
                <a:solidFill>
                  <a:srgbClr val="303030"/>
                </a:solidFill>
                <a:ea typeface="맑은 고딕"/>
              </a:rPr>
              <a:t> </a:t>
            </a:r>
            <a:r>
              <a:rPr lang="en-US" altLang="ko-KR" dirty="0">
                <a:solidFill>
                  <a:srgbClr val="303030"/>
                </a:solidFill>
                <a:ea typeface="맑은 고딕"/>
              </a:rPr>
              <a:t>November</a:t>
            </a:r>
            <a:r>
              <a:rPr lang="ko-KR" altLang="en-US" dirty="0">
                <a:solidFill>
                  <a:srgbClr val="303030"/>
                </a:solidFill>
                <a:ea typeface="맑은 고딕"/>
              </a:rPr>
              <a:t> </a:t>
            </a:r>
            <a:r>
              <a:rPr lang="en-US" altLang="ko-KR" dirty="0">
                <a:solidFill>
                  <a:srgbClr val="303030"/>
                </a:solidFill>
                <a:ea typeface="맑은 고딕"/>
              </a:rPr>
              <a:t>2024 </a:t>
            </a:r>
            <a:r>
              <a:rPr lang="en-US" b="1" dirty="0">
                <a:solidFill>
                  <a:srgbClr val="262626"/>
                </a:solidFill>
              </a:rPr>
              <a:t>in collaboration with</a:t>
            </a:r>
            <a:r>
              <a:rPr lang="en-US" altLang="ko-KR" dirty="0">
                <a:solidFill>
                  <a:srgbClr val="303030"/>
                </a:solidFill>
                <a:ea typeface="맑은 고딕"/>
              </a:rPr>
              <a:t> domestic users.</a:t>
            </a:r>
            <a:r>
              <a:rPr lang="ko-KR" altLang="en-US" dirty="0">
                <a:solidFill>
                  <a:srgbClr val="303030"/>
                </a:solidFill>
                <a:ea typeface="맑은 고딕"/>
              </a:rPr>
              <a:t> </a:t>
            </a:r>
            <a:r>
              <a:rPr lang="en-US" altLang="ko-KR" dirty="0">
                <a:solidFill>
                  <a:srgbClr val="303030"/>
                </a:solidFill>
                <a:ea typeface="맑은 고딕"/>
              </a:rPr>
              <a:t>The</a:t>
            </a:r>
            <a:r>
              <a:rPr lang="ko-KR" altLang="en-US" dirty="0">
                <a:solidFill>
                  <a:srgbClr val="303030"/>
                </a:solidFill>
                <a:ea typeface="맑은 고딕"/>
              </a:rPr>
              <a:t> </a:t>
            </a:r>
            <a:r>
              <a:rPr lang="en-US" altLang="ko-KR" dirty="0">
                <a:solidFill>
                  <a:srgbClr val="303030"/>
                </a:solidFill>
                <a:ea typeface="맑은 고딕"/>
              </a:rPr>
              <a:t>ion</a:t>
            </a:r>
            <a:r>
              <a:rPr lang="ko-KR" altLang="en-US" dirty="0">
                <a:solidFill>
                  <a:srgbClr val="303030"/>
                </a:solidFill>
                <a:ea typeface="맑은 고딕"/>
              </a:rPr>
              <a:t> </a:t>
            </a:r>
            <a:r>
              <a:rPr lang="en-US" altLang="ko-KR" dirty="0">
                <a:solidFill>
                  <a:srgbClr val="303030"/>
                </a:solidFill>
                <a:ea typeface="맑은 고딕"/>
              </a:rPr>
              <a:t>beam</a:t>
            </a:r>
            <a:r>
              <a:rPr lang="ko-KR" altLang="en-US" dirty="0">
                <a:solidFill>
                  <a:srgbClr val="303030"/>
                </a:solidFill>
                <a:ea typeface="맑은 고딕"/>
              </a:rPr>
              <a:t> </a:t>
            </a:r>
            <a:r>
              <a:rPr lang="en-US" altLang="ko-KR" dirty="0">
                <a:solidFill>
                  <a:srgbClr val="303030"/>
                </a:solidFill>
                <a:ea typeface="맑은 고딕"/>
              </a:rPr>
              <a:t>species</a:t>
            </a:r>
            <a:r>
              <a:rPr lang="ko-KR" altLang="en-US" dirty="0">
                <a:solidFill>
                  <a:srgbClr val="303030"/>
                </a:solidFill>
                <a:ea typeface="맑은 고딕"/>
              </a:rPr>
              <a:t> </a:t>
            </a:r>
            <a:r>
              <a:rPr lang="en-US" altLang="ko-KR" dirty="0">
                <a:solidFill>
                  <a:srgbClr val="303030"/>
                </a:solidFill>
                <a:ea typeface="맑은 고딕"/>
              </a:rPr>
              <a:t>used</a:t>
            </a:r>
            <a:r>
              <a:rPr lang="ko-KR" altLang="en-US" dirty="0">
                <a:solidFill>
                  <a:srgbClr val="303030"/>
                </a:solidFill>
                <a:ea typeface="맑은 고딕"/>
              </a:rPr>
              <a:t> </a:t>
            </a:r>
            <a:r>
              <a:rPr lang="en-US" altLang="ko-KR" dirty="0">
                <a:solidFill>
                  <a:srgbClr val="303030"/>
                </a:solidFill>
                <a:ea typeface="맑은 고딕"/>
              </a:rPr>
              <a:t>were</a:t>
            </a:r>
            <a:r>
              <a:rPr lang="ko-KR" altLang="en-US" dirty="0">
                <a:solidFill>
                  <a:srgbClr val="303030"/>
                </a:solidFill>
                <a:ea typeface="맑은 고딕"/>
              </a:rPr>
              <a:t> </a:t>
            </a:r>
            <a:r>
              <a:rPr lang="ko-KR" altLang="en-US" dirty="0" err="1">
                <a:solidFill>
                  <a:srgbClr val="303030"/>
                </a:solidFill>
                <a:ea typeface="맑은 고딕"/>
              </a:rPr>
              <a:t>sodium</a:t>
            </a:r>
            <a:r>
              <a:rPr lang="ko-KR" altLang="en-US" dirty="0">
                <a:solidFill>
                  <a:srgbClr val="303030"/>
                </a:solidFill>
                <a:ea typeface="맑은 고딕"/>
              </a:rPr>
              <a:t> </a:t>
            </a:r>
            <a:r>
              <a:rPr lang="en-US" altLang="ko-KR" dirty="0">
                <a:solidFill>
                  <a:srgbClr val="303030"/>
                </a:solidFill>
                <a:ea typeface="맑은 고딕"/>
              </a:rPr>
              <a:t>23,</a:t>
            </a:r>
            <a:r>
              <a:rPr lang="ko-KR" altLang="en-US" dirty="0">
                <a:solidFill>
                  <a:srgbClr val="303030"/>
                </a:solidFill>
                <a:ea typeface="맑은 고딕"/>
              </a:rPr>
              <a:t> </a:t>
            </a:r>
            <a:r>
              <a:rPr lang="en-US" altLang="ko-KR" dirty="0">
                <a:solidFill>
                  <a:srgbClr val="303030"/>
                </a:solidFill>
                <a:ea typeface="맑은 고딕"/>
              </a:rPr>
              <a:t>22,</a:t>
            </a:r>
            <a:r>
              <a:rPr lang="ko-KR" altLang="en-US" dirty="0">
                <a:solidFill>
                  <a:srgbClr val="303030"/>
                </a:solidFill>
                <a:ea typeface="맑은 고딕"/>
              </a:rPr>
              <a:t> </a:t>
            </a:r>
            <a:r>
              <a:rPr lang="en-US" altLang="ko-KR" dirty="0">
                <a:solidFill>
                  <a:srgbClr val="303030"/>
                </a:solidFill>
                <a:ea typeface="맑은 고딕"/>
              </a:rPr>
              <a:t>and</a:t>
            </a:r>
            <a:r>
              <a:rPr lang="ko-KR" altLang="en-US" dirty="0">
                <a:solidFill>
                  <a:srgbClr val="303030"/>
                </a:solidFill>
                <a:ea typeface="맑은 고딕"/>
              </a:rPr>
              <a:t> </a:t>
            </a:r>
            <a:r>
              <a:rPr lang="en-US" altLang="ko-KR" dirty="0">
                <a:solidFill>
                  <a:srgbClr val="303030"/>
                </a:solidFill>
                <a:ea typeface="맑은 고딕"/>
              </a:rPr>
              <a:t>21.</a:t>
            </a:r>
            <a:r>
              <a:rPr lang="ko-KR" altLang="en-US" dirty="0">
                <a:solidFill>
                  <a:srgbClr val="303030"/>
                </a:solidFill>
                <a:ea typeface="맑은 고딕"/>
              </a:rPr>
              <a:t> </a:t>
            </a:r>
            <a:r>
              <a:rPr lang="en-US" altLang="ko-KR" dirty="0">
                <a:solidFill>
                  <a:srgbClr val="303030"/>
                </a:solidFill>
                <a:ea typeface="맑은 고딕"/>
              </a:rPr>
              <a:t>The</a:t>
            </a:r>
            <a:r>
              <a:rPr lang="ko-KR" altLang="en-US" dirty="0">
                <a:solidFill>
                  <a:srgbClr val="303030"/>
                </a:solidFill>
                <a:ea typeface="맑은 고딕"/>
              </a:rPr>
              <a:t> </a:t>
            </a:r>
            <a:r>
              <a:rPr lang="en-US" altLang="ko-KR" dirty="0">
                <a:solidFill>
                  <a:srgbClr val="303030"/>
                </a:solidFill>
                <a:ea typeface="맑은 고딕"/>
              </a:rPr>
              <a:t>beams</a:t>
            </a:r>
            <a:r>
              <a:rPr lang="ko-KR" altLang="en-US" dirty="0">
                <a:solidFill>
                  <a:srgbClr val="303030"/>
                </a:solidFill>
                <a:ea typeface="맑은 고딕"/>
              </a:rPr>
              <a:t> </a:t>
            </a:r>
            <a:r>
              <a:rPr lang="en-US" altLang="ko-KR" dirty="0">
                <a:solidFill>
                  <a:srgbClr val="303030"/>
                </a:solidFill>
                <a:ea typeface="맑은 고딕"/>
              </a:rPr>
              <a:t>were</a:t>
            </a:r>
            <a:r>
              <a:rPr lang="ko-KR" altLang="en-US" dirty="0">
                <a:solidFill>
                  <a:srgbClr val="303030"/>
                </a:solidFill>
                <a:ea typeface="맑은 고딕"/>
              </a:rPr>
              <a:t> </a:t>
            </a:r>
            <a:r>
              <a:rPr lang="en-US" altLang="ko-KR" dirty="0">
                <a:solidFill>
                  <a:srgbClr val="303030"/>
                </a:solidFill>
                <a:ea typeface="맑은 고딕"/>
              </a:rPr>
              <a:t>accelerated</a:t>
            </a:r>
            <a:r>
              <a:rPr lang="ko-KR" altLang="en-US" dirty="0">
                <a:solidFill>
                  <a:srgbClr val="303030"/>
                </a:solidFill>
                <a:ea typeface="맑은 고딕"/>
              </a:rPr>
              <a:t> </a:t>
            </a:r>
            <a:r>
              <a:rPr lang="en-US" altLang="ko-KR" dirty="0">
                <a:solidFill>
                  <a:srgbClr val="303030"/>
                </a:solidFill>
                <a:ea typeface="맑은 고딕"/>
              </a:rPr>
              <a:t>to</a:t>
            </a:r>
            <a:r>
              <a:rPr lang="ko-KR" altLang="en-US" dirty="0">
                <a:solidFill>
                  <a:srgbClr val="303030"/>
                </a:solidFill>
                <a:ea typeface="맑은 고딕"/>
              </a:rPr>
              <a:t> </a:t>
            </a:r>
            <a:r>
              <a:rPr lang="en-US" altLang="ko-KR" dirty="0">
                <a:solidFill>
                  <a:srgbClr val="303030"/>
                </a:solidFill>
                <a:ea typeface="맑은 고딕"/>
              </a:rPr>
              <a:t>an</a:t>
            </a:r>
            <a:r>
              <a:rPr lang="ko-KR" altLang="en-US" dirty="0">
                <a:solidFill>
                  <a:srgbClr val="303030"/>
                </a:solidFill>
                <a:ea typeface="맑은 고딕"/>
              </a:rPr>
              <a:t> </a:t>
            </a:r>
            <a:r>
              <a:rPr lang="en-US" altLang="ko-KR" dirty="0">
                <a:solidFill>
                  <a:srgbClr val="303030"/>
                </a:solidFill>
                <a:ea typeface="맑은 고딕"/>
              </a:rPr>
              <a:t>energy</a:t>
            </a:r>
            <a:r>
              <a:rPr lang="ko-KR" altLang="en-US" dirty="0">
                <a:solidFill>
                  <a:srgbClr val="303030"/>
                </a:solidFill>
                <a:ea typeface="맑은 고딕"/>
              </a:rPr>
              <a:t> </a:t>
            </a:r>
            <a:r>
              <a:rPr lang="en-US" altLang="ko-KR" dirty="0">
                <a:solidFill>
                  <a:srgbClr val="303030"/>
                </a:solidFill>
                <a:ea typeface="맑은 고딕"/>
              </a:rPr>
              <a:t>of</a:t>
            </a:r>
            <a:r>
              <a:rPr lang="ko-KR" altLang="en-US" dirty="0">
                <a:solidFill>
                  <a:srgbClr val="303030"/>
                </a:solidFill>
                <a:ea typeface="맑은 고딕"/>
              </a:rPr>
              <a:t> </a:t>
            </a:r>
            <a:r>
              <a:rPr lang="en-US" altLang="ko-KR" dirty="0">
                <a:solidFill>
                  <a:srgbClr val="303030"/>
                </a:solidFill>
                <a:ea typeface="맑은 고딕"/>
              </a:rPr>
              <a:t>approximately</a:t>
            </a:r>
            <a:r>
              <a:rPr lang="ko-KR" altLang="en-US" dirty="0">
                <a:solidFill>
                  <a:srgbClr val="303030"/>
                </a:solidFill>
                <a:ea typeface="맑은 고딕"/>
              </a:rPr>
              <a:t> </a:t>
            </a:r>
            <a:r>
              <a:rPr lang="en-US" altLang="ko-KR" dirty="0">
                <a:solidFill>
                  <a:srgbClr val="303030"/>
                </a:solidFill>
                <a:ea typeface="맑은 고딕"/>
              </a:rPr>
              <a:t>20</a:t>
            </a:r>
            <a:r>
              <a:rPr lang="ko-KR" altLang="en-US" dirty="0">
                <a:solidFill>
                  <a:srgbClr val="303030"/>
                </a:solidFill>
                <a:ea typeface="맑은 고딕"/>
              </a:rPr>
              <a:t> </a:t>
            </a:r>
            <a:r>
              <a:rPr lang="en-US" altLang="ko-KR" dirty="0">
                <a:solidFill>
                  <a:srgbClr val="303030"/>
                </a:solidFill>
                <a:ea typeface="맑은 고딕"/>
              </a:rPr>
              <a:t>keV.</a:t>
            </a:r>
            <a:r>
              <a:rPr lang="ko-KR" altLang="en-US" dirty="0">
                <a:solidFill>
                  <a:srgbClr val="303030"/>
                </a:solidFill>
                <a:ea typeface="맑은 고딕"/>
              </a:rPr>
              <a:t> </a:t>
            </a:r>
            <a:r>
              <a:rPr lang="en-US" altLang="ko-KR" dirty="0">
                <a:solidFill>
                  <a:srgbClr val="303030"/>
                </a:solidFill>
                <a:ea typeface="맑은 고딕"/>
              </a:rPr>
              <a:t>The</a:t>
            </a:r>
            <a:r>
              <a:rPr lang="ko-KR" altLang="en-US" dirty="0">
                <a:solidFill>
                  <a:srgbClr val="303030"/>
                </a:solidFill>
                <a:ea typeface="맑은 고딕"/>
              </a:rPr>
              <a:t> </a:t>
            </a:r>
            <a:r>
              <a:rPr lang="en-US" altLang="ko-KR" dirty="0">
                <a:solidFill>
                  <a:srgbClr val="303030"/>
                </a:solidFill>
                <a:ea typeface="맑은 고딕"/>
              </a:rPr>
              <a:t>primary</a:t>
            </a:r>
            <a:r>
              <a:rPr lang="ko-KR" altLang="en-US" dirty="0">
                <a:solidFill>
                  <a:srgbClr val="303030"/>
                </a:solidFill>
                <a:ea typeface="맑은 고딕"/>
              </a:rPr>
              <a:t> </a:t>
            </a:r>
            <a:r>
              <a:rPr lang="en-US" altLang="ko-KR" dirty="0">
                <a:solidFill>
                  <a:srgbClr val="303030"/>
                </a:solidFill>
                <a:ea typeface="맑은 고딕"/>
              </a:rPr>
              <a:t>experimental</a:t>
            </a:r>
            <a:r>
              <a:rPr lang="ko-KR" altLang="en-US" dirty="0">
                <a:solidFill>
                  <a:srgbClr val="303030"/>
                </a:solidFill>
                <a:ea typeface="맑은 고딕"/>
              </a:rPr>
              <a:t> </a:t>
            </a:r>
            <a:r>
              <a:rPr lang="en-US" altLang="ko-KR" dirty="0">
                <a:solidFill>
                  <a:srgbClr val="303030"/>
                </a:solidFill>
                <a:ea typeface="맑은 고딕"/>
              </a:rPr>
              <a:t>objectives</a:t>
            </a:r>
            <a:r>
              <a:rPr lang="ko-KR" altLang="en-US" dirty="0">
                <a:solidFill>
                  <a:srgbClr val="303030"/>
                </a:solidFill>
                <a:ea typeface="맑은 고딕"/>
              </a:rPr>
              <a:t> </a:t>
            </a:r>
            <a:r>
              <a:rPr lang="en-US" altLang="ko-KR" dirty="0">
                <a:solidFill>
                  <a:srgbClr val="303030"/>
                </a:solidFill>
                <a:ea typeface="맑은 고딕"/>
              </a:rPr>
              <a:t>were</a:t>
            </a:r>
            <a:r>
              <a:rPr lang="ko-KR" altLang="en-US" dirty="0">
                <a:solidFill>
                  <a:srgbClr val="303030"/>
                </a:solidFill>
                <a:ea typeface="맑은 고딕"/>
              </a:rPr>
              <a:t> </a:t>
            </a:r>
            <a:r>
              <a:rPr lang="en-US" altLang="ko-KR" dirty="0">
                <a:solidFill>
                  <a:srgbClr val="303030"/>
                </a:solidFill>
                <a:ea typeface="맑은 고딕"/>
              </a:rPr>
              <a:t>to</a:t>
            </a:r>
            <a:r>
              <a:rPr lang="ko-KR" altLang="en-US" dirty="0">
                <a:solidFill>
                  <a:srgbClr val="303030"/>
                </a:solidFill>
                <a:ea typeface="맑은 고딕"/>
              </a:rPr>
              <a:t> </a:t>
            </a:r>
            <a:r>
              <a:rPr lang="en-US" altLang="ko-KR" dirty="0">
                <a:solidFill>
                  <a:srgbClr val="303030"/>
                </a:solidFill>
                <a:ea typeface="맑은 고딕"/>
              </a:rPr>
              <a:t>observe</a:t>
            </a:r>
            <a:r>
              <a:rPr lang="ko-KR" altLang="en-US" dirty="0">
                <a:solidFill>
                  <a:srgbClr val="303030"/>
                </a:solidFill>
                <a:ea typeface="맑은 고딕"/>
              </a:rPr>
              <a:t> </a:t>
            </a:r>
            <a:r>
              <a:rPr lang="en-US" altLang="ko-KR" dirty="0">
                <a:solidFill>
                  <a:srgbClr val="303030"/>
                </a:solidFill>
                <a:ea typeface="맑은 고딕"/>
              </a:rPr>
              <a:t>the</a:t>
            </a:r>
            <a:r>
              <a:rPr lang="ko-KR" altLang="en-US" dirty="0">
                <a:solidFill>
                  <a:srgbClr val="303030"/>
                </a:solidFill>
                <a:ea typeface="맑은 고딕"/>
              </a:rPr>
              <a:t> </a:t>
            </a:r>
            <a:r>
              <a:rPr lang="ko-KR" altLang="en-US" dirty="0" err="1">
                <a:solidFill>
                  <a:srgbClr val="303030"/>
                </a:solidFill>
                <a:ea typeface="맑은 고딕"/>
              </a:rPr>
              <a:t>optical</a:t>
            </a:r>
            <a:r>
              <a:rPr lang="ko-KR" altLang="en-US" dirty="0">
                <a:solidFill>
                  <a:srgbClr val="303030"/>
                </a:solidFill>
                <a:ea typeface="맑은 고딕"/>
              </a:rPr>
              <a:t> </a:t>
            </a:r>
            <a:r>
              <a:rPr lang="en-US" altLang="ko-KR" dirty="0">
                <a:solidFill>
                  <a:srgbClr val="303030"/>
                </a:solidFill>
                <a:ea typeface="맑은 고딕"/>
              </a:rPr>
              <a:t>D1</a:t>
            </a:r>
            <a:r>
              <a:rPr lang="ko-KR" altLang="en-US" dirty="0">
                <a:solidFill>
                  <a:srgbClr val="303030"/>
                </a:solidFill>
                <a:ea typeface="맑은 고딕"/>
              </a:rPr>
              <a:t> </a:t>
            </a:r>
            <a:r>
              <a:rPr lang="en-US" altLang="ko-KR" dirty="0">
                <a:solidFill>
                  <a:srgbClr val="303030"/>
                </a:solidFill>
                <a:ea typeface="맑은 고딕"/>
              </a:rPr>
              <a:t>and</a:t>
            </a:r>
            <a:r>
              <a:rPr lang="ko-KR" altLang="en-US" dirty="0">
                <a:solidFill>
                  <a:srgbClr val="303030"/>
                </a:solidFill>
                <a:ea typeface="맑은 고딕"/>
              </a:rPr>
              <a:t> </a:t>
            </a:r>
            <a:r>
              <a:rPr lang="en-US" altLang="ko-KR" dirty="0">
                <a:solidFill>
                  <a:srgbClr val="303030"/>
                </a:solidFill>
                <a:ea typeface="맑은 고딕"/>
              </a:rPr>
              <a:t>D2</a:t>
            </a:r>
            <a:r>
              <a:rPr lang="ko-KR" altLang="en-US" dirty="0">
                <a:solidFill>
                  <a:srgbClr val="303030"/>
                </a:solidFill>
                <a:ea typeface="맑은 고딕"/>
              </a:rPr>
              <a:t> </a:t>
            </a:r>
            <a:r>
              <a:rPr lang="en-US" altLang="ko-KR" dirty="0">
                <a:solidFill>
                  <a:srgbClr val="303030"/>
                </a:solidFill>
                <a:ea typeface="맑은 고딕"/>
              </a:rPr>
              <a:t>transition,</a:t>
            </a:r>
            <a:r>
              <a:rPr lang="ko-KR" altLang="en-US" dirty="0">
                <a:solidFill>
                  <a:srgbClr val="303030"/>
                </a:solidFill>
                <a:ea typeface="맑은 고딕"/>
              </a:rPr>
              <a:t> </a:t>
            </a:r>
            <a:r>
              <a:rPr lang="en-US" altLang="ko-KR" dirty="0">
                <a:solidFill>
                  <a:srgbClr val="303030"/>
                </a:solidFill>
                <a:ea typeface="맑은 고딕"/>
              </a:rPr>
              <a:t>aiming</a:t>
            </a:r>
            <a:r>
              <a:rPr lang="ko-KR" altLang="en-US" dirty="0">
                <a:solidFill>
                  <a:srgbClr val="303030"/>
                </a:solidFill>
                <a:ea typeface="맑은 고딕"/>
              </a:rPr>
              <a:t> </a:t>
            </a:r>
            <a:r>
              <a:rPr lang="en-US" altLang="ko-KR" dirty="0">
                <a:solidFill>
                  <a:srgbClr val="303030"/>
                </a:solidFill>
                <a:ea typeface="맑은 고딕"/>
              </a:rPr>
              <a:t>to</a:t>
            </a:r>
            <a:r>
              <a:rPr lang="ko-KR" altLang="en-US" dirty="0">
                <a:solidFill>
                  <a:srgbClr val="303030"/>
                </a:solidFill>
                <a:ea typeface="맑은 고딕"/>
              </a:rPr>
              <a:t> </a:t>
            </a:r>
            <a:r>
              <a:rPr lang="en-US" altLang="ko-KR" dirty="0">
                <a:solidFill>
                  <a:srgbClr val="303030"/>
                </a:solidFill>
                <a:ea typeface="맑은 고딕"/>
              </a:rPr>
              <a:t>resolve</a:t>
            </a:r>
            <a:r>
              <a:rPr lang="ko-KR" altLang="en-US" dirty="0">
                <a:solidFill>
                  <a:srgbClr val="303030"/>
                </a:solidFill>
                <a:ea typeface="맑은 고딕"/>
              </a:rPr>
              <a:t> </a:t>
            </a:r>
            <a:r>
              <a:rPr lang="en-US" altLang="ko-KR" dirty="0">
                <a:solidFill>
                  <a:srgbClr val="303030"/>
                </a:solidFill>
                <a:ea typeface="맑은 고딕"/>
              </a:rPr>
              <a:t>the</a:t>
            </a:r>
            <a:r>
              <a:rPr lang="ko-KR" altLang="en-US" dirty="0">
                <a:solidFill>
                  <a:srgbClr val="303030"/>
                </a:solidFill>
                <a:ea typeface="맑은 고딕"/>
              </a:rPr>
              <a:t> </a:t>
            </a:r>
            <a:r>
              <a:rPr lang="en-US" altLang="ko-KR" dirty="0">
                <a:solidFill>
                  <a:srgbClr val="303030"/>
                </a:solidFill>
                <a:ea typeface="맑은 고딕"/>
              </a:rPr>
              <a:t>hyperfine</a:t>
            </a:r>
            <a:r>
              <a:rPr lang="ko-KR" altLang="en-US" dirty="0">
                <a:solidFill>
                  <a:srgbClr val="303030"/>
                </a:solidFill>
                <a:ea typeface="맑은 고딕"/>
              </a:rPr>
              <a:t> </a:t>
            </a:r>
            <a:r>
              <a:rPr lang="en-US" altLang="ko-KR" dirty="0">
                <a:solidFill>
                  <a:srgbClr val="303030"/>
                </a:solidFill>
                <a:ea typeface="맑은 고딕"/>
              </a:rPr>
              <a:t>structures</a:t>
            </a:r>
            <a:r>
              <a:rPr lang="ko-KR" altLang="en-US" dirty="0">
                <a:solidFill>
                  <a:srgbClr val="303030"/>
                </a:solidFill>
                <a:ea typeface="맑은 고딕"/>
              </a:rPr>
              <a:t> </a:t>
            </a:r>
            <a:r>
              <a:rPr lang="en-US" altLang="ko-KR" dirty="0">
                <a:solidFill>
                  <a:srgbClr val="303030"/>
                </a:solidFill>
                <a:ea typeface="맑은 고딕"/>
              </a:rPr>
              <a:t>and</a:t>
            </a:r>
            <a:r>
              <a:rPr lang="ko-KR" altLang="en-US" dirty="0">
                <a:solidFill>
                  <a:srgbClr val="303030"/>
                </a:solidFill>
                <a:ea typeface="맑은 고딕"/>
              </a:rPr>
              <a:t> </a:t>
            </a:r>
            <a:r>
              <a:rPr lang="en-US" altLang="ko-KR" dirty="0">
                <a:solidFill>
                  <a:srgbClr val="303030"/>
                </a:solidFill>
                <a:ea typeface="맑은 고딕"/>
              </a:rPr>
              <a:t>determine</a:t>
            </a:r>
            <a:r>
              <a:rPr lang="ko-KR" altLang="en-US" dirty="0">
                <a:solidFill>
                  <a:srgbClr val="303030"/>
                </a:solidFill>
                <a:ea typeface="맑은 고딕"/>
              </a:rPr>
              <a:t> </a:t>
            </a:r>
            <a:r>
              <a:rPr lang="en-US" altLang="ko-KR" dirty="0">
                <a:solidFill>
                  <a:srgbClr val="303030"/>
                </a:solidFill>
                <a:ea typeface="맑은 고딕"/>
              </a:rPr>
              <a:t>the</a:t>
            </a:r>
            <a:r>
              <a:rPr lang="ko-KR" altLang="en-US" dirty="0">
                <a:solidFill>
                  <a:srgbClr val="303030"/>
                </a:solidFill>
                <a:ea typeface="맑은 고딕"/>
              </a:rPr>
              <a:t> </a:t>
            </a:r>
            <a:r>
              <a:rPr lang="en-US" altLang="ko-KR" dirty="0">
                <a:solidFill>
                  <a:srgbClr val="303030"/>
                </a:solidFill>
                <a:ea typeface="맑은 고딕"/>
              </a:rPr>
              <a:t>isotope</a:t>
            </a:r>
            <a:r>
              <a:rPr lang="ko-KR" altLang="en-US" dirty="0">
                <a:solidFill>
                  <a:srgbClr val="303030"/>
                </a:solidFill>
                <a:ea typeface="맑은 고딕"/>
              </a:rPr>
              <a:t> </a:t>
            </a:r>
            <a:r>
              <a:rPr lang="en-US" altLang="ko-KR" dirty="0">
                <a:solidFill>
                  <a:srgbClr val="303030"/>
                </a:solidFill>
                <a:ea typeface="맑은 고딕"/>
              </a:rPr>
              <a:t>shifts</a:t>
            </a:r>
            <a:endParaRPr lang="en-US" altLang="ko-KR" dirty="0">
              <a:solidFill>
                <a:srgbClr val="000000"/>
              </a:solidFill>
              <a:ea typeface="맑은 고딕"/>
            </a:endParaRPr>
          </a:p>
          <a:p>
            <a:endParaRPr lang="en-US" altLang="ko-KR" dirty="0">
              <a:solidFill>
                <a:srgbClr val="303030"/>
              </a:solidFill>
              <a:ea typeface="맑은 고딕"/>
            </a:endParaRPr>
          </a:p>
          <a:p>
            <a:endParaRPr lang="en-US" altLang="ko-KR" dirty="0">
              <a:latin typeface="Calibri"/>
              <a:ea typeface="Calibri"/>
              <a:cs typeface="Calibri"/>
            </a:endParaRPr>
          </a:p>
        </p:txBody>
      </p:sp>
      <p:sp>
        <p:nvSpPr>
          <p:cNvPr id="4" name="슬라이드 번호 개체 틀 3"/>
          <p:cNvSpPr>
            <a:spLocks noGrp="1"/>
          </p:cNvSpPr>
          <p:nvPr>
            <p:ph type="sldNum" sz="quarter" idx="5"/>
          </p:nvPr>
        </p:nvSpPr>
        <p:spPr/>
        <p:txBody>
          <a:bodyPr/>
          <a:lstStyle/>
          <a:p>
            <a:fld id="{48084F32-555D-48A5-959A-DB8033AE12F7}" type="slidenum">
              <a:rPr lang="ko-KR" altLang="en-US" smtClean="0"/>
              <a:t>6</a:t>
            </a:fld>
            <a:endParaRPr lang="ko-KR" altLang="en-US"/>
          </a:p>
        </p:txBody>
      </p:sp>
    </p:spTree>
    <p:extLst>
      <p:ext uri="{BB962C8B-B14F-4D97-AF65-F5344CB8AC3E}">
        <p14:creationId xmlns:p14="http://schemas.microsoft.com/office/powerpoint/2010/main" val="3846187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solidFill>
                  <a:srgbClr val="303030"/>
                </a:solidFill>
                <a:ea typeface="맑은 고딕"/>
              </a:rPr>
              <a:t>However, we encountered several initial challenges that limited our CLS measurements. These challenges included frequency drift of the dye laser, considerable background noise caused by laser scattering, and a weak fluorescence signal due to si</a:t>
            </a:r>
            <a:r>
              <a:rPr lang="en-US" dirty="0">
                <a:solidFill>
                  <a:srgbClr val="303030"/>
                </a:solidFill>
              </a:rPr>
              <a:t>gnificant limitation in beam transmission rate</a:t>
            </a:r>
            <a:r>
              <a:rPr lang="en-US" altLang="ko-KR" dirty="0">
                <a:solidFill>
                  <a:srgbClr val="303030"/>
                </a:solidFill>
                <a:ea typeface="맑은 고딕"/>
              </a:rPr>
              <a:t>. And there was also an issue regarding the precision of the beam energy.</a:t>
            </a:r>
            <a:endParaRPr lang="ko-KR" dirty="0"/>
          </a:p>
        </p:txBody>
      </p:sp>
      <p:sp>
        <p:nvSpPr>
          <p:cNvPr id="4" name="슬라이드 번호 개체 틀 3"/>
          <p:cNvSpPr>
            <a:spLocks noGrp="1"/>
          </p:cNvSpPr>
          <p:nvPr>
            <p:ph type="sldNum" sz="quarter" idx="5"/>
          </p:nvPr>
        </p:nvSpPr>
        <p:spPr/>
        <p:txBody>
          <a:bodyPr/>
          <a:lstStyle/>
          <a:p>
            <a:fld id="{48084F32-555D-48A5-959A-DB8033AE12F7}" type="slidenum">
              <a:rPr lang="ko-KR" altLang="en-US" smtClean="0"/>
              <a:t>7</a:t>
            </a:fld>
            <a:endParaRPr lang="ko-KR" altLang="en-US"/>
          </a:p>
        </p:txBody>
      </p:sp>
    </p:spTree>
    <p:extLst>
      <p:ext uri="{BB962C8B-B14F-4D97-AF65-F5344CB8AC3E}">
        <p14:creationId xmlns:p14="http://schemas.microsoft.com/office/powerpoint/2010/main" val="360149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a:solidFill>
                  <a:srgbClr val="262626"/>
                </a:solidFill>
                <a:ea typeface="맑은 고딕"/>
              </a:rPr>
              <a:t>To</a:t>
            </a:r>
            <a:r>
              <a:rPr lang="ko-KR" altLang="en-US" b="1" dirty="0">
                <a:solidFill>
                  <a:srgbClr val="262626"/>
                </a:solidFill>
                <a:ea typeface="맑은 고딕"/>
              </a:rPr>
              <a:t> </a:t>
            </a:r>
            <a:r>
              <a:rPr lang="en-US" altLang="ko-KR" b="1" dirty="0">
                <a:solidFill>
                  <a:srgbClr val="262626"/>
                </a:solidFill>
                <a:ea typeface="맑은 고딕"/>
              </a:rPr>
              <a:t>solve</a:t>
            </a:r>
            <a:r>
              <a:rPr lang="ko-KR" b="1" dirty="0">
                <a:solidFill>
                  <a:srgbClr val="262626"/>
                </a:solidFill>
                <a:ea typeface="맑은 고딕"/>
              </a:rPr>
              <a:t> </a:t>
            </a:r>
            <a:r>
              <a:rPr lang="ko-KR" b="1" dirty="0" err="1">
                <a:solidFill>
                  <a:srgbClr val="262626"/>
                </a:solidFill>
                <a:ea typeface="맑은 고딕"/>
              </a:rPr>
              <a:t>the</a:t>
            </a:r>
            <a:r>
              <a:rPr lang="ko-KR" b="1" dirty="0">
                <a:solidFill>
                  <a:srgbClr val="262626"/>
                </a:solidFill>
                <a:ea typeface="맑은 고딕"/>
              </a:rPr>
              <a:t> </a:t>
            </a:r>
            <a:r>
              <a:rPr lang="ko-KR" b="1" dirty="0" err="1">
                <a:solidFill>
                  <a:srgbClr val="262626"/>
                </a:solidFill>
                <a:ea typeface="맑은 고딕"/>
              </a:rPr>
              <a:t>frequency</a:t>
            </a:r>
            <a:r>
              <a:rPr lang="ko-KR" b="1" dirty="0">
                <a:solidFill>
                  <a:srgbClr val="262626"/>
                </a:solidFill>
                <a:ea typeface="맑은 고딕"/>
              </a:rPr>
              <a:t> </a:t>
            </a:r>
            <a:r>
              <a:rPr lang="ko-KR" b="1" dirty="0" err="1">
                <a:solidFill>
                  <a:srgbClr val="262626"/>
                </a:solidFill>
                <a:ea typeface="맑은 고딕"/>
              </a:rPr>
              <a:t>drift</a:t>
            </a:r>
            <a:r>
              <a:rPr lang="ko-KR" b="1" dirty="0">
                <a:solidFill>
                  <a:srgbClr val="262626"/>
                </a:solidFill>
                <a:ea typeface="맑은 고딕"/>
              </a:rPr>
              <a:t> </a:t>
            </a:r>
            <a:r>
              <a:rPr lang="en-US" altLang="ko-KR" b="1" dirty="0">
                <a:solidFill>
                  <a:srgbClr val="262626"/>
                </a:solidFill>
                <a:ea typeface="맑은 고딕"/>
              </a:rPr>
              <a:t>problem</a:t>
            </a:r>
            <a:r>
              <a:rPr lang="ko-KR" b="1" dirty="0">
                <a:solidFill>
                  <a:srgbClr val="262626"/>
                </a:solidFill>
                <a:ea typeface="맑은 고딕"/>
              </a:rPr>
              <a:t> </a:t>
            </a:r>
            <a:r>
              <a:rPr lang="en-US" altLang="ko-KR" b="1" dirty="0">
                <a:solidFill>
                  <a:srgbClr val="262626"/>
                </a:solidFill>
                <a:ea typeface="맑은 고딕"/>
              </a:rPr>
              <a:t>of</a:t>
            </a:r>
            <a:r>
              <a:rPr lang="ko-KR" altLang="en-US" b="1" dirty="0">
                <a:solidFill>
                  <a:srgbClr val="262626"/>
                </a:solidFill>
                <a:ea typeface="맑은 고딕"/>
              </a:rPr>
              <a:t> </a:t>
            </a:r>
            <a:r>
              <a:rPr lang="en-US" altLang="ko-KR" b="1" dirty="0">
                <a:solidFill>
                  <a:srgbClr val="262626"/>
                </a:solidFill>
                <a:ea typeface="맑은 고딕"/>
              </a:rPr>
              <a:t>the</a:t>
            </a:r>
            <a:r>
              <a:rPr lang="ko-KR" altLang="en-US" b="1" dirty="0">
                <a:solidFill>
                  <a:srgbClr val="262626"/>
                </a:solidFill>
                <a:ea typeface="맑은 고딕"/>
              </a:rPr>
              <a:t> </a:t>
            </a:r>
            <a:r>
              <a:rPr lang="en-US" altLang="ko-KR" b="1" dirty="0">
                <a:solidFill>
                  <a:srgbClr val="262626"/>
                </a:solidFill>
                <a:ea typeface="맑은 고딕"/>
              </a:rPr>
              <a:t>dye</a:t>
            </a:r>
            <a:r>
              <a:rPr lang="ko-KR" altLang="en-US" b="1" dirty="0">
                <a:solidFill>
                  <a:srgbClr val="262626"/>
                </a:solidFill>
                <a:ea typeface="맑은 고딕"/>
              </a:rPr>
              <a:t> </a:t>
            </a:r>
            <a:r>
              <a:rPr lang="en-US" altLang="ko-KR" b="1" dirty="0">
                <a:solidFill>
                  <a:srgbClr val="262626"/>
                </a:solidFill>
                <a:ea typeface="맑은 고딕"/>
              </a:rPr>
              <a:t>laser,</a:t>
            </a:r>
            <a:r>
              <a:rPr lang="ko-KR" altLang="en-US" b="1" dirty="0">
                <a:solidFill>
                  <a:srgbClr val="262626"/>
                </a:solidFill>
                <a:ea typeface="맑은 고딕"/>
              </a:rPr>
              <a:t> </a:t>
            </a:r>
            <a:r>
              <a:rPr lang="en-US" altLang="ko-KR" b="1" dirty="0">
                <a:solidFill>
                  <a:srgbClr val="262626"/>
                </a:solidFill>
                <a:ea typeface="맑은 고딕"/>
              </a:rPr>
              <a:t>we</a:t>
            </a:r>
            <a:r>
              <a:rPr lang="ko-KR" altLang="en-US" b="1" dirty="0">
                <a:solidFill>
                  <a:srgbClr val="262626"/>
                </a:solidFill>
                <a:ea typeface="맑은 고딕"/>
              </a:rPr>
              <a:t> </a:t>
            </a:r>
            <a:r>
              <a:rPr lang="en-US" altLang="ko-KR" b="1" dirty="0">
                <a:solidFill>
                  <a:srgbClr val="262626"/>
                </a:solidFill>
                <a:ea typeface="맑은 고딕"/>
              </a:rPr>
              <a:t>fed</a:t>
            </a:r>
            <a:r>
              <a:rPr lang="ko-KR" altLang="en-US" b="1" dirty="0">
                <a:solidFill>
                  <a:srgbClr val="262626"/>
                </a:solidFill>
                <a:ea typeface="맑은 고딕"/>
              </a:rPr>
              <a:t> </a:t>
            </a:r>
            <a:r>
              <a:rPr lang="en-US" altLang="ko-KR" b="1" dirty="0">
                <a:solidFill>
                  <a:srgbClr val="262626"/>
                </a:solidFill>
                <a:ea typeface="맑은 고딕"/>
              </a:rPr>
              <a:t>back</a:t>
            </a:r>
            <a:r>
              <a:rPr lang="ko-KR" altLang="en-US" b="1" dirty="0">
                <a:solidFill>
                  <a:srgbClr val="262626"/>
                </a:solidFill>
                <a:ea typeface="맑은 고딕"/>
              </a:rPr>
              <a:t> </a:t>
            </a:r>
            <a:r>
              <a:rPr lang="en-US" altLang="en-US" b="1" dirty="0">
                <a:solidFill>
                  <a:srgbClr val="262626"/>
                </a:solidFill>
                <a:ea typeface="맑은 고딕"/>
              </a:rPr>
              <a:t>the </a:t>
            </a:r>
            <a:r>
              <a:rPr lang="en-US" altLang="ko-KR" b="1" dirty="0">
                <a:solidFill>
                  <a:srgbClr val="262626"/>
                </a:solidFill>
                <a:ea typeface="맑은 고딕"/>
              </a:rPr>
              <a:t>wavemeter</a:t>
            </a:r>
            <a:r>
              <a:rPr lang="ko-KR" b="1" dirty="0">
                <a:solidFill>
                  <a:srgbClr val="262626"/>
                </a:solidFill>
                <a:ea typeface="맑은 고딕"/>
              </a:rPr>
              <a:t> </a:t>
            </a:r>
            <a:r>
              <a:rPr lang="en-US" altLang="ko-KR" b="1" dirty="0">
                <a:solidFill>
                  <a:srgbClr val="262626"/>
                </a:solidFill>
                <a:ea typeface="맑은 고딕"/>
              </a:rPr>
              <a:t>values</a:t>
            </a:r>
            <a:r>
              <a:rPr lang="ko-KR" b="1" dirty="0">
                <a:solidFill>
                  <a:srgbClr val="262626"/>
                </a:solidFill>
                <a:ea typeface="맑은 고딕"/>
              </a:rPr>
              <a:t> </a:t>
            </a:r>
            <a:r>
              <a:rPr lang="ko-KR" b="1" dirty="0" err="1">
                <a:solidFill>
                  <a:srgbClr val="262626"/>
                </a:solidFill>
                <a:ea typeface="맑은 고딕"/>
              </a:rPr>
              <a:t>to</a:t>
            </a:r>
            <a:r>
              <a:rPr lang="ko-KR" b="1" dirty="0">
                <a:solidFill>
                  <a:srgbClr val="262626"/>
                </a:solidFill>
                <a:ea typeface="맑은 고딕"/>
              </a:rPr>
              <a:t> </a:t>
            </a:r>
            <a:r>
              <a:rPr lang="en-US" altLang="ko-KR" b="1" dirty="0">
                <a:solidFill>
                  <a:srgbClr val="262626"/>
                </a:solidFill>
                <a:ea typeface="맑은 고딕"/>
              </a:rPr>
              <a:t>the</a:t>
            </a:r>
            <a:r>
              <a:rPr lang="ko-KR" b="1" dirty="0">
                <a:solidFill>
                  <a:srgbClr val="262626"/>
                </a:solidFill>
                <a:ea typeface="맑은 고딕"/>
              </a:rPr>
              <a:t> </a:t>
            </a:r>
            <a:r>
              <a:rPr lang="ko-KR" b="1" dirty="0" err="1">
                <a:solidFill>
                  <a:srgbClr val="262626"/>
                </a:solidFill>
                <a:ea typeface="맑은 고딕"/>
              </a:rPr>
              <a:t>reference</a:t>
            </a:r>
            <a:r>
              <a:rPr lang="ko-KR" b="1" dirty="0">
                <a:solidFill>
                  <a:srgbClr val="262626"/>
                </a:solidFill>
                <a:ea typeface="맑은 고딕"/>
              </a:rPr>
              <a:t> </a:t>
            </a:r>
            <a:r>
              <a:rPr lang="ko-KR" b="1" dirty="0" err="1">
                <a:solidFill>
                  <a:srgbClr val="262626"/>
                </a:solidFill>
                <a:ea typeface="맑은 고딕"/>
              </a:rPr>
              <a:t>cavity</a:t>
            </a:r>
            <a:r>
              <a:rPr lang="ko-KR" altLang="en-US" b="1" dirty="0">
                <a:solidFill>
                  <a:srgbClr val="262626"/>
                </a:solidFill>
                <a:ea typeface="맑은 고딕"/>
              </a:rPr>
              <a:t> of </a:t>
            </a:r>
            <a:r>
              <a:rPr lang="ko-KR" altLang="en-US" b="1" dirty="0" err="1">
                <a:solidFill>
                  <a:srgbClr val="262626"/>
                </a:solidFill>
                <a:ea typeface="맑은 고딕"/>
              </a:rPr>
              <a:t>the</a:t>
            </a:r>
            <a:r>
              <a:rPr lang="ko-KR" altLang="en-US" b="1" dirty="0">
                <a:solidFill>
                  <a:srgbClr val="262626"/>
                </a:solidFill>
                <a:ea typeface="맑은 고딕"/>
              </a:rPr>
              <a:t> </a:t>
            </a:r>
            <a:r>
              <a:rPr lang="ko-KR" altLang="en-US" b="1" dirty="0" err="1">
                <a:solidFill>
                  <a:srgbClr val="262626"/>
                </a:solidFill>
                <a:ea typeface="맑은 고딕"/>
              </a:rPr>
              <a:t>dye</a:t>
            </a:r>
            <a:r>
              <a:rPr lang="ko-KR" altLang="en-US" b="1" dirty="0">
                <a:solidFill>
                  <a:srgbClr val="262626"/>
                </a:solidFill>
                <a:ea typeface="맑은 고딕"/>
              </a:rPr>
              <a:t> </a:t>
            </a:r>
            <a:r>
              <a:rPr lang="ko-KR" altLang="en-US" b="1" dirty="0" err="1">
                <a:solidFill>
                  <a:srgbClr val="262626"/>
                </a:solidFill>
                <a:ea typeface="맑은 고딕"/>
              </a:rPr>
              <a:t>laser</a:t>
            </a:r>
            <a:r>
              <a:rPr lang="ko-KR" b="1" dirty="0">
                <a:solidFill>
                  <a:srgbClr val="262626"/>
                </a:solidFill>
                <a:ea typeface="맑은 고딕"/>
              </a:rPr>
              <a:t>. </a:t>
            </a:r>
            <a:r>
              <a:rPr lang="en-US" altLang="ko-KR" b="1" dirty="0">
                <a:solidFill>
                  <a:srgbClr val="262626"/>
                </a:solidFill>
                <a:ea typeface="맑은 고딕"/>
              </a:rPr>
              <a:t>And</a:t>
            </a:r>
            <a:r>
              <a:rPr lang="ko-KR" b="1" dirty="0">
                <a:solidFill>
                  <a:srgbClr val="262626"/>
                </a:solidFill>
                <a:ea typeface="맑은 고딕"/>
              </a:rPr>
              <a:t> </a:t>
            </a:r>
            <a:r>
              <a:rPr lang="en-US" altLang="ko-KR" b="1" dirty="0">
                <a:solidFill>
                  <a:srgbClr val="262626"/>
                </a:solidFill>
                <a:ea typeface="맑은 고딕"/>
              </a:rPr>
              <a:t>we</a:t>
            </a:r>
            <a:r>
              <a:rPr lang="ko-KR" b="1" dirty="0">
                <a:solidFill>
                  <a:srgbClr val="262626"/>
                </a:solidFill>
                <a:ea typeface="맑은 고딕"/>
              </a:rPr>
              <a:t> </a:t>
            </a:r>
            <a:r>
              <a:rPr lang="en-US" altLang="ko-KR" b="1" dirty="0">
                <a:solidFill>
                  <a:srgbClr val="262626"/>
                </a:solidFill>
                <a:ea typeface="맑은 고딕"/>
              </a:rPr>
              <a:t>could control</a:t>
            </a:r>
            <a:r>
              <a:rPr lang="ko-KR" b="1" dirty="0">
                <a:solidFill>
                  <a:srgbClr val="262626"/>
                </a:solidFill>
                <a:ea typeface="맑은 고딕"/>
              </a:rPr>
              <a:t> </a:t>
            </a:r>
            <a:r>
              <a:rPr lang="en-US" altLang="ko-KR" b="1" dirty="0">
                <a:solidFill>
                  <a:srgbClr val="262626"/>
                </a:solidFill>
                <a:ea typeface="맑은 고딕"/>
              </a:rPr>
              <a:t>the</a:t>
            </a:r>
            <a:r>
              <a:rPr lang="ko-KR" b="1" dirty="0">
                <a:solidFill>
                  <a:srgbClr val="262626"/>
                </a:solidFill>
                <a:ea typeface="맑은 고딕"/>
              </a:rPr>
              <a:t> </a:t>
            </a:r>
            <a:r>
              <a:rPr lang="en-US" altLang="ko-KR" b="1" dirty="0">
                <a:solidFill>
                  <a:srgbClr val="262626"/>
                </a:solidFill>
                <a:ea typeface="맑은 고딕"/>
              </a:rPr>
              <a:t>frequency</a:t>
            </a:r>
            <a:r>
              <a:rPr lang="ko-KR" b="1" dirty="0">
                <a:solidFill>
                  <a:srgbClr val="262626"/>
                </a:solidFill>
                <a:ea typeface="맑은 고딕"/>
              </a:rPr>
              <a:t> </a:t>
            </a:r>
            <a:r>
              <a:rPr lang="en-US" altLang="ko-KR" b="1" dirty="0">
                <a:solidFill>
                  <a:srgbClr val="262626"/>
                </a:solidFill>
                <a:ea typeface="맑은 고딕"/>
              </a:rPr>
              <a:t>to</a:t>
            </a:r>
            <a:r>
              <a:rPr lang="ko-KR" b="1" dirty="0">
                <a:solidFill>
                  <a:srgbClr val="262626"/>
                </a:solidFill>
                <a:ea typeface="맑은 고딕"/>
              </a:rPr>
              <a:t> </a:t>
            </a:r>
            <a:r>
              <a:rPr lang="en-US" altLang="ko-KR" b="1" dirty="0">
                <a:solidFill>
                  <a:srgbClr val="262626"/>
                </a:solidFill>
                <a:ea typeface="맑은 고딕"/>
              </a:rPr>
              <a:t>remain</a:t>
            </a:r>
            <a:r>
              <a:rPr lang="ko-KR" b="1" dirty="0">
                <a:solidFill>
                  <a:srgbClr val="262626"/>
                </a:solidFill>
                <a:ea typeface="맑은 고딕"/>
              </a:rPr>
              <a:t> </a:t>
            </a:r>
            <a:r>
              <a:rPr lang="en-US" altLang="ko-KR" b="1" dirty="0">
                <a:solidFill>
                  <a:srgbClr val="262626"/>
                </a:solidFill>
                <a:ea typeface="맑은 고딕"/>
              </a:rPr>
              <a:t>within</a:t>
            </a:r>
            <a:r>
              <a:rPr lang="ko-KR" b="1" dirty="0">
                <a:solidFill>
                  <a:srgbClr val="262626"/>
                </a:solidFill>
                <a:ea typeface="맑은 고딕"/>
              </a:rPr>
              <a:t> </a:t>
            </a:r>
            <a:r>
              <a:rPr lang="en-US" altLang="ko-KR" b="1" dirty="0">
                <a:solidFill>
                  <a:srgbClr val="262626"/>
                </a:solidFill>
                <a:ea typeface="맑은 고딕"/>
              </a:rPr>
              <a:t>1</a:t>
            </a:r>
            <a:r>
              <a:rPr lang="ko-KR" b="1" dirty="0">
                <a:solidFill>
                  <a:srgbClr val="262626"/>
                </a:solidFill>
                <a:ea typeface="맑은 고딕"/>
              </a:rPr>
              <a:t> </a:t>
            </a:r>
            <a:r>
              <a:rPr lang="en-US" altLang="ko-KR" b="1" dirty="0">
                <a:solidFill>
                  <a:srgbClr val="262626"/>
                </a:solidFill>
                <a:ea typeface="맑은 고딕"/>
              </a:rPr>
              <a:t>MHz</a:t>
            </a:r>
            <a:r>
              <a:rPr lang="ko-KR" b="1" dirty="0">
                <a:solidFill>
                  <a:srgbClr val="262626"/>
                </a:solidFill>
                <a:ea typeface="맑은 고딕"/>
              </a:rPr>
              <a:t> </a:t>
            </a:r>
            <a:r>
              <a:rPr lang="en-US" altLang="ko-KR" b="1" dirty="0">
                <a:solidFill>
                  <a:srgbClr val="262626"/>
                </a:solidFill>
                <a:ea typeface="맑은 고딕"/>
              </a:rPr>
              <a:t>of</a:t>
            </a:r>
            <a:r>
              <a:rPr lang="ko-KR" b="1" dirty="0">
                <a:solidFill>
                  <a:srgbClr val="262626"/>
                </a:solidFill>
                <a:ea typeface="맑은 고딕"/>
              </a:rPr>
              <a:t> </a:t>
            </a:r>
            <a:r>
              <a:rPr lang="en-US" altLang="ko-KR" b="1" dirty="0">
                <a:solidFill>
                  <a:srgbClr val="262626"/>
                </a:solidFill>
                <a:ea typeface="맑은 고딕"/>
              </a:rPr>
              <a:t>the</a:t>
            </a:r>
            <a:r>
              <a:rPr lang="ko-KR" b="1" dirty="0">
                <a:solidFill>
                  <a:srgbClr val="262626"/>
                </a:solidFill>
                <a:ea typeface="맑은 고딕"/>
              </a:rPr>
              <a:t> </a:t>
            </a:r>
            <a:r>
              <a:rPr lang="en-US" altLang="ko-KR" b="1" dirty="0">
                <a:solidFill>
                  <a:srgbClr val="262626"/>
                </a:solidFill>
                <a:ea typeface="맑은 고딕"/>
              </a:rPr>
              <a:t>target</a:t>
            </a:r>
            <a:r>
              <a:rPr lang="ko-KR" b="1" dirty="0">
                <a:solidFill>
                  <a:srgbClr val="262626"/>
                </a:solidFill>
                <a:ea typeface="맑은 고딕"/>
              </a:rPr>
              <a:t> </a:t>
            </a:r>
            <a:r>
              <a:rPr lang="en-US" altLang="ko-KR" b="1" dirty="0">
                <a:solidFill>
                  <a:srgbClr val="262626"/>
                </a:solidFill>
                <a:ea typeface="맑은 고딕"/>
              </a:rPr>
              <a:t>value.</a:t>
            </a:r>
            <a:br>
              <a:rPr lang="en-US" altLang="ko-KR" b="1" dirty="0">
                <a:ea typeface="맑은 고딕"/>
                <a:cs typeface="+mn-lt"/>
              </a:rPr>
            </a:br>
            <a:r>
              <a:rPr lang="en-US" dirty="0">
                <a:solidFill>
                  <a:srgbClr val="262626"/>
                </a:solidFill>
              </a:rPr>
              <a:t>Regarding the high background noise at the fluorescence detection, we found that the apertures inside the beamline were not in a straight line and were clipping the laser beam. </a:t>
            </a:r>
            <a:r>
              <a:rPr lang="en-US" b="1" dirty="0">
                <a:solidFill>
                  <a:srgbClr val="262626"/>
                </a:solidFill>
              </a:rPr>
              <a:t>Rearranging these apertures was problematic, as it would require to fully open the beamline chamber, leading to the oxidation of Rb in the CEC. Therefore, as a temporary measure, we focused the laser beam to minimize the scattered light near the detection area.</a:t>
            </a:r>
            <a:endParaRPr lang="en-US" altLang="ko-KR" b="1" dirty="0">
              <a:solidFill>
                <a:srgbClr val="262626"/>
              </a:solidFill>
              <a:ea typeface="맑은 고딕"/>
            </a:endParaRPr>
          </a:p>
          <a:p>
            <a:br>
              <a:rPr lang="en-US" altLang="ko-KR" dirty="0"/>
            </a:br>
            <a:endParaRPr lang="en-US" altLang="ko-KR" dirty="0"/>
          </a:p>
        </p:txBody>
      </p:sp>
      <p:sp>
        <p:nvSpPr>
          <p:cNvPr id="4" name="슬라이드 번호 개체 틀 3"/>
          <p:cNvSpPr>
            <a:spLocks noGrp="1"/>
          </p:cNvSpPr>
          <p:nvPr>
            <p:ph type="sldNum" sz="quarter" idx="5"/>
          </p:nvPr>
        </p:nvSpPr>
        <p:spPr/>
        <p:txBody>
          <a:bodyPr/>
          <a:lstStyle/>
          <a:p>
            <a:fld id="{48084F32-555D-48A5-959A-DB8033AE12F7}" type="slidenum">
              <a:rPr lang="ko-KR" altLang="en-US" smtClean="0"/>
              <a:t>8</a:t>
            </a:fld>
            <a:endParaRPr lang="ko-KR" altLang="en-US"/>
          </a:p>
        </p:txBody>
      </p:sp>
    </p:spTree>
    <p:extLst>
      <p:ext uri="{BB962C8B-B14F-4D97-AF65-F5344CB8AC3E}">
        <p14:creationId xmlns:p14="http://schemas.microsoft.com/office/powerpoint/2010/main" val="2048673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solidFill>
                  <a:srgbClr val="474747"/>
                </a:solidFill>
                <a:ea typeface="맑은 고딕"/>
              </a:rPr>
              <a:t>Since the considerable amount of noise in the photon count was inevitable, we used bunched beam and coincidence gate to distinguish the signal in time domain. By doing so, we were able to suppress the noise level significantly and double the signal-to-noise ratio. </a:t>
            </a:r>
            <a:endParaRPr lang="ko-KR" dirty="0">
              <a:ea typeface="맑은 고딕"/>
            </a:endParaRPr>
          </a:p>
        </p:txBody>
      </p:sp>
      <p:sp>
        <p:nvSpPr>
          <p:cNvPr id="4" name="슬라이드 번호 개체 틀 3"/>
          <p:cNvSpPr>
            <a:spLocks noGrp="1"/>
          </p:cNvSpPr>
          <p:nvPr>
            <p:ph type="sldNum" sz="quarter" idx="5"/>
          </p:nvPr>
        </p:nvSpPr>
        <p:spPr/>
        <p:txBody>
          <a:bodyPr/>
          <a:lstStyle/>
          <a:p>
            <a:fld id="{48084F32-555D-48A5-959A-DB8033AE12F7}" type="slidenum">
              <a:rPr lang="ko-KR" altLang="en-US" smtClean="0"/>
              <a:t>9</a:t>
            </a:fld>
            <a:endParaRPr lang="ko-KR" altLang="en-US"/>
          </a:p>
        </p:txBody>
      </p:sp>
    </p:spTree>
    <p:extLst>
      <p:ext uri="{BB962C8B-B14F-4D97-AF65-F5344CB8AC3E}">
        <p14:creationId xmlns:p14="http://schemas.microsoft.com/office/powerpoint/2010/main" val="2161791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a:solidFill>
                  <a:srgbClr val="262626"/>
                </a:solidFill>
                <a:ea typeface="맑은 고딕"/>
              </a:rPr>
              <a:t>The collinear and anti-collinear geometries were alternately employed to measure the fluorescence spectra as a function of </a:t>
            </a:r>
            <a:r>
              <a:rPr lang="en-US" b="1" dirty="0">
                <a:solidFill>
                  <a:srgbClr val="262626"/>
                </a:solidFill>
              </a:rPr>
              <a:t>Doppler</a:t>
            </a:r>
            <a:r>
              <a:rPr lang="en-US" altLang="ko-KR" b="1" dirty="0">
                <a:solidFill>
                  <a:srgbClr val="262626"/>
                </a:solidFill>
                <a:ea typeface="맑은 고딕"/>
              </a:rPr>
              <a:t> </a:t>
            </a:r>
            <a:r>
              <a:rPr lang="en-US" b="1" dirty="0">
                <a:solidFill>
                  <a:srgbClr val="262626"/>
                </a:solidFill>
              </a:rPr>
              <a:t>frequency</a:t>
            </a:r>
            <a:r>
              <a:rPr lang="en-US" altLang="ko-KR" b="1" dirty="0">
                <a:solidFill>
                  <a:srgbClr val="262626"/>
                </a:solidFill>
                <a:ea typeface="맑은 고딕"/>
              </a:rPr>
              <a:t>. </a:t>
            </a:r>
            <a:r>
              <a:rPr lang="en-US" b="1" dirty="0">
                <a:solidFill>
                  <a:srgbClr val="262626"/>
                </a:solidFill>
              </a:rPr>
              <a:t>The overlap of these spectra, achieved by adjusting the energy value by 7 eV, enabled us to precisely determine the beam</a:t>
            </a:r>
            <a:r>
              <a:rPr lang="en-US" altLang="ko-KR" b="1" dirty="0">
                <a:solidFill>
                  <a:srgbClr val="262626"/>
                </a:solidFill>
                <a:ea typeface="맑은 고딕"/>
              </a:rPr>
              <a:t> energy </a:t>
            </a:r>
            <a:r>
              <a:rPr lang="en-US" b="1" dirty="0">
                <a:solidFill>
                  <a:srgbClr val="262626"/>
                </a:solidFill>
              </a:rPr>
              <a:t>to be 19.92 keV.</a:t>
            </a:r>
            <a:endParaRPr lang="ko-KR" b="1" dirty="0">
              <a:solidFill>
                <a:srgbClr val="262626"/>
              </a:solidFill>
              <a:ea typeface="맑은 고딕"/>
            </a:endParaRPr>
          </a:p>
          <a:p>
            <a:endParaRPr lang="en-US" altLang="ko-KR" dirty="0">
              <a:ea typeface="맑은 고딕"/>
            </a:endParaRPr>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10</a:t>
            </a:fld>
            <a:endParaRPr lang="ko-KR" altLang="en-US"/>
          </a:p>
        </p:txBody>
      </p:sp>
    </p:spTree>
    <p:extLst>
      <p:ext uri="{BB962C8B-B14F-4D97-AF65-F5344CB8AC3E}">
        <p14:creationId xmlns:p14="http://schemas.microsoft.com/office/powerpoint/2010/main" val="4240748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dirty="0" err="1">
                <a:solidFill>
                  <a:srgbClr val="303030"/>
                </a:solidFill>
                <a:ea typeface="맑은 고딕"/>
              </a:rPr>
              <a:t>Moving</a:t>
            </a:r>
            <a:r>
              <a:rPr lang="ko-KR" dirty="0">
                <a:solidFill>
                  <a:srgbClr val="303030"/>
                </a:solidFill>
                <a:ea typeface="맑은 고딕"/>
              </a:rPr>
              <a:t> </a:t>
            </a:r>
            <a:r>
              <a:rPr lang="ko-KR" dirty="0" err="1">
                <a:solidFill>
                  <a:srgbClr val="303030"/>
                </a:solidFill>
                <a:ea typeface="맑은 고딕"/>
              </a:rPr>
              <a:t>on</a:t>
            </a:r>
            <a:r>
              <a:rPr lang="ko-KR" dirty="0">
                <a:solidFill>
                  <a:srgbClr val="303030"/>
                </a:solidFill>
                <a:ea typeface="맑은 고딕"/>
              </a:rPr>
              <a:t> </a:t>
            </a:r>
            <a:r>
              <a:rPr lang="ko-KR" dirty="0" err="1">
                <a:solidFill>
                  <a:srgbClr val="303030"/>
                </a:solidFill>
                <a:ea typeface="맑은 고딕"/>
              </a:rPr>
              <a:t>to</a:t>
            </a:r>
            <a:r>
              <a:rPr lang="ko-KR" dirty="0">
                <a:solidFill>
                  <a:srgbClr val="303030"/>
                </a:solidFill>
                <a:ea typeface="맑은 고딕"/>
              </a:rPr>
              <a:t> </a:t>
            </a:r>
            <a:r>
              <a:rPr lang="ko-KR" dirty="0" err="1">
                <a:solidFill>
                  <a:srgbClr val="303030"/>
                </a:solidFill>
                <a:ea typeface="맑은 고딕"/>
              </a:rPr>
              <a:t>our</a:t>
            </a:r>
            <a:r>
              <a:rPr lang="ko-KR" dirty="0">
                <a:solidFill>
                  <a:srgbClr val="303030"/>
                </a:solidFill>
                <a:ea typeface="맑은 고딕"/>
              </a:rPr>
              <a:t> </a:t>
            </a:r>
            <a:r>
              <a:rPr lang="ko-KR" dirty="0" err="1">
                <a:solidFill>
                  <a:srgbClr val="303030"/>
                </a:solidFill>
                <a:ea typeface="맑은 고딕"/>
              </a:rPr>
              <a:t>preliminary</a:t>
            </a:r>
            <a:r>
              <a:rPr lang="ko-KR" dirty="0">
                <a:solidFill>
                  <a:srgbClr val="303030"/>
                </a:solidFill>
                <a:ea typeface="맑은 고딕"/>
              </a:rPr>
              <a:t> </a:t>
            </a:r>
            <a:r>
              <a:rPr lang="ko-KR" dirty="0" err="1">
                <a:solidFill>
                  <a:srgbClr val="303030"/>
                </a:solidFill>
                <a:ea typeface="맑은 고딕"/>
              </a:rPr>
              <a:t>results</a:t>
            </a:r>
            <a:r>
              <a:rPr lang="ko-KR" dirty="0">
                <a:solidFill>
                  <a:srgbClr val="303030"/>
                </a:solidFill>
                <a:ea typeface="맑은 고딕"/>
              </a:rPr>
              <a:t>, </a:t>
            </a:r>
            <a:r>
              <a:rPr lang="en-US" altLang="ko-KR" dirty="0">
                <a:solidFill>
                  <a:srgbClr val="303030"/>
                </a:solidFill>
                <a:ea typeface="맑은 고딕"/>
              </a:rPr>
              <a:t>These are the optical spectra of sodium 23 D1 and D2 lines using CW ion beams. </a:t>
            </a:r>
            <a:br>
              <a:rPr lang="en-US" altLang="ko-KR" dirty="0">
                <a:ea typeface="맑은 고딕"/>
                <a:cs typeface="+mn-lt"/>
              </a:rPr>
            </a:br>
            <a:r>
              <a:rPr lang="en-US" altLang="ko-KR" dirty="0">
                <a:solidFill>
                  <a:srgbClr val="303030"/>
                </a:solidFill>
                <a:ea typeface="맑은 고딕"/>
              </a:rPr>
              <a:t>As you can see, </a:t>
            </a:r>
            <a:r>
              <a:rPr lang="en-US" dirty="0">
                <a:solidFill>
                  <a:srgbClr val="303030"/>
                </a:solidFill>
              </a:rPr>
              <a:t>the hyperfine splitting of the S1/2  ground state for both transitions were clearly observed which is about 1.8 GHz.</a:t>
            </a:r>
          </a:p>
          <a:p>
            <a:r>
              <a:rPr lang="en-US" dirty="0">
                <a:solidFill>
                  <a:srgbClr val="303030"/>
                </a:solidFill>
                <a:ea typeface="맑은 고딕"/>
              </a:rPr>
              <a:t>However for the HFS of the excited states, we were able to partially resolve D1 but not D2.</a:t>
            </a:r>
          </a:p>
          <a:p>
            <a:r>
              <a:rPr lang="en-US" dirty="0">
                <a:solidFill>
                  <a:srgbClr val="303030"/>
                </a:solidFill>
                <a:ea typeface="맑은 고딕"/>
              </a:rPr>
              <a:t>This means that our spectral resolution is about 150 MHz in this case</a:t>
            </a:r>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11</a:t>
            </a:fld>
            <a:endParaRPr lang="ko-KR" altLang="en-US"/>
          </a:p>
        </p:txBody>
      </p:sp>
    </p:spTree>
    <p:extLst>
      <p:ext uri="{BB962C8B-B14F-4D97-AF65-F5344CB8AC3E}">
        <p14:creationId xmlns:p14="http://schemas.microsoft.com/office/powerpoint/2010/main" val="2087500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solidFill>
                  <a:srgbClr val="303030"/>
                </a:solidFill>
                <a:ea typeface="맑은 고딕"/>
              </a:rPr>
              <a:t>The</a:t>
            </a:r>
            <a:r>
              <a:rPr lang="ko-KR" dirty="0">
                <a:solidFill>
                  <a:srgbClr val="303030"/>
                </a:solidFill>
                <a:ea typeface="맑은 고딕"/>
              </a:rPr>
              <a:t> </a:t>
            </a:r>
            <a:r>
              <a:rPr lang="en-US" altLang="ko-KR" dirty="0">
                <a:solidFill>
                  <a:srgbClr val="303030"/>
                </a:solidFill>
                <a:ea typeface="맑은 고딕"/>
              </a:rPr>
              <a:t>graphs shows</a:t>
            </a:r>
            <a:r>
              <a:rPr lang="ko-KR" altLang="en-US" dirty="0">
                <a:solidFill>
                  <a:srgbClr val="303030"/>
                </a:solidFill>
                <a:ea typeface="맑은 고딕"/>
              </a:rPr>
              <a:t> </a:t>
            </a:r>
            <a:r>
              <a:rPr lang="ko-KR" dirty="0" err="1">
                <a:solidFill>
                  <a:srgbClr val="303030"/>
                </a:solidFill>
                <a:ea typeface="맑은 고딕"/>
              </a:rPr>
              <a:t>the</a:t>
            </a:r>
            <a:r>
              <a:rPr lang="ko-KR" dirty="0">
                <a:solidFill>
                  <a:srgbClr val="303030"/>
                </a:solidFill>
                <a:ea typeface="맑은 고딕"/>
              </a:rPr>
              <a:t> </a:t>
            </a:r>
            <a:r>
              <a:rPr lang="ko-KR" dirty="0" err="1">
                <a:solidFill>
                  <a:srgbClr val="303030"/>
                </a:solidFill>
                <a:ea typeface="맑은 고딕"/>
              </a:rPr>
              <a:t>optical</a:t>
            </a:r>
            <a:r>
              <a:rPr lang="ko-KR" dirty="0">
                <a:solidFill>
                  <a:srgbClr val="303030"/>
                </a:solidFill>
                <a:ea typeface="맑은 고딕"/>
              </a:rPr>
              <a:t> </a:t>
            </a:r>
            <a:r>
              <a:rPr lang="ko-KR" dirty="0" err="1">
                <a:solidFill>
                  <a:srgbClr val="303030"/>
                </a:solidFill>
                <a:ea typeface="맑은 고딕"/>
              </a:rPr>
              <a:t>spectra</a:t>
            </a:r>
            <a:r>
              <a:rPr lang="ko-KR" dirty="0">
                <a:solidFill>
                  <a:srgbClr val="303030"/>
                </a:solidFill>
                <a:ea typeface="맑은 고딕"/>
              </a:rPr>
              <a:t> </a:t>
            </a:r>
            <a:r>
              <a:rPr lang="en-US" altLang="ko-KR" dirty="0">
                <a:solidFill>
                  <a:srgbClr val="303030"/>
                </a:solidFill>
                <a:ea typeface="맑은 고딕"/>
              </a:rPr>
              <a:t>of</a:t>
            </a:r>
            <a:r>
              <a:rPr lang="ko-KR" dirty="0">
                <a:solidFill>
                  <a:srgbClr val="303030"/>
                </a:solidFill>
                <a:ea typeface="맑은 고딕"/>
              </a:rPr>
              <a:t> D1 and D2 </a:t>
            </a:r>
            <a:r>
              <a:rPr lang="ko-KR" dirty="0" err="1">
                <a:solidFill>
                  <a:srgbClr val="303030"/>
                </a:solidFill>
                <a:ea typeface="맑은 고딕"/>
              </a:rPr>
              <a:t>transitions</a:t>
            </a:r>
            <a:r>
              <a:rPr lang="ko-KR" dirty="0">
                <a:solidFill>
                  <a:srgbClr val="303030"/>
                </a:solidFill>
                <a:ea typeface="맑은 고딕"/>
              </a:rPr>
              <a:t>, </a:t>
            </a:r>
            <a:r>
              <a:rPr lang="en-US" altLang="ko-KR" dirty="0">
                <a:solidFill>
                  <a:srgbClr val="303030"/>
                </a:solidFill>
                <a:ea typeface="맑은 고딕"/>
              </a:rPr>
              <a:t>using</a:t>
            </a:r>
            <a:r>
              <a:rPr lang="ko-KR" altLang="en-US" dirty="0">
                <a:solidFill>
                  <a:srgbClr val="303030"/>
                </a:solidFill>
                <a:ea typeface="맑은 고딕"/>
              </a:rPr>
              <a:t> </a:t>
            </a:r>
            <a:r>
              <a:rPr lang="en-US" altLang="ko-KR" dirty="0">
                <a:solidFill>
                  <a:srgbClr val="303030"/>
                </a:solidFill>
                <a:ea typeface="맑은 고딕"/>
              </a:rPr>
              <a:t>sodium</a:t>
            </a:r>
            <a:r>
              <a:rPr lang="ko-KR" dirty="0">
                <a:solidFill>
                  <a:srgbClr val="303030"/>
                </a:solidFill>
                <a:ea typeface="맑은 고딕"/>
              </a:rPr>
              <a:t> </a:t>
            </a:r>
            <a:r>
              <a:rPr lang="en-US" altLang="ko-KR" dirty="0">
                <a:solidFill>
                  <a:srgbClr val="303030"/>
                </a:solidFill>
                <a:ea typeface="맑은 고딕"/>
              </a:rPr>
              <a:t>22</a:t>
            </a:r>
            <a:r>
              <a:rPr lang="ko-KR" dirty="0">
                <a:solidFill>
                  <a:srgbClr val="303030"/>
                </a:solidFill>
                <a:ea typeface="맑은 고딕"/>
              </a:rPr>
              <a:t> </a:t>
            </a:r>
            <a:r>
              <a:rPr lang="en-US" altLang="ko-KR" dirty="0">
                <a:solidFill>
                  <a:srgbClr val="303030"/>
                </a:solidFill>
                <a:ea typeface="맑은 고딕"/>
              </a:rPr>
              <a:t>and</a:t>
            </a:r>
            <a:r>
              <a:rPr lang="ko-KR" dirty="0">
                <a:solidFill>
                  <a:srgbClr val="303030"/>
                </a:solidFill>
                <a:ea typeface="맑은 고딕"/>
              </a:rPr>
              <a:t> </a:t>
            </a:r>
            <a:r>
              <a:rPr lang="en-US" altLang="ko-KR" dirty="0">
                <a:solidFill>
                  <a:srgbClr val="303030"/>
                </a:solidFill>
                <a:ea typeface="맑은 고딕"/>
              </a:rPr>
              <a:t>23</a:t>
            </a:r>
            <a:r>
              <a:rPr lang="ko-KR" dirty="0">
                <a:solidFill>
                  <a:srgbClr val="303030"/>
                </a:solidFill>
                <a:ea typeface="맑은 고딕"/>
              </a:rPr>
              <a:t> </a:t>
            </a:r>
            <a:r>
              <a:rPr lang="ko-KR" dirty="0" err="1">
                <a:solidFill>
                  <a:srgbClr val="303030"/>
                </a:solidFill>
                <a:ea typeface="맑은 고딕"/>
              </a:rPr>
              <a:t>bunched</a:t>
            </a:r>
            <a:r>
              <a:rPr lang="ko-KR" dirty="0">
                <a:solidFill>
                  <a:srgbClr val="303030"/>
                </a:solidFill>
                <a:ea typeface="맑은 고딕"/>
              </a:rPr>
              <a:t> </a:t>
            </a:r>
            <a:r>
              <a:rPr lang="ko-KR" dirty="0" err="1">
                <a:solidFill>
                  <a:srgbClr val="303030"/>
                </a:solidFill>
                <a:ea typeface="맑은 고딕"/>
              </a:rPr>
              <a:t>beams</a:t>
            </a:r>
            <a:endParaRPr lang="ko-KR">
              <a:solidFill>
                <a:srgbClr val="303030"/>
              </a:solidFill>
              <a:ea typeface="맑은 고딕"/>
            </a:endParaRPr>
          </a:p>
          <a:p>
            <a:r>
              <a:rPr lang="en-US" altLang="ko-KR" dirty="0">
                <a:solidFill>
                  <a:srgbClr val="303030"/>
                </a:solidFill>
                <a:ea typeface="맑은 고딕"/>
              </a:rPr>
              <a:t>From</a:t>
            </a:r>
            <a:r>
              <a:rPr lang="ko-KR" altLang="en-US" dirty="0">
                <a:solidFill>
                  <a:srgbClr val="303030"/>
                </a:solidFill>
                <a:ea typeface="맑은 고딕"/>
              </a:rPr>
              <a:t> </a:t>
            </a:r>
            <a:r>
              <a:rPr lang="en-US" altLang="ko-KR" dirty="0">
                <a:solidFill>
                  <a:srgbClr val="303030"/>
                </a:solidFill>
                <a:ea typeface="맑은 고딕"/>
              </a:rPr>
              <a:t>the</a:t>
            </a:r>
            <a:r>
              <a:rPr lang="ko-KR" altLang="en-US" dirty="0">
                <a:solidFill>
                  <a:srgbClr val="303030"/>
                </a:solidFill>
                <a:ea typeface="맑은 고딕"/>
              </a:rPr>
              <a:t> </a:t>
            </a:r>
            <a:r>
              <a:rPr lang="en-US" altLang="ko-KR" dirty="0">
                <a:solidFill>
                  <a:srgbClr val="303030"/>
                </a:solidFill>
                <a:ea typeface="맑은 고딕"/>
              </a:rPr>
              <a:t>acquired</a:t>
            </a:r>
            <a:r>
              <a:rPr lang="ko-KR" altLang="en-US" dirty="0">
                <a:solidFill>
                  <a:srgbClr val="303030"/>
                </a:solidFill>
                <a:ea typeface="맑은 고딕"/>
              </a:rPr>
              <a:t> </a:t>
            </a:r>
            <a:r>
              <a:rPr lang="en-US" altLang="ko-KR" dirty="0">
                <a:solidFill>
                  <a:srgbClr val="303030"/>
                </a:solidFill>
                <a:ea typeface="맑은 고딕"/>
              </a:rPr>
              <a:t>spectra,</a:t>
            </a:r>
            <a:r>
              <a:rPr lang="ko-KR" altLang="en-US" dirty="0">
                <a:solidFill>
                  <a:srgbClr val="303030"/>
                </a:solidFill>
                <a:ea typeface="맑은 고딕"/>
              </a:rPr>
              <a:t> </a:t>
            </a:r>
            <a:r>
              <a:rPr lang="en-US" altLang="ko-KR" dirty="0">
                <a:solidFill>
                  <a:srgbClr val="303030"/>
                </a:solidFill>
                <a:ea typeface="맑은 고딕"/>
              </a:rPr>
              <a:t>we</a:t>
            </a:r>
            <a:r>
              <a:rPr lang="ko-KR" altLang="en-US" dirty="0">
                <a:solidFill>
                  <a:srgbClr val="303030"/>
                </a:solidFill>
                <a:ea typeface="맑은 고딕"/>
              </a:rPr>
              <a:t> </a:t>
            </a:r>
            <a:r>
              <a:rPr lang="en-US" altLang="ko-KR" dirty="0">
                <a:solidFill>
                  <a:srgbClr val="303030"/>
                </a:solidFill>
                <a:ea typeface="맑은 고딕"/>
              </a:rPr>
              <a:t>extracted</a:t>
            </a:r>
            <a:r>
              <a:rPr lang="ko-KR" altLang="en-US" dirty="0">
                <a:solidFill>
                  <a:srgbClr val="303030"/>
                </a:solidFill>
                <a:ea typeface="맑은 고딕"/>
              </a:rPr>
              <a:t> </a:t>
            </a:r>
            <a:r>
              <a:rPr lang="en-US" altLang="ko-KR" dirty="0">
                <a:solidFill>
                  <a:srgbClr val="303030"/>
                </a:solidFill>
                <a:ea typeface="맑은 고딕"/>
              </a:rPr>
              <a:t>the</a:t>
            </a:r>
            <a:r>
              <a:rPr lang="ko-KR" altLang="en-US" dirty="0">
                <a:solidFill>
                  <a:srgbClr val="303030"/>
                </a:solidFill>
                <a:ea typeface="맑은 고딕"/>
              </a:rPr>
              <a:t> </a:t>
            </a:r>
            <a:r>
              <a:rPr lang="en-US" altLang="ko-KR" dirty="0">
                <a:solidFill>
                  <a:srgbClr val="303030"/>
                </a:solidFill>
                <a:ea typeface="맑은 고딕"/>
              </a:rPr>
              <a:t>hyperfine</a:t>
            </a:r>
            <a:r>
              <a:rPr lang="ko-KR" altLang="en-US" dirty="0">
                <a:solidFill>
                  <a:srgbClr val="303030"/>
                </a:solidFill>
                <a:ea typeface="맑은 고딕"/>
              </a:rPr>
              <a:t> </a:t>
            </a:r>
            <a:r>
              <a:rPr lang="en-US" altLang="ko-KR" dirty="0">
                <a:solidFill>
                  <a:srgbClr val="303030"/>
                </a:solidFill>
                <a:ea typeface="맑은 고딕"/>
              </a:rPr>
              <a:t>constants,</a:t>
            </a:r>
            <a:r>
              <a:rPr lang="ko-KR" altLang="en-US" dirty="0">
                <a:solidFill>
                  <a:srgbClr val="303030"/>
                </a:solidFill>
                <a:ea typeface="맑은 고딕"/>
              </a:rPr>
              <a:t> </a:t>
            </a:r>
            <a:r>
              <a:rPr lang="en-US" altLang="ko-KR" i="1" dirty="0">
                <a:solidFill>
                  <a:srgbClr val="303030"/>
                </a:solidFill>
                <a:ea typeface="맑은 고딕"/>
              </a:rPr>
              <a:t>A. The data showed </a:t>
            </a:r>
            <a:r>
              <a:rPr lang="en-US" dirty="0">
                <a:solidFill>
                  <a:srgbClr val="303030"/>
                </a:solidFill>
              </a:rPr>
              <a:t>consistency with the published reference values</a:t>
            </a:r>
            <a:r>
              <a:rPr lang="en-US" altLang="ko-KR" i="1" dirty="0">
                <a:solidFill>
                  <a:srgbClr val="303030"/>
                </a:solidFill>
                <a:ea typeface="맑은 고딕"/>
              </a:rPr>
              <a:t> but with rather big uncertainties.</a:t>
            </a:r>
            <a:endParaRPr lang="en-US" altLang="ko-KR" dirty="0">
              <a:solidFill>
                <a:srgbClr val="303030"/>
              </a:solidFill>
              <a:ea typeface="맑은 고딕"/>
            </a:endParaRPr>
          </a:p>
          <a:p>
            <a:r>
              <a:rPr lang="en-US" altLang="ko-KR" i="1" dirty="0">
                <a:solidFill>
                  <a:srgbClr val="303030"/>
                </a:solidFill>
                <a:ea typeface="맑은 고딕"/>
              </a:rPr>
              <a:t>Also, the obtained Isotope shift of sodium 22 and 23 showed significant difference compared </a:t>
            </a:r>
            <a:r>
              <a:rPr lang="en-US" dirty="0">
                <a:solidFill>
                  <a:srgbClr val="303030"/>
                </a:solidFill>
              </a:rPr>
              <a:t>to the reference values with large uncertainties.</a:t>
            </a:r>
            <a:endParaRPr lang="en-US" dirty="0">
              <a:solidFill>
                <a:srgbClr val="303030"/>
              </a:solidFill>
              <a:ea typeface="맑은 고딕"/>
            </a:endParaRPr>
          </a:p>
          <a:p>
            <a:r>
              <a:rPr lang="en-US" altLang="ko-KR" b="1" dirty="0">
                <a:solidFill>
                  <a:srgbClr val="262626"/>
                </a:solidFill>
                <a:ea typeface="맑은 고딕"/>
              </a:rPr>
              <a:t>These</a:t>
            </a:r>
            <a:r>
              <a:rPr lang="ko-KR" altLang="en-US" b="1" dirty="0">
                <a:solidFill>
                  <a:srgbClr val="262626"/>
                </a:solidFill>
                <a:ea typeface="맑은 고딕"/>
              </a:rPr>
              <a:t> </a:t>
            </a:r>
            <a:r>
              <a:rPr lang="en-US" altLang="ko-KR" b="1" dirty="0">
                <a:solidFill>
                  <a:srgbClr val="262626"/>
                </a:solidFill>
                <a:ea typeface="맑은 고딕"/>
              </a:rPr>
              <a:t>initial</a:t>
            </a:r>
            <a:r>
              <a:rPr lang="ko-KR" altLang="en-US" b="1" dirty="0">
                <a:solidFill>
                  <a:srgbClr val="262626"/>
                </a:solidFill>
                <a:ea typeface="맑은 고딕"/>
              </a:rPr>
              <a:t> </a:t>
            </a:r>
            <a:r>
              <a:rPr lang="en-US" altLang="ko-KR" b="1" dirty="0">
                <a:solidFill>
                  <a:srgbClr val="262626"/>
                </a:solidFill>
                <a:ea typeface="맑은 고딕"/>
              </a:rPr>
              <a:t>results</a:t>
            </a:r>
            <a:r>
              <a:rPr lang="ko-KR" altLang="en-US" b="1" dirty="0">
                <a:solidFill>
                  <a:srgbClr val="262626"/>
                </a:solidFill>
                <a:ea typeface="맑은 고딕"/>
              </a:rPr>
              <a:t> </a:t>
            </a:r>
            <a:r>
              <a:rPr lang="en-US" altLang="ko-KR" b="1" dirty="0">
                <a:solidFill>
                  <a:srgbClr val="262626"/>
                </a:solidFill>
                <a:ea typeface="맑은 고딕"/>
              </a:rPr>
              <a:t>imply</a:t>
            </a:r>
            <a:r>
              <a:rPr lang="ko-KR" altLang="en-US" b="1" dirty="0">
                <a:solidFill>
                  <a:srgbClr val="262626"/>
                </a:solidFill>
                <a:ea typeface="맑은 고딕"/>
              </a:rPr>
              <a:t> </a:t>
            </a:r>
            <a:r>
              <a:rPr lang="en-US" altLang="ko-KR" b="1" dirty="0">
                <a:solidFill>
                  <a:srgbClr val="262626"/>
                </a:solidFill>
                <a:ea typeface="맑은 고딕"/>
              </a:rPr>
              <a:t>that</a:t>
            </a:r>
            <a:r>
              <a:rPr lang="ko-KR" altLang="en-US" b="1" dirty="0">
                <a:solidFill>
                  <a:srgbClr val="262626"/>
                </a:solidFill>
                <a:ea typeface="맑은 고딕"/>
              </a:rPr>
              <a:t> </a:t>
            </a:r>
            <a:r>
              <a:rPr lang="en-US" altLang="ko-KR" b="1" dirty="0">
                <a:solidFill>
                  <a:srgbClr val="262626"/>
                </a:solidFill>
                <a:ea typeface="맑은 고딕"/>
              </a:rPr>
              <a:t>our</a:t>
            </a:r>
            <a:r>
              <a:rPr lang="ko-KR" altLang="en-US" b="1" dirty="0">
                <a:solidFill>
                  <a:srgbClr val="262626"/>
                </a:solidFill>
                <a:ea typeface="맑은 고딕"/>
              </a:rPr>
              <a:t> </a:t>
            </a:r>
            <a:r>
              <a:rPr lang="en-US" altLang="ko-KR" b="1" dirty="0">
                <a:solidFill>
                  <a:srgbClr val="262626"/>
                </a:solidFill>
                <a:ea typeface="맑은 고딕"/>
              </a:rPr>
              <a:t>measurements</a:t>
            </a:r>
            <a:r>
              <a:rPr lang="ko-KR" altLang="en-US" b="1" dirty="0">
                <a:solidFill>
                  <a:srgbClr val="262626"/>
                </a:solidFill>
                <a:ea typeface="맑은 고딕"/>
              </a:rPr>
              <a:t> </a:t>
            </a:r>
            <a:r>
              <a:rPr lang="en-US" altLang="ko-KR" b="1" dirty="0">
                <a:solidFill>
                  <a:srgbClr val="262626"/>
                </a:solidFill>
                <a:ea typeface="맑은 고딕"/>
              </a:rPr>
              <a:t>require</a:t>
            </a:r>
            <a:r>
              <a:rPr lang="ko-KR" altLang="en-US" b="1" dirty="0">
                <a:solidFill>
                  <a:srgbClr val="262626"/>
                </a:solidFill>
                <a:ea typeface="맑은 고딕"/>
              </a:rPr>
              <a:t> </a:t>
            </a:r>
            <a:r>
              <a:rPr lang="en-US" b="1" dirty="0">
                <a:solidFill>
                  <a:srgbClr val="262626"/>
                </a:solidFill>
                <a:ea typeface="맑은 고딕"/>
              </a:rPr>
              <a:t>much</a:t>
            </a:r>
            <a:r>
              <a:rPr lang="ko-KR" altLang="en-US" b="1" dirty="0">
                <a:solidFill>
                  <a:srgbClr val="262626"/>
                </a:solidFill>
                <a:ea typeface="맑은 고딕"/>
              </a:rPr>
              <a:t> </a:t>
            </a:r>
            <a:r>
              <a:rPr lang="en-US" altLang="ko-KR" b="1" dirty="0">
                <a:solidFill>
                  <a:srgbClr val="262626"/>
                </a:solidFill>
                <a:ea typeface="맑은 고딕"/>
              </a:rPr>
              <a:t>narrower</a:t>
            </a:r>
            <a:r>
              <a:rPr lang="ko-KR" altLang="en-US" b="1" dirty="0">
                <a:solidFill>
                  <a:srgbClr val="262626"/>
                </a:solidFill>
                <a:ea typeface="맑은 고딕"/>
              </a:rPr>
              <a:t> </a:t>
            </a:r>
            <a:r>
              <a:rPr lang="en-US" altLang="ko-KR" b="1" dirty="0">
                <a:solidFill>
                  <a:srgbClr val="262626"/>
                </a:solidFill>
                <a:ea typeface="맑은 고딕"/>
              </a:rPr>
              <a:t>linewidth,</a:t>
            </a:r>
            <a:r>
              <a:rPr lang="ko-KR" altLang="en-US" b="1" dirty="0">
                <a:solidFill>
                  <a:srgbClr val="262626"/>
                </a:solidFill>
                <a:ea typeface="맑은 고딕"/>
              </a:rPr>
              <a:t> </a:t>
            </a:r>
            <a:r>
              <a:rPr lang="en-US" b="1" dirty="0">
                <a:solidFill>
                  <a:srgbClr val="262626"/>
                </a:solidFill>
                <a:ea typeface="맑은 고딕"/>
              </a:rPr>
              <a:t>well</a:t>
            </a:r>
            <a:r>
              <a:rPr lang="ko-KR" altLang="en-US" b="1" dirty="0">
                <a:solidFill>
                  <a:srgbClr val="262626"/>
                </a:solidFill>
                <a:ea typeface="맑은 고딕"/>
              </a:rPr>
              <a:t> </a:t>
            </a:r>
            <a:r>
              <a:rPr lang="en-US" b="1" dirty="0">
                <a:solidFill>
                  <a:srgbClr val="262626"/>
                </a:solidFill>
                <a:ea typeface="맑은 고딕"/>
              </a:rPr>
              <a:t>below</a:t>
            </a:r>
            <a:r>
              <a:rPr lang="ko-KR" altLang="en-US" b="1" dirty="0">
                <a:solidFill>
                  <a:srgbClr val="262626"/>
                </a:solidFill>
                <a:ea typeface="맑은 고딕"/>
              </a:rPr>
              <a:t> </a:t>
            </a:r>
            <a:r>
              <a:rPr lang="en-US" altLang="ko-KR" b="1" dirty="0">
                <a:solidFill>
                  <a:srgbClr val="262626"/>
                </a:solidFill>
                <a:ea typeface="맑은 고딕"/>
              </a:rPr>
              <a:t>50</a:t>
            </a:r>
            <a:r>
              <a:rPr lang="ko-KR" altLang="en-US" b="1" dirty="0">
                <a:solidFill>
                  <a:srgbClr val="262626"/>
                </a:solidFill>
                <a:ea typeface="맑은 고딕"/>
              </a:rPr>
              <a:t> </a:t>
            </a:r>
            <a:r>
              <a:rPr lang="en-US" altLang="ko-KR" b="1" dirty="0">
                <a:solidFill>
                  <a:srgbClr val="262626"/>
                </a:solidFill>
                <a:ea typeface="맑은 고딕"/>
              </a:rPr>
              <a:t>MHz</a:t>
            </a:r>
            <a:endParaRPr lang="en-US">
              <a:solidFill>
                <a:srgbClr val="000000"/>
              </a:solidFill>
              <a:ea typeface="맑은 고딕"/>
            </a:endParaRPr>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12</a:t>
            </a:fld>
            <a:endParaRPr lang="ko-KR" altLang="en-US"/>
          </a:p>
        </p:txBody>
      </p:sp>
    </p:spTree>
    <p:extLst>
      <p:ext uri="{BB962C8B-B14F-4D97-AF65-F5344CB8AC3E}">
        <p14:creationId xmlns:p14="http://schemas.microsoft.com/office/powerpoint/2010/main" val="465529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en-US" b="1" dirty="0">
                <a:solidFill>
                  <a:srgbClr val="262626"/>
                </a:solidFill>
                <a:ea typeface="맑은 고딕"/>
              </a:rPr>
              <a:t> </a:t>
            </a:r>
            <a:r>
              <a:rPr lang="ko-KR" b="1" dirty="0" err="1">
                <a:solidFill>
                  <a:srgbClr val="262626"/>
                </a:solidFill>
                <a:ea typeface="맑은 고딕"/>
              </a:rPr>
              <a:t>To</a:t>
            </a:r>
            <a:r>
              <a:rPr lang="ko-KR" b="1" dirty="0">
                <a:solidFill>
                  <a:srgbClr val="262626"/>
                </a:solidFill>
                <a:ea typeface="맑은 고딕"/>
              </a:rPr>
              <a:t> </a:t>
            </a:r>
            <a:r>
              <a:rPr lang="ko-KR" b="1" dirty="0" err="1">
                <a:solidFill>
                  <a:srgbClr val="262626"/>
                </a:solidFill>
                <a:ea typeface="맑은 고딕"/>
              </a:rPr>
              <a:t>achieve</a:t>
            </a:r>
            <a:r>
              <a:rPr lang="ko-KR" b="1" dirty="0">
                <a:solidFill>
                  <a:srgbClr val="262626"/>
                </a:solidFill>
                <a:ea typeface="맑은 고딕"/>
              </a:rPr>
              <a:t> </a:t>
            </a:r>
            <a:r>
              <a:rPr lang="ko-KR" b="1" dirty="0" err="1">
                <a:solidFill>
                  <a:srgbClr val="262626"/>
                </a:solidFill>
                <a:ea typeface="맑은 고딕"/>
              </a:rPr>
              <a:t>this</a:t>
            </a:r>
            <a:r>
              <a:rPr lang="ko-KR" b="1" dirty="0">
                <a:solidFill>
                  <a:srgbClr val="262626"/>
                </a:solidFill>
                <a:ea typeface="맑은 고딕"/>
              </a:rPr>
              <a:t>, </a:t>
            </a:r>
            <a:r>
              <a:rPr lang="ko-KR" b="1" dirty="0" err="1">
                <a:solidFill>
                  <a:srgbClr val="262626"/>
                </a:solidFill>
                <a:ea typeface="맑은 고딕"/>
              </a:rPr>
              <a:t>improved</a:t>
            </a:r>
            <a:r>
              <a:rPr lang="ko-KR" b="1" dirty="0">
                <a:solidFill>
                  <a:srgbClr val="262626"/>
                </a:solidFill>
                <a:ea typeface="맑은 고딕"/>
              </a:rPr>
              <a:t> </a:t>
            </a:r>
            <a:r>
              <a:rPr lang="ko-KR" b="1" dirty="0" err="1">
                <a:solidFill>
                  <a:srgbClr val="262626"/>
                </a:solidFill>
                <a:ea typeface="맑은 고딕"/>
              </a:rPr>
              <a:t>beam</a:t>
            </a:r>
            <a:r>
              <a:rPr lang="ko-KR" b="1" dirty="0">
                <a:solidFill>
                  <a:srgbClr val="262626"/>
                </a:solidFill>
                <a:ea typeface="맑은 고딕"/>
              </a:rPr>
              <a:t> </a:t>
            </a:r>
            <a:r>
              <a:rPr lang="ko-KR" b="1" dirty="0" err="1">
                <a:solidFill>
                  <a:srgbClr val="262626"/>
                </a:solidFill>
                <a:ea typeface="맑은 고딕"/>
              </a:rPr>
              <a:t>preparation</a:t>
            </a:r>
            <a:r>
              <a:rPr lang="ko-KR" b="1" dirty="0">
                <a:solidFill>
                  <a:srgbClr val="262626"/>
                </a:solidFill>
                <a:ea typeface="맑은 고딕"/>
              </a:rPr>
              <a:t> and </a:t>
            </a:r>
            <a:r>
              <a:rPr lang="ko-KR" b="1" dirty="0" err="1">
                <a:solidFill>
                  <a:srgbClr val="262626"/>
                </a:solidFill>
                <a:ea typeface="맑은 고딕"/>
              </a:rPr>
              <a:t>enhanced</a:t>
            </a:r>
            <a:r>
              <a:rPr lang="ko-KR" b="1" dirty="0">
                <a:solidFill>
                  <a:srgbClr val="262626"/>
                </a:solidFill>
                <a:ea typeface="맑은 고딕"/>
              </a:rPr>
              <a:t> </a:t>
            </a:r>
            <a:r>
              <a:rPr lang="ko-KR" b="1" dirty="0" err="1">
                <a:solidFill>
                  <a:srgbClr val="262626"/>
                </a:solidFill>
                <a:ea typeface="맑은 고딕"/>
              </a:rPr>
              <a:t>detection</a:t>
            </a:r>
            <a:r>
              <a:rPr lang="ko-KR" b="1" dirty="0">
                <a:solidFill>
                  <a:srgbClr val="262626"/>
                </a:solidFill>
                <a:ea typeface="맑은 고딕"/>
              </a:rPr>
              <a:t> </a:t>
            </a:r>
            <a:r>
              <a:rPr lang="ko-KR" b="1" dirty="0" err="1">
                <a:solidFill>
                  <a:srgbClr val="262626"/>
                </a:solidFill>
                <a:ea typeface="맑은 고딕"/>
              </a:rPr>
              <a:t>sensitivity</a:t>
            </a:r>
            <a:r>
              <a:rPr lang="ko-KR" b="1" dirty="0">
                <a:solidFill>
                  <a:srgbClr val="262626"/>
                </a:solidFill>
                <a:ea typeface="맑은 고딕"/>
              </a:rPr>
              <a:t> </a:t>
            </a:r>
            <a:r>
              <a:rPr lang="ko-KR" b="1" dirty="0" err="1">
                <a:solidFill>
                  <a:srgbClr val="262626"/>
                </a:solidFill>
                <a:ea typeface="맑은 고딕"/>
              </a:rPr>
              <a:t>will</a:t>
            </a:r>
            <a:r>
              <a:rPr lang="ko-KR" b="1" dirty="0">
                <a:solidFill>
                  <a:srgbClr val="262626"/>
                </a:solidFill>
                <a:ea typeface="맑은 고딕"/>
              </a:rPr>
              <a:t> </a:t>
            </a:r>
            <a:r>
              <a:rPr lang="ko-KR" b="1" dirty="0" err="1">
                <a:solidFill>
                  <a:srgbClr val="262626"/>
                </a:solidFill>
                <a:ea typeface="맑은 고딕"/>
              </a:rPr>
              <a:t>be</a:t>
            </a:r>
            <a:r>
              <a:rPr lang="ko-KR" b="1" dirty="0">
                <a:solidFill>
                  <a:srgbClr val="262626"/>
                </a:solidFill>
                <a:ea typeface="맑은 고딕"/>
              </a:rPr>
              <a:t> </a:t>
            </a:r>
            <a:r>
              <a:rPr lang="ko-KR" b="1" dirty="0" err="1">
                <a:solidFill>
                  <a:srgbClr val="262626"/>
                </a:solidFill>
                <a:ea typeface="맑은 고딕"/>
              </a:rPr>
              <a:t>necessary</a:t>
            </a:r>
            <a:r>
              <a:rPr lang="ko-KR" b="1" dirty="0">
                <a:solidFill>
                  <a:srgbClr val="262626"/>
                </a:solidFill>
                <a:ea typeface="맑은 고딕"/>
              </a:rPr>
              <a:t>. </a:t>
            </a:r>
            <a:r>
              <a:rPr lang="ko-KR" b="1" dirty="0" err="1">
                <a:solidFill>
                  <a:srgbClr val="262626"/>
                </a:solidFill>
                <a:ea typeface="맑은 고딕"/>
              </a:rPr>
              <a:t>Although</a:t>
            </a:r>
            <a:r>
              <a:rPr lang="ko-KR" b="1" dirty="0">
                <a:solidFill>
                  <a:srgbClr val="262626"/>
                </a:solidFill>
                <a:ea typeface="맑은 고딕"/>
              </a:rPr>
              <a:t> </a:t>
            </a:r>
            <a:r>
              <a:rPr lang="ko-KR" b="1" dirty="0" err="1">
                <a:solidFill>
                  <a:srgbClr val="262626"/>
                </a:solidFill>
                <a:ea typeface="맑은 고딕"/>
              </a:rPr>
              <a:t>this</a:t>
            </a:r>
            <a:r>
              <a:rPr lang="ko-KR" b="1" dirty="0">
                <a:solidFill>
                  <a:srgbClr val="262626"/>
                </a:solidFill>
                <a:ea typeface="맑은 고딕"/>
              </a:rPr>
              <a:t> </a:t>
            </a:r>
            <a:r>
              <a:rPr lang="ko-KR" b="1" dirty="0" err="1">
                <a:solidFill>
                  <a:srgbClr val="262626"/>
                </a:solidFill>
                <a:ea typeface="맑은 고딕"/>
              </a:rPr>
              <a:t>endeavor</a:t>
            </a:r>
            <a:r>
              <a:rPr lang="ko-KR" b="1" dirty="0">
                <a:solidFill>
                  <a:srgbClr val="262626"/>
                </a:solidFill>
                <a:ea typeface="맑은 고딕"/>
              </a:rPr>
              <a:t> </a:t>
            </a:r>
            <a:r>
              <a:rPr lang="ko-KR" b="1" dirty="0" err="1">
                <a:solidFill>
                  <a:srgbClr val="262626"/>
                </a:solidFill>
                <a:ea typeface="맑은 고딕"/>
              </a:rPr>
              <a:t>will</a:t>
            </a:r>
            <a:r>
              <a:rPr lang="ko-KR" b="1" dirty="0">
                <a:solidFill>
                  <a:srgbClr val="262626"/>
                </a:solidFill>
                <a:ea typeface="맑은 고딕"/>
              </a:rPr>
              <a:t> </a:t>
            </a:r>
            <a:r>
              <a:rPr lang="ko-KR" b="1" dirty="0" err="1">
                <a:solidFill>
                  <a:srgbClr val="262626"/>
                </a:solidFill>
                <a:ea typeface="맑은 고딕"/>
              </a:rPr>
              <a:t>be</a:t>
            </a:r>
            <a:r>
              <a:rPr lang="ko-KR" b="1" dirty="0">
                <a:solidFill>
                  <a:srgbClr val="262626"/>
                </a:solidFill>
                <a:ea typeface="맑은 고딕"/>
              </a:rPr>
              <a:t> </a:t>
            </a:r>
            <a:r>
              <a:rPr lang="ko-KR" b="1" dirty="0" err="1">
                <a:solidFill>
                  <a:srgbClr val="262626"/>
                </a:solidFill>
                <a:ea typeface="맑은 고딕"/>
              </a:rPr>
              <a:t>time-consuming</a:t>
            </a:r>
            <a:r>
              <a:rPr lang="ko-KR" b="1" dirty="0">
                <a:solidFill>
                  <a:srgbClr val="262626"/>
                </a:solidFill>
                <a:ea typeface="맑은 고딕"/>
              </a:rPr>
              <a:t>, </a:t>
            </a:r>
            <a:r>
              <a:rPr lang="ko-KR" b="1" dirty="0" err="1">
                <a:solidFill>
                  <a:srgbClr val="262626"/>
                </a:solidFill>
                <a:ea typeface="맑은 고딕"/>
              </a:rPr>
              <a:t>it</a:t>
            </a:r>
            <a:r>
              <a:rPr lang="ko-KR" b="1" dirty="0">
                <a:solidFill>
                  <a:srgbClr val="262626"/>
                </a:solidFill>
                <a:ea typeface="맑은 고딕"/>
              </a:rPr>
              <a:t> </a:t>
            </a:r>
            <a:r>
              <a:rPr lang="ko-KR" b="1" dirty="0" err="1">
                <a:solidFill>
                  <a:srgbClr val="262626"/>
                </a:solidFill>
                <a:ea typeface="맑은 고딕"/>
              </a:rPr>
              <a:t>is</a:t>
            </a:r>
            <a:r>
              <a:rPr lang="ko-KR" b="1" dirty="0">
                <a:solidFill>
                  <a:srgbClr val="262626"/>
                </a:solidFill>
                <a:ea typeface="맑은 고딕"/>
              </a:rPr>
              <a:t> </a:t>
            </a:r>
            <a:r>
              <a:rPr lang="ko-KR" b="1" dirty="0" err="1">
                <a:solidFill>
                  <a:srgbClr val="262626"/>
                </a:solidFill>
                <a:ea typeface="맑은 고딕"/>
              </a:rPr>
              <a:t>essential</a:t>
            </a:r>
            <a:r>
              <a:rPr lang="ko-KR" b="1" dirty="0">
                <a:solidFill>
                  <a:srgbClr val="262626"/>
                </a:solidFill>
                <a:ea typeface="맑은 고딕"/>
              </a:rPr>
              <a:t> </a:t>
            </a:r>
            <a:r>
              <a:rPr lang="en-US" altLang="ko-KR" dirty="0">
                <a:solidFill>
                  <a:srgbClr val="262626"/>
                </a:solidFill>
                <a:ea typeface="맑은 고딕"/>
              </a:rPr>
              <a:t>for</a:t>
            </a:r>
            <a:r>
              <a:rPr lang="ko-KR" altLang="en-US" dirty="0">
                <a:solidFill>
                  <a:srgbClr val="262626"/>
                </a:solidFill>
                <a:ea typeface="맑은 고딕"/>
              </a:rPr>
              <a:t> </a:t>
            </a:r>
            <a:r>
              <a:rPr lang="en-US" altLang="ko-KR" dirty="0">
                <a:solidFill>
                  <a:srgbClr val="262626"/>
                </a:solidFill>
                <a:ea typeface="맑은 고딕"/>
              </a:rPr>
              <a:t>the</a:t>
            </a:r>
            <a:r>
              <a:rPr lang="ko-KR" altLang="en-US" dirty="0">
                <a:solidFill>
                  <a:srgbClr val="262626"/>
                </a:solidFill>
                <a:ea typeface="맑은 고딕"/>
              </a:rPr>
              <a:t> </a:t>
            </a:r>
            <a:r>
              <a:rPr lang="en-US" altLang="ko-KR" dirty="0">
                <a:solidFill>
                  <a:srgbClr val="262626"/>
                </a:solidFill>
                <a:ea typeface="맑은 고딕"/>
              </a:rPr>
              <a:t>precision</a:t>
            </a:r>
            <a:r>
              <a:rPr lang="ko-KR" altLang="en-US" dirty="0">
                <a:solidFill>
                  <a:srgbClr val="262626"/>
                </a:solidFill>
                <a:ea typeface="맑은 고딕"/>
              </a:rPr>
              <a:t> </a:t>
            </a:r>
            <a:r>
              <a:rPr lang="en-US" altLang="ko-KR" dirty="0">
                <a:solidFill>
                  <a:srgbClr val="262626"/>
                </a:solidFill>
                <a:ea typeface="맑은 고딕"/>
              </a:rPr>
              <a:t>measurement</a:t>
            </a:r>
            <a:r>
              <a:rPr lang="ko-KR" altLang="en-US" dirty="0">
                <a:solidFill>
                  <a:srgbClr val="262626"/>
                </a:solidFill>
                <a:ea typeface="맑은 고딕"/>
              </a:rPr>
              <a:t> </a:t>
            </a:r>
            <a:r>
              <a:rPr lang="en-US" altLang="ko-KR" dirty="0">
                <a:solidFill>
                  <a:srgbClr val="262626"/>
                </a:solidFill>
                <a:ea typeface="맑은 고딕"/>
              </a:rPr>
              <a:t>with our</a:t>
            </a:r>
            <a:r>
              <a:rPr lang="ko-KR" altLang="en-US" dirty="0">
                <a:solidFill>
                  <a:srgbClr val="262626"/>
                </a:solidFill>
                <a:ea typeface="맑은 고딕"/>
              </a:rPr>
              <a:t> </a:t>
            </a:r>
            <a:r>
              <a:rPr lang="en-US" altLang="ko-KR" dirty="0">
                <a:solidFill>
                  <a:srgbClr val="262626"/>
                </a:solidFill>
                <a:ea typeface="맑은 고딕"/>
              </a:rPr>
              <a:t>system.</a:t>
            </a:r>
            <a:endParaRPr lang="ko-KR" b="1" dirty="0">
              <a:solidFill>
                <a:srgbClr val="262626"/>
              </a:solidFill>
              <a:ea typeface="맑은 고딕"/>
            </a:endParaRPr>
          </a:p>
          <a:p>
            <a:br>
              <a:rPr lang="en-US" altLang="ko-KR" dirty="0"/>
            </a:br>
            <a:endParaRPr lang="en-US" altLang="ko-KR" dirty="0"/>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13</a:t>
            </a:fld>
            <a:endParaRPr lang="ko-KR" altLang="en-US"/>
          </a:p>
        </p:txBody>
      </p:sp>
    </p:spTree>
    <p:extLst>
      <p:ext uri="{BB962C8B-B14F-4D97-AF65-F5344CB8AC3E}">
        <p14:creationId xmlns:p14="http://schemas.microsoft.com/office/powerpoint/2010/main" val="1273817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CE307-43B6-4730-8084-358C62B6DD8A}"/>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07155A5B-2387-5F06-9BEF-15EBB96F0DB1}"/>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D4E1D318-2AC4-FE5E-1481-4EDDA765355D}"/>
              </a:ext>
            </a:extLst>
          </p:cNvPr>
          <p:cNvSpPr>
            <a:spLocks noGrp="1"/>
          </p:cNvSpPr>
          <p:nvPr>
            <p:ph type="body" idx="1"/>
          </p:nvPr>
        </p:nvSpPr>
        <p:spPr/>
        <p:txBody>
          <a:bodyPr/>
          <a:lstStyle/>
          <a:p>
            <a:r>
              <a:rPr lang="ko-KR" b="1" dirty="0" err="1">
                <a:solidFill>
                  <a:srgbClr val="262626"/>
                </a:solidFill>
                <a:ea typeface="맑은 고딕"/>
              </a:rPr>
              <a:t>As</a:t>
            </a:r>
            <a:r>
              <a:rPr lang="ko-KR" b="1" dirty="0">
                <a:solidFill>
                  <a:srgbClr val="262626"/>
                </a:solidFill>
                <a:ea typeface="맑은 고딕"/>
              </a:rPr>
              <a:t> </a:t>
            </a:r>
            <a:r>
              <a:rPr lang="ko-KR" b="1" dirty="0" err="1">
                <a:solidFill>
                  <a:srgbClr val="262626"/>
                </a:solidFill>
                <a:ea typeface="맑은 고딕"/>
              </a:rPr>
              <a:t>beam</a:t>
            </a:r>
            <a:r>
              <a:rPr lang="ko-KR" b="1" dirty="0">
                <a:solidFill>
                  <a:srgbClr val="262626"/>
                </a:solidFill>
                <a:ea typeface="맑은 고딕"/>
              </a:rPr>
              <a:t> </a:t>
            </a:r>
            <a:r>
              <a:rPr lang="ko-KR" b="1" dirty="0" err="1">
                <a:solidFill>
                  <a:srgbClr val="262626"/>
                </a:solidFill>
                <a:ea typeface="맑은 고딕"/>
              </a:rPr>
              <a:t>time</a:t>
            </a:r>
            <a:r>
              <a:rPr lang="ko-KR" b="1" dirty="0">
                <a:solidFill>
                  <a:srgbClr val="262626"/>
                </a:solidFill>
                <a:ea typeface="맑은 고딕"/>
              </a:rPr>
              <a:t> </a:t>
            </a:r>
            <a:r>
              <a:rPr lang="ko-KR" b="1" dirty="0" err="1">
                <a:solidFill>
                  <a:srgbClr val="262626"/>
                </a:solidFill>
                <a:ea typeface="맑은 고딕"/>
              </a:rPr>
              <a:t>is</a:t>
            </a:r>
            <a:r>
              <a:rPr lang="ko-KR" b="1" dirty="0">
                <a:solidFill>
                  <a:srgbClr val="262626"/>
                </a:solidFill>
                <a:ea typeface="맑은 고딕"/>
              </a:rPr>
              <a:t> </a:t>
            </a:r>
            <a:r>
              <a:rPr lang="ko-KR" b="1" dirty="0" err="1">
                <a:solidFill>
                  <a:srgbClr val="262626"/>
                </a:solidFill>
                <a:ea typeface="맑은 고딕"/>
              </a:rPr>
              <a:t>scheduled</a:t>
            </a:r>
            <a:r>
              <a:rPr lang="ko-KR" b="1" dirty="0">
                <a:solidFill>
                  <a:srgbClr val="262626"/>
                </a:solidFill>
                <a:ea typeface="맑은 고딕"/>
              </a:rPr>
              <a:t> </a:t>
            </a:r>
            <a:r>
              <a:rPr lang="ko-KR" b="1" dirty="0" err="1">
                <a:solidFill>
                  <a:srgbClr val="262626"/>
                </a:solidFill>
                <a:ea typeface="맑은 고딕"/>
              </a:rPr>
              <a:t>for</a:t>
            </a:r>
            <a:r>
              <a:rPr lang="ko-KR" b="1" dirty="0">
                <a:solidFill>
                  <a:srgbClr val="262626"/>
                </a:solidFill>
                <a:ea typeface="맑은 고딕"/>
              </a:rPr>
              <a:t> </a:t>
            </a:r>
            <a:r>
              <a:rPr lang="ko-KR" b="1" dirty="0" err="1">
                <a:solidFill>
                  <a:srgbClr val="262626"/>
                </a:solidFill>
                <a:ea typeface="맑은 고딕"/>
              </a:rPr>
              <a:t>December</a:t>
            </a:r>
            <a:r>
              <a:rPr lang="ko-KR" altLang="en-US" b="1" dirty="0">
                <a:solidFill>
                  <a:srgbClr val="262626"/>
                </a:solidFill>
                <a:ea typeface="맑은 고딕"/>
              </a:rPr>
              <a:t> </a:t>
            </a:r>
            <a:r>
              <a:rPr lang="en-US" altLang="ko-KR" b="1" dirty="0">
                <a:solidFill>
                  <a:srgbClr val="262626"/>
                </a:solidFill>
                <a:ea typeface="맑은 고딕"/>
              </a:rPr>
              <a:t>this year,</a:t>
            </a:r>
            <a:r>
              <a:rPr lang="ko-KR" b="1" dirty="0">
                <a:solidFill>
                  <a:srgbClr val="262626"/>
                </a:solidFill>
                <a:ea typeface="맑은 고딕"/>
              </a:rPr>
              <a:t> </a:t>
            </a:r>
            <a:r>
              <a:rPr lang="ko-KR" b="1" dirty="0" err="1">
                <a:solidFill>
                  <a:srgbClr val="262626"/>
                </a:solidFill>
                <a:ea typeface="맑은 고딕"/>
              </a:rPr>
              <a:t>several</a:t>
            </a:r>
            <a:r>
              <a:rPr lang="ko-KR" b="1" dirty="0">
                <a:solidFill>
                  <a:srgbClr val="262626"/>
                </a:solidFill>
                <a:ea typeface="맑은 고딕"/>
              </a:rPr>
              <a:t> </a:t>
            </a:r>
            <a:r>
              <a:rPr lang="ko-KR" b="1" dirty="0" err="1">
                <a:solidFill>
                  <a:srgbClr val="262626"/>
                </a:solidFill>
                <a:ea typeface="맑은 고딕"/>
              </a:rPr>
              <a:t>short-term</a:t>
            </a:r>
            <a:r>
              <a:rPr lang="ko-KR" b="1" dirty="0">
                <a:solidFill>
                  <a:srgbClr val="262626"/>
                </a:solidFill>
                <a:ea typeface="맑은 고딕"/>
              </a:rPr>
              <a:t> </a:t>
            </a:r>
            <a:r>
              <a:rPr lang="ko-KR" b="1" dirty="0" err="1">
                <a:solidFill>
                  <a:srgbClr val="262626"/>
                </a:solidFill>
                <a:ea typeface="맑은 고딕"/>
              </a:rPr>
              <a:t>tasks</a:t>
            </a:r>
            <a:r>
              <a:rPr lang="ko-KR" b="1" dirty="0">
                <a:solidFill>
                  <a:srgbClr val="262626"/>
                </a:solidFill>
                <a:ea typeface="맑은 고딕"/>
              </a:rPr>
              <a:t> </a:t>
            </a:r>
            <a:r>
              <a:rPr lang="en-US" altLang="ko-KR" b="1" dirty="0">
                <a:solidFill>
                  <a:srgbClr val="262626"/>
                </a:solidFill>
                <a:ea typeface="맑은 고딕"/>
              </a:rPr>
              <a:t>have</a:t>
            </a:r>
            <a:r>
              <a:rPr lang="ko-KR" altLang="en-US" b="1" dirty="0">
                <a:solidFill>
                  <a:srgbClr val="262626"/>
                </a:solidFill>
                <a:ea typeface="맑은 고딕"/>
              </a:rPr>
              <a:t> </a:t>
            </a:r>
            <a:r>
              <a:rPr lang="en-US" altLang="ko-KR" b="1" dirty="0">
                <a:solidFill>
                  <a:srgbClr val="262626"/>
                </a:solidFill>
                <a:ea typeface="맑은 고딕"/>
              </a:rPr>
              <a:t>been</a:t>
            </a:r>
            <a:r>
              <a:rPr lang="ko-KR" b="1" dirty="0">
                <a:solidFill>
                  <a:srgbClr val="262626"/>
                </a:solidFill>
                <a:ea typeface="맑은 고딕"/>
              </a:rPr>
              <a:t> </a:t>
            </a:r>
            <a:r>
              <a:rPr lang="ko-KR" b="1" dirty="0" err="1">
                <a:solidFill>
                  <a:srgbClr val="262626"/>
                </a:solidFill>
                <a:ea typeface="맑은 고딕"/>
              </a:rPr>
              <a:t>prioritized</a:t>
            </a:r>
            <a:r>
              <a:rPr lang="ko-KR" b="1" dirty="0">
                <a:solidFill>
                  <a:srgbClr val="262626"/>
                </a:solidFill>
                <a:ea typeface="맑은 고딕"/>
              </a:rPr>
              <a:t>. </a:t>
            </a:r>
            <a:endParaRPr lang="en-US" altLang="ko-KR" b="1" dirty="0">
              <a:solidFill>
                <a:srgbClr val="000000"/>
              </a:solidFill>
              <a:ea typeface="맑은 고딕"/>
            </a:endParaRPr>
          </a:p>
        </p:txBody>
      </p:sp>
      <p:sp>
        <p:nvSpPr>
          <p:cNvPr id="4" name="슬라이드 번호 개체 틀 3">
            <a:extLst>
              <a:ext uri="{FF2B5EF4-FFF2-40B4-BE49-F238E27FC236}">
                <a16:creationId xmlns:a16="http://schemas.microsoft.com/office/drawing/2014/main" id="{55FC1105-9A73-01E9-696C-00165B20345D}"/>
              </a:ext>
            </a:extLst>
          </p:cNvPr>
          <p:cNvSpPr>
            <a:spLocks noGrp="1"/>
          </p:cNvSpPr>
          <p:nvPr>
            <p:ph type="sldNum" sz="quarter" idx="10"/>
          </p:nvPr>
        </p:nvSpPr>
        <p:spPr/>
        <p:txBody>
          <a:bodyPr/>
          <a:lstStyle/>
          <a:p>
            <a:fld id="{2C0A31EF-7065-4BB2-8842-3ABF8DADB96A}" type="slidenum">
              <a:rPr lang="ko-KR" altLang="en-US" smtClean="0"/>
              <a:t>14</a:t>
            </a:fld>
            <a:endParaRPr lang="ko-KR" altLang="en-US"/>
          </a:p>
        </p:txBody>
      </p:sp>
    </p:spTree>
    <p:extLst>
      <p:ext uri="{BB962C8B-B14F-4D97-AF65-F5344CB8AC3E}">
        <p14:creationId xmlns:p14="http://schemas.microsoft.com/office/powerpoint/2010/main" val="1436363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solidFill>
                  <a:srgbClr val="303030"/>
                </a:solidFill>
                <a:ea typeface="맑은 고딕"/>
              </a:rPr>
              <a:t>First</a:t>
            </a:r>
            <a:r>
              <a:rPr lang="ko-KR" dirty="0">
                <a:solidFill>
                  <a:srgbClr val="303030"/>
                </a:solidFill>
                <a:ea typeface="맑은 고딕"/>
              </a:rPr>
              <a:t>, </a:t>
            </a:r>
            <a:r>
              <a:rPr lang="en-US" altLang="ko-KR" dirty="0">
                <a:solidFill>
                  <a:srgbClr val="303030"/>
                </a:solidFill>
                <a:ea typeface="맑은 고딕"/>
              </a:rPr>
              <a:t>we checked the alignment of our beamline and we are now in progress improving</a:t>
            </a:r>
            <a:r>
              <a:rPr lang="ko-KR" dirty="0">
                <a:solidFill>
                  <a:srgbClr val="303030"/>
                </a:solidFill>
                <a:ea typeface="맑은 고딕"/>
              </a:rPr>
              <a:t> </a:t>
            </a:r>
            <a:r>
              <a:rPr lang="ko-KR" dirty="0" err="1">
                <a:solidFill>
                  <a:srgbClr val="303030"/>
                </a:solidFill>
                <a:ea typeface="맑은 고딕"/>
              </a:rPr>
              <a:t>the</a:t>
            </a:r>
            <a:r>
              <a:rPr lang="ko-KR" dirty="0">
                <a:solidFill>
                  <a:srgbClr val="303030"/>
                </a:solidFill>
                <a:ea typeface="맑은 고딕"/>
              </a:rPr>
              <a:t> </a:t>
            </a:r>
            <a:r>
              <a:rPr lang="ko-KR" b="1" dirty="0" err="1">
                <a:solidFill>
                  <a:srgbClr val="303030"/>
                </a:solidFill>
                <a:ea typeface="맑은 고딕"/>
              </a:rPr>
              <a:t>Beam</a:t>
            </a:r>
            <a:r>
              <a:rPr lang="ko-KR" b="1" dirty="0">
                <a:solidFill>
                  <a:srgbClr val="303030"/>
                </a:solidFill>
                <a:ea typeface="맑은 고딕"/>
              </a:rPr>
              <a:t> </a:t>
            </a:r>
            <a:r>
              <a:rPr lang="ko-KR" b="1" dirty="0" err="1">
                <a:solidFill>
                  <a:srgbClr val="303030"/>
                </a:solidFill>
                <a:ea typeface="맑은 고딕"/>
              </a:rPr>
              <a:t>transmission</a:t>
            </a:r>
            <a:r>
              <a:rPr lang="ko-KR" b="1" dirty="0">
                <a:solidFill>
                  <a:srgbClr val="303030"/>
                </a:solidFill>
                <a:ea typeface="맑은 고딕"/>
              </a:rPr>
              <a:t> </a:t>
            </a:r>
            <a:r>
              <a:rPr lang="ko-KR" b="1" dirty="0" err="1">
                <a:solidFill>
                  <a:srgbClr val="303030"/>
                </a:solidFill>
                <a:ea typeface="맑은 고딕"/>
              </a:rPr>
              <a:t>rate</a:t>
            </a:r>
            <a:r>
              <a:rPr lang="ko-KR" dirty="0">
                <a:solidFill>
                  <a:srgbClr val="303030"/>
                </a:solidFill>
                <a:ea typeface="맑은 고딕"/>
              </a:rPr>
              <a:t> </a:t>
            </a:r>
            <a:r>
              <a:rPr lang="en-US" altLang="ko-KR" dirty="0">
                <a:solidFill>
                  <a:srgbClr val="303030"/>
                </a:solidFill>
                <a:ea typeface="맑은 고딕"/>
              </a:rPr>
              <a:t>accordingly.</a:t>
            </a:r>
            <a:endParaRPr lang="ko-KR" altLang="en-US" dirty="0">
              <a:solidFill>
                <a:srgbClr val="303030"/>
              </a:solidFill>
              <a:ea typeface="맑은 고딕"/>
            </a:endParaRPr>
          </a:p>
          <a:p>
            <a:endParaRPr lang="ko-KR" dirty="0">
              <a:solidFill>
                <a:srgbClr val="303030"/>
              </a:solidFill>
              <a:ea typeface="맑은 고딕"/>
            </a:endParaRPr>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15</a:t>
            </a:fld>
            <a:endParaRPr lang="ko-KR" altLang="en-US"/>
          </a:p>
        </p:txBody>
      </p:sp>
    </p:spTree>
    <p:extLst>
      <p:ext uri="{BB962C8B-B14F-4D97-AF65-F5344CB8AC3E}">
        <p14:creationId xmlns:p14="http://schemas.microsoft.com/office/powerpoint/2010/main" val="2032898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solidFill>
                  <a:srgbClr val="303030"/>
                </a:solidFill>
                <a:ea typeface="맑은 고딕"/>
              </a:rPr>
              <a:t>Second</a:t>
            </a:r>
            <a:r>
              <a:rPr lang="ko-KR" dirty="0">
                <a:solidFill>
                  <a:srgbClr val="303030"/>
                </a:solidFill>
                <a:ea typeface="맑은 고딕"/>
              </a:rPr>
              <a:t>, </a:t>
            </a:r>
            <a:r>
              <a:rPr lang="en-US" altLang="ko-KR" dirty="0">
                <a:solidFill>
                  <a:srgbClr val="303030"/>
                </a:solidFill>
                <a:ea typeface="맑은 고딕"/>
              </a:rPr>
              <a:t>in order to suppress the background noise coming from the laser,</a:t>
            </a:r>
            <a:r>
              <a:rPr lang="ko-KR" altLang="en-US" dirty="0">
                <a:solidFill>
                  <a:srgbClr val="303030"/>
                </a:solidFill>
                <a:ea typeface="맑은 고딕"/>
              </a:rPr>
              <a:t> </a:t>
            </a:r>
            <a:r>
              <a:rPr lang="ko-KR" altLang="en-US" dirty="0" err="1">
                <a:solidFill>
                  <a:srgbClr val="303030"/>
                </a:solidFill>
                <a:ea typeface="맑은 고딕"/>
              </a:rPr>
              <a:t>w</a:t>
            </a:r>
            <a:r>
              <a:rPr lang="en-US" b="1" dirty="0">
                <a:solidFill>
                  <a:srgbClr val="004098"/>
                </a:solidFill>
              </a:rPr>
              <a:t>e rearranged the misaligned apertures inside the beamline and</a:t>
            </a:r>
            <a:endParaRPr lang="ko-KR" altLang="en-US" dirty="0">
              <a:solidFill>
                <a:srgbClr val="000000"/>
              </a:solidFill>
            </a:endParaRPr>
          </a:p>
          <a:p>
            <a:r>
              <a:rPr lang="en-US" b="1" dirty="0">
                <a:solidFill>
                  <a:srgbClr val="004098"/>
                </a:solidFill>
              </a:rPr>
              <a:t>optimized the laser alignment to a 5-mm-radius collimated beam. </a:t>
            </a:r>
            <a:r>
              <a:rPr lang="en-US" dirty="0">
                <a:solidFill>
                  <a:srgbClr val="000000"/>
                </a:solidFill>
              </a:rPr>
              <a:t> </a:t>
            </a:r>
            <a:endParaRPr lang="ko-KR" dirty="0"/>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16</a:t>
            </a:fld>
            <a:endParaRPr lang="ko-KR" altLang="en-US"/>
          </a:p>
        </p:txBody>
      </p:sp>
    </p:spTree>
    <p:extLst>
      <p:ext uri="{BB962C8B-B14F-4D97-AF65-F5344CB8AC3E}">
        <p14:creationId xmlns:p14="http://schemas.microsoft.com/office/powerpoint/2010/main" val="2748781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solidFill>
                  <a:srgbClr val="303030"/>
                </a:solidFill>
                <a:ea typeface="맑은 고딕"/>
              </a:rPr>
              <a:t>Finally</a:t>
            </a:r>
            <a:r>
              <a:rPr lang="ko-KR" dirty="0">
                <a:solidFill>
                  <a:srgbClr val="303030"/>
                </a:solidFill>
                <a:ea typeface="맑은 고딕"/>
              </a:rPr>
              <a:t>, </a:t>
            </a:r>
            <a:r>
              <a:rPr lang="en-US" altLang="ko-KR" dirty="0">
                <a:solidFill>
                  <a:srgbClr val="303030"/>
                </a:solidFill>
                <a:ea typeface="맑은 고딕"/>
              </a:rPr>
              <a:t>we</a:t>
            </a:r>
            <a:r>
              <a:rPr lang="ko-KR" altLang="en-US" dirty="0">
                <a:solidFill>
                  <a:srgbClr val="303030"/>
                </a:solidFill>
                <a:ea typeface="맑은 고딕"/>
              </a:rPr>
              <a:t> </a:t>
            </a:r>
            <a:r>
              <a:rPr lang="en-US" altLang="ko-KR" dirty="0">
                <a:solidFill>
                  <a:srgbClr val="303030"/>
                </a:solidFill>
                <a:ea typeface="맑은 고딕"/>
              </a:rPr>
              <a:t>plan</a:t>
            </a:r>
            <a:r>
              <a:rPr lang="ko-KR" altLang="en-US" dirty="0">
                <a:solidFill>
                  <a:srgbClr val="303030"/>
                </a:solidFill>
                <a:ea typeface="맑은 고딕"/>
              </a:rPr>
              <a:t> </a:t>
            </a:r>
            <a:r>
              <a:rPr lang="ko-KR" dirty="0" err="1">
                <a:solidFill>
                  <a:srgbClr val="303030"/>
                </a:solidFill>
                <a:ea typeface="맑은 고딕"/>
              </a:rPr>
              <a:t>to</a:t>
            </a:r>
            <a:r>
              <a:rPr lang="ko-KR" dirty="0">
                <a:solidFill>
                  <a:srgbClr val="303030"/>
                </a:solidFill>
                <a:ea typeface="맑은 고딕"/>
              </a:rPr>
              <a:t> </a:t>
            </a:r>
            <a:r>
              <a:rPr lang="en-US" altLang="ko-KR" dirty="0">
                <a:solidFill>
                  <a:srgbClr val="303030"/>
                </a:solidFill>
                <a:ea typeface="맑은 고딕"/>
              </a:rPr>
              <a:t>implement</a:t>
            </a:r>
            <a:r>
              <a:rPr lang="ko-KR" altLang="en-US" dirty="0">
                <a:solidFill>
                  <a:srgbClr val="303030"/>
                </a:solidFill>
                <a:ea typeface="맑은 고딕"/>
              </a:rPr>
              <a:t> </a:t>
            </a:r>
            <a:r>
              <a:rPr lang="en-US" altLang="ko-KR" b="1" dirty="0">
                <a:solidFill>
                  <a:srgbClr val="303030"/>
                </a:solidFill>
                <a:ea typeface="맑은 고딕"/>
              </a:rPr>
              <a:t>absorption</a:t>
            </a:r>
            <a:r>
              <a:rPr lang="ko-KR" altLang="en-US" b="1" dirty="0">
                <a:solidFill>
                  <a:srgbClr val="303030"/>
                </a:solidFill>
                <a:ea typeface="맑은 고딕"/>
              </a:rPr>
              <a:t> </a:t>
            </a:r>
            <a:r>
              <a:rPr lang="en-US" altLang="ko-KR" b="1" dirty="0">
                <a:solidFill>
                  <a:srgbClr val="303030"/>
                </a:solidFill>
                <a:ea typeface="맑은 고딕"/>
              </a:rPr>
              <a:t>spectroscopy</a:t>
            </a:r>
            <a:r>
              <a:rPr lang="ko-KR" altLang="en-US" dirty="0">
                <a:solidFill>
                  <a:srgbClr val="303030"/>
                </a:solidFill>
                <a:ea typeface="맑은 고딕"/>
              </a:rPr>
              <a:t> </a:t>
            </a:r>
            <a:r>
              <a:rPr lang="en-US" altLang="ko-KR" dirty="0">
                <a:solidFill>
                  <a:srgbClr val="303030"/>
                </a:solidFill>
                <a:ea typeface="맑은 고딕"/>
              </a:rPr>
              <a:t>using</a:t>
            </a:r>
            <a:r>
              <a:rPr lang="ko-KR" altLang="en-US" dirty="0">
                <a:solidFill>
                  <a:srgbClr val="303030"/>
                </a:solidFill>
                <a:ea typeface="맑은 고딕"/>
              </a:rPr>
              <a:t> </a:t>
            </a:r>
            <a:r>
              <a:rPr lang="en-US" altLang="ko-KR" dirty="0">
                <a:solidFill>
                  <a:srgbClr val="303030"/>
                </a:solidFill>
                <a:ea typeface="맑은 고딕"/>
              </a:rPr>
              <a:t>a</a:t>
            </a:r>
            <a:r>
              <a:rPr lang="ko-KR" altLang="en-US" dirty="0">
                <a:solidFill>
                  <a:srgbClr val="303030"/>
                </a:solidFill>
                <a:ea typeface="맑은 고딕"/>
              </a:rPr>
              <a:t> </a:t>
            </a:r>
            <a:r>
              <a:rPr lang="en-US" altLang="ko-KR" dirty="0">
                <a:solidFill>
                  <a:srgbClr val="303030"/>
                </a:solidFill>
                <a:ea typeface="맑은 고딕"/>
              </a:rPr>
              <a:t>refined</a:t>
            </a:r>
            <a:r>
              <a:rPr lang="ko-KR" altLang="en-US" dirty="0">
                <a:solidFill>
                  <a:srgbClr val="303030"/>
                </a:solidFill>
                <a:ea typeface="맑은 고딕"/>
              </a:rPr>
              <a:t> </a:t>
            </a:r>
            <a:r>
              <a:rPr lang="en-US" altLang="ko-KR" dirty="0">
                <a:solidFill>
                  <a:srgbClr val="303030"/>
                </a:solidFill>
                <a:ea typeface="맑은 고딕"/>
              </a:rPr>
              <a:t>setup</a:t>
            </a:r>
            <a:r>
              <a:rPr lang="ko-KR" altLang="en-US" dirty="0">
                <a:solidFill>
                  <a:srgbClr val="303030"/>
                </a:solidFill>
                <a:ea typeface="맑은 고딕"/>
              </a:rPr>
              <a:t> </a:t>
            </a:r>
            <a:r>
              <a:rPr lang="en-US" altLang="ko-KR" dirty="0">
                <a:solidFill>
                  <a:srgbClr val="303030"/>
                </a:solidFill>
                <a:ea typeface="맑은 고딕"/>
              </a:rPr>
              <a:t>incorporating</a:t>
            </a:r>
            <a:r>
              <a:rPr lang="ko-KR" altLang="en-US" dirty="0">
                <a:solidFill>
                  <a:srgbClr val="303030"/>
                </a:solidFill>
                <a:ea typeface="맑은 고딕"/>
              </a:rPr>
              <a:t> </a:t>
            </a:r>
            <a:r>
              <a:rPr lang="en-US" altLang="ko-KR" dirty="0">
                <a:solidFill>
                  <a:srgbClr val="303030"/>
                </a:solidFill>
                <a:ea typeface="맑은 고딕"/>
              </a:rPr>
              <a:t>both</a:t>
            </a:r>
            <a:r>
              <a:rPr lang="ko-KR" altLang="en-US" dirty="0">
                <a:solidFill>
                  <a:srgbClr val="303030"/>
                </a:solidFill>
                <a:ea typeface="맑은 고딕"/>
              </a:rPr>
              <a:t> </a:t>
            </a:r>
            <a:r>
              <a:rPr lang="en-US" altLang="ko-KR" dirty="0">
                <a:solidFill>
                  <a:srgbClr val="303030"/>
                </a:solidFill>
                <a:ea typeface="맑은 고딕"/>
              </a:rPr>
              <a:t>collinear</a:t>
            </a:r>
            <a:r>
              <a:rPr lang="ko-KR" altLang="en-US" dirty="0">
                <a:solidFill>
                  <a:srgbClr val="303030"/>
                </a:solidFill>
                <a:ea typeface="맑은 고딕"/>
              </a:rPr>
              <a:t> </a:t>
            </a:r>
            <a:r>
              <a:rPr lang="en-US" altLang="ko-KR" dirty="0">
                <a:solidFill>
                  <a:srgbClr val="303030"/>
                </a:solidFill>
                <a:ea typeface="맑은 고딕"/>
              </a:rPr>
              <a:t>and</a:t>
            </a:r>
            <a:r>
              <a:rPr lang="ko-KR" altLang="en-US" dirty="0">
                <a:solidFill>
                  <a:srgbClr val="303030"/>
                </a:solidFill>
                <a:ea typeface="맑은 고딕"/>
              </a:rPr>
              <a:t> </a:t>
            </a:r>
            <a:r>
              <a:rPr lang="en-US" altLang="ko-KR" dirty="0">
                <a:solidFill>
                  <a:srgbClr val="303030"/>
                </a:solidFill>
                <a:ea typeface="맑은 고딕"/>
              </a:rPr>
              <a:t>anti-collinear</a:t>
            </a:r>
            <a:r>
              <a:rPr lang="ko-KR" altLang="en-US" dirty="0">
                <a:solidFill>
                  <a:srgbClr val="303030"/>
                </a:solidFill>
                <a:ea typeface="맑은 고딕"/>
              </a:rPr>
              <a:t> </a:t>
            </a:r>
            <a:r>
              <a:rPr lang="en-US" altLang="ko-KR" dirty="0">
                <a:solidFill>
                  <a:srgbClr val="303030"/>
                </a:solidFill>
                <a:ea typeface="맑은 고딕"/>
              </a:rPr>
              <a:t>laser</a:t>
            </a:r>
            <a:r>
              <a:rPr lang="ko-KR" altLang="en-US" dirty="0">
                <a:solidFill>
                  <a:srgbClr val="303030"/>
                </a:solidFill>
                <a:ea typeface="맑은 고딕"/>
              </a:rPr>
              <a:t> </a:t>
            </a:r>
            <a:r>
              <a:rPr lang="en-US" altLang="ko-KR" dirty="0">
                <a:solidFill>
                  <a:srgbClr val="303030"/>
                </a:solidFill>
                <a:ea typeface="맑은 고딕"/>
              </a:rPr>
              <a:t>beams. Detailed information about this scheme can be found in the poster session of </a:t>
            </a:r>
            <a:r>
              <a:rPr lang="en-US" altLang="ko-KR" dirty="0" err="1">
                <a:solidFill>
                  <a:srgbClr val="303030"/>
                </a:solidFill>
                <a:ea typeface="맑은 고딕"/>
              </a:rPr>
              <a:t>Dr.</a:t>
            </a:r>
            <a:r>
              <a:rPr lang="en-US" dirty="0" err="1">
                <a:solidFill>
                  <a:srgbClr val="303030"/>
                </a:solidFill>
              </a:rPr>
              <a:t>Sung</a:t>
            </a:r>
            <a:r>
              <a:rPr lang="en-US" dirty="0">
                <a:solidFill>
                  <a:srgbClr val="303030"/>
                </a:solidFill>
              </a:rPr>
              <a:t> Jong Park,</a:t>
            </a:r>
            <a:endParaRPr lang="ko-KR" dirty="0" err="1">
              <a:ea typeface="맑은 고딕"/>
            </a:endParaRPr>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17</a:t>
            </a:fld>
            <a:endParaRPr lang="ko-KR" altLang="en-US"/>
          </a:p>
        </p:txBody>
      </p:sp>
    </p:spTree>
    <p:extLst>
      <p:ext uri="{BB962C8B-B14F-4D97-AF65-F5344CB8AC3E}">
        <p14:creationId xmlns:p14="http://schemas.microsoft.com/office/powerpoint/2010/main" val="1422256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solidFill>
                  <a:srgbClr val="303030"/>
                </a:solidFill>
                <a:ea typeface="맑은 고딕"/>
              </a:rPr>
              <a:t>In</a:t>
            </a:r>
            <a:r>
              <a:rPr lang="ko-KR" dirty="0">
                <a:solidFill>
                  <a:srgbClr val="303030"/>
                </a:solidFill>
                <a:ea typeface="맑은 고딕"/>
              </a:rPr>
              <a:t> </a:t>
            </a:r>
            <a:r>
              <a:rPr lang="ko-KR" dirty="0" err="1">
                <a:solidFill>
                  <a:srgbClr val="303030"/>
                </a:solidFill>
                <a:ea typeface="맑은 고딕"/>
              </a:rPr>
              <a:t>summary</a:t>
            </a:r>
            <a:r>
              <a:rPr lang="ko-KR" dirty="0">
                <a:solidFill>
                  <a:srgbClr val="303030"/>
                </a:solidFill>
                <a:ea typeface="맑은 고딕"/>
              </a:rPr>
              <a:t>, </a:t>
            </a:r>
            <a:r>
              <a:rPr lang="ko-KR" dirty="0" err="1">
                <a:solidFill>
                  <a:srgbClr val="303030"/>
                </a:solidFill>
                <a:ea typeface="맑은 고딕"/>
              </a:rPr>
              <a:t>we</a:t>
            </a:r>
            <a:r>
              <a:rPr lang="ko-KR" dirty="0">
                <a:solidFill>
                  <a:srgbClr val="303030"/>
                </a:solidFill>
                <a:ea typeface="맑은 고딕"/>
              </a:rPr>
              <a:t> </a:t>
            </a:r>
            <a:r>
              <a:rPr lang="ko-KR" dirty="0" err="1">
                <a:solidFill>
                  <a:srgbClr val="303030"/>
                </a:solidFill>
                <a:ea typeface="맑은 고딕"/>
              </a:rPr>
              <a:t>have</a:t>
            </a:r>
            <a:r>
              <a:rPr lang="ko-KR" dirty="0">
                <a:solidFill>
                  <a:srgbClr val="303030"/>
                </a:solidFill>
                <a:ea typeface="맑은 고딕"/>
              </a:rPr>
              <a:t> </a:t>
            </a:r>
            <a:r>
              <a:rPr lang="ko-KR" dirty="0" err="1">
                <a:solidFill>
                  <a:srgbClr val="303030"/>
                </a:solidFill>
                <a:ea typeface="맑은 고딕"/>
              </a:rPr>
              <a:t>successfully</a:t>
            </a:r>
            <a:r>
              <a:rPr lang="ko-KR" dirty="0">
                <a:solidFill>
                  <a:srgbClr val="303030"/>
                </a:solidFill>
                <a:ea typeface="맑은 고딕"/>
              </a:rPr>
              <a:t> </a:t>
            </a:r>
            <a:r>
              <a:rPr lang="ko-KR" dirty="0" err="1">
                <a:solidFill>
                  <a:srgbClr val="303030"/>
                </a:solidFill>
                <a:ea typeface="맑은 고딕"/>
              </a:rPr>
              <a:t>commissioned</a:t>
            </a:r>
            <a:r>
              <a:rPr lang="ko-KR" dirty="0">
                <a:solidFill>
                  <a:srgbClr val="303030"/>
                </a:solidFill>
                <a:ea typeface="맑은 고딕"/>
              </a:rPr>
              <a:t> </a:t>
            </a:r>
            <a:r>
              <a:rPr lang="ko-KR" dirty="0" err="1">
                <a:solidFill>
                  <a:srgbClr val="303030"/>
                </a:solidFill>
                <a:ea typeface="맑은 고딕"/>
              </a:rPr>
              <a:t>CLaSsy</a:t>
            </a:r>
            <a:r>
              <a:rPr lang="ko-KR" dirty="0">
                <a:solidFill>
                  <a:srgbClr val="303030"/>
                </a:solidFill>
                <a:ea typeface="맑은 고딕"/>
              </a:rPr>
              <a:t> , </a:t>
            </a:r>
            <a:r>
              <a:rPr lang="ko-KR" dirty="0" err="1">
                <a:solidFill>
                  <a:srgbClr val="303030"/>
                </a:solidFill>
                <a:ea typeface="맑은 고딕"/>
              </a:rPr>
              <a:t>obtaining</a:t>
            </a:r>
            <a:r>
              <a:rPr lang="ko-KR" dirty="0">
                <a:solidFill>
                  <a:srgbClr val="303030"/>
                </a:solidFill>
                <a:ea typeface="맑은 고딕"/>
              </a:rPr>
              <a:t> </a:t>
            </a:r>
            <a:r>
              <a:rPr lang="ko-KR" dirty="0" err="1">
                <a:solidFill>
                  <a:srgbClr val="303030"/>
                </a:solidFill>
                <a:ea typeface="맑은 고딕"/>
              </a:rPr>
              <a:t>the</a:t>
            </a:r>
            <a:r>
              <a:rPr lang="ko-KR" dirty="0">
                <a:solidFill>
                  <a:srgbClr val="303030"/>
                </a:solidFill>
                <a:ea typeface="맑은 고딕"/>
              </a:rPr>
              <a:t> </a:t>
            </a:r>
            <a:r>
              <a:rPr lang="ko-KR" b="1" dirty="0" err="1">
                <a:solidFill>
                  <a:srgbClr val="303030"/>
                </a:solidFill>
                <a:ea typeface="맑은 고딕"/>
              </a:rPr>
              <a:t>first</a:t>
            </a:r>
            <a:r>
              <a:rPr lang="ko-KR" b="1" dirty="0">
                <a:solidFill>
                  <a:srgbClr val="303030"/>
                </a:solidFill>
                <a:ea typeface="맑은 고딕"/>
              </a:rPr>
              <a:t> </a:t>
            </a:r>
            <a:r>
              <a:rPr lang="en-US" altLang="ko-KR" b="1" dirty="0">
                <a:solidFill>
                  <a:srgbClr val="303030"/>
                </a:solidFill>
                <a:ea typeface="맑은 고딕"/>
              </a:rPr>
              <a:t>CLS</a:t>
            </a:r>
            <a:r>
              <a:rPr lang="ko-KR" b="1" dirty="0">
                <a:solidFill>
                  <a:srgbClr val="303030"/>
                </a:solidFill>
                <a:ea typeface="맑은 고딕"/>
              </a:rPr>
              <a:t> </a:t>
            </a:r>
            <a:r>
              <a:rPr lang="ko-KR" b="1" dirty="0" err="1">
                <a:solidFill>
                  <a:srgbClr val="303030"/>
                </a:solidFill>
                <a:ea typeface="맑은 고딕"/>
              </a:rPr>
              <a:t>signals</a:t>
            </a:r>
            <a:r>
              <a:rPr lang="ko-KR" dirty="0">
                <a:solidFill>
                  <a:srgbClr val="303030"/>
                </a:solidFill>
                <a:ea typeface="맑은 고딕"/>
              </a:rPr>
              <a:t> </a:t>
            </a:r>
            <a:r>
              <a:rPr lang="ko-KR" dirty="0" err="1">
                <a:solidFill>
                  <a:srgbClr val="303030"/>
                </a:solidFill>
                <a:ea typeface="맑은 고딕"/>
              </a:rPr>
              <a:t>using</a:t>
            </a:r>
            <a:r>
              <a:rPr lang="ko-KR" dirty="0">
                <a:solidFill>
                  <a:srgbClr val="303030"/>
                </a:solidFill>
                <a:ea typeface="맑은 고딕"/>
              </a:rPr>
              <a:t> ISOL </a:t>
            </a:r>
            <a:r>
              <a:rPr lang="ko-KR" dirty="0" err="1">
                <a:solidFill>
                  <a:srgbClr val="303030"/>
                </a:solidFill>
                <a:ea typeface="맑은 고딕"/>
              </a:rPr>
              <a:t>radioactive</a:t>
            </a:r>
            <a:r>
              <a:rPr lang="ko-KR" dirty="0">
                <a:solidFill>
                  <a:srgbClr val="303030"/>
                </a:solidFill>
                <a:ea typeface="맑은 고딕"/>
              </a:rPr>
              <a:t> </a:t>
            </a:r>
            <a:r>
              <a:rPr lang="ko-KR" dirty="0" err="1">
                <a:solidFill>
                  <a:srgbClr val="303030"/>
                </a:solidFill>
                <a:ea typeface="맑은 고딕"/>
              </a:rPr>
              <a:t>ion</a:t>
            </a:r>
            <a:r>
              <a:rPr lang="ko-KR" dirty="0">
                <a:solidFill>
                  <a:srgbClr val="303030"/>
                </a:solidFill>
                <a:ea typeface="맑은 고딕"/>
              </a:rPr>
              <a:t> </a:t>
            </a:r>
            <a:r>
              <a:rPr lang="ko-KR" dirty="0" err="1">
                <a:solidFill>
                  <a:srgbClr val="303030"/>
                </a:solidFill>
                <a:ea typeface="맑은 고딕"/>
              </a:rPr>
              <a:t>beams</a:t>
            </a:r>
            <a:r>
              <a:rPr lang="ko-KR" dirty="0">
                <a:solidFill>
                  <a:srgbClr val="303030"/>
                </a:solidFill>
                <a:ea typeface="맑은 고딕"/>
              </a:rPr>
              <a:t> (21Na,22Na,23Na). The </a:t>
            </a:r>
            <a:r>
              <a:rPr lang="ko-KR" dirty="0" err="1">
                <a:solidFill>
                  <a:srgbClr val="303030"/>
                </a:solidFill>
                <a:ea typeface="맑은 고딕"/>
              </a:rPr>
              <a:t>commissioning</a:t>
            </a:r>
            <a:r>
              <a:rPr lang="ko-KR" dirty="0">
                <a:solidFill>
                  <a:srgbClr val="303030"/>
                </a:solidFill>
                <a:ea typeface="맑은 고딕"/>
              </a:rPr>
              <a:t> </a:t>
            </a:r>
            <a:r>
              <a:rPr lang="ko-KR" dirty="0" err="1">
                <a:solidFill>
                  <a:srgbClr val="303030"/>
                </a:solidFill>
                <a:ea typeface="맑은 고딕"/>
              </a:rPr>
              <a:t>confirmed</a:t>
            </a:r>
            <a:r>
              <a:rPr lang="ko-KR" dirty="0">
                <a:solidFill>
                  <a:srgbClr val="303030"/>
                </a:solidFill>
                <a:ea typeface="맑은 고딕"/>
              </a:rPr>
              <a:t> </a:t>
            </a:r>
            <a:r>
              <a:rPr lang="ko-KR" dirty="0" err="1">
                <a:solidFill>
                  <a:srgbClr val="303030"/>
                </a:solidFill>
                <a:ea typeface="맑은 고딕"/>
              </a:rPr>
              <a:t>that</a:t>
            </a:r>
            <a:r>
              <a:rPr lang="ko-KR" dirty="0">
                <a:solidFill>
                  <a:srgbClr val="303030"/>
                </a:solidFill>
                <a:ea typeface="맑은 고딕"/>
              </a:rPr>
              <a:t> </a:t>
            </a:r>
            <a:r>
              <a:rPr lang="ko-KR" dirty="0" err="1">
                <a:solidFill>
                  <a:srgbClr val="303030"/>
                </a:solidFill>
                <a:ea typeface="맑은 고딕"/>
              </a:rPr>
              <a:t>the</a:t>
            </a:r>
            <a:r>
              <a:rPr lang="ko-KR" dirty="0">
                <a:solidFill>
                  <a:srgbClr val="303030"/>
                </a:solidFill>
                <a:ea typeface="맑은 고딕"/>
              </a:rPr>
              <a:t> </a:t>
            </a:r>
            <a:r>
              <a:rPr lang="ko-KR" dirty="0" err="1">
                <a:solidFill>
                  <a:srgbClr val="303030"/>
                </a:solidFill>
                <a:ea typeface="맑은 고딕"/>
              </a:rPr>
              <a:t>basic</a:t>
            </a:r>
            <a:r>
              <a:rPr lang="ko-KR" dirty="0">
                <a:solidFill>
                  <a:srgbClr val="303030"/>
                </a:solidFill>
                <a:ea typeface="맑은 고딕"/>
              </a:rPr>
              <a:t> </a:t>
            </a:r>
            <a:r>
              <a:rPr lang="ko-KR" dirty="0" err="1">
                <a:solidFill>
                  <a:srgbClr val="303030"/>
                </a:solidFill>
                <a:ea typeface="맑은 고딕"/>
              </a:rPr>
              <a:t>setups</a:t>
            </a:r>
            <a:r>
              <a:rPr lang="ko-KR" dirty="0">
                <a:solidFill>
                  <a:srgbClr val="303030"/>
                </a:solidFill>
                <a:ea typeface="맑은 고딕"/>
              </a:rPr>
              <a:t> of </a:t>
            </a:r>
            <a:r>
              <a:rPr lang="ko-KR" dirty="0" err="1">
                <a:solidFill>
                  <a:srgbClr val="303030"/>
                </a:solidFill>
                <a:ea typeface="맑은 고딕"/>
              </a:rPr>
              <a:t>CLaSsy</a:t>
            </a:r>
            <a:r>
              <a:rPr lang="ko-KR" dirty="0">
                <a:solidFill>
                  <a:srgbClr val="303030"/>
                </a:solidFill>
                <a:ea typeface="맑은 고딕"/>
              </a:rPr>
              <a:t> </a:t>
            </a:r>
            <a:r>
              <a:rPr lang="ko-KR" dirty="0" err="1">
                <a:solidFill>
                  <a:srgbClr val="303030"/>
                </a:solidFill>
                <a:ea typeface="맑은 고딕"/>
              </a:rPr>
              <a:t>are</a:t>
            </a:r>
            <a:r>
              <a:rPr lang="ko-KR" dirty="0">
                <a:solidFill>
                  <a:srgbClr val="303030"/>
                </a:solidFill>
                <a:ea typeface="맑은 고딕"/>
              </a:rPr>
              <a:t> </a:t>
            </a:r>
            <a:r>
              <a:rPr lang="ko-KR" dirty="0" err="1">
                <a:solidFill>
                  <a:srgbClr val="303030"/>
                </a:solidFill>
                <a:ea typeface="맑은 고딕"/>
              </a:rPr>
              <a:t>fully</a:t>
            </a:r>
            <a:r>
              <a:rPr lang="ko-KR" dirty="0">
                <a:solidFill>
                  <a:srgbClr val="303030"/>
                </a:solidFill>
                <a:ea typeface="맑은 고딕"/>
              </a:rPr>
              <a:t> </a:t>
            </a:r>
            <a:r>
              <a:rPr lang="ko-KR" dirty="0" err="1">
                <a:solidFill>
                  <a:srgbClr val="303030"/>
                </a:solidFill>
                <a:ea typeface="맑은 고딕"/>
              </a:rPr>
              <a:t>functional</a:t>
            </a:r>
            <a:r>
              <a:rPr lang="ko-KR" dirty="0">
                <a:solidFill>
                  <a:srgbClr val="303030"/>
                </a:solidFill>
                <a:ea typeface="맑은 고딕"/>
              </a:rPr>
              <a:t>. </a:t>
            </a:r>
            <a:r>
              <a:rPr lang="ko-KR" dirty="0" err="1">
                <a:solidFill>
                  <a:srgbClr val="303030"/>
                </a:solidFill>
                <a:ea typeface="맑은 고딕"/>
              </a:rPr>
              <a:t>However</a:t>
            </a:r>
            <a:r>
              <a:rPr lang="ko-KR" dirty="0">
                <a:solidFill>
                  <a:srgbClr val="303030"/>
                </a:solidFill>
                <a:ea typeface="맑은 고딕"/>
              </a:rPr>
              <a:t>, </a:t>
            </a:r>
            <a:r>
              <a:rPr lang="ko-KR" dirty="0" err="1">
                <a:solidFill>
                  <a:srgbClr val="303030"/>
                </a:solidFill>
                <a:ea typeface="맑은 고딕"/>
              </a:rPr>
              <a:t>continuous</a:t>
            </a:r>
            <a:r>
              <a:rPr lang="ko-KR" dirty="0">
                <a:solidFill>
                  <a:srgbClr val="303030"/>
                </a:solidFill>
                <a:ea typeface="맑은 고딕"/>
              </a:rPr>
              <a:t> </a:t>
            </a:r>
            <a:r>
              <a:rPr lang="ko-KR" dirty="0" err="1">
                <a:solidFill>
                  <a:srgbClr val="303030"/>
                </a:solidFill>
                <a:ea typeface="맑은 고딕"/>
              </a:rPr>
              <a:t>efforts</a:t>
            </a:r>
            <a:r>
              <a:rPr lang="ko-KR" dirty="0">
                <a:solidFill>
                  <a:srgbClr val="303030"/>
                </a:solidFill>
                <a:ea typeface="맑은 고딕"/>
              </a:rPr>
              <a:t> </a:t>
            </a:r>
            <a:r>
              <a:rPr lang="ko-KR" dirty="0" err="1">
                <a:solidFill>
                  <a:srgbClr val="303030"/>
                </a:solidFill>
                <a:ea typeface="맑은 고딕"/>
              </a:rPr>
              <a:t>remain</a:t>
            </a:r>
            <a:r>
              <a:rPr lang="ko-KR" dirty="0">
                <a:solidFill>
                  <a:srgbClr val="303030"/>
                </a:solidFill>
                <a:ea typeface="맑은 고딕"/>
              </a:rPr>
              <a:t> </a:t>
            </a:r>
            <a:r>
              <a:rPr lang="ko-KR" dirty="0" err="1">
                <a:solidFill>
                  <a:srgbClr val="303030"/>
                </a:solidFill>
                <a:ea typeface="맑은 고딕"/>
              </a:rPr>
              <a:t>essential</a:t>
            </a:r>
            <a:r>
              <a:rPr lang="ko-KR" dirty="0">
                <a:solidFill>
                  <a:srgbClr val="303030"/>
                </a:solidFill>
                <a:ea typeface="맑은 고딕"/>
              </a:rPr>
              <a:t> </a:t>
            </a:r>
            <a:r>
              <a:rPr lang="ko-KR" dirty="0" err="1">
                <a:solidFill>
                  <a:srgbClr val="303030"/>
                </a:solidFill>
                <a:ea typeface="맑은 고딕"/>
              </a:rPr>
              <a:t>to</a:t>
            </a:r>
            <a:r>
              <a:rPr lang="ko-KR" dirty="0">
                <a:solidFill>
                  <a:srgbClr val="303030"/>
                </a:solidFill>
                <a:ea typeface="맑은 고딕"/>
              </a:rPr>
              <a:t> </a:t>
            </a:r>
            <a:r>
              <a:rPr lang="ko-KR" dirty="0" err="1">
                <a:solidFill>
                  <a:srgbClr val="303030"/>
                </a:solidFill>
                <a:ea typeface="맑은 고딕"/>
              </a:rPr>
              <a:t>achieve</a:t>
            </a:r>
            <a:r>
              <a:rPr lang="ko-KR" dirty="0">
                <a:solidFill>
                  <a:srgbClr val="303030"/>
                </a:solidFill>
                <a:ea typeface="맑은 고딕"/>
              </a:rPr>
              <a:t> </a:t>
            </a:r>
            <a:r>
              <a:rPr lang="ko-KR" dirty="0" err="1">
                <a:solidFill>
                  <a:srgbClr val="303030"/>
                </a:solidFill>
                <a:ea typeface="맑은 고딕"/>
              </a:rPr>
              <a:t>the</a:t>
            </a:r>
            <a:r>
              <a:rPr lang="ko-KR" dirty="0">
                <a:solidFill>
                  <a:srgbClr val="303030"/>
                </a:solidFill>
                <a:ea typeface="맑은 고딕"/>
              </a:rPr>
              <a:t> </a:t>
            </a:r>
            <a:r>
              <a:rPr lang="ko-KR" dirty="0" err="1">
                <a:solidFill>
                  <a:srgbClr val="303030"/>
                </a:solidFill>
                <a:ea typeface="맑은 고딕"/>
              </a:rPr>
              <a:t>required</a:t>
            </a:r>
            <a:r>
              <a:rPr lang="ko-KR" dirty="0">
                <a:solidFill>
                  <a:srgbClr val="303030"/>
                </a:solidFill>
                <a:ea typeface="맑은 고딕"/>
              </a:rPr>
              <a:t> </a:t>
            </a:r>
            <a:r>
              <a:rPr lang="ko-KR" dirty="0" err="1">
                <a:solidFill>
                  <a:srgbClr val="303030"/>
                </a:solidFill>
                <a:ea typeface="맑은 고딕"/>
              </a:rPr>
              <a:t>precision</a:t>
            </a:r>
            <a:r>
              <a:rPr lang="ko-KR" dirty="0">
                <a:solidFill>
                  <a:srgbClr val="303030"/>
                </a:solidFill>
                <a:ea typeface="맑은 고딕"/>
              </a:rPr>
              <a:t> </a:t>
            </a:r>
            <a:r>
              <a:rPr lang="ko-KR" dirty="0" err="1">
                <a:solidFill>
                  <a:srgbClr val="303030"/>
                </a:solidFill>
                <a:ea typeface="맑은 고딕"/>
              </a:rPr>
              <a:t>for</a:t>
            </a:r>
            <a:r>
              <a:rPr lang="ko-KR" dirty="0">
                <a:solidFill>
                  <a:srgbClr val="303030"/>
                </a:solidFill>
                <a:ea typeface="맑은 고딕"/>
              </a:rPr>
              <a:t> </a:t>
            </a:r>
            <a:r>
              <a:rPr lang="ko-KR" dirty="0" err="1">
                <a:solidFill>
                  <a:srgbClr val="303030"/>
                </a:solidFill>
                <a:ea typeface="맑은 고딕"/>
              </a:rPr>
              <a:t>high-resolution</a:t>
            </a:r>
            <a:r>
              <a:rPr lang="ko-KR" dirty="0">
                <a:solidFill>
                  <a:srgbClr val="303030"/>
                </a:solidFill>
                <a:ea typeface="맑은 고딕"/>
              </a:rPr>
              <a:t> </a:t>
            </a:r>
            <a:r>
              <a:rPr lang="ko-KR" dirty="0" err="1">
                <a:solidFill>
                  <a:srgbClr val="303030"/>
                </a:solidFill>
                <a:ea typeface="맑은 고딕"/>
              </a:rPr>
              <a:t>measurements</a:t>
            </a:r>
            <a:r>
              <a:rPr lang="ko-KR" dirty="0">
                <a:solidFill>
                  <a:srgbClr val="303030"/>
                </a:solidFill>
                <a:ea typeface="맑은 고딕"/>
              </a:rPr>
              <a:t>. </a:t>
            </a:r>
            <a:r>
              <a:rPr lang="ko-KR" dirty="0" err="1">
                <a:solidFill>
                  <a:srgbClr val="303030"/>
                </a:solidFill>
                <a:ea typeface="맑은 고딕"/>
              </a:rPr>
              <a:t>Looking</a:t>
            </a:r>
            <a:r>
              <a:rPr lang="ko-KR" dirty="0">
                <a:solidFill>
                  <a:srgbClr val="303030"/>
                </a:solidFill>
                <a:ea typeface="맑은 고딕"/>
              </a:rPr>
              <a:t> </a:t>
            </a:r>
            <a:r>
              <a:rPr lang="ko-KR" dirty="0" err="1">
                <a:solidFill>
                  <a:srgbClr val="303030"/>
                </a:solidFill>
                <a:ea typeface="맑은 고딕"/>
              </a:rPr>
              <a:t>ahead</a:t>
            </a:r>
            <a:r>
              <a:rPr lang="ko-KR" dirty="0">
                <a:solidFill>
                  <a:srgbClr val="303030"/>
                </a:solidFill>
                <a:ea typeface="맑은 고딕"/>
              </a:rPr>
              <a:t>, </a:t>
            </a:r>
            <a:r>
              <a:rPr lang="ko-KR" dirty="0" err="1">
                <a:solidFill>
                  <a:srgbClr val="303030"/>
                </a:solidFill>
                <a:ea typeface="맑은 고딕"/>
              </a:rPr>
              <a:t>our</a:t>
            </a:r>
            <a:r>
              <a:rPr lang="ko-KR" dirty="0">
                <a:solidFill>
                  <a:srgbClr val="303030"/>
                </a:solidFill>
                <a:ea typeface="맑은 고딕"/>
              </a:rPr>
              <a:t> </a:t>
            </a:r>
            <a:r>
              <a:rPr lang="ko-KR" dirty="0" err="1">
                <a:solidFill>
                  <a:srgbClr val="303030"/>
                </a:solidFill>
                <a:ea typeface="맑은 고딕"/>
              </a:rPr>
              <a:t>outlook</a:t>
            </a:r>
            <a:r>
              <a:rPr lang="ko-KR" dirty="0">
                <a:solidFill>
                  <a:srgbClr val="303030"/>
                </a:solidFill>
                <a:ea typeface="맑은 고딕"/>
              </a:rPr>
              <a:t> </a:t>
            </a:r>
            <a:r>
              <a:rPr lang="ko-KR" dirty="0" err="1">
                <a:solidFill>
                  <a:srgbClr val="303030"/>
                </a:solidFill>
                <a:ea typeface="맑은 고딕"/>
              </a:rPr>
              <a:t>includes</a:t>
            </a:r>
            <a:r>
              <a:rPr lang="ko-KR" dirty="0">
                <a:solidFill>
                  <a:srgbClr val="303030"/>
                </a:solidFill>
                <a:ea typeface="맑은 고딕"/>
              </a:rPr>
              <a:t> </a:t>
            </a:r>
            <a:r>
              <a:rPr lang="ko-KR" dirty="0" err="1">
                <a:solidFill>
                  <a:srgbClr val="303030"/>
                </a:solidFill>
                <a:ea typeface="맑은 고딕"/>
              </a:rPr>
              <a:t>experiments</a:t>
            </a:r>
            <a:r>
              <a:rPr lang="ko-KR" dirty="0">
                <a:solidFill>
                  <a:srgbClr val="303030"/>
                </a:solidFill>
                <a:ea typeface="맑은 고딕"/>
              </a:rPr>
              <a:t> </a:t>
            </a:r>
            <a:r>
              <a:rPr lang="ko-KR" dirty="0" err="1">
                <a:solidFill>
                  <a:srgbClr val="303030"/>
                </a:solidFill>
                <a:ea typeface="맑은 고딕"/>
              </a:rPr>
              <a:t>with</a:t>
            </a:r>
            <a:r>
              <a:rPr lang="ko-KR" dirty="0">
                <a:solidFill>
                  <a:srgbClr val="303030"/>
                </a:solidFill>
                <a:ea typeface="맑은 고딕"/>
              </a:rPr>
              <a:t> </a:t>
            </a:r>
            <a:r>
              <a:rPr lang="ko-KR" dirty="0" err="1">
                <a:solidFill>
                  <a:srgbClr val="303030"/>
                </a:solidFill>
                <a:ea typeface="맑은 고딕"/>
              </a:rPr>
              <a:t>stable</a:t>
            </a:r>
            <a:r>
              <a:rPr lang="ko-KR" dirty="0">
                <a:solidFill>
                  <a:srgbClr val="303030"/>
                </a:solidFill>
                <a:ea typeface="맑은 고딕"/>
              </a:rPr>
              <a:t> and </a:t>
            </a:r>
            <a:r>
              <a:rPr lang="en-US" altLang="ko-KR" dirty="0">
                <a:solidFill>
                  <a:srgbClr val="303030"/>
                </a:solidFill>
                <a:ea typeface="맑은 고딕"/>
              </a:rPr>
              <a:t>RI beams</a:t>
            </a:r>
            <a:r>
              <a:rPr lang="ko-KR" dirty="0">
                <a:solidFill>
                  <a:srgbClr val="303030"/>
                </a:solidFill>
                <a:ea typeface="맑은 고딕"/>
              </a:rPr>
              <a:t> </a:t>
            </a:r>
            <a:r>
              <a:rPr lang="en-US" altLang="ko-KR" dirty="0">
                <a:solidFill>
                  <a:srgbClr val="303030"/>
                </a:solidFill>
                <a:ea typeface="맑은 고딕"/>
              </a:rPr>
              <a:t>for</a:t>
            </a:r>
            <a:r>
              <a:rPr lang="ko-KR" dirty="0">
                <a:solidFill>
                  <a:srgbClr val="303030"/>
                </a:solidFill>
                <a:ea typeface="맑은 고딕"/>
              </a:rPr>
              <a:t> </a:t>
            </a:r>
            <a:r>
              <a:rPr lang="en-US" altLang="ko-KR" dirty="0">
                <a:solidFill>
                  <a:srgbClr val="303030"/>
                </a:solidFill>
                <a:ea typeface="맑은 고딕"/>
              </a:rPr>
              <a:t>sodium</a:t>
            </a:r>
            <a:r>
              <a:rPr lang="ko-KR" dirty="0">
                <a:solidFill>
                  <a:srgbClr val="303030"/>
                </a:solidFill>
                <a:ea typeface="맑은 고딕"/>
              </a:rPr>
              <a:t> </a:t>
            </a:r>
            <a:r>
              <a:rPr lang="en-US" altLang="ko-KR" dirty="0">
                <a:solidFill>
                  <a:srgbClr val="303030"/>
                </a:solidFill>
                <a:ea typeface="맑은 고딕"/>
              </a:rPr>
              <a:t>this</a:t>
            </a:r>
            <a:r>
              <a:rPr lang="ko-KR" dirty="0">
                <a:solidFill>
                  <a:srgbClr val="303030"/>
                </a:solidFill>
                <a:ea typeface="맑은 고딕"/>
              </a:rPr>
              <a:t> </a:t>
            </a:r>
            <a:r>
              <a:rPr lang="en-US" altLang="ko-KR" dirty="0">
                <a:solidFill>
                  <a:srgbClr val="303030"/>
                </a:solidFill>
                <a:ea typeface="맑은 고딕"/>
              </a:rPr>
              <a:t>year,</a:t>
            </a:r>
            <a:r>
              <a:rPr lang="ko-KR" dirty="0">
                <a:solidFill>
                  <a:srgbClr val="303030"/>
                </a:solidFill>
                <a:ea typeface="맑은 고딕"/>
              </a:rPr>
              <a:t> and </a:t>
            </a:r>
            <a:r>
              <a:rPr lang="ko-KR" dirty="0" err="1">
                <a:solidFill>
                  <a:srgbClr val="303030"/>
                </a:solidFill>
                <a:ea typeface="맑은 고딕"/>
              </a:rPr>
              <a:t>measurements</a:t>
            </a:r>
            <a:r>
              <a:rPr lang="ko-KR" dirty="0">
                <a:solidFill>
                  <a:srgbClr val="303030"/>
                </a:solidFill>
                <a:ea typeface="맑은 고딕"/>
              </a:rPr>
              <a:t> </a:t>
            </a:r>
            <a:r>
              <a:rPr lang="ko-KR" dirty="0" err="1">
                <a:solidFill>
                  <a:srgbClr val="303030"/>
                </a:solidFill>
                <a:ea typeface="맑은 고딕"/>
              </a:rPr>
              <a:t>on</a:t>
            </a:r>
            <a:r>
              <a:rPr lang="ko-KR" dirty="0">
                <a:solidFill>
                  <a:srgbClr val="303030"/>
                </a:solidFill>
                <a:ea typeface="맑은 고딕"/>
              </a:rPr>
              <a:t> </a:t>
            </a:r>
            <a:r>
              <a:rPr lang="ko-KR" dirty="0" err="1">
                <a:solidFill>
                  <a:srgbClr val="303030"/>
                </a:solidFill>
                <a:ea typeface="맑은 고딕"/>
              </a:rPr>
              <a:t>aluminum</a:t>
            </a:r>
            <a:r>
              <a:rPr lang="ko-KR" dirty="0">
                <a:solidFill>
                  <a:srgbClr val="303030"/>
                </a:solidFill>
                <a:ea typeface="맑은 고딕"/>
              </a:rPr>
              <a:t> </a:t>
            </a:r>
            <a:r>
              <a:rPr lang="ko-KR" dirty="0" err="1">
                <a:solidFill>
                  <a:srgbClr val="303030"/>
                </a:solidFill>
                <a:ea typeface="맑은 고딕"/>
              </a:rPr>
              <a:t>isotopes</a:t>
            </a:r>
            <a:r>
              <a:rPr lang="ko-KR" dirty="0">
                <a:solidFill>
                  <a:srgbClr val="303030"/>
                </a:solidFill>
                <a:ea typeface="맑은 고딕"/>
              </a:rPr>
              <a:t> (25,26,27Al) </a:t>
            </a:r>
            <a:r>
              <a:rPr lang="en-US" altLang="ko-KR" dirty="0">
                <a:solidFill>
                  <a:srgbClr val="303030"/>
                </a:solidFill>
                <a:ea typeface="맑은 고딕"/>
              </a:rPr>
              <a:t>is</a:t>
            </a:r>
            <a:r>
              <a:rPr lang="ko-KR" dirty="0">
                <a:solidFill>
                  <a:srgbClr val="303030"/>
                </a:solidFill>
                <a:ea typeface="맑은 고딕"/>
              </a:rPr>
              <a:t> </a:t>
            </a:r>
            <a:r>
              <a:rPr lang="ko-KR" dirty="0" err="1">
                <a:solidFill>
                  <a:srgbClr val="303030"/>
                </a:solidFill>
                <a:ea typeface="맑은 고딕"/>
              </a:rPr>
              <a:t>planned</a:t>
            </a:r>
            <a:r>
              <a:rPr lang="ko-KR" dirty="0">
                <a:solidFill>
                  <a:srgbClr val="303030"/>
                </a:solidFill>
                <a:ea typeface="맑은 고딕"/>
              </a:rPr>
              <a:t> </a:t>
            </a:r>
            <a:r>
              <a:rPr lang="ko-KR" dirty="0" err="1">
                <a:solidFill>
                  <a:srgbClr val="303030"/>
                </a:solidFill>
                <a:ea typeface="맑은 고딕"/>
              </a:rPr>
              <a:t>for</a:t>
            </a:r>
            <a:r>
              <a:rPr lang="ko-KR" dirty="0">
                <a:solidFill>
                  <a:srgbClr val="303030"/>
                </a:solidFill>
                <a:ea typeface="맑은 고딕"/>
              </a:rPr>
              <a:t> </a:t>
            </a:r>
            <a:r>
              <a:rPr lang="en-US" altLang="ko-KR" dirty="0">
                <a:solidFill>
                  <a:srgbClr val="303030"/>
                </a:solidFill>
                <a:ea typeface="맑은 고딕"/>
              </a:rPr>
              <a:t>next</a:t>
            </a:r>
            <a:r>
              <a:rPr lang="ko-KR" altLang="en-US" dirty="0">
                <a:solidFill>
                  <a:srgbClr val="303030"/>
                </a:solidFill>
                <a:ea typeface="맑은 고딕"/>
              </a:rPr>
              <a:t> </a:t>
            </a:r>
            <a:r>
              <a:rPr lang="en-US" altLang="ko-KR" dirty="0">
                <a:solidFill>
                  <a:srgbClr val="303030"/>
                </a:solidFill>
                <a:ea typeface="맑은 고딕"/>
              </a:rPr>
              <a:t>year.</a:t>
            </a:r>
            <a:endParaRPr lang="ko-KR" dirty="0">
              <a:ea typeface="맑은 고딕"/>
            </a:endParaRPr>
          </a:p>
        </p:txBody>
      </p:sp>
      <p:sp>
        <p:nvSpPr>
          <p:cNvPr id="4" name="슬라이드 번호 개체 틀 3"/>
          <p:cNvSpPr>
            <a:spLocks noGrp="1"/>
          </p:cNvSpPr>
          <p:nvPr>
            <p:ph type="sldNum" sz="quarter" idx="10"/>
          </p:nvPr>
        </p:nvSpPr>
        <p:spPr/>
        <p:txBody>
          <a:bodyPr/>
          <a:lstStyle/>
          <a:p>
            <a:fld id="{2C0A31EF-7065-4BB2-8842-3ABF8DADB96A}" type="slidenum">
              <a:rPr lang="ko-KR" altLang="en-US" smtClean="0"/>
              <a:t>18</a:t>
            </a:fld>
            <a:endParaRPr lang="ko-KR" altLang="en-US"/>
          </a:p>
        </p:txBody>
      </p:sp>
    </p:spTree>
    <p:extLst>
      <p:ext uri="{BB962C8B-B14F-4D97-AF65-F5344CB8AC3E}">
        <p14:creationId xmlns:p14="http://schemas.microsoft.com/office/powerpoint/2010/main" val="986221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p:cNvSpPr>
            <a:spLocks noGrp="1"/>
          </p:cNvSpPr>
          <p:nvPr>
            <p:ph type="dt" sz="half" idx="10"/>
          </p:nvPr>
        </p:nvSpPr>
        <p:spPr/>
        <p:txBody>
          <a:bodyPr/>
          <a:lstStyle/>
          <a:p>
            <a:fld id="{9416E5E0-E1CF-49EA-861D-AEC75F91CB70}" type="datetimeFigureOut">
              <a:rPr lang="ko-KR" altLang="en-US" smtClean="0"/>
              <a:t>2025-10-21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4278057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9416E5E0-E1CF-49EA-861D-AEC75F91CB70}" type="datetimeFigureOut">
              <a:rPr lang="ko-KR" altLang="en-US" smtClean="0"/>
              <a:t>2025-10-21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129954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9416E5E0-E1CF-49EA-861D-AEC75F91CB70}" type="datetimeFigureOut">
              <a:rPr lang="ko-KR" altLang="en-US" smtClean="0"/>
              <a:t>2025-10-21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412485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9416E5E0-E1CF-49EA-861D-AEC75F91CB70}" type="datetimeFigureOut">
              <a:rPr lang="ko-KR" altLang="en-US" smtClean="0"/>
              <a:t>2025-10-21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3024508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9416E5E0-E1CF-49EA-861D-AEC75F91CB70}" type="datetimeFigureOut">
              <a:rPr lang="ko-KR" altLang="en-US" smtClean="0"/>
              <a:t>2025-10-21</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428082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9416E5E0-E1CF-49EA-861D-AEC75F91CB70}" type="datetimeFigureOut">
              <a:rPr lang="ko-KR" altLang="en-US" smtClean="0"/>
              <a:t>2025-10-21</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3288168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9416E5E0-E1CF-49EA-861D-AEC75F91CB70}" type="datetimeFigureOut">
              <a:rPr lang="ko-KR" altLang="en-US" smtClean="0"/>
              <a:t>2025-10-21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222643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9416E5E0-E1CF-49EA-861D-AEC75F91CB70}" type="datetimeFigureOut">
              <a:rPr lang="ko-KR" altLang="en-US" smtClean="0"/>
              <a:t>2025-10-21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3013449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9416E5E0-E1CF-49EA-861D-AEC75F91CB70}" type="datetimeFigureOut">
              <a:rPr lang="ko-KR" altLang="en-US" smtClean="0"/>
              <a:t>2025-10-21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328167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9416E5E0-E1CF-49EA-861D-AEC75F91CB70}" type="datetimeFigureOut">
              <a:rPr lang="ko-KR" altLang="en-US" smtClean="0"/>
              <a:t>2025-10-21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3387197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9416E5E0-E1CF-49EA-861D-AEC75F91CB70}" type="datetimeFigureOut">
              <a:rPr lang="ko-KR" altLang="en-US" smtClean="0"/>
              <a:t>2025-10-21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3055425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6E5E0-E1CF-49EA-861D-AEC75F91CB70}" type="datetimeFigureOut">
              <a:rPr lang="ko-KR" altLang="en-US" smtClean="0"/>
              <a:t>2025-10-21</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B17B90-0792-4724-BDCA-64C8A1170B08}" type="slidenum">
              <a:rPr lang="ko-KR" altLang="en-US" smtClean="0"/>
              <a:t>‹#›</a:t>
            </a:fld>
            <a:endParaRPr lang="ko-KR" altLang="en-US"/>
          </a:p>
        </p:txBody>
      </p:sp>
    </p:spTree>
    <p:extLst>
      <p:ext uri="{BB962C8B-B14F-4D97-AF65-F5344CB8AC3E}">
        <p14:creationId xmlns:p14="http://schemas.microsoft.com/office/powerpoint/2010/main" val="821511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em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12.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41.png"/><Relationship Id="rId3" Type="http://schemas.openxmlformats.org/officeDocument/2006/relationships/image" Target="../media/image4.png"/><Relationship Id="rId7" Type="http://schemas.openxmlformats.org/officeDocument/2006/relationships/image" Target="../media/image35.jpeg"/><Relationship Id="rId12"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4.jpeg"/><Relationship Id="rId11" Type="http://schemas.openxmlformats.org/officeDocument/2006/relationships/image" Target="../media/image39.png"/><Relationship Id="rId5" Type="http://schemas.openxmlformats.org/officeDocument/2006/relationships/image" Target="../media/image33.jpe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B1B20F-E24D-3D23-873F-929ECB9FEC46}"/>
              </a:ext>
            </a:extLst>
          </p:cNvPr>
          <p:cNvSpPr txBox="1"/>
          <p:nvPr/>
        </p:nvSpPr>
        <p:spPr>
          <a:xfrm>
            <a:off x="0" y="1581097"/>
            <a:ext cx="12192000" cy="1754326"/>
          </a:xfrm>
          <a:prstGeom prst="rect">
            <a:avLst/>
          </a:prstGeom>
          <a:noFill/>
        </p:spPr>
        <p:txBody>
          <a:bodyPr wrap="square" rtlCol="0">
            <a:spAutoFit/>
          </a:bodyPr>
          <a:lstStyle/>
          <a:p>
            <a:pPr algn="ctr"/>
            <a:r>
              <a:rPr lang="en-US" altLang="ko-KR" sz="5400" b="1">
                <a:solidFill>
                  <a:srgbClr val="004098"/>
                </a:solidFill>
                <a:latin typeface="Times New Roman" panose="02020603050405020304" pitchFamily="18" charset="0"/>
                <a:ea typeface="SUIT ExtraBold" pitchFamily="50" charset="-127"/>
                <a:cs typeface="Times New Roman" panose="02020603050405020304" pitchFamily="18" charset="0"/>
              </a:rPr>
              <a:t>Online commissioning and </a:t>
            </a:r>
          </a:p>
          <a:p>
            <a:pPr algn="ctr"/>
            <a:r>
              <a:rPr lang="en-US" altLang="ko-KR" sz="5400" b="1">
                <a:solidFill>
                  <a:srgbClr val="004098"/>
                </a:solidFill>
                <a:latin typeface="Times New Roman" panose="02020603050405020304" pitchFamily="18" charset="0"/>
                <a:ea typeface="SUIT ExtraBold" pitchFamily="50" charset="-127"/>
                <a:cs typeface="Times New Roman" panose="02020603050405020304" pitchFamily="18" charset="0"/>
              </a:rPr>
              <a:t>current status of </a:t>
            </a:r>
            <a:r>
              <a:rPr lang="en-US" altLang="ko-KR" sz="5400" b="1" err="1">
                <a:solidFill>
                  <a:srgbClr val="004098"/>
                </a:solidFill>
                <a:latin typeface="Times New Roman" panose="02020603050405020304" pitchFamily="18" charset="0"/>
                <a:ea typeface="SUIT ExtraBold" pitchFamily="50" charset="-127"/>
                <a:cs typeface="Times New Roman" panose="02020603050405020304" pitchFamily="18" charset="0"/>
              </a:rPr>
              <a:t>CLaSsy</a:t>
            </a:r>
            <a:r>
              <a:rPr lang="en-US" altLang="ko-KR" sz="5400" b="1">
                <a:solidFill>
                  <a:srgbClr val="004098"/>
                </a:solidFill>
                <a:latin typeface="Times New Roman" panose="02020603050405020304" pitchFamily="18" charset="0"/>
                <a:ea typeface="SUIT ExtraBold" pitchFamily="50" charset="-127"/>
                <a:cs typeface="Times New Roman" panose="02020603050405020304" pitchFamily="18" charset="0"/>
              </a:rPr>
              <a:t> at RAON</a:t>
            </a:r>
            <a:endParaRPr lang="ko-KR" altLang="en-US" sz="5400" b="1">
              <a:solidFill>
                <a:srgbClr val="004098"/>
              </a:solidFill>
              <a:latin typeface="Times New Roman" panose="02020603050405020304" pitchFamily="18" charset="0"/>
              <a:ea typeface="SUIT ExtraBold" pitchFamily="50" charset="-127"/>
              <a:cs typeface="Times New Roman" panose="02020603050405020304" pitchFamily="18" charset="0"/>
            </a:endParaRPr>
          </a:p>
        </p:txBody>
      </p:sp>
      <p:pic>
        <p:nvPicPr>
          <p:cNvPr id="3" name="그림 2" descr="스크린샷, 라인, 다채로움, 빛이(가) 표시된 사진&#10;&#10;자동 생성된 설명">
            <a:extLst>
              <a:ext uri="{FF2B5EF4-FFF2-40B4-BE49-F238E27FC236}">
                <a16:creationId xmlns:a16="http://schemas.microsoft.com/office/drawing/2014/main" id="{447B937B-3482-AA8F-305C-1D3FB341C0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703201"/>
            <a:ext cx="12192000" cy="2180199"/>
          </a:xfrm>
          <a:prstGeom prst="rect">
            <a:avLst/>
          </a:prstGeom>
        </p:spPr>
      </p:pic>
      <p:pic>
        <p:nvPicPr>
          <p:cNvPr id="6" name="그림 5" descr="폰트, 텍스트, 그래픽, 스크린샷이(가) 표시된 사진&#10;&#10;자동 생성된 설명">
            <a:extLst>
              <a:ext uri="{FF2B5EF4-FFF2-40B4-BE49-F238E27FC236}">
                <a16:creationId xmlns:a16="http://schemas.microsoft.com/office/drawing/2014/main" id="{2BE3FCCA-6DE1-F833-F82A-25A251072E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93240" y="0"/>
            <a:ext cx="3624832" cy="732611"/>
          </a:xfrm>
          <a:prstGeom prst="rect">
            <a:avLst/>
          </a:prstGeom>
        </p:spPr>
      </p:pic>
      <p:sp>
        <p:nvSpPr>
          <p:cNvPr id="2" name="TextBox 1"/>
          <p:cNvSpPr txBox="1"/>
          <p:nvPr/>
        </p:nvSpPr>
        <p:spPr>
          <a:xfrm>
            <a:off x="0" y="3492425"/>
            <a:ext cx="12192000" cy="1446550"/>
          </a:xfrm>
          <a:prstGeom prst="rect">
            <a:avLst/>
          </a:prstGeom>
          <a:noFill/>
        </p:spPr>
        <p:txBody>
          <a:bodyPr wrap="square" lIns="91440" tIns="45720" rIns="91440" bIns="45720" rtlCol="0" anchor="t">
            <a:spAutoFit/>
          </a:bodyPr>
          <a:lstStyle/>
          <a:p>
            <a:pPr algn="ctr"/>
            <a:r>
              <a:rPr lang="en-US" altLang="ko-KR" sz="3200" b="1">
                <a:solidFill>
                  <a:srgbClr val="005391"/>
                </a:solidFill>
                <a:latin typeface="Times New Roman"/>
                <a:ea typeface="맑은 고딕"/>
                <a:cs typeface="Times New Roman"/>
              </a:rPr>
              <a:t>Oct. 21, 2025</a:t>
            </a:r>
            <a:endParaRPr lang="ko-KR" altLang="en-US"/>
          </a:p>
          <a:p>
            <a:pPr algn="ctr"/>
            <a:r>
              <a:rPr lang="en-US" altLang="ko-KR" sz="2800" b="1">
                <a:solidFill>
                  <a:srgbClr val="005391"/>
                </a:solidFill>
                <a:latin typeface="Times New Roman"/>
                <a:ea typeface="맑은 고딕"/>
                <a:cs typeface="Times New Roman"/>
              </a:rPr>
              <a:t>Jaehyun Song</a:t>
            </a:r>
          </a:p>
          <a:p>
            <a:pPr algn="ctr"/>
            <a:r>
              <a:rPr lang="en-US" altLang="ko-KR" sz="2800" b="1">
                <a:solidFill>
                  <a:srgbClr val="005391"/>
                </a:solidFill>
                <a:latin typeface="Times New Roman" panose="02020603050405020304" pitchFamily="18" charset="0"/>
                <a:ea typeface="+mj-ea"/>
                <a:cs typeface="Times New Roman" panose="02020603050405020304" pitchFamily="18" charset="0"/>
              </a:rPr>
              <a:t>IBS-IRIS (Korea)</a:t>
            </a:r>
            <a:endParaRPr lang="ko-KR" altLang="en-US" sz="2800" b="1">
              <a:solidFill>
                <a:srgbClr val="005391"/>
              </a:solidFill>
              <a:latin typeface="Times New Roman" panose="02020603050405020304" pitchFamily="18" charset="0"/>
              <a:ea typeface="+mj-ea"/>
              <a:cs typeface="Times New Roman" panose="02020603050405020304" pitchFamily="18" charset="0"/>
            </a:endParaRPr>
          </a:p>
        </p:txBody>
      </p:sp>
      <p:pic>
        <p:nvPicPr>
          <p:cNvPr id="8" name="그림 7">
            <a:extLst>
              <a:ext uri="{FF2B5EF4-FFF2-40B4-BE49-F238E27FC236}">
                <a16:creationId xmlns:a16="http://schemas.microsoft.com/office/drawing/2014/main" id="{EE454BF6-6329-4A78-9925-8FF0FBE49010}"/>
              </a:ext>
            </a:extLst>
          </p:cNvPr>
          <p:cNvPicPr>
            <a:picLocks noChangeAspect="1"/>
          </p:cNvPicPr>
          <p:nvPr/>
        </p:nvPicPr>
        <p:blipFill rotWithShape="1">
          <a:blip r:embed="rId5"/>
          <a:srcRect r="1478" b="5570"/>
          <a:stretch/>
        </p:blipFill>
        <p:spPr>
          <a:xfrm>
            <a:off x="135468" y="59268"/>
            <a:ext cx="2203338" cy="732610"/>
          </a:xfrm>
          <a:prstGeom prst="rect">
            <a:avLst/>
          </a:prstGeom>
        </p:spPr>
      </p:pic>
    </p:spTree>
    <p:extLst>
      <p:ext uri="{BB962C8B-B14F-4D97-AF65-F5344CB8AC3E}">
        <p14:creationId xmlns:p14="http://schemas.microsoft.com/office/powerpoint/2010/main" val="802894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360000" y="183601"/>
            <a:ext cx="10769684" cy="584775"/>
          </a:xfrm>
          <a:prstGeom prst="rect">
            <a:avLst/>
          </a:prstGeom>
          <a:noFill/>
        </p:spPr>
        <p:txBody>
          <a:bodyPr wrap="square" lIns="91440" tIns="45720" rIns="91440" bIns="45720" rtlCol="0" anchor="t">
            <a:spAutoFit/>
          </a:bodyPr>
          <a:lstStyle/>
          <a:p>
            <a:r>
              <a:rPr lang="en-US" altLang="ko-KR" sz="3200" b="1" dirty="0" err="1">
                <a:solidFill>
                  <a:srgbClr val="004098"/>
                </a:solidFill>
                <a:latin typeface="Times New Roman"/>
                <a:ea typeface="SUIT SemiBold"/>
                <a:cs typeface="Times New Roman"/>
              </a:rPr>
              <a:t>CLaSsy</a:t>
            </a:r>
            <a:r>
              <a:rPr lang="en-US" altLang="ko-KR" sz="3200" b="1" dirty="0">
                <a:solidFill>
                  <a:srgbClr val="004098"/>
                </a:solidFill>
                <a:latin typeface="Times New Roman"/>
                <a:ea typeface="SUIT SemiBold"/>
                <a:cs typeface="Times New Roman"/>
              </a:rPr>
              <a:t> (</a:t>
            </a:r>
            <a:r>
              <a:rPr lang="en-US" altLang="ko-KR" sz="3200" b="1" dirty="0">
                <a:solidFill>
                  <a:srgbClr val="49BFEF"/>
                </a:solidFill>
                <a:latin typeface="Times New Roman"/>
                <a:ea typeface="SUIT SemiBold"/>
                <a:cs typeface="Times New Roman"/>
              </a:rPr>
              <a:t>C</a:t>
            </a:r>
            <a:r>
              <a:rPr lang="en-US" altLang="ko-KR" sz="3200" b="1" dirty="0">
                <a:solidFill>
                  <a:srgbClr val="004098"/>
                </a:solidFill>
                <a:latin typeface="Times New Roman"/>
                <a:ea typeface="SUIT SemiBold"/>
                <a:cs typeface="Times New Roman"/>
              </a:rPr>
              <a:t>ollinear </a:t>
            </a:r>
            <a:r>
              <a:rPr lang="en-US" altLang="ko-KR" sz="3200" b="1" dirty="0">
                <a:solidFill>
                  <a:srgbClr val="49BFEF"/>
                </a:solidFill>
                <a:latin typeface="Times New Roman"/>
                <a:ea typeface="SUIT SemiBold"/>
                <a:cs typeface="Times New Roman"/>
              </a:rPr>
              <a:t>La</a:t>
            </a:r>
            <a:r>
              <a:rPr lang="en-US" altLang="ko-KR" sz="3200" b="1" dirty="0">
                <a:solidFill>
                  <a:srgbClr val="004098"/>
                </a:solidFill>
                <a:latin typeface="Times New Roman"/>
                <a:ea typeface="SUIT SemiBold"/>
                <a:cs typeface="Times New Roman"/>
              </a:rPr>
              <a:t>ser </a:t>
            </a:r>
            <a:r>
              <a:rPr lang="en-US" altLang="ko-KR" sz="3200" b="1" dirty="0">
                <a:solidFill>
                  <a:srgbClr val="49BFEF"/>
                </a:solidFill>
                <a:latin typeface="Times New Roman"/>
                <a:ea typeface="SUIT SemiBold"/>
                <a:cs typeface="Times New Roman"/>
              </a:rPr>
              <a:t>S</a:t>
            </a:r>
            <a:r>
              <a:rPr lang="en-US" altLang="ko-KR" sz="3200" b="1" dirty="0">
                <a:solidFill>
                  <a:srgbClr val="004098"/>
                </a:solidFill>
                <a:latin typeface="Times New Roman"/>
                <a:ea typeface="SUIT SemiBold"/>
                <a:cs typeface="Times New Roman"/>
              </a:rPr>
              <a:t>pectro</a:t>
            </a:r>
            <a:r>
              <a:rPr lang="en-US" altLang="ko-KR" sz="3200" b="1" dirty="0">
                <a:solidFill>
                  <a:srgbClr val="49BFEF"/>
                </a:solidFill>
                <a:latin typeface="Times New Roman"/>
                <a:ea typeface="SUIT SemiBold"/>
                <a:cs typeface="Times New Roman"/>
              </a:rPr>
              <a:t>s</a:t>
            </a:r>
            <a:r>
              <a:rPr lang="en-US" altLang="ko-KR" sz="3200" b="1" dirty="0">
                <a:solidFill>
                  <a:srgbClr val="004098"/>
                </a:solidFill>
                <a:latin typeface="Times New Roman"/>
                <a:ea typeface="SUIT SemiBold"/>
                <a:cs typeface="Times New Roman"/>
              </a:rPr>
              <a:t>cop</a:t>
            </a:r>
            <a:r>
              <a:rPr lang="en-US" altLang="ko-KR" sz="3200" b="1" dirty="0">
                <a:solidFill>
                  <a:srgbClr val="49BFEF"/>
                </a:solidFill>
                <a:latin typeface="Times New Roman"/>
                <a:ea typeface="SUIT SemiBold"/>
                <a:cs typeface="Times New Roman"/>
              </a:rPr>
              <a:t>y</a:t>
            </a:r>
            <a:r>
              <a:rPr lang="en-US" altLang="ko-KR" sz="3200" b="1" dirty="0">
                <a:solidFill>
                  <a:srgbClr val="004098"/>
                </a:solidFill>
                <a:latin typeface="Times New Roman"/>
                <a:ea typeface="SUIT SemiBold"/>
                <a:cs typeface="Times New Roman"/>
              </a:rPr>
              <a:t>) @ RAON</a:t>
            </a:r>
            <a:endParaRPr lang="ko-KR" altLang="en-US" sz="3200" b="1" dirty="0">
              <a:solidFill>
                <a:srgbClr val="004098"/>
              </a:solidFill>
              <a:latin typeface="Times New Roman" panose="02020603050405020304" pitchFamily="18" charset="0"/>
              <a:ea typeface="SUIT SemiBold" pitchFamily="50" charset="-127"/>
              <a:cs typeface="Times New Roman" panose="02020603050405020304" pitchFamily="18" charset="0"/>
            </a:endParaRPr>
          </a:p>
        </p:txBody>
      </p:sp>
      <p:sp>
        <p:nvSpPr>
          <p:cNvPr id="3" name="TextBox 2">
            <a:extLst>
              <a:ext uri="{FF2B5EF4-FFF2-40B4-BE49-F238E27FC236}">
                <a16:creationId xmlns:a16="http://schemas.microsoft.com/office/drawing/2014/main" id="{85AA461B-65E1-E198-5AE0-3B38C1279125}"/>
              </a:ext>
            </a:extLst>
          </p:cNvPr>
          <p:cNvSpPr txBox="1"/>
          <p:nvPr/>
        </p:nvSpPr>
        <p:spPr>
          <a:xfrm>
            <a:off x="360000" y="1066226"/>
            <a:ext cx="3918816" cy="584775"/>
          </a:xfrm>
          <a:prstGeom prst="rect">
            <a:avLst/>
          </a:prstGeom>
          <a:noFill/>
        </p:spPr>
        <p:txBody>
          <a:bodyPr wrap="square" rtlCol="0">
            <a:spAutoFit/>
          </a:bodyPr>
          <a:lstStyle/>
          <a:p>
            <a:pPr marL="285750" indent="-285750">
              <a:buClr>
                <a:srgbClr val="005391"/>
              </a:buClr>
              <a:buFont typeface="Wingdings" panose="05000000000000000000" pitchFamily="2" charset="2"/>
              <a:buChar char="§"/>
            </a:pPr>
            <a:r>
              <a:rPr lang="en-US" altLang="ko-KR" sz="3200" b="1">
                <a:latin typeface="Times New Roman" panose="02020603050405020304" pitchFamily="18" charset="0"/>
                <a:ea typeface="SUIT SemiBold" pitchFamily="50" charset="-127"/>
                <a:cs typeface="Times New Roman" panose="02020603050405020304" pitchFamily="18" charset="0"/>
              </a:rPr>
              <a:t>Contents</a:t>
            </a:r>
          </a:p>
        </p:txBody>
      </p:sp>
      <p:sp>
        <p:nvSpPr>
          <p:cNvPr id="4" name="TextBox 3"/>
          <p:cNvSpPr txBox="1"/>
          <p:nvPr/>
        </p:nvSpPr>
        <p:spPr>
          <a:xfrm>
            <a:off x="540951" y="1521272"/>
            <a:ext cx="7404591" cy="2958502"/>
          </a:xfrm>
          <a:prstGeom prst="rect">
            <a:avLst/>
          </a:prstGeom>
          <a:noFill/>
        </p:spPr>
        <p:txBody>
          <a:bodyPr wrap="none" lIns="91440" tIns="45720" rIns="91440" bIns="45720" rtlCol="0" anchor="t">
            <a:spAutoFit/>
          </a:bodyPr>
          <a:lstStyle/>
          <a:p>
            <a:pPr marL="342900" indent="-342900">
              <a:lnSpc>
                <a:spcPct val="150000"/>
              </a:lnSpc>
              <a:buFont typeface="Arial" panose="020B0604020202020204" pitchFamily="34" charset="0"/>
              <a:buChar char="•"/>
            </a:pPr>
            <a:r>
              <a:rPr lang="en-US" altLang="ko-KR" sz="3200" dirty="0">
                <a:latin typeface="Times New Roman"/>
                <a:ea typeface="맑은 고딕"/>
                <a:cs typeface="Times New Roman"/>
              </a:rPr>
              <a:t>Introduction to </a:t>
            </a:r>
            <a:r>
              <a:rPr lang="en-US" altLang="ko-KR" sz="3200" dirty="0" err="1">
                <a:latin typeface="Times New Roman"/>
                <a:ea typeface="맑은 고딕"/>
                <a:cs typeface="Times New Roman"/>
              </a:rPr>
              <a:t>CLaSsy</a:t>
            </a:r>
          </a:p>
          <a:p>
            <a:pPr marL="342900" indent="-342900">
              <a:lnSpc>
                <a:spcPct val="150000"/>
              </a:lnSpc>
              <a:buFont typeface="Arial" panose="020B0604020202020204" pitchFamily="34" charset="0"/>
              <a:buChar char="•"/>
            </a:pPr>
            <a:r>
              <a:rPr lang="en-US" altLang="ko-KR" sz="3200" dirty="0">
                <a:latin typeface="Times New Roman"/>
                <a:ea typeface="맑은 고딕"/>
                <a:cs typeface="Times New Roman"/>
              </a:rPr>
              <a:t>Online commissioning experiment (2024)</a:t>
            </a:r>
            <a:endParaRPr lang="en-US" altLang="ko-KR" sz="3200" dirty="0">
              <a:latin typeface="Times New Roman" panose="02020603050405020304" pitchFamily="18" charset="0"/>
              <a:ea typeface="맑은 고딕"/>
              <a:cs typeface="Times New Roman" panose="02020603050405020304" pitchFamily="18" charset="0"/>
            </a:endParaRPr>
          </a:p>
          <a:p>
            <a:pPr marL="342900" indent="-342900">
              <a:lnSpc>
                <a:spcPct val="150000"/>
              </a:lnSpc>
              <a:buFont typeface="Arial" panose="020B0604020202020204" pitchFamily="34" charset="0"/>
              <a:buChar char="•"/>
            </a:pPr>
            <a:r>
              <a:rPr lang="en-US" altLang="ko-KR" sz="3200" dirty="0">
                <a:latin typeface="Times New Roman"/>
                <a:ea typeface="맑은 고딕"/>
                <a:cs typeface="Times New Roman"/>
              </a:rPr>
              <a:t>Preliminary results and discussions</a:t>
            </a:r>
            <a:endParaRPr lang="en-US" altLang="ko-KR" sz="3200" dirty="0">
              <a:latin typeface="Times New Roman" panose="02020603050405020304" pitchFamily="18" charset="0"/>
              <a:ea typeface="맑은 고딕"/>
              <a:cs typeface="Times New Roman" panose="02020603050405020304" pitchFamily="18" charset="0"/>
            </a:endParaRPr>
          </a:p>
          <a:p>
            <a:pPr marL="342900" indent="-342900">
              <a:lnSpc>
                <a:spcPct val="150000"/>
              </a:lnSpc>
              <a:buFont typeface="Arial" panose="020B0604020202020204" pitchFamily="34" charset="0"/>
              <a:buChar char="•"/>
            </a:pPr>
            <a:r>
              <a:rPr lang="en-US" altLang="ko-KR" sz="3200" dirty="0">
                <a:latin typeface="Times New Roman"/>
                <a:ea typeface="맑은 고딕"/>
                <a:cs typeface="Times New Roman"/>
              </a:rPr>
              <a:t>Summary and outlook</a:t>
            </a:r>
            <a:endParaRPr lang="ko-KR" altLang="en-US" sz="3200" dirty="0">
              <a:latin typeface="Times New Roman" panose="02020603050405020304" pitchFamily="18" charset="0"/>
              <a:cs typeface="Times New Roman" panose="02020603050405020304" pitchFamily="18" charset="0"/>
            </a:endParaRPr>
          </a:p>
        </p:txBody>
      </p:sp>
      <p:sp>
        <p:nvSpPr>
          <p:cNvPr id="6" name="직사각형 5"/>
          <p:cNvSpPr/>
          <p:nvPr/>
        </p:nvSpPr>
        <p:spPr>
          <a:xfrm>
            <a:off x="5125792" y="6014434"/>
            <a:ext cx="1764405" cy="373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0" name="그림 9" descr="폰트, 텍스트, 그래픽, 스크린샷이(가) 표시된 사진&#10;&#10;자동 생성된 설명">
            <a:extLst>
              <a:ext uri="{FF2B5EF4-FFF2-40B4-BE49-F238E27FC236}">
                <a16:creationId xmlns:a16="http://schemas.microsoft.com/office/drawing/2014/main" id="{82A52F61-7EC4-8AB5-690E-EC4BA1C6C3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0538" y="1"/>
            <a:ext cx="2627534" cy="531048"/>
          </a:xfrm>
          <a:prstGeom prst="rect">
            <a:avLst/>
          </a:prstGeom>
        </p:spPr>
      </p:pic>
      <p:grpSp>
        <p:nvGrpSpPr>
          <p:cNvPr id="7" name="그룹 6"/>
          <p:cNvGrpSpPr/>
          <p:nvPr/>
        </p:nvGrpSpPr>
        <p:grpSpPr>
          <a:xfrm>
            <a:off x="3982110" y="3001616"/>
            <a:ext cx="12004764" cy="4031206"/>
            <a:chOff x="360000" y="2826794"/>
            <a:chExt cx="12004764" cy="4031206"/>
          </a:xfrm>
        </p:grpSpPr>
        <p:pic>
          <p:nvPicPr>
            <p:cNvPr id="5" name="그림 4"/>
            <p:cNvPicPr>
              <a:picLocks noChangeAspect="1"/>
            </p:cNvPicPr>
            <p:nvPr/>
          </p:nvPicPr>
          <p:blipFill>
            <a:blip r:embed="rId5"/>
            <a:stretch>
              <a:fillRect/>
            </a:stretch>
          </p:blipFill>
          <p:spPr>
            <a:xfrm>
              <a:off x="360000" y="2826794"/>
              <a:ext cx="12004764" cy="4031206"/>
            </a:xfrm>
            <a:prstGeom prst="rect">
              <a:avLst/>
            </a:prstGeom>
          </p:spPr>
        </p:pic>
        <p:sp>
          <p:nvSpPr>
            <p:cNvPr id="2" name="직사각형 1"/>
            <p:cNvSpPr/>
            <p:nvPr/>
          </p:nvSpPr>
          <p:spPr>
            <a:xfrm>
              <a:off x="4932727" y="6274965"/>
              <a:ext cx="1957470" cy="4278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8" name="TextBox 7">
            <a:extLst>
              <a:ext uri="{FF2B5EF4-FFF2-40B4-BE49-F238E27FC236}">
                <a16:creationId xmlns:a16="http://schemas.microsoft.com/office/drawing/2014/main" id="{E0EE118A-7C58-D6EB-2AA7-537AB48184EC}"/>
              </a:ext>
            </a:extLst>
          </p:cNvPr>
          <p:cNvSpPr txBox="1"/>
          <p:nvPr/>
        </p:nvSpPr>
        <p:spPr>
          <a:xfrm>
            <a:off x="4603513" y="4414551"/>
            <a:ext cx="1908616"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ko-KR" altLang="en-US" sz="1400" b="1" err="1">
                <a:latin typeface="timesnewroman"/>
                <a:ea typeface="맑은 고딕"/>
              </a:rPr>
              <a:t>Off-line</a:t>
            </a:r>
            <a:r>
              <a:rPr lang="ko-KR" altLang="en-US" sz="1400" b="1">
                <a:latin typeface="timesnewroman"/>
                <a:ea typeface="맑은 고딕"/>
              </a:rPr>
              <a:t> </a:t>
            </a:r>
            <a:r>
              <a:rPr lang="ko-KR" altLang="en-US" sz="1400" b="1" err="1">
                <a:latin typeface="timesnewroman"/>
                <a:ea typeface="맑은 고딕"/>
              </a:rPr>
              <a:t>Ion</a:t>
            </a:r>
            <a:r>
              <a:rPr lang="ko-KR" altLang="en-US" sz="1400" b="1">
                <a:latin typeface="timesnewroman"/>
                <a:ea typeface="맑은 고딕"/>
              </a:rPr>
              <a:t> </a:t>
            </a:r>
            <a:r>
              <a:rPr lang="ko-KR" altLang="en-US" sz="1400" b="1" err="1">
                <a:latin typeface="timesnewroman"/>
                <a:ea typeface="맑은 고딕"/>
              </a:rPr>
              <a:t>Source</a:t>
            </a:r>
            <a:endParaRPr lang="ko-KR" altLang="en-US" sz="1400" b="1" err="1">
              <a:latin typeface="timesnewroman"/>
            </a:endParaRPr>
          </a:p>
        </p:txBody>
      </p:sp>
    </p:spTree>
    <p:extLst>
      <p:ext uri="{BB962C8B-B14F-4D97-AF65-F5344CB8AC3E}">
        <p14:creationId xmlns:p14="http://schemas.microsoft.com/office/powerpoint/2010/main" val="2480640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546267" y="177691"/>
            <a:ext cx="10769684" cy="584775"/>
          </a:xfrm>
          <a:prstGeom prst="rect">
            <a:avLst/>
          </a:prstGeom>
          <a:noFill/>
        </p:spPr>
        <p:txBody>
          <a:bodyPr wrap="square" lIns="91440" tIns="45720" rIns="91440" bIns="45720" rtlCol="0" anchor="t">
            <a:spAutoFit/>
          </a:bodyPr>
          <a:lstStyle/>
          <a:p>
            <a:r>
              <a:rPr lang="en-US" altLang="ko-KR" sz="3200" b="1" dirty="0">
                <a:solidFill>
                  <a:srgbClr val="004098"/>
                </a:solidFill>
                <a:latin typeface="Times New Roman"/>
                <a:ea typeface="SUIT SemiBold"/>
                <a:cs typeface="Times New Roman"/>
              </a:rPr>
              <a:t>CLS beamline (from TRIUMF) &amp; Laser system</a:t>
            </a:r>
            <a:endParaRPr lang="ko-KR" altLang="en-US" sz="3200" b="1" dirty="0">
              <a:solidFill>
                <a:srgbClr val="004098"/>
              </a:solidFill>
              <a:latin typeface="Times New Roman"/>
              <a:ea typeface="SUIT SemiBold"/>
              <a:cs typeface="Times New Roman"/>
            </a:endParaRPr>
          </a:p>
        </p:txBody>
      </p:sp>
      <p:sp>
        <p:nvSpPr>
          <p:cNvPr id="6" name="직사각형 5"/>
          <p:cNvSpPr/>
          <p:nvPr/>
        </p:nvSpPr>
        <p:spPr>
          <a:xfrm>
            <a:off x="5125792" y="6014434"/>
            <a:ext cx="1764405" cy="373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0" name="그림 9" descr="폰트, 텍스트, 그래픽, 스크린샷이(가) 표시된 사진&#10;&#10;자동 생성된 설명">
            <a:extLst>
              <a:ext uri="{FF2B5EF4-FFF2-40B4-BE49-F238E27FC236}">
                <a16:creationId xmlns:a16="http://schemas.microsoft.com/office/drawing/2014/main" id="{82A52F61-7EC4-8AB5-690E-EC4BA1C6C3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0538" y="1"/>
            <a:ext cx="2627534" cy="531048"/>
          </a:xfrm>
          <a:prstGeom prst="rect">
            <a:avLst/>
          </a:prstGeom>
        </p:spPr>
      </p:pic>
      <p:pic>
        <p:nvPicPr>
          <p:cNvPr id="12" name="그림 11">
            <a:extLst>
              <a:ext uri="{FF2B5EF4-FFF2-40B4-BE49-F238E27FC236}">
                <a16:creationId xmlns:a16="http://schemas.microsoft.com/office/drawing/2014/main" id="{5061F6C5-C64E-4CC2-A8C3-11493741CFA3}"/>
              </a:ext>
            </a:extLst>
          </p:cNvPr>
          <p:cNvPicPr>
            <a:picLocks noChangeAspect="1"/>
          </p:cNvPicPr>
          <p:nvPr/>
        </p:nvPicPr>
        <p:blipFill>
          <a:blip r:embed="rId5"/>
          <a:stretch>
            <a:fillRect/>
          </a:stretch>
        </p:blipFill>
        <p:spPr>
          <a:xfrm>
            <a:off x="-4957" y="993842"/>
            <a:ext cx="12201914" cy="5022827"/>
          </a:xfrm>
          <a:prstGeom prst="rect">
            <a:avLst/>
          </a:prstGeom>
        </p:spPr>
      </p:pic>
      <p:grpSp>
        <p:nvGrpSpPr>
          <p:cNvPr id="21" name="그룹 20">
            <a:extLst>
              <a:ext uri="{FF2B5EF4-FFF2-40B4-BE49-F238E27FC236}">
                <a16:creationId xmlns:a16="http://schemas.microsoft.com/office/drawing/2014/main" id="{E97E7E6C-E24F-4A11-C5FE-CC59AF40ACC3}"/>
              </a:ext>
            </a:extLst>
          </p:cNvPr>
          <p:cNvGrpSpPr/>
          <p:nvPr/>
        </p:nvGrpSpPr>
        <p:grpSpPr>
          <a:xfrm>
            <a:off x="6908848" y="3071266"/>
            <a:ext cx="5237380" cy="3783914"/>
            <a:chOff x="6908848" y="3071266"/>
            <a:chExt cx="5237380" cy="3783914"/>
          </a:xfrm>
        </p:grpSpPr>
        <p:grpSp>
          <p:nvGrpSpPr>
            <p:cNvPr id="17" name="그룹 16">
              <a:extLst>
                <a:ext uri="{FF2B5EF4-FFF2-40B4-BE49-F238E27FC236}">
                  <a16:creationId xmlns:a16="http://schemas.microsoft.com/office/drawing/2014/main" id="{AD269AC5-1504-1B8B-218A-80848A7CDD28}"/>
                </a:ext>
              </a:extLst>
            </p:cNvPr>
            <p:cNvGrpSpPr/>
            <p:nvPr/>
          </p:nvGrpSpPr>
          <p:grpSpPr>
            <a:xfrm>
              <a:off x="6908848" y="3071266"/>
              <a:ext cx="5237380" cy="3783914"/>
              <a:chOff x="6908848" y="3071266"/>
              <a:chExt cx="5237380" cy="3783914"/>
            </a:xfrm>
          </p:grpSpPr>
          <p:pic>
            <p:nvPicPr>
              <p:cNvPr id="3" name="그림 2">
                <a:extLst>
                  <a:ext uri="{FF2B5EF4-FFF2-40B4-BE49-F238E27FC236}">
                    <a16:creationId xmlns:a16="http://schemas.microsoft.com/office/drawing/2014/main" id="{EB99CE8C-05C7-4686-AEF2-82A318E62A8B}"/>
                  </a:ext>
                </a:extLst>
              </p:cNvPr>
              <p:cNvPicPr>
                <a:picLocks noChangeAspect="1"/>
              </p:cNvPicPr>
              <p:nvPr/>
            </p:nvPicPr>
            <p:blipFill rotWithShape="1">
              <a:blip r:embed="rId6"/>
              <a:srcRect l="72430" t="21257" r="3979" b="4078"/>
              <a:stretch/>
            </p:blipFill>
            <p:spPr>
              <a:xfrm>
                <a:off x="6908848" y="3071266"/>
                <a:ext cx="2912957" cy="3783914"/>
              </a:xfrm>
              <a:prstGeom prst="rect">
                <a:avLst/>
              </a:prstGeom>
            </p:spPr>
          </p:pic>
          <p:grpSp>
            <p:nvGrpSpPr>
              <p:cNvPr id="11" name="그룹 10">
                <a:extLst>
                  <a:ext uri="{FF2B5EF4-FFF2-40B4-BE49-F238E27FC236}">
                    <a16:creationId xmlns:a16="http://schemas.microsoft.com/office/drawing/2014/main" id="{5943072B-1A42-EC19-6438-07A2291F5518}"/>
                  </a:ext>
                </a:extLst>
              </p:cNvPr>
              <p:cNvGrpSpPr/>
              <p:nvPr/>
            </p:nvGrpSpPr>
            <p:grpSpPr>
              <a:xfrm>
                <a:off x="9740514" y="3160365"/>
                <a:ext cx="2405714" cy="2769419"/>
                <a:chOff x="9740514" y="3160365"/>
                <a:chExt cx="2405714" cy="2769419"/>
              </a:xfrm>
            </p:grpSpPr>
            <p:pic>
              <p:nvPicPr>
                <p:cNvPr id="8" name="그림 7" descr="텍스트, 도표, 그래프, 라인이(가) 표시된 사진&#10;&#10;AI 생성 콘텐츠는 정확하지 않을 수 있습니다.">
                  <a:extLst>
                    <a:ext uri="{FF2B5EF4-FFF2-40B4-BE49-F238E27FC236}">
                      <a16:creationId xmlns:a16="http://schemas.microsoft.com/office/drawing/2014/main" id="{C241D782-527C-842F-9F6D-95D39EE742D8}"/>
                    </a:ext>
                  </a:extLst>
                </p:cNvPr>
                <p:cNvPicPr>
                  <a:picLocks noChangeAspect="1"/>
                </p:cNvPicPr>
                <p:nvPr/>
              </p:nvPicPr>
              <p:blipFill>
                <a:blip r:embed="rId7"/>
                <a:stretch>
                  <a:fillRect/>
                </a:stretch>
              </p:blipFill>
              <p:spPr>
                <a:xfrm>
                  <a:off x="9740514" y="3160365"/>
                  <a:ext cx="2405714" cy="2640578"/>
                </a:xfrm>
                <a:prstGeom prst="rect">
                  <a:avLst/>
                </a:prstGeom>
              </p:spPr>
            </p:pic>
            <p:pic>
              <p:nvPicPr>
                <p:cNvPr id="9" name="그림 8">
                  <a:extLst>
                    <a:ext uri="{FF2B5EF4-FFF2-40B4-BE49-F238E27FC236}">
                      <a16:creationId xmlns:a16="http://schemas.microsoft.com/office/drawing/2014/main" id="{80EB186D-2F80-C595-5826-9121BFB824AA}"/>
                    </a:ext>
                  </a:extLst>
                </p:cNvPr>
                <p:cNvPicPr>
                  <a:picLocks noChangeAspect="1"/>
                </p:cNvPicPr>
                <p:nvPr/>
              </p:nvPicPr>
              <p:blipFill>
                <a:blip r:embed="rId8"/>
                <a:stretch>
                  <a:fillRect/>
                </a:stretch>
              </p:blipFill>
              <p:spPr>
                <a:xfrm>
                  <a:off x="10718399" y="5810041"/>
                  <a:ext cx="920785" cy="119743"/>
                </a:xfrm>
                <a:prstGeom prst="rect">
                  <a:avLst/>
                </a:prstGeom>
              </p:spPr>
            </p:pic>
          </p:grpSp>
          <p:sp>
            <p:nvSpPr>
              <p:cNvPr id="14" name="TextBox 13">
                <a:extLst>
                  <a:ext uri="{FF2B5EF4-FFF2-40B4-BE49-F238E27FC236}">
                    <a16:creationId xmlns:a16="http://schemas.microsoft.com/office/drawing/2014/main" id="{158592B3-9E8F-EA7B-7821-E890D6C0D4E6}"/>
                  </a:ext>
                </a:extLst>
              </p:cNvPr>
              <p:cNvSpPr txBox="1"/>
              <p:nvPr/>
            </p:nvSpPr>
            <p:spPr>
              <a:xfrm>
                <a:off x="10317190" y="6018091"/>
                <a:ext cx="1676441" cy="3744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b="1" dirty="0">
                    <a:latin typeface="timesnewroman"/>
                    <a:ea typeface="맑은 고딕"/>
                  </a:rPr>
                  <a:t>(565-610 </a:t>
                </a:r>
                <a:r>
                  <a:rPr lang="ko-KR" altLang="en-US" b="1" dirty="0" err="1">
                    <a:latin typeface="timesnewroman"/>
                    <a:ea typeface="맑은 고딕"/>
                  </a:rPr>
                  <a:t>nm</a:t>
                </a:r>
                <a:r>
                  <a:rPr lang="ko-KR" altLang="en-US" b="1" dirty="0">
                    <a:latin typeface="timesnewroman"/>
                    <a:ea typeface="맑은 고딕"/>
                  </a:rPr>
                  <a:t>)</a:t>
                </a:r>
                <a:endParaRPr lang="ko-KR" altLang="en-US" b="1" dirty="0">
                  <a:latin typeface="timesnewroman"/>
                  <a:cs typeface="Calibri"/>
                </a:endParaRPr>
              </a:p>
            </p:txBody>
          </p:sp>
          <p:sp>
            <p:nvSpPr>
              <p:cNvPr id="15" name="TextBox 14">
                <a:extLst>
                  <a:ext uri="{FF2B5EF4-FFF2-40B4-BE49-F238E27FC236}">
                    <a16:creationId xmlns:a16="http://schemas.microsoft.com/office/drawing/2014/main" id="{704E1D17-133B-B4EF-BEB3-880C9C4EAB0E}"/>
                  </a:ext>
                </a:extLst>
              </p:cNvPr>
              <p:cNvSpPr txBox="1"/>
              <p:nvPr/>
            </p:nvSpPr>
            <p:spPr>
              <a:xfrm>
                <a:off x="7024296" y="5568566"/>
                <a:ext cx="1340428"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ko-KR" altLang="en-US" b="1" dirty="0" err="1">
                    <a:latin typeface="timesnewroman"/>
                    <a:ea typeface="맑은 고딕"/>
                  </a:rPr>
                  <a:t>Ti:Sa</a:t>
                </a:r>
                <a:r>
                  <a:rPr lang="ko-KR" altLang="en-US" b="1" dirty="0">
                    <a:latin typeface="timesnewroman"/>
                    <a:ea typeface="맑은 고딕"/>
                  </a:rPr>
                  <a:t> </a:t>
                </a:r>
                <a:r>
                  <a:rPr lang="ko-KR" altLang="en-US" b="1" dirty="0" err="1">
                    <a:latin typeface="timesnewroman"/>
                    <a:ea typeface="맑은 고딕"/>
                  </a:rPr>
                  <a:t>Laser</a:t>
                </a:r>
                <a:endParaRPr lang="ko-KR" altLang="en-US" b="1" dirty="0" err="1">
                  <a:latin typeface="timesnewroman"/>
                  <a:ea typeface="맑은 고딕"/>
                  <a:cs typeface="Calibri"/>
                </a:endParaRPr>
              </a:p>
            </p:txBody>
          </p:sp>
        </p:grpSp>
        <p:sp>
          <p:nvSpPr>
            <p:cNvPr id="16" name="TextBox 15">
              <a:extLst>
                <a:ext uri="{FF2B5EF4-FFF2-40B4-BE49-F238E27FC236}">
                  <a16:creationId xmlns:a16="http://schemas.microsoft.com/office/drawing/2014/main" id="{64A1CA73-F980-58EA-D0E1-BEA26DE0C2E5}"/>
                </a:ext>
              </a:extLst>
            </p:cNvPr>
            <p:cNvSpPr txBox="1"/>
            <p:nvPr/>
          </p:nvSpPr>
          <p:spPr>
            <a:xfrm>
              <a:off x="8436476" y="3766727"/>
              <a:ext cx="1253837"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ko-KR" altLang="en-US" b="1" dirty="0" err="1">
                  <a:latin typeface="timesnewroman"/>
                  <a:ea typeface="맑은 고딕"/>
                </a:rPr>
                <a:t>Dye</a:t>
              </a:r>
              <a:r>
                <a:rPr lang="ko-KR" altLang="en-US" b="1" dirty="0">
                  <a:latin typeface="timesnewroman"/>
                  <a:ea typeface="맑은 고딕"/>
                </a:rPr>
                <a:t> </a:t>
              </a:r>
              <a:r>
                <a:rPr lang="ko-KR" altLang="en-US" b="1" dirty="0" err="1">
                  <a:latin typeface="timesnewroman"/>
                  <a:ea typeface="맑은 고딕"/>
                </a:rPr>
                <a:t>Laser</a:t>
              </a:r>
              <a:endParaRPr lang="ko-KR" altLang="en-US" b="1" dirty="0" err="1">
                <a:latin typeface="timesnewroman"/>
                <a:ea typeface="맑은 고딕"/>
                <a:cs typeface="Calibri"/>
              </a:endParaRPr>
            </a:p>
          </p:txBody>
        </p:sp>
        <p:sp>
          <p:nvSpPr>
            <p:cNvPr id="18" name="화살표: 위쪽 17">
              <a:extLst>
                <a:ext uri="{FF2B5EF4-FFF2-40B4-BE49-F238E27FC236}">
                  <a16:creationId xmlns:a16="http://schemas.microsoft.com/office/drawing/2014/main" id="{A309E8E1-3D70-7419-4B10-645912068725}"/>
                </a:ext>
              </a:extLst>
            </p:cNvPr>
            <p:cNvSpPr/>
            <p:nvPr/>
          </p:nvSpPr>
          <p:spPr>
            <a:xfrm>
              <a:off x="7713521" y="4978189"/>
              <a:ext cx="230060" cy="555391"/>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화살표: 위쪽 19">
              <a:extLst>
                <a:ext uri="{FF2B5EF4-FFF2-40B4-BE49-F238E27FC236}">
                  <a16:creationId xmlns:a16="http://schemas.microsoft.com/office/drawing/2014/main" id="{CEF94D53-6857-92DF-F8C9-7B5B47FC9E9C}"/>
                </a:ext>
              </a:extLst>
            </p:cNvPr>
            <p:cNvSpPr/>
            <p:nvPr/>
          </p:nvSpPr>
          <p:spPr>
            <a:xfrm rot="10800000">
              <a:off x="8949448" y="4141847"/>
              <a:ext cx="230060" cy="555391"/>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2182905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540000" y="211790"/>
            <a:ext cx="10769684" cy="584775"/>
          </a:xfrm>
          <a:prstGeom prst="rect">
            <a:avLst/>
          </a:prstGeom>
          <a:noFill/>
        </p:spPr>
        <p:txBody>
          <a:bodyPr wrap="square" rtlCol="0">
            <a:spAutoFit/>
          </a:bodyPr>
          <a:lstStyle/>
          <a:p>
            <a:r>
              <a:rPr lang="en-US" altLang="ko-KR" sz="3200" b="1" err="1">
                <a:solidFill>
                  <a:srgbClr val="004098"/>
                </a:solidFill>
                <a:latin typeface="Times New Roman" panose="02020603050405020304" pitchFamily="18" charset="0"/>
                <a:ea typeface="SUIT SemiBold" pitchFamily="50" charset="-127"/>
                <a:cs typeface="Times New Roman" panose="02020603050405020304" pitchFamily="18" charset="0"/>
              </a:rPr>
              <a:t>CLaSsy</a:t>
            </a:r>
            <a:r>
              <a:rPr lang="en-US" altLang="ko-KR" sz="3200" b="1">
                <a:solidFill>
                  <a:srgbClr val="004098"/>
                </a:solidFill>
                <a:latin typeface="Times New Roman" panose="02020603050405020304" pitchFamily="18" charset="0"/>
                <a:ea typeface="SUIT SemiBold" pitchFamily="50" charset="-127"/>
                <a:cs typeface="Times New Roman" panose="02020603050405020304" pitchFamily="18" charset="0"/>
              </a:rPr>
              <a:t> Layout</a:t>
            </a:r>
            <a:endParaRPr lang="ko-KR" altLang="en-US" sz="3200" b="1">
              <a:solidFill>
                <a:srgbClr val="004098"/>
              </a:solidFill>
              <a:latin typeface="Times New Roman" panose="02020603050405020304" pitchFamily="18" charset="0"/>
              <a:ea typeface="SUIT SemiBold" pitchFamily="50" charset="-127"/>
              <a:cs typeface="Times New Roman" panose="02020603050405020304" pitchFamily="18" charset="0"/>
            </a:endParaRPr>
          </a:p>
        </p:txBody>
      </p:sp>
      <p:pic>
        <p:nvPicPr>
          <p:cNvPr id="676" name="그림 675"/>
          <p:cNvPicPr>
            <a:picLocks noChangeAspect="1"/>
          </p:cNvPicPr>
          <p:nvPr/>
        </p:nvPicPr>
        <p:blipFill>
          <a:blip r:embed="rId4"/>
          <a:stretch>
            <a:fillRect/>
          </a:stretch>
        </p:blipFill>
        <p:spPr>
          <a:xfrm>
            <a:off x="-57509" y="1139539"/>
            <a:ext cx="11960591" cy="5718163"/>
          </a:xfrm>
          <a:prstGeom prst="rect">
            <a:avLst/>
          </a:prstGeom>
        </p:spPr>
      </p:pic>
      <p:pic>
        <p:nvPicPr>
          <p:cNvPr id="5" name="그림 4" descr="폰트, 텍스트, 그래픽, 스크린샷이(가) 표시된 사진&#10;&#10;자동 생성된 설명">
            <a:extLst>
              <a:ext uri="{FF2B5EF4-FFF2-40B4-BE49-F238E27FC236}">
                <a16:creationId xmlns:a16="http://schemas.microsoft.com/office/drawing/2014/main" id="{DE1D1E38-3D8F-A11C-EF3F-2022B643E3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90538" y="1"/>
            <a:ext cx="2627534" cy="531048"/>
          </a:xfrm>
          <a:prstGeom prst="rect">
            <a:avLst/>
          </a:prstGeom>
        </p:spPr>
      </p:pic>
      <p:sp>
        <p:nvSpPr>
          <p:cNvPr id="3" name="TextBox 2">
            <a:extLst>
              <a:ext uri="{FF2B5EF4-FFF2-40B4-BE49-F238E27FC236}">
                <a16:creationId xmlns:a16="http://schemas.microsoft.com/office/drawing/2014/main" id="{E413D36E-3C88-5D40-9041-8C180DDA4808}"/>
              </a:ext>
            </a:extLst>
          </p:cNvPr>
          <p:cNvSpPr txBox="1"/>
          <p:nvPr/>
        </p:nvSpPr>
        <p:spPr>
          <a:xfrm>
            <a:off x="6554649" y="4248443"/>
            <a:ext cx="52724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ko-KR" altLang="en-US" sz="1600" b="1" dirty="0" err="1">
                <a:latin typeface="timesnewroman"/>
                <a:ea typeface="맑은 고딕"/>
              </a:rPr>
              <a:t>Rb</a:t>
            </a:r>
            <a:endParaRPr lang="ko-KR" altLang="en-US" sz="1600" b="1">
              <a:latin typeface="timesnewroman"/>
              <a:ea typeface="맑은 고딕"/>
            </a:endParaRPr>
          </a:p>
        </p:txBody>
      </p:sp>
      <p:sp>
        <p:nvSpPr>
          <p:cNvPr id="4" name="TextBox 3">
            <a:extLst>
              <a:ext uri="{FF2B5EF4-FFF2-40B4-BE49-F238E27FC236}">
                <a16:creationId xmlns:a16="http://schemas.microsoft.com/office/drawing/2014/main" id="{578E15F6-D252-C5F5-0F95-326CE6451941}"/>
              </a:ext>
            </a:extLst>
          </p:cNvPr>
          <p:cNvSpPr txBox="1"/>
          <p:nvPr/>
        </p:nvSpPr>
        <p:spPr>
          <a:xfrm>
            <a:off x="4798736" y="3563748"/>
            <a:ext cx="1753064"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sz="1600" b="1" dirty="0" err="1">
                <a:latin typeface="timesnewroman"/>
                <a:ea typeface="맑은 고딕"/>
              </a:rPr>
              <a:t>Max</a:t>
            </a:r>
            <a:r>
              <a:rPr lang="ko-KR" altLang="en-US" sz="1600" b="1" dirty="0">
                <a:latin typeface="timesnewroman"/>
                <a:ea typeface="맑은 고딕"/>
              </a:rPr>
              <a:t>. </a:t>
            </a:r>
            <a:r>
              <a:rPr lang="ko-KR" altLang="en-US" sz="1600" b="1" dirty="0" err="1">
                <a:latin typeface="timesnewroman"/>
                <a:ea typeface="맑은 고딕"/>
              </a:rPr>
              <a:t>V</a:t>
            </a:r>
            <a:r>
              <a:rPr lang="ko-KR" altLang="en-US" sz="1600" b="1" dirty="0">
                <a:latin typeface="timesnewroman"/>
                <a:ea typeface="맑은 고딕"/>
              </a:rPr>
              <a:t>: ±10 </a:t>
            </a:r>
            <a:r>
              <a:rPr lang="ko-KR" altLang="en-US" sz="1600" b="1" dirty="0" err="1">
                <a:latin typeface="timesnewroman"/>
                <a:ea typeface="맑은 고딕"/>
              </a:rPr>
              <a:t>kV</a:t>
            </a:r>
            <a:br>
              <a:rPr lang="ko-KR" altLang="en-US" sz="1600" b="1" dirty="0">
                <a:latin typeface="timesnewroman"/>
                <a:ea typeface="맑은 고딕"/>
              </a:rPr>
            </a:br>
            <a:r>
              <a:rPr lang="ko-KR" altLang="en-US" sz="1400" b="1" dirty="0">
                <a:latin typeface="timesnewroman"/>
                <a:ea typeface="맑은 고딕"/>
              </a:rPr>
              <a:t>(</a:t>
            </a:r>
            <a:r>
              <a:rPr lang="ko-KR" altLang="en-US" sz="1400" b="1" dirty="0" err="1">
                <a:latin typeface="timesnewroman"/>
                <a:ea typeface="맑은 고딕"/>
              </a:rPr>
              <a:t>min</a:t>
            </a:r>
            <a:r>
              <a:rPr lang="ko-KR" altLang="en-US" sz="1400" b="1" dirty="0">
                <a:latin typeface="timesnewroman"/>
                <a:ea typeface="맑은 고딕"/>
              </a:rPr>
              <a:t>. </a:t>
            </a:r>
            <a:r>
              <a:rPr lang="ko-KR" altLang="en-US" sz="1400" b="1" dirty="0" err="1">
                <a:latin typeface="timesnewroman"/>
                <a:ea typeface="맑은 고딕"/>
              </a:rPr>
              <a:t>step</a:t>
            </a:r>
            <a:r>
              <a:rPr lang="ko-KR" altLang="en-US" sz="1400" b="1" dirty="0">
                <a:latin typeface="timesnewroman"/>
                <a:ea typeface="맑은 고딕"/>
              </a:rPr>
              <a:t>: 0.3 </a:t>
            </a:r>
            <a:r>
              <a:rPr lang="ko-KR" altLang="en-US" sz="1400" b="1" dirty="0" err="1">
                <a:latin typeface="timesnewroman"/>
                <a:ea typeface="맑은 고딕"/>
              </a:rPr>
              <a:t>V</a:t>
            </a:r>
            <a:r>
              <a:rPr lang="ko-KR" altLang="en-US" sz="1400" b="1" dirty="0">
                <a:latin typeface="timesnewroman"/>
                <a:ea typeface="맑은 고딕"/>
              </a:rPr>
              <a:t>)</a:t>
            </a:r>
          </a:p>
        </p:txBody>
      </p:sp>
    </p:spTree>
    <p:extLst>
      <p:ext uri="{BB962C8B-B14F-4D97-AF65-F5344CB8AC3E}">
        <p14:creationId xmlns:p14="http://schemas.microsoft.com/office/powerpoint/2010/main" val="1194737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540000" y="211790"/>
            <a:ext cx="10769684" cy="584775"/>
          </a:xfrm>
          <a:prstGeom prst="rect">
            <a:avLst/>
          </a:prstGeom>
          <a:noFill/>
        </p:spPr>
        <p:txBody>
          <a:bodyPr wrap="square" lIns="91440" tIns="45720" rIns="91440" bIns="45720" rtlCol="0" anchor="t">
            <a:spAutoFit/>
          </a:bodyPr>
          <a:lstStyle/>
          <a:p>
            <a:r>
              <a:rPr lang="en-US" altLang="ko-KR" sz="3200" b="1">
                <a:solidFill>
                  <a:srgbClr val="004098"/>
                </a:solidFill>
                <a:latin typeface="Times New Roman"/>
                <a:ea typeface="SUIT SemiBold"/>
                <a:cs typeface="Times New Roman"/>
              </a:rPr>
              <a:t>Goals of </a:t>
            </a:r>
            <a:r>
              <a:rPr lang="en-US" sz="3200" b="1">
                <a:solidFill>
                  <a:srgbClr val="49BFEF"/>
                </a:solidFill>
                <a:latin typeface="Times New Roman"/>
                <a:ea typeface="SUIT SemiBold"/>
                <a:cs typeface="Times New Roman"/>
              </a:rPr>
              <a:t>C</a:t>
            </a:r>
            <a:r>
              <a:rPr lang="en-US" sz="3200" b="1">
                <a:solidFill>
                  <a:srgbClr val="004098"/>
                </a:solidFill>
                <a:latin typeface="Times New Roman"/>
                <a:ea typeface="SUIT SemiBold"/>
                <a:cs typeface="Times New Roman"/>
              </a:rPr>
              <a:t>ollinear </a:t>
            </a:r>
            <a:r>
              <a:rPr lang="en-US" sz="3200" b="1">
                <a:solidFill>
                  <a:srgbClr val="49BFEF"/>
                </a:solidFill>
                <a:latin typeface="Times New Roman"/>
                <a:ea typeface="SUIT SemiBold"/>
                <a:cs typeface="Times New Roman"/>
              </a:rPr>
              <a:t>La</a:t>
            </a:r>
            <a:r>
              <a:rPr lang="en-US" sz="3200" b="1">
                <a:solidFill>
                  <a:srgbClr val="004098"/>
                </a:solidFill>
                <a:latin typeface="Times New Roman"/>
                <a:ea typeface="SUIT SemiBold"/>
                <a:cs typeface="Times New Roman"/>
              </a:rPr>
              <a:t>ser </a:t>
            </a:r>
            <a:r>
              <a:rPr lang="en-US" sz="3200" b="1">
                <a:solidFill>
                  <a:srgbClr val="49BFEF"/>
                </a:solidFill>
                <a:latin typeface="Times New Roman"/>
                <a:ea typeface="SUIT SemiBold"/>
                <a:cs typeface="Times New Roman"/>
              </a:rPr>
              <a:t>S</a:t>
            </a:r>
            <a:r>
              <a:rPr lang="en-US" sz="3200" b="1">
                <a:solidFill>
                  <a:srgbClr val="004098"/>
                </a:solidFill>
                <a:latin typeface="Times New Roman"/>
                <a:ea typeface="SUIT SemiBold"/>
                <a:cs typeface="Times New Roman"/>
              </a:rPr>
              <a:t>pectro</a:t>
            </a:r>
            <a:r>
              <a:rPr lang="en-US" sz="3200" b="1">
                <a:solidFill>
                  <a:srgbClr val="49BFEF"/>
                </a:solidFill>
                <a:latin typeface="Times New Roman"/>
                <a:ea typeface="SUIT SemiBold"/>
                <a:cs typeface="Times New Roman"/>
              </a:rPr>
              <a:t>s</a:t>
            </a:r>
            <a:r>
              <a:rPr lang="en-US" sz="3200" b="1">
                <a:solidFill>
                  <a:srgbClr val="004098"/>
                </a:solidFill>
                <a:latin typeface="Times New Roman"/>
                <a:ea typeface="SUIT SemiBold"/>
                <a:cs typeface="Times New Roman"/>
              </a:rPr>
              <a:t>cop</a:t>
            </a:r>
            <a:r>
              <a:rPr lang="en-US" sz="3200" b="1">
                <a:solidFill>
                  <a:srgbClr val="49BFEF"/>
                </a:solidFill>
                <a:latin typeface="Times New Roman"/>
                <a:ea typeface="SUIT SemiBold"/>
                <a:cs typeface="Times New Roman"/>
              </a:rPr>
              <a:t>y</a:t>
            </a:r>
            <a:endParaRPr lang="ko-KR" altLang="en-US" sz="3200" b="1">
              <a:solidFill>
                <a:srgbClr val="49BFEF"/>
              </a:solidFill>
              <a:latin typeface="Times New Roman"/>
              <a:ea typeface="SUIT SemiBold"/>
              <a:cs typeface="Times New Roman"/>
            </a:endParaRPr>
          </a:p>
        </p:txBody>
      </p:sp>
      <p:sp>
        <p:nvSpPr>
          <p:cNvPr id="104" name="TextBox 103">
            <a:extLst>
              <a:ext uri="{FF2B5EF4-FFF2-40B4-BE49-F238E27FC236}">
                <a16:creationId xmlns:a16="http://schemas.microsoft.com/office/drawing/2014/main" id="{85AA461B-65E1-E198-5AE0-3B38C1279125}"/>
              </a:ext>
            </a:extLst>
          </p:cNvPr>
          <p:cNvSpPr txBox="1"/>
          <p:nvPr/>
        </p:nvSpPr>
        <p:spPr>
          <a:xfrm>
            <a:off x="5258523" y="4368387"/>
            <a:ext cx="3918816" cy="369332"/>
          </a:xfrm>
          <a:prstGeom prst="rect">
            <a:avLst/>
          </a:prstGeom>
          <a:noFill/>
        </p:spPr>
        <p:txBody>
          <a:bodyPr wrap="square" rtlCol="0">
            <a:spAutoFit/>
          </a:bodyPr>
          <a:lstStyle/>
          <a:p>
            <a:pPr marL="285750" indent="-285750">
              <a:buClr>
                <a:srgbClr val="005391"/>
              </a:buClr>
              <a:buFont typeface="Wingdings" panose="05000000000000000000" pitchFamily="2" charset="2"/>
              <a:buChar char="§"/>
            </a:pPr>
            <a:r>
              <a:rPr lang="en-US" altLang="ko-KR" b="1">
                <a:latin typeface="Times New Roman" panose="02020603050405020304" pitchFamily="18" charset="0"/>
                <a:ea typeface="SUIT SemiBold" pitchFamily="50" charset="-127"/>
                <a:cs typeface="Times New Roman" panose="02020603050405020304" pitchFamily="18" charset="0"/>
              </a:rPr>
              <a:t>Isotope shift </a:t>
            </a:r>
            <a:r>
              <a:rPr lang="en-US" altLang="ko-KR" b="1">
                <a:solidFill>
                  <a:prstClr val="black"/>
                </a:solidFill>
                <a:latin typeface="Times New Roman" panose="02020603050405020304" pitchFamily="18" charset="0"/>
                <a:cs typeface="Times New Roman" panose="02020603050405020304" pitchFamily="18" charset="0"/>
              </a:rPr>
              <a:t>( </a:t>
            </a:r>
            <a:r>
              <a:rPr lang="en-US" altLang="ko-KR" b="1" baseline="30000">
                <a:solidFill>
                  <a:prstClr val="black"/>
                </a:solidFill>
                <a:latin typeface="Times New Roman" panose="02020603050405020304" pitchFamily="18" charset="0"/>
                <a:cs typeface="Times New Roman" panose="02020603050405020304" pitchFamily="18" charset="0"/>
              </a:rPr>
              <a:t>23</a:t>
            </a:r>
            <a:r>
              <a:rPr lang="en-US" altLang="ko-KR" b="1">
                <a:solidFill>
                  <a:prstClr val="black"/>
                </a:solidFill>
                <a:latin typeface="Times New Roman" panose="02020603050405020304" pitchFamily="18" charset="0"/>
                <a:cs typeface="Times New Roman" panose="02020603050405020304" pitchFamily="18" charset="0"/>
              </a:rPr>
              <a:t>Na, </a:t>
            </a:r>
            <a:r>
              <a:rPr lang="en-US" altLang="ko-KR" b="1" baseline="30000">
                <a:solidFill>
                  <a:prstClr val="black"/>
                </a:solidFill>
                <a:latin typeface="Times New Roman" panose="02020603050405020304" pitchFamily="18" charset="0"/>
                <a:cs typeface="Times New Roman" panose="02020603050405020304" pitchFamily="18" charset="0"/>
              </a:rPr>
              <a:t>22</a:t>
            </a:r>
            <a:r>
              <a:rPr lang="en-US" altLang="ko-KR" b="1">
                <a:solidFill>
                  <a:prstClr val="black"/>
                </a:solidFill>
                <a:latin typeface="Times New Roman" panose="02020603050405020304" pitchFamily="18" charset="0"/>
                <a:cs typeface="Times New Roman" panose="02020603050405020304" pitchFamily="18" charset="0"/>
              </a:rPr>
              <a:t>Na ) </a:t>
            </a:r>
            <a:endParaRPr lang="en-US" altLang="ko-KR" b="1">
              <a:latin typeface="Times New Roman" panose="02020603050405020304" pitchFamily="18" charset="0"/>
              <a:ea typeface="SUIT SemiBold" pitchFamily="50" charset="-127"/>
              <a:cs typeface="Times New Roman" panose="02020603050405020304" pitchFamily="18" charset="0"/>
            </a:endParaRPr>
          </a:p>
        </p:txBody>
      </p:sp>
      <p:pic>
        <p:nvPicPr>
          <p:cNvPr id="105" name="그림 104"/>
          <p:cNvPicPr>
            <a:picLocks noChangeAspect="1"/>
          </p:cNvPicPr>
          <p:nvPr/>
        </p:nvPicPr>
        <p:blipFill>
          <a:blip r:embed="rId4"/>
          <a:stretch>
            <a:fillRect/>
          </a:stretch>
        </p:blipFill>
        <p:spPr>
          <a:xfrm>
            <a:off x="5997525" y="4900132"/>
            <a:ext cx="1718766" cy="1745151"/>
          </a:xfrm>
          <a:prstGeom prst="rect">
            <a:avLst/>
          </a:prstGeom>
        </p:spPr>
      </p:pic>
      <p:pic>
        <p:nvPicPr>
          <p:cNvPr id="111" name="그림 110"/>
          <p:cNvPicPr>
            <a:picLocks noChangeAspect="1"/>
          </p:cNvPicPr>
          <p:nvPr/>
        </p:nvPicPr>
        <p:blipFill>
          <a:blip r:embed="rId5"/>
          <a:stretch>
            <a:fillRect/>
          </a:stretch>
        </p:blipFill>
        <p:spPr>
          <a:xfrm>
            <a:off x="8249228" y="5057827"/>
            <a:ext cx="3323118" cy="1340381"/>
          </a:xfrm>
          <a:prstGeom prst="rect">
            <a:avLst/>
          </a:prstGeom>
        </p:spPr>
      </p:pic>
      <p:pic>
        <p:nvPicPr>
          <p:cNvPr id="9" name="그림 8" descr="폰트, 텍스트, 그래픽, 스크린샷이(가) 표시된 사진&#10;&#10;자동 생성된 설명">
            <a:extLst>
              <a:ext uri="{FF2B5EF4-FFF2-40B4-BE49-F238E27FC236}">
                <a16:creationId xmlns:a16="http://schemas.microsoft.com/office/drawing/2014/main" id="{4103540F-61BB-0B0B-C54E-35A210CF33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90538" y="1"/>
            <a:ext cx="2627534" cy="531048"/>
          </a:xfrm>
          <a:prstGeom prst="rect">
            <a:avLst/>
          </a:prstGeom>
        </p:spPr>
      </p:pic>
      <p:pic>
        <p:nvPicPr>
          <p:cNvPr id="32" name="그림 31">
            <a:extLst>
              <a:ext uri="{FF2B5EF4-FFF2-40B4-BE49-F238E27FC236}">
                <a16:creationId xmlns:a16="http://schemas.microsoft.com/office/drawing/2014/main" id="{FBCF186C-6EE4-4FC6-8A57-C40D1D6A91D0}"/>
              </a:ext>
            </a:extLst>
          </p:cNvPr>
          <p:cNvPicPr>
            <a:picLocks noChangeAspect="1"/>
          </p:cNvPicPr>
          <p:nvPr/>
        </p:nvPicPr>
        <p:blipFill>
          <a:blip r:embed="rId7"/>
          <a:stretch>
            <a:fillRect/>
          </a:stretch>
        </p:blipFill>
        <p:spPr>
          <a:xfrm>
            <a:off x="5626289" y="1744856"/>
            <a:ext cx="2090002" cy="2586635"/>
          </a:xfrm>
          <a:prstGeom prst="rect">
            <a:avLst/>
          </a:prstGeom>
        </p:spPr>
      </p:pic>
      <p:pic>
        <p:nvPicPr>
          <p:cNvPr id="35" name="그림 34">
            <a:extLst>
              <a:ext uri="{FF2B5EF4-FFF2-40B4-BE49-F238E27FC236}">
                <a16:creationId xmlns:a16="http://schemas.microsoft.com/office/drawing/2014/main" id="{C94F14EC-D43B-407A-8282-62C08DE06934}"/>
              </a:ext>
            </a:extLst>
          </p:cNvPr>
          <p:cNvPicPr>
            <a:picLocks noChangeAspect="1"/>
          </p:cNvPicPr>
          <p:nvPr/>
        </p:nvPicPr>
        <p:blipFill>
          <a:blip r:embed="rId8"/>
          <a:stretch>
            <a:fillRect/>
          </a:stretch>
        </p:blipFill>
        <p:spPr>
          <a:xfrm>
            <a:off x="8128298" y="1979920"/>
            <a:ext cx="3763385" cy="2241212"/>
          </a:xfrm>
          <a:prstGeom prst="rect">
            <a:avLst/>
          </a:prstGeom>
        </p:spPr>
      </p:pic>
      <p:sp>
        <p:nvSpPr>
          <p:cNvPr id="37" name="TextBox 36">
            <a:extLst>
              <a:ext uri="{FF2B5EF4-FFF2-40B4-BE49-F238E27FC236}">
                <a16:creationId xmlns:a16="http://schemas.microsoft.com/office/drawing/2014/main" id="{7C8B573A-1485-45EB-834D-2107D0DFEAC4}"/>
              </a:ext>
            </a:extLst>
          </p:cNvPr>
          <p:cNvSpPr txBox="1"/>
          <p:nvPr/>
        </p:nvSpPr>
        <p:spPr>
          <a:xfrm>
            <a:off x="5198058" y="1216937"/>
            <a:ext cx="3918816" cy="369332"/>
          </a:xfrm>
          <a:prstGeom prst="rect">
            <a:avLst/>
          </a:prstGeom>
          <a:noFill/>
        </p:spPr>
        <p:txBody>
          <a:bodyPr wrap="square" rtlCol="0">
            <a:spAutoFit/>
          </a:bodyPr>
          <a:lstStyle/>
          <a:p>
            <a:pPr marL="285750" indent="-285750">
              <a:buClr>
                <a:srgbClr val="005391"/>
              </a:buClr>
              <a:buFont typeface="Wingdings" panose="05000000000000000000" pitchFamily="2" charset="2"/>
              <a:buChar char="§"/>
            </a:pPr>
            <a:r>
              <a:rPr lang="en-US" altLang="ko-KR" b="1">
                <a:latin typeface="Times New Roman" panose="02020603050405020304" pitchFamily="18" charset="0"/>
                <a:ea typeface="SUIT SemiBold" pitchFamily="50" charset="-127"/>
                <a:cs typeface="Times New Roman" panose="02020603050405020304" pitchFamily="18" charset="0"/>
              </a:rPr>
              <a:t>Hyperfine structure of  </a:t>
            </a:r>
            <a:r>
              <a:rPr lang="en-US" altLang="ko-KR" b="1" baseline="30000">
                <a:solidFill>
                  <a:prstClr val="black"/>
                </a:solidFill>
                <a:latin typeface="Times New Roman" panose="02020603050405020304" pitchFamily="18" charset="0"/>
                <a:cs typeface="Times New Roman" panose="02020603050405020304" pitchFamily="18" charset="0"/>
              </a:rPr>
              <a:t>23 </a:t>
            </a:r>
            <a:r>
              <a:rPr lang="en-US" altLang="ko-KR" b="1">
                <a:solidFill>
                  <a:prstClr val="black"/>
                </a:solidFill>
                <a:latin typeface="Times New Roman" panose="02020603050405020304" pitchFamily="18" charset="0"/>
                <a:cs typeface="Times New Roman" panose="02020603050405020304" pitchFamily="18" charset="0"/>
              </a:rPr>
              <a:t>Na</a:t>
            </a:r>
            <a:r>
              <a:rPr lang="en-US" altLang="ko-KR" b="1">
                <a:latin typeface="Times New Roman" panose="02020603050405020304" pitchFamily="18" charset="0"/>
                <a:ea typeface="SUIT SemiBold" pitchFamily="50" charset="-127"/>
                <a:cs typeface="Times New Roman" panose="02020603050405020304" pitchFamily="18" charset="0"/>
              </a:rPr>
              <a:t> </a:t>
            </a:r>
          </a:p>
        </p:txBody>
      </p:sp>
      <p:grpSp>
        <p:nvGrpSpPr>
          <p:cNvPr id="2" name="그룹 1">
            <a:extLst>
              <a:ext uri="{FF2B5EF4-FFF2-40B4-BE49-F238E27FC236}">
                <a16:creationId xmlns:a16="http://schemas.microsoft.com/office/drawing/2014/main" id="{8A45D806-E6C4-1324-E002-2C16BA79AF97}"/>
              </a:ext>
            </a:extLst>
          </p:cNvPr>
          <p:cNvGrpSpPr/>
          <p:nvPr/>
        </p:nvGrpSpPr>
        <p:grpSpPr>
          <a:xfrm>
            <a:off x="540000" y="2679982"/>
            <a:ext cx="4521666" cy="2384571"/>
            <a:chOff x="540000" y="3403400"/>
            <a:chExt cx="4521666" cy="2384571"/>
          </a:xfrm>
        </p:grpSpPr>
        <p:sp>
          <p:nvSpPr>
            <p:cNvPr id="52" name="모서리가 둥근 직사각형 2">
              <a:extLst>
                <a:ext uri="{FF2B5EF4-FFF2-40B4-BE49-F238E27FC236}">
                  <a16:creationId xmlns:a16="http://schemas.microsoft.com/office/drawing/2014/main" id="{A90B8551-083F-4412-A4F1-371AF4D487DE}"/>
                </a:ext>
              </a:extLst>
            </p:cNvPr>
            <p:cNvSpPr/>
            <p:nvPr/>
          </p:nvSpPr>
          <p:spPr>
            <a:xfrm>
              <a:off x="593094" y="4530525"/>
              <a:ext cx="853828" cy="389782"/>
            </a:xfrm>
            <a:prstGeom prst="roundRect">
              <a:avLst/>
            </a:prstGeom>
            <a:solidFill>
              <a:schemeClr val="accent1">
                <a:lumMod val="20000"/>
                <a:lumOff val="80000"/>
              </a:schemeClr>
            </a:solidFill>
            <a:ln w="28575">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a:solidFill>
                    <a:schemeClr val="tx1"/>
                  </a:solidFill>
                  <a:latin typeface="Times New Roman" panose="02020603050405020304" pitchFamily="18" charset="0"/>
                  <a:cs typeface="Times New Roman" panose="02020603050405020304" pitchFamily="18" charset="0"/>
                </a:rPr>
                <a:t>CLS</a:t>
              </a:r>
              <a:endParaRPr lang="ko-KR" altLang="en-US" sz="1400">
                <a:solidFill>
                  <a:schemeClr val="tx1"/>
                </a:solidFill>
                <a:latin typeface="Times New Roman" panose="02020603050405020304" pitchFamily="18" charset="0"/>
                <a:cs typeface="Times New Roman" panose="02020603050405020304" pitchFamily="18" charset="0"/>
              </a:endParaRPr>
            </a:p>
          </p:txBody>
        </p:sp>
        <p:cxnSp>
          <p:nvCxnSpPr>
            <p:cNvPr id="53" name="직선 연결선 52">
              <a:extLst>
                <a:ext uri="{FF2B5EF4-FFF2-40B4-BE49-F238E27FC236}">
                  <a16:creationId xmlns:a16="http://schemas.microsoft.com/office/drawing/2014/main" id="{9280B5C6-26B6-4962-B112-25E295BC660B}"/>
                </a:ext>
              </a:extLst>
            </p:cNvPr>
            <p:cNvCxnSpPr>
              <a:cxnSpLocks/>
              <a:stCxn id="61" idx="1"/>
              <a:endCxn id="52" idx="3"/>
            </p:cNvCxnSpPr>
            <p:nvPr/>
          </p:nvCxnSpPr>
          <p:spPr>
            <a:xfrm flipH="1">
              <a:off x="1446922" y="4225037"/>
              <a:ext cx="245144" cy="500379"/>
            </a:xfrm>
            <a:prstGeom prst="line">
              <a:avLst/>
            </a:prstGeom>
            <a:ln w="28575"/>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직선 연결선 53">
              <a:extLst>
                <a:ext uri="{FF2B5EF4-FFF2-40B4-BE49-F238E27FC236}">
                  <a16:creationId xmlns:a16="http://schemas.microsoft.com/office/drawing/2014/main" id="{2A2694A1-360A-4BE1-9838-D2815FD340B6}"/>
                </a:ext>
              </a:extLst>
            </p:cNvPr>
            <p:cNvCxnSpPr>
              <a:cxnSpLocks/>
              <a:stCxn id="52" idx="3"/>
              <a:endCxn id="55" idx="1"/>
            </p:cNvCxnSpPr>
            <p:nvPr/>
          </p:nvCxnSpPr>
          <p:spPr>
            <a:xfrm>
              <a:off x="1446922" y="4725416"/>
              <a:ext cx="245143" cy="560867"/>
            </a:xfrm>
            <a:prstGeom prst="line">
              <a:avLst/>
            </a:prstGeom>
            <a:ln w="28575"/>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5" name="모서리가 둥근 직사각형 19">
              <a:extLst>
                <a:ext uri="{FF2B5EF4-FFF2-40B4-BE49-F238E27FC236}">
                  <a16:creationId xmlns:a16="http://schemas.microsoft.com/office/drawing/2014/main" id="{AB52743B-9687-4F5F-B993-E38CDBAFC482}"/>
                </a:ext>
              </a:extLst>
            </p:cNvPr>
            <p:cNvSpPr/>
            <p:nvPr/>
          </p:nvSpPr>
          <p:spPr>
            <a:xfrm>
              <a:off x="1692065" y="5068365"/>
              <a:ext cx="1417851" cy="435836"/>
            </a:xfrm>
            <a:prstGeom prst="roundRect">
              <a:avLst/>
            </a:prstGeom>
            <a:solidFill>
              <a:schemeClr val="accent1">
                <a:lumMod val="20000"/>
                <a:lumOff val="80000"/>
              </a:schemeClr>
            </a:solidFill>
            <a:ln w="28575">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a:solidFill>
                    <a:schemeClr val="tx1"/>
                  </a:solidFill>
                  <a:latin typeface="Times New Roman" panose="02020603050405020304" pitchFamily="18" charset="0"/>
                  <a:cs typeface="Times New Roman" panose="02020603050405020304" pitchFamily="18" charset="0"/>
                </a:rPr>
                <a:t>Isotope shift</a:t>
              </a:r>
              <a:endParaRPr lang="ko-KR" altLang="en-US" sz="1200">
                <a:solidFill>
                  <a:schemeClr val="tx1"/>
                </a:solidFill>
                <a:latin typeface="Times New Roman" panose="02020603050405020304" pitchFamily="18" charset="0"/>
                <a:cs typeface="Times New Roman" panose="02020603050405020304" pitchFamily="18" charset="0"/>
              </a:endParaRPr>
            </a:p>
          </p:txBody>
        </p:sp>
        <p:cxnSp>
          <p:nvCxnSpPr>
            <p:cNvPr id="56" name="직선 연결선 55">
              <a:extLst>
                <a:ext uri="{FF2B5EF4-FFF2-40B4-BE49-F238E27FC236}">
                  <a16:creationId xmlns:a16="http://schemas.microsoft.com/office/drawing/2014/main" id="{7A7D1DE4-1ACD-48D8-AA56-5ACB6F3FC4AE}"/>
                </a:ext>
              </a:extLst>
            </p:cNvPr>
            <p:cNvCxnSpPr/>
            <p:nvPr/>
          </p:nvCxnSpPr>
          <p:spPr>
            <a:xfrm>
              <a:off x="3117525" y="5284408"/>
              <a:ext cx="416470" cy="0"/>
            </a:xfrm>
            <a:prstGeom prst="line">
              <a:avLst/>
            </a:prstGeom>
            <a:ln w="28575"/>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7" name="모서리가 둥근 직사각형 25">
              <a:extLst>
                <a:ext uri="{FF2B5EF4-FFF2-40B4-BE49-F238E27FC236}">
                  <a16:creationId xmlns:a16="http://schemas.microsoft.com/office/drawing/2014/main" id="{10E06B80-4E54-4D15-85B7-52EF9A8B6478}"/>
                </a:ext>
              </a:extLst>
            </p:cNvPr>
            <p:cNvSpPr/>
            <p:nvPr/>
          </p:nvSpPr>
          <p:spPr>
            <a:xfrm>
              <a:off x="3397739" y="5072479"/>
              <a:ext cx="1417851" cy="435836"/>
            </a:xfrm>
            <a:prstGeom prst="roundRect">
              <a:avLst/>
            </a:prstGeom>
            <a:solidFill>
              <a:schemeClr val="accent1">
                <a:lumMod val="20000"/>
                <a:lumOff val="80000"/>
              </a:schemeClr>
            </a:solidFill>
            <a:ln w="28575">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a:solidFill>
                    <a:schemeClr val="tx1"/>
                  </a:solidFill>
                  <a:latin typeface="Times New Roman" panose="02020603050405020304" pitchFamily="18" charset="0"/>
                  <a:cs typeface="Times New Roman" panose="02020603050405020304" pitchFamily="18" charset="0"/>
                </a:rPr>
                <a:t>Mean-square charge radii</a:t>
              </a:r>
              <a:endParaRPr lang="ko-KR" altLang="en-US" sz="1200">
                <a:solidFill>
                  <a:schemeClr val="tx1"/>
                </a:solidFill>
                <a:latin typeface="Times New Roman" panose="02020603050405020304" pitchFamily="18" charset="0"/>
                <a:cs typeface="Times New Roman" panose="02020603050405020304" pitchFamily="18" charset="0"/>
              </a:endParaRPr>
            </a:p>
          </p:txBody>
        </p:sp>
        <p:cxnSp>
          <p:nvCxnSpPr>
            <p:cNvPr id="58" name="직선 연결선 57">
              <a:extLst>
                <a:ext uri="{FF2B5EF4-FFF2-40B4-BE49-F238E27FC236}">
                  <a16:creationId xmlns:a16="http://schemas.microsoft.com/office/drawing/2014/main" id="{572C43EC-AA8F-48AE-B324-75FE6866883E}"/>
                </a:ext>
              </a:extLst>
            </p:cNvPr>
            <p:cNvCxnSpPr/>
            <p:nvPr/>
          </p:nvCxnSpPr>
          <p:spPr>
            <a:xfrm>
              <a:off x="3048408" y="4226328"/>
              <a:ext cx="416470" cy="0"/>
            </a:xfrm>
            <a:prstGeom prst="line">
              <a:avLst/>
            </a:prstGeom>
            <a:ln w="28575"/>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9" name="직선 연결선 58">
              <a:extLst>
                <a:ext uri="{FF2B5EF4-FFF2-40B4-BE49-F238E27FC236}">
                  <a16:creationId xmlns:a16="http://schemas.microsoft.com/office/drawing/2014/main" id="{0AEE72E2-2001-4786-A7D9-EDC9EAE2A07B}"/>
                </a:ext>
              </a:extLst>
            </p:cNvPr>
            <p:cNvCxnSpPr>
              <a:cxnSpLocks/>
              <a:stCxn id="61" idx="3"/>
            </p:cNvCxnSpPr>
            <p:nvPr/>
          </p:nvCxnSpPr>
          <p:spPr>
            <a:xfrm flipV="1">
              <a:off x="3109917" y="3755311"/>
              <a:ext cx="344490" cy="469726"/>
            </a:xfrm>
            <a:prstGeom prst="line">
              <a:avLst/>
            </a:prstGeom>
            <a:ln w="28575"/>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직선 연결선 59">
              <a:extLst>
                <a:ext uri="{FF2B5EF4-FFF2-40B4-BE49-F238E27FC236}">
                  <a16:creationId xmlns:a16="http://schemas.microsoft.com/office/drawing/2014/main" id="{C0978821-BC39-4624-A1BB-9D3E75C2EE47}"/>
                </a:ext>
              </a:extLst>
            </p:cNvPr>
            <p:cNvCxnSpPr>
              <a:cxnSpLocks/>
              <a:stCxn id="61" idx="3"/>
            </p:cNvCxnSpPr>
            <p:nvPr/>
          </p:nvCxnSpPr>
          <p:spPr>
            <a:xfrm>
              <a:off x="3109917" y="4225037"/>
              <a:ext cx="303501" cy="450166"/>
            </a:xfrm>
            <a:prstGeom prst="line">
              <a:avLst/>
            </a:prstGeom>
            <a:ln w="28575"/>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1" name="모서리가 둥근 직사각형 17">
              <a:extLst>
                <a:ext uri="{FF2B5EF4-FFF2-40B4-BE49-F238E27FC236}">
                  <a16:creationId xmlns:a16="http://schemas.microsoft.com/office/drawing/2014/main" id="{7B083F25-6EDA-4D68-8D6B-8BB18C017DF0}"/>
                </a:ext>
              </a:extLst>
            </p:cNvPr>
            <p:cNvSpPr/>
            <p:nvPr/>
          </p:nvSpPr>
          <p:spPr>
            <a:xfrm>
              <a:off x="1692066" y="4007119"/>
              <a:ext cx="1417851" cy="435836"/>
            </a:xfrm>
            <a:prstGeom prst="roundRect">
              <a:avLst/>
            </a:prstGeom>
            <a:solidFill>
              <a:schemeClr val="accent1">
                <a:lumMod val="20000"/>
                <a:lumOff val="80000"/>
              </a:schemeClr>
            </a:solidFill>
            <a:ln w="28575">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a:solidFill>
                    <a:schemeClr val="tx1"/>
                  </a:solidFill>
                  <a:latin typeface="Times New Roman" panose="02020603050405020304" pitchFamily="18" charset="0"/>
                  <a:cs typeface="Times New Roman" panose="02020603050405020304" pitchFamily="18" charset="0"/>
                </a:rPr>
                <a:t>Hyperfine</a:t>
              </a:r>
            </a:p>
            <a:p>
              <a:pPr algn="ctr"/>
              <a:r>
                <a:rPr lang="en-US" altLang="ko-KR" sz="1200">
                  <a:solidFill>
                    <a:schemeClr val="tx1"/>
                  </a:solidFill>
                  <a:latin typeface="Times New Roman" panose="02020603050405020304" pitchFamily="18" charset="0"/>
                  <a:cs typeface="Times New Roman" panose="02020603050405020304" pitchFamily="18" charset="0"/>
                </a:rPr>
                <a:t>Structure</a:t>
              </a:r>
              <a:endParaRPr lang="ko-KR" altLang="en-US" sz="1200">
                <a:solidFill>
                  <a:schemeClr val="tx1"/>
                </a:solidFill>
                <a:latin typeface="Times New Roman" panose="02020603050405020304" pitchFamily="18" charset="0"/>
                <a:cs typeface="Times New Roman" panose="02020603050405020304" pitchFamily="18" charset="0"/>
              </a:endParaRPr>
            </a:p>
          </p:txBody>
        </p:sp>
        <p:sp>
          <p:nvSpPr>
            <p:cNvPr id="62" name="모서리가 둥근 직사각형 21">
              <a:extLst>
                <a:ext uri="{FF2B5EF4-FFF2-40B4-BE49-F238E27FC236}">
                  <a16:creationId xmlns:a16="http://schemas.microsoft.com/office/drawing/2014/main" id="{F10B4791-8D15-44D9-8AE2-78F3C5FFD49E}"/>
                </a:ext>
              </a:extLst>
            </p:cNvPr>
            <p:cNvSpPr/>
            <p:nvPr/>
          </p:nvSpPr>
          <p:spPr>
            <a:xfrm>
              <a:off x="3413418" y="4502167"/>
              <a:ext cx="1417851" cy="435836"/>
            </a:xfrm>
            <a:prstGeom prst="roundRect">
              <a:avLst/>
            </a:prstGeom>
            <a:solidFill>
              <a:schemeClr val="accent1">
                <a:lumMod val="20000"/>
                <a:lumOff val="80000"/>
              </a:schemeClr>
            </a:solidFill>
            <a:ln w="28575">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a:solidFill>
                    <a:schemeClr val="tx1"/>
                  </a:solidFill>
                  <a:latin typeface="Times New Roman" panose="02020603050405020304" pitchFamily="18" charset="0"/>
                  <a:cs typeface="Times New Roman" panose="02020603050405020304" pitchFamily="18" charset="0"/>
                </a:rPr>
                <a:t>Nuclear spins</a:t>
              </a:r>
              <a:endParaRPr lang="ko-KR" altLang="en-US" sz="1200">
                <a:solidFill>
                  <a:schemeClr val="tx1"/>
                </a:solidFill>
                <a:latin typeface="Times New Roman" panose="02020603050405020304" pitchFamily="18" charset="0"/>
                <a:cs typeface="Times New Roman" panose="02020603050405020304" pitchFamily="18" charset="0"/>
              </a:endParaRPr>
            </a:p>
          </p:txBody>
        </p:sp>
        <p:sp>
          <p:nvSpPr>
            <p:cNvPr id="63" name="모서리가 둥근 직사각형 22">
              <a:extLst>
                <a:ext uri="{FF2B5EF4-FFF2-40B4-BE49-F238E27FC236}">
                  <a16:creationId xmlns:a16="http://schemas.microsoft.com/office/drawing/2014/main" id="{A4FC7E32-DBCD-4686-AC9F-23C6D7E3DB0B}"/>
                </a:ext>
              </a:extLst>
            </p:cNvPr>
            <p:cNvSpPr/>
            <p:nvPr/>
          </p:nvSpPr>
          <p:spPr>
            <a:xfrm>
              <a:off x="3397739" y="3537393"/>
              <a:ext cx="1417851" cy="435836"/>
            </a:xfrm>
            <a:prstGeom prst="roundRect">
              <a:avLst/>
            </a:prstGeom>
            <a:solidFill>
              <a:schemeClr val="accent1">
                <a:lumMod val="20000"/>
                <a:lumOff val="80000"/>
              </a:schemeClr>
            </a:solidFill>
            <a:ln w="28575">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90">
                  <a:solidFill>
                    <a:schemeClr val="tx1"/>
                  </a:solidFill>
                  <a:latin typeface="Times New Roman" panose="02020603050405020304" pitchFamily="18" charset="0"/>
                  <a:cs typeface="Times New Roman" panose="02020603050405020304" pitchFamily="18" charset="0"/>
                </a:rPr>
                <a:t>Electric quadrupole moments</a:t>
              </a:r>
              <a:endParaRPr lang="ko-KR" altLang="en-US" sz="1190">
                <a:solidFill>
                  <a:schemeClr val="tx1"/>
                </a:solidFill>
                <a:latin typeface="Times New Roman" panose="02020603050405020304" pitchFamily="18" charset="0"/>
                <a:cs typeface="Times New Roman" panose="02020603050405020304" pitchFamily="18" charset="0"/>
              </a:endParaRPr>
            </a:p>
          </p:txBody>
        </p:sp>
        <p:sp>
          <p:nvSpPr>
            <p:cNvPr id="64" name="모서리가 둥근 직사각형 23">
              <a:extLst>
                <a:ext uri="{FF2B5EF4-FFF2-40B4-BE49-F238E27FC236}">
                  <a16:creationId xmlns:a16="http://schemas.microsoft.com/office/drawing/2014/main" id="{2A84A780-21ED-481B-9670-59E501C4977E}"/>
                </a:ext>
              </a:extLst>
            </p:cNvPr>
            <p:cNvSpPr/>
            <p:nvPr/>
          </p:nvSpPr>
          <p:spPr>
            <a:xfrm>
              <a:off x="3397738" y="4021665"/>
              <a:ext cx="1417851" cy="435836"/>
            </a:xfrm>
            <a:prstGeom prst="roundRect">
              <a:avLst/>
            </a:prstGeom>
            <a:solidFill>
              <a:schemeClr val="accent1">
                <a:lumMod val="20000"/>
                <a:lumOff val="80000"/>
              </a:schemeClr>
            </a:solidFill>
            <a:ln w="28575">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a:solidFill>
                    <a:schemeClr val="tx1"/>
                  </a:solidFill>
                  <a:latin typeface="Times New Roman" panose="02020603050405020304" pitchFamily="18" charset="0"/>
                  <a:cs typeface="Times New Roman" panose="02020603050405020304" pitchFamily="18" charset="0"/>
                </a:rPr>
                <a:t>Magnetic dipole moments</a:t>
              </a:r>
              <a:endParaRPr lang="ko-KR" altLang="en-US" sz="1200">
                <a:solidFill>
                  <a:schemeClr val="tx1"/>
                </a:solidFill>
                <a:latin typeface="Times New Roman" panose="02020603050405020304" pitchFamily="18" charset="0"/>
                <a:cs typeface="Times New Roman" panose="02020603050405020304" pitchFamily="18" charset="0"/>
              </a:endParaRPr>
            </a:p>
          </p:txBody>
        </p:sp>
        <p:sp>
          <p:nvSpPr>
            <p:cNvPr id="65" name="모서리가 둥근 직사각형 27">
              <a:extLst>
                <a:ext uri="{FF2B5EF4-FFF2-40B4-BE49-F238E27FC236}">
                  <a16:creationId xmlns:a16="http://schemas.microsoft.com/office/drawing/2014/main" id="{60A75B34-500F-441A-AC69-9097C7F6F185}"/>
                </a:ext>
              </a:extLst>
            </p:cNvPr>
            <p:cNvSpPr/>
            <p:nvPr/>
          </p:nvSpPr>
          <p:spPr>
            <a:xfrm>
              <a:off x="540000" y="3403400"/>
              <a:ext cx="4521666" cy="2384571"/>
            </a:xfrm>
            <a:prstGeom prst="roundRect">
              <a:avLst>
                <a:gd name="adj" fmla="val 9883"/>
              </a:avLst>
            </a:prstGeom>
            <a:noFill/>
            <a:ln w="28575">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120205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4" name="TextBox 3">
            <a:extLst>
              <a:ext uri="{FF2B5EF4-FFF2-40B4-BE49-F238E27FC236}">
                <a16:creationId xmlns:a16="http://schemas.microsoft.com/office/drawing/2014/main" id="{DB975493-325C-B395-0388-8A9AEF398447}"/>
              </a:ext>
            </a:extLst>
          </p:cNvPr>
          <p:cNvSpPr txBox="1"/>
          <p:nvPr/>
        </p:nvSpPr>
        <p:spPr>
          <a:xfrm>
            <a:off x="497667" y="211790"/>
            <a:ext cx="11334334" cy="584775"/>
          </a:xfrm>
          <a:prstGeom prst="rect">
            <a:avLst/>
          </a:prstGeom>
          <a:noFill/>
        </p:spPr>
        <p:txBody>
          <a:bodyPr wrap="square" rtlCol="0">
            <a:spAutoFit/>
          </a:bodyPr>
          <a:lstStyle/>
          <a:p>
            <a:r>
              <a:rPr lang="en-US" altLang="ko-KR" sz="3200" b="1">
                <a:solidFill>
                  <a:srgbClr val="004098"/>
                </a:solidFill>
                <a:latin typeface="Times New Roman" panose="02020603050405020304" pitchFamily="18" charset="0"/>
                <a:ea typeface="SUIT SemiBold" pitchFamily="50" charset="-127"/>
                <a:cs typeface="Times New Roman" panose="02020603050405020304" pitchFamily="18" charset="0"/>
              </a:rPr>
              <a:t>Online commissioning experiments of </a:t>
            </a:r>
            <a:r>
              <a:rPr lang="en-US" altLang="ko-KR" sz="3200" b="1" err="1">
                <a:solidFill>
                  <a:srgbClr val="004098"/>
                </a:solidFill>
                <a:latin typeface="Times New Roman" panose="02020603050405020304" pitchFamily="18" charset="0"/>
                <a:ea typeface="SUIT SemiBold" pitchFamily="50" charset="-127"/>
                <a:cs typeface="Times New Roman" panose="02020603050405020304" pitchFamily="18" charset="0"/>
              </a:rPr>
              <a:t>CLaSsy</a:t>
            </a:r>
            <a:r>
              <a:rPr lang="en-US" altLang="ko-KR" sz="3200" b="1">
                <a:solidFill>
                  <a:srgbClr val="004098"/>
                </a:solidFill>
                <a:latin typeface="Times New Roman" panose="02020603050405020304" pitchFamily="18" charset="0"/>
                <a:ea typeface="SUIT SemiBold" pitchFamily="50" charset="-127"/>
                <a:cs typeface="Times New Roman" panose="02020603050405020304" pitchFamily="18" charset="0"/>
              </a:rPr>
              <a:t> (Oct.-Nov. 2024)</a:t>
            </a:r>
            <a:endParaRPr lang="ko-KR" altLang="en-US" sz="3200" b="1">
              <a:solidFill>
                <a:srgbClr val="004098"/>
              </a:solidFill>
              <a:latin typeface="Times New Roman" panose="02020603050405020304" pitchFamily="18" charset="0"/>
              <a:ea typeface="SUIT SemiBold" pitchFamily="50" charset="-127"/>
              <a:cs typeface="Times New Roman" panose="02020603050405020304" pitchFamily="18" charset="0"/>
            </a:endParaRPr>
          </a:p>
        </p:txBody>
      </p:sp>
      <p:sp>
        <p:nvSpPr>
          <p:cNvPr id="5" name="TextBox 4">
            <a:extLst>
              <a:ext uri="{FF2B5EF4-FFF2-40B4-BE49-F238E27FC236}">
                <a16:creationId xmlns:a16="http://schemas.microsoft.com/office/drawing/2014/main" id="{85AA461B-65E1-E198-5AE0-3B38C1279125}"/>
              </a:ext>
            </a:extLst>
          </p:cNvPr>
          <p:cNvSpPr txBox="1"/>
          <p:nvPr/>
        </p:nvSpPr>
        <p:spPr>
          <a:xfrm>
            <a:off x="422870" y="1661628"/>
            <a:ext cx="6794334" cy="830997"/>
          </a:xfrm>
          <a:prstGeom prst="rect">
            <a:avLst/>
          </a:prstGeom>
          <a:noFill/>
        </p:spPr>
        <p:txBody>
          <a:bodyPr wrap="square" rtlCol="0">
            <a:spAutoFit/>
          </a:bodyPr>
          <a:lstStyle/>
          <a:p>
            <a:pPr marL="285750" indent="-285750">
              <a:buClr>
                <a:srgbClr val="005391"/>
              </a:buClr>
              <a:buFont typeface="Wingdings" panose="05000000000000000000" pitchFamily="2" charset="2"/>
              <a:buChar char="§"/>
            </a:pPr>
            <a:r>
              <a:rPr lang="en-US" altLang="ko-KR" sz="2400" b="1">
                <a:latin typeface="Times New Roman" panose="02020603050405020304" pitchFamily="18" charset="0"/>
                <a:ea typeface="SUIT SemiBold" pitchFamily="50" charset="-127"/>
                <a:cs typeface="Times New Roman" panose="02020603050405020304" pitchFamily="18" charset="0"/>
              </a:rPr>
              <a:t>Collaborators</a:t>
            </a:r>
          </a:p>
          <a:p>
            <a:pPr marL="285750" indent="-285750">
              <a:buClr>
                <a:srgbClr val="005391"/>
              </a:buClr>
              <a:buFont typeface="Wingdings" panose="05000000000000000000" pitchFamily="2" charset="2"/>
              <a:buChar char="§"/>
            </a:pPr>
            <a:endParaRPr lang="en-US" altLang="ko-KR" sz="2400">
              <a:latin typeface="Times New Roman" panose="02020603050405020304" pitchFamily="18" charset="0"/>
              <a:ea typeface="SUIT SemiBold" pitchFamily="50" charset="-127"/>
              <a:cs typeface="Times New Roman" panose="02020603050405020304" pitchFamily="18" charset="0"/>
            </a:endParaRPr>
          </a:p>
        </p:txBody>
      </p:sp>
      <p:pic>
        <p:nvPicPr>
          <p:cNvPr id="1026" name="Picture 2" descr="https://centers.ibs.re.kr/img/cens_en/main/logo_cens_2023.png">
            <a:extLst>
              <a:ext uri="{FF2B5EF4-FFF2-40B4-BE49-F238E27FC236}">
                <a16:creationId xmlns:a16="http://schemas.microsoft.com/office/drawing/2014/main" id="{69B60013-9525-4DDB-871E-DBD38E13B3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832" y="2919396"/>
            <a:ext cx="2270502" cy="526092"/>
          </a:xfrm>
          <a:prstGeom prst="rect">
            <a:avLst/>
          </a:prstGeom>
          <a:noFill/>
          <a:extLst>
            <a:ext uri="{909E8E84-426E-40DD-AFC4-6F175D3DCCD1}">
              <a14:hiddenFill xmlns:a14="http://schemas.microsoft.com/office/drawing/2010/main">
                <a:solidFill>
                  <a:srgbClr val="FFFFFF"/>
                </a:solidFill>
              </a14:hiddenFill>
            </a:ext>
          </a:extLst>
        </p:spPr>
      </p:pic>
      <p:pic>
        <p:nvPicPr>
          <p:cNvPr id="6" name="그림 5">
            <a:extLst>
              <a:ext uri="{FF2B5EF4-FFF2-40B4-BE49-F238E27FC236}">
                <a16:creationId xmlns:a16="http://schemas.microsoft.com/office/drawing/2014/main" id="{DB52728A-7F29-45E8-B2B7-DBE554EE6E57}"/>
              </a:ext>
            </a:extLst>
          </p:cNvPr>
          <p:cNvPicPr>
            <a:picLocks noChangeAspect="1"/>
          </p:cNvPicPr>
          <p:nvPr/>
        </p:nvPicPr>
        <p:blipFill>
          <a:blip r:embed="rId5"/>
          <a:stretch>
            <a:fillRect/>
          </a:stretch>
        </p:blipFill>
        <p:spPr>
          <a:xfrm>
            <a:off x="4122499" y="2708478"/>
            <a:ext cx="987425" cy="947928"/>
          </a:xfrm>
          <a:prstGeom prst="rect">
            <a:avLst/>
          </a:prstGeom>
        </p:spPr>
      </p:pic>
      <p:pic>
        <p:nvPicPr>
          <p:cNvPr id="11" name="그림 10">
            <a:extLst>
              <a:ext uri="{FF2B5EF4-FFF2-40B4-BE49-F238E27FC236}">
                <a16:creationId xmlns:a16="http://schemas.microsoft.com/office/drawing/2014/main" id="{AE97ACA2-85F6-4D78-820F-5B7A5A53EFD0}"/>
              </a:ext>
            </a:extLst>
          </p:cNvPr>
          <p:cNvPicPr>
            <a:picLocks noChangeAspect="1"/>
          </p:cNvPicPr>
          <p:nvPr/>
        </p:nvPicPr>
        <p:blipFill>
          <a:blip r:embed="rId6"/>
          <a:stretch>
            <a:fillRect/>
          </a:stretch>
        </p:blipFill>
        <p:spPr>
          <a:xfrm>
            <a:off x="4057791" y="4176915"/>
            <a:ext cx="1116842" cy="1316513"/>
          </a:xfrm>
          <a:prstGeom prst="rect">
            <a:avLst/>
          </a:prstGeom>
        </p:spPr>
      </p:pic>
      <p:pic>
        <p:nvPicPr>
          <p:cNvPr id="14" name="그림 13" descr="폰트, 텍스트, 그래픽, 스크린샷이(가) 표시된 사진&#10;&#10;자동 생성된 설명">
            <a:extLst>
              <a:ext uri="{FF2B5EF4-FFF2-40B4-BE49-F238E27FC236}">
                <a16:creationId xmlns:a16="http://schemas.microsoft.com/office/drawing/2014/main" id="{56013A9E-58D4-422A-B0BC-B94BC96FEA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7667" y="4621620"/>
            <a:ext cx="3624832" cy="732611"/>
          </a:xfrm>
          <a:prstGeom prst="rect">
            <a:avLst/>
          </a:prstGeom>
        </p:spPr>
      </p:pic>
      <p:sp>
        <p:nvSpPr>
          <p:cNvPr id="17" name="TextBox 16">
            <a:extLst>
              <a:ext uri="{FF2B5EF4-FFF2-40B4-BE49-F238E27FC236}">
                <a16:creationId xmlns:a16="http://schemas.microsoft.com/office/drawing/2014/main" id="{5FE78FF9-36E1-44DA-B4F3-5A9CD0E1974C}"/>
              </a:ext>
            </a:extLst>
          </p:cNvPr>
          <p:cNvSpPr txBox="1"/>
          <p:nvPr/>
        </p:nvSpPr>
        <p:spPr>
          <a:xfrm>
            <a:off x="6203664" y="1649682"/>
            <a:ext cx="5683536" cy="6370975"/>
          </a:xfrm>
          <a:prstGeom prst="rect">
            <a:avLst/>
          </a:prstGeom>
          <a:noFill/>
        </p:spPr>
        <p:txBody>
          <a:bodyPr wrap="square" lIns="91440" tIns="45720" rIns="91440" bIns="45720" rtlCol="0" anchor="t">
            <a:spAutoFit/>
          </a:bodyPr>
          <a:lstStyle/>
          <a:p>
            <a:pPr marL="285750" indent="-285750">
              <a:buClr>
                <a:srgbClr val="005391"/>
              </a:buClr>
              <a:buFont typeface="Wingdings" panose="05000000000000000000" pitchFamily="2" charset="2"/>
              <a:buChar char="§"/>
            </a:pPr>
            <a:r>
              <a:rPr lang="en-US" altLang="ko-KR" sz="2400">
                <a:latin typeface="Times New Roman" panose="02020603050405020304" pitchFamily="18" charset="0"/>
                <a:ea typeface="SUIT SemiBold" pitchFamily="50" charset="-127"/>
                <a:cs typeface="Times New Roman" panose="02020603050405020304" pitchFamily="18" charset="0"/>
              </a:rPr>
              <a:t>Ion beams species: </a:t>
            </a:r>
            <a:r>
              <a:rPr lang="en-US" altLang="ko-KR" sz="2400" b="1" baseline="30000">
                <a:latin typeface="Times New Roman" panose="02020603050405020304" pitchFamily="18" charset="0"/>
                <a:ea typeface="SUIT SemiBold" pitchFamily="50" charset="-127"/>
                <a:cs typeface="Times New Roman" panose="02020603050405020304" pitchFamily="18" charset="0"/>
              </a:rPr>
              <a:t>23</a:t>
            </a:r>
            <a:r>
              <a:rPr lang="en-US" altLang="ko-KR" sz="2400" b="1">
                <a:latin typeface="Times New Roman" panose="02020603050405020304" pitchFamily="18" charset="0"/>
                <a:ea typeface="SUIT SemiBold" pitchFamily="50" charset="-127"/>
                <a:cs typeface="Times New Roman" panose="02020603050405020304" pitchFamily="18" charset="0"/>
              </a:rPr>
              <a:t>Na, </a:t>
            </a:r>
            <a:r>
              <a:rPr lang="en-US" altLang="ko-KR" sz="2400" b="1" baseline="30000">
                <a:latin typeface="Times New Roman" panose="02020603050405020304" pitchFamily="18" charset="0"/>
                <a:ea typeface="SUIT SemiBold" pitchFamily="50" charset="-127"/>
                <a:cs typeface="Times New Roman" panose="02020603050405020304" pitchFamily="18" charset="0"/>
              </a:rPr>
              <a:t>22</a:t>
            </a:r>
            <a:r>
              <a:rPr lang="en-US" altLang="ko-KR" sz="2400" b="1">
                <a:latin typeface="Times New Roman" panose="02020603050405020304" pitchFamily="18" charset="0"/>
                <a:ea typeface="SUIT SemiBold" pitchFamily="50" charset="-127"/>
                <a:cs typeface="Times New Roman" panose="02020603050405020304" pitchFamily="18" charset="0"/>
              </a:rPr>
              <a:t>Na, </a:t>
            </a:r>
            <a:r>
              <a:rPr lang="en-US" altLang="ko-KR" sz="2400" b="1" baseline="30000">
                <a:latin typeface="Times New Roman" panose="02020603050405020304" pitchFamily="18" charset="0"/>
                <a:ea typeface="SUIT SemiBold" pitchFamily="50" charset="-127"/>
                <a:cs typeface="Times New Roman" panose="02020603050405020304" pitchFamily="18" charset="0"/>
              </a:rPr>
              <a:t>21</a:t>
            </a:r>
            <a:r>
              <a:rPr lang="en-US" altLang="ko-KR" sz="2400" b="1">
                <a:latin typeface="Times New Roman" panose="02020603050405020304" pitchFamily="18" charset="0"/>
                <a:ea typeface="SUIT SemiBold" pitchFamily="50" charset="-127"/>
                <a:cs typeface="Times New Roman" panose="02020603050405020304" pitchFamily="18" charset="0"/>
              </a:rPr>
              <a:t>Na</a:t>
            </a:r>
          </a:p>
          <a:p>
            <a:pPr marL="285750" indent="-285750">
              <a:buClr>
                <a:srgbClr val="005391"/>
              </a:buClr>
              <a:buFont typeface="Wingdings" panose="05000000000000000000" pitchFamily="2" charset="2"/>
              <a:buChar char="§"/>
            </a:pPr>
            <a:endParaRPr lang="ko-KR" altLang="en-US" sz="2400"/>
          </a:p>
          <a:p>
            <a:pPr marL="285750" indent="-285750">
              <a:buClr>
                <a:srgbClr val="005391"/>
              </a:buClr>
              <a:buFont typeface="Wingdings" panose="05000000000000000000" pitchFamily="2" charset="2"/>
              <a:buChar char="§"/>
            </a:pPr>
            <a:r>
              <a:rPr lang="en-US" altLang="ko-KR" sz="2400">
                <a:latin typeface="Times New Roman" panose="02020603050405020304" pitchFamily="18" charset="0"/>
                <a:ea typeface="SUIT SemiBold" pitchFamily="50" charset="-127"/>
                <a:cs typeface="Times New Roman" panose="02020603050405020304" pitchFamily="18" charset="0"/>
              </a:rPr>
              <a:t>Energy: </a:t>
            </a:r>
            <a:r>
              <a:rPr lang="en-US" altLang="ko-KR" sz="2400" b="1">
                <a:latin typeface="Times New Roman" panose="02020603050405020304" pitchFamily="18" charset="0"/>
                <a:ea typeface="SUIT SemiBold" pitchFamily="50" charset="-127"/>
                <a:cs typeface="Times New Roman" panose="02020603050405020304" pitchFamily="18" charset="0"/>
              </a:rPr>
              <a:t>~ 20 keV</a:t>
            </a:r>
          </a:p>
          <a:p>
            <a:pPr marL="285750" indent="-285750">
              <a:buClr>
                <a:srgbClr val="005391"/>
              </a:buClr>
              <a:buFont typeface="Wingdings" panose="05000000000000000000" pitchFamily="2" charset="2"/>
              <a:buChar char="§"/>
            </a:pPr>
            <a:endParaRPr lang="en-US" altLang="ko-KR" sz="2400">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Font typeface="Wingdings" panose="05000000000000000000" pitchFamily="2" charset="2"/>
              <a:buChar char="§"/>
            </a:pPr>
            <a:r>
              <a:rPr lang="en-US" altLang="ko-KR" sz="2400">
                <a:latin typeface="Times New Roman"/>
                <a:ea typeface="SUIT SemiBold"/>
                <a:cs typeface="Times New Roman"/>
              </a:rPr>
              <a:t>Experimental goals: </a:t>
            </a:r>
          </a:p>
          <a:p>
            <a:pPr>
              <a:buClr>
                <a:srgbClr val="005391"/>
              </a:buClr>
            </a:pPr>
            <a:r>
              <a:rPr lang="en-US" altLang="ko-KR" sz="2400" b="1">
                <a:latin typeface="timesnewroman"/>
                <a:ea typeface="SUIT SemiBold"/>
                <a:cs typeface="Times New Roman"/>
              </a:rPr>
              <a:t>   </a:t>
            </a:r>
            <a:r>
              <a:rPr lang="en-US" altLang="ko-KR" sz="2400" b="1">
                <a:latin typeface="timesnewroman"/>
                <a:ea typeface="맑은 고딕"/>
              </a:rPr>
              <a:t>- D1 </a:t>
            </a:r>
            <a:r>
              <a:rPr lang="en-US" altLang="ko-KR" sz="2400">
                <a:latin typeface="timesnewroman"/>
                <a:ea typeface="맑은 고딕"/>
              </a:rPr>
              <a:t>(3</a:t>
            </a:r>
            <a:r>
              <a:rPr lang="en-US" altLang="ko-KR" sz="2400" baseline="30000">
                <a:latin typeface="timesnewroman"/>
                <a:ea typeface="SUIT SemiBold"/>
                <a:cs typeface="Times New Roman"/>
              </a:rPr>
              <a:t>2</a:t>
            </a:r>
            <a:r>
              <a:rPr lang="en-US" altLang="ko-KR" sz="2400">
                <a:latin typeface="timesnewroman"/>
                <a:ea typeface="맑은 고딕"/>
              </a:rPr>
              <a:t>S</a:t>
            </a:r>
            <a:r>
              <a:rPr lang="en-US" altLang="ko-KR" sz="2400" baseline="-25000">
                <a:latin typeface="timesnewroman"/>
                <a:ea typeface="맑은 고딕"/>
              </a:rPr>
              <a:t>1/2</a:t>
            </a:r>
            <a:r>
              <a:rPr lang="en-US" altLang="ko-KR" sz="2400">
                <a:latin typeface="timesnewroman"/>
                <a:ea typeface="맑은 고딕"/>
              </a:rPr>
              <a:t>→3</a:t>
            </a:r>
            <a:r>
              <a:rPr lang="en-US" altLang="ko-KR" sz="2400" baseline="30000">
                <a:latin typeface="timesnewroman"/>
                <a:ea typeface="SUIT SemiBold"/>
                <a:cs typeface="Times New Roman"/>
              </a:rPr>
              <a:t>2</a:t>
            </a:r>
            <a:r>
              <a:rPr lang="en-US" altLang="ko-KR" sz="2400">
                <a:latin typeface="timesnewroman"/>
                <a:ea typeface="맑은 고딕"/>
              </a:rPr>
              <a:t>P</a:t>
            </a:r>
            <a:r>
              <a:rPr lang="en-US" altLang="ko-KR" sz="2400" baseline="-25000">
                <a:latin typeface="timesnewroman"/>
                <a:ea typeface="맑은 고딕"/>
              </a:rPr>
              <a:t>1/2</a:t>
            </a:r>
            <a:r>
              <a:rPr lang="en-US" altLang="ko-KR" sz="2400">
                <a:latin typeface="timesnewroman"/>
                <a:ea typeface="맑은 고딕"/>
              </a:rPr>
              <a:t>) </a:t>
            </a:r>
            <a:r>
              <a:rPr lang="en-US" altLang="ko-KR" sz="2400" b="1">
                <a:latin typeface="timesnewroman"/>
                <a:ea typeface="맑은 고딕"/>
              </a:rPr>
              <a:t>transition</a:t>
            </a:r>
          </a:p>
          <a:p>
            <a:pPr>
              <a:buClr>
                <a:srgbClr val="005391"/>
              </a:buClr>
            </a:pPr>
            <a:r>
              <a:rPr lang="en-US" altLang="ko-KR" sz="2400" b="1">
                <a:latin typeface="timesnewroman"/>
                <a:ea typeface="맑은 고딕"/>
              </a:rPr>
              <a:t>   - D2 </a:t>
            </a:r>
            <a:r>
              <a:rPr lang="en-US" altLang="ko-KR" sz="2400">
                <a:latin typeface="timesnewroman"/>
                <a:ea typeface="맑은 고딕"/>
              </a:rPr>
              <a:t>(3</a:t>
            </a:r>
            <a:r>
              <a:rPr lang="en-US" altLang="ko-KR" sz="2400" baseline="30000">
                <a:latin typeface="timesnewroman"/>
                <a:ea typeface="SUIT SemiBold"/>
                <a:cs typeface="Times New Roman"/>
              </a:rPr>
              <a:t>2</a:t>
            </a:r>
            <a:r>
              <a:rPr lang="en-US" altLang="ko-KR" sz="2400">
                <a:latin typeface="timesnewroman"/>
                <a:ea typeface="맑은 고딕"/>
              </a:rPr>
              <a:t>S</a:t>
            </a:r>
            <a:r>
              <a:rPr lang="en-US" altLang="ko-KR" sz="2400" baseline="-25000">
                <a:latin typeface="timesnewroman"/>
                <a:ea typeface="맑은 고딕"/>
              </a:rPr>
              <a:t>1/2</a:t>
            </a:r>
            <a:r>
              <a:rPr lang="en-US" altLang="ko-KR" sz="2400">
                <a:latin typeface="timesnewroman"/>
                <a:ea typeface="맑은 고딕"/>
              </a:rPr>
              <a:t>→3</a:t>
            </a:r>
            <a:r>
              <a:rPr lang="en-US" altLang="ko-KR" sz="2400" baseline="30000">
                <a:latin typeface="timesnewroman"/>
                <a:ea typeface="SUIT SemiBold"/>
                <a:cs typeface="Times New Roman"/>
              </a:rPr>
              <a:t>2</a:t>
            </a:r>
            <a:r>
              <a:rPr lang="en-US" altLang="ko-KR" sz="2400">
                <a:latin typeface="timesnewroman"/>
                <a:ea typeface="맑은 고딕"/>
              </a:rPr>
              <a:t>P</a:t>
            </a:r>
            <a:r>
              <a:rPr lang="en-US" altLang="ko-KR" sz="2400" baseline="-25000">
                <a:latin typeface="timesnewroman"/>
                <a:ea typeface="맑은 고딕"/>
              </a:rPr>
              <a:t>3/2</a:t>
            </a:r>
            <a:r>
              <a:rPr lang="en-US" altLang="ko-KR" sz="2400">
                <a:latin typeface="timesnewroman"/>
                <a:ea typeface="맑은 고딕"/>
              </a:rPr>
              <a:t>) </a:t>
            </a:r>
            <a:r>
              <a:rPr lang="en-US" altLang="ko-KR" sz="2400" b="1">
                <a:latin typeface="timesnewroman"/>
                <a:ea typeface="맑은 고딕"/>
              </a:rPr>
              <a:t>transition</a:t>
            </a:r>
            <a:br>
              <a:rPr lang="en-US" altLang="ko-KR" sz="2400">
                <a:latin typeface="Times New Roman" panose="02020603050405020304" pitchFamily="18" charset="0"/>
                <a:ea typeface="SUIT SemiBold" pitchFamily="50" charset="-127"/>
                <a:cs typeface="Times New Roman" panose="02020603050405020304" pitchFamily="18" charset="0"/>
              </a:rPr>
            </a:br>
            <a:endParaRPr lang="en-US" altLang="ko-KR" sz="2400">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Font typeface="Wingdings" panose="05000000000000000000" pitchFamily="2" charset="2"/>
              <a:buChar char="§"/>
            </a:pPr>
            <a:r>
              <a:rPr lang="en-US" altLang="ko-KR" sz="2400">
                <a:latin typeface="Times New Roman"/>
                <a:ea typeface="SUIT SemiBold"/>
                <a:cs typeface="Times New Roman"/>
              </a:rPr>
              <a:t>Physics goals: </a:t>
            </a:r>
          </a:p>
          <a:p>
            <a:pPr>
              <a:buClr>
                <a:srgbClr val="005391"/>
              </a:buClr>
            </a:pPr>
            <a:r>
              <a:rPr lang="en-US" altLang="ko-KR" sz="2400" b="1">
                <a:latin typeface="Times New Roman" panose="02020603050405020304" pitchFamily="18" charset="0"/>
                <a:ea typeface="SUIT SemiBold" pitchFamily="50" charset="-127"/>
                <a:cs typeface="Times New Roman" panose="02020603050405020304" pitchFamily="18" charset="0"/>
              </a:rPr>
              <a:t> - Resolving hyperfine structures </a:t>
            </a:r>
          </a:p>
          <a:p>
            <a:pPr>
              <a:buClr>
                <a:srgbClr val="005391"/>
              </a:buClr>
            </a:pPr>
            <a:r>
              <a:rPr lang="en-US" altLang="ko-KR" sz="2400" b="1">
                <a:latin typeface="Times New Roman" panose="02020603050405020304" pitchFamily="18" charset="0"/>
                <a:ea typeface="SUIT SemiBold" pitchFamily="50" charset="-127"/>
                <a:cs typeface="Times New Roman" panose="02020603050405020304" pitchFamily="18" charset="0"/>
              </a:rPr>
              <a:t> - Determining isotope shifts</a:t>
            </a:r>
          </a:p>
          <a:p>
            <a:pPr>
              <a:buClr>
                <a:srgbClr val="005391"/>
              </a:buClr>
            </a:pPr>
            <a:endParaRPr lang="en-US" altLang="ko-KR" sz="2400">
              <a:latin typeface="Times New Roman" panose="02020603050405020304" pitchFamily="18" charset="0"/>
              <a:ea typeface="SUIT SemiBold" pitchFamily="50" charset="-127"/>
              <a:cs typeface="Times New Roman" panose="02020603050405020304" pitchFamily="18" charset="0"/>
            </a:endParaRPr>
          </a:p>
          <a:p>
            <a:pPr>
              <a:buClr>
                <a:srgbClr val="005391"/>
              </a:buClr>
            </a:pPr>
            <a:endParaRPr lang="en-US" altLang="ko-KR" sz="2400">
              <a:latin typeface="Times New Roman" panose="02020603050405020304" pitchFamily="18" charset="0"/>
              <a:ea typeface="SUIT SemiBold" pitchFamily="50" charset="-127"/>
              <a:cs typeface="Times New Roman" panose="02020603050405020304" pitchFamily="18" charset="0"/>
            </a:endParaRPr>
          </a:p>
          <a:p>
            <a:pPr>
              <a:buClr>
                <a:srgbClr val="005391"/>
              </a:buClr>
            </a:pPr>
            <a:endParaRPr lang="en-US" altLang="ko-KR" sz="2400">
              <a:latin typeface="Times New Roman" panose="02020603050405020304" pitchFamily="18" charset="0"/>
              <a:ea typeface="SUIT SemiBold" pitchFamily="50" charset="-127"/>
              <a:cs typeface="Times New Roman" panose="02020603050405020304" pitchFamily="18" charset="0"/>
            </a:endParaRPr>
          </a:p>
          <a:p>
            <a:pPr>
              <a:buClr>
                <a:srgbClr val="005391"/>
              </a:buClr>
            </a:pPr>
            <a:endParaRPr lang="en-US" altLang="ko-KR" sz="2400">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Font typeface="Wingdings" panose="05000000000000000000" pitchFamily="2" charset="2"/>
              <a:buChar char="§"/>
            </a:pPr>
            <a:endParaRPr lang="en-US" altLang="ko-KR" sz="2400">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Font typeface="Wingdings" panose="05000000000000000000" pitchFamily="2" charset="2"/>
              <a:buChar char="§"/>
            </a:pPr>
            <a:endParaRPr lang="en-US" altLang="ko-KR" sz="2400">
              <a:latin typeface="Times New Roman" panose="02020603050405020304" pitchFamily="18" charset="0"/>
              <a:ea typeface="SUIT SemiBold" pitchFamily="50" charset="-127"/>
              <a:cs typeface="Times New Roman" panose="02020603050405020304" pitchFamily="18" charset="0"/>
            </a:endParaRPr>
          </a:p>
        </p:txBody>
      </p:sp>
      <p:sp>
        <p:nvSpPr>
          <p:cNvPr id="16" name="TextBox 15">
            <a:extLst>
              <a:ext uri="{FF2B5EF4-FFF2-40B4-BE49-F238E27FC236}">
                <a16:creationId xmlns:a16="http://schemas.microsoft.com/office/drawing/2014/main" id="{76755720-4331-456B-A1C3-87E3D99F4287}"/>
              </a:ext>
            </a:extLst>
          </p:cNvPr>
          <p:cNvSpPr txBox="1"/>
          <p:nvPr/>
        </p:nvSpPr>
        <p:spPr>
          <a:xfrm>
            <a:off x="4122499" y="5483782"/>
            <a:ext cx="909398" cy="369332"/>
          </a:xfrm>
          <a:prstGeom prst="rect">
            <a:avLst/>
          </a:prstGeom>
          <a:noFill/>
        </p:spPr>
        <p:txBody>
          <a:bodyPr wrap="square" rtlCol="0">
            <a:spAutoFit/>
          </a:bodyPr>
          <a:lstStyle/>
          <a:p>
            <a:pPr algn="ctr"/>
            <a:r>
              <a:rPr lang="en-US" altLang="ko-KR" b="1"/>
              <a:t>KAFA</a:t>
            </a:r>
            <a:endParaRPr lang="ko-KR" altLang="en-US" b="1"/>
          </a:p>
        </p:txBody>
      </p:sp>
    </p:spTree>
    <p:extLst>
      <p:ext uri="{BB962C8B-B14F-4D97-AF65-F5344CB8AC3E}">
        <p14:creationId xmlns:p14="http://schemas.microsoft.com/office/powerpoint/2010/main" val="3174214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87D6D-4001-AAC8-5292-2EB8D4C0BDCB}"/>
            </a:ext>
          </a:extLst>
        </p:cNvPr>
        <p:cNvGrpSpPr/>
        <p:nvPr/>
      </p:nvGrpSpPr>
      <p:grpSpPr>
        <a:xfrm>
          <a:off x="0" y="0"/>
          <a:ext cx="0" cy="0"/>
          <a:chOff x="0" y="0"/>
          <a:chExt cx="0" cy="0"/>
        </a:xfrm>
      </p:grpSpPr>
      <p:pic>
        <p:nvPicPr>
          <p:cNvPr id="3" name="그림 2">
            <a:extLst>
              <a:ext uri="{FF2B5EF4-FFF2-40B4-BE49-F238E27FC236}">
                <a16:creationId xmlns:a16="http://schemas.microsoft.com/office/drawing/2014/main" id="{7C926666-8728-7DB3-7D9B-FF28F556F8F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4" name="TextBox 3">
            <a:extLst>
              <a:ext uri="{FF2B5EF4-FFF2-40B4-BE49-F238E27FC236}">
                <a16:creationId xmlns:a16="http://schemas.microsoft.com/office/drawing/2014/main" id="{45A5C35F-D21B-1C40-CED2-75B9147AB613}"/>
              </a:ext>
            </a:extLst>
          </p:cNvPr>
          <p:cNvSpPr txBox="1"/>
          <p:nvPr/>
        </p:nvSpPr>
        <p:spPr>
          <a:xfrm>
            <a:off x="497667" y="211790"/>
            <a:ext cx="11334334" cy="584775"/>
          </a:xfrm>
          <a:prstGeom prst="rect">
            <a:avLst/>
          </a:prstGeom>
          <a:noFill/>
        </p:spPr>
        <p:txBody>
          <a:bodyPr wrap="square" lIns="91440" tIns="45720" rIns="91440" bIns="45720" rtlCol="0" anchor="t">
            <a:spAutoFit/>
          </a:bodyPr>
          <a:lstStyle/>
          <a:p>
            <a:r>
              <a:rPr lang="en-US" altLang="ko-KR" sz="3200" b="1" dirty="0">
                <a:solidFill>
                  <a:srgbClr val="004098"/>
                </a:solidFill>
                <a:latin typeface="Times New Roman"/>
                <a:ea typeface="+mn-lt"/>
                <a:cs typeface="Times New Roman"/>
              </a:rPr>
              <a:t>Initial challenges we faced during the campaign </a:t>
            </a:r>
            <a:endParaRPr lang="en-US" sz="3200" b="1" dirty="0">
              <a:solidFill>
                <a:srgbClr val="004098"/>
              </a:solidFill>
              <a:latin typeface="Times New Roman"/>
              <a:ea typeface="맑은 고딕"/>
              <a:cs typeface="Times New Roman"/>
            </a:endParaRPr>
          </a:p>
        </p:txBody>
      </p:sp>
      <p:sp>
        <p:nvSpPr>
          <p:cNvPr id="5" name="TextBox 4">
            <a:extLst>
              <a:ext uri="{FF2B5EF4-FFF2-40B4-BE49-F238E27FC236}">
                <a16:creationId xmlns:a16="http://schemas.microsoft.com/office/drawing/2014/main" id="{0F6B48A2-811D-E942-FCB2-08423C12C844}"/>
              </a:ext>
            </a:extLst>
          </p:cNvPr>
          <p:cNvSpPr txBox="1"/>
          <p:nvPr/>
        </p:nvSpPr>
        <p:spPr>
          <a:xfrm>
            <a:off x="540000" y="1266281"/>
            <a:ext cx="10534400" cy="6124754"/>
          </a:xfrm>
          <a:prstGeom prst="rect">
            <a:avLst/>
          </a:prstGeom>
          <a:noFill/>
        </p:spPr>
        <p:txBody>
          <a:bodyPr wrap="square" lIns="91440" tIns="45720" rIns="91440" bIns="45720" rtlCol="0" anchor="t">
            <a:spAutoFit/>
          </a:bodyPr>
          <a:lstStyle/>
          <a:p>
            <a:pPr marL="514350" indent="-514350">
              <a:buClr>
                <a:srgbClr val="005391"/>
              </a:buClr>
              <a:buAutoNum type="arabicParenR"/>
            </a:pPr>
            <a:endParaRPr lang="en-US" altLang="ko-KR" sz="2800" b="1">
              <a:latin typeface="Times New Roman"/>
              <a:ea typeface="SUIT SemiBold"/>
              <a:cs typeface="Times New Roman"/>
            </a:endParaRPr>
          </a:p>
          <a:p>
            <a:pPr marL="514350" indent="-514350">
              <a:buAutoNum type="arabicParenR"/>
            </a:pPr>
            <a:r>
              <a:rPr lang="en-US" sz="2800" b="1" dirty="0">
                <a:latin typeface="Times New Roman"/>
                <a:ea typeface="SUIT SemiBold"/>
                <a:cs typeface="Times New Roman"/>
              </a:rPr>
              <a:t>Frequency drift (~ 8 MHz/min)</a:t>
            </a:r>
            <a:endParaRPr lang="en-US" sz="2800" dirty="0">
              <a:latin typeface="Times New Roman"/>
              <a:ea typeface="SUIT SemiBold"/>
              <a:cs typeface="Times New Roman"/>
            </a:endParaRPr>
          </a:p>
          <a:p>
            <a:pPr marL="514350" indent="-514350">
              <a:buAutoNum type="arabicParenR"/>
            </a:pPr>
            <a:endParaRPr lang="en-US" sz="2800">
              <a:latin typeface="Times New Roman"/>
              <a:ea typeface="SUIT SemiBold"/>
              <a:cs typeface="Times New Roman"/>
            </a:endParaRPr>
          </a:p>
          <a:p>
            <a:pPr marL="514350" indent="-514350">
              <a:buAutoNum type="arabicParenR"/>
            </a:pPr>
            <a:r>
              <a:rPr lang="en-US" sz="2800" b="1" dirty="0">
                <a:latin typeface="Times New Roman"/>
                <a:ea typeface="SUIT SemiBold"/>
                <a:cs typeface="Times New Roman"/>
              </a:rPr>
              <a:t>Background noise (Laser scattering)</a:t>
            </a:r>
            <a:endParaRPr lang="en-US">
              <a:ea typeface="맑은 고딕" panose="020F0502020204030204"/>
            </a:endParaRPr>
          </a:p>
          <a:p>
            <a:pPr marL="514350" indent="-514350">
              <a:buAutoNum type="arabicParenR"/>
            </a:pPr>
            <a:endParaRPr lang="en-US" sz="2800" b="1">
              <a:latin typeface="Times New Roman"/>
              <a:ea typeface="SUIT SemiBold"/>
              <a:cs typeface="Times New Roman"/>
            </a:endParaRPr>
          </a:p>
          <a:p>
            <a:pPr marL="514350" indent="-514350">
              <a:buClr>
                <a:srgbClr val="005391"/>
              </a:buClr>
              <a:buAutoNum type="arabicParenR"/>
            </a:pPr>
            <a:endParaRPr lang="en-US" altLang="ko-KR" sz="2800" b="1">
              <a:latin typeface="Times New Roman"/>
              <a:ea typeface="SUIT SemiBold"/>
              <a:cs typeface="Times New Roman"/>
            </a:endParaRPr>
          </a:p>
          <a:p>
            <a:pPr marL="514350" indent="-514350">
              <a:buClr>
                <a:srgbClr val="005391"/>
              </a:buClr>
              <a:buAutoNum type="arabicParenR"/>
            </a:pPr>
            <a:r>
              <a:rPr lang="en-US" altLang="ko-KR" sz="2800" b="1" dirty="0">
                <a:latin typeface="Times New Roman"/>
                <a:ea typeface="SUIT SemiBold"/>
                <a:cs typeface="Times New Roman"/>
              </a:rPr>
              <a:t>Weak signal </a:t>
            </a:r>
            <a:endParaRPr lang="en-US" dirty="0">
              <a:latin typeface="맑은 고딕" panose="020F0502020204030204"/>
              <a:ea typeface="맑은 고딕" panose="020F0502020204030204"/>
              <a:cs typeface="Times New Roman" panose="02020603050405020304" pitchFamily="18" charset="0"/>
            </a:endParaRPr>
          </a:p>
          <a:p>
            <a:pPr marL="514350" indent="-514350">
              <a:buClr>
                <a:srgbClr val="005391"/>
              </a:buClr>
              <a:buAutoNum type="arabicParenR"/>
            </a:pPr>
            <a:endParaRPr lang="en-US" altLang="ko-KR" sz="2800" b="1" dirty="0">
              <a:latin typeface="Times New Roman"/>
              <a:ea typeface="SUIT SemiBold"/>
              <a:cs typeface="Times New Roman"/>
            </a:endParaRPr>
          </a:p>
          <a:p>
            <a:pPr marL="514350" indent="-514350">
              <a:buClr>
                <a:srgbClr val="005391"/>
              </a:buClr>
              <a:buAutoNum type="arabicParenR"/>
            </a:pPr>
            <a:r>
              <a:rPr lang="en-US" altLang="ko-KR" sz="2800" b="1" dirty="0">
                <a:latin typeface="Times New Roman"/>
                <a:ea typeface="SUIT SemiBold"/>
                <a:cs typeface="Times New Roman"/>
              </a:rPr>
              <a:t>Beam energy uncertainty </a:t>
            </a:r>
            <a:endParaRPr lang="en-US" altLang="ko-KR" sz="2800" b="1" dirty="0">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AutoNum type="arabicParen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a:buClr>
                <a:srgbClr val="005391"/>
              </a:buCl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AutoNum type="arabicParen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AutoNum type="arabicParen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AutoNum type="arabicParenR"/>
            </a:pPr>
            <a:endParaRPr lang="en-US" altLang="ko-KR" sz="2800" b="1">
              <a:latin typeface="Times New Roman" panose="02020603050405020304" pitchFamily="18" charset="0"/>
              <a:ea typeface="SUIT SemiBold" pitchFamily="50" charset="-127"/>
              <a:cs typeface="Times New Roman" panose="02020603050405020304" pitchFamily="18" charset="0"/>
            </a:endParaRPr>
          </a:p>
        </p:txBody>
      </p:sp>
    </p:spTree>
    <p:extLst>
      <p:ext uri="{BB962C8B-B14F-4D97-AF65-F5344CB8AC3E}">
        <p14:creationId xmlns:p14="http://schemas.microsoft.com/office/powerpoint/2010/main" val="724330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724CC-73A5-58C3-1390-5FE0DF5441AE}"/>
            </a:ext>
          </a:extLst>
        </p:cNvPr>
        <p:cNvGrpSpPr/>
        <p:nvPr/>
      </p:nvGrpSpPr>
      <p:grpSpPr>
        <a:xfrm>
          <a:off x="0" y="0"/>
          <a:ext cx="0" cy="0"/>
          <a:chOff x="0" y="0"/>
          <a:chExt cx="0" cy="0"/>
        </a:xfrm>
      </p:grpSpPr>
      <p:pic>
        <p:nvPicPr>
          <p:cNvPr id="3" name="그림 2">
            <a:extLst>
              <a:ext uri="{FF2B5EF4-FFF2-40B4-BE49-F238E27FC236}">
                <a16:creationId xmlns:a16="http://schemas.microsoft.com/office/drawing/2014/main" id="{B5769FD4-E761-C442-EF75-72322F97310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4" name="TextBox 3">
            <a:extLst>
              <a:ext uri="{FF2B5EF4-FFF2-40B4-BE49-F238E27FC236}">
                <a16:creationId xmlns:a16="http://schemas.microsoft.com/office/drawing/2014/main" id="{8265CD80-A524-6507-8CB1-7FDF1205F258}"/>
              </a:ext>
            </a:extLst>
          </p:cNvPr>
          <p:cNvSpPr txBox="1"/>
          <p:nvPr/>
        </p:nvSpPr>
        <p:spPr>
          <a:xfrm>
            <a:off x="415376" y="-4793"/>
            <a:ext cx="11373411" cy="954107"/>
          </a:xfrm>
          <a:prstGeom prst="rect">
            <a:avLst/>
          </a:prstGeom>
          <a:noFill/>
        </p:spPr>
        <p:txBody>
          <a:bodyPr wrap="square" lIns="91440" tIns="45720" rIns="91440" bIns="45720" rtlCol="0" anchor="t">
            <a:spAutoFit/>
          </a:bodyPr>
          <a:lstStyle/>
          <a:p>
            <a:r>
              <a:rPr lang="en-US" sz="2800" b="1" dirty="0">
                <a:solidFill>
                  <a:srgbClr val="004098"/>
                </a:solidFill>
                <a:latin typeface="Times New Roman"/>
                <a:ea typeface="맑은 고딕"/>
                <a:cs typeface="Times New Roman"/>
              </a:rPr>
              <a:t>(1) </a:t>
            </a:r>
            <a:r>
              <a:rPr lang="en-US" altLang="ko-KR" sz="2800" b="1" dirty="0">
                <a:solidFill>
                  <a:srgbClr val="004098"/>
                </a:solidFill>
                <a:latin typeface="Times New Roman"/>
                <a:ea typeface="맑은 고딕"/>
                <a:cs typeface="Times New Roman"/>
              </a:rPr>
              <a:t>We added a feedback loop to the locking system </a:t>
            </a:r>
            <a:r>
              <a:rPr lang="en-US" sz="2800" b="1" dirty="0">
                <a:solidFill>
                  <a:srgbClr val="004098"/>
                </a:solidFill>
                <a:latin typeface="Times New Roman"/>
                <a:ea typeface="맑은 고딕"/>
                <a:cs typeface="Times New Roman"/>
              </a:rPr>
              <a:t>using the wavemeter</a:t>
            </a:r>
            <a:r>
              <a:rPr lang="en-US" altLang="ko-KR" sz="2800" b="1" dirty="0">
                <a:solidFill>
                  <a:srgbClr val="004098"/>
                </a:solidFill>
                <a:latin typeface="Times New Roman"/>
                <a:ea typeface="맑은 고딕"/>
                <a:cs typeface="Times New Roman"/>
              </a:rPr>
              <a:t>.</a:t>
            </a:r>
            <a:br>
              <a:rPr lang="en-US" altLang="ko-KR" sz="2800" b="1" dirty="0">
                <a:solidFill>
                  <a:srgbClr val="004098"/>
                </a:solidFill>
                <a:latin typeface="Times New Roman"/>
                <a:ea typeface="맑은 고딕"/>
                <a:cs typeface="Times New Roman"/>
              </a:rPr>
            </a:br>
            <a:r>
              <a:rPr lang="en-US" altLang="ko-KR" sz="2800" b="1" dirty="0">
                <a:solidFill>
                  <a:srgbClr val="004098"/>
                </a:solidFill>
                <a:latin typeface="Times New Roman"/>
                <a:ea typeface="맑은 고딕"/>
                <a:cs typeface="Times New Roman"/>
              </a:rPr>
              <a:t>(2) We focused the laser beam and optimized the alignment.</a:t>
            </a:r>
            <a:endParaRPr lang="ko-KR" altLang="en-US" dirty="0">
              <a:solidFill>
                <a:srgbClr val="000000"/>
              </a:solidFill>
              <a:latin typeface="맑은 고딕"/>
              <a:ea typeface="맑은 고딕"/>
              <a:cs typeface="Times New Roman"/>
            </a:endParaRPr>
          </a:p>
        </p:txBody>
      </p:sp>
      <p:grpSp>
        <p:nvGrpSpPr>
          <p:cNvPr id="23" name="그룹 22">
            <a:extLst>
              <a:ext uri="{FF2B5EF4-FFF2-40B4-BE49-F238E27FC236}">
                <a16:creationId xmlns:a16="http://schemas.microsoft.com/office/drawing/2014/main" id="{DA44E74A-9F65-4457-58EC-33586DB835B4}"/>
              </a:ext>
            </a:extLst>
          </p:cNvPr>
          <p:cNvGrpSpPr/>
          <p:nvPr/>
        </p:nvGrpSpPr>
        <p:grpSpPr>
          <a:xfrm>
            <a:off x="310975" y="2083185"/>
            <a:ext cx="8896651" cy="4401917"/>
            <a:chOff x="82762" y="1238732"/>
            <a:chExt cx="12114980" cy="5527601"/>
          </a:xfrm>
        </p:grpSpPr>
        <p:grpSp>
          <p:nvGrpSpPr>
            <p:cNvPr id="22" name="그룹 21">
              <a:extLst>
                <a:ext uri="{FF2B5EF4-FFF2-40B4-BE49-F238E27FC236}">
                  <a16:creationId xmlns:a16="http://schemas.microsoft.com/office/drawing/2014/main" id="{1CCFC919-9312-9AA8-230B-169724567B9F}"/>
                </a:ext>
              </a:extLst>
            </p:cNvPr>
            <p:cNvGrpSpPr/>
            <p:nvPr/>
          </p:nvGrpSpPr>
          <p:grpSpPr>
            <a:xfrm>
              <a:off x="82762" y="1238732"/>
              <a:ext cx="12114980" cy="5527601"/>
              <a:chOff x="82762" y="1238732"/>
              <a:chExt cx="12114980" cy="5527601"/>
            </a:xfrm>
          </p:grpSpPr>
          <p:grpSp>
            <p:nvGrpSpPr>
              <p:cNvPr id="21" name="그룹 20">
                <a:extLst>
                  <a:ext uri="{FF2B5EF4-FFF2-40B4-BE49-F238E27FC236}">
                    <a16:creationId xmlns:a16="http://schemas.microsoft.com/office/drawing/2014/main" id="{38305515-1636-1D51-CA10-E14E92D2EB8B}"/>
                  </a:ext>
                </a:extLst>
              </p:cNvPr>
              <p:cNvGrpSpPr/>
              <p:nvPr/>
            </p:nvGrpSpPr>
            <p:grpSpPr>
              <a:xfrm>
                <a:off x="82762" y="1238732"/>
                <a:ext cx="12114980" cy="5144403"/>
                <a:chOff x="82762" y="1238732"/>
                <a:chExt cx="12114980" cy="5144403"/>
              </a:xfrm>
            </p:grpSpPr>
            <p:pic>
              <p:nvPicPr>
                <p:cNvPr id="2" name="그림 1" descr="텍스트, 스크린샷, 폰트, 도표이(가) 표시된 사진&#10;&#10;AI 생성 콘텐츠는 정확하지 않을 수 있습니다.">
                  <a:extLst>
                    <a:ext uri="{FF2B5EF4-FFF2-40B4-BE49-F238E27FC236}">
                      <a16:creationId xmlns:a16="http://schemas.microsoft.com/office/drawing/2014/main" id="{27A675F1-8B4F-1D94-2D8F-2ACD0B58A758}"/>
                    </a:ext>
                  </a:extLst>
                </p:cNvPr>
                <p:cNvPicPr>
                  <a:picLocks noChangeAspect="1"/>
                </p:cNvPicPr>
                <p:nvPr/>
              </p:nvPicPr>
              <p:blipFill>
                <a:blip r:embed="rId4"/>
                <a:srcRect l="65109" t="2630" r="1262" b="25773"/>
                <a:stretch>
                  <a:fillRect/>
                </a:stretch>
              </p:blipFill>
              <p:spPr>
                <a:xfrm>
                  <a:off x="9468282" y="1682682"/>
                  <a:ext cx="2729460" cy="4357999"/>
                </a:xfrm>
                <a:prstGeom prst="rect">
                  <a:avLst/>
                </a:prstGeom>
              </p:spPr>
            </p:pic>
            <p:pic>
              <p:nvPicPr>
                <p:cNvPr id="5" name="그림 4" descr="텍스트, 컴퓨터, 전자제품, 컴퓨터 하드웨어이(가) 표시된 사진&#10;&#10;AI 생성 콘텐츠는 정확하지 않을 수 있습니다.">
                  <a:extLst>
                    <a:ext uri="{FF2B5EF4-FFF2-40B4-BE49-F238E27FC236}">
                      <a16:creationId xmlns:a16="http://schemas.microsoft.com/office/drawing/2014/main" id="{0AEBCE99-EB4A-DF7B-D97E-5A9E0EC0B8E4}"/>
                    </a:ext>
                  </a:extLst>
                </p:cNvPr>
                <p:cNvPicPr>
                  <a:picLocks noChangeAspect="1"/>
                </p:cNvPicPr>
                <p:nvPr/>
              </p:nvPicPr>
              <p:blipFill>
                <a:blip r:embed="rId5"/>
                <a:srcRect t="10931"/>
                <a:stretch>
                  <a:fillRect/>
                </a:stretch>
              </p:blipFill>
              <p:spPr>
                <a:xfrm>
                  <a:off x="5941390" y="4217295"/>
                  <a:ext cx="3147403" cy="2165840"/>
                </a:xfrm>
                <a:prstGeom prst="rect">
                  <a:avLst/>
                </a:prstGeom>
                <a:ln w="28575">
                  <a:solidFill>
                    <a:schemeClr val="tx1"/>
                  </a:solidFill>
                </a:ln>
              </p:spPr>
            </p:pic>
            <p:pic>
              <p:nvPicPr>
                <p:cNvPr id="10" name="그림 9" descr="텍스트, 도표, 스크린샷, 라인이(가) 표시된 사진&#10;&#10;AI 생성 콘텐츠는 정확하지 않을 수 있습니다.">
                  <a:extLst>
                    <a:ext uri="{FF2B5EF4-FFF2-40B4-BE49-F238E27FC236}">
                      <a16:creationId xmlns:a16="http://schemas.microsoft.com/office/drawing/2014/main" id="{88A61AF5-0C78-F8BA-EDBC-CA13B6C91DC3}"/>
                    </a:ext>
                  </a:extLst>
                </p:cNvPr>
                <p:cNvPicPr>
                  <a:picLocks noChangeAspect="1"/>
                </p:cNvPicPr>
                <p:nvPr/>
              </p:nvPicPr>
              <p:blipFill>
                <a:blip r:embed="rId6"/>
                <a:stretch>
                  <a:fillRect/>
                </a:stretch>
              </p:blipFill>
              <p:spPr>
                <a:xfrm>
                  <a:off x="82762" y="1238732"/>
                  <a:ext cx="9386959" cy="2523806"/>
                </a:xfrm>
                <a:prstGeom prst="rect">
                  <a:avLst/>
                </a:prstGeom>
                <a:ln w="57150">
                  <a:solidFill>
                    <a:schemeClr val="tx1"/>
                  </a:solidFill>
                </a:ln>
              </p:spPr>
            </p:pic>
            <p:sp>
              <p:nvSpPr>
                <p:cNvPr id="13" name="직사각형 12">
                  <a:extLst>
                    <a:ext uri="{FF2B5EF4-FFF2-40B4-BE49-F238E27FC236}">
                      <a16:creationId xmlns:a16="http://schemas.microsoft.com/office/drawing/2014/main" id="{75691F2F-28B7-379F-7EAE-59C6A8EE0518}"/>
                    </a:ext>
                  </a:extLst>
                </p:cNvPr>
                <p:cNvSpPr/>
                <p:nvPr/>
              </p:nvSpPr>
              <p:spPr>
                <a:xfrm>
                  <a:off x="9064054" y="5117649"/>
                  <a:ext cx="412986" cy="64168"/>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직사각형 13">
                  <a:extLst>
                    <a:ext uri="{FF2B5EF4-FFF2-40B4-BE49-F238E27FC236}">
                      <a16:creationId xmlns:a16="http://schemas.microsoft.com/office/drawing/2014/main" id="{79EF5469-8BA7-B428-EE38-17DCDF17A462}"/>
                    </a:ext>
                  </a:extLst>
                </p:cNvPr>
                <p:cNvSpPr/>
                <p:nvPr/>
              </p:nvSpPr>
              <p:spPr>
                <a:xfrm rot="5400000" flipV="1">
                  <a:off x="6571865" y="3227512"/>
                  <a:ext cx="2268680" cy="5237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6" name="TextBox 15">
                <a:extLst>
                  <a:ext uri="{FF2B5EF4-FFF2-40B4-BE49-F238E27FC236}">
                    <a16:creationId xmlns:a16="http://schemas.microsoft.com/office/drawing/2014/main" id="{68A3C771-CA06-53AA-EEE3-A2CA5F1A797C}"/>
                  </a:ext>
                </a:extLst>
              </p:cNvPr>
              <p:cNvSpPr txBox="1"/>
              <p:nvPr/>
            </p:nvSpPr>
            <p:spPr>
              <a:xfrm>
                <a:off x="6249929" y="6341202"/>
                <a:ext cx="2670381" cy="425131"/>
              </a:xfrm>
              <a:prstGeom prst="rect">
                <a:avLst/>
              </a:prstGeom>
              <a:noFill/>
            </p:spPr>
            <p:txBody>
              <a:bodyPr wrap="square" lIns="91440" tIns="45720" rIns="91440" bIns="45720" rtlCol="0" anchor="t">
                <a:spAutoFit/>
              </a:bodyPr>
              <a:lstStyle/>
              <a:p>
                <a:pPr algn="ctr">
                  <a:buClr>
                    <a:srgbClr val="005391"/>
                  </a:buClr>
                </a:pPr>
                <a:r>
                  <a:rPr lang="en-US" altLang="ko-KR" sz="1600" b="1" dirty="0">
                    <a:latin typeface="Times New Roman"/>
                    <a:ea typeface="SUIT SemiBold"/>
                    <a:cs typeface="Times New Roman"/>
                  </a:rPr>
                  <a:t>&lt;</a:t>
                </a:r>
                <a:r>
                  <a:rPr lang="en-US" altLang="ko-KR" sz="1600" b="1" dirty="0" err="1">
                    <a:latin typeface="Times New Roman"/>
                    <a:ea typeface="SUIT SemiBold"/>
                    <a:cs typeface="Times New Roman"/>
                  </a:rPr>
                  <a:t>DAQ&amp;Controller</a:t>
                </a:r>
                <a:r>
                  <a:rPr lang="en-US" altLang="ko-KR" sz="1600" b="1" dirty="0">
                    <a:latin typeface="Times New Roman"/>
                    <a:ea typeface="SUIT SemiBold"/>
                    <a:cs typeface="Times New Roman"/>
                  </a:rPr>
                  <a:t>&gt;</a:t>
                </a:r>
                <a:endParaRPr lang="en-US" altLang="ko-KR" sz="1600" b="1" dirty="0">
                  <a:latin typeface="Times New Roman" panose="02020603050405020304" pitchFamily="18" charset="0"/>
                  <a:ea typeface="SUIT SemiBold" pitchFamily="50" charset="-127"/>
                  <a:cs typeface="Times New Roman" panose="02020603050405020304" pitchFamily="18" charset="0"/>
                </a:endParaRPr>
              </a:p>
            </p:txBody>
          </p:sp>
        </p:grpSp>
        <p:sp>
          <p:nvSpPr>
            <p:cNvPr id="17" name="TextBox 16">
              <a:extLst>
                <a:ext uri="{FF2B5EF4-FFF2-40B4-BE49-F238E27FC236}">
                  <a16:creationId xmlns:a16="http://schemas.microsoft.com/office/drawing/2014/main" id="{5B436685-02C8-F4EC-2990-F74F9BA06DCB}"/>
                </a:ext>
              </a:extLst>
            </p:cNvPr>
            <p:cNvSpPr txBox="1"/>
            <p:nvPr/>
          </p:nvSpPr>
          <p:spPr>
            <a:xfrm>
              <a:off x="2673011" y="3346991"/>
              <a:ext cx="2536098" cy="400110"/>
            </a:xfrm>
            <a:prstGeom prst="rect">
              <a:avLst/>
            </a:prstGeom>
            <a:noFill/>
          </p:spPr>
          <p:txBody>
            <a:bodyPr wrap="square" lIns="91440" tIns="45720" rIns="91440" bIns="45720" rtlCol="0" anchor="t">
              <a:spAutoFit/>
            </a:bodyPr>
            <a:lstStyle/>
            <a:p>
              <a:pPr algn="ctr">
                <a:buClr>
                  <a:srgbClr val="005391"/>
                </a:buClr>
              </a:pPr>
              <a:r>
                <a:rPr lang="en-US" altLang="ko-KR" sz="2000" b="1" dirty="0">
                  <a:latin typeface="Times New Roman"/>
                  <a:ea typeface="SUIT SemiBold"/>
                  <a:cs typeface="Times New Roman"/>
                </a:rPr>
                <a:t>Dye Laser </a:t>
              </a:r>
              <a:endParaRPr lang="en-US" altLang="ko-KR" sz="2000" b="1" dirty="0">
                <a:latin typeface="Times New Roman" panose="02020603050405020304" pitchFamily="18" charset="0"/>
                <a:ea typeface="SUIT SemiBold" pitchFamily="50" charset="-127"/>
                <a:cs typeface="Times New Roman" panose="02020603050405020304" pitchFamily="18" charset="0"/>
              </a:endParaRPr>
            </a:p>
          </p:txBody>
        </p:sp>
      </p:grpSp>
      <p:sp>
        <p:nvSpPr>
          <p:cNvPr id="19" name="TextBox 18">
            <a:extLst>
              <a:ext uri="{FF2B5EF4-FFF2-40B4-BE49-F238E27FC236}">
                <a16:creationId xmlns:a16="http://schemas.microsoft.com/office/drawing/2014/main" id="{8777445F-4873-A36B-8006-35877A7DE58F}"/>
              </a:ext>
            </a:extLst>
          </p:cNvPr>
          <p:cNvSpPr txBox="1"/>
          <p:nvPr/>
        </p:nvSpPr>
        <p:spPr>
          <a:xfrm>
            <a:off x="89481" y="4872690"/>
            <a:ext cx="4927212" cy="1200329"/>
          </a:xfrm>
          <a:prstGeom prst="rect">
            <a:avLst/>
          </a:prstGeom>
          <a:noFill/>
        </p:spPr>
        <p:txBody>
          <a:bodyPr wrap="square" lIns="91440" tIns="45720" rIns="91440" bIns="45720" rtlCol="0" anchor="t">
            <a:spAutoFit/>
          </a:bodyPr>
          <a:lstStyle/>
          <a:p>
            <a:pPr marL="342900" indent="-342900">
              <a:buClr>
                <a:srgbClr val="005391"/>
              </a:buClr>
              <a:buFont typeface="Arial" panose="020B0604020202020204" pitchFamily="34" charset="0"/>
              <a:buChar char="•"/>
            </a:pPr>
            <a:r>
              <a:rPr lang="en-US" altLang="ko-KR" sz="2400">
                <a:latin typeface="Times New Roman"/>
                <a:ea typeface="SUIT SemiBold"/>
                <a:cs typeface="Times New Roman"/>
              </a:rPr>
              <a:t>Short term stability: ~ 300 kHz</a:t>
            </a:r>
            <a:endParaRPr lang="ko-KR" altLang="en-US"/>
          </a:p>
          <a:p>
            <a:pPr marL="342900" indent="-342900">
              <a:buFont typeface="Arial" panose="020B0604020202020204" pitchFamily="34" charset="0"/>
              <a:buChar char="•"/>
            </a:pPr>
            <a:r>
              <a:rPr lang="en-US" altLang="ko-KR" sz="2400" dirty="0">
                <a:latin typeface="Times New Roman"/>
                <a:ea typeface="SUIT SemiBold"/>
                <a:cs typeface="Times New Roman"/>
              </a:rPr>
              <a:t>Long term stability: &lt; 1 MHz</a:t>
            </a:r>
            <a:endParaRPr lang="en-US" sz="1600" dirty="0">
              <a:ea typeface="맑은 고딕" panose="020F0502020204030204"/>
            </a:endParaRPr>
          </a:p>
          <a:p>
            <a:pPr marL="342900" indent="-342900">
              <a:buClr>
                <a:srgbClr val="005391"/>
              </a:buClr>
              <a:buFont typeface="Arial" panose="020B0604020202020204" pitchFamily="34" charset="0"/>
              <a:buChar char="•"/>
            </a:pPr>
            <a:endParaRPr lang="en-US" altLang="ko-KR" sz="2400">
              <a:latin typeface="Times New Roman" panose="02020603050405020304" pitchFamily="18" charset="0"/>
              <a:ea typeface="SUIT SemiBold" pitchFamily="50" charset="-127"/>
              <a:cs typeface="Times New Roman" panose="02020603050405020304" pitchFamily="18" charset="0"/>
            </a:endParaRPr>
          </a:p>
        </p:txBody>
      </p:sp>
      <p:pic>
        <p:nvPicPr>
          <p:cNvPr id="25" name="그림 24" descr="스크린샷, 그래픽, 라인, 그래픽 디자인이(가) 표시된 사진&#10;&#10;AI 생성 콘텐츠는 정확하지 않을 수 있습니다.">
            <a:extLst>
              <a:ext uri="{FF2B5EF4-FFF2-40B4-BE49-F238E27FC236}">
                <a16:creationId xmlns:a16="http://schemas.microsoft.com/office/drawing/2014/main" id="{C4B11E59-92A2-79E8-0CD0-8CF858547EDC}"/>
              </a:ext>
            </a:extLst>
          </p:cNvPr>
          <p:cNvPicPr>
            <a:picLocks noChangeAspect="1"/>
          </p:cNvPicPr>
          <p:nvPr/>
        </p:nvPicPr>
        <p:blipFill rotWithShape="1">
          <a:blip r:embed="rId7"/>
          <a:srcRect l="38844"/>
          <a:stretch/>
        </p:blipFill>
        <p:spPr>
          <a:xfrm>
            <a:off x="9732065" y="1485022"/>
            <a:ext cx="2062247" cy="4709136"/>
          </a:xfrm>
          <a:prstGeom prst="rect">
            <a:avLst/>
          </a:prstGeom>
        </p:spPr>
      </p:pic>
      <p:sp>
        <p:nvSpPr>
          <p:cNvPr id="26" name="TextBox 25">
            <a:extLst>
              <a:ext uri="{FF2B5EF4-FFF2-40B4-BE49-F238E27FC236}">
                <a16:creationId xmlns:a16="http://schemas.microsoft.com/office/drawing/2014/main" id="{B9A64996-B4B3-8666-8A4C-A9428768A238}"/>
              </a:ext>
            </a:extLst>
          </p:cNvPr>
          <p:cNvSpPr txBox="1"/>
          <p:nvPr/>
        </p:nvSpPr>
        <p:spPr>
          <a:xfrm>
            <a:off x="9543925" y="6312022"/>
            <a:ext cx="2660027" cy="646331"/>
          </a:xfrm>
          <a:prstGeom prst="rect">
            <a:avLst/>
          </a:prstGeom>
          <a:noFill/>
        </p:spPr>
        <p:txBody>
          <a:bodyPr wrap="square" lIns="91440" tIns="45720" rIns="91440" bIns="45720" rtlCol="0" anchor="t">
            <a:spAutoFit/>
          </a:bodyPr>
          <a:lstStyle/>
          <a:p>
            <a:pPr algn="ctr">
              <a:buClr>
                <a:srgbClr val="005391"/>
              </a:buClr>
            </a:pPr>
            <a:r>
              <a:rPr lang="en-US" altLang="ko-KR" b="1" dirty="0">
                <a:latin typeface="Times New Roman"/>
                <a:ea typeface="SUIT SemiBold"/>
                <a:cs typeface="Times New Roman"/>
              </a:rPr>
              <a:t>&lt;Misaligned apertures&gt;</a:t>
            </a:r>
          </a:p>
          <a:p>
            <a:pPr marL="342900" indent="-342900" algn="ctr">
              <a:buClr>
                <a:srgbClr val="005391"/>
              </a:buClr>
              <a:buFont typeface="Arial" panose="020B0604020202020204" pitchFamily="34" charset="0"/>
              <a:buChar char="•"/>
            </a:pPr>
            <a:endParaRPr lang="en-US" altLang="ko-KR" b="1">
              <a:latin typeface="Times New Roman" panose="02020603050405020304" pitchFamily="18" charset="0"/>
              <a:ea typeface="SUIT SemiBold" pitchFamily="50" charset="-127"/>
              <a:cs typeface="Times New Roman" panose="02020603050405020304" pitchFamily="18" charset="0"/>
            </a:endParaRPr>
          </a:p>
        </p:txBody>
      </p:sp>
    </p:spTree>
    <p:extLst>
      <p:ext uri="{BB962C8B-B14F-4D97-AF65-F5344CB8AC3E}">
        <p14:creationId xmlns:p14="http://schemas.microsoft.com/office/powerpoint/2010/main" val="2969027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4" name="TextBox 3">
            <a:extLst>
              <a:ext uri="{FF2B5EF4-FFF2-40B4-BE49-F238E27FC236}">
                <a16:creationId xmlns:a16="http://schemas.microsoft.com/office/drawing/2014/main" id="{DB975493-325C-B395-0388-8A9AEF398447}"/>
              </a:ext>
            </a:extLst>
          </p:cNvPr>
          <p:cNvSpPr txBox="1"/>
          <p:nvPr/>
        </p:nvSpPr>
        <p:spPr>
          <a:xfrm>
            <a:off x="497667" y="211790"/>
            <a:ext cx="11334334" cy="584775"/>
          </a:xfrm>
          <a:prstGeom prst="rect">
            <a:avLst/>
          </a:prstGeom>
          <a:noFill/>
        </p:spPr>
        <p:txBody>
          <a:bodyPr wrap="square" lIns="91440" tIns="45720" rIns="91440" bIns="45720" rtlCol="0" anchor="t">
            <a:spAutoFit/>
          </a:bodyPr>
          <a:lstStyle/>
          <a:p>
            <a:r>
              <a:rPr lang="en-US" altLang="ko-KR" sz="3200" b="1">
                <a:solidFill>
                  <a:srgbClr val="004098"/>
                </a:solidFill>
                <a:latin typeface="Times New Roman"/>
                <a:ea typeface="SUIT SemiBold"/>
                <a:cs typeface="Times New Roman"/>
              </a:rPr>
              <a:t>(3)We doubled SNR by using bunched beams and gated DAQ</a:t>
            </a:r>
            <a:endParaRPr lang="ko-KR" altLang="en-US" sz="3200" b="1">
              <a:solidFill>
                <a:srgbClr val="004098"/>
              </a:solidFill>
              <a:latin typeface="Times New Roman"/>
              <a:ea typeface="SUIT SemiBold"/>
              <a:cs typeface="Times New Roman"/>
            </a:endParaRPr>
          </a:p>
        </p:txBody>
      </p:sp>
      <p:pic>
        <p:nvPicPr>
          <p:cNvPr id="12" name="그림 11">
            <a:extLst>
              <a:ext uri="{FF2B5EF4-FFF2-40B4-BE49-F238E27FC236}">
                <a16:creationId xmlns:a16="http://schemas.microsoft.com/office/drawing/2014/main" id="{8BA61F10-B441-4580-A055-B1A14371EE61}"/>
              </a:ext>
            </a:extLst>
          </p:cNvPr>
          <p:cNvPicPr>
            <a:picLocks noChangeAspect="1"/>
          </p:cNvPicPr>
          <p:nvPr/>
        </p:nvPicPr>
        <p:blipFill>
          <a:blip r:embed="rId4"/>
          <a:stretch>
            <a:fillRect/>
          </a:stretch>
        </p:blipFill>
        <p:spPr>
          <a:xfrm>
            <a:off x="622308" y="2099409"/>
            <a:ext cx="5153403" cy="3313817"/>
          </a:xfrm>
          <a:prstGeom prst="rect">
            <a:avLst/>
          </a:prstGeom>
          <a:ln w="9525">
            <a:solidFill>
              <a:schemeClr val="tx1"/>
            </a:solidFill>
          </a:ln>
        </p:spPr>
      </p:pic>
      <p:pic>
        <p:nvPicPr>
          <p:cNvPr id="15" name="그림 14">
            <a:extLst>
              <a:ext uri="{FF2B5EF4-FFF2-40B4-BE49-F238E27FC236}">
                <a16:creationId xmlns:a16="http://schemas.microsoft.com/office/drawing/2014/main" id="{1F02B777-FF9C-47AD-9D3A-1121DBB8E139}"/>
              </a:ext>
            </a:extLst>
          </p:cNvPr>
          <p:cNvPicPr>
            <a:picLocks noChangeAspect="1"/>
          </p:cNvPicPr>
          <p:nvPr/>
        </p:nvPicPr>
        <p:blipFill>
          <a:blip r:embed="rId5"/>
          <a:stretch>
            <a:fillRect/>
          </a:stretch>
        </p:blipFill>
        <p:spPr>
          <a:xfrm>
            <a:off x="5956286" y="1686659"/>
            <a:ext cx="2980773" cy="2363620"/>
          </a:xfrm>
          <a:prstGeom prst="rect">
            <a:avLst/>
          </a:prstGeom>
        </p:spPr>
      </p:pic>
      <p:pic>
        <p:nvPicPr>
          <p:cNvPr id="21" name="그림 20">
            <a:extLst>
              <a:ext uri="{FF2B5EF4-FFF2-40B4-BE49-F238E27FC236}">
                <a16:creationId xmlns:a16="http://schemas.microsoft.com/office/drawing/2014/main" id="{10A4044F-9C29-45D2-A555-BF11E61C60A6}"/>
              </a:ext>
            </a:extLst>
          </p:cNvPr>
          <p:cNvPicPr>
            <a:picLocks noChangeAspect="1"/>
          </p:cNvPicPr>
          <p:nvPr/>
        </p:nvPicPr>
        <p:blipFill rotWithShape="1">
          <a:blip r:embed="rId6"/>
          <a:srcRect l="7643"/>
          <a:stretch/>
        </p:blipFill>
        <p:spPr>
          <a:xfrm>
            <a:off x="6236439" y="4050279"/>
            <a:ext cx="2700620" cy="2331732"/>
          </a:xfrm>
          <a:prstGeom prst="rect">
            <a:avLst/>
          </a:prstGeom>
        </p:spPr>
      </p:pic>
      <p:sp>
        <p:nvSpPr>
          <p:cNvPr id="23" name="TextBox 22">
            <a:extLst>
              <a:ext uri="{FF2B5EF4-FFF2-40B4-BE49-F238E27FC236}">
                <a16:creationId xmlns:a16="http://schemas.microsoft.com/office/drawing/2014/main" id="{7E7D7198-BB0C-4DB0-8D38-FDC21311F2F8}"/>
              </a:ext>
            </a:extLst>
          </p:cNvPr>
          <p:cNvSpPr txBox="1"/>
          <p:nvPr/>
        </p:nvSpPr>
        <p:spPr>
          <a:xfrm>
            <a:off x="7574280" y="2099409"/>
            <a:ext cx="929640" cy="369332"/>
          </a:xfrm>
          <a:prstGeom prst="rect">
            <a:avLst/>
          </a:prstGeom>
          <a:noFill/>
        </p:spPr>
        <p:txBody>
          <a:bodyPr wrap="square" rtlCol="0">
            <a:spAutoFit/>
          </a:bodyPr>
          <a:lstStyle/>
          <a:p>
            <a:r>
              <a:rPr lang="en-US" altLang="ko-KR" b="1"/>
              <a:t>CW</a:t>
            </a:r>
            <a:endParaRPr lang="ko-KR" altLang="en-US" b="1"/>
          </a:p>
        </p:txBody>
      </p:sp>
      <p:sp>
        <p:nvSpPr>
          <p:cNvPr id="25" name="TextBox 24">
            <a:extLst>
              <a:ext uri="{FF2B5EF4-FFF2-40B4-BE49-F238E27FC236}">
                <a16:creationId xmlns:a16="http://schemas.microsoft.com/office/drawing/2014/main" id="{2E7A88B8-39AB-4BD6-9C42-BA4010D535AC}"/>
              </a:ext>
            </a:extLst>
          </p:cNvPr>
          <p:cNvSpPr txBox="1"/>
          <p:nvPr/>
        </p:nvSpPr>
        <p:spPr>
          <a:xfrm>
            <a:off x="7585485" y="4378042"/>
            <a:ext cx="1243405" cy="461665"/>
          </a:xfrm>
          <a:prstGeom prst="rect">
            <a:avLst/>
          </a:prstGeom>
          <a:noFill/>
        </p:spPr>
        <p:txBody>
          <a:bodyPr wrap="square" rtlCol="0">
            <a:spAutoFit/>
          </a:bodyPr>
          <a:lstStyle/>
          <a:p>
            <a:r>
              <a:rPr lang="en-US" altLang="ko-KR" sz="1200" b="1"/>
              <a:t>Bunched</a:t>
            </a:r>
            <a:br>
              <a:rPr lang="en-US" altLang="ko-KR" sz="1200" b="1"/>
            </a:br>
            <a:r>
              <a:rPr lang="en-US" altLang="ko-KR" sz="1200" b="1"/>
              <a:t>beam (50 Hz)</a:t>
            </a:r>
            <a:endParaRPr lang="ko-KR" altLang="en-US" sz="1200" b="1"/>
          </a:p>
        </p:txBody>
      </p:sp>
      <p:sp>
        <p:nvSpPr>
          <p:cNvPr id="24" name="TextBox 23">
            <a:extLst>
              <a:ext uri="{FF2B5EF4-FFF2-40B4-BE49-F238E27FC236}">
                <a16:creationId xmlns:a16="http://schemas.microsoft.com/office/drawing/2014/main" id="{28B26E85-7B7D-4691-AE71-3058DC9FF558}"/>
              </a:ext>
            </a:extLst>
          </p:cNvPr>
          <p:cNvSpPr txBox="1"/>
          <p:nvPr/>
        </p:nvSpPr>
        <p:spPr>
          <a:xfrm>
            <a:off x="6313170" y="1276174"/>
            <a:ext cx="2522220" cy="369332"/>
          </a:xfrm>
          <a:prstGeom prst="rect">
            <a:avLst/>
          </a:prstGeom>
          <a:noFill/>
        </p:spPr>
        <p:txBody>
          <a:bodyPr wrap="square" rtlCol="0">
            <a:spAutoFit/>
          </a:bodyPr>
          <a:lstStyle/>
          <a:p>
            <a:pPr algn="ctr"/>
            <a:r>
              <a:rPr lang="en-US" altLang="ko-KR" baseline="30000"/>
              <a:t>23</a:t>
            </a:r>
            <a:r>
              <a:rPr lang="en-US" altLang="ko-KR"/>
              <a:t>Na, D2 line</a:t>
            </a:r>
            <a:endParaRPr lang="ko-KR" altLang="en-US"/>
          </a:p>
        </p:txBody>
      </p:sp>
      <p:sp>
        <p:nvSpPr>
          <p:cNvPr id="26" name="TextBox 25">
            <a:extLst>
              <a:ext uri="{FF2B5EF4-FFF2-40B4-BE49-F238E27FC236}">
                <a16:creationId xmlns:a16="http://schemas.microsoft.com/office/drawing/2014/main" id="{1CB75E9E-FF86-4E83-BE74-71B31B1BF9BA}"/>
              </a:ext>
            </a:extLst>
          </p:cNvPr>
          <p:cNvSpPr txBox="1"/>
          <p:nvPr/>
        </p:nvSpPr>
        <p:spPr>
          <a:xfrm>
            <a:off x="8937059" y="1783706"/>
            <a:ext cx="2950141" cy="1569660"/>
          </a:xfrm>
          <a:prstGeom prst="rect">
            <a:avLst/>
          </a:prstGeom>
          <a:noFill/>
        </p:spPr>
        <p:txBody>
          <a:bodyPr wrap="square" lIns="91440" tIns="45720" rIns="91440" bIns="45720" rtlCol="0" anchor="t">
            <a:spAutoFit/>
          </a:bodyPr>
          <a:lstStyle/>
          <a:p>
            <a:r>
              <a:rPr lang="en-US" altLang="ko-KR" dirty="0">
                <a:ea typeface="맑은 고딕"/>
              </a:rPr>
              <a:t>Beam flux: </a:t>
            </a:r>
            <a:endParaRPr lang="ko-KR" altLang="en-US" dirty="0"/>
          </a:p>
          <a:p>
            <a:r>
              <a:rPr lang="en-US" altLang="ko-KR" dirty="0">
                <a:ea typeface="맑은 고딕"/>
              </a:rPr>
              <a:t>~2.8 x 10</a:t>
            </a:r>
            <a:r>
              <a:rPr lang="en-US" altLang="ko-KR" baseline="30000" dirty="0">
                <a:ea typeface="맑은 고딕"/>
              </a:rPr>
              <a:t>10</a:t>
            </a:r>
            <a:r>
              <a:rPr lang="en-US" altLang="ko-KR" dirty="0">
                <a:ea typeface="맑은 고딕"/>
              </a:rPr>
              <a:t> </a:t>
            </a:r>
            <a:r>
              <a:rPr lang="en-US" altLang="ko-KR" dirty="0" err="1">
                <a:ea typeface="맑은 고딕"/>
              </a:rPr>
              <a:t>pps</a:t>
            </a:r>
            <a:r>
              <a:rPr lang="en-US" altLang="ko-KR" dirty="0">
                <a:ea typeface="맑은 고딕"/>
              </a:rPr>
              <a:t> </a:t>
            </a:r>
            <a:r>
              <a:rPr lang="en-US" altLang="ko-KR" sz="1200" dirty="0">
                <a:ea typeface="맑은 고딕"/>
              </a:rPr>
              <a:t>(at RFQ-CB) </a:t>
            </a:r>
            <a:endParaRPr lang="en-US" dirty="0"/>
          </a:p>
          <a:p>
            <a:endParaRPr lang="en-US" sz="1200" dirty="0">
              <a:latin typeface="Malgun Gothic"/>
              <a:ea typeface="Malgun Gothic"/>
            </a:endParaRPr>
          </a:p>
          <a:p>
            <a:endParaRPr lang="en-US" sz="1200" dirty="0">
              <a:latin typeface="Malgun Gothic"/>
              <a:ea typeface="Malgun Gothic"/>
            </a:endParaRPr>
          </a:p>
          <a:p>
            <a:pPr algn="ctr"/>
            <a:r>
              <a:rPr lang="en-US" altLang="ko-KR" b="1" dirty="0">
                <a:ea typeface="맑은 고딕"/>
              </a:rPr>
              <a:t>S/N: ~1.2</a:t>
            </a:r>
            <a:br>
              <a:rPr lang="en-US" altLang="ko-KR" dirty="0"/>
            </a:br>
            <a:endParaRPr lang="ko-KR" altLang="en-US"/>
          </a:p>
        </p:txBody>
      </p:sp>
      <p:sp>
        <p:nvSpPr>
          <p:cNvPr id="28" name="TextBox 27">
            <a:extLst>
              <a:ext uri="{FF2B5EF4-FFF2-40B4-BE49-F238E27FC236}">
                <a16:creationId xmlns:a16="http://schemas.microsoft.com/office/drawing/2014/main" id="{57F9229C-C179-4DD8-9769-1B98ACAF5CC9}"/>
              </a:ext>
            </a:extLst>
          </p:cNvPr>
          <p:cNvSpPr txBox="1"/>
          <p:nvPr/>
        </p:nvSpPr>
        <p:spPr>
          <a:xfrm>
            <a:off x="8957996" y="4376527"/>
            <a:ext cx="2938743" cy="1477328"/>
          </a:xfrm>
          <a:prstGeom prst="rect">
            <a:avLst/>
          </a:prstGeom>
          <a:noFill/>
        </p:spPr>
        <p:txBody>
          <a:bodyPr wrap="square" lIns="91440" tIns="45720" rIns="91440" bIns="45720" rtlCol="0" anchor="t">
            <a:spAutoFit/>
          </a:bodyPr>
          <a:lstStyle/>
          <a:p>
            <a:pPr algn="ctr"/>
            <a:r>
              <a:rPr lang="en-US" altLang="ko-KR" b="1" dirty="0">
                <a:ea typeface="맑은 고딕"/>
              </a:rPr>
              <a:t>S/N: ~2.4</a:t>
            </a:r>
            <a:endParaRPr lang="ko-KR" altLang="en-US" dirty="0">
              <a:ea typeface="맑은 고딕"/>
            </a:endParaRPr>
          </a:p>
          <a:p>
            <a:endParaRPr lang="en-US" altLang="ko-KR" b="1">
              <a:latin typeface="맑은 고딕"/>
              <a:ea typeface="맑은 고딕"/>
            </a:endParaRPr>
          </a:p>
          <a:p>
            <a:r>
              <a:rPr lang="en-US" dirty="0">
                <a:latin typeface="Malgun Gothic"/>
                <a:ea typeface="Malgun Gothic"/>
              </a:rPr>
              <a:t>Beam flux: </a:t>
            </a:r>
            <a:endParaRPr lang="ko-KR" altLang="en-US" dirty="0">
              <a:latin typeface="Malgun Gothic"/>
              <a:ea typeface="Malgun Gothic"/>
            </a:endParaRPr>
          </a:p>
          <a:p>
            <a:r>
              <a:rPr lang="en-US" dirty="0">
                <a:latin typeface="Malgun Gothic"/>
                <a:ea typeface="Malgun Gothic"/>
              </a:rPr>
              <a:t>~2.8 x 10</a:t>
            </a:r>
            <a:r>
              <a:rPr lang="en-US" baseline="30000" dirty="0">
                <a:latin typeface="Malgun Gothic"/>
                <a:ea typeface="Malgun Gothic"/>
              </a:rPr>
              <a:t>8</a:t>
            </a:r>
            <a:r>
              <a:rPr lang="en-US" dirty="0">
                <a:latin typeface="Malgun Gothic"/>
                <a:ea typeface="Malgun Gothic"/>
              </a:rPr>
              <a:t> ppb </a:t>
            </a:r>
            <a:r>
              <a:rPr lang="en-US" sz="1200" dirty="0">
                <a:latin typeface="Malgun Gothic"/>
                <a:ea typeface="Malgun Gothic"/>
              </a:rPr>
              <a:t>(at RFQ-CB) </a:t>
            </a:r>
          </a:p>
          <a:p>
            <a:endParaRPr lang="ko-KR"/>
          </a:p>
        </p:txBody>
      </p:sp>
      <p:sp>
        <p:nvSpPr>
          <p:cNvPr id="27" name="화살표: 아래쪽 26">
            <a:extLst>
              <a:ext uri="{FF2B5EF4-FFF2-40B4-BE49-F238E27FC236}">
                <a16:creationId xmlns:a16="http://schemas.microsoft.com/office/drawing/2014/main" id="{F69758AE-3763-47D9-8ED6-11873DF260EB}"/>
              </a:ext>
            </a:extLst>
          </p:cNvPr>
          <p:cNvSpPr/>
          <p:nvPr/>
        </p:nvSpPr>
        <p:spPr>
          <a:xfrm>
            <a:off x="10199077" y="3202319"/>
            <a:ext cx="423333" cy="11079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340264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605095" y="-67632"/>
            <a:ext cx="11096342" cy="1077218"/>
          </a:xfrm>
          <a:prstGeom prst="rect">
            <a:avLst/>
          </a:prstGeom>
          <a:noFill/>
        </p:spPr>
        <p:txBody>
          <a:bodyPr wrap="square" lIns="91440" tIns="45720" rIns="91440" bIns="45720" rtlCol="0" anchor="t">
            <a:spAutoFit/>
          </a:bodyPr>
          <a:lstStyle/>
          <a:p>
            <a:r>
              <a:rPr lang="en-US" altLang="ko-KR" sz="3200" b="1">
                <a:solidFill>
                  <a:srgbClr val="004098"/>
                </a:solidFill>
                <a:latin typeface="Times New Roman"/>
                <a:ea typeface="SUIT SemiBold"/>
                <a:cs typeface="Times New Roman"/>
              </a:rPr>
              <a:t>(4)We calibrated the ion beam energy using </a:t>
            </a:r>
          </a:p>
          <a:p>
            <a:r>
              <a:rPr lang="en-US" altLang="ko-KR" sz="3200" b="1">
                <a:solidFill>
                  <a:srgbClr val="004098"/>
                </a:solidFill>
                <a:latin typeface="Times New Roman" panose="02020603050405020304" pitchFamily="18" charset="0"/>
                <a:ea typeface="SUIT SemiBold" pitchFamily="50" charset="-127"/>
                <a:cs typeface="Times New Roman" panose="02020603050405020304" pitchFamily="18" charset="0"/>
              </a:rPr>
              <a:t>collinear &amp; anti-collinear geometries</a:t>
            </a:r>
            <a:endParaRPr lang="ko-KR" altLang="en-US" sz="3200" b="1">
              <a:solidFill>
                <a:srgbClr val="004098"/>
              </a:solidFill>
              <a:latin typeface="Times New Roman" panose="02020603050405020304" pitchFamily="18" charset="0"/>
              <a:ea typeface="SUIT SemiBold" pitchFamily="50" charset="-127"/>
              <a:cs typeface="Times New Roman" panose="02020603050405020304" pitchFamily="18" charset="0"/>
            </a:endParaRPr>
          </a:p>
        </p:txBody>
      </p:sp>
      <p:pic>
        <p:nvPicPr>
          <p:cNvPr id="10" name="그림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718" y="2874541"/>
            <a:ext cx="4753115" cy="3179670"/>
          </a:xfrm>
          <a:prstGeom prst="rect">
            <a:avLst/>
          </a:prstGeom>
        </p:spPr>
      </p:pic>
      <p:pic>
        <p:nvPicPr>
          <p:cNvPr id="11" name="그림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2752" y="2874540"/>
            <a:ext cx="4783021" cy="3316403"/>
          </a:xfrm>
          <a:prstGeom prst="rect">
            <a:avLst/>
          </a:prstGeom>
        </p:spPr>
      </p:pic>
      <p:sp>
        <p:nvSpPr>
          <p:cNvPr id="14" name="TextBox 13"/>
          <p:cNvSpPr txBox="1"/>
          <p:nvPr/>
        </p:nvSpPr>
        <p:spPr>
          <a:xfrm rot="10800000">
            <a:off x="511459" y="3700910"/>
            <a:ext cx="430887" cy="1748236"/>
          </a:xfrm>
          <a:prstGeom prst="rect">
            <a:avLst/>
          </a:prstGeom>
          <a:noFill/>
        </p:spPr>
        <p:txBody>
          <a:bodyPr vert="eaVert" wrap="none" rtlCol="0">
            <a:spAutoFit/>
          </a:bodyPr>
          <a:lstStyle/>
          <a:p>
            <a:r>
              <a:rPr lang="en-US" altLang="ko-KR" sz="1600">
                <a:latin typeface="Times New Roman" panose="02020603050405020304" pitchFamily="18" charset="0"/>
                <a:cs typeface="Times New Roman" panose="02020603050405020304" pitchFamily="18" charset="0"/>
              </a:rPr>
              <a:t>Photon counts (</a:t>
            </a:r>
            <a:r>
              <a:rPr lang="en-US" altLang="ko-KR" sz="1600" err="1">
                <a:latin typeface="Times New Roman" panose="02020603050405020304" pitchFamily="18" charset="0"/>
                <a:cs typeface="Times New Roman" panose="02020603050405020304" pitchFamily="18" charset="0"/>
              </a:rPr>
              <a:t>a.u</a:t>
            </a:r>
            <a:r>
              <a:rPr lang="en-US" altLang="ko-KR" sz="1600">
                <a:latin typeface="Times New Roman" panose="02020603050405020304" pitchFamily="18" charset="0"/>
                <a:cs typeface="Times New Roman" panose="02020603050405020304" pitchFamily="18" charset="0"/>
              </a:rPr>
              <a:t>.)</a:t>
            </a:r>
            <a:endParaRPr lang="ko-KR" altLang="en-US" sz="1600">
              <a:latin typeface="Times New Roman" panose="02020603050405020304" pitchFamily="18" charset="0"/>
              <a:cs typeface="Times New Roman" panose="02020603050405020304" pitchFamily="18" charset="0"/>
            </a:endParaRPr>
          </a:p>
        </p:txBody>
      </p:sp>
      <p:sp>
        <p:nvSpPr>
          <p:cNvPr id="16" name="TextBox 15"/>
          <p:cNvSpPr txBox="1"/>
          <p:nvPr/>
        </p:nvSpPr>
        <p:spPr>
          <a:xfrm rot="10800000">
            <a:off x="5722379" y="3700910"/>
            <a:ext cx="430887" cy="1748236"/>
          </a:xfrm>
          <a:prstGeom prst="rect">
            <a:avLst/>
          </a:prstGeom>
          <a:noFill/>
        </p:spPr>
        <p:txBody>
          <a:bodyPr vert="eaVert" wrap="none" rtlCol="0">
            <a:spAutoFit/>
          </a:bodyPr>
          <a:lstStyle/>
          <a:p>
            <a:r>
              <a:rPr lang="en-US" altLang="ko-KR" sz="1600">
                <a:latin typeface="Times New Roman" panose="02020603050405020304" pitchFamily="18" charset="0"/>
                <a:cs typeface="Times New Roman" panose="02020603050405020304" pitchFamily="18" charset="0"/>
              </a:rPr>
              <a:t>Photon counts (</a:t>
            </a:r>
            <a:r>
              <a:rPr lang="en-US" altLang="ko-KR" sz="1600" err="1">
                <a:latin typeface="Times New Roman" panose="02020603050405020304" pitchFamily="18" charset="0"/>
                <a:cs typeface="Times New Roman" panose="02020603050405020304" pitchFamily="18" charset="0"/>
              </a:rPr>
              <a:t>a.u</a:t>
            </a:r>
            <a:r>
              <a:rPr lang="en-US" altLang="ko-KR" sz="1600">
                <a:latin typeface="Times New Roman" panose="02020603050405020304" pitchFamily="18" charset="0"/>
                <a:cs typeface="Times New Roman" panose="02020603050405020304" pitchFamily="18" charset="0"/>
              </a:rPr>
              <a:t>.)</a:t>
            </a:r>
            <a:endParaRPr lang="ko-KR" altLang="en-US" sz="1600">
              <a:latin typeface="Times New Roman" panose="02020603050405020304" pitchFamily="18" charset="0"/>
              <a:cs typeface="Times New Roman" panose="02020603050405020304" pitchFamily="18" charset="0"/>
            </a:endParaRPr>
          </a:p>
        </p:txBody>
      </p:sp>
      <p:sp>
        <p:nvSpPr>
          <p:cNvPr id="17" name="TextBox 16"/>
          <p:cNvSpPr txBox="1"/>
          <p:nvPr/>
        </p:nvSpPr>
        <p:spPr>
          <a:xfrm>
            <a:off x="7396838" y="6080089"/>
            <a:ext cx="2443298" cy="338554"/>
          </a:xfrm>
          <a:prstGeom prst="rect">
            <a:avLst/>
          </a:prstGeom>
          <a:noFill/>
        </p:spPr>
        <p:txBody>
          <a:bodyPr wrap="none" rtlCol="0">
            <a:spAutoFit/>
          </a:bodyPr>
          <a:lstStyle/>
          <a:p>
            <a:r>
              <a:rPr lang="en-US" altLang="ko-KR" sz="1600">
                <a:latin typeface="Times New Roman" panose="02020603050405020304" pitchFamily="18" charset="0"/>
                <a:cs typeface="Times New Roman" panose="02020603050405020304" pitchFamily="18" charset="0"/>
              </a:rPr>
              <a:t>Frequency detuning (GHz)</a:t>
            </a:r>
            <a:endParaRPr lang="ko-KR" altLang="en-US" sz="1600">
              <a:latin typeface="Times New Roman" panose="02020603050405020304" pitchFamily="18" charset="0"/>
              <a:cs typeface="Times New Roman" panose="02020603050405020304" pitchFamily="18" charset="0"/>
            </a:endParaRPr>
          </a:p>
        </p:txBody>
      </p:sp>
      <p:pic>
        <p:nvPicPr>
          <p:cNvPr id="12" name="그림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4216" y="6012983"/>
            <a:ext cx="4421287" cy="190800"/>
          </a:xfrm>
          <a:prstGeom prst="rect">
            <a:avLst/>
          </a:prstGeom>
        </p:spPr>
      </p:pic>
      <p:sp>
        <p:nvSpPr>
          <p:cNvPr id="15" name="TextBox 14"/>
          <p:cNvSpPr txBox="1"/>
          <p:nvPr/>
        </p:nvSpPr>
        <p:spPr>
          <a:xfrm>
            <a:off x="2179488" y="6105967"/>
            <a:ext cx="2443298" cy="338554"/>
          </a:xfrm>
          <a:prstGeom prst="rect">
            <a:avLst/>
          </a:prstGeom>
          <a:noFill/>
        </p:spPr>
        <p:txBody>
          <a:bodyPr wrap="none" rtlCol="0">
            <a:spAutoFit/>
          </a:bodyPr>
          <a:lstStyle/>
          <a:p>
            <a:r>
              <a:rPr lang="en-US" altLang="ko-KR" sz="1600">
                <a:latin typeface="Times New Roman" panose="02020603050405020304" pitchFamily="18" charset="0"/>
                <a:cs typeface="Times New Roman" panose="02020603050405020304" pitchFamily="18" charset="0"/>
              </a:rPr>
              <a:t>Frequency detuning (GHz)</a:t>
            </a:r>
            <a:endParaRPr lang="ko-KR" altLang="en-US" sz="1600">
              <a:latin typeface="Times New Roman" panose="02020603050405020304" pitchFamily="18" charset="0"/>
              <a:cs typeface="Times New Roman" panose="02020603050405020304" pitchFamily="18" charset="0"/>
            </a:endParaRPr>
          </a:p>
        </p:txBody>
      </p:sp>
      <p:sp>
        <p:nvSpPr>
          <p:cNvPr id="7" name="화살표: 오른쪽 6">
            <a:extLst>
              <a:ext uri="{FF2B5EF4-FFF2-40B4-BE49-F238E27FC236}">
                <a16:creationId xmlns:a16="http://schemas.microsoft.com/office/drawing/2014/main" id="{21A16031-A8A1-4C8E-BC1E-5EF5DA95A97F}"/>
              </a:ext>
            </a:extLst>
          </p:cNvPr>
          <p:cNvSpPr/>
          <p:nvPr/>
        </p:nvSpPr>
        <p:spPr>
          <a:xfrm flipH="1">
            <a:off x="2676560" y="4065607"/>
            <a:ext cx="242117" cy="190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3" name="그룹 42">
            <a:extLst>
              <a:ext uri="{FF2B5EF4-FFF2-40B4-BE49-F238E27FC236}">
                <a16:creationId xmlns:a16="http://schemas.microsoft.com/office/drawing/2014/main" id="{41C4462E-F4C2-433D-9E2B-BCE65DB7881F}"/>
              </a:ext>
            </a:extLst>
          </p:cNvPr>
          <p:cNvGrpSpPr/>
          <p:nvPr/>
        </p:nvGrpSpPr>
        <p:grpSpPr>
          <a:xfrm>
            <a:off x="1264673" y="1067202"/>
            <a:ext cx="9662653" cy="1787153"/>
            <a:chOff x="1210011" y="1086478"/>
            <a:chExt cx="9662653" cy="1787153"/>
          </a:xfrm>
        </p:grpSpPr>
        <p:pic>
          <p:nvPicPr>
            <p:cNvPr id="21" name="그림 20">
              <a:extLst>
                <a:ext uri="{FF2B5EF4-FFF2-40B4-BE49-F238E27FC236}">
                  <a16:creationId xmlns:a16="http://schemas.microsoft.com/office/drawing/2014/main" id="{6E3BC5DC-5A49-4723-8E6D-4CDC9C5BE7A2}"/>
                </a:ext>
              </a:extLst>
            </p:cNvPr>
            <p:cNvPicPr>
              <a:picLocks noChangeAspect="1"/>
            </p:cNvPicPr>
            <p:nvPr/>
          </p:nvPicPr>
          <p:blipFill rotWithShape="1">
            <a:blip r:embed="rId7"/>
            <a:srcRect b="52310"/>
            <a:stretch/>
          </p:blipFill>
          <p:spPr>
            <a:xfrm>
              <a:off x="2145857" y="1086478"/>
              <a:ext cx="7645630" cy="1748237"/>
            </a:xfrm>
            <a:prstGeom prst="rect">
              <a:avLst/>
            </a:prstGeom>
          </p:spPr>
        </p:pic>
        <p:sp>
          <p:nvSpPr>
            <p:cNvPr id="8" name="직사각형 7">
              <a:extLst>
                <a:ext uri="{FF2B5EF4-FFF2-40B4-BE49-F238E27FC236}">
                  <a16:creationId xmlns:a16="http://schemas.microsoft.com/office/drawing/2014/main" id="{71EEAE2B-49B5-49F1-BD85-B80481C70148}"/>
                </a:ext>
              </a:extLst>
            </p:cNvPr>
            <p:cNvSpPr/>
            <p:nvPr/>
          </p:nvSpPr>
          <p:spPr>
            <a:xfrm>
              <a:off x="6833477" y="2662273"/>
              <a:ext cx="872066" cy="211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직사각형 22">
              <a:extLst>
                <a:ext uri="{FF2B5EF4-FFF2-40B4-BE49-F238E27FC236}">
                  <a16:creationId xmlns:a16="http://schemas.microsoft.com/office/drawing/2014/main" id="{BF2D7BEB-16EF-4B8A-8146-DAF8E7FE74D6}"/>
                </a:ext>
              </a:extLst>
            </p:cNvPr>
            <p:cNvSpPr/>
            <p:nvPr/>
          </p:nvSpPr>
          <p:spPr>
            <a:xfrm>
              <a:off x="4268077" y="1969073"/>
              <a:ext cx="872066" cy="1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직사각형 23">
              <a:extLst>
                <a:ext uri="{FF2B5EF4-FFF2-40B4-BE49-F238E27FC236}">
                  <a16:creationId xmlns:a16="http://schemas.microsoft.com/office/drawing/2014/main" id="{A5F8AE9E-5602-47B4-B506-C3A9B1C49028}"/>
                </a:ext>
              </a:extLst>
            </p:cNvPr>
            <p:cNvSpPr/>
            <p:nvPr/>
          </p:nvSpPr>
          <p:spPr>
            <a:xfrm>
              <a:off x="2991727" y="1696349"/>
              <a:ext cx="872066" cy="1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직사각형 25">
              <a:extLst>
                <a:ext uri="{FF2B5EF4-FFF2-40B4-BE49-F238E27FC236}">
                  <a16:creationId xmlns:a16="http://schemas.microsoft.com/office/drawing/2014/main" id="{FFEDBBC0-0C0E-4617-9C91-72034F2FD040}"/>
                </a:ext>
              </a:extLst>
            </p:cNvPr>
            <p:cNvSpPr/>
            <p:nvPr/>
          </p:nvSpPr>
          <p:spPr>
            <a:xfrm>
              <a:off x="7705543" y="1458315"/>
              <a:ext cx="872066" cy="1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직사각형 26">
              <a:extLst>
                <a:ext uri="{FF2B5EF4-FFF2-40B4-BE49-F238E27FC236}">
                  <a16:creationId xmlns:a16="http://schemas.microsoft.com/office/drawing/2014/main" id="{24770DFD-8679-4A01-BC86-FC66273E2307}"/>
                </a:ext>
              </a:extLst>
            </p:cNvPr>
            <p:cNvSpPr/>
            <p:nvPr/>
          </p:nvSpPr>
          <p:spPr>
            <a:xfrm>
              <a:off x="7619093" y="1643259"/>
              <a:ext cx="872066" cy="1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직사각형 27">
              <a:extLst>
                <a:ext uri="{FF2B5EF4-FFF2-40B4-BE49-F238E27FC236}">
                  <a16:creationId xmlns:a16="http://schemas.microsoft.com/office/drawing/2014/main" id="{D1711662-228F-4F97-9F84-55488121CB05}"/>
                </a:ext>
              </a:extLst>
            </p:cNvPr>
            <p:cNvSpPr/>
            <p:nvPr/>
          </p:nvSpPr>
          <p:spPr>
            <a:xfrm>
              <a:off x="7444868" y="1921171"/>
              <a:ext cx="651054" cy="1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직사각형 28">
              <a:extLst>
                <a:ext uri="{FF2B5EF4-FFF2-40B4-BE49-F238E27FC236}">
                  <a16:creationId xmlns:a16="http://schemas.microsoft.com/office/drawing/2014/main" id="{A27F1E7D-61A8-4C0C-8924-B7B470BBADCE}"/>
                </a:ext>
              </a:extLst>
            </p:cNvPr>
            <p:cNvSpPr/>
            <p:nvPr/>
          </p:nvSpPr>
          <p:spPr>
            <a:xfrm>
              <a:off x="2373893" y="2523628"/>
              <a:ext cx="651054" cy="22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직사각형 29">
              <a:extLst>
                <a:ext uri="{FF2B5EF4-FFF2-40B4-BE49-F238E27FC236}">
                  <a16:creationId xmlns:a16="http://schemas.microsoft.com/office/drawing/2014/main" id="{29D1D3C9-3127-4B28-B0DB-D25EB5C9F4C9}"/>
                </a:ext>
              </a:extLst>
            </p:cNvPr>
            <p:cNvSpPr/>
            <p:nvPr/>
          </p:nvSpPr>
          <p:spPr>
            <a:xfrm>
              <a:off x="8547566" y="2499963"/>
              <a:ext cx="273844" cy="1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직사각형 30">
              <a:extLst>
                <a:ext uri="{FF2B5EF4-FFF2-40B4-BE49-F238E27FC236}">
                  <a16:creationId xmlns:a16="http://schemas.microsoft.com/office/drawing/2014/main" id="{A3B252DD-37CF-4A58-B5EC-D179D0945716}"/>
                </a:ext>
              </a:extLst>
            </p:cNvPr>
            <p:cNvSpPr/>
            <p:nvPr/>
          </p:nvSpPr>
          <p:spPr>
            <a:xfrm>
              <a:off x="8645197" y="2531745"/>
              <a:ext cx="651054" cy="211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직사각형 32">
              <a:extLst>
                <a:ext uri="{FF2B5EF4-FFF2-40B4-BE49-F238E27FC236}">
                  <a16:creationId xmlns:a16="http://schemas.microsoft.com/office/drawing/2014/main" id="{E203714D-9697-4EB2-ACD3-B95CD7DF2E5B}"/>
                </a:ext>
              </a:extLst>
            </p:cNvPr>
            <p:cNvSpPr/>
            <p:nvPr/>
          </p:nvSpPr>
          <p:spPr>
            <a:xfrm>
              <a:off x="9097910" y="1951104"/>
              <a:ext cx="325162" cy="211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a:extLst>
                <a:ext uri="{FF2B5EF4-FFF2-40B4-BE49-F238E27FC236}">
                  <a16:creationId xmlns:a16="http://schemas.microsoft.com/office/drawing/2014/main" id="{1E459224-EB27-48B3-8393-8668F2509D38}"/>
                </a:ext>
              </a:extLst>
            </p:cNvPr>
            <p:cNvSpPr/>
            <p:nvPr/>
          </p:nvSpPr>
          <p:spPr>
            <a:xfrm>
              <a:off x="8896598" y="2495699"/>
              <a:ext cx="273844" cy="1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a:extLst>
                <a:ext uri="{FF2B5EF4-FFF2-40B4-BE49-F238E27FC236}">
                  <a16:creationId xmlns:a16="http://schemas.microsoft.com/office/drawing/2014/main" id="{E748EF80-0154-43E2-93D2-BF96CCA366CA}"/>
                </a:ext>
              </a:extLst>
            </p:cNvPr>
            <p:cNvSpPr txBox="1"/>
            <p:nvPr/>
          </p:nvSpPr>
          <p:spPr>
            <a:xfrm>
              <a:off x="6266093" y="1767859"/>
              <a:ext cx="687968" cy="276999"/>
            </a:xfrm>
            <a:prstGeom prst="rect">
              <a:avLst/>
            </a:prstGeom>
            <a:noFill/>
          </p:spPr>
          <p:txBody>
            <a:bodyPr wrap="square" rtlCol="0">
              <a:spAutoFit/>
            </a:bodyPr>
            <a:lstStyle/>
            <a:p>
              <a:r>
                <a:rPr lang="en-US" altLang="ko-KR" sz="1200" b="1"/>
                <a:t>CEC</a:t>
              </a:r>
              <a:endParaRPr lang="ko-KR" altLang="en-US" sz="1200" b="1"/>
            </a:p>
          </p:txBody>
        </p:sp>
        <p:sp>
          <p:nvSpPr>
            <p:cNvPr id="39" name="화살표: 오른쪽 38">
              <a:extLst>
                <a:ext uri="{FF2B5EF4-FFF2-40B4-BE49-F238E27FC236}">
                  <a16:creationId xmlns:a16="http://schemas.microsoft.com/office/drawing/2014/main" id="{9E2C5516-4E64-4C9A-94F4-B67A8E63197D}"/>
                </a:ext>
              </a:extLst>
            </p:cNvPr>
            <p:cNvSpPr/>
            <p:nvPr/>
          </p:nvSpPr>
          <p:spPr>
            <a:xfrm flipH="1">
              <a:off x="9454717" y="1897219"/>
              <a:ext cx="1065233" cy="213471"/>
            </a:xfrm>
            <a:prstGeom prst="rightArrow">
              <a:avLst>
                <a:gd name="adj1" fmla="val 3440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0070C0"/>
                </a:solidFill>
              </a:endParaRPr>
            </a:p>
          </p:txBody>
        </p:sp>
        <p:sp>
          <p:nvSpPr>
            <p:cNvPr id="40" name="TextBox 39">
              <a:extLst>
                <a:ext uri="{FF2B5EF4-FFF2-40B4-BE49-F238E27FC236}">
                  <a16:creationId xmlns:a16="http://schemas.microsoft.com/office/drawing/2014/main" id="{EB5E0EC4-CFBA-4570-80AD-A9ACA83CC1E4}"/>
                </a:ext>
              </a:extLst>
            </p:cNvPr>
            <p:cNvSpPr txBox="1"/>
            <p:nvPr/>
          </p:nvSpPr>
          <p:spPr>
            <a:xfrm>
              <a:off x="9219622" y="1527912"/>
              <a:ext cx="1653042" cy="369332"/>
            </a:xfrm>
            <a:prstGeom prst="rect">
              <a:avLst/>
            </a:prstGeom>
            <a:noFill/>
          </p:spPr>
          <p:txBody>
            <a:bodyPr wrap="square" rtlCol="0">
              <a:spAutoFit/>
            </a:bodyPr>
            <a:lstStyle/>
            <a:p>
              <a:r>
                <a:rPr lang="en-US" altLang="ko-KR" b="1">
                  <a:solidFill>
                    <a:srgbClr val="0070C0"/>
                  </a:solidFill>
                </a:rPr>
                <a:t>Anti-collinear</a:t>
              </a:r>
              <a:endParaRPr lang="ko-KR" altLang="en-US" b="1">
                <a:solidFill>
                  <a:srgbClr val="0070C0"/>
                </a:solidFill>
              </a:endParaRPr>
            </a:p>
          </p:txBody>
        </p:sp>
        <p:sp>
          <p:nvSpPr>
            <p:cNvPr id="41" name="화살표: 오른쪽 40">
              <a:extLst>
                <a:ext uri="{FF2B5EF4-FFF2-40B4-BE49-F238E27FC236}">
                  <a16:creationId xmlns:a16="http://schemas.microsoft.com/office/drawing/2014/main" id="{E6E440B3-0347-4623-89E1-9F1BB8A19153}"/>
                </a:ext>
              </a:extLst>
            </p:cNvPr>
            <p:cNvSpPr/>
            <p:nvPr/>
          </p:nvSpPr>
          <p:spPr>
            <a:xfrm>
              <a:off x="1259335" y="2343418"/>
              <a:ext cx="1065234" cy="213471"/>
            </a:xfrm>
            <a:prstGeom prst="rightArrow">
              <a:avLst>
                <a:gd name="adj1" fmla="val 34408"/>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0070C0"/>
                </a:solidFill>
              </a:endParaRPr>
            </a:p>
          </p:txBody>
        </p:sp>
        <p:sp>
          <p:nvSpPr>
            <p:cNvPr id="42" name="TextBox 41">
              <a:extLst>
                <a:ext uri="{FF2B5EF4-FFF2-40B4-BE49-F238E27FC236}">
                  <a16:creationId xmlns:a16="http://schemas.microsoft.com/office/drawing/2014/main" id="{160C5E1A-3A11-4045-A850-0F09B24A8A6A}"/>
                </a:ext>
              </a:extLst>
            </p:cNvPr>
            <p:cNvSpPr txBox="1"/>
            <p:nvPr/>
          </p:nvSpPr>
          <p:spPr>
            <a:xfrm>
              <a:off x="1210011" y="1969073"/>
              <a:ext cx="1163882" cy="369332"/>
            </a:xfrm>
            <a:prstGeom prst="rect">
              <a:avLst/>
            </a:prstGeom>
            <a:noFill/>
          </p:spPr>
          <p:txBody>
            <a:bodyPr wrap="square" rtlCol="0">
              <a:spAutoFit/>
            </a:bodyPr>
            <a:lstStyle/>
            <a:p>
              <a:r>
                <a:rPr lang="en-US" altLang="ko-KR" b="1">
                  <a:solidFill>
                    <a:srgbClr val="FF0000"/>
                  </a:solidFill>
                </a:rPr>
                <a:t>Collinear</a:t>
              </a:r>
              <a:endParaRPr lang="ko-KR" altLang="en-US" b="1">
                <a:solidFill>
                  <a:srgbClr val="FF0000"/>
                </a:solidFill>
              </a:endParaRPr>
            </a:p>
          </p:txBody>
        </p:sp>
      </p:grpSp>
      <p:sp>
        <p:nvSpPr>
          <p:cNvPr id="44" name="화살표: 오른쪽 43">
            <a:extLst>
              <a:ext uri="{FF2B5EF4-FFF2-40B4-BE49-F238E27FC236}">
                <a16:creationId xmlns:a16="http://schemas.microsoft.com/office/drawing/2014/main" id="{2D32A6F4-5ED6-41AE-9C64-9180401539E5}"/>
              </a:ext>
            </a:extLst>
          </p:cNvPr>
          <p:cNvSpPr/>
          <p:nvPr/>
        </p:nvSpPr>
        <p:spPr>
          <a:xfrm>
            <a:off x="2428555" y="4547096"/>
            <a:ext cx="242118" cy="190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TextBox 44">
            <a:extLst>
              <a:ext uri="{FF2B5EF4-FFF2-40B4-BE49-F238E27FC236}">
                <a16:creationId xmlns:a16="http://schemas.microsoft.com/office/drawing/2014/main" id="{8F5F4A24-1E33-40B7-AD98-5386D0B3BC8E}"/>
              </a:ext>
            </a:extLst>
          </p:cNvPr>
          <p:cNvSpPr txBox="1"/>
          <p:nvPr/>
        </p:nvSpPr>
        <p:spPr>
          <a:xfrm>
            <a:off x="1276432" y="3280990"/>
            <a:ext cx="1813902" cy="369332"/>
          </a:xfrm>
          <a:prstGeom prst="rect">
            <a:avLst/>
          </a:prstGeom>
          <a:noFill/>
        </p:spPr>
        <p:txBody>
          <a:bodyPr wrap="square" lIns="91440" tIns="45720" rIns="91440" bIns="45720" rtlCol="0" anchor="t">
            <a:spAutoFit/>
          </a:bodyPr>
          <a:lstStyle/>
          <a:p>
            <a:r>
              <a:rPr lang="en-US" altLang="ko-KR" i="1">
                <a:latin typeface="timesnewroman "/>
                <a:ea typeface="맑은 고딕"/>
              </a:rPr>
              <a:t>E </a:t>
            </a:r>
            <a:r>
              <a:rPr lang="en-US" altLang="ko-KR">
                <a:latin typeface="timesnewroman "/>
                <a:ea typeface="맑은 고딕"/>
              </a:rPr>
              <a:t>= ~19.93 keV</a:t>
            </a:r>
            <a:endParaRPr lang="ko-KR" altLang="en-US">
              <a:latin typeface="timesnewroman "/>
              <a:ea typeface="맑은 고딕"/>
            </a:endParaRPr>
          </a:p>
        </p:txBody>
      </p:sp>
      <p:sp>
        <p:nvSpPr>
          <p:cNvPr id="46" name="TextBox 45">
            <a:extLst>
              <a:ext uri="{FF2B5EF4-FFF2-40B4-BE49-F238E27FC236}">
                <a16:creationId xmlns:a16="http://schemas.microsoft.com/office/drawing/2014/main" id="{BF1748FE-3488-4A29-BBD8-2D2C22254753}"/>
              </a:ext>
            </a:extLst>
          </p:cNvPr>
          <p:cNvSpPr txBox="1"/>
          <p:nvPr/>
        </p:nvSpPr>
        <p:spPr>
          <a:xfrm>
            <a:off x="8603694" y="3278877"/>
            <a:ext cx="1807387" cy="369332"/>
          </a:xfrm>
          <a:prstGeom prst="rect">
            <a:avLst/>
          </a:prstGeom>
          <a:noFill/>
        </p:spPr>
        <p:txBody>
          <a:bodyPr wrap="square" rtlCol="0">
            <a:spAutoFit/>
          </a:bodyPr>
          <a:lstStyle/>
          <a:p>
            <a:r>
              <a:rPr lang="en-US" altLang="ko-KR" i="1">
                <a:latin typeface="timesnewroman "/>
              </a:rPr>
              <a:t>E </a:t>
            </a:r>
            <a:r>
              <a:rPr lang="en-US" altLang="ko-KR">
                <a:latin typeface="timesnewroman "/>
              </a:rPr>
              <a:t>= ~19.92 keV</a:t>
            </a:r>
            <a:endParaRPr lang="ko-KR" altLang="en-US">
              <a:latin typeface="timesnewroman "/>
            </a:endParaRPr>
          </a:p>
        </p:txBody>
      </p:sp>
      <p:sp>
        <p:nvSpPr>
          <p:cNvPr id="3" name="TextBox 2">
            <a:extLst>
              <a:ext uri="{FF2B5EF4-FFF2-40B4-BE49-F238E27FC236}">
                <a16:creationId xmlns:a16="http://schemas.microsoft.com/office/drawing/2014/main" id="{11707F6D-AFD8-959E-2CAC-F9C57F337983}"/>
              </a:ext>
            </a:extLst>
          </p:cNvPr>
          <p:cNvSpPr txBox="1"/>
          <p:nvPr/>
        </p:nvSpPr>
        <p:spPr>
          <a:xfrm>
            <a:off x="2266708" y="4240943"/>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timesnewroman"/>
              </a:rPr>
              <a:t>- 7 eV</a:t>
            </a:r>
            <a:endParaRPr lang="ko-KR" altLang="en-US"/>
          </a:p>
          <a:p>
            <a:pPr algn="ctr"/>
            <a:endParaRPr lang="ko-KR" altLang="en-US"/>
          </a:p>
        </p:txBody>
      </p:sp>
    </p:spTree>
    <p:extLst>
      <p:ext uri="{BB962C8B-B14F-4D97-AF65-F5344CB8AC3E}">
        <p14:creationId xmlns:p14="http://schemas.microsoft.com/office/powerpoint/2010/main" val="1024902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540000" y="211790"/>
            <a:ext cx="10769684" cy="584775"/>
          </a:xfrm>
          <a:prstGeom prst="rect">
            <a:avLst/>
          </a:prstGeom>
          <a:noFill/>
        </p:spPr>
        <p:txBody>
          <a:bodyPr wrap="square" rtlCol="0">
            <a:spAutoFit/>
          </a:bodyPr>
          <a:lstStyle/>
          <a:p>
            <a:r>
              <a:rPr lang="en-US" altLang="ko-KR" sz="3200" b="1">
                <a:solidFill>
                  <a:srgbClr val="004098"/>
                </a:solidFill>
                <a:latin typeface="Times New Roman" panose="02020603050405020304" pitchFamily="18" charset="0"/>
                <a:ea typeface="SUIT SemiBold" pitchFamily="50" charset="-127"/>
                <a:cs typeface="Times New Roman" panose="02020603050405020304" pitchFamily="18" charset="0"/>
              </a:rPr>
              <a:t>Preliminary results 1 </a:t>
            </a:r>
            <a:endParaRPr lang="ko-KR" altLang="en-US" sz="3200" b="1">
              <a:solidFill>
                <a:srgbClr val="004098"/>
              </a:solidFill>
              <a:latin typeface="Times New Roman" panose="02020603050405020304" pitchFamily="18" charset="0"/>
              <a:ea typeface="SUIT SemiBold" pitchFamily="50" charset="-127"/>
              <a:cs typeface="Times New Roman" panose="02020603050405020304" pitchFamily="18" charset="0"/>
            </a:endParaRPr>
          </a:p>
        </p:txBody>
      </p:sp>
      <p:sp>
        <p:nvSpPr>
          <p:cNvPr id="3" name="TextBox 2">
            <a:extLst>
              <a:ext uri="{FF2B5EF4-FFF2-40B4-BE49-F238E27FC236}">
                <a16:creationId xmlns:a16="http://schemas.microsoft.com/office/drawing/2014/main" id="{85AA461B-65E1-E198-5AE0-3B38C1279125}"/>
              </a:ext>
            </a:extLst>
          </p:cNvPr>
          <p:cNvSpPr txBox="1"/>
          <p:nvPr/>
        </p:nvSpPr>
        <p:spPr>
          <a:xfrm>
            <a:off x="539917" y="1265259"/>
            <a:ext cx="7780700" cy="646331"/>
          </a:xfrm>
          <a:prstGeom prst="rect">
            <a:avLst/>
          </a:prstGeom>
          <a:noFill/>
        </p:spPr>
        <p:txBody>
          <a:bodyPr wrap="square" lIns="91440" tIns="45720" rIns="91440" bIns="45720" rtlCol="0" anchor="t">
            <a:spAutoFit/>
          </a:bodyPr>
          <a:lstStyle/>
          <a:p>
            <a:pPr marL="285750" indent="-285750">
              <a:buClr>
                <a:srgbClr val="005391"/>
              </a:buClr>
              <a:buFont typeface="Wingdings" panose="05000000000000000000" pitchFamily="2" charset="2"/>
              <a:buChar char="§"/>
            </a:pPr>
            <a:r>
              <a:rPr lang="en-US" altLang="ko-KR" b="1">
                <a:latin typeface="Times New Roman"/>
                <a:ea typeface="SUIT SemiBold"/>
                <a:cs typeface="Times New Roman"/>
              </a:rPr>
              <a:t>Optical spectra of </a:t>
            </a:r>
            <a:r>
              <a:rPr lang="en-US" altLang="ko-KR" b="1" baseline="30000">
                <a:solidFill>
                  <a:prstClr val="black"/>
                </a:solidFill>
                <a:latin typeface="Times New Roman"/>
                <a:ea typeface="맑은 고딕"/>
                <a:cs typeface="Times New Roman"/>
              </a:rPr>
              <a:t>23</a:t>
            </a:r>
            <a:r>
              <a:rPr lang="en-US" altLang="ko-KR" b="1">
                <a:solidFill>
                  <a:prstClr val="black"/>
                </a:solidFill>
                <a:latin typeface="Times New Roman"/>
                <a:ea typeface="맑은 고딕"/>
                <a:cs typeface="Times New Roman"/>
              </a:rPr>
              <a:t>Na D1 and D2 transitions </a:t>
            </a:r>
            <a:endParaRPr lang="ko-KR" altLang="en-US">
              <a:solidFill>
                <a:prstClr val="black"/>
              </a:solidFill>
              <a:latin typeface="맑은 고딕" panose="020F0502020204030204"/>
              <a:ea typeface="맑은 고딕" panose="020B0503020000020004" pitchFamily="34" charset="-127"/>
              <a:cs typeface="Times New Roman"/>
            </a:endParaRPr>
          </a:p>
          <a:p>
            <a:pPr>
              <a:buClr>
                <a:srgbClr val="005391"/>
              </a:buClr>
            </a:pPr>
            <a:r>
              <a:rPr lang="en-US" altLang="ko-KR" b="1">
                <a:solidFill>
                  <a:prstClr val="black"/>
                </a:solidFill>
                <a:latin typeface="Times New Roman"/>
                <a:ea typeface="맑은 고딕"/>
                <a:cs typeface="Times New Roman"/>
              </a:rPr>
              <a:t>     (CW beams)</a:t>
            </a:r>
            <a:endParaRPr lang="ko-KR" altLang="en-US">
              <a:solidFill>
                <a:prstClr val="black"/>
              </a:solidFill>
              <a:ea typeface="맑은 고딕" panose="020B0503020000020004" pitchFamily="34" charset="-127"/>
            </a:endParaRPr>
          </a:p>
        </p:txBody>
      </p:sp>
      <p:pic>
        <p:nvPicPr>
          <p:cNvPr id="2" name="그림 1" descr="텍스트, 스크린샷, 도표, 그래프이(가) 표시된 사진&#10;&#10;AI 생성 콘텐츠는 정확하지 않을 수 있습니다.">
            <a:extLst>
              <a:ext uri="{FF2B5EF4-FFF2-40B4-BE49-F238E27FC236}">
                <a16:creationId xmlns:a16="http://schemas.microsoft.com/office/drawing/2014/main" id="{FB10BAC1-EB04-6D13-4B3B-289C7847985B}"/>
              </a:ext>
            </a:extLst>
          </p:cNvPr>
          <p:cNvPicPr>
            <a:picLocks noChangeAspect="1"/>
          </p:cNvPicPr>
          <p:nvPr/>
        </p:nvPicPr>
        <p:blipFill>
          <a:blip r:embed="rId4"/>
          <a:stretch>
            <a:fillRect/>
          </a:stretch>
        </p:blipFill>
        <p:spPr>
          <a:xfrm>
            <a:off x="6339487" y="-2593"/>
            <a:ext cx="4944841" cy="3429266"/>
          </a:xfrm>
          <a:prstGeom prst="rect">
            <a:avLst/>
          </a:prstGeom>
        </p:spPr>
      </p:pic>
      <p:pic>
        <p:nvPicPr>
          <p:cNvPr id="5" name="그림 4" descr="폰트, 라인, 상징, 양초이(가) 표시된 사진&#10;&#10;AI 생성 콘텐츠는 정확하지 않을 수 있습니다.">
            <a:extLst>
              <a:ext uri="{FF2B5EF4-FFF2-40B4-BE49-F238E27FC236}">
                <a16:creationId xmlns:a16="http://schemas.microsoft.com/office/drawing/2014/main" id="{A66F6651-D5A2-DA24-9CB4-46244B69B2DF}"/>
              </a:ext>
            </a:extLst>
          </p:cNvPr>
          <p:cNvPicPr>
            <a:picLocks noChangeAspect="1"/>
          </p:cNvPicPr>
          <p:nvPr/>
        </p:nvPicPr>
        <p:blipFill>
          <a:blip r:embed="rId5"/>
          <a:stretch>
            <a:fillRect/>
          </a:stretch>
        </p:blipFill>
        <p:spPr>
          <a:xfrm>
            <a:off x="1314228" y="2174563"/>
            <a:ext cx="3474480" cy="4346747"/>
          </a:xfrm>
          <a:prstGeom prst="rect">
            <a:avLst/>
          </a:prstGeom>
        </p:spPr>
      </p:pic>
      <p:pic>
        <p:nvPicPr>
          <p:cNvPr id="6" name="그림 5" descr="텍스트, 라인, 그래프, 도표이(가) 표시된 사진&#10;&#10;AI 생성 콘텐츠는 정확하지 않을 수 있습니다.">
            <a:extLst>
              <a:ext uri="{FF2B5EF4-FFF2-40B4-BE49-F238E27FC236}">
                <a16:creationId xmlns:a16="http://schemas.microsoft.com/office/drawing/2014/main" id="{CB59598A-7262-6222-5C25-313C5C185799}"/>
              </a:ext>
            </a:extLst>
          </p:cNvPr>
          <p:cNvPicPr>
            <a:picLocks noChangeAspect="1"/>
          </p:cNvPicPr>
          <p:nvPr/>
        </p:nvPicPr>
        <p:blipFill>
          <a:blip r:embed="rId6"/>
          <a:stretch>
            <a:fillRect/>
          </a:stretch>
        </p:blipFill>
        <p:spPr>
          <a:xfrm>
            <a:off x="5543725" y="3430620"/>
            <a:ext cx="5960853" cy="3304159"/>
          </a:xfrm>
          <a:prstGeom prst="rect">
            <a:avLst/>
          </a:prstGeom>
        </p:spPr>
      </p:pic>
      <p:sp>
        <p:nvSpPr>
          <p:cNvPr id="4" name="TextBox 3">
            <a:extLst>
              <a:ext uri="{FF2B5EF4-FFF2-40B4-BE49-F238E27FC236}">
                <a16:creationId xmlns:a16="http://schemas.microsoft.com/office/drawing/2014/main" id="{34B807DE-953F-56ED-7592-42475230C99C}"/>
              </a:ext>
            </a:extLst>
          </p:cNvPr>
          <p:cNvSpPr txBox="1"/>
          <p:nvPr/>
        </p:nvSpPr>
        <p:spPr>
          <a:xfrm>
            <a:off x="8815917" y="3884084"/>
            <a:ext cx="75141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imesnewroman"/>
              </a:rPr>
              <a:t>D2</a:t>
            </a:r>
            <a:endParaRPr lang="ko-KR" altLang="en-US"/>
          </a:p>
          <a:p>
            <a:pPr algn="ctr"/>
            <a:endParaRPr lang="ko-KR" altLang="en-US"/>
          </a:p>
        </p:txBody>
      </p:sp>
      <p:sp>
        <p:nvSpPr>
          <p:cNvPr id="7" name="TextBox 6">
            <a:extLst>
              <a:ext uri="{FF2B5EF4-FFF2-40B4-BE49-F238E27FC236}">
                <a16:creationId xmlns:a16="http://schemas.microsoft.com/office/drawing/2014/main" id="{D89AADF0-4910-2C0B-A6C2-90AD788FBE58}"/>
              </a:ext>
            </a:extLst>
          </p:cNvPr>
          <p:cNvSpPr txBox="1"/>
          <p:nvPr/>
        </p:nvSpPr>
        <p:spPr>
          <a:xfrm>
            <a:off x="8815916" y="529167"/>
            <a:ext cx="75141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baseline="0">
                <a:latin typeface="timesnewroman"/>
              </a:rPr>
              <a:t>D1</a:t>
            </a:r>
            <a:endParaRPr lang="ko-KR" altLang="en-US"/>
          </a:p>
          <a:p>
            <a:pPr algn="ctr"/>
            <a:endParaRPr lang="ko-KR" altLang="en-US"/>
          </a:p>
        </p:txBody>
      </p:sp>
      <p:sp>
        <p:nvSpPr>
          <p:cNvPr id="8" name="화살표: 오른쪽 7">
            <a:extLst>
              <a:ext uri="{FF2B5EF4-FFF2-40B4-BE49-F238E27FC236}">
                <a16:creationId xmlns:a16="http://schemas.microsoft.com/office/drawing/2014/main" id="{85EF45A4-17AB-EE5D-5368-CB727DE51CE1}"/>
              </a:ext>
            </a:extLst>
          </p:cNvPr>
          <p:cNvSpPr/>
          <p:nvPr/>
        </p:nvSpPr>
        <p:spPr>
          <a:xfrm>
            <a:off x="5524236" y="1289434"/>
            <a:ext cx="582335" cy="3308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689713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540000" y="211790"/>
            <a:ext cx="10769684" cy="584775"/>
          </a:xfrm>
          <a:prstGeom prst="rect">
            <a:avLst/>
          </a:prstGeom>
          <a:noFill/>
        </p:spPr>
        <p:txBody>
          <a:bodyPr wrap="square" rtlCol="0">
            <a:spAutoFit/>
          </a:bodyPr>
          <a:lstStyle/>
          <a:p>
            <a:r>
              <a:rPr lang="en-US" altLang="ko-KR" sz="3200" b="1">
                <a:solidFill>
                  <a:srgbClr val="004098"/>
                </a:solidFill>
                <a:latin typeface="Times New Roman" panose="02020603050405020304" pitchFamily="18" charset="0"/>
                <a:ea typeface="SUIT SemiBold" pitchFamily="50" charset="-127"/>
                <a:cs typeface="Times New Roman" panose="02020603050405020304" pitchFamily="18" charset="0"/>
              </a:rPr>
              <a:t>Preliminary results 2 </a:t>
            </a:r>
            <a:endParaRPr lang="ko-KR" altLang="en-US" sz="3200" b="1">
              <a:solidFill>
                <a:srgbClr val="004098"/>
              </a:solidFill>
              <a:latin typeface="Times New Roman" panose="02020603050405020304" pitchFamily="18" charset="0"/>
              <a:ea typeface="SUIT SemiBold" pitchFamily="50" charset="-127"/>
              <a:cs typeface="Times New Roman" panose="02020603050405020304" pitchFamily="18" charset="0"/>
            </a:endParaRPr>
          </a:p>
        </p:txBody>
      </p:sp>
      <p:sp>
        <p:nvSpPr>
          <p:cNvPr id="3" name="TextBox 2">
            <a:extLst>
              <a:ext uri="{FF2B5EF4-FFF2-40B4-BE49-F238E27FC236}">
                <a16:creationId xmlns:a16="http://schemas.microsoft.com/office/drawing/2014/main" id="{85AA461B-65E1-E198-5AE0-3B38C1279125}"/>
              </a:ext>
            </a:extLst>
          </p:cNvPr>
          <p:cNvSpPr txBox="1"/>
          <p:nvPr/>
        </p:nvSpPr>
        <p:spPr>
          <a:xfrm>
            <a:off x="360000" y="1265259"/>
            <a:ext cx="7780700" cy="369332"/>
          </a:xfrm>
          <a:prstGeom prst="rect">
            <a:avLst/>
          </a:prstGeom>
          <a:noFill/>
        </p:spPr>
        <p:txBody>
          <a:bodyPr wrap="square" lIns="91440" tIns="45720" rIns="91440" bIns="45720" rtlCol="0" anchor="t">
            <a:spAutoFit/>
          </a:bodyPr>
          <a:lstStyle/>
          <a:p>
            <a:pPr marL="285750" indent="-285750">
              <a:buClr>
                <a:srgbClr val="005391"/>
              </a:buClr>
              <a:buFont typeface="Wingdings" panose="05000000000000000000" pitchFamily="2" charset="2"/>
              <a:buChar char="§"/>
            </a:pPr>
            <a:r>
              <a:rPr lang="en-US" altLang="ko-KR" b="1">
                <a:latin typeface="Times New Roman"/>
                <a:ea typeface="SUIT SemiBold"/>
                <a:cs typeface="Times New Roman"/>
              </a:rPr>
              <a:t>Optical spectra of </a:t>
            </a:r>
            <a:r>
              <a:rPr lang="en-US" altLang="ko-KR" b="1" baseline="30000">
                <a:solidFill>
                  <a:prstClr val="black"/>
                </a:solidFill>
                <a:latin typeface="Times New Roman"/>
                <a:ea typeface="맑은 고딕"/>
                <a:cs typeface="Times New Roman"/>
              </a:rPr>
              <a:t>22,23</a:t>
            </a:r>
            <a:r>
              <a:rPr lang="en-US" altLang="ko-KR" b="1">
                <a:solidFill>
                  <a:prstClr val="black"/>
                </a:solidFill>
                <a:latin typeface="Times New Roman"/>
                <a:ea typeface="맑은 고딕"/>
                <a:cs typeface="Times New Roman"/>
              </a:rPr>
              <a:t>Na D1 and D2 transitions (bunched beam )</a:t>
            </a:r>
          </a:p>
        </p:txBody>
      </p:sp>
      <p:pic>
        <p:nvPicPr>
          <p:cNvPr id="2" name="그림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848" y="1792407"/>
            <a:ext cx="3832831" cy="3732844"/>
          </a:xfrm>
          <a:prstGeom prst="rect">
            <a:avLst/>
          </a:prstGeom>
        </p:spPr>
      </p:pic>
      <p:pic>
        <p:nvPicPr>
          <p:cNvPr id="4" name="그림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0528" y="1792407"/>
            <a:ext cx="3766397" cy="3732843"/>
          </a:xfrm>
          <a:prstGeom prst="rect">
            <a:avLst/>
          </a:prstGeom>
        </p:spPr>
      </p:pic>
      <p:sp>
        <p:nvSpPr>
          <p:cNvPr id="5" name="TextBox 4"/>
          <p:cNvSpPr txBox="1"/>
          <p:nvPr/>
        </p:nvSpPr>
        <p:spPr>
          <a:xfrm rot="10800000">
            <a:off x="0" y="2780171"/>
            <a:ext cx="430887" cy="1748236"/>
          </a:xfrm>
          <a:prstGeom prst="rect">
            <a:avLst/>
          </a:prstGeom>
          <a:noFill/>
        </p:spPr>
        <p:txBody>
          <a:bodyPr vert="eaVert" wrap="none" rtlCol="0">
            <a:spAutoFit/>
          </a:bodyPr>
          <a:lstStyle/>
          <a:p>
            <a:r>
              <a:rPr lang="en-US" altLang="ko-KR" sz="1600">
                <a:latin typeface="Times New Roman" panose="02020603050405020304" pitchFamily="18" charset="0"/>
                <a:cs typeface="Times New Roman" panose="02020603050405020304" pitchFamily="18" charset="0"/>
              </a:rPr>
              <a:t>Photon counts (</a:t>
            </a:r>
            <a:r>
              <a:rPr lang="en-US" altLang="ko-KR" sz="1600" err="1">
                <a:latin typeface="Times New Roman" panose="02020603050405020304" pitchFamily="18" charset="0"/>
                <a:cs typeface="Times New Roman" panose="02020603050405020304" pitchFamily="18" charset="0"/>
              </a:rPr>
              <a:t>a.u</a:t>
            </a:r>
            <a:r>
              <a:rPr lang="en-US" altLang="ko-KR" sz="1600">
                <a:latin typeface="Times New Roman" panose="02020603050405020304" pitchFamily="18" charset="0"/>
                <a:cs typeface="Times New Roman" panose="02020603050405020304" pitchFamily="18" charset="0"/>
              </a:rPr>
              <a:t>.)</a:t>
            </a:r>
            <a:endParaRPr lang="ko-KR" altLang="en-US" sz="1600">
              <a:latin typeface="Times New Roman" panose="02020603050405020304" pitchFamily="18" charset="0"/>
              <a:cs typeface="Times New Roman" panose="02020603050405020304" pitchFamily="18" charset="0"/>
            </a:endParaRPr>
          </a:p>
        </p:txBody>
      </p:sp>
      <p:sp>
        <p:nvSpPr>
          <p:cNvPr id="8" name="TextBox 7"/>
          <p:cNvSpPr txBox="1"/>
          <p:nvPr/>
        </p:nvSpPr>
        <p:spPr>
          <a:xfrm rot="10800000">
            <a:off x="4133519" y="2780171"/>
            <a:ext cx="430887" cy="1748236"/>
          </a:xfrm>
          <a:prstGeom prst="rect">
            <a:avLst/>
          </a:prstGeom>
          <a:noFill/>
        </p:spPr>
        <p:txBody>
          <a:bodyPr vert="eaVert" wrap="none" rtlCol="0">
            <a:spAutoFit/>
          </a:bodyPr>
          <a:lstStyle/>
          <a:p>
            <a:r>
              <a:rPr lang="en-US" altLang="ko-KR" sz="1600">
                <a:latin typeface="Times New Roman" panose="02020603050405020304" pitchFamily="18" charset="0"/>
                <a:cs typeface="Times New Roman" panose="02020603050405020304" pitchFamily="18" charset="0"/>
              </a:rPr>
              <a:t>Photon counts (</a:t>
            </a:r>
            <a:r>
              <a:rPr lang="en-US" altLang="ko-KR" sz="1600" err="1">
                <a:latin typeface="Times New Roman" panose="02020603050405020304" pitchFamily="18" charset="0"/>
                <a:cs typeface="Times New Roman" panose="02020603050405020304" pitchFamily="18" charset="0"/>
              </a:rPr>
              <a:t>a.u</a:t>
            </a:r>
            <a:r>
              <a:rPr lang="en-US" altLang="ko-KR" sz="1600">
                <a:latin typeface="Times New Roman" panose="02020603050405020304" pitchFamily="18" charset="0"/>
                <a:cs typeface="Times New Roman" panose="02020603050405020304" pitchFamily="18" charset="0"/>
              </a:rPr>
              <a:t>.)</a:t>
            </a:r>
            <a:endParaRPr lang="ko-KR" altLang="en-US" sz="1600">
              <a:latin typeface="Times New Roman" panose="02020603050405020304" pitchFamily="18" charset="0"/>
              <a:cs typeface="Times New Roman" panose="02020603050405020304" pitchFamily="18" charset="0"/>
            </a:endParaRPr>
          </a:p>
        </p:txBody>
      </p:sp>
      <p:sp>
        <p:nvSpPr>
          <p:cNvPr id="6" name="TextBox 5"/>
          <p:cNvSpPr txBox="1"/>
          <p:nvPr/>
        </p:nvSpPr>
        <p:spPr>
          <a:xfrm>
            <a:off x="1143331" y="5516172"/>
            <a:ext cx="2443298" cy="338554"/>
          </a:xfrm>
          <a:prstGeom prst="rect">
            <a:avLst/>
          </a:prstGeom>
          <a:noFill/>
        </p:spPr>
        <p:txBody>
          <a:bodyPr wrap="none" rtlCol="0">
            <a:spAutoFit/>
          </a:bodyPr>
          <a:lstStyle/>
          <a:p>
            <a:r>
              <a:rPr lang="en-US" altLang="ko-KR" sz="1600">
                <a:latin typeface="Times New Roman" panose="02020603050405020304" pitchFamily="18" charset="0"/>
                <a:cs typeface="Times New Roman" panose="02020603050405020304" pitchFamily="18" charset="0"/>
              </a:rPr>
              <a:t>Frequency detuning (GHz)</a:t>
            </a:r>
            <a:endParaRPr lang="ko-KR" altLang="en-US" sz="1600">
              <a:latin typeface="Times New Roman" panose="02020603050405020304" pitchFamily="18" charset="0"/>
              <a:cs typeface="Times New Roman" panose="02020603050405020304" pitchFamily="18" charset="0"/>
            </a:endParaRPr>
          </a:p>
        </p:txBody>
      </p:sp>
      <p:sp>
        <p:nvSpPr>
          <p:cNvPr id="10" name="TextBox 9"/>
          <p:cNvSpPr txBox="1"/>
          <p:nvPr/>
        </p:nvSpPr>
        <p:spPr>
          <a:xfrm>
            <a:off x="5236140" y="5516172"/>
            <a:ext cx="2443298" cy="338554"/>
          </a:xfrm>
          <a:prstGeom prst="rect">
            <a:avLst/>
          </a:prstGeom>
          <a:noFill/>
        </p:spPr>
        <p:txBody>
          <a:bodyPr wrap="none" rtlCol="0">
            <a:spAutoFit/>
          </a:bodyPr>
          <a:lstStyle/>
          <a:p>
            <a:r>
              <a:rPr lang="en-US" altLang="ko-KR" sz="1600">
                <a:latin typeface="Times New Roman" panose="02020603050405020304" pitchFamily="18" charset="0"/>
                <a:cs typeface="Times New Roman" panose="02020603050405020304" pitchFamily="18" charset="0"/>
              </a:rPr>
              <a:t>Frequency detuning (GHz)</a:t>
            </a:r>
            <a:endParaRPr lang="ko-KR" altLang="en-US" sz="1600">
              <a:latin typeface="Times New Roman" panose="02020603050405020304" pitchFamily="18" charset="0"/>
              <a:cs typeface="Times New Roman" panose="02020603050405020304" pitchFamily="18" charset="0"/>
            </a:endParaRPr>
          </a:p>
        </p:txBody>
      </p:sp>
      <p:sp>
        <p:nvSpPr>
          <p:cNvPr id="11" name="TextBox 10"/>
          <p:cNvSpPr txBox="1"/>
          <p:nvPr/>
        </p:nvSpPr>
        <p:spPr>
          <a:xfrm>
            <a:off x="3162221" y="3765643"/>
            <a:ext cx="862737" cy="338554"/>
          </a:xfrm>
          <a:prstGeom prst="rect">
            <a:avLst/>
          </a:prstGeom>
          <a:solidFill>
            <a:schemeClr val="bg1"/>
          </a:solidFill>
        </p:spPr>
        <p:txBody>
          <a:bodyPr wrap="none" rtlCol="0">
            <a:spAutoFit/>
          </a:bodyPr>
          <a:lstStyle/>
          <a:p>
            <a:r>
              <a:rPr lang="en-US" altLang="ko-KR" sz="1600" baseline="30000">
                <a:solidFill>
                  <a:prstClr val="black"/>
                </a:solidFill>
                <a:latin typeface="Times New Roman" panose="02020603050405020304" pitchFamily="18" charset="0"/>
                <a:cs typeface="Times New Roman" panose="02020603050405020304" pitchFamily="18" charset="0"/>
              </a:rPr>
              <a:t>23</a:t>
            </a:r>
            <a:r>
              <a:rPr lang="en-US" altLang="ko-KR" sz="1600">
                <a:solidFill>
                  <a:prstClr val="black"/>
                </a:solidFill>
                <a:latin typeface="Times New Roman" panose="02020603050405020304" pitchFamily="18" charset="0"/>
                <a:cs typeface="Times New Roman" panose="02020603050405020304" pitchFamily="18" charset="0"/>
              </a:rPr>
              <a:t>Na </a:t>
            </a:r>
            <a:r>
              <a:rPr lang="en-US" altLang="ko-KR" sz="1600">
                <a:latin typeface="Times New Roman" panose="02020603050405020304" pitchFamily="18" charset="0"/>
                <a:cs typeface="Times New Roman" panose="02020603050405020304" pitchFamily="18" charset="0"/>
              </a:rPr>
              <a:t>D1</a:t>
            </a:r>
            <a:endParaRPr lang="ko-KR" altLang="en-US" sz="1600">
              <a:latin typeface="Times New Roman" panose="02020603050405020304" pitchFamily="18" charset="0"/>
              <a:cs typeface="Times New Roman" panose="02020603050405020304" pitchFamily="18" charset="0"/>
            </a:endParaRPr>
          </a:p>
        </p:txBody>
      </p:sp>
      <p:sp>
        <p:nvSpPr>
          <p:cNvPr id="13" name="TextBox 12"/>
          <p:cNvSpPr txBox="1"/>
          <p:nvPr/>
        </p:nvSpPr>
        <p:spPr>
          <a:xfrm>
            <a:off x="3156422" y="1971724"/>
            <a:ext cx="862737" cy="338554"/>
          </a:xfrm>
          <a:prstGeom prst="rect">
            <a:avLst/>
          </a:prstGeom>
          <a:solidFill>
            <a:schemeClr val="bg1"/>
          </a:solidFill>
        </p:spPr>
        <p:txBody>
          <a:bodyPr wrap="none" rtlCol="0">
            <a:spAutoFit/>
          </a:bodyPr>
          <a:lstStyle/>
          <a:p>
            <a:r>
              <a:rPr lang="en-US" altLang="ko-KR" sz="1600" baseline="30000">
                <a:solidFill>
                  <a:prstClr val="black"/>
                </a:solidFill>
                <a:latin typeface="Times New Roman" panose="02020603050405020304" pitchFamily="18" charset="0"/>
                <a:cs typeface="Times New Roman" panose="02020603050405020304" pitchFamily="18" charset="0"/>
              </a:rPr>
              <a:t>22</a:t>
            </a:r>
            <a:r>
              <a:rPr lang="en-US" altLang="ko-KR" sz="1600">
                <a:solidFill>
                  <a:prstClr val="black"/>
                </a:solidFill>
                <a:latin typeface="Times New Roman" panose="02020603050405020304" pitchFamily="18" charset="0"/>
                <a:cs typeface="Times New Roman" panose="02020603050405020304" pitchFamily="18" charset="0"/>
              </a:rPr>
              <a:t>Na </a:t>
            </a:r>
            <a:r>
              <a:rPr lang="en-US" altLang="ko-KR" sz="1600">
                <a:latin typeface="Times New Roman" panose="02020603050405020304" pitchFamily="18" charset="0"/>
                <a:cs typeface="Times New Roman" panose="02020603050405020304" pitchFamily="18" charset="0"/>
              </a:rPr>
              <a:t>D1</a:t>
            </a:r>
            <a:endParaRPr lang="ko-KR" altLang="en-US" sz="1600">
              <a:latin typeface="Times New Roman" panose="02020603050405020304" pitchFamily="18" charset="0"/>
              <a:cs typeface="Times New Roman" panose="02020603050405020304" pitchFamily="18" charset="0"/>
            </a:endParaRPr>
          </a:p>
        </p:txBody>
      </p:sp>
      <p:sp>
        <p:nvSpPr>
          <p:cNvPr id="14" name="TextBox 13"/>
          <p:cNvSpPr txBox="1"/>
          <p:nvPr/>
        </p:nvSpPr>
        <p:spPr>
          <a:xfrm>
            <a:off x="7248069" y="3765643"/>
            <a:ext cx="862737" cy="338554"/>
          </a:xfrm>
          <a:prstGeom prst="rect">
            <a:avLst/>
          </a:prstGeom>
          <a:solidFill>
            <a:schemeClr val="bg1"/>
          </a:solidFill>
        </p:spPr>
        <p:txBody>
          <a:bodyPr wrap="none" rtlCol="0">
            <a:spAutoFit/>
          </a:bodyPr>
          <a:lstStyle/>
          <a:p>
            <a:r>
              <a:rPr lang="en-US" altLang="ko-KR" sz="1600" baseline="30000">
                <a:solidFill>
                  <a:prstClr val="black"/>
                </a:solidFill>
                <a:latin typeface="Times New Roman" panose="02020603050405020304" pitchFamily="18" charset="0"/>
                <a:cs typeface="Times New Roman" panose="02020603050405020304" pitchFamily="18" charset="0"/>
              </a:rPr>
              <a:t>23</a:t>
            </a:r>
            <a:r>
              <a:rPr lang="en-US" altLang="ko-KR" sz="1600">
                <a:solidFill>
                  <a:prstClr val="black"/>
                </a:solidFill>
                <a:latin typeface="Times New Roman" panose="02020603050405020304" pitchFamily="18" charset="0"/>
                <a:cs typeface="Times New Roman" panose="02020603050405020304" pitchFamily="18" charset="0"/>
              </a:rPr>
              <a:t>Na </a:t>
            </a:r>
            <a:r>
              <a:rPr lang="en-US" altLang="ko-KR" sz="1600">
                <a:latin typeface="Times New Roman" panose="02020603050405020304" pitchFamily="18" charset="0"/>
                <a:cs typeface="Times New Roman" panose="02020603050405020304" pitchFamily="18" charset="0"/>
              </a:rPr>
              <a:t>D2</a:t>
            </a:r>
            <a:endParaRPr lang="ko-KR" altLang="en-US" sz="1600">
              <a:latin typeface="Times New Roman" panose="02020603050405020304" pitchFamily="18" charset="0"/>
              <a:cs typeface="Times New Roman" panose="02020603050405020304" pitchFamily="18" charset="0"/>
            </a:endParaRPr>
          </a:p>
        </p:txBody>
      </p:sp>
      <p:sp>
        <p:nvSpPr>
          <p:cNvPr id="15" name="TextBox 14"/>
          <p:cNvSpPr txBox="1"/>
          <p:nvPr/>
        </p:nvSpPr>
        <p:spPr>
          <a:xfrm>
            <a:off x="7248069" y="2002933"/>
            <a:ext cx="862737" cy="338554"/>
          </a:xfrm>
          <a:prstGeom prst="rect">
            <a:avLst/>
          </a:prstGeom>
          <a:solidFill>
            <a:schemeClr val="bg1"/>
          </a:solidFill>
        </p:spPr>
        <p:txBody>
          <a:bodyPr wrap="none" rtlCol="0">
            <a:spAutoFit/>
          </a:bodyPr>
          <a:lstStyle/>
          <a:p>
            <a:r>
              <a:rPr lang="en-US" altLang="ko-KR" sz="1600" baseline="30000">
                <a:solidFill>
                  <a:prstClr val="black"/>
                </a:solidFill>
                <a:latin typeface="Times New Roman" panose="02020603050405020304" pitchFamily="18" charset="0"/>
                <a:cs typeface="Times New Roman" panose="02020603050405020304" pitchFamily="18" charset="0"/>
              </a:rPr>
              <a:t>22</a:t>
            </a:r>
            <a:r>
              <a:rPr lang="en-US" altLang="ko-KR" sz="1600">
                <a:solidFill>
                  <a:prstClr val="black"/>
                </a:solidFill>
                <a:latin typeface="Times New Roman" panose="02020603050405020304" pitchFamily="18" charset="0"/>
                <a:cs typeface="Times New Roman" panose="02020603050405020304" pitchFamily="18" charset="0"/>
              </a:rPr>
              <a:t>Na </a:t>
            </a:r>
            <a:r>
              <a:rPr lang="en-US" altLang="ko-KR" sz="1600">
                <a:latin typeface="Times New Roman" panose="02020603050405020304" pitchFamily="18" charset="0"/>
                <a:cs typeface="Times New Roman" panose="02020603050405020304" pitchFamily="18" charset="0"/>
              </a:rPr>
              <a:t>D2</a:t>
            </a:r>
            <a:endParaRPr lang="ko-KR" altLang="en-US" sz="1600">
              <a:latin typeface="Times New Roman" panose="02020603050405020304" pitchFamily="18" charset="0"/>
              <a:cs typeface="Times New Roman" panose="02020603050405020304" pitchFamily="18" charset="0"/>
            </a:endParaRPr>
          </a:p>
        </p:txBody>
      </p:sp>
      <p:graphicFrame>
        <p:nvGraphicFramePr>
          <p:cNvPr id="7" name="표 6"/>
          <p:cNvGraphicFramePr>
            <a:graphicFrameLocks noGrp="1"/>
          </p:cNvGraphicFramePr>
          <p:nvPr/>
        </p:nvGraphicFramePr>
        <p:xfrm>
          <a:off x="8320656" y="1712617"/>
          <a:ext cx="3657984" cy="1696720"/>
        </p:xfrm>
        <a:graphic>
          <a:graphicData uri="http://schemas.openxmlformats.org/drawingml/2006/table">
            <a:tbl>
              <a:tblPr firstRow="1" bandRow="1">
                <a:tableStyleId>{5940675A-B579-460E-94D1-54222C63F5DA}</a:tableStyleId>
              </a:tblPr>
              <a:tblGrid>
                <a:gridCol w="617604">
                  <a:extLst>
                    <a:ext uri="{9D8B030D-6E8A-4147-A177-3AD203B41FA5}">
                      <a16:colId xmlns:a16="http://schemas.microsoft.com/office/drawing/2014/main" val="2418775486"/>
                    </a:ext>
                  </a:extLst>
                </a:gridCol>
                <a:gridCol w="1028700">
                  <a:extLst>
                    <a:ext uri="{9D8B030D-6E8A-4147-A177-3AD203B41FA5}">
                      <a16:colId xmlns:a16="http://schemas.microsoft.com/office/drawing/2014/main" val="1614519488"/>
                    </a:ext>
                  </a:extLst>
                </a:gridCol>
                <a:gridCol w="1021080">
                  <a:extLst>
                    <a:ext uri="{9D8B030D-6E8A-4147-A177-3AD203B41FA5}">
                      <a16:colId xmlns:a16="http://schemas.microsoft.com/office/drawing/2014/main" val="1038421926"/>
                    </a:ext>
                  </a:extLst>
                </a:gridCol>
                <a:gridCol w="990600">
                  <a:extLst>
                    <a:ext uri="{9D8B030D-6E8A-4147-A177-3AD203B41FA5}">
                      <a16:colId xmlns:a16="http://schemas.microsoft.com/office/drawing/2014/main" val="3964366521"/>
                    </a:ext>
                  </a:extLst>
                </a:gridCol>
              </a:tblGrid>
              <a:tr h="370840">
                <a:tc>
                  <a:txBody>
                    <a:bodyPr/>
                    <a:lstStyle/>
                    <a:p>
                      <a:pPr algn="ctr" latinLnBrk="1"/>
                      <a:r>
                        <a:rPr lang="en-US" altLang="ko-KR" sz="1500">
                          <a:latin typeface="Times New Roman" panose="02020603050405020304" pitchFamily="18" charset="0"/>
                          <a:cs typeface="Times New Roman" panose="02020603050405020304" pitchFamily="18" charset="0"/>
                        </a:rPr>
                        <a:t>Mass</a:t>
                      </a:r>
                      <a:endParaRPr lang="ko-KR" altLang="en-US" sz="1500">
                        <a:latin typeface="Times New Roman" panose="02020603050405020304" pitchFamily="18" charset="0"/>
                        <a:cs typeface="Times New Roman" panose="02020603050405020304" pitchFamily="18" charset="0"/>
                      </a:endParaRPr>
                    </a:p>
                  </a:txBody>
                  <a:tcPr/>
                </a:tc>
                <a:tc>
                  <a:txBody>
                    <a:bodyPr/>
                    <a:lstStyle/>
                    <a:p>
                      <a:pPr algn="ctr"/>
                      <a:r>
                        <a:rPr lang="en-US" sz="1500">
                          <a:latin typeface="Times New Roman" panose="02020603050405020304" pitchFamily="18" charset="0"/>
                          <a:cs typeface="Times New Roman" panose="02020603050405020304" pitchFamily="18" charset="0"/>
                        </a:rPr>
                        <a:t>A(3</a:t>
                      </a:r>
                      <a:r>
                        <a:rPr lang="en-US" sz="1500" baseline="30000">
                          <a:latin typeface="Times New Roman" panose="02020603050405020304" pitchFamily="18" charset="0"/>
                          <a:cs typeface="Times New Roman" panose="02020603050405020304" pitchFamily="18" charset="0"/>
                        </a:rPr>
                        <a:t>2</a:t>
                      </a:r>
                      <a:r>
                        <a:rPr lang="en-US" sz="1500">
                          <a:latin typeface="Times New Roman" panose="02020603050405020304" pitchFamily="18" charset="0"/>
                          <a:cs typeface="Times New Roman" panose="02020603050405020304" pitchFamily="18" charset="0"/>
                        </a:rPr>
                        <a:t>S</a:t>
                      </a:r>
                      <a:r>
                        <a:rPr lang="en-US" sz="1500" baseline="-25000">
                          <a:latin typeface="Times New Roman" panose="02020603050405020304" pitchFamily="18" charset="0"/>
                          <a:cs typeface="Times New Roman" panose="02020603050405020304" pitchFamily="18" charset="0"/>
                        </a:rPr>
                        <a:t>1/2</a:t>
                      </a:r>
                      <a:r>
                        <a:rPr lang="en-US" sz="1500">
                          <a:latin typeface="Times New Roman" panose="02020603050405020304" pitchFamily="18" charset="0"/>
                          <a:cs typeface="Times New Roman" panose="02020603050405020304" pitchFamily="18" charset="0"/>
                        </a:rPr>
                        <a:t>)</a:t>
                      </a:r>
                    </a:p>
                  </a:txBody>
                  <a:tcPr anchor="ctr"/>
                </a:tc>
                <a:tc>
                  <a:txBody>
                    <a:bodyPr/>
                    <a:lstStyle/>
                    <a:p>
                      <a:pPr algn="ctr"/>
                      <a:r>
                        <a:rPr lang="en-US" sz="1500">
                          <a:latin typeface="Times New Roman" panose="02020603050405020304" pitchFamily="18" charset="0"/>
                          <a:cs typeface="Times New Roman" panose="02020603050405020304" pitchFamily="18" charset="0"/>
                        </a:rPr>
                        <a:t>A(3</a:t>
                      </a:r>
                      <a:r>
                        <a:rPr lang="en-US" sz="1500" baseline="30000">
                          <a:latin typeface="Times New Roman" panose="02020603050405020304" pitchFamily="18" charset="0"/>
                          <a:cs typeface="Times New Roman" panose="02020603050405020304" pitchFamily="18" charset="0"/>
                        </a:rPr>
                        <a:t>2</a:t>
                      </a:r>
                      <a:r>
                        <a:rPr lang="en-US" sz="1500">
                          <a:latin typeface="Times New Roman" panose="02020603050405020304" pitchFamily="18" charset="0"/>
                          <a:cs typeface="Times New Roman" panose="02020603050405020304" pitchFamily="18" charset="0"/>
                        </a:rPr>
                        <a:t>P</a:t>
                      </a:r>
                      <a:r>
                        <a:rPr lang="en-US" sz="1500" baseline="-25000">
                          <a:latin typeface="Times New Roman" panose="02020603050405020304" pitchFamily="18" charset="0"/>
                          <a:cs typeface="Times New Roman" panose="02020603050405020304" pitchFamily="18" charset="0"/>
                        </a:rPr>
                        <a:t>1/2</a:t>
                      </a:r>
                      <a:r>
                        <a:rPr lang="en-US" sz="1500">
                          <a:latin typeface="Times New Roman" panose="02020603050405020304" pitchFamily="18" charset="0"/>
                          <a:cs typeface="Times New Roman" panose="02020603050405020304" pitchFamily="18" charset="0"/>
                        </a:rPr>
                        <a:t>)</a:t>
                      </a:r>
                    </a:p>
                  </a:txBody>
                  <a:tcPr anchor="ctr"/>
                </a:tc>
                <a:tc>
                  <a:txBody>
                    <a:bodyPr/>
                    <a:lstStyle/>
                    <a:p>
                      <a:pPr algn="ctr"/>
                      <a:r>
                        <a:rPr lang="en-US" sz="1500">
                          <a:latin typeface="Times New Roman" panose="02020603050405020304" pitchFamily="18" charset="0"/>
                          <a:cs typeface="Times New Roman" panose="02020603050405020304" pitchFamily="18" charset="0"/>
                        </a:rPr>
                        <a:t>Ref.</a:t>
                      </a:r>
                    </a:p>
                  </a:txBody>
                  <a:tcPr anchor="ctr"/>
                </a:tc>
                <a:extLst>
                  <a:ext uri="{0D108BD9-81ED-4DB2-BD59-A6C34878D82A}">
                    <a16:rowId xmlns:a16="http://schemas.microsoft.com/office/drawing/2014/main" val="90882508"/>
                  </a:ext>
                </a:extLst>
              </a:tr>
              <a:tr h="370840">
                <a:tc>
                  <a:txBody>
                    <a:bodyPr/>
                    <a:lstStyle/>
                    <a:p>
                      <a:pPr algn="ctr" latinLnBrk="1"/>
                      <a:r>
                        <a:rPr lang="en-US" altLang="ko-KR" sz="1500">
                          <a:latin typeface="Times New Roman" panose="02020603050405020304" pitchFamily="18" charset="0"/>
                          <a:cs typeface="Times New Roman" panose="02020603050405020304" pitchFamily="18" charset="0"/>
                        </a:rPr>
                        <a:t>22</a:t>
                      </a:r>
                      <a:endParaRPr lang="ko-KR" altLang="en-US" sz="1500">
                        <a:latin typeface="Times New Roman" panose="02020603050405020304" pitchFamily="18" charset="0"/>
                        <a:cs typeface="Times New Roman" panose="02020603050405020304" pitchFamily="18" charset="0"/>
                      </a:endParaRPr>
                    </a:p>
                  </a:txBody>
                  <a:tcPr/>
                </a:tc>
                <a:tc>
                  <a:txBody>
                    <a:bodyPr/>
                    <a:lstStyle/>
                    <a:p>
                      <a:pPr algn="ctr"/>
                      <a:r>
                        <a:rPr lang="en-US" sz="1500">
                          <a:latin typeface="Times New Roman" panose="02020603050405020304" pitchFamily="18" charset="0"/>
                          <a:cs typeface="Times New Roman" panose="02020603050405020304" pitchFamily="18" charset="0"/>
                        </a:rPr>
                        <a:t>344(4)</a:t>
                      </a:r>
                    </a:p>
                    <a:p>
                      <a:pPr algn="ctr"/>
                      <a:r>
                        <a:rPr lang="en-US" sz="1500">
                          <a:latin typeface="Times New Roman" panose="02020603050405020304" pitchFamily="18" charset="0"/>
                          <a:cs typeface="Times New Roman" panose="02020603050405020304" pitchFamily="18" charset="0"/>
                        </a:rPr>
                        <a:t>349.3(8)</a:t>
                      </a:r>
                    </a:p>
                    <a:p>
                      <a:pPr algn="ctr"/>
                      <a:r>
                        <a:rPr lang="en-US" sz="1500">
                          <a:latin typeface="Times New Roman" panose="02020603050405020304" pitchFamily="18" charset="0"/>
                          <a:cs typeface="Times New Roman" panose="02020603050405020304" pitchFamily="18" charset="0"/>
                        </a:rPr>
                        <a:t>348.7(2)</a:t>
                      </a:r>
                    </a:p>
                  </a:txBody>
                  <a:tcPr anchor="ctr"/>
                </a:tc>
                <a:tc>
                  <a:txBody>
                    <a:bodyPr/>
                    <a:lstStyle/>
                    <a:p>
                      <a:pPr algn="ctr"/>
                      <a:r>
                        <a:rPr lang="en-US" sz="1500">
                          <a:latin typeface="Times New Roman" panose="02020603050405020304" pitchFamily="18" charset="0"/>
                          <a:cs typeface="Times New Roman" panose="02020603050405020304" pitchFamily="18" charset="0"/>
                        </a:rPr>
                        <a:t>41(1)</a:t>
                      </a:r>
                    </a:p>
                    <a:p>
                      <a:pPr algn="ctr"/>
                      <a:r>
                        <a:rPr lang="en-US" sz="1500">
                          <a:latin typeface="Times New Roman" panose="02020603050405020304" pitchFamily="18" charset="0"/>
                          <a:cs typeface="Times New Roman" panose="02020603050405020304" pitchFamily="18" charset="0"/>
                        </a:rPr>
                        <a:t>37.2(8)</a:t>
                      </a:r>
                    </a:p>
                    <a:p>
                      <a:pPr algn="ctr"/>
                      <a:r>
                        <a:rPr lang="en-US" sz="1500">
                          <a:latin typeface="Times New Roman" panose="02020603050405020304" pitchFamily="18" charset="0"/>
                          <a:cs typeface="Times New Roman" panose="02020603050405020304" pitchFamily="18" charset="0"/>
                        </a:rPr>
                        <a:t>37.0(1)</a:t>
                      </a:r>
                    </a:p>
                  </a:txBody>
                  <a:tcPr anchor="ctr"/>
                </a:tc>
                <a:tc>
                  <a:txBody>
                    <a:bodyPr/>
                    <a:lstStyle/>
                    <a:p>
                      <a:pPr algn="ctr"/>
                      <a:r>
                        <a:rPr lang="en-US" sz="1500">
                          <a:latin typeface="Times New Roman" panose="02020603050405020304" pitchFamily="18" charset="0"/>
                          <a:cs typeface="Times New Roman" panose="02020603050405020304" pitchFamily="18" charset="0"/>
                        </a:rPr>
                        <a:t>This work</a:t>
                      </a:r>
                    </a:p>
                    <a:p>
                      <a:pPr algn="ctr"/>
                      <a:r>
                        <a:rPr lang="en-US" sz="1500">
                          <a:latin typeface="Times New Roman" panose="02020603050405020304" pitchFamily="18" charset="0"/>
                          <a:cs typeface="Times New Roman" panose="02020603050405020304" pitchFamily="18" charset="0"/>
                        </a:rPr>
                        <a:t>[1]</a:t>
                      </a:r>
                    </a:p>
                    <a:p>
                      <a:pPr algn="ctr"/>
                      <a:r>
                        <a:rPr lang="en-US" sz="1500">
                          <a:latin typeface="Times New Roman" panose="02020603050405020304" pitchFamily="18" charset="0"/>
                          <a:cs typeface="Times New Roman" panose="02020603050405020304" pitchFamily="18" charset="0"/>
                        </a:rPr>
                        <a:t>[2]</a:t>
                      </a:r>
                    </a:p>
                  </a:txBody>
                  <a:tcPr anchor="ctr"/>
                </a:tc>
                <a:extLst>
                  <a:ext uri="{0D108BD9-81ED-4DB2-BD59-A6C34878D82A}">
                    <a16:rowId xmlns:a16="http://schemas.microsoft.com/office/drawing/2014/main" val="4188553924"/>
                  </a:ext>
                </a:extLst>
              </a:tr>
              <a:tr h="370840">
                <a:tc>
                  <a:txBody>
                    <a:bodyPr/>
                    <a:lstStyle/>
                    <a:p>
                      <a:pPr algn="ctr" latinLnBrk="1"/>
                      <a:r>
                        <a:rPr lang="en-US" altLang="ko-KR" sz="1500">
                          <a:latin typeface="Times New Roman" panose="02020603050405020304" pitchFamily="18" charset="0"/>
                          <a:cs typeface="Times New Roman" panose="02020603050405020304" pitchFamily="18" charset="0"/>
                        </a:rPr>
                        <a:t>23</a:t>
                      </a:r>
                      <a:endParaRPr lang="ko-KR" altLang="en-US" sz="1500">
                        <a:latin typeface="Times New Roman" panose="02020603050405020304" pitchFamily="18" charset="0"/>
                        <a:cs typeface="Times New Roman" panose="02020603050405020304" pitchFamily="18" charset="0"/>
                      </a:endParaRPr>
                    </a:p>
                  </a:txBody>
                  <a:tcPr/>
                </a:tc>
                <a:tc>
                  <a:txBody>
                    <a:bodyPr/>
                    <a:lstStyle/>
                    <a:p>
                      <a:pPr algn="ctr"/>
                      <a:r>
                        <a:rPr lang="en-US" sz="1500">
                          <a:latin typeface="Times New Roman" panose="02020603050405020304" pitchFamily="18" charset="0"/>
                          <a:cs typeface="Times New Roman" panose="02020603050405020304" pitchFamily="18" charset="0"/>
                        </a:rPr>
                        <a:t>885(2)</a:t>
                      </a:r>
                    </a:p>
                    <a:p>
                      <a:pPr algn="ctr"/>
                      <a:r>
                        <a:rPr lang="en-US" sz="1500">
                          <a:latin typeface="Times New Roman" panose="02020603050405020304" pitchFamily="18" charset="0"/>
                          <a:cs typeface="Times New Roman" panose="02020603050405020304" pitchFamily="18" charset="0"/>
                        </a:rPr>
                        <a:t>885.70(25)</a:t>
                      </a:r>
                    </a:p>
                  </a:txBody>
                  <a:tcPr anchor="ctr"/>
                </a:tc>
                <a:tc>
                  <a:txBody>
                    <a:bodyPr/>
                    <a:lstStyle/>
                    <a:p>
                      <a:pPr algn="ctr"/>
                      <a:r>
                        <a:rPr lang="en-US" sz="1500">
                          <a:latin typeface="Times New Roman" panose="02020603050405020304" pitchFamily="18" charset="0"/>
                          <a:cs typeface="Times New Roman" panose="02020603050405020304" pitchFamily="18" charset="0"/>
                        </a:rPr>
                        <a:t>95(2)</a:t>
                      </a:r>
                    </a:p>
                    <a:p>
                      <a:pPr algn="ctr"/>
                      <a:r>
                        <a:rPr lang="en-US" sz="1500">
                          <a:latin typeface="Times New Roman" panose="02020603050405020304" pitchFamily="18" charset="0"/>
                          <a:cs typeface="Times New Roman" panose="02020603050405020304" pitchFamily="18" charset="0"/>
                        </a:rPr>
                        <a:t>94.25(15)</a:t>
                      </a:r>
                    </a:p>
                  </a:txBody>
                  <a:tcPr anchor="ctr"/>
                </a:tc>
                <a:tc>
                  <a:txBody>
                    <a:bodyPr/>
                    <a:lstStyle/>
                    <a:p>
                      <a:pPr algn="ctr"/>
                      <a:r>
                        <a:rPr lang="en-US" sz="1500">
                          <a:latin typeface="Times New Roman" panose="02020603050405020304" pitchFamily="18" charset="0"/>
                          <a:cs typeface="Times New Roman" panose="02020603050405020304" pitchFamily="18" charset="0"/>
                        </a:rPr>
                        <a:t>This work</a:t>
                      </a:r>
                    </a:p>
                    <a:p>
                      <a:pPr algn="ctr"/>
                      <a:r>
                        <a:rPr lang="en-US" sz="1500">
                          <a:latin typeface="Times New Roman" panose="02020603050405020304" pitchFamily="18" charset="0"/>
                          <a:cs typeface="Times New Roman" panose="02020603050405020304" pitchFamily="18" charset="0"/>
                        </a:rPr>
                        <a:t>[2]</a:t>
                      </a:r>
                    </a:p>
                  </a:txBody>
                  <a:tcPr anchor="ctr"/>
                </a:tc>
                <a:extLst>
                  <a:ext uri="{0D108BD9-81ED-4DB2-BD59-A6C34878D82A}">
                    <a16:rowId xmlns:a16="http://schemas.microsoft.com/office/drawing/2014/main" val="3400689455"/>
                  </a:ext>
                </a:extLst>
              </a:tr>
            </a:tbl>
          </a:graphicData>
        </a:graphic>
      </p:graphicFrame>
      <p:sp>
        <p:nvSpPr>
          <p:cNvPr id="18" name="TextBox 17">
            <a:extLst>
              <a:ext uri="{FF2B5EF4-FFF2-40B4-BE49-F238E27FC236}">
                <a16:creationId xmlns:a16="http://schemas.microsoft.com/office/drawing/2014/main" id="{85AA461B-65E1-E198-5AE0-3B38C1279125}"/>
              </a:ext>
            </a:extLst>
          </p:cNvPr>
          <p:cNvSpPr txBox="1"/>
          <p:nvPr/>
        </p:nvSpPr>
        <p:spPr>
          <a:xfrm>
            <a:off x="8216925" y="1285207"/>
            <a:ext cx="3615075" cy="369332"/>
          </a:xfrm>
          <a:prstGeom prst="rect">
            <a:avLst/>
          </a:prstGeom>
          <a:noFill/>
        </p:spPr>
        <p:txBody>
          <a:bodyPr wrap="square" lIns="91440" tIns="45720" rIns="91440" bIns="45720" rtlCol="0" anchor="t">
            <a:spAutoFit/>
          </a:bodyPr>
          <a:lstStyle/>
          <a:p>
            <a:pPr marL="285750" indent="-285750">
              <a:buClr>
                <a:srgbClr val="005391"/>
              </a:buClr>
              <a:buFont typeface="Wingdings" panose="05000000000000000000" pitchFamily="2" charset="2"/>
              <a:buChar char="§"/>
            </a:pPr>
            <a:r>
              <a:rPr lang="en-US" altLang="ko-KR" b="1" dirty="0">
                <a:latin typeface="Times New Roman"/>
                <a:ea typeface="맑은 고딕"/>
                <a:cs typeface="Times New Roman"/>
              </a:rPr>
              <a:t>Hyperfine constants A</a:t>
            </a:r>
            <a:endParaRPr lang="ko-KR" altLang="en-US" b="1" dirty="0">
              <a:latin typeface="Times New Roman"/>
              <a:ea typeface="맑은 고딕"/>
              <a:cs typeface="Times New Roman"/>
            </a:endParaRPr>
          </a:p>
        </p:txBody>
      </p:sp>
      <p:sp>
        <p:nvSpPr>
          <p:cNvPr id="9" name="TextBox 8"/>
          <p:cNvSpPr txBox="1"/>
          <p:nvPr/>
        </p:nvSpPr>
        <p:spPr>
          <a:xfrm>
            <a:off x="214874" y="6260116"/>
            <a:ext cx="3761715" cy="461665"/>
          </a:xfrm>
          <a:prstGeom prst="rect">
            <a:avLst/>
          </a:prstGeom>
          <a:noFill/>
        </p:spPr>
        <p:txBody>
          <a:bodyPr wrap="square" rtlCol="0">
            <a:spAutoFit/>
          </a:bodyPr>
          <a:lstStyle/>
          <a:p>
            <a:r>
              <a:rPr lang="en-US" altLang="ko-KR" sz="800">
                <a:latin typeface="Times New Roman" panose="02020603050405020304" pitchFamily="18" charset="0"/>
                <a:cs typeface="Times New Roman" panose="02020603050405020304" pitchFamily="18" charset="0"/>
              </a:rPr>
              <a:t>[1] F. </a:t>
            </a:r>
            <a:r>
              <a:rPr lang="en-US" altLang="ko-KR" sz="800" err="1">
                <a:latin typeface="Times New Roman" panose="02020603050405020304" pitchFamily="18" charset="0"/>
                <a:cs typeface="Times New Roman" panose="02020603050405020304" pitchFamily="18" charset="0"/>
              </a:rPr>
              <a:t>Touchard</a:t>
            </a:r>
            <a:r>
              <a:rPr lang="en-US" altLang="ko-KR" sz="800">
                <a:latin typeface="Times New Roman" panose="02020603050405020304" pitchFamily="18" charset="0"/>
                <a:cs typeface="Times New Roman" panose="02020603050405020304" pitchFamily="18" charset="0"/>
              </a:rPr>
              <a:t>, J.M. </a:t>
            </a:r>
            <a:r>
              <a:rPr lang="en-US" altLang="ko-KR" sz="800" err="1">
                <a:latin typeface="Times New Roman" panose="02020603050405020304" pitchFamily="18" charset="0"/>
                <a:cs typeface="Times New Roman" panose="02020603050405020304" pitchFamily="18" charset="0"/>
              </a:rPr>
              <a:t>Serre</a:t>
            </a:r>
            <a:r>
              <a:rPr lang="en-US" altLang="ko-KR" sz="800">
                <a:latin typeface="Times New Roman" panose="02020603050405020304" pitchFamily="18" charset="0"/>
                <a:cs typeface="Times New Roman" panose="02020603050405020304" pitchFamily="18" charset="0"/>
              </a:rPr>
              <a:t>, S. </a:t>
            </a:r>
            <a:r>
              <a:rPr lang="en-US" altLang="ko-KR" sz="800" err="1">
                <a:latin typeface="Times New Roman" panose="02020603050405020304" pitchFamily="18" charset="0"/>
                <a:cs typeface="Times New Roman" panose="02020603050405020304" pitchFamily="18" charset="0"/>
              </a:rPr>
              <a:t>B¨uttgenbach</a:t>
            </a:r>
            <a:r>
              <a:rPr lang="en-US" altLang="ko-KR" sz="800">
                <a:latin typeface="Times New Roman" panose="02020603050405020304" pitchFamily="18" charset="0"/>
                <a:cs typeface="Times New Roman" panose="02020603050405020304" pitchFamily="18" charset="0"/>
              </a:rPr>
              <a:t>, P. </a:t>
            </a:r>
            <a:r>
              <a:rPr lang="en-US" altLang="ko-KR" sz="800" err="1">
                <a:latin typeface="Times New Roman" panose="02020603050405020304" pitchFamily="18" charset="0"/>
                <a:cs typeface="Times New Roman" panose="02020603050405020304" pitchFamily="18" charset="0"/>
              </a:rPr>
              <a:t>Guimbal</a:t>
            </a:r>
            <a:r>
              <a:rPr lang="en-US" altLang="ko-KR" sz="800">
                <a:latin typeface="Times New Roman" panose="02020603050405020304" pitchFamily="18" charset="0"/>
                <a:cs typeface="Times New Roman" panose="02020603050405020304" pitchFamily="18" charset="0"/>
              </a:rPr>
              <a:t>, R. </a:t>
            </a:r>
            <a:r>
              <a:rPr lang="en-US" altLang="ko-KR" sz="800" err="1">
                <a:latin typeface="Times New Roman" panose="02020603050405020304" pitchFamily="18" charset="0"/>
                <a:cs typeface="Times New Roman" panose="02020603050405020304" pitchFamily="18" charset="0"/>
              </a:rPr>
              <a:t>Klapisch</a:t>
            </a:r>
            <a:r>
              <a:rPr lang="en-US" altLang="ko-KR" sz="800">
                <a:latin typeface="Times New Roman" panose="02020603050405020304" pitchFamily="18" charset="0"/>
                <a:cs typeface="Times New Roman" panose="02020603050405020304" pitchFamily="18" charset="0"/>
              </a:rPr>
              <a:t>, M. de Saint </a:t>
            </a:r>
            <a:r>
              <a:rPr lang="en-US" altLang="ko-KR" sz="800" err="1">
                <a:latin typeface="Times New Roman" panose="02020603050405020304" pitchFamily="18" charset="0"/>
                <a:cs typeface="Times New Roman" panose="02020603050405020304" pitchFamily="18" charset="0"/>
              </a:rPr>
              <a:t>Mimon</a:t>
            </a:r>
            <a:r>
              <a:rPr lang="en-US" altLang="ko-KR" sz="800">
                <a:latin typeface="Times New Roman" panose="02020603050405020304" pitchFamily="18" charset="0"/>
                <a:cs typeface="Times New Roman" panose="02020603050405020304" pitchFamily="18" charset="0"/>
              </a:rPr>
              <a:t>, C. </a:t>
            </a:r>
            <a:r>
              <a:rPr lang="en-US" altLang="ko-KR" sz="800" err="1">
                <a:latin typeface="Times New Roman" panose="02020603050405020304" pitchFamily="18" charset="0"/>
                <a:cs typeface="Times New Roman" panose="02020603050405020304" pitchFamily="18" charset="0"/>
              </a:rPr>
              <a:t>Thibault</a:t>
            </a:r>
            <a:r>
              <a:rPr lang="en-US" altLang="ko-KR" sz="800">
                <a:latin typeface="Times New Roman" panose="02020603050405020304" pitchFamily="18" charset="0"/>
                <a:cs typeface="Times New Roman" panose="02020603050405020304" pitchFamily="18" charset="0"/>
              </a:rPr>
              <a:t>, H.T. Duong, P. </a:t>
            </a:r>
            <a:r>
              <a:rPr lang="en-US" altLang="ko-KR" sz="800" err="1">
                <a:latin typeface="Times New Roman" panose="02020603050405020304" pitchFamily="18" charset="0"/>
                <a:cs typeface="Times New Roman" panose="02020603050405020304" pitchFamily="18" charset="0"/>
              </a:rPr>
              <a:t>Juncar</a:t>
            </a:r>
            <a:r>
              <a:rPr lang="en-US" altLang="ko-KR" sz="800">
                <a:latin typeface="Times New Roman" panose="02020603050405020304" pitchFamily="18" charset="0"/>
                <a:cs typeface="Times New Roman" panose="02020603050405020304" pitchFamily="18" charset="0"/>
              </a:rPr>
              <a:t>, S. </a:t>
            </a:r>
            <a:r>
              <a:rPr lang="en-US" altLang="ko-KR" sz="800" err="1">
                <a:latin typeface="Times New Roman" panose="02020603050405020304" pitchFamily="18" charset="0"/>
                <a:cs typeface="Times New Roman" panose="02020603050405020304" pitchFamily="18" charset="0"/>
              </a:rPr>
              <a:t>Liberman</a:t>
            </a:r>
            <a:r>
              <a:rPr lang="en-US" altLang="ko-KR" sz="800">
                <a:latin typeface="Times New Roman" panose="02020603050405020304" pitchFamily="18" charset="0"/>
                <a:cs typeface="Times New Roman" panose="02020603050405020304" pitchFamily="18" charset="0"/>
              </a:rPr>
              <a:t>, J. </a:t>
            </a:r>
            <a:r>
              <a:rPr lang="en-US" altLang="ko-KR" sz="800" err="1">
                <a:latin typeface="Times New Roman" panose="02020603050405020304" pitchFamily="18" charset="0"/>
                <a:cs typeface="Times New Roman" panose="02020603050405020304" pitchFamily="18" charset="0"/>
              </a:rPr>
              <a:t>Pinard</a:t>
            </a:r>
            <a:r>
              <a:rPr lang="en-US" altLang="ko-KR" sz="800">
                <a:latin typeface="Times New Roman" panose="02020603050405020304" pitchFamily="18" charset="0"/>
                <a:cs typeface="Times New Roman" panose="02020603050405020304" pitchFamily="18" charset="0"/>
              </a:rPr>
              <a:t>, and J.L. </a:t>
            </a:r>
            <a:r>
              <a:rPr lang="en-US" altLang="ko-KR" sz="800" err="1">
                <a:latin typeface="Times New Roman" panose="02020603050405020304" pitchFamily="18" charset="0"/>
                <a:cs typeface="Times New Roman" panose="02020603050405020304" pitchFamily="18" charset="0"/>
              </a:rPr>
              <a:t>Vialle</a:t>
            </a:r>
            <a:r>
              <a:rPr lang="en-US" altLang="ko-KR" sz="800">
                <a:latin typeface="Times New Roman" panose="02020603050405020304" pitchFamily="18" charset="0"/>
                <a:cs typeface="Times New Roman" panose="02020603050405020304" pitchFamily="18" charset="0"/>
              </a:rPr>
              <a:t>, Phys. Rev. C 25 (1982) 2756.</a:t>
            </a:r>
            <a:endParaRPr lang="ko-KR" altLang="en-US" sz="800">
              <a:latin typeface="Times New Roman" panose="02020603050405020304" pitchFamily="18" charset="0"/>
              <a:cs typeface="Times New Roman" panose="02020603050405020304" pitchFamily="18" charset="0"/>
            </a:endParaRPr>
          </a:p>
        </p:txBody>
      </p:sp>
      <p:sp>
        <p:nvSpPr>
          <p:cNvPr id="20" name="TextBox 19"/>
          <p:cNvSpPr txBox="1"/>
          <p:nvPr/>
        </p:nvSpPr>
        <p:spPr>
          <a:xfrm>
            <a:off x="3796973" y="6260115"/>
            <a:ext cx="3761715" cy="215444"/>
          </a:xfrm>
          <a:prstGeom prst="rect">
            <a:avLst/>
          </a:prstGeom>
          <a:noFill/>
        </p:spPr>
        <p:txBody>
          <a:bodyPr wrap="square" rtlCol="0">
            <a:spAutoFit/>
          </a:bodyPr>
          <a:lstStyle/>
          <a:p>
            <a:r>
              <a:rPr lang="en-US" altLang="ko-KR" sz="800">
                <a:latin typeface="Times New Roman" panose="02020603050405020304" pitchFamily="18" charset="0"/>
                <a:cs typeface="Times New Roman" panose="02020603050405020304" pitchFamily="18" charset="0"/>
              </a:rPr>
              <a:t>[2] </a:t>
            </a:r>
            <a:r>
              <a:rPr lang="de-DE" altLang="ko-KR" sz="800">
                <a:latin typeface="Times New Roman" panose="02020603050405020304" pitchFamily="18" charset="0"/>
                <a:cs typeface="Times New Roman" panose="02020603050405020304" pitchFamily="18" charset="0"/>
              </a:rPr>
              <a:t>K. Pescht, H. Gerhardt, and E. Matthias, Z. Physik A 281 (1977) 199.</a:t>
            </a:r>
            <a:endParaRPr lang="ko-KR" altLang="en-US" sz="80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85AA461B-65E1-E198-5AE0-3B38C1279125}"/>
              </a:ext>
            </a:extLst>
          </p:cNvPr>
          <p:cNvSpPr txBox="1"/>
          <p:nvPr/>
        </p:nvSpPr>
        <p:spPr>
          <a:xfrm>
            <a:off x="8216924" y="3498476"/>
            <a:ext cx="3812349" cy="369332"/>
          </a:xfrm>
          <a:prstGeom prst="rect">
            <a:avLst/>
          </a:prstGeom>
          <a:noFill/>
        </p:spPr>
        <p:txBody>
          <a:bodyPr wrap="square" rtlCol="0">
            <a:spAutoFit/>
          </a:bodyPr>
          <a:lstStyle/>
          <a:p>
            <a:pPr marL="285750" indent="-285750">
              <a:buClr>
                <a:srgbClr val="005391"/>
              </a:buClr>
              <a:buFont typeface="Wingdings" panose="05000000000000000000" pitchFamily="2" charset="2"/>
              <a:buChar char="§"/>
            </a:pPr>
            <a:r>
              <a:rPr lang="en-US" altLang="ko-KR" b="1">
                <a:latin typeface="Times New Roman" panose="02020603050405020304" pitchFamily="18" charset="0"/>
                <a:cs typeface="Times New Roman" panose="02020603050405020304" pitchFamily="18" charset="0"/>
              </a:rPr>
              <a:t>Isotope shifts of </a:t>
            </a:r>
            <a:r>
              <a:rPr lang="en-US" altLang="ko-KR" b="1" baseline="30000">
                <a:solidFill>
                  <a:prstClr val="black"/>
                </a:solidFill>
                <a:latin typeface="Times New Roman" panose="02020603050405020304" pitchFamily="18" charset="0"/>
                <a:cs typeface="Times New Roman" panose="02020603050405020304" pitchFamily="18" charset="0"/>
              </a:rPr>
              <a:t>22, 23</a:t>
            </a:r>
            <a:r>
              <a:rPr lang="en-US" altLang="ko-KR" b="1">
                <a:solidFill>
                  <a:prstClr val="black"/>
                </a:solidFill>
                <a:latin typeface="Times New Roman" panose="02020603050405020304" pitchFamily="18" charset="0"/>
                <a:cs typeface="Times New Roman" panose="02020603050405020304" pitchFamily="18" charset="0"/>
              </a:rPr>
              <a:t>Na from D1</a:t>
            </a:r>
            <a:r>
              <a:rPr lang="en-US" altLang="ko-KR" b="1">
                <a:latin typeface="Times New Roman" panose="02020603050405020304" pitchFamily="18" charset="0"/>
                <a:cs typeface="Times New Roman" panose="02020603050405020304" pitchFamily="18" charset="0"/>
              </a:rPr>
              <a:t> </a:t>
            </a:r>
            <a:endParaRPr lang="ko-KR" altLang="en-US" b="1">
              <a:latin typeface="Times New Roman" panose="02020603050405020304" pitchFamily="18" charset="0"/>
              <a:cs typeface="Times New Roman" panose="02020603050405020304" pitchFamily="18" charset="0"/>
            </a:endParaRPr>
          </a:p>
        </p:txBody>
      </p:sp>
      <p:graphicFrame>
        <p:nvGraphicFramePr>
          <p:cNvPr id="12" name="표 11"/>
          <p:cNvGraphicFramePr>
            <a:graphicFrameLocks noGrp="1"/>
          </p:cNvGraphicFramePr>
          <p:nvPr/>
        </p:nvGraphicFramePr>
        <p:xfrm>
          <a:off x="8320656" y="3921293"/>
          <a:ext cx="3657984" cy="1148080"/>
        </p:xfrm>
        <a:graphic>
          <a:graphicData uri="http://schemas.openxmlformats.org/drawingml/2006/table">
            <a:tbl>
              <a:tblPr firstRow="1" bandRow="1">
                <a:tableStyleId>{5940675A-B579-460E-94D1-54222C63F5DA}</a:tableStyleId>
              </a:tblPr>
              <a:tblGrid>
                <a:gridCol w="1041458">
                  <a:extLst>
                    <a:ext uri="{9D8B030D-6E8A-4147-A177-3AD203B41FA5}">
                      <a16:colId xmlns:a16="http://schemas.microsoft.com/office/drawing/2014/main" val="55751984"/>
                    </a:ext>
                  </a:extLst>
                </a:gridCol>
                <a:gridCol w="1644242">
                  <a:extLst>
                    <a:ext uri="{9D8B030D-6E8A-4147-A177-3AD203B41FA5}">
                      <a16:colId xmlns:a16="http://schemas.microsoft.com/office/drawing/2014/main" val="746806784"/>
                    </a:ext>
                  </a:extLst>
                </a:gridCol>
                <a:gridCol w="972284">
                  <a:extLst>
                    <a:ext uri="{9D8B030D-6E8A-4147-A177-3AD203B41FA5}">
                      <a16:colId xmlns:a16="http://schemas.microsoft.com/office/drawing/2014/main" val="2742551781"/>
                    </a:ext>
                  </a:extLst>
                </a:gridCol>
              </a:tblGrid>
              <a:tr h="370840">
                <a:tc>
                  <a:txBody>
                    <a:bodyPr/>
                    <a:lstStyle/>
                    <a:p>
                      <a:pPr algn="ctr" latinLnBrk="1"/>
                      <a:r>
                        <a:rPr lang="en-US" altLang="ko-KR" sz="1500">
                          <a:latin typeface="Times New Roman" panose="02020603050405020304" pitchFamily="18" charset="0"/>
                          <a:cs typeface="Times New Roman" panose="02020603050405020304" pitchFamily="18" charset="0"/>
                        </a:rPr>
                        <a:t>Isotopes</a:t>
                      </a:r>
                      <a:endParaRPr lang="ko-KR" altLang="en-US" sz="150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500">
                          <a:latin typeface="Times New Roman" panose="02020603050405020304" pitchFamily="18" charset="0"/>
                          <a:cs typeface="Times New Roman" panose="02020603050405020304" pitchFamily="18" charset="0"/>
                        </a:rPr>
                        <a:t>Isotope</a:t>
                      </a:r>
                      <a:r>
                        <a:rPr lang="en-US" altLang="ko-KR" sz="1500" baseline="0">
                          <a:latin typeface="Times New Roman" panose="02020603050405020304" pitchFamily="18" charset="0"/>
                          <a:cs typeface="Times New Roman" panose="02020603050405020304" pitchFamily="18" charset="0"/>
                        </a:rPr>
                        <a:t> s</a:t>
                      </a:r>
                      <a:r>
                        <a:rPr lang="en-US" altLang="ko-KR" sz="1500">
                          <a:latin typeface="Times New Roman" panose="02020603050405020304" pitchFamily="18" charset="0"/>
                          <a:cs typeface="Times New Roman" panose="02020603050405020304" pitchFamily="18" charset="0"/>
                        </a:rPr>
                        <a:t>hift (MHz)</a:t>
                      </a:r>
                      <a:endParaRPr lang="ko-KR" altLang="en-US" sz="150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500">
                          <a:latin typeface="Times New Roman" panose="02020603050405020304" pitchFamily="18" charset="0"/>
                          <a:cs typeface="Times New Roman" panose="02020603050405020304" pitchFamily="18" charset="0"/>
                        </a:rPr>
                        <a:t>Ref.</a:t>
                      </a:r>
                      <a:endParaRPr lang="ko-KR" altLang="en-US" sz="15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78482126"/>
                  </a:ext>
                </a:extLst>
              </a:tr>
              <a:tr h="370840">
                <a:tc>
                  <a:txBody>
                    <a:bodyPr/>
                    <a:lstStyle/>
                    <a:p>
                      <a:pPr algn="ctr" latinLnBrk="1"/>
                      <a:r>
                        <a:rPr lang="en-US" altLang="ko-KR" sz="1500" baseline="30000">
                          <a:solidFill>
                            <a:prstClr val="black"/>
                          </a:solidFill>
                          <a:latin typeface="Times New Roman" panose="02020603050405020304" pitchFamily="18" charset="0"/>
                          <a:cs typeface="Times New Roman" panose="02020603050405020304" pitchFamily="18" charset="0"/>
                        </a:rPr>
                        <a:t>22</a:t>
                      </a:r>
                      <a:r>
                        <a:rPr lang="en-US" altLang="ko-KR" sz="1500">
                          <a:solidFill>
                            <a:prstClr val="black"/>
                          </a:solidFill>
                          <a:latin typeface="Times New Roman" panose="02020603050405020304" pitchFamily="18" charset="0"/>
                          <a:cs typeface="Times New Roman" panose="02020603050405020304" pitchFamily="18" charset="0"/>
                        </a:rPr>
                        <a:t>Na - </a:t>
                      </a:r>
                      <a:r>
                        <a:rPr lang="en-US" altLang="ko-KR" sz="1500" baseline="30000">
                          <a:solidFill>
                            <a:prstClr val="black"/>
                          </a:solidFill>
                          <a:latin typeface="Times New Roman" panose="02020603050405020304" pitchFamily="18" charset="0"/>
                          <a:cs typeface="Times New Roman" panose="02020603050405020304" pitchFamily="18" charset="0"/>
                        </a:rPr>
                        <a:t>23</a:t>
                      </a:r>
                      <a:r>
                        <a:rPr lang="en-US" altLang="ko-KR" sz="1500">
                          <a:solidFill>
                            <a:prstClr val="black"/>
                          </a:solidFill>
                          <a:latin typeface="Times New Roman" panose="02020603050405020304" pitchFamily="18" charset="0"/>
                          <a:cs typeface="Times New Roman" panose="02020603050405020304" pitchFamily="18" charset="0"/>
                        </a:rPr>
                        <a:t>Na</a:t>
                      </a:r>
                      <a:endParaRPr lang="ko-KR" altLang="en-US" sz="150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500">
                          <a:latin typeface="Times New Roman" panose="02020603050405020304" pitchFamily="18" charset="0"/>
                          <a:cs typeface="Times New Roman" panose="02020603050405020304" pitchFamily="18" charset="0"/>
                        </a:rPr>
                        <a:t>-730</a:t>
                      </a:r>
                    </a:p>
                    <a:p>
                      <a:pPr algn="ctr" latinLnBrk="1"/>
                      <a:r>
                        <a:rPr lang="en-US" altLang="ko-KR" sz="1500">
                          <a:latin typeface="Times New Roman" panose="02020603050405020304" pitchFamily="18" charset="0"/>
                          <a:cs typeface="Times New Roman" panose="02020603050405020304" pitchFamily="18" charset="0"/>
                        </a:rPr>
                        <a:t>-754.0(23)</a:t>
                      </a:r>
                    </a:p>
                    <a:p>
                      <a:pPr algn="ctr" latinLnBrk="1"/>
                      <a:r>
                        <a:rPr lang="en-US" altLang="ko-KR" sz="1500">
                          <a:latin typeface="Times New Roman" panose="02020603050405020304" pitchFamily="18" charset="0"/>
                          <a:cs typeface="Times New Roman" panose="02020603050405020304" pitchFamily="18" charset="0"/>
                        </a:rPr>
                        <a:t>-758.5(7)</a:t>
                      </a:r>
                      <a:endParaRPr lang="ko-KR" altLang="en-US" sz="1500">
                        <a:latin typeface="Times New Roman" panose="02020603050405020304" pitchFamily="18" charset="0"/>
                        <a:cs typeface="Times New Roman" panose="02020603050405020304" pitchFamily="18" charset="0"/>
                      </a:endParaRPr>
                    </a:p>
                  </a:txBody>
                  <a:tcPr/>
                </a:tc>
                <a:tc>
                  <a:txBody>
                    <a:bodyPr/>
                    <a:lstStyle/>
                    <a:p>
                      <a:pPr algn="ctr"/>
                      <a:r>
                        <a:rPr lang="en-US" altLang="ko-KR" sz="1500">
                          <a:latin typeface="Times New Roman" panose="02020603050405020304" pitchFamily="18" charset="0"/>
                          <a:cs typeface="Times New Roman" panose="02020603050405020304" pitchFamily="18" charset="0"/>
                        </a:rPr>
                        <a:t>This work</a:t>
                      </a:r>
                    </a:p>
                    <a:p>
                      <a:pPr algn="ctr"/>
                      <a:r>
                        <a:rPr lang="en-US" altLang="ko-KR" sz="1500">
                          <a:latin typeface="Times New Roman" panose="02020603050405020304" pitchFamily="18" charset="0"/>
                          <a:cs typeface="Times New Roman" panose="02020603050405020304" pitchFamily="18" charset="0"/>
                        </a:rPr>
                        <a:t>[1]</a:t>
                      </a:r>
                    </a:p>
                    <a:p>
                      <a:pPr algn="ctr"/>
                      <a:r>
                        <a:rPr lang="en-US" altLang="ko-KR" sz="1500">
                          <a:latin typeface="Times New Roman" panose="02020603050405020304" pitchFamily="18" charset="0"/>
                          <a:cs typeface="Times New Roman" panose="02020603050405020304" pitchFamily="18" charset="0"/>
                        </a:rPr>
                        <a:t>[2]</a:t>
                      </a:r>
                    </a:p>
                  </a:txBody>
                  <a:tcPr/>
                </a:tc>
                <a:extLst>
                  <a:ext uri="{0D108BD9-81ED-4DB2-BD59-A6C34878D82A}">
                    <a16:rowId xmlns:a16="http://schemas.microsoft.com/office/drawing/2014/main" val="913063616"/>
                  </a:ext>
                </a:extLst>
              </a:tr>
            </a:tbl>
          </a:graphicData>
        </a:graphic>
      </p:graphicFrame>
      <p:sp>
        <p:nvSpPr>
          <p:cNvPr id="22" name="TextBox 21">
            <a:extLst>
              <a:ext uri="{FF2B5EF4-FFF2-40B4-BE49-F238E27FC236}">
                <a16:creationId xmlns:a16="http://schemas.microsoft.com/office/drawing/2014/main" id="{85AA461B-65E1-E198-5AE0-3B38C1279125}"/>
              </a:ext>
            </a:extLst>
          </p:cNvPr>
          <p:cNvSpPr txBox="1"/>
          <p:nvPr/>
        </p:nvSpPr>
        <p:spPr>
          <a:xfrm>
            <a:off x="8216924" y="5130062"/>
            <a:ext cx="3812349" cy="369332"/>
          </a:xfrm>
          <a:prstGeom prst="rect">
            <a:avLst/>
          </a:prstGeom>
          <a:noFill/>
        </p:spPr>
        <p:txBody>
          <a:bodyPr wrap="square" rtlCol="0">
            <a:spAutoFit/>
          </a:bodyPr>
          <a:lstStyle/>
          <a:p>
            <a:pPr marL="285750" indent="-285750">
              <a:buClr>
                <a:srgbClr val="005391"/>
              </a:buClr>
              <a:buFont typeface="Wingdings" panose="05000000000000000000" pitchFamily="2" charset="2"/>
              <a:buChar char="§"/>
            </a:pPr>
            <a:r>
              <a:rPr lang="en-US" altLang="ko-KR" b="1">
                <a:latin typeface="Times New Roman" panose="02020603050405020304" pitchFamily="18" charset="0"/>
                <a:cs typeface="Times New Roman" panose="02020603050405020304" pitchFamily="18" charset="0"/>
              </a:rPr>
              <a:t>Isotope shifts of </a:t>
            </a:r>
            <a:r>
              <a:rPr lang="en-US" altLang="ko-KR" b="1" baseline="30000">
                <a:solidFill>
                  <a:prstClr val="black"/>
                </a:solidFill>
                <a:latin typeface="Times New Roman" panose="02020603050405020304" pitchFamily="18" charset="0"/>
                <a:cs typeface="Times New Roman" panose="02020603050405020304" pitchFamily="18" charset="0"/>
              </a:rPr>
              <a:t>22, 23</a:t>
            </a:r>
            <a:r>
              <a:rPr lang="en-US" altLang="ko-KR" b="1">
                <a:solidFill>
                  <a:prstClr val="black"/>
                </a:solidFill>
                <a:latin typeface="Times New Roman" panose="02020603050405020304" pitchFamily="18" charset="0"/>
                <a:cs typeface="Times New Roman" panose="02020603050405020304" pitchFamily="18" charset="0"/>
              </a:rPr>
              <a:t>Na from D2</a:t>
            </a:r>
            <a:r>
              <a:rPr lang="en-US" altLang="ko-KR" b="1">
                <a:latin typeface="Times New Roman" panose="02020603050405020304" pitchFamily="18" charset="0"/>
                <a:cs typeface="Times New Roman" panose="02020603050405020304" pitchFamily="18" charset="0"/>
              </a:rPr>
              <a:t> </a:t>
            </a:r>
            <a:endParaRPr lang="ko-KR" altLang="en-US" b="1">
              <a:latin typeface="Times New Roman" panose="02020603050405020304" pitchFamily="18" charset="0"/>
              <a:cs typeface="Times New Roman" panose="02020603050405020304" pitchFamily="18" charset="0"/>
            </a:endParaRPr>
          </a:p>
        </p:txBody>
      </p:sp>
      <p:graphicFrame>
        <p:nvGraphicFramePr>
          <p:cNvPr id="23" name="표 22"/>
          <p:cNvGraphicFramePr>
            <a:graphicFrameLocks noGrp="1"/>
          </p:cNvGraphicFramePr>
          <p:nvPr/>
        </p:nvGraphicFramePr>
        <p:xfrm>
          <a:off x="8320656" y="5552879"/>
          <a:ext cx="3657984" cy="919480"/>
        </p:xfrm>
        <a:graphic>
          <a:graphicData uri="http://schemas.openxmlformats.org/drawingml/2006/table">
            <a:tbl>
              <a:tblPr firstRow="1" bandRow="1">
                <a:tableStyleId>{5940675A-B579-460E-94D1-54222C63F5DA}</a:tableStyleId>
              </a:tblPr>
              <a:tblGrid>
                <a:gridCol w="1041458">
                  <a:extLst>
                    <a:ext uri="{9D8B030D-6E8A-4147-A177-3AD203B41FA5}">
                      <a16:colId xmlns:a16="http://schemas.microsoft.com/office/drawing/2014/main" val="55751984"/>
                    </a:ext>
                  </a:extLst>
                </a:gridCol>
                <a:gridCol w="1644242">
                  <a:extLst>
                    <a:ext uri="{9D8B030D-6E8A-4147-A177-3AD203B41FA5}">
                      <a16:colId xmlns:a16="http://schemas.microsoft.com/office/drawing/2014/main" val="746806784"/>
                    </a:ext>
                  </a:extLst>
                </a:gridCol>
                <a:gridCol w="972284">
                  <a:extLst>
                    <a:ext uri="{9D8B030D-6E8A-4147-A177-3AD203B41FA5}">
                      <a16:colId xmlns:a16="http://schemas.microsoft.com/office/drawing/2014/main" val="2742551781"/>
                    </a:ext>
                  </a:extLst>
                </a:gridCol>
              </a:tblGrid>
              <a:tr h="370840">
                <a:tc>
                  <a:txBody>
                    <a:bodyPr/>
                    <a:lstStyle/>
                    <a:p>
                      <a:pPr algn="ctr" latinLnBrk="1"/>
                      <a:r>
                        <a:rPr lang="en-US" altLang="ko-KR" sz="1500">
                          <a:latin typeface="Times New Roman" panose="02020603050405020304" pitchFamily="18" charset="0"/>
                          <a:cs typeface="Times New Roman" panose="02020603050405020304" pitchFamily="18" charset="0"/>
                        </a:rPr>
                        <a:t>Isotopes</a:t>
                      </a:r>
                      <a:endParaRPr lang="ko-KR" altLang="en-US" sz="150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500">
                          <a:latin typeface="Times New Roman" panose="02020603050405020304" pitchFamily="18" charset="0"/>
                          <a:cs typeface="Times New Roman" panose="02020603050405020304" pitchFamily="18" charset="0"/>
                        </a:rPr>
                        <a:t>Isotope</a:t>
                      </a:r>
                      <a:r>
                        <a:rPr lang="en-US" altLang="ko-KR" sz="1500" baseline="0">
                          <a:latin typeface="Times New Roman" panose="02020603050405020304" pitchFamily="18" charset="0"/>
                          <a:cs typeface="Times New Roman" panose="02020603050405020304" pitchFamily="18" charset="0"/>
                        </a:rPr>
                        <a:t> s</a:t>
                      </a:r>
                      <a:r>
                        <a:rPr lang="en-US" altLang="ko-KR" sz="1500">
                          <a:latin typeface="Times New Roman" panose="02020603050405020304" pitchFamily="18" charset="0"/>
                          <a:cs typeface="Times New Roman" panose="02020603050405020304" pitchFamily="18" charset="0"/>
                        </a:rPr>
                        <a:t>hift (MHz)</a:t>
                      </a:r>
                      <a:endParaRPr lang="ko-KR" altLang="en-US" sz="150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500">
                          <a:latin typeface="Times New Roman" panose="02020603050405020304" pitchFamily="18" charset="0"/>
                          <a:cs typeface="Times New Roman" panose="02020603050405020304" pitchFamily="18" charset="0"/>
                        </a:rPr>
                        <a:t>Ref.</a:t>
                      </a:r>
                      <a:endParaRPr lang="ko-KR" altLang="en-US" sz="15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78482126"/>
                  </a:ext>
                </a:extLst>
              </a:tr>
              <a:tr h="370840">
                <a:tc>
                  <a:txBody>
                    <a:bodyPr/>
                    <a:lstStyle/>
                    <a:p>
                      <a:pPr algn="ctr" latinLnBrk="1"/>
                      <a:r>
                        <a:rPr lang="en-US" altLang="ko-KR" sz="1500" baseline="30000">
                          <a:solidFill>
                            <a:prstClr val="black"/>
                          </a:solidFill>
                          <a:latin typeface="Times New Roman" panose="02020603050405020304" pitchFamily="18" charset="0"/>
                          <a:cs typeface="Times New Roman" panose="02020603050405020304" pitchFamily="18" charset="0"/>
                        </a:rPr>
                        <a:t>22</a:t>
                      </a:r>
                      <a:r>
                        <a:rPr lang="en-US" altLang="ko-KR" sz="1500">
                          <a:solidFill>
                            <a:prstClr val="black"/>
                          </a:solidFill>
                          <a:latin typeface="Times New Roman" panose="02020603050405020304" pitchFamily="18" charset="0"/>
                          <a:cs typeface="Times New Roman" panose="02020603050405020304" pitchFamily="18" charset="0"/>
                        </a:rPr>
                        <a:t>Na - </a:t>
                      </a:r>
                      <a:r>
                        <a:rPr lang="en-US" altLang="ko-KR" sz="1500" baseline="30000">
                          <a:solidFill>
                            <a:prstClr val="black"/>
                          </a:solidFill>
                          <a:latin typeface="Times New Roman" panose="02020603050405020304" pitchFamily="18" charset="0"/>
                          <a:cs typeface="Times New Roman" panose="02020603050405020304" pitchFamily="18" charset="0"/>
                        </a:rPr>
                        <a:t>23</a:t>
                      </a:r>
                      <a:r>
                        <a:rPr lang="en-US" altLang="ko-KR" sz="1500">
                          <a:solidFill>
                            <a:prstClr val="black"/>
                          </a:solidFill>
                          <a:latin typeface="Times New Roman" panose="02020603050405020304" pitchFamily="18" charset="0"/>
                          <a:cs typeface="Times New Roman" panose="02020603050405020304" pitchFamily="18" charset="0"/>
                        </a:rPr>
                        <a:t>Na</a:t>
                      </a:r>
                      <a:endParaRPr lang="ko-KR" altLang="en-US" sz="150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500">
                          <a:latin typeface="Times New Roman" panose="02020603050405020304" pitchFamily="18" charset="0"/>
                          <a:cs typeface="Times New Roman" panose="02020603050405020304" pitchFamily="18" charset="0"/>
                        </a:rPr>
                        <a:t>-754</a:t>
                      </a:r>
                    </a:p>
                    <a:p>
                      <a:pPr algn="ctr" latinLnBrk="1"/>
                      <a:r>
                        <a:rPr lang="en-US" altLang="ko-KR" sz="1500">
                          <a:latin typeface="Times New Roman" panose="02020603050405020304" pitchFamily="18" charset="0"/>
                          <a:cs typeface="Times New Roman" panose="02020603050405020304" pitchFamily="18" charset="0"/>
                        </a:rPr>
                        <a:t>-757.72(24)</a:t>
                      </a:r>
                    </a:p>
                  </a:txBody>
                  <a:tcPr/>
                </a:tc>
                <a:tc>
                  <a:txBody>
                    <a:bodyPr/>
                    <a:lstStyle/>
                    <a:p>
                      <a:pPr algn="ctr"/>
                      <a:r>
                        <a:rPr lang="en-US" altLang="ko-KR" sz="1500">
                          <a:latin typeface="Times New Roman" panose="02020603050405020304" pitchFamily="18" charset="0"/>
                          <a:cs typeface="Times New Roman" panose="02020603050405020304" pitchFamily="18" charset="0"/>
                        </a:rPr>
                        <a:t>This work</a:t>
                      </a:r>
                    </a:p>
                    <a:p>
                      <a:pPr algn="ctr"/>
                      <a:r>
                        <a:rPr lang="en-US" altLang="ko-KR" sz="1500">
                          <a:latin typeface="Times New Roman" panose="02020603050405020304" pitchFamily="18" charset="0"/>
                          <a:cs typeface="Times New Roman" panose="02020603050405020304" pitchFamily="18" charset="0"/>
                        </a:rPr>
                        <a:t>[3]</a:t>
                      </a:r>
                    </a:p>
                  </a:txBody>
                  <a:tcPr/>
                </a:tc>
                <a:extLst>
                  <a:ext uri="{0D108BD9-81ED-4DB2-BD59-A6C34878D82A}">
                    <a16:rowId xmlns:a16="http://schemas.microsoft.com/office/drawing/2014/main" val="913063616"/>
                  </a:ext>
                </a:extLst>
              </a:tr>
            </a:tbl>
          </a:graphicData>
        </a:graphic>
      </p:graphicFrame>
      <p:pic>
        <p:nvPicPr>
          <p:cNvPr id="17" name="그림 16" descr="폰트, 텍스트, 그래픽, 스크린샷이(가) 표시된 사진&#10;&#10;자동 생성된 설명">
            <a:extLst>
              <a:ext uri="{FF2B5EF4-FFF2-40B4-BE49-F238E27FC236}">
                <a16:creationId xmlns:a16="http://schemas.microsoft.com/office/drawing/2014/main" id="{A726B00C-DC35-4CB2-83C1-8B011AAD1B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90538" y="1"/>
            <a:ext cx="2627534" cy="531048"/>
          </a:xfrm>
          <a:prstGeom prst="rect">
            <a:avLst/>
          </a:prstGeom>
        </p:spPr>
      </p:pic>
      <p:sp>
        <p:nvSpPr>
          <p:cNvPr id="26" name="TextBox 25">
            <a:extLst>
              <a:ext uri="{FF2B5EF4-FFF2-40B4-BE49-F238E27FC236}">
                <a16:creationId xmlns:a16="http://schemas.microsoft.com/office/drawing/2014/main" id="{4B7BBB9F-D76E-BA70-14BB-ECDB075A8CB7}"/>
              </a:ext>
            </a:extLst>
          </p:cNvPr>
          <p:cNvSpPr txBox="1"/>
          <p:nvPr/>
        </p:nvSpPr>
        <p:spPr>
          <a:xfrm>
            <a:off x="3796973" y="6382644"/>
            <a:ext cx="4313833" cy="338554"/>
          </a:xfrm>
          <a:prstGeom prst="rect">
            <a:avLst/>
          </a:prstGeom>
          <a:noFill/>
        </p:spPr>
        <p:txBody>
          <a:bodyPr wrap="square" rtlCol="0">
            <a:spAutoFit/>
          </a:bodyPr>
          <a:lstStyle/>
          <a:p>
            <a:r>
              <a:rPr lang="en-US" altLang="ko-KR" sz="800">
                <a:latin typeface="Times New Roman" panose="02020603050405020304" pitchFamily="18" charset="0"/>
                <a:cs typeface="Times New Roman" panose="02020603050405020304" pitchFamily="18" charset="0"/>
              </a:rPr>
              <a:t>[3] </a:t>
            </a:r>
            <a:r>
              <a:rPr lang="en-US" altLang="ko-KR" sz="800" err="1">
                <a:latin typeface="Times New Roman" panose="02020603050405020304" pitchFamily="18" charset="0"/>
                <a:cs typeface="Times New Roman" panose="02020603050405020304" pitchFamily="18" charset="0"/>
              </a:rPr>
              <a:t>Yu.P</a:t>
            </a:r>
            <a:r>
              <a:rPr lang="en-US" altLang="ko-KR" sz="800">
                <a:latin typeface="Times New Roman" panose="02020603050405020304" pitchFamily="18" charset="0"/>
                <a:cs typeface="Times New Roman" panose="02020603050405020304" pitchFamily="18" charset="0"/>
              </a:rPr>
              <a:t>. </a:t>
            </a:r>
            <a:r>
              <a:rPr lang="en-US" altLang="ko-KR" sz="800" err="1">
                <a:latin typeface="Times New Roman" panose="02020603050405020304" pitchFamily="18" charset="0"/>
                <a:cs typeface="Times New Roman" panose="02020603050405020304" pitchFamily="18" charset="0"/>
              </a:rPr>
              <a:t>Gangrsky</a:t>
            </a:r>
            <a:r>
              <a:rPr lang="en-US" altLang="ko-KR" sz="800">
                <a:latin typeface="Times New Roman" panose="02020603050405020304" pitchFamily="18" charset="0"/>
                <a:cs typeface="Times New Roman" panose="02020603050405020304" pitchFamily="18" charset="0"/>
              </a:rPr>
              <a:t>, D.V. </a:t>
            </a:r>
            <a:r>
              <a:rPr lang="en-US" altLang="ko-KR" sz="800" err="1">
                <a:latin typeface="Times New Roman" panose="02020603050405020304" pitchFamily="18" charset="0"/>
                <a:cs typeface="Times New Roman" panose="02020603050405020304" pitchFamily="18" charset="0"/>
              </a:rPr>
              <a:t>Karaivanov</a:t>
            </a:r>
            <a:r>
              <a:rPr lang="en-US" altLang="ko-KR" sz="800">
                <a:latin typeface="Times New Roman" panose="02020603050405020304" pitchFamily="18" charset="0"/>
                <a:cs typeface="Times New Roman" panose="02020603050405020304" pitchFamily="18" charset="0"/>
              </a:rPr>
              <a:t>, K.P. Marinova, B.N. Markov, L.M.</a:t>
            </a:r>
          </a:p>
          <a:p>
            <a:r>
              <a:rPr lang="en-US" altLang="ko-KR" sz="800">
                <a:latin typeface="Times New Roman" panose="02020603050405020304" pitchFamily="18" charset="0"/>
                <a:cs typeface="Times New Roman" panose="02020603050405020304" pitchFamily="18" charset="0"/>
              </a:rPr>
              <a:t> Melnikova, G.V. </a:t>
            </a:r>
            <a:r>
              <a:rPr lang="en-US" altLang="ko-KR" sz="800" err="1">
                <a:latin typeface="Times New Roman" panose="02020603050405020304" pitchFamily="18" charset="0"/>
                <a:cs typeface="Times New Roman" panose="02020603050405020304" pitchFamily="18" charset="0"/>
              </a:rPr>
              <a:t>Mishinsky</a:t>
            </a:r>
            <a:r>
              <a:rPr lang="en-US" altLang="ko-KR" sz="800">
                <a:latin typeface="Times New Roman" panose="02020603050405020304" pitchFamily="18" charset="0"/>
                <a:cs typeface="Times New Roman" panose="02020603050405020304" pitchFamily="18" charset="0"/>
              </a:rPr>
              <a:t>, S.G. </a:t>
            </a:r>
            <a:r>
              <a:rPr lang="en-US" altLang="ko-KR" sz="800" err="1">
                <a:latin typeface="Times New Roman" panose="02020603050405020304" pitchFamily="18" charset="0"/>
                <a:cs typeface="Times New Roman" panose="02020603050405020304" pitchFamily="18" charset="0"/>
              </a:rPr>
              <a:t>Zemlyanoi</a:t>
            </a:r>
            <a:r>
              <a:rPr lang="en-US" altLang="ko-KR" sz="800">
                <a:latin typeface="Times New Roman" panose="02020603050405020304" pitchFamily="18" charset="0"/>
                <a:cs typeface="Times New Roman" panose="02020603050405020304" pitchFamily="18" charset="0"/>
              </a:rPr>
              <a:t>, and V.I. </a:t>
            </a:r>
            <a:r>
              <a:rPr lang="en-US" altLang="ko-KR" sz="800" err="1">
                <a:latin typeface="Times New Roman" panose="02020603050405020304" pitchFamily="18" charset="0"/>
                <a:cs typeface="Times New Roman" panose="02020603050405020304" pitchFamily="18" charset="0"/>
              </a:rPr>
              <a:t>Zhemenik</a:t>
            </a:r>
            <a:r>
              <a:rPr lang="en-US" altLang="ko-KR" sz="800">
                <a:latin typeface="Times New Roman" panose="02020603050405020304" pitchFamily="18" charset="0"/>
                <a:cs typeface="Times New Roman" panose="02020603050405020304" pitchFamily="18" charset="0"/>
              </a:rPr>
              <a:t>, Eur. Phys. J. A 3 (1998) 313.</a:t>
            </a:r>
            <a:endParaRPr lang="ko-KR" altLang="en-US" sz="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3090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540000" y="211790"/>
            <a:ext cx="10769684" cy="584775"/>
          </a:xfrm>
          <a:prstGeom prst="rect">
            <a:avLst/>
          </a:prstGeom>
          <a:noFill/>
        </p:spPr>
        <p:txBody>
          <a:bodyPr wrap="square" lIns="91440" tIns="45720" rIns="91440" bIns="45720" rtlCol="0" anchor="t">
            <a:spAutoFit/>
          </a:bodyPr>
          <a:lstStyle/>
          <a:p>
            <a:r>
              <a:rPr lang="en-US" altLang="ko-KR" sz="3200" b="1">
                <a:solidFill>
                  <a:srgbClr val="004098"/>
                </a:solidFill>
                <a:latin typeface="Times New Roman"/>
                <a:ea typeface="SUIT SemiBold"/>
                <a:cs typeface="Times New Roman"/>
              </a:rPr>
              <a:t>Points for improvement (Long term plans)</a:t>
            </a:r>
            <a:endParaRPr lang="en-US" altLang="ko-KR" sz="3200" b="1">
              <a:solidFill>
                <a:srgbClr val="004098"/>
              </a:solidFill>
              <a:latin typeface="Times New Roman" panose="02020603050405020304" pitchFamily="18" charset="0"/>
              <a:ea typeface="SUIT SemiBold" pitchFamily="50" charset="-127"/>
              <a:cs typeface="Times New Roman" panose="02020603050405020304" pitchFamily="18" charset="0"/>
            </a:endParaRPr>
          </a:p>
        </p:txBody>
      </p:sp>
      <p:pic>
        <p:nvPicPr>
          <p:cNvPr id="4" name="그림 3" descr="폰트, 텍스트, 그래픽, 스크린샷이(가) 표시된 사진&#10;&#10;자동 생성된 설명">
            <a:extLst>
              <a:ext uri="{FF2B5EF4-FFF2-40B4-BE49-F238E27FC236}">
                <a16:creationId xmlns:a16="http://schemas.microsoft.com/office/drawing/2014/main" id="{62F33A58-3184-56A0-008E-B30644C15F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0538" y="1"/>
            <a:ext cx="2627534" cy="531048"/>
          </a:xfrm>
          <a:prstGeom prst="rect">
            <a:avLst/>
          </a:prstGeom>
        </p:spPr>
      </p:pic>
      <p:sp>
        <p:nvSpPr>
          <p:cNvPr id="12" name="TextBox 11">
            <a:extLst>
              <a:ext uri="{FF2B5EF4-FFF2-40B4-BE49-F238E27FC236}">
                <a16:creationId xmlns:a16="http://schemas.microsoft.com/office/drawing/2014/main" id="{72A534B5-E5FE-4C1A-92FA-0011367A96C8}"/>
              </a:ext>
            </a:extLst>
          </p:cNvPr>
          <p:cNvSpPr txBox="1"/>
          <p:nvPr/>
        </p:nvSpPr>
        <p:spPr>
          <a:xfrm>
            <a:off x="540000" y="1266281"/>
            <a:ext cx="10534400" cy="5693866"/>
          </a:xfrm>
          <a:prstGeom prst="rect">
            <a:avLst/>
          </a:prstGeom>
          <a:noFill/>
        </p:spPr>
        <p:txBody>
          <a:bodyPr wrap="square" lIns="91440" tIns="45720" rIns="91440" bIns="45720" rtlCol="0" anchor="t">
            <a:spAutoFit/>
          </a:bodyPr>
          <a:lstStyle/>
          <a:p>
            <a:pPr marL="285750" indent="-285750">
              <a:buClr>
                <a:srgbClr val="005391"/>
              </a:buClr>
              <a:buFont typeface="Wingdings" panose="05000000000000000000" pitchFamily="2" charset="2"/>
              <a:buChar char="§"/>
            </a:pPr>
            <a:r>
              <a:rPr lang="en-US" altLang="ko-KR" sz="2800" b="1" dirty="0">
                <a:latin typeface="Times New Roman"/>
                <a:ea typeface="SUIT SemiBold"/>
                <a:cs typeface="Times New Roman"/>
              </a:rPr>
              <a:t>Kinematic compression (E &gt; 60 keV)</a:t>
            </a:r>
          </a:p>
          <a:p>
            <a:pPr marL="285750" indent="-285750">
              <a:buClr>
                <a:srgbClr val="005391"/>
              </a:buClr>
              <a:buFont typeface="Wingdings" panose="05000000000000000000" pitchFamily="2" charset="2"/>
              <a:buChar cha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Font typeface="Wingdings" panose="05000000000000000000" pitchFamily="2" charset="2"/>
              <a:buChar char="§"/>
            </a:pPr>
            <a:r>
              <a:rPr lang="en-US" sz="2800" b="1" dirty="0">
                <a:latin typeface="Times New Roman"/>
                <a:ea typeface="SUIT SemiBold"/>
                <a:cs typeface="Times New Roman"/>
              </a:rPr>
              <a:t>Ion beam cooling (ΔE&lt; 3 eV)</a:t>
            </a:r>
            <a:endParaRPr lang="en-US" altLang="ko-KR" sz="2800" b="1" dirty="0">
              <a:latin typeface="Times New Roman"/>
              <a:ea typeface="SUIT SemiBold"/>
              <a:cs typeface="Times New Roman"/>
            </a:endParaRPr>
          </a:p>
          <a:p>
            <a:pPr marL="285750" indent="-285750">
              <a:buClr>
                <a:srgbClr val="005391"/>
              </a:buClr>
              <a:buFont typeface="Wingdings" panose="05000000000000000000" pitchFamily="2" charset="2"/>
              <a:buChar char="§"/>
            </a:pPr>
            <a:endParaRPr lang="en-US" sz="2800" b="1">
              <a:latin typeface="Times New Roman"/>
              <a:ea typeface="SUIT SemiBold"/>
              <a:cs typeface="Times New Roman"/>
            </a:endParaRPr>
          </a:p>
          <a:p>
            <a:pPr marL="285750" indent="-285750">
              <a:buClr>
                <a:srgbClr val="005391"/>
              </a:buClr>
              <a:buFont typeface="Wingdings" panose="05000000000000000000" pitchFamily="2" charset="2"/>
              <a:buChar char="§"/>
            </a:pPr>
            <a:r>
              <a:rPr lang="en-US" altLang="ko-KR" sz="2800" b="1" dirty="0">
                <a:latin typeface="Times New Roman"/>
                <a:ea typeface="SUIT SemiBold"/>
                <a:cs typeface="Times New Roman"/>
              </a:rPr>
              <a:t>Detection sensitivity (Fluorescence collection)</a:t>
            </a:r>
          </a:p>
          <a:p>
            <a:pPr marL="285750" indent="-285750">
              <a:buClr>
                <a:srgbClr val="005391"/>
              </a:buClr>
              <a:buFont typeface="Wingdings" panose="05000000000000000000" pitchFamily="2" charset="2"/>
              <a:buChar cha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a:buClr>
                <a:srgbClr val="005391"/>
              </a:buClr>
            </a:pPr>
            <a:r>
              <a:rPr lang="en-US" sz="2800" b="1" dirty="0">
                <a:latin typeface="Times New Roman"/>
                <a:ea typeface="SUIT SemiBold"/>
                <a:cs typeface="Times New Roman"/>
              </a:rPr>
              <a:t>+ Further approaches</a:t>
            </a:r>
            <a:endParaRPr lang="en-US" altLang="ko-KR" sz="2800" b="1" dirty="0">
              <a:latin typeface="Times New Roman"/>
              <a:ea typeface="SUIT SemiBold"/>
              <a:cs typeface="Times New Roman"/>
            </a:endParaRPr>
          </a:p>
          <a:p>
            <a:pPr>
              <a:buClr>
                <a:srgbClr val="005391"/>
              </a:buCl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Font typeface="Wingdings" panose="05000000000000000000" pitchFamily="2" charset="2"/>
              <a:buChar cha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Font typeface="Wingdings" panose="05000000000000000000" pitchFamily="2" charset="2"/>
              <a:buChar cha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Font typeface="Wingdings" panose="05000000000000000000" pitchFamily="2" charset="2"/>
              <a:buChar cha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Font typeface="Wingdings" panose="05000000000000000000" pitchFamily="2" charset="2"/>
              <a:buChar cha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Font typeface="Wingdings" panose="05000000000000000000" pitchFamily="2" charset="2"/>
              <a:buChar char="§"/>
            </a:pPr>
            <a:endParaRPr lang="en-US" altLang="ko-KR" sz="2800" b="1">
              <a:latin typeface="Times New Roman" panose="02020603050405020304" pitchFamily="18" charset="0"/>
              <a:ea typeface="SUIT SemiBold" pitchFamily="50" charset="-127"/>
              <a:cs typeface="Times New Roman" panose="02020603050405020304" pitchFamily="18" charset="0"/>
            </a:endParaRPr>
          </a:p>
        </p:txBody>
      </p:sp>
    </p:spTree>
    <p:extLst>
      <p:ext uri="{BB962C8B-B14F-4D97-AF65-F5344CB8AC3E}">
        <p14:creationId xmlns:p14="http://schemas.microsoft.com/office/powerpoint/2010/main" val="3880491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D38DA-ED2E-72DE-8E98-D893D55F307A}"/>
            </a:ext>
          </a:extLst>
        </p:cNvPr>
        <p:cNvGrpSpPr/>
        <p:nvPr/>
      </p:nvGrpSpPr>
      <p:grpSpPr>
        <a:xfrm>
          <a:off x="0" y="0"/>
          <a:ext cx="0" cy="0"/>
          <a:chOff x="0" y="0"/>
          <a:chExt cx="0" cy="0"/>
        </a:xfrm>
      </p:grpSpPr>
      <p:pic>
        <p:nvPicPr>
          <p:cNvPr id="19" name="그림 18">
            <a:extLst>
              <a:ext uri="{FF2B5EF4-FFF2-40B4-BE49-F238E27FC236}">
                <a16:creationId xmlns:a16="http://schemas.microsoft.com/office/drawing/2014/main" id="{2C7FED9A-F3AE-924A-DB3F-CE499DA6BA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E6195925-C631-7F60-2669-3B0DD2489CCA}"/>
              </a:ext>
            </a:extLst>
          </p:cNvPr>
          <p:cNvSpPr txBox="1"/>
          <p:nvPr/>
        </p:nvSpPr>
        <p:spPr>
          <a:xfrm>
            <a:off x="540000" y="211790"/>
            <a:ext cx="10769684" cy="584775"/>
          </a:xfrm>
          <a:prstGeom prst="rect">
            <a:avLst/>
          </a:prstGeom>
          <a:noFill/>
        </p:spPr>
        <p:txBody>
          <a:bodyPr wrap="square" lIns="91440" tIns="45720" rIns="91440" bIns="45720" rtlCol="0" anchor="t">
            <a:spAutoFit/>
          </a:bodyPr>
          <a:lstStyle/>
          <a:p>
            <a:r>
              <a:rPr lang="en-US" altLang="ko-KR" sz="3200" b="1">
                <a:solidFill>
                  <a:srgbClr val="004098"/>
                </a:solidFill>
                <a:latin typeface="Times New Roman"/>
                <a:ea typeface="SUIT SemiBold"/>
                <a:cs typeface="Times New Roman"/>
              </a:rPr>
              <a:t>Points for improvement (Short term tasks)</a:t>
            </a:r>
            <a:endParaRPr lang="en-US" altLang="ko-KR" sz="3200" b="1">
              <a:solidFill>
                <a:srgbClr val="004098"/>
              </a:solidFill>
              <a:latin typeface="Times New Roman" panose="02020603050405020304" pitchFamily="18" charset="0"/>
              <a:ea typeface="SUIT SemiBold" pitchFamily="50" charset="-127"/>
              <a:cs typeface="Times New Roman" panose="02020603050405020304" pitchFamily="18" charset="0"/>
            </a:endParaRPr>
          </a:p>
        </p:txBody>
      </p:sp>
      <p:sp>
        <p:nvSpPr>
          <p:cNvPr id="2" name="TextBox 1">
            <a:extLst>
              <a:ext uri="{FF2B5EF4-FFF2-40B4-BE49-F238E27FC236}">
                <a16:creationId xmlns:a16="http://schemas.microsoft.com/office/drawing/2014/main" id="{526A5FBB-22AE-8522-EA1F-9F56D7A370A5}"/>
              </a:ext>
            </a:extLst>
          </p:cNvPr>
          <p:cNvSpPr txBox="1"/>
          <p:nvPr/>
        </p:nvSpPr>
        <p:spPr>
          <a:xfrm>
            <a:off x="11887200" y="6505905"/>
            <a:ext cx="311304" cy="369332"/>
          </a:xfrm>
          <a:prstGeom prst="rect">
            <a:avLst/>
          </a:prstGeom>
          <a:noFill/>
        </p:spPr>
        <p:txBody>
          <a:bodyPr wrap="none" rtlCol="0">
            <a:spAutoFit/>
          </a:bodyPr>
          <a:lstStyle/>
          <a:p>
            <a:r>
              <a:rPr lang="en-US" altLang="ko-KR" b="1">
                <a:solidFill>
                  <a:srgbClr val="007CC8"/>
                </a:solidFill>
                <a:latin typeface="Times New Roman" panose="02020603050405020304" pitchFamily="18" charset="0"/>
                <a:cs typeface="Times New Roman" panose="02020603050405020304" pitchFamily="18" charset="0"/>
              </a:rPr>
              <a:t>7</a:t>
            </a:r>
            <a:endParaRPr lang="ko-KR" altLang="en-US" b="1">
              <a:solidFill>
                <a:srgbClr val="007CC8"/>
              </a:solidFill>
              <a:latin typeface="Times New Roman" panose="02020603050405020304" pitchFamily="18" charset="0"/>
              <a:cs typeface="Times New Roman" panose="02020603050405020304" pitchFamily="18" charset="0"/>
            </a:endParaRPr>
          </a:p>
        </p:txBody>
      </p:sp>
      <p:pic>
        <p:nvPicPr>
          <p:cNvPr id="4" name="그림 3" descr="폰트, 텍스트, 그래픽, 스크린샷이(가) 표시된 사진&#10;&#10;자동 생성된 설명">
            <a:extLst>
              <a:ext uri="{FF2B5EF4-FFF2-40B4-BE49-F238E27FC236}">
                <a16:creationId xmlns:a16="http://schemas.microsoft.com/office/drawing/2014/main" id="{BF86D988-5868-A533-7639-70CE6E0FB2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0538" y="1"/>
            <a:ext cx="2627534" cy="531048"/>
          </a:xfrm>
          <a:prstGeom prst="rect">
            <a:avLst/>
          </a:prstGeom>
        </p:spPr>
      </p:pic>
      <p:sp>
        <p:nvSpPr>
          <p:cNvPr id="12" name="TextBox 11">
            <a:extLst>
              <a:ext uri="{FF2B5EF4-FFF2-40B4-BE49-F238E27FC236}">
                <a16:creationId xmlns:a16="http://schemas.microsoft.com/office/drawing/2014/main" id="{10A8D870-1B26-2CB3-AEA7-71B0081B9354}"/>
              </a:ext>
            </a:extLst>
          </p:cNvPr>
          <p:cNvSpPr txBox="1"/>
          <p:nvPr/>
        </p:nvSpPr>
        <p:spPr>
          <a:xfrm>
            <a:off x="540000" y="1266281"/>
            <a:ext cx="10534400" cy="4401205"/>
          </a:xfrm>
          <a:prstGeom prst="rect">
            <a:avLst/>
          </a:prstGeom>
          <a:noFill/>
        </p:spPr>
        <p:txBody>
          <a:bodyPr wrap="square" lIns="91440" tIns="45720" rIns="91440" bIns="45720" rtlCol="0" anchor="t">
            <a:spAutoFit/>
          </a:bodyPr>
          <a:lstStyle/>
          <a:p>
            <a:pPr marL="514350" indent="-514350">
              <a:buClr>
                <a:srgbClr val="005391"/>
              </a:buClr>
              <a:buAutoNum type="arabicParenR"/>
            </a:pPr>
            <a:r>
              <a:rPr lang="en-US" sz="2800" b="1" dirty="0">
                <a:latin typeface="Times New Roman"/>
                <a:ea typeface="SUIT SemiBold"/>
                <a:cs typeface="Times New Roman"/>
              </a:rPr>
              <a:t> Beam transmission rate (Beam alignment + tuning)</a:t>
            </a:r>
            <a:endParaRPr lang="en-US" altLang="ko-KR" sz="2800" b="1" dirty="0">
              <a:latin typeface="Times New Roman"/>
              <a:ea typeface="SUIT SemiBold"/>
              <a:cs typeface="Times New Roman"/>
            </a:endParaRPr>
          </a:p>
          <a:p>
            <a:pPr marL="285750" indent="-285750">
              <a:buClr>
                <a:srgbClr val="005391"/>
              </a:buClr>
              <a:buAutoNum type="arabicParen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AutoNum type="arabicParenR"/>
            </a:pPr>
            <a:endParaRPr lang="en-US" altLang="ko-KR" sz="2800" b="1">
              <a:latin typeface="Times New Roman"/>
              <a:ea typeface="SUIT SemiBold"/>
              <a:cs typeface="Times New Roman"/>
            </a:endParaRPr>
          </a:p>
          <a:p>
            <a:pPr marL="285750" indent="-285750">
              <a:buClr>
                <a:srgbClr val="005391"/>
              </a:buClr>
              <a:buAutoNum type="arabicParenR"/>
            </a:pPr>
            <a:r>
              <a:rPr lang="en-US" altLang="ko-KR" sz="2800" b="1" dirty="0">
                <a:latin typeface="Times New Roman"/>
                <a:ea typeface="SUIT SemiBold"/>
                <a:cs typeface="Times New Roman"/>
              </a:rPr>
              <a:t> Noise suppression (Laser alignment )</a:t>
            </a:r>
            <a:endParaRPr lang="en-US" altLang="ko-KR" sz="2800" b="1" dirty="0">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AutoNum type="arabicParenR"/>
            </a:pPr>
            <a:endParaRPr lang="en-US" altLang="ko-KR" sz="2800" b="1">
              <a:latin typeface="Times New Roman"/>
              <a:ea typeface="SUIT SemiBold"/>
              <a:cs typeface="Times New Roman"/>
            </a:endParaRPr>
          </a:p>
          <a:p>
            <a:pPr marL="285750" indent="-285750">
              <a:buClr>
                <a:srgbClr val="005391"/>
              </a:buClr>
              <a:buAutoNum type="arabicParenR"/>
            </a:pPr>
            <a:endParaRPr lang="en-US" altLang="ko-KR" sz="2800" b="1">
              <a:latin typeface="Times New Roman"/>
              <a:ea typeface="SUIT SemiBold"/>
              <a:cs typeface="Times New Roman"/>
            </a:endParaRPr>
          </a:p>
          <a:p>
            <a:pPr marL="285750" indent="-285750">
              <a:buClr>
                <a:srgbClr val="005391"/>
              </a:buClr>
              <a:buAutoNum type="arabicParenR"/>
            </a:pPr>
            <a:r>
              <a:rPr lang="en-US" altLang="ko-KR" sz="2800" b="1" dirty="0">
                <a:latin typeface="Times New Roman"/>
                <a:ea typeface="SUIT SemiBold"/>
                <a:cs typeface="Times New Roman"/>
              </a:rPr>
              <a:t> Spectral resolution (Absorption spectroscopy)</a:t>
            </a:r>
          </a:p>
          <a:p>
            <a:pPr marL="285750" indent="-285750">
              <a:buClr>
                <a:srgbClr val="005391"/>
              </a:buClr>
              <a:buAutoNum type="arabicParen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AutoNum type="arabicParenR"/>
            </a:pPr>
            <a:endParaRPr lang="en-US" altLang="ko-KR" sz="2800" b="1">
              <a:latin typeface="Times New Roman" panose="02020603050405020304" pitchFamily="18" charset="0"/>
              <a:ea typeface="SUIT SemiBold" pitchFamily="50" charset="-127"/>
              <a:cs typeface="Times New Roman" panose="02020603050405020304" pitchFamily="18" charset="0"/>
            </a:endParaRPr>
          </a:p>
          <a:p>
            <a:pPr marL="285750" indent="-285750">
              <a:buClr>
                <a:srgbClr val="005391"/>
              </a:buClr>
              <a:buAutoNum type="arabicParenR"/>
            </a:pPr>
            <a:endParaRPr lang="en-US" altLang="ko-KR" sz="2800" b="1">
              <a:latin typeface="Times New Roman" panose="02020603050405020304" pitchFamily="18" charset="0"/>
              <a:ea typeface="SUIT SemiBold" pitchFamily="50" charset="-127"/>
              <a:cs typeface="Times New Roman" panose="02020603050405020304" pitchFamily="18" charset="0"/>
            </a:endParaRPr>
          </a:p>
        </p:txBody>
      </p:sp>
    </p:spTree>
    <p:extLst>
      <p:ext uri="{BB962C8B-B14F-4D97-AF65-F5344CB8AC3E}">
        <p14:creationId xmlns:p14="http://schemas.microsoft.com/office/powerpoint/2010/main" val="4106255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a:extLst>
              <a:ext uri="{FF2B5EF4-FFF2-40B4-BE49-F238E27FC236}">
                <a16:creationId xmlns:a16="http://schemas.microsoft.com/office/drawing/2014/main" id="{9C3AD76F-E720-82B2-37B6-D9C48964803F}"/>
              </a:ext>
            </a:extLst>
          </p:cNvPr>
          <p:cNvGrpSpPr/>
          <p:nvPr/>
        </p:nvGrpSpPr>
        <p:grpSpPr>
          <a:xfrm>
            <a:off x="135471" y="1080834"/>
            <a:ext cx="11352040" cy="5425071"/>
            <a:chOff x="135471" y="1080834"/>
            <a:chExt cx="11352040" cy="5425071"/>
          </a:xfrm>
        </p:grpSpPr>
        <p:pic>
          <p:nvPicPr>
            <p:cNvPr id="3" name="그림 2">
              <a:extLst>
                <a:ext uri="{FF2B5EF4-FFF2-40B4-BE49-F238E27FC236}">
                  <a16:creationId xmlns:a16="http://schemas.microsoft.com/office/drawing/2014/main" id="{E698A542-B137-4E3C-8AA8-DA9A09328910}"/>
                </a:ext>
              </a:extLst>
            </p:cNvPr>
            <p:cNvPicPr>
              <a:picLocks noChangeAspect="1"/>
            </p:cNvPicPr>
            <p:nvPr/>
          </p:nvPicPr>
          <p:blipFill>
            <a:blip r:embed="rId3"/>
            <a:stretch>
              <a:fillRect/>
            </a:stretch>
          </p:blipFill>
          <p:spPr>
            <a:xfrm>
              <a:off x="135471" y="1080834"/>
              <a:ext cx="10921996" cy="5425071"/>
            </a:xfrm>
            <a:prstGeom prst="rect">
              <a:avLst/>
            </a:prstGeom>
          </p:spPr>
        </p:pic>
        <p:sp>
          <p:nvSpPr>
            <p:cNvPr id="5" name="TextBox 4">
              <a:extLst>
                <a:ext uri="{FF2B5EF4-FFF2-40B4-BE49-F238E27FC236}">
                  <a16:creationId xmlns:a16="http://schemas.microsoft.com/office/drawing/2014/main" id="{A41DC659-01B5-4F0E-964E-9C498FECBC1E}"/>
                </a:ext>
              </a:extLst>
            </p:cNvPr>
            <p:cNvSpPr txBox="1"/>
            <p:nvPr/>
          </p:nvSpPr>
          <p:spPr>
            <a:xfrm rot="19505234">
              <a:off x="1646434" y="3319669"/>
              <a:ext cx="2387600" cy="369332"/>
            </a:xfrm>
            <a:prstGeom prst="rect">
              <a:avLst/>
            </a:prstGeom>
            <a:noFill/>
          </p:spPr>
          <p:txBody>
            <a:bodyPr wrap="square" rtlCol="0">
              <a:spAutoFit/>
            </a:bodyPr>
            <a:lstStyle/>
            <a:p>
              <a:r>
                <a:rPr lang="en-US" altLang="ko-KR" b="1"/>
                <a:t>ISOL-CLS Beamline</a:t>
              </a:r>
              <a:endParaRPr lang="ko-KR" altLang="en-US" b="1"/>
            </a:p>
          </p:txBody>
        </p:sp>
        <p:sp>
          <p:nvSpPr>
            <p:cNvPr id="8" name="TextBox 7">
              <a:extLst>
                <a:ext uri="{FF2B5EF4-FFF2-40B4-BE49-F238E27FC236}">
                  <a16:creationId xmlns:a16="http://schemas.microsoft.com/office/drawing/2014/main" id="{D6668402-A7E4-4B57-B1AF-5736D424C5C2}"/>
                </a:ext>
              </a:extLst>
            </p:cNvPr>
            <p:cNvSpPr txBox="1"/>
            <p:nvPr/>
          </p:nvSpPr>
          <p:spPr>
            <a:xfrm>
              <a:off x="1286187" y="5038120"/>
              <a:ext cx="342900" cy="369332"/>
            </a:xfrm>
            <a:prstGeom prst="rect">
              <a:avLst/>
            </a:prstGeom>
            <a:noFill/>
          </p:spPr>
          <p:txBody>
            <a:bodyPr wrap="square" rtlCol="0">
              <a:spAutoFit/>
            </a:bodyPr>
            <a:lstStyle/>
            <a:p>
              <a:r>
                <a:rPr lang="en-US" altLang="ko-KR" b="1">
                  <a:solidFill>
                    <a:srgbClr val="FFFF00"/>
                  </a:solidFill>
                </a:rPr>
                <a:t>A</a:t>
              </a:r>
              <a:endParaRPr lang="ko-KR" altLang="en-US" b="1">
                <a:solidFill>
                  <a:srgbClr val="FFFF00"/>
                </a:solidFill>
              </a:endParaRPr>
            </a:p>
          </p:txBody>
        </p:sp>
        <p:sp>
          <p:nvSpPr>
            <p:cNvPr id="13" name="TextBox 12">
              <a:extLst>
                <a:ext uri="{FF2B5EF4-FFF2-40B4-BE49-F238E27FC236}">
                  <a16:creationId xmlns:a16="http://schemas.microsoft.com/office/drawing/2014/main" id="{6B9C36A5-1780-41F0-BB38-2BF3233C9A6E}"/>
                </a:ext>
              </a:extLst>
            </p:cNvPr>
            <p:cNvSpPr txBox="1"/>
            <p:nvPr/>
          </p:nvSpPr>
          <p:spPr>
            <a:xfrm>
              <a:off x="4837871" y="2438383"/>
              <a:ext cx="342900" cy="369332"/>
            </a:xfrm>
            <a:prstGeom prst="rect">
              <a:avLst/>
            </a:prstGeom>
            <a:noFill/>
          </p:spPr>
          <p:txBody>
            <a:bodyPr wrap="square" rtlCol="0">
              <a:spAutoFit/>
            </a:bodyPr>
            <a:lstStyle/>
            <a:p>
              <a:r>
                <a:rPr lang="en-US" altLang="ko-KR" b="1">
                  <a:solidFill>
                    <a:srgbClr val="FFFF00"/>
                  </a:solidFill>
                </a:rPr>
                <a:t>B</a:t>
              </a:r>
              <a:endParaRPr lang="ko-KR" altLang="en-US" b="1">
                <a:solidFill>
                  <a:srgbClr val="FFFF00"/>
                </a:solidFill>
              </a:endParaRPr>
            </a:p>
          </p:txBody>
        </p:sp>
        <p:cxnSp>
          <p:nvCxnSpPr>
            <p:cNvPr id="10" name="직선 화살표 연결선 9">
              <a:extLst>
                <a:ext uri="{FF2B5EF4-FFF2-40B4-BE49-F238E27FC236}">
                  <a16:creationId xmlns:a16="http://schemas.microsoft.com/office/drawing/2014/main" id="{699863CE-0DE9-4BB4-9F2D-FBA09B56D223}"/>
                </a:ext>
              </a:extLst>
            </p:cNvPr>
            <p:cNvCxnSpPr>
              <a:cxnSpLocks/>
            </p:cNvCxnSpPr>
            <p:nvPr/>
          </p:nvCxnSpPr>
          <p:spPr>
            <a:xfrm flipV="1">
              <a:off x="600604" y="4423233"/>
              <a:ext cx="1159171" cy="80738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6D342F2-3307-4129-B6EA-B96B98B50765}"/>
                </a:ext>
              </a:extLst>
            </p:cNvPr>
            <p:cNvSpPr txBox="1"/>
            <p:nvPr/>
          </p:nvSpPr>
          <p:spPr>
            <a:xfrm>
              <a:off x="5081711" y="2199064"/>
              <a:ext cx="304800" cy="338554"/>
            </a:xfrm>
            <a:prstGeom prst="rect">
              <a:avLst/>
            </a:prstGeom>
            <a:noFill/>
          </p:spPr>
          <p:txBody>
            <a:bodyPr wrap="square" rtlCol="0">
              <a:spAutoFit/>
            </a:bodyPr>
            <a:lstStyle/>
            <a:p>
              <a:r>
                <a:rPr lang="en-US" altLang="ko-KR" sz="1600" b="1">
                  <a:solidFill>
                    <a:srgbClr val="FF0000"/>
                  </a:solidFill>
                </a:rPr>
                <a:t>1</a:t>
              </a:r>
              <a:endParaRPr lang="ko-KR" altLang="en-US" sz="1600" b="1">
                <a:solidFill>
                  <a:srgbClr val="FF0000"/>
                </a:solidFill>
              </a:endParaRPr>
            </a:p>
          </p:txBody>
        </p:sp>
        <p:sp>
          <p:nvSpPr>
            <p:cNvPr id="20" name="TextBox 19">
              <a:extLst>
                <a:ext uri="{FF2B5EF4-FFF2-40B4-BE49-F238E27FC236}">
                  <a16:creationId xmlns:a16="http://schemas.microsoft.com/office/drawing/2014/main" id="{ECF314CD-6DA7-4FFD-8246-FC9FA47770B9}"/>
                </a:ext>
              </a:extLst>
            </p:cNvPr>
            <p:cNvSpPr txBox="1"/>
            <p:nvPr/>
          </p:nvSpPr>
          <p:spPr>
            <a:xfrm>
              <a:off x="6700961" y="1606746"/>
              <a:ext cx="304800" cy="338554"/>
            </a:xfrm>
            <a:prstGeom prst="rect">
              <a:avLst/>
            </a:prstGeom>
            <a:noFill/>
          </p:spPr>
          <p:txBody>
            <a:bodyPr wrap="square" rtlCol="0">
              <a:spAutoFit/>
            </a:bodyPr>
            <a:lstStyle/>
            <a:p>
              <a:r>
                <a:rPr lang="en-US" altLang="ko-KR" sz="1600" b="1">
                  <a:solidFill>
                    <a:srgbClr val="FF0000"/>
                  </a:solidFill>
                </a:rPr>
                <a:t>3</a:t>
              </a:r>
              <a:endParaRPr lang="ko-KR" altLang="en-US" sz="1600" b="1">
                <a:solidFill>
                  <a:srgbClr val="FF0000"/>
                </a:solidFill>
              </a:endParaRPr>
            </a:p>
          </p:txBody>
        </p:sp>
        <p:sp>
          <p:nvSpPr>
            <p:cNvPr id="21" name="TextBox 20">
              <a:extLst>
                <a:ext uri="{FF2B5EF4-FFF2-40B4-BE49-F238E27FC236}">
                  <a16:creationId xmlns:a16="http://schemas.microsoft.com/office/drawing/2014/main" id="{B4C2C2CC-FCD6-482C-826B-2292F4B9DCF2}"/>
                </a:ext>
              </a:extLst>
            </p:cNvPr>
            <p:cNvSpPr txBox="1"/>
            <p:nvPr/>
          </p:nvSpPr>
          <p:spPr>
            <a:xfrm>
              <a:off x="7722041" y="1606746"/>
              <a:ext cx="304800" cy="338554"/>
            </a:xfrm>
            <a:prstGeom prst="rect">
              <a:avLst/>
            </a:prstGeom>
            <a:noFill/>
          </p:spPr>
          <p:txBody>
            <a:bodyPr wrap="square" rtlCol="0">
              <a:spAutoFit/>
            </a:bodyPr>
            <a:lstStyle/>
            <a:p>
              <a:r>
                <a:rPr lang="en-US" altLang="ko-KR" sz="1600" b="1">
                  <a:solidFill>
                    <a:srgbClr val="FF0000"/>
                  </a:solidFill>
                </a:rPr>
                <a:t>4</a:t>
              </a:r>
              <a:endParaRPr lang="ko-KR" altLang="en-US" sz="1600" b="1">
                <a:solidFill>
                  <a:srgbClr val="FF0000"/>
                </a:solidFill>
              </a:endParaRPr>
            </a:p>
          </p:txBody>
        </p:sp>
        <p:sp>
          <p:nvSpPr>
            <p:cNvPr id="22" name="TextBox 21">
              <a:extLst>
                <a:ext uri="{FF2B5EF4-FFF2-40B4-BE49-F238E27FC236}">
                  <a16:creationId xmlns:a16="http://schemas.microsoft.com/office/drawing/2014/main" id="{216D261A-EB57-4C6E-B15D-142A29EB9B9C}"/>
                </a:ext>
              </a:extLst>
            </p:cNvPr>
            <p:cNvSpPr txBox="1"/>
            <p:nvPr/>
          </p:nvSpPr>
          <p:spPr>
            <a:xfrm>
              <a:off x="8368674" y="1606746"/>
              <a:ext cx="304800" cy="338554"/>
            </a:xfrm>
            <a:prstGeom prst="rect">
              <a:avLst/>
            </a:prstGeom>
            <a:noFill/>
          </p:spPr>
          <p:txBody>
            <a:bodyPr wrap="square" rtlCol="0">
              <a:spAutoFit/>
            </a:bodyPr>
            <a:lstStyle/>
            <a:p>
              <a:r>
                <a:rPr lang="en-US" altLang="ko-KR" sz="1600" b="1">
                  <a:solidFill>
                    <a:srgbClr val="FF0000"/>
                  </a:solidFill>
                </a:rPr>
                <a:t>5</a:t>
              </a:r>
              <a:endParaRPr lang="ko-KR" altLang="en-US" sz="1600" b="1">
                <a:solidFill>
                  <a:srgbClr val="FF0000"/>
                </a:solidFill>
              </a:endParaRPr>
            </a:p>
          </p:txBody>
        </p:sp>
        <p:sp>
          <p:nvSpPr>
            <p:cNvPr id="23" name="TextBox 22">
              <a:extLst>
                <a:ext uri="{FF2B5EF4-FFF2-40B4-BE49-F238E27FC236}">
                  <a16:creationId xmlns:a16="http://schemas.microsoft.com/office/drawing/2014/main" id="{D1F79F8D-6659-43E5-B616-54739066B37E}"/>
                </a:ext>
              </a:extLst>
            </p:cNvPr>
            <p:cNvSpPr txBox="1"/>
            <p:nvPr/>
          </p:nvSpPr>
          <p:spPr>
            <a:xfrm>
              <a:off x="9446013" y="1606746"/>
              <a:ext cx="304800" cy="338554"/>
            </a:xfrm>
            <a:prstGeom prst="rect">
              <a:avLst/>
            </a:prstGeom>
            <a:noFill/>
          </p:spPr>
          <p:txBody>
            <a:bodyPr wrap="square" rtlCol="0">
              <a:spAutoFit/>
            </a:bodyPr>
            <a:lstStyle/>
            <a:p>
              <a:r>
                <a:rPr lang="en-US" altLang="ko-KR" sz="1600" b="1">
                  <a:solidFill>
                    <a:srgbClr val="FF0000"/>
                  </a:solidFill>
                </a:rPr>
                <a:t>6</a:t>
              </a:r>
              <a:endParaRPr lang="ko-KR" altLang="en-US" sz="1600" b="1">
                <a:solidFill>
                  <a:srgbClr val="FF0000"/>
                </a:solidFill>
              </a:endParaRPr>
            </a:p>
          </p:txBody>
        </p:sp>
        <p:sp>
          <p:nvSpPr>
            <p:cNvPr id="24" name="TextBox 23">
              <a:extLst>
                <a:ext uri="{FF2B5EF4-FFF2-40B4-BE49-F238E27FC236}">
                  <a16:creationId xmlns:a16="http://schemas.microsoft.com/office/drawing/2014/main" id="{E47F7DAF-7937-4644-84A7-0683FCE0B6B2}"/>
                </a:ext>
              </a:extLst>
            </p:cNvPr>
            <p:cNvSpPr txBox="1"/>
            <p:nvPr/>
          </p:nvSpPr>
          <p:spPr>
            <a:xfrm>
              <a:off x="5524562" y="1606746"/>
              <a:ext cx="304800" cy="338554"/>
            </a:xfrm>
            <a:prstGeom prst="rect">
              <a:avLst/>
            </a:prstGeom>
            <a:noFill/>
          </p:spPr>
          <p:txBody>
            <a:bodyPr wrap="square" rtlCol="0">
              <a:spAutoFit/>
            </a:bodyPr>
            <a:lstStyle/>
            <a:p>
              <a:r>
                <a:rPr lang="en-US" altLang="ko-KR" sz="1600" b="1">
                  <a:solidFill>
                    <a:srgbClr val="FF0000"/>
                  </a:solidFill>
                </a:rPr>
                <a:t>2</a:t>
              </a:r>
              <a:endParaRPr lang="ko-KR" altLang="en-US" sz="1600" b="1">
                <a:solidFill>
                  <a:srgbClr val="FF0000"/>
                </a:solidFill>
              </a:endParaRPr>
            </a:p>
          </p:txBody>
        </p:sp>
        <p:sp>
          <p:nvSpPr>
            <p:cNvPr id="26" name="TextBox 25">
              <a:extLst>
                <a:ext uri="{FF2B5EF4-FFF2-40B4-BE49-F238E27FC236}">
                  <a16:creationId xmlns:a16="http://schemas.microsoft.com/office/drawing/2014/main" id="{CADA9F12-702A-425C-A293-017B50E0FB28}"/>
                </a:ext>
              </a:extLst>
            </p:cNvPr>
            <p:cNvSpPr txBox="1"/>
            <p:nvPr/>
          </p:nvSpPr>
          <p:spPr>
            <a:xfrm>
              <a:off x="10523352" y="1606746"/>
              <a:ext cx="304800" cy="338554"/>
            </a:xfrm>
            <a:prstGeom prst="rect">
              <a:avLst/>
            </a:prstGeom>
            <a:noFill/>
          </p:spPr>
          <p:txBody>
            <a:bodyPr wrap="square" rtlCol="0">
              <a:spAutoFit/>
            </a:bodyPr>
            <a:lstStyle/>
            <a:p>
              <a:r>
                <a:rPr lang="en-US" altLang="ko-KR" sz="1600" b="1">
                  <a:solidFill>
                    <a:srgbClr val="FF0000"/>
                  </a:solidFill>
                </a:rPr>
                <a:t>7</a:t>
              </a:r>
              <a:endParaRPr lang="ko-KR" altLang="en-US" sz="1600" b="1">
                <a:solidFill>
                  <a:srgbClr val="FF0000"/>
                </a:solidFill>
              </a:endParaRPr>
            </a:p>
          </p:txBody>
        </p:sp>
        <p:cxnSp>
          <p:nvCxnSpPr>
            <p:cNvPr id="29" name="직선 화살표 연결선 28">
              <a:extLst>
                <a:ext uri="{FF2B5EF4-FFF2-40B4-BE49-F238E27FC236}">
                  <a16:creationId xmlns:a16="http://schemas.microsoft.com/office/drawing/2014/main" id="{25E80E58-2642-4FAB-9C88-1D45BC9023F6}"/>
                </a:ext>
              </a:extLst>
            </p:cNvPr>
            <p:cNvCxnSpPr/>
            <p:nvPr/>
          </p:nvCxnSpPr>
          <p:spPr>
            <a:xfrm flipV="1">
              <a:off x="11087947" y="1685110"/>
              <a:ext cx="0" cy="357033"/>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직선 화살표 연결선 30">
              <a:extLst>
                <a:ext uri="{FF2B5EF4-FFF2-40B4-BE49-F238E27FC236}">
                  <a16:creationId xmlns:a16="http://schemas.microsoft.com/office/drawing/2014/main" id="{392FDDA3-47A6-4D62-801A-7F8337A1F823}"/>
                </a:ext>
              </a:extLst>
            </p:cNvPr>
            <p:cNvCxnSpPr/>
            <p:nvPr/>
          </p:nvCxnSpPr>
          <p:spPr>
            <a:xfrm>
              <a:off x="11072707" y="2055435"/>
              <a:ext cx="37480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타원 31">
              <a:extLst>
                <a:ext uri="{FF2B5EF4-FFF2-40B4-BE49-F238E27FC236}">
                  <a16:creationId xmlns:a16="http://schemas.microsoft.com/office/drawing/2014/main" id="{6F8D05EF-42AB-4AAE-8CE6-51B75D5CCDD9}"/>
                </a:ext>
              </a:extLst>
            </p:cNvPr>
            <p:cNvSpPr/>
            <p:nvPr/>
          </p:nvSpPr>
          <p:spPr>
            <a:xfrm>
              <a:off x="11065087" y="2036540"/>
              <a:ext cx="45720" cy="45720"/>
            </a:xfrm>
            <a:prstGeom prst="ellipse">
              <a:avLst/>
            </a:prstGeom>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TextBox 32">
              <a:extLst>
                <a:ext uri="{FF2B5EF4-FFF2-40B4-BE49-F238E27FC236}">
                  <a16:creationId xmlns:a16="http://schemas.microsoft.com/office/drawing/2014/main" id="{FB9F3C1B-3C57-46BD-BC26-AEA6EA0905EE}"/>
                </a:ext>
              </a:extLst>
            </p:cNvPr>
            <p:cNvSpPr txBox="1"/>
            <p:nvPr/>
          </p:nvSpPr>
          <p:spPr>
            <a:xfrm>
              <a:off x="11422751" y="1945300"/>
              <a:ext cx="64760" cy="215444"/>
            </a:xfrm>
            <a:prstGeom prst="rect">
              <a:avLst/>
            </a:prstGeom>
            <a:noFill/>
          </p:spPr>
          <p:txBody>
            <a:bodyPr wrap="square" rtlCol="0">
              <a:spAutoFit/>
            </a:bodyPr>
            <a:lstStyle/>
            <a:p>
              <a:r>
                <a:rPr lang="en-US" altLang="ko-KR" sz="800">
                  <a:solidFill>
                    <a:srgbClr val="FF0000"/>
                  </a:solidFill>
                </a:rPr>
                <a:t>x</a:t>
              </a:r>
              <a:endParaRPr lang="ko-KR" altLang="en-US" sz="800">
                <a:solidFill>
                  <a:srgbClr val="FF0000"/>
                </a:solidFill>
              </a:endParaRPr>
            </a:p>
          </p:txBody>
        </p:sp>
        <p:sp>
          <p:nvSpPr>
            <p:cNvPr id="34" name="TextBox 33">
              <a:extLst>
                <a:ext uri="{FF2B5EF4-FFF2-40B4-BE49-F238E27FC236}">
                  <a16:creationId xmlns:a16="http://schemas.microsoft.com/office/drawing/2014/main" id="{32F9F969-AF20-4275-B8C0-0B2F3B0DD4EF}"/>
                </a:ext>
              </a:extLst>
            </p:cNvPr>
            <p:cNvSpPr txBox="1"/>
            <p:nvPr/>
          </p:nvSpPr>
          <p:spPr>
            <a:xfrm>
              <a:off x="11028897" y="1519940"/>
              <a:ext cx="64760" cy="215444"/>
            </a:xfrm>
            <a:prstGeom prst="rect">
              <a:avLst/>
            </a:prstGeom>
            <a:noFill/>
          </p:spPr>
          <p:txBody>
            <a:bodyPr wrap="square" rtlCol="0">
              <a:spAutoFit/>
            </a:bodyPr>
            <a:lstStyle/>
            <a:p>
              <a:r>
                <a:rPr lang="en-US" altLang="ko-KR" sz="800">
                  <a:solidFill>
                    <a:srgbClr val="00B050"/>
                  </a:solidFill>
                </a:rPr>
                <a:t>y</a:t>
              </a:r>
              <a:endParaRPr lang="ko-KR" altLang="en-US" sz="800">
                <a:solidFill>
                  <a:srgbClr val="00B050"/>
                </a:solidFill>
              </a:endParaRPr>
            </a:p>
          </p:txBody>
        </p:sp>
        <p:sp>
          <p:nvSpPr>
            <p:cNvPr id="35" name="TextBox 34">
              <a:extLst>
                <a:ext uri="{FF2B5EF4-FFF2-40B4-BE49-F238E27FC236}">
                  <a16:creationId xmlns:a16="http://schemas.microsoft.com/office/drawing/2014/main" id="{639041AA-648E-4010-94BB-C1A686ACEA84}"/>
                </a:ext>
              </a:extLst>
            </p:cNvPr>
            <p:cNvSpPr txBox="1"/>
            <p:nvPr/>
          </p:nvSpPr>
          <p:spPr>
            <a:xfrm>
              <a:off x="11032707" y="2018752"/>
              <a:ext cx="64760" cy="215444"/>
            </a:xfrm>
            <a:prstGeom prst="rect">
              <a:avLst/>
            </a:prstGeom>
            <a:noFill/>
          </p:spPr>
          <p:txBody>
            <a:bodyPr wrap="square" rtlCol="0">
              <a:spAutoFit/>
            </a:bodyPr>
            <a:lstStyle/>
            <a:p>
              <a:r>
                <a:rPr lang="en-US" altLang="ko-KR" sz="800">
                  <a:solidFill>
                    <a:srgbClr val="007CC8"/>
                  </a:solidFill>
                </a:rPr>
                <a:t>z</a:t>
              </a:r>
              <a:endParaRPr lang="ko-KR" altLang="en-US" sz="800">
                <a:solidFill>
                  <a:srgbClr val="007CC8"/>
                </a:solidFill>
              </a:endParaRPr>
            </a:p>
          </p:txBody>
        </p:sp>
        <p:sp>
          <p:nvSpPr>
            <p:cNvPr id="53" name="직사각형 52">
              <a:extLst>
                <a:ext uri="{FF2B5EF4-FFF2-40B4-BE49-F238E27FC236}">
                  <a16:creationId xmlns:a16="http://schemas.microsoft.com/office/drawing/2014/main" id="{18E5E974-0551-458B-AFA3-472040F24D9E}"/>
                </a:ext>
              </a:extLst>
            </p:cNvPr>
            <p:cNvSpPr/>
            <p:nvPr/>
          </p:nvSpPr>
          <p:spPr>
            <a:xfrm>
              <a:off x="7233471" y="1255246"/>
              <a:ext cx="1670650" cy="369332"/>
            </a:xfrm>
            <a:prstGeom prst="rect">
              <a:avLst/>
            </a:prstGeom>
          </p:spPr>
          <p:txBody>
            <a:bodyPr wrap="none">
              <a:spAutoFit/>
            </a:bodyPr>
            <a:lstStyle/>
            <a:p>
              <a:r>
                <a:rPr lang="en-US" altLang="ko-KR" b="1"/>
                <a:t>CLS Beamline</a:t>
              </a:r>
              <a:endParaRPr lang="ko-KR" altLang="en-US" b="1"/>
            </a:p>
          </p:txBody>
        </p:sp>
        <p:sp>
          <p:nvSpPr>
            <p:cNvPr id="55" name="TextBox 54">
              <a:extLst>
                <a:ext uri="{FF2B5EF4-FFF2-40B4-BE49-F238E27FC236}">
                  <a16:creationId xmlns:a16="http://schemas.microsoft.com/office/drawing/2014/main" id="{E9631C8B-EC98-49F8-BA30-F869BF8CC8E2}"/>
                </a:ext>
              </a:extLst>
            </p:cNvPr>
            <p:cNvSpPr txBox="1"/>
            <p:nvPr/>
          </p:nvSpPr>
          <p:spPr>
            <a:xfrm rot="19505234">
              <a:off x="435887" y="4460758"/>
              <a:ext cx="1269342" cy="369332"/>
            </a:xfrm>
            <a:prstGeom prst="rect">
              <a:avLst/>
            </a:prstGeom>
            <a:noFill/>
          </p:spPr>
          <p:txBody>
            <a:bodyPr wrap="square" rtlCol="0">
              <a:spAutoFit/>
            </a:bodyPr>
            <a:lstStyle/>
            <a:p>
              <a:r>
                <a:rPr lang="en-US" altLang="ko-KR" b="1"/>
                <a:t>RI beam</a:t>
              </a:r>
              <a:endParaRPr lang="ko-KR" altLang="en-US" b="1"/>
            </a:p>
          </p:txBody>
        </p:sp>
        <p:sp>
          <p:nvSpPr>
            <p:cNvPr id="50" name="TextBox 49">
              <a:extLst>
                <a:ext uri="{FF2B5EF4-FFF2-40B4-BE49-F238E27FC236}">
                  <a16:creationId xmlns:a16="http://schemas.microsoft.com/office/drawing/2014/main" id="{6B2777F3-EF71-4D21-9D8D-953DA4CB4764}"/>
                </a:ext>
              </a:extLst>
            </p:cNvPr>
            <p:cNvSpPr txBox="1"/>
            <p:nvPr/>
          </p:nvSpPr>
          <p:spPr>
            <a:xfrm>
              <a:off x="6801777" y="4338450"/>
              <a:ext cx="461665" cy="594321"/>
            </a:xfrm>
            <a:prstGeom prst="rect">
              <a:avLst/>
            </a:prstGeom>
            <a:noFill/>
          </p:spPr>
          <p:txBody>
            <a:bodyPr vert="eaVert" wrap="square" rtlCol="0">
              <a:spAutoFit/>
            </a:bodyPr>
            <a:lstStyle/>
            <a:p>
              <a:endParaRPr lang="ko-KR" altLang="en-US"/>
            </a:p>
          </p:txBody>
        </p:sp>
        <p:sp>
          <p:nvSpPr>
            <p:cNvPr id="4" name="TextBox 3">
              <a:extLst>
                <a:ext uri="{FF2B5EF4-FFF2-40B4-BE49-F238E27FC236}">
                  <a16:creationId xmlns:a16="http://schemas.microsoft.com/office/drawing/2014/main" id="{0B4353F9-19C3-4034-E397-FEB3EE85289E}"/>
                </a:ext>
              </a:extLst>
            </p:cNvPr>
            <p:cNvSpPr txBox="1"/>
            <p:nvPr/>
          </p:nvSpPr>
          <p:spPr>
            <a:xfrm>
              <a:off x="7094934" y="1917522"/>
              <a:ext cx="342900" cy="369332"/>
            </a:xfrm>
            <a:prstGeom prst="rect">
              <a:avLst/>
            </a:prstGeom>
            <a:noFill/>
          </p:spPr>
          <p:txBody>
            <a:bodyPr wrap="square" lIns="91440" tIns="45720" rIns="91440" bIns="45720" rtlCol="0" anchor="t">
              <a:spAutoFit/>
            </a:bodyPr>
            <a:lstStyle/>
            <a:p>
              <a:r>
                <a:rPr lang="en-US" altLang="ko-KR" b="1">
                  <a:solidFill>
                    <a:srgbClr val="FFFF00"/>
                  </a:solidFill>
                  <a:ea typeface="맑은 고딕"/>
                </a:rPr>
                <a:t>C</a:t>
              </a:r>
            </a:p>
          </p:txBody>
        </p:sp>
      </p:grpSp>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326788" y="245064"/>
            <a:ext cx="11984565" cy="523220"/>
          </a:xfrm>
          <a:prstGeom prst="rect">
            <a:avLst/>
          </a:prstGeom>
          <a:noFill/>
        </p:spPr>
        <p:txBody>
          <a:bodyPr wrap="square" lIns="91440" tIns="45720" rIns="91440" bIns="45720" rtlCol="0" anchor="t">
            <a:spAutoFit/>
          </a:bodyPr>
          <a:lstStyle/>
          <a:p>
            <a:r>
              <a:rPr lang="en-US" altLang="ko-KR" sz="2800" b="1" dirty="0">
                <a:solidFill>
                  <a:srgbClr val="004098"/>
                </a:solidFill>
                <a:latin typeface="Times New Roman"/>
                <a:ea typeface="SUIT SemiBold"/>
                <a:cs typeface="Times New Roman"/>
              </a:rPr>
              <a:t>(1)We checked the beamline alignment and the transmission rate.</a:t>
            </a:r>
          </a:p>
        </p:txBody>
      </p:sp>
      <p:grpSp>
        <p:nvGrpSpPr>
          <p:cNvPr id="48" name="그룹 47">
            <a:extLst>
              <a:ext uri="{FF2B5EF4-FFF2-40B4-BE49-F238E27FC236}">
                <a16:creationId xmlns:a16="http://schemas.microsoft.com/office/drawing/2014/main" id="{B9B6CCFD-AB3B-41D9-97CB-80957626E504}"/>
              </a:ext>
            </a:extLst>
          </p:cNvPr>
          <p:cNvGrpSpPr/>
          <p:nvPr/>
        </p:nvGrpSpPr>
        <p:grpSpPr>
          <a:xfrm>
            <a:off x="7728959" y="3900155"/>
            <a:ext cx="4608204" cy="2742338"/>
            <a:chOff x="7425167" y="4118847"/>
            <a:chExt cx="4608204" cy="2742338"/>
          </a:xfrm>
        </p:grpSpPr>
        <p:graphicFrame>
          <p:nvGraphicFramePr>
            <p:cNvPr id="37" name="차트 36">
              <a:extLst>
                <a:ext uri="{FF2B5EF4-FFF2-40B4-BE49-F238E27FC236}">
                  <a16:creationId xmlns:a16="http://schemas.microsoft.com/office/drawing/2014/main" id="{6D31BD62-41E2-440F-9E6D-2D82F5D02227}"/>
                </a:ext>
              </a:extLst>
            </p:cNvPr>
            <p:cNvGraphicFramePr>
              <a:graphicFrameLocks/>
            </p:cNvGraphicFramePr>
            <p:nvPr>
              <p:extLst>
                <p:ext uri="{D42A27DB-BD31-4B8C-83A1-F6EECF244321}">
                  <p14:modId xmlns:p14="http://schemas.microsoft.com/office/powerpoint/2010/main" val="1929681625"/>
                </p:ext>
              </p:extLst>
            </p:nvPr>
          </p:nvGraphicFramePr>
          <p:xfrm>
            <a:off x="7425167" y="4118847"/>
            <a:ext cx="4608204" cy="2742338"/>
          </p:xfrm>
          <a:graphic>
            <a:graphicData uri="http://schemas.openxmlformats.org/drawingml/2006/chart">
              <c:chart xmlns:c="http://schemas.openxmlformats.org/drawingml/2006/chart" xmlns:r="http://schemas.openxmlformats.org/officeDocument/2006/relationships" r:id="rId5"/>
            </a:graphicData>
          </a:graphic>
        </p:graphicFrame>
        <p:sp>
          <p:nvSpPr>
            <p:cNvPr id="38" name="TextBox 37">
              <a:extLst>
                <a:ext uri="{FF2B5EF4-FFF2-40B4-BE49-F238E27FC236}">
                  <a16:creationId xmlns:a16="http://schemas.microsoft.com/office/drawing/2014/main" id="{36CDAE8D-DB54-43B5-9C38-3AED16D61590}"/>
                </a:ext>
              </a:extLst>
            </p:cNvPr>
            <p:cNvSpPr txBox="1"/>
            <p:nvPr/>
          </p:nvSpPr>
          <p:spPr>
            <a:xfrm>
              <a:off x="10878919" y="5090687"/>
              <a:ext cx="304800" cy="338554"/>
            </a:xfrm>
            <a:prstGeom prst="rect">
              <a:avLst/>
            </a:prstGeom>
            <a:noFill/>
          </p:spPr>
          <p:txBody>
            <a:bodyPr wrap="square" rtlCol="0">
              <a:spAutoFit/>
            </a:bodyPr>
            <a:lstStyle/>
            <a:p>
              <a:r>
                <a:rPr lang="en-US" altLang="ko-KR" sz="1600" b="1">
                  <a:solidFill>
                    <a:srgbClr val="FF0000"/>
                  </a:solidFill>
                </a:rPr>
                <a:t>7</a:t>
              </a:r>
              <a:endParaRPr lang="ko-KR" altLang="en-US" sz="1600" b="1">
                <a:solidFill>
                  <a:srgbClr val="FF0000"/>
                </a:solidFill>
              </a:endParaRPr>
            </a:p>
          </p:txBody>
        </p:sp>
        <p:sp>
          <p:nvSpPr>
            <p:cNvPr id="39" name="TextBox 38">
              <a:extLst>
                <a:ext uri="{FF2B5EF4-FFF2-40B4-BE49-F238E27FC236}">
                  <a16:creationId xmlns:a16="http://schemas.microsoft.com/office/drawing/2014/main" id="{555CC9C2-FAAF-4AB7-AD61-224D5A34B0C1}"/>
                </a:ext>
              </a:extLst>
            </p:cNvPr>
            <p:cNvSpPr txBox="1"/>
            <p:nvPr/>
          </p:nvSpPr>
          <p:spPr>
            <a:xfrm>
              <a:off x="10326420" y="5090687"/>
              <a:ext cx="304800" cy="338554"/>
            </a:xfrm>
            <a:prstGeom prst="rect">
              <a:avLst/>
            </a:prstGeom>
            <a:noFill/>
          </p:spPr>
          <p:txBody>
            <a:bodyPr wrap="square" rtlCol="0">
              <a:spAutoFit/>
            </a:bodyPr>
            <a:lstStyle/>
            <a:p>
              <a:r>
                <a:rPr lang="en-US" altLang="ko-KR" sz="1600" b="1">
                  <a:solidFill>
                    <a:srgbClr val="FF0000"/>
                  </a:solidFill>
                </a:rPr>
                <a:t>6</a:t>
              </a:r>
              <a:endParaRPr lang="ko-KR" altLang="en-US" sz="1600" b="1">
                <a:solidFill>
                  <a:srgbClr val="FF0000"/>
                </a:solidFill>
              </a:endParaRPr>
            </a:p>
          </p:txBody>
        </p:sp>
        <p:sp>
          <p:nvSpPr>
            <p:cNvPr id="40" name="TextBox 39">
              <a:extLst>
                <a:ext uri="{FF2B5EF4-FFF2-40B4-BE49-F238E27FC236}">
                  <a16:creationId xmlns:a16="http://schemas.microsoft.com/office/drawing/2014/main" id="{F6EB8661-0675-4ECC-A727-195FF009AD21}"/>
                </a:ext>
              </a:extLst>
            </p:cNvPr>
            <p:cNvSpPr txBox="1"/>
            <p:nvPr/>
          </p:nvSpPr>
          <p:spPr>
            <a:xfrm>
              <a:off x="9773921" y="5090687"/>
              <a:ext cx="304800" cy="338554"/>
            </a:xfrm>
            <a:prstGeom prst="rect">
              <a:avLst/>
            </a:prstGeom>
            <a:noFill/>
          </p:spPr>
          <p:txBody>
            <a:bodyPr wrap="square" rtlCol="0">
              <a:spAutoFit/>
            </a:bodyPr>
            <a:lstStyle/>
            <a:p>
              <a:r>
                <a:rPr lang="en-US" altLang="ko-KR" sz="1600" b="1">
                  <a:solidFill>
                    <a:srgbClr val="FF0000"/>
                  </a:solidFill>
                </a:rPr>
                <a:t>5</a:t>
              </a:r>
              <a:endParaRPr lang="ko-KR" altLang="en-US" sz="1600" b="1">
                <a:solidFill>
                  <a:srgbClr val="FF0000"/>
                </a:solidFill>
              </a:endParaRPr>
            </a:p>
          </p:txBody>
        </p:sp>
        <p:sp>
          <p:nvSpPr>
            <p:cNvPr id="41" name="TextBox 40">
              <a:extLst>
                <a:ext uri="{FF2B5EF4-FFF2-40B4-BE49-F238E27FC236}">
                  <a16:creationId xmlns:a16="http://schemas.microsoft.com/office/drawing/2014/main" id="{BB4113BC-71F6-4C05-B2FD-132BBE478562}"/>
                </a:ext>
              </a:extLst>
            </p:cNvPr>
            <p:cNvSpPr txBox="1"/>
            <p:nvPr/>
          </p:nvSpPr>
          <p:spPr>
            <a:xfrm>
              <a:off x="9424469" y="5090687"/>
              <a:ext cx="304800" cy="338554"/>
            </a:xfrm>
            <a:prstGeom prst="rect">
              <a:avLst/>
            </a:prstGeom>
            <a:noFill/>
          </p:spPr>
          <p:txBody>
            <a:bodyPr wrap="square" rtlCol="0">
              <a:spAutoFit/>
            </a:bodyPr>
            <a:lstStyle/>
            <a:p>
              <a:r>
                <a:rPr lang="en-US" altLang="ko-KR" sz="1600" b="1">
                  <a:solidFill>
                    <a:srgbClr val="FF0000"/>
                  </a:solidFill>
                </a:rPr>
                <a:t>4</a:t>
              </a:r>
              <a:endParaRPr lang="ko-KR" altLang="en-US" sz="1600" b="1">
                <a:solidFill>
                  <a:srgbClr val="FF0000"/>
                </a:solidFill>
              </a:endParaRPr>
            </a:p>
          </p:txBody>
        </p:sp>
        <p:sp>
          <p:nvSpPr>
            <p:cNvPr id="42" name="TextBox 41">
              <a:extLst>
                <a:ext uri="{FF2B5EF4-FFF2-40B4-BE49-F238E27FC236}">
                  <a16:creationId xmlns:a16="http://schemas.microsoft.com/office/drawing/2014/main" id="{F9029A50-082F-4A27-81BA-3030264011C1}"/>
                </a:ext>
              </a:extLst>
            </p:cNvPr>
            <p:cNvSpPr txBox="1"/>
            <p:nvPr/>
          </p:nvSpPr>
          <p:spPr>
            <a:xfrm>
              <a:off x="8963487" y="5090687"/>
              <a:ext cx="304800" cy="338554"/>
            </a:xfrm>
            <a:prstGeom prst="rect">
              <a:avLst/>
            </a:prstGeom>
            <a:noFill/>
          </p:spPr>
          <p:txBody>
            <a:bodyPr wrap="square" rtlCol="0">
              <a:spAutoFit/>
            </a:bodyPr>
            <a:lstStyle/>
            <a:p>
              <a:r>
                <a:rPr lang="en-US" altLang="ko-KR" sz="1600" b="1">
                  <a:solidFill>
                    <a:srgbClr val="FF0000"/>
                  </a:solidFill>
                </a:rPr>
                <a:t>3</a:t>
              </a:r>
              <a:endParaRPr lang="ko-KR" altLang="en-US" sz="1600" b="1">
                <a:solidFill>
                  <a:srgbClr val="FF0000"/>
                </a:solidFill>
              </a:endParaRPr>
            </a:p>
          </p:txBody>
        </p:sp>
        <p:sp>
          <p:nvSpPr>
            <p:cNvPr id="43" name="TextBox 42">
              <a:extLst>
                <a:ext uri="{FF2B5EF4-FFF2-40B4-BE49-F238E27FC236}">
                  <a16:creationId xmlns:a16="http://schemas.microsoft.com/office/drawing/2014/main" id="{A4D4984F-26E1-4FBB-A846-8BA55E3BB212}"/>
                </a:ext>
              </a:extLst>
            </p:cNvPr>
            <p:cNvSpPr txBox="1"/>
            <p:nvPr/>
          </p:nvSpPr>
          <p:spPr>
            <a:xfrm>
              <a:off x="8283883" y="5090687"/>
              <a:ext cx="304800" cy="338554"/>
            </a:xfrm>
            <a:prstGeom prst="rect">
              <a:avLst/>
            </a:prstGeom>
            <a:noFill/>
          </p:spPr>
          <p:txBody>
            <a:bodyPr wrap="square" rtlCol="0">
              <a:spAutoFit/>
            </a:bodyPr>
            <a:lstStyle/>
            <a:p>
              <a:r>
                <a:rPr lang="en-US" altLang="ko-KR" sz="1600" b="1">
                  <a:solidFill>
                    <a:srgbClr val="FF0000"/>
                  </a:solidFill>
                </a:rPr>
                <a:t>2</a:t>
              </a:r>
              <a:endParaRPr lang="ko-KR" altLang="en-US" sz="1600" b="1">
                <a:solidFill>
                  <a:srgbClr val="FF0000"/>
                </a:solidFill>
              </a:endParaRPr>
            </a:p>
          </p:txBody>
        </p:sp>
        <p:sp>
          <p:nvSpPr>
            <p:cNvPr id="44" name="TextBox 43">
              <a:extLst>
                <a:ext uri="{FF2B5EF4-FFF2-40B4-BE49-F238E27FC236}">
                  <a16:creationId xmlns:a16="http://schemas.microsoft.com/office/drawing/2014/main" id="{36207BC6-0693-4CD5-AF5B-B31BA1E4E719}"/>
                </a:ext>
              </a:extLst>
            </p:cNvPr>
            <p:cNvSpPr txBox="1"/>
            <p:nvPr/>
          </p:nvSpPr>
          <p:spPr>
            <a:xfrm>
              <a:off x="8009987" y="5090687"/>
              <a:ext cx="304800" cy="338554"/>
            </a:xfrm>
            <a:prstGeom prst="rect">
              <a:avLst/>
            </a:prstGeom>
            <a:noFill/>
          </p:spPr>
          <p:txBody>
            <a:bodyPr wrap="square" rtlCol="0">
              <a:spAutoFit/>
            </a:bodyPr>
            <a:lstStyle/>
            <a:p>
              <a:r>
                <a:rPr lang="en-US" altLang="ko-KR" sz="1600" b="1">
                  <a:solidFill>
                    <a:srgbClr val="FF0000"/>
                  </a:solidFill>
                </a:rPr>
                <a:t>1</a:t>
              </a:r>
              <a:endParaRPr lang="ko-KR" altLang="en-US" sz="1600" b="1">
                <a:solidFill>
                  <a:srgbClr val="FF0000"/>
                </a:solidFill>
              </a:endParaRPr>
            </a:p>
          </p:txBody>
        </p:sp>
      </p:grpSp>
      <p:graphicFrame>
        <p:nvGraphicFramePr>
          <p:cNvPr id="46" name="표 45">
            <a:extLst>
              <a:ext uri="{FF2B5EF4-FFF2-40B4-BE49-F238E27FC236}">
                <a16:creationId xmlns:a16="http://schemas.microsoft.com/office/drawing/2014/main" id="{D4E9577E-B7FC-4A3F-9426-BAC22799F0DD}"/>
              </a:ext>
            </a:extLst>
          </p:cNvPr>
          <p:cNvGraphicFramePr>
            <a:graphicFrameLocks noGrp="1"/>
          </p:cNvGraphicFramePr>
          <p:nvPr>
            <p:extLst>
              <p:ext uri="{D42A27DB-BD31-4B8C-83A1-F6EECF244321}">
                <p14:modId xmlns:p14="http://schemas.microsoft.com/office/powerpoint/2010/main" val="3694964894"/>
              </p:ext>
            </p:extLst>
          </p:nvPr>
        </p:nvGraphicFramePr>
        <p:xfrm>
          <a:off x="2034163" y="5271324"/>
          <a:ext cx="5741580" cy="1112520"/>
        </p:xfrm>
        <a:graphic>
          <a:graphicData uri="http://schemas.openxmlformats.org/drawingml/2006/table">
            <a:tbl>
              <a:tblPr firstRow="1" bandRow="1">
                <a:tableStyleId>{5C22544A-7EE6-4342-B048-85BDC9FD1C3A}</a:tableStyleId>
              </a:tblPr>
              <a:tblGrid>
                <a:gridCol w="999957">
                  <a:extLst>
                    <a:ext uri="{9D8B030D-6E8A-4147-A177-3AD203B41FA5}">
                      <a16:colId xmlns:a16="http://schemas.microsoft.com/office/drawing/2014/main" val="295119949"/>
                    </a:ext>
                  </a:extLst>
                </a:gridCol>
                <a:gridCol w="1392520">
                  <a:extLst>
                    <a:ext uri="{9D8B030D-6E8A-4147-A177-3AD203B41FA5}">
                      <a16:colId xmlns:a16="http://schemas.microsoft.com/office/drawing/2014/main" val="4240089530"/>
                    </a:ext>
                  </a:extLst>
                </a:gridCol>
                <a:gridCol w="1121297">
                  <a:extLst>
                    <a:ext uri="{9D8B030D-6E8A-4147-A177-3AD203B41FA5}">
                      <a16:colId xmlns:a16="http://schemas.microsoft.com/office/drawing/2014/main" val="3674912072"/>
                    </a:ext>
                  </a:extLst>
                </a:gridCol>
                <a:gridCol w="1133354">
                  <a:extLst>
                    <a:ext uri="{9D8B030D-6E8A-4147-A177-3AD203B41FA5}">
                      <a16:colId xmlns:a16="http://schemas.microsoft.com/office/drawing/2014/main" val="2264516411"/>
                    </a:ext>
                  </a:extLst>
                </a:gridCol>
                <a:gridCol w="1094452">
                  <a:extLst>
                    <a:ext uri="{9D8B030D-6E8A-4147-A177-3AD203B41FA5}">
                      <a16:colId xmlns:a16="http://schemas.microsoft.com/office/drawing/2014/main" val="1016192595"/>
                    </a:ext>
                  </a:extLst>
                </a:gridCol>
              </a:tblGrid>
              <a:tr h="370840">
                <a:tc>
                  <a:txBody>
                    <a:bodyPr/>
                    <a:lstStyle/>
                    <a:p>
                      <a:pPr latinLnBrk="1"/>
                      <a:endParaRPr lang="ko-KR" altLang="en-US"/>
                    </a:p>
                  </a:txBody>
                  <a:tcPr/>
                </a:tc>
                <a:tc>
                  <a:txBody>
                    <a:bodyPr/>
                    <a:lstStyle/>
                    <a:p>
                      <a:pPr algn="ctr" latinLnBrk="1"/>
                      <a:r>
                        <a:rPr lang="en-US" altLang="ko-KR" dirty="0"/>
                        <a:t>FC-RFQCB</a:t>
                      </a:r>
                      <a:endParaRPr lang="ko-KR" altLang="en-US" dirty="0"/>
                    </a:p>
                  </a:txBody>
                  <a:tcPr/>
                </a:tc>
                <a:tc>
                  <a:txBody>
                    <a:bodyPr/>
                    <a:lstStyle/>
                    <a:p>
                      <a:pPr algn="ctr" latinLnBrk="1"/>
                      <a:r>
                        <a:rPr lang="en-US" altLang="ko-KR" dirty="0"/>
                        <a:t>FC-</a:t>
                      </a:r>
                      <a:r>
                        <a:rPr lang="en-US" altLang="ko-KR" dirty="0">
                          <a:solidFill>
                            <a:srgbClr val="FFFF00"/>
                          </a:solidFill>
                        </a:rPr>
                        <a:t>A</a:t>
                      </a:r>
                      <a:endParaRPr lang="ko-KR" altLang="en-US" dirty="0">
                        <a:solidFill>
                          <a:srgbClr val="FFFF00"/>
                        </a:solidFill>
                      </a:endParaRPr>
                    </a:p>
                  </a:txBody>
                  <a:tcPr/>
                </a:tc>
                <a:tc>
                  <a:txBody>
                    <a:bodyPr/>
                    <a:lstStyle/>
                    <a:p>
                      <a:pPr algn="ctr" latinLnBrk="1"/>
                      <a:r>
                        <a:rPr lang="en-US" altLang="ko-KR" dirty="0"/>
                        <a:t>FC-</a:t>
                      </a:r>
                      <a:r>
                        <a:rPr lang="en-US" altLang="ko-KR" dirty="0">
                          <a:solidFill>
                            <a:srgbClr val="FFFF00"/>
                          </a:solidFill>
                        </a:rPr>
                        <a:t>B</a:t>
                      </a:r>
                      <a:endParaRPr lang="ko-KR" altLang="en-US" dirty="0">
                        <a:solidFill>
                          <a:srgbClr val="FFFF00"/>
                        </a:solidFill>
                      </a:endParaRPr>
                    </a:p>
                  </a:txBody>
                  <a:tcPr/>
                </a:tc>
                <a:tc>
                  <a:txBody>
                    <a:bodyPr/>
                    <a:lstStyle/>
                    <a:p>
                      <a:pPr algn="ctr" latinLnBrk="1"/>
                      <a:r>
                        <a:rPr lang="en-US" altLang="ko-KR" dirty="0">
                          <a:solidFill>
                            <a:schemeClr val="bg1"/>
                          </a:solidFill>
                        </a:rPr>
                        <a:t>FC-</a:t>
                      </a:r>
                      <a:r>
                        <a:rPr lang="en-US" altLang="ko-KR" dirty="0">
                          <a:solidFill>
                            <a:srgbClr val="FFFF00"/>
                          </a:solidFill>
                        </a:rPr>
                        <a:t>C</a:t>
                      </a:r>
                      <a:endParaRPr lang="ko-KR" altLang="en-US" dirty="0">
                        <a:solidFill>
                          <a:srgbClr val="FFFF00"/>
                        </a:solidFill>
                      </a:endParaRPr>
                    </a:p>
                  </a:txBody>
                  <a:tcPr/>
                </a:tc>
                <a:extLst>
                  <a:ext uri="{0D108BD9-81ED-4DB2-BD59-A6C34878D82A}">
                    <a16:rowId xmlns:a16="http://schemas.microsoft.com/office/drawing/2014/main" val="195721808"/>
                  </a:ext>
                </a:extLst>
              </a:tr>
              <a:tr h="370840">
                <a:tc>
                  <a:txBody>
                    <a:bodyPr/>
                    <a:lstStyle/>
                    <a:p>
                      <a:pPr algn="ctr" latinLnBrk="1"/>
                      <a:r>
                        <a:rPr lang="en-US" altLang="ko-KR" i="1" dirty="0">
                          <a:latin typeface="timesnewroman"/>
                        </a:rPr>
                        <a:t>I</a:t>
                      </a:r>
                      <a:endParaRPr lang="ko-KR" altLang="en-US" i="1" dirty="0">
                        <a:latin typeface="timesnewroman"/>
                      </a:endParaRPr>
                    </a:p>
                  </a:txBody>
                  <a:tcPr/>
                </a:tc>
                <a:tc>
                  <a:txBody>
                    <a:bodyPr/>
                    <a:lstStyle/>
                    <a:p>
                      <a:pPr algn="ctr" latinLnBrk="1"/>
                      <a:r>
                        <a:rPr lang="en-US" altLang="ko-KR" dirty="0"/>
                        <a:t>4.5 </a:t>
                      </a:r>
                      <a:r>
                        <a:rPr lang="en-US" altLang="ko-KR" dirty="0" err="1"/>
                        <a:t>nA</a:t>
                      </a:r>
                      <a:endParaRPr lang="ko-KR" altLang="en-US" dirty="0"/>
                    </a:p>
                  </a:txBody>
                  <a:tcPr/>
                </a:tc>
                <a:tc>
                  <a:txBody>
                    <a:bodyPr/>
                    <a:lstStyle/>
                    <a:p>
                      <a:pPr algn="ctr" latinLnBrk="1"/>
                      <a:r>
                        <a:rPr lang="en-US" altLang="ko-KR" dirty="0"/>
                        <a:t>3.83 </a:t>
                      </a:r>
                      <a:r>
                        <a:rPr lang="en-US" altLang="ko-KR" dirty="0" err="1"/>
                        <a:t>nA</a:t>
                      </a:r>
                      <a:endParaRPr lang="ko-KR" altLang="en-US" dirty="0"/>
                    </a:p>
                  </a:txBody>
                  <a:tcPr/>
                </a:tc>
                <a:tc>
                  <a:txBody>
                    <a:bodyPr/>
                    <a:lstStyle/>
                    <a:p>
                      <a:pPr algn="ctr" latinLnBrk="1"/>
                      <a:r>
                        <a:rPr lang="en-US" altLang="ko-KR" dirty="0"/>
                        <a:t>0.76 </a:t>
                      </a:r>
                      <a:r>
                        <a:rPr lang="en-US" altLang="ko-KR" dirty="0" err="1"/>
                        <a:t>nA</a:t>
                      </a:r>
                      <a:endParaRPr lang="ko-KR" altLang="en-US" dirty="0"/>
                    </a:p>
                  </a:txBody>
                  <a:tcPr/>
                </a:tc>
                <a:tc>
                  <a:txBody>
                    <a:bodyPr/>
                    <a:lstStyle/>
                    <a:p>
                      <a:pPr algn="ctr" latinLnBrk="1"/>
                      <a:r>
                        <a:rPr lang="en-US" altLang="ko-KR" dirty="0"/>
                        <a:t>0.61 </a:t>
                      </a:r>
                      <a:r>
                        <a:rPr lang="en-US" altLang="ko-KR" dirty="0" err="1"/>
                        <a:t>nA</a:t>
                      </a:r>
                    </a:p>
                  </a:txBody>
                  <a:tcPr/>
                </a:tc>
                <a:extLst>
                  <a:ext uri="{0D108BD9-81ED-4DB2-BD59-A6C34878D82A}">
                    <a16:rowId xmlns:a16="http://schemas.microsoft.com/office/drawing/2014/main" val="2444165592"/>
                  </a:ext>
                </a:extLst>
              </a:tr>
              <a:tr h="370840">
                <a:tc>
                  <a:txBody>
                    <a:bodyPr/>
                    <a:lstStyle/>
                    <a:p>
                      <a:pPr latinLnBrk="1"/>
                      <a:r>
                        <a:rPr lang="en-US" altLang="ko-KR" dirty="0"/>
                        <a:t>Rate</a:t>
                      </a:r>
                      <a:endParaRPr lang="ko-KR" altLang="en-US" dirty="0"/>
                    </a:p>
                  </a:txBody>
                  <a:tcPr/>
                </a:tc>
                <a:tc>
                  <a:txBody>
                    <a:bodyPr/>
                    <a:lstStyle/>
                    <a:p>
                      <a:pPr algn="ctr" latinLnBrk="1"/>
                      <a:r>
                        <a:rPr lang="en-US" altLang="ko-KR" dirty="0"/>
                        <a:t>100%</a:t>
                      </a:r>
                      <a:endParaRPr lang="ko-KR" altLang="en-US" dirty="0"/>
                    </a:p>
                  </a:txBody>
                  <a:tcPr/>
                </a:tc>
                <a:tc>
                  <a:txBody>
                    <a:bodyPr/>
                    <a:lstStyle/>
                    <a:p>
                      <a:pPr algn="ctr" latinLnBrk="1"/>
                      <a:r>
                        <a:rPr lang="en-US" altLang="ko-KR" dirty="0"/>
                        <a:t>85.1%</a:t>
                      </a:r>
                      <a:endParaRPr lang="ko-KR" altLang="en-US" dirty="0"/>
                    </a:p>
                  </a:txBody>
                  <a:tcPr/>
                </a:tc>
                <a:tc>
                  <a:txBody>
                    <a:bodyPr/>
                    <a:lstStyle/>
                    <a:p>
                      <a:pPr algn="ctr" latinLnBrk="1"/>
                      <a:r>
                        <a:rPr lang="en-US" altLang="ko-KR" dirty="0"/>
                        <a:t>16%</a:t>
                      </a:r>
                      <a:endParaRPr lang="ko-KR" altLang="en-US" dirty="0"/>
                    </a:p>
                  </a:txBody>
                  <a:tcPr/>
                </a:tc>
                <a:tc>
                  <a:txBody>
                    <a:bodyPr/>
                    <a:lstStyle/>
                    <a:p>
                      <a:pPr lvl="0" algn="ctr">
                        <a:buNone/>
                      </a:pPr>
                      <a:r>
                        <a:rPr lang="en-US" altLang="ko-KR" b="1" dirty="0">
                          <a:solidFill>
                            <a:srgbClr val="FF0000"/>
                          </a:solidFill>
                        </a:rPr>
                        <a:t>12.8%</a:t>
                      </a:r>
                      <a:endParaRPr lang="ko-KR" altLang="en-US" b="1">
                        <a:solidFill>
                          <a:srgbClr val="FF0000"/>
                        </a:solidFill>
                      </a:endParaRPr>
                    </a:p>
                  </a:txBody>
                  <a:tcPr/>
                </a:tc>
                <a:extLst>
                  <a:ext uri="{0D108BD9-81ED-4DB2-BD59-A6C34878D82A}">
                    <a16:rowId xmlns:a16="http://schemas.microsoft.com/office/drawing/2014/main" val="651398990"/>
                  </a:ext>
                </a:extLst>
              </a:tr>
            </a:tbl>
          </a:graphicData>
        </a:graphic>
      </p:graphicFrame>
      <p:sp>
        <p:nvSpPr>
          <p:cNvPr id="51" name="직사각형 50">
            <a:extLst>
              <a:ext uri="{FF2B5EF4-FFF2-40B4-BE49-F238E27FC236}">
                <a16:creationId xmlns:a16="http://schemas.microsoft.com/office/drawing/2014/main" id="{C041F03C-A2B9-41F4-BA65-3690713A56B4}"/>
              </a:ext>
            </a:extLst>
          </p:cNvPr>
          <p:cNvSpPr/>
          <p:nvPr/>
        </p:nvSpPr>
        <p:spPr>
          <a:xfrm>
            <a:off x="3212421" y="6382338"/>
            <a:ext cx="4634602" cy="369332"/>
          </a:xfrm>
          <a:prstGeom prst="rect">
            <a:avLst/>
          </a:prstGeom>
        </p:spPr>
        <p:txBody>
          <a:bodyPr wrap="none">
            <a:spAutoFit/>
          </a:bodyPr>
          <a:lstStyle/>
          <a:p>
            <a:r>
              <a:rPr lang="en-US" altLang="ko-KR" b="1">
                <a:solidFill>
                  <a:srgbClr val="262626"/>
                </a:solidFill>
                <a:latin typeface="timesnewroman "/>
              </a:rPr>
              <a:t>Enhancing Beam transmission rate (ongoing)</a:t>
            </a:r>
            <a:endParaRPr lang="ko-KR" altLang="en-US">
              <a:latin typeface="timesnewroman "/>
            </a:endParaRPr>
          </a:p>
        </p:txBody>
      </p:sp>
    </p:spTree>
    <p:extLst>
      <p:ext uri="{BB962C8B-B14F-4D97-AF65-F5344CB8AC3E}">
        <p14:creationId xmlns:p14="http://schemas.microsoft.com/office/powerpoint/2010/main" val="1457858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551044" y="1964"/>
            <a:ext cx="10769684" cy="954107"/>
          </a:xfrm>
          <a:prstGeom prst="rect">
            <a:avLst/>
          </a:prstGeom>
          <a:noFill/>
        </p:spPr>
        <p:txBody>
          <a:bodyPr wrap="square" lIns="91440" tIns="45720" rIns="91440" bIns="45720" rtlCol="0" anchor="t">
            <a:spAutoFit/>
          </a:bodyPr>
          <a:lstStyle/>
          <a:p>
            <a:r>
              <a:rPr lang="en-US" altLang="ko-KR" sz="2800" b="1" dirty="0">
                <a:solidFill>
                  <a:srgbClr val="004098"/>
                </a:solidFill>
                <a:latin typeface="Times New Roman"/>
                <a:ea typeface="SUIT SemiBold"/>
                <a:cs typeface="Times New Roman"/>
              </a:rPr>
              <a:t>(2)We </a:t>
            </a:r>
            <a:r>
              <a:rPr lang="en-US" sz="2800" b="1" dirty="0">
                <a:solidFill>
                  <a:srgbClr val="004098"/>
                </a:solidFill>
                <a:latin typeface="Times New Roman"/>
                <a:ea typeface="SUIT SemiBold"/>
                <a:cs typeface="Times New Roman"/>
              </a:rPr>
              <a:t>rearranged the misaligned apertures and</a:t>
            </a:r>
            <a:endParaRPr lang="ko-KR" altLang="en-US" dirty="0">
              <a:solidFill>
                <a:srgbClr val="000000"/>
              </a:solidFill>
              <a:latin typeface="맑은 고딕" panose="020B0503020000020004" pitchFamily="34" charset="-127"/>
              <a:ea typeface="맑은 고딕" panose="020B0503020000020004" pitchFamily="34" charset="-127"/>
              <a:cs typeface="Times New Roman"/>
            </a:endParaRPr>
          </a:p>
          <a:p>
            <a:r>
              <a:rPr lang="en-US" altLang="ko-KR" sz="2800" b="1" dirty="0">
                <a:solidFill>
                  <a:srgbClr val="004098"/>
                </a:solidFill>
                <a:latin typeface="Times New Roman"/>
                <a:ea typeface="SUIT SemiBold"/>
                <a:cs typeface="Times New Roman"/>
              </a:rPr>
              <a:t>optimized the laser beam alignment (collimated, r = ~5 mm). </a:t>
            </a:r>
            <a:r>
              <a:rPr lang="en-US" dirty="0">
                <a:solidFill>
                  <a:srgbClr val="000000"/>
                </a:solidFill>
                <a:latin typeface="맑은 고딕"/>
                <a:ea typeface="맑은 고딕"/>
                <a:cs typeface="Times New Roman"/>
              </a:rPr>
              <a:t> </a:t>
            </a:r>
            <a:endParaRPr lang="en-US" dirty="0">
              <a:ea typeface="맑은 고딕"/>
            </a:endParaRPr>
          </a:p>
        </p:txBody>
      </p:sp>
      <p:grpSp>
        <p:nvGrpSpPr>
          <p:cNvPr id="4" name="그룹 3">
            <a:extLst>
              <a:ext uri="{FF2B5EF4-FFF2-40B4-BE49-F238E27FC236}">
                <a16:creationId xmlns:a16="http://schemas.microsoft.com/office/drawing/2014/main" id="{069703B0-B2FF-4414-8B69-980CD84516F7}"/>
              </a:ext>
            </a:extLst>
          </p:cNvPr>
          <p:cNvGrpSpPr/>
          <p:nvPr/>
        </p:nvGrpSpPr>
        <p:grpSpPr>
          <a:xfrm>
            <a:off x="198189" y="1487151"/>
            <a:ext cx="8118499" cy="4706546"/>
            <a:chOff x="214657" y="81113"/>
            <a:chExt cx="11977343" cy="6743373"/>
          </a:xfrm>
        </p:grpSpPr>
        <p:pic>
          <p:nvPicPr>
            <p:cNvPr id="44" name="그림 43">
              <a:extLst>
                <a:ext uri="{FF2B5EF4-FFF2-40B4-BE49-F238E27FC236}">
                  <a16:creationId xmlns:a16="http://schemas.microsoft.com/office/drawing/2014/main" id="{34E8D2EC-8E07-4934-B5CC-C53A09907A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4138" y="2797168"/>
              <a:ext cx="10524562" cy="1253214"/>
            </a:xfrm>
            <a:prstGeom prst="rect">
              <a:avLst/>
            </a:prstGeom>
          </p:spPr>
        </p:pic>
        <p:grpSp>
          <p:nvGrpSpPr>
            <p:cNvPr id="45" name="그룹 44">
              <a:extLst>
                <a:ext uri="{FF2B5EF4-FFF2-40B4-BE49-F238E27FC236}">
                  <a16:creationId xmlns:a16="http://schemas.microsoft.com/office/drawing/2014/main" id="{F36996AC-64D5-4D36-9C3F-09F678DB198F}"/>
                </a:ext>
              </a:extLst>
            </p:cNvPr>
            <p:cNvGrpSpPr/>
            <p:nvPr/>
          </p:nvGrpSpPr>
          <p:grpSpPr>
            <a:xfrm rot="618520">
              <a:off x="5549295" y="3035423"/>
              <a:ext cx="425961" cy="425961"/>
              <a:chOff x="3217231" y="1949807"/>
              <a:chExt cx="926733" cy="926733"/>
            </a:xfrm>
          </p:grpSpPr>
          <p:sp>
            <p:nvSpPr>
              <p:cNvPr id="46" name="직사각형 45">
                <a:extLst>
                  <a:ext uri="{FF2B5EF4-FFF2-40B4-BE49-F238E27FC236}">
                    <a16:creationId xmlns:a16="http://schemas.microsoft.com/office/drawing/2014/main" id="{4AA2E212-621E-4E13-A26D-AC3AD356253B}"/>
                  </a:ext>
                </a:extLst>
              </p:cNvPr>
              <p:cNvSpPr/>
              <p:nvPr/>
            </p:nvSpPr>
            <p:spPr>
              <a:xfrm rot="21034066">
                <a:off x="3523942" y="1949807"/>
                <a:ext cx="313313" cy="926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0"/>
              </a:p>
            </p:txBody>
          </p:sp>
          <p:sp>
            <p:nvSpPr>
              <p:cNvPr id="47" name="직사각형 46">
                <a:extLst>
                  <a:ext uri="{FF2B5EF4-FFF2-40B4-BE49-F238E27FC236}">
                    <a16:creationId xmlns:a16="http://schemas.microsoft.com/office/drawing/2014/main" id="{CA73D425-1EE8-48E9-A104-95FA7F611DBE}"/>
                  </a:ext>
                </a:extLst>
              </p:cNvPr>
              <p:cNvSpPr/>
              <p:nvPr/>
            </p:nvSpPr>
            <p:spPr>
              <a:xfrm rot="15634066">
                <a:off x="3523941" y="1949807"/>
                <a:ext cx="313313" cy="926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0"/>
              </a:p>
            </p:txBody>
          </p:sp>
        </p:grpSp>
        <p:pic>
          <p:nvPicPr>
            <p:cNvPr id="48" name="그림 47">
              <a:extLst>
                <a:ext uri="{FF2B5EF4-FFF2-40B4-BE49-F238E27FC236}">
                  <a16:creationId xmlns:a16="http://schemas.microsoft.com/office/drawing/2014/main" id="{74EA669D-6804-438B-9314-324C7A6237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20679" y="4477133"/>
              <a:ext cx="2682689" cy="2012017"/>
            </a:xfrm>
            <a:prstGeom prst="rect">
              <a:avLst/>
            </a:prstGeom>
          </p:spPr>
        </p:pic>
        <p:pic>
          <p:nvPicPr>
            <p:cNvPr id="49" name="그림 48">
              <a:extLst>
                <a:ext uri="{FF2B5EF4-FFF2-40B4-BE49-F238E27FC236}">
                  <a16:creationId xmlns:a16="http://schemas.microsoft.com/office/drawing/2014/main" id="{E3D79B34-1389-4725-A120-8E1F88278AD1}"/>
                </a:ext>
              </a:extLst>
            </p:cNvPr>
            <p:cNvPicPr>
              <a:picLocks noChangeAspect="1"/>
            </p:cNvPicPr>
            <p:nvPr/>
          </p:nvPicPr>
          <p:blipFill rotWithShape="1">
            <a:blip r:embed="rId6">
              <a:extLst>
                <a:ext uri="{28A0092B-C50C-407E-A947-70E740481C1C}">
                  <a14:useLocalDpi xmlns:a14="http://schemas.microsoft.com/office/drawing/2010/main" val="0"/>
                </a:ext>
              </a:extLst>
            </a:blip>
            <a:srcRect l="10083" t="4691" r="17472" b="18026"/>
            <a:stretch/>
          </p:blipFill>
          <p:spPr>
            <a:xfrm rot="5400000">
              <a:off x="7530388" y="346675"/>
              <a:ext cx="2656936" cy="2125813"/>
            </a:xfrm>
            <a:prstGeom prst="rect">
              <a:avLst/>
            </a:prstGeom>
          </p:spPr>
        </p:pic>
        <p:pic>
          <p:nvPicPr>
            <p:cNvPr id="50" name="그림 49">
              <a:extLst>
                <a:ext uri="{FF2B5EF4-FFF2-40B4-BE49-F238E27FC236}">
                  <a16:creationId xmlns:a16="http://schemas.microsoft.com/office/drawing/2014/main" id="{D2315D7B-6797-4142-A78E-6E407C2ACF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10448" y="325253"/>
              <a:ext cx="2736363" cy="2052272"/>
            </a:xfrm>
            <a:prstGeom prst="rect">
              <a:avLst/>
            </a:prstGeom>
          </p:spPr>
        </p:pic>
        <p:pic>
          <p:nvPicPr>
            <p:cNvPr id="51" name="그림 50">
              <a:extLst>
                <a:ext uri="{FF2B5EF4-FFF2-40B4-BE49-F238E27FC236}">
                  <a16:creationId xmlns:a16="http://schemas.microsoft.com/office/drawing/2014/main" id="{8847AA0E-9001-4E25-BD80-817D0B8555B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9290"/>
            <a:stretch/>
          </p:blipFill>
          <p:spPr>
            <a:xfrm>
              <a:off x="8858856" y="4141797"/>
              <a:ext cx="3333144" cy="2267629"/>
            </a:xfrm>
            <a:prstGeom prst="rect">
              <a:avLst/>
            </a:prstGeom>
          </p:spPr>
        </p:pic>
        <p:pic>
          <p:nvPicPr>
            <p:cNvPr id="52" name="그림 51">
              <a:extLst>
                <a:ext uri="{FF2B5EF4-FFF2-40B4-BE49-F238E27FC236}">
                  <a16:creationId xmlns:a16="http://schemas.microsoft.com/office/drawing/2014/main" id="{555A167D-119F-4F86-9170-82CDD827212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38655" y="4233124"/>
              <a:ext cx="3211375" cy="2408531"/>
            </a:xfrm>
            <a:prstGeom prst="rect">
              <a:avLst/>
            </a:prstGeom>
          </p:spPr>
        </p:pic>
        <p:cxnSp>
          <p:nvCxnSpPr>
            <p:cNvPr id="53" name="직선 연결선 52">
              <a:extLst>
                <a:ext uri="{FF2B5EF4-FFF2-40B4-BE49-F238E27FC236}">
                  <a16:creationId xmlns:a16="http://schemas.microsoft.com/office/drawing/2014/main" id="{89AFBDD1-84F8-4FB7-BFC1-BBB73C9CD05D}"/>
                </a:ext>
              </a:extLst>
            </p:cNvPr>
            <p:cNvCxnSpPr>
              <a:cxnSpLocks/>
            </p:cNvCxnSpPr>
            <p:nvPr/>
          </p:nvCxnSpPr>
          <p:spPr>
            <a:xfrm flipV="1">
              <a:off x="8858856" y="3205164"/>
              <a:ext cx="2975957" cy="93663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직선 연결선 53">
              <a:extLst>
                <a:ext uri="{FF2B5EF4-FFF2-40B4-BE49-F238E27FC236}">
                  <a16:creationId xmlns:a16="http://schemas.microsoft.com/office/drawing/2014/main" id="{6070D250-87A2-4ADD-B16A-7D9F065E7D2F}"/>
                </a:ext>
              </a:extLst>
            </p:cNvPr>
            <p:cNvCxnSpPr>
              <a:cxnSpLocks/>
            </p:cNvCxnSpPr>
            <p:nvPr/>
          </p:nvCxnSpPr>
          <p:spPr>
            <a:xfrm>
              <a:off x="11915775" y="3167217"/>
              <a:ext cx="276225" cy="97458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직선 연결선 54">
              <a:extLst>
                <a:ext uri="{FF2B5EF4-FFF2-40B4-BE49-F238E27FC236}">
                  <a16:creationId xmlns:a16="http://schemas.microsoft.com/office/drawing/2014/main" id="{A82AECBB-5903-4936-AB81-68E861C816EC}"/>
                </a:ext>
              </a:extLst>
            </p:cNvPr>
            <p:cNvCxnSpPr>
              <a:cxnSpLocks/>
            </p:cNvCxnSpPr>
            <p:nvPr/>
          </p:nvCxnSpPr>
          <p:spPr>
            <a:xfrm flipV="1">
              <a:off x="6880532" y="81113"/>
              <a:ext cx="915418" cy="308610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직선 연결선 55">
              <a:extLst>
                <a:ext uri="{FF2B5EF4-FFF2-40B4-BE49-F238E27FC236}">
                  <a16:creationId xmlns:a16="http://schemas.microsoft.com/office/drawing/2014/main" id="{4D0C15B9-F243-4594-9246-BC66441E445D}"/>
                </a:ext>
              </a:extLst>
            </p:cNvPr>
            <p:cNvCxnSpPr>
              <a:cxnSpLocks/>
            </p:cNvCxnSpPr>
            <p:nvPr/>
          </p:nvCxnSpPr>
          <p:spPr>
            <a:xfrm flipV="1">
              <a:off x="6880532" y="2738050"/>
              <a:ext cx="3041230" cy="42916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직선 연결선 56">
              <a:extLst>
                <a:ext uri="{FF2B5EF4-FFF2-40B4-BE49-F238E27FC236}">
                  <a16:creationId xmlns:a16="http://schemas.microsoft.com/office/drawing/2014/main" id="{31DD41EC-954B-468F-A4BD-313A37574108}"/>
                </a:ext>
              </a:extLst>
            </p:cNvPr>
            <p:cNvCxnSpPr>
              <a:cxnSpLocks/>
            </p:cNvCxnSpPr>
            <p:nvPr/>
          </p:nvCxnSpPr>
          <p:spPr>
            <a:xfrm flipV="1">
              <a:off x="5238655" y="3237370"/>
              <a:ext cx="674399" cy="99575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직선 연결선 57">
              <a:extLst>
                <a:ext uri="{FF2B5EF4-FFF2-40B4-BE49-F238E27FC236}">
                  <a16:creationId xmlns:a16="http://schemas.microsoft.com/office/drawing/2014/main" id="{C7A56D72-33A2-43BB-9969-98094A14FCE6}"/>
                </a:ext>
              </a:extLst>
            </p:cNvPr>
            <p:cNvCxnSpPr>
              <a:cxnSpLocks/>
            </p:cNvCxnSpPr>
            <p:nvPr/>
          </p:nvCxnSpPr>
          <p:spPr>
            <a:xfrm flipH="1" flipV="1">
              <a:off x="5913054" y="3226335"/>
              <a:ext cx="2536978" cy="10067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직선 연결선 58">
              <a:extLst>
                <a:ext uri="{FF2B5EF4-FFF2-40B4-BE49-F238E27FC236}">
                  <a16:creationId xmlns:a16="http://schemas.microsoft.com/office/drawing/2014/main" id="{1F2FDF79-5967-42B5-82DC-AAA1A11FA6D6}"/>
                </a:ext>
              </a:extLst>
            </p:cNvPr>
            <p:cNvCxnSpPr>
              <a:cxnSpLocks/>
            </p:cNvCxnSpPr>
            <p:nvPr/>
          </p:nvCxnSpPr>
          <p:spPr>
            <a:xfrm flipH="1" flipV="1">
              <a:off x="5146811" y="315731"/>
              <a:ext cx="486458" cy="292163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직선 연결선 59">
              <a:extLst>
                <a:ext uri="{FF2B5EF4-FFF2-40B4-BE49-F238E27FC236}">
                  <a16:creationId xmlns:a16="http://schemas.microsoft.com/office/drawing/2014/main" id="{E047D200-2788-4068-9FE2-EC6DE6C24222}"/>
                </a:ext>
              </a:extLst>
            </p:cNvPr>
            <p:cNvCxnSpPr>
              <a:cxnSpLocks/>
            </p:cNvCxnSpPr>
            <p:nvPr/>
          </p:nvCxnSpPr>
          <p:spPr>
            <a:xfrm flipH="1" flipV="1">
              <a:off x="2473001" y="2368000"/>
              <a:ext cx="3172626" cy="8693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직선 연결선 60">
              <a:extLst>
                <a:ext uri="{FF2B5EF4-FFF2-40B4-BE49-F238E27FC236}">
                  <a16:creationId xmlns:a16="http://schemas.microsoft.com/office/drawing/2014/main" id="{2779F7A5-CF82-4208-8DC7-F6F2FC4093DB}"/>
                </a:ext>
              </a:extLst>
            </p:cNvPr>
            <p:cNvCxnSpPr>
              <a:cxnSpLocks/>
            </p:cNvCxnSpPr>
            <p:nvPr/>
          </p:nvCxnSpPr>
          <p:spPr>
            <a:xfrm flipH="1">
              <a:off x="214657" y="3146001"/>
              <a:ext cx="1535428" cy="99579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직선 연결선 61">
              <a:extLst>
                <a:ext uri="{FF2B5EF4-FFF2-40B4-BE49-F238E27FC236}">
                  <a16:creationId xmlns:a16="http://schemas.microsoft.com/office/drawing/2014/main" id="{D23D0808-143D-40E4-BB3E-9CFB7230C499}"/>
                </a:ext>
              </a:extLst>
            </p:cNvPr>
            <p:cNvCxnSpPr>
              <a:cxnSpLocks/>
            </p:cNvCxnSpPr>
            <p:nvPr/>
          </p:nvCxnSpPr>
          <p:spPr>
            <a:xfrm>
              <a:off x="1733144" y="3167216"/>
              <a:ext cx="493530" cy="97458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73FB175B-67F9-4E1D-B6B4-3C12F83974CF}"/>
                </a:ext>
              </a:extLst>
            </p:cNvPr>
            <p:cNvSpPr txBox="1"/>
            <p:nvPr/>
          </p:nvSpPr>
          <p:spPr>
            <a:xfrm>
              <a:off x="572556" y="6209704"/>
              <a:ext cx="1690777" cy="337929"/>
            </a:xfrm>
            <a:prstGeom prst="rect">
              <a:avLst/>
            </a:prstGeom>
            <a:noFill/>
          </p:spPr>
          <p:txBody>
            <a:bodyPr wrap="square" rtlCol="0">
              <a:spAutoFit/>
            </a:bodyPr>
            <a:lstStyle/>
            <a:p>
              <a:pPr algn="r"/>
              <a:r>
                <a:rPr lang="en-US" altLang="ko-KR" sz="1100" b="1">
                  <a:solidFill>
                    <a:srgbClr val="FF0000"/>
                  </a:solidFill>
                </a:rPr>
                <a:t>Collinear OUT</a:t>
              </a:r>
              <a:endParaRPr lang="ko-KR" altLang="en-US" sz="1100" b="1">
                <a:solidFill>
                  <a:srgbClr val="FF0000"/>
                </a:solidFill>
              </a:endParaRPr>
            </a:p>
          </p:txBody>
        </p:sp>
        <p:sp>
          <p:nvSpPr>
            <p:cNvPr id="64" name="TextBox 63">
              <a:extLst>
                <a:ext uri="{FF2B5EF4-FFF2-40B4-BE49-F238E27FC236}">
                  <a16:creationId xmlns:a16="http://schemas.microsoft.com/office/drawing/2014/main" id="{5AD98A29-DD70-4A82-9192-E18074FD3817}"/>
                </a:ext>
              </a:extLst>
            </p:cNvPr>
            <p:cNvSpPr txBox="1"/>
            <p:nvPr/>
          </p:nvSpPr>
          <p:spPr>
            <a:xfrm>
              <a:off x="8802163" y="6069008"/>
              <a:ext cx="1690777" cy="556590"/>
            </a:xfrm>
            <a:prstGeom prst="rect">
              <a:avLst/>
            </a:prstGeom>
            <a:noFill/>
          </p:spPr>
          <p:txBody>
            <a:bodyPr wrap="square" rtlCol="0">
              <a:spAutoFit/>
            </a:bodyPr>
            <a:lstStyle/>
            <a:p>
              <a:r>
                <a:rPr lang="en-US" altLang="ko-KR" sz="1100" b="1">
                  <a:solidFill>
                    <a:srgbClr val="FF0000"/>
                  </a:solidFill>
                </a:rPr>
                <a:t>Collinear IN</a:t>
              </a:r>
              <a:br>
                <a:rPr lang="en-US" altLang="ko-KR" sz="1100" b="1">
                  <a:solidFill>
                    <a:srgbClr val="FF0000"/>
                  </a:solidFill>
                </a:rPr>
              </a:br>
              <a:r>
                <a:rPr lang="en-US" altLang="ko-KR" sz="1100" b="1">
                  <a:solidFill>
                    <a:srgbClr val="FF0000"/>
                  </a:solidFill>
                </a:rPr>
                <a:t>(1</a:t>
              </a:r>
              <a:r>
                <a:rPr lang="en-US" altLang="ko-KR" sz="1100" b="1" baseline="30000">
                  <a:solidFill>
                    <a:srgbClr val="FF0000"/>
                  </a:solidFill>
                </a:rPr>
                <a:t>st</a:t>
              </a:r>
              <a:r>
                <a:rPr lang="en-US" altLang="ko-KR" sz="1100" b="1">
                  <a:solidFill>
                    <a:srgbClr val="FF0000"/>
                  </a:solidFill>
                </a:rPr>
                <a:t> Ref. point)</a:t>
              </a:r>
              <a:endParaRPr lang="ko-KR" altLang="en-US" sz="1100" b="1">
                <a:solidFill>
                  <a:srgbClr val="FF0000"/>
                </a:solidFill>
              </a:endParaRPr>
            </a:p>
          </p:txBody>
        </p:sp>
        <p:sp>
          <p:nvSpPr>
            <p:cNvPr id="65" name="TextBox 64">
              <a:extLst>
                <a:ext uri="{FF2B5EF4-FFF2-40B4-BE49-F238E27FC236}">
                  <a16:creationId xmlns:a16="http://schemas.microsoft.com/office/drawing/2014/main" id="{CCBB1417-7215-4D8B-8739-014950B4DCE8}"/>
                </a:ext>
              </a:extLst>
            </p:cNvPr>
            <p:cNvSpPr txBox="1"/>
            <p:nvPr/>
          </p:nvSpPr>
          <p:spPr>
            <a:xfrm>
              <a:off x="8179240" y="2210980"/>
              <a:ext cx="1690778" cy="337929"/>
            </a:xfrm>
            <a:prstGeom prst="rect">
              <a:avLst/>
            </a:prstGeom>
            <a:noFill/>
          </p:spPr>
          <p:txBody>
            <a:bodyPr wrap="square" rtlCol="0">
              <a:spAutoFit/>
            </a:bodyPr>
            <a:lstStyle/>
            <a:p>
              <a:r>
                <a:rPr lang="en-US" altLang="ko-KR" sz="1100" b="1">
                  <a:solidFill>
                    <a:srgbClr val="FF0000"/>
                  </a:solidFill>
                </a:rPr>
                <a:t>Post Acc. IN</a:t>
              </a:r>
              <a:endParaRPr lang="ko-KR" altLang="en-US" sz="1100" b="1">
                <a:solidFill>
                  <a:srgbClr val="FF0000"/>
                </a:solidFill>
              </a:endParaRPr>
            </a:p>
          </p:txBody>
        </p:sp>
        <p:sp>
          <p:nvSpPr>
            <p:cNvPr id="66" name="TextBox 65">
              <a:extLst>
                <a:ext uri="{FF2B5EF4-FFF2-40B4-BE49-F238E27FC236}">
                  <a16:creationId xmlns:a16="http://schemas.microsoft.com/office/drawing/2014/main" id="{CBE393A9-5D37-484B-8EAF-62147E06379D}"/>
                </a:ext>
              </a:extLst>
            </p:cNvPr>
            <p:cNvSpPr txBox="1"/>
            <p:nvPr/>
          </p:nvSpPr>
          <p:spPr>
            <a:xfrm>
              <a:off x="5913054" y="5923356"/>
              <a:ext cx="1781709" cy="337929"/>
            </a:xfrm>
            <a:prstGeom prst="rect">
              <a:avLst/>
            </a:prstGeom>
            <a:noFill/>
          </p:spPr>
          <p:txBody>
            <a:bodyPr wrap="square" rtlCol="0">
              <a:spAutoFit/>
            </a:bodyPr>
            <a:lstStyle/>
            <a:p>
              <a:r>
                <a:rPr lang="en-US" altLang="ko-KR" sz="1100" b="1">
                  <a:solidFill>
                    <a:srgbClr val="FF0000"/>
                  </a:solidFill>
                </a:rPr>
                <a:t>Cross-tube IN</a:t>
              </a:r>
              <a:endParaRPr lang="ko-KR" altLang="en-US" sz="1100" b="1">
                <a:solidFill>
                  <a:srgbClr val="FF0000"/>
                </a:solidFill>
              </a:endParaRPr>
            </a:p>
          </p:txBody>
        </p:sp>
        <p:sp>
          <p:nvSpPr>
            <p:cNvPr id="67" name="TextBox 66">
              <a:extLst>
                <a:ext uri="{FF2B5EF4-FFF2-40B4-BE49-F238E27FC236}">
                  <a16:creationId xmlns:a16="http://schemas.microsoft.com/office/drawing/2014/main" id="{1C594FB8-AFA5-47DC-86D4-94485950ECCA}"/>
                </a:ext>
              </a:extLst>
            </p:cNvPr>
            <p:cNvSpPr txBox="1"/>
            <p:nvPr/>
          </p:nvSpPr>
          <p:spPr>
            <a:xfrm>
              <a:off x="3295395" y="2018956"/>
              <a:ext cx="1931827" cy="556590"/>
            </a:xfrm>
            <a:prstGeom prst="rect">
              <a:avLst/>
            </a:prstGeom>
            <a:noFill/>
          </p:spPr>
          <p:txBody>
            <a:bodyPr wrap="square" rtlCol="0">
              <a:spAutoFit/>
            </a:bodyPr>
            <a:lstStyle/>
            <a:p>
              <a:r>
                <a:rPr lang="en-US" altLang="ko-KR" sz="1100" b="1">
                  <a:solidFill>
                    <a:srgbClr val="FF0000"/>
                  </a:solidFill>
                </a:rPr>
                <a:t>Cross-tube OUT </a:t>
              </a:r>
            </a:p>
            <a:p>
              <a:r>
                <a:rPr lang="en-US" altLang="ko-KR" sz="1100" b="1">
                  <a:solidFill>
                    <a:srgbClr val="FF0000"/>
                  </a:solidFill>
                </a:rPr>
                <a:t>(2</a:t>
              </a:r>
              <a:r>
                <a:rPr lang="en-US" altLang="ko-KR" sz="1100" b="1" baseline="30000">
                  <a:solidFill>
                    <a:srgbClr val="FF0000"/>
                  </a:solidFill>
                </a:rPr>
                <a:t>nd</a:t>
              </a:r>
              <a:r>
                <a:rPr lang="en-US" altLang="ko-KR" sz="1100" b="1">
                  <a:solidFill>
                    <a:srgbClr val="FF0000"/>
                  </a:solidFill>
                </a:rPr>
                <a:t> Ref. point)</a:t>
              </a:r>
              <a:endParaRPr lang="ko-KR" altLang="en-US" sz="1100" b="1">
                <a:solidFill>
                  <a:srgbClr val="FF0000"/>
                </a:solidFill>
              </a:endParaRPr>
            </a:p>
          </p:txBody>
        </p:sp>
        <p:sp>
          <p:nvSpPr>
            <p:cNvPr id="68" name="화살표: 오른쪽 67">
              <a:extLst>
                <a:ext uri="{FF2B5EF4-FFF2-40B4-BE49-F238E27FC236}">
                  <a16:creationId xmlns:a16="http://schemas.microsoft.com/office/drawing/2014/main" id="{CAB5984B-C2AB-4B2A-8FF3-F32D87FACC60}"/>
                </a:ext>
              </a:extLst>
            </p:cNvPr>
            <p:cNvSpPr/>
            <p:nvPr/>
          </p:nvSpPr>
          <p:spPr>
            <a:xfrm flipH="1">
              <a:off x="10567213" y="2126291"/>
              <a:ext cx="1061049" cy="35368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0"/>
            </a:p>
          </p:txBody>
        </p:sp>
        <p:sp>
          <p:nvSpPr>
            <p:cNvPr id="69" name="TextBox 68">
              <a:extLst>
                <a:ext uri="{FF2B5EF4-FFF2-40B4-BE49-F238E27FC236}">
                  <a16:creationId xmlns:a16="http://schemas.microsoft.com/office/drawing/2014/main" id="{D6794747-5BE3-42A9-BD06-22ABA3EACD5F}"/>
                </a:ext>
              </a:extLst>
            </p:cNvPr>
            <p:cNvSpPr txBox="1"/>
            <p:nvPr/>
          </p:nvSpPr>
          <p:spPr>
            <a:xfrm>
              <a:off x="10492939" y="1523041"/>
              <a:ext cx="1690778" cy="589527"/>
            </a:xfrm>
            <a:prstGeom prst="rect">
              <a:avLst/>
            </a:prstGeom>
            <a:noFill/>
          </p:spPr>
          <p:txBody>
            <a:bodyPr wrap="square" rtlCol="0">
              <a:spAutoFit/>
            </a:bodyPr>
            <a:lstStyle/>
            <a:p>
              <a:r>
                <a:rPr lang="en-US" altLang="ko-KR" sz="1200" b="1">
                  <a:solidFill>
                    <a:srgbClr val="FF0000"/>
                  </a:solidFill>
                </a:rPr>
                <a:t>Laser IN</a:t>
              </a:r>
            </a:p>
            <a:p>
              <a:r>
                <a:rPr lang="en-US" altLang="ko-KR" sz="1200" b="1">
                  <a:solidFill>
                    <a:srgbClr val="FF0000"/>
                  </a:solidFill>
                </a:rPr>
                <a:t>(Collinear)</a:t>
              </a:r>
              <a:endParaRPr lang="ko-KR" altLang="en-US" sz="1200" b="1">
                <a:solidFill>
                  <a:srgbClr val="FF0000"/>
                </a:solidFill>
              </a:endParaRPr>
            </a:p>
          </p:txBody>
        </p:sp>
        <p:sp>
          <p:nvSpPr>
            <p:cNvPr id="70" name="직사각형 69">
              <a:extLst>
                <a:ext uri="{FF2B5EF4-FFF2-40B4-BE49-F238E27FC236}">
                  <a16:creationId xmlns:a16="http://schemas.microsoft.com/office/drawing/2014/main" id="{701D546A-9224-4BDB-9011-38292CB78BB0}"/>
                </a:ext>
              </a:extLst>
            </p:cNvPr>
            <p:cNvSpPr/>
            <p:nvPr/>
          </p:nvSpPr>
          <p:spPr>
            <a:xfrm rot="16200000">
              <a:off x="6214408" y="3001409"/>
              <a:ext cx="138345" cy="39073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0"/>
            </a:p>
          </p:txBody>
        </p:sp>
        <p:pic>
          <p:nvPicPr>
            <p:cNvPr id="71" name="그림 70">
              <a:extLst>
                <a:ext uri="{FF2B5EF4-FFF2-40B4-BE49-F238E27FC236}">
                  <a16:creationId xmlns:a16="http://schemas.microsoft.com/office/drawing/2014/main" id="{5D6DFB1D-C8B3-4DBD-88EA-4861E874481F}"/>
                </a:ext>
              </a:extLst>
            </p:cNvPr>
            <p:cNvPicPr>
              <a:picLocks noChangeAspect="1"/>
            </p:cNvPicPr>
            <p:nvPr/>
          </p:nvPicPr>
          <p:blipFill>
            <a:blip r:embed="rId10"/>
            <a:stretch>
              <a:fillRect/>
            </a:stretch>
          </p:blipFill>
          <p:spPr>
            <a:xfrm>
              <a:off x="5478530" y="2589499"/>
              <a:ext cx="806439" cy="267711"/>
            </a:xfrm>
            <a:prstGeom prst="rect">
              <a:avLst/>
            </a:prstGeom>
          </p:spPr>
        </p:pic>
        <p:pic>
          <p:nvPicPr>
            <p:cNvPr id="72" name="그림 71">
              <a:extLst>
                <a:ext uri="{FF2B5EF4-FFF2-40B4-BE49-F238E27FC236}">
                  <a16:creationId xmlns:a16="http://schemas.microsoft.com/office/drawing/2014/main" id="{426C1E53-8D40-4D4E-A230-FCFAE57CF82A}"/>
                </a:ext>
              </a:extLst>
            </p:cNvPr>
            <p:cNvPicPr>
              <a:picLocks noChangeAspect="1"/>
            </p:cNvPicPr>
            <p:nvPr/>
          </p:nvPicPr>
          <p:blipFill>
            <a:blip r:embed="rId11"/>
            <a:stretch>
              <a:fillRect/>
            </a:stretch>
          </p:blipFill>
          <p:spPr>
            <a:xfrm>
              <a:off x="6056489" y="2717417"/>
              <a:ext cx="440753" cy="314276"/>
            </a:xfrm>
            <a:prstGeom prst="rect">
              <a:avLst/>
            </a:prstGeom>
          </p:spPr>
        </p:pic>
      </p:grpSp>
      <p:pic>
        <p:nvPicPr>
          <p:cNvPr id="2" name="그림 1" descr="원, 블랙, 렌즈이(가) 표시된 사진&#10;&#10;AI 생성 콘텐츠는 정확하지 않을 수 있습니다.">
            <a:extLst>
              <a:ext uri="{FF2B5EF4-FFF2-40B4-BE49-F238E27FC236}">
                <a16:creationId xmlns:a16="http://schemas.microsoft.com/office/drawing/2014/main" id="{34F0BF84-4705-F595-AABC-9D8BEEE4209C}"/>
              </a:ext>
            </a:extLst>
          </p:cNvPr>
          <p:cNvPicPr>
            <a:picLocks noChangeAspect="1"/>
          </p:cNvPicPr>
          <p:nvPr/>
        </p:nvPicPr>
        <p:blipFill>
          <a:blip r:embed="rId12"/>
          <a:stretch>
            <a:fillRect/>
          </a:stretch>
        </p:blipFill>
        <p:spPr>
          <a:xfrm>
            <a:off x="9011479" y="1236871"/>
            <a:ext cx="2727740" cy="1998869"/>
          </a:xfrm>
          <a:prstGeom prst="rect">
            <a:avLst/>
          </a:prstGeom>
        </p:spPr>
      </p:pic>
      <p:pic>
        <p:nvPicPr>
          <p:cNvPr id="3" name="그림 2" descr="기계, 사람, 기술자, 과학 기기이(가) 표시된 사진&#10;&#10;AI 생성 콘텐츠는 정확하지 않을 수 있습니다.">
            <a:extLst>
              <a:ext uri="{FF2B5EF4-FFF2-40B4-BE49-F238E27FC236}">
                <a16:creationId xmlns:a16="http://schemas.microsoft.com/office/drawing/2014/main" id="{7429AD46-9840-064B-DC80-0C7A9FB2C128}"/>
              </a:ext>
            </a:extLst>
          </p:cNvPr>
          <p:cNvPicPr>
            <a:picLocks noChangeAspect="1"/>
          </p:cNvPicPr>
          <p:nvPr/>
        </p:nvPicPr>
        <p:blipFill>
          <a:blip r:embed="rId13"/>
          <a:srcRect l="8070" r="-391" b="12865"/>
          <a:stretch>
            <a:fillRect/>
          </a:stretch>
        </p:blipFill>
        <p:spPr>
          <a:xfrm>
            <a:off x="9009104" y="3235739"/>
            <a:ext cx="2728099" cy="3434526"/>
          </a:xfrm>
          <a:prstGeom prst="rect">
            <a:avLst/>
          </a:prstGeom>
        </p:spPr>
      </p:pic>
    </p:spTree>
    <p:extLst>
      <p:ext uri="{BB962C8B-B14F-4D97-AF65-F5344CB8AC3E}">
        <p14:creationId xmlns:p14="http://schemas.microsoft.com/office/powerpoint/2010/main" val="207650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540000" y="211790"/>
            <a:ext cx="10769684" cy="584775"/>
          </a:xfrm>
          <a:prstGeom prst="rect">
            <a:avLst/>
          </a:prstGeom>
          <a:noFill/>
        </p:spPr>
        <p:txBody>
          <a:bodyPr wrap="square" lIns="91440" tIns="45720" rIns="91440" bIns="45720" rtlCol="0" anchor="t">
            <a:spAutoFit/>
          </a:bodyPr>
          <a:lstStyle/>
          <a:p>
            <a:r>
              <a:rPr lang="en-US" altLang="ko-KR" sz="3200" b="1" dirty="0">
                <a:solidFill>
                  <a:srgbClr val="004098"/>
                </a:solidFill>
                <a:latin typeface="Times New Roman"/>
                <a:ea typeface="SUIT SemiBold"/>
                <a:cs typeface="Times New Roman"/>
              </a:rPr>
              <a:t>(3)Absorption measurements for </a:t>
            </a:r>
            <a:r>
              <a:rPr lang="en-US" altLang="ko-KR" sz="3200" b="1" dirty="0" err="1">
                <a:solidFill>
                  <a:srgbClr val="004098"/>
                </a:solidFill>
                <a:latin typeface="Times New Roman"/>
                <a:ea typeface="SUIT SemiBold"/>
                <a:cs typeface="Times New Roman"/>
              </a:rPr>
              <a:t>CLaSsy</a:t>
            </a:r>
            <a:r>
              <a:rPr lang="en-US" altLang="ko-KR" sz="3200" b="1" dirty="0">
                <a:solidFill>
                  <a:srgbClr val="004098"/>
                </a:solidFill>
                <a:latin typeface="Times New Roman"/>
                <a:ea typeface="SUIT SemiBold"/>
                <a:cs typeface="Times New Roman"/>
              </a:rPr>
              <a:t> beamline </a:t>
            </a:r>
            <a:endParaRPr lang="ko-KR" altLang="en-US" sz="3200" b="1" dirty="0">
              <a:solidFill>
                <a:srgbClr val="004098"/>
              </a:solidFill>
              <a:latin typeface="Times New Roman"/>
              <a:ea typeface="SUIT SemiBold"/>
              <a:cs typeface="Times New Roman"/>
            </a:endParaRPr>
          </a:p>
        </p:txBody>
      </p:sp>
      <p:pic>
        <p:nvPicPr>
          <p:cNvPr id="5" name="그림 4" descr="폰트, 텍스트, 그래픽, 스크린샷이(가) 표시된 사진&#10;&#10;자동 생성된 설명">
            <a:extLst>
              <a:ext uri="{FF2B5EF4-FFF2-40B4-BE49-F238E27FC236}">
                <a16:creationId xmlns:a16="http://schemas.microsoft.com/office/drawing/2014/main" id="{DE1D1E38-3D8F-A11C-EF3F-2022B643E3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0538" y="1"/>
            <a:ext cx="2627534" cy="531048"/>
          </a:xfrm>
          <a:prstGeom prst="rect">
            <a:avLst/>
          </a:prstGeom>
        </p:spPr>
      </p:pic>
      <p:pic>
        <p:nvPicPr>
          <p:cNvPr id="4" name="그림 3">
            <a:extLst>
              <a:ext uri="{FF2B5EF4-FFF2-40B4-BE49-F238E27FC236}">
                <a16:creationId xmlns:a16="http://schemas.microsoft.com/office/drawing/2014/main" id="{F1918717-6100-485D-8ACA-1A6D87645C03}"/>
              </a:ext>
            </a:extLst>
          </p:cNvPr>
          <p:cNvPicPr>
            <a:picLocks noChangeAspect="1"/>
          </p:cNvPicPr>
          <p:nvPr/>
        </p:nvPicPr>
        <p:blipFill rotWithShape="1">
          <a:blip r:embed="rId5"/>
          <a:srcRect t="29034" b="28543"/>
          <a:stretch/>
        </p:blipFill>
        <p:spPr>
          <a:xfrm>
            <a:off x="540000" y="4733113"/>
            <a:ext cx="7458075" cy="1638632"/>
          </a:xfrm>
          <a:prstGeom prst="rect">
            <a:avLst/>
          </a:prstGeom>
        </p:spPr>
      </p:pic>
      <p:pic>
        <p:nvPicPr>
          <p:cNvPr id="7" name="그림 6">
            <a:extLst>
              <a:ext uri="{FF2B5EF4-FFF2-40B4-BE49-F238E27FC236}">
                <a16:creationId xmlns:a16="http://schemas.microsoft.com/office/drawing/2014/main" id="{5F182B6A-C4A4-401C-91C9-1A2770592DE2}"/>
              </a:ext>
            </a:extLst>
          </p:cNvPr>
          <p:cNvPicPr>
            <a:picLocks noChangeAspect="1"/>
          </p:cNvPicPr>
          <p:nvPr/>
        </p:nvPicPr>
        <p:blipFill>
          <a:blip r:embed="rId6"/>
          <a:stretch>
            <a:fillRect/>
          </a:stretch>
        </p:blipFill>
        <p:spPr>
          <a:xfrm>
            <a:off x="-212470" y="1154837"/>
            <a:ext cx="8680992" cy="3613667"/>
          </a:xfrm>
          <a:prstGeom prst="rect">
            <a:avLst/>
          </a:prstGeom>
        </p:spPr>
      </p:pic>
      <p:sp>
        <p:nvSpPr>
          <p:cNvPr id="8" name="TextBox 7">
            <a:extLst>
              <a:ext uri="{FF2B5EF4-FFF2-40B4-BE49-F238E27FC236}">
                <a16:creationId xmlns:a16="http://schemas.microsoft.com/office/drawing/2014/main" id="{FA8841FA-2EB6-439F-8BE8-3959D92B65B9}"/>
              </a:ext>
            </a:extLst>
          </p:cNvPr>
          <p:cNvSpPr txBox="1"/>
          <p:nvPr/>
        </p:nvSpPr>
        <p:spPr>
          <a:xfrm>
            <a:off x="4057650" y="4933950"/>
            <a:ext cx="1104900" cy="307777"/>
          </a:xfrm>
          <a:prstGeom prst="rect">
            <a:avLst/>
          </a:prstGeom>
          <a:noFill/>
        </p:spPr>
        <p:txBody>
          <a:bodyPr wrap="square" rtlCol="0">
            <a:spAutoFit/>
          </a:bodyPr>
          <a:lstStyle/>
          <a:p>
            <a:pPr algn="ctr"/>
            <a:r>
              <a:rPr lang="en-US" altLang="ko-KR" sz="1400" b="1">
                <a:latin typeface="timesnewroman "/>
              </a:rPr>
              <a:t>Neutralizer</a:t>
            </a:r>
            <a:endParaRPr lang="ko-KR" altLang="en-US" sz="1400" b="1">
              <a:latin typeface="timesnewroman "/>
            </a:endParaRPr>
          </a:p>
        </p:txBody>
      </p:sp>
      <p:sp>
        <p:nvSpPr>
          <p:cNvPr id="15" name="TextBox 14">
            <a:extLst>
              <a:ext uri="{FF2B5EF4-FFF2-40B4-BE49-F238E27FC236}">
                <a16:creationId xmlns:a16="http://schemas.microsoft.com/office/drawing/2014/main" id="{2A7B314B-82A7-49E2-9EBE-18AA284A9E2E}"/>
              </a:ext>
            </a:extLst>
          </p:cNvPr>
          <p:cNvSpPr txBox="1"/>
          <p:nvPr/>
        </p:nvSpPr>
        <p:spPr>
          <a:xfrm rot="19506228">
            <a:off x="490744" y="6352015"/>
            <a:ext cx="1104900" cy="307777"/>
          </a:xfrm>
          <a:prstGeom prst="rect">
            <a:avLst/>
          </a:prstGeom>
          <a:noFill/>
        </p:spPr>
        <p:txBody>
          <a:bodyPr wrap="square" rtlCol="0">
            <a:spAutoFit/>
          </a:bodyPr>
          <a:lstStyle/>
          <a:p>
            <a:pPr algn="ctr"/>
            <a:r>
              <a:rPr lang="en-US" altLang="ko-KR" sz="1400" b="1">
                <a:latin typeface="timesnewroman "/>
              </a:rPr>
              <a:t>RI beam</a:t>
            </a:r>
            <a:endParaRPr lang="ko-KR" altLang="en-US" sz="1400" b="1">
              <a:latin typeface="timesnewroman "/>
            </a:endParaRPr>
          </a:p>
        </p:txBody>
      </p:sp>
      <p:cxnSp>
        <p:nvCxnSpPr>
          <p:cNvPr id="10" name="직선 화살표 연결선 9">
            <a:extLst>
              <a:ext uri="{FF2B5EF4-FFF2-40B4-BE49-F238E27FC236}">
                <a16:creationId xmlns:a16="http://schemas.microsoft.com/office/drawing/2014/main" id="{DD37F166-6F5D-479F-BABB-347044CB65AA}"/>
              </a:ext>
            </a:extLst>
          </p:cNvPr>
          <p:cNvCxnSpPr>
            <a:cxnSpLocks/>
          </p:cNvCxnSpPr>
          <p:nvPr/>
        </p:nvCxnSpPr>
        <p:spPr>
          <a:xfrm flipV="1">
            <a:off x="704850" y="6198634"/>
            <a:ext cx="514350" cy="34622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28546ED2-F4B6-4894-94BD-5168201C2EC4}"/>
              </a:ext>
            </a:extLst>
          </p:cNvPr>
          <p:cNvCxnSpPr/>
          <p:nvPr/>
        </p:nvCxnSpPr>
        <p:spPr>
          <a:xfrm>
            <a:off x="4534036" y="6219825"/>
            <a:ext cx="0" cy="4707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직선 연결선 20">
            <a:extLst>
              <a:ext uri="{FF2B5EF4-FFF2-40B4-BE49-F238E27FC236}">
                <a16:creationId xmlns:a16="http://schemas.microsoft.com/office/drawing/2014/main" id="{2633132F-628D-4242-A521-785A2A740F4A}"/>
              </a:ext>
            </a:extLst>
          </p:cNvPr>
          <p:cNvCxnSpPr/>
          <p:nvPr/>
        </p:nvCxnSpPr>
        <p:spPr>
          <a:xfrm>
            <a:off x="7410586" y="6219825"/>
            <a:ext cx="0" cy="4707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화살표: 오른쪽 16">
            <a:extLst>
              <a:ext uri="{FF2B5EF4-FFF2-40B4-BE49-F238E27FC236}">
                <a16:creationId xmlns:a16="http://schemas.microsoft.com/office/drawing/2014/main" id="{E56DB1DF-C82F-489A-A446-82B06C00132B}"/>
              </a:ext>
            </a:extLst>
          </p:cNvPr>
          <p:cNvSpPr/>
          <p:nvPr/>
        </p:nvSpPr>
        <p:spPr>
          <a:xfrm>
            <a:off x="428625" y="5648325"/>
            <a:ext cx="866775" cy="24219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화살표: 오른쪽 22">
            <a:extLst>
              <a:ext uri="{FF2B5EF4-FFF2-40B4-BE49-F238E27FC236}">
                <a16:creationId xmlns:a16="http://schemas.microsoft.com/office/drawing/2014/main" id="{C87C9C0B-DD45-4A67-A4E3-063A44D76244}"/>
              </a:ext>
            </a:extLst>
          </p:cNvPr>
          <p:cNvSpPr/>
          <p:nvPr/>
        </p:nvSpPr>
        <p:spPr>
          <a:xfrm flipH="1">
            <a:off x="8036035" y="5648325"/>
            <a:ext cx="866774" cy="242198"/>
          </a:xfrm>
          <a:prstGeom prst="rightArrow">
            <a:avLst/>
          </a:prstGeom>
          <a:solidFill>
            <a:srgbClr val="007CC8"/>
          </a:solidFill>
          <a:ln>
            <a:solidFill>
              <a:srgbClr val="007C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TextBox 25">
            <a:extLst>
              <a:ext uri="{FF2B5EF4-FFF2-40B4-BE49-F238E27FC236}">
                <a16:creationId xmlns:a16="http://schemas.microsoft.com/office/drawing/2014/main" id="{404F2E83-B192-4B02-AAEA-8F8A37C6B481}"/>
              </a:ext>
            </a:extLst>
          </p:cNvPr>
          <p:cNvSpPr txBox="1"/>
          <p:nvPr/>
        </p:nvSpPr>
        <p:spPr>
          <a:xfrm>
            <a:off x="189412" y="5194674"/>
            <a:ext cx="1571623" cy="523220"/>
          </a:xfrm>
          <a:prstGeom prst="rect">
            <a:avLst/>
          </a:prstGeom>
          <a:noFill/>
        </p:spPr>
        <p:txBody>
          <a:bodyPr wrap="square" rtlCol="0">
            <a:spAutoFit/>
          </a:bodyPr>
          <a:lstStyle/>
          <a:p>
            <a:r>
              <a:rPr lang="en-US" altLang="ko-KR" sz="1400" b="1">
                <a:latin typeface="timesnewroman "/>
              </a:rPr>
              <a:t>Collinear</a:t>
            </a:r>
          </a:p>
          <a:p>
            <a:r>
              <a:rPr lang="en-US" altLang="ko-KR" sz="1400" b="1">
                <a:latin typeface="timesnewroman "/>
              </a:rPr>
              <a:t>Laser beam</a:t>
            </a:r>
            <a:endParaRPr lang="ko-KR" altLang="en-US" sz="1400" b="1">
              <a:latin typeface="timesnewroman "/>
            </a:endParaRPr>
          </a:p>
        </p:txBody>
      </p:sp>
      <p:sp>
        <p:nvSpPr>
          <p:cNvPr id="27" name="TextBox 26">
            <a:extLst>
              <a:ext uri="{FF2B5EF4-FFF2-40B4-BE49-F238E27FC236}">
                <a16:creationId xmlns:a16="http://schemas.microsoft.com/office/drawing/2014/main" id="{FF9BC0B4-548B-41AE-946B-5DB8BE3BAFC7}"/>
              </a:ext>
            </a:extLst>
          </p:cNvPr>
          <p:cNvSpPr txBox="1"/>
          <p:nvPr/>
        </p:nvSpPr>
        <p:spPr>
          <a:xfrm>
            <a:off x="8021747" y="5194674"/>
            <a:ext cx="1571623" cy="523220"/>
          </a:xfrm>
          <a:prstGeom prst="rect">
            <a:avLst/>
          </a:prstGeom>
          <a:noFill/>
        </p:spPr>
        <p:txBody>
          <a:bodyPr wrap="square" rtlCol="0">
            <a:spAutoFit/>
          </a:bodyPr>
          <a:lstStyle/>
          <a:p>
            <a:r>
              <a:rPr lang="en-US" altLang="ko-KR" sz="1400" b="1">
                <a:latin typeface="timesnewroman "/>
              </a:rPr>
              <a:t>Anti-collinear</a:t>
            </a:r>
          </a:p>
          <a:p>
            <a:r>
              <a:rPr lang="en-US" altLang="ko-KR" sz="1400" b="1">
                <a:latin typeface="timesnewroman "/>
              </a:rPr>
              <a:t>Laser beam</a:t>
            </a:r>
            <a:endParaRPr lang="ko-KR" altLang="en-US" sz="1400" b="1">
              <a:latin typeface="timesnewroman "/>
            </a:endParaRPr>
          </a:p>
        </p:txBody>
      </p:sp>
      <p:cxnSp>
        <p:nvCxnSpPr>
          <p:cNvPr id="22" name="직선 화살표 연결선 21">
            <a:extLst>
              <a:ext uri="{FF2B5EF4-FFF2-40B4-BE49-F238E27FC236}">
                <a16:creationId xmlns:a16="http://schemas.microsoft.com/office/drawing/2014/main" id="{436A8FFE-A261-4C9E-B048-9E1B68455680}"/>
              </a:ext>
            </a:extLst>
          </p:cNvPr>
          <p:cNvCxnSpPr/>
          <p:nvPr/>
        </p:nvCxnSpPr>
        <p:spPr>
          <a:xfrm>
            <a:off x="4534036" y="6455198"/>
            <a:ext cx="2876550" cy="0"/>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08919DD-E778-4B84-9A36-7C6D8D97DFBD}"/>
              </a:ext>
            </a:extLst>
          </p:cNvPr>
          <p:cNvSpPr txBox="1"/>
          <p:nvPr/>
        </p:nvSpPr>
        <p:spPr>
          <a:xfrm>
            <a:off x="5053219" y="6455198"/>
            <a:ext cx="1838183" cy="307777"/>
          </a:xfrm>
          <a:prstGeom prst="rect">
            <a:avLst/>
          </a:prstGeom>
          <a:noFill/>
        </p:spPr>
        <p:txBody>
          <a:bodyPr wrap="square" rtlCol="0">
            <a:spAutoFit/>
          </a:bodyPr>
          <a:lstStyle/>
          <a:p>
            <a:pPr algn="ctr"/>
            <a:r>
              <a:rPr lang="en-US" altLang="ko-KR" sz="1400" b="1">
                <a:latin typeface="timesnewroman "/>
              </a:rPr>
              <a:t>Interaction length</a:t>
            </a:r>
            <a:endParaRPr lang="ko-KR" altLang="en-US" sz="1400" b="1">
              <a:latin typeface="timesnewroman "/>
            </a:endParaRPr>
          </a:p>
        </p:txBody>
      </p:sp>
      <p:sp>
        <p:nvSpPr>
          <p:cNvPr id="2" name="TextBox 1">
            <a:extLst>
              <a:ext uri="{FF2B5EF4-FFF2-40B4-BE49-F238E27FC236}">
                <a16:creationId xmlns:a16="http://schemas.microsoft.com/office/drawing/2014/main" id="{3EAEF54F-3461-B12A-D93B-6F5DAC8CE7FE}"/>
              </a:ext>
            </a:extLst>
          </p:cNvPr>
          <p:cNvSpPr txBox="1"/>
          <p:nvPr/>
        </p:nvSpPr>
        <p:spPr>
          <a:xfrm>
            <a:off x="8974667" y="1331148"/>
            <a:ext cx="4506149"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solidFill>
                  <a:srgbClr val="303030"/>
                </a:solidFill>
                <a:ea typeface="+mn-lt"/>
                <a:cs typeface="+mn-lt"/>
              </a:rPr>
              <a:t>Sung Jong Park </a:t>
            </a:r>
            <a:r>
              <a:rPr lang="en-US" sz="1200" b="1" i="1" dirty="0">
                <a:solidFill>
                  <a:srgbClr val="303030"/>
                </a:solidFill>
                <a:ea typeface="+mn-lt"/>
                <a:cs typeface="+mn-lt"/>
              </a:rPr>
              <a:t>et al.</a:t>
            </a:r>
            <a:endParaRPr lang="en-US" altLang="ko-KR" sz="1400" b="1" i="1" dirty="0">
              <a:solidFill>
                <a:srgbClr val="303030"/>
              </a:solidFill>
              <a:latin typeface="Google Sans Text"/>
              <a:ea typeface="맑은 고딕"/>
            </a:endParaRPr>
          </a:p>
          <a:p>
            <a:pPr algn="ctr"/>
            <a:endParaRPr lang="ko-KR" altLang="en-US" sz="1400" b="1"/>
          </a:p>
        </p:txBody>
      </p:sp>
      <p:pic>
        <p:nvPicPr>
          <p:cNvPr id="3" name="그림 2" descr="텍스트, 인쇄, 평행, 신문이(가) 표시된 사진&#10;&#10;AI 생성 콘텐츠는 정확하지 않을 수 있습니다.">
            <a:extLst>
              <a:ext uri="{FF2B5EF4-FFF2-40B4-BE49-F238E27FC236}">
                <a16:creationId xmlns:a16="http://schemas.microsoft.com/office/drawing/2014/main" id="{398C5266-2373-D8E2-19B5-039FB24052CD}"/>
              </a:ext>
            </a:extLst>
          </p:cNvPr>
          <p:cNvPicPr>
            <a:picLocks noChangeAspect="1"/>
          </p:cNvPicPr>
          <p:nvPr/>
        </p:nvPicPr>
        <p:blipFill>
          <a:blip r:embed="rId7"/>
          <a:stretch>
            <a:fillRect/>
          </a:stretch>
        </p:blipFill>
        <p:spPr>
          <a:xfrm>
            <a:off x="9072179" y="1674520"/>
            <a:ext cx="2768307" cy="3217334"/>
          </a:xfrm>
          <a:prstGeom prst="rect">
            <a:avLst/>
          </a:prstGeom>
        </p:spPr>
      </p:pic>
    </p:spTree>
    <p:extLst>
      <p:ext uri="{BB962C8B-B14F-4D97-AF65-F5344CB8AC3E}">
        <p14:creationId xmlns:p14="http://schemas.microsoft.com/office/powerpoint/2010/main" val="1352694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25" name="TextBox 24">
            <a:extLst>
              <a:ext uri="{FF2B5EF4-FFF2-40B4-BE49-F238E27FC236}">
                <a16:creationId xmlns:a16="http://schemas.microsoft.com/office/drawing/2014/main" id="{DB975493-325C-B395-0388-8A9AEF398447}"/>
              </a:ext>
            </a:extLst>
          </p:cNvPr>
          <p:cNvSpPr txBox="1"/>
          <p:nvPr/>
        </p:nvSpPr>
        <p:spPr>
          <a:xfrm>
            <a:off x="540000" y="211790"/>
            <a:ext cx="10769684" cy="584775"/>
          </a:xfrm>
          <a:prstGeom prst="rect">
            <a:avLst/>
          </a:prstGeom>
          <a:noFill/>
        </p:spPr>
        <p:txBody>
          <a:bodyPr wrap="square" rtlCol="0">
            <a:spAutoFit/>
          </a:bodyPr>
          <a:lstStyle/>
          <a:p>
            <a:r>
              <a:rPr lang="en-US" altLang="ko-KR" sz="3200" b="1">
                <a:solidFill>
                  <a:srgbClr val="004098"/>
                </a:solidFill>
                <a:latin typeface="Times New Roman" panose="02020603050405020304" pitchFamily="18" charset="0"/>
                <a:ea typeface="SUIT SemiBold" pitchFamily="50" charset="-127"/>
                <a:cs typeface="Times New Roman" panose="02020603050405020304" pitchFamily="18" charset="0"/>
              </a:rPr>
              <a:t>Summary &amp; Outlook</a:t>
            </a:r>
          </a:p>
        </p:txBody>
      </p:sp>
      <p:sp>
        <p:nvSpPr>
          <p:cNvPr id="3" name="TextBox 2">
            <a:extLst>
              <a:ext uri="{FF2B5EF4-FFF2-40B4-BE49-F238E27FC236}">
                <a16:creationId xmlns:a16="http://schemas.microsoft.com/office/drawing/2014/main" id="{85AA461B-65E1-E198-5AE0-3B38C1279125}"/>
              </a:ext>
            </a:extLst>
          </p:cNvPr>
          <p:cNvSpPr txBox="1"/>
          <p:nvPr/>
        </p:nvSpPr>
        <p:spPr>
          <a:xfrm>
            <a:off x="360000" y="3660743"/>
            <a:ext cx="7958500" cy="523220"/>
          </a:xfrm>
          <a:prstGeom prst="rect">
            <a:avLst/>
          </a:prstGeom>
          <a:noFill/>
        </p:spPr>
        <p:txBody>
          <a:bodyPr wrap="square" lIns="91440" tIns="45720" rIns="91440" bIns="45720" rtlCol="0" anchor="t">
            <a:spAutoFit/>
          </a:bodyPr>
          <a:lstStyle/>
          <a:p>
            <a:pPr marL="285750" indent="-285750">
              <a:buClr>
                <a:srgbClr val="005391"/>
              </a:buClr>
              <a:buFont typeface="Wingdings" panose="05000000000000000000" pitchFamily="2" charset="2"/>
              <a:buChar char="§"/>
            </a:pPr>
            <a:r>
              <a:rPr lang="en-US" altLang="ko-KR" sz="2800" b="1">
                <a:latin typeface="Times New Roman"/>
                <a:ea typeface="SUIT SemiBold"/>
                <a:cs typeface="Times New Roman"/>
              </a:rPr>
              <a:t>Future experiments</a:t>
            </a:r>
            <a:endParaRPr lang="en-US" altLang="ko-KR" sz="2800" b="1">
              <a:latin typeface="Times New Roman" panose="02020603050405020304" pitchFamily="18" charset="0"/>
              <a:ea typeface="SUIT SemiBold" pitchFamily="50" charset="-127"/>
              <a:cs typeface="Times New Roman" panose="02020603050405020304" pitchFamily="18" charset="0"/>
            </a:endParaRPr>
          </a:p>
        </p:txBody>
      </p:sp>
      <p:sp>
        <p:nvSpPr>
          <p:cNvPr id="6" name="TextBox 5">
            <a:extLst>
              <a:ext uri="{FF2B5EF4-FFF2-40B4-BE49-F238E27FC236}">
                <a16:creationId xmlns:a16="http://schemas.microsoft.com/office/drawing/2014/main" id="{85AA461B-65E1-E198-5AE0-3B38C1279125}"/>
              </a:ext>
            </a:extLst>
          </p:cNvPr>
          <p:cNvSpPr txBox="1"/>
          <p:nvPr/>
        </p:nvSpPr>
        <p:spPr>
          <a:xfrm>
            <a:off x="553185" y="4186552"/>
            <a:ext cx="7958500" cy="1687963"/>
          </a:xfrm>
          <a:prstGeom prst="rect">
            <a:avLst/>
          </a:prstGeom>
          <a:noFill/>
        </p:spPr>
        <p:txBody>
          <a:bodyPr wrap="square" lIns="91440" tIns="45720" rIns="91440" bIns="45720" rtlCol="0" anchor="t">
            <a:spAutoFit/>
          </a:bodyPr>
          <a:lstStyle/>
          <a:p>
            <a:pPr marL="457200" indent="-457200">
              <a:lnSpc>
                <a:spcPct val="150000"/>
              </a:lnSpc>
              <a:buClr>
                <a:srgbClr val="005391"/>
              </a:buClr>
              <a:buFont typeface="Arial" panose="020B0604020202020204" pitchFamily="34" charset="0"/>
              <a:buChar char="•"/>
            </a:pPr>
            <a:r>
              <a:rPr lang="en-US" altLang="ko-KR" sz="2400">
                <a:latin typeface="Times New Roman"/>
                <a:ea typeface="SUIT SemiBold"/>
                <a:cs typeface="Times New Roman"/>
              </a:rPr>
              <a:t>Stable, RI beams:</a:t>
            </a:r>
            <a:endParaRPr lang="en-US" altLang="ko-KR" sz="2400">
              <a:latin typeface="Times New Roman" panose="02020603050405020304" pitchFamily="18" charset="0"/>
              <a:ea typeface="SUIT SemiBold" pitchFamily="50" charset="-127"/>
              <a:cs typeface="Times New Roman" panose="02020603050405020304" pitchFamily="18" charset="0"/>
            </a:endParaRPr>
          </a:p>
          <a:p>
            <a:pPr>
              <a:lnSpc>
                <a:spcPct val="150000"/>
              </a:lnSpc>
              <a:buClr>
                <a:srgbClr val="005391"/>
              </a:buClr>
            </a:pPr>
            <a:r>
              <a:rPr lang="en-US" altLang="ko-KR" sz="2400">
                <a:latin typeface="Times New Roman"/>
                <a:ea typeface="SUIT SemiBold"/>
                <a:cs typeface="Times New Roman"/>
              </a:rPr>
              <a:t>    - </a:t>
            </a:r>
            <a:r>
              <a:rPr lang="en-US" altLang="ko-KR" sz="2400" baseline="30000">
                <a:latin typeface="Times New Roman"/>
                <a:ea typeface="SUIT SemiBold"/>
                <a:cs typeface="Times New Roman"/>
              </a:rPr>
              <a:t>21-25</a:t>
            </a:r>
            <a:r>
              <a:rPr lang="en-US" altLang="ko-KR" sz="2400">
                <a:latin typeface="Times New Roman"/>
                <a:ea typeface="SUIT SemiBold"/>
                <a:cs typeface="Times New Roman"/>
              </a:rPr>
              <a:t>Na (Dec. 2025) </a:t>
            </a:r>
          </a:p>
          <a:p>
            <a:pPr>
              <a:lnSpc>
                <a:spcPct val="150000"/>
              </a:lnSpc>
              <a:buClr>
                <a:srgbClr val="005391"/>
              </a:buClr>
            </a:pPr>
            <a:r>
              <a:rPr lang="en-US" altLang="ko-KR" sz="2400">
                <a:latin typeface="Times New Roman"/>
                <a:ea typeface="SUIT SemiBold"/>
                <a:cs typeface="Times New Roman"/>
              </a:rPr>
              <a:t>    -</a:t>
            </a:r>
            <a:r>
              <a:rPr lang="en-US" altLang="ko-KR" sz="2400" baseline="30000">
                <a:latin typeface="Times New Roman"/>
                <a:ea typeface="SUIT SemiBold"/>
                <a:cs typeface="Times New Roman"/>
              </a:rPr>
              <a:t> 25,26,27</a:t>
            </a:r>
            <a:r>
              <a:rPr lang="en-US" altLang="ko-KR" sz="2400">
                <a:latin typeface="Times New Roman"/>
                <a:ea typeface="SUIT SemiBold"/>
                <a:cs typeface="Times New Roman"/>
              </a:rPr>
              <a:t>Al </a:t>
            </a:r>
            <a:r>
              <a:rPr lang="en-US" altLang="ko-KR" sz="2400" baseline="30000">
                <a:latin typeface="Times New Roman"/>
                <a:ea typeface="SUIT SemiBold"/>
                <a:cs typeface="Times New Roman"/>
              </a:rPr>
              <a:t> </a:t>
            </a:r>
            <a:r>
              <a:rPr lang="en-US" altLang="ko-KR" sz="2400">
                <a:latin typeface="Times New Roman"/>
                <a:ea typeface="SUIT SemiBold"/>
                <a:cs typeface="Times New Roman"/>
              </a:rPr>
              <a:t>(2026)  </a:t>
            </a:r>
          </a:p>
        </p:txBody>
      </p:sp>
      <p:sp>
        <p:nvSpPr>
          <p:cNvPr id="8" name="TextBox 7">
            <a:extLst>
              <a:ext uri="{FF2B5EF4-FFF2-40B4-BE49-F238E27FC236}">
                <a16:creationId xmlns:a16="http://schemas.microsoft.com/office/drawing/2014/main" id="{85AA461B-65E1-E198-5AE0-3B38C1279125}"/>
              </a:ext>
            </a:extLst>
          </p:cNvPr>
          <p:cNvSpPr txBox="1"/>
          <p:nvPr/>
        </p:nvSpPr>
        <p:spPr>
          <a:xfrm>
            <a:off x="360000" y="1266281"/>
            <a:ext cx="7958500" cy="523220"/>
          </a:xfrm>
          <a:prstGeom prst="rect">
            <a:avLst/>
          </a:prstGeom>
          <a:noFill/>
        </p:spPr>
        <p:txBody>
          <a:bodyPr wrap="square" rtlCol="0">
            <a:spAutoFit/>
          </a:bodyPr>
          <a:lstStyle/>
          <a:p>
            <a:pPr marL="285750" indent="-285750">
              <a:buClr>
                <a:srgbClr val="005391"/>
              </a:buClr>
              <a:buFont typeface="Wingdings" panose="05000000000000000000" pitchFamily="2" charset="2"/>
              <a:buChar char="§"/>
            </a:pPr>
            <a:r>
              <a:rPr lang="en-US" altLang="ko-KR" sz="2800" b="1">
                <a:latin typeface="Times New Roman" panose="02020603050405020304" pitchFamily="18" charset="0"/>
                <a:ea typeface="SUIT SemiBold" pitchFamily="50" charset="-127"/>
                <a:cs typeface="Times New Roman" panose="02020603050405020304" pitchFamily="18" charset="0"/>
              </a:rPr>
              <a:t>Summary</a:t>
            </a:r>
          </a:p>
        </p:txBody>
      </p:sp>
      <p:sp>
        <p:nvSpPr>
          <p:cNvPr id="9" name="TextBox 8">
            <a:extLst>
              <a:ext uri="{FF2B5EF4-FFF2-40B4-BE49-F238E27FC236}">
                <a16:creationId xmlns:a16="http://schemas.microsoft.com/office/drawing/2014/main" id="{85AA461B-65E1-E198-5AE0-3B38C1279125}"/>
              </a:ext>
            </a:extLst>
          </p:cNvPr>
          <p:cNvSpPr txBox="1"/>
          <p:nvPr/>
        </p:nvSpPr>
        <p:spPr>
          <a:xfrm>
            <a:off x="553184" y="1760178"/>
            <a:ext cx="11996745" cy="1687963"/>
          </a:xfrm>
          <a:prstGeom prst="rect">
            <a:avLst/>
          </a:prstGeom>
          <a:noFill/>
        </p:spPr>
        <p:txBody>
          <a:bodyPr wrap="square" lIns="91440" tIns="45720" rIns="91440" bIns="45720" rtlCol="0" anchor="t">
            <a:spAutoFit/>
          </a:bodyPr>
          <a:lstStyle/>
          <a:p>
            <a:pPr marL="457200" indent="-457200">
              <a:lnSpc>
                <a:spcPct val="150000"/>
              </a:lnSpc>
              <a:buClr>
                <a:srgbClr val="005391"/>
              </a:buClr>
              <a:buFont typeface="Arial" panose="020B0604020202020204" pitchFamily="34" charset="0"/>
              <a:buChar char="•"/>
            </a:pPr>
            <a:r>
              <a:rPr lang="en-US" altLang="ko-KR" sz="2400">
                <a:latin typeface="Times New Roman"/>
                <a:ea typeface="맑은 고딕"/>
                <a:cs typeface="Times New Roman"/>
              </a:rPr>
              <a:t>First CLS signals observed using </a:t>
            </a:r>
            <a:r>
              <a:rPr lang="en-US" altLang="ko-KR" sz="2400" err="1">
                <a:latin typeface="Times New Roman"/>
                <a:ea typeface="맑은 고딕"/>
                <a:cs typeface="Times New Roman"/>
              </a:rPr>
              <a:t>CLaSsy</a:t>
            </a:r>
            <a:r>
              <a:rPr lang="en-US" altLang="ko-KR" sz="2400">
                <a:latin typeface="Times New Roman"/>
                <a:ea typeface="맑은 고딕"/>
                <a:cs typeface="Times New Roman"/>
              </a:rPr>
              <a:t> beamline with ISOL RI beams (</a:t>
            </a:r>
            <a:r>
              <a:rPr lang="en-US" altLang="ko-KR" sz="2400" baseline="30000">
                <a:latin typeface="Times New Roman"/>
                <a:ea typeface="SUIT SemiBold"/>
                <a:cs typeface="Times New Roman"/>
              </a:rPr>
              <a:t>21,22,23</a:t>
            </a:r>
            <a:r>
              <a:rPr lang="en-US" altLang="ko-KR" sz="2400">
                <a:latin typeface="Times New Roman"/>
                <a:ea typeface="SUIT SemiBold"/>
                <a:cs typeface="Times New Roman"/>
              </a:rPr>
              <a:t>Na</a:t>
            </a:r>
            <a:r>
              <a:rPr lang="en-US" altLang="ko-KR" sz="2400">
                <a:latin typeface="Times New Roman"/>
                <a:ea typeface="맑은 고딕"/>
                <a:cs typeface="Times New Roman"/>
              </a:rPr>
              <a:t>)</a:t>
            </a:r>
          </a:p>
          <a:p>
            <a:pPr marL="457200" indent="-457200">
              <a:lnSpc>
                <a:spcPct val="150000"/>
              </a:lnSpc>
              <a:buClr>
                <a:srgbClr val="005391"/>
              </a:buClr>
              <a:buFont typeface="Arial" panose="020B0604020202020204" pitchFamily="34" charset="0"/>
              <a:buChar char="•"/>
            </a:pPr>
            <a:r>
              <a:rPr lang="en-US" altLang="ko-KR" sz="2400" err="1">
                <a:latin typeface="Times New Roman"/>
                <a:ea typeface="맑은 고딕"/>
                <a:cs typeface="Times New Roman"/>
              </a:rPr>
              <a:t>CLaSsy</a:t>
            </a:r>
            <a:r>
              <a:rPr lang="en-US" altLang="ko-KR" sz="2400">
                <a:latin typeface="Times New Roman"/>
                <a:ea typeface="맑은 고딕"/>
                <a:cs typeface="Times New Roman"/>
              </a:rPr>
              <a:t> has been successfully commissioned; the basic setups were all functional.</a:t>
            </a:r>
          </a:p>
          <a:p>
            <a:pPr marL="457200" indent="-457200">
              <a:lnSpc>
                <a:spcPct val="150000"/>
              </a:lnSpc>
              <a:buClr>
                <a:srgbClr val="005391"/>
              </a:buClr>
              <a:buFont typeface="Arial" panose="020B0604020202020204" pitchFamily="34" charset="0"/>
              <a:buChar char="•"/>
            </a:pPr>
            <a:r>
              <a:rPr lang="en-US" altLang="ko-KR" sz="2400">
                <a:latin typeface="Times New Roman"/>
                <a:ea typeface="맑은 고딕"/>
                <a:cs typeface="Times New Roman"/>
              </a:rPr>
              <a:t>Continued efforts are needed to achieve high-precision measurements.</a:t>
            </a:r>
          </a:p>
        </p:txBody>
      </p:sp>
      <p:pic>
        <p:nvPicPr>
          <p:cNvPr id="4" name="그림 3" descr="폰트, 텍스트, 그래픽, 스크린샷이(가) 표시된 사진&#10;&#10;자동 생성된 설명">
            <a:extLst>
              <a:ext uri="{FF2B5EF4-FFF2-40B4-BE49-F238E27FC236}">
                <a16:creationId xmlns:a16="http://schemas.microsoft.com/office/drawing/2014/main" id="{62F33A58-3184-56A0-008E-B30644C15F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0538" y="1"/>
            <a:ext cx="2627534" cy="531048"/>
          </a:xfrm>
          <a:prstGeom prst="rect">
            <a:avLst/>
          </a:prstGeom>
        </p:spPr>
      </p:pic>
      <p:pic>
        <p:nvPicPr>
          <p:cNvPr id="5" name="그림 4" descr="18+ Thousand Baby Walking Back Royalty-Free Images, Stock Photos &amp; Pictures  | Shutterstock">
            <a:extLst>
              <a:ext uri="{FF2B5EF4-FFF2-40B4-BE49-F238E27FC236}">
                <a16:creationId xmlns:a16="http://schemas.microsoft.com/office/drawing/2014/main" id="{DF7EC1C0-0719-6E1F-C29A-1E13DC9E95A7}"/>
              </a:ext>
            </a:extLst>
          </p:cNvPr>
          <p:cNvPicPr>
            <a:picLocks noChangeAspect="1"/>
          </p:cNvPicPr>
          <p:nvPr/>
        </p:nvPicPr>
        <p:blipFill>
          <a:blip r:embed="rId5"/>
          <a:stretch>
            <a:fillRect/>
          </a:stretch>
        </p:blipFill>
        <p:spPr>
          <a:xfrm>
            <a:off x="5514231" y="3505240"/>
            <a:ext cx="5793441" cy="3208245"/>
          </a:xfrm>
          <a:prstGeom prst="rect">
            <a:avLst/>
          </a:prstGeom>
        </p:spPr>
      </p:pic>
      <p:sp>
        <p:nvSpPr>
          <p:cNvPr id="2" name="TextBox 1">
            <a:extLst>
              <a:ext uri="{FF2B5EF4-FFF2-40B4-BE49-F238E27FC236}">
                <a16:creationId xmlns:a16="http://schemas.microsoft.com/office/drawing/2014/main" id="{79C774DA-7F19-963E-DCEC-79492DE37B7C}"/>
              </a:ext>
            </a:extLst>
          </p:cNvPr>
          <p:cNvSpPr txBox="1"/>
          <p:nvPr/>
        </p:nvSpPr>
        <p:spPr>
          <a:xfrm>
            <a:off x="8130846" y="4839365"/>
            <a:ext cx="145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ko-KR" altLang="en-US" b="1" err="1">
                <a:solidFill>
                  <a:srgbClr val="000000"/>
                </a:solidFill>
                <a:ea typeface="맑은 고딕"/>
              </a:rPr>
              <a:t>CLaSsy</a:t>
            </a:r>
            <a:endParaRPr lang="ko-KR" altLang="en-US" b="1" err="1">
              <a:solidFill>
                <a:srgbClr val="000000"/>
              </a:solidFill>
            </a:endParaRPr>
          </a:p>
        </p:txBody>
      </p:sp>
    </p:spTree>
    <p:extLst>
      <p:ext uri="{BB962C8B-B14F-4D97-AF65-F5344CB8AC3E}">
        <p14:creationId xmlns:p14="http://schemas.microsoft.com/office/powerpoint/2010/main" val="3847634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a:extLst>
              <a:ext uri="{FF2B5EF4-FFF2-40B4-BE49-F238E27FC236}">
                <a16:creationId xmlns:a16="http://schemas.microsoft.com/office/drawing/2014/main" id="{EC13BE41-8C64-A569-03F8-73FFE643631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790"/>
          <a:stretch/>
        </p:blipFill>
        <p:spPr>
          <a:xfrm>
            <a:off x="4690343" y="3337622"/>
            <a:ext cx="7150566" cy="3316522"/>
          </a:xfrm>
          <a:prstGeom prst="rect">
            <a:avLst/>
          </a:prstGeom>
        </p:spPr>
      </p:pic>
      <p:pic>
        <p:nvPicPr>
          <p:cNvPr id="3" name="그림 2">
            <a:extLst>
              <a:ext uri="{FF2B5EF4-FFF2-40B4-BE49-F238E27FC236}">
                <a16:creationId xmlns:a16="http://schemas.microsoft.com/office/drawing/2014/main" id="{B566940A-5D05-484C-340D-B21396B2E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307" b="7853"/>
          <a:stretch/>
        </p:blipFill>
        <p:spPr>
          <a:xfrm>
            <a:off x="5892" y="475989"/>
            <a:ext cx="12192000" cy="526093"/>
          </a:xfrm>
          <a:prstGeom prst="rect">
            <a:avLst/>
          </a:prstGeom>
        </p:spPr>
      </p:pic>
      <p:sp>
        <p:nvSpPr>
          <p:cNvPr id="7" name="TextBox 6"/>
          <p:cNvSpPr txBox="1"/>
          <p:nvPr/>
        </p:nvSpPr>
        <p:spPr>
          <a:xfrm>
            <a:off x="417242" y="4137801"/>
            <a:ext cx="4565820" cy="2722540"/>
          </a:xfrm>
          <a:prstGeom prst="rect">
            <a:avLst/>
          </a:prstGeom>
          <a:noFill/>
        </p:spPr>
        <p:txBody>
          <a:bodyPr wrap="square" lIns="91440" tIns="45720" rIns="91440" bIns="45720" rtlCol="0" anchor="t">
            <a:spAutoFit/>
          </a:bodyPr>
          <a:lstStyle/>
          <a:p>
            <a:pPr marL="285750" indent="-285750">
              <a:lnSpc>
                <a:spcPct val="120000"/>
              </a:lnSpc>
              <a:buFont typeface="Wingdings" panose="05000000000000000000" pitchFamily="2" charset="2"/>
              <a:buChar char="§"/>
            </a:pPr>
            <a:r>
              <a:rPr lang="en-US" altLang="ko-KR" b="1">
                <a:latin typeface="Times New Roman" panose="02020603050405020304" pitchFamily="18" charset="0"/>
                <a:cs typeface="Times New Roman" panose="02020603050405020304" pitchFamily="18" charset="0"/>
              </a:rPr>
              <a:t>IRIS</a:t>
            </a:r>
          </a:p>
          <a:p>
            <a:pPr marL="285750" indent="-285750">
              <a:lnSpc>
                <a:spcPct val="120000"/>
              </a:lnSpc>
              <a:buFont typeface="Arial" panose="020B0604020202020204" pitchFamily="34" charset="0"/>
              <a:buChar char="•"/>
            </a:pPr>
            <a:r>
              <a:rPr lang="en-US" altLang="ko-KR">
                <a:latin typeface="Times New Roman" panose="02020603050405020304" pitchFamily="18" charset="0"/>
                <a:cs typeface="Times New Roman" panose="02020603050405020304" pitchFamily="18" charset="0"/>
              </a:rPr>
              <a:t>ISOL team </a:t>
            </a:r>
          </a:p>
          <a:p>
            <a:pPr>
              <a:lnSpc>
                <a:spcPct val="120000"/>
              </a:lnSpc>
            </a:pPr>
            <a:r>
              <a:rPr lang="en-US" altLang="ko-KR">
                <a:latin typeface="Times New Roman" panose="02020603050405020304" pitchFamily="18" charset="0"/>
                <a:cs typeface="Times New Roman" panose="02020603050405020304" pitchFamily="18" charset="0"/>
              </a:rPr>
              <a:t>     – J.H LEE, H.J. YIM, S.J. Heo, Y.S. KIM</a:t>
            </a:r>
          </a:p>
          <a:p>
            <a:pPr marL="285750" indent="-285750">
              <a:lnSpc>
                <a:spcPct val="120000"/>
              </a:lnSpc>
              <a:buFont typeface="Arial" panose="020B0604020202020204" pitchFamily="34" charset="0"/>
              <a:buChar char="•"/>
            </a:pPr>
            <a:r>
              <a:rPr lang="en-US" altLang="ko-KR">
                <a:latin typeface="Times New Roman" panose="02020603050405020304" pitchFamily="18" charset="0"/>
                <a:cs typeface="Times New Roman" panose="02020603050405020304" pitchFamily="18" charset="0"/>
              </a:rPr>
              <a:t>Experimental system team</a:t>
            </a:r>
          </a:p>
          <a:p>
            <a:pPr>
              <a:lnSpc>
                <a:spcPct val="120000"/>
              </a:lnSpc>
            </a:pPr>
            <a:r>
              <a:rPr lang="en-US" altLang="ko-KR">
                <a:latin typeface="Times New Roman"/>
                <a:ea typeface="맑은 고딕"/>
                <a:cs typeface="Times New Roman"/>
              </a:rPr>
              <a:t>     –S.J. PARK, </a:t>
            </a:r>
            <a:r>
              <a:rPr lang="en-US">
                <a:latin typeface="Times New Roman"/>
                <a:ea typeface="맑은 고딕"/>
                <a:cs typeface="Times New Roman"/>
              </a:rPr>
              <a:t>C. LIM, </a:t>
            </a:r>
            <a:r>
              <a:rPr lang="en-US" altLang="ko-KR">
                <a:latin typeface="Times New Roman"/>
                <a:ea typeface="맑은 고딕"/>
                <a:cs typeface="Times New Roman"/>
              </a:rPr>
              <a:t>J. SONG, </a:t>
            </a:r>
            <a:r>
              <a:rPr lang="en-US">
                <a:latin typeface="Times New Roman"/>
                <a:ea typeface="맑은 고딕"/>
                <a:cs typeface="Times New Roman"/>
              </a:rPr>
              <a:t>C. SON,</a:t>
            </a:r>
          </a:p>
          <a:p>
            <a:pPr>
              <a:lnSpc>
                <a:spcPct val="120000"/>
              </a:lnSpc>
            </a:pPr>
            <a:r>
              <a:rPr lang="en-US" altLang="ko-KR">
                <a:latin typeface="Times New Roman"/>
                <a:ea typeface="맑은 고딕"/>
                <a:cs typeface="Times New Roman"/>
              </a:rPr>
              <a:t>        </a:t>
            </a:r>
            <a:r>
              <a:rPr lang="en-US">
                <a:latin typeface="Times New Roman"/>
                <a:ea typeface="맑은 고딕"/>
                <a:cs typeface="Times New Roman"/>
              </a:rPr>
              <a:t>K. TSHOO, </a:t>
            </a:r>
            <a:r>
              <a:rPr lang="en-US" altLang="ko-KR">
                <a:latin typeface="Times New Roman"/>
                <a:ea typeface="맑은 고딕"/>
                <a:cs typeface="Times New Roman"/>
              </a:rPr>
              <a:t>D.G. KIM, S.J. PYEON, </a:t>
            </a:r>
            <a:endParaRPr lang="en-US" altLang="ko-KR">
              <a:latin typeface="Times New Roman" panose="02020603050405020304" pitchFamily="18" charset="0"/>
              <a:ea typeface="맑은 고딕"/>
              <a:cs typeface="Times New Roman" panose="02020603050405020304" pitchFamily="18" charset="0"/>
            </a:endParaRPr>
          </a:p>
          <a:p>
            <a:pPr>
              <a:lnSpc>
                <a:spcPct val="120000"/>
              </a:lnSpc>
            </a:pPr>
            <a:r>
              <a:rPr lang="en-US" altLang="ko-KR">
                <a:latin typeface="Times New Roman" panose="02020603050405020304" pitchFamily="18" charset="0"/>
                <a:cs typeface="Times New Roman" panose="02020603050405020304" pitchFamily="18" charset="0"/>
              </a:rPr>
              <a:t>        D. KWAK, C. HAM, M.S. KWAG</a:t>
            </a:r>
          </a:p>
          <a:p>
            <a:pPr marL="285750" indent="-285750">
              <a:lnSpc>
                <a:spcPct val="120000"/>
              </a:lnSpc>
              <a:buFont typeface="Wingdings" panose="05000000000000000000" pitchFamily="2" charset="2"/>
              <a:buChar char="§"/>
            </a:pPr>
            <a:endParaRPr lang="en-US" altLang="ko-KR" b="1">
              <a:latin typeface="Times New Roman" panose="02020603050405020304" pitchFamily="18" charset="0"/>
              <a:ea typeface="맑은 고딕"/>
              <a:cs typeface="Times New Roman" panose="02020603050405020304" pitchFamily="18" charset="0"/>
            </a:endParaRPr>
          </a:p>
        </p:txBody>
      </p:sp>
      <p:sp>
        <p:nvSpPr>
          <p:cNvPr id="9" name="TextBox 8">
            <a:extLst>
              <a:ext uri="{FF2B5EF4-FFF2-40B4-BE49-F238E27FC236}">
                <a16:creationId xmlns:a16="http://schemas.microsoft.com/office/drawing/2014/main" id="{01BE9472-449F-A737-3B8B-27783A1934A7}"/>
              </a:ext>
            </a:extLst>
          </p:cNvPr>
          <p:cNvSpPr txBox="1"/>
          <p:nvPr/>
        </p:nvSpPr>
        <p:spPr>
          <a:xfrm>
            <a:off x="298123" y="87498"/>
            <a:ext cx="9219832" cy="923330"/>
          </a:xfrm>
          <a:prstGeom prst="rect">
            <a:avLst/>
          </a:prstGeom>
          <a:noFill/>
        </p:spPr>
        <p:txBody>
          <a:bodyPr wrap="none" lIns="91440" tIns="45720" rIns="91440" bIns="45720" rtlCol="0" anchor="t">
            <a:spAutoFit/>
          </a:bodyPr>
          <a:lstStyle/>
          <a:p>
            <a:r>
              <a:rPr lang="en-US" altLang="ko-KR" sz="5400" b="1">
                <a:latin typeface="Times New Roman"/>
                <a:ea typeface="맑은 고딕"/>
                <a:cs typeface="Times New Roman"/>
              </a:rPr>
              <a:t>Thank you for your attention. </a:t>
            </a:r>
            <a:endParaRPr lang="ko-KR" altLang="en-US" sz="5400" b="1">
              <a:latin typeface="Times New Roman" panose="02020603050405020304" pitchFamily="18" charset="0"/>
              <a:cs typeface="Times New Roman" panose="02020603050405020304" pitchFamily="18" charset="0"/>
            </a:endParaRPr>
          </a:p>
        </p:txBody>
      </p:sp>
      <p:pic>
        <p:nvPicPr>
          <p:cNvPr id="6" name="그림 5" descr="사람, 의료 장비, 의류, 헬스케어이(가) 표시된 사진&#10;&#10;AI 생성 콘텐츠는 정확하지 않을 수 있습니다.">
            <a:extLst>
              <a:ext uri="{FF2B5EF4-FFF2-40B4-BE49-F238E27FC236}">
                <a16:creationId xmlns:a16="http://schemas.microsoft.com/office/drawing/2014/main" id="{FFC60765-2B51-97B5-527F-F72CD9A77B18}"/>
              </a:ext>
            </a:extLst>
          </p:cNvPr>
          <p:cNvPicPr>
            <a:picLocks noChangeAspect="1"/>
          </p:cNvPicPr>
          <p:nvPr/>
        </p:nvPicPr>
        <p:blipFill>
          <a:blip r:embed="rId4"/>
          <a:stretch>
            <a:fillRect/>
          </a:stretch>
        </p:blipFill>
        <p:spPr>
          <a:xfrm>
            <a:off x="415717" y="1120587"/>
            <a:ext cx="4065539" cy="2835089"/>
          </a:xfrm>
          <a:prstGeom prst="rect">
            <a:avLst/>
          </a:prstGeom>
        </p:spPr>
      </p:pic>
      <p:sp>
        <p:nvSpPr>
          <p:cNvPr id="10" name="TextBox 9">
            <a:extLst>
              <a:ext uri="{FF2B5EF4-FFF2-40B4-BE49-F238E27FC236}">
                <a16:creationId xmlns:a16="http://schemas.microsoft.com/office/drawing/2014/main" id="{590D5E7A-B7EB-B32F-60FF-8B01BC4DD236}"/>
              </a:ext>
            </a:extLst>
          </p:cNvPr>
          <p:cNvSpPr txBox="1"/>
          <p:nvPr/>
        </p:nvSpPr>
        <p:spPr>
          <a:xfrm>
            <a:off x="4852147" y="1210235"/>
            <a:ext cx="6096000"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ts val="1800"/>
              </a:lnSpc>
              <a:buFont typeface="Wingdings,Sans-Serif"/>
              <a:buChar char="§"/>
            </a:pPr>
            <a:r>
              <a:rPr lang="en-US" b="1">
                <a:latin typeface="Times New Roman"/>
                <a:ea typeface="Arial"/>
                <a:cs typeface="Arial"/>
              </a:rPr>
              <a:t>TRIUMF</a:t>
            </a:r>
          </a:p>
          <a:p>
            <a:pPr>
              <a:lnSpc>
                <a:spcPts val="1800"/>
              </a:lnSpc>
            </a:pPr>
            <a:r>
              <a:rPr lang="en-US">
                <a:latin typeface="Times New Roman"/>
                <a:ea typeface="Arial"/>
                <a:cs typeface="Times New Roman"/>
              </a:rPr>
              <a:t>– Jens Lassen</a:t>
            </a:r>
            <a:endParaRPr lang="en-US">
              <a:ea typeface="맑은 고딕" panose="020F0502020204030204"/>
              <a:cs typeface="Times New Roman"/>
            </a:endParaRPr>
          </a:p>
          <a:p>
            <a:pPr marL="285750" lvl="0" indent="-285750" rtl="0">
              <a:lnSpc>
                <a:spcPts val="1800"/>
              </a:lnSpc>
              <a:buFont typeface="Wingdings,Sans-Serif"/>
              <a:buChar char="§"/>
            </a:pPr>
            <a:r>
              <a:rPr lang="en-US" sz="1800" b="1" baseline="0">
                <a:latin typeface="Times New Roman"/>
                <a:ea typeface="Arial"/>
                <a:cs typeface="Arial"/>
              </a:rPr>
              <a:t>KNUE</a:t>
            </a:r>
            <a:r>
              <a:rPr lang="en-US" sz="1800">
                <a:latin typeface="Times New Roman"/>
                <a:ea typeface="Arial"/>
                <a:cs typeface="Arial"/>
              </a:rPr>
              <a:t>​</a:t>
            </a:r>
          </a:p>
          <a:p>
            <a:pPr rtl="0">
              <a:lnSpc>
                <a:spcPts val="1800"/>
              </a:lnSpc>
            </a:pPr>
            <a:r>
              <a:rPr lang="en-US" sz="1800" baseline="0">
                <a:latin typeface="Times New Roman"/>
                <a:ea typeface="Arial"/>
                <a:cs typeface="Arial"/>
              </a:rPr>
              <a:t>– J. B. KIM</a:t>
            </a:r>
            <a:r>
              <a:rPr lang="en-US" sz="1800">
                <a:latin typeface="Times New Roman"/>
                <a:ea typeface="Arial"/>
                <a:cs typeface="Arial"/>
              </a:rPr>
              <a:t>​</a:t>
            </a:r>
          </a:p>
          <a:p>
            <a:pPr marL="285750" lvl="0" indent="-285750" rtl="0">
              <a:lnSpc>
                <a:spcPts val="1800"/>
              </a:lnSpc>
              <a:buFont typeface="Wingdings,Sans-Serif"/>
              <a:buChar char="§"/>
            </a:pPr>
            <a:r>
              <a:rPr lang="en-US" sz="1800" b="1" baseline="0">
                <a:latin typeface="Times New Roman"/>
                <a:ea typeface="Arial"/>
                <a:cs typeface="Arial"/>
              </a:rPr>
              <a:t>KAFA</a:t>
            </a:r>
            <a:r>
              <a:rPr lang="en-US" sz="1800">
                <a:latin typeface="Times New Roman"/>
                <a:ea typeface="Arial"/>
                <a:cs typeface="Arial"/>
              </a:rPr>
              <a:t>​</a:t>
            </a:r>
          </a:p>
          <a:p>
            <a:pPr rtl="0">
              <a:lnSpc>
                <a:spcPts val="1800"/>
              </a:lnSpc>
            </a:pPr>
            <a:r>
              <a:rPr lang="en-US" sz="1800" baseline="0">
                <a:latin typeface="Times New Roman"/>
                <a:ea typeface="Arial"/>
                <a:cs typeface="Arial"/>
              </a:rPr>
              <a:t>– H. YU</a:t>
            </a:r>
          </a:p>
          <a:p>
            <a:pPr marL="285750" indent="-285750">
              <a:lnSpc>
                <a:spcPts val="1800"/>
              </a:lnSpc>
              <a:buFont typeface="Wingdings,Sans-Serif"/>
              <a:buChar char="§"/>
            </a:pPr>
            <a:r>
              <a:rPr lang="en-US" b="1">
                <a:latin typeface="Times New Roman"/>
                <a:cs typeface="Times New Roman"/>
              </a:rPr>
              <a:t>CENS</a:t>
            </a:r>
            <a:r>
              <a:rPr lang="en-US">
                <a:latin typeface="Times New Roman"/>
                <a:cs typeface="Times New Roman"/>
              </a:rPr>
              <a:t> </a:t>
            </a:r>
          </a:p>
          <a:p>
            <a:pPr>
              <a:lnSpc>
                <a:spcPts val="1800"/>
              </a:lnSpc>
            </a:pPr>
            <a:r>
              <a:rPr lang="en-US">
                <a:latin typeface="Times New Roman"/>
                <a:cs typeface="Times New Roman"/>
              </a:rPr>
              <a:t>– J. WON, J. HA, Y.H. KIM </a:t>
            </a:r>
            <a:endParaRPr lang="ko-KR"/>
          </a:p>
          <a:p>
            <a:pPr algn="ctr"/>
            <a:endParaRPr lang="ko-KR" altLang="en-US"/>
          </a:p>
        </p:txBody>
      </p:sp>
    </p:spTree>
    <p:extLst>
      <p:ext uri="{BB962C8B-B14F-4D97-AF65-F5344CB8AC3E}">
        <p14:creationId xmlns:p14="http://schemas.microsoft.com/office/powerpoint/2010/main" val="839695308"/>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와이드스크린</PresentationFormat>
  <Slides>19</Slides>
  <Notes>18</Notes>
  <HiddenSlides>0</HiddenSlides>
  <ScaleCrop>false</ScaleCrop>
  <HeadingPairs>
    <vt:vector size="4" baseType="variant">
      <vt:variant>
        <vt:lpstr>테마</vt:lpstr>
      </vt:variant>
      <vt:variant>
        <vt:i4>1</vt:i4>
      </vt:variant>
      <vt:variant>
        <vt:lpstr>슬라이드 제목</vt:lpstr>
      </vt:variant>
      <vt:variant>
        <vt:i4>19</vt:i4>
      </vt:variant>
    </vt:vector>
  </HeadingPairs>
  <TitlesOfParts>
    <vt:vector size="20" baseType="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User</dc:creator>
  <cp:revision>1257</cp:revision>
  <dcterms:created xsi:type="dcterms:W3CDTF">2025-05-21T04:49:37Z</dcterms:created>
  <dcterms:modified xsi:type="dcterms:W3CDTF">2025-10-21T14:28:15Z</dcterms:modified>
</cp:coreProperties>
</file>