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73" r:id="rId4"/>
    <p:sldId id="258" r:id="rId5"/>
    <p:sldId id="259" r:id="rId6"/>
    <p:sldId id="260" r:id="rId7"/>
    <p:sldId id="261" r:id="rId8"/>
    <p:sldId id="262" r:id="rId9"/>
    <p:sldId id="263" r:id="rId10"/>
    <p:sldId id="264" r:id="rId11"/>
    <p:sldId id="272" r:id="rId12"/>
    <p:sldId id="265" r:id="rId13"/>
    <p:sldId id="277" r:id="rId14"/>
    <p:sldId id="270" r:id="rId15"/>
    <p:sldId id="275" r:id="rId16"/>
    <p:sldId id="274" r:id="rId17"/>
    <p:sldId id="271" r:id="rId18"/>
    <p:sldId id="276" r:id="rId19"/>
    <p:sldId id="278"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942092"/>
    <a:srgbClr val="FF9300"/>
    <a:srgbClr val="008F00"/>
    <a:srgbClr val="FFFC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10"/>
    <p:restoredTop sz="68511"/>
  </p:normalViewPr>
  <p:slideViewPr>
    <p:cSldViewPr snapToGrid="0">
      <p:cViewPr varScale="1">
        <p:scale>
          <a:sx n="82" d="100"/>
          <a:sy n="82" d="100"/>
        </p:scale>
        <p:origin x="59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4D7A5-AA10-F84A-B4C1-2906E3D5C004}" type="datetimeFigureOut">
              <a:rPr kumimoji="1" lang="ja-JP" altLang="en-US" smtClean="0"/>
              <a:t>2025/10/20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C2CCC-56C7-2A49-9AA8-4359CE2415E5}" type="slidenum">
              <a:rPr kumimoji="1" lang="ja-JP" altLang="en-US" smtClean="0"/>
              <a:t>‹#›</a:t>
            </a:fld>
            <a:endParaRPr kumimoji="1" lang="ja-JP" altLang="en-US"/>
          </a:p>
        </p:txBody>
      </p:sp>
    </p:spTree>
    <p:extLst>
      <p:ext uri="{BB962C8B-B14F-4D97-AF65-F5344CB8AC3E}">
        <p14:creationId xmlns:p14="http://schemas.microsoft.com/office/powerpoint/2010/main" val="4054525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sz="1500">
                <a:latin typeface="Helvetica Neue"/>
                <a:ea typeface="Helvetica Neue"/>
                <a:cs typeface="Helvetica Neue"/>
                <a:sym typeface="Helvetica Neue"/>
              </a:defRPr>
            </a:pPr>
            <a:r>
              <a:rPr lang="en" altLang="ja-JP" dirty="0"/>
              <a:t>Thank you for introduction.</a:t>
            </a:r>
          </a:p>
          <a:p>
            <a:pPr>
              <a:defRPr sz="1500">
                <a:latin typeface="Helvetica Neue"/>
                <a:ea typeface="Helvetica Neue"/>
                <a:cs typeface="Helvetica Neue"/>
                <a:sym typeface="Helvetica Neue"/>
              </a:defRPr>
            </a:pPr>
            <a:r>
              <a:rPr lang="en" altLang="ja-JP" dirty="0"/>
              <a:t>I’m </a:t>
            </a:r>
            <a:r>
              <a:rPr lang="en" altLang="ja-JP" dirty="0" err="1"/>
              <a:t>Soshi</a:t>
            </a:r>
            <a:r>
              <a:rPr lang="en" altLang="ja-JP" dirty="0"/>
              <a:t> </a:t>
            </a:r>
            <a:r>
              <a:rPr lang="en" altLang="ja-JP" dirty="0" err="1"/>
              <a:t>Ishitani</a:t>
            </a:r>
            <a:r>
              <a:rPr lang="en" altLang="ja-JP" dirty="0"/>
              <a:t> from the University of Osaka, in Japan. </a:t>
            </a:r>
            <a:r>
              <a:rPr lang="en" altLang="ja-JP" sz="1200" dirty="0">
                <a:latin typeface="ヒラギノ角ゴ ProN W3"/>
                <a:ea typeface="ヒラギノ角ゴ ProN W3"/>
                <a:cs typeface="ヒラギノ角ゴ ProN W3"/>
                <a:sym typeface="Helvetica Neue"/>
              </a:rPr>
              <a:t>I will give this presentation on behalf of Dr. Miki </a:t>
            </a:r>
            <a:r>
              <a:rPr lang="en" altLang="ja-JP" sz="1200" dirty="0" err="1">
                <a:latin typeface="ヒラギノ角ゴ ProN W3"/>
                <a:ea typeface="ヒラギノ角ゴ ProN W3"/>
                <a:cs typeface="ヒラギノ角ゴ ProN W3"/>
                <a:sym typeface="Helvetica Neue"/>
              </a:rPr>
              <a:t>Fukutome</a:t>
            </a:r>
            <a:r>
              <a:rPr lang="en" altLang="ja-JP" sz="1200" dirty="0">
                <a:latin typeface="ヒラギノ角ゴ ProN W3"/>
                <a:ea typeface="ヒラギノ角ゴ ProN W3"/>
                <a:cs typeface="ヒラギノ角ゴ ProN W3"/>
                <a:sym typeface="Helvetica Neue"/>
              </a:rPr>
              <a:t> from Niigata University.</a:t>
            </a:r>
            <a:endParaRPr lang="en" altLang="ja-JP" dirty="0"/>
          </a:p>
          <a:p>
            <a:pPr>
              <a:defRPr sz="1500">
                <a:latin typeface="Helvetica Neue"/>
                <a:ea typeface="Helvetica Neue"/>
                <a:cs typeface="Helvetica Neue"/>
                <a:sym typeface="Helvetica Neue"/>
              </a:defRPr>
            </a:pPr>
            <a:endParaRPr lang="en" altLang="ja-JP" dirty="0"/>
          </a:p>
          <a:p>
            <a:pPr marL="0" marR="0" lvl="0" indent="0" algn="l" defTabSz="457200" eaLnBrk="1" fontAlgn="auto" latinLnBrk="0" hangingPunct="1">
              <a:lnSpc>
                <a:spcPct val="117999"/>
              </a:lnSpc>
              <a:spcBef>
                <a:spcPts val="0"/>
              </a:spcBef>
              <a:spcAft>
                <a:spcPts val="0"/>
              </a:spcAft>
              <a:buClrTx/>
              <a:buSzTx/>
              <a:buFontTx/>
              <a:buNone/>
              <a:tabLst/>
              <a:defRPr sz="1500">
                <a:latin typeface="Helvetica Neue"/>
                <a:ea typeface="Helvetica Neue"/>
                <a:cs typeface="Helvetica Neue"/>
                <a:sym typeface="Helvetica Neue"/>
              </a:defRPr>
            </a:pPr>
            <a:r>
              <a:rPr lang="en" altLang="ja-JP" dirty="0"/>
              <a:t>Today, I’d like to talk about “</a:t>
            </a:r>
            <a:r>
              <a:rPr kumimoji="1" lang="en-US" altLang="ja-JP" sz="16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Development of </a:t>
            </a:r>
            <a:r>
              <a:rPr lang="en" altLang="ja-JP" sz="16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the Fast Plastic Scintillation</a:t>
            </a:r>
            <a:r>
              <a:rPr lang="en-US" altLang="ja-JP" sz="16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sz="16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Detector for High-Resolution Velocity Measurements in a Short Flight Path</a:t>
            </a:r>
            <a:r>
              <a:rPr lang="en" altLang="ja-JP" dirty="0"/>
              <a:t>”.</a:t>
            </a:r>
          </a:p>
          <a:p>
            <a:pPr>
              <a:defRPr sz="1500">
                <a:latin typeface="Helvetica Neue"/>
                <a:ea typeface="Helvetica Neue"/>
                <a:cs typeface="Helvetica Neue"/>
                <a:sym typeface="Helvetica Neue"/>
              </a:defRPr>
            </a:pPr>
            <a:endParaRPr lang="en" altLang="ja-JP" dirty="0"/>
          </a:p>
          <a:p>
            <a:pPr>
              <a:defRPr sz="1500">
                <a:latin typeface="Helvetica Neue"/>
                <a:ea typeface="Helvetica Neue"/>
                <a:cs typeface="Helvetica Neue"/>
                <a:sym typeface="Helvetica Neue"/>
              </a:defRPr>
            </a:pPr>
            <a:r>
              <a:rPr lang="en" altLang="ja-JP" dirty="0"/>
              <a:t>These are collaborators of this study.</a:t>
            </a:r>
          </a:p>
          <a:p>
            <a:endParaRPr kumimoji="1" lang="ja-JP" altLang="en-US"/>
          </a:p>
        </p:txBody>
      </p:sp>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1</a:t>
            </a:fld>
            <a:endParaRPr kumimoji="1" lang="ja-JP" altLang="en-US"/>
          </a:p>
        </p:txBody>
      </p:sp>
    </p:spTree>
    <p:extLst>
      <p:ext uri="{BB962C8B-B14F-4D97-AF65-F5344CB8AC3E}">
        <p14:creationId xmlns:p14="http://schemas.microsoft.com/office/powerpoint/2010/main" val="14485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Next, we checked the effect of Scintillator Material on time resolutions.</a:t>
            </a:r>
          </a:p>
          <a:p>
            <a:r>
              <a:rPr lang="en" altLang="ja-JP" dirty="0"/>
              <a:t>By comparing the results of the second and the third detector in (b), we can evaluate the difference in time resolution arising from the scintillator material.</a:t>
            </a:r>
            <a:br>
              <a:rPr lang="en" altLang="ja-JP" dirty="0"/>
            </a:br>
            <a:r>
              <a:rPr lang="en" altLang="ja-JP" dirty="0"/>
              <a:t>This is because both detectors have the same scintillator size and use the same type of PMT.</a:t>
            </a:r>
          </a:p>
          <a:p>
            <a:r>
              <a:rPr lang="en" altLang="ja-JP" dirty="0"/>
              <a:t>So, the only difference is the scintillator material — EJ-232 for the second one and EJ-232Q for the third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dirty="0">
                <a:latin typeface="Helvetica Neue" panose="02000503000000020004" pitchFamily="2" charset="0"/>
                <a:ea typeface="Helvetica Neue" panose="02000503000000020004" pitchFamily="2" charset="0"/>
                <a:cs typeface="Helvetica Neue" panose="02000503000000020004" pitchFamily="2" charset="0"/>
              </a:rPr>
              <a:t>EJ-232Q is EJ-232 doped with 0.5% benzophenone as a quenching agent.</a:t>
            </a:r>
            <a:br>
              <a:rPr lang="en" altLang="ja-JP" dirty="0"/>
            </a:br>
            <a:r>
              <a:rPr lang="en" altLang="ja-JP" sz="1200" dirty="0">
                <a:latin typeface="Helvetica Neue" panose="02000503000000020004" pitchFamily="2" charset="0"/>
                <a:ea typeface="Helvetica Neue" panose="02000503000000020004" pitchFamily="2" charset="0"/>
                <a:cs typeface="Helvetica Neue" panose="02000503000000020004" pitchFamily="2" charset="0"/>
              </a:rPr>
              <a:t>It provides a much faster light response, but with significantly reduced light output.</a:t>
            </a:r>
          </a:p>
          <a:p>
            <a:endParaRPr lang="en" altLang="ja-JP" dirty="0"/>
          </a:p>
          <a:p>
            <a:r>
              <a:rPr lang="en" altLang="ja-JP" sz="1200" dirty="0">
                <a:latin typeface="Helvetica Neue" panose="02000503000000020004" pitchFamily="2" charset="0"/>
                <a:ea typeface="Helvetica Neue" panose="02000503000000020004" pitchFamily="2" charset="0"/>
                <a:cs typeface="Helvetica Neue" panose="02000503000000020004" pitchFamily="2" charset="0"/>
              </a:rPr>
              <a:t>The results show that </a:t>
            </a:r>
            <a:r>
              <a:rPr lang="en" altLang="ja-JP" sz="1200" b="0" u="non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EJ-232Q achieved slightly better time resolution than EJ-232</a:t>
            </a:r>
            <a:r>
              <a:rPr lang="en" altLang="ja-JP" sz="1200" b="0" u="none" dirty="0">
                <a:latin typeface="Helvetica Neue" panose="02000503000000020004" pitchFamily="2" charset="0"/>
                <a:ea typeface="Helvetica Neue" panose="02000503000000020004" pitchFamily="2" charset="0"/>
                <a:cs typeface="Helvetica Neue" panose="02000503000000020004" pitchFamily="2" charset="0"/>
              </a:rPr>
              <a:t>.</a:t>
            </a:r>
            <a:br>
              <a:rPr lang="en" altLang="ja-JP" dirty="0"/>
            </a:br>
            <a:r>
              <a:rPr lang="en" altLang="ja-JP" sz="1200" b="0" dirty="0">
                <a:latin typeface="Helvetica Neue" panose="02000503000000020004" pitchFamily="2" charset="0"/>
                <a:ea typeface="Helvetica Neue" panose="02000503000000020004" pitchFamily="2" charset="0"/>
                <a:cs typeface="Helvetica Neue" panose="02000503000000020004" pitchFamily="2" charset="0"/>
              </a:rPr>
              <a:t>However, when the HV and discriminator thresholds are optimized, the difference between the two materials is small.</a:t>
            </a:r>
            <a:endParaRPr lang="en" altLang="ja-JP" b="0" dirty="0"/>
          </a:p>
          <a:p>
            <a:endParaRPr kumimoji="1" lang="ja-JP" altLang="en-US"/>
          </a:p>
        </p:txBody>
      </p:sp>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10</a:t>
            </a:fld>
            <a:endParaRPr kumimoji="1" lang="ja-JP" altLang="en-US"/>
          </a:p>
        </p:txBody>
      </p:sp>
    </p:spTree>
    <p:extLst>
      <p:ext uri="{BB962C8B-B14F-4D97-AF65-F5344CB8AC3E}">
        <p14:creationId xmlns:p14="http://schemas.microsoft.com/office/powerpoint/2010/main" val="2363442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en" altLang="ja-JP" dirty="0"/>
                  <a:t>Next, I will explain the following test experiment.</a:t>
                </a:r>
                <a:br>
                  <a:rPr lang="en" altLang="ja-JP" dirty="0"/>
                </a:br>
                <a:r>
                  <a:rPr lang="en" altLang="ja-JP" dirty="0"/>
                  <a:t>We tested other combinations of scintillator materials, sizes, and PMT types using both the primary of 132Xe beam and the secondary beams produced from the</a:t>
                </a:r>
                <a:r>
                  <a:rPr lang="en" altLang="ja-JP" baseline="0" dirty="0"/>
                  <a:t> Xe</a:t>
                </a:r>
                <a:r>
                  <a:rPr lang="en"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ja-JP" sz="1200" b="1" dirty="0">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u="none" dirty="0">
                    <a:latin typeface="Helvetica Neue" panose="02000503000000020004" pitchFamily="2" charset="0"/>
                    <a:ea typeface="Helvetica Neue" panose="02000503000000020004" pitchFamily="2" charset="0"/>
                    <a:cs typeface="Helvetica Neue" panose="02000503000000020004" pitchFamily="2" charset="0"/>
                  </a:rPr>
                  <a:t>The third one shows better timing performance, likely due to more uniform electron trajectories from the smaller photocathode, and </a:t>
                </a:r>
                <a:r>
                  <a:rPr lang="en" altLang="ja-JP" sz="1200" b="0" u="non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achieved slightly better time resolution.</a:t>
                </a:r>
              </a:p>
              <a:p>
                <a:br>
                  <a:rPr lang="en" altLang="ja-JP" dirty="0"/>
                </a:br>
                <a:r>
                  <a:rPr lang="en" altLang="ja-JP" dirty="0"/>
                  <a:t>When we compare their time resolutions, the</a:t>
                </a:r>
                <a:r>
                  <a:rPr lang="en" altLang="ja-JP" baseline="0" dirty="0"/>
                  <a:t> third one</a:t>
                </a:r>
                <a:r>
                  <a:rPr lang="en" altLang="ja-JP" dirty="0"/>
                  <a:t>, which uses the smaller PMT, shows a better timing performance as expected shown by violet</a:t>
                </a:r>
                <a:r>
                  <a:rPr lang="en" altLang="ja-JP" baseline="0" dirty="0"/>
                  <a:t> symbols</a:t>
                </a:r>
                <a:r>
                  <a:rPr lang="en" altLang="ja-JP" dirty="0"/>
                  <a:t>.</a:t>
                </a:r>
                <a:r>
                  <a:rPr lang="en" altLang="ja-JP" baseline="0" dirty="0"/>
                  <a:t> </a:t>
                </a:r>
                <a:r>
                  <a:rPr lang="en" altLang="ja-JP" dirty="0"/>
                  <a:t>However, since the difference between the two detectors is quite small,</a:t>
                </a:r>
                <a:r>
                  <a:rPr lang="en" altLang="ja-JP" sz="1200" b="0" u="none" dirty="0">
                    <a:latin typeface="Helvetica Neue" panose="02000503000000020004" pitchFamily="2" charset="0"/>
                    <a:ea typeface="Helvetica Neue" panose="02000503000000020004" pitchFamily="2" charset="0"/>
                    <a:cs typeface="Helvetica Neue" panose="02000503000000020004" pitchFamily="2" charset="0"/>
                  </a:rPr>
                  <a:t> the second one which has a bit larger photocathode still provided sufficient resolution. Therefore, </a:t>
                </a:r>
                <a:r>
                  <a:rPr lang="en" altLang="ja-JP" sz="1200" b="0" u="non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Larger scintillators are also useful for measurements with wider acceptance.</a:t>
                </a:r>
                <a:endParaRPr kumimoji="1" lang="ja-JP" altLang="en-US" b="0" u="none"/>
              </a:p>
            </p:txBody>
          </p:sp>
        </mc:Choice>
        <mc:Fallback xmlns="">
          <p:sp>
            <p:nvSpPr>
              <p:cNvPr id="3" name="ノート プレースホルダー 2"/>
              <p:cNvSpPr>
                <a:spLocks noGrp="1"/>
              </p:cNvSpPr>
              <p:nvPr>
                <p:ph type="body" idx="1"/>
              </p:nvPr>
            </p:nvSpPr>
            <p:spPr/>
            <p:txBody>
              <a:bodyPr/>
              <a:lstStyle/>
              <a:p>
                <a:r>
                  <a:rPr lang="en" altLang="ja-JP" dirty="0"/>
                  <a:t>Next, I will explain the following test experiment.</a:t>
                </a:r>
                <a:br>
                  <a:rPr lang="en" altLang="ja-JP" dirty="0"/>
                </a:br>
                <a:r>
                  <a:rPr lang="en" altLang="ja-JP" dirty="0"/>
                  <a:t>We tested several combinations of scintillator materials, sizes, and PMT types using both the primary </a:t>
                </a:r>
                <a:r>
                  <a:rPr kumimoji="1" lang="ar-AE" altLang="ja-JP" sz="1200" i="0" kern="1200">
                    <a:solidFill>
                      <a:schemeClr val="tx1"/>
                    </a:solidFill>
                    <a:latin typeface="+mn-lt"/>
                    <a:ea typeface="+mn-ea"/>
                    <a:cs typeface="+mn-cs"/>
                  </a:rPr>
                  <a:t>〖^132</a:t>
                </a:r>
                <a:r>
                  <a:rPr kumimoji="1" lang="ja-JP" altLang="en-US" sz="1200" i="0" kern="1200">
                    <a:solidFill>
                      <a:schemeClr val="tx1"/>
                    </a:solidFill>
                    <a:latin typeface="+mn-lt"/>
                    <a:ea typeface="+mn-ea"/>
                    <a:cs typeface="+mn-cs"/>
                  </a:rPr>
                  <a:t>〗</a:t>
                </a:r>
                <a:r>
                  <a:rPr lang="en" altLang="ja-JP" dirty="0"/>
                  <a:t>Xe beam and the secondary beams produced from it.</a:t>
                </a:r>
                <a:br>
                  <a:rPr lang="en" altLang="ja-JP" dirty="0"/>
                </a:br>
                <a:r>
                  <a:rPr lang="en" altLang="ja-JP" dirty="0"/>
                  <a:t>In particular, by comparing the results from F3PL2 and F3PL3, we can examine the effect of PMT type on the timing resolution.</a:t>
                </a:r>
                <a:r>
                  <a:rPr lang="en" altLang="ja-JP" baseline="0" dirty="0"/>
                  <a:t> </a:t>
                </a:r>
                <a:r>
                  <a:rPr lang="en" altLang="ja-JP" dirty="0"/>
                  <a:t>The PMT used for F3PL3 has a 2-inch photocathode, which is twice as large as that of F3PL2, and therefore shows a slightly slower time response.</a:t>
                </a:r>
                <a:br>
                  <a:rPr lang="en" altLang="ja-JP" dirty="0"/>
                </a:br>
                <a:r>
                  <a:rPr lang="en" altLang="ja-JP" dirty="0"/>
                  <a:t>When we compare their timing resolutions, F3PL2, which uses the smaller PMT, shows a better timing performance as expected.</a:t>
                </a:r>
                <a:r>
                  <a:rPr lang="en" altLang="ja-JP" baseline="0" dirty="0"/>
                  <a:t> </a:t>
                </a:r>
                <a:r>
                  <a:rPr lang="en" altLang="ja-JP" dirty="0"/>
                  <a:t>Here, note that the scintillator size was also adjusted to match each PMT aperture, so this result may include a small contribution from the scintillator size as well.</a:t>
                </a:r>
                <a:br>
                  <a:rPr lang="en" altLang="ja-JP" dirty="0"/>
                </a:br>
                <a:r>
                  <a:rPr lang="en" altLang="ja-JP" dirty="0"/>
                  <a:t>However, since the difference between the two detectors is quite small, this result suggests that even with a larger PMT and a larger scintillator, we can still achieve sufficiently good time resolution.</a:t>
                </a:r>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11</a:t>
            </a:fld>
            <a:endParaRPr kumimoji="1" lang="ja-JP" altLang="en-US"/>
          </a:p>
        </p:txBody>
      </p:sp>
    </p:spTree>
    <p:extLst>
      <p:ext uri="{BB962C8B-B14F-4D97-AF65-F5344CB8AC3E}">
        <p14:creationId xmlns:p14="http://schemas.microsoft.com/office/powerpoint/2010/main" val="4014508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Finally, I will focus on the dependence of the time resolution on the light yield in the scintillator.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dirty="0">
                <a:latin typeface="Helvetica Neue" panose="02000503000000020004" pitchFamily="2" charset="0"/>
                <a:ea typeface="Helvetica Neue" panose="02000503000000020004" pitchFamily="2" charset="0"/>
                <a:cs typeface="Helvetica Neue" panose="02000503000000020004" pitchFamily="2" charset="0"/>
              </a:rPr>
              <a:t>Higher atomic number Z ions deposit more energy in the scintillator. </a:t>
            </a:r>
          </a:p>
          <a:p>
            <a:r>
              <a:rPr lang="en" altLang="ja-JP" sz="1200" b="0" dirty="0">
                <a:latin typeface="Helvetica Neue" panose="02000503000000020004" pitchFamily="2" charset="0"/>
                <a:ea typeface="Helvetica Neue" panose="02000503000000020004" pitchFamily="2" charset="0"/>
                <a:cs typeface="Helvetica Neue" panose="02000503000000020004" pitchFamily="2" charset="0"/>
              </a:rPr>
              <a:t>However, due to quenching effects, the light yield does not increase linearly with energy deposit. </a:t>
            </a:r>
          </a:p>
          <a:p>
            <a:r>
              <a:rPr lang="en" altLang="ja-JP" sz="1200" b="0" dirty="0">
                <a:latin typeface="Helvetica Neue" panose="02000503000000020004" pitchFamily="2" charset="0"/>
                <a:ea typeface="Helvetica Neue" panose="02000503000000020004" pitchFamily="2" charset="0"/>
                <a:cs typeface="Helvetica Neue" panose="02000503000000020004" pitchFamily="2" charset="0"/>
              </a:rPr>
              <a:t>So, the </a:t>
            </a:r>
            <a:r>
              <a:rPr lang="en" altLang="ja-JP" sz="1200"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light yield </a:t>
            </a:r>
            <a:r>
              <a:rPr lang="en" altLang="ja-JP" sz="1200" b="0" dirty="0">
                <a:latin typeface="Helvetica Neue" panose="02000503000000020004" pitchFamily="2" charset="0"/>
                <a:ea typeface="Helvetica Neue" panose="02000503000000020004" pitchFamily="2" charset="0"/>
                <a:cs typeface="Helvetica Neue" panose="02000503000000020004" pitchFamily="2" charset="0"/>
              </a:rPr>
              <a:t>was defined as </a:t>
            </a:r>
            <a:r>
              <a:rPr lang="en" altLang="ja-JP" sz="1200" b="0" i="0"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dE</a:t>
            </a:r>
            <a:r>
              <a:rPr lang="en" altLang="ja-JP" sz="1200" b="0" i="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/Z here</a:t>
            </a:r>
            <a:r>
              <a:rPr lang="en" altLang="ja-JP" sz="1200" b="0" dirty="0">
                <a:latin typeface="Helvetica Neue" panose="02000503000000020004" pitchFamily="2" charset="0"/>
                <a:ea typeface="Helvetica Neue" panose="02000503000000020004" pitchFamily="2" charset="0"/>
                <a:cs typeface="Helvetica Neue" panose="02000503000000020004" pitchFamily="2" charset="0"/>
              </a:rPr>
              <a:t>.</a:t>
            </a:r>
          </a:p>
          <a:p>
            <a:br>
              <a:rPr lang="en" altLang="ja-JP" dirty="0"/>
            </a:br>
            <a:r>
              <a:rPr lang="en" altLang="ja-JP" sz="1200" b="0" dirty="0">
                <a:latin typeface="Helvetica Neue" panose="02000503000000020004" pitchFamily="2" charset="0"/>
                <a:ea typeface="Helvetica Neue" panose="02000503000000020004" pitchFamily="2" charset="0"/>
                <a:cs typeface="Helvetica Neue" panose="02000503000000020004" pitchFamily="2" charset="0"/>
              </a:rPr>
              <a:t>A clear dependence of time resolution on light yield was observed, which was more significant than differences caused by scintillator material or PMT type.</a:t>
            </a:r>
            <a:br>
              <a:rPr lang="en" altLang="ja-JP" b="0" dirty="0"/>
            </a:br>
            <a:r>
              <a:rPr lang="en" altLang="ja-JP" dirty="0"/>
              <a:t>This result indicates that the </a:t>
            </a:r>
            <a:r>
              <a:rPr lang="en" altLang="ja-JP" b="1" dirty="0"/>
              <a:t>light yield</a:t>
            </a:r>
            <a:r>
              <a:rPr lang="en" altLang="ja-JP" dirty="0"/>
              <a:t> is one of the most critical factors in achieving </a:t>
            </a:r>
            <a:r>
              <a:rPr lang="en" altLang="ja-JP" b="1" dirty="0"/>
              <a:t>excellent timing performance</a:t>
            </a:r>
            <a:r>
              <a:rPr lang="en"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12</a:t>
            </a:fld>
            <a:endParaRPr kumimoji="1" lang="ja-JP" altLang="en-US"/>
          </a:p>
        </p:txBody>
      </p:sp>
    </p:spTree>
    <p:extLst>
      <p:ext uri="{BB962C8B-B14F-4D97-AF65-F5344CB8AC3E}">
        <p14:creationId xmlns:p14="http://schemas.microsoft.com/office/powerpoint/2010/main" val="36006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en" altLang="ja-JP" dirty="0"/>
                  <a:t>In the final part of this presentation, we evaluated whether our detector can achieve the required TOF</a:t>
                </a:r>
                <a:r>
                  <a:rPr lang="en-US" altLang="ja-JP" dirty="0"/>
                  <a:t> </a:t>
                </a:r>
                <a:r>
                  <a:rPr lang="en" altLang="ja-JP" dirty="0"/>
                  <a:t>resolution for precise atomic-number identification.</a:t>
                </a:r>
              </a:p>
              <a:p>
                <a:endParaRPr lang="en" altLang="ja-JP" dirty="0"/>
              </a:p>
              <a:p>
                <a:r>
                  <a:rPr lang="en" altLang="ja-JP" b="0" dirty="0"/>
                  <a:t>The atomic number </a:t>
                </a:r>
                <a14:m>
                  <m:oMath xmlns:m="http://schemas.openxmlformats.org/officeDocument/2006/math">
                    <m:r>
                      <a:rPr kumimoji="1" lang="en" altLang="ja-JP" sz="1200" b="0" i="1" kern="1200">
                        <a:solidFill>
                          <a:schemeClr val="tx1"/>
                        </a:solidFill>
                        <a:latin typeface="Cambria Math" panose="02040503050406030204" pitchFamily="18" charset="0"/>
                        <a:ea typeface="+mn-ea"/>
                        <a:cs typeface="+mn-cs"/>
                      </a:rPr>
                      <m:t>𝑍</m:t>
                    </m:r>
                  </m:oMath>
                </a14:m>
                <a:r>
                  <a:rPr lang="en" altLang="ja-JP" b="0" dirty="0"/>
                  <a:t>identification depends not only on the energy loss but also on the particle velocity.</a:t>
                </a:r>
                <a:br>
                  <a:rPr lang="en" altLang="ja-JP" b="0" dirty="0"/>
                </a:br>
                <a:r>
                  <a:rPr lang="en" altLang="ja-JP" b="0" dirty="0"/>
                  <a:t>The ionization chamber currently used in our group provides a</a:t>
                </a:r>
                <a:r>
                  <a:rPr lang="en" altLang="ja-JP" b="0" baseline="0" dirty="0"/>
                  <a:t> delta-E</a:t>
                </a:r>
                <a:r>
                  <a:rPr lang="en" altLang="ja-JP" b="0" dirty="0"/>
                  <a:t> resolution of 0.64% for tin isotopes, which allows us to separate the atomic number with about six sigma precision without beta 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dirty="0"/>
                  <a:t>Therefore, </a:t>
                </a:r>
                <a:r>
                  <a:rPr lang="en" altLang="ja-JP"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To </a:t>
                </a:r>
                <a:r>
                  <a:rPr lang="en" altLang="ja-JP" sz="1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avoid degradation </a:t>
                </a:r>
                <a:r>
                  <a:rPr lang="en" altLang="ja-JP"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of Z-resolution,</a:t>
                </a:r>
                <a:r>
                  <a:rPr lang="en" altLang="ja-JP" sz="1200" baseline="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require </a:t>
                </a:r>
                <a:r>
                  <a:rPr lang="en" altLang="ja-JP"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TOF resolution </a:t>
                </a:r>
                <a:r>
                  <a:rPr lang="en-US" altLang="ja-JP"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is better than 0.32 %.</a:t>
                </a:r>
                <a:br>
                  <a:rPr lang="en" altLang="ja-JP" b="0" dirty="0"/>
                </a:br>
                <a:endParaRPr lang="en" altLang="ja-JP" b="0" dirty="0"/>
              </a:p>
              <a:p>
                <a:r>
                  <a:rPr lang="en" altLang="ja-JP" b="0" dirty="0"/>
                  <a:t>For Sn isotopes at 250 MeV per nucleon traveling a flight path of 2 meters, the TOF is roughly 12 nanoseconds, which means the required TOF resolution is better than 24 picoseconds.</a:t>
                </a:r>
              </a:p>
              <a:p>
                <a:r>
                  <a:rPr lang="en" altLang="ja-JP" b="0" dirty="0"/>
                  <a:t>In our study, the plastic scintillation detectors we developed achieved a time resolution better than 5 picoseconds for a 132Xe beam at 420 MeV per nucleon.</a:t>
                </a:r>
                <a:br>
                  <a:rPr lang="en" altLang="ja-JP" b="0" dirty="0"/>
                </a:br>
                <a:r>
                  <a:rPr lang="en" altLang="ja-JP" b="0" dirty="0"/>
                  <a:t>Thus, when using two detectors of this type for TOF, the overall TOF resolution is expected to be around 7 picoseconds.</a:t>
                </a:r>
              </a:p>
              <a:p>
                <a:r>
                  <a:rPr lang="en" altLang="ja-JP" b="0" dirty="0"/>
                  <a:t>In conclusion, our newly developed timing detector fully satisfies the TOF resolution required for atomic-number identification in the tin isotope region.</a:t>
                </a:r>
              </a:p>
            </p:txBody>
          </p:sp>
        </mc:Choice>
        <mc:Fallback xmlns="">
          <p:sp>
            <p:nvSpPr>
              <p:cNvPr id="3" name="ノート プレースホルダー 2"/>
              <p:cNvSpPr>
                <a:spLocks noGrp="1"/>
              </p:cNvSpPr>
              <p:nvPr>
                <p:ph type="body" idx="1"/>
              </p:nvPr>
            </p:nvSpPr>
            <p:spPr/>
            <p:txBody>
              <a:bodyPr/>
              <a:lstStyle/>
              <a:p>
                <a:r>
                  <a:rPr lang="en" altLang="ja-JP" dirty="0"/>
                  <a:t>In the final part of this presentation, we evaluated whether our detector can achieve the required time-of-flight</a:t>
                </a:r>
                <a:r>
                  <a:rPr lang="ja-JP" altLang="en-US"/>
                  <a:t>　</a:t>
                </a:r>
                <a:r>
                  <a:rPr lang="en" altLang="ja-JP" dirty="0"/>
                  <a:t>resolution for precise atomic-number identification.</a:t>
                </a:r>
              </a:p>
              <a:p>
                <a:endParaRPr lang="en" altLang="ja-JP" dirty="0"/>
              </a:p>
              <a:p>
                <a:r>
                  <a:rPr lang="en" altLang="ja-JP" dirty="0"/>
                  <a:t>The atomic number </a:t>
                </a:r>
                <a:r>
                  <a:rPr kumimoji="1" lang="en" altLang="ja-JP" sz="1200" i="0" kern="1200">
                    <a:solidFill>
                      <a:schemeClr val="tx1"/>
                    </a:solidFill>
                    <a:latin typeface="+mn-lt"/>
                    <a:ea typeface="+mn-ea"/>
                    <a:cs typeface="+mn-cs"/>
                  </a:rPr>
                  <a:t>𝑍</a:t>
                </a:r>
                <a:r>
                  <a:rPr lang="en" altLang="ja-JP" dirty="0"/>
                  <a:t>identification depends not only on the energy loss but also on the particle velocity.</a:t>
                </a:r>
                <a:br>
                  <a:rPr lang="en" altLang="ja-JP" dirty="0"/>
                </a:br>
                <a:r>
                  <a:rPr lang="en" altLang="ja-JP" dirty="0"/>
                  <a:t>The ionization chamber currently used in our group provides an energy resolution of </a:t>
                </a:r>
                <a:r>
                  <a:rPr lang="en" altLang="ja-JP" b="1" dirty="0"/>
                  <a:t>0.64%</a:t>
                </a:r>
                <a:r>
                  <a:rPr lang="en" altLang="ja-JP" dirty="0"/>
                  <a:t> for Sn isotopes, which allows us to separate the atomic number with about </a:t>
                </a:r>
                <a:r>
                  <a:rPr lang="en" altLang="ja-JP" b="1" dirty="0"/>
                  <a:t>six sigma</a:t>
                </a:r>
                <a:r>
                  <a:rPr lang="en" altLang="ja-JP" dirty="0"/>
                  <a:t> precision.</a:t>
                </a:r>
              </a:p>
              <a:p>
                <a:r>
                  <a:rPr lang="en" altLang="ja-JP" dirty="0"/>
                  <a:t>Therefore, to achieve this level of </a:t>
                </a:r>
                <a:r>
                  <a:rPr kumimoji="1" lang="en" altLang="ja-JP" sz="1200" i="0" kern="1200">
                    <a:solidFill>
                      <a:schemeClr val="tx1"/>
                    </a:solidFill>
                    <a:latin typeface="+mn-lt"/>
                    <a:ea typeface="+mn-ea"/>
                    <a:cs typeface="+mn-cs"/>
                  </a:rPr>
                  <a:t>𝑍</a:t>
                </a:r>
                <a:r>
                  <a:rPr lang="en" altLang="ja-JP" dirty="0"/>
                  <a:t>separation, the </a:t>
                </a:r>
                <a:r>
                  <a:rPr lang="en" altLang="ja-JP" b="1" dirty="0"/>
                  <a:t>TOF</a:t>
                </a:r>
                <a:r>
                  <a:rPr lang="en" altLang="ja-JP" dirty="0"/>
                  <a:t> must be measured with a precision better than </a:t>
                </a:r>
                <a:r>
                  <a:rPr lang="en" altLang="ja-JP" b="1" dirty="0"/>
                  <a:t>0.32%</a:t>
                </a:r>
                <a:r>
                  <a:rPr lang="en" altLang="ja-JP" dirty="0"/>
                  <a:t>.</a:t>
                </a:r>
                <a:br>
                  <a:rPr lang="en" altLang="ja-JP" dirty="0"/>
                </a:br>
                <a:r>
                  <a:rPr lang="en" altLang="ja-JP" dirty="0"/>
                  <a:t>For Sn isotopes at </a:t>
                </a:r>
                <a:r>
                  <a:rPr lang="en" altLang="ja-JP" b="1" dirty="0"/>
                  <a:t>250 MeV per nucleon</a:t>
                </a:r>
                <a:r>
                  <a:rPr lang="en" altLang="ja-JP" dirty="0"/>
                  <a:t> traveling a flight path of </a:t>
                </a:r>
                <a:r>
                  <a:rPr lang="en" altLang="ja-JP" b="1" dirty="0"/>
                  <a:t>2 meters</a:t>
                </a:r>
                <a:r>
                  <a:rPr lang="en" altLang="ja-JP" dirty="0"/>
                  <a:t>, the TOF is roughly </a:t>
                </a:r>
                <a:r>
                  <a:rPr lang="en" altLang="ja-JP" b="1" dirty="0"/>
                  <a:t>12 nanoseconds</a:t>
                </a:r>
                <a:r>
                  <a:rPr lang="en" altLang="ja-JP" dirty="0"/>
                  <a:t>, which means the required TOF resolution is </a:t>
                </a:r>
                <a:r>
                  <a:rPr lang="en" altLang="ja-JP" b="1" dirty="0"/>
                  <a:t>better than 24 picoseconds</a:t>
                </a:r>
                <a:r>
                  <a:rPr lang="en" altLang="ja-JP" dirty="0"/>
                  <a:t>.</a:t>
                </a:r>
              </a:p>
              <a:p>
                <a:r>
                  <a:rPr lang="en" altLang="ja-JP" dirty="0"/>
                  <a:t>In our study, the plastic scintillation detectors we developed achieved a </a:t>
                </a:r>
                <a:r>
                  <a:rPr lang="en" altLang="ja-JP" b="1" dirty="0"/>
                  <a:t>timing resolution better than 5 picoseconds</a:t>
                </a:r>
                <a:r>
                  <a:rPr lang="en" altLang="ja-JP" dirty="0"/>
                  <a:t> for a </a:t>
                </a:r>
                <a:r>
                  <a:rPr lang="en" altLang="ja-JP" b="1" dirty="0"/>
                  <a:t>132Xe beam at 420 MeV per nucleon</a:t>
                </a:r>
                <a:r>
                  <a:rPr lang="en" altLang="ja-JP" dirty="0"/>
                  <a:t>.</a:t>
                </a:r>
                <a:br>
                  <a:rPr lang="en" altLang="ja-JP" dirty="0"/>
                </a:br>
                <a:r>
                  <a:rPr lang="en" altLang="ja-JP" dirty="0"/>
                  <a:t>Thus, when two detectors are used to measure TOF, the overall TOF resolution is expected to be around </a:t>
                </a:r>
                <a:r>
                  <a:rPr lang="en" altLang="ja-JP" b="1" dirty="0"/>
                  <a:t>7 picoseconds</a:t>
                </a:r>
                <a:r>
                  <a:rPr lang="en" altLang="ja-JP" dirty="0"/>
                  <a:t>.</a:t>
                </a:r>
              </a:p>
              <a:p>
                <a:r>
                  <a:rPr lang="en" altLang="ja-JP" dirty="0"/>
                  <a:t>In conclusion, our newly developed timing detector fully satisfies the TOF resolution required for </a:t>
                </a:r>
                <a:r>
                  <a:rPr lang="en" altLang="ja-JP" b="1" dirty="0"/>
                  <a:t>atomic-number identification in the Sn isotope region</a:t>
                </a:r>
                <a:r>
                  <a:rPr lang="en" altLang="ja-JP" dirty="0"/>
                  <a:t>.</a:t>
                </a:r>
              </a:p>
              <a:p>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13</a:t>
            </a:fld>
            <a:endParaRPr kumimoji="1" lang="ja-JP" altLang="en-US"/>
          </a:p>
        </p:txBody>
      </p:sp>
    </p:spTree>
    <p:extLst>
      <p:ext uri="{BB962C8B-B14F-4D97-AF65-F5344CB8AC3E}">
        <p14:creationId xmlns:p14="http://schemas.microsoft.com/office/powerpoint/2010/main" val="311413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 me summarize my talk.</a:t>
            </a:r>
            <a:endParaRPr kumimoji="1" lang="ja-JP" altLang="en-US"/>
          </a:p>
        </p:txBody>
      </p:sp>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14</a:t>
            </a:fld>
            <a:endParaRPr kumimoji="1" lang="ja-JP" altLang="en-US"/>
          </a:p>
        </p:txBody>
      </p:sp>
    </p:spTree>
    <p:extLst>
      <p:ext uri="{BB962C8B-B14F-4D97-AF65-F5344CB8AC3E}">
        <p14:creationId xmlns:p14="http://schemas.microsoft.com/office/powerpoint/2010/main" val="217667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In this presentation, I will report on the development and performance evaluation of a fast plastic scintillation detector with excellent time resolution.</a:t>
            </a:r>
          </a:p>
          <a:p>
            <a:r>
              <a:rPr lang="en" altLang="ja-JP" dirty="0"/>
              <a:t>Plastic scintillation detectors are widely used for time-of-flight measurements in nuclear and particle physics experiments. They are sometimes installed along accelerator beamlines to measure the flight time of particles between reference detectors. (Fig.1.</a:t>
            </a:r>
            <a:r>
              <a:rPr lang="ja-JP" altLang="en-US"/>
              <a:t>を指しながら</a:t>
            </a:r>
            <a:r>
              <a:rPr lang="en" altLang="ja-JP" dirty="0"/>
              <a:t>)</a:t>
            </a:r>
          </a:p>
          <a:p>
            <a:endParaRPr lang="en" altLang="ja-JP" dirty="0"/>
          </a:p>
          <a:p>
            <a:r>
              <a:rPr lang="en" altLang="ja-JP" dirty="0"/>
              <a:t>TOF measurements provide important information for particle identification.</a:t>
            </a:r>
            <a:r>
              <a:rPr lang="en-US" altLang="ja-JP" dirty="0"/>
              <a:t> </a:t>
            </a:r>
            <a:r>
              <a:rPr lang="en" altLang="ja-JP" dirty="0"/>
              <a:t>Therefore, by improving the TOF resolution — for example, the time resolution of the detector — we can achieve better separation and improve the PID performance.</a:t>
            </a:r>
            <a:br>
              <a:rPr lang="en" altLang="ja-JP" dirty="0"/>
            </a:br>
            <a:r>
              <a:rPr lang="en" altLang="ja-JP" dirty="0"/>
              <a:t>In this work, we focus on developing and testing high-time-resolution plastic scintillation detectors for use at modern rare isotope beam facilities.</a:t>
            </a:r>
            <a:endParaRPr kumimoji="1" lang="ja-JP" altLang="en-US"/>
          </a:p>
        </p:txBody>
      </p:sp>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2</a:t>
            </a:fld>
            <a:endParaRPr kumimoji="1" lang="ja-JP" altLang="en-US"/>
          </a:p>
        </p:txBody>
      </p:sp>
    </p:spTree>
    <p:extLst>
      <p:ext uri="{BB962C8B-B14F-4D97-AF65-F5344CB8AC3E}">
        <p14:creationId xmlns:p14="http://schemas.microsoft.com/office/powerpoint/2010/main" val="58255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en" altLang="ja-JP" dirty="0"/>
                  <a:t>As a specific application, we are planning to apply such detectors to measure the charge-changing cross sections of tin isotopes, simultaneously with reaction cross sections, using the </a:t>
                </a:r>
                <a:r>
                  <a:rPr lang="en" altLang="ja-JP" dirty="0" err="1"/>
                  <a:t>BigRIPS</a:t>
                </a:r>
                <a:r>
                  <a:rPr lang="en" altLang="ja-JP" dirty="0"/>
                  <a:t> and Zero Degree Spectrometer beamlines, at RIKEN RIBF.</a:t>
                </a:r>
              </a:p>
              <a:p>
                <a:endParaRPr lang="en" altLang="ja-JP" dirty="0"/>
              </a:p>
              <a:p>
                <a:r>
                  <a:rPr lang="en" altLang="ja-JP" dirty="0"/>
                  <a:t>For 𝜎_𝐶𝐶 measurement, identification of atomic number Z after the reaction target is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a:t>
                </a:r>
                <a:r>
                  <a:rPr lang="en" altLang="ja-JP"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Z</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identification depends on both energy loss </a:t>
                </a:r>
                <a14:m>
                  <m:oMath xmlns:m="http://schemas.openxmlformats.org/officeDocument/2006/math">
                    <m:r>
                      <a:rPr lang="en-US" altLang="ja-JP" b="0" i="1">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m:t>
                    </m:r>
                    <m:r>
                      <a:rPr lang="en-US" altLang="ja-JP" b="0" i="1">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𝐸</m:t>
                    </m:r>
                  </m:oMath>
                </a14:m>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and velocity </a:t>
                </a:r>
                <a14:m>
                  <m:oMath xmlns:m="http://schemas.openxmlformats.org/officeDocument/2006/math">
                    <m:r>
                      <a:rPr lang="el-GR" altLang="ja-JP" b="0" i="1">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𝛽</m:t>
                    </m:r>
                  </m:oMath>
                </a14:m>
                <a:r>
                  <a:rPr lang="el-GR"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of the particle.</a:t>
                </a:r>
                <a:endParaRPr lang="en"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Therefore</a:t>
                </a:r>
                <a:r>
                  <a:rPr lang="en" altLang="ja-JP" b="0" u="none"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precise determination of </a:t>
                </a:r>
                <a14:m>
                  <m:oMath xmlns:m="http://schemas.openxmlformats.org/officeDocument/2006/math">
                    <m:r>
                      <a:rPr lang="el-GR" altLang="ja-JP" b="0" i="1" u="none">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𝛽</m:t>
                    </m:r>
                  </m:oMath>
                </a14:m>
                <a:r>
                  <a:rPr lang="el-GR" altLang="ja-JP" b="0" u="none"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b="0" u="none"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from TOF</a:t>
                </a:r>
                <a:r>
                  <a:rPr lang="en" altLang="ja-JP" b="0" u="none" baseline="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b="0" u="none"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measurement </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is essential, especially for nuclei with larger </a:t>
                </a:r>
                <a:r>
                  <a:rPr lang="en" altLang="ja-JP"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Z</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endParaRPr lang="ja-JP" altLang="en-US">
                  <a:solidFill>
                    <a:schemeClr val="tx1">
                      <a:lumMod val="75000"/>
                      <a:lumOff val="25000"/>
                    </a:schemeClr>
                  </a:solidFill>
                  <a:latin typeface="Helvetica Neue" panose="02000503000000020004" pitchFamily="2" charset="0"/>
                  <a:cs typeface="Helvetica Neue" panose="02000503000000020004" pitchFamily="2" charset="0"/>
                </a:endParaRPr>
              </a:p>
              <a:p>
                <a:endParaRPr lang="en"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t>However, in the reaction cross-section measurement, </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Since only selected non-reacted particles can be transported to downstream by dipole magnets, </a:t>
                </a:r>
                <a:r>
                  <a:rPr lang="en" altLang="ja-JP"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TOF</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must be measured within </a:t>
                </a:r>
                <a:r>
                  <a:rPr lang="en" altLang="ja-JP" b="0" u="none"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 short flight path about 2 meters </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between the reaction target and the next dipole magnet.</a:t>
                </a:r>
                <a:endParaRPr lang="en"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For this purpose, Development of a fast plastic scintillation detector with excellent time resolution is required.</a:t>
                </a:r>
                <a:endParaRPr lang="ja-JP" altLang="en-US" b="0">
                  <a:solidFill>
                    <a:srgbClr val="FF0000"/>
                  </a:solidFill>
                  <a:latin typeface="Helvetica Neue" panose="02000503000000020004" pitchFamily="2" charset="0"/>
                  <a:cs typeface="Helvetica Neue" panose="02000503000000020004" pitchFamily="2" charset="0"/>
                </a:endParaRPr>
              </a:p>
            </p:txBody>
          </p:sp>
        </mc:Choice>
        <mc:Fallback xmlns="">
          <p:sp>
            <p:nvSpPr>
              <p:cNvPr id="3" name="ノート プレースホルダー 2"/>
              <p:cNvSpPr>
                <a:spLocks noGrp="1"/>
              </p:cNvSpPr>
              <p:nvPr>
                <p:ph type="body" idx="1"/>
              </p:nvPr>
            </p:nvSpPr>
            <p:spPr/>
            <p:txBody>
              <a:bodyPr/>
              <a:lstStyle/>
              <a:p>
                <a:r>
                  <a:rPr lang="en" altLang="ja-JP" dirty="0"/>
                  <a:t>We are planning to apply such detectors to measure the charge-changing cross sections of tin isotopes, simultaneously with reaction cross sections, using the </a:t>
                </a:r>
                <a:r>
                  <a:rPr lang="en" altLang="ja-JP" dirty="0" err="1"/>
                  <a:t>BigRIPS</a:t>
                </a:r>
                <a:r>
                  <a:rPr lang="en" altLang="ja-JP" dirty="0"/>
                  <a:t> and Zero Degree Spectrometer beamlines, at RIKEN RIBF.</a:t>
                </a:r>
              </a:p>
              <a:p>
                <a:endParaRPr lang="en" altLang="ja-JP" dirty="0"/>
              </a:p>
              <a:p>
                <a:r>
                  <a:rPr lang="en" altLang="ja-JP" dirty="0"/>
                  <a:t>To determine the charge-changing cross section, we need to identify the atomic number </a:t>
                </a:r>
                <a:r>
                  <a:rPr kumimoji="1" lang="en" altLang="ja-JP" sz="1200" i="0" kern="1200">
                    <a:solidFill>
                      <a:schemeClr val="tx1"/>
                    </a:solidFill>
                    <a:latin typeface="+mn-lt"/>
                    <a:ea typeface="+mn-ea"/>
                    <a:cs typeface="+mn-cs"/>
                  </a:rPr>
                  <a:t>𝑍</a:t>
                </a:r>
                <a:r>
                  <a:rPr lang="en" altLang="ja-JP" dirty="0"/>
                  <a:t>of the reaction products.</a:t>
                </a:r>
                <a:br>
                  <a:rPr lang="en" altLang="ja-JP" dirty="0"/>
                </a:br>
                <a:r>
                  <a:rPr lang="en" altLang="ja-JP" dirty="0"/>
                  <a:t>The </a:t>
                </a:r>
                <a:r>
                  <a:rPr kumimoji="1" lang="en" altLang="ja-JP" sz="1200" i="0" kern="1200">
                    <a:solidFill>
                      <a:schemeClr val="tx1"/>
                    </a:solidFill>
                    <a:latin typeface="+mn-lt"/>
                    <a:ea typeface="+mn-ea"/>
                    <a:cs typeface="+mn-cs"/>
                  </a:rPr>
                  <a:t>𝑍</a:t>
                </a:r>
                <a:r>
                  <a:rPr lang="en" altLang="ja-JP" dirty="0"/>
                  <a:t>identification is based on the energy loss in an ionization chamber and the particle velocity </a:t>
                </a:r>
                <a:r>
                  <a:rPr kumimoji="1" lang="en" altLang="ja-JP" sz="1200" i="0" kern="1200">
                    <a:solidFill>
                      <a:schemeClr val="tx1"/>
                    </a:solidFill>
                    <a:latin typeface="+mn-lt"/>
                    <a:ea typeface="+mn-ea"/>
                    <a:cs typeface="+mn-cs"/>
                  </a:rPr>
                  <a:t>𝛽</a:t>
                </a:r>
                <a:r>
                  <a:rPr lang="en" altLang="ja-JP" dirty="0"/>
                  <a:t>.</a:t>
                </a:r>
                <a:br>
                  <a:rPr lang="en" altLang="ja-JP" dirty="0"/>
                </a:b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Therefore, </a:t>
                </a:r>
                <a:r>
                  <a:rPr lang="en" altLang="ja-JP" b="0" u="none"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precise determination of </a:t>
                </a:r>
                <a:r>
                  <a:rPr lang="el-GR" altLang="ja-JP" b="0" i="0" u="none">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a:t>𝛽</a:t>
                </a:r>
                <a:r>
                  <a:rPr lang="el-GR" altLang="ja-JP" b="0" u="none"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b="0" u="none"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from time-of-flight (</a:t>
                </a:r>
                <a:r>
                  <a:rPr lang="en" altLang="ja-JP" b="0" i="1" u="none"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TOF</a:t>
                </a:r>
                <a:r>
                  <a:rPr lang="en" altLang="ja-JP" b="0" u="none"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measurement </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is essential, especially for nuclei with larger </a:t>
                </a:r>
                <a:r>
                  <a:rPr lang="en" altLang="ja-JP"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Z</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endParaRPr lang="ja-JP" altLang="en-US">
                  <a:solidFill>
                    <a:schemeClr val="tx1">
                      <a:lumMod val="75000"/>
                      <a:lumOff val="25000"/>
                    </a:schemeClr>
                  </a:solidFill>
                  <a:latin typeface="Helvetica Neue" panose="02000503000000020004" pitchFamily="2" charset="0"/>
                  <a:cs typeface="Helvetica Neue" panose="02000503000000020004" pitchFamily="2" charset="0"/>
                </a:endParaRPr>
              </a:p>
              <a:p>
                <a:endParaRPr lang="en" altLang="ja-JP" dirty="0"/>
              </a:p>
              <a:p>
                <a:r>
                  <a:rPr lang="en" altLang="ja-JP" dirty="0"/>
                  <a:t>However, in the reaction cross-section measurement, the non-reacted particles are transported to downstream through dipole magnets, meaning not all non-Z changing particles can be transmitted.</a:t>
                </a:r>
                <a:br>
                  <a:rPr lang="en" altLang="ja-JP" dirty="0"/>
                </a:br>
                <a:r>
                  <a:rPr lang="en" altLang="ja-JP" dirty="0"/>
                  <a:t>Therefore, we need to measure the time-of-flight within a short flight path of about two meters between the reaction target and the next dipole magnet.</a:t>
                </a:r>
              </a:p>
              <a:p>
                <a:endParaRPr lang="en" altLang="ja-JP" dirty="0"/>
              </a:p>
              <a:p>
                <a:r>
                  <a:rPr lang="en" altLang="ja-JP" dirty="0"/>
                  <a:t>For this purpose, we are developing a fast plastic scintillation detector with excellent time resolution to achieve precise </a:t>
                </a:r>
                <a:r>
                  <a:rPr kumimoji="1" lang="en" altLang="ja-JP" sz="1200" i="0" kern="1200">
                    <a:solidFill>
                      <a:schemeClr val="tx1"/>
                    </a:solidFill>
                    <a:latin typeface="+mn-lt"/>
                    <a:ea typeface="+mn-ea"/>
                    <a:cs typeface="+mn-cs"/>
                  </a:rPr>
                  <a:t>𝛽</a:t>
                </a:r>
                <a:r>
                  <a:rPr lang="en" altLang="ja-JP" dirty="0"/>
                  <a:t>determination in such a short flight path.</a:t>
                </a:r>
              </a:p>
            </p:txBody>
          </p:sp>
        </mc:Fallback>
      </mc:AlternateContent>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3</a:t>
            </a:fld>
            <a:endParaRPr kumimoji="1" lang="ja-JP" altLang="en-US"/>
          </a:p>
        </p:txBody>
      </p:sp>
    </p:spTree>
    <p:extLst>
      <p:ext uri="{BB962C8B-B14F-4D97-AF65-F5344CB8AC3E}">
        <p14:creationId xmlns:p14="http://schemas.microsoft.com/office/powerpoint/2010/main" val="412453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In this study, we constructed detectors by combining fast-response plastic scintillators with new-type fast photomultiplier tubes.</a:t>
            </a:r>
          </a:p>
          <a:p>
            <a:pPr marL="0" marR="0" indent="0" algn="l" defTabSz="914400" rtl="0" eaLnBrk="1" fontAlgn="auto" latinLnBrk="0" hangingPunct="1">
              <a:lnSpc>
                <a:spcPct val="100000"/>
              </a:lnSpc>
              <a:spcBef>
                <a:spcPts val="0"/>
              </a:spcBef>
              <a:spcAft>
                <a:spcPts val="0"/>
              </a:spcAft>
              <a:buClrTx/>
              <a:buSzTx/>
              <a:buFontTx/>
              <a:buNone/>
              <a:tabLst/>
              <a:defRPr/>
            </a:pPr>
            <a:r>
              <a:rPr lang="en" altLang="ja-JP" dirty="0"/>
              <a:t>As the scintillators, we used EJ-232 and EJ-232Q, both manufactured by ELJEN Technology.</a:t>
            </a:r>
            <a:br>
              <a:rPr lang="en" altLang="ja-JP" dirty="0"/>
            </a:br>
            <a:r>
              <a:rPr lang="en" altLang="ja-JP" dirty="0"/>
              <a:t>These scintillators have much faster time responses — including rise time, decay time, and pulse width — compared to commonly used types such as EJ-200, which are designed for general-purpose 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 is </a:t>
            </a:r>
            <a:r>
              <a:rPr lang="en-US" altLang="ja-JP"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 quenched version </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of EJ-232, containing a small amount of </a:t>
            </a:r>
            <a:r>
              <a:rPr lang="en-US"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benzophenone to further improve the time response</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p>
          <a:p>
            <a:r>
              <a:rPr lang="en" altLang="ja-JP" dirty="0"/>
              <a:t>However, as a trade-off, the light output is significantly reduced.</a:t>
            </a:r>
          </a:p>
          <a:p>
            <a:r>
              <a:rPr lang="en" altLang="ja-JP" dirty="0"/>
              <a:t>Later, I will discuss how these differences in scintillator properties affect the time resolution of the detector.</a:t>
            </a:r>
          </a:p>
          <a:p>
            <a:endParaRPr kumimoji="1" lang="ja-JP" altLang="en-US"/>
          </a:p>
        </p:txBody>
      </p:sp>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4</a:t>
            </a:fld>
            <a:endParaRPr kumimoji="1" lang="ja-JP" altLang="en-US"/>
          </a:p>
        </p:txBody>
      </p:sp>
    </p:spTree>
    <p:extLst>
      <p:ext uri="{BB962C8B-B14F-4D97-AF65-F5344CB8AC3E}">
        <p14:creationId xmlns:p14="http://schemas.microsoft.com/office/powerpoint/2010/main" val="384667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Regarding the photomultiplier tubes, or </a:t>
            </a:r>
            <a:r>
              <a:rPr lang="en" altLang="ja-JP" dirty="0" err="1"/>
              <a:t>PMTs.</a:t>
            </a:r>
            <a:br>
              <a:rPr lang="en" altLang="ja-JP" dirty="0"/>
            </a:br>
            <a:r>
              <a:rPr lang="en" altLang="ja-JP" dirty="0"/>
              <a:t>For this study, we used these </a:t>
            </a:r>
            <a:r>
              <a:rPr kumimoji="1" lang="en-US" altLang="ja-JP"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Fast Time Response</a:t>
            </a:r>
            <a:r>
              <a:rPr lang="en-US" altLang="ja-JP"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PMT </a:t>
            </a:r>
            <a:r>
              <a:rPr lang="en" altLang="ja-JP" dirty="0"/>
              <a:t>developed by Hamamatsu Photonics.</a:t>
            </a:r>
            <a:br>
              <a:rPr lang="en" altLang="ja-JP" dirty="0"/>
            </a:br>
            <a:r>
              <a:rPr lang="en" altLang="ja-JP" i="1" dirty="0"/>
              <a:t>(point to the slide)</a:t>
            </a:r>
            <a:r>
              <a:rPr lang="en" altLang="ja-JP" dirty="0"/>
              <a:t> These are shown in the pictures on this slide.</a:t>
            </a:r>
          </a:p>
          <a:p>
            <a:r>
              <a:rPr lang="en" altLang="ja-JP" dirty="0"/>
              <a:t>In the standard detector setup along the </a:t>
            </a:r>
            <a:r>
              <a:rPr lang="en" altLang="ja-JP" dirty="0" err="1"/>
              <a:t>BigRIPS</a:t>
            </a:r>
            <a:r>
              <a:rPr lang="en" altLang="ja-JP" dirty="0"/>
              <a:t> beamline at RIKEN, the fastest conventional PMT, R2083, is commonly used.</a:t>
            </a:r>
            <a:br>
              <a:rPr lang="en" altLang="ja-JP" dirty="0"/>
            </a:br>
            <a:r>
              <a:rPr lang="en" altLang="ja-JP" dirty="0"/>
              <a:t>However, the PMTs we tested have a much smaller transit time spread, or TTS, compared to the R2083, which means they are expected to provide better timing performance.</a:t>
            </a:r>
          </a:p>
        </p:txBody>
      </p:sp>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5</a:t>
            </a:fld>
            <a:endParaRPr kumimoji="1" lang="ja-JP" altLang="en-US"/>
          </a:p>
        </p:txBody>
      </p:sp>
    </p:spTree>
    <p:extLst>
      <p:ext uri="{BB962C8B-B14F-4D97-AF65-F5344CB8AC3E}">
        <p14:creationId xmlns:p14="http://schemas.microsoft.com/office/powerpoint/2010/main" val="332544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Using these scintillators and PMTs, we assembled some plastic scintillation detectors with different sizes and model combinations.</a:t>
            </a:r>
            <a:br>
              <a:rPr lang="en" altLang="ja-JP" dirty="0"/>
            </a:br>
            <a:r>
              <a:rPr lang="en" altLang="ja-JP" dirty="0"/>
              <a:t>Then, we evaluated their performance by test experiments using these primary beams at HIMAC </a:t>
            </a:r>
            <a:r>
              <a:rPr lang="en-US" altLang="ja-JP" dirty="0"/>
              <a:t>in </a:t>
            </a: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Japan</a:t>
            </a:r>
            <a:r>
              <a:rPr lang="en" altLang="ja-JP" dirty="0"/>
              <a:t>.</a:t>
            </a:r>
          </a:p>
          <a:p>
            <a:endParaRPr kumimoji="1" lang="en" altLang="ja-JP" dirty="0"/>
          </a:p>
          <a:p>
            <a:r>
              <a:rPr kumimoji="1" lang="en" altLang="ja-JP" dirty="0"/>
              <a:t>And</a:t>
            </a:r>
            <a:r>
              <a:rPr lang="en" altLang="ja-JP" dirty="0"/>
              <a:t>, we also improved the data acquisition system.</a:t>
            </a:r>
          </a:p>
          <a:p>
            <a:r>
              <a:rPr lang="en" altLang="ja-JP" dirty="0"/>
              <a:t>In the previous setup, we used a TDC for time measurement.</a:t>
            </a:r>
            <a:br>
              <a:rPr lang="en" altLang="ja-JP" dirty="0"/>
            </a:br>
            <a:r>
              <a:rPr lang="en" altLang="ja-JP" dirty="0"/>
              <a:t>But in this work, we replaced it with a combination of a TAC and an ADC to obtain the timing information.</a:t>
            </a:r>
            <a:br>
              <a:rPr lang="en" altLang="ja-JP" dirty="0"/>
            </a:br>
            <a:r>
              <a:rPr lang="en" altLang="ja-JP" dirty="0"/>
              <a:t>As a result, the time bin was improved from 25 </a:t>
            </a:r>
            <a:r>
              <a:rPr lang="en" altLang="ja-JP" dirty="0" err="1"/>
              <a:t>ps</a:t>
            </a:r>
            <a:r>
              <a:rPr lang="en" altLang="ja-JP" dirty="0"/>
              <a:t> up to 1.5 ps.</a:t>
            </a:r>
            <a:endParaRPr kumimoji="1" lang="ja-JP" altLang="en-US"/>
          </a:p>
        </p:txBody>
      </p:sp>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6</a:t>
            </a:fld>
            <a:endParaRPr kumimoji="1" lang="ja-JP" altLang="en-US"/>
          </a:p>
        </p:txBody>
      </p:sp>
    </p:spTree>
    <p:extLst>
      <p:ext uri="{BB962C8B-B14F-4D97-AF65-F5344CB8AC3E}">
        <p14:creationId xmlns:p14="http://schemas.microsoft.com/office/powerpoint/2010/main" val="404901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t>Now, let me explain the experimental setup.</a:t>
            </a:r>
            <a:br>
              <a:rPr lang="en" altLang="ja-JP" dirty="0"/>
            </a:br>
            <a:r>
              <a:rPr lang="en" altLang="ja-JP" dirty="0"/>
              <a:t>We placed three plastic scintillation detectors at the F3 focal plane and </a:t>
            </a:r>
            <a:r>
              <a:rPr lang="en" altLang="ja-JP"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measured the time-difference spectra in three configurations.</a:t>
            </a:r>
            <a:endParaRPr lang="ja-JP" altLang="en-US" b="0">
              <a:solidFill>
                <a:schemeClr val="tx1">
                  <a:lumMod val="75000"/>
                  <a:lumOff val="25000"/>
                </a:schemeClr>
              </a:solidFill>
              <a:latin typeface="Helvetica Neue" panose="02000503000000020004" pitchFamily="2" charset="0"/>
              <a:cs typeface="Helvetica Neue" panose="02000503000000020004" pitchFamily="2" charset="0"/>
            </a:endParaRPr>
          </a:p>
          <a:p>
            <a:br>
              <a:rPr lang="en" altLang="ja-JP" dirty="0"/>
            </a:br>
            <a:r>
              <a:rPr lang="en" altLang="ja-JP" dirty="0"/>
              <a:t>The obtained spectra were fitted with Gaussian functions to determine the TOF resolutions.</a:t>
            </a:r>
            <a:br>
              <a:rPr lang="en" altLang="ja-JP" dirty="0"/>
            </a:br>
            <a:r>
              <a:rPr lang="en" altLang="ja-JP" dirty="0"/>
              <a:t>Each TOF resolution is calculated from the time resolution of the involved detectors, using this </a:t>
            </a:r>
            <a:r>
              <a:rPr lang="en" altLang="ja-JP" b="0" dirty="0"/>
              <a:t>formulas.</a:t>
            </a:r>
          </a:p>
          <a:p>
            <a:r>
              <a:rPr lang="en" altLang="ja-JP" dirty="0"/>
              <a:t>So, we can derive the individual time resolutions of each detector by solving these equations.</a:t>
            </a:r>
            <a:endParaRPr kumimoji="1" lang="ja-JP" altLang="en-US"/>
          </a:p>
        </p:txBody>
      </p:sp>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7</a:t>
            </a:fld>
            <a:endParaRPr kumimoji="1" lang="ja-JP" altLang="en-US"/>
          </a:p>
        </p:txBody>
      </p:sp>
    </p:spTree>
    <p:extLst>
      <p:ext uri="{BB962C8B-B14F-4D97-AF65-F5344CB8AC3E}">
        <p14:creationId xmlns:p14="http://schemas.microsoft.com/office/powerpoint/2010/main" val="324072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Next, I will explain the analysis to determine the TOF resolutions.</a:t>
            </a:r>
            <a:br>
              <a:rPr lang="en" altLang="ja-JP" dirty="0"/>
            </a:br>
            <a:r>
              <a:rPr lang="en" altLang="ja-JP" dirty="0"/>
              <a:t>We mainly applied two types of corrections — the </a:t>
            </a:r>
            <a:r>
              <a:rPr lang="en" altLang="ja-JP" b="1" dirty="0"/>
              <a:t>pulse-height dependence</a:t>
            </a:r>
            <a:r>
              <a:rPr lang="en" altLang="ja-JP" dirty="0"/>
              <a:t> and the </a:t>
            </a:r>
            <a:r>
              <a:rPr lang="en" altLang="ja-JP" b="1" dirty="0"/>
              <a:t>hit position dependence</a:t>
            </a:r>
            <a:r>
              <a:rPr lang="en" altLang="ja-JP" dirty="0"/>
              <a:t>.</a:t>
            </a:r>
          </a:p>
          <a:p>
            <a:endParaRPr lang="en" altLang="ja-JP" dirty="0"/>
          </a:p>
          <a:p>
            <a:r>
              <a:rPr lang="en" altLang="ja-JP" sz="1200" dirty="0">
                <a:latin typeface="Helvetica Neue" panose="02000503000000020004" pitchFamily="2" charset="0"/>
                <a:ea typeface="Helvetica Neue" panose="02000503000000020004" pitchFamily="2" charset="0"/>
                <a:cs typeface="Helvetica Neue" panose="02000503000000020004" pitchFamily="2" charset="0"/>
              </a:rPr>
              <a:t>In plastic scintillation detectors, the signal timing depends on the pulse height (time walk effect).</a:t>
            </a:r>
          </a:p>
          <a:p>
            <a:r>
              <a:rPr lang="en" altLang="ja-JP" sz="1200" dirty="0">
                <a:latin typeface="Helvetica Neue" panose="02000503000000020004" pitchFamily="2" charset="0"/>
                <a:ea typeface="Helvetica Neue" panose="02000503000000020004" pitchFamily="2" charset="0"/>
                <a:cs typeface="Helvetica Neue" panose="02000503000000020004" pitchFamily="2" charset="0"/>
              </a:rPr>
              <a:t>This occurs because higher pulses cross the discriminator threshold earlier.</a:t>
            </a:r>
            <a:endParaRPr lang="ja-JP" altLang="en-US" sz="1200">
              <a:latin typeface="Helvetica Neue" panose="02000503000000020004" pitchFamily="2" charset="0"/>
              <a:cs typeface="Helvetica Neue" panose="02000503000000020004" pitchFamily="2" charset="0"/>
            </a:endParaRPr>
          </a:p>
          <a:p>
            <a:br>
              <a:rPr lang="en" altLang="ja-JP" dirty="0"/>
            </a:br>
            <a:r>
              <a:rPr lang="en" altLang="ja-JP" dirty="0"/>
              <a:t>As shown in this figure, we fitted the correlation between the pulse height and the measured time difference with a linear function, and used the fit result to correct for this dependence.</a:t>
            </a:r>
          </a:p>
          <a:p>
            <a:endParaRPr lang="en" altLang="ja-JP" dirty="0"/>
          </a:p>
          <a:p>
            <a:r>
              <a:rPr lang="en" altLang="ja-JP"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When the beam hits different positions, the distance to each PMT changes, which causes position dependence in the timing signals. </a:t>
            </a:r>
          </a:p>
          <a:p>
            <a:r>
              <a:rPr lang="en" altLang="ja-JP"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By taking the mean of the left and right PMT timings, the first-order position dependence is effectively canceled out.</a:t>
            </a:r>
          </a:p>
          <a:p>
            <a:r>
              <a:rPr lang="en" altLang="ja-JP" dirty="0"/>
              <a:t>However, in order to remove any remaining higher-order position dependence,</a:t>
            </a:r>
            <a:br>
              <a:rPr lang="en" altLang="ja-JP" dirty="0"/>
            </a:br>
            <a:r>
              <a:rPr lang="en" altLang="ja-JP" dirty="0"/>
              <a:t>we applied a similar correction based on the correlation between the hit position and timing.</a:t>
            </a:r>
          </a:p>
        </p:txBody>
      </p:sp>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8</a:t>
            </a:fld>
            <a:endParaRPr kumimoji="1" lang="ja-JP" altLang="en-US"/>
          </a:p>
        </p:txBody>
      </p:sp>
    </p:spTree>
    <p:extLst>
      <p:ext uri="{BB962C8B-B14F-4D97-AF65-F5344CB8AC3E}">
        <p14:creationId xmlns:p14="http://schemas.microsoft.com/office/powerpoint/2010/main" val="393070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en" altLang="ja-JP" dirty="0"/>
                  <a:t>Next, I will move on to the experimental results.</a:t>
                </a:r>
                <a:br>
                  <a:rPr lang="en" altLang="ja-JP" dirty="0"/>
                </a:br>
                <a:r>
                  <a:rPr lang="en" altLang="ja-JP" dirty="0"/>
                  <a:t>We constructed three plastic scintillation detectors using various combinations of the scintillators and PMTs I mentioned earlier.</a:t>
                </a:r>
                <a:r>
                  <a:rPr lang="en" altLang="ja-JP" baseline="0" dirty="0"/>
                  <a:t> </a:t>
                </a:r>
                <a:r>
                  <a:rPr lang="en" altLang="ja-JP" dirty="0"/>
                  <a:t>This performance test was carried out using a 420-MeV per nucleon of 132Xe primary beam.</a:t>
                </a:r>
              </a:p>
              <a:p>
                <a:endParaRPr lang="en" altLang="ja-JP" dirty="0"/>
              </a:p>
              <a:p>
                <a:r>
                  <a:rPr lang="en" altLang="ja-JP" dirty="0"/>
                  <a:t>As a first step, we optimized the high voltage and discriminator threshold for the </a:t>
                </a:r>
                <a:r>
                  <a:rPr lang="en" altLang="ja-JP" dirty="0" err="1"/>
                  <a:t>PMTs.</a:t>
                </a:r>
                <a:endParaRPr lang="en" altLang="ja-JP" dirty="0"/>
              </a:p>
              <a:p>
                <a:r>
                  <a:rPr lang="en" altLang="ja-JP" dirty="0"/>
                  <a:t>To determine the optimal condition for the high voltage, we fixed the discriminator threshold at –100 mV and changes the high voltage from 1000 to 1750 volts.</a:t>
                </a:r>
                <a:br>
                  <a:rPr lang="en" altLang="ja-JP" dirty="0"/>
                </a:br>
                <a:r>
                  <a:rPr lang="en" altLang="ja-JP" sz="1200" dirty="0">
                    <a:latin typeface="Helvetica Neue" panose="02000503000000020004" pitchFamily="2" charset="0"/>
                    <a:ea typeface="Helvetica Neue" panose="02000503000000020004" pitchFamily="2" charset="0"/>
                    <a:cs typeface="Helvetica Neue" panose="02000503000000020004" pitchFamily="2" charset="0"/>
                  </a:rPr>
                  <a:t>The time resolution was improved with increasing HV </a:t>
                </a:r>
                <a:r>
                  <a:rPr lang="en" altLang="ja-JP" dirty="0"/>
                  <a:t>and reached its best performance above 1500(fifteen hundred) volts.</a:t>
                </a:r>
                <a:br>
                  <a:rPr lang="en" altLang="ja-JP" dirty="0"/>
                </a:br>
                <a:r>
                  <a:rPr lang="en" altLang="ja-JP" sz="1200" dirty="0">
                    <a:latin typeface="Helvetica Neue" panose="02000503000000020004" pitchFamily="2" charset="0"/>
                    <a:ea typeface="Helvetica Neue" panose="02000503000000020004" pitchFamily="2" charset="0"/>
                    <a:cs typeface="Helvetica Neue" panose="02000503000000020004" pitchFamily="2" charset="0"/>
                  </a:rPr>
                  <a:t>This is because the spread of electron transit time inside the PMT decreases with higher HV.</a:t>
                </a:r>
              </a:p>
              <a:p>
                <a:endParaRPr lang="en" altLang="ja-JP" dirty="0"/>
              </a:p>
              <a:p>
                <a:r>
                  <a:rPr lang="en" altLang="ja-JP" dirty="0"/>
                  <a:t>In the second test, we fixed the HV and changes the discriminator threshold.</a:t>
                </a:r>
                <a:br>
                  <a:rPr lang="en" altLang="ja-JP" dirty="0"/>
                </a:br>
                <a:r>
                  <a:rPr lang="en" altLang="ja-JP" dirty="0"/>
                  <a:t>The best time resolution was obtained when the threshold level was between 7 and 15 percent of the signal pulse height.</a:t>
                </a:r>
                <a:br>
                  <a:rPr lang="en" altLang="ja-JP" dirty="0"/>
                </a:br>
                <a:r>
                  <a:rPr lang="en" altLang="ja-JP" dirty="0"/>
                  <a:t>This is because, </a:t>
                </a:r>
                <a:r>
                  <a:rPr lang="en" altLang="ja-JP" sz="1200" dirty="0">
                    <a:latin typeface="Helvetica Neue" panose="02000503000000020004" pitchFamily="2" charset="0"/>
                    <a:ea typeface="Helvetica Neue" panose="02000503000000020004" pitchFamily="2" charset="0"/>
                    <a:cs typeface="Helvetica Neue" panose="02000503000000020004" pitchFamily="2" charset="0"/>
                  </a:rPr>
                  <a:t>Too low or too high thresholds cause time jitter increasing. Due to, for example, noise in the signal slope.</a:t>
                </a:r>
                <a:endParaRPr lang="en" altLang="ja-JP" dirty="0"/>
              </a:p>
            </p:txBody>
          </p:sp>
        </mc:Choice>
        <mc:Fallback xmlns="">
          <p:sp>
            <p:nvSpPr>
              <p:cNvPr id="3" name="ノート プレースホルダー 2"/>
              <p:cNvSpPr>
                <a:spLocks noGrp="1"/>
              </p:cNvSpPr>
              <p:nvPr>
                <p:ph type="body" idx="1"/>
              </p:nvPr>
            </p:nvSpPr>
            <p:spPr/>
            <p:txBody>
              <a:bodyPr/>
              <a:lstStyle/>
              <a:p>
                <a:r>
                  <a:rPr lang="en" altLang="ja-JP" dirty="0"/>
                  <a:t>Next, I will move on to the experimental results.</a:t>
                </a:r>
                <a:br>
                  <a:rPr lang="en" altLang="ja-JP" dirty="0"/>
                </a:br>
                <a:r>
                  <a:rPr lang="en" altLang="ja-JP" dirty="0"/>
                  <a:t>We constructed three plastic scintillation detectors using various combinations of the scintillators and PMTs I mentioned earlier.</a:t>
                </a:r>
                <a:r>
                  <a:rPr lang="en" altLang="ja-JP" baseline="0" dirty="0"/>
                  <a:t> </a:t>
                </a:r>
                <a:r>
                  <a:rPr lang="en" altLang="ja-JP" dirty="0"/>
                  <a:t>This performance test was carried out using a 420-MeV per nucleon </a:t>
                </a:r>
                <a:r>
                  <a:rPr kumimoji="1" lang="ar-AE" altLang="ja-JP" sz="1200" i="0" kern="1200">
                    <a:solidFill>
                      <a:schemeClr val="tx1"/>
                    </a:solidFill>
                    <a:latin typeface="+mn-lt"/>
                    <a:ea typeface="+mn-ea"/>
                    <a:cs typeface="+mn-cs"/>
                  </a:rPr>
                  <a:t>〖^132</a:t>
                </a:r>
                <a:r>
                  <a:rPr kumimoji="1" lang="ja-JP" altLang="en-US" sz="1200" i="0" kern="1200">
                    <a:solidFill>
                      <a:schemeClr val="tx1"/>
                    </a:solidFill>
                    <a:latin typeface="+mn-lt"/>
                    <a:ea typeface="+mn-ea"/>
                    <a:cs typeface="+mn-cs"/>
                  </a:rPr>
                  <a:t>〗</a:t>
                </a:r>
                <a:r>
                  <a:rPr lang="en" altLang="ja-JP" dirty="0"/>
                  <a:t>Xe primary beam.</a:t>
                </a:r>
              </a:p>
              <a:p>
                <a:endParaRPr lang="en" altLang="ja-JP" dirty="0"/>
              </a:p>
              <a:p>
                <a:r>
                  <a:rPr lang="en" altLang="ja-JP" dirty="0"/>
                  <a:t>As a first step, we optimized the high voltage and discriminator threshold for the </a:t>
                </a:r>
                <a:r>
                  <a:rPr lang="en" altLang="ja-JP" dirty="0" err="1"/>
                  <a:t>PMTs.</a:t>
                </a:r>
                <a:endParaRPr lang="en" altLang="ja-JP" dirty="0"/>
              </a:p>
              <a:p>
                <a:r>
                  <a:rPr lang="en" altLang="ja-JP" dirty="0"/>
                  <a:t>To determine the optimal condition for the high voltage for the PMTs, we fixed the discriminator threshold at –100 mV and varied the high voltage from 1000 to 1750 volts, which was the maximum available voltage.</a:t>
                </a:r>
                <a:br>
                  <a:rPr lang="en" altLang="ja-JP" dirty="0"/>
                </a:br>
                <a:r>
                  <a:rPr lang="en" altLang="ja-JP" dirty="0"/>
                  <a:t>We observed that the time resolution improved as the HV increased and reached its best performance above 1500 volts.</a:t>
                </a:r>
                <a:br>
                  <a:rPr lang="en" altLang="ja-JP" dirty="0"/>
                </a:br>
                <a:r>
                  <a:rPr lang="en" altLang="ja-JP" dirty="0"/>
                  <a:t>This can be explained by the reduced spread of electron transit time inside the PMT at higher voltages.</a:t>
                </a:r>
              </a:p>
              <a:p>
                <a:endParaRPr lang="en" altLang="ja-JP" dirty="0"/>
              </a:p>
              <a:p>
                <a:r>
                  <a:rPr lang="en" altLang="ja-JP" dirty="0"/>
                  <a:t>In the second test, we fixed the HV and varied the discriminator threshold.</a:t>
                </a:r>
                <a:br>
                  <a:rPr lang="en" altLang="ja-JP" dirty="0"/>
                </a:br>
                <a:r>
                  <a:rPr lang="en" altLang="ja-JP" dirty="0"/>
                  <a:t>The best time resolution was obtained when the threshold level was between 7 and 15 percent of the signal pulse height.</a:t>
                </a:r>
                <a:br>
                  <a:rPr lang="en" altLang="ja-JP" dirty="0"/>
                </a:br>
                <a:r>
                  <a:rPr lang="en" altLang="ja-JP" dirty="0"/>
                  <a:t>If the threshold is too low or too high, time jitter increases due to noise fluctuations on the signal slope.</a:t>
                </a:r>
                <a:br>
                  <a:rPr lang="en" altLang="ja-JP" dirty="0"/>
                </a:br>
                <a:r>
                  <a:rPr lang="en" altLang="ja-JP" dirty="0"/>
                  <a:t>Under the optimal condition, the signal slope depends only on the pulse height, so we can correct for that dependence offline and achieve excellent time resolution.</a:t>
                </a:r>
              </a:p>
            </p:txBody>
          </p:sp>
        </mc:Fallback>
      </mc:AlternateContent>
      <p:sp>
        <p:nvSpPr>
          <p:cNvPr id="4" name="スライド番号プレースホルダー 3"/>
          <p:cNvSpPr>
            <a:spLocks noGrp="1"/>
          </p:cNvSpPr>
          <p:nvPr>
            <p:ph type="sldNum" sz="quarter" idx="5"/>
          </p:nvPr>
        </p:nvSpPr>
        <p:spPr/>
        <p:txBody>
          <a:bodyPr/>
          <a:lstStyle/>
          <a:p>
            <a:fld id="{AB3C2CCC-56C7-2A49-9AA8-4359CE2415E5}" type="slidenum">
              <a:rPr kumimoji="1" lang="ja-JP" altLang="en-US" smtClean="0"/>
              <a:t>9</a:t>
            </a:fld>
            <a:endParaRPr kumimoji="1" lang="ja-JP" altLang="en-US"/>
          </a:p>
        </p:txBody>
      </p:sp>
    </p:spTree>
    <p:extLst>
      <p:ext uri="{BB962C8B-B14F-4D97-AF65-F5344CB8AC3E}">
        <p14:creationId xmlns:p14="http://schemas.microsoft.com/office/powerpoint/2010/main" val="337575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53A415-ED49-79C9-0732-A685E7FB6F3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8332C41-59DE-865B-93E7-DADA9F3AB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4FBD351-F80B-A1EF-E260-CEA3D45A95B7}"/>
              </a:ext>
            </a:extLst>
          </p:cNvPr>
          <p:cNvSpPr>
            <a:spLocks noGrp="1"/>
          </p:cNvSpPr>
          <p:nvPr>
            <p:ph type="dt" sz="half" idx="10"/>
          </p:nvPr>
        </p:nvSpPr>
        <p:spPr/>
        <p:txBody>
          <a:bodyPr/>
          <a:lstStyle/>
          <a:p>
            <a:fld id="{68D24F5F-F140-FB43-8184-2FDC1889FFAF}"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86C98CB2-F153-CCC4-9F84-F3648A1EE6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DF3E2A-1ED8-D409-C252-3E81974D0503}"/>
              </a:ext>
            </a:extLst>
          </p:cNvPr>
          <p:cNvSpPr>
            <a:spLocks noGrp="1"/>
          </p:cNvSpPr>
          <p:nvPr>
            <p:ph type="sldNum" sz="quarter" idx="12"/>
          </p:nvPr>
        </p:nvSpPr>
        <p:spPr/>
        <p:txBody>
          <a:body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407788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B832FC-C8FF-93D6-9FF9-76E9744D9C3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2026C44-25D3-FD6D-D742-4A3870D176B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4EFA86-ED79-6792-C7BF-E0ACC0F93B57}"/>
              </a:ext>
            </a:extLst>
          </p:cNvPr>
          <p:cNvSpPr>
            <a:spLocks noGrp="1"/>
          </p:cNvSpPr>
          <p:nvPr>
            <p:ph type="dt" sz="half" idx="10"/>
          </p:nvPr>
        </p:nvSpPr>
        <p:spPr/>
        <p:txBody>
          <a:bodyPr/>
          <a:lstStyle/>
          <a:p>
            <a:fld id="{68D24F5F-F140-FB43-8184-2FDC1889FFAF}"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7C44BBCD-8383-D3BB-D68B-4F45DC2916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091E98-1FAB-0F39-DC8B-1C6A0C456309}"/>
              </a:ext>
            </a:extLst>
          </p:cNvPr>
          <p:cNvSpPr>
            <a:spLocks noGrp="1"/>
          </p:cNvSpPr>
          <p:nvPr>
            <p:ph type="sldNum" sz="quarter" idx="12"/>
          </p:nvPr>
        </p:nvSpPr>
        <p:spPr/>
        <p:txBody>
          <a:body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141789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5D9E8D8-CD4E-42B1-82A0-A98F1DC6411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21D57D-12E2-6709-EC93-F06817D0EED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4F4F4D-E665-F51A-6CBB-73FAAF0591E0}"/>
              </a:ext>
            </a:extLst>
          </p:cNvPr>
          <p:cNvSpPr>
            <a:spLocks noGrp="1"/>
          </p:cNvSpPr>
          <p:nvPr>
            <p:ph type="dt" sz="half" idx="10"/>
          </p:nvPr>
        </p:nvSpPr>
        <p:spPr/>
        <p:txBody>
          <a:bodyPr/>
          <a:lstStyle/>
          <a:p>
            <a:fld id="{68D24F5F-F140-FB43-8184-2FDC1889FFAF}"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A9A17138-5D44-C907-94ED-B0509251D4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35AB4C-2B4D-5A98-9372-C1BA8901420C}"/>
              </a:ext>
            </a:extLst>
          </p:cNvPr>
          <p:cNvSpPr>
            <a:spLocks noGrp="1"/>
          </p:cNvSpPr>
          <p:nvPr>
            <p:ph type="sldNum" sz="quarter" idx="12"/>
          </p:nvPr>
        </p:nvSpPr>
        <p:spPr/>
        <p:txBody>
          <a:body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382167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5BFEF-2B09-F22E-E405-BAE49145948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F55EAC-FAF2-F3CF-5221-EBC22BD680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4607BB-10BE-EA65-8F04-43B06304641E}"/>
              </a:ext>
            </a:extLst>
          </p:cNvPr>
          <p:cNvSpPr>
            <a:spLocks noGrp="1"/>
          </p:cNvSpPr>
          <p:nvPr>
            <p:ph type="dt" sz="half" idx="10"/>
          </p:nvPr>
        </p:nvSpPr>
        <p:spPr/>
        <p:txBody>
          <a:bodyPr/>
          <a:lstStyle/>
          <a:p>
            <a:fld id="{68D24F5F-F140-FB43-8184-2FDC1889FFAF}"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6D77E691-57D0-3043-50E2-8C29A4E8B5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C0062A-047F-A1AB-D22A-F4D682DF1A18}"/>
              </a:ext>
            </a:extLst>
          </p:cNvPr>
          <p:cNvSpPr>
            <a:spLocks noGrp="1"/>
          </p:cNvSpPr>
          <p:nvPr>
            <p:ph type="sldNum" sz="quarter" idx="12"/>
          </p:nvPr>
        </p:nvSpPr>
        <p:spPr/>
        <p:txBody>
          <a:body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63771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48108A-72C0-549C-B344-6835E782D15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62BD55-64EA-4D99-0E80-09C5A4B98E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E6948DC-A6C2-34CA-0AD8-57B93DC6C3F5}"/>
              </a:ext>
            </a:extLst>
          </p:cNvPr>
          <p:cNvSpPr>
            <a:spLocks noGrp="1"/>
          </p:cNvSpPr>
          <p:nvPr>
            <p:ph type="dt" sz="half" idx="10"/>
          </p:nvPr>
        </p:nvSpPr>
        <p:spPr/>
        <p:txBody>
          <a:bodyPr/>
          <a:lstStyle/>
          <a:p>
            <a:fld id="{68D24F5F-F140-FB43-8184-2FDC1889FFAF}"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D2B790EC-B4D6-DC26-8788-6A5ADF17D5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E9E300-4CD3-1117-04BB-DEF929FB43CE}"/>
              </a:ext>
            </a:extLst>
          </p:cNvPr>
          <p:cNvSpPr>
            <a:spLocks noGrp="1"/>
          </p:cNvSpPr>
          <p:nvPr>
            <p:ph type="sldNum" sz="quarter" idx="12"/>
          </p:nvPr>
        </p:nvSpPr>
        <p:spPr/>
        <p:txBody>
          <a:body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100888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887D3-DC48-1BB6-3C2F-469C7C3B0FA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74D8C05-B811-631A-03AA-03F73D20A46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EF04E46-97A9-C424-C116-4D114855668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B737289-0ACF-59C5-3456-85EC5DE6CCFE}"/>
              </a:ext>
            </a:extLst>
          </p:cNvPr>
          <p:cNvSpPr>
            <a:spLocks noGrp="1"/>
          </p:cNvSpPr>
          <p:nvPr>
            <p:ph type="dt" sz="half" idx="10"/>
          </p:nvPr>
        </p:nvSpPr>
        <p:spPr/>
        <p:txBody>
          <a:bodyPr/>
          <a:lstStyle/>
          <a:p>
            <a:fld id="{68D24F5F-F140-FB43-8184-2FDC1889FFAF}" type="datetimeFigureOut">
              <a:rPr kumimoji="1" lang="ja-JP" altLang="en-US" smtClean="0"/>
              <a:t>2025/10/20</a:t>
            </a:fld>
            <a:endParaRPr kumimoji="1" lang="ja-JP" altLang="en-US"/>
          </a:p>
        </p:txBody>
      </p:sp>
      <p:sp>
        <p:nvSpPr>
          <p:cNvPr id="6" name="フッター プレースホルダー 5">
            <a:extLst>
              <a:ext uri="{FF2B5EF4-FFF2-40B4-BE49-F238E27FC236}">
                <a16:creationId xmlns:a16="http://schemas.microsoft.com/office/drawing/2014/main" id="{D4662F2D-3922-6873-ACD2-9FCAD07E5C7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7D92B3-7718-24DA-A5DF-9F2067ABCC19}"/>
              </a:ext>
            </a:extLst>
          </p:cNvPr>
          <p:cNvSpPr>
            <a:spLocks noGrp="1"/>
          </p:cNvSpPr>
          <p:nvPr>
            <p:ph type="sldNum" sz="quarter" idx="12"/>
          </p:nvPr>
        </p:nvSpPr>
        <p:spPr/>
        <p:txBody>
          <a:body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153616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23C170-8C60-149C-1F51-B20095D871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D282D5-7FA2-4FAE-78D1-E4A40D902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2E14CEB-F1BB-88C2-7556-9C94F145DA8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44E617-AD9F-7FCA-E376-1301FAFEF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8219FD7-500C-540B-4ACF-03B90803B1F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7140885-993F-B349-91D8-5AB869CFEF78}"/>
              </a:ext>
            </a:extLst>
          </p:cNvPr>
          <p:cNvSpPr>
            <a:spLocks noGrp="1"/>
          </p:cNvSpPr>
          <p:nvPr>
            <p:ph type="dt" sz="half" idx="10"/>
          </p:nvPr>
        </p:nvSpPr>
        <p:spPr/>
        <p:txBody>
          <a:bodyPr/>
          <a:lstStyle/>
          <a:p>
            <a:fld id="{68D24F5F-F140-FB43-8184-2FDC1889FFAF}" type="datetimeFigureOut">
              <a:rPr kumimoji="1" lang="ja-JP" altLang="en-US" smtClean="0"/>
              <a:t>2025/10/20</a:t>
            </a:fld>
            <a:endParaRPr kumimoji="1" lang="ja-JP" altLang="en-US"/>
          </a:p>
        </p:txBody>
      </p:sp>
      <p:sp>
        <p:nvSpPr>
          <p:cNvPr id="8" name="フッター プレースホルダー 7">
            <a:extLst>
              <a:ext uri="{FF2B5EF4-FFF2-40B4-BE49-F238E27FC236}">
                <a16:creationId xmlns:a16="http://schemas.microsoft.com/office/drawing/2014/main" id="{2D09759D-0149-14D4-2493-53036A96623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AC62C9C-101A-C33C-077E-FDF4FB909923}"/>
              </a:ext>
            </a:extLst>
          </p:cNvPr>
          <p:cNvSpPr>
            <a:spLocks noGrp="1"/>
          </p:cNvSpPr>
          <p:nvPr>
            <p:ph type="sldNum" sz="quarter" idx="12"/>
          </p:nvPr>
        </p:nvSpPr>
        <p:spPr/>
        <p:txBody>
          <a:body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189507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8EDEC-4ECF-85DF-7CF6-80E3F82ABE1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FC2C8A1-5825-7E63-47B8-B34BD37145D3}"/>
              </a:ext>
            </a:extLst>
          </p:cNvPr>
          <p:cNvSpPr>
            <a:spLocks noGrp="1"/>
          </p:cNvSpPr>
          <p:nvPr>
            <p:ph type="dt" sz="half" idx="10"/>
          </p:nvPr>
        </p:nvSpPr>
        <p:spPr/>
        <p:txBody>
          <a:bodyPr/>
          <a:lstStyle/>
          <a:p>
            <a:fld id="{68D24F5F-F140-FB43-8184-2FDC1889FFAF}" type="datetimeFigureOut">
              <a:rPr kumimoji="1" lang="ja-JP" altLang="en-US" smtClean="0"/>
              <a:t>2025/10/20</a:t>
            </a:fld>
            <a:endParaRPr kumimoji="1" lang="ja-JP" altLang="en-US"/>
          </a:p>
        </p:txBody>
      </p:sp>
      <p:sp>
        <p:nvSpPr>
          <p:cNvPr id="4" name="フッター プレースホルダー 3">
            <a:extLst>
              <a:ext uri="{FF2B5EF4-FFF2-40B4-BE49-F238E27FC236}">
                <a16:creationId xmlns:a16="http://schemas.microsoft.com/office/drawing/2014/main" id="{122287B5-9DC7-D593-26E2-5323A1A694A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E4BC15-D0CC-4F67-1517-A0BC6BE1FCED}"/>
              </a:ext>
            </a:extLst>
          </p:cNvPr>
          <p:cNvSpPr>
            <a:spLocks noGrp="1"/>
          </p:cNvSpPr>
          <p:nvPr>
            <p:ph type="sldNum" sz="quarter" idx="12"/>
          </p:nvPr>
        </p:nvSpPr>
        <p:spPr/>
        <p:txBody>
          <a:body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9381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2F9BE8-8F68-91DC-28EA-7075DC153280}"/>
              </a:ext>
            </a:extLst>
          </p:cNvPr>
          <p:cNvSpPr>
            <a:spLocks noGrp="1"/>
          </p:cNvSpPr>
          <p:nvPr>
            <p:ph type="dt" sz="half" idx="10"/>
          </p:nvPr>
        </p:nvSpPr>
        <p:spPr/>
        <p:txBody>
          <a:bodyPr/>
          <a:lstStyle/>
          <a:p>
            <a:fld id="{68D24F5F-F140-FB43-8184-2FDC1889FFAF}" type="datetimeFigureOut">
              <a:rPr kumimoji="1" lang="ja-JP" altLang="en-US" smtClean="0"/>
              <a:t>2025/10/20</a:t>
            </a:fld>
            <a:endParaRPr kumimoji="1" lang="ja-JP" altLang="en-US"/>
          </a:p>
        </p:txBody>
      </p:sp>
      <p:sp>
        <p:nvSpPr>
          <p:cNvPr id="3" name="フッター プレースホルダー 2">
            <a:extLst>
              <a:ext uri="{FF2B5EF4-FFF2-40B4-BE49-F238E27FC236}">
                <a16:creationId xmlns:a16="http://schemas.microsoft.com/office/drawing/2014/main" id="{F546D1FD-4B70-C5F4-6F36-FF9FF024D63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DB57D6D-CFEB-0716-6164-F51E76E6266E}"/>
              </a:ext>
            </a:extLst>
          </p:cNvPr>
          <p:cNvSpPr>
            <a:spLocks noGrp="1"/>
          </p:cNvSpPr>
          <p:nvPr>
            <p:ph type="sldNum" sz="quarter" idx="12"/>
          </p:nvPr>
        </p:nvSpPr>
        <p:spPr/>
        <p:txBody>
          <a:body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249049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FC57BA-C54C-1DBF-CA60-03897C212ED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064C3D-C163-FFD8-10D7-38325A853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316AE4-EDA6-6EED-F638-10B153F5A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6F6235-2671-E490-B6F3-91FE2E3E797C}"/>
              </a:ext>
            </a:extLst>
          </p:cNvPr>
          <p:cNvSpPr>
            <a:spLocks noGrp="1"/>
          </p:cNvSpPr>
          <p:nvPr>
            <p:ph type="dt" sz="half" idx="10"/>
          </p:nvPr>
        </p:nvSpPr>
        <p:spPr/>
        <p:txBody>
          <a:bodyPr/>
          <a:lstStyle/>
          <a:p>
            <a:fld id="{68D24F5F-F140-FB43-8184-2FDC1889FFAF}" type="datetimeFigureOut">
              <a:rPr kumimoji="1" lang="ja-JP" altLang="en-US" smtClean="0"/>
              <a:t>2025/10/20</a:t>
            </a:fld>
            <a:endParaRPr kumimoji="1" lang="ja-JP" altLang="en-US"/>
          </a:p>
        </p:txBody>
      </p:sp>
      <p:sp>
        <p:nvSpPr>
          <p:cNvPr id="6" name="フッター プレースホルダー 5">
            <a:extLst>
              <a:ext uri="{FF2B5EF4-FFF2-40B4-BE49-F238E27FC236}">
                <a16:creationId xmlns:a16="http://schemas.microsoft.com/office/drawing/2014/main" id="{33F80E17-2CC2-D0F4-C6CB-B0082BCBCA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0A4493-B4B5-EA5A-CEDA-D9DFB8162468}"/>
              </a:ext>
            </a:extLst>
          </p:cNvPr>
          <p:cNvSpPr>
            <a:spLocks noGrp="1"/>
          </p:cNvSpPr>
          <p:nvPr>
            <p:ph type="sldNum" sz="quarter" idx="12"/>
          </p:nvPr>
        </p:nvSpPr>
        <p:spPr/>
        <p:txBody>
          <a:body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696073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09E94-EEFB-82DC-8984-82F821354C6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B0F6914-97FC-2FBE-FF6D-08E41AF330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4F525FB-5AF4-0713-6E92-8789FE04C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AA9E138-70A0-42A3-EAE6-FD69F410480E}"/>
              </a:ext>
            </a:extLst>
          </p:cNvPr>
          <p:cNvSpPr>
            <a:spLocks noGrp="1"/>
          </p:cNvSpPr>
          <p:nvPr>
            <p:ph type="dt" sz="half" idx="10"/>
          </p:nvPr>
        </p:nvSpPr>
        <p:spPr/>
        <p:txBody>
          <a:bodyPr/>
          <a:lstStyle/>
          <a:p>
            <a:fld id="{68D24F5F-F140-FB43-8184-2FDC1889FFAF}" type="datetimeFigureOut">
              <a:rPr kumimoji="1" lang="ja-JP" altLang="en-US" smtClean="0"/>
              <a:t>2025/10/20</a:t>
            </a:fld>
            <a:endParaRPr kumimoji="1" lang="ja-JP" altLang="en-US"/>
          </a:p>
        </p:txBody>
      </p:sp>
      <p:sp>
        <p:nvSpPr>
          <p:cNvPr id="6" name="フッター プレースホルダー 5">
            <a:extLst>
              <a:ext uri="{FF2B5EF4-FFF2-40B4-BE49-F238E27FC236}">
                <a16:creationId xmlns:a16="http://schemas.microsoft.com/office/drawing/2014/main" id="{AC6041E2-5D0E-AD64-6782-91C469B867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1DA932A-5A52-D96E-E828-C0AC7C65104E}"/>
              </a:ext>
            </a:extLst>
          </p:cNvPr>
          <p:cNvSpPr>
            <a:spLocks noGrp="1"/>
          </p:cNvSpPr>
          <p:nvPr>
            <p:ph type="sldNum" sz="quarter" idx="12"/>
          </p:nvPr>
        </p:nvSpPr>
        <p:spPr/>
        <p:txBody>
          <a:body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372513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108317-0C04-F34D-AC0E-E663E33B3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E73B3A-8589-5368-CE00-F738207146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F08B44-9B35-D5DC-FE08-3C440464A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D24F5F-F140-FB43-8184-2FDC1889FFAF}"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9CF59194-C822-9DDC-31F2-FCD4610BC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F7C1C27-90A3-D7AF-7867-3DD8A2168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AC48FF-47BB-3244-A26C-E2E9807F32FA}" type="slidenum">
              <a:rPr kumimoji="1" lang="ja-JP" altLang="en-US" smtClean="0"/>
              <a:t>‹#›</a:t>
            </a:fld>
            <a:endParaRPr kumimoji="1" lang="ja-JP" altLang="en-US"/>
          </a:p>
        </p:txBody>
      </p:sp>
    </p:spTree>
    <p:extLst>
      <p:ext uri="{BB962C8B-B14F-4D97-AF65-F5344CB8AC3E}">
        <p14:creationId xmlns:p14="http://schemas.microsoft.com/office/powerpoint/2010/main" val="3057296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1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emf"/><Relationship Id="rId7" Type="http://schemas.openxmlformats.org/officeDocument/2006/relationships/image" Target="../media/image4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50.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70.png"/><Relationship Id="rId2" Type="http://schemas.openxmlformats.org/officeDocument/2006/relationships/image" Target="../media/image44.emf"/><Relationship Id="rId1" Type="http://schemas.openxmlformats.org/officeDocument/2006/relationships/slideLayout" Target="../slideLayouts/slideLayout7.xml"/><Relationship Id="rId6" Type="http://schemas.openxmlformats.org/officeDocument/2006/relationships/image" Target="../media/image160.png"/></Relationships>
</file>

<file path=ppt/slides/_rels/slide1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image" Target="../media/image3.em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4.emf"/><Relationship Id="rId9" Type="http://schemas.openxmlformats.org/officeDocument/2006/relationships/image" Target="../media/image5.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eljentechnology.com/products/plastic-scintillators/ej-232-ej-232q"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hamamatsu.su/files/uploads/pdf/.../r13478_r13449_r13408_r13089_tpmh1363e.pdf" TargetMode="External"/><Relationship Id="rId5" Type="http://schemas.openxmlformats.org/officeDocument/2006/relationships/image" Target="../media/image60.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E1F23-41CA-4B06-82F7-9B320EA472A7}"/>
              </a:ext>
            </a:extLst>
          </p:cNvPr>
          <p:cNvSpPr>
            <a:spLocks noGrp="1"/>
          </p:cNvSpPr>
          <p:nvPr>
            <p:ph type="ctrTitle"/>
          </p:nvPr>
        </p:nvSpPr>
        <p:spPr>
          <a:xfrm>
            <a:off x="253509" y="39026"/>
            <a:ext cx="10992897" cy="1909763"/>
          </a:xfrm>
        </p:spPr>
        <p:txBody>
          <a:bodyPr>
            <a:normAutofit/>
          </a:bodyPr>
          <a:lstStyle/>
          <a:p>
            <a:pPr algn="l"/>
            <a:r>
              <a:rPr kumimoji="1" lang="en-US" altLang="ja-JP" sz="40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Development of </a:t>
            </a:r>
            <a:r>
              <a:rPr lang="en" altLang="ja-JP" sz="40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the Fast Plastic Scintillation</a:t>
            </a:r>
            <a:r>
              <a:rPr lang="ja-JP" altLang="en-US" sz="40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sz="40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Detector for High-Resolution Velocity </a:t>
            </a:r>
            <a:r>
              <a:rPr lang="el-GR" altLang="ja-JP" sz="4000" b="1" i="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β</a:t>
            </a:r>
            <a:r>
              <a:rPr lang="ja-JP" altLang="en-US" sz="4000" b="1" i="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sz="40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Measurements in a Short Flight Path </a:t>
            </a:r>
            <a:endParaRPr kumimoji="1" lang="ja-JP" altLang="en-US" sz="4000" b="1">
              <a:solidFill>
                <a:srgbClr val="0070C0"/>
              </a:solidFill>
              <a:latin typeface="Helvetica Neue" panose="02000503000000020004" pitchFamily="2" charset="0"/>
              <a:cs typeface="Helvetica Neue" panose="02000503000000020004" pitchFamily="2" charset="0"/>
            </a:endParaRPr>
          </a:p>
        </p:txBody>
      </p:sp>
      <p:sp>
        <p:nvSpPr>
          <p:cNvPr id="4" name="Collaborators">
            <a:extLst>
              <a:ext uri="{FF2B5EF4-FFF2-40B4-BE49-F238E27FC236}">
                <a16:creationId xmlns:a16="http://schemas.microsoft.com/office/drawing/2014/main" id="{FCDB7E1F-9C7E-CD6B-E9B7-5CE060A2074F}"/>
              </a:ext>
            </a:extLst>
          </p:cNvPr>
          <p:cNvSpPr txBox="1"/>
          <p:nvPr/>
        </p:nvSpPr>
        <p:spPr>
          <a:xfrm>
            <a:off x="253509" y="3414312"/>
            <a:ext cx="1806585" cy="441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defTabSz="584200">
              <a:defRPr sz="2200" b="1">
                <a:solidFill>
                  <a:srgbClr val="000000"/>
                </a:solidFill>
                <a:latin typeface="Helvetica Neue"/>
                <a:ea typeface="Helvetica Neue"/>
                <a:cs typeface="Helvetica Neue"/>
                <a:sym typeface="Helvetica Neue"/>
              </a:defRPr>
            </a:lvl1pPr>
          </a:lstStyle>
          <a:p>
            <a:r>
              <a:rPr b="0" i="1" dirty="0">
                <a:solidFill>
                  <a:schemeClr val="tx1">
                    <a:lumMod val="75000"/>
                    <a:lumOff val="25000"/>
                  </a:schemeClr>
                </a:solidFill>
              </a:rPr>
              <a:t>Collaborators</a:t>
            </a:r>
          </a:p>
        </p:txBody>
      </p:sp>
      <p:sp>
        <p:nvSpPr>
          <p:cNvPr id="5" name="Niigata University…">
            <a:extLst>
              <a:ext uri="{FF2B5EF4-FFF2-40B4-BE49-F238E27FC236}">
                <a16:creationId xmlns:a16="http://schemas.microsoft.com/office/drawing/2014/main" id="{6CB3F42A-EA21-B272-D91B-1324CF591720}"/>
              </a:ext>
            </a:extLst>
          </p:cNvPr>
          <p:cNvSpPr txBox="1"/>
          <p:nvPr/>
        </p:nvSpPr>
        <p:spPr>
          <a:xfrm>
            <a:off x="253509" y="3839208"/>
            <a:ext cx="5001779"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457200">
              <a:defRPr sz="2400" i="1">
                <a:solidFill>
                  <a:schemeClr val="accent1">
                    <a:hueOff val="114395"/>
                    <a:lumOff val="-24975"/>
                  </a:schemeClr>
                </a:solidFill>
                <a:latin typeface="Helvetica Neue"/>
                <a:ea typeface="Helvetica Neue"/>
                <a:cs typeface="Helvetica Neue"/>
                <a:sym typeface="Helvetica Neue"/>
              </a:defRPr>
            </a:pPr>
            <a:r>
              <a:rPr sz="2000" dirty="0">
                <a:solidFill>
                  <a:schemeClr val="accent1"/>
                </a:solidFill>
              </a:rPr>
              <a:t>Niigata University</a:t>
            </a:r>
          </a:p>
          <a:p>
            <a:pPr algn="l" defTabSz="457200">
              <a:defRPr sz="2400">
                <a:solidFill>
                  <a:srgbClr val="000000"/>
                </a:solidFill>
                <a:latin typeface="Helvetica Neue"/>
                <a:ea typeface="Helvetica Neue"/>
                <a:cs typeface="Helvetica Neue"/>
                <a:sym typeface="Helvetica Neue"/>
              </a:defRPr>
            </a:pPr>
            <a:r>
              <a:rPr sz="2000" b="1" u="sng" dirty="0">
                <a:solidFill>
                  <a:schemeClr val="tx1">
                    <a:lumMod val="75000"/>
                    <a:lumOff val="25000"/>
                  </a:schemeClr>
                </a:solidFill>
              </a:rPr>
              <a:t>M. </a:t>
            </a:r>
            <a:r>
              <a:rPr lang="en-US" sz="2000" b="1" u="sng" dirty="0">
                <a:solidFill>
                  <a:schemeClr val="tx1">
                    <a:lumMod val="75000"/>
                    <a:lumOff val="25000"/>
                  </a:schemeClr>
                </a:solidFill>
              </a:rPr>
              <a:t>Fukutome</a:t>
            </a:r>
            <a:r>
              <a:rPr sz="2000" dirty="0">
                <a:solidFill>
                  <a:schemeClr val="tx1">
                    <a:lumMod val="75000"/>
                    <a:lumOff val="25000"/>
                  </a:schemeClr>
                </a:solidFill>
              </a:rPr>
              <a:t>, T. </a:t>
            </a:r>
            <a:r>
              <a:rPr sz="2000" dirty="0" err="1">
                <a:solidFill>
                  <a:schemeClr val="tx1">
                    <a:lumMod val="75000"/>
                    <a:lumOff val="25000"/>
                  </a:schemeClr>
                </a:solidFill>
              </a:rPr>
              <a:t>Ohtsubo</a:t>
            </a:r>
            <a:r>
              <a:rPr sz="2000" dirty="0">
                <a:solidFill>
                  <a:schemeClr val="tx1">
                    <a:lumMod val="75000"/>
                    <a:lumOff val="25000"/>
                  </a:schemeClr>
                </a:solidFill>
              </a:rPr>
              <a:t>, T. </a:t>
            </a:r>
            <a:r>
              <a:rPr sz="2000" dirty="0" err="1">
                <a:solidFill>
                  <a:schemeClr val="tx1">
                    <a:lumMod val="75000"/>
                    <a:lumOff val="25000"/>
                  </a:schemeClr>
                </a:solidFill>
              </a:rPr>
              <a:t>Izumikawa</a:t>
            </a:r>
            <a:endParaRPr lang="en-US" sz="2000" dirty="0">
              <a:solidFill>
                <a:schemeClr val="tx1">
                  <a:lumMod val="75000"/>
                  <a:lumOff val="25000"/>
                </a:schemeClr>
              </a:solidFill>
            </a:endParaRPr>
          </a:p>
          <a:p>
            <a:pPr defTabSz="457200">
              <a:defRPr sz="2400" i="1">
                <a:solidFill>
                  <a:schemeClr val="accent1">
                    <a:hueOff val="114395"/>
                    <a:lumOff val="-24975"/>
                  </a:schemeClr>
                </a:solidFill>
                <a:latin typeface="Helvetica Neue"/>
                <a:ea typeface="Helvetica Neue"/>
                <a:cs typeface="Helvetica Neue"/>
                <a:sym typeface="Helvetica Neue"/>
              </a:defRPr>
            </a:pPr>
            <a:r>
              <a:rPr lang="en" altLang="ja-JP" sz="2000" dirty="0">
                <a:solidFill>
                  <a:schemeClr val="accent1"/>
                </a:solidFill>
              </a:rPr>
              <a:t>Osaka University</a:t>
            </a:r>
          </a:p>
          <a:p>
            <a:pPr defTabSz="457200">
              <a:defRPr sz="2400">
                <a:solidFill>
                  <a:srgbClr val="000000"/>
                </a:solidFill>
                <a:latin typeface="Helvetica Neue"/>
                <a:ea typeface="Helvetica Neue"/>
                <a:cs typeface="Helvetica Neue"/>
                <a:sym typeface="Helvetica Neue"/>
              </a:defRPr>
            </a:pPr>
            <a:r>
              <a:rPr lang="en" altLang="ja-JP" sz="2000" dirty="0">
                <a:solidFill>
                  <a:schemeClr val="tx1">
                    <a:lumMod val="75000"/>
                    <a:lumOff val="25000"/>
                  </a:schemeClr>
                </a:solidFill>
              </a:rPr>
              <a:t>M. Fukuda, G. Takayama, R. Taguchi, </a:t>
            </a:r>
          </a:p>
          <a:p>
            <a:pPr defTabSz="457200">
              <a:defRPr sz="2400">
                <a:solidFill>
                  <a:srgbClr val="000000"/>
                </a:solidFill>
                <a:latin typeface="Helvetica Neue"/>
                <a:ea typeface="Helvetica Neue"/>
                <a:cs typeface="Helvetica Neue"/>
                <a:sym typeface="Helvetica Neue"/>
              </a:defRPr>
            </a:pPr>
            <a:r>
              <a:rPr lang="en" altLang="ja-JP" sz="2000" dirty="0">
                <a:solidFill>
                  <a:schemeClr val="tx1">
                    <a:lumMod val="75000"/>
                    <a:lumOff val="25000"/>
                  </a:schemeClr>
                </a:solidFill>
              </a:rPr>
              <a:t>M. Mihara</a:t>
            </a:r>
            <a:endParaRPr sz="2000" dirty="0">
              <a:solidFill>
                <a:schemeClr val="tx1">
                  <a:lumMod val="75000"/>
                  <a:lumOff val="25000"/>
                </a:schemeClr>
              </a:solidFill>
            </a:endParaRPr>
          </a:p>
          <a:p>
            <a:pPr algn="l" defTabSz="457200">
              <a:defRPr sz="2400" i="1">
                <a:solidFill>
                  <a:schemeClr val="accent1">
                    <a:hueOff val="114395"/>
                    <a:lumOff val="-24975"/>
                  </a:schemeClr>
                </a:solidFill>
                <a:latin typeface="Helvetica Neue"/>
                <a:ea typeface="Helvetica Neue"/>
                <a:cs typeface="Helvetica Neue"/>
                <a:sym typeface="Helvetica Neue"/>
              </a:defRPr>
            </a:pPr>
            <a:r>
              <a:rPr sz="2000" dirty="0">
                <a:solidFill>
                  <a:schemeClr val="accent1"/>
                </a:solidFill>
              </a:rPr>
              <a:t>Kyusyu University</a:t>
            </a:r>
          </a:p>
          <a:p>
            <a:pPr algn="l" defTabSz="457200">
              <a:defRPr sz="2400">
                <a:solidFill>
                  <a:srgbClr val="000000"/>
                </a:solidFill>
                <a:latin typeface="Helvetica Neue"/>
                <a:ea typeface="Helvetica Neue"/>
                <a:cs typeface="Helvetica Neue"/>
                <a:sym typeface="Helvetica Neue"/>
              </a:defRPr>
            </a:pPr>
            <a:r>
              <a:rPr sz="2000" dirty="0">
                <a:solidFill>
                  <a:schemeClr val="tx1">
                    <a:lumMod val="75000"/>
                    <a:lumOff val="25000"/>
                  </a:schemeClr>
                </a:solidFill>
              </a:rPr>
              <a:t>M. Tanaka</a:t>
            </a:r>
            <a:endParaRPr lang="en-US" sz="2000" dirty="0">
              <a:solidFill>
                <a:schemeClr val="tx1">
                  <a:lumMod val="75000"/>
                  <a:lumOff val="25000"/>
                </a:schemeClr>
              </a:solidFill>
            </a:endParaRPr>
          </a:p>
          <a:p>
            <a:pPr defTabSz="457200">
              <a:defRPr sz="2400" i="1">
                <a:solidFill>
                  <a:schemeClr val="accent1">
                    <a:hueOff val="114395"/>
                    <a:lumOff val="-24975"/>
                  </a:schemeClr>
                </a:solidFill>
                <a:latin typeface="Helvetica Neue"/>
                <a:ea typeface="Helvetica Neue"/>
                <a:cs typeface="Helvetica Neue"/>
                <a:sym typeface="Helvetica Neue"/>
              </a:defRPr>
            </a:pPr>
            <a:r>
              <a:rPr lang="en" altLang="ja-JP" sz="2000" dirty="0">
                <a:solidFill>
                  <a:schemeClr val="accent1"/>
                </a:solidFill>
              </a:rPr>
              <a:t>Tokyo City University</a:t>
            </a:r>
          </a:p>
          <a:p>
            <a:pPr defTabSz="457200">
              <a:defRPr sz="2400">
                <a:solidFill>
                  <a:srgbClr val="000000"/>
                </a:solidFill>
                <a:latin typeface="Helvetica Neue"/>
                <a:ea typeface="Helvetica Neue"/>
                <a:cs typeface="Helvetica Neue"/>
                <a:sym typeface="Helvetica Neue"/>
              </a:defRPr>
            </a:pPr>
            <a:r>
              <a:rPr lang="en" altLang="ja-JP" sz="2000" dirty="0">
                <a:solidFill>
                  <a:schemeClr val="tx1">
                    <a:lumMod val="75000"/>
                    <a:lumOff val="25000"/>
                  </a:schemeClr>
                </a:solidFill>
              </a:rPr>
              <a:t>D. Nishimura</a:t>
            </a:r>
          </a:p>
        </p:txBody>
      </p:sp>
      <p:sp>
        <p:nvSpPr>
          <p:cNvPr id="6" name="RIKEN iTHEMS…">
            <a:extLst>
              <a:ext uri="{FF2B5EF4-FFF2-40B4-BE49-F238E27FC236}">
                <a16:creationId xmlns:a16="http://schemas.microsoft.com/office/drawing/2014/main" id="{7D3787F9-D229-A3C6-3FAE-B82FB87AEA4E}"/>
              </a:ext>
            </a:extLst>
          </p:cNvPr>
          <p:cNvSpPr txBox="1"/>
          <p:nvPr/>
        </p:nvSpPr>
        <p:spPr>
          <a:xfrm>
            <a:off x="5694066" y="3855458"/>
            <a:ext cx="6134101"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defRPr sz="2400" i="1">
                <a:solidFill>
                  <a:schemeClr val="accent1">
                    <a:hueOff val="114395"/>
                    <a:lumOff val="-24975"/>
                  </a:schemeClr>
                </a:solidFill>
                <a:latin typeface="Helvetica Neue"/>
                <a:ea typeface="Helvetica Neue"/>
                <a:cs typeface="Helvetica Neue"/>
                <a:sym typeface="Helvetica Neue"/>
              </a:defRPr>
            </a:pPr>
            <a:r>
              <a:rPr lang="en" altLang="ja-JP" sz="2000" dirty="0">
                <a:solidFill>
                  <a:schemeClr val="accent1"/>
                </a:solidFill>
              </a:rPr>
              <a:t>Saitama University</a:t>
            </a:r>
          </a:p>
          <a:p>
            <a:pPr defTabSz="457200">
              <a:defRPr sz="2400">
                <a:solidFill>
                  <a:srgbClr val="000000"/>
                </a:solidFill>
                <a:latin typeface="Helvetica Neue"/>
                <a:ea typeface="Helvetica Neue"/>
                <a:cs typeface="Helvetica Neue"/>
                <a:sym typeface="Helvetica Neue"/>
              </a:defRPr>
            </a:pPr>
            <a:r>
              <a:rPr lang="en" altLang="ja-JP" sz="2000" dirty="0">
                <a:solidFill>
                  <a:schemeClr val="tx1">
                    <a:lumMod val="75000"/>
                    <a:lumOff val="25000"/>
                  </a:schemeClr>
                </a:solidFill>
              </a:rPr>
              <a:t>T. Suzuki, T. Yamaguchi</a:t>
            </a:r>
          </a:p>
          <a:p>
            <a:pPr defTabSz="457200">
              <a:defRPr sz="2400" i="1">
                <a:solidFill>
                  <a:schemeClr val="accent1">
                    <a:hueOff val="114395"/>
                    <a:lumOff val="-24975"/>
                  </a:schemeClr>
                </a:solidFill>
                <a:latin typeface="Helvetica Neue"/>
                <a:ea typeface="Helvetica Neue"/>
                <a:cs typeface="Helvetica Neue"/>
                <a:sym typeface="Helvetica Neue"/>
              </a:defRPr>
            </a:pPr>
            <a:r>
              <a:rPr lang="en" altLang="ja-JP" sz="2000" dirty="0">
                <a:solidFill>
                  <a:schemeClr val="accent1"/>
                </a:solidFill>
              </a:rPr>
              <a:t>University of Tsukuba</a:t>
            </a:r>
          </a:p>
          <a:p>
            <a:pPr defTabSz="457200">
              <a:defRPr sz="2400">
                <a:solidFill>
                  <a:srgbClr val="000000"/>
                </a:solidFill>
                <a:latin typeface="Helvetica Neue"/>
                <a:ea typeface="Helvetica Neue"/>
                <a:cs typeface="Helvetica Neue"/>
                <a:sym typeface="Helvetica Neue"/>
              </a:defRPr>
            </a:pPr>
            <a:r>
              <a:rPr lang="en" altLang="ja-JP" sz="2000" dirty="0">
                <a:solidFill>
                  <a:schemeClr val="tx1">
                    <a:lumMod val="75000"/>
                    <a:lumOff val="25000"/>
                  </a:schemeClr>
                </a:solidFill>
              </a:rPr>
              <a:t>T. Moriguchi, A. Ozawa, A. Yano </a:t>
            </a:r>
          </a:p>
          <a:p>
            <a:pPr defTabSz="457200">
              <a:defRPr sz="2400">
                <a:solidFill>
                  <a:srgbClr val="000000"/>
                </a:solidFill>
                <a:latin typeface="Helvetica Neue"/>
                <a:ea typeface="Helvetica Neue"/>
                <a:cs typeface="Helvetica Neue"/>
                <a:sym typeface="Helvetica Neue"/>
              </a:defRPr>
            </a:pPr>
            <a:r>
              <a:rPr lang="en-US" sz="2000" i="1" dirty="0">
                <a:solidFill>
                  <a:schemeClr val="accent1"/>
                </a:solidFill>
              </a:rPr>
              <a:t>Kochi University of Technology</a:t>
            </a:r>
            <a:endParaRPr sz="2000" i="1" dirty="0">
              <a:solidFill>
                <a:schemeClr val="accent1"/>
              </a:solidFill>
            </a:endParaRPr>
          </a:p>
          <a:p>
            <a:pPr algn="l" defTabSz="457200">
              <a:defRPr sz="2400">
                <a:solidFill>
                  <a:srgbClr val="000000"/>
                </a:solidFill>
                <a:latin typeface="Helvetica Neue"/>
                <a:ea typeface="Helvetica Neue"/>
                <a:cs typeface="Helvetica Neue"/>
                <a:sym typeface="Helvetica Neue"/>
              </a:defRPr>
            </a:pPr>
            <a:r>
              <a:rPr lang="en-US" sz="2000" dirty="0">
                <a:solidFill>
                  <a:schemeClr val="tx1">
                    <a:lumMod val="75000"/>
                    <a:lumOff val="25000"/>
                  </a:schemeClr>
                </a:solidFill>
              </a:rPr>
              <a:t>S. Momota</a:t>
            </a:r>
            <a:endParaRPr sz="2000" dirty="0">
              <a:solidFill>
                <a:schemeClr val="tx1">
                  <a:lumMod val="75000"/>
                  <a:lumOff val="25000"/>
                </a:schemeClr>
              </a:solidFill>
            </a:endParaRPr>
          </a:p>
          <a:p>
            <a:pPr algn="l" defTabSz="457200">
              <a:defRPr sz="2400" i="1">
                <a:solidFill>
                  <a:schemeClr val="accent1">
                    <a:hueOff val="114395"/>
                    <a:lumOff val="-24975"/>
                  </a:schemeClr>
                </a:solidFill>
                <a:latin typeface="Helvetica Neue"/>
                <a:ea typeface="Helvetica Neue"/>
                <a:cs typeface="Helvetica Neue"/>
                <a:sym typeface="Helvetica Neue"/>
              </a:defRPr>
            </a:pPr>
            <a:r>
              <a:rPr lang="en-US" sz="2000" dirty="0">
                <a:solidFill>
                  <a:schemeClr val="accent1"/>
                </a:solidFill>
              </a:rPr>
              <a:t>QST</a:t>
            </a:r>
            <a:endParaRPr sz="2000" dirty="0">
              <a:solidFill>
                <a:schemeClr val="accent1"/>
              </a:solidFill>
            </a:endParaRPr>
          </a:p>
          <a:p>
            <a:pPr algn="l" defTabSz="457200">
              <a:defRPr sz="2400">
                <a:solidFill>
                  <a:srgbClr val="000000"/>
                </a:solidFill>
                <a:latin typeface="Helvetica Neue"/>
                <a:ea typeface="Helvetica Neue"/>
                <a:cs typeface="Helvetica Neue"/>
                <a:sym typeface="Helvetica Neue"/>
              </a:defRPr>
            </a:pPr>
            <a:r>
              <a:rPr lang="en-US" sz="2000" dirty="0">
                <a:solidFill>
                  <a:schemeClr val="tx1">
                    <a:lumMod val="75000"/>
                    <a:lumOff val="25000"/>
                  </a:schemeClr>
                </a:solidFill>
              </a:rPr>
              <a:t>A. Kitagawa, S. Fukuda, S. Sato</a:t>
            </a:r>
            <a:endParaRPr sz="2000" dirty="0">
              <a:solidFill>
                <a:schemeClr val="tx1">
                  <a:lumMod val="75000"/>
                  <a:lumOff val="25000"/>
                </a:schemeClr>
              </a:solidFill>
            </a:endParaRPr>
          </a:p>
        </p:txBody>
      </p:sp>
      <p:sp>
        <p:nvSpPr>
          <p:cNvPr id="7" name="Dept. of Physics, Osaka University, Japan…">
            <a:extLst>
              <a:ext uri="{FF2B5EF4-FFF2-40B4-BE49-F238E27FC236}">
                <a16:creationId xmlns:a16="http://schemas.microsoft.com/office/drawing/2014/main" id="{7C67E9AB-3827-2CCD-35AC-460B41789ACD}"/>
              </a:ext>
            </a:extLst>
          </p:cNvPr>
          <p:cNvSpPr txBox="1"/>
          <p:nvPr/>
        </p:nvSpPr>
        <p:spPr>
          <a:xfrm>
            <a:off x="253509" y="1938741"/>
            <a:ext cx="8029442" cy="1161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gn="l" defTabSz="584200">
              <a:lnSpc>
                <a:spcPct val="130000"/>
              </a:lnSpc>
              <a:defRPr sz="2800">
                <a:solidFill>
                  <a:srgbClr val="424242"/>
                </a:solidFill>
                <a:latin typeface="Helvetica Neue"/>
                <a:ea typeface="Helvetica Neue"/>
                <a:cs typeface="Helvetica Neue"/>
                <a:sym typeface="Helvetica Neue"/>
              </a:defRPr>
            </a:pPr>
            <a:r>
              <a:rPr dirty="0">
                <a:solidFill>
                  <a:schemeClr val="tx1">
                    <a:lumMod val="75000"/>
                    <a:lumOff val="25000"/>
                  </a:schemeClr>
                </a:solidFill>
              </a:rPr>
              <a:t>Dept. of Physics, </a:t>
            </a:r>
            <a:r>
              <a:rPr lang="en-US" dirty="0">
                <a:solidFill>
                  <a:schemeClr val="tx1">
                    <a:lumMod val="75000"/>
                    <a:lumOff val="25000"/>
                  </a:schemeClr>
                </a:solidFill>
              </a:rPr>
              <a:t> The U</a:t>
            </a:r>
            <a:r>
              <a:rPr dirty="0">
                <a:solidFill>
                  <a:schemeClr val="tx1">
                    <a:lumMod val="75000"/>
                    <a:lumOff val="25000"/>
                  </a:schemeClr>
                </a:solidFill>
              </a:rPr>
              <a:t>niversity</a:t>
            </a:r>
            <a:r>
              <a:rPr lang="en-US" dirty="0">
                <a:solidFill>
                  <a:schemeClr val="tx1">
                    <a:lumMod val="75000"/>
                    <a:lumOff val="25000"/>
                  </a:schemeClr>
                </a:solidFill>
              </a:rPr>
              <a:t> of Osaka</a:t>
            </a:r>
            <a:r>
              <a:rPr dirty="0">
                <a:solidFill>
                  <a:schemeClr val="tx1">
                    <a:lumMod val="75000"/>
                    <a:lumOff val="25000"/>
                  </a:schemeClr>
                </a:solidFill>
              </a:rPr>
              <a:t>, Japan</a:t>
            </a:r>
            <a:endParaRPr lang="en" dirty="0">
              <a:solidFill>
                <a:schemeClr val="tx1">
                  <a:lumMod val="75000"/>
                  <a:lumOff val="25000"/>
                </a:schemeClr>
              </a:solidFill>
            </a:endParaRPr>
          </a:p>
          <a:p>
            <a:pPr algn="l" defTabSz="584200">
              <a:lnSpc>
                <a:spcPct val="130000"/>
              </a:lnSpc>
              <a:defRPr sz="2800" b="1">
                <a:solidFill>
                  <a:srgbClr val="424242"/>
                </a:solidFill>
                <a:latin typeface="Helvetica Neue"/>
                <a:ea typeface="Helvetica Neue"/>
                <a:cs typeface="Helvetica Neue"/>
                <a:sym typeface="Helvetica Neue"/>
              </a:defRPr>
            </a:pPr>
            <a:r>
              <a:rPr lang="en" dirty="0" err="1">
                <a:solidFill>
                  <a:schemeClr val="tx1">
                    <a:lumMod val="75000"/>
                    <a:lumOff val="25000"/>
                  </a:schemeClr>
                </a:solidFill>
              </a:rPr>
              <a:t>Soshi</a:t>
            </a:r>
            <a:r>
              <a:rPr lang="en" dirty="0">
                <a:solidFill>
                  <a:schemeClr val="tx1">
                    <a:lumMod val="75000"/>
                    <a:lumOff val="25000"/>
                  </a:schemeClr>
                </a:solidFill>
              </a:rPr>
              <a:t> </a:t>
            </a:r>
            <a:r>
              <a:rPr lang="en" dirty="0" err="1">
                <a:solidFill>
                  <a:schemeClr val="tx1">
                    <a:lumMod val="75000"/>
                    <a:lumOff val="25000"/>
                  </a:schemeClr>
                </a:solidFill>
              </a:rPr>
              <a:t>Ishitani</a:t>
            </a:r>
            <a:endParaRPr lang="en" dirty="0">
              <a:solidFill>
                <a:schemeClr val="tx1">
                  <a:lumMod val="75000"/>
                  <a:lumOff val="25000"/>
                </a:schemeClr>
              </a:solidFill>
            </a:endParaRPr>
          </a:p>
        </p:txBody>
      </p:sp>
    </p:spTree>
    <p:extLst>
      <p:ext uri="{BB962C8B-B14F-4D97-AF65-F5344CB8AC3E}">
        <p14:creationId xmlns:p14="http://schemas.microsoft.com/office/powerpoint/2010/main" val="254817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8DEBD-2AEE-513C-C0D6-7915BC4DA5F5}"/>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A2DF69AB-1752-F3DE-A573-067F8FE85282}"/>
              </a:ext>
            </a:extLst>
          </p:cNvPr>
          <p:cNvPicPr>
            <a:picLocks noChangeAspect="1"/>
          </p:cNvPicPr>
          <p:nvPr/>
        </p:nvPicPr>
        <p:blipFill>
          <a:blip r:embed="rId3"/>
          <a:stretch>
            <a:fillRect/>
          </a:stretch>
        </p:blipFill>
        <p:spPr>
          <a:xfrm>
            <a:off x="6841266" y="282837"/>
            <a:ext cx="5350734" cy="4080974"/>
          </a:xfrm>
          <a:prstGeom prst="rect">
            <a:avLst/>
          </a:prstGeom>
        </p:spPr>
      </p:pic>
      <p:sp>
        <p:nvSpPr>
          <p:cNvPr id="3" name="テキスト ボックス 2">
            <a:extLst>
              <a:ext uri="{FF2B5EF4-FFF2-40B4-BE49-F238E27FC236}">
                <a16:creationId xmlns:a16="http://schemas.microsoft.com/office/drawing/2014/main" id="{4E9FFE3B-1037-996F-F018-0BD96254CB58}"/>
              </a:ext>
            </a:extLst>
          </p:cNvPr>
          <p:cNvSpPr txBox="1"/>
          <p:nvPr/>
        </p:nvSpPr>
        <p:spPr>
          <a:xfrm>
            <a:off x="106324" y="127591"/>
            <a:ext cx="7783033"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 Experimental Results</a:t>
            </a:r>
            <a:endParaRPr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8" name="テキスト ボックス 7">
            <a:extLst>
              <a:ext uri="{FF2B5EF4-FFF2-40B4-BE49-F238E27FC236}">
                <a16:creationId xmlns:a16="http://schemas.microsoft.com/office/drawing/2014/main" id="{CCA0E4B7-7BCF-2194-432E-785ABC89801F}"/>
              </a:ext>
            </a:extLst>
          </p:cNvPr>
          <p:cNvSpPr txBox="1"/>
          <p:nvPr/>
        </p:nvSpPr>
        <p:spPr>
          <a:xfrm>
            <a:off x="106324" y="712366"/>
            <a:ext cx="6039060" cy="369332"/>
          </a:xfrm>
          <a:prstGeom prst="rect">
            <a:avLst/>
          </a:prstGeom>
          <a:noFill/>
        </p:spPr>
        <p:txBody>
          <a:bodyPr wrap="square" rtlCol="0">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(ii) Effect of Scintillator Material on Time Resolution</a:t>
            </a:r>
          </a:p>
        </p:txBody>
      </p:sp>
      <mc:AlternateContent xmlns:mc="http://schemas.openxmlformats.org/markup-compatibility/2006" xmlns:a14="http://schemas.microsoft.com/office/drawing/2010/main">
        <mc:Choice Requires="a14">
          <p:graphicFrame>
            <p:nvGraphicFramePr>
              <p:cNvPr id="9" name="表 8">
                <a:extLst>
                  <a:ext uri="{FF2B5EF4-FFF2-40B4-BE49-F238E27FC236}">
                    <a16:creationId xmlns:a16="http://schemas.microsoft.com/office/drawing/2014/main" id="{706A7878-FA97-B58D-AFD7-CBDABAA458A0}"/>
                  </a:ext>
                </a:extLst>
              </p:cNvPr>
              <p:cNvGraphicFramePr>
                <a:graphicFrameLocks noGrp="1"/>
              </p:cNvGraphicFramePr>
              <p:nvPr>
                <p:extLst>
                  <p:ext uri="{D42A27DB-BD31-4B8C-83A1-F6EECF244321}">
                    <p14:modId xmlns:p14="http://schemas.microsoft.com/office/powerpoint/2010/main" val="1836781941"/>
                  </p:ext>
                </p:extLst>
              </p:nvPr>
            </p:nvGraphicFramePr>
            <p:xfrm>
              <a:off x="2213311" y="1440644"/>
              <a:ext cx="4468604" cy="1714519"/>
            </p:xfrm>
            <a:graphic>
              <a:graphicData uri="http://schemas.openxmlformats.org/drawingml/2006/table">
                <a:tbl>
                  <a:tblPr firstRow="1" bandRow="1">
                    <a:tableStyleId>{5C22544A-7EE6-4342-B048-85BDC9FD1C3A}</a:tableStyleId>
                  </a:tblPr>
                  <a:tblGrid>
                    <a:gridCol w="1117151">
                      <a:extLst>
                        <a:ext uri="{9D8B030D-6E8A-4147-A177-3AD203B41FA5}">
                          <a16:colId xmlns:a16="http://schemas.microsoft.com/office/drawing/2014/main" val="3490932078"/>
                        </a:ext>
                      </a:extLst>
                    </a:gridCol>
                    <a:gridCol w="1117151">
                      <a:extLst>
                        <a:ext uri="{9D8B030D-6E8A-4147-A177-3AD203B41FA5}">
                          <a16:colId xmlns:a16="http://schemas.microsoft.com/office/drawing/2014/main" val="3398803031"/>
                        </a:ext>
                      </a:extLst>
                    </a:gridCol>
                    <a:gridCol w="1117151">
                      <a:extLst>
                        <a:ext uri="{9D8B030D-6E8A-4147-A177-3AD203B41FA5}">
                          <a16:colId xmlns:a16="http://schemas.microsoft.com/office/drawing/2014/main" val="2631944233"/>
                        </a:ext>
                      </a:extLst>
                    </a:gridCol>
                    <a:gridCol w="1117151">
                      <a:extLst>
                        <a:ext uri="{9D8B030D-6E8A-4147-A177-3AD203B41FA5}">
                          <a16:colId xmlns:a16="http://schemas.microsoft.com/office/drawing/2014/main" val="290899345"/>
                        </a:ext>
                      </a:extLst>
                    </a:gridCol>
                  </a:tblGrid>
                  <a:tr h="434359">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Detector</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Material</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Size</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PMT</a:t>
                          </a:r>
                          <a:endParaRPr kumimoji="1" lang="ja-JP" altLang="en-US" sz="1100">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1470107975"/>
                      </a:ext>
                    </a:extLst>
                  </a:tr>
                  <a:tr h="368212">
                    <a:tc>
                      <a:txBody>
                        <a:bodyPr/>
                        <a:lstStyle/>
                        <a:p>
                          <a:pPr algn="ct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50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0.5</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R13478</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2829912223"/>
                      </a:ext>
                    </a:extLst>
                  </a:tr>
                  <a:tr h="368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rgbClr val="0432FF"/>
                              </a:solidFill>
                              <a:latin typeface="Helvetica Neue" panose="02000503000000020004" pitchFamily="2" charset="0"/>
                              <a:ea typeface="Helvetica Neue" panose="02000503000000020004" pitchFamily="2" charset="0"/>
                              <a:cs typeface="Helvetica Neue" panose="02000503000000020004" pitchFamily="2" charset="0"/>
                            </a:rPr>
                            <a:t>EJ-232</a:t>
                          </a:r>
                          <a:endParaRPr kumimoji="1" lang="ja-JP" altLang="en-US" sz="1100" b="1">
                            <a:solidFill>
                              <a:srgbClr val="0432FF"/>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65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65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0.2</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4006443552"/>
                      </a:ext>
                    </a:extLst>
                  </a:tr>
                  <a:tr h="368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rgbClr val="008F00"/>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b="1">
                            <a:solidFill>
                              <a:srgbClr val="008F00"/>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65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65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0.2</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2974344068"/>
                      </a:ext>
                    </a:extLst>
                  </a:tr>
                </a:tbl>
              </a:graphicData>
            </a:graphic>
          </p:graphicFrame>
        </mc:Choice>
        <mc:Fallback xmlns="">
          <p:graphicFrame>
            <p:nvGraphicFramePr>
              <p:cNvPr id="9" name="表 8">
                <a:extLst>
                  <a:ext uri="{FF2B5EF4-FFF2-40B4-BE49-F238E27FC236}">
                    <a16:creationId xmlns:a16="http://schemas.microsoft.com/office/drawing/2014/main" id="{706A7878-FA97-B58D-AFD7-CBDABAA458A0}"/>
                  </a:ext>
                </a:extLst>
              </p:cNvPr>
              <p:cNvGraphicFramePr>
                <a:graphicFrameLocks noGrp="1"/>
              </p:cNvGraphicFramePr>
              <p:nvPr>
                <p:extLst>
                  <p:ext uri="{D42A27DB-BD31-4B8C-83A1-F6EECF244321}">
                    <p14:modId xmlns:p14="http://schemas.microsoft.com/office/powerpoint/2010/main" val="1836781941"/>
                  </p:ext>
                </p:extLst>
              </p:nvPr>
            </p:nvGraphicFramePr>
            <p:xfrm>
              <a:off x="2213311" y="1440644"/>
              <a:ext cx="4468604" cy="1714519"/>
            </p:xfrm>
            <a:graphic>
              <a:graphicData uri="http://schemas.openxmlformats.org/drawingml/2006/table">
                <a:tbl>
                  <a:tblPr firstRow="1" bandRow="1">
                    <a:tableStyleId>{5C22544A-7EE6-4342-B048-85BDC9FD1C3A}</a:tableStyleId>
                  </a:tblPr>
                  <a:tblGrid>
                    <a:gridCol w="1117151">
                      <a:extLst>
                        <a:ext uri="{9D8B030D-6E8A-4147-A177-3AD203B41FA5}">
                          <a16:colId xmlns:a16="http://schemas.microsoft.com/office/drawing/2014/main" val="3490932078"/>
                        </a:ext>
                      </a:extLst>
                    </a:gridCol>
                    <a:gridCol w="1117151">
                      <a:extLst>
                        <a:ext uri="{9D8B030D-6E8A-4147-A177-3AD203B41FA5}">
                          <a16:colId xmlns:a16="http://schemas.microsoft.com/office/drawing/2014/main" val="3398803031"/>
                        </a:ext>
                      </a:extLst>
                    </a:gridCol>
                    <a:gridCol w="1117151">
                      <a:extLst>
                        <a:ext uri="{9D8B030D-6E8A-4147-A177-3AD203B41FA5}">
                          <a16:colId xmlns:a16="http://schemas.microsoft.com/office/drawing/2014/main" val="2631944233"/>
                        </a:ext>
                      </a:extLst>
                    </a:gridCol>
                    <a:gridCol w="1117151">
                      <a:extLst>
                        <a:ext uri="{9D8B030D-6E8A-4147-A177-3AD203B41FA5}">
                          <a16:colId xmlns:a16="http://schemas.microsoft.com/office/drawing/2014/main" val="290899345"/>
                        </a:ext>
                      </a:extLst>
                    </a:gridCol>
                  </a:tblGrid>
                  <a:tr h="434359">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Detector</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Material</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Size</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PMT</a:t>
                          </a:r>
                          <a:endParaRPr kumimoji="1" lang="ja-JP" altLang="en-US" sz="1100">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1470107975"/>
                      </a:ext>
                    </a:extLst>
                  </a:tr>
                  <a:tr h="426720">
                    <a:tc>
                      <a:txBody>
                        <a:bodyPr/>
                        <a:lstStyle/>
                        <a:p>
                          <a:pPr algn="ct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endParaRPr lang="ja-JP"/>
                        </a:p>
                      </a:txBody>
                      <a:tcPr anchor="ctr">
                        <a:blipFill>
                          <a:blip r:embed="rId4"/>
                          <a:stretch>
                            <a:fillRect l="-202273" t="-102941" r="-102273" b="-208824"/>
                          </a:stretch>
                        </a:blip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R13478</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2829912223"/>
                      </a:ext>
                    </a:extLst>
                  </a:tr>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rgbClr val="0432FF"/>
                              </a:solidFill>
                              <a:latin typeface="Helvetica Neue" panose="02000503000000020004" pitchFamily="2" charset="0"/>
                              <a:ea typeface="Helvetica Neue" panose="02000503000000020004" pitchFamily="2" charset="0"/>
                              <a:cs typeface="Helvetica Neue" panose="02000503000000020004" pitchFamily="2" charset="0"/>
                            </a:rPr>
                            <a:t>EJ-232</a:t>
                          </a:r>
                          <a:endParaRPr kumimoji="1" lang="ja-JP" altLang="en-US" sz="1100" b="1">
                            <a:solidFill>
                              <a:srgbClr val="0432FF"/>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endParaRPr lang="ja-JP"/>
                        </a:p>
                      </a:txBody>
                      <a:tcPr anchor="ctr">
                        <a:blipFill>
                          <a:blip r:embed="rId4"/>
                          <a:stretch>
                            <a:fillRect l="-202273" t="-202941" r="-102273" b="-108824"/>
                          </a:stretch>
                        </a:blip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4006443552"/>
                      </a:ext>
                    </a:extLst>
                  </a:tr>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rgbClr val="008F00"/>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b="1">
                            <a:solidFill>
                              <a:srgbClr val="008F00"/>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endParaRPr lang="ja-JP"/>
                        </a:p>
                      </a:txBody>
                      <a:tcPr anchor="ctr">
                        <a:blipFill>
                          <a:blip r:embed="rId4"/>
                          <a:stretch>
                            <a:fillRect l="-202273" t="-302941" r="-102273" b="-8824"/>
                          </a:stretch>
                        </a:blip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2974344068"/>
                      </a:ext>
                    </a:extLst>
                  </a:tr>
                </a:tbl>
              </a:graphicData>
            </a:graphic>
          </p:graphicFrame>
        </mc:Fallback>
      </mc:AlternateContent>
      <p:grpSp>
        <p:nvGrpSpPr>
          <p:cNvPr id="10" name="グループ化 9">
            <a:extLst>
              <a:ext uri="{FF2B5EF4-FFF2-40B4-BE49-F238E27FC236}">
                <a16:creationId xmlns:a16="http://schemas.microsoft.com/office/drawing/2014/main" id="{DE6F25D9-AC90-4D5C-DED5-B955410B32D6}"/>
              </a:ext>
            </a:extLst>
          </p:cNvPr>
          <p:cNvGrpSpPr/>
          <p:nvPr/>
        </p:nvGrpSpPr>
        <p:grpSpPr>
          <a:xfrm>
            <a:off x="106324" y="1191775"/>
            <a:ext cx="2031181" cy="1911378"/>
            <a:chOff x="1459270" y="3539339"/>
            <a:chExt cx="2031181" cy="1911378"/>
          </a:xfrm>
        </p:grpSpPr>
        <p:cxnSp>
          <p:nvCxnSpPr>
            <p:cNvPr id="11" name="直線矢印コネクタ 10">
              <a:extLst>
                <a:ext uri="{FF2B5EF4-FFF2-40B4-BE49-F238E27FC236}">
                  <a16:creationId xmlns:a16="http://schemas.microsoft.com/office/drawing/2014/main" id="{972E1D0D-E81D-8D12-3007-45BA6B4C1C37}"/>
                </a:ext>
              </a:extLst>
            </p:cNvPr>
            <p:cNvCxnSpPr/>
            <p:nvPr/>
          </p:nvCxnSpPr>
          <p:spPr>
            <a:xfrm>
              <a:off x="1459270" y="4876800"/>
              <a:ext cx="2031181"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2" name="正方形/長方形 11">
              <a:extLst>
                <a:ext uri="{FF2B5EF4-FFF2-40B4-BE49-F238E27FC236}">
                  <a16:creationId xmlns:a16="http://schemas.microsoft.com/office/drawing/2014/main" id="{666958C3-15EF-F34F-6C15-D0B22202C79F}"/>
                </a:ext>
              </a:extLst>
            </p:cNvPr>
            <p:cNvSpPr/>
            <p:nvPr/>
          </p:nvSpPr>
          <p:spPr>
            <a:xfrm>
              <a:off x="1946787" y="4306529"/>
              <a:ext cx="108155" cy="114054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1FD0070-6874-D364-CFA2-FCDDE65EA579}"/>
                </a:ext>
              </a:extLst>
            </p:cNvPr>
            <p:cNvSpPr/>
            <p:nvPr/>
          </p:nvSpPr>
          <p:spPr>
            <a:xfrm>
              <a:off x="2420782" y="4306529"/>
              <a:ext cx="108155" cy="1140542"/>
            </a:xfrm>
            <a:prstGeom prst="rect">
              <a:avLst/>
            </a:prstGeom>
            <a:solidFill>
              <a:srgbClr val="043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2B389EC-EEE2-5F8A-BDE6-6EDD75B20049}"/>
                </a:ext>
              </a:extLst>
            </p:cNvPr>
            <p:cNvSpPr/>
            <p:nvPr/>
          </p:nvSpPr>
          <p:spPr>
            <a:xfrm>
              <a:off x="2881050" y="4310175"/>
              <a:ext cx="108155" cy="1140542"/>
            </a:xfrm>
            <a:prstGeom prst="rect">
              <a:avLst/>
            </a:prstGeom>
            <a:solidFill>
              <a:srgbClr val="008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2ADD109-6EC3-2942-ABA7-C3B56D35D516}"/>
                </a:ext>
              </a:extLst>
            </p:cNvPr>
            <p:cNvSpPr txBox="1"/>
            <p:nvPr/>
          </p:nvSpPr>
          <p:spPr>
            <a:xfrm rot="16200000">
              <a:off x="1632154" y="3754160"/>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16" name="テキスト ボックス 15">
              <a:extLst>
                <a:ext uri="{FF2B5EF4-FFF2-40B4-BE49-F238E27FC236}">
                  <a16:creationId xmlns:a16="http://schemas.microsoft.com/office/drawing/2014/main" id="{128FA3DE-67F5-0EAB-38A3-520B0D5CDF47}"/>
                </a:ext>
              </a:extLst>
            </p:cNvPr>
            <p:cNvSpPr txBox="1"/>
            <p:nvPr/>
          </p:nvSpPr>
          <p:spPr>
            <a:xfrm rot="16200000">
              <a:off x="2099285" y="3780286"/>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17" name="テキスト ボックス 16">
              <a:extLst>
                <a:ext uri="{FF2B5EF4-FFF2-40B4-BE49-F238E27FC236}">
                  <a16:creationId xmlns:a16="http://schemas.microsoft.com/office/drawing/2014/main" id="{C5E7B433-45F9-B0AB-BA3E-F45C1EB7EAD6}"/>
                </a:ext>
              </a:extLst>
            </p:cNvPr>
            <p:cNvSpPr txBox="1"/>
            <p:nvPr/>
          </p:nvSpPr>
          <p:spPr>
            <a:xfrm rot="16200000">
              <a:off x="2566417" y="3761259"/>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grpSp>
      <p:sp>
        <p:nvSpPr>
          <p:cNvPr id="18" name="テキスト ボックス 17">
            <a:extLst>
              <a:ext uri="{FF2B5EF4-FFF2-40B4-BE49-F238E27FC236}">
                <a16:creationId xmlns:a16="http://schemas.microsoft.com/office/drawing/2014/main" id="{8D6E0AAA-1389-31C7-18AB-4CF6E8E167C1}"/>
              </a:ext>
            </a:extLst>
          </p:cNvPr>
          <p:cNvSpPr txBox="1"/>
          <p:nvPr/>
        </p:nvSpPr>
        <p:spPr>
          <a:xfrm>
            <a:off x="2125493" y="1081698"/>
            <a:ext cx="3556819" cy="369332"/>
          </a:xfrm>
          <a:prstGeom prst="rect">
            <a:avLst/>
          </a:prstGeom>
          <a:noFill/>
        </p:spPr>
        <p:txBody>
          <a:bodyPr wrap="square">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Primary Beam : </a:t>
            </a:r>
            <a:r>
              <a:rPr kumimoji="1" lang="en-US" altLang="ja-JP"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132</a:t>
            </a: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Xe, 420 </a:t>
            </a:r>
            <a:r>
              <a:rPr kumimoji="1" lang="en-US" altLang="ja-JP" i="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a:t>
            </a:r>
            <a:r>
              <a:rPr kumimoji="1" lang="en-US" altLang="ja-JP"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MeV</a:t>
            </a:r>
            <a:endParaRPr lang="ja-JP" altLang="en-US"/>
          </a:p>
        </p:txBody>
      </p:sp>
      <p:sp>
        <p:nvSpPr>
          <p:cNvPr id="21" name="テキスト ボックス 20">
            <a:extLst>
              <a:ext uri="{FF2B5EF4-FFF2-40B4-BE49-F238E27FC236}">
                <a16:creationId xmlns:a16="http://schemas.microsoft.com/office/drawing/2014/main" id="{6265B83C-362D-FEAA-4551-49F6C7EAEDE8}"/>
              </a:ext>
            </a:extLst>
          </p:cNvPr>
          <p:cNvSpPr txBox="1"/>
          <p:nvPr/>
        </p:nvSpPr>
        <p:spPr>
          <a:xfrm>
            <a:off x="9131424" y="1649071"/>
            <a:ext cx="94648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rgbClr val="0432FF"/>
                </a:solidFill>
                <a:latin typeface="Helvetica Neue" panose="02000503000000020004" pitchFamily="2" charset="0"/>
                <a:ea typeface="Helvetica Neue" panose="02000503000000020004" pitchFamily="2" charset="0"/>
                <a:cs typeface="Helvetica Neue" panose="02000503000000020004" pitchFamily="2" charset="0"/>
              </a:rPr>
              <a:t>EJ-232</a:t>
            </a:r>
            <a:endParaRPr kumimoji="1" lang="ja-JP" altLang="en-US" sz="1600" b="1">
              <a:solidFill>
                <a:srgbClr val="0432FF"/>
              </a:solidFill>
              <a:latin typeface="Helvetica Neue" panose="02000503000000020004" pitchFamily="2" charset="0"/>
              <a:cs typeface="Helvetica Neue" panose="02000503000000020004" pitchFamily="2" charset="0"/>
            </a:endParaRPr>
          </a:p>
        </p:txBody>
      </p:sp>
      <p:sp>
        <p:nvSpPr>
          <p:cNvPr id="22" name="テキスト ボックス 21">
            <a:extLst>
              <a:ext uri="{FF2B5EF4-FFF2-40B4-BE49-F238E27FC236}">
                <a16:creationId xmlns:a16="http://schemas.microsoft.com/office/drawing/2014/main" id="{AD059B23-FBA5-6B41-E14B-A8F40B8D3C9E}"/>
              </a:ext>
            </a:extLst>
          </p:cNvPr>
          <p:cNvSpPr txBox="1"/>
          <p:nvPr/>
        </p:nvSpPr>
        <p:spPr>
          <a:xfrm>
            <a:off x="9935491" y="2791730"/>
            <a:ext cx="105923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rgbClr val="008F00"/>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600" b="1">
              <a:solidFill>
                <a:srgbClr val="008F00"/>
              </a:solidFill>
              <a:latin typeface="Helvetica Neue" panose="02000503000000020004" pitchFamily="2" charset="0"/>
              <a:cs typeface="Helvetica Neue" panose="02000503000000020004" pitchFamily="2" charset="0"/>
            </a:endParaRPr>
          </a:p>
        </p:txBody>
      </p:sp>
      <p:sp>
        <p:nvSpPr>
          <p:cNvPr id="2" name="正方形/長方形 1">
            <a:extLst>
              <a:ext uri="{FF2B5EF4-FFF2-40B4-BE49-F238E27FC236}">
                <a16:creationId xmlns:a16="http://schemas.microsoft.com/office/drawing/2014/main" id="{38A1D1B7-FAD5-CC62-CB76-DADD2E8DFC4B}"/>
              </a:ext>
            </a:extLst>
          </p:cNvPr>
          <p:cNvSpPr/>
          <p:nvPr/>
        </p:nvSpPr>
        <p:spPr>
          <a:xfrm>
            <a:off x="9013208" y="543211"/>
            <a:ext cx="1423018" cy="252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 name="正方形/長方形 3">
            <a:extLst>
              <a:ext uri="{FF2B5EF4-FFF2-40B4-BE49-F238E27FC236}">
                <a16:creationId xmlns:a16="http://schemas.microsoft.com/office/drawing/2014/main" id="{F5A81BCC-9359-D731-17F4-8824C524593B}"/>
              </a:ext>
            </a:extLst>
          </p:cNvPr>
          <p:cNvSpPr/>
          <p:nvPr/>
        </p:nvSpPr>
        <p:spPr>
          <a:xfrm>
            <a:off x="10283426" y="533307"/>
            <a:ext cx="1423018" cy="367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9" name="テキスト ボックス 28">
            <a:extLst>
              <a:ext uri="{FF2B5EF4-FFF2-40B4-BE49-F238E27FC236}">
                <a16:creationId xmlns:a16="http://schemas.microsoft.com/office/drawing/2014/main" id="{1F39C008-8F82-2D3F-F6FA-8C4138B4922D}"/>
              </a:ext>
            </a:extLst>
          </p:cNvPr>
          <p:cNvSpPr txBox="1"/>
          <p:nvPr/>
        </p:nvSpPr>
        <p:spPr>
          <a:xfrm>
            <a:off x="8458995" y="510472"/>
            <a:ext cx="3350572" cy="369332"/>
          </a:xfrm>
          <a:prstGeom prst="rect">
            <a:avLst/>
          </a:prstGeom>
          <a:noFill/>
        </p:spPr>
        <p:txBody>
          <a:bodyPr wrap="square">
            <a:spAutoFit/>
          </a:bodyPr>
          <a:lstStyle/>
          <a:p>
            <a:r>
              <a:rPr kumimoji="1" lang="en-US" altLang="ja-JP" b="1" dirty="0">
                <a:latin typeface="Helvetica Neue" panose="02000503000000020004" pitchFamily="2" charset="0"/>
                <a:ea typeface="Helvetica Neue" panose="02000503000000020004" pitchFamily="2" charset="0"/>
                <a:cs typeface="Helvetica Neue" panose="02000503000000020004" pitchFamily="2" charset="0"/>
              </a:rPr>
              <a:t>Effect of Scintillator Material </a:t>
            </a:r>
            <a:endParaRPr lang="ja-JP" altLang="en-US" b="1"/>
          </a:p>
        </p:txBody>
      </p:sp>
      <p:sp>
        <p:nvSpPr>
          <p:cNvPr id="31" name="テキスト ボックス 30">
            <a:extLst>
              <a:ext uri="{FF2B5EF4-FFF2-40B4-BE49-F238E27FC236}">
                <a16:creationId xmlns:a16="http://schemas.microsoft.com/office/drawing/2014/main" id="{42FDB08B-BCC8-A5D3-DC90-2FFC747AF9B7}"/>
              </a:ext>
            </a:extLst>
          </p:cNvPr>
          <p:cNvSpPr txBox="1"/>
          <p:nvPr/>
        </p:nvSpPr>
        <p:spPr>
          <a:xfrm>
            <a:off x="186557" y="3429000"/>
            <a:ext cx="6495356" cy="3293209"/>
          </a:xfrm>
          <a:prstGeom prst="rect">
            <a:avLst/>
          </a:prstGeom>
          <a:noFill/>
        </p:spPr>
        <p:txBody>
          <a:bodyPr wrap="square">
            <a:spAutoFit/>
          </a:bodyPr>
          <a:lstStyle/>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Two detectors,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F3PL2</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and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F3PL3</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have identical geometry and PMTs, but use different scintillator materials:</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 EJ-232</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and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EJ-232Q</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respectively.</a:t>
            </a:r>
          </a:p>
          <a:p>
            <a:endParaRPr lang="en" altLang="ja-JP" sz="1600" dirty="0">
              <a:latin typeface="Helvetica Neue" panose="02000503000000020004" pitchFamily="2" charset="0"/>
              <a:ea typeface="Helvetica Neue" panose="02000503000000020004" pitchFamily="2" charset="0"/>
              <a:cs typeface="Helvetica Neue" panose="02000503000000020004" pitchFamily="2" charset="0"/>
            </a:endParaRPr>
          </a:p>
          <a:p>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EJ-232Q</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is EJ-232 doped with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0.5% benzophenone (a quenching agent)</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a:t>
            </a:r>
            <a:br>
              <a:rPr lang="en" altLang="ja-JP" sz="1600" dirty="0">
                <a:latin typeface="Helvetica Neue" panose="02000503000000020004" pitchFamily="2" charset="0"/>
                <a:ea typeface="Helvetica Neue" panose="02000503000000020004" pitchFamily="2" charset="0"/>
                <a:cs typeface="Helvetica Neue" panose="02000503000000020004" pitchFamily="2" charset="0"/>
              </a:rPr>
            </a:b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It provides a much faster light response, but with significantly reduced light output.</a:t>
            </a:r>
          </a:p>
          <a:p>
            <a:endParaRPr lang="en" altLang="ja-JP" sz="1600" dirty="0">
              <a:latin typeface="Helvetica Neue" panose="02000503000000020004" pitchFamily="2" charset="0"/>
              <a:ea typeface="Helvetica Neue" panose="02000503000000020004" pitchFamily="2" charset="0"/>
              <a:cs typeface="Helvetica Neue" panose="02000503000000020004" pitchFamily="2" charset="0"/>
            </a:endParaRPr>
          </a:p>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The results show that </a:t>
            </a:r>
            <a:r>
              <a:rPr lang="en" altLang="ja-JP" sz="1600" b="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EJ-232Q achieved slightly better time resolution</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a:t>
            </a:r>
            <a:br>
              <a:rPr lang="en" altLang="ja-JP" sz="1600" dirty="0">
                <a:latin typeface="Helvetica Neue" panose="02000503000000020004" pitchFamily="2" charset="0"/>
                <a:ea typeface="Helvetica Neue" panose="02000503000000020004" pitchFamily="2" charset="0"/>
                <a:cs typeface="Helvetica Neue" panose="02000503000000020004" pitchFamily="2" charset="0"/>
              </a:rPr>
            </a:b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However, when the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HV and discriminator thresholds are optimized</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the difference between the two materials is</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 small</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a:t>
            </a:r>
            <a:endParaRPr lang="ja-JP" altLang="en-US" sz="1600">
              <a:latin typeface="Helvetica Neue" panose="02000503000000020004" pitchFamily="2" charset="0"/>
              <a:cs typeface="Helvetica Neue" panose="02000503000000020004" pitchFamily="2" charset="0"/>
            </a:endParaRPr>
          </a:p>
        </p:txBody>
      </p:sp>
      <p:grpSp>
        <p:nvGrpSpPr>
          <p:cNvPr id="35" name="グループ化 34">
            <a:extLst>
              <a:ext uri="{FF2B5EF4-FFF2-40B4-BE49-F238E27FC236}">
                <a16:creationId xmlns:a16="http://schemas.microsoft.com/office/drawing/2014/main" id="{D852D648-4FBE-D8C2-C681-DDC36B2C8B67}"/>
              </a:ext>
            </a:extLst>
          </p:cNvPr>
          <p:cNvGrpSpPr/>
          <p:nvPr/>
        </p:nvGrpSpPr>
        <p:grpSpPr>
          <a:xfrm>
            <a:off x="6720084" y="4831478"/>
            <a:ext cx="5285359" cy="1640662"/>
            <a:chOff x="6681915" y="3858085"/>
            <a:chExt cx="5285359" cy="1640662"/>
          </a:xfrm>
        </p:grpSpPr>
        <p:pic>
          <p:nvPicPr>
            <p:cNvPr id="6" name="図 5">
              <a:extLst>
                <a:ext uri="{FF2B5EF4-FFF2-40B4-BE49-F238E27FC236}">
                  <a16:creationId xmlns:a16="http://schemas.microsoft.com/office/drawing/2014/main" id="{41300A85-7BDF-32CE-13D6-54D830FA65A9}"/>
                </a:ext>
              </a:extLst>
            </p:cNvPr>
            <p:cNvPicPr>
              <a:picLocks noChangeAspect="1"/>
            </p:cNvPicPr>
            <p:nvPr/>
          </p:nvPicPr>
          <p:blipFill>
            <a:blip r:embed="rId5"/>
            <a:srcRect r="50000" b="83503"/>
            <a:stretch>
              <a:fillRect/>
            </a:stretch>
          </p:blipFill>
          <p:spPr>
            <a:xfrm>
              <a:off x="6681915" y="3858085"/>
              <a:ext cx="3886200" cy="871907"/>
            </a:xfrm>
            <a:prstGeom prst="rect">
              <a:avLst/>
            </a:prstGeom>
          </p:spPr>
        </p:pic>
        <p:pic>
          <p:nvPicPr>
            <p:cNvPr id="7" name="図 6">
              <a:extLst>
                <a:ext uri="{FF2B5EF4-FFF2-40B4-BE49-F238E27FC236}">
                  <a16:creationId xmlns:a16="http://schemas.microsoft.com/office/drawing/2014/main" id="{EB9457E5-6CAC-1A58-698B-06C416619D40}"/>
                </a:ext>
              </a:extLst>
            </p:cNvPr>
            <p:cNvPicPr>
              <a:picLocks noChangeAspect="1"/>
            </p:cNvPicPr>
            <p:nvPr/>
          </p:nvPicPr>
          <p:blipFill>
            <a:blip r:embed="rId5"/>
            <a:srcRect l="49884" r="40534" b="83503"/>
            <a:stretch>
              <a:fillRect/>
            </a:stretch>
          </p:blipFill>
          <p:spPr>
            <a:xfrm>
              <a:off x="10559830" y="3858085"/>
              <a:ext cx="744705" cy="871907"/>
            </a:xfrm>
            <a:prstGeom prst="rect">
              <a:avLst/>
            </a:prstGeom>
          </p:spPr>
        </p:pic>
        <p:pic>
          <p:nvPicPr>
            <p:cNvPr id="20" name="図 19">
              <a:extLst>
                <a:ext uri="{FF2B5EF4-FFF2-40B4-BE49-F238E27FC236}">
                  <a16:creationId xmlns:a16="http://schemas.microsoft.com/office/drawing/2014/main" id="{972241D9-964D-1E81-C73D-BA08E1D947F4}"/>
                </a:ext>
              </a:extLst>
            </p:cNvPr>
            <p:cNvPicPr>
              <a:picLocks noChangeAspect="1"/>
            </p:cNvPicPr>
            <p:nvPr/>
          </p:nvPicPr>
          <p:blipFill>
            <a:blip r:embed="rId5"/>
            <a:srcRect l="50940" t="1426" r="41224" b="88579"/>
            <a:stretch>
              <a:fillRect/>
            </a:stretch>
          </p:blipFill>
          <p:spPr>
            <a:xfrm>
              <a:off x="11304535" y="3929501"/>
              <a:ext cx="609064" cy="528331"/>
            </a:xfrm>
            <a:prstGeom prst="rect">
              <a:avLst/>
            </a:prstGeom>
          </p:spPr>
        </p:pic>
        <p:pic>
          <p:nvPicPr>
            <p:cNvPr id="25" name="図 24">
              <a:extLst>
                <a:ext uri="{FF2B5EF4-FFF2-40B4-BE49-F238E27FC236}">
                  <a16:creationId xmlns:a16="http://schemas.microsoft.com/office/drawing/2014/main" id="{3E90A494-489B-D1C2-FB4E-325A71A429D6}"/>
                </a:ext>
              </a:extLst>
            </p:cNvPr>
            <p:cNvPicPr>
              <a:picLocks noChangeAspect="1"/>
            </p:cNvPicPr>
            <p:nvPr/>
          </p:nvPicPr>
          <p:blipFill>
            <a:blip r:embed="rId5"/>
            <a:srcRect l="50632" t="2626" r="42364" b="95316"/>
            <a:stretch>
              <a:fillRect/>
            </a:stretch>
          </p:blipFill>
          <p:spPr>
            <a:xfrm>
              <a:off x="11327411" y="4127525"/>
              <a:ext cx="544391" cy="108738"/>
            </a:xfrm>
            <a:prstGeom prst="rect">
              <a:avLst/>
            </a:prstGeom>
          </p:spPr>
        </p:pic>
        <p:pic>
          <p:nvPicPr>
            <p:cNvPr id="26" name="図 25">
              <a:extLst>
                <a:ext uri="{FF2B5EF4-FFF2-40B4-BE49-F238E27FC236}">
                  <a16:creationId xmlns:a16="http://schemas.microsoft.com/office/drawing/2014/main" id="{EE048B68-08C6-EE80-638D-172252F7BACE}"/>
                </a:ext>
              </a:extLst>
            </p:cNvPr>
            <p:cNvPicPr>
              <a:picLocks noChangeAspect="1"/>
            </p:cNvPicPr>
            <p:nvPr/>
          </p:nvPicPr>
          <p:blipFill>
            <a:blip r:embed="rId5"/>
            <a:srcRect l="50632" t="2626" r="42364" b="95316"/>
            <a:stretch>
              <a:fillRect/>
            </a:stretch>
          </p:blipFill>
          <p:spPr>
            <a:xfrm>
              <a:off x="11312822" y="4159173"/>
              <a:ext cx="544391" cy="108738"/>
            </a:xfrm>
            <a:prstGeom prst="rect">
              <a:avLst/>
            </a:prstGeom>
          </p:spPr>
        </p:pic>
        <p:sp>
          <p:nvSpPr>
            <p:cNvPr id="24" name="テキスト ボックス 23">
              <a:extLst>
                <a:ext uri="{FF2B5EF4-FFF2-40B4-BE49-F238E27FC236}">
                  <a16:creationId xmlns:a16="http://schemas.microsoft.com/office/drawing/2014/main" id="{B6506A40-9862-DFA5-4821-C22578E249AD}"/>
                </a:ext>
              </a:extLst>
            </p:cNvPr>
            <p:cNvSpPr txBox="1"/>
            <p:nvPr/>
          </p:nvSpPr>
          <p:spPr>
            <a:xfrm>
              <a:off x="11266709" y="4070556"/>
              <a:ext cx="700565" cy="246221"/>
            </a:xfrm>
            <a:prstGeom prst="rect">
              <a:avLst/>
            </a:prstGeom>
            <a:noFill/>
          </p:spPr>
          <p:txBody>
            <a:bodyPr wrap="square" rtlCol="0">
              <a:spAutoFit/>
            </a:bodyPr>
            <a:lstStyle/>
            <a:p>
              <a:r>
                <a:rPr kumimoji="1" lang="en-US" altLang="ja-JP" sz="1000" b="1" dirty="0">
                  <a:solidFill>
                    <a:schemeClr val="bg1"/>
                  </a:solidFill>
                  <a:latin typeface="Segoe UI Symbol" panose="020B0502040204020203" pitchFamily="34" charset="0"/>
                  <a:ea typeface="Segoe UI Symbol" panose="020B0502040204020203" pitchFamily="34" charset="0"/>
                </a:rPr>
                <a:t>EJ-232Q</a:t>
              </a:r>
              <a:endParaRPr kumimoji="1" lang="ja-JP" altLang="en-US" sz="1000" b="1">
                <a:solidFill>
                  <a:schemeClr val="bg1"/>
                </a:solidFill>
                <a:latin typeface="Segoe UI Symbol" panose="020B0502040204020203" pitchFamily="34" charset="0"/>
              </a:endParaRPr>
            </a:p>
          </p:txBody>
        </p:sp>
        <p:pic>
          <p:nvPicPr>
            <p:cNvPr id="32" name="図 31">
              <a:extLst>
                <a:ext uri="{FF2B5EF4-FFF2-40B4-BE49-F238E27FC236}">
                  <a16:creationId xmlns:a16="http://schemas.microsoft.com/office/drawing/2014/main" id="{D85E8F02-9232-044D-9DDE-9C47D5B2C190}"/>
                </a:ext>
              </a:extLst>
            </p:cNvPr>
            <p:cNvPicPr>
              <a:picLocks noChangeAspect="1"/>
            </p:cNvPicPr>
            <p:nvPr/>
          </p:nvPicPr>
          <p:blipFill>
            <a:blip r:embed="rId5"/>
            <a:srcRect t="25822" r="50000" b="59154"/>
            <a:stretch>
              <a:fillRect/>
            </a:stretch>
          </p:blipFill>
          <p:spPr>
            <a:xfrm>
              <a:off x="6681915" y="4704678"/>
              <a:ext cx="3886200" cy="794068"/>
            </a:xfrm>
            <a:prstGeom prst="rect">
              <a:avLst/>
            </a:prstGeom>
          </p:spPr>
        </p:pic>
        <p:pic>
          <p:nvPicPr>
            <p:cNvPr id="33" name="図 32">
              <a:extLst>
                <a:ext uri="{FF2B5EF4-FFF2-40B4-BE49-F238E27FC236}">
                  <a16:creationId xmlns:a16="http://schemas.microsoft.com/office/drawing/2014/main" id="{1F1E5739-6F93-B4E8-DFF8-0ECBA17666A1}"/>
                </a:ext>
              </a:extLst>
            </p:cNvPr>
            <p:cNvPicPr>
              <a:picLocks noChangeAspect="1"/>
            </p:cNvPicPr>
            <p:nvPr/>
          </p:nvPicPr>
          <p:blipFill>
            <a:blip r:embed="rId5"/>
            <a:srcRect l="49884" t="25725" r="40534" b="59251"/>
            <a:stretch>
              <a:fillRect/>
            </a:stretch>
          </p:blipFill>
          <p:spPr>
            <a:xfrm>
              <a:off x="10563024" y="4704678"/>
              <a:ext cx="744705" cy="794068"/>
            </a:xfrm>
            <a:prstGeom prst="rect">
              <a:avLst/>
            </a:prstGeom>
          </p:spPr>
        </p:pic>
        <p:pic>
          <p:nvPicPr>
            <p:cNvPr id="23" name="図 22">
              <a:extLst>
                <a:ext uri="{FF2B5EF4-FFF2-40B4-BE49-F238E27FC236}">
                  <a16:creationId xmlns:a16="http://schemas.microsoft.com/office/drawing/2014/main" id="{E9843BFC-4DA7-4151-340B-F577E97A024F}"/>
                </a:ext>
              </a:extLst>
            </p:cNvPr>
            <p:cNvPicPr>
              <a:picLocks noChangeAspect="1"/>
            </p:cNvPicPr>
            <p:nvPr/>
          </p:nvPicPr>
          <p:blipFill>
            <a:blip r:embed="rId5"/>
            <a:srcRect l="59366" t="11348" r="32691" b="83503"/>
            <a:stretch>
              <a:fillRect/>
            </a:stretch>
          </p:blipFill>
          <p:spPr>
            <a:xfrm>
              <a:off x="11296248" y="4457832"/>
              <a:ext cx="617351" cy="272160"/>
            </a:xfrm>
            <a:prstGeom prst="rect">
              <a:avLst/>
            </a:prstGeom>
          </p:spPr>
        </p:pic>
        <p:pic>
          <p:nvPicPr>
            <p:cNvPr id="34" name="図 33">
              <a:extLst>
                <a:ext uri="{FF2B5EF4-FFF2-40B4-BE49-F238E27FC236}">
                  <a16:creationId xmlns:a16="http://schemas.microsoft.com/office/drawing/2014/main" id="{CA095183-A0A3-A6B8-E433-9BD3109CED7A}"/>
                </a:ext>
              </a:extLst>
            </p:cNvPr>
            <p:cNvPicPr>
              <a:picLocks noChangeAspect="1"/>
            </p:cNvPicPr>
            <p:nvPr/>
          </p:nvPicPr>
          <p:blipFill>
            <a:blip r:embed="rId5"/>
            <a:srcRect l="59366" t="25783" r="32691" b="59194"/>
            <a:stretch>
              <a:fillRect/>
            </a:stretch>
          </p:blipFill>
          <p:spPr>
            <a:xfrm>
              <a:off x="11296248" y="4704678"/>
              <a:ext cx="617351" cy="794069"/>
            </a:xfrm>
            <a:prstGeom prst="rect">
              <a:avLst/>
            </a:prstGeom>
          </p:spPr>
        </p:pic>
      </p:grpSp>
      <p:sp>
        <p:nvSpPr>
          <p:cNvPr id="5" name="テキスト ボックス 4">
            <a:extLst>
              <a:ext uri="{FF2B5EF4-FFF2-40B4-BE49-F238E27FC236}">
                <a16:creationId xmlns:a16="http://schemas.microsoft.com/office/drawing/2014/main" id="{E9535964-7C61-344E-E125-BB002EA791AF}"/>
              </a:ext>
            </a:extLst>
          </p:cNvPr>
          <p:cNvSpPr txBox="1"/>
          <p:nvPr/>
        </p:nvSpPr>
        <p:spPr>
          <a:xfrm>
            <a:off x="7769007" y="510472"/>
            <a:ext cx="816232" cy="400110"/>
          </a:xfrm>
          <a:prstGeom prst="rect">
            <a:avLst/>
          </a:prstGeom>
          <a:noFill/>
        </p:spPr>
        <p:txBody>
          <a:bodyPr wrap="square" rtlCol="0">
            <a:spAutoFit/>
          </a:bodyPr>
          <a:lstStyle/>
          <a:p>
            <a:r>
              <a:rPr kumimoji="1" lang="en-US" altLang="ja-JP" sz="2000" dirty="0">
                <a:latin typeface="Helvetica Neue" panose="02000503000000020004" pitchFamily="2" charset="0"/>
                <a:ea typeface="Helvetica Neue" panose="02000503000000020004" pitchFamily="2" charset="0"/>
                <a:cs typeface="Helvetica Neue" panose="02000503000000020004" pitchFamily="2" charset="0"/>
              </a:rPr>
              <a:t>(b)</a:t>
            </a:r>
            <a:endParaRPr kumimoji="1" lang="ja-JP" altLang="en-US" sz="2000">
              <a:latin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18576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F4CF5C4-D32C-AE28-00F9-231661EC883A}"/>
              </a:ext>
            </a:extLst>
          </p:cNvPr>
          <p:cNvSpPr txBox="1"/>
          <p:nvPr/>
        </p:nvSpPr>
        <p:spPr>
          <a:xfrm>
            <a:off x="106324" y="127591"/>
            <a:ext cx="7783033"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 Experimental Results</a:t>
            </a:r>
            <a:endParaRPr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3" name="テキスト ボックス 2">
            <a:extLst>
              <a:ext uri="{FF2B5EF4-FFF2-40B4-BE49-F238E27FC236}">
                <a16:creationId xmlns:a16="http://schemas.microsoft.com/office/drawing/2014/main" id="{D68FAA41-9FEE-FF62-D008-6600E1C7796C}"/>
              </a:ext>
            </a:extLst>
          </p:cNvPr>
          <p:cNvSpPr txBox="1"/>
          <p:nvPr/>
        </p:nvSpPr>
        <p:spPr>
          <a:xfrm>
            <a:off x="106324" y="712366"/>
            <a:ext cx="6039060" cy="369332"/>
          </a:xfrm>
          <a:prstGeom prst="rect">
            <a:avLst/>
          </a:prstGeom>
          <a:noFill/>
        </p:spPr>
        <p:txBody>
          <a:bodyPr wrap="square" rtlCol="0">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(iii) Effect of Scintillator and PMT Size on Time Resolution</a:t>
            </a:r>
          </a:p>
        </p:txBody>
      </p:sp>
      <p:cxnSp>
        <p:nvCxnSpPr>
          <p:cNvPr id="6" name="直線矢印コネクタ 5">
            <a:extLst>
              <a:ext uri="{FF2B5EF4-FFF2-40B4-BE49-F238E27FC236}">
                <a16:creationId xmlns:a16="http://schemas.microsoft.com/office/drawing/2014/main" id="{AA21DB55-44B0-8986-FE28-A47D39CCA916}"/>
              </a:ext>
            </a:extLst>
          </p:cNvPr>
          <p:cNvCxnSpPr/>
          <p:nvPr/>
        </p:nvCxnSpPr>
        <p:spPr>
          <a:xfrm>
            <a:off x="106324" y="2529236"/>
            <a:ext cx="2031181"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7" name="正方形/長方形 6">
            <a:extLst>
              <a:ext uri="{FF2B5EF4-FFF2-40B4-BE49-F238E27FC236}">
                <a16:creationId xmlns:a16="http://schemas.microsoft.com/office/drawing/2014/main" id="{6F58F88B-D3E1-7454-CC13-2181CF83C031}"/>
              </a:ext>
            </a:extLst>
          </p:cNvPr>
          <p:cNvSpPr/>
          <p:nvPr/>
        </p:nvSpPr>
        <p:spPr>
          <a:xfrm>
            <a:off x="593841" y="1958965"/>
            <a:ext cx="108155" cy="1140542"/>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644CD1C-B8BB-50FB-3669-AF76A5872F49}"/>
              </a:ext>
            </a:extLst>
          </p:cNvPr>
          <p:cNvSpPr/>
          <p:nvPr/>
        </p:nvSpPr>
        <p:spPr>
          <a:xfrm>
            <a:off x="1067836" y="1958965"/>
            <a:ext cx="108155" cy="1140542"/>
          </a:xfrm>
          <a:prstGeom prst="rect">
            <a:avLst/>
          </a:prstGeom>
          <a:solidFill>
            <a:srgbClr val="FF9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079BC3C-8513-DE02-906A-4B883B7CFE9F}"/>
              </a:ext>
            </a:extLst>
          </p:cNvPr>
          <p:cNvSpPr/>
          <p:nvPr/>
        </p:nvSpPr>
        <p:spPr>
          <a:xfrm>
            <a:off x="1528104" y="1962611"/>
            <a:ext cx="108155" cy="1140542"/>
          </a:xfrm>
          <a:prstGeom prst="rect">
            <a:avLst/>
          </a:prstGeom>
          <a:solidFill>
            <a:srgbClr val="9420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E1C842A-2EE2-721E-1720-6EA9063FA0BC}"/>
              </a:ext>
            </a:extLst>
          </p:cNvPr>
          <p:cNvSpPr txBox="1"/>
          <p:nvPr/>
        </p:nvSpPr>
        <p:spPr>
          <a:xfrm rot="16200000">
            <a:off x="279208" y="1406596"/>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11" name="テキスト ボックス 10">
            <a:extLst>
              <a:ext uri="{FF2B5EF4-FFF2-40B4-BE49-F238E27FC236}">
                <a16:creationId xmlns:a16="http://schemas.microsoft.com/office/drawing/2014/main" id="{048F0B08-AB0F-CFA8-F991-2D1AD0444D2A}"/>
              </a:ext>
            </a:extLst>
          </p:cNvPr>
          <p:cNvSpPr txBox="1"/>
          <p:nvPr/>
        </p:nvSpPr>
        <p:spPr>
          <a:xfrm rot="16200000">
            <a:off x="746339" y="1432722"/>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12" name="テキスト ボックス 11">
            <a:extLst>
              <a:ext uri="{FF2B5EF4-FFF2-40B4-BE49-F238E27FC236}">
                <a16:creationId xmlns:a16="http://schemas.microsoft.com/office/drawing/2014/main" id="{F3707175-0FCB-2DAB-3BDF-23CB3F0490E2}"/>
              </a:ext>
            </a:extLst>
          </p:cNvPr>
          <p:cNvSpPr txBox="1"/>
          <p:nvPr/>
        </p:nvSpPr>
        <p:spPr>
          <a:xfrm rot="16200000">
            <a:off x="1213471" y="1413695"/>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13" name="テキスト ボックス 12">
            <a:extLst>
              <a:ext uri="{FF2B5EF4-FFF2-40B4-BE49-F238E27FC236}">
                <a16:creationId xmlns:a16="http://schemas.microsoft.com/office/drawing/2014/main" id="{1A839398-5FA4-763E-28CE-E10FB5B68FBF}"/>
              </a:ext>
            </a:extLst>
          </p:cNvPr>
          <p:cNvSpPr txBox="1"/>
          <p:nvPr/>
        </p:nvSpPr>
        <p:spPr>
          <a:xfrm>
            <a:off x="2125493" y="1081698"/>
            <a:ext cx="3970507" cy="646331"/>
          </a:xfrm>
          <a:prstGeom prst="rect">
            <a:avLst/>
          </a:prstGeom>
          <a:noFill/>
        </p:spPr>
        <p:txBody>
          <a:bodyPr wrap="square">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Primary Beam : </a:t>
            </a:r>
            <a:r>
              <a:rPr kumimoji="1" lang="en-US" altLang="ja-JP"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132</a:t>
            </a: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Xe, 420 </a:t>
            </a:r>
            <a:r>
              <a:rPr kumimoji="1" lang="en-US" altLang="ja-JP" i="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a:t>
            </a:r>
            <a:r>
              <a:rPr kumimoji="1" lang="en-US" altLang="ja-JP"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MeV</a:t>
            </a:r>
            <a:endPar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Secondary Beam : </a:t>
            </a:r>
            <a:r>
              <a:rPr lang="en-US" altLang="ja-JP"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130</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Cs, 340 </a:t>
            </a:r>
            <a:r>
              <a:rPr lang="en-US" altLang="ja-JP" i="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a:t>
            </a:r>
            <a:r>
              <a:rPr lang="en-US" altLang="ja-JP"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MeV</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endParaRPr lang="ja-JP" altLang="en-US"/>
          </a:p>
        </p:txBody>
      </p:sp>
      <mc:AlternateContent xmlns:mc="http://schemas.openxmlformats.org/markup-compatibility/2006" xmlns:a14="http://schemas.microsoft.com/office/drawing/2010/main">
        <mc:Choice Requires="a14">
          <p:graphicFrame>
            <p:nvGraphicFramePr>
              <p:cNvPr id="14" name="表 13">
                <a:extLst>
                  <a:ext uri="{FF2B5EF4-FFF2-40B4-BE49-F238E27FC236}">
                    <a16:creationId xmlns:a16="http://schemas.microsoft.com/office/drawing/2014/main" id="{FC4A6E53-49B6-FA4A-52C6-078E3174CBDB}"/>
                  </a:ext>
                </a:extLst>
              </p:cNvPr>
              <p:cNvGraphicFramePr>
                <a:graphicFrameLocks noGrp="1"/>
              </p:cNvGraphicFramePr>
              <p:nvPr>
                <p:extLst>
                  <p:ext uri="{D42A27DB-BD31-4B8C-83A1-F6EECF244321}">
                    <p14:modId xmlns:p14="http://schemas.microsoft.com/office/powerpoint/2010/main" val="2580837074"/>
                  </p:ext>
                </p:extLst>
              </p:nvPr>
            </p:nvGraphicFramePr>
            <p:xfrm>
              <a:off x="2244181" y="1798828"/>
              <a:ext cx="4468604" cy="1714519"/>
            </p:xfrm>
            <a:graphic>
              <a:graphicData uri="http://schemas.openxmlformats.org/drawingml/2006/table">
                <a:tbl>
                  <a:tblPr firstRow="1" bandRow="1">
                    <a:tableStyleId>{5C22544A-7EE6-4342-B048-85BDC9FD1C3A}</a:tableStyleId>
                  </a:tblPr>
                  <a:tblGrid>
                    <a:gridCol w="1117151">
                      <a:extLst>
                        <a:ext uri="{9D8B030D-6E8A-4147-A177-3AD203B41FA5}">
                          <a16:colId xmlns:a16="http://schemas.microsoft.com/office/drawing/2014/main" val="3490932078"/>
                        </a:ext>
                      </a:extLst>
                    </a:gridCol>
                    <a:gridCol w="1117151">
                      <a:extLst>
                        <a:ext uri="{9D8B030D-6E8A-4147-A177-3AD203B41FA5}">
                          <a16:colId xmlns:a16="http://schemas.microsoft.com/office/drawing/2014/main" val="3398803031"/>
                        </a:ext>
                      </a:extLst>
                    </a:gridCol>
                    <a:gridCol w="1117151">
                      <a:extLst>
                        <a:ext uri="{9D8B030D-6E8A-4147-A177-3AD203B41FA5}">
                          <a16:colId xmlns:a16="http://schemas.microsoft.com/office/drawing/2014/main" val="2631944233"/>
                        </a:ext>
                      </a:extLst>
                    </a:gridCol>
                    <a:gridCol w="1117151">
                      <a:extLst>
                        <a:ext uri="{9D8B030D-6E8A-4147-A177-3AD203B41FA5}">
                          <a16:colId xmlns:a16="http://schemas.microsoft.com/office/drawing/2014/main" val="290899345"/>
                        </a:ext>
                      </a:extLst>
                    </a:gridCol>
                  </a:tblGrid>
                  <a:tr h="434359">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Detector</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Material</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Size</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PMT</a:t>
                          </a:r>
                          <a:endParaRPr kumimoji="1" lang="ja-JP" altLang="en-US" sz="1100">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1470107975"/>
                      </a:ext>
                    </a:extLst>
                  </a:tr>
                  <a:tr h="368212">
                    <a:tc>
                      <a:txBody>
                        <a:bodyPr/>
                        <a:lstStyle/>
                        <a:p>
                          <a:pPr algn="ct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20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0.5</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R13478</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2829912223"/>
                      </a:ext>
                    </a:extLst>
                  </a:tr>
                  <a:tr h="368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70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ja-JP" sz="1100" b="1" dirty="0">
                              <a:solidFill>
                                <a:srgbClr val="FF9300"/>
                              </a:solidFill>
                              <a:latin typeface="Helvetica Neue" panose="02000503000000020004" pitchFamily="2" charset="0"/>
                              <a:ea typeface="Helvetica Neue" panose="02000503000000020004" pitchFamily="2" charset="0"/>
                              <a:cs typeface="Helvetica Neue" panose="02000503000000020004" pitchFamily="2" charset="0"/>
                            </a:rPr>
                            <a:t>50</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2</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algn="ctr"/>
                          <a:r>
                            <a:rPr kumimoji="1" lang="en-US" altLang="ja-JP" sz="1100" b="1" dirty="0">
                              <a:solidFill>
                                <a:srgbClr val="FF9300"/>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b="1">
                            <a:solidFill>
                              <a:srgbClr val="FF9300"/>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4006443552"/>
                      </a:ext>
                    </a:extLst>
                  </a:tr>
                  <a:tr h="368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70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ja-JP" sz="1100" b="1" dirty="0">
                              <a:solidFill>
                                <a:srgbClr val="942092"/>
                              </a:solidFill>
                              <a:latin typeface="Helvetica Neue" panose="02000503000000020004" pitchFamily="2" charset="0"/>
                              <a:ea typeface="Helvetica Neue" panose="02000503000000020004" pitchFamily="2" charset="0"/>
                              <a:cs typeface="Helvetica Neue" panose="02000503000000020004" pitchFamily="2" charset="0"/>
                            </a:rPr>
                            <a:t>30</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2</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algn="ctr"/>
                          <a:r>
                            <a:rPr kumimoji="1" lang="en-US" altLang="ja-JP" sz="1100" b="1" dirty="0">
                              <a:solidFill>
                                <a:srgbClr val="942092"/>
                              </a:solidFill>
                              <a:latin typeface="Helvetica Neue" panose="02000503000000020004" pitchFamily="2" charset="0"/>
                              <a:ea typeface="Helvetica Neue" panose="02000503000000020004" pitchFamily="2" charset="0"/>
                              <a:cs typeface="Helvetica Neue" panose="02000503000000020004" pitchFamily="2" charset="0"/>
                            </a:rPr>
                            <a:t>R13449</a:t>
                          </a:r>
                          <a:endParaRPr kumimoji="1" lang="ja-JP" altLang="en-US" sz="1100" b="1">
                            <a:solidFill>
                              <a:srgbClr val="942092"/>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2974344068"/>
                      </a:ext>
                    </a:extLst>
                  </a:tr>
                </a:tbl>
              </a:graphicData>
            </a:graphic>
          </p:graphicFrame>
        </mc:Choice>
        <mc:Fallback xmlns="">
          <p:graphicFrame>
            <p:nvGraphicFramePr>
              <p:cNvPr id="14" name="表 13">
                <a:extLst>
                  <a:ext uri="{FF2B5EF4-FFF2-40B4-BE49-F238E27FC236}">
                    <a16:creationId xmlns:a16="http://schemas.microsoft.com/office/drawing/2014/main" id="{FC4A6E53-49B6-FA4A-52C6-078E3174CBDB}"/>
                  </a:ext>
                </a:extLst>
              </p:cNvPr>
              <p:cNvGraphicFramePr>
                <a:graphicFrameLocks noGrp="1"/>
              </p:cNvGraphicFramePr>
              <p:nvPr>
                <p:extLst>
                  <p:ext uri="{D42A27DB-BD31-4B8C-83A1-F6EECF244321}">
                    <p14:modId xmlns:p14="http://schemas.microsoft.com/office/powerpoint/2010/main" val="2580837074"/>
                  </p:ext>
                </p:extLst>
              </p:nvPr>
            </p:nvGraphicFramePr>
            <p:xfrm>
              <a:off x="2244181" y="1798828"/>
              <a:ext cx="4468604" cy="1714519"/>
            </p:xfrm>
            <a:graphic>
              <a:graphicData uri="http://schemas.openxmlformats.org/drawingml/2006/table">
                <a:tbl>
                  <a:tblPr firstRow="1" bandRow="1">
                    <a:tableStyleId>{5C22544A-7EE6-4342-B048-85BDC9FD1C3A}</a:tableStyleId>
                  </a:tblPr>
                  <a:tblGrid>
                    <a:gridCol w="1117151">
                      <a:extLst>
                        <a:ext uri="{9D8B030D-6E8A-4147-A177-3AD203B41FA5}">
                          <a16:colId xmlns:a16="http://schemas.microsoft.com/office/drawing/2014/main" val="3490932078"/>
                        </a:ext>
                      </a:extLst>
                    </a:gridCol>
                    <a:gridCol w="1117151">
                      <a:extLst>
                        <a:ext uri="{9D8B030D-6E8A-4147-A177-3AD203B41FA5}">
                          <a16:colId xmlns:a16="http://schemas.microsoft.com/office/drawing/2014/main" val="3398803031"/>
                        </a:ext>
                      </a:extLst>
                    </a:gridCol>
                    <a:gridCol w="1117151">
                      <a:extLst>
                        <a:ext uri="{9D8B030D-6E8A-4147-A177-3AD203B41FA5}">
                          <a16:colId xmlns:a16="http://schemas.microsoft.com/office/drawing/2014/main" val="2631944233"/>
                        </a:ext>
                      </a:extLst>
                    </a:gridCol>
                    <a:gridCol w="1117151">
                      <a:extLst>
                        <a:ext uri="{9D8B030D-6E8A-4147-A177-3AD203B41FA5}">
                          <a16:colId xmlns:a16="http://schemas.microsoft.com/office/drawing/2014/main" val="290899345"/>
                        </a:ext>
                      </a:extLst>
                    </a:gridCol>
                  </a:tblGrid>
                  <a:tr h="434359">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Detector</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Material</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Size</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PMT</a:t>
                          </a:r>
                          <a:endParaRPr kumimoji="1" lang="ja-JP" altLang="en-US" sz="1100">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1470107975"/>
                      </a:ext>
                    </a:extLst>
                  </a:tr>
                  <a:tr h="426720">
                    <a:tc>
                      <a:txBody>
                        <a:bodyPr/>
                        <a:lstStyle/>
                        <a:p>
                          <a:pPr algn="ct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endParaRPr lang="ja-JP"/>
                        </a:p>
                      </a:txBody>
                      <a:tcPr anchor="ctr">
                        <a:blipFill>
                          <a:blip r:embed="rId3"/>
                          <a:stretch>
                            <a:fillRect l="-201136" t="-100000" r="-102273" b="-208824"/>
                          </a:stretch>
                        </a:blip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R13478</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2829912223"/>
                      </a:ext>
                    </a:extLst>
                  </a:tr>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endParaRPr lang="ja-JP"/>
                        </a:p>
                      </a:txBody>
                      <a:tcPr anchor="ctr">
                        <a:blipFill>
                          <a:blip r:embed="rId3"/>
                          <a:stretch>
                            <a:fillRect l="-201136" t="-200000" r="-102273" b="-108824"/>
                          </a:stretch>
                        </a:blipFill>
                      </a:tcPr>
                    </a:tc>
                    <a:tc>
                      <a:txBody>
                        <a:bodyPr/>
                        <a:lstStyle/>
                        <a:p>
                          <a:pPr algn="ctr"/>
                          <a:r>
                            <a:rPr kumimoji="1" lang="en-US" altLang="ja-JP" sz="1100" b="1" dirty="0">
                              <a:solidFill>
                                <a:srgbClr val="FF9300"/>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b="1">
                            <a:solidFill>
                              <a:srgbClr val="FF9300"/>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4006443552"/>
                      </a:ext>
                    </a:extLst>
                  </a:tr>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endParaRPr lang="ja-JP"/>
                        </a:p>
                      </a:txBody>
                      <a:tcPr anchor="ctr">
                        <a:blipFill>
                          <a:blip r:embed="rId3"/>
                          <a:stretch>
                            <a:fillRect l="-201136" t="-300000" r="-102273" b="-8824"/>
                          </a:stretch>
                        </a:blipFill>
                      </a:tcPr>
                    </a:tc>
                    <a:tc>
                      <a:txBody>
                        <a:bodyPr/>
                        <a:lstStyle/>
                        <a:p>
                          <a:pPr algn="ctr"/>
                          <a:r>
                            <a:rPr kumimoji="1" lang="en-US" altLang="ja-JP" sz="1100" b="1" dirty="0">
                              <a:solidFill>
                                <a:srgbClr val="942092"/>
                              </a:solidFill>
                              <a:latin typeface="Helvetica Neue" panose="02000503000000020004" pitchFamily="2" charset="0"/>
                              <a:ea typeface="Helvetica Neue" panose="02000503000000020004" pitchFamily="2" charset="0"/>
                              <a:cs typeface="Helvetica Neue" panose="02000503000000020004" pitchFamily="2" charset="0"/>
                            </a:rPr>
                            <a:t>R13449</a:t>
                          </a:r>
                          <a:endParaRPr kumimoji="1" lang="ja-JP" altLang="en-US" sz="1100" b="1">
                            <a:solidFill>
                              <a:srgbClr val="942092"/>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2974344068"/>
                      </a:ext>
                    </a:extLst>
                  </a:tr>
                </a:tbl>
              </a:graphicData>
            </a:graphic>
          </p:graphicFrame>
        </mc:Fallback>
      </mc:AlternateContent>
      <p:sp>
        <p:nvSpPr>
          <p:cNvPr id="24" name="テキスト ボックス 23">
            <a:extLst>
              <a:ext uri="{FF2B5EF4-FFF2-40B4-BE49-F238E27FC236}">
                <a16:creationId xmlns:a16="http://schemas.microsoft.com/office/drawing/2014/main" id="{575B39D0-25C4-EC27-6B15-3709AE8AE1C0}"/>
              </a:ext>
            </a:extLst>
          </p:cNvPr>
          <p:cNvSpPr txBox="1"/>
          <p:nvPr/>
        </p:nvSpPr>
        <p:spPr>
          <a:xfrm>
            <a:off x="7889357" y="435366"/>
            <a:ext cx="3104326" cy="307777"/>
          </a:xfrm>
          <a:prstGeom prst="rect">
            <a:avLst/>
          </a:prstGeom>
          <a:noFill/>
        </p:spPr>
        <p:txBody>
          <a:bodyPr wrap="square">
            <a:spAutoFit/>
          </a:bodyPr>
          <a:lstStyle/>
          <a:p>
            <a:r>
              <a:rPr kumimoji="1" lang="en-US" altLang="ja-JP" sz="1400" b="1" dirty="0">
                <a:latin typeface="Helvetica Neue" panose="02000503000000020004" pitchFamily="2" charset="0"/>
                <a:ea typeface="Helvetica Neue" panose="02000503000000020004" pitchFamily="2" charset="0"/>
                <a:cs typeface="Helvetica Neue" panose="02000503000000020004" pitchFamily="2" charset="0"/>
              </a:rPr>
              <a:t>Effect of Scintillator and PMT Size </a:t>
            </a:r>
            <a:endParaRPr lang="ja-JP" altLang="en-US" sz="1400" b="1"/>
          </a:p>
        </p:txBody>
      </p:sp>
      <p:graphicFrame>
        <p:nvGraphicFramePr>
          <p:cNvPr id="25" name="表 24">
            <a:extLst>
              <a:ext uri="{FF2B5EF4-FFF2-40B4-BE49-F238E27FC236}">
                <a16:creationId xmlns:a16="http://schemas.microsoft.com/office/drawing/2014/main" id="{8EAB9060-43C0-57CF-631B-4B9E365D6972}"/>
              </a:ext>
            </a:extLst>
          </p:cNvPr>
          <p:cNvGraphicFramePr>
            <a:graphicFrameLocks noGrp="1"/>
          </p:cNvGraphicFramePr>
          <p:nvPr>
            <p:extLst>
              <p:ext uri="{D42A27DB-BD31-4B8C-83A1-F6EECF244321}">
                <p14:modId xmlns:p14="http://schemas.microsoft.com/office/powerpoint/2010/main" val="941900298"/>
              </p:ext>
            </p:extLst>
          </p:nvPr>
        </p:nvGraphicFramePr>
        <p:xfrm>
          <a:off x="7230032" y="4105494"/>
          <a:ext cx="4272084" cy="2547672"/>
        </p:xfrm>
        <a:graphic>
          <a:graphicData uri="http://schemas.openxmlformats.org/drawingml/2006/table">
            <a:tbl>
              <a:tblPr firstRow="1" bandRow="1">
                <a:tableStyleId>{69012ECD-51FC-41F1-AA8D-1B2483CD663E}</a:tableStyleId>
              </a:tblPr>
              <a:tblGrid>
                <a:gridCol w="1424028">
                  <a:extLst>
                    <a:ext uri="{9D8B030D-6E8A-4147-A177-3AD203B41FA5}">
                      <a16:colId xmlns:a16="http://schemas.microsoft.com/office/drawing/2014/main" val="3803500398"/>
                    </a:ext>
                  </a:extLst>
                </a:gridCol>
                <a:gridCol w="1424028">
                  <a:extLst>
                    <a:ext uri="{9D8B030D-6E8A-4147-A177-3AD203B41FA5}">
                      <a16:colId xmlns:a16="http://schemas.microsoft.com/office/drawing/2014/main" val="3097088381"/>
                    </a:ext>
                  </a:extLst>
                </a:gridCol>
                <a:gridCol w="1424028">
                  <a:extLst>
                    <a:ext uri="{9D8B030D-6E8A-4147-A177-3AD203B41FA5}">
                      <a16:colId xmlns:a16="http://schemas.microsoft.com/office/drawing/2014/main" val="3425407634"/>
                    </a:ext>
                  </a:extLst>
                </a:gridCol>
              </a:tblGrid>
              <a:tr h="429549">
                <a:tc>
                  <a:txBody>
                    <a:bodyPr/>
                    <a:lstStyle/>
                    <a:p>
                      <a:pPr algn="ctr"/>
                      <a:r>
                        <a:rPr kumimoji="1" lang="en-US" altLang="ja-JP" sz="1200" dirty="0">
                          <a:latin typeface="Helvetica Neue" panose="02000503000000020004" pitchFamily="2" charset="0"/>
                          <a:ea typeface="Helvetica Neue" panose="02000503000000020004" pitchFamily="2" charset="0"/>
                          <a:cs typeface="Helvetica Neue" panose="02000503000000020004" pitchFamily="2" charset="0"/>
                        </a:rPr>
                        <a:t>Type</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kumimoji="1" lang="en-US" altLang="ja-JP" sz="1200" dirty="0">
                          <a:latin typeface="Helvetica Neue" panose="02000503000000020004" pitchFamily="2" charset="0"/>
                          <a:ea typeface="Helvetica Neue" panose="02000503000000020004" pitchFamily="2" charset="0"/>
                          <a:cs typeface="Helvetica Neue" panose="02000503000000020004" pitchFamily="2" charset="0"/>
                        </a:rPr>
                        <a:t>R13089</a:t>
                      </a:r>
                    </a:p>
                    <a:p>
                      <a:pPr algn="ctr"/>
                      <a:r>
                        <a:rPr kumimoji="1" lang="en-US" altLang="ja-JP" sz="1200" dirty="0">
                          <a:latin typeface="Helvetica Neue" panose="02000503000000020004" pitchFamily="2" charset="0"/>
                          <a:ea typeface="Helvetica Neue" panose="02000503000000020004" pitchFamily="2" charset="0"/>
                          <a:cs typeface="Helvetica Neue" panose="02000503000000020004" pitchFamily="2" charset="0"/>
                        </a:rPr>
                        <a:t>(F3PL2)</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00"/>
                    </a:solidFill>
                  </a:tcPr>
                </a:tc>
                <a:tc>
                  <a:txBody>
                    <a:bodyPr/>
                    <a:lstStyle/>
                    <a:p>
                      <a:pPr algn="ctr"/>
                      <a:r>
                        <a:rPr kumimoji="1" lang="en-US" altLang="ja-JP" sz="1200" dirty="0">
                          <a:latin typeface="Helvetica Neue" panose="02000503000000020004" pitchFamily="2" charset="0"/>
                          <a:ea typeface="Helvetica Neue" panose="02000503000000020004" pitchFamily="2" charset="0"/>
                          <a:cs typeface="Helvetica Neue" panose="02000503000000020004" pitchFamily="2" charset="0"/>
                        </a:rPr>
                        <a:t>R13449</a:t>
                      </a:r>
                    </a:p>
                    <a:p>
                      <a:pPr algn="ctr"/>
                      <a:r>
                        <a:rPr kumimoji="1" lang="en-US" altLang="ja-JP" sz="1200" dirty="0">
                          <a:latin typeface="Helvetica Neue" panose="02000503000000020004" pitchFamily="2" charset="0"/>
                          <a:ea typeface="Helvetica Neue" panose="02000503000000020004" pitchFamily="2" charset="0"/>
                          <a:cs typeface="Helvetica Neue" panose="02000503000000020004" pitchFamily="2" charset="0"/>
                        </a:rPr>
                        <a:t>(F3PL3)</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2092"/>
                    </a:solidFill>
                  </a:tcPr>
                </a:tc>
                <a:extLst>
                  <a:ext uri="{0D108BD9-81ED-4DB2-BD59-A6C34878D82A}">
                    <a16:rowId xmlns:a16="http://schemas.microsoft.com/office/drawing/2014/main" val="1137061036"/>
                  </a:ext>
                </a:extLst>
              </a:tr>
              <a:tr h="348412">
                <a:tc>
                  <a:txBody>
                    <a:bodyPr/>
                    <a:lstStyle/>
                    <a:p>
                      <a:pPr algn="ctr"/>
                      <a:r>
                        <a:rPr kumimoji="1" lang="en-US" altLang="ja-JP" sz="1200" dirty="0">
                          <a:latin typeface="Helvetica Neue" panose="02000503000000020004" pitchFamily="2" charset="0"/>
                          <a:ea typeface="Helvetica Neue" panose="02000503000000020004" pitchFamily="2" charset="0"/>
                          <a:cs typeface="Helvetica Neue" panose="02000503000000020004" pitchFamily="2" charset="0"/>
                        </a:rPr>
                        <a:t>Diameter</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Helvetica Neue" panose="02000503000000020004" pitchFamily="2" charset="0"/>
                          <a:ea typeface="Helvetica Neue" panose="02000503000000020004" pitchFamily="2" charset="0"/>
                          <a:cs typeface="Helvetica Neue" panose="02000503000000020004" pitchFamily="2" charset="0"/>
                        </a:rPr>
                        <a:t>51 mm (2 inch)</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Helvetica Neue" panose="02000503000000020004" pitchFamily="2" charset="0"/>
                          <a:ea typeface="Helvetica Neue" panose="02000503000000020004" pitchFamily="2" charset="0"/>
                          <a:cs typeface="Helvetica Neue" panose="02000503000000020004" pitchFamily="2" charset="0"/>
                        </a:rPr>
                        <a:t>28 mm (1.13 inch)</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06254"/>
                  </a:ext>
                </a:extLst>
              </a:tr>
              <a:tr h="348412">
                <a:tc>
                  <a:txBody>
                    <a:bodyPr/>
                    <a:lstStyle/>
                    <a:p>
                      <a:pPr algn="ctr"/>
                      <a:r>
                        <a:rPr kumimoji="1" lang="en-US" altLang="ja-JP" sz="1200" dirty="0">
                          <a:latin typeface="Helvetica Neue" panose="02000503000000020004" pitchFamily="2" charset="0"/>
                          <a:cs typeface="Helvetica Neue" panose="02000503000000020004" pitchFamily="2" charset="0"/>
                        </a:rPr>
                        <a:t>Effective Area</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Helvetica Neue" panose="02000503000000020004" pitchFamily="2" charset="0"/>
                          <a:cs typeface="Helvetica Neue" panose="02000503000000020004" pitchFamily="2" charset="0"/>
                        </a:rPr>
                        <a:t>46 mm</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Helvetica Neue" panose="02000503000000020004" pitchFamily="2" charset="0"/>
                          <a:cs typeface="Helvetica Neue" panose="02000503000000020004" pitchFamily="2" charset="0"/>
                        </a:rPr>
                        <a:t>25 mm</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2577049"/>
                  </a:ext>
                </a:extLst>
              </a:tr>
              <a:tr h="348412">
                <a:tc>
                  <a:txBody>
                    <a:bodyPr/>
                    <a:lstStyle/>
                    <a:p>
                      <a:pPr algn="ctr"/>
                      <a:r>
                        <a:rPr kumimoji="1" lang="en-US" altLang="ja-JP" sz="1200" dirty="0">
                          <a:latin typeface="Helvetica Neue" panose="02000503000000020004" pitchFamily="2" charset="0"/>
                          <a:cs typeface="Helvetica Neue" panose="02000503000000020004" pitchFamily="2" charset="0"/>
                        </a:rPr>
                        <a:t>Tube Length</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Helvetica Neue" panose="02000503000000020004" pitchFamily="2" charset="0"/>
                          <a:cs typeface="Helvetica Neue" panose="02000503000000020004" pitchFamily="2" charset="0"/>
                        </a:rPr>
                        <a:t>112 mm</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Helvetica Neue" panose="02000503000000020004" pitchFamily="2" charset="0"/>
                          <a:cs typeface="Helvetica Neue" panose="02000503000000020004" pitchFamily="2" charset="0"/>
                        </a:rPr>
                        <a:t>55 mm</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3365540"/>
                  </a:ext>
                </a:extLst>
              </a:tr>
              <a:tr h="348412">
                <a:tc>
                  <a:txBody>
                    <a:bodyPr/>
                    <a:lstStyle/>
                    <a:p>
                      <a:pPr algn="ctr"/>
                      <a:r>
                        <a:rPr kumimoji="1" lang="en-US" altLang="ja-JP" sz="1200" dirty="0">
                          <a:latin typeface="Helvetica Neue" panose="02000503000000020004" pitchFamily="2" charset="0"/>
                          <a:cs typeface="Helvetica Neue" panose="02000503000000020004" pitchFamily="2" charset="0"/>
                        </a:rPr>
                        <a:t>Gain</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Helvetica Neue" panose="02000503000000020004" pitchFamily="2" charset="0"/>
                          <a:cs typeface="Helvetica Neue" panose="02000503000000020004" pitchFamily="2" charset="0"/>
                        </a:rPr>
                        <a:t>3.20E+05</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Helvetica Neue" panose="02000503000000020004" pitchFamily="2" charset="0"/>
                          <a:cs typeface="Helvetica Neue" panose="02000503000000020004" pitchFamily="2" charset="0"/>
                        </a:rPr>
                        <a:t>5.30E+05</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3065193"/>
                  </a:ext>
                </a:extLst>
              </a:tr>
              <a:tr h="348412">
                <a:tc>
                  <a:txBody>
                    <a:bodyPr/>
                    <a:lstStyle/>
                    <a:p>
                      <a:pPr algn="ctr"/>
                      <a:r>
                        <a:rPr kumimoji="1" lang="en-US" altLang="ja-JP" sz="1200" dirty="0">
                          <a:latin typeface="Helvetica Neue" panose="02000503000000020004" pitchFamily="2" charset="0"/>
                          <a:cs typeface="Helvetica Neue" panose="02000503000000020004" pitchFamily="2" charset="0"/>
                        </a:rPr>
                        <a:t>Rise Time</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Helvetica Neue" panose="02000503000000020004" pitchFamily="2" charset="0"/>
                          <a:cs typeface="Helvetica Neue" panose="02000503000000020004" pitchFamily="2" charset="0"/>
                        </a:rPr>
                        <a:t>2.0 ns</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Helvetica Neue" panose="02000503000000020004" pitchFamily="2" charset="0"/>
                          <a:cs typeface="Helvetica Neue" panose="02000503000000020004" pitchFamily="2" charset="0"/>
                        </a:rPr>
                        <a:t>0.9 ns</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0833647"/>
                  </a:ext>
                </a:extLst>
              </a:tr>
              <a:tr h="348412">
                <a:tc>
                  <a:txBody>
                    <a:bodyPr/>
                    <a:lstStyle/>
                    <a:p>
                      <a:pPr algn="ctr"/>
                      <a:r>
                        <a:rPr kumimoji="1" lang="en-US" altLang="ja-JP" sz="1200" dirty="0">
                          <a:latin typeface="Helvetica Neue" panose="02000503000000020004" pitchFamily="2" charset="0"/>
                          <a:cs typeface="Helvetica Neue" panose="02000503000000020004" pitchFamily="2" charset="0"/>
                        </a:rPr>
                        <a:t>T.T.S.</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Helvetica Neue" panose="02000503000000020004" pitchFamily="2" charset="0"/>
                          <a:cs typeface="Helvetica Neue" panose="02000503000000020004" pitchFamily="2" charset="0"/>
                        </a:rPr>
                        <a:t>230 </a:t>
                      </a:r>
                      <a:r>
                        <a:rPr kumimoji="1" lang="en-US" altLang="ja-JP" sz="1200" dirty="0" err="1">
                          <a:latin typeface="Helvetica Neue" panose="02000503000000020004" pitchFamily="2" charset="0"/>
                          <a:cs typeface="Helvetica Neue" panose="02000503000000020004" pitchFamily="2" charset="0"/>
                        </a:rPr>
                        <a:t>ps</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Helvetica Neue" panose="02000503000000020004" pitchFamily="2" charset="0"/>
                          <a:cs typeface="Helvetica Neue" panose="02000503000000020004" pitchFamily="2" charset="0"/>
                        </a:rPr>
                        <a:t>170 </a:t>
                      </a:r>
                      <a:r>
                        <a:rPr kumimoji="1" lang="en-US" altLang="ja-JP" sz="1200" dirty="0" err="1">
                          <a:latin typeface="Helvetica Neue" panose="02000503000000020004" pitchFamily="2" charset="0"/>
                          <a:cs typeface="Helvetica Neue" panose="02000503000000020004" pitchFamily="2" charset="0"/>
                        </a:rPr>
                        <a:t>ps</a:t>
                      </a:r>
                      <a:endParaRPr kumimoji="1" lang="ja-JP" altLang="en-US" sz="12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398672"/>
                  </a:ext>
                </a:extLst>
              </a:tr>
            </a:tbl>
          </a:graphicData>
        </a:graphic>
      </p:graphicFrame>
      <p:sp>
        <p:nvSpPr>
          <p:cNvPr id="27" name="テキスト ボックス 26">
            <a:extLst>
              <a:ext uri="{FF2B5EF4-FFF2-40B4-BE49-F238E27FC236}">
                <a16:creationId xmlns:a16="http://schemas.microsoft.com/office/drawing/2014/main" id="{22289305-6A7A-D519-05D4-74F26FF840C2}"/>
              </a:ext>
            </a:extLst>
          </p:cNvPr>
          <p:cNvSpPr txBox="1"/>
          <p:nvPr/>
        </p:nvSpPr>
        <p:spPr>
          <a:xfrm>
            <a:off x="106324" y="3692450"/>
            <a:ext cx="7035217" cy="2862322"/>
          </a:xfrm>
          <a:prstGeom prst="rect">
            <a:avLst/>
          </a:prstGeom>
          <a:noFill/>
        </p:spPr>
        <p:txBody>
          <a:bodyPr wrap="square">
            <a:spAutoFit/>
          </a:bodyPr>
          <a:lstStyle/>
          <a:p>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F3PL2</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and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F3PL3</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use PMTs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R13089</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and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R13449</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respectively, with photocathode diameters of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46 mm </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and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25 mm</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The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scintillator lengths </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were designed to match the PMT sizes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50 mm </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and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30 mm</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a:t>
            </a:r>
          </a:p>
          <a:p>
            <a:endParaRPr lang="en" altLang="ja-JP" sz="1600" dirty="0">
              <a:latin typeface="Helvetica Neue" panose="02000503000000020004" pitchFamily="2" charset="0"/>
              <a:ea typeface="Helvetica Neue" panose="02000503000000020004" pitchFamily="2" charset="0"/>
              <a:cs typeface="Helvetica Neue" panose="02000503000000020004" pitchFamily="2" charset="0"/>
            </a:endParaRPr>
          </a:p>
          <a:p>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R13449</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shows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better timing performance</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likely due to more uniform electron trajectories from the smaller photocathode. F3PL3 with </a:t>
            </a:r>
            <a:r>
              <a:rPr lang="en" altLang="ja-JP" sz="1600" b="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R13449 achieved slightly better time resolution.</a:t>
            </a:r>
          </a:p>
          <a:p>
            <a:endParaRPr lang="en" altLang="ja-JP" sz="1600" dirty="0">
              <a:latin typeface="Helvetica Neue" panose="02000503000000020004" pitchFamily="2" charset="0"/>
              <a:ea typeface="Helvetica Neue" panose="02000503000000020004" pitchFamily="2" charset="0"/>
              <a:cs typeface="Helvetica Neue" panose="02000503000000020004" pitchFamily="2" charset="0"/>
            </a:endParaRPr>
          </a:p>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However, the difference was small, and R13089 still provided sufficient resolution. </a:t>
            </a:r>
            <a:r>
              <a:rPr lang="en" altLang="ja-JP" sz="1600" b="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Larger scintillators with R13089 are useful for measurements with wider acceptance.</a:t>
            </a:r>
            <a:endParaRPr lang="ja-JP" altLang="en-US" sz="1600" b="1" u="sng">
              <a:solidFill>
                <a:srgbClr val="FF0000"/>
              </a:solidFill>
              <a:latin typeface="Helvetica Neue" panose="02000503000000020004" pitchFamily="2" charset="0"/>
              <a:cs typeface="Helvetica Neue" panose="02000503000000020004" pitchFamily="2" charset="0"/>
            </a:endParaRPr>
          </a:p>
        </p:txBody>
      </p:sp>
      <p:pic>
        <p:nvPicPr>
          <p:cNvPr id="15" name="図 14">
            <a:extLst>
              <a:ext uri="{FF2B5EF4-FFF2-40B4-BE49-F238E27FC236}">
                <a16:creationId xmlns:a16="http://schemas.microsoft.com/office/drawing/2014/main" id="{1313BB92-F43C-444F-17FD-8A135DAE820D}"/>
              </a:ext>
            </a:extLst>
          </p:cNvPr>
          <p:cNvPicPr>
            <a:picLocks noChangeAspect="1"/>
          </p:cNvPicPr>
          <p:nvPr/>
        </p:nvPicPr>
        <p:blipFill>
          <a:blip r:embed="rId4"/>
          <a:stretch>
            <a:fillRect/>
          </a:stretch>
        </p:blipFill>
        <p:spPr>
          <a:xfrm>
            <a:off x="6878830" y="35746"/>
            <a:ext cx="4741997" cy="3914461"/>
          </a:xfrm>
          <a:prstGeom prst="rect">
            <a:avLst/>
          </a:prstGeom>
        </p:spPr>
      </p:pic>
    </p:spTree>
    <p:extLst>
      <p:ext uri="{BB962C8B-B14F-4D97-AF65-F5344CB8AC3E}">
        <p14:creationId xmlns:p14="http://schemas.microsoft.com/office/powerpoint/2010/main" val="317378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C122B-4602-6923-3038-E3F37F0F037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AB52535-F4C9-69DB-CC8A-16F2D108EBBA}"/>
              </a:ext>
            </a:extLst>
          </p:cNvPr>
          <p:cNvSpPr txBox="1"/>
          <p:nvPr/>
        </p:nvSpPr>
        <p:spPr>
          <a:xfrm>
            <a:off x="106324" y="127591"/>
            <a:ext cx="7783033"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 Experimental Results</a:t>
            </a:r>
            <a:endParaRPr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6" name="テキスト ボックス 5">
            <a:extLst>
              <a:ext uri="{FF2B5EF4-FFF2-40B4-BE49-F238E27FC236}">
                <a16:creationId xmlns:a16="http://schemas.microsoft.com/office/drawing/2014/main" id="{A887C8EA-7BD3-FF2F-4148-C4FCDC366887}"/>
              </a:ext>
            </a:extLst>
          </p:cNvPr>
          <p:cNvSpPr txBox="1"/>
          <p:nvPr/>
        </p:nvSpPr>
        <p:spPr>
          <a:xfrm>
            <a:off x="106324" y="712366"/>
            <a:ext cx="5419405" cy="646331"/>
          </a:xfrm>
          <a:prstGeom prst="rect">
            <a:avLst/>
          </a:prstGeom>
          <a:noFill/>
        </p:spPr>
        <p:txBody>
          <a:bodyPr wrap="square" rtlCol="0">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(iv) Dependence of Time Resolution on Light Yield in the Scintillator</a:t>
            </a:r>
          </a:p>
        </p:txBody>
      </p:sp>
      <p:pic>
        <p:nvPicPr>
          <p:cNvPr id="2" name="図 1">
            <a:extLst>
              <a:ext uri="{FF2B5EF4-FFF2-40B4-BE49-F238E27FC236}">
                <a16:creationId xmlns:a16="http://schemas.microsoft.com/office/drawing/2014/main" id="{97872CAB-5B8B-988D-7EA0-BE1BC8C65380}"/>
              </a:ext>
            </a:extLst>
          </p:cNvPr>
          <p:cNvPicPr>
            <a:picLocks noChangeAspect="1"/>
          </p:cNvPicPr>
          <p:nvPr/>
        </p:nvPicPr>
        <p:blipFill>
          <a:blip r:embed="rId3"/>
          <a:stretch>
            <a:fillRect/>
          </a:stretch>
        </p:blipFill>
        <p:spPr>
          <a:xfrm>
            <a:off x="5624938" y="-1"/>
            <a:ext cx="6710180" cy="5162321"/>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3E7CAFF6-4304-C559-C6DB-A6A50D5992A5}"/>
                  </a:ext>
                </a:extLst>
              </p:cNvPr>
              <p:cNvSpPr txBox="1"/>
              <p:nvPr/>
            </p:nvSpPr>
            <p:spPr>
              <a:xfrm>
                <a:off x="10237276" y="5549728"/>
                <a:ext cx="1046875" cy="1169551"/>
              </a:xfrm>
              <a:prstGeom prst="rect">
                <a:avLst/>
              </a:prstGeom>
              <a:noFill/>
            </p:spPr>
            <p:txBody>
              <a:bodyPr wrap="square">
                <a:spAutoFit/>
              </a:bodyPr>
              <a:lstStyle/>
              <a:p>
                <a:pPr>
                  <a:buNone/>
                </a:pPr>
                <a:r>
                  <a:rPr lang="en" altLang="ja-JP" sz="1400" dirty="0">
                    <a:effectLst/>
                    <a:latin typeface="Helvetica Neue" panose="02000503000000020004" pitchFamily="2" charset="0"/>
                    <a:ea typeface="Helvetica Neue" panose="02000503000000020004" pitchFamily="2" charset="0"/>
                    <a:cs typeface="Helvetica Neue" panose="02000503000000020004" pitchFamily="2" charset="0"/>
                  </a:rPr>
                  <a:t>C </a:t>
                </a:r>
                <a:r>
                  <a:rPr lang="en" altLang="ja-JP" sz="1400" dirty="0">
                    <a:latin typeface="Helvetica Neue" panose="02000503000000020004" pitchFamily="2" charset="0"/>
                    <a:ea typeface="Helvetica Neue" panose="02000503000000020004" pitchFamily="2" charset="0"/>
                    <a:cs typeface="Helvetica Neue" panose="02000503000000020004" pitchFamily="2" charset="0"/>
                  </a:rPr>
                  <a:t>: </a:t>
                </a:r>
                <a:r>
                  <a:rPr lang="en" altLang="ja-JP" sz="1400" dirty="0">
                    <a:effectLst/>
                    <a:latin typeface="Helvetica Neue" panose="02000503000000020004" pitchFamily="2" charset="0"/>
                    <a:ea typeface="Helvetica Neue" panose="02000503000000020004" pitchFamily="2" charset="0"/>
                    <a:cs typeface="Helvetica Neue" panose="02000503000000020004" pitchFamily="2" charset="0"/>
                  </a:rPr>
                  <a:t>4.4(1)</a:t>
                </a:r>
              </a:p>
              <a:p>
                <a:pPr>
                  <a:buNone/>
                </a:pPr>
                <a:r>
                  <a:rPr lang="en" altLang="ja-JP" sz="1400" dirty="0">
                    <a:effectLst/>
                    <a:latin typeface="Helvetica Neue" panose="02000503000000020004" pitchFamily="2" charset="0"/>
                    <a:ea typeface="Helvetica Neue" panose="02000503000000020004" pitchFamily="2" charset="0"/>
                    <a:cs typeface="Helvetica Neue" panose="02000503000000020004" pitchFamily="2" charset="0"/>
                  </a:rPr>
                  <a:t>A : 4.7(1)</a:t>
                </a:r>
              </a:p>
              <a:p>
                <a:pPr>
                  <a:buNone/>
                </a:pPr>
                <a14:m>
                  <m:oMath xmlns:m="http://schemas.openxmlformats.org/officeDocument/2006/math">
                    <m:r>
                      <a:rPr lang="en" altLang="ja-JP" sz="1400" i="1" dirty="0" smtClean="0">
                        <a:effectLst/>
                        <a:latin typeface="Cambria Math" panose="02040503050406030204" pitchFamily="18" charset="0"/>
                        <a:ea typeface="Cambria Math" panose="02040503050406030204" pitchFamily="18" charset="0"/>
                        <a:cs typeface="Helvetica Neue" panose="02000503000000020004" pitchFamily="2" charset="0"/>
                      </a:rPr>
                      <m:t>𝜏</m:t>
                    </m:r>
                  </m:oMath>
                </a14:m>
                <a:r>
                  <a:rPr lang="en" altLang="ja-JP" sz="14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 altLang="ja-JP" sz="1400" dirty="0">
                    <a:latin typeface="Helvetica Neue" panose="02000503000000020004" pitchFamily="2" charset="0"/>
                    <a:ea typeface="Helvetica Neue" panose="02000503000000020004" pitchFamily="2" charset="0"/>
                    <a:cs typeface="Helvetica Neue" panose="02000503000000020004" pitchFamily="2" charset="0"/>
                  </a:rPr>
                  <a:t>: </a:t>
                </a:r>
                <a:r>
                  <a:rPr lang="en" altLang="ja-JP" sz="1400" dirty="0">
                    <a:effectLst/>
                    <a:latin typeface="Helvetica Neue" panose="02000503000000020004" pitchFamily="2" charset="0"/>
                    <a:ea typeface="Helvetica Neue" panose="02000503000000020004" pitchFamily="2" charset="0"/>
                    <a:cs typeface="Helvetica Neue" panose="02000503000000020004" pitchFamily="2" charset="0"/>
                  </a:rPr>
                  <a:t>7.0(7)</a:t>
                </a:r>
              </a:p>
              <a:p>
                <a:pPr>
                  <a:buNone/>
                </a:pPr>
                <a:r>
                  <a:rPr lang="en" altLang="ja-JP" sz="1400" dirty="0">
                    <a:effectLst/>
                    <a:latin typeface="Helvetica Neue" panose="02000503000000020004" pitchFamily="2" charset="0"/>
                    <a:ea typeface="Helvetica Neue" panose="02000503000000020004" pitchFamily="2" charset="0"/>
                    <a:cs typeface="Helvetica Neue" panose="02000503000000020004" pitchFamily="2" charset="0"/>
                  </a:rPr>
                  <a:t>Constant</a:t>
                </a:r>
              </a:p>
              <a:p>
                <a:pPr>
                  <a:buNone/>
                </a:pPr>
                <a:r>
                  <a:rPr lang="en" altLang="ja-JP" sz="1400" dirty="0">
                    <a:effectLst/>
                    <a:latin typeface="Helvetica Neue" panose="02000503000000020004" pitchFamily="2" charset="0"/>
                    <a:ea typeface="Helvetica Neue" panose="02000503000000020004" pitchFamily="2" charset="0"/>
                    <a:cs typeface="Helvetica Neue" panose="02000503000000020004" pitchFamily="2" charset="0"/>
                  </a:rPr>
                  <a:t>a</a:t>
                </a:r>
                <a:r>
                  <a:rPr lang="en" altLang="ja-JP" sz="1400" dirty="0">
                    <a:latin typeface="Helvetica Neue" panose="02000503000000020004" pitchFamily="2" charset="0"/>
                    <a:ea typeface="Helvetica Neue" panose="02000503000000020004" pitchFamily="2" charset="0"/>
                    <a:cs typeface="Helvetica Neue" panose="02000503000000020004" pitchFamily="2" charset="0"/>
                  </a:rPr>
                  <a:t> : </a:t>
                </a:r>
                <a:r>
                  <a:rPr lang="en" altLang="ja-JP" sz="1400" dirty="0">
                    <a:effectLst/>
                    <a:latin typeface="Helvetica Neue" panose="02000503000000020004" pitchFamily="2" charset="0"/>
                    <a:ea typeface="Helvetica Neue" panose="02000503000000020004" pitchFamily="2" charset="0"/>
                    <a:cs typeface="Helvetica Neue" panose="02000503000000020004" pitchFamily="2" charset="0"/>
                  </a:rPr>
                  <a:t>6.726</a:t>
                </a:r>
              </a:p>
            </p:txBody>
          </p:sp>
        </mc:Choice>
        <mc:Fallback xmlns="">
          <p:sp>
            <p:nvSpPr>
              <p:cNvPr id="8" name="テキスト ボックス 7">
                <a:extLst>
                  <a:ext uri="{FF2B5EF4-FFF2-40B4-BE49-F238E27FC236}">
                    <a16:creationId xmlns:a16="http://schemas.microsoft.com/office/drawing/2014/main" id="{3E7CAFF6-4304-C559-C6DB-A6A50D5992A5}"/>
                  </a:ext>
                </a:extLst>
              </p:cNvPr>
              <p:cNvSpPr txBox="1">
                <a:spLocks noRot="1" noChangeAspect="1" noMove="1" noResize="1" noEditPoints="1" noAdjustHandles="1" noChangeArrowheads="1" noChangeShapeType="1" noTextEdit="1"/>
              </p:cNvSpPr>
              <p:nvPr/>
            </p:nvSpPr>
            <p:spPr>
              <a:xfrm>
                <a:off x="10237276" y="5549728"/>
                <a:ext cx="1046875" cy="1169551"/>
              </a:xfrm>
              <a:prstGeom prst="rect">
                <a:avLst/>
              </a:prstGeom>
              <a:blipFill>
                <a:blip r:embed="rId4"/>
                <a:stretch>
                  <a:fillRect l="-1190" b="-5376"/>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A47971A5-2011-C4A7-DDBC-020D15F61251}"/>
              </a:ext>
            </a:extLst>
          </p:cNvPr>
          <p:cNvSpPr txBox="1"/>
          <p:nvPr/>
        </p:nvSpPr>
        <p:spPr>
          <a:xfrm>
            <a:off x="106324" y="1540253"/>
            <a:ext cx="5518614" cy="1323439"/>
          </a:xfrm>
          <a:prstGeom prst="rect">
            <a:avLst/>
          </a:prstGeom>
          <a:noFill/>
        </p:spPr>
        <p:txBody>
          <a:bodyPr wrap="square">
            <a:spAutoFit/>
          </a:bodyPr>
          <a:lstStyle/>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Higher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atomic number Z</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ions deposit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more energy</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in the scintillator. </a:t>
            </a:r>
          </a:p>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However, due to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quenching effects</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the light yield does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not increase linearly</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with energy deposit. </a:t>
            </a:r>
          </a:p>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So, the </a:t>
            </a:r>
            <a:r>
              <a:rPr lang="en" altLang="ja-JP"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light yield</a:t>
            </a:r>
            <a:r>
              <a:rPr lang="en" altLang="ja-JP" sz="16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was defined as </a:t>
            </a:r>
            <a:r>
              <a:rPr lang="en" altLang="ja-JP" sz="1600" b="1" i="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dE</a:t>
            </a:r>
            <a:r>
              <a:rPr lang="en" altLang="ja-JP" sz="1600" b="1"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/Z</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2" name="テキスト ボックス 11">
            <a:extLst>
              <a:ext uri="{FF2B5EF4-FFF2-40B4-BE49-F238E27FC236}">
                <a16:creationId xmlns:a16="http://schemas.microsoft.com/office/drawing/2014/main" id="{852D0DEB-313F-4C94-A189-566F9FFFF96E}"/>
              </a:ext>
            </a:extLst>
          </p:cNvPr>
          <p:cNvSpPr txBox="1"/>
          <p:nvPr/>
        </p:nvSpPr>
        <p:spPr>
          <a:xfrm>
            <a:off x="92018" y="3100218"/>
            <a:ext cx="5635715" cy="2062103"/>
          </a:xfrm>
          <a:prstGeom prst="rect">
            <a:avLst/>
          </a:prstGeom>
          <a:noFill/>
        </p:spPr>
        <p:txBody>
          <a:bodyPr wrap="square">
            <a:spAutoFit/>
          </a:bodyPr>
          <a:lstStyle/>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Measurements were performed under the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optimized HV and threshold</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conditions obtained previously. </a:t>
            </a:r>
          </a:p>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The right figure shows the </a:t>
            </a:r>
            <a:r>
              <a:rPr lang="en" altLang="ja-JP"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correlation between light yield and time resolution</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a:t>
            </a:r>
          </a:p>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A clear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dependence of time resolution on light yield</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was observed,</a:t>
            </a:r>
            <a:br>
              <a:rPr lang="en" altLang="ja-JP" sz="1600" dirty="0">
                <a:latin typeface="Helvetica Neue" panose="02000503000000020004" pitchFamily="2" charset="0"/>
                <a:ea typeface="Helvetica Neue" panose="02000503000000020004" pitchFamily="2" charset="0"/>
                <a:cs typeface="Helvetica Neue" panose="02000503000000020004" pitchFamily="2" charset="0"/>
              </a:rPr>
            </a:b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which was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more significant</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than differences caused by </a:t>
            </a:r>
            <a:r>
              <a:rPr lang="en" altLang="ja-JP" sz="1600" b="1" dirty="0">
                <a:latin typeface="Helvetica Neue" panose="02000503000000020004" pitchFamily="2" charset="0"/>
                <a:ea typeface="Helvetica Neue" panose="02000503000000020004" pitchFamily="2" charset="0"/>
                <a:cs typeface="Helvetica Neue" panose="02000503000000020004" pitchFamily="2" charset="0"/>
              </a:rPr>
              <a:t>scintillator material or PMT type</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a:t>
            </a:r>
            <a:endParaRPr lang="ja-JP" altLang="en-US" sz="1600">
              <a:latin typeface="Helvetica Neue" panose="02000503000000020004" pitchFamily="2" charset="0"/>
              <a:cs typeface="Helvetica Neue" panose="02000503000000020004" pitchFamily="2" charset="0"/>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63331CBA-DD41-E236-07F6-444097B5F515}"/>
                  </a:ext>
                </a:extLst>
              </p:cNvPr>
              <p:cNvSpPr txBox="1"/>
              <p:nvPr/>
            </p:nvSpPr>
            <p:spPr>
              <a:xfrm>
                <a:off x="6975865" y="5825574"/>
                <a:ext cx="3128612"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𝜎</m:t>
                      </m:r>
                      <m:r>
                        <a:rPr kumimoji="1" lang="en-US" altLang="ja-JP" b="0" i="0" smtClean="0">
                          <a:latin typeface="Cambria Math" panose="02040503050406030204" pitchFamily="18" charset="0"/>
                        </a:rPr>
                        <m:t>=</m:t>
                      </m:r>
                      <m:r>
                        <m:rPr>
                          <m:sty m:val="p"/>
                        </m:rPr>
                        <a:rPr kumimoji="1" lang="en-US" altLang="ja-JP" b="0" i="0" smtClean="0">
                          <a:latin typeface="Cambria Math" panose="02040503050406030204" pitchFamily="18" charset="0"/>
                        </a:rPr>
                        <m:t>C</m:t>
                      </m:r>
                      <m:r>
                        <a:rPr kumimoji="1" lang="en-US" altLang="ja-JP" b="0" i="0" smtClean="0">
                          <a:latin typeface="Cambria Math" panose="02040503050406030204" pitchFamily="18" charset="0"/>
                        </a:rPr>
                        <m:t>+</m:t>
                      </m:r>
                      <m:r>
                        <m:rPr>
                          <m:sty m:val="p"/>
                        </m:rPr>
                        <a:rPr kumimoji="1" lang="en-US" altLang="ja-JP" b="0" i="0" smtClean="0">
                          <a:latin typeface="Cambria Math" panose="02040503050406030204" pitchFamily="18" charset="0"/>
                        </a:rPr>
                        <m:t>A</m:t>
                      </m:r>
                      <m:r>
                        <a:rPr kumimoji="1" lang="en-US" altLang="ja-JP" b="0" i="1" smtClean="0">
                          <a:latin typeface="Cambria Math" panose="02040503050406030204" pitchFamily="18" charset="0"/>
                          <a:ea typeface="Cambria Math" panose="02040503050406030204" pitchFamily="18" charset="0"/>
                        </a:rPr>
                        <m:t>∙</m:t>
                      </m:r>
                      <m:r>
                        <m:rPr>
                          <m:sty m:val="p"/>
                        </m:rPr>
                        <a:rPr kumimoji="1" lang="en-US" altLang="ja-JP" b="0" i="0" smtClean="0">
                          <a:latin typeface="Cambria Math" panose="02040503050406030204" pitchFamily="18" charset="0"/>
                        </a:rPr>
                        <m:t>exp</m:t>
                      </m:r>
                      <m:d>
                        <m:dPr>
                          <m:begChr m:val="{"/>
                          <m:endChr m:val="}"/>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f>
                                    <m:fPr>
                                      <m:type m:val="lin"/>
                                      <m:ctrlPr>
                                        <a:rPr kumimoji="1" lang="en-US" altLang="ja-JP" b="0" i="1" smtClean="0">
                                          <a:latin typeface="Cambria Math" panose="02040503050406030204" pitchFamily="18" charset="0"/>
                                        </a:rPr>
                                      </m:ctrlPr>
                                    </m:fPr>
                                    <m:num>
                                      <m:r>
                                        <m:rPr>
                                          <m:sty m:val="p"/>
                                        </m:rPr>
                                        <a:rPr kumimoji="1" lang="en-US" altLang="ja-JP" b="0" i="0" smtClean="0">
                                          <a:latin typeface="Cambria Math" panose="02040503050406030204" pitchFamily="18" charset="0"/>
                                        </a:rPr>
                                        <m:t>dE</m:t>
                                      </m:r>
                                    </m:num>
                                    <m:den>
                                      <m:r>
                                        <a:rPr kumimoji="1" lang="en-US" altLang="ja-JP" b="0" i="1" smtClean="0">
                                          <a:latin typeface="Cambria Math" panose="02040503050406030204" pitchFamily="18" charset="0"/>
                                        </a:rPr>
                                        <m:t>𝑍</m:t>
                                      </m:r>
                                    </m:den>
                                  </m:f>
                                  <m:r>
                                    <a:rPr kumimoji="1" lang="en-US" altLang="ja-JP" b="0" i="1" smtClean="0">
                                      <a:latin typeface="Cambria Math" panose="02040503050406030204" pitchFamily="18" charset="0"/>
                                    </a:rPr>
                                    <m:t>−</m:t>
                                  </m:r>
                                  <m:r>
                                    <m:rPr>
                                      <m:sty m:val="p"/>
                                    </m:rPr>
                                    <a:rPr kumimoji="1" lang="en-US" altLang="ja-JP" b="0" i="0" smtClean="0">
                                      <a:latin typeface="Cambria Math" panose="02040503050406030204" pitchFamily="18" charset="0"/>
                                    </a:rPr>
                                    <m:t>a</m:t>
                                  </m:r>
                                </m:e>
                              </m:d>
                            </m:num>
                            <m:den>
                              <m:r>
                                <a:rPr kumimoji="1" lang="en-US" altLang="ja-JP" b="0" i="1" smtClean="0">
                                  <a:latin typeface="Cambria Math" panose="02040503050406030204" pitchFamily="18" charset="0"/>
                                  <a:ea typeface="Cambria Math" panose="02040503050406030204" pitchFamily="18" charset="0"/>
                                </a:rPr>
                                <m:t>𝜏</m:t>
                              </m:r>
                            </m:den>
                          </m:f>
                        </m:e>
                      </m:d>
                    </m:oMath>
                  </m:oMathPara>
                </a14:m>
                <a:endParaRPr kumimoji="1" lang="ja-JP" altLang="en-US"/>
              </a:p>
            </p:txBody>
          </p:sp>
        </mc:Choice>
        <mc:Fallback xmlns="">
          <p:sp>
            <p:nvSpPr>
              <p:cNvPr id="13" name="テキスト ボックス 12">
                <a:extLst>
                  <a:ext uri="{FF2B5EF4-FFF2-40B4-BE49-F238E27FC236}">
                    <a16:creationId xmlns:a16="http://schemas.microsoft.com/office/drawing/2014/main" id="{63331CBA-DD41-E236-07F6-444097B5F515}"/>
                  </a:ext>
                </a:extLst>
              </p:cNvPr>
              <p:cNvSpPr txBox="1">
                <a:spLocks noRot="1" noChangeAspect="1" noMove="1" noResize="1" noEditPoints="1" noAdjustHandles="1" noChangeArrowheads="1" noChangeShapeType="1" noTextEdit="1"/>
              </p:cNvSpPr>
              <p:nvPr/>
            </p:nvSpPr>
            <p:spPr>
              <a:xfrm>
                <a:off x="6975865" y="5825574"/>
                <a:ext cx="3128612" cy="617861"/>
              </a:xfrm>
              <a:prstGeom prst="rect">
                <a:avLst/>
              </a:prstGeom>
              <a:blipFill>
                <a:blip r:embed="rId5"/>
                <a:stretch>
                  <a:fillRect l="-405" t="-74000" b="-54000"/>
                </a:stretch>
              </a:blipFill>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3FE9F203-A670-3C09-D8A2-EBAC2934C451}"/>
              </a:ext>
            </a:extLst>
          </p:cNvPr>
          <p:cNvSpPr txBox="1"/>
          <p:nvPr/>
        </p:nvSpPr>
        <p:spPr>
          <a:xfrm>
            <a:off x="6072965" y="5372249"/>
            <a:ext cx="4164311" cy="369332"/>
          </a:xfrm>
          <a:prstGeom prst="rect">
            <a:avLst/>
          </a:prstGeom>
          <a:noFill/>
        </p:spPr>
        <p:txBody>
          <a:bodyPr wrap="square">
            <a:spAutoFit/>
          </a:bodyPr>
          <a:lstStyle/>
          <a:p>
            <a:r>
              <a:rPr lang="en" altLang="ja-JP" sz="1800" b="1" dirty="0">
                <a:solidFill>
                  <a:srgbClr val="0432FF"/>
                </a:solidFill>
                <a:latin typeface="Helvetica Neue" panose="02000503000000020004" pitchFamily="2" charset="0"/>
                <a:ea typeface="Helvetica Neue" panose="02000503000000020004" pitchFamily="2" charset="0"/>
                <a:cs typeface="Helvetica Neue" panose="02000503000000020004" pitchFamily="2" charset="0"/>
              </a:rPr>
              <a:t>Fitting : Exponential Decay Function</a:t>
            </a:r>
            <a:endParaRPr lang="ja-JP" altLang="en-US" b="1">
              <a:solidFill>
                <a:srgbClr val="0432FF"/>
              </a:solidFill>
            </a:endParaRPr>
          </a:p>
        </p:txBody>
      </p:sp>
      <p:sp>
        <p:nvSpPr>
          <p:cNvPr id="7" name="テキスト ボックス 6">
            <a:extLst>
              <a:ext uri="{FF2B5EF4-FFF2-40B4-BE49-F238E27FC236}">
                <a16:creationId xmlns:a16="http://schemas.microsoft.com/office/drawing/2014/main" id="{1BBD700D-2AD0-1157-10BA-6A1B61E2734E}"/>
              </a:ext>
            </a:extLst>
          </p:cNvPr>
          <p:cNvSpPr txBox="1"/>
          <p:nvPr/>
        </p:nvSpPr>
        <p:spPr>
          <a:xfrm>
            <a:off x="106324" y="5397057"/>
            <a:ext cx="5518614" cy="584775"/>
          </a:xfrm>
          <a:prstGeom prst="rect">
            <a:avLst/>
          </a:prstGeom>
          <a:noFill/>
        </p:spPr>
        <p:txBody>
          <a:bodyPr wrap="square">
            <a:spAutoFit/>
          </a:bodyPr>
          <a:lstStyle/>
          <a:p>
            <a:r>
              <a:rPr lang="ja-JP" altLang="en-US" sz="1600"/>
              <a:t>→</a:t>
            </a:r>
            <a:r>
              <a:rPr lang="en-US" altLang="ja-JP" sz="1600" dirty="0"/>
              <a:t> </a:t>
            </a:r>
            <a:r>
              <a:rPr lang="en" altLang="ja-JP" sz="1600" b="1" u="sng" dirty="0">
                <a:solidFill>
                  <a:srgbClr val="FF0000"/>
                </a:solidFill>
              </a:rPr>
              <a:t>The light yield </a:t>
            </a:r>
            <a:r>
              <a:rPr lang="en" altLang="ja-JP" sz="1600" b="1" dirty="0"/>
              <a:t>is one of the most critical factors in achieving</a:t>
            </a:r>
            <a:r>
              <a:rPr lang="en" altLang="ja-JP" sz="1600" dirty="0"/>
              <a:t> </a:t>
            </a:r>
            <a:r>
              <a:rPr lang="en" altLang="ja-JP" sz="1600" b="1" u="sng" dirty="0">
                <a:solidFill>
                  <a:srgbClr val="FF0000"/>
                </a:solidFill>
              </a:rPr>
              <a:t>excellent timing performance.</a:t>
            </a:r>
            <a:endParaRPr lang="en" altLang="ja-JP" sz="1600" b="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631798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a:extLst>
              <a:ext uri="{FF2B5EF4-FFF2-40B4-BE49-F238E27FC236}">
                <a16:creationId xmlns:a16="http://schemas.microsoft.com/office/drawing/2014/main" id="{5D4690B1-F675-B66A-34E8-CA8A48FB4704}"/>
              </a:ext>
            </a:extLst>
          </p:cNvPr>
          <p:cNvSpPr/>
          <p:nvPr/>
        </p:nvSpPr>
        <p:spPr>
          <a:xfrm>
            <a:off x="6921910" y="712366"/>
            <a:ext cx="4768645" cy="2234862"/>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4FDFD0CD-3B1D-4BBA-ABFC-E701CFFCD062}"/>
              </a:ext>
            </a:extLst>
          </p:cNvPr>
          <p:cNvGrpSpPr/>
          <p:nvPr/>
        </p:nvGrpSpPr>
        <p:grpSpPr>
          <a:xfrm>
            <a:off x="106324" y="950481"/>
            <a:ext cx="6193078" cy="2329388"/>
            <a:chOff x="1299576" y="1168408"/>
            <a:chExt cx="6193078" cy="2329388"/>
          </a:xfrm>
        </p:grpSpPr>
        <p:pic>
          <p:nvPicPr>
            <p:cNvPr id="3" name="図 2">
              <a:extLst>
                <a:ext uri="{FF2B5EF4-FFF2-40B4-BE49-F238E27FC236}">
                  <a16:creationId xmlns:a16="http://schemas.microsoft.com/office/drawing/2014/main" id="{7A8F486D-4486-8780-9DB3-5EAFEB93620B}"/>
                </a:ext>
              </a:extLst>
            </p:cNvPr>
            <p:cNvPicPr>
              <a:picLocks noChangeAspect="1"/>
            </p:cNvPicPr>
            <p:nvPr/>
          </p:nvPicPr>
          <p:blipFill>
            <a:blip r:embed="rId3"/>
            <a:srcRect l="21193" t="60758" r="22361" b="14334"/>
            <a:stretch>
              <a:fillRect/>
            </a:stretch>
          </p:blipFill>
          <p:spPr>
            <a:xfrm>
              <a:off x="1299576" y="1176913"/>
              <a:ext cx="6193078" cy="1891963"/>
            </a:xfrm>
            <a:prstGeom prst="rect">
              <a:avLst/>
            </a:prstGeom>
          </p:spPr>
        </p:pic>
        <p:sp>
          <p:nvSpPr>
            <p:cNvPr id="4" name="正方形/長方形 3">
              <a:extLst>
                <a:ext uri="{FF2B5EF4-FFF2-40B4-BE49-F238E27FC236}">
                  <a16:creationId xmlns:a16="http://schemas.microsoft.com/office/drawing/2014/main" id="{DFAB244D-0379-480B-A34B-2D1C923F95A5}"/>
                </a:ext>
              </a:extLst>
            </p:cNvPr>
            <p:cNvSpPr/>
            <p:nvPr/>
          </p:nvSpPr>
          <p:spPr>
            <a:xfrm>
              <a:off x="2192055" y="1828800"/>
              <a:ext cx="45719" cy="1478071"/>
            </a:xfrm>
            <a:prstGeom prst="rect">
              <a:avLst/>
            </a:prstGeom>
            <a:solidFill>
              <a:srgbClr val="00B0F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03B8718-CA5D-7D4B-11CE-603FFCAF09D4}"/>
                </a:ext>
              </a:extLst>
            </p:cNvPr>
            <p:cNvSpPr/>
            <p:nvPr/>
          </p:nvSpPr>
          <p:spPr>
            <a:xfrm>
              <a:off x="2442576" y="1640378"/>
              <a:ext cx="2530258" cy="476521"/>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1EE37DC-5323-552F-751C-16ED9CCE2069}"/>
                </a:ext>
              </a:extLst>
            </p:cNvPr>
            <p:cNvSpPr/>
            <p:nvPr/>
          </p:nvSpPr>
          <p:spPr>
            <a:xfrm>
              <a:off x="4670331" y="1828534"/>
              <a:ext cx="45719" cy="1478071"/>
            </a:xfrm>
            <a:prstGeom prst="rect">
              <a:avLst/>
            </a:prstGeom>
            <a:solidFill>
              <a:srgbClr val="00B0F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D17A45E-6AC2-CEF9-1D4B-64B5438943E6}"/>
                </a:ext>
              </a:extLst>
            </p:cNvPr>
            <p:cNvSpPr txBox="1"/>
            <p:nvPr/>
          </p:nvSpPr>
          <p:spPr>
            <a:xfrm>
              <a:off x="6079800" y="2745710"/>
              <a:ext cx="881698" cy="523220"/>
            </a:xfrm>
            <a:prstGeom prst="rect">
              <a:avLst/>
            </a:prstGeom>
            <a:noFill/>
          </p:spPr>
          <p:txBody>
            <a:bodyPr wrap="square" rtlCol="0">
              <a:spAutoFit/>
            </a:bodyPr>
            <a:lstStyle/>
            <a:p>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Dipole Magnet</a:t>
              </a:r>
              <a:endParaRPr kumimoji="1" lang="ja-JP" altLang="en-US" sz="1400">
                <a:latin typeface="Helvetica Neue" panose="02000503000000020004" pitchFamily="2" charset="0"/>
                <a:cs typeface="Helvetica Neue" panose="02000503000000020004" pitchFamily="2" charset="0"/>
              </a:endParaRPr>
            </a:p>
          </p:txBody>
        </p:sp>
        <p:sp>
          <p:nvSpPr>
            <p:cNvPr id="8" name="テキスト ボックス 7">
              <a:extLst>
                <a:ext uri="{FF2B5EF4-FFF2-40B4-BE49-F238E27FC236}">
                  <a16:creationId xmlns:a16="http://schemas.microsoft.com/office/drawing/2014/main" id="{D97D9DB8-A49E-A9C4-4357-9EB751DBBECD}"/>
                </a:ext>
              </a:extLst>
            </p:cNvPr>
            <p:cNvSpPr txBox="1"/>
            <p:nvPr/>
          </p:nvSpPr>
          <p:spPr>
            <a:xfrm rot="16200000">
              <a:off x="1884851" y="1344582"/>
              <a:ext cx="660126" cy="307777"/>
            </a:xfrm>
            <a:prstGeom prst="rect">
              <a:avLst/>
            </a:prstGeom>
            <a:noFill/>
          </p:spPr>
          <p:txBody>
            <a:bodyPr wrap="square" rtlCol="0">
              <a:spAutoFit/>
            </a:bodyPr>
            <a:lstStyle/>
            <a:p>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PL1</a:t>
              </a:r>
              <a:endParaRPr kumimoji="1" lang="ja-JP" altLang="en-US" sz="1400">
                <a:latin typeface="Helvetica Neue" panose="02000503000000020004" pitchFamily="2" charset="0"/>
                <a:cs typeface="Helvetica Neue" panose="02000503000000020004" pitchFamily="2" charset="0"/>
              </a:endParaRPr>
            </a:p>
          </p:txBody>
        </p:sp>
        <p:sp>
          <p:nvSpPr>
            <p:cNvPr id="9" name="テキスト ボックス 8">
              <a:extLst>
                <a:ext uri="{FF2B5EF4-FFF2-40B4-BE49-F238E27FC236}">
                  <a16:creationId xmlns:a16="http://schemas.microsoft.com/office/drawing/2014/main" id="{10888576-33C8-4E5D-F1BA-A4AF88D47BD2}"/>
                </a:ext>
              </a:extLst>
            </p:cNvPr>
            <p:cNvSpPr txBox="1"/>
            <p:nvPr/>
          </p:nvSpPr>
          <p:spPr>
            <a:xfrm rot="16200000">
              <a:off x="4363127" y="1344582"/>
              <a:ext cx="660126" cy="307777"/>
            </a:xfrm>
            <a:prstGeom prst="rect">
              <a:avLst/>
            </a:prstGeom>
            <a:noFill/>
          </p:spPr>
          <p:txBody>
            <a:bodyPr wrap="square" rtlCol="0">
              <a:spAutoFit/>
            </a:bodyPr>
            <a:lstStyle/>
            <a:p>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PL2</a:t>
              </a:r>
              <a:endParaRPr kumimoji="1" lang="ja-JP" altLang="en-US" sz="1400">
                <a:latin typeface="Helvetica Neue" panose="02000503000000020004" pitchFamily="2" charset="0"/>
                <a:cs typeface="Helvetica Neue" panose="02000503000000020004" pitchFamily="2" charset="0"/>
              </a:endParaRPr>
            </a:p>
          </p:txBody>
        </p:sp>
        <p:sp>
          <p:nvSpPr>
            <p:cNvPr id="10" name="テキスト ボックス 9">
              <a:extLst>
                <a:ext uri="{FF2B5EF4-FFF2-40B4-BE49-F238E27FC236}">
                  <a16:creationId xmlns:a16="http://schemas.microsoft.com/office/drawing/2014/main" id="{1DF5B3F3-95FE-3228-989A-E7D022470641}"/>
                </a:ext>
              </a:extLst>
            </p:cNvPr>
            <p:cNvSpPr txBox="1"/>
            <p:nvPr/>
          </p:nvSpPr>
          <p:spPr>
            <a:xfrm rot="16200000">
              <a:off x="3753075" y="1882712"/>
              <a:ext cx="477688" cy="369332"/>
            </a:xfrm>
            <a:prstGeom prst="rect">
              <a:avLst/>
            </a:prstGeom>
            <a:noFill/>
          </p:spPr>
          <p:txBody>
            <a:bodyPr wrap="square" rtlCol="0">
              <a:spAutoFit/>
            </a:bodyPr>
            <a:lstStyle/>
            <a:p>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IC</a:t>
              </a:r>
              <a:endParaRPr kumimoji="1" lang="ja-JP" altLang="en-US">
                <a:latin typeface="Helvetica Neue" panose="02000503000000020004" pitchFamily="2" charset="0"/>
                <a:cs typeface="Helvetica Neue" panose="02000503000000020004" pitchFamily="2" charset="0"/>
              </a:endParaRPr>
            </a:p>
          </p:txBody>
        </p:sp>
        <p:sp>
          <p:nvSpPr>
            <p:cNvPr id="11" name="テキスト ボックス 10">
              <a:extLst>
                <a:ext uri="{FF2B5EF4-FFF2-40B4-BE49-F238E27FC236}">
                  <a16:creationId xmlns:a16="http://schemas.microsoft.com/office/drawing/2014/main" id="{73F37896-292A-20C4-A686-40EAEA8FA11C}"/>
                </a:ext>
              </a:extLst>
            </p:cNvPr>
            <p:cNvSpPr txBox="1"/>
            <p:nvPr/>
          </p:nvSpPr>
          <p:spPr>
            <a:xfrm rot="16200000">
              <a:off x="2053974" y="1830823"/>
              <a:ext cx="815626" cy="307777"/>
            </a:xfrm>
            <a:prstGeom prst="rect">
              <a:avLst/>
            </a:prstGeom>
            <a:noFill/>
          </p:spPr>
          <p:txBody>
            <a:bodyPr wrap="square" rtlCol="0">
              <a:spAutoFit/>
            </a:bodyPr>
            <a:lstStyle/>
            <a:p>
              <a:r>
                <a:rPr lang="en-US" altLang="ja-JP" sz="1400" dirty="0">
                  <a:latin typeface="Helvetica Neue" panose="02000503000000020004" pitchFamily="2" charset="0"/>
                  <a:ea typeface="Helvetica Neue" panose="02000503000000020004" pitchFamily="2" charset="0"/>
                  <a:cs typeface="Helvetica Neue" panose="02000503000000020004" pitchFamily="2" charset="0"/>
                </a:rPr>
                <a:t>target</a:t>
              </a:r>
              <a:endParaRPr kumimoji="1" lang="ja-JP" altLang="en-US" sz="1400">
                <a:latin typeface="Helvetica Neue" panose="02000503000000020004" pitchFamily="2" charset="0"/>
                <a:cs typeface="Helvetica Neue" panose="02000503000000020004" pitchFamily="2" charset="0"/>
              </a:endParaRP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8DBB60F8-614C-DF15-3236-875B39E7D499}"/>
                    </a:ext>
                  </a:extLst>
                </p:cNvPr>
                <p:cNvSpPr txBox="1"/>
                <p:nvPr/>
              </p:nvSpPr>
              <p:spPr>
                <a:xfrm>
                  <a:off x="3773816" y="2455289"/>
                  <a:ext cx="4975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1800" b="1" i="1" smtClean="0">
                            <a:latin typeface="Cambria Math" panose="02040503050406030204" pitchFamily="18" charset="0"/>
                            <a:ea typeface="Cambria Math" panose="02040503050406030204" pitchFamily="18" charset="0"/>
                            <a:cs typeface="Helvetica Neue" panose="02000503000000020004" pitchFamily="2" charset="0"/>
                          </a:rPr>
                          <m:t>∆</m:t>
                        </m:r>
                        <m:r>
                          <a:rPr lang="en-US" altLang="ja-JP" sz="1800" b="1" i="1" smtClean="0">
                            <a:latin typeface="Cambria Math" panose="02040503050406030204" pitchFamily="18" charset="0"/>
                            <a:ea typeface="Cambria Math" panose="02040503050406030204" pitchFamily="18" charset="0"/>
                            <a:cs typeface="Helvetica Neue" panose="02000503000000020004" pitchFamily="2" charset="0"/>
                          </a:rPr>
                          <m:t>𝑬</m:t>
                        </m:r>
                      </m:oMath>
                    </m:oMathPara>
                  </a14:m>
                  <a:endParaRPr lang="ja-JP" altLang="en-US"/>
                </a:p>
              </p:txBody>
            </p:sp>
          </mc:Choice>
          <mc:Fallback xmlns="">
            <p:sp>
              <p:nvSpPr>
                <p:cNvPr id="12" name="テキスト ボックス 11">
                  <a:extLst>
                    <a:ext uri="{FF2B5EF4-FFF2-40B4-BE49-F238E27FC236}">
                      <a16:creationId xmlns:a16="http://schemas.microsoft.com/office/drawing/2014/main" id="{8DBB60F8-614C-DF15-3236-875B39E7D499}"/>
                    </a:ext>
                  </a:extLst>
                </p:cNvPr>
                <p:cNvSpPr txBox="1">
                  <a:spLocks noRot="1" noChangeAspect="1" noMove="1" noResize="1" noEditPoints="1" noAdjustHandles="1" noChangeArrowheads="1" noChangeShapeType="1" noTextEdit="1"/>
                </p:cNvSpPr>
                <p:nvPr/>
              </p:nvSpPr>
              <p:spPr>
                <a:xfrm>
                  <a:off x="3773816" y="2455289"/>
                  <a:ext cx="497575" cy="369332"/>
                </a:xfrm>
                <a:prstGeom prst="rect">
                  <a:avLst/>
                </a:prstGeom>
                <a:blipFill>
                  <a:blip r:embed="rId4"/>
                  <a:stretch>
                    <a:fillRect/>
                  </a:stretch>
                </a:blipFill>
              </p:spPr>
              <p:txBody>
                <a:bodyPr/>
                <a:lstStyle/>
                <a:p>
                  <a:r>
                    <a:rPr lang="ja-JP" altLang="en-US">
                      <a:noFill/>
                    </a:rPr>
                    <a:t> </a:t>
                  </a:r>
                </a:p>
              </p:txBody>
            </p:sp>
          </mc:Fallback>
        </mc:AlternateContent>
        <p:cxnSp>
          <p:nvCxnSpPr>
            <p:cNvPr id="13" name="直線矢印コネクタ 12">
              <a:extLst>
                <a:ext uri="{FF2B5EF4-FFF2-40B4-BE49-F238E27FC236}">
                  <a16:creationId xmlns:a16="http://schemas.microsoft.com/office/drawing/2014/main" id="{8638F49F-31FD-9748-9C9D-1BE672CB82F8}"/>
                </a:ext>
              </a:extLst>
            </p:cNvPr>
            <p:cNvCxnSpPr/>
            <p:nvPr/>
          </p:nvCxnSpPr>
          <p:spPr>
            <a:xfrm>
              <a:off x="2237774" y="3068875"/>
              <a:ext cx="2432557" cy="0"/>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26A0D95-08AD-DF40-FBBF-80E1DB121CC3}"/>
                    </a:ext>
                  </a:extLst>
                </p:cNvPr>
                <p:cNvSpPr txBox="1"/>
                <p:nvPr/>
              </p:nvSpPr>
              <p:spPr>
                <a:xfrm>
                  <a:off x="2717566" y="3128464"/>
                  <a:ext cx="1578893" cy="369332"/>
                </a:xfrm>
                <a:prstGeom prst="rect">
                  <a:avLst/>
                </a:prstGeom>
                <a:noFill/>
              </p:spPr>
              <p:txBody>
                <a:bodyPr wrap="square">
                  <a:spAutoFit/>
                </a:bodyPr>
                <a:lstStyle/>
                <a:p>
                  <a14:m>
                    <m:oMath xmlns:m="http://schemas.openxmlformats.org/officeDocument/2006/math">
                      <m:r>
                        <a:rPr lang="en-US" altLang="ja-JP" sz="18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𝑻𝑶𝑭</m:t>
                      </m:r>
                    </m:oMath>
                  </a14:m>
                  <a:r>
                    <a:rPr lang="en-US"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 ~2 m </a:t>
                  </a:r>
                  <a:endParaRPr lang="ja-JP" altLang="en-US" b="1">
                    <a:solidFill>
                      <a:srgbClr val="FF0000"/>
                    </a:solidFill>
                    <a:latin typeface="Helvetica Neue" panose="02000503000000020004" pitchFamily="2" charset="0"/>
                    <a:cs typeface="Helvetica Neue" panose="02000503000000020004" pitchFamily="2" charset="0"/>
                  </a:endParaRPr>
                </a:p>
              </p:txBody>
            </p:sp>
          </mc:Choice>
          <mc:Fallback xmlns="">
            <p:sp>
              <p:nvSpPr>
                <p:cNvPr id="14" name="テキスト ボックス 13">
                  <a:extLst>
                    <a:ext uri="{FF2B5EF4-FFF2-40B4-BE49-F238E27FC236}">
                      <a16:creationId xmlns:a16="http://schemas.microsoft.com/office/drawing/2014/main" id="{926A0D95-08AD-DF40-FBBF-80E1DB121CC3}"/>
                    </a:ext>
                  </a:extLst>
                </p:cNvPr>
                <p:cNvSpPr txBox="1">
                  <a:spLocks noRot="1" noChangeAspect="1" noMove="1" noResize="1" noEditPoints="1" noAdjustHandles="1" noChangeArrowheads="1" noChangeShapeType="1" noTextEdit="1"/>
                </p:cNvSpPr>
                <p:nvPr/>
              </p:nvSpPr>
              <p:spPr>
                <a:xfrm>
                  <a:off x="2717566" y="3128464"/>
                  <a:ext cx="1578893" cy="369332"/>
                </a:xfrm>
                <a:prstGeom prst="rect">
                  <a:avLst/>
                </a:prstGeom>
                <a:blipFill>
                  <a:blip r:embed="rId5"/>
                  <a:stretch>
                    <a:fillRect t="-3226" r="-2400" b="-22581"/>
                  </a:stretch>
                </a:blipFill>
              </p:spPr>
              <p:txBody>
                <a:bodyPr/>
                <a:lstStyle/>
                <a:p>
                  <a:r>
                    <a:rPr lang="ja-JP" altLang="en-US">
                      <a:noFill/>
                    </a:rPr>
                    <a:t> </a:t>
                  </a:r>
                </a:p>
              </p:txBody>
            </p:sp>
          </mc:Fallback>
        </mc:AlternateContent>
      </p:grpSp>
      <p:sp>
        <p:nvSpPr>
          <p:cNvPr id="15" name="テキスト ボックス 14">
            <a:extLst>
              <a:ext uri="{FF2B5EF4-FFF2-40B4-BE49-F238E27FC236}">
                <a16:creationId xmlns:a16="http://schemas.microsoft.com/office/drawing/2014/main" id="{4A68FB8E-8858-B7CE-C129-5C69B93CDC1A}"/>
              </a:ext>
            </a:extLst>
          </p:cNvPr>
          <p:cNvSpPr txBox="1"/>
          <p:nvPr/>
        </p:nvSpPr>
        <p:spPr>
          <a:xfrm>
            <a:off x="106324" y="127591"/>
            <a:ext cx="6815586"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6. </a:t>
            </a:r>
            <a:r>
              <a:rPr lang="en" altLang="ja-JP" sz="3200" b="1" dirty="0">
                <a:latin typeface="Helvetica Neue" panose="02000503000000020004" pitchFamily="2" charset="0"/>
                <a:ea typeface="Helvetica Neue" panose="02000503000000020004" pitchFamily="2" charset="0"/>
                <a:cs typeface="Helvetica Neue" panose="02000503000000020004" pitchFamily="2" charset="0"/>
              </a:rPr>
              <a:t>TOF Resolution Requirement</a:t>
            </a:r>
            <a:endParaRPr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F000285F-823E-0A08-B7FA-609B1CFA1917}"/>
                  </a:ext>
                </a:extLst>
              </p:cNvPr>
              <p:cNvSpPr txBox="1"/>
              <p:nvPr/>
            </p:nvSpPr>
            <p:spPr>
              <a:xfrm>
                <a:off x="380739" y="3454040"/>
                <a:ext cx="4480265" cy="3234603"/>
              </a:xfrm>
              <a:prstGeom prst="rect">
                <a:avLst/>
              </a:prstGeom>
              <a:noFill/>
            </p:spPr>
            <p:txBody>
              <a:bodyPr wrap="none" lIns="0" tIns="0" rIns="0" bIns="0" rtlCol="0">
                <a:spAutoFit/>
              </a:bodyPr>
              <a:lstStyle/>
              <a:p>
                <a14:m>
                  <m:oMath xmlns:m="http://schemas.openxmlformats.org/officeDocument/2006/math">
                    <m:r>
                      <a:rPr kumimoji="1" lang="ja-JP" altLang="en-US" sz="1600" b="0" i="1" smtClean="0">
                        <a:solidFill>
                          <a:schemeClr val="tx1">
                            <a:lumMod val="75000"/>
                            <a:lumOff val="25000"/>
                          </a:schemeClr>
                        </a:solidFill>
                        <a:latin typeface="Cambria Math" panose="02040503050406030204" pitchFamily="18" charset="0"/>
                      </a:rPr>
                      <m:t>∆</m:t>
                    </m:r>
                    <m:r>
                      <a:rPr kumimoji="1" lang="en-US" altLang="ja-JP" sz="1600" b="0" i="1" smtClean="0">
                        <a:solidFill>
                          <a:schemeClr val="tx1">
                            <a:lumMod val="75000"/>
                            <a:lumOff val="25000"/>
                          </a:schemeClr>
                        </a:solidFill>
                        <a:latin typeface="Cambria Math" panose="02040503050406030204" pitchFamily="18" charset="0"/>
                      </a:rPr>
                      <m:t>𝐸</m:t>
                    </m:r>
                    <m:r>
                      <a:rPr kumimoji="1"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m:t>
                    </m:r>
                    <m:f>
                      <m:fPr>
                        <m:ctrlPr>
                          <a:rPr kumimoji="1" lang="en-US" altLang="ja-JP" sz="1600" i="1" smtClean="0">
                            <a:solidFill>
                              <a:schemeClr val="tx1">
                                <a:lumMod val="75000"/>
                                <a:lumOff val="25000"/>
                              </a:schemeClr>
                            </a:solidFill>
                            <a:latin typeface="Cambria Math" panose="02040503050406030204" pitchFamily="18" charset="0"/>
                            <a:ea typeface="Cambria Math" panose="02040503050406030204" pitchFamily="18" charset="0"/>
                          </a:rPr>
                        </m:ctrlPr>
                      </m:fPr>
                      <m:num>
                        <m:sSup>
                          <m:sSupPr>
                            <m:ctrlPr>
                              <a:rPr kumimoji="1" lang="en-US" altLang="ja-JP" sz="1600" i="1" smtClean="0">
                                <a:solidFill>
                                  <a:schemeClr val="tx1">
                                    <a:lumMod val="75000"/>
                                    <a:lumOff val="25000"/>
                                  </a:schemeClr>
                                </a:solidFill>
                                <a:latin typeface="Cambria Math" panose="02040503050406030204" pitchFamily="18" charset="0"/>
                                <a:ea typeface="Cambria Math" panose="02040503050406030204" pitchFamily="18" charset="0"/>
                              </a:rPr>
                            </m:ctrlPr>
                          </m:sSupPr>
                          <m:e>
                            <m:r>
                              <a:rPr kumimoji="1"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𝑍</m:t>
                            </m:r>
                          </m:e>
                          <m:sup>
                            <m:r>
                              <a:rPr kumimoji="1"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2</m:t>
                            </m:r>
                          </m:sup>
                        </m:sSup>
                      </m:num>
                      <m:den>
                        <m:sSup>
                          <m:sSupPr>
                            <m:ctrlPr>
                              <a:rPr kumimoji="1" lang="en-US" altLang="ja-JP" sz="1600" i="1" smtClean="0">
                                <a:solidFill>
                                  <a:schemeClr val="tx1">
                                    <a:lumMod val="75000"/>
                                    <a:lumOff val="25000"/>
                                  </a:schemeClr>
                                </a:solidFill>
                                <a:latin typeface="Cambria Math" panose="02040503050406030204" pitchFamily="18" charset="0"/>
                                <a:ea typeface="Cambria Math" panose="02040503050406030204" pitchFamily="18" charset="0"/>
                              </a:rPr>
                            </m:ctrlPr>
                          </m:sSupPr>
                          <m:e>
                            <m:r>
                              <a:rPr kumimoji="1"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𝛽</m:t>
                            </m:r>
                          </m:e>
                          <m:sup>
                            <m:r>
                              <a:rPr kumimoji="1"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2</m:t>
                            </m:r>
                          </m:sup>
                        </m:sSup>
                      </m:den>
                    </m:f>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m:t>
                    </m:r>
                    <m:sSup>
                      <m:sSupPr>
                        <m:ctrlPr>
                          <a:rPr lang="en-US" altLang="ja-JP" sz="1600" i="1" smtClean="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𝑍</m:t>
                        </m:r>
                      </m:e>
                      <m:sup>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2</m:t>
                        </m:r>
                      </m:sup>
                    </m:sSup>
                    <m:sSup>
                      <m:sSupPr>
                        <m:ctrlPr>
                          <a:rPr lang="en-US" altLang="ja-JP" sz="1600" i="1" smtClean="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𝑇𝑂𝐹</m:t>
                        </m:r>
                      </m:e>
                      <m:sup>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2</m:t>
                        </m:r>
                      </m:sup>
                    </m:sSup>
                  </m:oMath>
                </a14:m>
                <a:r>
                  <a:rPr lang="ja-JP" altLang="en-US" sz="1600">
                    <a:solidFill>
                      <a:schemeClr val="tx1">
                        <a:lumMod val="75000"/>
                        <a:lumOff val="25000"/>
                      </a:schemeClr>
                    </a:solidFill>
                    <a:latin typeface="Helvetica Neue" panose="02000503000000020004" pitchFamily="2" charset="0"/>
                    <a:cs typeface="Helvetica Neue" panose="02000503000000020004" pitchFamily="2" charset="0"/>
                  </a:rPr>
                  <a:t>⇒</a:t>
                </a:r>
                <a14:m>
                  <m:oMath xmlns:m="http://schemas.openxmlformats.org/officeDocument/2006/math">
                    <m:r>
                      <a:rPr lang="en-US" altLang="ja-JP" sz="1600" b="0" i="1">
                        <a:solidFill>
                          <a:schemeClr val="tx1">
                            <a:lumMod val="75000"/>
                            <a:lumOff val="25000"/>
                          </a:schemeClr>
                        </a:solidFill>
                        <a:latin typeface="Cambria Math" panose="02040503050406030204" pitchFamily="18" charset="0"/>
                      </a:rPr>
                      <m:t>𝑍</m:t>
                    </m:r>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m:t>
                    </m:r>
                    <m:rad>
                      <m:radPr>
                        <m:degHide m:val="on"/>
                        <m:ctrlPr>
                          <a:rPr lang="en-US" altLang="ja-JP" sz="1600" i="1">
                            <a:solidFill>
                              <a:schemeClr val="tx1">
                                <a:lumMod val="75000"/>
                                <a:lumOff val="25000"/>
                              </a:schemeClr>
                            </a:solidFill>
                            <a:latin typeface="Cambria Math" panose="02040503050406030204" pitchFamily="18" charset="0"/>
                            <a:ea typeface="Cambria Math" panose="02040503050406030204" pitchFamily="18" charset="0"/>
                          </a:rPr>
                        </m:ctrlPr>
                      </m:radPr>
                      <m:deg/>
                      <m:e>
                        <m:r>
                          <a:rPr lang="ja-JP" altLang="en-US" sz="1600" b="0" i="1">
                            <a:solidFill>
                              <a:schemeClr val="tx1">
                                <a:lumMod val="75000"/>
                                <a:lumOff val="25000"/>
                              </a:schemeClr>
                            </a:solidFill>
                            <a:latin typeface="Cambria Math" panose="02040503050406030204" pitchFamily="18" charset="0"/>
                          </a:rPr>
                          <m:t>∆</m:t>
                        </m:r>
                        <m:r>
                          <a:rPr lang="en-US" altLang="ja-JP" sz="1600" b="0" i="1">
                            <a:solidFill>
                              <a:schemeClr val="tx1">
                                <a:lumMod val="75000"/>
                                <a:lumOff val="25000"/>
                              </a:schemeClr>
                            </a:solidFill>
                            <a:latin typeface="Cambria Math" panose="02040503050406030204" pitchFamily="18" charset="0"/>
                          </a:rPr>
                          <m:t>𝐸</m:t>
                        </m:r>
                      </m:e>
                    </m:rad>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𝑇𝑂𝐹</m:t>
                    </m:r>
                  </m:oMath>
                </a14:m>
                <a:endPar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From error propagation, </a:t>
                </a:r>
                <a14:m>
                  <m:oMath xmlns:m="http://schemas.openxmlformats.org/officeDocument/2006/math">
                    <m:f>
                      <m:fPr>
                        <m:ctrlPr>
                          <a:rPr lang="en-US" altLang="ja-JP" sz="1600" i="1">
                            <a:solidFill>
                              <a:schemeClr val="tx1">
                                <a:lumMod val="75000"/>
                                <a:lumOff val="25000"/>
                              </a:schemeClr>
                            </a:solidFill>
                            <a:latin typeface="Cambria Math" panose="02040503050406030204" pitchFamily="18" charset="0"/>
                          </a:rPr>
                        </m:ctrlPr>
                      </m:fPr>
                      <m:num>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𝛿</m:t>
                        </m:r>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𝑍</m:t>
                        </m:r>
                      </m:num>
                      <m:den>
                        <m:r>
                          <a:rPr lang="en-US" altLang="ja-JP" sz="1600" b="0" i="1">
                            <a:solidFill>
                              <a:schemeClr val="tx1">
                                <a:lumMod val="75000"/>
                                <a:lumOff val="25000"/>
                              </a:schemeClr>
                            </a:solidFill>
                            <a:latin typeface="Cambria Math" panose="02040503050406030204" pitchFamily="18" charset="0"/>
                          </a:rPr>
                          <m:t>𝑍</m:t>
                        </m:r>
                      </m:den>
                    </m:f>
                    <m:r>
                      <a:rPr lang="en-US" altLang="ja-JP" sz="1600" b="0" i="1">
                        <a:solidFill>
                          <a:schemeClr val="tx1">
                            <a:lumMod val="75000"/>
                            <a:lumOff val="25000"/>
                          </a:schemeClr>
                        </a:solidFill>
                        <a:latin typeface="Cambria Math" panose="02040503050406030204" pitchFamily="18" charset="0"/>
                      </a:rPr>
                      <m:t>=</m:t>
                    </m:r>
                    <m:rad>
                      <m:radPr>
                        <m:degHide m:val="on"/>
                        <m:ctrlPr>
                          <a:rPr lang="en-US" altLang="ja-JP" sz="1600" i="1">
                            <a:solidFill>
                              <a:schemeClr val="tx1">
                                <a:lumMod val="75000"/>
                                <a:lumOff val="25000"/>
                              </a:schemeClr>
                            </a:solidFill>
                            <a:latin typeface="Cambria Math" panose="02040503050406030204" pitchFamily="18" charset="0"/>
                          </a:rPr>
                        </m:ctrlPr>
                      </m:radPr>
                      <m:deg/>
                      <m:e>
                        <m:sSup>
                          <m:sSupPr>
                            <m:ctrlPr>
                              <a:rPr lang="en-US" altLang="ja-JP" sz="1600" i="1">
                                <a:solidFill>
                                  <a:schemeClr val="tx1">
                                    <a:lumMod val="75000"/>
                                    <a:lumOff val="25000"/>
                                  </a:schemeClr>
                                </a:solidFill>
                                <a:latin typeface="Cambria Math" panose="02040503050406030204" pitchFamily="18" charset="0"/>
                              </a:rPr>
                            </m:ctrlPr>
                          </m:sSupPr>
                          <m:e>
                            <m:d>
                              <m:dPr>
                                <m:ctrlPr>
                                  <a:rPr lang="en-US" altLang="ja-JP" sz="1600" i="1">
                                    <a:solidFill>
                                      <a:schemeClr val="tx1">
                                        <a:lumMod val="75000"/>
                                        <a:lumOff val="25000"/>
                                      </a:schemeClr>
                                    </a:solidFill>
                                    <a:latin typeface="Cambria Math" panose="02040503050406030204" pitchFamily="18" charset="0"/>
                                  </a:rPr>
                                </m:ctrlPr>
                              </m:dPr>
                              <m:e>
                                <m:f>
                                  <m:fPr>
                                    <m:ctrlPr>
                                      <a:rPr lang="en-US" altLang="ja-JP" sz="1600" i="1">
                                        <a:solidFill>
                                          <a:schemeClr val="tx1">
                                            <a:lumMod val="75000"/>
                                            <a:lumOff val="25000"/>
                                          </a:schemeClr>
                                        </a:solidFill>
                                        <a:latin typeface="Cambria Math" panose="02040503050406030204" pitchFamily="18" charset="0"/>
                                      </a:rPr>
                                    </m:ctrlPr>
                                  </m:fPr>
                                  <m:num>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𝛿</m:t>
                                    </m:r>
                                    <m:d>
                                      <m:dPr>
                                        <m:ctrlPr>
                                          <a:rPr lang="en-US" altLang="ja-JP" sz="1600" i="1">
                                            <a:solidFill>
                                              <a:schemeClr val="tx1">
                                                <a:lumMod val="75000"/>
                                                <a:lumOff val="25000"/>
                                              </a:schemeClr>
                                            </a:solidFill>
                                            <a:latin typeface="Cambria Math" panose="02040503050406030204" pitchFamily="18" charset="0"/>
                                            <a:ea typeface="Cambria Math" panose="02040503050406030204" pitchFamily="18" charset="0"/>
                                          </a:rPr>
                                        </m:ctrlPr>
                                      </m:dPr>
                                      <m:e>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m:t>
                                        </m:r>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𝐸</m:t>
                                        </m:r>
                                      </m:e>
                                    </m:d>
                                  </m:num>
                                  <m:den>
                                    <m:r>
                                      <a:rPr lang="en-US" altLang="ja-JP" sz="1600" b="0" i="1">
                                        <a:solidFill>
                                          <a:schemeClr val="tx1">
                                            <a:lumMod val="75000"/>
                                            <a:lumOff val="25000"/>
                                          </a:schemeClr>
                                        </a:solidFill>
                                        <a:latin typeface="Cambria Math" panose="02040503050406030204" pitchFamily="18" charset="0"/>
                                      </a:rPr>
                                      <m:t>2</m:t>
                                    </m:r>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m:t>
                                    </m:r>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𝐸</m:t>
                                    </m:r>
                                  </m:den>
                                </m:f>
                              </m:e>
                            </m:d>
                          </m:e>
                          <m:sup>
                            <m:r>
                              <a:rPr lang="en-US" altLang="ja-JP" sz="1600" b="0" i="1">
                                <a:solidFill>
                                  <a:schemeClr val="tx1">
                                    <a:lumMod val="75000"/>
                                    <a:lumOff val="25000"/>
                                  </a:schemeClr>
                                </a:solidFill>
                                <a:latin typeface="Cambria Math" panose="02040503050406030204" pitchFamily="18" charset="0"/>
                              </a:rPr>
                              <m:t>2</m:t>
                            </m:r>
                          </m:sup>
                        </m:sSup>
                        <m:r>
                          <a:rPr lang="en-US" altLang="ja-JP" sz="1600" b="0" i="1">
                            <a:solidFill>
                              <a:schemeClr val="tx1">
                                <a:lumMod val="75000"/>
                                <a:lumOff val="25000"/>
                              </a:schemeClr>
                            </a:solidFill>
                            <a:latin typeface="Cambria Math" panose="02040503050406030204" pitchFamily="18" charset="0"/>
                          </a:rPr>
                          <m:t>+</m:t>
                        </m:r>
                        <m:sSup>
                          <m:sSupPr>
                            <m:ctrlPr>
                              <a:rPr lang="en-US" altLang="ja-JP" sz="1600" i="1">
                                <a:solidFill>
                                  <a:schemeClr val="tx1">
                                    <a:lumMod val="75000"/>
                                    <a:lumOff val="25000"/>
                                  </a:schemeClr>
                                </a:solidFill>
                                <a:latin typeface="Cambria Math" panose="02040503050406030204" pitchFamily="18" charset="0"/>
                              </a:rPr>
                            </m:ctrlPr>
                          </m:sSupPr>
                          <m:e>
                            <m:d>
                              <m:dPr>
                                <m:ctrlPr>
                                  <a:rPr lang="en-US" altLang="ja-JP" sz="1600" i="1">
                                    <a:solidFill>
                                      <a:schemeClr val="tx1">
                                        <a:lumMod val="75000"/>
                                        <a:lumOff val="25000"/>
                                      </a:schemeClr>
                                    </a:solidFill>
                                    <a:latin typeface="Cambria Math" panose="02040503050406030204" pitchFamily="18" charset="0"/>
                                  </a:rPr>
                                </m:ctrlPr>
                              </m:dPr>
                              <m:e>
                                <m:f>
                                  <m:fPr>
                                    <m:ctrlPr>
                                      <a:rPr lang="en-US" altLang="ja-JP" sz="1600" i="1">
                                        <a:solidFill>
                                          <a:schemeClr val="tx1">
                                            <a:lumMod val="75000"/>
                                            <a:lumOff val="25000"/>
                                          </a:schemeClr>
                                        </a:solidFill>
                                        <a:latin typeface="Cambria Math" panose="02040503050406030204" pitchFamily="18" charset="0"/>
                                      </a:rPr>
                                    </m:ctrlPr>
                                  </m:fPr>
                                  <m:num>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𝛿</m:t>
                                    </m:r>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𝑇𝑂𝐹</m:t>
                                    </m:r>
                                  </m:num>
                                  <m:den>
                                    <m:r>
                                      <a:rPr lang="en-US" altLang="ja-JP" sz="1600" b="0" i="1">
                                        <a:solidFill>
                                          <a:schemeClr val="tx1">
                                            <a:lumMod val="75000"/>
                                            <a:lumOff val="25000"/>
                                          </a:schemeClr>
                                        </a:solidFill>
                                        <a:latin typeface="Cambria Math" panose="02040503050406030204" pitchFamily="18" charset="0"/>
                                      </a:rPr>
                                      <m:t>𝑇𝑂𝐹</m:t>
                                    </m:r>
                                  </m:den>
                                </m:f>
                              </m:e>
                            </m:d>
                          </m:e>
                          <m:sup>
                            <m:r>
                              <a:rPr lang="en-US" altLang="ja-JP" sz="1600" b="0" i="1">
                                <a:solidFill>
                                  <a:schemeClr val="tx1">
                                    <a:lumMod val="75000"/>
                                    <a:lumOff val="25000"/>
                                  </a:schemeClr>
                                </a:solidFill>
                                <a:latin typeface="Cambria Math" panose="02040503050406030204" pitchFamily="18" charset="0"/>
                              </a:rPr>
                              <m:t>2</m:t>
                            </m:r>
                          </m:sup>
                        </m:sSup>
                      </m:e>
                    </m:rad>
                  </m:oMath>
                </a14:m>
                <a:endPar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endPar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ion chamber</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currently achieves, </a:t>
                </a:r>
                <a14:m>
                  <m:oMath xmlns:m="http://schemas.openxmlformats.org/officeDocument/2006/math">
                    <m:f>
                      <m:fPr>
                        <m:ctrlPr>
                          <a:rPr lang="en-US" altLang="ja-JP" sz="1600" i="1">
                            <a:solidFill>
                              <a:schemeClr val="tx1">
                                <a:lumMod val="75000"/>
                                <a:lumOff val="25000"/>
                              </a:schemeClr>
                            </a:solidFill>
                            <a:latin typeface="Cambria Math" panose="02040503050406030204" pitchFamily="18" charset="0"/>
                          </a:rPr>
                        </m:ctrlPr>
                      </m:fPr>
                      <m:num>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𝛿</m:t>
                        </m:r>
                        <m:d>
                          <m:dPr>
                            <m:ctrlPr>
                              <a:rPr lang="en-US" altLang="ja-JP" sz="1600" i="1">
                                <a:solidFill>
                                  <a:schemeClr val="tx1">
                                    <a:lumMod val="75000"/>
                                    <a:lumOff val="25000"/>
                                  </a:schemeClr>
                                </a:solidFill>
                                <a:latin typeface="Cambria Math" panose="02040503050406030204" pitchFamily="18" charset="0"/>
                                <a:ea typeface="Cambria Math" panose="02040503050406030204" pitchFamily="18" charset="0"/>
                              </a:rPr>
                            </m:ctrlPr>
                          </m:dPr>
                          <m:e>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m:t>
                            </m:r>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𝐸</m:t>
                            </m:r>
                          </m:e>
                        </m:d>
                      </m:num>
                      <m:den>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m:t>
                        </m:r>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𝐸</m:t>
                        </m:r>
                      </m:den>
                    </m:f>
                    <m:r>
                      <a:rPr lang="en-US" altLang="ja-JP" sz="1600" b="0" i="1" smtClean="0">
                        <a:solidFill>
                          <a:schemeClr val="tx1">
                            <a:lumMod val="75000"/>
                            <a:lumOff val="25000"/>
                          </a:schemeClr>
                        </a:solidFill>
                        <a:latin typeface="Cambria Math" panose="02040503050406030204" pitchFamily="18" charset="0"/>
                        <a:ea typeface="Helvetica Neue" panose="02000503000000020004" pitchFamily="2" charset="0"/>
                        <a:cs typeface="Helvetica Neue" panose="02000503000000020004" pitchFamily="2" charset="0"/>
                      </a:rPr>
                      <m:t>=</m:t>
                    </m:r>
                    <m:f>
                      <m:fPr>
                        <m:ctrlPr>
                          <a:rPr lang="en-US" altLang="ja-JP" sz="1600" i="1" smtClean="0">
                            <a:solidFill>
                              <a:schemeClr val="tx1">
                                <a:lumMod val="75000"/>
                                <a:lumOff val="25000"/>
                              </a:schemeClr>
                            </a:solidFill>
                            <a:latin typeface="Cambria Math" panose="02040503050406030204" pitchFamily="18" charset="0"/>
                            <a:ea typeface="Helvetica Neue" panose="02000503000000020004" pitchFamily="2" charset="0"/>
                            <a:cs typeface="Helvetica Neue" panose="02000503000000020004" pitchFamily="2" charset="0"/>
                          </a:rPr>
                        </m:ctrlPr>
                      </m:fPr>
                      <m:num>
                        <m:r>
                          <a:rPr lang="en-US" altLang="ja-JP" sz="1600" b="0" i="1" smtClean="0">
                            <a:solidFill>
                              <a:schemeClr val="tx1">
                                <a:lumMod val="75000"/>
                                <a:lumOff val="25000"/>
                              </a:schemeClr>
                            </a:solidFill>
                            <a:latin typeface="Cambria Math" panose="02040503050406030204" pitchFamily="18" charset="0"/>
                            <a:ea typeface="Helvetica Neue" panose="02000503000000020004" pitchFamily="2" charset="0"/>
                            <a:cs typeface="Helvetica Neue" panose="02000503000000020004" pitchFamily="2" charset="0"/>
                          </a:rPr>
                          <m:t>0.32</m:t>
                        </m:r>
                      </m:num>
                      <m:den>
                        <m:r>
                          <a:rPr lang="en-US" altLang="ja-JP" sz="1600" b="0" i="1" smtClean="0">
                            <a:solidFill>
                              <a:schemeClr val="tx1">
                                <a:lumMod val="75000"/>
                                <a:lumOff val="25000"/>
                              </a:schemeClr>
                            </a:solidFill>
                            <a:latin typeface="Cambria Math" panose="02040503050406030204" pitchFamily="18" charset="0"/>
                            <a:ea typeface="Helvetica Neue" panose="02000503000000020004" pitchFamily="2" charset="0"/>
                            <a:cs typeface="Helvetica Neue" panose="02000503000000020004" pitchFamily="2" charset="0"/>
                          </a:rPr>
                          <m:t>𝑍</m:t>
                        </m:r>
                      </m:den>
                    </m:f>
                  </m:oMath>
                </a14:m>
                <a:r>
                  <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endParaRPr lang="ja-JP" altLang="en-US" sz="1600">
                  <a:solidFill>
                    <a:schemeClr val="tx1">
                      <a:lumMod val="75000"/>
                      <a:lumOff val="25000"/>
                    </a:schemeClr>
                  </a:solidFill>
                  <a:latin typeface="Helvetica Neue" panose="02000503000000020004" pitchFamily="2" charset="0"/>
                  <a:cs typeface="Helvetica Neue" panose="02000503000000020004" pitchFamily="2" charset="0"/>
                </a:endParaRPr>
              </a:p>
              <a:p>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For Sn (Z = 50), </a:t>
                </a:r>
                <a:r>
                  <a:rPr lang="en-US" altLang="ja-JP" sz="1600" b="1" i="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Δ</a:t>
                </a:r>
                <a:r>
                  <a:rPr lang="en" altLang="ja-JP" sz="1600" b="1"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resolution = 0.64%.</a:t>
                </a:r>
              </a:p>
              <a:p>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Using </a:t>
                </a:r>
                <a:r>
                  <a:rPr lang="el-GR" altLang="ja-JP" sz="1600"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Δ</a:t>
                </a:r>
                <a:r>
                  <a:rPr lang="en" altLang="ja-JP" sz="1600"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alone:</a:t>
                </a:r>
                <a:r>
                  <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14:m>
                  <m:oMath xmlns:m="http://schemas.openxmlformats.org/officeDocument/2006/math">
                    <m:f>
                      <m:fPr>
                        <m:ctrlPr>
                          <a:rPr lang="en-US" altLang="ja-JP" sz="1600" i="1">
                            <a:solidFill>
                              <a:schemeClr val="tx1">
                                <a:lumMod val="75000"/>
                                <a:lumOff val="25000"/>
                              </a:schemeClr>
                            </a:solidFill>
                            <a:latin typeface="Cambria Math" panose="02040503050406030204" pitchFamily="18" charset="0"/>
                          </a:rPr>
                        </m:ctrlPr>
                      </m:fPr>
                      <m:num>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𝛿</m:t>
                        </m:r>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𝑍</m:t>
                        </m:r>
                      </m:num>
                      <m:den>
                        <m:r>
                          <a:rPr lang="en-US" altLang="ja-JP" sz="1600" b="0" i="1">
                            <a:solidFill>
                              <a:schemeClr val="tx1">
                                <a:lumMod val="75000"/>
                                <a:lumOff val="25000"/>
                              </a:schemeClr>
                            </a:solidFill>
                            <a:latin typeface="Cambria Math" panose="02040503050406030204" pitchFamily="18" charset="0"/>
                          </a:rPr>
                          <m:t>𝑍</m:t>
                        </m:r>
                      </m:den>
                    </m:f>
                    <m:r>
                      <a:rPr lang="en-US" altLang="ja-JP" sz="1600" b="0" i="1">
                        <a:solidFill>
                          <a:schemeClr val="tx1">
                            <a:lumMod val="75000"/>
                            <a:lumOff val="25000"/>
                          </a:schemeClr>
                        </a:solidFill>
                        <a:latin typeface="Cambria Math" panose="02040503050406030204" pitchFamily="18" charset="0"/>
                      </a:rPr>
                      <m:t>=</m:t>
                    </m:r>
                    <m:f>
                      <m:fPr>
                        <m:ctrlPr>
                          <a:rPr lang="en-US" altLang="ja-JP" sz="1600" i="1" smtClean="0">
                            <a:solidFill>
                              <a:schemeClr val="tx1">
                                <a:lumMod val="75000"/>
                                <a:lumOff val="25000"/>
                              </a:schemeClr>
                            </a:solidFill>
                            <a:latin typeface="Cambria Math" panose="02040503050406030204" pitchFamily="18" charset="0"/>
                          </a:rPr>
                        </m:ctrlPr>
                      </m:fPr>
                      <m:num>
                        <m:r>
                          <a:rPr lang="en-US" altLang="ja-JP" sz="1600" b="0" i="1" smtClean="0">
                            <a:solidFill>
                              <a:schemeClr val="tx1">
                                <a:lumMod val="75000"/>
                                <a:lumOff val="25000"/>
                              </a:schemeClr>
                            </a:solidFill>
                            <a:latin typeface="Cambria Math" panose="02040503050406030204" pitchFamily="18" charset="0"/>
                          </a:rPr>
                          <m:t>1</m:t>
                        </m:r>
                      </m:num>
                      <m:den>
                        <m:r>
                          <a:rPr lang="en-US" altLang="ja-JP" sz="1600" b="0" i="1" smtClean="0">
                            <a:solidFill>
                              <a:schemeClr val="tx1">
                                <a:lumMod val="75000"/>
                                <a:lumOff val="25000"/>
                              </a:schemeClr>
                            </a:solidFill>
                            <a:latin typeface="Cambria Math" panose="02040503050406030204" pitchFamily="18" charset="0"/>
                          </a:rPr>
                          <m:t>2</m:t>
                        </m:r>
                      </m:den>
                    </m:f>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m:t>
                    </m:r>
                    <m:f>
                      <m:fPr>
                        <m:ctrlPr>
                          <a:rPr lang="en-US" altLang="ja-JP" sz="1600" i="1" smtClean="0">
                            <a:solidFill>
                              <a:schemeClr val="tx1">
                                <a:lumMod val="75000"/>
                                <a:lumOff val="25000"/>
                              </a:schemeClr>
                            </a:solidFill>
                            <a:latin typeface="Cambria Math" panose="02040503050406030204" pitchFamily="18" charset="0"/>
                            <a:ea typeface="Cambria Math" panose="02040503050406030204" pitchFamily="18" charset="0"/>
                          </a:rPr>
                        </m:ctrlPr>
                      </m:fPr>
                      <m:num>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0.32</m:t>
                        </m:r>
                      </m:num>
                      <m:den>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𝑍</m:t>
                        </m:r>
                      </m:den>
                    </m:f>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m:t>
                    </m:r>
                    <m:f>
                      <m:fPr>
                        <m:ctrlPr>
                          <a:rPr lang="en-US" altLang="ja-JP" sz="1600" i="1" smtClean="0">
                            <a:solidFill>
                              <a:schemeClr val="tx1">
                                <a:lumMod val="75000"/>
                                <a:lumOff val="25000"/>
                              </a:schemeClr>
                            </a:solidFill>
                            <a:latin typeface="Cambria Math" panose="02040503050406030204" pitchFamily="18" charset="0"/>
                            <a:ea typeface="Cambria Math" panose="02040503050406030204" pitchFamily="18" charset="0"/>
                          </a:rPr>
                        </m:ctrlPr>
                      </m:fPr>
                      <m:num>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0.16</m:t>
                        </m:r>
                      </m:num>
                      <m:den>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𝑍</m:t>
                        </m:r>
                      </m:den>
                    </m:f>
                  </m:oMath>
                </a14:m>
                <a:r>
                  <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p>
              <a:p>
                <a:r>
                  <a:rPr lang="ja-JP" altLang="en-US" sz="1600">
                    <a:solidFill>
                      <a:schemeClr val="tx1">
                        <a:lumMod val="75000"/>
                        <a:lumOff val="25000"/>
                      </a:schemeClr>
                    </a:solidFill>
                    <a:latin typeface="Helvetica Neue" panose="02000503000000020004" pitchFamily="2" charset="0"/>
                    <a:cs typeface="Helvetica Neue" panose="02000503000000020004" pitchFamily="2" charset="0"/>
                  </a:rPr>
                  <a:t>⇒</a:t>
                </a:r>
                <a:r>
                  <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14:m>
                  <m:oMath xmlns:m="http://schemas.openxmlformats.org/officeDocument/2006/math">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𝛿</m:t>
                    </m:r>
                    <m:r>
                      <a:rPr lang="en-US" altLang="ja-JP" sz="1600" b="0" i="1">
                        <a:solidFill>
                          <a:schemeClr val="tx1">
                            <a:lumMod val="75000"/>
                            <a:lumOff val="25000"/>
                          </a:schemeClr>
                        </a:solidFill>
                        <a:latin typeface="Cambria Math" panose="02040503050406030204" pitchFamily="18" charset="0"/>
                        <a:ea typeface="Cambria Math" panose="02040503050406030204" pitchFamily="18" charset="0"/>
                      </a:rPr>
                      <m:t>𝑍</m:t>
                    </m:r>
                  </m:oMath>
                </a14:m>
                <a:r>
                  <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=0.16</a:t>
                </a:r>
                <a:r>
                  <a:rPr lang="el-GR"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 </a:t>
                </a:r>
                <a:r>
                  <a:rPr lang="el-GR"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6σ </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separation </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for different Z.</a:t>
                </a:r>
              </a:p>
              <a:p>
                <a:endPar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To </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avoid degradation </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of Z-resolution,</a:t>
                </a:r>
                <a:b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require </a:t>
                </a:r>
                <a:r>
                  <a:rPr lang="en" altLang="ja-JP"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TOF resolution </a:t>
                </a:r>
                <a14:m>
                  <m:oMath xmlns:m="http://schemas.openxmlformats.org/officeDocument/2006/math">
                    <m:f>
                      <m:fPr>
                        <m:ctrlPr>
                          <a:rPr lang="en-US" altLang="ja-JP" sz="1600" b="1" i="1">
                            <a:solidFill>
                              <a:srgbClr val="FF0000"/>
                            </a:solidFill>
                            <a:latin typeface="Cambria Math" panose="02040503050406030204" pitchFamily="18" charset="0"/>
                          </a:rPr>
                        </m:ctrlPr>
                      </m:fPr>
                      <m:num>
                        <m:r>
                          <a:rPr lang="en-US" altLang="ja-JP" sz="1600" b="1" i="1">
                            <a:solidFill>
                              <a:srgbClr val="FF0000"/>
                            </a:solidFill>
                            <a:latin typeface="Cambria Math" panose="02040503050406030204" pitchFamily="18" charset="0"/>
                            <a:ea typeface="Cambria Math" panose="02040503050406030204" pitchFamily="18" charset="0"/>
                          </a:rPr>
                          <m:t>𝜹</m:t>
                        </m:r>
                        <m:r>
                          <a:rPr lang="en-US" altLang="ja-JP" sz="1600" b="1" i="1">
                            <a:solidFill>
                              <a:srgbClr val="FF0000"/>
                            </a:solidFill>
                            <a:latin typeface="Cambria Math" panose="02040503050406030204" pitchFamily="18" charset="0"/>
                            <a:ea typeface="Cambria Math" panose="02040503050406030204" pitchFamily="18" charset="0"/>
                          </a:rPr>
                          <m:t>𝑻𝑶𝑭</m:t>
                        </m:r>
                      </m:num>
                      <m:den>
                        <m:r>
                          <a:rPr lang="en-US" altLang="ja-JP" sz="1600" b="1" i="1">
                            <a:solidFill>
                              <a:srgbClr val="FF0000"/>
                            </a:solidFill>
                            <a:latin typeface="Cambria Math" panose="02040503050406030204" pitchFamily="18" charset="0"/>
                          </a:rPr>
                          <m:t>𝑻𝑶𝑭</m:t>
                        </m:r>
                      </m:den>
                    </m:f>
                  </m:oMath>
                </a14:m>
                <a:r>
                  <a:rPr lang="en-US" altLang="ja-JP"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&lt; 0.32 %.</a:t>
                </a:r>
                <a:endParaRPr lang="ja-JP" altLang="en-US" sz="1600" b="1">
                  <a:solidFill>
                    <a:schemeClr val="tx1">
                      <a:lumMod val="75000"/>
                      <a:lumOff val="25000"/>
                    </a:schemeClr>
                  </a:solidFill>
                  <a:latin typeface="Helvetica Neue" panose="02000503000000020004" pitchFamily="2" charset="0"/>
                  <a:cs typeface="Helvetica Neue" panose="02000503000000020004" pitchFamily="2" charset="0"/>
                </a:endParaRPr>
              </a:p>
            </p:txBody>
          </p:sp>
        </mc:Choice>
        <mc:Fallback>
          <p:sp>
            <p:nvSpPr>
              <p:cNvPr id="16" name="テキスト ボックス 15">
                <a:extLst>
                  <a:ext uri="{FF2B5EF4-FFF2-40B4-BE49-F238E27FC236}">
                    <a16:creationId xmlns:a16="http://schemas.microsoft.com/office/drawing/2014/main" id="{F000285F-823E-0A08-B7FA-609B1CFA1917}"/>
                  </a:ext>
                </a:extLst>
              </p:cNvPr>
              <p:cNvSpPr txBox="1">
                <a:spLocks noRot="1" noChangeAspect="1" noMove="1" noResize="1" noEditPoints="1" noAdjustHandles="1" noChangeArrowheads="1" noChangeShapeType="1" noTextEdit="1"/>
              </p:cNvSpPr>
              <p:nvPr/>
            </p:nvSpPr>
            <p:spPr>
              <a:xfrm>
                <a:off x="380739" y="3454040"/>
                <a:ext cx="4480265" cy="3234603"/>
              </a:xfrm>
              <a:prstGeom prst="rect">
                <a:avLst/>
              </a:prstGeom>
              <a:blipFill>
                <a:blip r:embed="rId6"/>
                <a:stretch>
                  <a:fillRect l="-2542" r="-1977" b="-11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EB4AA396-4469-A96F-8017-483A12C6A2E9}"/>
                  </a:ext>
                </a:extLst>
              </p:cNvPr>
              <p:cNvSpPr txBox="1"/>
              <p:nvPr/>
            </p:nvSpPr>
            <p:spPr>
              <a:xfrm>
                <a:off x="5327397" y="3410497"/>
                <a:ext cx="6733974" cy="2824812"/>
              </a:xfrm>
              <a:prstGeom prst="rect">
                <a:avLst/>
              </a:prstGeom>
              <a:noFill/>
            </p:spPr>
            <p:txBody>
              <a:bodyPr wrap="square">
                <a:spAutoFit/>
              </a:bodyPr>
              <a:lstStyle/>
              <a:p>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For </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Sn isotopes at 250 MeV/u (</a:t>
                </a:r>
                <a14:m>
                  <m:oMath xmlns:m="http://schemas.openxmlformats.org/officeDocument/2006/math">
                    <m:r>
                      <a:rPr lang="el-GR" altLang="ja-JP" sz="1600" b="1" i="1" dirty="0" smtClean="0">
                        <a:solidFill>
                          <a:schemeClr val="tx1">
                            <a:lumMod val="75000"/>
                            <a:lumOff val="25000"/>
                          </a:schemeClr>
                        </a:solidFill>
                        <a:latin typeface="Cambria Math" panose="02040503050406030204" pitchFamily="18" charset="0"/>
                        <a:ea typeface="Cambria Math" panose="02040503050406030204" pitchFamily="18" charset="0"/>
                      </a:rPr>
                      <m:t>𝜷</m:t>
                    </m:r>
                  </m:oMath>
                </a14:m>
                <a:r>
                  <a:rPr lang="el-GR"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 0.57)</a:t>
                </a:r>
                <a:r>
                  <a:rPr lang="el-GR"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and </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flight path = 2 m</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b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14:m>
                  <m:oMath xmlns:m="http://schemas.openxmlformats.org/officeDocument/2006/math">
                    <m:r>
                      <a:rPr lang="en-US" altLang="ja-JP" sz="1600" i="1">
                        <a:solidFill>
                          <a:schemeClr val="tx1">
                            <a:lumMod val="75000"/>
                            <a:lumOff val="25000"/>
                          </a:schemeClr>
                        </a:solidFill>
                        <a:latin typeface="Cambria Math" panose="02040503050406030204" pitchFamily="18" charset="0"/>
                        <a:ea typeface="Cambria Math" panose="02040503050406030204" pitchFamily="18" charset="0"/>
                      </a:rPr>
                      <m:t>𝑇𝑂</m:t>
                    </m:r>
                    <m:r>
                      <a:rPr lang="en-US" altLang="ja-JP" sz="1600" b="0" i="1" smtClean="0">
                        <a:solidFill>
                          <a:schemeClr val="tx1">
                            <a:lumMod val="75000"/>
                            <a:lumOff val="25000"/>
                          </a:schemeClr>
                        </a:solidFill>
                        <a:latin typeface="Cambria Math" panose="02040503050406030204" pitchFamily="18" charset="0"/>
                        <a:ea typeface="Cambria Math" panose="02040503050406030204" pitchFamily="18" charset="0"/>
                      </a:rPr>
                      <m:t>𝐹</m:t>
                    </m:r>
                  </m:oMath>
                </a14:m>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 </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12 ns</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so </a:t>
                </a:r>
                <a:r>
                  <a:rPr lang="en" altLang="ja-JP"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required </a:t>
                </a:r>
                <a14:m>
                  <m:oMath xmlns:m="http://schemas.openxmlformats.org/officeDocument/2006/math">
                    <m:r>
                      <a:rPr lang="en-US" altLang="ja-JP" sz="1600" b="1" i="1">
                        <a:solidFill>
                          <a:srgbClr val="FF0000"/>
                        </a:solidFill>
                        <a:latin typeface="Cambria Math" panose="02040503050406030204" pitchFamily="18" charset="0"/>
                        <a:ea typeface="Cambria Math" panose="02040503050406030204" pitchFamily="18" charset="0"/>
                      </a:rPr>
                      <m:t>𝜹</m:t>
                    </m:r>
                    <m:r>
                      <a:rPr lang="en-US" altLang="ja-JP" sz="1600" b="1" i="1">
                        <a:solidFill>
                          <a:srgbClr val="FF0000"/>
                        </a:solidFill>
                        <a:latin typeface="Cambria Math" panose="02040503050406030204" pitchFamily="18" charset="0"/>
                        <a:ea typeface="Cambria Math" panose="02040503050406030204" pitchFamily="18" charset="0"/>
                      </a:rPr>
                      <m:t>𝑻𝑶𝑭</m:t>
                    </m:r>
                  </m:oMath>
                </a14:m>
                <a:r>
                  <a:rPr lang="en-US" altLang="ja-JP"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&lt; 24 </a:t>
                </a:r>
                <a:r>
                  <a:rPr lang="en-US" altLang="ja-JP" sz="16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ps</a:t>
                </a:r>
                <a:r>
                  <a:rPr lang="en-US" altLang="ja-JP"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(corresponds to 0.2 %)</a:t>
                </a:r>
                <a:r>
                  <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p>
              <a:p>
                <a:endPar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Our detector achieved </a:t>
                </a:r>
                <a14:m>
                  <m:oMath xmlns:m="http://schemas.openxmlformats.org/officeDocument/2006/math">
                    <m:r>
                      <a:rPr lang="el-GR" altLang="ja-JP" sz="1600" b="1" i="1" dirty="0" smtClean="0">
                        <a:solidFill>
                          <a:schemeClr val="tx1">
                            <a:lumMod val="75000"/>
                            <a:lumOff val="25000"/>
                          </a:schemeClr>
                        </a:solidFill>
                        <a:latin typeface="Cambria Math" panose="02040503050406030204" pitchFamily="18" charset="0"/>
                        <a:ea typeface="Cambria Math" panose="02040503050406030204" pitchFamily="18" charset="0"/>
                      </a:rPr>
                      <m:t>𝝈</m:t>
                    </m:r>
                  </m:oMath>
                </a14:m>
                <a:r>
                  <a:rPr lang="el-GR"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&lt; 5 </a:t>
                </a:r>
                <a:r>
                  <a:rPr lang="en" altLang="ja-JP" sz="1600" b="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ps</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(per counter) with </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420 </a:t>
                </a:r>
                <a:r>
                  <a:rPr lang="en" altLang="ja-JP" sz="1600" b="1" i="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a:t>
                </a:r>
                <a:r>
                  <a:rPr lang="en" altLang="ja-JP" sz="1600" b="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MeV</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¹³²Xe</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beam.</a:t>
                </a:r>
              </a:p>
              <a:p>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Using two detectors, </a:t>
                </a:r>
                <a14:m>
                  <m:oMath xmlns:m="http://schemas.openxmlformats.org/officeDocument/2006/math">
                    <m:r>
                      <a:rPr lang="en" altLang="ja-JP" sz="1600" b="1" i="1" smtClean="0">
                        <a:solidFill>
                          <a:srgbClr val="0432FF"/>
                        </a:solidFill>
                        <a:latin typeface="Cambria Math" panose="02040503050406030204" pitchFamily="18" charset="0"/>
                      </a:rPr>
                      <m:t>𝜹</m:t>
                    </m:r>
                    <m:r>
                      <a:rPr lang="en" altLang="ja-JP" sz="1600" b="1" i="1">
                        <a:solidFill>
                          <a:srgbClr val="0432FF"/>
                        </a:solidFill>
                        <a:latin typeface="Cambria Math" panose="02040503050406030204" pitchFamily="18" charset="0"/>
                      </a:rPr>
                      <m:t>𝐓𝐎𝐅</m:t>
                    </m:r>
                    <m:r>
                      <a:rPr lang="en" altLang="ja-JP" sz="1600" b="1">
                        <a:solidFill>
                          <a:srgbClr val="0432FF"/>
                        </a:solidFill>
                        <a:latin typeface="Cambria Math" panose="02040503050406030204" pitchFamily="18" charset="0"/>
                      </a:rPr>
                      <m:t>&lt;</m:t>
                    </m:r>
                    <m:rad>
                      <m:radPr>
                        <m:degHide m:val="on"/>
                        <m:ctrlPr>
                          <a:rPr lang="ar-AE" altLang="ja-JP" sz="1600" b="1" i="1">
                            <a:solidFill>
                              <a:srgbClr val="0432FF"/>
                            </a:solidFill>
                            <a:latin typeface="Cambria Math" panose="02040503050406030204" pitchFamily="18" charset="0"/>
                          </a:rPr>
                        </m:ctrlPr>
                      </m:radPr>
                      <m:deg/>
                      <m:e>
                        <m:r>
                          <a:rPr lang="ar-AE" altLang="ja-JP" sz="1600" b="1" i="1">
                            <a:solidFill>
                              <a:srgbClr val="0432FF"/>
                            </a:solidFill>
                            <a:latin typeface="Cambria Math" panose="02040503050406030204" pitchFamily="18" charset="0"/>
                          </a:rPr>
                          <m:t>𝟐</m:t>
                        </m:r>
                      </m:e>
                    </m:rad>
                    <m:r>
                      <a:rPr lang="ar-AE" altLang="ja-JP" sz="1600" b="1">
                        <a:solidFill>
                          <a:srgbClr val="0432FF"/>
                        </a:solidFill>
                        <a:latin typeface="Cambria Math" panose="02040503050406030204" pitchFamily="18" charset="0"/>
                      </a:rPr>
                      <m:t>×</m:t>
                    </m:r>
                    <m:r>
                      <a:rPr lang="ar-AE" altLang="ja-JP" sz="1600" b="1" i="1">
                        <a:solidFill>
                          <a:srgbClr val="0432FF"/>
                        </a:solidFill>
                        <a:latin typeface="Cambria Math" panose="02040503050406030204" pitchFamily="18" charset="0"/>
                      </a:rPr>
                      <m:t>𝟓</m:t>
                    </m:r>
                  </m:oMath>
                </a14:m>
                <a:r>
                  <a:rPr lang="en-US" altLang="ja-JP" sz="1600" b="1" dirty="0">
                    <a:solidFill>
                      <a:srgbClr val="0432FF"/>
                    </a:solidFill>
                    <a:latin typeface="Helvetica Neue" panose="02000503000000020004" pitchFamily="2" charset="0"/>
                    <a:ea typeface="Helvetica Neue" panose="02000503000000020004" pitchFamily="2" charset="0"/>
                    <a:cs typeface="Helvetica Neue" panose="02000503000000020004" pitchFamily="2" charset="0"/>
                  </a:rPr>
                  <a:t> = 7.1 </a:t>
                </a:r>
                <a:r>
                  <a:rPr lang="en-US" altLang="ja-JP" sz="1600" b="1" dirty="0" err="1">
                    <a:solidFill>
                      <a:srgbClr val="0432FF"/>
                    </a:solidFill>
                    <a:latin typeface="Helvetica Neue" panose="02000503000000020004" pitchFamily="2" charset="0"/>
                    <a:ea typeface="Helvetica Neue" panose="02000503000000020004" pitchFamily="2" charset="0"/>
                    <a:cs typeface="Helvetica Neue" panose="02000503000000020004" pitchFamily="2" charset="0"/>
                  </a:rPr>
                  <a:t>ps</a:t>
                </a:r>
                <a:r>
                  <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p>
              <a:p>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well below the required 24 ps</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p>
              <a:p>
                <a:endPar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Conclusion:</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sz="1600" b="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The developed plastic scintillation detector fully satisfies the TOF resolution required for precise Z identification of Sn isotopes.</a:t>
                </a:r>
                <a:endParaRPr lang="ja-JP" altLang="en-US" sz="1600" b="1" u="sng">
                  <a:solidFill>
                    <a:srgbClr val="FF0000"/>
                  </a:solidFill>
                  <a:latin typeface="Helvetica Neue" panose="02000503000000020004" pitchFamily="2" charset="0"/>
                  <a:cs typeface="Helvetica Neue" panose="02000503000000020004" pitchFamily="2" charset="0"/>
                </a:endParaRPr>
              </a:p>
            </p:txBody>
          </p:sp>
        </mc:Choice>
        <mc:Fallback xmlns="">
          <p:sp>
            <p:nvSpPr>
              <p:cNvPr id="24" name="テキスト ボックス 23">
                <a:extLst>
                  <a:ext uri="{FF2B5EF4-FFF2-40B4-BE49-F238E27FC236}">
                    <a16:creationId xmlns:a16="http://schemas.microsoft.com/office/drawing/2014/main" id="{EB4AA396-4469-A96F-8017-483A12C6A2E9}"/>
                  </a:ext>
                </a:extLst>
              </p:cNvPr>
              <p:cNvSpPr txBox="1">
                <a:spLocks noRot="1" noChangeAspect="1" noMove="1" noResize="1" noEditPoints="1" noAdjustHandles="1" noChangeArrowheads="1" noChangeShapeType="1" noTextEdit="1"/>
              </p:cNvSpPr>
              <p:nvPr/>
            </p:nvSpPr>
            <p:spPr>
              <a:xfrm>
                <a:off x="5327397" y="3410497"/>
                <a:ext cx="6733974" cy="2824812"/>
              </a:xfrm>
              <a:prstGeom prst="rect">
                <a:avLst/>
              </a:prstGeom>
              <a:blipFill>
                <a:blip r:embed="rId7"/>
                <a:stretch>
                  <a:fillRect l="-377" t="-446" b="-1339"/>
                </a:stretch>
              </a:blipFill>
            </p:spPr>
            <p:txBody>
              <a:bodyPr/>
              <a:lstStyle/>
              <a:p>
                <a:r>
                  <a:rPr lang="ja-JP" altLang="en-US">
                    <a:noFill/>
                  </a:rPr>
                  <a:t> </a:t>
                </a:r>
              </a:p>
            </p:txBody>
          </p:sp>
        </mc:Fallback>
      </mc:AlternateContent>
      <p:cxnSp>
        <p:nvCxnSpPr>
          <p:cNvPr id="18" name="直線コネクタ 17">
            <a:extLst>
              <a:ext uri="{FF2B5EF4-FFF2-40B4-BE49-F238E27FC236}">
                <a16:creationId xmlns:a16="http://schemas.microsoft.com/office/drawing/2014/main" id="{B48D68B6-F92A-8501-81C6-4BBD9CF0D388}"/>
              </a:ext>
            </a:extLst>
          </p:cNvPr>
          <p:cNvCxnSpPr>
            <a:cxnSpLocks/>
          </p:cNvCxnSpPr>
          <p:nvPr/>
        </p:nvCxnSpPr>
        <p:spPr>
          <a:xfrm>
            <a:off x="7207045" y="3932903"/>
            <a:ext cx="425953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D0342610-76FE-0F79-22B7-79B57C7DCD3E}"/>
              </a:ext>
            </a:extLst>
          </p:cNvPr>
          <p:cNvCxnSpPr/>
          <p:nvPr/>
        </p:nvCxnSpPr>
        <p:spPr>
          <a:xfrm>
            <a:off x="7565922" y="4940710"/>
            <a:ext cx="2163097" cy="0"/>
          </a:xfrm>
          <a:prstGeom prst="line">
            <a:avLst/>
          </a:prstGeom>
          <a:ln>
            <a:solidFill>
              <a:srgbClr val="0432FF"/>
            </a:solidFill>
          </a:ln>
        </p:spPr>
        <p:style>
          <a:lnRef idx="2">
            <a:schemeClr val="accent1"/>
          </a:lnRef>
          <a:fillRef idx="0">
            <a:schemeClr val="accent1"/>
          </a:fillRef>
          <a:effectRef idx="1">
            <a:schemeClr val="accent1"/>
          </a:effectRef>
          <a:fontRef idx="minor">
            <a:schemeClr val="tx1"/>
          </a:fontRef>
        </p:style>
      </p:cxnSp>
      <p:pic>
        <p:nvPicPr>
          <p:cNvPr id="20" name="図 19">
            <a:extLst>
              <a:ext uri="{FF2B5EF4-FFF2-40B4-BE49-F238E27FC236}">
                <a16:creationId xmlns:a16="http://schemas.microsoft.com/office/drawing/2014/main" id="{91BDA034-E826-E66E-D031-C011F32C0E63}"/>
              </a:ext>
            </a:extLst>
          </p:cNvPr>
          <p:cNvPicPr>
            <a:picLocks noChangeAspect="1"/>
          </p:cNvPicPr>
          <p:nvPr/>
        </p:nvPicPr>
        <p:blipFill>
          <a:blip r:embed="rId8"/>
          <a:srcRect l="76934" t="54746" r="4717" b="15966"/>
          <a:stretch>
            <a:fillRect/>
          </a:stretch>
        </p:blipFill>
        <p:spPr>
          <a:xfrm>
            <a:off x="7131996" y="886682"/>
            <a:ext cx="1935033" cy="1751623"/>
          </a:xfrm>
          <a:prstGeom prst="rect">
            <a:avLst/>
          </a:prstGeom>
        </p:spPr>
      </p:pic>
      <p:sp>
        <p:nvSpPr>
          <p:cNvPr id="21" name="テキスト ボックス 20">
            <a:extLst>
              <a:ext uri="{FF2B5EF4-FFF2-40B4-BE49-F238E27FC236}">
                <a16:creationId xmlns:a16="http://schemas.microsoft.com/office/drawing/2014/main" id="{5766F9B2-33AF-02F9-47D0-F7C0D82AEF44}"/>
              </a:ext>
            </a:extLst>
          </p:cNvPr>
          <p:cNvSpPr txBox="1"/>
          <p:nvPr/>
        </p:nvSpPr>
        <p:spPr>
          <a:xfrm>
            <a:off x="7650609" y="2639451"/>
            <a:ext cx="1061884" cy="307777"/>
          </a:xfrm>
          <a:prstGeom prst="rect">
            <a:avLst/>
          </a:prstGeom>
          <a:noFill/>
        </p:spPr>
        <p:txBody>
          <a:bodyPr wrap="square" rtlCol="0">
            <a:spAutoFit/>
          </a:bodyPr>
          <a:lstStyle/>
          <a:p>
            <a:r>
              <a:rPr lang="el-GR" altLang="ja-JP" sz="1400"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Δ</a:t>
            </a:r>
            <a:r>
              <a:rPr lang="en" altLang="ja-JP" sz="1400"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a:t>
            </a:r>
            <a:r>
              <a:rPr lang="en"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in IC</a:t>
            </a:r>
            <a:endParaRPr kumimoji="1" lang="ja-JP" altLang="en-US" sz="1400"/>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4F420DC5-3B9B-7124-CD72-20B1174D79E3}"/>
                  </a:ext>
                </a:extLst>
              </p:cNvPr>
              <p:cNvSpPr txBox="1"/>
              <p:nvPr/>
            </p:nvSpPr>
            <p:spPr>
              <a:xfrm>
                <a:off x="9067029" y="1187730"/>
                <a:ext cx="2536723" cy="1323439"/>
              </a:xfrm>
              <a:prstGeom prst="rect">
                <a:avLst/>
              </a:prstGeom>
              <a:noFill/>
            </p:spPr>
            <p:txBody>
              <a:bodyPr wrap="square">
                <a:spAutoFit/>
              </a:bodyPr>
              <a:lstStyle/>
              <a:p>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For Sn (Z = 50), </a:t>
                </a:r>
                <a:r>
                  <a:rPr lang="en-US" altLang="ja-JP" sz="1600" b="1" i="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Δ</a:t>
                </a:r>
                <a:r>
                  <a:rPr lang="en" altLang="ja-JP" sz="1600" b="1"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resolution of the ion chamber = 0.64%.</a:t>
                </a:r>
              </a:p>
              <a:p>
                <a14:m>
                  <m:oMath xmlns:m="http://schemas.openxmlformats.org/officeDocument/2006/math">
                    <m:r>
                      <a:rPr lang="en-US" altLang="ja-JP" sz="1600" i="1">
                        <a:solidFill>
                          <a:schemeClr val="tx1">
                            <a:lumMod val="75000"/>
                            <a:lumOff val="25000"/>
                          </a:schemeClr>
                        </a:solidFill>
                        <a:latin typeface="Cambria Math" panose="02040503050406030204" pitchFamily="18" charset="0"/>
                        <a:ea typeface="Cambria Math" panose="02040503050406030204" pitchFamily="18" charset="0"/>
                      </a:rPr>
                      <m:t>𝛿</m:t>
                    </m:r>
                    <m:r>
                      <a:rPr lang="en-US" altLang="ja-JP" sz="1600" i="1">
                        <a:solidFill>
                          <a:schemeClr val="tx1">
                            <a:lumMod val="75000"/>
                            <a:lumOff val="25000"/>
                          </a:schemeClr>
                        </a:solidFill>
                        <a:latin typeface="Cambria Math" panose="02040503050406030204" pitchFamily="18" charset="0"/>
                        <a:ea typeface="Cambria Math" panose="02040503050406030204" pitchFamily="18" charset="0"/>
                      </a:rPr>
                      <m:t>𝑍</m:t>
                    </m:r>
                  </m:oMath>
                </a14:m>
                <a:r>
                  <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=0.16</a:t>
                </a:r>
                <a:r>
                  <a:rPr lang="el-GR"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 </a:t>
                </a:r>
                <a:r>
                  <a:rPr lang="el-GR"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6σ </a:t>
                </a:r>
                <a:r>
                  <a:rPr lang="en"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separation </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for different Z.</a:t>
                </a:r>
              </a:p>
            </p:txBody>
          </p:sp>
        </mc:Choice>
        <mc:Fallback xmlns="">
          <p:sp>
            <p:nvSpPr>
              <p:cNvPr id="23" name="テキスト ボックス 22">
                <a:extLst>
                  <a:ext uri="{FF2B5EF4-FFF2-40B4-BE49-F238E27FC236}">
                    <a16:creationId xmlns:a16="http://schemas.microsoft.com/office/drawing/2014/main" id="{4F420DC5-3B9B-7124-CD72-20B1174D79E3}"/>
                  </a:ext>
                </a:extLst>
              </p:cNvPr>
              <p:cNvSpPr txBox="1">
                <a:spLocks noRot="1" noChangeAspect="1" noMove="1" noResize="1" noEditPoints="1" noAdjustHandles="1" noChangeArrowheads="1" noChangeShapeType="1" noTextEdit="1"/>
              </p:cNvSpPr>
              <p:nvPr/>
            </p:nvSpPr>
            <p:spPr>
              <a:xfrm>
                <a:off x="9067029" y="1187730"/>
                <a:ext cx="2536723" cy="1323439"/>
              </a:xfrm>
              <a:prstGeom prst="rect">
                <a:avLst/>
              </a:prstGeom>
              <a:blipFill>
                <a:blip r:embed="rId9"/>
                <a:stretch>
                  <a:fillRect l="-995" t="-952" r="-1990" b="-571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0817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9D70D-BC90-F6F9-E1BA-AC722D67D7D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C05C79-40F9-0016-DD18-69B0A7C85F46}"/>
              </a:ext>
            </a:extLst>
          </p:cNvPr>
          <p:cNvSpPr txBox="1"/>
          <p:nvPr/>
        </p:nvSpPr>
        <p:spPr>
          <a:xfrm>
            <a:off x="106325" y="127591"/>
            <a:ext cx="2800162"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7. Summary</a:t>
            </a:r>
            <a:endParaRPr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4" name="テキスト ボックス 3">
            <a:extLst>
              <a:ext uri="{FF2B5EF4-FFF2-40B4-BE49-F238E27FC236}">
                <a16:creationId xmlns:a16="http://schemas.microsoft.com/office/drawing/2014/main" id="{15A0CB4B-86EB-1176-A612-35F5BF91719B}"/>
              </a:ext>
            </a:extLst>
          </p:cNvPr>
          <p:cNvSpPr txBox="1"/>
          <p:nvPr/>
        </p:nvSpPr>
        <p:spPr>
          <a:xfrm>
            <a:off x="425903" y="751344"/>
            <a:ext cx="11340193" cy="5913670"/>
          </a:xfrm>
          <a:prstGeom prst="rect">
            <a:avLst/>
          </a:prstGeom>
          <a:noFill/>
        </p:spPr>
        <p:txBody>
          <a:bodyPr wrap="square">
            <a:spAutoFit/>
          </a:bodyPr>
          <a:lstStyle/>
          <a:p>
            <a:pPr>
              <a:lnSpc>
                <a:spcPts val="2360"/>
              </a:lnSpc>
            </a:pPr>
            <a:r>
              <a:rPr lang="ja-JP" altLang="en-US">
                <a:latin typeface="Helvetica Neue" panose="02000503000000020004" pitchFamily="2" charset="0"/>
                <a:cs typeface="Helvetica Neue" panose="02000503000000020004" pitchFamily="2" charset="0"/>
              </a:rPr>
              <a:t>・</a:t>
            </a:r>
            <a:r>
              <a:rPr lang="en" altLang="ja-JP" dirty="0">
                <a:latin typeface="Helvetica Neue" panose="02000503000000020004" pitchFamily="2" charset="0"/>
                <a:ea typeface="Helvetica Neue" panose="02000503000000020004" pitchFamily="2" charset="0"/>
                <a:cs typeface="Helvetica Neue" panose="02000503000000020004" pitchFamily="2" charset="0"/>
              </a:rPr>
              <a:t>Developed </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fast plastic scintillation detectors</a:t>
            </a:r>
            <a:r>
              <a:rPr lang="en"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latin typeface="Helvetica Neue" panose="02000503000000020004" pitchFamily="2" charset="0"/>
                <a:ea typeface="Helvetica Neue" panose="02000503000000020004" pitchFamily="2" charset="0"/>
                <a:cs typeface="Helvetica Neue" panose="02000503000000020004" pitchFamily="2" charset="0"/>
              </a:rPr>
              <a:t>for high-resolution </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TOF (</a:t>
            </a:r>
            <a:r>
              <a:rPr lang="el-GR" altLang="ja-JP" b="1"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β</a:t>
            </a:r>
            <a:r>
              <a:rPr lang="el-GR"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measurements</a:t>
            </a:r>
            <a:r>
              <a:rPr lang="en"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in a short flight path (~2 m)</a:t>
            </a:r>
            <a:r>
              <a:rPr lang="en" altLang="ja-JP" dirty="0">
                <a:latin typeface="Helvetica Neue" panose="02000503000000020004" pitchFamily="2" charset="0"/>
                <a:ea typeface="Helvetica Neue" panose="02000503000000020004" pitchFamily="2" charset="0"/>
                <a:cs typeface="Helvetica Neue" panose="02000503000000020004" pitchFamily="2" charset="0"/>
              </a:rPr>
              <a:t>.</a:t>
            </a:r>
          </a:p>
          <a:p>
            <a:pPr>
              <a:lnSpc>
                <a:spcPts val="2360"/>
              </a:lnSpc>
            </a:pPr>
            <a:r>
              <a:rPr lang="ja-JP" altLang="en-US">
                <a:latin typeface="Helvetica Neue" panose="02000503000000020004" pitchFamily="2" charset="0"/>
                <a:cs typeface="Helvetica Neue" panose="02000503000000020004" pitchFamily="2" charset="0"/>
              </a:rPr>
              <a:t>・</a:t>
            </a:r>
            <a:r>
              <a:rPr lang="en" altLang="ja-JP" dirty="0">
                <a:latin typeface="Helvetica Neue" panose="02000503000000020004" pitchFamily="2" charset="0"/>
                <a:ea typeface="Helvetica Neue" panose="02000503000000020004" pitchFamily="2" charset="0"/>
                <a:cs typeface="Helvetica Neue" panose="02000503000000020004" pitchFamily="2" charset="0"/>
              </a:rPr>
              <a:t>Aim: </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Atomic-number identification (</a:t>
            </a:r>
            <a:r>
              <a:rPr lang="en" altLang="ja-JP" b="1" i="1" dirty="0">
                <a:latin typeface="Helvetica Neue" panose="02000503000000020004" pitchFamily="2" charset="0"/>
                <a:ea typeface="Helvetica Neue" panose="02000503000000020004" pitchFamily="2" charset="0"/>
                <a:cs typeface="Helvetica Neue" panose="02000503000000020004" pitchFamily="2" charset="0"/>
              </a:rPr>
              <a:t>Z</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a:t>
            </a:r>
            <a:r>
              <a:rPr lang="en" altLang="ja-JP" dirty="0">
                <a:latin typeface="Helvetica Neue" panose="02000503000000020004" pitchFamily="2" charset="0"/>
                <a:ea typeface="Helvetica Neue" panose="02000503000000020004" pitchFamily="2" charset="0"/>
                <a:cs typeface="Helvetica Neue" panose="02000503000000020004" pitchFamily="2" charset="0"/>
              </a:rPr>
              <a:t> for </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charge-changing cross-section (</a:t>
            </a:r>
            <a:r>
              <a:rPr lang="el-GR" altLang="ja-JP" b="1" i="1" dirty="0">
                <a:latin typeface="Helvetica Neue" panose="02000503000000020004" pitchFamily="2" charset="0"/>
                <a:ea typeface="Helvetica Neue" panose="02000503000000020004" pitchFamily="2" charset="0"/>
                <a:cs typeface="Helvetica Neue" panose="02000503000000020004" pitchFamily="2" charset="0"/>
              </a:rPr>
              <a:t>σ</a:t>
            </a:r>
            <a:r>
              <a:rPr lang="en" altLang="ja-JP" b="1" baseline="-25000" dirty="0">
                <a:latin typeface="Helvetica Neue" panose="02000503000000020004" pitchFamily="2" charset="0"/>
                <a:ea typeface="Helvetica Neue" panose="02000503000000020004" pitchFamily="2" charset="0"/>
                <a:cs typeface="Helvetica Neue" panose="02000503000000020004" pitchFamily="2" charset="0"/>
              </a:rPr>
              <a:t>CC</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a:t>
            </a:r>
            <a:r>
              <a:rPr lang="en" altLang="ja-JP" dirty="0">
                <a:latin typeface="Helvetica Neue" panose="02000503000000020004" pitchFamily="2" charset="0"/>
                <a:ea typeface="Helvetica Neue" panose="02000503000000020004" pitchFamily="2" charset="0"/>
                <a:cs typeface="Helvetica Neue" panose="02000503000000020004" pitchFamily="2" charset="0"/>
              </a:rPr>
              <a:t> measurements of Sn isotopes at RIKEN RIBF.</a:t>
            </a:r>
          </a:p>
          <a:p>
            <a:pPr>
              <a:lnSpc>
                <a:spcPts val="2360"/>
              </a:lnSpc>
            </a:pPr>
            <a:r>
              <a:rPr lang="ja-JP" altLang="en-US">
                <a:latin typeface="Helvetica Neue" panose="02000503000000020004" pitchFamily="2" charset="0"/>
                <a:cs typeface="Helvetica Neue" panose="02000503000000020004" pitchFamily="2" charset="0"/>
              </a:rPr>
              <a:t>・ </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Test experiments were performed at HIMAC</a:t>
            </a:r>
            <a:r>
              <a:rPr lang="en" altLang="ja-JP" dirty="0">
                <a:latin typeface="Helvetica Neue" panose="02000503000000020004" pitchFamily="2" charset="0"/>
                <a:ea typeface="Helvetica Neue" panose="02000503000000020004" pitchFamily="2" charset="0"/>
                <a:cs typeface="Helvetica Neue" panose="02000503000000020004" pitchFamily="2" charset="0"/>
              </a:rPr>
              <a:t> using a 420 </a:t>
            </a:r>
            <a:r>
              <a:rPr lang="en" altLang="ja-JP" dirty="0" err="1">
                <a:latin typeface="Helvetica Neue" panose="02000503000000020004" pitchFamily="2" charset="0"/>
                <a:ea typeface="Helvetica Neue" panose="02000503000000020004" pitchFamily="2" charset="0"/>
                <a:cs typeface="Helvetica Neue" panose="02000503000000020004" pitchFamily="2" charset="0"/>
              </a:rPr>
              <a:t>AMeV</a:t>
            </a:r>
            <a:r>
              <a:rPr lang="en" altLang="ja-JP" dirty="0">
                <a:latin typeface="Helvetica Neue" panose="02000503000000020004" pitchFamily="2" charset="0"/>
                <a:ea typeface="Helvetica Neue" panose="02000503000000020004" pitchFamily="2" charset="0"/>
                <a:cs typeface="Helvetica Neue" panose="02000503000000020004" pitchFamily="2" charset="0"/>
              </a:rPr>
              <a:t> ¹³²Xe primary beam. </a:t>
            </a:r>
          </a:p>
          <a:p>
            <a:pPr>
              <a:lnSpc>
                <a:spcPts val="2360"/>
              </a:lnSpc>
            </a:pPr>
            <a:r>
              <a:rPr lang="ja-JP" altLang="en-US">
                <a:latin typeface="Helvetica Neue" panose="02000503000000020004" pitchFamily="2" charset="0"/>
                <a:cs typeface="Helvetica Neue" panose="02000503000000020004" pitchFamily="2" charset="0"/>
              </a:rPr>
              <a:t>・</a:t>
            </a:r>
            <a:r>
              <a:rPr lang="en" altLang="ja-JP" dirty="0">
                <a:latin typeface="Helvetica Neue" panose="02000503000000020004" pitchFamily="2" charset="0"/>
                <a:ea typeface="Helvetica Neue" panose="02000503000000020004" pitchFamily="2" charset="0"/>
                <a:cs typeface="Helvetica Neue" panose="02000503000000020004" pitchFamily="2" charset="0"/>
              </a:rPr>
              <a:t>Optimization studies for </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PMT high voltage</a:t>
            </a:r>
            <a:r>
              <a:rPr lang="en"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and </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discriminator threshold</a:t>
            </a:r>
            <a:r>
              <a:rPr lang="en"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latin typeface="Helvetica Neue" panose="02000503000000020004" pitchFamily="2" charset="0"/>
                <a:ea typeface="Helvetica Neue" panose="02000503000000020004" pitchFamily="2" charset="0"/>
                <a:cs typeface="Helvetica Neue" panose="02000503000000020004" pitchFamily="2" charset="0"/>
              </a:rPr>
              <a:t>showed the best timing performance </a:t>
            </a:r>
            <a:r>
              <a:rPr lang="en"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above </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1500 V</a:t>
            </a:r>
            <a:r>
              <a:rPr lang="en"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and </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7–15%</a:t>
            </a:r>
            <a:r>
              <a:rPr lang="en"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threshold level</a:t>
            </a:r>
            <a:r>
              <a:rPr lang="en" altLang="ja-JP" dirty="0">
                <a:latin typeface="Helvetica Neue" panose="02000503000000020004" pitchFamily="2" charset="0"/>
                <a:ea typeface="Helvetica Neue" panose="02000503000000020004" pitchFamily="2" charset="0"/>
                <a:cs typeface="Helvetica Neue" panose="02000503000000020004" pitchFamily="2" charset="0"/>
              </a:rPr>
              <a:t>.</a:t>
            </a:r>
          </a:p>
          <a:p>
            <a:pPr>
              <a:lnSpc>
                <a:spcPts val="2360"/>
              </a:lnSpc>
            </a:pPr>
            <a:r>
              <a:rPr lang="ja-JP" altLang="en-US">
                <a:latin typeface="Helvetica Neue" panose="02000503000000020004" pitchFamily="2" charset="0"/>
                <a:cs typeface="Helvetica Neue" panose="02000503000000020004" pitchFamily="2" charset="0"/>
              </a:rPr>
              <a:t>・</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 </a:t>
            </a:r>
            <a:r>
              <a:rPr lang="en"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 scintillator</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latin typeface="Helvetica Neue" panose="02000503000000020004" pitchFamily="2" charset="0"/>
                <a:ea typeface="Helvetica Neue" panose="02000503000000020004" pitchFamily="2" charset="0"/>
                <a:cs typeface="Helvetica Neue" panose="02000503000000020004" pitchFamily="2" charset="0"/>
              </a:rPr>
              <a:t>(benzophenone-quenched) showed slightly </a:t>
            </a:r>
            <a:r>
              <a:rPr lang="en"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better time resolution</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latin typeface="Helvetica Neue" panose="02000503000000020004" pitchFamily="2" charset="0"/>
                <a:ea typeface="Helvetica Neue" panose="02000503000000020004" pitchFamily="2" charset="0"/>
                <a:cs typeface="Helvetica Neue" panose="02000503000000020004" pitchFamily="2" charset="0"/>
              </a:rPr>
              <a:t>than EJ-232,</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latin typeface="Helvetica Neue" panose="02000503000000020004" pitchFamily="2" charset="0"/>
                <a:ea typeface="Helvetica Neue" panose="02000503000000020004" pitchFamily="2" charset="0"/>
                <a:cs typeface="Helvetica Neue" panose="02000503000000020004" pitchFamily="2" charset="0"/>
              </a:rPr>
              <a:t>though the difference becomes small under optimal conditions.</a:t>
            </a: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nSpc>
                <a:spcPts val="2360"/>
              </a:lnSpc>
            </a:pPr>
            <a:r>
              <a:rPr lang="ja-JP" altLang="en-US">
                <a:latin typeface="Helvetica Neue" panose="02000503000000020004" pitchFamily="2" charset="0"/>
                <a:cs typeface="Helvetica Neue" panose="02000503000000020004" pitchFamily="2" charset="0"/>
              </a:rPr>
              <a:t>・</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 PMT size dependence:</a:t>
            </a:r>
            <a:r>
              <a:rPr lang="en" altLang="ja-JP" dirty="0">
                <a:latin typeface="Helvetica Neue" panose="02000503000000020004" pitchFamily="2" charset="0"/>
                <a:ea typeface="Helvetica Neue" panose="02000503000000020004" pitchFamily="2" charset="0"/>
                <a:cs typeface="Helvetica Neue" panose="02000503000000020004" pitchFamily="2" charset="0"/>
              </a:rPr>
              <a:t> R13449 (25 mm) provided </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slightly superior resolution</a:t>
            </a:r>
            <a:r>
              <a:rPr lang="en" altLang="ja-JP" dirty="0">
                <a:latin typeface="Helvetica Neue" panose="02000503000000020004" pitchFamily="2" charset="0"/>
                <a:ea typeface="Helvetica Neue" panose="02000503000000020004" pitchFamily="2" charset="0"/>
                <a:cs typeface="Helvetica Neue" panose="02000503000000020004" pitchFamily="2" charset="0"/>
              </a:rPr>
              <a:t> than R13089 (46 mm) due to smaller transit-time spread,</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latin typeface="Helvetica Neue" panose="02000503000000020004" pitchFamily="2" charset="0"/>
                <a:ea typeface="Helvetica Neue" panose="02000503000000020004" pitchFamily="2" charset="0"/>
                <a:cs typeface="Helvetica Neue" panose="02000503000000020004" pitchFamily="2" charset="0"/>
              </a:rPr>
              <a:t>but both achieved excellent results.</a:t>
            </a: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nSpc>
                <a:spcPts val="2360"/>
              </a:lnSpc>
            </a:pPr>
            <a:r>
              <a:rPr lang="ja-JP" altLang="en-US">
                <a:latin typeface="Helvetica Neue" panose="02000503000000020004" pitchFamily="2" charset="0"/>
                <a:cs typeface="Helvetica Neue" panose="02000503000000020004" pitchFamily="2" charset="0"/>
              </a:rPr>
              <a:t>・</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 </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Time resolution improves with higher light yield</a:t>
            </a:r>
            <a:r>
              <a:rPr lang="en"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latin typeface="Helvetica Neue" panose="02000503000000020004" pitchFamily="2" charset="0"/>
                <a:ea typeface="Helvetica Neue" panose="02000503000000020004" pitchFamily="2" charset="0"/>
                <a:cs typeface="Helvetica Neue" panose="02000503000000020004" pitchFamily="2" charset="0"/>
              </a:rPr>
              <a:t>in the scintillator, showing stronger correlation than material or PMT-type differences.</a:t>
            </a: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nSpc>
                <a:spcPts val="2360"/>
              </a:lnSpc>
            </a:pPr>
            <a:r>
              <a:rPr lang="ja-JP" altLang="en-US">
                <a:latin typeface="Helvetica Neue" panose="02000503000000020004" pitchFamily="2" charset="0"/>
                <a:cs typeface="Helvetica Neue" panose="02000503000000020004" pitchFamily="2" charset="0"/>
              </a:rPr>
              <a:t>・</a:t>
            </a:r>
            <a:r>
              <a:rPr lang="en" altLang="ja-JP" dirty="0">
                <a:latin typeface="Helvetica Neue" panose="02000503000000020004" pitchFamily="2" charset="0"/>
                <a:ea typeface="Helvetica Neue" panose="02000503000000020004" pitchFamily="2" charset="0"/>
                <a:cs typeface="Helvetica Neue" panose="02000503000000020004" pitchFamily="2" charset="0"/>
              </a:rPr>
              <a:t> Required TOF resolution for Z separation in the Sn region: </a:t>
            </a:r>
            <a:r>
              <a:rPr lang="el-GR" altLang="ja-JP" b="1" dirty="0">
                <a:latin typeface="Helvetica Neue" panose="02000503000000020004" pitchFamily="2" charset="0"/>
                <a:ea typeface="Helvetica Neue" panose="02000503000000020004" pitchFamily="2" charset="0"/>
                <a:cs typeface="Helvetica Neue" panose="02000503000000020004" pitchFamily="2" charset="0"/>
              </a:rPr>
              <a:t>δ</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TOF &lt; 24 </a:t>
            </a:r>
            <a:r>
              <a:rPr lang="en" altLang="ja-JP" b="1" dirty="0" err="1">
                <a:latin typeface="Helvetica Neue" panose="02000503000000020004" pitchFamily="2" charset="0"/>
                <a:ea typeface="Helvetica Neue" panose="02000503000000020004" pitchFamily="2" charset="0"/>
                <a:cs typeface="Helvetica Neue" panose="02000503000000020004" pitchFamily="2" charset="0"/>
              </a:rPr>
              <a:t>ps</a:t>
            </a:r>
            <a:r>
              <a:rPr lang="en" altLang="ja-JP" dirty="0">
                <a:latin typeface="Helvetica Neue" panose="02000503000000020004" pitchFamily="2" charset="0"/>
                <a:ea typeface="Helvetica Neue" panose="02000503000000020004" pitchFamily="2" charset="0"/>
                <a:cs typeface="Helvetica Neue" panose="02000503000000020004" pitchFamily="2" charset="0"/>
              </a:rPr>
              <a:t> (0.2%).</a:t>
            </a:r>
            <a:br>
              <a:rPr lang="en" altLang="ja-JP" dirty="0">
                <a:latin typeface="Helvetica Neue" panose="02000503000000020004" pitchFamily="2" charset="0"/>
                <a:ea typeface="Helvetica Neue" panose="02000503000000020004" pitchFamily="2" charset="0"/>
                <a:cs typeface="Helvetica Neue" panose="02000503000000020004" pitchFamily="2" charset="0"/>
              </a:rPr>
            </a:br>
            <a:r>
              <a:rPr lang="en" altLang="ja-JP" dirty="0">
                <a:latin typeface="Helvetica Neue" panose="02000503000000020004" pitchFamily="2" charset="0"/>
                <a:ea typeface="Helvetica Neue" panose="02000503000000020004" pitchFamily="2" charset="0"/>
                <a:cs typeface="Helvetica Neue" panose="02000503000000020004" pitchFamily="2" charset="0"/>
              </a:rPr>
              <a:t>Our detectors achieved </a:t>
            </a:r>
            <a:r>
              <a:rPr lang="el-GR"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σ &lt; 5 </a:t>
            </a:r>
            <a:r>
              <a:rPr lang="en" altLang="ja-JP"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ps</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per detector</a:t>
            </a:r>
            <a:r>
              <a:rPr lang="en" altLang="ja-JP" dirty="0">
                <a:latin typeface="Helvetica Neue" panose="02000503000000020004" pitchFamily="2" charset="0"/>
                <a:ea typeface="Helvetica Neue" panose="02000503000000020004" pitchFamily="2" charset="0"/>
                <a:cs typeface="Helvetica Neue" panose="02000503000000020004" pitchFamily="2" charset="0"/>
              </a:rPr>
              <a:t>, giving </a:t>
            </a:r>
            <a:r>
              <a:rPr lang="el-GR"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δ</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TOF ~ 7 </a:t>
            </a:r>
            <a:r>
              <a:rPr lang="en" altLang="ja-JP"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ps</a:t>
            </a:r>
            <a:r>
              <a:rPr lang="en"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latin typeface="Helvetica Neue" panose="02000503000000020004" pitchFamily="2" charset="0"/>
                <a:ea typeface="Helvetica Neue" panose="02000503000000020004" pitchFamily="2" charset="0"/>
                <a:cs typeface="Helvetica Neue" panose="02000503000000020004" pitchFamily="2" charset="0"/>
              </a:rPr>
              <a:t>for two-detector TOF measurement.</a:t>
            </a: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nSpc>
                <a:spcPts val="2360"/>
              </a:lnSpc>
            </a:pPr>
            <a:r>
              <a:rPr lang="ja-JP" altLang="en-US">
                <a:latin typeface="Helvetica Neue" panose="02000503000000020004" pitchFamily="2" charset="0"/>
                <a:cs typeface="Helvetica Neue" panose="02000503000000020004" pitchFamily="2" charset="0"/>
              </a:rPr>
              <a:t>・</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 Conclusion:</a:t>
            </a:r>
            <a:br>
              <a:rPr lang="en" altLang="ja-JP" dirty="0">
                <a:latin typeface="Helvetica Neue" panose="02000503000000020004" pitchFamily="2" charset="0"/>
                <a:ea typeface="Helvetica Neue" panose="02000503000000020004" pitchFamily="2" charset="0"/>
                <a:cs typeface="Helvetica Neue" panose="02000503000000020004" pitchFamily="2" charset="0"/>
              </a:rPr>
            </a:br>
            <a:r>
              <a:rPr lang="en" altLang="ja-JP" dirty="0">
                <a:latin typeface="Helvetica Neue" panose="02000503000000020004" pitchFamily="2" charset="0"/>
                <a:ea typeface="Helvetica Neue" panose="02000503000000020004" pitchFamily="2" charset="0"/>
                <a:cs typeface="Helvetica Neue" panose="02000503000000020004" pitchFamily="2" charset="0"/>
              </a:rPr>
              <a:t>The developed plastic scintillation detector system, verified through HIMAC test experiments,</a:t>
            </a:r>
            <a:br>
              <a:rPr lang="en" altLang="ja-JP" dirty="0">
                <a:latin typeface="Helvetica Neue" panose="02000503000000020004" pitchFamily="2" charset="0"/>
                <a:ea typeface="Helvetica Neue" panose="02000503000000020004" pitchFamily="2" charset="0"/>
                <a:cs typeface="Helvetica Neue" panose="02000503000000020004" pitchFamily="2" charset="0"/>
              </a:rPr>
            </a:b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fully satisfies the timing requirements</a:t>
            </a:r>
            <a:r>
              <a:rPr lang="en"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latin typeface="Helvetica Neue" panose="02000503000000020004" pitchFamily="2" charset="0"/>
                <a:ea typeface="Helvetica Neue" panose="02000503000000020004" pitchFamily="2" charset="0"/>
                <a:cs typeface="Helvetica Neue" panose="02000503000000020004" pitchFamily="2" charset="0"/>
              </a:rPr>
              <a:t>for precise </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atomic-number identification</a:t>
            </a:r>
            <a:r>
              <a:rPr lang="en" altLang="ja-JP" dirty="0">
                <a:latin typeface="Helvetica Neue" panose="02000503000000020004" pitchFamily="2" charset="0"/>
                <a:ea typeface="Helvetica Neue" panose="02000503000000020004" pitchFamily="2" charset="0"/>
                <a:cs typeface="Helvetica Neue" panose="02000503000000020004" pitchFamily="2" charset="0"/>
              </a:rPr>
              <a:t> and </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charge-changing cross-section measurements</a:t>
            </a:r>
            <a:r>
              <a:rPr lang="en" altLang="ja-JP" dirty="0">
                <a:latin typeface="Helvetica Neue" panose="02000503000000020004" pitchFamily="2" charset="0"/>
                <a:ea typeface="Helvetica Neue" panose="02000503000000020004" pitchFamily="2" charset="0"/>
                <a:cs typeface="Helvetica Neue" panose="02000503000000020004" pitchFamily="2" charset="0"/>
              </a:rPr>
              <a:t> in high-energy rare-isotope beam experiments.</a:t>
            </a: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650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428ED0-F225-529A-8AE7-3B5835C6847E}"/>
              </a:ext>
            </a:extLst>
          </p:cNvPr>
          <p:cNvSpPr txBox="1"/>
          <p:nvPr/>
        </p:nvSpPr>
        <p:spPr>
          <a:xfrm>
            <a:off x="3200400" y="2644170"/>
            <a:ext cx="5791200" cy="1569660"/>
          </a:xfrm>
          <a:prstGeom prst="rect">
            <a:avLst/>
          </a:prstGeom>
          <a:noFill/>
        </p:spPr>
        <p:txBody>
          <a:bodyPr wrap="square" rtlCol="0">
            <a:spAutoFit/>
          </a:bodyPr>
          <a:lstStyle/>
          <a:p>
            <a:r>
              <a:rPr kumimoji="1" lang="en-US" altLang="ja-JP" sz="9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BACK UP</a:t>
            </a:r>
            <a:endParaRPr kumimoji="1" lang="ja-JP" altLang="en-US" sz="9600" b="1">
              <a:solidFill>
                <a:schemeClr val="tx1">
                  <a:lumMod val="75000"/>
                  <a:lumOff val="25000"/>
                </a:schemeClr>
              </a:solidFill>
              <a:latin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0977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楕円">
            <a:extLst>
              <a:ext uri="{FF2B5EF4-FFF2-40B4-BE49-F238E27FC236}">
                <a16:creationId xmlns:a16="http://schemas.microsoft.com/office/drawing/2014/main" id="{BFBA30AF-2F81-7197-B477-6091D80146B8}"/>
              </a:ext>
            </a:extLst>
          </p:cNvPr>
          <p:cNvSpPr/>
          <p:nvPr/>
        </p:nvSpPr>
        <p:spPr>
          <a:xfrm>
            <a:off x="5706758" y="2189482"/>
            <a:ext cx="1270001" cy="3175001"/>
          </a:xfrm>
          <a:prstGeom prst="ellipse">
            <a:avLst/>
          </a:prstGeom>
          <a:solidFill>
            <a:schemeClr val="accent1">
              <a:lumOff val="-13575"/>
              <a:alpha val="20259"/>
            </a:schemeClr>
          </a:solidFill>
          <a:ln w="12700">
            <a:miter lim="400000"/>
          </a:ln>
        </p:spPr>
        <p:txBody>
          <a:bodyPr lIns="50800" tIns="50800" rIns="50800" bIns="50800" anchor="ctr"/>
          <a:lstStyle/>
          <a:p>
            <a:pPr defTabSz="584200">
              <a:defRPr sz="2200">
                <a:solidFill>
                  <a:srgbClr val="FFFFFF"/>
                </a:solidFill>
              </a:defRPr>
            </a:pPr>
            <a:endParaRPr/>
          </a:p>
        </p:txBody>
      </p:sp>
      <p:sp>
        <p:nvSpPr>
          <p:cNvPr id="3" name="楕円">
            <a:extLst>
              <a:ext uri="{FF2B5EF4-FFF2-40B4-BE49-F238E27FC236}">
                <a16:creationId xmlns:a16="http://schemas.microsoft.com/office/drawing/2014/main" id="{6FB73723-88A2-1368-B4AE-D048152C013B}"/>
              </a:ext>
            </a:extLst>
          </p:cNvPr>
          <p:cNvSpPr/>
          <p:nvPr/>
        </p:nvSpPr>
        <p:spPr>
          <a:xfrm>
            <a:off x="5833758" y="2508061"/>
            <a:ext cx="1016001" cy="2540001"/>
          </a:xfrm>
          <a:prstGeom prst="ellipse">
            <a:avLst/>
          </a:prstGeom>
          <a:solidFill>
            <a:srgbClr val="FFFFFF"/>
          </a:solidFill>
          <a:ln w="12700">
            <a:miter lim="400000"/>
          </a:ln>
        </p:spPr>
        <p:txBody>
          <a:bodyPr lIns="50800" tIns="50800" rIns="50800" bIns="50800" anchor="ctr"/>
          <a:lstStyle/>
          <a:p>
            <a:pPr defTabSz="584200">
              <a:defRPr sz="2200">
                <a:solidFill>
                  <a:srgbClr val="FFFFFF"/>
                </a:solidFill>
              </a:defRPr>
            </a:pPr>
            <a:endParaRPr/>
          </a:p>
        </p:txBody>
      </p:sp>
      <p:sp>
        <p:nvSpPr>
          <p:cNvPr id="4" name="円形">
            <a:extLst>
              <a:ext uri="{FF2B5EF4-FFF2-40B4-BE49-F238E27FC236}">
                <a16:creationId xmlns:a16="http://schemas.microsoft.com/office/drawing/2014/main" id="{9AAC0B04-6A5E-C465-7512-45EEA143E897}"/>
              </a:ext>
            </a:extLst>
          </p:cNvPr>
          <p:cNvSpPr/>
          <p:nvPr/>
        </p:nvSpPr>
        <p:spPr>
          <a:xfrm>
            <a:off x="2987201" y="1555561"/>
            <a:ext cx="1905001" cy="1905001"/>
          </a:xfrm>
          <a:prstGeom prst="ellipse">
            <a:avLst/>
          </a:prstGeom>
          <a:gradFill>
            <a:gsLst>
              <a:gs pos="0">
                <a:srgbClr val="FFFFFF">
                  <a:alpha val="40000"/>
                </a:srgbClr>
              </a:gs>
              <a:gs pos="52001">
                <a:srgbClr val="7FBADC">
                  <a:alpha val="40000"/>
                </a:srgbClr>
              </a:gs>
              <a:gs pos="100000">
                <a:schemeClr val="accent1">
                  <a:lumOff val="-13575"/>
                  <a:alpha val="40000"/>
                </a:schemeClr>
              </a:gs>
            </a:gsLst>
            <a:path>
              <a:fillToRect l="33574" t="33885" r="66425" b="66114"/>
            </a:path>
          </a:gradFill>
          <a:ln w="12700">
            <a:miter lim="400000"/>
          </a:ln>
        </p:spPr>
        <p:txBody>
          <a:bodyPr lIns="50800" tIns="50800" rIns="50800" bIns="50800" anchor="ctr"/>
          <a:lstStyle/>
          <a:p>
            <a:pPr defTabSz="584200">
              <a:defRPr sz="2200">
                <a:solidFill>
                  <a:srgbClr val="FFFFFF"/>
                </a:solidFill>
              </a:defRPr>
            </a:pPr>
            <a:endParaRPr/>
          </a:p>
        </p:txBody>
      </p:sp>
      <p:sp>
        <p:nvSpPr>
          <p:cNvPr id="5" name="楕円">
            <a:extLst>
              <a:ext uri="{FF2B5EF4-FFF2-40B4-BE49-F238E27FC236}">
                <a16:creationId xmlns:a16="http://schemas.microsoft.com/office/drawing/2014/main" id="{4AA556A7-CE55-10BF-9A06-D1B3C24155BE}"/>
              </a:ext>
            </a:extLst>
          </p:cNvPr>
          <p:cNvSpPr/>
          <p:nvPr/>
        </p:nvSpPr>
        <p:spPr>
          <a:xfrm>
            <a:off x="5833758" y="2506982"/>
            <a:ext cx="1016001" cy="2540001"/>
          </a:xfrm>
          <a:prstGeom prst="ellipse">
            <a:avLst/>
          </a:prstGeom>
          <a:solidFill>
            <a:srgbClr val="FA8370">
              <a:alpha val="42000"/>
            </a:srgbClr>
          </a:solidFill>
          <a:ln w="12700">
            <a:miter lim="400000"/>
          </a:ln>
        </p:spPr>
        <p:txBody>
          <a:bodyPr lIns="50800" tIns="50800" rIns="50800" bIns="50800" anchor="ctr"/>
          <a:lstStyle/>
          <a:p>
            <a:pPr defTabSz="584200">
              <a:defRPr sz="2200">
                <a:solidFill>
                  <a:srgbClr val="FFFFFF"/>
                </a:solidFill>
              </a:defRPr>
            </a:pPr>
            <a:endParaRPr/>
          </a:p>
        </p:txBody>
      </p:sp>
      <p:sp>
        <p:nvSpPr>
          <p:cNvPr id="6" name="円形">
            <a:extLst>
              <a:ext uri="{FF2B5EF4-FFF2-40B4-BE49-F238E27FC236}">
                <a16:creationId xmlns:a16="http://schemas.microsoft.com/office/drawing/2014/main" id="{81F6E9B5-652D-85E4-B4D5-C8B0C277DEC1}"/>
              </a:ext>
            </a:extLst>
          </p:cNvPr>
          <p:cNvSpPr/>
          <p:nvPr/>
        </p:nvSpPr>
        <p:spPr>
          <a:xfrm>
            <a:off x="3304701" y="1873061"/>
            <a:ext cx="1270001" cy="1270001"/>
          </a:xfrm>
          <a:prstGeom prst="ellipse">
            <a:avLst/>
          </a:prstGeom>
          <a:gradFill>
            <a:gsLst>
              <a:gs pos="0">
                <a:srgbClr val="FFFFFF"/>
              </a:gs>
              <a:gs pos="52001">
                <a:srgbClr val="FCC1B8">
                  <a:alpha val="85000"/>
                </a:srgbClr>
              </a:gs>
              <a:gs pos="100000">
                <a:srgbClr val="FA8370">
                  <a:alpha val="70000"/>
                </a:srgbClr>
              </a:gs>
            </a:gsLst>
            <a:path>
              <a:fillToRect l="33574" t="33885" r="66425" b="66114"/>
            </a:path>
          </a:gradFill>
          <a:ln w="12700">
            <a:miter lim="400000"/>
          </a:ln>
        </p:spPr>
        <p:txBody>
          <a:bodyPr lIns="50800" tIns="50800" rIns="50800" bIns="50800" anchor="ctr"/>
          <a:lstStyle/>
          <a:p>
            <a:pPr defTabSz="584200">
              <a:defRPr sz="2200">
                <a:solidFill>
                  <a:srgbClr val="FFFFFF"/>
                </a:solidFill>
              </a:defRPr>
            </a:pPr>
            <a:endParaRPr/>
          </a:p>
        </p:txBody>
      </p:sp>
      <p:sp>
        <p:nvSpPr>
          <p:cNvPr id="7" name="円形">
            <a:extLst>
              <a:ext uri="{FF2B5EF4-FFF2-40B4-BE49-F238E27FC236}">
                <a16:creationId xmlns:a16="http://schemas.microsoft.com/office/drawing/2014/main" id="{F4DF561C-1BEC-CE61-2207-B11C9816AD20}"/>
              </a:ext>
            </a:extLst>
          </p:cNvPr>
          <p:cNvSpPr/>
          <p:nvPr/>
        </p:nvSpPr>
        <p:spPr>
          <a:xfrm>
            <a:off x="7209908" y="3141983"/>
            <a:ext cx="1270001" cy="1270001"/>
          </a:xfrm>
          <a:prstGeom prst="ellipse">
            <a:avLst/>
          </a:prstGeom>
          <a:gradFill>
            <a:gsLst>
              <a:gs pos="0">
                <a:srgbClr val="FFFFFF"/>
              </a:gs>
              <a:gs pos="52001">
                <a:srgbClr val="AFAFAF"/>
              </a:gs>
              <a:gs pos="100000">
                <a:srgbClr val="5E5E5E"/>
              </a:gs>
            </a:gsLst>
            <a:path>
              <a:fillToRect l="33574" t="33885" r="66425" b="66114"/>
            </a:path>
          </a:gradFill>
          <a:ln w="12700">
            <a:solidFill>
              <a:srgbClr val="C0C0C0"/>
            </a:solidFill>
            <a:miter lim="400000"/>
          </a:ln>
        </p:spPr>
        <p:txBody>
          <a:bodyPr lIns="50800" tIns="50800" rIns="50800" bIns="50800" anchor="ctr"/>
          <a:lstStyle/>
          <a:p>
            <a:pPr defTabSz="584200">
              <a:defRPr sz="2200">
                <a:solidFill>
                  <a:srgbClr val="FFFFFF"/>
                </a:solidFill>
              </a:defRPr>
            </a:pPr>
            <a:endParaRPr/>
          </a:p>
        </p:txBody>
      </p:sp>
      <p:sp>
        <p:nvSpPr>
          <p:cNvPr id="8" name="線">
            <a:extLst>
              <a:ext uri="{FF2B5EF4-FFF2-40B4-BE49-F238E27FC236}">
                <a16:creationId xmlns:a16="http://schemas.microsoft.com/office/drawing/2014/main" id="{3E6E830C-6310-0FD3-C190-21F2E6E358A5}"/>
              </a:ext>
            </a:extLst>
          </p:cNvPr>
          <p:cNvSpPr/>
          <p:nvPr/>
        </p:nvSpPr>
        <p:spPr>
          <a:xfrm>
            <a:off x="5277744" y="3776983"/>
            <a:ext cx="2609451" cy="1"/>
          </a:xfrm>
          <a:prstGeom prst="line">
            <a:avLst/>
          </a:prstGeom>
          <a:ln w="12700">
            <a:solidFill>
              <a:srgbClr val="000000"/>
            </a:solidFill>
            <a:custDash>
              <a:ds d="600000" sp="600000"/>
            </a:custDash>
            <a:miter lim="400000"/>
          </a:ln>
        </p:spPr>
        <p:txBody>
          <a:bodyPr lIns="50800" tIns="50800" rIns="50800" bIns="50800" anchor="ctr"/>
          <a:lstStyle/>
          <a:p>
            <a:pPr defTabSz="584200">
              <a:defRPr sz="2400">
                <a:solidFill>
                  <a:srgbClr val="000000"/>
                </a:solidFill>
                <a:latin typeface="+mn-lt"/>
                <a:ea typeface="+mn-ea"/>
                <a:cs typeface="+mn-cs"/>
                <a:sym typeface="ヒラギノ角ゴ ProN W6"/>
              </a:defRPr>
            </a:pPr>
            <a:endParaRPr/>
          </a:p>
        </p:txBody>
      </p:sp>
      <p:sp>
        <p:nvSpPr>
          <p:cNvPr id="9" name="円形">
            <a:extLst>
              <a:ext uri="{FF2B5EF4-FFF2-40B4-BE49-F238E27FC236}">
                <a16:creationId xmlns:a16="http://schemas.microsoft.com/office/drawing/2014/main" id="{C4C550F3-EFE6-4C23-494F-D0A070A8332F}"/>
              </a:ext>
            </a:extLst>
          </p:cNvPr>
          <p:cNvSpPr/>
          <p:nvPr/>
        </p:nvSpPr>
        <p:spPr>
          <a:xfrm>
            <a:off x="6321598" y="3756823"/>
            <a:ext cx="40321" cy="40321"/>
          </a:xfrm>
          <a:prstGeom prst="ellipse">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
        <p:nvSpPr>
          <p:cNvPr id="10" name="線">
            <a:extLst>
              <a:ext uri="{FF2B5EF4-FFF2-40B4-BE49-F238E27FC236}">
                <a16:creationId xmlns:a16="http://schemas.microsoft.com/office/drawing/2014/main" id="{CEF61A30-3772-94D9-6690-B5E421A34A7B}"/>
              </a:ext>
            </a:extLst>
          </p:cNvPr>
          <p:cNvSpPr/>
          <p:nvPr/>
        </p:nvSpPr>
        <p:spPr>
          <a:xfrm>
            <a:off x="3940139" y="2508061"/>
            <a:ext cx="3949701" cy="1"/>
          </a:xfrm>
          <a:prstGeom prst="line">
            <a:avLst/>
          </a:prstGeom>
          <a:ln w="12700">
            <a:solidFill>
              <a:srgbClr val="000000"/>
            </a:solidFill>
            <a:custDash>
              <a:ds d="600000" sp="600000"/>
            </a:custDash>
            <a:miter lim="400000"/>
          </a:ln>
        </p:spPr>
        <p:txBody>
          <a:bodyPr lIns="50800" tIns="50800" rIns="50800" bIns="50800" anchor="ctr"/>
          <a:lstStyle/>
          <a:p>
            <a:pPr defTabSz="584200">
              <a:defRPr sz="2400">
                <a:solidFill>
                  <a:srgbClr val="000000"/>
                </a:solidFill>
                <a:latin typeface="+mn-lt"/>
                <a:ea typeface="+mn-ea"/>
                <a:cs typeface="+mn-cs"/>
                <a:sym typeface="ヒラギノ角ゴ ProN W6"/>
              </a:defRPr>
            </a:pPr>
            <a:endParaRPr/>
          </a:p>
        </p:txBody>
      </p:sp>
      <p:sp>
        <p:nvSpPr>
          <p:cNvPr id="11" name="線">
            <a:extLst>
              <a:ext uri="{FF2B5EF4-FFF2-40B4-BE49-F238E27FC236}">
                <a16:creationId xmlns:a16="http://schemas.microsoft.com/office/drawing/2014/main" id="{37D21B70-7A38-8270-5473-3D022299E5D4}"/>
              </a:ext>
            </a:extLst>
          </p:cNvPr>
          <p:cNvSpPr/>
          <p:nvPr/>
        </p:nvSpPr>
        <p:spPr>
          <a:xfrm>
            <a:off x="4876253" y="2505054"/>
            <a:ext cx="764299" cy="1"/>
          </a:xfrm>
          <a:prstGeom prst="line">
            <a:avLst/>
          </a:prstGeom>
          <a:ln w="38100">
            <a:solidFill>
              <a:srgbClr val="424242"/>
            </a:solidFill>
            <a:miter lim="400000"/>
            <a:tailEnd type="triangle"/>
          </a:ln>
        </p:spPr>
        <p:txBody>
          <a:bodyPr lIns="50800" tIns="50800" rIns="50800" bIns="50800" anchor="ctr"/>
          <a:lstStyle/>
          <a:p>
            <a:pPr defTabSz="584200">
              <a:defRPr sz="2400">
                <a:solidFill>
                  <a:srgbClr val="000000"/>
                </a:solidFill>
                <a:latin typeface="+mn-lt"/>
                <a:ea typeface="+mn-ea"/>
                <a:cs typeface="+mn-cs"/>
                <a:sym typeface="ヒラギノ角ゴ ProN W6"/>
              </a:defRPr>
            </a:pPr>
            <a:endParaRPr/>
          </a:p>
        </p:txBody>
      </p:sp>
      <p:sp>
        <p:nvSpPr>
          <p:cNvPr id="12" name="線">
            <a:extLst>
              <a:ext uri="{FF2B5EF4-FFF2-40B4-BE49-F238E27FC236}">
                <a16:creationId xmlns:a16="http://schemas.microsoft.com/office/drawing/2014/main" id="{D2B4C911-F836-6CA9-B9F2-E0C5658525E1}"/>
              </a:ext>
            </a:extLst>
          </p:cNvPr>
          <p:cNvSpPr/>
          <p:nvPr/>
        </p:nvSpPr>
        <p:spPr>
          <a:xfrm flipV="1">
            <a:off x="3939701" y="2508062"/>
            <a:ext cx="1" cy="641351"/>
          </a:xfrm>
          <a:prstGeom prst="line">
            <a:avLst/>
          </a:prstGeom>
          <a:ln w="50800">
            <a:solidFill>
              <a:srgbClr val="FA4337"/>
            </a:solidFill>
            <a:miter lim="400000"/>
            <a:headEnd type="triangle"/>
            <a:tailEnd type="triangle"/>
          </a:ln>
        </p:spPr>
        <p:txBody>
          <a:bodyPr lIns="50800" tIns="50800" rIns="50800" bIns="50800" anchor="ctr"/>
          <a:lstStyle/>
          <a:p>
            <a:pPr defTabSz="584200">
              <a:defRPr sz="2400">
                <a:solidFill>
                  <a:srgbClr val="000000"/>
                </a:solidFill>
                <a:latin typeface="+mn-lt"/>
                <a:ea typeface="+mn-ea"/>
                <a:cs typeface="+mn-cs"/>
                <a:sym typeface="ヒラギノ角ゴ ProN W6"/>
              </a:defRPr>
            </a:pPr>
            <a:endParaRPr/>
          </a:p>
        </p:txBody>
      </p:sp>
      <p:sp>
        <p:nvSpPr>
          <p:cNvPr id="13" name="線">
            <a:extLst>
              <a:ext uri="{FF2B5EF4-FFF2-40B4-BE49-F238E27FC236}">
                <a16:creationId xmlns:a16="http://schemas.microsoft.com/office/drawing/2014/main" id="{79D9633A-6945-1706-C96D-F031A206F289}"/>
              </a:ext>
            </a:extLst>
          </p:cNvPr>
          <p:cNvSpPr/>
          <p:nvPr/>
        </p:nvSpPr>
        <p:spPr>
          <a:xfrm flipV="1">
            <a:off x="7849567" y="3142522"/>
            <a:ext cx="1" cy="635135"/>
          </a:xfrm>
          <a:prstGeom prst="line">
            <a:avLst/>
          </a:prstGeom>
          <a:ln w="12700">
            <a:solidFill>
              <a:srgbClr val="424242"/>
            </a:solidFill>
            <a:miter lim="400000"/>
            <a:headEnd type="triangle"/>
            <a:tailEnd type="triangle"/>
          </a:ln>
        </p:spPr>
        <p:txBody>
          <a:bodyPr lIns="50800" tIns="50800" rIns="50800" bIns="50800" anchor="ctr"/>
          <a:lstStyle/>
          <a:p>
            <a:pPr defTabSz="584200">
              <a:defRPr sz="2400">
                <a:solidFill>
                  <a:srgbClr val="000000"/>
                </a:solidFill>
                <a:latin typeface="+mn-lt"/>
                <a:ea typeface="+mn-ea"/>
                <a:cs typeface="+mn-cs"/>
                <a:sym typeface="ヒラギノ角ゴ ProN W6"/>
              </a:defRPr>
            </a:pPr>
            <a:endParaRPr/>
          </a:p>
        </p:txBody>
      </p:sp>
      <p:sp>
        <p:nvSpPr>
          <p:cNvPr id="14" name="線">
            <a:extLst>
              <a:ext uri="{FF2B5EF4-FFF2-40B4-BE49-F238E27FC236}">
                <a16:creationId xmlns:a16="http://schemas.microsoft.com/office/drawing/2014/main" id="{8DD8F24E-FD74-71B2-76D5-807A11FF0A28}"/>
              </a:ext>
            </a:extLst>
          </p:cNvPr>
          <p:cNvSpPr/>
          <p:nvPr/>
        </p:nvSpPr>
        <p:spPr>
          <a:xfrm>
            <a:off x="3957375" y="3144110"/>
            <a:ext cx="3917243" cy="1"/>
          </a:xfrm>
          <a:prstGeom prst="line">
            <a:avLst/>
          </a:prstGeom>
          <a:ln w="3175">
            <a:solidFill>
              <a:srgbClr val="929292"/>
            </a:solidFill>
            <a:miter lim="400000"/>
          </a:ln>
        </p:spPr>
        <p:txBody>
          <a:bodyPr lIns="50800" tIns="50800" rIns="50800" bIns="50800" anchor="ctr"/>
          <a:lstStyle/>
          <a:p>
            <a:pPr defTabSz="584200">
              <a:defRPr sz="2400">
                <a:solidFill>
                  <a:srgbClr val="000000"/>
                </a:solidFill>
                <a:latin typeface="+mn-lt"/>
                <a:ea typeface="+mn-ea"/>
                <a:cs typeface="+mn-cs"/>
                <a:sym typeface="ヒラギノ角ゴ ProN W6"/>
              </a:defRPr>
            </a:pPr>
            <a:endParaRPr/>
          </a:p>
        </p:txBody>
      </p:sp>
      <p:sp>
        <p:nvSpPr>
          <p:cNvPr id="15" name="線">
            <a:extLst>
              <a:ext uri="{FF2B5EF4-FFF2-40B4-BE49-F238E27FC236}">
                <a16:creationId xmlns:a16="http://schemas.microsoft.com/office/drawing/2014/main" id="{E5C4CBCA-DC74-9F52-BB5F-4714D6DC82C8}"/>
              </a:ext>
            </a:extLst>
          </p:cNvPr>
          <p:cNvSpPr/>
          <p:nvPr/>
        </p:nvSpPr>
        <p:spPr>
          <a:xfrm flipV="1">
            <a:off x="6341758" y="2520762"/>
            <a:ext cx="1" cy="641351"/>
          </a:xfrm>
          <a:prstGeom prst="line">
            <a:avLst/>
          </a:prstGeom>
          <a:ln w="50800">
            <a:solidFill>
              <a:srgbClr val="FA4337"/>
            </a:solidFill>
            <a:miter lim="400000"/>
            <a:headEnd type="triangle"/>
            <a:tailEnd type="triangle"/>
          </a:ln>
        </p:spPr>
        <p:txBody>
          <a:bodyPr lIns="50800" tIns="50800" rIns="50800" bIns="50800" anchor="ctr"/>
          <a:lstStyle/>
          <a:p>
            <a:pPr defTabSz="584200">
              <a:defRPr sz="2400">
                <a:solidFill>
                  <a:srgbClr val="000000"/>
                </a:solidFill>
                <a:latin typeface="+mn-lt"/>
                <a:ea typeface="+mn-ea"/>
                <a:cs typeface="+mn-cs"/>
                <a:sym typeface="ヒラギノ角ゴ ProN W6"/>
              </a:defRPr>
            </a:pPr>
            <a:endParaRPr/>
          </a:p>
        </p:txBody>
      </p:sp>
      <p:sp>
        <p:nvSpPr>
          <p:cNvPr id="16" name="線">
            <a:extLst>
              <a:ext uri="{FF2B5EF4-FFF2-40B4-BE49-F238E27FC236}">
                <a16:creationId xmlns:a16="http://schemas.microsoft.com/office/drawing/2014/main" id="{2AF72DFA-D584-9C0E-37C6-547C61A9272F}"/>
              </a:ext>
            </a:extLst>
          </p:cNvPr>
          <p:cNvSpPr/>
          <p:nvPr/>
        </p:nvSpPr>
        <p:spPr>
          <a:xfrm flipV="1">
            <a:off x="6341758" y="3144109"/>
            <a:ext cx="1" cy="635135"/>
          </a:xfrm>
          <a:prstGeom prst="line">
            <a:avLst/>
          </a:prstGeom>
          <a:ln w="12700">
            <a:solidFill>
              <a:srgbClr val="424242"/>
            </a:solidFill>
            <a:miter lim="400000"/>
            <a:headEnd type="triangle"/>
            <a:tailEnd type="triangle"/>
          </a:ln>
        </p:spPr>
        <p:txBody>
          <a:bodyPr lIns="50800" tIns="50800" rIns="50800" bIns="50800" anchor="ctr"/>
          <a:lstStyle/>
          <a:p>
            <a:pPr defTabSz="584200">
              <a:defRPr sz="2400">
                <a:solidFill>
                  <a:srgbClr val="000000"/>
                </a:solidFill>
                <a:latin typeface="+mn-lt"/>
                <a:ea typeface="+mn-ea"/>
                <a:cs typeface="+mn-cs"/>
                <a:sym typeface="ヒラギノ角ゴ ProN W6"/>
              </a:defRPr>
            </a:pPr>
            <a:endParaRPr/>
          </a:p>
        </p:txBody>
      </p:sp>
      <p:sp>
        <p:nvSpPr>
          <p:cNvPr id="17" name="σCC">
            <a:extLst>
              <a:ext uri="{FF2B5EF4-FFF2-40B4-BE49-F238E27FC236}">
                <a16:creationId xmlns:a16="http://schemas.microsoft.com/office/drawing/2014/main" id="{A402CB44-4659-A791-93E4-E22579817FD2}"/>
              </a:ext>
            </a:extLst>
          </p:cNvPr>
          <p:cNvSpPr txBox="1"/>
          <p:nvPr/>
        </p:nvSpPr>
        <p:spPr>
          <a:xfrm>
            <a:off x="5105270" y="4281247"/>
            <a:ext cx="637998" cy="498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gn="l" defTabSz="584200">
              <a:defRPr sz="2600" b="1">
                <a:solidFill>
                  <a:srgbClr val="FA4337"/>
                </a:solidFill>
                <a:latin typeface="Helvetica Neue"/>
                <a:ea typeface="Helvetica Neue"/>
                <a:cs typeface="Helvetica Neue"/>
                <a:sym typeface="Helvetica Neue"/>
              </a:defRPr>
            </a:pPr>
            <a:r>
              <a:rPr i="1"/>
              <a:t>σ</a:t>
            </a:r>
            <a:r>
              <a:rPr baseline="-5999"/>
              <a:t>CC</a:t>
            </a:r>
          </a:p>
        </p:txBody>
      </p:sp>
      <p:sp>
        <p:nvSpPr>
          <p:cNvPr id="18" name="線">
            <a:extLst>
              <a:ext uri="{FF2B5EF4-FFF2-40B4-BE49-F238E27FC236}">
                <a16:creationId xmlns:a16="http://schemas.microsoft.com/office/drawing/2014/main" id="{2A161D51-81D5-2EEA-D325-8D357CD92B91}"/>
              </a:ext>
            </a:extLst>
          </p:cNvPr>
          <p:cNvSpPr/>
          <p:nvPr/>
        </p:nvSpPr>
        <p:spPr>
          <a:xfrm flipV="1">
            <a:off x="4107341" y="2499631"/>
            <a:ext cx="1" cy="954041"/>
          </a:xfrm>
          <a:prstGeom prst="line">
            <a:avLst/>
          </a:prstGeom>
          <a:ln w="25400">
            <a:solidFill>
              <a:srgbClr val="0433FF"/>
            </a:solidFill>
            <a:miter lim="400000"/>
            <a:headEnd type="triangle"/>
            <a:tailEnd type="triangle"/>
          </a:ln>
        </p:spPr>
        <p:txBody>
          <a:bodyPr lIns="50800" tIns="50800" rIns="50800" bIns="50800" anchor="ctr"/>
          <a:lstStyle/>
          <a:p>
            <a:pPr defTabSz="584200">
              <a:defRPr sz="2400">
                <a:solidFill>
                  <a:srgbClr val="000000"/>
                </a:solidFill>
                <a:latin typeface="+mn-lt"/>
                <a:ea typeface="+mn-ea"/>
                <a:cs typeface="+mn-cs"/>
                <a:sym typeface="ヒラギノ角ゴ ProN W6"/>
              </a:defRPr>
            </a:pPr>
            <a:endParaRPr/>
          </a:p>
        </p:txBody>
      </p:sp>
      <p:grpSp>
        <p:nvGrpSpPr>
          <p:cNvPr id="19" name="グループ">
            <a:extLst>
              <a:ext uri="{FF2B5EF4-FFF2-40B4-BE49-F238E27FC236}">
                <a16:creationId xmlns:a16="http://schemas.microsoft.com/office/drawing/2014/main" id="{A6C9E5B4-CB0F-00CE-0A26-5387758B3A93}"/>
              </a:ext>
            </a:extLst>
          </p:cNvPr>
          <p:cNvGrpSpPr/>
          <p:nvPr/>
        </p:nvGrpSpPr>
        <p:grpSpPr>
          <a:xfrm>
            <a:off x="2406390" y="2361048"/>
            <a:ext cx="1409916" cy="349556"/>
            <a:chOff x="0" y="0"/>
            <a:chExt cx="1409915" cy="349554"/>
          </a:xfrm>
        </p:grpSpPr>
        <p:sp>
          <p:nvSpPr>
            <p:cNvPr id="20" name="Proton radius">
              <a:extLst>
                <a:ext uri="{FF2B5EF4-FFF2-40B4-BE49-F238E27FC236}">
                  <a16:creationId xmlns:a16="http://schemas.microsoft.com/office/drawing/2014/main" id="{2C77F900-37C8-08C8-507E-C529ABD2F57C}"/>
                </a:ext>
              </a:extLst>
            </p:cNvPr>
            <p:cNvSpPr txBox="1"/>
            <p:nvPr/>
          </p:nvSpPr>
          <p:spPr>
            <a:xfrm>
              <a:off x="0" y="0"/>
              <a:ext cx="1409916" cy="3495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defTabSz="584200">
                <a:defRPr sz="1700">
                  <a:ln w="50800" cap="flat">
                    <a:solidFill>
                      <a:srgbClr val="FFFFFF"/>
                    </a:solidFill>
                    <a:prstDash val="solid"/>
                    <a:miter lim="400000"/>
                  </a:ln>
                  <a:solidFill>
                    <a:srgbClr val="424242"/>
                  </a:solidFill>
                  <a:latin typeface="Helvetica Neue"/>
                  <a:ea typeface="Helvetica Neue"/>
                  <a:cs typeface="Helvetica Neue"/>
                  <a:sym typeface="Helvetica Neue"/>
                </a:defRPr>
              </a:lvl1pPr>
            </a:lstStyle>
            <a:p>
              <a:r>
                <a:t>Proton radius</a:t>
              </a:r>
            </a:p>
          </p:txBody>
        </p:sp>
        <p:sp>
          <p:nvSpPr>
            <p:cNvPr id="21" name="Proton radius">
              <a:extLst>
                <a:ext uri="{FF2B5EF4-FFF2-40B4-BE49-F238E27FC236}">
                  <a16:creationId xmlns:a16="http://schemas.microsoft.com/office/drawing/2014/main" id="{DA0A142C-40BC-4229-C789-028D94997A85}"/>
                </a:ext>
              </a:extLst>
            </p:cNvPr>
            <p:cNvSpPr txBox="1"/>
            <p:nvPr/>
          </p:nvSpPr>
          <p:spPr>
            <a:xfrm>
              <a:off x="0" y="0"/>
              <a:ext cx="1409916" cy="3495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defTabSz="584200">
                <a:defRPr sz="1700">
                  <a:solidFill>
                    <a:srgbClr val="424242"/>
                  </a:solidFill>
                  <a:latin typeface="Helvetica Neue"/>
                  <a:ea typeface="Helvetica Neue"/>
                  <a:cs typeface="Helvetica Neue"/>
                  <a:sym typeface="Helvetica Neue"/>
                </a:defRPr>
              </a:lvl1pPr>
            </a:lstStyle>
            <a:p>
              <a:r>
                <a:t>Proton radius</a:t>
              </a:r>
            </a:p>
          </p:txBody>
        </p:sp>
      </p:grpSp>
      <p:grpSp>
        <p:nvGrpSpPr>
          <p:cNvPr id="22" name="グループ">
            <a:extLst>
              <a:ext uri="{FF2B5EF4-FFF2-40B4-BE49-F238E27FC236}">
                <a16:creationId xmlns:a16="http://schemas.microsoft.com/office/drawing/2014/main" id="{E70D38C8-6A26-F834-D725-C8167B09AAC0}"/>
              </a:ext>
            </a:extLst>
          </p:cNvPr>
          <p:cNvGrpSpPr/>
          <p:nvPr/>
        </p:nvGrpSpPr>
        <p:grpSpPr>
          <a:xfrm>
            <a:off x="3493463" y="2535825"/>
            <a:ext cx="354797" cy="498756"/>
            <a:chOff x="0" y="0"/>
            <a:chExt cx="354795" cy="498754"/>
          </a:xfrm>
        </p:grpSpPr>
        <p:sp>
          <p:nvSpPr>
            <p:cNvPr id="23" name="rp">
              <a:extLst>
                <a:ext uri="{FF2B5EF4-FFF2-40B4-BE49-F238E27FC236}">
                  <a16:creationId xmlns:a16="http://schemas.microsoft.com/office/drawing/2014/main" id="{9B80ED3D-B913-FE1A-C979-676C140B2003}"/>
                </a:ext>
              </a:extLst>
            </p:cNvPr>
            <p:cNvSpPr txBox="1"/>
            <p:nvPr/>
          </p:nvSpPr>
          <p:spPr>
            <a:xfrm>
              <a:off x="0" y="0"/>
              <a:ext cx="354796" cy="498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l" defTabSz="584200">
                <a:defRPr sz="2600">
                  <a:ln w="50800" cap="flat">
                    <a:solidFill>
                      <a:srgbClr val="FFFFFF"/>
                    </a:solidFill>
                    <a:prstDash val="solid"/>
                    <a:miter lim="400000"/>
                  </a:ln>
                  <a:solidFill>
                    <a:srgbClr val="424242"/>
                  </a:solidFill>
                  <a:latin typeface="Helvetica Neue"/>
                  <a:ea typeface="Helvetica Neue"/>
                  <a:cs typeface="Helvetica Neue"/>
                  <a:sym typeface="Helvetica Neue"/>
                </a:defRPr>
              </a:pPr>
              <a:r>
                <a:rPr i="1"/>
                <a:t>r</a:t>
              </a:r>
              <a:r>
                <a:rPr baseline="-5999"/>
                <a:t>p</a:t>
              </a:r>
            </a:p>
          </p:txBody>
        </p:sp>
        <p:sp>
          <p:nvSpPr>
            <p:cNvPr id="24" name="rp">
              <a:extLst>
                <a:ext uri="{FF2B5EF4-FFF2-40B4-BE49-F238E27FC236}">
                  <a16:creationId xmlns:a16="http://schemas.microsoft.com/office/drawing/2014/main" id="{545D0EDB-AE7B-551A-D01D-424AB329F33D}"/>
                </a:ext>
              </a:extLst>
            </p:cNvPr>
            <p:cNvSpPr txBox="1"/>
            <p:nvPr/>
          </p:nvSpPr>
          <p:spPr>
            <a:xfrm>
              <a:off x="0" y="0"/>
              <a:ext cx="354796" cy="4987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l" defTabSz="584200">
                <a:defRPr sz="2600">
                  <a:solidFill>
                    <a:srgbClr val="424242"/>
                  </a:solidFill>
                  <a:latin typeface="Helvetica Neue"/>
                  <a:ea typeface="Helvetica Neue"/>
                  <a:cs typeface="Helvetica Neue"/>
                  <a:sym typeface="Helvetica Neue"/>
                </a:defRPr>
              </a:pPr>
              <a:r>
                <a:rPr i="1"/>
                <a:t>r</a:t>
              </a:r>
              <a:r>
                <a:rPr baseline="-5999"/>
                <a:t>p</a:t>
              </a:r>
            </a:p>
          </p:txBody>
        </p:sp>
      </p:grpSp>
      <p:sp>
        <p:nvSpPr>
          <p:cNvPr id="26" name="線">
            <a:extLst>
              <a:ext uri="{FF2B5EF4-FFF2-40B4-BE49-F238E27FC236}">
                <a16:creationId xmlns:a16="http://schemas.microsoft.com/office/drawing/2014/main" id="{861E0725-E566-6FE2-9ED1-42359BE47F70}"/>
              </a:ext>
            </a:extLst>
          </p:cNvPr>
          <p:cNvSpPr/>
          <p:nvPr/>
        </p:nvSpPr>
        <p:spPr>
          <a:xfrm flipV="1">
            <a:off x="5707250" y="4222082"/>
            <a:ext cx="565797" cy="565797"/>
          </a:xfrm>
          <a:prstGeom prst="line">
            <a:avLst/>
          </a:prstGeom>
          <a:ln w="12700">
            <a:solidFill>
              <a:srgbClr val="424242"/>
            </a:solidFill>
            <a:miter lim="400000"/>
          </a:ln>
        </p:spPr>
        <p:txBody>
          <a:bodyPr lIns="50800" tIns="50800" rIns="50800" bIns="50800" anchor="ctr"/>
          <a:lstStyle/>
          <a:p>
            <a:pPr defTabSz="584200">
              <a:defRPr sz="2400">
                <a:solidFill>
                  <a:srgbClr val="000000"/>
                </a:solidFill>
                <a:latin typeface="+mn-lt"/>
                <a:ea typeface="+mn-ea"/>
                <a:cs typeface="+mn-cs"/>
                <a:sym typeface="ヒラギノ角ゴ ProN W6"/>
              </a:defRPr>
            </a:pPr>
            <a:endParaRPr/>
          </a:p>
        </p:txBody>
      </p:sp>
      <p:sp>
        <p:nvSpPr>
          <p:cNvPr id="27" name="線">
            <a:extLst>
              <a:ext uri="{FF2B5EF4-FFF2-40B4-BE49-F238E27FC236}">
                <a16:creationId xmlns:a16="http://schemas.microsoft.com/office/drawing/2014/main" id="{A66CA0ED-D5D4-B6A1-F0DB-BAF30F29C07B}"/>
              </a:ext>
            </a:extLst>
          </p:cNvPr>
          <p:cNvSpPr/>
          <p:nvPr/>
        </p:nvSpPr>
        <p:spPr>
          <a:xfrm>
            <a:off x="5105270" y="4786018"/>
            <a:ext cx="610191" cy="1"/>
          </a:xfrm>
          <a:prstGeom prst="line">
            <a:avLst/>
          </a:prstGeom>
          <a:ln w="12700">
            <a:solidFill>
              <a:srgbClr val="424242"/>
            </a:solidFill>
            <a:miter lim="400000"/>
          </a:ln>
        </p:spPr>
        <p:txBody>
          <a:bodyPr lIns="50800" tIns="50800" rIns="50800" bIns="50800" anchor="ctr"/>
          <a:lstStyle/>
          <a:p>
            <a:pPr defTabSz="584200">
              <a:defRPr sz="2400">
                <a:solidFill>
                  <a:srgbClr val="000000"/>
                </a:solidFill>
                <a:latin typeface="+mn-lt"/>
                <a:ea typeface="+mn-ea"/>
                <a:cs typeface="+mn-cs"/>
                <a:sym typeface="ヒラギノ角ゴ ProN W6"/>
              </a:defRPr>
            </a:pPr>
            <a:endParaRPr/>
          </a:p>
        </p:txBody>
      </p:sp>
      <p:grpSp>
        <p:nvGrpSpPr>
          <p:cNvPr id="28" name="グループ">
            <a:extLst>
              <a:ext uri="{FF2B5EF4-FFF2-40B4-BE49-F238E27FC236}">
                <a16:creationId xmlns:a16="http://schemas.microsoft.com/office/drawing/2014/main" id="{C5FF6E9E-9FBF-2C81-7708-0972C58E1149}"/>
              </a:ext>
            </a:extLst>
          </p:cNvPr>
          <p:cNvGrpSpPr/>
          <p:nvPr/>
        </p:nvGrpSpPr>
        <p:grpSpPr>
          <a:xfrm>
            <a:off x="7908109" y="3242223"/>
            <a:ext cx="314258" cy="436678"/>
            <a:chOff x="0" y="0"/>
            <a:chExt cx="314257" cy="436676"/>
          </a:xfrm>
        </p:grpSpPr>
        <p:sp>
          <p:nvSpPr>
            <p:cNvPr id="29" name="rT">
              <a:extLst>
                <a:ext uri="{FF2B5EF4-FFF2-40B4-BE49-F238E27FC236}">
                  <a16:creationId xmlns:a16="http://schemas.microsoft.com/office/drawing/2014/main" id="{5D52A9C0-2630-6E4C-BB35-E5308117AD24}"/>
                </a:ext>
              </a:extLst>
            </p:cNvPr>
            <p:cNvSpPr txBox="1"/>
            <p:nvPr/>
          </p:nvSpPr>
          <p:spPr>
            <a:xfrm>
              <a:off x="0" y="0"/>
              <a:ext cx="314258" cy="4366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l" defTabSz="584200">
                <a:defRPr sz="2200">
                  <a:ln w="50800" cap="flat">
                    <a:solidFill>
                      <a:srgbClr val="FFFFFF"/>
                    </a:solidFill>
                    <a:prstDash val="solid"/>
                    <a:miter lim="400000"/>
                  </a:ln>
                  <a:solidFill>
                    <a:srgbClr val="424242"/>
                  </a:solidFill>
                  <a:latin typeface="Helvetica Neue"/>
                  <a:ea typeface="Helvetica Neue"/>
                  <a:cs typeface="Helvetica Neue"/>
                  <a:sym typeface="Helvetica Neue"/>
                </a:defRPr>
              </a:pPr>
              <a:r>
                <a:rPr i="1"/>
                <a:t>r</a:t>
              </a:r>
              <a:r>
                <a:rPr baseline="-5999"/>
                <a:t>T</a:t>
              </a:r>
            </a:p>
          </p:txBody>
        </p:sp>
        <p:sp>
          <p:nvSpPr>
            <p:cNvPr id="30" name="rT">
              <a:extLst>
                <a:ext uri="{FF2B5EF4-FFF2-40B4-BE49-F238E27FC236}">
                  <a16:creationId xmlns:a16="http://schemas.microsoft.com/office/drawing/2014/main" id="{9F5E8EDD-D7DF-B723-624F-6BF4906380C5}"/>
                </a:ext>
              </a:extLst>
            </p:cNvPr>
            <p:cNvSpPr txBox="1"/>
            <p:nvPr/>
          </p:nvSpPr>
          <p:spPr>
            <a:xfrm>
              <a:off x="0" y="0"/>
              <a:ext cx="314258" cy="4366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l" defTabSz="584200">
                <a:defRPr sz="2200">
                  <a:solidFill>
                    <a:srgbClr val="424242"/>
                  </a:solidFill>
                  <a:latin typeface="Helvetica Neue"/>
                  <a:ea typeface="Helvetica Neue"/>
                  <a:cs typeface="Helvetica Neue"/>
                  <a:sym typeface="Helvetica Neue"/>
                </a:defRPr>
              </a:pPr>
              <a:r>
                <a:rPr i="1"/>
                <a:t>r</a:t>
              </a:r>
              <a:r>
                <a:rPr baseline="-5999"/>
                <a:t>T</a:t>
              </a:r>
            </a:p>
          </p:txBody>
        </p:sp>
      </p:grpSp>
      <p:sp>
        <p:nvSpPr>
          <p:cNvPr id="31" name="Projectile">
            <a:extLst>
              <a:ext uri="{FF2B5EF4-FFF2-40B4-BE49-F238E27FC236}">
                <a16:creationId xmlns:a16="http://schemas.microsoft.com/office/drawing/2014/main" id="{0CFF02DE-0F49-D3C9-1B82-A267521B6E78}"/>
              </a:ext>
            </a:extLst>
          </p:cNvPr>
          <p:cNvSpPr txBox="1"/>
          <p:nvPr/>
        </p:nvSpPr>
        <p:spPr>
          <a:xfrm>
            <a:off x="4467260" y="1388722"/>
            <a:ext cx="1005753" cy="3495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defTabSz="584200">
              <a:defRPr sz="1700">
                <a:solidFill>
                  <a:srgbClr val="424242"/>
                </a:solidFill>
                <a:latin typeface="Helvetica Neue"/>
                <a:ea typeface="Helvetica Neue"/>
                <a:cs typeface="Helvetica Neue"/>
                <a:sym typeface="Helvetica Neue"/>
              </a:defRPr>
            </a:lvl1pPr>
          </a:lstStyle>
          <a:p>
            <a:r>
              <a:rPr dirty="0"/>
              <a:t>Projectile</a:t>
            </a:r>
          </a:p>
        </p:txBody>
      </p:sp>
      <p:sp>
        <p:nvSpPr>
          <p:cNvPr id="32" name="Target">
            <a:extLst>
              <a:ext uri="{FF2B5EF4-FFF2-40B4-BE49-F238E27FC236}">
                <a16:creationId xmlns:a16="http://schemas.microsoft.com/office/drawing/2014/main" id="{756819EA-EEEA-C7A3-030C-9C19887F117F}"/>
              </a:ext>
            </a:extLst>
          </p:cNvPr>
          <p:cNvSpPr txBox="1"/>
          <p:nvPr/>
        </p:nvSpPr>
        <p:spPr>
          <a:xfrm>
            <a:off x="8337212" y="3067445"/>
            <a:ext cx="703924" cy="3495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defTabSz="584200">
              <a:defRPr sz="1700">
                <a:solidFill>
                  <a:srgbClr val="424242"/>
                </a:solidFill>
                <a:latin typeface="Helvetica Neue"/>
                <a:ea typeface="Helvetica Neue"/>
                <a:cs typeface="Helvetica Neue"/>
                <a:sym typeface="Helvetica Neue"/>
              </a:defRPr>
            </a:lvl1pPr>
          </a:lstStyle>
          <a:p>
            <a:r>
              <a:rPr dirty="0"/>
              <a:t>Target</a:t>
            </a:r>
          </a:p>
        </p:txBody>
      </p:sp>
    </p:spTree>
    <p:extLst>
      <p:ext uri="{BB962C8B-B14F-4D97-AF65-F5344CB8AC3E}">
        <p14:creationId xmlns:p14="http://schemas.microsoft.com/office/powerpoint/2010/main" val="380588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57FAB2A-7380-6B66-52B4-80F3ED2EE16C}"/>
              </a:ext>
            </a:extLst>
          </p:cNvPr>
          <p:cNvGrpSpPr/>
          <p:nvPr/>
        </p:nvGrpSpPr>
        <p:grpSpPr>
          <a:xfrm>
            <a:off x="552904" y="544987"/>
            <a:ext cx="4548851" cy="5768025"/>
            <a:chOff x="1034684" y="956743"/>
            <a:chExt cx="4548851" cy="5768025"/>
          </a:xfrm>
        </p:grpSpPr>
        <p:grpSp>
          <p:nvGrpSpPr>
            <p:cNvPr id="3" name="グループ化 2">
              <a:extLst>
                <a:ext uri="{FF2B5EF4-FFF2-40B4-BE49-F238E27FC236}">
                  <a16:creationId xmlns:a16="http://schemas.microsoft.com/office/drawing/2014/main" id="{460CD8E3-0B1D-5B7C-8250-A9481F69892C}"/>
                </a:ext>
              </a:extLst>
            </p:cNvPr>
            <p:cNvGrpSpPr/>
            <p:nvPr/>
          </p:nvGrpSpPr>
          <p:grpSpPr>
            <a:xfrm>
              <a:off x="1034684" y="956743"/>
              <a:ext cx="4548851" cy="3931631"/>
              <a:chOff x="1447639" y="1129256"/>
              <a:chExt cx="4548851" cy="3931631"/>
            </a:xfrm>
          </p:grpSpPr>
          <p:pic>
            <p:nvPicPr>
              <p:cNvPr id="13" name="図 12">
                <a:extLst>
                  <a:ext uri="{FF2B5EF4-FFF2-40B4-BE49-F238E27FC236}">
                    <a16:creationId xmlns:a16="http://schemas.microsoft.com/office/drawing/2014/main" id="{2E5F78C0-F34F-2110-13F7-4463D2FCB682}"/>
                  </a:ext>
                </a:extLst>
              </p:cNvPr>
              <p:cNvPicPr>
                <a:picLocks noChangeAspect="1"/>
              </p:cNvPicPr>
              <p:nvPr/>
            </p:nvPicPr>
            <p:blipFill>
              <a:blip r:embed="rId2"/>
              <a:srcRect b="27495"/>
              <a:stretch>
                <a:fillRect/>
              </a:stretch>
            </p:blipFill>
            <p:spPr>
              <a:xfrm>
                <a:off x="1447639" y="1129256"/>
                <a:ext cx="4548851" cy="3931631"/>
              </a:xfrm>
              <a:prstGeom prst="rect">
                <a:avLst/>
              </a:prstGeom>
            </p:spPr>
          </p:pic>
          <p:cxnSp>
            <p:nvCxnSpPr>
              <p:cNvPr id="14" name="直線コネクタ 13">
                <a:extLst>
                  <a:ext uri="{FF2B5EF4-FFF2-40B4-BE49-F238E27FC236}">
                    <a16:creationId xmlns:a16="http://schemas.microsoft.com/office/drawing/2014/main" id="{2F1D471A-13F2-D303-EBB8-A89A56CB1F48}"/>
                  </a:ext>
                </a:extLst>
              </p:cNvPr>
              <p:cNvCxnSpPr>
                <a:cxnSpLocks/>
              </p:cNvCxnSpPr>
              <p:nvPr/>
            </p:nvCxnSpPr>
            <p:spPr>
              <a:xfrm>
                <a:off x="1447639" y="2174797"/>
                <a:ext cx="4496476" cy="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D9FE6A4F-9C0D-D61A-9F35-55F7B6495D98}"/>
                  </a:ext>
                </a:extLst>
              </p:cNvPr>
              <p:cNvCxnSpPr>
                <a:cxnSpLocks/>
              </p:cNvCxnSpPr>
              <p:nvPr/>
            </p:nvCxnSpPr>
            <p:spPr>
              <a:xfrm>
                <a:off x="2556969" y="2174797"/>
                <a:ext cx="0" cy="288609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B8756AD6-774D-FAF2-9138-1A8905405163}"/>
                  </a:ext>
                </a:extLst>
              </p:cNvPr>
              <p:cNvCxnSpPr>
                <a:cxnSpLocks/>
              </p:cNvCxnSpPr>
              <p:nvPr/>
            </p:nvCxnSpPr>
            <p:spPr>
              <a:xfrm>
                <a:off x="2829872" y="2174797"/>
                <a:ext cx="0" cy="288609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直線コネクタ 16">
                <a:extLst>
                  <a:ext uri="{FF2B5EF4-FFF2-40B4-BE49-F238E27FC236}">
                    <a16:creationId xmlns:a16="http://schemas.microsoft.com/office/drawing/2014/main" id="{FA667FDE-1A25-1746-DF77-3843146F2E81}"/>
                  </a:ext>
                </a:extLst>
              </p:cNvPr>
              <p:cNvCxnSpPr>
                <a:cxnSpLocks/>
              </p:cNvCxnSpPr>
              <p:nvPr/>
            </p:nvCxnSpPr>
            <p:spPr>
              <a:xfrm>
                <a:off x="2790184" y="2098596"/>
                <a:ext cx="99066" cy="184229"/>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15C3DAF5-187F-0B46-1765-11700BAFDDB5}"/>
                  </a:ext>
                </a:extLst>
              </p:cNvPr>
              <p:cNvCxnSpPr>
                <a:cxnSpLocks/>
              </p:cNvCxnSpPr>
              <p:nvPr/>
            </p:nvCxnSpPr>
            <p:spPr>
              <a:xfrm rot="120000" flipH="1">
                <a:off x="4330794" y="2105736"/>
                <a:ext cx="49533" cy="11430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B9739D64-69A0-6FDB-496F-D7522BF60723}"/>
                  </a:ext>
                </a:extLst>
              </p:cNvPr>
              <p:cNvCxnSpPr>
                <a:cxnSpLocks/>
              </p:cNvCxnSpPr>
              <p:nvPr/>
            </p:nvCxnSpPr>
            <p:spPr>
              <a:xfrm rot="-240000" flipH="1">
                <a:off x="4594318" y="2117647"/>
                <a:ext cx="49533" cy="11430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017AC310-5D78-3F74-87E2-A177D16ADA62}"/>
                  </a:ext>
                </a:extLst>
              </p:cNvPr>
              <p:cNvCxnSpPr>
                <a:cxnSpLocks/>
              </p:cNvCxnSpPr>
              <p:nvPr/>
            </p:nvCxnSpPr>
            <p:spPr>
              <a:xfrm>
                <a:off x="2520950" y="2116058"/>
                <a:ext cx="82364" cy="217567"/>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A0EDD6EC-FCDB-2CC7-80AC-697A8F3877DD}"/>
                  </a:ext>
                </a:extLst>
              </p:cNvPr>
              <p:cNvCxnSpPr>
                <a:cxnSpLocks/>
              </p:cNvCxnSpPr>
              <p:nvPr/>
            </p:nvCxnSpPr>
            <p:spPr>
              <a:xfrm>
                <a:off x="2783528" y="2877504"/>
                <a:ext cx="105722" cy="374661"/>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 name="直線コネクタ 3">
              <a:extLst>
                <a:ext uri="{FF2B5EF4-FFF2-40B4-BE49-F238E27FC236}">
                  <a16:creationId xmlns:a16="http://schemas.microsoft.com/office/drawing/2014/main" id="{BE6B9ED6-7555-B5C1-4CFC-61BC483D0347}"/>
                </a:ext>
              </a:extLst>
            </p:cNvPr>
            <p:cNvCxnSpPr/>
            <p:nvPr/>
          </p:nvCxnSpPr>
          <p:spPr>
            <a:xfrm>
              <a:off x="1149322" y="2110312"/>
              <a:ext cx="4267200" cy="0"/>
            </a:xfrm>
            <a:prstGeom prst="line">
              <a:avLst/>
            </a:prstGeom>
          </p:spPr>
          <p:style>
            <a:lnRef idx="2">
              <a:schemeClr val="dk1"/>
            </a:lnRef>
            <a:fillRef idx="0">
              <a:schemeClr val="dk1"/>
            </a:fillRef>
            <a:effectRef idx="1">
              <a:schemeClr val="dk1"/>
            </a:effectRef>
            <a:fontRef idx="minor">
              <a:schemeClr val="tx1"/>
            </a:fontRef>
          </p:style>
        </p:cxnSp>
        <p:cxnSp>
          <p:nvCxnSpPr>
            <p:cNvPr id="5" name="直線コネクタ 4">
              <a:extLst>
                <a:ext uri="{FF2B5EF4-FFF2-40B4-BE49-F238E27FC236}">
                  <a16:creationId xmlns:a16="http://schemas.microsoft.com/office/drawing/2014/main" id="{F1C77D31-5376-0E33-AA02-B98E5EED8E9A}"/>
                </a:ext>
              </a:extLst>
            </p:cNvPr>
            <p:cNvCxnSpPr>
              <a:cxnSpLocks/>
            </p:cNvCxnSpPr>
            <p:nvPr/>
          </p:nvCxnSpPr>
          <p:spPr>
            <a:xfrm>
              <a:off x="2178000" y="2110312"/>
              <a:ext cx="12359" cy="3543236"/>
            </a:xfrm>
            <a:prstGeom prst="line">
              <a:avLst/>
            </a:prstGeom>
            <a:ln>
              <a:solidFill>
                <a:srgbClr val="FF0000"/>
              </a:solidFill>
              <a:prstDash val="dash"/>
            </a:ln>
          </p:spPr>
          <p:style>
            <a:lnRef idx="2">
              <a:schemeClr val="dk1"/>
            </a:lnRef>
            <a:fillRef idx="0">
              <a:schemeClr val="dk1"/>
            </a:fillRef>
            <a:effectRef idx="1">
              <a:schemeClr val="dk1"/>
            </a:effectRef>
            <a:fontRef idx="minor">
              <a:schemeClr val="tx1"/>
            </a:fontRef>
          </p:style>
        </p:cxnSp>
        <p:cxnSp>
          <p:nvCxnSpPr>
            <p:cNvPr id="6" name="直線コネクタ 5">
              <a:extLst>
                <a:ext uri="{FF2B5EF4-FFF2-40B4-BE49-F238E27FC236}">
                  <a16:creationId xmlns:a16="http://schemas.microsoft.com/office/drawing/2014/main" id="{8F9C76EC-C62D-C62A-492A-E6FF681A6B39}"/>
                </a:ext>
              </a:extLst>
            </p:cNvPr>
            <p:cNvCxnSpPr>
              <a:cxnSpLocks/>
            </p:cNvCxnSpPr>
            <p:nvPr/>
          </p:nvCxnSpPr>
          <p:spPr>
            <a:xfrm flipH="1">
              <a:off x="2456606" y="2110312"/>
              <a:ext cx="10471" cy="4206914"/>
            </a:xfrm>
            <a:prstGeom prst="line">
              <a:avLst/>
            </a:prstGeom>
            <a:ln>
              <a:solidFill>
                <a:srgbClr val="0070C0"/>
              </a:solidFill>
              <a:prstDash val="dash"/>
            </a:ln>
          </p:spPr>
          <p:style>
            <a:lnRef idx="2">
              <a:schemeClr val="dk1"/>
            </a:lnRef>
            <a:fillRef idx="0">
              <a:schemeClr val="dk1"/>
            </a:fillRef>
            <a:effectRef idx="1">
              <a:schemeClr val="dk1"/>
            </a:effectRef>
            <a:fontRef idx="minor">
              <a:schemeClr val="tx1"/>
            </a:fontRef>
          </p:style>
        </p:cxnSp>
        <p:cxnSp>
          <p:nvCxnSpPr>
            <p:cNvPr id="7" name="直線コネクタ 6">
              <a:extLst>
                <a:ext uri="{FF2B5EF4-FFF2-40B4-BE49-F238E27FC236}">
                  <a16:creationId xmlns:a16="http://schemas.microsoft.com/office/drawing/2014/main" id="{53A23E06-4958-5558-F86E-6B510D777774}"/>
                </a:ext>
              </a:extLst>
            </p:cNvPr>
            <p:cNvCxnSpPr/>
            <p:nvPr/>
          </p:nvCxnSpPr>
          <p:spPr>
            <a:xfrm>
              <a:off x="1263960" y="5653548"/>
              <a:ext cx="42672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8" name="正方形/長方形 7">
              <a:extLst>
                <a:ext uri="{FF2B5EF4-FFF2-40B4-BE49-F238E27FC236}">
                  <a16:creationId xmlns:a16="http://schemas.microsoft.com/office/drawing/2014/main" id="{3F29C1C5-B1F6-DFCB-FC3F-1664390A0613}"/>
                </a:ext>
              </a:extLst>
            </p:cNvPr>
            <p:cNvSpPr/>
            <p:nvPr/>
          </p:nvSpPr>
          <p:spPr>
            <a:xfrm>
              <a:off x="2190359" y="5653548"/>
              <a:ext cx="180214" cy="4075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F6B2CD60-9BEB-7B4E-7103-7C1DA6C600C6}"/>
                </a:ext>
              </a:extLst>
            </p:cNvPr>
            <p:cNvCxnSpPr/>
            <p:nvPr/>
          </p:nvCxnSpPr>
          <p:spPr>
            <a:xfrm>
              <a:off x="1316335" y="6317226"/>
              <a:ext cx="4267200" cy="0"/>
            </a:xfrm>
            <a:prstGeom prst="line">
              <a:avLst/>
            </a:prstGeom>
            <a:ln>
              <a:solidFill>
                <a:schemeClr val="accent4"/>
              </a:solidFill>
            </a:ln>
          </p:spPr>
          <p:style>
            <a:lnRef idx="2">
              <a:schemeClr val="dk1"/>
            </a:lnRef>
            <a:fillRef idx="0">
              <a:schemeClr val="dk1"/>
            </a:fillRef>
            <a:effectRef idx="1">
              <a:schemeClr val="dk1"/>
            </a:effectRef>
            <a:fontRef idx="minor">
              <a:schemeClr val="tx1"/>
            </a:fontRef>
          </p:style>
        </p:cxnSp>
        <p:sp>
          <p:nvSpPr>
            <p:cNvPr id="10" name="正方形/長方形 9">
              <a:extLst>
                <a:ext uri="{FF2B5EF4-FFF2-40B4-BE49-F238E27FC236}">
                  <a16:creationId xmlns:a16="http://schemas.microsoft.com/office/drawing/2014/main" id="{5403F9A8-EE1A-F3AE-73DB-B45BA8AA7679}"/>
                </a:ext>
              </a:extLst>
            </p:cNvPr>
            <p:cNvSpPr/>
            <p:nvPr/>
          </p:nvSpPr>
          <p:spPr>
            <a:xfrm>
              <a:off x="2456606" y="6317226"/>
              <a:ext cx="180214" cy="407542"/>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4B6B39E-95AD-FDD9-DD10-F243AFE584FE}"/>
                </a:ext>
              </a:extLst>
            </p:cNvPr>
            <p:cNvSpPr/>
            <p:nvPr/>
          </p:nvSpPr>
          <p:spPr>
            <a:xfrm>
              <a:off x="2200410" y="5613844"/>
              <a:ext cx="161532" cy="79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EBB6939-BA31-DA4D-9FBC-625F1F2AE6F4}"/>
                </a:ext>
              </a:extLst>
            </p:cNvPr>
            <p:cNvSpPr/>
            <p:nvPr/>
          </p:nvSpPr>
          <p:spPr>
            <a:xfrm>
              <a:off x="2467077" y="6291716"/>
              <a:ext cx="161532" cy="79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 name="図 21">
            <a:extLst>
              <a:ext uri="{FF2B5EF4-FFF2-40B4-BE49-F238E27FC236}">
                <a16:creationId xmlns:a16="http://schemas.microsoft.com/office/drawing/2014/main" id="{364DF754-DEBA-28E9-8D1E-F75E9EAD55E5}"/>
              </a:ext>
            </a:extLst>
          </p:cNvPr>
          <p:cNvPicPr>
            <a:picLocks noChangeAspect="1"/>
          </p:cNvPicPr>
          <p:nvPr/>
        </p:nvPicPr>
        <p:blipFill>
          <a:blip r:embed="rId3"/>
          <a:srcRect l="20382"/>
          <a:stretch>
            <a:fillRect/>
          </a:stretch>
        </p:blipFill>
        <p:spPr>
          <a:xfrm rot="16200000">
            <a:off x="7134457" y="-67899"/>
            <a:ext cx="3163447" cy="6696358"/>
          </a:xfrm>
          <a:prstGeom prst="rect">
            <a:avLst/>
          </a:prstGeom>
        </p:spPr>
      </p:pic>
      <p:sp>
        <p:nvSpPr>
          <p:cNvPr id="23" name="テキスト ボックス 22">
            <a:extLst>
              <a:ext uri="{FF2B5EF4-FFF2-40B4-BE49-F238E27FC236}">
                <a16:creationId xmlns:a16="http://schemas.microsoft.com/office/drawing/2014/main" id="{57A0C993-3092-DEE8-7212-C6B8F12418CF}"/>
              </a:ext>
            </a:extLst>
          </p:cNvPr>
          <p:cNvSpPr txBox="1"/>
          <p:nvPr/>
        </p:nvSpPr>
        <p:spPr>
          <a:xfrm>
            <a:off x="4739503" y="3289867"/>
            <a:ext cx="827432" cy="307777"/>
          </a:xfrm>
          <a:prstGeom prst="rect">
            <a:avLst/>
          </a:prstGeom>
          <a:noFill/>
        </p:spPr>
        <p:txBody>
          <a:bodyPr wrap="square">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Dipole1</a:t>
            </a:r>
            <a:endParaRPr lang="ja-JP" altLang="en-US" sz="140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4EF85E94-BD44-A4C7-6461-A24EA6BA0EB2}"/>
              </a:ext>
            </a:extLst>
          </p:cNvPr>
          <p:cNvSpPr txBox="1"/>
          <p:nvPr/>
        </p:nvSpPr>
        <p:spPr>
          <a:xfrm>
            <a:off x="6930232" y="1495204"/>
            <a:ext cx="827432" cy="307777"/>
          </a:xfrm>
          <a:prstGeom prst="rect">
            <a:avLst/>
          </a:prstGeom>
          <a:noFill/>
        </p:spPr>
        <p:txBody>
          <a:bodyPr wrap="square">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Dipole2</a:t>
            </a:r>
            <a:endParaRPr lang="ja-JP" altLang="en-US" sz="140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1E3A851E-8D23-575D-379C-45A8CB4D9BF8}"/>
              </a:ext>
            </a:extLst>
          </p:cNvPr>
          <p:cNvSpPr txBox="1"/>
          <p:nvPr/>
        </p:nvSpPr>
        <p:spPr>
          <a:xfrm>
            <a:off x="5425612" y="2631345"/>
            <a:ext cx="499991" cy="307777"/>
          </a:xfrm>
          <a:prstGeom prst="rect">
            <a:avLst/>
          </a:prstGeom>
          <a:noFill/>
        </p:spPr>
        <p:txBody>
          <a:bodyPr wrap="square">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Slit</a:t>
            </a:r>
            <a:endParaRPr lang="ja-JP" altLang="en-US" sz="1400">
              <a:solidFill>
                <a:schemeClr val="tx1">
                  <a:lumMod val="75000"/>
                  <a:lumOff val="25000"/>
                </a:schemeClr>
              </a:solidFill>
            </a:endParaRPr>
          </a:p>
        </p:txBody>
      </p:sp>
      <p:sp>
        <p:nvSpPr>
          <p:cNvPr id="26" name="テキスト ボックス 25">
            <a:extLst>
              <a:ext uri="{FF2B5EF4-FFF2-40B4-BE49-F238E27FC236}">
                <a16:creationId xmlns:a16="http://schemas.microsoft.com/office/drawing/2014/main" id="{44CD012E-014B-E914-A7F6-37B8B4EBCD56}"/>
              </a:ext>
            </a:extLst>
          </p:cNvPr>
          <p:cNvSpPr txBox="1"/>
          <p:nvPr/>
        </p:nvSpPr>
        <p:spPr>
          <a:xfrm>
            <a:off x="5742415" y="2290162"/>
            <a:ext cx="653370" cy="307777"/>
          </a:xfrm>
          <a:prstGeom prst="rect">
            <a:avLst/>
          </a:prstGeom>
          <a:noFill/>
        </p:spPr>
        <p:txBody>
          <a:bodyPr wrap="square">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F1PL</a:t>
            </a:r>
            <a:endParaRPr lang="ja-JP" altLang="en-US" sz="1400">
              <a:solidFill>
                <a:schemeClr val="tx1">
                  <a:lumMod val="75000"/>
                  <a:lumOff val="25000"/>
                </a:schemeClr>
              </a:solidFill>
            </a:endParaRPr>
          </a:p>
        </p:txBody>
      </p:sp>
      <p:grpSp>
        <p:nvGrpSpPr>
          <p:cNvPr id="27" name="グループ化 26">
            <a:extLst>
              <a:ext uri="{FF2B5EF4-FFF2-40B4-BE49-F238E27FC236}">
                <a16:creationId xmlns:a16="http://schemas.microsoft.com/office/drawing/2014/main" id="{EF15BC0C-6C93-CA0C-7DAF-53BD85DA99E9}"/>
              </a:ext>
            </a:extLst>
          </p:cNvPr>
          <p:cNvGrpSpPr/>
          <p:nvPr/>
        </p:nvGrpSpPr>
        <p:grpSpPr>
          <a:xfrm>
            <a:off x="8520695" y="1664671"/>
            <a:ext cx="708472" cy="511357"/>
            <a:chOff x="4188846" y="2916329"/>
            <a:chExt cx="708472" cy="511357"/>
          </a:xfrm>
        </p:grpSpPr>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95CBA19E-73D3-BE24-6BA8-4D7D95F88AE9}"/>
                    </a:ext>
                  </a:extLst>
                </p:cNvPr>
                <p:cNvSpPr txBox="1"/>
                <p:nvPr/>
              </p:nvSpPr>
              <p:spPr>
                <a:xfrm rot="16200000">
                  <a:off x="4240944" y="2864231"/>
                  <a:ext cx="51135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i="0" smtClean="0">
                            <a:latin typeface="Cambria Math" panose="02040503050406030204" pitchFamily="18" charset="0"/>
                            <a:ea typeface="Cambria Math" panose="02040503050406030204" pitchFamily="18" charset="0"/>
                          </a:rPr>
                          <m:t>~</m:t>
                        </m:r>
                      </m:oMath>
                    </m:oMathPara>
                  </a14:m>
                  <a:endParaRPr kumimoji="1" lang="ja-JP" altLang="en-US" sz="4000"/>
                </a:p>
              </p:txBody>
            </p:sp>
          </mc:Choice>
          <mc:Fallback xmlns="">
            <p:sp>
              <p:nvSpPr>
                <p:cNvPr id="35" name="テキスト ボックス 34">
                  <a:extLst>
                    <a:ext uri="{FF2B5EF4-FFF2-40B4-BE49-F238E27FC236}">
                      <a16:creationId xmlns:a16="http://schemas.microsoft.com/office/drawing/2014/main" id="{46C5DC96-74A3-8027-A2CB-EF6C6F6AF499}"/>
                    </a:ext>
                  </a:extLst>
                </p:cNvPr>
                <p:cNvSpPr txBox="1">
                  <a:spLocks noRot="1" noChangeAspect="1" noMove="1" noResize="1" noEditPoints="1" noAdjustHandles="1" noChangeArrowheads="1" noChangeShapeType="1" noTextEdit="1"/>
                </p:cNvSpPr>
                <p:nvPr/>
              </p:nvSpPr>
              <p:spPr>
                <a:xfrm rot="16200000">
                  <a:off x="4240944" y="2864231"/>
                  <a:ext cx="511357" cy="615553"/>
                </a:xfrm>
                <a:prstGeom prst="rect">
                  <a:avLst/>
                </a:prstGeom>
                <a:blipFill>
                  <a:blip r:embed="rId6"/>
                  <a:stretch>
                    <a:fillRect t="-2439" b="-48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A5F0689B-15FB-16F8-6669-289B22DB0A07}"/>
                    </a:ext>
                  </a:extLst>
                </p:cNvPr>
                <p:cNvSpPr txBox="1"/>
                <p:nvPr/>
              </p:nvSpPr>
              <p:spPr>
                <a:xfrm rot="16200000">
                  <a:off x="4333863" y="2864231"/>
                  <a:ext cx="51135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i="0" smtClean="0">
                            <a:latin typeface="Cambria Math" panose="02040503050406030204" pitchFamily="18" charset="0"/>
                            <a:ea typeface="Cambria Math" panose="02040503050406030204" pitchFamily="18" charset="0"/>
                          </a:rPr>
                          <m:t>~</m:t>
                        </m:r>
                      </m:oMath>
                    </m:oMathPara>
                  </a14:m>
                  <a:endParaRPr kumimoji="1" lang="ja-JP" altLang="en-US" sz="4000"/>
                </a:p>
              </p:txBody>
            </p:sp>
          </mc:Choice>
          <mc:Fallback xmlns="">
            <p:sp>
              <p:nvSpPr>
                <p:cNvPr id="36" name="テキスト ボックス 35">
                  <a:extLst>
                    <a:ext uri="{FF2B5EF4-FFF2-40B4-BE49-F238E27FC236}">
                      <a16:creationId xmlns:a16="http://schemas.microsoft.com/office/drawing/2014/main" id="{DA7A8DDE-2A8A-24EC-80F6-E3A0DA4D0A7B}"/>
                    </a:ext>
                  </a:extLst>
                </p:cNvPr>
                <p:cNvSpPr txBox="1">
                  <a:spLocks noRot="1" noChangeAspect="1" noMove="1" noResize="1" noEditPoints="1" noAdjustHandles="1" noChangeArrowheads="1" noChangeShapeType="1" noTextEdit="1"/>
                </p:cNvSpPr>
                <p:nvPr/>
              </p:nvSpPr>
              <p:spPr>
                <a:xfrm rot="16200000">
                  <a:off x="4333863" y="2864231"/>
                  <a:ext cx="511357" cy="615553"/>
                </a:xfrm>
                <a:prstGeom prst="rect">
                  <a:avLst/>
                </a:prstGeom>
                <a:blipFill>
                  <a:blip r:embed="rId7"/>
                  <a:stretch>
                    <a:fillRect t="-2439" b="-4878"/>
                  </a:stretch>
                </a:blipFill>
              </p:spPr>
              <p:txBody>
                <a:bodyPr/>
                <a:lstStyle/>
                <a:p>
                  <a:r>
                    <a:rPr lang="ja-JP" altLang="en-US">
                      <a:noFill/>
                    </a:rPr>
                    <a:t> </a:t>
                  </a:r>
                </a:p>
              </p:txBody>
            </p:sp>
          </mc:Fallback>
        </mc:AlternateContent>
      </p:grpSp>
      <p:sp>
        <p:nvSpPr>
          <p:cNvPr id="30" name="テキスト ボックス 29">
            <a:extLst>
              <a:ext uri="{FF2B5EF4-FFF2-40B4-BE49-F238E27FC236}">
                <a16:creationId xmlns:a16="http://schemas.microsoft.com/office/drawing/2014/main" id="{AE153015-C414-74DB-D76F-BDFC79C37FB2}"/>
              </a:ext>
            </a:extLst>
          </p:cNvPr>
          <p:cNvSpPr txBox="1"/>
          <p:nvPr/>
        </p:nvSpPr>
        <p:spPr>
          <a:xfrm>
            <a:off x="5983570" y="1678050"/>
            <a:ext cx="450914" cy="369332"/>
          </a:xfrm>
          <a:prstGeom prst="rect">
            <a:avLst/>
          </a:prstGeom>
          <a:noFill/>
        </p:spPr>
        <p:txBody>
          <a:bodyPr wrap="square">
            <a:spAutoFit/>
          </a:bodyPr>
          <a:lstStyle/>
          <a:p>
            <a:r>
              <a:rPr lang="en-US" altLang="ja-JP" sz="18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F1</a:t>
            </a:r>
            <a:endParaRPr lang="ja-JP" altLang="en-US" b="1">
              <a:solidFill>
                <a:schemeClr val="tx1">
                  <a:lumMod val="75000"/>
                  <a:lumOff val="25000"/>
                </a:schemeClr>
              </a:solidFill>
            </a:endParaRPr>
          </a:p>
        </p:txBody>
      </p:sp>
      <p:sp>
        <p:nvSpPr>
          <p:cNvPr id="31" name="テキスト ボックス 30">
            <a:extLst>
              <a:ext uri="{FF2B5EF4-FFF2-40B4-BE49-F238E27FC236}">
                <a16:creationId xmlns:a16="http://schemas.microsoft.com/office/drawing/2014/main" id="{EBD75B58-BDF8-0F93-A6D8-93126EF7DC7F}"/>
              </a:ext>
            </a:extLst>
          </p:cNvPr>
          <p:cNvSpPr txBox="1"/>
          <p:nvPr/>
        </p:nvSpPr>
        <p:spPr>
          <a:xfrm>
            <a:off x="5749789" y="4158174"/>
            <a:ext cx="2346856" cy="646331"/>
          </a:xfrm>
          <a:prstGeom prst="rect">
            <a:avLst/>
          </a:prstGeom>
          <a:noFill/>
        </p:spPr>
        <p:txBody>
          <a:bodyPr wrap="square" rtlCol="0">
            <a:spAutoFit/>
          </a:bodyPr>
          <a:lstStyle/>
          <a:p>
            <a:r>
              <a:rPr kumimoji="1" lang="ja-JP" altLang="en-US"/>
              <a:t>不必要な情報</a:t>
            </a:r>
            <a:r>
              <a:rPr kumimoji="1" lang="en-US" altLang="ja-JP" dirty="0"/>
              <a:t>(Dipole, Slit, F1PL)</a:t>
            </a:r>
            <a:r>
              <a:rPr kumimoji="1" lang="ja-JP" altLang="en-US"/>
              <a:t>を消す</a:t>
            </a:r>
          </a:p>
        </p:txBody>
      </p:sp>
    </p:spTree>
    <p:extLst>
      <p:ext uri="{BB962C8B-B14F-4D97-AF65-F5344CB8AC3E}">
        <p14:creationId xmlns:p14="http://schemas.microsoft.com/office/powerpoint/2010/main" val="3797827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A593039-24A7-B7E4-0F3A-1065EAA4A042}"/>
              </a:ext>
            </a:extLst>
          </p:cNvPr>
          <p:cNvPicPr>
            <a:picLocks noChangeAspect="1"/>
          </p:cNvPicPr>
          <p:nvPr/>
        </p:nvPicPr>
        <p:blipFill>
          <a:blip r:embed="rId2"/>
          <a:stretch>
            <a:fillRect/>
          </a:stretch>
        </p:blipFill>
        <p:spPr>
          <a:xfrm>
            <a:off x="7794887" y="3564618"/>
            <a:ext cx="3966284" cy="3254619"/>
          </a:xfrm>
          <a:prstGeom prst="rect">
            <a:avLst/>
          </a:prstGeom>
        </p:spPr>
      </p:pic>
      <p:pic>
        <p:nvPicPr>
          <p:cNvPr id="3" name="図 2">
            <a:extLst>
              <a:ext uri="{FF2B5EF4-FFF2-40B4-BE49-F238E27FC236}">
                <a16:creationId xmlns:a16="http://schemas.microsoft.com/office/drawing/2014/main" id="{E18BCB09-60D4-C1B4-7616-226A6DA83D8C}"/>
              </a:ext>
            </a:extLst>
          </p:cNvPr>
          <p:cNvPicPr>
            <a:picLocks noChangeAspect="1"/>
          </p:cNvPicPr>
          <p:nvPr/>
        </p:nvPicPr>
        <p:blipFill>
          <a:blip r:embed="rId3"/>
          <a:stretch>
            <a:fillRect/>
          </a:stretch>
        </p:blipFill>
        <p:spPr>
          <a:xfrm>
            <a:off x="7690595" y="93347"/>
            <a:ext cx="4143004" cy="3420000"/>
          </a:xfrm>
          <a:prstGeom prst="rect">
            <a:avLst/>
          </a:prstGeom>
        </p:spPr>
      </p:pic>
      <p:sp>
        <p:nvSpPr>
          <p:cNvPr id="4" name="テキスト ボックス 3">
            <a:extLst>
              <a:ext uri="{FF2B5EF4-FFF2-40B4-BE49-F238E27FC236}">
                <a16:creationId xmlns:a16="http://schemas.microsoft.com/office/drawing/2014/main" id="{A3E891CB-9C13-2A42-2DDA-F9569D96DFF2}"/>
              </a:ext>
            </a:extLst>
          </p:cNvPr>
          <p:cNvSpPr txBox="1"/>
          <p:nvPr/>
        </p:nvSpPr>
        <p:spPr>
          <a:xfrm>
            <a:off x="106324" y="127591"/>
            <a:ext cx="7783033"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 Experimental Results</a:t>
            </a:r>
            <a:endParaRPr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5" name="テキスト ボックス 4">
            <a:extLst>
              <a:ext uri="{FF2B5EF4-FFF2-40B4-BE49-F238E27FC236}">
                <a16:creationId xmlns:a16="http://schemas.microsoft.com/office/drawing/2014/main" id="{9490E987-4590-101C-0BB0-1161245032AE}"/>
              </a:ext>
            </a:extLst>
          </p:cNvPr>
          <p:cNvSpPr txBox="1"/>
          <p:nvPr/>
        </p:nvSpPr>
        <p:spPr>
          <a:xfrm>
            <a:off x="106324" y="712366"/>
            <a:ext cx="6039060" cy="369332"/>
          </a:xfrm>
          <a:prstGeom prst="rect">
            <a:avLst/>
          </a:prstGeom>
          <a:noFill/>
        </p:spPr>
        <p:txBody>
          <a:bodyPr wrap="square" rtlCol="0">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(iii) Effect of Scintillator and PMT Size on Time Resolution</a:t>
            </a:r>
          </a:p>
        </p:txBody>
      </p:sp>
      <p:grpSp>
        <p:nvGrpSpPr>
          <p:cNvPr id="6" name="グループ化 5">
            <a:extLst>
              <a:ext uri="{FF2B5EF4-FFF2-40B4-BE49-F238E27FC236}">
                <a16:creationId xmlns:a16="http://schemas.microsoft.com/office/drawing/2014/main" id="{6FB7B5D3-60EF-7035-5F25-9603FA95AC8A}"/>
              </a:ext>
            </a:extLst>
          </p:cNvPr>
          <p:cNvGrpSpPr/>
          <p:nvPr/>
        </p:nvGrpSpPr>
        <p:grpSpPr>
          <a:xfrm>
            <a:off x="106324" y="1191775"/>
            <a:ext cx="2031181" cy="1911378"/>
            <a:chOff x="1459270" y="3539339"/>
            <a:chExt cx="2031181" cy="1911378"/>
          </a:xfrm>
        </p:grpSpPr>
        <p:cxnSp>
          <p:nvCxnSpPr>
            <p:cNvPr id="7" name="直線矢印コネクタ 6">
              <a:extLst>
                <a:ext uri="{FF2B5EF4-FFF2-40B4-BE49-F238E27FC236}">
                  <a16:creationId xmlns:a16="http://schemas.microsoft.com/office/drawing/2014/main" id="{BA51E6B6-AB2C-19EB-32E2-21847B086B58}"/>
                </a:ext>
              </a:extLst>
            </p:cNvPr>
            <p:cNvCxnSpPr/>
            <p:nvPr/>
          </p:nvCxnSpPr>
          <p:spPr>
            <a:xfrm>
              <a:off x="1459270" y="4876800"/>
              <a:ext cx="2031181"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8" name="正方形/長方形 7">
              <a:extLst>
                <a:ext uri="{FF2B5EF4-FFF2-40B4-BE49-F238E27FC236}">
                  <a16:creationId xmlns:a16="http://schemas.microsoft.com/office/drawing/2014/main" id="{88CA2AC4-FE6A-BB2C-9BA6-ED1C61279E6C}"/>
                </a:ext>
              </a:extLst>
            </p:cNvPr>
            <p:cNvSpPr/>
            <p:nvPr/>
          </p:nvSpPr>
          <p:spPr>
            <a:xfrm>
              <a:off x="1946787" y="4306529"/>
              <a:ext cx="108155" cy="114054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7DFBB7B-F861-031C-82D1-3DDCBACA1BBA}"/>
                </a:ext>
              </a:extLst>
            </p:cNvPr>
            <p:cNvSpPr/>
            <p:nvPr/>
          </p:nvSpPr>
          <p:spPr>
            <a:xfrm>
              <a:off x="2420782" y="4306529"/>
              <a:ext cx="108155" cy="1140542"/>
            </a:xfrm>
            <a:prstGeom prst="rect">
              <a:avLst/>
            </a:prstGeom>
            <a:solidFill>
              <a:srgbClr val="043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C175EFE-BEA0-D147-3799-A10AB64375A4}"/>
                </a:ext>
              </a:extLst>
            </p:cNvPr>
            <p:cNvSpPr/>
            <p:nvPr/>
          </p:nvSpPr>
          <p:spPr>
            <a:xfrm>
              <a:off x="2881050" y="4310175"/>
              <a:ext cx="108155" cy="1140542"/>
            </a:xfrm>
            <a:prstGeom prst="rect">
              <a:avLst/>
            </a:prstGeom>
            <a:solidFill>
              <a:srgbClr val="008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26907FD-E719-D0BA-19C6-91BB0EAEF422}"/>
                </a:ext>
              </a:extLst>
            </p:cNvPr>
            <p:cNvSpPr txBox="1"/>
            <p:nvPr/>
          </p:nvSpPr>
          <p:spPr>
            <a:xfrm rot="16200000">
              <a:off x="1632154" y="3754160"/>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12" name="テキスト ボックス 11">
              <a:extLst>
                <a:ext uri="{FF2B5EF4-FFF2-40B4-BE49-F238E27FC236}">
                  <a16:creationId xmlns:a16="http://schemas.microsoft.com/office/drawing/2014/main" id="{A0DD8532-3A34-4092-EA3C-3D156D9AC0D9}"/>
                </a:ext>
              </a:extLst>
            </p:cNvPr>
            <p:cNvSpPr txBox="1"/>
            <p:nvPr/>
          </p:nvSpPr>
          <p:spPr>
            <a:xfrm rot="16200000">
              <a:off x="2099285" y="3780286"/>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13" name="テキスト ボックス 12">
              <a:extLst>
                <a:ext uri="{FF2B5EF4-FFF2-40B4-BE49-F238E27FC236}">
                  <a16:creationId xmlns:a16="http://schemas.microsoft.com/office/drawing/2014/main" id="{520AF4CE-E22D-8D63-BA78-C69AE3A93BC8}"/>
                </a:ext>
              </a:extLst>
            </p:cNvPr>
            <p:cNvSpPr txBox="1"/>
            <p:nvPr/>
          </p:nvSpPr>
          <p:spPr>
            <a:xfrm rot="16200000">
              <a:off x="2566417" y="3761259"/>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grpSp>
      <p:sp>
        <p:nvSpPr>
          <p:cNvPr id="14" name="テキスト ボックス 13">
            <a:extLst>
              <a:ext uri="{FF2B5EF4-FFF2-40B4-BE49-F238E27FC236}">
                <a16:creationId xmlns:a16="http://schemas.microsoft.com/office/drawing/2014/main" id="{C7CE8685-C603-51B4-7B4E-58E0153E6ED9}"/>
              </a:ext>
            </a:extLst>
          </p:cNvPr>
          <p:cNvSpPr txBox="1"/>
          <p:nvPr/>
        </p:nvSpPr>
        <p:spPr>
          <a:xfrm>
            <a:off x="2125493" y="1081698"/>
            <a:ext cx="3556819" cy="646331"/>
          </a:xfrm>
          <a:prstGeom prst="rect">
            <a:avLst/>
          </a:prstGeom>
          <a:noFill/>
        </p:spPr>
        <p:txBody>
          <a:bodyPr wrap="square">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Primary Beam : </a:t>
            </a:r>
            <a:r>
              <a:rPr kumimoji="1" lang="en-US" altLang="ja-JP"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132</a:t>
            </a: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Xe, 420 </a:t>
            </a:r>
            <a:r>
              <a:rPr kumimoji="1" lang="en-US" altLang="ja-JP" i="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a:t>
            </a:r>
            <a:r>
              <a:rPr kumimoji="1" lang="en-US" altLang="ja-JP"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MeV</a:t>
            </a:r>
            <a:endPar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Secondary Beam : </a:t>
            </a:r>
            <a:r>
              <a:rPr lang="en-US" altLang="ja-JP"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130</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Cs, </a:t>
            </a:r>
            <a:r>
              <a:rPr lang="en-US" altLang="ja-JP"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AMeV</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endParaRPr lang="ja-JP" altLang="en-US"/>
          </a:p>
        </p:txBody>
      </p:sp>
      <mc:AlternateContent xmlns:mc="http://schemas.openxmlformats.org/markup-compatibility/2006" xmlns:a14="http://schemas.microsoft.com/office/drawing/2010/main">
        <mc:Choice Requires="a14">
          <p:graphicFrame>
            <p:nvGraphicFramePr>
              <p:cNvPr id="15" name="表 14">
                <a:extLst>
                  <a:ext uri="{FF2B5EF4-FFF2-40B4-BE49-F238E27FC236}">
                    <a16:creationId xmlns:a16="http://schemas.microsoft.com/office/drawing/2014/main" id="{8695FEDC-F4AF-F9E0-A94B-D6B774EEF2F6}"/>
                  </a:ext>
                </a:extLst>
              </p:cNvPr>
              <p:cNvGraphicFramePr>
                <a:graphicFrameLocks noGrp="1"/>
              </p:cNvGraphicFramePr>
              <p:nvPr>
                <p:extLst>
                  <p:ext uri="{D42A27DB-BD31-4B8C-83A1-F6EECF244321}">
                    <p14:modId xmlns:p14="http://schemas.microsoft.com/office/powerpoint/2010/main" val="2676199620"/>
                  </p:ext>
                </p:extLst>
              </p:nvPr>
            </p:nvGraphicFramePr>
            <p:xfrm>
              <a:off x="2244181" y="1798828"/>
              <a:ext cx="4468604" cy="1714519"/>
            </p:xfrm>
            <a:graphic>
              <a:graphicData uri="http://schemas.openxmlformats.org/drawingml/2006/table">
                <a:tbl>
                  <a:tblPr firstRow="1" bandRow="1">
                    <a:tableStyleId>{5C22544A-7EE6-4342-B048-85BDC9FD1C3A}</a:tableStyleId>
                  </a:tblPr>
                  <a:tblGrid>
                    <a:gridCol w="1117151">
                      <a:extLst>
                        <a:ext uri="{9D8B030D-6E8A-4147-A177-3AD203B41FA5}">
                          <a16:colId xmlns:a16="http://schemas.microsoft.com/office/drawing/2014/main" val="3490932078"/>
                        </a:ext>
                      </a:extLst>
                    </a:gridCol>
                    <a:gridCol w="1117151">
                      <a:extLst>
                        <a:ext uri="{9D8B030D-6E8A-4147-A177-3AD203B41FA5}">
                          <a16:colId xmlns:a16="http://schemas.microsoft.com/office/drawing/2014/main" val="3398803031"/>
                        </a:ext>
                      </a:extLst>
                    </a:gridCol>
                    <a:gridCol w="1117151">
                      <a:extLst>
                        <a:ext uri="{9D8B030D-6E8A-4147-A177-3AD203B41FA5}">
                          <a16:colId xmlns:a16="http://schemas.microsoft.com/office/drawing/2014/main" val="2631944233"/>
                        </a:ext>
                      </a:extLst>
                    </a:gridCol>
                    <a:gridCol w="1117151">
                      <a:extLst>
                        <a:ext uri="{9D8B030D-6E8A-4147-A177-3AD203B41FA5}">
                          <a16:colId xmlns:a16="http://schemas.microsoft.com/office/drawing/2014/main" val="290899345"/>
                        </a:ext>
                      </a:extLst>
                    </a:gridCol>
                  </a:tblGrid>
                  <a:tr h="434359">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Detector</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Material</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Size</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PMT</a:t>
                          </a:r>
                          <a:endParaRPr kumimoji="1" lang="ja-JP" altLang="en-US" sz="1100">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1470107975"/>
                      </a:ext>
                    </a:extLst>
                  </a:tr>
                  <a:tr h="368212">
                    <a:tc>
                      <a:txBody>
                        <a:bodyPr/>
                        <a:lstStyle/>
                        <a:p>
                          <a:pPr algn="ct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20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0.5</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R13478</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2829912223"/>
                      </a:ext>
                    </a:extLst>
                  </a:tr>
                  <a:tr h="368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70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50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2</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4006443552"/>
                      </a:ext>
                    </a:extLst>
                  </a:tr>
                  <a:tr h="368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70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30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2</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R13449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2974344068"/>
                      </a:ext>
                    </a:extLst>
                  </a:tr>
                </a:tbl>
              </a:graphicData>
            </a:graphic>
          </p:graphicFrame>
        </mc:Choice>
        <mc:Fallback xmlns="">
          <p:graphicFrame>
            <p:nvGraphicFramePr>
              <p:cNvPr id="15" name="表 14">
                <a:extLst>
                  <a:ext uri="{FF2B5EF4-FFF2-40B4-BE49-F238E27FC236}">
                    <a16:creationId xmlns:a16="http://schemas.microsoft.com/office/drawing/2014/main" id="{8695FEDC-F4AF-F9E0-A94B-D6B774EEF2F6}"/>
                  </a:ext>
                </a:extLst>
              </p:cNvPr>
              <p:cNvGraphicFramePr>
                <a:graphicFrameLocks noGrp="1"/>
              </p:cNvGraphicFramePr>
              <p:nvPr>
                <p:extLst>
                  <p:ext uri="{D42A27DB-BD31-4B8C-83A1-F6EECF244321}">
                    <p14:modId xmlns:p14="http://schemas.microsoft.com/office/powerpoint/2010/main" val="2676199620"/>
                  </p:ext>
                </p:extLst>
              </p:nvPr>
            </p:nvGraphicFramePr>
            <p:xfrm>
              <a:off x="2244181" y="1798828"/>
              <a:ext cx="4468604" cy="1714519"/>
            </p:xfrm>
            <a:graphic>
              <a:graphicData uri="http://schemas.openxmlformats.org/drawingml/2006/table">
                <a:tbl>
                  <a:tblPr firstRow="1" bandRow="1">
                    <a:tableStyleId>{5C22544A-7EE6-4342-B048-85BDC9FD1C3A}</a:tableStyleId>
                  </a:tblPr>
                  <a:tblGrid>
                    <a:gridCol w="1117151">
                      <a:extLst>
                        <a:ext uri="{9D8B030D-6E8A-4147-A177-3AD203B41FA5}">
                          <a16:colId xmlns:a16="http://schemas.microsoft.com/office/drawing/2014/main" val="3490932078"/>
                        </a:ext>
                      </a:extLst>
                    </a:gridCol>
                    <a:gridCol w="1117151">
                      <a:extLst>
                        <a:ext uri="{9D8B030D-6E8A-4147-A177-3AD203B41FA5}">
                          <a16:colId xmlns:a16="http://schemas.microsoft.com/office/drawing/2014/main" val="3398803031"/>
                        </a:ext>
                      </a:extLst>
                    </a:gridCol>
                    <a:gridCol w="1117151">
                      <a:extLst>
                        <a:ext uri="{9D8B030D-6E8A-4147-A177-3AD203B41FA5}">
                          <a16:colId xmlns:a16="http://schemas.microsoft.com/office/drawing/2014/main" val="2631944233"/>
                        </a:ext>
                      </a:extLst>
                    </a:gridCol>
                    <a:gridCol w="1117151">
                      <a:extLst>
                        <a:ext uri="{9D8B030D-6E8A-4147-A177-3AD203B41FA5}">
                          <a16:colId xmlns:a16="http://schemas.microsoft.com/office/drawing/2014/main" val="290899345"/>
                        </a:ext>
                      </a:extLst>
                    </a:gridCol>
                  </a:tblGrid>
                  <a:tr h="434359">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Detector</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Material</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Size</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PMT</a:t>
                          </a:r>
                          <a:endParaRPr kumimoji="1" lang="ja-JP" altLang="en-US" sz="1100">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1470107975"/>
                      </a:ext>
                    </a:extLst>
                  </a:tr>
                  <a:tr h="426720">
                    <a:tc>
                      <a:txBody>
                        <a:bodyPr/>
                        <a:lstStyle/>
                        <a:p>
                          <a:pPr algn="ct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endParaRPr lang="ja-JP"/>
                        </a:p>
                      </a:txBody>
                      <a:tcPr anchor="ctr">
                        <a:blipFill>
                          <a:blip r:embed="rId4"/>
                          <a:stretch>
                            <a:fillRect l="-201136" t="-100000" r="-102273" b="-208824"/>
                          </a:stretch>
                        </a:blip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R13478</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2829912223"/>
                      </a:ext>
                    </a:extLst>
                  </a:tr>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endParaRPr lang="ja-JP"/>
                        </a:p>
                      </a:txBody>
                      <a:tcPr anchor="ctr">
                        <a:blipFill>
                          <a:blip r:embed="rId4"/>
                          <a:stretch>
                            <a:fillRect l="-201136" t="-200000" r="-102273" b="-108824"/>
                          </a:stretch>
                        </a:blip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4006443552"/>
                      </a:ext>
                    </a:extLst>
                  </a:tr>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tc>
                      <a:txBody>
                        <a:bodyPr/>
                        <a:lstStyle/>
                        <a:p>
                          <a:endParaRPr lang="ja-JP"/>
                        </a:p>
                      </a:txBody>
                      <a:tcPr anchor="ctr">
                        <a:blipFill>
                          <a:blip r:embed="rId4"/>
                          <a:stretch>
                            <a:fillRect l="-201136" t="-300000" r="-102273" b="-8824"/>
                          </a:stretch>
                        </a:blip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R13449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solidFill>
                          <a:srgbClr val="FFFC00">
                            <a:alpha val="40000"/>
                          </a:srgbClr>
                        </a:solidFill>
                      </a:tcPr>
                    </a:tc>
                    <a:extLst>
                      <a:ext uri="{0D108BD9-81ED-4DB2-BD59-A6C34878D82A}">
                        <a16:rowId xmlns:a16="http://schemas.microsoft.com/office/drawing/2014/main" val="2974344068"/>
                      </a:ext>
                    </a:extLst>
                  </a:tr>
                </a:tbl>
              </a:graphicData>
            </a:graphic>
          </p:graphicFrame>
        </mc:Fallback>
      </mc:AlternateContent>
      <p:pic>
        <p:nvPicPr>
          <p:cNvPr id="16" name="図 15">
            <a:extLst>
              <a:ext uri="{FF2B5EF4-FFF2-40B4-BE49-F238E27FC236}">
                <a16:creationId xmlns:a16="http://schemas.microsoft.com/office/drawing/2014/main" id="{87184608-4B46-44D7-760F-55317932B8FF}"/>
              </a:ext>
            </a:extLst>
          </p:cNvPr>
          <p:cNvPicPr>
            <a:picLocks noChangeAspect="1"/>
          </p:cNvPicPr>
          <p:nvPr/>
        </p:nvPicPr>
        <p:blipFill>
          <a:blip r:embed="rId5"/>
          <a:stretch>
            <a:fillRect/>
          </a:stretch>
        </p:blipFill>
        <p:spPr>
          <a:xfrm>
            <a:off x="3566984" y="3677420"/>
            <a:ext cx="3257643" cy="2468214"/>
          </a:xfrm>
          <a:prstGeom prst="rect">
            <a:avLst/>
          </a:prstGeom>
        </p:spPr>
      </p:pic>
    </p:spTree>
    <p:extLst>
      <p:ext uri="{BB962C8B-B14F-4D97-AF65-F5344CB8AC3E}">
        <p14:creationId xmlns:p14="http://schemas.microsoft.com/office/powerpoint/2010/main" val="3370361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1494" y="221387"/>
            <a:ext cx="2060293" cy="830997"/>
          </a:xfrm>
          <a:prstGeom prst="rect">
            <a:avLst/>
          </a:prstGeom>
          <a:noFill/>
        </p:spPr>
        <p:txBody>
          <a:bodyPr wrap="square" rtlCol="0">
            <a:spAutoFit/>
          </a:bodyPr>
          <a:lstStyle/>
          <a:p>
            <a:r>
              <a:rPr kumimoji="1" lang="ja-JP" altLang="en-US" sz="4800" b="1" dirty="0"/>
              <a:t>結果</a:t>
            </a:r>
            <a:r>
              <a:rPr lang="ja-JP" altLang="en-US" sz="4800" b="1" dirty="0"/>
              <a:t>②</a:t>
            </a:r>
            <a:endParaRPr kumimoji="1" lang="ja-JP" altLang="en-US" sz="4800" b="1" dirty="0"/>
          </a:p>
        </p:txBody>
      </p:sp>
      <p:sp>
        <p:nvSpPr>
          <p:cNvPr id="13" name="テキスト ボックス 12"/>
          <p:cNvSpPr txBox="1"/>
          <p:nvPr/>
        </p:nvSpPr>
        <p:spPr>
          <a:xfrm>
            <a:off x="1863524" y="933784"/>
            <a:ext cx="5231757" cy="523220"/>
          </a:xfrm>
          <a:prstGeom prst="rect">
            <a:avLst/>
          </a:prstGeom>
          <a:noFill/>
        </p:spPr>
        <p:txBody>
          <a:bodyPr wrap="square" rtlCol="0">
            <a:spAutoFit/>
          </a:bodyPr>
          <a:lstStyle/>
          <a:p>
            <a:r>
              <a:rPr kumimoji="1" lang="ja-JP" altLang="en-US" sz="2800" b="1"/>
              <a:t>オシロスコープで生信号を見る</a:t>
            </a:r>
            <a:endParaRPr kumimoji="1" lang="ja-JP" altLang="en-US" sz="2800" b="1" dirty="0"/>
          </a:p>
        </p:txBody>
      </p:sp>
      <p:pic>
        <p:nvPicPr>
          <p:cNvPr id="3" name="図 2"/>
          <p:cNvPicPr>
            <a:picLocks noChangeAspect="1"/>
          </p:cNvPicPr>
          <p:nvPr/>
        </p:nvPicPr>
        <p:blipFill>
          <a:blip r:embed="rId2"/>
          <a:stretch>
            <a:fillRect/>
          </a:stretch>
        </p:blipFill>
        <p:spPr>
          <a:xfrm>
            <a:off x="1150762" y="1457004"/>
            <a:ext cx="6021408" cy="5039657"/>
          </a:xfrm>
          <a:prstGeom prst="rect">
            <a:avLst/>
          </a:prstGeom>
        </p:spPr>
      </p:pic>
      <p:sp>
        <p:nvSpPr>
          <p:cNvPr id="12" name="テキスト ボックス 11"/>
          <p:cNvSpPr txBox="1"/>
          <p:nvPr/>
        </p:nvSpPr>
        <p:spPr>
          <a:xfrm>
            <a:off x="3406172" y="3383253"/>
            <a:ext cx="4340507" cy="1384995"/>
          </a:xfrm>
          <a:prstGeom prst="rect">
            <a:avLst/>
          </a:prstGeom>
          <a:solidFill>
            <a:schemeClr val="accent6">
              <a:lumMod val="20000"/>
              <a:lumOff val="80000"/>
            </a:schemeClr>
          </a:solidFill>
        </p:spPr>
        <p:txBody>
          <a:bodyPr wrap="square" rtlCol="0">
            <a:spAutoFit/>
          </a:bodyPr>
          <a:lstStyle/>
          <a:p>
            <a:pPr algn="ctr"/>
            <a:r>
              <a:rPr kumimoji="1" lang="ja-JP" altLang="en-US" sz="2800" b="1" dirty="0"/>
              <a:t>各</a:t>
            </a:r>
            <a:r>
              <a:rPr kumimoji="1" lang="en-US" altLang="ja-JP" sz="2800" b="1" dirty="0"/>
              <a:t>HV</a:t>
            </a:r>
            <a:r>
              <a:rPr kumimoji="1" lang="ja-JP" altLang="en-US" sz="2800" b="1" dirty="0"/>
              <a:t>につき、</a:t>
            </a:r>
            <a:endParaRPr kumimoji="1" lang="en-US" altLang="ja-JP" sz="2800" b="1" dirty="0"/>
          </a:p>
          <a:p>
            <a:pPr algn="ctr"/>
            <a:r>
              <a:rPr kumimoji="1" lang="en-US" altLang="ja-JP" sz="2800" b="1" dirty="0" err="1"/>
              <a:t>Discr</a:t>
            </a:r>
            <a:r>
              <a:rPr kumimoji="1" lang="en-US" altLang="ja-JP" sz="2800" b="1" dirty="0"/>
              <a:t>.</a:t>
            </a:r>
            <a:r>
              <a:rPr kumimoji="1" lang="ja-JP" altLang="en-US" sz="2800" b="1" dirty="0"/>
              <a:t>のスレショルド</a:t>
            </a:r>
            <a:endParaRPr kumimoji="1" lang="en-US" altLang="ja-JP" sz="2800" b="1" dirty="0"/>
          </a:p>
          <a:p>
            <a:pPr algn="ctr"/>
            <a:r>
              <a:rPr kumimoji="1" lang="ja-JP" altLang="en-US" sz="2800" b="1" dirty="0"/>
              <a:t>レベルを</a:t>
            </a:r>
            <a:r>
              <a:rPr kumimoji="1" lang="en-US" altLang="ja-JP" sz="2800" b="1" dirty="0">
                <a:solidFill>
                  <a:srgbClr val="FF0000"/>
                </a:solidFill>
              </a:rPr>
              <a:t>3</a:t>
            </a:r>
            <a:r>
              <a:rPr kumimoji="1" lang="ja-JP" altLang="en-US" sz="2800" b="1" dirty="0"/>
              <a:t>パターンで測定</a:t>
            </a:r>
          </a:p>
        </p:txBody>
      </p:sp>
      <p:cxnSp>
        <p:nvCxnSpPr>
          <p:cNvPr id="5" name="直線コネクタ 4"/>
          <p:cNvCxnSpPr/>
          <p:nvPr/>
        </p:nvCxnSpPr>
        <p:spPr>
          <a:xfrm>
            <a:off x="1150760" y="2338151"/>
            <a:ext cx="5937813" cy="69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150760" y="2693619"/>
            <a:ext cx="5937813" cy="69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150762" y="3147551"/>
            <a:ext cx="5937813" cy="69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93579" y="2040668"/>
            <a:ext cx="798652" cy="523220"/>
          </a:xfrm>
          <a:prstGeom prst="rect">
            <a:avLst/>
          </a:prstGeom>
          <a:noFill/>
        </p:spPr>
        <p:txBody>
          <a:bodyPr wrap="square" rtlCol="0">
            <a:spAutoFit/>
          </a:bodyPr>
          <a:lstStyle/>
          <a:p>
            <a:r>
              <a:rPr kumimoji="1" lang="en-US" altLang="ja-JP" sz="2800" b="1"/>
              <a:t>5%</a:t>
            </a:r>
            <a:endParaRPr kumimoji="1" lang="ja-JP" altLang="en-US" sz="2800" b="1" dirty="0"/>
          </a:p>
        </p:txBody>
      </p:sp>
      <p:sp>
        <p:nvSpPr>
          <p:cNvPr id="9" name="テキスト ボックス 8"/>
          <p:cNvSpPr txBox="1"/>
          <p:nvPr/>
        </p:nvSpPr>
        <p:spPr>
          <a:xfrm>
            <a:off x="331532" y="2437413"/>
            <a:ext cx="960699" cy="523220"/>
          </a:xfrm>
          <a:prstGeom prst="rect">
            <a:avLst/>
          </a:prstGeom>
          <a:noFill/>
        </p:spPr>
        <p:txBody>
          <a:bodyPr wrap="square" rtlCol="0">
            <a:spAutoFit/>
          </a:bodyPr>
          <a:lstStyle/>
          <a:p>
            <a:r>
              <a:rPr kumimoji="1" lang="en-US" altLang="ja-JP" sz="2800" b="1"/>
              <a:t>15%</a:t>
            </a:r>
            <a:endParaRPr kumimoji="1" lang="ja-JP" altLang="en-US" sz="2800" b="1" dirty="0"/>
          </a:p>
        </p:txBody>
      </p:sp>
      <p:sp>
        <p:nvSpPr>
          <p:cNvPr id="10" name="テキスト ボックス 9"/>
          <p:cNvSpPr txBox="1"/>
          <p:nvPr/>
        </p:nvSpPr>
        <p:spPr>
          <a:xfrm>
            <a:off x="331532" y="2872740"/>
            <a:ext cx="960699" cy="523220"/>
          </a:xfrm>
          <a:prstGeom prst="rect">
            <a:avLst/>
          </a:prstGeom>
          <a:noFill/>
        </p:spPr>
        <p:txBody>
          <a:bodyPr wrap="square" rtlCol="0">
            <a:spAutoFit/>
          </a:bodyPr>
          <a:lstStyle/>
          <a:p>
            <a:r>
              <a:rPr lang="en-US" altLang="ja-JP" sz="2800" b="1"/>
              <a:t>30</a:t>
            </a:r>
            <a:r>
              <a:rPr kumimoji="1" lang="en-US" altLang="ja-JP" sz="2800" b="1"/>
              <a:t>%</a:t>
            </a:r>
            <a:endParaRPr kumimoji="1" lang="ja-JP" altLang="en-US" sz="2800" b="1" dirty="0"/>
          </a:p>
        </p:txBody>
      </p:sp>
      <p:sp>
        <p:nvSpPr>
          <p:cNvPr id="14" name="テキスト ボックス 13"/>
          <p:cNvSpPr txBox="1"/>
          <p:nvPr/>
        </p:nvSpPr>
        <p:spPr>
          <a:xfrm>
            <a:off x="1069738" y="6034996"/>
            <a:ext cx="2176042" cy="461665"/>
          </a:xfrm>
          <a:prstGeom prst="rect">
            <a:avLst/>
          </a:prstGeom>
          <a:noFill/>
        </p:spPr>
        <p:txBody>
          <a:bodyPr wrap="square" rtlCol="0">
            <a:spAutoFit/>
          </a:bodyPr>
          <a:lstStyle/>
          <a:p>
            <a:r>
              <a:rPr kumimoji="1" lang="en-US" altLang="ja-JP" sz="2400" b="1"/>
              <a:t>5ns, 100mV</a:t>
            </a:r>
            <a:endParaRPr kumimoji="1" lang="ja-JP" altLang="en-US" sz="2400" b="1" dirty="0"/>
          </a:p>
        </p:txBody>
      </p:sp>
      <p:sp>
        <p:nvSpPr>
          <p:cNvPr id="15" name="テキスト ボックス 14"/>
          <p:cNvSpPr txBox="1"/>
          <p:nvPr/>
        </p:nvSpPr>
        <p:spPr>
          <a:xfrm>
            <a:off x="7442523" y="329539"/>
            <a:ext cx="4305782" cy="1754326"/>
          </a:xfrm>
          <a:prstGeom prst="rect">
            <a:avLst/>
          </a:prstGeom>
          <a:solidFill>
            <a:schemeClr val="accent6">
              <a:lumMod val="20000"/>
              <a:lumOff val="80000"/>
            </a:schemeClr>
          </a:solidFill>
        </p:spPr>
        <p:txBody>
          <a:bodyPr wrap="square" rtlCol="0">
            <a:spAutoFit/>
          </a:bodyPr>
          <a:lstStyle/>
          <a:p>
            <a:pPr algn="ctr"/>
            <a:r>
              <a:rPr kumimoji="1" lang="en-US" altLang="ja-JP" sz="2800" b="1" dirty="0"/>
              <a:t>PMT</a:t>
            </a:r>
            <a:r>
              <a:rPr kumimoji="1" lang="ja-JP" altLang="en-US" sz="2800" b="1" dirty="0"/>
              <a:t>にかける</a:t>
            </a:r>
            <a:r>
              <a:rPr kumimoji="1" lang="en-US" altLang="ja-JP" sz="2800" b="1" dirty="0"/>
              <a:t>HV</a:t>
            </a:r>
          </a:p>
          <a:p>
            <a:pPr algn="ctr"/>
            <a:r>
              <a:rPr lang="en-US" altLang="ja-JP" sz="2800" b="1" dirty="0"/>
              <a:t>0.8, 1.0, 1.2, 1.4, 1.6 kV</a:t>
            </a:r>
          </a:p>
          <a:p>
            <a:pPr algn="ctr"/>
            <a:r>
              <a:rPr kumimoji="1" lang="ja-JP" altLang="en-US" sz="2800" b="1" dirty="0"/>
              <a:t>の</a:t>
            </a:r>
            <a:r>
              <a:rPr kumimoji="1" lang="en-US" altLang="ja-JP" sz="2800" b="1" dirty="0">
                <a:solidFill>
                  <a:srgbClr val="FF0000"/>
                </a:solidFill>
              </a:rPr>
              <a:t>5</a:t>
            </a:r>
            <a:r>
              <a:rPr kumimoji="1" lang="ja-JP" altLang="en-US" sz="2800" b="1" dirty="0"/>
              <a:t>パターン</a:t>
            </a:r>
            <a:endParaRPr kumimoji="1" lang="en-US" altLang="ja-JP" sz="2800" b="1" dirty="0"/>
          </a:p>
          <a:p>
            <a:pPr algn="ctr"/>
            <a:r>
              <a:rPr lang="en-US" altLang="ja-JP" sz="2400" b="1" dirty="0"/>
              <a:t>(</a:t>
            </a:r>
            <a:r>
              <a:rPr lang="ja-JP" altLang="en-US" sz="2400" b="1" dirty="0"/>
              <a:t>最大印加電圧：</a:t>
            </a:r>
            <a:r>
              <a:rPr lang="en-US" altLang="ja-JP" sz="2400" b="1" dirty="0"/>
              <a:t>1750V)</a:t>
            </a:r>
            <a:endParaRPr lang="ja-JP" altLang="en-US" sz="2400" b="1" dirty="0"/>
          </a:p>
        </p:txBody>
      </p:sp>
      <p:sp>
        <p:nvSpPr>
          <p:cNvPr id="17" name="テキスト ボックス 16"/>
          <p:cNvSpPr txBox="1"/>
          <p:nvPr/>
        </p:nvSpPr>
        <p:spPr>
          <a:xfrm>
            <a:off x="7749252" y="2422838"/>
            <a:ext cx="3692324" cy="1384995"/>
          </a:xfrm>
          <a:prstGeom prst="rect">
            <a:avLst/>
          </a:prstGeom>
          <a:solidFill>
            <a:schemeClr val="accent4">
              <a:lumMod val="40000"/>
              <a:lumOff val="60000"/>
            </a:schemeClr>
          </a:solidFill>
        </p:spPr>
        <p:txBody>
          <a:bodyPr wrap="square" rtlCol="0">
            <a:spAutoFit/>
          </a:bodyPr>
          <a:lstStyle/>
          <a:p>
            <a:pPr algn="ctr"/>
            <a:r>
              <a:rPr lang="ja-JP" altLang="en-US" sz="2800" b="1" dirty="0"/>
              <a:t>計</a:t>
            </a:r>
            <a:r>
              <a:rPr lang="en-US" altLang="ja-JP" sz="2800" b="1" dirty="0">
                <a:solidFill>
                  <a:srgbClr val="FF0000"/>
                </a:solidFill>
              </a:rPr>
              <a:t>15</a:t>
            </a:r>
            <a:r>
              <a:rPr lang="ja-JP" altLang="en-US" sz="2800" b="1" dirty="0"/>
              <a:t>パターンの</a:t>
            </a:r>
            <a:r>
              <a:rPr lang="en-US" altLang="ja-JP" sz="2800" b="1" dirty="0"/>
              <a:t>HV</a:t>
            </a:r>
            <a:r>
              <a:rPr lang="ja-JP" altLang="en-US" sz="2800" b="1" dirty="0"/>
              <a:t>、</a:t>
            </a:r>
            <a:endParaRPr lang="en-US" altLang="ja-JP" sz="2800" b="1" dirty="0"/>
          </a:p>
          <a:p>
            <a:pPr algn="ctr"/>
            <a:r>
              <a:rPr lang="en-US" altLang="ja-JP" sz="2800" b="1" dirty="0" err="1"/>
              <a:t>Discri</a:t>
            </a:r>
            <a:r>
              <a:rPr lang="ja-JP" altLang="en-US" sz="2800" b="1" dirty="0"/>
              <a:t>の設定で</a:t>
            </a:r>
            <a:endParaRPr lang="en-US" altLang="ja-JP" sz="2800" b="1" dirty="0"/>
          </a:p>
          <a:p>
            <a:pPr algn="ctr"/>
            <a:r>
              <a:rPr lang="ja-JP" altLang="en-US" sz="2800" b="1" dirty="0"/>
              <a:t>時間分解能を測定</a:t>
            </a:r>
            <a:endParaRPr lang="en-US" altLang="ja-JP" sz="2800" b="1" dirty="0"/>
          </a:p>
        </p:txBody>
      </p:sp>
      <p:cxnSp>
        <p:nvCxnSpPr>
          <p:cNvPr id="19" name="直線コネクタ 18"/>
          <p:cNvCxnSpPr/>
          <p:nvPr/>
        </p:nvCxnSpPr>
        <p:spPr>
          <a:xfrm>
            <a:off x="2502906" y="2030946"/>
            <a:ext cx="312517" cy="56303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681348" y="2413807"/>
            <a:ext cx="107231" cy="56466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786003" y="2891468"/>
            <a:ext cx="43087" cy="65106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746679" y="4962582"/>
            <a:ext cx="4168815" cy="1384995"/>
          </a:xfrm>
          <a:prstGeom prst="rect">
            <a:avLst/>
          </a:prstGeom>
          <a:noFill/>
          <a:ln w="57150">
            <a:solidFill>
              <a:srgbClr val="FF0000"/>
            </a:solidFill>
          </a:ln>
        </p:spPr>
        <p:txBody>
          <a:bodyPr wrap="square" rtlCol="0">
            <a:spAutoFit/>
          </a:bodyPr>
          <a:lstStyle/>
          <a:p>
            <a:pPr algn="ctr"/>
            <a:r>
              <a:rPr kumimoji="1" lang="ja-JP" altLang="en-US" sz="2800" b="1" dirty="0"/>
              <a:t>単位時間あたりの</a:t>
            </a:r>
            <a:endParaRPr kumimoji="1" lang="en-US" altLang="ja-JP" sz="2800" b="1" dirty="0"/>
          </a:p>
          <a:p>
            <a:pPr algn="ctr"/>
            <a:r>
              <a:rPr kumimoji="1" lang="ja-JP" altLang="en-US" sz="2800" b="1" dirty="0"/>
              <a:t>電圧変化を</a:t>
            </a:r>
            <a:endParaRPr kumimoji="1" lang="en-US" altLang="ja-JP" sz="2800" b="1" dirty="0"/>
          </a:p>
          <a:p>
            <a:pPr algn="ctr"/>
            <a:r>
              <a:rPr kumimoji="1" lang="ja-JP" altLang="en-US" sz="2800" b="1" dirty="0"/>
              <a:t>信号の波形から求める</a:t>
            </a:r>
          </a:p>
        </p:txBody>
      </p:sp>
      <p:sp>
        <p:nvSpPr>
          <p:cNvPr id="27" name="テキスト ボックス 26"/>
          <p:cNvSpPr txBox="1"/>
          <p:nvPr/>
        </p:nvSpPr>
        <p:spPr>
          <a:xfrm>
            <a:off x="2347088" y="326815"/>
            <a:ext cx="2685327" cy="523220"/>
          </a:xfrm>
          <a:prstGeom prst="rect">
            <a:avLst/>
          </a:prstGeom>
          <a:noFill/>
        </p:spPr>
        <p:txBody>
          <a:bodyPr wrap="square" rtlCol="0">
            <a:spAutoFit/>
          </a:bodyPr>
          <a:lstStyle/>
          <a:p>
            <a:r>
              <a:rPr kumimoji="1" lang="en-US" altLang="ja-JP" sz="2800" b="1" baseline="30000" dirty="0"/>
              <a:t>132</a:t>
            </a:r>
            <a:r>
              <a:rPr kumimoji="1" lang="en-US" altLang="ja-JP" sz="2800" b="1" dirty="0"/>
              <a:t>Xe</a:t>
            </a:r>
            <a:r>
              <a:rPr kumimoji="1" lang="ja-JP" altLang="en-US" sz="2800" b="1" dirty="0"/>
              <a:t>のデータ</a:t>
            </a:r>
          </a:p>
        </p:txBody>
      </p:sp>
    </p:spTree>
    <p:extLst>
      <p:ext uri="{BB962C8B-B14F-4D97-AF65-F5344CB8AC3E}">
        <p14:creationId xmlns:p14="http://schemas.microsoft.com/office/powerpoint/2010/main" val="510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out)">
                                      <p:cBhvr>
                                        <p:cTn id="31" dur="75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out)">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9" grpId="0"/>
      <p:bldP spid="10" grpId="0"/>
      <p:bldP spid="14" grpId="0"/>
      <p:bldP spid="15" grpId="0" animBg="1"/>
      <p:bldP spid="17"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AFBFD9-43B8-1579-E155-4EACBFA2F4CA}"/>
              </a:ext>
            </a:extLst>
          </p:cNvPr>
          <p:cNvSpPr txBox="1"/>
          <p:nvPr/>
        </p:nvSpPr>
        <p:spPr>
          <a:xfrm>
            <a:off x="106325" y="127591"/>
            <a:ext cx="4109544" cy="584775"/>
          </a:xfrm>
          <a:prstGeom prst="rect">
            <a:avLst/>
          </a:prstGeom>
          <a:noFill/>
        </p:spPr>
        <p:txBody>
          <a:bodyPr wrap="square" rtlCol="0">
            <a:spAutoFit/>
          </a:bodyPr>
          <a:lstStyle/>
          <a:p>
            <a:r>
              <a:rPr kumimoji="1"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 Introduction</a:t>
            </a:r>
            <a:endParaRPr kumimoji="1"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19" name="線">
            <a:extLst>
              <a:ext uri="{FF2B5EF4-FFF2-40B4-BE49-F238E27FC236}">
                <a16:creationId xmlns:a16="http://schemas.microsoft.com/office/drawing/2014/main" id="{510CAEA7-E53C-5EA5-5C27-B5A19590FD06}"/>
              </a:ext>
            </a:extLst>
          </p:cNvPr>
          <p:cNvSpPr/>
          <p:nvPr/>
        </p:nvSpPr>
        <p:spPr>
          <a:xfrm rot="16200000">
            <a:off x="5720156" y="-1638114"/>
            <a:ext cx="7101" cy="430281"/>
          </a:xfrm>
          <a:prstGeom prst="line">
            <a:avLst/>
          </a:prstGeom>
          <a:ln w="25400">
            <a:solidFill>
              <a:srgbClr val="000000"/>
            </a:solidFill>
            <a:custDash>
              <a:ds d="200000" sp="200000"/>
            </a:custDash>
            <a:miter lim="400000"/>
            <a:tailEnd type="triangle"/>
          </a:ln>
        </p:spPr>
        <p:txBody>
          <a:bodyPr lIns="50800" tIns="50800" rIns="50800" bIns="50800" anchor="ctr"/>
          <a:lstStyle/>
          <a:p>
            <a:endParaRPr/>
          </a:p>
        </p:txBody>
      </p:sp>
      <p:sp>
        <p:nvSpPr>
          <p:cNvPr id="24" name="テキスト ボックス 23">
            <a:extLst>
              <a:ext uri="{FF2B5EF4-FFF2-40B4-BE49-F238E27FC236}">
                <a16:creationId xmlns:a16="http://schemas.microsoft.com/office/drawing/2014/main" id="{127DC41F-49AE-718F-5E28-D4D31187D9E5}"/>
              </a:ext>
            </a:extLst>
          </p:cNvPr>
          <p:cNvSpPr txBox="1"/>
          <p:nvPr/>
        </p:nvSpPr>
        <p:spPr>
          <a:xfrm>
            <a:off x="6582421" y="742807"/>
            <a:ext cx="5352836" cy="1846659"/>
          </a:xfrm>
          <a:prstGeom prst="rect">
            <a:avLst/>
          </a:prstGeom>
          <a:noFill/>
        </p:spPr>
        <p:txBody>
          <a:bodyPr wrap="square" rtlCol="0">
            <a:spAutoFit/>
          </a:bodyPr>
          <a:lstStyle/>
          <a:p>
            <a:r>
              <a:rPr kumimoji="1" lang="en-US" altLang="ja-JP" sz="2000" b="1" dirty="0">
                <a:latin typeface="Helvetica Neue" panose="02000503000000020004" pitchFamily="2" charset="0"/>
                <a:ea typeface="Helvetica Neue" panose="02000503000000020004" pitchFamily="2" charset="0"/>
                <a:cs typeface="Helvetica Neue" panose="02000503000000020004" pitchFamily="2" charset="0"/>
              </a:rPr>
              <a:t>Research Background</a:t>
            </a:r>
          </a:p>
          <a:p>
            <a:r>
              <a:rPr lang="en" altLang="ja-JP" dirty="0">
                <a:latin typeface="Helvetica Neue" panose="02000503000000020004" pitchFamily="2" charset="0"/>
                <a:ea typeface="Helvetica Neue" panose="02000503000000020004" pitchFamily="2" charset="0"/>
                <a:cs typeface="Helvetica Neue" panose="02000503000000020004" pitchFamily="2" charset="0"/>
              </a:rPr>
              <a:t>Plastic scintillation detectors are widely used as </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time-of-flight (</a:t>
            </a:r>
            <a:r>
              <a:rPr lang="en" altLang="ja-JP" b="1"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TOF</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latin typeface="Helvetica Neue" panose="02000503000000020004" pitchFamily="2" charset="0"/>
                <a:ea typeface="Helvetica Neue" panose="02000503000000020004" pitchFamily="2" charset="0"/>
                <a:cs typeface="Helvetica Neue" panose="02000503000000020004" pitchFamily="2" charset="0"/>
              </a:rPr>
              <a:t>detectors in nuclear and particle physics experiments, being installed along accelerator beamlines to measure the flight time of particles between reference detectors.</a:t>
            </a:r>
            <a:endParaRPr kumimoji="1" lang="ja-JP" altLang="en-US">
              <a:latin typeface="Helvetica Neue" panose="02000503000000020004" pitchFamily="2" charset="0"/>
              <a:cs typeface="Helvetica Neue" panose="02000503000000020004" pitchFamily="2" charset="0"/>
            </a:endParaRPr>
          </a:p>
        </p:txBody>
      </p:sp>
      <p:pic>
        <p:nvPicPr>
          <p:cNvPr id="25" name="図 24">
            <a:extLst>
              <a:ext uri="{FF2B5EF4-FFF2-40B4-BE49-F238E27FC236}">
                <a16:creationId xmlns:a16="http://schemas.microsoft.com/office/drawing/2014/main" id="{743256A9-5FD2-8F90-1B17-4618DEBD7E43}"/>
              </a:ext>
            </a:extLst>
          </p:cNvPr>
          <p:cNvPicPr>
            <a:picLocks noChangeAspect="1"/>
          </p:cNvPicPr>
          <p:nvPr/>
        </p:nvPicPr>
        <p:blipFill>
          <a:blip r:embed="rId3"/>
          <a:stretch>
            <a:fillRect/>
          </a:stretch>
        </p:blipFill>
        <p:spPr>
          <a:xfrm>
            <a:off x="256743" y="1096162"/>
            <a:ext cx="6239496" cy="2246961"/>
          </a:xfrm>
          <a:prstGeom prst="rect">
            <a:avLst/>
          </a:prstGeom>
        </p:spPr>
      </p:pic>
      <p:sp>
        <p:nvSpPr>
          <p:cNvPr id="43" name="Bρ—TOF—ΔE → A/Q vs Z">
            <a:extLst>
              <a:ext uri="{FF2B5EF4-FFF2-40B4-BE49-F238E27FC236}">
                <a16:creationId xmlns:a16="http://schemas.microsoft.com/office/drawing/2014/main" id="{DB7338BC-ED02-57EA-3F41-247C47FDDB35}"/>
              </a:ext>
            </a:extLst>
          </p:cNvPr>
          <p:cNvSpPr txBox="1"/>
          <p:nvPr/>
        </p:nvSpPr>
        <p:spPr>
          <a:xfrm>
            <a:off x="3542651" y="3625458"/>
            <a:ext cx="2698868"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584200">
              <a:defRPr sz="2200" b="1">
                <a:solidFill>
                  <a:srgbClr val="424242"/>
                </a:solidFill>
                <a:latin typeface="Times New Roman"/>
                <a:ea typeface="Times New Roman"/>
                <a:cs typeface="Times New Roman"/>
                <a:sym typeface="Times New Roman"/>
              </a:defRPr>
            </a:pPr>
            <a:r>
              <a:rPr sz="1600" i="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Bρ</a:t>
            </a:r>
            <a:r>
              <a:rPr sz="1600"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—TOF—ΔE → A/Q vs Z</a:t>
            </a:r>
          </a:p>
        </p:txBody>
      </p:sp>
      <p:sp>
        <p:nvSpPr>
          <p:cNvPr id="47" name="テキスト ボックス 46">
            <a:extLst>
              <a:ext uri="{FF2B5EF4-FFF2-40B4-BE49-F238E27FC236}">
                <a16:creationId xmlns:a16="http://schemas.microsoft.com/office/drawing/2014/main" id="{0B4C1113-84F1-FD63-0C19-CC848086D945}"/>
              </a:ext>
            </a:extLst>
          </p:cNvPr>
          <p:cNvSpPr txBox="1"/>
          <p:nvPr/>
        </p:nvSpPr>
        <p:spPr>
          <a:xfrm>
            <a:off x="6566207" y="2914713"/>
            <a:ext cx="5503254" cy="1477328"/>
          </a:xfrm>
          <a:prstGeom prst="rect">
            <a:avLst/>
          </a:prstGeom>
          <a:noFill/>
        </p:spPr>
        <p:txBody>
          <a:bodyPr wrap="square">
            <a:spAutoFit/>
          </a:bodyPr>
          <a:lstStyle/>
          <a:p>
            <a:r>
              <a:rPr lang="en" altLang="ja-JP" dirty="0">
                <a:latin typeface="Helvetica Neue" panose="02000503000000020004" pitchFamily="2" charset="0"/>
                <a:ea typeface="Helvetica Neue" panose="02000503000000020004" pitchFamily="2" charset="0"/>
                <a:cs typeface="Helvetica Neue" panose="02000503000000020004" pitchFamily="2" charset="0"/>
              </a:rPr>
              <a:t>Time-of-flight (TOF) measurements play a crucial role in </a:t>
            </a:r>
            <a:r>
              <a:rPr lang="en" altLang="ja-JP" b="1" u="sng" dirty="0">
                <a:latin typeface="Helvetica Neue" panose="02000503000000020004" pitchFamily="2" charset="0"/>
                <a:ea typeface="Helvetica Neue" panose="02000503000000020004" pitchFamily="2" charset="0"/>
                <a:cs typeface="Helvetica Neue" panose="02000503000000020004" pitchFamily="2" charset="0"/>
              </a:rPr>
              <a:t>particle identification (PID). </a:t>
            </a:r>
            <a:r>
              <a:rPr lang="en" altLang="ja-JP" dirty="0">
                <a:latin typeface="Helvetica Neue" panose="02000503000000020004" pitchFamily="2" charset="0"/>
                <a:ea typeface="Helvetica Neue" panose="02000503000000020004" pitchFamily="2" charset="0"/>
                <a:cs typeface="Helvetica Neue" panose="02000503000000020004" pitchFamily="2" charset="0"/>
              </a:rPr>
              <a:t>Therefore, improving the TOF resolution, namely the time resolution of the detector, leads to enhanced PID performance.</a:t>
            </a:r>
            <a:endParaRPr lang="ja-JP" altLang="en-US">
              <a:latin typeface="Helvetica Neue" panose="02000503000000020004" pitchFamily="2" charset="0"/>
              <a:cs typeface="Helvetica Neue" panose="02000503000000020004" pitchFamily="2" charset="0"/>
            </a:endParaRPr>
          </a:p>
        </p:txBody>
      </p:sp>
      <p:sp>
        <p:nvSpPr>
          <p:cNvPr id="49" name="テキスト ボックス 48">
            <a:extLst>
              <a:ext uri="{FF2B5EF4-FFF2-40B4-BE49-F238E27FC236}">
                <a16:creationId xmlns:a16="http://schemas.microsoft.com/office/drawing/2014/main" id="{49A235A7-CF62-E70B-4806-643346F21669}"/>
              </a:ext>
            </a:extLst>
          </p:cNvPr>
          <p:cNvSpPr txBox="1"/>
          <p:nvPr/>
        </p:nvSpPr>
        <p:spPr>
          <a:xfrm>
            <a:off x="6582421" y="4525399"/>
            <a:ext cx="5609579" cy="1200329"/>
          </a:xfrm>
          <a:prstGeom prst="rect">
            <a:avLst/>
          </a:prstGeom>
          <a:noFill/>
        </p:spPr>
        <p:txBody>
          <a:bodyPr wrap="square">
            <a:spAutoFit/>
          </a:bodyPr>
          <a:lstStyle/>
          <a:p>
            <a:r>
              <a:rPr lang="en" altLang="ja-JP" dirty="0">
                <a:latin typeface="Helvetica Neue" panose="02000503000000020004" pitchFamily="2" charset="0"/>
                <a:ea typeface="Helvetica Neue" panose="02000503000000020004" pitchFamily="2" charset="0"/>
                <a:cs typeface="Helvetica Neue" panose="02000503000000020004" pitchFamily="2" charset="0"/>
              </a:rPr>
              <a:t>In this work, we focus on developing and testing </a:t>
            </a:r>
            <a:r>
              <a:rPr lang="en" altLang="ja-JP" b="1" u="sng" dirty="0">
                <a:latin typeface="Helvetica Neue" panose="02000503000000020004" pitchFamily="2" charset="0"/>
                <a:ea typeface="Helvetica Neue" panose="02000503000000020004" pitchFamily="2" charset="0"/>
                <a:cs typeface="Helvetica Neue" panose="02000503000000020004" pitchFamily="2" charset="0"/>
              </a:rPr>
              <a:t>high-time-resolution plastic scintillation detectors </a:t>
            </a:r>
            <a:r>
              <a:rPr lang="en" altLang="ja-JP" dirty="0">
                <a:latin typeface="Helvetica Neue" panose="02000503000000020004" pitchFamily="2" charset="0"/>
                <a:ea typeface="Helvetica Neue" panose="02000503000000020004" pitchFamily="2" charset="0"/>
                <a:cs typeface="Helvetica Neue" panose="02000503000000020004" pitchFamily="2" charset="0"/>
              </a:rPr>
              <a:t>for use at modern rare isotope beam facilities.</a:t>
            </a:r>
            <a:endParaRPr lang="ja-JP" altLang="en-US">
              <a:latin typeface="Helvetica Neue" panose="02000503000000020004" pitchFamily="2" charset="0"/>
              <a:cs typeface="Helvetica Neue" panose="02000503000000020004" pitchFamily="2" charset="0"/>
            </a:endParaRPr>
          </a:p>
        </p:txBody>
      </p:sp>
      <p:grpSp>
        <p:nvGrpSpPr>
          <p:cNvPr id="5" name="グループ化 4">
            <a:extLst>
              <a:ext uri="{FF2B5EF4-FFF2-40B4-BE49-F238E27FC236}">
                <a16:creationId xmlns:a16="http://schemas.microsoft.com/office/drawing/2014/main" id="{B12E87DD-0C72-98D6-E4BB-7F1EC6F7F05A}"/>
              </a:ext>
            </a:extLst>
          </p:cNvPr>
          <p:cNvGrpSpPr/>
          <p:nvPr/>
        </p:nvGrpSpPr>
        <p:grpSpPr>
          <a:xfrm>
            <a:off x="-24191" y="3354603"/>
            <a:ext cx="3310968" cy="2822860"/>
            <a:chOff x="166063" y="3163614"/>
            <a:chExt cx="2566627" cy="2178458"/>
          </a:xfrm>
        </p:grpSpPr>
        <p:pic>
          <p:nvPicPr>
            <p:cNvPr id="3" name="図 2">
              <a:extLst>
                <a:ext uri="{FF2B5EF4-FFF2-40B4-BE49-F238E27FC236}">
                  <a16:creationId xmlns:a16="http://schemas.microsoft.com/office/drawing/2014/main" id="{A08093CD-B60E-119C-5378-2A0ABAAB349F}"/>
                </a:ext>
              </a:extLst>
            </p:cNvPr>
            <p:cNvPicPr>
              <a:picLocks noChangeAspect="1"/>
            </p:cNvPicPr>
            <p:nvPr/>
          </p:nvPicPr>
          <p:blipFill>
            <a:blip r:embed="rId4"/>
            <a:srcRect l="12507" t="8512" r="59286" b="73548"/>
            <a:stretch>
              <a:fillRect/>
            </a:stretch>
          </p:blipFill>
          <p:spPr>
            <a:xfrm>
              <a:off x="166063" y="3163614"/>
              <a:ext cx="2566627" cy="2178458"/>
            </a:xfrm>
            <a:prstGeom prst="rect">
              <a:avLst/>
            </a:prstGeom>
          </p:spPr>
        </p:pic>
        <p:sp>
          <p:nvSpPr>
            <p:cNvPr id="4" name="正方形/長方形 3">
              <a:extLst>
                <a:ext uri="{FF2B5EF4-FFF2-40B4-BE49-F238E27FC236}">
                  <a16:creationId xmlns:a16="http://schemas.microsoft.com/office/drawing/2014/main" id="{0521DB36-061C-A056-C4D5-9ECE07BEBCF2}"/>
                </a:ext>
              </a:extLst>
            </p:cNvPr>
            <p:cNvSpPr/>
            <p:nvPr/>
          </p:nvSpPr>
          <p:spPr>
            <a:xfrm>
              <a:off x="620110" y="3237187"/>
              <a:ext cx="418923" cy="3294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E75E1B1E-A9F2-1D28-D70B-FCFEAFBC63AC}"/>
              </a:ext>
            </a:extLst>
          </p:cNvPr>
          <p:cNvSpPr txBox="1"/>
          <p:nvPr/>
        </p:nvSpPr>
        <p:spPr>
          <a:xfrm>
            <a:off x="267054" y="6153328"/>
            <a:ext cx="2968786" cy="577081"/>
          </a:xfrm>
          <a:prstGeom prst="rect">
            <a:avLst/>
          </a:prstGeom>
          <a:noFill/>
        </p:spPr>
        <p:txBody>
          <a:bodyPr wrap="square">
            <a:spAutoFit/>
          </a:bodyPr>
          <a:lstStyle/>
          <a:p>
            <a:pPr>
              <a:buNone/>
            </a:pPr>
            <a:r>
              <a:rPr lang="en" altLang="ja-JP" sz="1050" dirty="0">
                <a:effectLst/>
                <a:latin typeface="Helvetica Neue" panose="02000503000000020004" pitchFamily="2" charset="0"/>
                <a:ea typeface="Helvetica Neue" panose="02000503000000020004" pitchFamily="2" charset="0"/>
                <a:cs typeface="Helvetica Neue" panose="02000503000000020004" pitchFamily="2" charset="0"/>
              </a:rPr>
              <a:t>Fig. 2. Z versus A/Q particle identification plot for fission fragments produced in the 238U+Be reaction at 345 MeV/nucleon. </a:t>
            </a:r>
          </a:p>
        </p:txBody>
      </p:sp>
      <p:sp>
        <p:nvSpPr>
          <p:cNvPr id="8" name="テキスト ボックス 7">
            <a:extLst>
              <a:ext uri="{FF2B5EF4-FFF2-40B4-BE49-F238E27FC236}">
                <a16:creationId xmlns:a16="http://schemas.microsoft.com/office/drawing/2014/main" id="{0374CB0D-A760-F76E-153F-42B61DF636B9}"/>
              </a:ext>
            </a:extLst>
          </p:cNvPr>
          <p:cNvSpPr txBox="1"/>
          <p:nvPr/>
        </p:nvSpPr>
        <p:spPr>
          <a:xfrm>
            <a:off x="3286777" y="840632"/>
            <a:ext cx="3194138" cy="253916"/>
          </a:xfrm>
          <a:prstGeom prst="rect">
            <a:avLst/>
          </a:prstGeom>
          <a:noFill/>
        </p:spPr>
        <p:txBody>
          <a:bodyPr wrap="square">
            <a:spAutoFit/>
          </a:bodyPr>
          <a:lstStyle/>
          <a:p>
            <a:r>
              <a:rPr lang="en" altLang="ja-JP" sz="1050" dirty="0">
                <a:latin typeface="Helvetica Neue" panose="02000503000000020004" pitchFamily="2" charset="0"/>
                <a:ea typeface="Helvetica Neue" panose="02000503000000020004" pitchFamily="2" charset="0"/>
                <a:cs typeface="Helvetica Neue" panose="02000503000000020004" pitchFamily="2" charset="0"/>
              </a:rPr>
              <a:t>Fig. 1. Schematic layout of the </a:t>
            </a:r>
            <a:r>
              <a:rPr lang="en" altLang="ja-JP" sz="1050" dirty="0" err="1">
                <a:latin typeface="Helvetica Neue" panose="02000503000000020004" pitchFamily="2" charset="0"/>
                <a:ea typeface="Helvetica Neue" panose="02000503000000020004" pitchFamily="2" charset="0"/>
                <a:cs typeface="Helvetica Neue" panose="02000503000000020004" pitchFamily="2" charset="0"/>
              </a:rPr>
              <a:t>BigRIPS</a:t>
            </a:r>
            <a:r>
              <a:rPr lang="en" altLang="ja-JP" sz="1050" dirty="0">
                <a:latin typeface="Helvetica Neue" panose="02000503000000020004" pitchFamily="2" charset="0"/>
                <a:ea typeface="Helvetica Neue" panose="02000503000000020004" pitchFamily="2" charset="0"/>
                <a:cs typeface="Helvetica Neue" panose="02000503000000020004" pitchFamily="2" charset="0"/>
              </a:rPr>
              <a:t> separator. </a:t>
            </a:r>
          </a:p>
        </p:txBody>
      </p:sp>
      <mc:AlternateContent xmlns:mc="http://schemas.openxmlformats.org/markup-compatibility/2006" xmlns:a14="http://schemas.microsoft.com/office/drawing/2010/main">
        <mc:Choice Requires="a14">
          <p:sp>
            <p:nvSpPr>
              <p:cNvPr id="9" name="Bρ—TOF—ΔE → A/Q vs Z">
                <a:extLst>
                  <a:ext uri="{FF2B5EF4-FFF2-40B4-BE49-F238E27FC236}">
                    <a16:creationId xmlns:a16="http://schemas.microsoft.com/office/drawing/2014/main" id="{4557AA74-CFAE-8550-0D23-CDC89AE2E04F}"/>
                  </a:ext>
                </a:extLst>
              </p:cNvPr>
              <p:cNvSpPr txBox="1"/>
              <p:nvPr/>
            </p:nvSpPr>
            <p:spPr>
              <a:xfrm>
                <a:off x="3382961" y="3940047"/>
                <a:ext cx="2768836" cy="117070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spAutoFit/>
              </a:bodyPr>
              <a:lstStyle/>
              <a:p>
                <a:pPr algn="ctr" defTabSz="584200">
                  <a:defRPr sz="2200" b="1">
                    <a:solidFill>
                      <a:srgbClr val="424242"/>
                    </a:solidFill>
                    <a:latin typeface="Times New Roman"/>
                    <a:ea typeface="Times New Roman"/>
                    <a:cs typeface="Times New Roman"/>
                    <a:sym typeface="Times New Roman"/>
                  </a:defRPr>
                </a:pPr>
                <a14:m>
                  <m:oMath xmlns:m="http://schemas.openxmlformats.org/officeDocument/2006/math">
                    <m:r>
                      <a:rPr lang="el-GR" altLang="ja-JP" sz="2200" b="1" i="1" smtClean="0">
                        <a:latin typeface="Cambria Math" panose="02040503050406030204" pitchFamily="18" charset="0"/>
                        <a:ea typeface="Helvetica Neue" panose="02000503000000020004" pitchFamily="2" charset="0"/>
                        <a:cs typeface="Helvetica Neue" panose="02000503000000020004" pitchFamily="2" charset="0"/>
                      </a:rPr>
                      <m:t>𝑩</m:t>
                    </m:r>
                    <m:r>
                      <a:rPr lang="el-GR" altLang="ja-JP" sz="2200" b="1" i="1" smtClean="0">
                        <a:latin typeface="Cambria Math" panose="02040503050406030204" pitchFamily="18" charset="0"/>
                        <a:ea typeface="Cambria Math" panose="02040503050406030204" pitchFamily="18" charset="0"/>
                        <a:cs typeface="Helvetica Neue" panose="02000503000000020004" pitchFamily="2" charset="0"/>
                      </a:rPr>
                      <m:t>𝝆</m:t>
                    </m:r>
                    <m:r>
                      <a:rPr lang="el-GR" altLang="ja-JP" sz="2200" b="1" i="1" smtClean="0">
                        <a:latin typeface="Cambria Math" panose="02040503050406030204" pitchFamily="18" charset="0"/>
                        <a:ea typeface="Cambria Math" panose="02040503050406030204" pitchFamily="18" charset="0"/>
                        <a:cs typeface="Helvetica Neue" panose="02000503000000020004" pitchFamily="2" charset="0"/>
                      </a:rPr>
                      <m:t>∝</m:t>
                    </m:r>
                    <m:f>
                      <m:fPr>
                        <m:ctrlPr>
                          <a:rPr lang="el-GR" altLang="ja-JP" sz="2200" b="1" i="1" smtClean="0">
                            <a:latin typeface="Cambria Math" panose="02040503050406030204" pitchFamily="18" charset="0"/>
                            <a:ea typeface="Cambria Math" panose="02040503050406030204" pitchFamily="18" charset="0"/>
                            <a:cs typeface="Helvetica Neue" panose="02000503000000020004" pitchFamily="2" charset="0"/>
                          </a:rPr>
                        </m:ctrlPr>
                      </m:fPr>
                      <m:num>
                        <m:r>
                          <a:rPr lang="en-US" altLang="ja-JP" sz="2200" b="1" i="1" smtClean="0">
                            <a:latin typeface="Cambria Math" panose="02040503050406030204" pitchFamily="18" charset="0"/>
                            <a:ea typeface="Cambria Math" panose="02040503050406030204" pitchFamily="18" charset="0"/>
                            <a:cs typeface="Helvetica Neue" panose="02000503000000020004" pitchFamily="2" charset="0"/>
                          </a:rPr>
                          <m:t>𝑨</m:t>
                        </m:r>
                      </m:num>
                      <m:den>
                        <m:r>
                          <a:rPr lang="en-US" altLang="ja-JP" sz="2200" b="1" i="1" smtClean="0">
                            <a:latin typeface="Cambria Math" panose="02040503050406030204" pitchFamily="18" charset="0"/>
                            <a:ea typeface="Cambria Math" panose="02040503050406030204" pitchFamily="18" charset="0"/>
                            <a:cs typeface="Helvetica Neue" panose="02000503000000020004" pitchFamily="2" charset="0"/>
                          </a:rPr>
                          <m:t>𝒁</m:t>
                        </m:r>
                      </m:den>
                    </m:f>
                    <m:r>
                      <a:rPr lang="el-GR" altLang="ja-JP" sz="2200" b="1" i="1" smtClean="0">
                        <a:latin typeface="Cambria Math" panose="02040503050406030204" pitchFamily="18" charset="0"/>
                        <a:ea typeface="Cambria Math" panose="02040503050406030204" pitchFamily="18" charset="0"/>
                        <a:cs typeface="Helvetica Neue" panose="02000503000000020004" pitchFamily="2" charset="0"/>
                      </a:rPr>
                      <m:t>𝜷𝜸</m:t>
                    </m:r>
                  </m:oMath>
                </a14:m>
                <a:r>
                  <a:rPr lang="en-US" altLang="ja-JP" sz="2200" b="1" i="1" dirty="0">
                    <a:latin typeface="Cambria Math" panose="02040503050406030204" pitchFamily="18" charset="0"/>
                    <a:ea typeface="Cambria Math" panose="02040503050406030204" pitchFamily="18" charset="0"/>
                    <a:cs typeface="Helvetica Neue" panose="02000503000000020004" pitchFamily="2" charset="0"/>
                  </a:rPr>
                  <a:t> ,  </a:t>
                </a:r>
              </a:p>
              <a:p>
                <a:pPr algn="ctr" defTabSz="584200">
                  <a:defRPr sz="2200" b="1">
                    <a:solidFill>
                      <a:srgbClr val="424242"/>
                    </a:solidFill>
                    <a:latin typeface="Times New Roman"/>
                    <a:ea typeface="Times New Roman"/>
                    <a:cs typeface="Times New Roman"/>
                    <a:sym typeface="Times New Roman"/>
                  </a:defRPr>
                </a:pPr>
                <a14:m>
                  <m:oMath xmlns:m="http://schemas.openxmlformats.org/officeDocument/2006/math">
                    <m:r>
                      <a:rPr lang="en-US" altLang="ja-JP" sz="2200" b="1" i="1" smtClean="0">
                        <a:latin typeface="Cambria Math" panose="02040503050406030204" pitchFamily="18" charset="0"/>
                        <a:ea typeface="Cambria Math" panose="02040503050406030204" pitchFamily="18" charset="0"/>
                        <a:cs typeface="Helvetica Neue" panose="02000503000000020004" pitchFamily="2" charset="0"/>
                      </a:rPr>
                      <m:t>𝑻𝑶𝑭</m:t>
                    </m:r>
                    <m:r>
                      <a:rPr lang="el-GR" altLang="ja-JP" sz="2200" b="1" i="1">
                        <a:latin typeface="Cambria Math" panose="02040503050406030204" pitchFamily="18" charset="0"/>
                        <a:ea typeface="Cambria Math" panose="02040503050406030204" pitchFamily="18" charset="0"/>
                        <a:cs typeface="Helvetica Neue" panose="02000503000000020004" pitchFamily="2" charset="0"/>
                      </a:rPr>
                      <m:t>∝</m:t>
                    </m:r>
                    <m:f>
                      <m:fPr>
                        <m:ctrlPr>
                          <a:rPr lang="el-GR" altLang="ja-JP" sz="2200" b="1" i="1">
                            <a:latin typeface="Cambria Math" panose="02040503050406030204" pitchFamily="18" charset="0"/>
                            <a:ea typeface="Cambria Math" panose="02040503050406030204" pitchFamily="18" charset="0"/>
                            <a:cs typeface="Helvetica Neue" panose="02000503000000020004" pitchFamily="2" charset="0"/>
                          </a:rPr>
                        </m:ctrlPr>
                      </m:fPr>
                      <m:num>
                        <m:r>
                          <a:rPr lang="en-US" altLang="ja-JP" sz="2200" b="1" i="1" smtClean="0">
                            <a:latin typeface="Cambria Math" panose="02040503050406030204" pitchFamily="18" charset="0"/>
                            <a:ea typeface="Cambria Math" panose="02040503050406030204" pitchFamily="18" charset="0"/>
                            <a:cs typeface="Helvetica Neue" panose="02000503000000020004" pitchFamily="2" charset="0"/>
                          </a:rPr>
                          <m:t>𝟏</m:t>
                        </m:r>
                      </m:num>
                      <m:den>
                        <m:r>
                          <a:rPr lang="el-GR" altLang="ja-JP" sz="2200" b="1" i="1">
                            <a:latin typeface="Cambria Math" panose="02040503050406030204" pitchFamily="18" charset="0"/>
                            <a:ea typeface="Cambria Math" panose="02040503050406030204" pitchFamily="18" charset="0"/>
                            <a:cs typeface="Helvetica Neue" panose="02000503000000020004" pitchFamily="2" charset="0"/>
                          </a:rPr>
                          <m:t>𝜷</m:t>
                        </m:r>
                      </m:den>
                    </m:f>
                  </m:oMath>
                </a14:m>
                <a:r>
                  <a:rPr lang="en-US" altLang="ja-JP" sz="2200" b="1" i="1" dirty="0">
                    <a:latin typeface="Cambria Math" panose="02040503050406030204" pitchFamily="18" charset="0"/>
                    <a:ea typeface="Cambria Math" panose="02040503050406030204" pitchFamily="18" charset="0"/>
                    <a:cs typeface="Helvetica Neue" panose="02000503000000020004" pitchFamily="2" charset="0"/>
                  </a:rPr>
                  <a:t> ,  </a:t>
                </a:r>
                <a14:m>
                  <m:oMath xmlns:m="http://schemas.openxmlformats.org/officeDocument/2006/math">
                    <m:r>
                      <a:rPr lang="en-US" altLang="ja-JP" sz="2200" b="1" i="1" smtClean="0">
                        <a:latin typeface="Cambria Math" panose="02040503050406030204" pitchFamily="18" charset="0"/>
                        <a:ea typeface="Cambria Math" panose="02040503050406030204" pitchFamily="18" charset="0"/>
                        <a:cs typeface="Helvetica Neue" panose="02000503000000020004" pitchFamily="2" charset="0"/>
                      </a:rPr>
                      <m:t>∆</m:t>
                    </m:r>
                    <m:r>
                      <a:rPr lang="en-US" altLang="ja-JP" sz="2200" b="1" i="1" smtClean="0">
                        <a:latin typeface="Cambria Math" panose="02040503050406030204" pitchFamily="18" charset="0"/>
                        <a:ea typeface="Cambria Math" panose="02040503050406030204" pitchFamily="18" charset="0"/>
                        <a:cs typeface="Helvetica Neue" panose="02000503000000020004" pitchFamily="2" charset="0"/>
                      </a:rPr>
                      <m:t>𝑬</m:t>
                    </m:r>
                    <m:r>
                      <a:rPr lang="el-GR" altLang="ja-JP" sz="2200" b="1" i="1">
                        <a:latin typeface="Cambria Math" panose="02040503050406030204" pitchFamily="18" charset="0"/>
                        <a:ea typeface="Cambria Math" panose="02040503050406030204" pitchFamily="18" charset="0"/>
                        <a:cs typeface="Helvetica Neue" panose="02000503000000020004" pitchFamily="2" charset="0"/>
                      </a:rPr>
                      <m:t>∝</m:t>
                    </m:r>
                    <m:f>
                      <m:fPr>
                        <m:ctrlPr>
                          <a:rPr lang="el-GR" altLang="ja-JP" sz="2200" b="1" i="1">
                            <a:latin typeface="Cambria Math" panose="02040503050406030204" pitchFamily="18" charset="0"/>
                            <a:ea typeface="Cambria Math" panose="02040503050406030204" pitchFamily="18" charset="0"/>
                            <a:cs typeface="Helvetica Neue" panose="02000503000000020004" pitchFamily="2" charset="0"/>
                          </a:rPr>
                        </m:ctrlPr>
                      </m:fPr>
                      <m:num>
                        <m:sSup>
                          <m:sSupPr>
                            <m:ctrlPr>
                              <a:rPr lang="el-GR" altLang="ja-JP" sz="2200" b="1" i="1" smtClean="0">
                                <a:latin typeface="Cambria Math" panose="02040503050406030204" pitchFamily="18" charset="0"/>
                                <a:ea typeface="Cambria Math" panose="02040503050406030204" pitchFamily="18" charset="0"/>
                                <a:cs typeface="Helvetica Neue" panose="02000503000000020004" pitchFamily="2" charset="0"/>
                              </a:rPr>
                            </m:ctrlPr>
                          </m:sSupPr>
                          <m:e>
                            <m:r>
                              <a:rPr lang="en-US" altLang="ja-JP" sz="2200" b="1" i="1" smtClean="0">
                                <a:latin typeface="Cambria Math" panose="02040503050406030204" pitchFamily="18" charset="0"/>
                                <a:ea typeface="Cambria Math" panose="02040503050406030204" pitchFamily="18" charset="0"/>
                                <a:cs typeface="Helvetica Neue" panose="02000503000000020004" pitchFamily="2" charset="0"/>
                              </a:rPr>
                              <m:t>𝒁</m:t>
                            </m:r>
                          </m:e>
                          <m:sup>
                            <m:r>
                              <a:rPr lang="en-US" altLang="ja-JP" sz="2200" b="1" i="1" smtClean="0">
                                <a:latin typeface="Cambria Math" panose="02040503050406030204" pitchFamily="18" charset="0"/>
                                <a:ea typeface="Cambria Math" panose="02040503050406030204" pitchFamily="18" charset="0"/>
                                <a:cs typeface="Helvetica Neue" panose="02000503000000020004" pitchFamily="2" charset="0"/>
                              </a:rPr>
                              <m:t>𝟐</m:t>
                            </m:r>
                          </m:sup>
                        </m:sSup>
                      </m:num>
                      <m:den>
                        <m:sSup>
                          <m:sSupPr>
                            <m:ctrlPr>
                              <a:rPr lang="en-US" altLang="ja-JP" sz="2200" b="1" i="1" smtClean="0">
                                <a:latin typeface="Cambria Math" panose="02040503050406030204" pitchFamily="18" charset="0"/>
                                <a:ea typeface="Cambria Math" panose="02040503050406030204" pitchFamily="18" charset="0"/>
                                <a:cs typeface="Helvetica Neue" panose="02000503000000020004" pitchFamily="2" charset="0"/>
                              </a:rPr>
                            </m:ctrlPr>
                          </m:sSupPr>
                          <m:e>
                            <m:r>
                              <a:rPr lang="el-GR" altLang="ja-JP" sz="2200" b="1" i="1">
                                <a:latin typeface="Cambria Math" panose="02040503050406030204" pitchFamily="18" charset="0"/>
                                <a:ea typeface="Cambria Math" panose="02040503050406030204" pitchFamily="18" charset="0"/>
                                <a:cs typeface="Helvetica Neue" panose="02000503000000020004" pitchFamily="2" charset="0"/>
                              </a:rPr>
                              <m:t>𝜷</m:t>
                            </m:r>
                          </m:e>
                          <m:sup>
                            <m:r>
                              <a:rPr lang="en-US" altLang="ja-JP" sz="2200" b="1" i="1" smtClean="0">
                                <a:latin typeface="Cambria Math" panose="02040503050406030204" pitchFamily="18" charset="0"/>
                                <a:ea typeface="Cambria Math" panose="02040503050406030204" pitchFamily="18" charset="0"/>
                                <a:cs typeface="Helvetica Neue" panose="02000503000000020004" pitchFamily="2" charset="0"/>
                              </a:rPr>
                              <m:t>𝟐</m:t>
                            </m:r>
                          </m:sup>
                        </m:sSup>
                      </m:den>
                    </m:f>
                  </m:oMath>
                </a14:m>
                <a:endParaRPr sz="2200" i="1" dirty="0">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9" name="Bρ—TOF—ΔE → A/Q vs Z">
                <a:extLst>
                  <a:ext uri="{FF2B5EF4-FFF2-40B4-BE49-F238E27FC236}">
                    <a16:creationId xmlns:a16="http://schemas.microsoft.com/office/drawing/2014/main" id="{4557AA74-CFAE-8550-0D23-CDC89AE2E04F}"/>
                  </a:ext>
                </a:extLst>
              </p:cNvPr>
              <p:cNvSpPr txBox="1">
                <a:spLocks noRot="1" noChangeAspect="1" noMove="1" noResize="1" noEditPoints="1" noAdjustHandles="1" noChangeArrowheads="1" noChangeShapeType="1" noTextEdit="1"/>
              </p:cNvSpPr>
              <p:nvPr/>
            </p:nvSpPr>
            <p:spPr>
              <a:xfrm>
                <a:off x="3382961" y="3940047"/>
                <a:ext cx="2768836" cy="1170705"/>
              </a:xfrm>
              <a:prstGeom prst="rect">
                <a:avLst/>
              </a:prstGeom>
              <a:blipFill>
                <a:blip r:embed="rId5"/>
                <a:stretch>
                  <a:fillRect b="-2151"/>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A95DCB1D-A77C-8584-DC88-DF5C4997EDF0}"/>
              </a:ext>
            </a:extLst>
          </p:cNvPr>
          <p:cNvSpPr txBox="1"/>
          <p:nvPr/>
        </p:nvSpPr>
        <p:spPr>
          <a:xfrm>
            <a:off x="3376491" y="6551217"/>
            <a:ext cx="2968786" cy="253916"/>
          </a:xfrm>
          <a:prstGeom prst="rect">
            <a:avLst/>
          </a:prstGeom>
          <a:noFill/>
        </p:spPr>
        <p:txBody>
          <a:bodyPr wrap="square">
            <a:spAutoFit/>
          </a:bodyPr>
          <a:lstStyle/>
          <a:p>
            <a:pPr>
              <a:buNone/>
            </a:pPr>
            <a:r>
              <a:rPr lang="en" altLang="ja-JP" sz="1050" dirty="0">
                <a:effectLst/>
                <a:latin typeface="Helvetica Neue" panose="02000503000000020004" pitchFamily="2" charset="0"/>
                <a:ea typeface="Helvetica Neue" panose="02000503000000020004" pitchFamily="2" charset="0"/>
                <a:cs typeface="Helvetica Neue" panose="02000503000000020004" pitchFamily="2" charset="0"/>
              </a:rPr>
              <a:t>[N. Fukuda et al.,  NIM B 317 (2013) 323–332.] </a:t>
            </a:r>
            <a:endParaRPr lang="en" altLang="ja-JP" sz="105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4766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4ADE63E-53A5-45CC-925D-8E2E30BE3062}"/>
              </a:ext>
            </a:extLst>
          </p:cNvPr>
          <p:cNvSpPr txBox="1"/>
          <p:nvPr/>
        </p:nvSpPr>
        <p:spPr>
          <a:xfrm>
            <a:off x="106325" y="127591"/>
            <a:ext cx="3102623" cy="584775"/>
          </a:xfrm>
          <a:prstGeom prst="rect">
            <a:avLst/>
          </a:prstGeom>
          <a:noFill/>
        </p:spPr>
        <p:txBody>
          <a:bodyPr wrap="square" rtlCol="0">
            <a:spAutoFit/>
          </a:bodyPr>
          <a:lstStyle/>
          <a:p>
            <a:r>
              <a:rPr kumimoji="1"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 Introduction</a:t>
            </a:r>
            <a:endParaRPr kumimoji="1"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p:pic>
        <p:nvPicPr>
          <p:cNvPr id="6" name="図 5">
            <a:extLst>
              <a:ext uri="{FF2B5EF4-FFF2-40B4-BE49-F238E27FC236}">
                <a16:creationId xmlns:a16="http://schemas.microsoft.com/office/drawing/2014/main" id="{8FC50D75-EF33-52F5-CDA8-D753483CA80F}"/>
              </a:ext>
            </a:extLst>
          </p:cNvPr>
          <p:cNvPicPr>
            <a:picLocks noChangeAspect="1"/>
          </p:cNvPicPr>
          <p:nvPr/>
        </p:nvPicPr>
        <p:blipFill>
          <a:blip r:embed="rId3"/>
          <a:srcRect l="64746" t="15596" r="3505" b="43666"/>
          <a:stretch>
            <a:fillRect/>
          </a:stretch>
        </p:blipFill>
        <p:spPr>
          <a:xfrm>
            <a:off x="231071" y="3978569"/>
            <a:ext cx="2645938" cy="2350453"/>
          </a:xfrm>
          <a:prstGeom prst="rect">
            <a:avLst/>
          </a:prstGeom>
        </p:spPr>
      </p:pic>
      <p:grpSp>
        <p:nvGrpSpPr>
          <p:cNvPr id="24" name="グループ化 23">
            <a:extLst>
              <a:ext uri="{FF2B5EF4-FFF2-40B4-BE49-F238E27FC236}">
                <a16:creationId xmlns:a16="http://schemas.microsoft.com/office/drawing/2014/main" id="{27A4D09F-CC96-67B2-A4CE-27A4EA46CEBD}"/>
              </a:ext>
            </a:extLst>
          </p:cNvPr>
          <p:cNvGrpSpPr/>
          <p:nvPr/>
        </p:nvGrpSpPr>
        <p:grpSpPr>
          <a:xfrm>
            <a:off x="0" y="1340288"/>
            <a:ext cx="6193078" cy="2329388"/>
            <a:chOff x="1299576" y="1168408"/>
            <a:chExt cx="6193078" cy="2329388"/>
          </a:xfrm>
        </p:grpSpPr>
        <p:pic>
          <p:nvPicPr>
            <p:cNvPr id="9" name="図 8">
              <a:extLst>
                <a:ext uri="{FF2B5EF4-FFF2-40B4-BE49-F238E27FC236}">
                  <a16:creationId xmlns:a16="http://schemas.microsoft.com/office/drawing/2014/main" id="{5EAF2A23-AFD8-77BB-9DF2-BCF3243F7EB3}"/>
                </a:ext>
              </a:extLst>
            </p:cNvPr>
            <p:cNvPicPr>
              <a:picLocks noChangeAspect="1"/>
            </p:cNvPicPr>
            <p:nvPr/>
          </p:nvPicPr>
          <p:blipFill>
            <a:blip r:embed="rId4"/>
            <a:srcRect l="21193" t="60758" r="22361" b="14334"/>
            <a:stretch>
              <a:fillRect/>
            </a:stretch>
          </p:blipFill>
          <p:spPr>
            <a:xfrm>
              <a:off x="1299576" y="1176913"/>
              <a:ext cx="6193078" cy="1891963"/>
            </a:xfrm>
            <a:prstGeom prst="rect">
              <a:avLst/>
            </a:prstGeom>
          </p:spPr>
        </p:pic>
        <p:sp>
          <p:nvSpPr>
            <p:cNvPr id="10" name="正方形/長方形 9">
              <a:extLst>
                <a:ext uri="{FF2B5EF4-FFF2-40B4-BE49-F238E27FC236}">
                  <a16:creationId xmlns:a16="http://schemas.microsoft.com/office/drawing/2014/main" id="{BA86B5A3-5A80-6D23-2F63-DE050115157E}"/>
                </a:ext>
              </a:extLst>
            </p:cNvPr>
            <p:cNvSpPr/>
            <p:nvPr/>
          </p:nvSpPr>
          <p:spPr>
            <a:xfrm>
              <a:off x="2192055" y="1828800"/>
              <a:ext cx="45719" cy="1478071"/>
            </a:xfrm>
            <a:prstGeom prst="rect">
              <a:avLst/>
            </a:prstGeom>
            <a:solidFill>
              <a:srgbClr val="00B0F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4AAE64D-F38F-648F-852A-36DDAF8F716F}"/>
                </a:ext>
              </a:extLst>
            </p:cNvPr>
            <p:cNvSpPr/>
            <p:nvPr/>
          </p:nvSpPr>
          <p:spPr>
            <a:xfrm>
              <a:off x="2442576" y="1640378"/>
              <a:ext cx="2530258" cy="476521"/>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7E6E55D-0FE2-0004-D100-7CDAE68A27BB}"/>
                </a:ext>
              </a:extLst>
            </p:cNvPr>
            <p:cNvSpPr/>
            <p:nvPr/>
          </p:nvSpPr>
          <p:spPr>
            <a:xfrm>
              <a:off x="4670331" y="1828534"/>
              <a:ext cx="45719" cy="1478071"/>
            </a:xfrm>
            <a:prstGeom prst="rect">
              <a:avLst/>
            </a:prstGeom>
            <a:solidFill>
              <a:srgbClr val="00B0F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8923068-E61F-B7A4-C2A4-396187F200CC}"/>
                </a:ext>
              </a:extLst>
            </p:cNvPr>
            <p:cNvSpPr txBox="1"/>
            <p:nvPr/>
          </p:nvSpPr>
          <p:spPr>
            <a:xfrm>
              <a:off x="6079800" y="2745710"/>
              <a:ext cx="881698" cy="523220"/>
            </a:xfrm>
            <a:prstGeom prst="rect">
              <a:avLst/>
            </a:prstGeom>
            <a:noFill/>
          </p:spPr>
          <p:txBody>
            <a:bodyPr wrap="square" rtlCol="0">
              <a:spAutoFit/>
            </a:bodyPr>
            <a:lstStyle/>
            <a:p>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Dipole Magnet</a:t>
              </a:r>
              <a:endParaRPr kumimoji="1" lang="ja-JP" altLang="en-US" sz="1400">
                <a:latin typeface="Helvetica Neue" panose="02000503000000020004" pitchFamily="2" charset="0"/>
                <a:cs typeface="Helvetica Neue" panose="02000503000000020004" pitchFamily="2" charset="0"/>
              </a:endParaRPr>
            </a:p>
          </p:txBody>
        </p:sp>
        <p:sp>
          <p:nvSpPr>
            <p:cNvPr id="14" name="テキスト ボックス 13">
              <a:extLst>
                <a:ext uri="{FF2B5EF4-FFF2-40B4-BE49-F238E27FC236}">
                  <a16:creationId xmlns:a16="http://schemas.microsoft.com/office/drawing/2014/main" id="{571A138B-6E94-CAB3-0746-52EFC0405A49}"/>
                </a:ext>
              </a:extLst>
            </p:cNvPr>
            <p:cNvSpPr txBox="1"/>
            <p:nvPr/>
          </p:nvSpPr>
          <p:spPr>
            <a:xfrm rot="16200000">
              <a:off x="1884851" y="1344582"/>
              <a:ext cx="660126" cy="307777"/>
            </a:xfrm>
            <a:prstGeom prst="rect">
              <a:avLst/>
            </a:prstGeom>
            <a:noFill/>
          </p:spPr>
          <p:txBody>
            <a:bodyPr wrap="square" rtlCol="0">
              <a:spAutoFit/>
            </a:bodyPr>
            <a:lstStyle/>
            <a:p>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PL1</a:t>
              </a:r>
              <a:endParaRPr kumimoji="1" lang="ja-JP" altLang="en-US" sz="1400">
                <a:latin typeface="Helvetica Neue" panose="02000503000000020004" pitchFamily="2" charset="0"/>
                <a:cs typeface="Helvetica Neue" panose="02000503000000020004" pitchFamily="2" charset="0"/>
              </a:endParaRPr>
            </a:p>
          </p:txBody>
        </p:sp>
        <p:sp>
          <p:nvSpPr>
            <p:cNvPr id="15" name="テキスト ボックス 14">
              <a:extLst>
                <a:ext uri="{FF2B5EF4-FFF2-40B4-BE49-F238E27FC236}">
                  <a16:creationId xmlns:a16="http://schemas.microsoft.com/office/drawing/2014/main" id="{12A789E2-7AF3-0A18-36C7-27163886D681}"/>
                </a:ext>
              </a:extLst>
            </p:cNvPr>
            <p:cNvSpPr txBox="1"/>
            <p:nvPr/>
          </p:nvSpPr>
          <p:spPr>
            <a:xfrm rot="16200000">
              <a:off x="4363127" y="1344582"/>
              <a:ext cx="660126" cy="307777"/>
            </a:xfrm>
            <a:prstGeom prst="rect">
              <a:avLst/>
            </a:prstGeom>
            <a:noFill/>
          </p:spPr>
          <p:txBody>
            <a:bodyPr wrap="square" rtlCol="0">
              <a:spAutoFit/>
            </a:bodyPr>
            <a:lstStyle/>
            <a:p>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PL2</a:t>
              </a:r>
              <a:endParaRPr kumimoji="1" lang="ja-JP" altLang="en-US" sz="1400">
                <a:latin typeface="Helvetica Neue" panose="02000503000000020004" pitchFamily="2" charset="0"/>
                <a:cs typeface="Helvetica Neue" panose="02000503000000020004" pitchFamily="2" charset="0"/>
              </a:endParaRPr>
            </a:p>
          </p:txBody>
        </p:sp>
        <p:sp>
          <p:nvSpPr>
            <p:cNvPr id="16" name="テキスト ボックス 15">
              <a:extLst>
                <a:ext uri="{FF2B5EF4-FFF2-40B4-BE49-F238E27FC236}">
                  <a16:creationId xmlns:a16="http://schemas.microsoft.com/office/drawing/2014/main" id="{C3561C61-C887-DE39-7FB1-C4C66ECCF434}"/>
                </a:ext>
              </a:extLst>
            </p:cNvPr>
            <p:cNvSpPr txBox="1"/>
            <p:nvPr/>
          </p:nvSpPr>
          <p:spPr>
            <a:xfrm rot="16200000">
              <a:off x="3753075" y="1882712"/>
              <a:ext cx="477688" cy="369332"/>
            </a:xfrm>
            <a:prstGeom prst="rect">
              <a:avLst/>
            </a:prstGeom>
            <a:noFill/>
          </p:spPr>
          <p:txBody>
            <a:bodyPr wrap="square" rtlCol="0">
              <a:spAutoFit/>
            </a:bodyPr>
            <a:lstStyle/>
            <a:p>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IC</a:t>
              </a:r>
              <a:endParaRPr kumimoji="1" lang="ja-JP" altLang="en-US">
                <a:latin typeface="Helvetica Neue" panose="02000503000000020004" pitchFamily="2" charset="0"/>
                <a:cs typeface="Helvetica Neue" panose="02000503000000020004" pitchFamily="2" charset="0"/>
              </a:endParaRPr>
            </a:p>
          </p:txBody>
        </p:sp>
        <p:sp>
          <p:nvSpPr>
            <p:cNvPr id="17" name="テキスト ボックス 16">
              <a:extLst>
                <a:ext uri="{FF2B5EF4-FFF2-40B4-BE49-F238E27FC236}">
                  <a16:creationId xmlns:a16="http://schemas.microsoft.com/office/drawing/2014/main" id="{DA98E1EB-2641-45B9-EE78-1CCF93A4AB42}"/>
                </a:ext>
              </a:extLst>
            </p:cNvPr>
            <p:cNvSpPr txBox="1"/>
            <p:nvPr/>
          </p:nvSpPr>
          <p:spPr>
            <a:xfrm rot="16200000">
              <a:off x="2053974" y="1830823"/>
              <a:ext cx="815626" cy="307777"/>
            </a:xfrm>
            <a:prstGeom prst="rect">
              <a:avLst/>
            </a:prstGeom>
            <a:noFill/>
          </p:spPr>
          <p:txBody>
            <a:bodyPr wrap="square" rtlCol="0">
              <a:spAutoFit/>
            </a:bodyPr>
            <a:lstStyle/>
            <a:p>
              <a:r>
                <a:rPr lang="en-US" altLang="ja-JP" sz="1400" dirty="0">
                  <a:latin typeface="Helvetica Neue" panose="02000503000000020004" pitchFamily="2" charset="0"/>
                  <a:ea typeface="Helvetica Neue" panose="02000503000000020004" pitchFamily="2" charset="0"/>
                  <a:cs typeface="Helvetica Neue" panose="02000503000000020004" pitchFamily="2" charset="0"/>
                </a:rPr>
                <a:t>target</a:t>
              </a:r>
              <a:endParaRPr kumimoji="1" lang="ja-JP" altLang="en-US" sz="1400">
                <a:latin typeface="Helvetica Neue" panose="02000503000000020004" pitchFamily="2" charset="0"/>
                <a:cs typeface="Helvetica Neue" panose="02000503000000020004" pitchFamily="2" charset="0"/>
              </a:endParaRP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8C3EA82F-6854-167D-5E1A-B8058752DF45}"/>
                    </a:ext>
                  </a:extLst>
                </p:cNvPr>
                <p:cNvSpPr txBox="1"/>
                <p:nvPr/>
              </p:nvSpPr>
              <p:spPr>
                <a:xfrm>
                  <a:off x="3773816" y="2455289"/>
                  <a:ext cx="4975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1800" b="1" i="1" smtClean="0">
                            <a:latin typeface="Cambria Math" panose="02040503050406030204" pitchFamily="18" charset="0"/>
                            <a:ea typeface="Cambria Math" panose="02040503050406030204" pitchFamily="18" charset="0"/>
                            <a:cs typeface="Helvetica Neue" panose="02000503000000020004" pitchFamily="2" charset="0"/>
                          </a:rPr>
                          <m:t>∆</m:t>
                        </m:r>
                        <m:r>
                          <a:rPr lang="en-US" altLang="ja-JP" sz="1800" b="1" i="1" smtClean="0">
                            <a:latin typeface="Cambria Math" panose="02040503050406030204" pitchFamily="18" charset="0"/>
                            <a:ea typeface="Cambria Math" panose="02040503050406030204" pitchFamily="18" charset="0"/>
                            <a:cs typeface="Helvetica Neue" panose="02000503000000020004" pitchFamily="2" charset="0"/>
                          </a:rPr>
                          <m:t>𝑬</m:t>
                        </m:r>
                      </m:oMath>
                    </m:oMathPara>
                  </a14:m>
                  <a:endParaRPr lang="ja-JP" altLang="en-US"/>
                </a:p>
              </p:txBody>
            </p:sp>
          </mc:Choice>
          <mc:Fallback xmlns="">
            <p:sp>
              <p:nvSpPr>
                <p:cNvPr id="20" name="テキスト ボックス 19">
                  <a:extLst>
                    <a:ext uri="{FF2B5EF4-FFF2-40B4-BE49-F238E27FC236}">
                      <a16:creationId xmlns:a16="http://schemas.microsoft.com/office/drawing/2014/main" id="{8C3EA82F-6854-167D-5E1A-B8058752DF45}"/>
                    </a:ext>
                  </a:extLst>
                </p:cNvPr>
                <p:cNvSpPr txBox="1">
                  <a:spLocks noRot="1" noChangeAspect="1" noMove="1" noResize="1" noEditPoints="1" noAdjustHandles="1" noChangeArrowheads="1" noChangeShapeType="1" noTextEdit="1"/>
                </p:cNvSpPr>
                <p:nvPr/>
              </p:nvSpPr>
              <p:spPr>
                <a:xfrm>
                  <a:off x="3773816" y="2455289"/>
                  <a:ext cx="497575" cy="369332"/>
                </a:xfrm>
                <a:prstGeom prst="rect">
                  <a:avLst/>
                </a:prstGeom>
                <a:blipFill>
                  <a:blip r:embed="rId5"/>
                  <a:stretch>
                    <a:fillRect/>
                  </a:stretch>
                </a:blipFill>
              </p:spPr>
              <p:txBody>
                <a:bodyPr/>
                <a:lstStyle/>
                <a:p>
                  <a:r>
                    <a:rPr lang="ja-JP" altLang="en-US">
                      <a:noFill/>
                    </a:rPr>
                    <a:t> </a:t>
                  </a:r>
                </a:p>
              </p:txBody>
            </p:sp>
          </mc:Fallback>
        </mc:AlternateContent>
        <p:cxnSp>
          <p:nvCxnSpPr>
            <p:cNvPr id="22" name="直線矢印コネクタ 21">
              <a:extLst>
                <a:ext uri="{FF2B5EF4-FFF2-40B4-BE49-F238E27FC236}">
                  <a16:creationId xmlns:a16="http://schemas.microsoft.com/office/drawing/2014/main" id="{FE405F0C-23CD-1004-688E-B0BCC0D10D4E}"/>
                </a:ext>
              </a:extLst>
            </p:cNvPr>
            <p:cNvCxnSpPr/>
            <p:nvPr/>
          </p:nvCxnSpPr>
          <p:spPr>
            <a:xfrm>
              <a:off x="2237774" y="3068875"/>
              <a:ext cx="2432557" cy="0"/>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F20FD497-07A4-13F3-9211-B7CD404CD2F1}"/>
                    </a:ext>
                  </a:extLst>
                </p:cNvPr>
                <p:cNvSpPr txBox="1"/>
                <p:nvPr/>
              </p:nvSpPr>
              <p:spPr>
                <a:xfrm>
                  <a:off x="2717566" y="3128464"/>
                  <a:ext cx="1578893" cy="369332"/>
                </a:xfrm>
                <a:prstGeom prst="rect">
                  <a:avLst/>
                </a:prstGeom>
                <a:noFill/>
              </p:spPr>
              <p:txBody>
                <a:bodyPr wrap="square">
                  <a:spAutoFit/>
                </a:bodyPr>
                <a:lstStyle/>
                <a:p>
                  <a14:m>
                    <m:oMath xmlns:m="http://schemas.openxmlformats.org/officeDocument/2006/math">
                      <m:r>
                        <a:rPr lang="en-US" altLang="ja-JP" sz="18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𝑻𝑶𝑭</m:t>
                      </m:r>
                    </m:oMath>
                  </a14:m>
                  <a:r>
                    <a:rPr lang="en-US"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 ~2 m </a:t>
                  </a:r>
                  <a:endParaRPr lang="ja-JP" altLang="en-US" b="1">
                    <a:solidFill>
                      <a:srgbClr val="FF0000"/>
                    </a:solidFill>
                    <a:latin typeface="Helvetica Neue" panose="02000503000000020004" pitchFamily="2" charset="0"/>
                    <a:cs typeface="Helvetica Neue" panose="02000503000000020004" pitchFamily="2" charset="0"/>
                  </a:endParaRPr>
                </a:p>
              </p:txBody>
            </p:sp>
          </mc:Choice>
          <mc:Fallback xmlns="">
            <p:sp>
              <p:nvSpPr>
                <p:cNvPr id="23" name="テキスト ボックス 22">
                  <a:extLst>
                    <a:ext uri="{FF2B5EF4-FFF2-40B4-BE49-F238E27FC236}">
                      <a16:creationId xmlns:a16="http://schemas.microsoft.com/office/drawing/2014/main" id="{F20FD497-07A4-13F3-9211-B7CD404CD2F1}"/>
                    </a:ext>
                  </a:extLst>
                </p:cNvPr>
                <p:cNvSpPr txBox="1">
                  <a:spLocks noRot="1" noChangeAspect="1" noMove="1" noResize="1" noEditPoints="1" noAdjustHandles="1" noChangeArrowheads="1" noChangeShapeType="1" noTextEdit="1"/>
                </p:cNvSpPr>
                <p:nvPr/>
              </p:nvSpPr>
              <p:spPr>
                <a:xfrm>
                  <a:off x="2717566" y="3128464"/>
                  <a:ext cx="1578893" cy="369332"/>
                </a:xfrm>
                <a:prstGeom prst="rect">
                  <a:avLst/>
                </a:prstGeom>
                <a:blipFill>
                  <a:blip r:embed="rId6"/>
                  <a:stretch>
                    <a:fillRect t="-6667" r="-1587" b="-2666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BEAD29A6-9BEC-739E-418A-8228422D0CA6}"/>
                  </a:ext>
                </a:extLst>
              </p:cNvPr>
              <p:cNvSpPr txBox="1"/>
              <p:nvPr/>
            </p:nvSpPr>
            <p:spPr>
              <a:xfrm>
                <a:off x="6106580" y="1733282"/>
                <a:ext cx="6029119" cy="646331"/>
              </a:xfrm>
              <a:prstGeom prst="rect">
                <a:avLst/>
              </a:prstGeom>
              <a:noFill/>
            </p:spPr>
            <p:txBody>
              <a:bodyPr wrap="square">
                <a:spAutoFit/>
              </a:bodyPr>
              <a:lstStyle/>
              <a:p>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For </a:t>
                </a:r>
                <a14:m>
                  <m:oMath xmlns:m="http://schemas.openxmlformats.org/officeDocument/2006/math">
                    <m:sSub>
                      <m:sSubPr>
                        <m:ctrlPr>
                          <a:rPr lang="en" altLang="ja-JP" i="1">
                            <a:solidFill>
                              <a:schemeClr val="tx1">
                                <a:lumMod val="75000"/>
                                <a:lumOff val="25000"/>
                              </a:schemeClr>
                            </a:solidFill>
                            <a:latin typeface="Cambria Math" panose="02040503050406030204" pitchFamily="18" charset="0"/>
                          </a:rPr>
                        </m:ctrlPr>
                      </m:sSubPr>
                      <m:e>
                        <m:r>
                          <a:rPr lang="en" altLang="ja-JP" b="0" i="1">
                            <a:solidFill>
                              <a:schemeClr val="tx1">
                                <a:lumMod val="75000"/>
                                <a:lumOff val="25000"/>
                              </a:schemeClr>
                            </a:solidFill>
                            <a:latin typeface="Cambria Math" panose="02040503050406030204" pitchFamily="18" charset="0"/>
                            <a:ea typeface="Cambria Math" panose="02040503050406030204" pitchFamily="18" charset="0"/>
                          </a:rPr>
                          <m:t>𝜎</m:t>
                        </m:r>
                      </m:e>
                      <m:sub>
                        <m:r>
                          <a:rPr lang="en-US" altLang="ja-JP" b="0" i="1">
                            <a:solidFill>
                              <a:schemeClr val="tx1">
                                <a:lumMod val="75000"/>
                                <a:lumOff val="25000"/>
                              </a:schemeClr>
                            </a:solidFill>
                            <a:latin typeface="Cambria Math" panose="02040503050406030204" pitchFamily="18" charset="0"/>
                          </a:rPr>
                          <m:t>𝐶𝐶</m:t>
                        </m:r>
                      </m:sub>
                    </m:sSub>
                  </m:oMath>
                </a14:m>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measurement, </a:t>
                </a:r>
                <a:r>
                  <a:rPr lang="en" altLang="ja-JP" b="1" u="sng"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identification of atomic number </a:t>
                </a:r>
                <a:r>
                  <a:rPr lang="en" altLang="ja-JP" b="1" i="1" u="sng"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Z</a:t>
                </a:r>
                <a:r>
                  <a:rPr lang="en"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after the reaction target is required.</a:t>
                </a:r>
                <a:endParaRPr lang="ja-JP" altLang="en-US">
                  <a:solidFill>
                    <a:schemeClr val="tx1">
                      <a:lumMod val="75000"/>
                      <a:lumOff val="25000"/>
                    </a:schemeClr>
                  </a:solidFill>
                  <a:latin typeface="Helvetica Neue" panose="02000503000000020004" pitchFamily="2" charset="0"/>
                  <a:cs typeface="Helvetica Neue" panose="02000503000000020004" pitchFamily="2" charset="0"/>
                </a:endParaRPr>
              </a:p>
            </p:txBody>
          </p:sp>
        </mc:Choice>
        <mc:Fallback xmlns="">
          <p:sp>
            <p:nvSpPr>
              <p:cNvPr id="26" name="テキスト ボックス 25">
                <a:extLst>
                  <a:ext uri="{FF2B5EF4-FFF2-40B4-BE49-F238E27FC236}">
                    <a16:creationId xmlns:a16="http://schemas.microsoft.com/office/drawing/2014/main" id="{BEAD29A6-9BEC-739E-418A-8228422D0CA6}"/>
                  </a:ext>
                </a:extLst>
              </p:cNvPr>
              <p:cNvSpPr txBox="1">
                <a:spLocks noRot="1" noChangeAspect="1" noMove="1" noResize="1" noEditPoints="1" noAdjustHandles="1" noChangeArrowheads="1" noChangeShapeType="1" noTextEdit="1"/>
              </p:cNvSpPr>
              <p:nvPr/>
            </p:nvSpPr>
            <p:spPr>
              <a:xfrm>
                <a:off x="6106580" y="1733282"/>
                <a:ext cx="6029119" cy="646331"/>
              </a:xfrm>
              <a:prstGeom prst="rect">
                <a:avLst/>
              </a:prstGeom>
              <a:blipFill>
                <a:blip r:embed="rId7"/>
                <a:stretch>
                  <a:fillRect l="-840" t="-3846" b="-13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9CB15D8-878A-F6F0-74FB-A1C23A1E2480}"/>
                  </a:ext>
                </a:extLst>
              </p:cNvPr>
              <p:cNvSpPr txBox="1"/>
              <p:nvPr/>
            </p:nvSpPr>
            <p:spPr>
              <a:xfrm>
                <a:off x="6077939" y="419978"/>
                <a:ext cx="6125226" cy="1200329"/>
              </a:xfrm>
              <a:prstGeom prst="rect">
                <a:avLst/>
              </a:prstGeom>
              <a:noFill/>
            </p:spPr>
            <p:txBody>
              <a:bodyPr wrap="square">
                <a:spAutoFit/>
              </a:bodyPr>
              <a:lstStyle/>
              <a:p>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We aim to measure </a:t>
                </a:r>
                <a:r>
                  <a:rPr lang="en" altLang="ja-JP" b="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charge-changing cross sections </a:t>
                </a:r>
                <a14:m>
                  <m:oMath xmlns:m="http://schemas.openxmlformats.org/officeDocument/2006/math">
                    <m:sSub>
                      <m:sSubPr>
                        <m:ctrlPr>
                          <a:rPr lang="en" altLang="ja-JP" b="1" i="1" u="sng" smtClean="0">
                            <a:solidFill>
                              <a:srgbClr val="FF0000"/>
                            </a:solidFill>
                            <a:latin typeface="Cambria Math" panose="02040503050406030204" pitchFamily="18" charset="0"/>
                          </a:rPr>
                        </m:ctrlPr>
                      </m:sSubPr>
                      <m:e>
                        <m:r>
                          <a:rPr lang="en" altLang="ja-JP" b="1" i="1" u="sng" smtClean="0">
                            <a:solidFill>
                              <a:srgbClr val="FF0000"/>
                            </a:solidFill>
                            <a:latin typeface="Cambria Math" panose="02040503050406030204" pitchFamily="18" charset="0"/>
                            <a:ea typeface="Cambria Math" panose="02040503050406030204" pitchFamily="18" charset="0"/>
                          </a:rPr>
                          <m:t>𝝈</m:t>
                        </m:r>
                      </m:e>
                      <m:sub>
                        <m:r>
                          <a:rPr lang="en-US" altLang="ja-JP" b="1" i="0" u="sng" smtClean="0">
                            <a:solidFill>
                              <a:srgbClr val="FF0000"/>
                            </a:solidFill>
                            <a:latin typeface="Cambria Math" panose="02040503050406030204" pitchFamily="18" charset="0"/>
                          </a:rPr>
                          <m:t>𝐂𝐂</m:t>
                        </m:r>
                      </m:sub>
                    </m:sSub>
                  </m:oMath>
                </a14:m>
                <a:r>
                  <a:rPr lang="en" altLang="ja-JP" b="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of Sn isotopes</a:t>
                </a:r>
                <a:r>
                  <a:rPr lang="en" altLang="ja-JP" dirty="0">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simultaneously with reaction cross sections </a:t>
                </a:r>
                <a14:m>
                  <m:oMath xmlns:m="http://schemas.openxmlformats.org/officeDocument/2006/math">
                    <m:sSub>
                      <m:sSubPr>
                        <m:ctrlPr>
                          <a:rPr lang="en" altLang="ja-JP" i="1">
                            <a:solidFill>
                              <a:schemeClr val="tx1">
                                <a:lumMod val="75000"/>
                                <a:lumOff val="25000"/>
                              </a:schemeClr>
                            </a:solidFill>
                            <a:latin typeface="Cambria Math" panose="02040503050406030204" pitchFamily="18" charset="0"/>
                          </a:rPr>
                        </m:ctrlPr>
                      </m:sSubPr>
                      <m:e>
                        <m:r>
                          <a:rPr lang="en" altLang="ja-JP" b="0" i="1">
                            <a:solidFill>
                              <a:schemeClr val="tx1">
                                <a:lumMod val="75000"/>
                                <a:lumOff val="25000"/>
                              </a:schemeClr>
                            </a:solidFill>
                            <a:latin typeface="Cambria Math" panose="02040503050406030204" pitchFamily="18" charset="0"/>
                            <a:ea typeface="Cambria Math" panose="02040503050406030204" pitchFamily="18" charset="0"/>
                          </a:rPr>
                          <m:t>𝜎</m:t>
                        </m:r>
                      </m:e>
                      <m:sub>
                        <m:r>
                          <m:rPr>
                            <m:sty m:val="p"/>
                          </m:rPr>
                          <a:rPr lang="en-US" altLang="ja-JP" b="0" i="0" smtClean="0">
                            <a:solidFill>
                              <a:schemeClr val="tx1">
                                <a:lumMod val="75000"/>
                                <a:lumOff val="25000"/>
                              </a:schemeClr>
                            </a:solidFill>
                            <a:latin typeface="Cambria Math" panose="02040503050406030204" pitchFamily="18" charset="0"/>
                          </a:rPr>
                          <m:t>R</m:t>
                        </m:r>
                      </m:sub>
                    </m:sSub>
                  </m:oMath>
                </a14:m>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using the </a:t>
                </a:r>
                <a:r>
                  <a:rPr lang="en" altLang="ja-JP"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BigRIPS</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 ZDS beamline, at RIKEN RIBF.</a:t>
                </a:r>
                <a:endParaRPr lang="ja-JP" altLang="en-US">
                  <a:latin typeface="Helvetica Neue" panose="02000503000000020004" pitchFamily="2" charset="0"/>
                  <a:cs typeface="Helvetica Neue" panose="02000503000000020004" pitchFamily="2" charset="0"/>
                </a:endParaRPr>
              </a:p>
            </p:txBody>
          </p:sp>
        </mc:Choice>
        <mc:Fallback xmlns="">
          <p:sp>
            <p:nvSpPr>
              <p:cNvPr id="8" name="テキスト ボックス 7">
                <a:extLst>
                  <a:ext uri="{FF2B5EF4-FFF2-40B4-BE49-F238E27FC236}">
                    <a16:creationId xmlns:a16="http://schemas.microsoft.com/office/drawing/2014/main" id="{89CB15D8-878A-F6F0-74FB-A1C23A1E2480}"/>
                  </a:ext>
                </a:extLst>
              </p:cNvPr>
              <p:cNvSpPr txBox="1">
                <a:spLocks noRot="1" noChangeAspect="1" noMove="1" noResize="1" noEditPoints="1" noAdjustHandles="1" noChangeArrowheads="1" noChangeShapeType="1" noTextEdit="1"/>
              </p:cNvSpPr>
              <p:nvPr/>
            </p:nvSpPr>
            <p:spPr>
              <a:xfrm>
                <a:off x="6077939" y="419978"/>
                <a:ext cx="6125226" cy="1200329"/>
              </a:xfrm>
              <a:prstGeom prst="rect">
                <a:avLst/>
              </a:prstGeom>
              <a:blipFill>
                <a:blip r:embed="rId8"/>
                <a:stretch>
                  <a:fillRect l="-828" t="-3158" b="-631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9" name="テキスト ボックス 28">
                <a:extLst>
                  <a:ext uri="{FF2B5EF4-FFF2-40B4-BE49-F238E27FC236}">
                    <a16:creationId xmlns:a16="http://schemas.microsoft.com/office/drawing/2014/main" id="{6338A7EB-20FC-F15E-C6AD-24F10420150C}"/>
                  </a:ext>
                </a:extLst>
              </p:cNvPr>
              <p:cNvSpPr txBox="1"/>
              <p:nvPr/>
            </p:nvSpPr>
            <p:spPr>
              <a:xfrm>
                <a:off x="6106580" y="2541994"/>
                <a:ext cx="6050281" cy="646331"/>
              </a:xfrm>
              <a:prstGeom prst="rect">
                <a:avLst/>
              </a:prstGeom>
              <a:noFill/>
            </p:spPr>
            <p:txBody>
              <a:bodyPr wrap="square">
                <a:spAutoFit/>
              </a:bodyPr>
              <a:lstStyle/>
              <a:p>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a:t>
                </a:r>
                <a:r>
                  <a:rPr lang="en" altLang="ja-JP"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Z</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identification depends on both energy loss </a:t>
                </a:r>
                <a14:m>
                  <m:oMath xmlns:m="http://schemas.openxmlformats.org/officeDocument/2006/math">
                    <m:r>
                      <a:rPr lang="en-US" altLang="ja-JP" b="0" i="1">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m:t>
                    </m:r>
                    <m:r>
                      <a:rPr lang="en-US" altLang="ja-JP" b="0" i="1">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𝐸</m:t>
                    </m:r>
                  </m:oMath>
                </a14:m>
                <a:endParaRPr lang="ja-JP" altLang="en-US">
                  <a:solidFill>
                    <a:schemeClr val="tx1">
                      <a:lumMod val="75000"/>
                      <a:lumOff val="25000"/>
                    </a:schemeClr>
                  </a:solidFill>
                </a:endParaRPr>
              </a:p>
              <a:p>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and velocity of the particle </a:t>
                </a:r>
                <a14:m>
                  <m:oMath xmlns:m="http://schemas.openxmlformats.org/officeDocument/2006/math">
                    <m:r>
                      <a:rPr lang="el-GR" altLang="ja-JP" i="1">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𝛽</m:t>
                    </m:r>
                  </m:oMath>
                </a14:m>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endParaRPr lang="ja-JP" altLang="en-US">
                  <a:solidFill>
                    <a:schemeClr val="tx1">
                      <a:lumMod val="75000"/>
                      <a:lumOff val="25000"/>
                    </a:schemeClr>
                  </a:solidFill>
                  <a:latin typeface="Helvetica Neue" panose="02000503000000020004" pitchFamily="2" charset="0"/>
                  <a:cs typeface="Helvetica Neue" panose="02000503000000020004" pitchFamily="2" charset="0"/>
                </a:endParaRPr>
              </a:p>
            </p:txBody>
          </p:sp>
        </mc:Choice>
        <mc:Fallback>
          <p:sp>
            <p:nvSpPr>
              <p:cNvPr id="29" name="テキスト ボックス 28">
                <a:extLst>
                  <a:ext uri="{FF2B5EF4-FFF2-40B4-BE49-F238E27FC236}">
                    <a16:creationId xmlns:a16="http://schemas.microsoft.com/office/drawing/2014/main" id="{6338A7EB-20FC-F15E-C6AD-24F10420150C}"/>
                  </a:ext>
                </a:extLst>
              </p:cNvPr>
              <p:cNvSpPr txBox="1">
                <a:spLocks noRot="1" noChangeAspect="1" noMove="1" noResize="1" noEditPoints="1" noAdjustHandles="1" noChangeArrowheads="1" noChangeShapeType="1" noTextEdit="1"/>
              </p:cNvSpPr>
              <p:nvPr/>
            </p:nvSpPr>
            <p:spPr>
              <a:xfrm>
                <a:off x="6106580" y="2541994"/>
                <a:ext cx="6050281" cy="646331"/>
              </a:xfrm>
              <a:prstGeom prst="rect">
                <a:avLst/>
              </a:prstGeom>
              <a:blipFill>
                <a:blip r:embed="rId9"/>
                <a:stretch>
                  <a:fillRect l="-837" t="-7692" b="-115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07DC84DA-CBF5-4A55-2775-5A5891A5E97F}"/>
                  </a:ext>
                </a:extLst>
              </p:cNvPr>
              <p:cNvSpPr txBox="1"/>
              <p:nvPr/>
            </p:nvSpPr>
            <p:spPr>
              <a:xfrm>
                <a:off x="6171916" y="3383041"/>
                <a:ext cx="5963783" cy="923330"/>
              </a:xfrm>
              <a:prstGeom prst="rect">
                <a:avLst/>
              </a:prstGeom>
              <a:noFill/>
            </p:spPr>
            <p:txBody>
              <a:bodyPr wrap="square">
                <a:spAutoFit/>
              </a:bodyPr>
              <a:lstStyle/>
              <a:p>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Therefore, </a:t>
                </a:r>
                <a:r>
                  <a:rPr lang="en" altLang="ja-JP" b="1" u="sng"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precise determination of </a:t>
                </a:r>
                <a14:m>
                  <m:oMath xmlns:m="http://schemas.openxmlformats.org/officeDocument/2006/math">
                    <m:r>
                      <a:rPr lang="el-GR" altLang="ja-JP" b="1" i="1" u="sng">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𝜷</m:t>
                    </m:r>
                  </m:oMath>
                </a14:m>
                <a:r>
                  <a:rPr lang="el-GR" altLang="ja-JP" b="1" u="sng"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b="1" u="sng"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from time-of-flight (</a:t>
                </a:r>
                <a:r>
                  <a:rPr lang="en" altLang="ja-JP" b="1" i="1" u="sng"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TOF</a:t>
                </a:r>
                <a:r>
                  <a:rPr lang="en" altLang="ja-JP" b="1" u="sng"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measurement</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is essential, especially for nuclei with larger </a:t>
                </a:r>
                <a:r>
                  <a:rPr lang="en" altLang="ja-JP"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Z</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endParaRPr lang="ja-JP" altLang="en-US">
                  <a:solidFill>
                    <a:schemeClr val="tx1">
                      <a:lumMod val="75000"/>
                      <a:lumOff val="25000"/>
                    </a:schemeClr>
                  </a:solidFill>
                  <a:latin typeface="Helvetica Neue" panose="02000503000000020004" pitchFamily="2" charset="0"/>
                  <a:cs typeface="Helvetica Neue" panose="02000503000000020004" pitchFamily="2" charset="0"/>
                </a:endParaRPr>
              </a:p>
            </p:txBody>
          </p:sp>
        </mc:Choice>
        <mc:Fallback xmlns="">
          <p:sp>
            <p:nvSpPr>
              <p:cNvPr id="31" name="テキスト ボックス 30">
                <a:extLst>
                  <a:ext uri="{FF2B5EF4-FFF2-40B4-BE49-F238E27FC236}">
                    <a16:creationId xmlns:a16="http://schemas.microsoft.com/office/drawing/2014/main" id="{07DC84DA-CBF5-4A55-2775-5A5891A5E97F}"/>
                  </a:ext>
                </a:extLst>
              </p:cNvPr>
              <p:cNvSpPr txBox="1">
                <a:spLocks noRot="1" noChangeAspect="1" noMove="1" noResize="1" noEditPoints="1" noAdjustHandles="1" noChangeArrowheads="1" noChangeShapeType="1" noTextEdit="1"/>
              </p:cNvSpPr>
              <p:nvPr/>
            </p:nvSpPr>
            <p:spPr>
              <a:xfrm>
                <a:off x="6171916" y="3383041"/>
                <a:ext cx="5963783" cy="923330"/>
              </a:xfrm>
              <a:prstGeom prst="rect">
                <a:avLst/>
              </a:prstGeom>
              <a:blipFill>
                <a:blip r:embed="rId10"/>
                <a:stretch>
                  <a:fillRect l="-849" t="-2740" b="-10959"/>
                </a:stretch>
              </a:blipFill>
            </p:spPr>
            <p:txBody>
              <a:bodyPr/>
              <a:lstStyle/>
              <a:p>
                <a:r>
                  <a:rPr lang="ja-JP" altLang="en-US">
                    <a:noFill/>
                  </a:rPr>
                  <a:t> </a:t>
                </a:r>
              </a:p>
            </p:txBody>
          </p:sp>
        </mc:Fallback>
      </mc:AlternateContent>
      <p:sp>
        <p:nvSpPr>
          <p:cNvPr id="33" name="テキスト ボックス 32">
            <a:extLst>
              <a:ext uri="{FF2B5EF4-FFF2-40B4-BE49-F238E27FC236}">
                <a16:creationId xmlns:a16="http://schemas.microsoft.com/office/drawing/2014/main" id="{6F1ED1B3-6A51-4C9F-BCF3-F1B668D49AFA}"/>
              </a:ext>
            </a:extLst>
          </p:cNvPr>
          <p:cNvSpPr txBox="1"/>
          <p:nvPr/>
        </p:nvSpPr>
        <p:spPr>
          <a:xfrm>
            <a:off x="6193078" y="4342691"/>
            <a:ext cx="5998922" cy="1200329"/>
          </a:xfrm>
          <a:prstGeom prst="rect">
            <a:avLst/>
          </a:prstGeom>
          <a:noFill/>
        </p:spPr>
        <p:txBody>
          <a:bodyPr wrap="square">
            <a:spAutoFit/>
          </a:bodyPr>
          <a:lstStyle/>
          <a:p>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Since only selected non-reacted particles can be transported to downstream by dipole magnets, </a:t>
            </a:r>
            <a:r>
              <a:rPr lang="en" altLang="ja-JP" i="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TOF</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must be measured within </a:t>
            </a:r>
            <a:r>
              <a:rPr lang="en" altLang="ja-JP" b="1" u="sng"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 short flight path (~2 m)</a:t>
            </a:r>
            <a:r>
              <a:rPr lang="en"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between the reaction target and the next dipole magnet.</a:t>
            </a:r>
            <a:endParaRPr lang="ja-JP" altLang="en-US">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35" name="テキスト ボックス 34">
            <a:extLst>
              <a:ext uri="{FF2B5EF4-FFF2-40B4-BE49-F238E27FC236}">
                <a16:creationId xmlns:a16="http://schemas.microsoft.com/office/drawing/2014/main" id="{6580D44B-EC3F-8315-7EE9-DCCAD7DFC4B4}"/>
              </a:ext>
            </a:extLst>
          </p:cNvPr>
          <p:cNvSpPr txBox="1"/>
          <p:nvPr/>
        </p:nvSpPr>
        <p:spPr>
          <a:xfrm>
            <a:off x="6193078" y="5658538"/>
            <a:ext cx="5963783" cy="646331"/>
          </a:xfrm>
          <a:prstGeom prst="rect">
            <a:avLst/>
          </a:prstGeom>
          <a:noFill/>
        </p:spPr>
        <p:txBody>
          <a:bodyPr wrap="square">
            <a:spAutoFit/>
          </a:bodyPr>
          <a:lstStyle/>
          <a:p>
            <a:r>
              <a:rPr lang="en"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en"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Development of a fast plastic scintillation detector with excellent time resolution is required.</a:t>
            </a:r>
            <a:endParaRPr lang="ja-JP" altLang="en-US" b="1">
              <a:solidFill>
                <a:srgbClr val="FF0000"/>
              </a:solidFill>
              <a:latin typeface="Helvetica Neue" panose="02000503000000020004" pitchFamily="2" charset="0"/>
              <a:cs typeface="Helvetica Neue" panose="02000503000000020004" pitchFamily="2" charset="0"/>
            </a:endParaRPr>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E6C6FBBD-AAAE-CD70-4595-8530E1775853}"/>
                  </a:ext>
                </a:extLst>
              </p:cNvPr>
              <p:cNvSpPr txBox="1"/>
              <p:nvPr/>
            </p:nvSpPr>
            <p:spPr>
              <a:xfrm>
                <a:off x="1521795" y="1386155"/>
                <a:ext cx="1332465" cy="7021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18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m:t>
                      </m:r>
                      <m:r>
                        <a:rPr lang="en-US" altLang="ja-JP" sz="18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𝑬</m:t>
                      </m:r>
                      <m:r>
                        <a:rPr lang="el-GR" altLang="ja-JP" sz="1800" b="1" i="1">
                          <a:solidFill>
                            <a:srgbClr val="FF0000"/>
                          </a:solidFill>
                          <a:latin typeface="Cambria Math" panose="02040503050406030204" pitchFamily="18" charset="0"/>
                          <a:ea typeface="Cambria Math" panose="02040503050406030204" pitchFamily="18" charset="0"/>
                          <a:cs typeface="Helvetica Neue" panose="02000503000000020004" pitchFamily="2" charset="0"/>
                        </a:rPr>
                        <m:t>∝</m:t>
                      </m:r>
                      <m:f>
                        <m:fPr>
                          <m:ctrlPr>
                            <a:rPr lang="el-GR" altLang="ja-JP" sz="1800" b="1" i="1">
                              <a:solidFill>
                                <a:srgbClr val="FF0000"/>
                              </a:solidFill>
                              <a:latin typeface="Cambria Math" panose="02040503050406030204" pitchFamily="18" charset="0"/>
                              <a:ea typeface="Cambria Math" panose="02040503050406030204" pitchFamily="18" charset="0"/>
                              <a:cs typeface="Helvetica Neue" panose="02000503000000020004" pitchFamily="2" charset="0"/>
                            </a:rPr>
                          </m:ctrlPr>
                        </m:fPr>
                        <m:num>
                          <m:sSup>
                            <m:sSupPr>
                              <m:ctrlPr>
                                <a:rPr lang="el-GR" altLang="ja-JP" sz="18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ctrlPr>
                            </m:sSupPr>
                            <m:e>
                              <m:r>
                                <a:rPr lang="en-US" altLang="ja-JP" sz="18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𝒁</m:t>
                              </m:r>
                            </m:e>
                            <m:sup>
                              <m:r>
                                <a:rPr lang="en-US" altLang="ja-JP" sz="18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𝟐</m:t>
                              </m:r>
                            </m:sup>
                          </m:sSup>
                        </m:num>
                        <m:den>
                          <m:sSup>
                            <m:sSupPr>
                              <m:ctrlPr>
                                <a:rPr lang="en-US" altLang="ja-JP" sz="18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ctrlPr>
                            </m:sSupPr>
                            <m:e>
                              <m:r>
                                <a:rPr lang="el-GR" altLang="ja-JP" sz="1800" b="1" i="1">
                                  <a:solidFill>
                                    <a:srgbClr val="FF0000"/>
                                  </a:solidFill>
                                  <a:latin typeface="Cambria Math" panose="02040503050406030204" pitchFamily="18" charset="0"/>
                                  <a:ea typeface="Cambria Math" panose="02040503050406030204" pitchFamily="18" charset="0"/>
                                  <a:cs typeface="Helvetica Neue" panose="02000503000000020004" pitchFamily="2" charset="0"/>
                                </a:rPr>
                                <m:t>𝜷</m:t>
                              </m:r>
                            </m:e>
                            <m:sup>
                              <m:r>
                                <a:rPr lang="en-US" altLang="ja-JP" sz="18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𝟐</m:t>
                              </m:r>
                            </m:sup>
                          </m:sSup>
                        </m:den>
                      </m:f>
                    </m:oMath>
                  </m:oMathPara>
                </a14:m>
                <a:endParaRPr lang="ja-JP" altLang="en-US">
                  <a:solidFill>
                    <a:srgbClr val="FF0000"/>
                  </a:solidFill>
                </a:endParaRPr>
              </a:p>
            </p:txBody>
          </p:sp>
        </mc:Choice>
        <mc:Fallback xmlns="">
          <p:sp>
            <p:nvSpPr>
              <p:cNvPr id="37" name="テキスト ボックス 36">
                <a:extLst>
                  <a:ext uri="{FF2B5EF4-FFF2-40B4-BE49-F238E27FC236}">
                    <a16:creationId xmlns:a16="http://schemas.microsoft.com/office/drawing/2014/main" id="{E6C6FBBD-AAAE-CD70-4595-8530E1775853}"/>
                  </a:ext>
                </a:extLst>
              </p:cNvPr>
              <p:cNvSpPr txBox="1">
                <a:spLocks noRot="1" noChangeAspect="1" noMove="1" noResize="1" noEditPoints="1" noAdjustHandles="1" noChangeArrowheads="1" noChangeShapeType="1" noTextEdit="1"/>
              </p:cNvSpPr>
              <p:nvPr/>
            </p:nvSpPr>
            <p:spPr>
              <a:xfrm>
                <a:off x="1521795" y="1386155"/>
                <a:ext cx="1332465" cy="702115"/>
              </a:xfrm>
              <a:prstGeom prst="rect">
                <a:avLst/>
              </a:prstGeom>
              <a:blipFill>
                <a:blip r:embed="rId11"/>
                <a:stretch>
                  <a:fillRect b="-87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B215A747-57E4-74E7-F036-233089171A8F}"/>
                  </a:ext>
                </a:extLst>
              </p:cNvPr>
              <p:cNvSpPr txBox="1"/>
              <p:nvPr/>
            </p:nvSpPr>
            <p:spPr>
              <a:xfrm>
                <a:off x="231071" y="6273818"/>
                <a:ext cx="2545065" cy="430887"/>
              </a:xfrm>
              <a:prstGeom prst="rect">
                <a:avLst/>
              </a:prstGeom>
              <a:noFill/>
            </p:spPr>
            <p:txBody>
              <a:bodyPr wrap="square">
                <a:spAutoFit/>
              </a:bodyPr>
              <a:lstStyle/>
              <a:p>
                <a:r>
                  <a:rPr lang="en" altLang="ja-JP" sz="1100" dirty="0">
                    <a:latin typeface="Helvetica Neue" panose="02000503000000020004" pitchFamily="2" charset="0"/>
                    <a:ea typeface="Helvetica Neue" panose="02000503000000020004" pitchFamily="2" charset="0"/>
                    <a:cs typeface="Helvetica Neue" panose="02000503000000020004" pitchFamily="2" charset="0"/>
                  </a:rPr>
                  <a:t>The correlation between </a:t>
                </a:r>
                <a14:m>
                  <m:oMath xmlns:m="http://schemas.openxmlformats.org/officeDocument/2006/math">
                    <m:r>
                      <a:rPr lang="en-US" altLang="ja-JP" sz="1100" b="0" i="1">
                        <a:latin typeface="Cambria Math" panose="02040503050406030204" pitchFamily="18" charset="0"/>
                        <a:ea typeface="Cambria Math" panose="02040503050406030204" pitchFamily="18" charset="0"/>
                        <a:cs typeface="Helvetica Neue" panose="02000503000000020004" pitchFamily="2" charset="0"/>
                      </a:rPr>
                      <m:t>∆</m:t>
                    </m:r>
                    <m:r>
                      <a:rPr lang="en-US" altLang="ja-JP" sz="1100" b="0" i="1">
                        <a:latin typeface="Cambria Math" panose="02040503050406030204" pitchFamily="18" charset="0"/>
                        <a:ea typeface="Cambria Math" panose="02040503050406030204" pitchFamily="18" charset="0"/>
                        <a:cs typeface="Helvetica Neue" panose="02000503000000020004" pitchFamily="2" charset="0"/>
                      </a:rPr>
                      <m:t>𝐸</m:t>
                    </m:r>
                  </m:oMath>
                </a14:m>
                <a:r>
                  <a:rPr lang="en-US" altLang="ja-JP" sz="1100" dirty="0">
                    <a:latin typeface="Helvetica Neue" panose="02000503000000020004" pitchFamily="2" charset="0"/>
                    <a:ea typeface="Helvetica Neue" panose="02000503000000020004" pitchFamily="2" charset="0"/>
                    <a:cs typeface="Helvetica Neue" panose="02000503000000020004" pitchFamily="2" charset="0"/>
                  </a:rPr>
                  <a:t> </a:t>
                </a:r>
                <a:r>
                  <a:rPr lang="en" altLang="ja-JP" sz="1100" dirty="0">
                    <a:latin typeface="Helvetica Neue" panose="02000503000000020004" pitchFamily="2" charset="0"/>
                    <a:ea typeface="Helvetica Neue" panose="02000503000000020004" pitchFamily="2" charset="0"/>
                    <a:cs typeface="Helvetica Neue" panose="02000503000000020004" pitchFamily="2" charset="0"/>
                  </a:rPr>
                  <a:t>and </a:t>
                </a:r>
                <a14:m>
                  <m:oMath xmlns:m="http://schemas.openxmlformats.org/officeDocument/2006/math">
                    <m:r>
                      <a:rPr lang="el-GR" altLang="ja-JP" sz="1100" b="0" i="1">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𝛽</m:t>
                    </m:r>
                  </m:oMath>
                </a14:m>
                <a:r>
                  <a:rPr lang="el-GR" altLang="ja-JP" sz="1100" dirty="0">
                    <a:latin typeface="Helvetica Neue" panose="02000503000000020004" pitchFamily="2" charset="0"/>
                    <a:ea typeface="Helvetica Neue" panose="02000503000000020004" pitchFamily="2" charset="0"/>
                    <a:cs typeface="Helvetica Neue" panose="02000503000000020004" pitchFamily="2" charset="0"/>
                  </a:rPr>
                  <a:t> </a:t>
                </a:r>
                <a:r>
                  <a:rPr lang="en" altLang="ja-JP" sz="1100" dirty="0">
                    <a:latin typeface="Helvetica Neue" panose="02000503000000020004" pitchFamily="2" charset="0"/>
                    <a:ea typeface="Helvetica Neue" panose="02000503000000020004" pitchFamily="2" charset="0"/>
                    <a:cs typeface="Helvetica Neue" panose="02000503000000020004" pitchFamily="2" charset="0"/>
                  </a:rPr>
                  <a:t>around </a:t>
                </a:r>
                <a:r>
                  <a:rPr lang="en" altLang="ja-JP" sz="1100" baseline="30000" dirty="0">
                    <a:latin typeface="Helvetica Neue" panose="02000503000000020004" pitchFamily="2" charset="0"/>
                    <a:ea typeface="Helvetica Neue" panose="02000503000000020004" pitchFamily="2" charset="0"/>
                    <a:cs typeface="Helvetica Neue" panose="02000503000000020004" pitchFamily="2" charset="0"/>
                  </a:rPr>
                  <a:t>124</a:t>
                </a:r>
                <a:r>
                  <a:rPr lang="en" altLang="ja-JP" sz="1100" dirty="0">
                    <a:latin typeface="Helvetica Neue" panose="02000503000000020004" pitchFamily="2" charset="0"/>
                    <a:ea typeface="Helvetica Neue" panose="02000503000000020004" pitchFamily="2" charset="0"/>
                    <a:cs typeface="Helvetica Neue" panose="02000503000000020004" pitchFamily="2" charset="0"/>
                  </a:rPr>
                  <a:t>Sn.</a:t>
                </a:r>
                <a:endParaRPr lang="ja-JP" altLang="en-US" sz="1100">
                  <a:latin typeface="Helvetica Neue" panose="02000503000000020004" pitchFamily="2" charset="0"/>
                  <a:cs typeface="Helvetica Neue" panose="02000503000000020004" pitchFamily="2" charset="0"/>
                </a:endParaRPr>
              </a:p>
            </p:txBody>
          </p:sp>
        </mc:Choice>
        <mc:Fallback xmlns="">
          <p:sp>
            <p:nvSpPr>
              <p:cNvPr id="39" name="テキスト ボックス 38">
                <a:extLst>
                  <a:ext uri="{FF2B5EF4-FFF2-40B4-BE49-F238E27FC236}">
                    <a16:creationId xmlns:a16="http://schemas.microsoft.com/office/drawing/2014/main" id="{B215A747-57E4-74E7-F036-233089171A8F}"/>
                  </a:ext>
                </a:extLst>
              </p:cNvPr>
              <p:cNvSpPr txBox="1">
                <a:spLocks noRot="1" noChangeAspect="1" noMove="1" noResize="1" noEditPoints="1" noAdjustHandles="1" noChangeArrowheads="1" noChangeShapeType="1" noTextEdit="1"/>
              </p:cNvSpPr>
              <p:nvPr/>
            </p:nvSpPr>
            <p:spPr>
              <a:xfrm>
                <a:off x="231071" y="6273818"/>
                <a:ext cx="2545065" cy="430887"/>
              </a:xfrm>
              <a:prstGeom prst="rect">
                <a:avLst/>
              </a:prstGeom>
              <a:blipFill>
                <a:blip r:embed="rId12"/>
                <a:stretch>
                  <a:fillRect b="-8571"/>
                </a:stretch>
              </a:blipFill>
            </p:spPr>
            <p:txBody>
              <a:bodyPr/>
              <a:lstStyle/>
              <a:p>
                <a:r>
                  <a:rPr lang="ja-JP" altLang="en-US">
                    <a:noFill/>
                  </a:rPr>
                  <a:t> </a:t>
                </a:r>
              </a:p>
            </p:txBody>
          </p:sp>
        </mc:Fallback>
      </mc:AlternateContent>
      <p:pic>
        <p:nvPicPr>
          <p:cNvPr id="40" name="図 39">
            <a:extLst>
              <a:ext uri="{FF2B5EF4-FFF2-40B4-BE49-F238E27FC236}">
                <a16:creationId xmlns:a16="http://schemas.microsoft.com/office/drawing/2014/main" id="{5E6A8C73-6E1E-A138-BB6B-2A774F57782E}"/>
              </a:ext>
            </a:extLst>
          </p:cNvPr>
          <p:cNvPicPr>
            <a:picLocks noChangeAspect="1"/>
          </p:cNvPicPr>
          <p:nvPr/>
        </p:nvPicPr>
        <p:blipFill>
          <a:blip r:embed="rId13"/>
          <a:stretch>
            <a:fillRect/>
          </a:stretch>
        </p:blipFill>
        <p:spPr>
          <a:xfrm>
            <a:off x="2843409" y="4374480"/>
            <a:ext cx="3275677" cy="1932281"/>
          </a:xfrm>
          <a:prstGeom prst="rect">
            <a:avLst/>
          </a:prstGeom>
        </p:spPr>
      </p:pic>
      <p:sp>
        <p:nvSpPr>
          <p:cNvPr id="41" name="Total charge (Z)-changing reaction">
            <a:extLst>
              <a:ext uri="{FF2B5EF4-FFF2-40B4-BE49-F238E27FC236}">
                <a16:creationId xmlns:a16="http://schemas.microsoft.com/office/drawing/2014/main" id="{64B2B43E-0D30-0550-BE89-ABC42DCD07DC}"/>
              </a:ext>
            </a:extLst>
          </p:cNvPr>
          <p:cNvSpPr txBox="1"/>
          <p:nvPr/>
        </p:nvSpPr>
        <p:spPr>
          <a:xfrm>
            <a:off x="2838690" y="4059455"/>
            <a:ext cx="2547108" cy="287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gn="l" defTabSz="584200">
              <a:defRPr sz="2400">
                <a:solidFill>
                  <a:srgbClr val="424242"/>
                </a:solidFill>
                <a:latin typeface="Times New Roman"/>
                <a:ea typeface="Times New Roman"/>
                <a:cs typeface="Times New Roman"/>
                <a:sym typeface="Times New Roman"/>
              </a:defRPr>
            </a:pPr>
            <a:r>
              <a:rPr sz="1200" dirty="0">
                <a:latin typeface="Helvetica Neue" panose="02000503000000020004" pitchFamily="2" charset="0"/>
                <a:ea typeface="Helvetica Neue" panose="02000503000000020004" pitchFamily="2" charset="0"/>
                <a:cs typeface="Helvetica Neue" panose="02000503000000020004" pitchFamily="2" charset="0"/>
              </a:rPr>
              <a:t>Total </a:t>
            </a:r>
            <a:r>
              <a:rPr sz="1200" b="1" dirty="0">
                <a:latin typeface="Helvetica Neue" panose="02000503000000020004" pitchFamily="2" charset="0"/>
                <a:ea typeface="Helvetica Neue" panose="02000503000000020004" pitchFamily="2" charset="0"/>
                <a:cs typeface="Helvetica Neue" panose="02000503000000020004" pitchFamily="2" charset="0"/>
              </a:rPr>
              <a:t>charge (</a:t>
            </a:r>
            <a:r>
              <a:rPr sz="1200" b="1" i="1" dirty="0">
                <a:latin typeface="Helvetica Neue" panose="02000503000000020004" pitchFamily="2" charset="0"/>
                <a:ea typeface="Helvetica Neue" panose="02000503000000020004" pitchFamily="2" charset="0"/>
                <a:cs typeface="Helvetica Neue" panose="02000503000000020004" pitchFamily="2" charset="0"/>
              </a:rPr>
              <a:t>Z</a:t>
            </a:r>
            <a:r>
              <a:rPr sz="1200" b="1" dirty="0">
                <a:latin typeface="Helvetica Neue" panose="02000503000000020004" pitchFamily="2" charset="0"/>
                <a:ea typeface="Helvetica Neue" panose="02000503000000020004" pitchFamily="2" charset="0"/>
                <a:cs typeface="Helvetica Neue" panose="02000503000000020004" pitchFamily="2" charset="0"/>
              </a:rPr>
              <a:t>)-changing</a:t>
            </a:r>
            <a:r>
              <a:rPr sz="1200" dirty="0">
                <a:latin typeface="Helvetica Neue" panose="02000503000000020004" pitchFamily="2" charset="0"/>
                <a:ea typeface="Helvetica Neue" panose="02000503000000020004" pitchFamily="2" charset="0"/>
                <a:cs typeface="Helvetica Neue" panose="02000503000000020004" pitchFamily="2" charset="0"/>
              </a:rPr>
              <a:t> reaction</a:t>
            </a:r>
          </a:p>
        </p:txBody>
      </p:sp>
      <p:sp>
        <p:nvSpPr>
          <p:cNvPr id="42" name="Charge-changing cross section σCC">
            <a:extLst>
              <a:ext uri="{FF2B5EF4-FFF2-40B4-BE49-F238E27FC236}">
                <a16:creationId xmlns:a16="http://schemas.microsoft.com/office/drawing/2014/main" id="{1B0973A8-C5EB-244D-7BEF-236D64BD26DF}"/>
              </a:ext>
            </a:extLst>
          </p:cNvPr>
          <p:cNvSpPr txBox="1"/>
          <p:nvPr/>
        </p:nvSpPr>
        <p:spPr>
          <a:xfrm>
            <a:off x="2843409" y="3787378"/>
            <a:ext cx="3111236"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gn="l" defTabSz="584200">
              <a:defRPr sz="2800">
                <a:solidFill>
                  <a:srgbClr val="FA4337"/>
                </a:solidFill>
                <a:latin typeface="Times New Roman"/>
                <a:ea typeface="Times New Roman"/>
                <a:cs typeface="Times New Roman"/>
                <a:sym typeface="Times New Roman"/>
              </a:defRPr>
            </a:pPr>
            <a:r>
              <a:rPr sz="1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Charge-changing cross section </a:t>
            </a:r>
            <a:r>
              <a:rPr sz="1400" b="1" i="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σ</a:t>
            </a:r>
            <a:r>
              <a:rPr sz="1400" b="1" baseline="-5999"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CC</a:t>
            </a:r>
            <a:endParaRPr sz="1400" b="1" baseline="-5999"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mc:AlternateContent xmlns:mc="http://schemas.openxmlformats.org/markup-compatibility/2006" xmlns:a14="http://schemas.microsoft.com/office/drawing/2010/main">
        <mc:Choice Requires="a14">
          <p:sp>
            <p:nvSpPr>
              <p:cNvPr id="43" name="テキスト">
                <a:extLst>
                  <a:ext uri="{FF2B5EF4-FFF2-40B4-BE49-F238E27FC236}">
                    <a16:creationId xmlns:a16="http://schemas.microsoft.com/office/drawing/2014/main" id="{1CAA2D9B-D70E-A829-0A48-4DA5E0234E67}"/>
                  </a:ext>
                </a:extLst>
              </p:cNvPr>
              <p:cNvSpPr txBox="1"/>
              <p:nvPr/>
            </p:nvSpPr>
            <p:spPr>
              <a:xfrm>
                <a:off x="3358427" y="6396259"/>
                <a:ext cx="1916358" cy="406522"/>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50800" tIns="50800" rIns="50800" bIns="50800">
                <a:spAutoFit/>
              </a:bodyPr>
              <a:lstStyle>
                <a:lvl1pPr algn="l" defTabSz="584200">
                  <a:defRPr sz="2800">
                    <a:solidFill>
                      <a:srgbClr val="424242"/>
                    </a:solidFill>
                    <a:latin typeface="Times New Roman"/>
                    <a:ea typeface="Times New Roman"/>
                    <a:cs typeface="Times New Roman"/>
                    <a:sym typeface="Times New Roman"/>
                  </a:defRPr>
                </a:lvl1pPr>
              </a:lstStyle>
              <a:p>
                <a:pPr/>
                <a14:m>
                  <m:oMathPara xmlns:m="http://schemas.openxmlformats.org/officeDocument/2006/math">
                    <m:oMathParaPr>
                      <m:jc m:val="left"/>
                    </m:oMathParaPr>
                    <m:oMath xmlns:m="http://schemas.openxmlformats.org/officeDocument/2006/math">
                      <m:sSub>
                        <m:sSubPr>
                          <m:ctrlPr>
                            <a:rPr sz="1800" i="1">
                              <a:solidFill>
                                <a:srgbClr val="FF0000"/>
                              </a:solidFill>
                              <a:latin typeface="Cambria Math" panose="02040503050406030204" pitchFamily="18" charset="0"/>
                            </a:rPr>
                          </m:ctrlPr>
                        </m:sSubPr>
                        <m:e>
                          <m:r>
                            <a:rPr sz="1800" b="0" i="1">
                              <a:solidFill>
                                <a:srgbClr val="FF0000"/>
                              </a:solidFill>
                              <a:latin typeface="Cambria Math" panose="02040503050406030204" pitchFamily="18" charset="0"/>
                            </a:rPr>
                            <m:t>𝜎</m:t>
                          </m:r>
                        </m:e>
                        <m:sub>
                          <m:r>
                            <a:rPr sz="1800" b="0" i="1">
                              <a:solidFill>
                                <a:srgbClr val="FF0000"/>
                              </a:solidFill>
                              <a:latin typeface="Cambria Math" panose="02040503050406030204" pitchFamily="18" charset="0"/>
                            </a:rPr>
                            <m:t>𝐶𝐶</m:t>
                          </m:r>
                        </m:sub>
                      </m:sSub>
                      <m:r>
                        <a:rPr sz="1800" b="0" i="1">
                          <a:solidFill>
                            <a:srgbClr val="424242"/>
                          </a:solidFill>
                          <a:latin typeface="Cambria Math" panose="02040503050406030204" pitchFamily="18" charset="0"/>
                        </a:rPr>
                        <m:t>∼</m:t>
                      </m:r>
                      <m:r>
                        <a:rPr sz="1800" b="0" i="1">
                          <a:solidFill>
                            <a:srgbClr val="424242"/>
                          </a:solidFill>
                          <a:latin typeface="Cambria Math" panose="02040503050406030204" pitchFamily="18" charset="0"/>
                        </a:rPr>
                        <m:t>𝜋</m:t>
                      </m:r>
                      <m:r>
                        <a:rPr sz="1800" b="0" i="1">
                          <a:solidFill>
                            <a:srgbClr val="424242"/>
                          </a:solidFill>
                          <a:latin typeface="Cambria Math" panose="02040503050406030204" pitchFamily="18" charset="0"/>
                        </a:rPr>
                        <m:t>(</m:t>
                      </m:r>
                      <m:sSub>
                        <m:sSubPr>
                          <m:ctrlPr>
                            <a:rPr sz="1800" i="1">
                              <a:solidFill>
                                <a:srgbClr val="424242"/>
                              </a:solidFill>
                              <a:latin typeface="Cambria Math" panose="02040503050406030204" pitchFamily="18" charset="0"/>
                            </a:rPr>
                          </m:ctrlPr>
                        </m:sSubPr>
                        <m:e>
                          <m:r>
                            <a:rPr sz="1800" b="0" i="1">
                              <a:solidFill>
                                <a:srgbClr val="FF0000"/>
                              </a:solidFill>
                              <a:latin typeface="Cambria Math" panose="02040503050406030204" pitchFamily="18" charset="0"/>
                            </a:rPr>
                            <m:t>𝑟</m:t>
                          </m:r>
                        </m:e>
                        <m:sub>
                          <m:r>
                            <a:rPr sz="1800" b="0" i="1">
                              <a:solidFill>
                                <a:srgbClr val="FF0000"/>
                              </a:solidFill>
                              <a:latin typeface="Cambria Math" panose="02040503050406030204" pitchFamily="18" charset="0"/>
                            </a:rPr>
                            <m:t>𝑝</m:t>
                          </m:r>
                        </m:sub>
                      </m:sSub>
                      <m:r>
                        <a:rPr sz="1800" b="0" i="1">
                          <a:solidFill>
                            <a:srgbClr val="424242"/>
                          </a:solidFill>
                          <a:latin typeface="Cambria Math" panose="02040503050406030204" pitchFamily="18" charset="0"/>
                        </a:rPr>
                        <m:t>+</m:t>
                      </m:r>
                      <m:sSub>
                        <m:sSubPr>
                          <m:ctrlPr>
                            <a:rPr sz="1800" i="1">
                              <a:solidFill>
                                <a:srgbClr val="424242"/>
                              </a:solidFill>
                              <a:latin typeface="Cambria Math" panose="02040503050406030204" pitchFamily="18" charset="0"/>
                            </a:rPr>
                          </m:ctrlPr>
                        </m:sSubPr>
                        <m:e>
                          <m:r>
                            <a:rPr sz="1800" b="0" i="1">
                              <a:solidFill>
                                <a:srgbClr val="424242"/>
                              </a:solidFill>
                              <a:latin typeface="Cambria Math" panose="02040503050406030204" pitchFamily="18" charset="0"/>
                            </a:rPr>
                            <m:t>𝑟</m:t>
                          </m:r>
                        </m:e>
                        <m:sub>
                          <m:r>
                            <a:rPr sz="1800" b="0" i="1">
                              <a:solidFill>
                                <a:srgbClr val="424242"/>
                              </a:solidFill>
                              <a:latin typeface="Cambria Math" panose="02040503050406030204" pitchFamily="18" charset="0"/>
                            </a:rPr>
                            <m:t>𝑇</m:t>
                          </m:r>
                        </m:sub>
                      </m:sSub>
                      <m:sSup>
                        <m:sSupPr>
                          <m:ctrlPr>
                            <a:rPr sz="1800" i="1">
                              <a:solidFill>
                                <a:srgbClr val="424242"/>
                              </a:solidFill>
                              <a:latin typeface="Cambria Math" panose="02040503050406030204" pitchFamily="18" charset="0"/>
                            </a:rPr>
                          </m:ctrlPr>
                        </m:sSupPr>
                        <m:e>
                          <m:r>
                            <a:rPr sz="1800" b="0" i="1">
                              <a:solidFill>
                                <a:srgbClr val="424242"/>
                              </a:solidFill>
                              <a:latin typeface="Cambria Math" panose="02040503050406030204" pitchFamily="18" charset="0"/>
                            </a:rPr>
                            <m:t>)</m:t>
                          </m:r>
                        </m:e>
                        <m:sup>
                          <m:r>
                            <a:rPr sz="1800" b="0" i="1">
                              <a:solidFill>
                                <a:srgbClr val="424242"/>
                              </a:solidFill>
                              <a:latin typeface="Cambria Math" panose="02040503050406030204" pitchFamily="18" charset="0"/>
                            </a:rPr>
                            <m:t>2</m:t>
                          </m:r>
                        </m:sup>
                      </m:sSup>
                    </m:oMath>
                  </m:oMathPara>
                </a14:m>
                <a:endParaRPr sz="1800" dirty="0">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43" name="テキスト">
                <a:extLst>
                  <a:ext uri="{FF2B5EF4-FFF2-40B4-BE49-F238E27FC236}">
                    <a16:creationId xmlns:a16="http://schemas.microsoft.com/office/drawing/2014/main" id="{1CAA2D9B-D70E-A829-0A48-4DA5E0234E67}"/>
                  </a:ext>
                </a:extLst>
              </p:cNvPr>
              <p:cNvSpPr txBox="1">
                <a:spLocks noRot="1" noChangeAspect="1" noMove="1" noResize="1" noEditPoints="1" noAdjustHandles="1" noChangeArrowheads="1" noChangeShapeType="1" noTextEdit="1"/>
              </p:cNvSpPr>
              <p:nvPr/>
            </p:nvSpPr>
            <p:spPr>
              <a:xfrm>
                <a:off x="3358427" y="6396259"/>
                <a:ext cx="1916358" cy="406522"/>
              </a:xfrm>
              <a:prstGeom prst="rect">
                <a:avLst/>
              </a:prstGeom>
              <a:blipFill>
                <a:blip r:embed="rId14"/>
                <a:stretch>
                  <a:fillRect b="-9091"/>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05492650-E313-5A3E-2470-C84CEF213EF5}"/>
                  </a:ext>
                </a:extLst>
              </p:cNvPr>
              <p:cNvSpPr txBox="1"/>
              <p:nvPr/>
            </p:nvSpPr>
            <p:spPr>
              <a:xfrm>
                <a:off x="231071" y="767213"/>
                <a:ext cx="4673899" cy="646331"/>
              </a:xfrm>
              <a:prstGeom prst="rect">
                <a:avLst/>
              </a:prstGeom>
              <a:noFill/>
            </p:spPr>
            <p:txBody>
              <a:bodyPr wrap="square">
                <a:spAutoFit/>
              </a:bodyPr>
              <a:lstStyle/>
              <a:p>
                <a:r>
                  <a:rPr kumimoji="1" lang="en-US" altLang="ja-JP" sz="1800" b="1" dirty="0">
                    <a:latin typeface="Helvetica Neue" panose="02000503000000020004" pitchFamily="2" charset="0"/>
                    <a:ea typeface="Helvetica Neue" panose="02000503000000020004" pitchFamily="2" charset="0"/>
                    <a:cs typeface="Helvetica Neue" panose="02000503000000020004" pitchFamily="2" charset="0"/>
                  </a:rPr>
                  <a:t>Purpose : Atomic-Number Identification for </a:t>
                </a:r>
                <a14:m>
                  <m:oMath xmlns:m="http://schemas.openxmlformats.org/officeDocument/2006/math">
                    <m:sSub>
                      <m:sSubPr>
                        <m:ctrlPr>
                          <a:rPr lang="en" altLang="ja-JP" i="1">
                            <a:solidFill>
                              <a:schemeClr val="tx1">
                                <a:lumMod val="75000"/>
                                <a:lumOff val="25000"/>
                              </a:schemeClr>
                            </a:solidFill>
                            <a:latin typeface="Cambria Math" panose="02040503050406030204" pitchFamily="18" charset="0"/>
                          </a:rPr>
                        </m:ctrlPr>
                      </m:sSubPr>
                      <m:e>
                        <m:r>
                          <a:rPr lang="en" altLang="ja-JP" i="1">
                            <a:solidFill>
                              <a:schemeClr val="tx1">
                                <a:lumMod val="75000"/>
                                <a:lumOff val="25000"/>
                              </a:schemeClr>
                            </a:solidFill>
                            <a:latin typeface="Cambria Math" panose="02040503050406030204" pitchFamily="18" charset="0"/>
                            <a:ea typeface="Cambria Math" panose="02040503050406030204" pitchFamily="18" charset="0"/>
                          </a:rPr>
                          <m:t>𝜎</m:t>
                        </m:r>
                      </m:e>
                      <m:sub>
                        <m:r>
                          <a:rPr lang="en-US" altLang="ja-JP" i="1">
                            <a:solidFill>
                              <a:schemeClr val="tx1">
                                <a:lumMod val="75000"/>
                                <a:lumOff val="25000"/>
                              </a:schemeClr>
                            </a:solidFill>
                            <a:latin typeface="Cambria Math" panose="02040503050406030204" pitchFamily="18" charset="0"/>
                          </a:rPr>
                          <m:t>𝐶𝐶</m:t>
                        </m:r>
                      </m:sub>
                    </m:sSub>
                    <m:r>
                      <a:rPr lang="en-US" altLang="ja-JP" i="1">
                        <a:solidFill>
                          <a:schemeClr val="tx1">
                            <a:lumMod val="75000"/>
                            <a:lumOff val="25000"/>
                          </a:schemeClr>
                        </a:solidFill>
                        <a:latin typeface="Cambria Math" panose="02040503050406030204" pitchFamily="18" charset="0"/>
                      </a:rPr>
                      <m:t> </m:t>
                    </m:r>
                  </m:oMath>
                </a14:m>
                <a:r>
                  <a:rPr kumimoji="1" lang="en-US" altLang="ja-JP" sz="1800" b="1" dirty="0">
                    <a:latin typeface="Helvetica Neue" panose="02000503000000020004" pitchFamily="2" charset="0"/>
                    <a:ea typeface="Helvetica Neue" panose="02000503000000020004" pitchFamily="2" charset="0"/>
                    <a:cs typeface="Helvetica Neue" panose="02000503000000020004" pitchFamily="2" charset="0"/>
                  </a:rPr>
                  <a:t> of Sn isotopes</a:t>
                </a:r>
                <a:endParaRPr lang="ja-JP" altLang="en-US"/>
              </a:p>
            </p:txBody>
          </p:sp>
        </mc:Choice>
        <mc:Fallback xmlns="">
          <p:sp>
            <p:nvSpPr>
              <p:cNvPr id="45" name="テキスト ボックス 44">
                <a:extLst>
                  <a:ext uri="{FF2B5EF4-FFF2-40B4-BE49-F238E27FC236}">
                    <a16:creationId xmlns:a16="http://schemas.microsoft.com/office/drawing/2014/main" id="{05492650-E313-5A3E-2470-C84CEF213EF5}"/>
                  </a:ext>
                </a:extLst>
              </p:cNvPr>
              <p:cNvSpPr txBox="1">
                <a:spLocks noRot="1" noChangeAspect="1" noMove="1" noResize="1" noEditPoints="1" noAdjustHandles="1" noChangeArrowheads="1" noChangeShapeType="1" noTextEdit="1"/>
              </p:cNvSpPr>
              <p:nvPr/>
            </p:nvSpPr>
            <p:spPr>
              <a:xfrm>
                <a:off x="231071" y="767213"/>
                <a:ext cx="4673899" cy="646331"/>
              </a:xfrm>
              <a:prstGeom prst="rect">
                <a:avLst/>
              </a:prstGeom>
              <a:blipFill>
                <a:blip r:embed="rId15"/>
                <a:stretch>
                  <a:fillRect l="-1355" t="-3846" b="-115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5224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610D-E9FE-C7CA-2F69-FA7F26B01B30}"/>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D29E2483-5F7D-61B6-7AD6-ABAD3F7878A0}"/>
              </a:ext>
            </a:extLst>
          </p:cNvPr>
          <p:cNvPicPr>
            <a:picLocks noChangeAspect="1"/>
          </p:cNvPicPr>
          <p:nvPr/>
        </p:nvPicPr>
        <p:blipFill>
          <a:blip r:embed="rId3"/>
          <a:srcRect r="50000" b="59197"/>
          <a:stretch>
            <a:fillRect/>
          </a:stretch>
        </p:blipFill>
        <p:spPr>
          <a:xfrm>
            <a:off x="2617075" y="1248043"/>
            <a:ext cx="3886200" cy="2156513"/>
          </a:xfrm>
          <a:prstGeom prst="rect">
            <a:avLst/>
          </a:prstGeom>
        </p:spPr>
      </p:pic>
      <p:grpSp>
        <p:nvGrpSpPr>
          <p:cNvPr id="9" name="グループ化 8">
            <a:extLst>
              <a:ext uri="{FF2B5EF4-FFF2-40B4-BE49-F238E27FC236}">
                <a16:creationId xmlns:a16="http://schemas.microsoft.com/office/drawing/2014/main" id="{1C61D88A-7C89-1744-9432-A7FCB08CE26A}"/>
              </a:ext>
            </a:extLst>
          </p:cNvPr>
          <p:cNvGrpSpPr>
            <a:grpSpLocks noChangeAspect="1"/>
          </p:cNvGrpSpPr>
          <p:nvPr/>
        </p:nvGrpSpPr>
        <p:grpSpPr>
          <a:xfrm>
            <a:off x="799547" y="2154784"/>
            <a:ext cx="1455469" cy="1383371"/>
            <a:chOff x="358011" y="926221"/>
            <a:chExt cx="2120164" cy="2015140"/>
          </a:xfrm>
        </p:grpSpPr>
        <p:pic>
          <p:nvPicPr>
            <p:cNvPr id="5" name="図 4">
              <a:extLst>
                <a:ext uri="{FF2B5EF4-FFF2-40B4-BE49-F238E27FC236}">
                  <a16:creationId xmlns:a16="http://schemas.microsoft.com/office/drawing/2014/main" id="{8B6644E0-5C69-FDD4-7159-C2536B705EB9}"/>
                </a:ext>
              </a:extLst>
            </p:cNvPr>
            <p:cNvPicPr>
              <a:picLocks noChangeAspect="1"/>
            </p:cNvPicPr>
            <p:nvPr/>
          </p:nvPicPr>
          <p:blipFill>
            <a:blip r:embed="rId4"/>
            <a:stretch>
              <a:fillRect/>
            </a:stretch>
          </p:blipFill>
          <p:spPr>
            <a:xfrm>
              <a:off x="358011" y="926221"/>
              <a:ext cx="2120164" cy="2015140"/>
            </a:xfrm>
            <a:prstGeom prst="rect">
              <a:avLst/>
            </a:prstGeom>
          </p:spPr>
        </p:pic>
        <p:sp>
          <p:nvSpPr>
            <p:cNvPr id="8" name="テキスト ボックス 7">
              <a:extLst>
                <a:ext uri="{FF2B5EF4-FFF2-40B4-BE49-F238E27FC236}">
                  <a16:creationId xmlns:a16="http://schemas.microsoft.com/office/drawing/2014/main" id="{42BB801F-3955-9B08-7052-4667E460FA61}"/>
                </a:ext>
              </a:extLst>
            </p:cNvPr>
            <p:cNvSpPr txBox="1"/>
            <p:nvPr/>
          </p:nvSpPr>
          <p:spPr>
            <a:xfrm>
              <a:off x="1133731" y="2558837"/>
              <a:ext cx="1282063" cy="369876"/>
            </a:xfrm>
            <a:prstGeom prst="rect">
              <a:avLst/>
            </a:prstGeom>
            <a:solidFill>
              <a:schemeClr val="bg1"/>
            </a:solidFill>
            <a:ln>
              <a:solidFill>
                <a:schemeClr val="tx1"/>
              </a:solidFill>
            </a:ln>
          </p:spPr>
          <p:txBody>
            <a:bodyPr wrap="square" rtlCol="0">
              <a:spAutoFit/>
            </a:bodyPr>
            <a:lstStyle/>
            <a:p>
              <a:r>
                <a:rPr lang="en-US" altLang="ja-JP" sz="105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Scintillator</a:t>
              </a:r>
              <a:endParaRPr kumimoji="1" lang="ja-JP" altLang="en-US" sz="1050" b="1">
                <a:solidFill>
                  <a:schemeClr val="tx1">
                    <a:lumMod val="75000"/>
                    <a:lumOff val="25000"/>
                  </a:schemeClr>
                </a:solidFill>
                <a:latin typeface="Helvetica Neue" panose="02000503000000020004" pitchFamily="2" charset="0"/>
                <a:cs typeface="Helvetica Neue" panose="02000503000000020004" pitchFamily="2" charset="0"/>
              </a:endParaRPr>
            </a:p>
          </p:txBody>
        </p:sp>
      </p:grpSp>
      <p:sp>
        <p:nvSpPr>
          <p:cNvPr id="10" name="テキスト ボックス 9">
            <a:extLst>
              <a:ext uri="{FF2B5EF4-FFF2-40B4-BE49-F238E27FC236}">
                <a16:creationId xmlns:a16="http://schemas.microsoft.com/office/drawing/2014/main" id="{61D2BC71-E004-485A-B899-F4749AFF4EBA}"/>
              </a:ext>
            </a:extLst>
          </p:cNvPr>
          <p:cNvSpPr txBox="1"/>
          <p:nvPr/>
        </p:nvSpPr>
        <p:spPr>
          <a:xfrm>
            <a:off x="2617075" y="879259"/>
            <a:ext cx="7966842" cy="369332"/>
          </a:xfrm>
          <a:prstGeom prst="rect">
            <a:avLst/>
          </a:prstGeom>
          <a:noFill/>
        </p:spPr>
        <p:txBody>
          <a:bodyPr wrap="square" rtlCol="0">
            <a:spAutoFit/>
          </a:bodyPr>
          <a:lstStyle/>
          <a:p>
            <a:r>
              <a:rPr kumimoji="1" lang="en-US"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Fast Timing Plastic Scintillator, EJ-232, EJ-232Q(ELJEN TECHNOLOGY)</a:t>
            </a:r>
            <a:endParaRPr kumimoji="1" lang="ja-JP" altLang="en-US" b="1">
              <a:solidFill>
                <a:schemeClr val="tx1">
                  <a:lumMod val="75000"/>
                  <a:lumOff val="25000"/>
                </a:schemeClr>
              </a:solidFill>
              <a:latin typeface="Helvetica Neue" panose="02000503000000020004" pitchFamily="2" charset="0"/>
              <a:cs typeface="Helvetica Neue" panose="02000503000000020004" pitchFamily="2" charset="0"/>
            </a:endParaRPr>
          </a:p>
        </p:txBody>
      </p:sp>
      <p:pic>
        <p:nvPicPr>
          <p:cNvPr id="11" name="図 10">
            <a:extLst>
              <a:ext uri="{FF2B5EF4-FFF2-40B4-BE49-F238E27FC236}">
                <a16:creationId xmlns:a16="http://schemas.microsoft.com/office/drawing/2014/main" id="{3D9BCD5D-84A8-9ADE-11F3-37E74A770799}"/>
              </a:ext>
            </a:extLst>
          </p:cNvPr>
          <p:cNvPicPr>
            <a:picLocks noChangeAspect="1"/>
          </p:cNvPicPr>
          <p:nvPr/>
        </p:nvPicPr>
        <p:blipFill>
          <a:blip r:embed="rId3"/>
          <a:srcRect l="49884" b="59197"/>
          <a:stretch>
            <a:fillRect/>
          </a:stretch>
        </p:blipFill>
        <p:spPr>
          <a:xfrm>
            <a:off x="7236368" y="1248591"/>
            <a:ext cx="3895181" cy="2156513"/>
          </a:xfrm>
          <a:prstGeom prst="rect">
            <a:avLst/>
          </a:prstGeom>
        </p:spPr>
      </p:pic>
      <p:grpSp>
        <p:nvGrpSpPr>
          <p:cNvPr id="27" name="グループ化 26">
            <a:extLst>
              <a:ext uri="{FF2B5EF4-FFF2-40B4-BE49-F238E27FC236}">
                <a16:creationId xmlns:a16="http://schemas.microsoft.com/office/drawing/2014/main" id="{1C8FA3C9-8D0C-6BA3-C038-EF4DA0CA09A4}"/>
              </a:ext>
            </a:extLst>
          </p:cNvPr>
          <p:cNvGrpSpPr/>
          <p:nvPr/>
        </p:nvGrpSpPr>
        <p:grpSpPr>
          <a:xfrm>
            <a:off x="6500642" y="1248043"/>
            <a:ext cx="735726" cy="2175083"/>
            <a:chOff x="4109543" y="3045860"/>
            <a:chExt cx="735726" cy="2175083"/>
          </a:xfrm>
        </p:grpSpPr>
        <p:pic>
          <p:nvPicPr>
            <p:cNvPr id="12" name="図 11">
              <a:extLst>
                <a:ext uri="{FF2B5EF4-FFF2-40B4-BE49-F238E27FC236}">
                  <a16:creationId xmlns:a16="http://schemas.microsoft.com/office/drawing/2014/main" id="{FA5E8427-7107-3907-0A89-D292E7C432DC}"/>
                </a:ext>
              </a:extLst>
            </p:cNvPr>
            <p:cNvPicPr>
              <a:picLocks noChangeAspect="1"/>
            </p:cNvPicPr>
            <p:nvPr/>
          </p:nvPicPr>
          <p:blipFill>
            <a:blip r:embed="rId3"/>
            <a:srcRect l="49966" r="40574" b="59197"/>
            <a:stretch>
              <a:fillRect/>
            </a:stretch>
          </p:blipFill>
          <p:spPr>
            <a:xfrm>
              <a:off x="4109543" y="3045860"/>
              <a:ext cx="735726" cy="2157611"/>
            </a:xfrm>
            <a:prstGeom prst="rect">
              <a:avLst/>
            </a:prstGeom>
          </p:spPr>
        </p:pic>
        <p:sp>
          <p:nvSpPr>
            <p:cNvPr id="13" name="正方形/長方形 12">
              <a:extLst>
                <a:ext uri="{FF2B5EF4-FFF2-40B4-BE49-F238E27FC236}">
                  <a16:creationId xmlns:a16="http://schemas.microsoft.com/office/drawing/2014/main" id="{53E880F5-BB78-3399-8CD1-06EC997DAD72}"/>
                </a:ext>
              </a:extLst>
            </p:cNvPr>
            <p:cNvSpPr/>
            <p:nvPr/>
          </p:nvSpPr>
          <p:spPr>
            <a:xfrm>
              <a:off x="4109544" y="3130194"/>
              <a:ext cx="735725" cy="517926"/>
            </a:xfrm>
            <a:prstGeom prst="rect">
              <a:avLst/>
            </a:prstGeom>
            <a:solidFill>
              <a:schemeClr val="bg1">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3CAF4F5-EAED-7E71-8E0C-BBBC766FE584}"/>
                </a:ext>
              </a:extLst>
            </p:cNvPr>
            <p:cNvSpPr txBox="1"/>
            <p:nvPr/>
          </p:nvSpPr>
          <p:spPr>
            <a:xfrm>
              <a:off x="4153193" y="3250657"/>
              <a:ext cx="648421" cy="276999"/>
            </a:xfrm>
            <a:prstGeom prst="rect">
              <a:avLst/>
            </a:prstGeom>
            <a:noFill/>
          </p:spPr>
          <p:txBody>
            <a:bodyPr wrap="square" rtlCol="0">
              <a:spAutoFit/>
            </a:bodyPr>
            <a:lstStyle/>
            <a:p>
              <a:r>
                <a:rPr kumimoji="1" lang="en-US" altLang="ja-JP" sz="1200" b="1" dirty="0">
                  <a:solidFill>
                    <a:schemeClr val="bg1"/>
                  </a:solidFill>
                  <a:latin typeface="Segoe UI Symbol" panose="020B0502040204020203" pitchFamily="34" charset="0"/>
                  <a:ea typeface="Segoe UI Symbol" panose="020B0502040204020203" pitchFamily="34" charset="0"/>
                  <a:cs typeface="Segoe UI Historic" panose="020B0502040204020203" pitchFamily="34" charset="0"/>
                </a:rPr>
                <a:t>EJ-200</a:t>
              </a:r>
              <a:endParaRPr kumimoji="1" lang="ja-JP" altLang="en-US" sz="1200" b="1">
                <a:solidFill>
                  <a:schemeClr val="bg1"/>
                </a:solidFill>
                <a:latin typeface="Segoe UI Symbol" panose="020B0502040204020203" pitchFamily="34" charset="0"/>
                <a:cs typeface="Segoe UI Historic" panose="020B0502040204020203" pitchFamily="34" charset="0"/>
              </a:endParaRPr>
            </a:p>
          </p:txBody>
        </p:sp>
        <p:sp>
          <p:nvSpPr>
            <p:cNvPr id="16" name="正方形/長方形 15">
              <a:extLst>
                <a:ext uri="{FF2B5EF4-FFF2-40B4-BE49-F238E27FC236}">
                  <a16:creationId xmlns:a16="http://schemas.microsoft.com/office/drawing/2014/main" id="{D6B63BBC-E070-30EB-5214-0621F7241E4E}"/>
                </a:ext>
              </a:extLst>
            </p:cNvPr>
            <p:cNvSpPr/>
            <p:nvPr/>
          </p:nvSpPr>
          <p:spPr>
            <a:xfrm>
              <a:off x="4336330" y="3690594"/>
              <a:ext cx="282804" cy="17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68BFA86-A642-39C0-CCB3-337BC07FAAD7}"/>
                </a:ext>
              </a:extLst>
            </p:cNvPr>
            <p:cNvSpPr/>
            <p:nvPr/>
          </p:nvSpPr>
          <p:spPr>
            <a:xfrm>
              <a:off x="4246535" y="3943919"/>
              <a:ext cx="443299" cy="17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F147ECB7-0BE8-FC9B-0594-F727003E76EE}"/>
                </a:ext>
              </a:extLst>
            </p:cNvPr>
            <p:cNvSpPr/>
            <p:nvPr/>
          </p:nvSpPr>
          <p:spPr>
            <a:xfrm>
              <a:off x="4314497" y="4183517"/>
              <a:ext cx="304637" cy="17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97AF10AD-2FD9-4074-B7BA-01588B19CA2D}"/>
                </a:ext>
              </a:extLst>
            </p:cNvPr>
            <p:cNvSpPr/>
            <p:nvPr/>
          </p:nvSpPr>
          <p:spPr>
            <a:xfrm>
              <a:off x="4333048" y="4453347"/>
              <a:ext cx="304637" cy="17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2334E87-A15F-8DEF-EA5A-ACFE077C6DB5}"/>
                </a:ext>
              </a:extLst>
            </p:cNvPr>
            <p:cNvSpPr/>
            <p:nvPr/>
          </p:nvSpPr>
          <p:spPr>
            <a:xfrm>
              <a:off x="4324953" y="4736543"/>
              <a:ext cx="339089" cy="13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B653E874-1D9B-A0EB-9EFE-237E87F8AE24}"/>
                </a:ext>
              </a:extLst>
            </p:cNvPr>
            <p:cNvSpPr/>
            <p:nvPr/>
          </p:nvSpPr>
          <p:spPr>
            <a:xfrm>
              <a:off x="4307858" y="4988348"/>
              <a:ext cx="339089" cy="13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2AC8ED8-4200-2ADB-FDCA-562A0EEB14E7}"/>
                </a:ext>
              </a:extLst>
            </p:cNvPr>
            <p:cNvSpPr txBox="1"/>
            <p:nvPr/>
          </p:nvSpPr>
          <p:spPr>
            <a:xfrm>
              <a:off x="4292949" y="3644545"/>
              <a:ext cx="403093" cy="276999"/>
            </a:xfrm>
            <a:prstGeom prst="rect">
              <a:avLst/>
            </a:prstGeom>
            <a:noFill/>
          </p:spPr>
          <p:txBody>
            <a:bodyPr wrap="square" rtlCol="0">
              <a:spAutoFit/>
            </a:bodyPr>
            <a:lstStyle/>
            <a:p>
              <a:r>
                <a:rPr kumimoji="1" lang="en-US" altLang="ja-JP" sz="1200" dirty="0">
                  <a:solidFill>
                    <a:schemeClr val="bg1">
                      <a:lumMod val="50000"/>
                    </a:schemeClr>
                  </a:solidFill>
                  <a:latin typeface="Segoe UI Symbol" panose="020B0502040204020203" pitchFamily="34" charset="0"/>
                  <a:ea typeface="Segoe UI Symbol" panose="020B0502040204020203" pitchFamily="34" charset="0"/>
                  <a:cs typeface="Segoe UI Historic" panose="020B0502040204020203" pitchFamily="34" charset="0"/>
                </a:rPr>
                <a:t>64</a:t>
              </a:r>
              <a:endParaRPr kumimoji="1" lang="ja-JP" altLang="en-US" sz="1200">
                <a:solidFill>
                  <a:schemeClr val="bg1">
                    <a:lumMod val="50000"/>
                  </a:schemeClr>
                </a:solidFill>
                <a:latin typeface="Segoe UI Symbol" panose="020B0502040204020203" pitchFamily="34" charset="0"/>
                <a:cs typeface="Segoe UI Historic" panose="020B0502040204020203" pitchFamily="34" charset="0"/>
              </a:endParaRPr>
            </a:p>
          </p:txBody>
        </p:sp>
        <p:sp>
          <p:nvSpPr>
            <p:cNvPr id="22" name="テキスト ボックス 21">
              <a:extLst>
                <a:ext uri="{FF2B5EF4-FFF2-40B4-BE49-F238E27FC236}">
                  <a16:creationId xmlns:a16="http://schemas.microsoft.com/office/drawing/2014/main" id="{2CC94540-086F-5327-3434-BB05CC0BFE07}"/>
                </a:ext>
              </a:extLst>
            </p:cNvPr>
            <p:cNvSpPr txBox="1"/>
            <p:nvPr/>
          </p:nvSpPr>
          <p:spPr>
            <a:xfrm>
              <a:off x="4139797" y="3899935"/>
              <a:ext cx="648069" cy="276999"/>
            </a:xfrm>
            <a:prstGeom prst="rect">
              <a:avLst/>
            </a:prstGeom>
            <a:noFill/>
          </p:spPr>
          <p:txBody>
            <a:bodyPr wrap="square" rtlCol="0">
              <a:spAutoFit/>
            </a:bodyPr>
            <a:lstStyle/>
            <a:p>
              <a:r>
                <a:rPr kumimoji="1" lang="en-US" altLang="ja-JP" sz="1200" dirty="0">
                  <a:solidFill>
                    <a:schemeClr val="bg1">
                      <a:lumMod val="50000"/>
                    </a:schemeClr>
                  </a:solidFill>
                  <a:latin typeface="Segoe UI Symbol" panose="020B0502040204020203" pitchFamily="34" charset="0"/>
                  <a:ea typeface="Segoe UI Symbol" panose="020B0502040204020203" pitchFamily="34" charset="0"/>
                  <a:cs typeface="Segoe UI Historic" panose="020B0502040204020203" pitchFamily="34" charset="0"/>
                </a:rPr>
                <a:t>10,000</a:t>
              </a:r>
              <a:endParaRPr kumimoji="1" lang="ja-JP" altLang="en-US" sz="1200">
                <a:solidFill>
                  <a:schemeClr val="bg1">
                    <a:lumMod val="50000"/>
                  </a:schemeClr>
                </a:solidFill>
                <a:latin typeface="Segoe UI Symbol" panose="020B0502040204020203" pitchFamily="34" charset="0"/>
                <a:cs typeface="Segoe UI Historic" panose="020B0502040204020203" pitchFamily="34" charset="0"/>
              </a:endParaRPr>
            </a:p>
          </p:txBody>
        </p:sp>
        <p:sp>
          <p:nvSpPr>
            <p:cNvPr id="23" name="テキスト ボックス 22">
              <a:extLst>
                <a:ext uri="{FF2B5EF4-FFF2-40B4-BE49-F238E27FC236}">
                  <a16:creationId xmlns:a16="http://schemas.microsoft.com/office/drawing/2014/main" id="{0AD5A6CC-CC51-7E52-02F3-5A1F9C11E807}"/>
                </a:ext>
              </a:extLst>
            </p:cNvPr>
            <p:cNvSpPr txBox="1"/>
            <p:nvPr/>
          </p:nvSpPr>
          <p:spPr>
            <a:xfrm>
              <a:off x="4254440" y="4155324"/>
              <a:ext cx="443300" cy="276999"/>
            </a:xfrm>
            <a:prstGeom prst="rect">
              <a:avLst/>
            </a:prstGeom>
            <a:noFill/>
          </p:spPr>
          <p:txBody>
            <a:bodyPr wrap="square" rtlCol="0">
              <a:spAutoFit/>
            </a:bodyPr>
            <a:lstStyle/>
            <a:p>
              <a:r>
                <a:rPr kumimoji="1" lang="en-US" altLang="ja-JP" sz="1200" dirty="0">
                  <a:solidFill>
                    <a:schemeClr val="bg1">
                      <a:lumMod val="50000"/>
                    </a:schemeClr>
                  </a:solidFill>
                  <a:latin typeface="Segoe UI Symbol" panose="020B0502040204020203" pitchFamily="34" charset="0"/>
                  <a:ea typeface="Segoe UI Symbol" panose="020B0502040204020203" pitchFamily="34" charset="0"/>
                  <a:cs typeface="Segoe UI Historic" panose="020B0502040204020203" pitchFamily="34" charset="0"/>
                </a:rPr>
                <a:t>425</a:t>
              </a:r>
              <a:endParaRPr kumimoji="1" lang="ja-JP" altLang="en-US" sz="1200">
                <a:solidFill>
                  <a:schemeClr val="bg1">
                    <a:lumMod val="50000"/>
                  </a:schemeClr>
                </a:solidFill>
                <a:latin typeface="Segoe UI Symbol" panose="020B0502040204020203" pitchFamily="34" charset="0"/>
                <a:cs typeface="Segoe UI Historic" panose="020B0502040204020203" pitchFamily="34" charset="0"/>
              </a:endParaRPr>
            </a:p>
          </p:txBody>
        </p:sp>
        <p:sp>
          <p:nvSpPr>
            <p:cNvPr id="24" name="テキスト ボックス 23">
              <a:extLst>
                <a:ext uri="{FF2B5EF4-FFF2-40B4-BE49-F238E27FC236}">
                  <a16:creationId xmlns:a16="http://schemas.microsoft.com/office/drawing/2014/main" id="{FBC3025D-9670-A904-AD3B-148DCB929454}"/>
                </a:ext>
              </a:extLst>
            </p:cNvPr>
            <p:cNvSpPr txBox="1"/>
            <p:nvPr/>
          </p:nvSpPr>
          <p:spPr>
            <a:xfrm>
              <a:off x="4251247" y="4410712"/>
              <a:ext cx="443300" cy="276999"/>
            </a:xfrm>
            <a:prstGeom prst="rect">
              <a:avLst/>
            </a:prstGeom>
            <a:noFill/>
          </p:spPr>
          <p:txBody>
            <a:bodyPr wrap="square" rtlCol="0">
              <a:spAutoFit/>
            </a:bodyPr>
            <a:lstStyle/>
            <a:p>
              <a:r>
                <a:rPr kumimoji="1" lang="en-US" altLang="ja-JP" sz="1200" dirty="0">
                  <a:solidFill>
                    <a:schemeClr val="bg1">
                      <a:lumMod val="50000"/>
                    </a:schemeClr>
                  </a:solidFill>
                  <a:latin typeface="Segoe UI Symbol" panose="020B0502040204020203" pitchFamily="34" charset="0"/>
                  <a:ea typeface="Segoe UI Symbol" panose="020B0502040204020203" pitchFamily="34" charset="0"/>
                  <a:cs typeface="Segoe UI Historic" panose="020B0502040204020203" pitchFamily="34" charset="0"/>
                </a:rPr>
                <a:t>900</a:t>
              </a:r>
              <a:endParaRPr kumimoji="1" lang="ja-JP" altLang="en-US" sz="1200">
                <a:solidFill>
                  <a:schemeClr val="bg1">
                    <a:lumMod val="50000"/>
                  </a:schemeClr>
                </a:solidFill>
                <a:latin typeface="Segoe UI Symbol" panose="020B0502040204020203" pitchFamily="34" charset="0"/>
                <a:cs typeface="Segoe UI Historic" panose="020B0502040204020203" pitchFamily="34" charset="0"/>
              </a:endParaRPr>
            </a:p>
          </p:txBody>
        </p:sp>
        <p:sp>
          <p:nvSpPr>
            <p:cNvPr id="25" name="テキスト ボックス 24">
              <a:extLst>
                <a:ext uri="{FF2B5EF4-FFF2-40B4-BE49-F238E27FC236}">
                  <a16:creationId xmlns:a16="http://schemas.microsoft.com/office/drawing/2014/main" id="{AFB8F635-4A3A-39AB-BA9B-FBE00A4F74AC}"/>
                </a:ext>
              </a:extLst>
            </p:cNvPr>
            <p:cNvSpPr txBox="1"/>
            <p:nvPr/>
          </p:nvSpPr>
          <p:spPr>
            <a:xfrm>
              <a:off x="4201347" y="4692069"/>
              <a:ext cx="524967" cy="276999"/>
            </a:xfrm>
            <a:prstGeom prst="rect">
              <a:avLst/>
            </a:prstGeom>
            <a:noFill/>
          </p:spPr>
          <p:txBody>
            <a:bodyPr wrap="square" rtlCol="0">
              <a:spAutoFit/>
            </a:bodyPr>
            <a:lstStyle/>
            <a:p>
              <a:r>
                <a:rPr lang="en-US" altLang="ja-JP" sz="1200" dirty="0">
                  <a:solidFill>
                    <a:schemeClr val="bg1">
                      <a:lumMod val="50000"/>
                    </a:schemeClr>
                  </a:solidFill>
                  <a:latin typeface="Segoe UI Symbol" panose="020B0502040204020203" pitchFamily="34" charset="0"/>
                  <a:ea typeface="Segoe UI Symbol" panose="020B0502040204020203" pitchFamily="34" charset="0"/>
                  <a:cs typeface="Segoe UI Historic" panose="020B0502040204020203" pitchFamily="34" charset="0"/>
                </a:rPr>
                <a:t>21</a:t>
              </a:r>
              <a:r>
                <a:rPr kumimoji="1" lang="en-US" altLang="ja-JP" sz="1200" dirty="0">
                  <a:solidFill>
                    <a:schemeClr val="bg1">
                      <a:lumMod val="50000"/>
                    </a:schemeClr>
                  </a:solidFill>
                  <a:latin typeface="Segoe UI Symbol" panose="020B0502040204020203" pitchFamily="34" charset="0"/>
                  <a:ea typeface="Segoe UI Symbol" panose="020B0502040204020203" pitchFamily="34" charset="0"/>
                  <a:cs typeface="Segoe UI Historic" panose="020B0502040204020203" pitchFamily="34" charset="0"/>
                </a:rPr>
                <a:t>00</a:t>
              </a:r>
              <a:endParaRPr kumimoji="1" lang="ja-JP" altLang="en-US" sz="1200">
                <a:solidFill>
                  <a:schemeClr val="bg1">
                    <a:lumMod val="50000"/>
                  </a:schemeClr>
                </a:solidFill>
                <a:latin typeface="Segoe UI Symbol" panose="020B0502040204020203" pitchFamily="34" charset="0"/>
                <a:cs typeface="Segoe UI Historic" panose="020B0502040204020203" pitchFamily="34" charset="0"/>
              </a:endParaRPr>
            </a:p>
          </p:txBody>
        </p:sp>
        <p:sp>
          <p:nvSpPr>
            <p:cNvPr id="26" name="テキスト ボックス 25">
              <a:extLst>
                <a:ext uri="{FF2B5EF4-FFF2-40B4-BE49-F238E27FC236}">
                  <a16:creationId xmlns:a16="http://schemas.microsoft.com/office/drawing/2014/main" id="{E590BFF7-FD4E-B3DE-E9FB-390DD7DAE4BA}"/>
                </a:ext>
              </a:extLst>
            </p:cNvPr>
            <p:cNvSpPr txBox="1"/>
            <p:nvPr/>
          </p:nvSpPr>
          <p:spPr>
            <a:xfrm>
              <a:off x="4201346" y="4943944"/>
              <a:ext cx="524967" cy="276999"/>
            </a:xfrm>
            <a:prstGeom prst="rect">
              <a:avLst/>
            </a:prstGeom>
            <a:noFill/>
          </p:spPr>
          <p:txBody>
            <a:bodyPr wrap="square" rtlCol="0">
              <a:spAutoFit/>
            </a:bodyPr>
            <a:lstStyle/>
            <a:p>
              <a:r>
                <a:rPr lang="en-US" altLang="ja-JP" sz="1200" dirty="0">
                  <a:solidFill>
                    <a:schemeClr val="bg1">
                      <a:lumMod val="50000"/>
                    </a:schemeClr>
                  </a:solidFill>
                  <a:latin typeface="Segoe UI Symbol" panose="020B0502040204020203" pitchFamily="34" charset="0"/>
                  <a:ea typeface="Segoe UI Symbol" panose="020B0502040204020203" pitchFamily="34" charset="0"/>
                  <a:cs typeface="Segoe UI Historic" panose="020B0502040204020203" pitchFamily="34" charset="0"/>
                </a:rPr>
                <a:t>25</a:t>
              </a:r>
              <a:r>
                <a:rPr kumimoji="1" lang="en-US" altLang="ja-JP" sz="1200" dirty="0">
                  <a:solidFill>
                    <a:schemeClr val="bg1">
                      <a:lumMod val="50000"/>
                    </a:schemeClr>
                  </a:solidFill>
                  <a:latin typeface="Segoe UI Symbol" panose="020B0502040204020203" pitchFamily="34" charset="0"/>
                  <a:ea typeface="Segoe UI Symbol" panose="020B0502040204020203" pitchFamily="34" charset="0"/>
                  <a:cs typeface="Segoe UI Historic" panose="020B0502040204020203" pitchFamily="34" charset="0"/>
                </a:rPr>
                <a:t>00</a:t>
              </a:r>
              <a:endParaRPr kumimoji="1" lang="ja-JP" altLang="en-US" sz="1200">
                <a:solidFill>
                  <a:schemeClr val="bg1">
                    <a:lumMod val="50000"/>
                  </a:schemeClr>
                </a:solidFill>
                <a:latin typeface="Segoe UI Symbol" panose="020B0502040204020203" pitchFamily="34" charset="0"/>
                <a:cs typeface="Segoe UI Historic" panose="020B0502040204020203" pitchFamily="34" charset="0"/>
              </a:endParaRPr>
            </a:p>
          </p:txBody>
        </p:sp>
      </p:grpSp>
      <p:sp>
        <p:nvSpPr>
          <p:cNvPr id="28" name="角丸四角形 27">
            <a:extLst>
              <a:ext uri="{FF2B5EF4-FFF2-40B4-BE49-F238E27FC236}">
                <a16:creationId xmlns:a16="http://schemas.microsoft.com/office/drawing/2014/main" id="{259BC65F-02C7-FC7C-800E-1B7E9F132515}"/>
              </a:ext>
            </a:extLst>
          </p:cNvPr>
          <p:cNvSpPr/>
          <p:nvPr/>
        </p:nvSpPr>
        <p:spPr>
          <a:xfrm>
            <a:off x="2711302" y="2612895"/>
            <a:ext cx="5890438" cy="77005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D35CD1CF-8595-1490-CEDA-94301C4D7CFD}"/>
              </a:ext>
            </a:extLst>
          </p:cNvPr>
          <p:cNvCxnSpPr/>
          <p:nvPr/>
        </p:nvCxnSpPr>
        <p:spPr>
          <a:xfrm>
            <a:off x="2785730" y="2067173"/>
            <a:ext cx="5816010" cy="0"/>
          </a:xfrm>
          <a:prstGeom prst="line">
            <a:avLst/>
          </a:prstGeom>
          <a:ln>
            <a:solidFill>
              <a:srgbClr val="FFC000"/>
            </a:solidFill>
            <a:prstDash val="sysDash"/>
          </a:ln>
        </p:spPr>
        <p:style>
          <a:lnRef idx="2">
            <a:schemeClr val="accent1"/>
          </a:lnRef>
          <a:fillRef idx="0">
            <a:schemeClr val="accent1"/>
          </a:fillRef>
          <a:effectRef idx="1">
            <a:schemeClr val="accent1"/>
          </a:effectRef>
          <a:fontRef idx="minor">
            <a:schemeClr val="tx1"/>
          </a:fontRef>
        </p:style>
      </p:cxnSp>
      <p:cxnSp>
        <p:nvCxnSpPr>
          <p:cNvPr id="32" name="直線矢印コネクタ 31">
            <a:extLst>
              <a:ext uri="{FF2B5EF4-FFF2-40B4-BE49-F238E27FC236}">
                <a16:creationId xmlns:a16="http://schemas.microsoft.com/office/drawing/2014/main" id="{4449F65B-DD33-B764-466C-054716E1981D}"/>
              </a:ext>
            </a:extLst>
          </p:cNvPr>
          <p:cNvCxnSpPr/>
          <p:nvPr/>
        </p:nvCxnSpPr>
        <p:spPr>
          <a:xfrm>
            <a:off x="7814930" y="1977656"/>
            <a:ext cx="265814" cy="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FE6246E3-4DC2-5305-D67B-7732E3BA2043}"/>
                  </a:ext>
                </a:extLst>
              </p:cNvPr>
              <p:cNvSpPr txBox="1"/>
              <p:nvPr/>
            </p:nvSpPr>
            <p:spPr>
              <a:xfrm>
                <a:off x="-1" y="3570457"/>
                <a:ext cx="12192000" cy="2862322"/>
              </a:xfrm>
              <a:prstGeom prst="rect">
                <a:avLst/>
              </a:prstGeom>
              <a:noFill/>
            </p:spPr>
            <p:txBody>
              <a:bodyPr wrap="square" rtlCol="0">
                <a:spAutoFit/>
              </a:bodyPr>
              <a:lstStyle/>
              <a:p>
                <a:r>
                  <a:rPr kumimoji="1" lang="ja-JP" altLang="en-US" b="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r>
                  <a:rPr kumimoji="1" lang="en-US"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a:t>
                </a: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is designed for </a:t>
                </a:r>
                <a:r>
                  <a:rPr kumimoji="1" lang="en-US"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very fast timing measurement</a:t>
                </a: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a:t>
                </a:r>
              </a:p>
              <a:p>
                <a:r>
                  <a:rPr lang="ja-JP" altLang="en-US">
                    <a:latin typeface="Helvetica Neue" panose="02000503000000020004" pitchFamily="2" charset="0"/>
                    <a:cs typeface="Helvetica Neue" panose="02000503000000020004" pitchFamily="2" charset="0"/>
                  </a:rPr>
                  <a:t>　</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Because of its short emission wavelength, the optical mean free path is ~10 cm.</a:t>
                </a:r>
              </a:p>
              <a:p>
                <a:r>
                  <a:rPr kumimoji="1" lang="ja-JP" altLang="en-US">
                    <a:solidFill>
                      <a:schemeClr val="tx1">
                        <a:lumMod val="75000"/>
                        <a:lumOff val="25000"/>
                      </a:schemeClr>
                    </a:solidFill>
                    <a:latin typeface="Helvetica Neue" panose="02000503000000020004" pitchFamily="2" charset="0"/>
                    <a:cs typeface="Helvetica Neue" panose="02000503000000020004" pitchFamily="2" charset="0"/>
                  </a:rPr>
                  <a:t>　</a:t>
                </a:r>
                <a:r>
                  <a:rPr lang="ja-JP" altLang="en-US">
                    <a:solidFill>
                      <a:schemeClr val="tx1">
                        <a:lumMod val="75000"/>
                        <a:lumOff val="25000"/>
                      </a:schemeClr>
                    </a:solidFill>
                    <a:latin typeface="Helvetica Neue" panose="02000503000000020004" pitchFamily="2" charset="0"/>
                    <a:cs typeface="Helvetica Neue" panose="02000503000000020004" pitchFamily="2" charset="0"/>
                  </a:rPr>
                  <a:t>→</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Best performance is achieved with small samples(&lt;10 cm) and without light guides to minimize photon scattering.</a:t>
                </a:r>
                <a:endPar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endParaRPr kumimoji="1" lang="en-US" altLang="ja-JP" dirty="0">
                  <a:latin typeface="Helvetica Neue" panose="02000503000000020004" pitchFamily="2" charset="0"/>
                  <a:ea typeface="Helvetica Neue" panose="02000503000000020004" pitchFamily="2" charset="0"/>
                  <a:cs typeface="Helvetica Neue" panose="02000503000000020004" pitchFamily="2" charset="0"/>
                </a:endParaRPr>
              </a:p>
              <a:p>
                <a:r>
                  <a:rPr lang="ja-JP" altLang="en-US">
                    <a:solidFill>
                      <a:schemeClr val="tx1">
                        <a:lumMod val="75000"/>
                        <a:lumOff val="25000"/>
                      </a:schemeClr>
                    </a:solidFill>
                    <a:latin typeface="Helvetica Neue" panose="02000503000000020004" pitchFamily="2" charset="0"/>
                    <a:cs typeface="Helvetica Neue" panose="02000503000000020004" pitchFamily="2" charset="0"/>
                  </a:rPr>
                  <a:t>・</a:t>
                </a:r>
                <a:r>
                  <a:rPr lang="en-US"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 </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is</a:t>
                </a:r>
                <a:r>
                  <a:rPr lang="en-US"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ja-JP"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 quenched version </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of EJ-232, containing a small amount of </a:t>
                </a:r>
                <a:r>
                  <a:rPr lang="en-US"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benzophenone</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p>
              <a:p>
                <a:r>
                  <a:rPr kumimoji="1" lang="ja-JP" altLang="en-US">
                    <a:latin typeface="Helvetica Neue" panose="02000503000000020004" pitchFamily="2" charset="0"/>
                    <a:cs typeface="Helvetica Neue" panose="02000503000000020004" pitchFamily="2" charset="0"/>
                  </a:rPr>
                  <a:t>　</a:t>
                </a:r>
                <a:r>
                  <a:rPr lang="ja-JP" altLang="en-US">
                    <a:solidFill>
                      <a:schemeClr val="tx1">
                        <a:lumMod val="75000"/>
                        <a:lumOff val="25000"/>
                      </a:schemeClr>
                    </a:solidFill>
                    <a:latin typeface="Helvetica Neue" panose="02000503000000020004" pitchFamily="2" charset="0"/>
                    <a:cs typeface="Helvetica Neue" panose="02000503000000020004" pitchFamily="2" charset="0"/>
                  </a:rPr>
                  <a:t>→</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Provides </a:t>
                </a:r>
                <a:r>
                  <a:rPr lang="en-US"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shorter decay time</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which is </a:t>
                </a:r>
                <a:r>
                  <a:rPr lang="en" altLang="ja-JP" dirty="0">
                    <a:latin typeface="Helvetica Neue" panose="02000503000000020004" pitchFamily="2" charset="0"/>
                    <a:ea typeface="Helvetica Neue" panose="02000503000000020004" pitchFamily="2" charset="0"/>
                    <a:cs typeface="Helvetica Neue" panose="02000503000000020004" pitchFamily="2" charset="0"/>
                  </a:rPr>
                  <a:t>expected to improve the time resolution</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endPar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ja-JP" altLang="en-US">
                    <a:solidFill>
                      <a:schemeClr val="tx1">
                        <a:lumMod val="75000"/>
                        <a:lumOff val="25000"/>
                      </a:schemeClr>
                    </a:solidFill>
                    <a:latin typeface="Helvetica Neue" panose="02000503000000020004" pitchFamily="2" charset="0"/>
                    <a:cs typeface="Helvetica Neue" panose="02000503000000020004" pitchFamily="2" charset="0"/>
                  </a:rPr>
                  <a:t>　→</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Same emission spectrum, but lower scintillation efficiency.</a:t>
                </a:r>
              </a:p>
              <a:p>
                <a:r>
                  <a:rPr kumimoji="1" lang="ja-JP" altLang="en-US">
                    <a:solidFill>
                      <a:schemeClr val="tx1">
                        <a:lumMod val="75000"/>
                        <a:lumOff val="25000"/>
                      </a:schemeClr>
                    </a:solidFill>
                    <a:latin typeface="Helvetica Neue" panose="02000503000000020004" pitchFamily="2" charset="0"/>
                    <a:cs typeface="Helvetica Neue" panose="02000503000000020004" pitchFamily="2" charset="0"/>
                  </a:rPr>
                  <a:t>　</a:t>
                </a:r>
                <a:r>
                  <a:rPr lang="ja-JP" altLang="en-US">
                    <a:solidFill>
                      <a:schemeClr val="tx1">
                        <a:lumMod val="75000"/>
                        <a:lumOff val="25000"/>
                      </a:schemeClr>
                    </a:solidFill>
                    <a:latin typeface="Helvetica Neue" panose="02000503000000020004" pitchFamily="2" charset="0"/>
                    <a:cs typeface="Helvetica Neue" panose="02000503000000020004" pitchFamily="2" charset="0"/>
                  </a:rPr>
                  <a:t>→</a:t>
                </a:r>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Not recommended for thin films(</a:t>
                </a:r>
                <a14:m>
                  <m:oMath xmlns:m="http://schemas.openxmlformats.org/officeDocument/2006/math">
                    <m:r>
                      <a:rPr lang="en-US" altLang="ja-JP"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 mm) due to benzophenone vapor pressure.</a:t>
                </a:r>
              </a:p>
              <a:p>
                <a:endParaRPr kumimoji="1" lang="en-US" altLang="ja-JP" dirty="0">
                  <a:latin typeface="Helvetica Neue" panose="02000503000000020004" pitchFamily="2" charset="0"/>
                  <a:ea typeface="Helvetica Neue" panose="02000503000000020004" pitchFamily="2" charset="0"/>
                  <a:cs typeface="Helvetica Neue" panose="02000503000000020004" pitchFamily="2" charset="0"/>
                </a:endParaRPr>
              </a:p>
              <a:p>
                <a:r>
                  <a:rPr lang="en-US" altLang="ja-JP" sz="1600" dirty="0">
                    <a:solidFill>
                      <a:schemeClr val="bg1">
                        <a:lumMod val="50000"/>
                      </a:schemeClr>
                    </a:solidFill>
                    <a:latin typeface="Helvetica Neue" panose="02000503000000020004" pitchFamily="2" charset="0"/>
                    <a:cs typeface="Helvetica Neue" panose="02000503000000020004" pitchFamily="2" charset="0"/>
                  </a:rPr>
                  <a:t>(</a:t>
                </a:r>
                <a:r>
                  <a:rPr lang="ja-JP" altLang="en-US" sz="1600">
                    <a:solidFill>
                      <a:schemeClr val="bg1">
                        <a:lumMod val="50000"/>
                      </a:schemeClr>
                    </a:solidFill>
                    <a:latin typeface="Helvetica Neue" panose="02000503000000020004" pitchFamily="2" charset="0"/>
                    <a:cs typeface="Helvetica Neue" panose="02000503000000020004" pitchFamily="2" charset="0"/>
                  </a:rPr>
                  <a:t>・</a:t>
                </a:r>
                <a:r>
                  <a:rPr lang="en-US" altLang="ja-JP" sz="1600" dirty="0">
                    <a:solidFill>
                      <a:schemeClr val="bg1">
                        <a:lumMod val="50000"/>
                      </a:schemeClr>
                    </a:solidFill>
                    <a:latin typeface="Helvetica Neue" panose="02000503000000020004" pitchFamily="2" charset="0"/>
                    <a:cs typeface="Helvetica Neue" panose="02000503000000020004" pitchFamily="2" charset="0"/>
                  </a:rPr>
                  <a:t>EJ-200 is designed for general purpose and widely used in industrial and environmental applications.)</a:t>
                </a:r>
                <a:endParaRPr kumimoji="1" lang="ja-JP" altLang="en-US" sz="1600">
                  <a:solidFill>
                    <a:schemeClr val="bg1">
                      <a:lumMod val="50000"/>
                    </a:schemeClr>
                  </a:solidFill>
                  <a:latin typeface="Helvetica Neue" panose="02000503000000020004" pitchFamily="2" charset="0"/>
                  <a:cs typeface="Helvetica Neue" panose="02000503000000020004" pitchFamily="2" charset="0"/>
                </a:endParaRPr>
              </a:p>
            </p:txBody>
          </p:sp>
        </mc:Choice>
        <mc:Fallback xmlns="">
          <p:sp>
            <p:nvSpPr>
              <p:cNvPr id="33" name="テキスト ボックス 32">
                <a:extLst>
                  <a:ext uri="{FF2B5EF4-FFF2-40B4-BE49-F238E27FC236}">
                    <a16:creationId xmlns:a16="http://schemas.microsoft.com/office/drawing/2014/main" id="{FE6246E3-4DC2-5305-D67B-7732E3BA2043}"/>
                  </a:ext>
                </a:extLst>
              </p:cNvPr>
              <p:cNvSpPr txBox="1">
                <a:spLocks noRot="1" noChangeAspect="1" noMove="1" noResize="1" noEditPoints="1" noAdjustHandles="1" noChangeArrowheads="1" noChangeShapeType="1" noTextEdit="1"/>
              </p:cNvSpPr>
              <p:nvPr/>
            </p:nvSpPr>
            <p:spPr>
              <a:xfrm>
                <a:off x="-1" y="3570457"/>
                <a:ext cx="12192000" cy="2862322"/>
              </a:xfrm>
              <a:prstGeom prst="rect">
                <a:avLst/>
              </a:prstGeom>
              <a:blipFill>
                <a:blip r:embed="rId5"/>
                <a:stretch>
                  <a:fillRect l="-416" t="-1770" r="-624" b="-885"/>
                </a:stretch>
              </a:blipFill>
            </p:spPr>
            <p:txBody>
              <a:bodyPr/>
              <a:lstStyle/>
              <a:p>
                <a:r>
                  <a:rPr lang="ja-JP" altLang="en-US">
                    <a:noFill/>
                  </a:rPr>
                  <a:t> </a:t>
                </a:r>
              </a:p>
            </p:txBody>
          </p:sp>
        </mc:Fallback>
      </mc:AlternateContent>
      <p:sp>
        <p:nvSpPr>
          <p:cNvPr id="34" name="テキスト ボックス 33">
            <a:extLst>
              <a:ext uri="{FF2B5EF4-FFF2-40B4-BE49-F238E27FC236}">
                <a16:creationId xmlns:a16="http://schemas.microsoft.com/office/drawing/2014/main" id="{66AF9DFC-9041-A1EA-3D63-CE905BC25D33}"/>
              </a:ext>
            </a:extLst>
          </p:cNvPr>
          <p:cNvSpPr txBox="1"/>
          <p:nvPr/>
        </p:nvSpPr>
        <p:spPr>
          <a:xfrm>
            <a:off x="106324" y="127591"/>
            <a:ext cx="10030734"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 Experimental Equipment </a:t>
            </a:r>
            <a:r>
              <a:rPr lang="en-US" altLang="ja-JP" sz="3200" b="1" dirty="0">
                <a:solidFill>
                  <a:srgbClr val="0432FF"/>
                </a:solidFill>
                <a:latin typeface="Helvetica Neue" panose="02000503000000020004" pitchFamily="2" charset="0"/>
                <a:ea typeface="Helvetica Neue" panose="02000503000000020004" pitchFamily="2" charset="0"/>
                <a:cs typeface="Helvetica Neue" panose="02000503000000020004" pitchFamily="2" charset="0"/>
              </a:rPr>
              <a:t>(Scintillator)</a:t>
            </a:r>
            <a:endParaRPr lang="ja-JP" altLang="en-US" sz="3200" b="1">
              <a:solidFill>
                <a:srgbClr val="0432FF"/>
              </a:solidFill>
              <a:latin typeface="Helvetica Neue" panose="02000503000000020004" pitchFamily="2" charset="0"/>
              <a:cs typeface="Helvetica Neue" panose="02000503000000020004" pitchFamily="2" charset="0"/>
            </a:endParaRPr>
          </a:p>
        </p:txBody>
      </p:sp>
      <p:sp>
        <p:nvSpPr>
          <p:cNvPr id="2" name="テキスト ボックス 1">
            <a:extLst>
              <a:ext uri="{FF2B5EF4-FFF2-40B4-BE49-F238E27FC236}">
                <a16:creationId xmlns:a16="http://schemas.microsoft.com/office/drawing/2014/main" id="{1C2ACCEF-7190-B2AD-B7E6-D1826ACFE943}"/>
              </a:ext>
            </a:extLst>
          </p:cNvPr>
          <p:cNvSpPr txBox="1"/>
          <p:nvPr/>
        </p:nvSpPr>
        <p:spPr>
          <a:xfrm>
            <a:off x="6500642" y="3402515"/>
            <a:ext cx="5024176" cy="253916"/>
          </a:xfrm>
          <a:prstGeom prst="rect">
            <a:avLst/>
          </a:prstGeom>
          <a:noFill/>
        </p:spPr>
        <p:txBody>
          <a:bodyPr wrap="square" rtlCol="0">
            <a:spAutoFit/>
          </a:bodyPr>
          <a:lstStyle/>
          <a:p>
            <a:r>
              <a:rPr lang="en" altLang="ja-JP" sz="105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Source: </a:t>
            </a:r>
            <a:r>
              <a:rPr lang="en" altLang="ja-JP" sz="105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hlinkClick r:id="rId6">
                  <a:extLst>
                    <a:ext uri="{A12FA001-AC4F-418D-AE19-62706E023703}">
                      <ahyp:hlinkClr xmlns:ahyp="http://schemas.microsoft.com/office/drawing/2018/hyperlinkcolor" val="tx"/>
                    </a:ext>
                  </a:extLst>
                </a:hlinkClick>
              </a:rPr>
              <a:t>https://eljentechnology.com/products/plastic-scintillators/ej-232-ej-232q</a:t>
            </a:r>
            <a:endParaRPr lang="en" altLang="ja-JP" sz="105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図 3">
            <a:extLst>
              <a:ext uri="{FF2B5EF4-FFF2-40B4-BE49-F238E27FC236}">
                <a16:creationId xmlns:a16="http://schemas.microsoft.com/office/drawing/2014/main" id="{540AE730-C283-1554-A590-7A24F14B0299}"/>
              </a:ext>
            </a:extLst>
          </p:cNvPr>
          <p:cNvPicPr>
            <a:picLocks noChangeAspect="1"/>
          </p:cNvPicPr>
          <p:nvPr/>
        </p:nvPicPr>
        <p:blipFill>
          <a:blip r:embed="rId7"/>
          <a:stretch>
            <a:fillRect/>
          </a:stretch>
        </p:blipFill>
        <p:spPr>
          <a:xfrm>
            <a:off x="778030" y="685468"/>
            <a:ext cx="1468011" cy="1460634"/>
          </a:xfrm>
          <a:prstGeom prst="rect">
            <a:avLst/>
          </a:prstGeom>
        </p:spPr>
      </p:pic>
    </p:spTree>
    <p:extLst>
      <p:ext uri="{BB962C8B-B14F-4D97-AF65-F5344CB8AC3E}">
        <p14:creationId xmlns:p14="http://schemas.microsoft.com/office/powerpoint/2010/main" val="267297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89AA6-2ED3-B973-E204-401B1CAEEBA9}"/>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4E2049D2-7039-27A2-360A-9237D4447BD2}"/>
              </a:ext>
            </a:extLst>
          </p:cNvPr>
          <p:cNvPicPr>
            <a:picLocks noChangeAspect="1"/>
          </p:cNvPicPr>
          <p:nvPr/>
        </p:nvPicPr>
        <p:blipFill>
          <a:blip r:embed="rId3"/>
          <a:stretch>
            <a:fillRect/>
          </a:stretch>
        </p:blipFill>
        <p:spPr>
          <a:xfrm>
            <a:off x="-14257" y="3977240"/>
            <a:ext cx="3133919" cy="2753169"/>
          </a:xfrm>
          <a:prstGeom prst="rect">
            <a:avLst/>
          </a:prstGeom>
        </p:spPr>
      </p:pic>
      <p:sp>
        <p:nvSpPr>
          <p:cNvPr id="15" name="テキスト ボックス 14">
            <a:extLst>
              <a:ext uri="{FF2B5EF4-FFF2-40B4-BE49-F238E27FC236}">
                <a16:creationId xmlns:a16="http://schemas.microsoft.com/office/drawing/2014/main" id="{55393580-C16A-26AC-17B1-DDDAFF558FD5}"/>
              </a:ext>
            </a:extLst>
          </p:cNvPr>
          <p:cNvSpPr txBox="1"/>
          <p:nvPr/>
        </p:nvSpPr>
        <p:spPr>
          <a:xfrm>
            <a:off x="527478" y="4152394"/>
            <a:ext cx="1329204" cy="332456"/>
          </a:xfrm>
          <a:prstGeom prst="rect">
            <a:avLst/>
          </a:prstGeom>
          <a:noFill/>
        </p:spPr>
        <p:txBody>
          <a:bodyPr wrap="square" rtlCol="0">
            <a:spAutoFit/>
          </a:bodyPr>
          <a:lstStyle/>
          <a:p>
            <a:r>
              <a:rPr kumimoji="1" lang="en-US" altLang="ja-JP" sz="1050" dirty="0">
                <a:latin typeface="Helvetica Neue" panose="02000503000000020004" pitchFamily="2" charset="0"/>
                <a:ea typeface="Helvetica Neue" panose="02000503000000020004" pitchFamily="2" charset="0"/>
                <a:cs typeface="Helvetica Neue" panose="02000503000000020004" pitchFamily="2" charset="0"/>
              </a:rPr>
              <a:t>T.T.S. (R13478)</a:t>
            </a:r>
            <a:endParaRPr kumimoji="1" lang="ja-JP" altLang="en-US" sz="1050">
              <a:latin typeface="Helvetica Neue" panose="02000503000000020004" pitchFamily="2" charset="0"/>
              <a:cs typeface="Helvetica Neue" panose="02000503000000020004" pitchFamily="2" charset="0"/>
            </a:endParaRPr>
          </a:p>
        </p:txBody>
      </p:sp>
      <p:sp>
        <p:nvSpPr>
          <p:cNvPr id="2" name="テキスト ボックス 1">
            <a:extLst>
              <a:ext uri="{FF2B5EF4-FFF2-40B4-BE49-F238E27FC236}">
                <a16:creationId xmlns:a16="http://schemas.microsoft.com/office/drawing/2014/main" id="{0AB4A585-CAEA-4589-C116-9D7BC3B407A0}"/>
              </a:ext>
            </a:extLst>
          </p:cNvPr>
          <p:cNvSpPr txBox="1"/>
          <p:nvPr/>
        </p:nvSpPr>
        <p:spPr>
          <a:xfrm>
            <a:off x="106324" y="127591"/>
            <a:ext cx="10433857"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 Experimental Equipment </a:t>
            </a:r>
            <a:r>
              <a:rPr lang="en-US" altLang="ja-JP" sz="3200" b="1" dirty="0">
                <a:solidFill>
                  <a:srgbClr val="0432FF"/>
                </a:solidFill>
                <a:latin typeface="Helvetica Neue" panose="02000503000000020004" pitchFamily="2" charset="0"/>
                <a:ea typeface="Helvetica Neue" panose="02000503000000020004" pitchFamily="2" charset="0"/>
                <a:cs typeface="Helvetica Neue" panose="02000503000000020004" pitchFamily="2" charset="0"/>
              </a:rPr>
              <a:t>(Photomultiplier Tube)</a:t>
            </a:r>
            <a:endParaRPr lang="ja-JP" altLang="en-US" sz="3200" b="1">
              <a:solidFill>
                <a:srgbClr val="0432FF"/>
              </a:solidFill>
              <a:latin typeface="Helvetica Neue" panose="02000503000000020004" pitchFamily="2" charset="0"/>
              <a:cs typeface="Helvetica Neue" panose="02000503000000020004" pitchFamily="2" charset="0"/>
            </a:endParaRPr>
          </a:p>
        </p:txBody>
      </p:sp>
      <p:pic>
        <p:nvPicPr>
          <p:cNvPr id="3" name="図 2">
            <a:extLst>
              <a:ext uri="{FF2B5EF4-FFF2-40B4-BE49-F238E27FC236}">
                <a16:creationId xmlns:a16="http://schemas.microsoft.com/office/drawing/2014/main" id="{D48DFA6D-54C2-C956-E3EE-20D43E117FFA}"/>
              </a:ext>
            </a:extLst>
          </p:cNvPr>
          <p:cNvPicPr>
            <a:picLocks noChangeAspect="1"/>
          </p:cNvPicPr>
          <p:nvPr/>
        </p:nvPicPr>
        <p:blipFill>
          <a:blip r:embed="rId4"/>
          <a:srcRect b="7982"/>
          <a:stretch>
            <a:fillRect/>
          </a:stretch>
        </p:blipFill>
        <p:spPr>
          <a:xfrm>
            <a:off x="106324" y="1006101"/>
            <a:ext cx="3071389" cy="1950591"/>
          </a:xfrm>
          <a:prstGeom prst="rect">
            <a:avLst/>
          </a:prstGeom>
        </p:spPr>
      </p:pic>
      <mc:AlternateContent xmlns:mc="http://schemas.openxmlformats.org/markup-compatibility/2006" xmlns:a14="http://schemas.microsoft.com/office/drawing/2010/main">
        <mc:Choice Requires="a14">
          <p:graphicFrame>
            <p:nvGraphicFramePr>
              <p:cNvPr id="4" name="表 3">
                <a:extLst>
                  <a:ext uri="{FF2B5EF4-FFF2-40B4-BE49-F238E27FC236}">
                    <a16:creationId xmlns:a16="http://schemas.microsoft.com/office/drawing/2014/main" id="{1C046256-FBB8-81FC-D429-CB349586B44C}"/>
                  </a:ext>
                </a:extLst>
              </p:cNvPr>
              <p:cNvGraphicFramePr>
                <a:graphicFrameLocks noGrp="1"/>
              </p:cNvGraphicFramePr>
              <p:nvPr>
                <p:extLst>
                  <p:ext uri="{D42A27DB-BD31-4B8C-83A1-F6EECF244321}">
                    <p14:modId xmlns:p14="http://schemas.microsoft.com/office/powerpoint/2010/main" val="2152043061"/>
                  </p:ext>
                </p:extLst>
              </p:nvPr>
            </p:nvGraphicFramePr>
            <p:xfrm>
              <a:off x="3119662" y="1040617"/>
              <a:ext cx="9015145" cy="4541520"/>
            </p:xfrm>
            <a:graphic>
              <a:graphicData uri="http://schemas.openxmlformats.org/drawingml/2006/table">
                <a:tbl>
                  <a:tblPr firstRow="1" bandRow="1">
                    <a:tableStyleId>{69012ECD-51FC-41F1-AA8D-1B2483CD663E}</a:tableStyleId>
                  </a:tblPr>
                  <a:tblGrid>
                    <a:gridCol w="1803029">
                      <a:extLst>
                        <a:ext uri="{9D8B030D-6E8A-4147-A177-3AD203B41FA5}">
                          <a16:colId xmlns:a16="http://schemas.microsoft.com/office/drawing/2014/main" val="3071220159"/>
                        </a:ext>
                      </a:extLst>
                    </a:gridCol>
                    <a:gridCol w="1803029">
                      <a:extLst>
                        <a:ext uri="{9D8B030D-6E8A-4147-A177-3AD203B41FA5}">
                          <a16:colId xmlns:a16="http://schemas.microsoft.com/office/drawing/2014/main" val="3196339979"/>
                        </a:ext>
                      </a:extLst>
                    </a:gridCol>
                    <a:gridCol w="1803029">
                      <a:extLst>
                        <a:ext uri="{9D8B030D-6E8A-4147-A177-3AD203B41FA5}">
                          <a16:colId xmlns:a16="http://schemas.microsoft.com/office/drawing/2014/main" val="3874323018"/>
                        </a:ext>
                      </a:extLst>
                    </a:gridCol>
                    <a:gridCol w="1803029">
                      <a:extLst>
                        <a:ext uri="{9D8B030D-6E8A-4147-A177-3AD203B41FA5}">
                          <a16:colId xmlns:a16="http://schemas.microsoft.com/office/drawing/2014/main" val="4116407111"/>
                        </a:ext>
                      </a:extLst>
                    </a:gridCol>
                    <a:gridCol w="1803029">
                      <a:extLst>
                        <a:ext uri="{9D8B030D-6E8A-4147-A177-3AD203B41FA5}">
                          <a16:colId xmlns:a16="http://schemas.microsoft.com/office/drawing/2014/main" val="2265625284"/>
                        </a:ext>
                      </a:extLst>
                    </a:gridCol>
                  </a:tblGrid>
                  <a:tr h="274241">
                    <a:tc>
                      <a:txBody>
                        <a:bodyPr/>
                        <a:lstStyle/>
                        <a:p>
                          <a:pPr algn="ctr"/>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PROPERTIES</a:t>
                          </a:r>
                          <a:endParaRPr kumimoji="1" lang="ja-JP" altLang="en-US" sz="14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kumimoji="1" lang="en-US" altLang="ja-JP" sz="1400" dirty="0">
                              <a:latin typeface="Helvetica Neue" panose="02000503000000020004" pitchFamily="2" charset="0"/>
                              <a:cs typeface="Helvetica Neue" panose="02000503000000020004" pitchFamily="2" charset="0"/>
                            </a:rPr>
                            <a:t>R2083</a:t>
                          </a:r>
                          <a:endParaRPr kumimoji="1" lang="ja-JP" altLang="en-US" sz="14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R13478</a:t>
                          </a:r>
                          <a:endParaRPr kumimoji="1" lang="ja-JP" altLang="en-US" sz="14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R13449</a:t>
                          </a:r>
                          <a:endParaRPr kumimoji="1" lang="ja-JP" altLang="en-US" sz="14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4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44700528"/>
                      </a:ext>
                    </a:extLst>
                  </a:tr>
                  <a:tr h="466209">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Spectral Response [nm]</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300 to 650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292026"/>
                      </a:ext>
                    </a:extLst>
                  </a:tr>
                  <a:tr h="466209">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Peak Wavelength [nm]</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420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038675"/>
                      </a:ext>
                    </a:extLst>
                  </a:tr>
                  <a:tr h="466209">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Photocathode Material</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err="1">
                              <a:solidFill>
                                <a:schemeClr val="tx1">
                                  <a:lumMod val="75000"/>
                                  <a:lumOff val="25000"/>
                                </a:schemeClr>
                              </a:solidFill>
                              <a:latin typeface="Helvetica Neue" panose="02000503000000020004" pitchFamily="2" charset="0"/>
                              <a:cs typeface="Helvetica Neue" panose="02000503000000020004" pitchFamily="2" charset="0"/>
                            </a:rPr>
                            <a:t>Bialkali</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268737"/>
                      </a:ext>
                    </a:extLst>
                  </a:tr>
                  <a:tr h="466209">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Minimum Effective Area [mm dia.]</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46</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22</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25</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46</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207871"/>
                      </a:ext>
                    </a:extLst>
                  </a:tr>
                  <a:tr h="466209">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Dynode Structure / Stages</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Linear-focused / 8</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3378606"/>
                      </a:ext>
                    </a:extLst>
                  </a:tr>
                  <a:tr h="466209">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Maximum Supply Voltage [V]</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3500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1750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883628"/>
                      </a:ext>
                    </a:extLst>
                  </a:tr>
                  <a:tr h="274241">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Gain</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2.5 </a:t>
                          </a:r>
                          <a14:m>
                            <m:oMath xmlns:m="http://schemas.openxmlformats.org/officeDocument/2006/math">
                              <m:r>
                                <a:rPr kumimoji="1" lang="en-US" altLang="ja-JP" sz="1400" i="1" smtClean="0">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m:t>
                              </m:r>
                            </m:oMath>
                          </a14:m>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 10</a:t>
                          </a:r>
                          <a:r>
                            <a:rPr kumimoji="1" lang="en-US" altLang="ja-JP" sz="1400" baseline="30000" dirty="0">
                              <a:solidFill>
                                <a:schemeClr val="tx1">
                                  <a:lumMod val="75000"/>
                                  <a:lumOff val="25000"/>
                                </a:schemeClr>
                              </a:solidFill>
                              <a:latin typeface="Helvetica Neue" panose="02000503000000020004" pitchFamily="2" charset="0"/>
                              <a:cs typeface="Helvetica Neue" panose="02000503000000020004" pitchFamily="2" charset="0"/>
                            </a:rPr>
                            <a:t>6</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5.3 </a:t>
                          </a:r>
                          <a14:m>
                            <m:oMath xmlns:m="http://schemas.openxmlformats.org/officeDocument/2006/math">
                              <m:r>
                                <a:rPr kumimoji="1" lang="en-US" altLang="ja-JP" sz="1400" i="1" smtClean="0">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m:t>
                              </m:r>
                            </m:oMath>
                          </a14:m>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 10</a:t>
                          </a:r>
                          <a:r>
                            <a:rPr kumimoji="1" lang="en-US" altLang="ja-JP" sz="1400" baseline="30000" dirty="0">
                              <a:solidFill>
                                <a:schemeClr val="tx1">
                                  <a:lumMod val="75000"/>
                                  <a:lumOff val="25000"/>
                                </a:schemeClr>
                              </a:solidFill>
                              <a:latin typeface="Helvetica Neue" panose="02000503000000020004" pitchFamily="2" charset="0"/>
                              <a:cs typeface="Helvetica Neue" panose="02000503000000020004" pitchFamily="2" charset="0"/>
                            </a:rPr>
                            <a:t>5</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5.3 </a:t>
                          </a:r>
                          <a14:m>
                            <m:oMath xmlns:m="http://schemas.openxmlformats.org/officeDocument/2006/math">
                              <m:r>
                                <a:rPr kumimoji="1" lang="en-US" altLang="ja-JP" sz="1400" i="1" smtClean="0">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m:t>
                              </m:r>
                            </m:oMath>
                          </a14:m>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 10</a:t>
                          </a:r>
                          <a:r>
                            <a:rPr kumimoji="1" lang="en-US" altLang="ja-JP" sz="1400" baseline="30000" dirty="0">
                              <a:solidFill>
                                <a:schemeClr val="tx1">
                                  <a:lumMod val="75000"/>
                                  <a:lumOff val="25000"/>
                                </a:schemeClr>
                              </a:solidFill>
                              <a:latin typeface="Helvetica Neue" panose="02000503000000020004" pitchFamily="2" charset="0"/>
                              <a:cs typeface="Helvetica Neue" panose="02000503000000020004" pitchFamily="2" charset="0"/>
                            </a:rPr>
                            <a:t>5</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3.2 </a:t>
                          </a:r>
                          <a14:m>
                            <m:oMath xmlns:m="http://schemas.openxmlformats.org/officeDocument/2006/math">
                              <m:r>
                                <a:rPr kumimoji="1" lang="en-US" altLang="ja-JP" sz="1400" i="1" smtClean="0">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m:t>
                              </m:r>
                            </m:oMath>
                          </a14:m>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 10</a:t>
                          </a:r>
                          <a:r>
                            <a:rPr kumimoji="1" lang="en-US" altLang="ja-JP" sz="1400" baseline="30000" dirty="0">
                              <a:solidFill>
                                <a:schemeClr val="tx1">
                                  <a:lumMod val="75000"/>
                                  <a:lumOff val="25000"/>
                                </a:schemeClr>
                              </a:solidFill>
                              <a:latin typeface="Helvetica Neue" panose="02000503000000020004" pitchFamily="2" charset="0"/>
                              <a:cs typeface="Helvetica Neue" panose="02000503000000020004" pitchFamily="2" charset="0"/>
                            </a:rPr>
                            <a:t>5</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9979620"/>
                      </a:ext>
                    </a:extLst>
                  </a:tr>
                  <a:tr h="274241">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Rise Time [ns]</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0.8</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0.9</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0.9</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2.0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1781191"/>
                      </a:ext>
                    </a:extLst>
                  </a:tr>
                  <a:tr h="466209">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Transit Time Spread (FWHM) [</a:t>
                          </a:r>
                          <a:r>
                            <a:rPr kumimoji="1" lang="en-US" altLang="ja-JP" sz="1400" dirty="0" err="1">
                              <a:solidFill>
                                <a:schemeClr val="tx1">
                                  <a:lumMod val="75000"/>
                                  <a:lumOff val="25000"/>
                                </a:schemeClr>
                              </a:solidFill>
                              <a:latin typeface="Helvetica Neue" panose="02000503000000020004" pitchFamily="2" charset="0"/>
                              <a:cs typeface="Helvetica Neue" panose="02000503000000020004" pitchFamily="2" charset="0"/>
                            </a:rPr>
                            <a:t>ps</a:t>
                          </a: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370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130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170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230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7534986"/>
                      </a:ext>
                    </a:extLst>
                  </a:tr>
                </a:tbl>
              </a:graphicData>
            </a:graphic>
          </p:graphicFrame>
        </mc:Choice>
        <mc:Fallback xmlns="">
          <p:graphicFrame>
            <p:nvGraphicFramePr>
              <p:cNvPr id="4" name="表 3">
                <a:extLst>
                  <a:ext uri="{FF2B5EF4-FFF2-40B4-BE49-F238E27FC236}">
                    <a16:creationId xmlns:a16="http://schemas.microsoft.com/office/drawing/2014/main" id="{1C046256-FBB8-81FC-D429-CB349586B44C}"/>
                  </a:ext>
                </a:extLst>
              </p:cNvPr>
              <p:cNvGraphicFramePr>
                <a:graphicFrameLocks noGrp="1"/>
              </p:cNvGraphicFramePr>
              <p:nvPr>
                <p:extLst>
                  <p:ext uri="{D42A27DB-BD31-4B8C-83A1-F6EECF244321}">
                    <p14:modId xmlns:p14="http://schemas.microsoft.com/office/powerpoint/2010/main" val="2152043061"/>
                  </p:ext>
                </p:extLst>
              </p:nvPr>
            </p:nvGraphicFramePr>
            <p:xfrm>
              <a:off x="3119662" y="1040617"/>
              <a:ext cx="9015145" cy="4541520"/>
            </p:xfrm>
            <a:graphic>
              <a:graphicData uri="http://schemas.openxmlformats.org/drawingml/2006/table">
                <a:tbl>
                  <a:tblPr firstRow="1" bandRow="1">
                    <a:tableStyleId>{69012ECD-51FC-41F1-AA8D-1B2483CD663E}</a:tableStyleId>
                  </a:tblPr>
                  <a:tblGrid>
                    <a:gridCol w="1803029">
                      <a:extLst>
                        <a:ext uri="{9D8B030D-6E8A-4147-A177-3AD203B41FA5}">
                          <a16:colId xmlns:a16="http://schemas.microsoft.com/office/drawing/2014/main" val="3071220159"/>
                        </a:ext>
                      </a:extLst>
                    </a:gridCol>
                    <a:gridCol w="1803029">
                      <a:extLst>
                        <a:ext uri="{9D8B030D-6E8A-4147-A177-3AD203B41FA5}">
                          <a16:colId xmlns:a16="http://schemas.microsoft.com/office/drawing/2014/main" val="3196339979"/>
                        </a:ext>
                      </a:extLst>
                    </a:gridCol>
                    <a:gridCol w="1803029">
                      <a:extLst>
                        <a:ext uri="{9D8B030D-6E8A-4147-A177-3AD203B41FA5}">
                          <a16:colId xmlns:a16="http://schemas.microsoft.com/office/drawing/2014/main" val="3874323018"/>
                        </a:ext>
                      </a:extLst>
                    </a:gridCol>
                    <a:gridCol w="1803029">
                      <a:extLst>
                        <a:ext uri="{9D8B030D-6E8A-4147-A177-3AD203B41FA5}">
                          <a16:colId xmlns:a16="http://schemas.microsoft.com/office/drawing/2014/main" val="4116407111"/>
                        </a:ext>
                      </a:extLst>
                    </a:gridCol>
                    <a:gridCol w="1803029">
                      <a:extLst>
                        <a:ext uri="{9D8B030D-6E8A-4147-A177-3AD203B41FA5}">
                          <a16:colId xmlns:a16="http://schemas.microsoft.com/office/drawing/2014/main" val="2265625284"/>
                        </a:ext>
                      </a:extLst>
                    </a:gridCol>
                  </a:tblGrid>
                  <a:tr h="304800">
                    <a:tc>
                      <a:txBody>
                        <a:bodyPr/>
                        <a:lstStyle/>
                        <a:p>
                          <a:pPr algn="ctr"/>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PROPERTIES</a:t>
                          </a:r>
                          <a:endParaRPr kumimoji="1" lang="ja-JP" altLang="en-US" sz="14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kumimoji="1" lang="en-US" altLang="ja-JP" sz="1400" dirty="0">
                              <a:latin typeface="Helvetica Neue" panose="02000503000000020004" pitchFamily="2" charset="0"/>
                              <a:cs typeface="Helvetica Neue" panose="02000503000000020004" pitchFamily="2" charset="0"/>
                            </a:rPr>
                            <a:t>R2083</a:t>
                          </a:r>
                          <a:endParaRPr kumimoji="1" lang="ja-JP" altLang="en-US" sz="14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R13478</a:t>
                          </a:r>
                          <a:endParaRPr kumimoji="1" lang="ja-JP" altLang="en-US" sz="14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R13449</a:t>
                          </a:r>
                          <a:endParaRPr kumimoji="1" lang="ja-JP" altLang="en-US" sz="14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400">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44700528"/>
                      </a:ext>
                    </a:extLst>
                  </a:tr>
                  <a:tr h="518160">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Spectral Response [nm]</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300 to 650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292026"/>
                      </a:ext>
                    </a:extLst>
                  </a:tr>
                  <a:tr h="518160">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Peak Wavelength [nm]</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420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038675"/>
                      </a:ext>
                    </a:extLst>
                  </a:tr>
                  <a:tr h="518160">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Photocathode Material</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err="1">
                              <a:solidFill>
                                <a:schemeClr val="tx1">
                                  <a:lumMod val="75000"/>
                                  <a:lumOff val="25000"/>
                                </a:schemeClr>
                              </a:solidFill>
                              <a:latin typeface="Helvetica Neue" panose="02000503000000020004" pitchFamily="2" charset="0"/>
                              <a:cs typeface="Helvetica Neue" panose="02000503000000020004" pitchFamily="2" charset="0"/>
                            </a:rPr>
                            <a:t>Bialkali</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268737"/>
                      </a:ext>
                    </a:extLst>
                  </a:tr>
                  <a:tr h="518160">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Minimum Effective Area [mm dia.]</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46</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22</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25</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46</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207871"/>
                      </a:ext>
                    </a:extLst>
                  </a:tr>
                  <a:tr h="518160">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Dynode Structure / Stages</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Linear-focused / 8</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3378606"/>
                      </a:ext>
                    </a:extLst>
                  </a:tr>
                  <a:tr h="518160">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Maximum Supply Voltage [V]</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3500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1750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kumimoji="1" lang="ja-JP" altLang="en-US">
                            <a:latin typeface="Helvetica Neue" panose="02000503000000020004" pitchFamily="2" charset="0"/>
                            <a:cs typeface="Helvetica Neue" panose="02000503000000020004" pitchFamily="2"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883628"/>
                      </a:ext>
                    </a:extLst>
                  </a:tr>
                  <a:tr h="304800">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Gain</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l="-100704" t="-1125000" r="-301408" b="-291667"/>
                          </a:stretch>
                        </a:blipFill>
                      </a:tcPr>
                    </a:tc>
                    <a:tc>
                      <a:txBody>
                        <a:bodyPr/>
                        <a:lstStyle/>
                        <a:p>
                          <a:endParaRPr lang="ja-JP"/>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l="-199301" t="-1125000" r="-199301" b="-291667"/>
                          </a:stretch>
                        </a:blipFill>
                      </a:tcPr>
                    </a:tc>
                    <a:tc>
                      <a:txBody>
                        <a:bodyPr/>
                        <a:lstStyle/>
                        <a:p>
                          <a:endParaRPr lang="ja-JP"/>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l="-301408" t="-1125000" r="-100704" b="-291667"/>
                          </a:stretch>
                        </a:blipFill>
                      </a:tcPr>
                    </a:tc>
                    <a:tc>
                      <a:txBody>
                        <a:bodyPr/>
                        <a:lstStyle/>
                        <a:p>
                          <a:endParaRPr lang="ja-JP"/>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5"/>
                          <a:stretch>
                            <a:fillRect l="-401408" t="-1125000" r="-704" b="-291667"/>
                          </a:stretch>
                        </a:blipFill>
                      </a:tcPr>
                    </a:tc>
                    <a:extLst>
                      <a:ext uri="{0D108BD9-81ED-4DB2-BD59-A6C34878D82A}">
                        <a16:rowId xmlns:a16="http://schemas.microsoft.com/office/drawing/2014/main" val="2409979620"/>
                      </a:ext>
                    </a:extLst>
                  </a:tr>
                  <a:tr h="304800">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Rise Time [ns]</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0.8</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0.9</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0.9</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2.0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1781191"/>
                      </a:ext>
                    </a:extLst>
                  </a:tr>
                  <a:tr h="518160">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Transit Time Spread (FWHM) [</a:t>
                          </a:r>
                          <a:r>
                            <a:rPr kumimoji="1" lang="en-US" altLang="ja-JP" sz="1400" dirty="0" err="1">
                              <a:solidFill>
                                <a:schemeClr val="tx1">
                                  <a:lumMod val="75000"/>
                                  <a:lumOff val="25000"/>
                                </a:schemeClr>
                              </a:solidFill>
                              <a:latin typeface="Helvetica Neue" panose="02000503000000020004" pitchFamily="2" charset="0"/>
                              <a:cs typeface="Helvetica Neue" panose="02000503000000020004" pitchFamily="2" charset="0"/>
                            </a:rPr>
                            <a:t>ps</a:t>
                          </a: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370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130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170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230</a:t>
                          </a:r>
                          <a:endParaRPr kumimoji="1"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7534986"/>
                      </a:ext>
                    </a:extLst>
                  </a:tr>
                </a:tbl>
              </a:graphicData>
            </a:graphic>
          </p:graphicFrame>
        </mc:Fallback>
      </mc:AlternateContent>
      <p:sp>
        <p:nvSpPr>
          <p:cNvPr id="5" name="テキスト ボックス 4">
            <a:extLst>
              <a:ext uri="{FF2B5EF4-FFF2-40B4-BE49-F238E27FC236}">
                <a16:creationId xmlns:a16="http://schemas.microsoft.com/office/drawing/2014/main" id="{E1D02C21-7E90-05C1-471F-FFFA9C7AF4AA}"/>
              </a:ext>
            </a:extLst>
          </p:cNvPr>
          <p:cNvSpPr txBox="1"/>
          <p:nvPr/>
        </p:nvSpPr>
        <p:spPr>
          <a:xfrm>
            <a:off x="191383" y="2684693"/>
            <a:ext cx="2986330" cy="253916"/>
          </a:xfrm>
          <a:prstGeom prst="rect">
            <a:avLst/>
          </a:prstGeom>
          <a:noFill/>
        </p:spPr>
        <p:txBody>
          <a:bodyPr wrap="square" rtlCol="0">
            <a:spAutoFit/>
          </a:bodyPr>
          <a:lstStyle/>
          <a:p>
            <a:r>
              <a:rPr kumimoji="1" lang="en-US" altLang="ja-JP" sz="105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From left: R13478, R13449, R13408, R13089</a:t>
            </a:r>
            <a:endParaRPr kumimoji="1" lang="ja-JP" altLang="en-US" sz="105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6" name="テキスト ボックス 5">
            <a:extLst>
              <a:ext uri="{FF2B5EF4-FFF2-40B4-BE49-F238E27FC236}">
                <a16:creationId xmlns:a16="http://schemas.microsoft.com/office/drawing/2014/main" id="{7CBA15AC-8A13-C00F-D31B-40D71257DDA3}"/>
              </a:ext>
            </a:extLst>
          </p:cNvPr>
          <p:cNvSpPr txBox="1"/>
          <p:nvPr/>
        </p:nvSpPr>
        <p:spPr>
          <a:xfrm>
            <a:off x="191383" y="2956692"/>
            <a:ext cx="2843220" cy="577081"/>
          </a:xfrm>
          <a:prstGeom prst="rect">
            <a:avLst/>
          </a:prstGeom>
          <a:noFill/>
        </p:spPr>
        <p:txBody>
          <a:bodyPr wrap="square" rtlCol="0">
            <a:spAutoFit/>
          </a:bodyPr>
          <a:lstStyle/>
          <a:p>
            <a:r>
              <a:rPr lang="en" altLang="ja-JP" sz="1050"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Source:</a:t>
            </a:r>
            <a:r>
              <a:rPr lang="en" altLang="ja-JP" sz="1050"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hlinkClick r:id="rId6">
                  <a:extLst>
                    <a:ext uri="{A12FA001-AC4F-418D-AE19-62706E023703}">
                      <ahyp:hlinkClr xmlns:ahyp="http://schemas.microsoft.com/office/drawing/2018/hyperlinkcolor" val="tx"/>
                    </a:ext>
                  </a:extLst>
                </a:hlinkClick>
              </a:rPr>
              <a:t>https</a:t>
            </a:r>
            <a:r>
              <a:rPr lang="en" altLang="ja-JP" sz="105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hlinkClick r:id="rId6">
                  <a:extLst>
                    <a:ext uri="{A12FA001-AC4F-418D-AE19-62706E023703}">
                      <ahyp:hlinkClr xmlns:ahyp="http://schemas.microsoft.com/office/drawing/2018/hyperlinkcolor" val="tx"/>
                    </a:ext>
                  </a:extLst>
                </a:hlinkClick>
              </a:rPr>
              <a:t>://hamamatsu.su/files/uploads/pdf/.../r13478_r13449_r13408_r13089_tpmh1363e.pdf</a:t>
            </a:r>
            <a:endParaRPr lang="en" altLang="ja-JP" sz="105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テキスト ボックス 6">
            <a:extLst>
              <a:ext uri="{FF2B5EF4-FFF2-40B4-BE49-F238E27FC236}">
                <a16:creationId xmlns:a16="http://schemas.microsoft.com/office/drawing/2014/main" id="{23D91E1E-DE83-6B9B-3E09-9DBA6646B014}"/>
              </a:ext>
            </a:extLst>
          </p:cNvPr>
          <p:cNvSpPr txBox="1"/>
          <p:nvPr/>
        </p:nvSpPr>
        <p:spPr>
          <a:xfrm>
            <a:off x="3034603" y="650938"/>
            <a:ext cx="7966842" cy="369332"/>
          </a:xfrm>
          <a:prstGeom prst="rect">
            <a:avLst/>
          </a:prstGeom>
          <a:noFill/>
        </p:spPr>
        <p:txBody>
          <a:bodyPr wrap="square" rtlCol="0">
            <a:spAutoFit/>
          </a:bodyPr>
          <a:lstStyle/>
          <a:p>
            <a:r>
              <a:rPr kumimoji="1" lang="en-US"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Fast Time Response</a:t>
            </a:r>
            <a:r>
              <a:rPr lang="en-US"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PMT,</a:t>
            </a:r>
            <a:r>
              <a:rPr kumimoji="1" lang="en-US"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R13478, R13449, R13089 (HAMAMATSU)</a:t>
            </a:r>
            <a:endParaRPr kumimoji="1" lang="ja-JP" altLang="en-US"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17" name="テキスト ボックス 16">
            <a:extLst>
              <a:ext uri="{FF2B5EF4-FFF2-40B4-BE49-F238E27FC236}">
                <a16:creationId xmlns:a16="http://schemas.microsoft.com/office/drawing/2014/main" id="{50035134-D068-6CFB-42B8-CBDF9206CDAE}"/>
              </a:ext>
            </a:extLst>
          </p:cNvPr>
          <p:cNvSpPr txBox="1"/>
          <p:nvPr/>
        </p:nvSpPr>
        <p:spPr>
          <a:xfrm>
            <a:off x="3034603" y="5791563"/>
            <a:ext cx="9015145" cy="584775"/>
          </a:xfrm>
          <a:prstGeom prst="rect">
            <a:avLst/>
          </a:prstGeom>
          <a:noFill/>
        </p:spPr>
        <p:txBody>
          <a:bodyPr wrap="square" rtlCol="0">
            <a:spAutoFit/>
          </a:bodyPr>
          <a:lstStyle/>
          <a:p>
            <a:r>
              <a:rPr kumimoji="1" lang="ja-JP" altLang="en-US" sz="16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r>
              <a:rPr kumimoji="1"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Transit time </a:t>
            </a:r>
            <a:r>
              <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a:t>
            </a:r>
            <a:r>
              <a:rPr kumimoji="1"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pread (T.T.S.) is smaller than that of </a:t>
            </a:r>
            <a:r>
              <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fastest conventional </a:t>
            </a:r>
            <a:r>
              <a:rPr kumimoji="1"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PMT (R2083).</a:t>
            </a:r>
          </a:p>
          <a:p>
            <a:r>
              <a:rPr lang="ja-JP" altLang="en-US" sz="1600">
                <a:solidFill>
                  <a:schemeClr val="tx1">
                    <a:lumMod val="75000"/>
                    <a:lumOff val="25000"/>
                  </a:schemeClr>
                </a:solidFill>
                <a:latin typeface="Helvetica Neue" panose="02000503000000020004" pitchFamily="2" charset="0"/>
                <a:cs typeface="Helvetica Neue" panose="02000503000000020004" pitchFamily="2" charset="0"/>
              </a:rPr>
              <a:t>・</a:t>
            </a:r>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Investigate whether the time resolution depends on the photocathode size.</a:t>
            </a:r>
            <a:endParaRPr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771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D768A-486C-634E-5BBA-CC7A9C89FD5A}"/>
            </a:ext>
          </a:extLst>
        </p:cNvPr>
        <p:cNvGrpSpPr/>
        <p:nvPr/>
      </p:nvGrpSpPr>
      <p:grpSpPr>
        <a:xfrm>
          <a:off x="0" y="0"/>
          <a:ext cx="0" cy="0"/>
          <a:chOff x="0" y="0"/>
          <a:chExt cx="0" cy="0"/>
        </a:xfrm>
      </p:grpSpPr>
      <p:sp>
        <p:nvSpPr>
          <p:cNvPr id="26" name="角丸四角形 25">
            <a:extLst>
              <a:ext uri="{FF2B5EF4-FFF2-40B4-BE49-F238E27FC236}">
                <a16:creationId xmlns:a16="http://schemas.microsoft.com/office/drawing/2014/main" id="{64B3FE9D-1E7C-31E0-05DF-990390AD4739}"/>
              </a:ext>
            </a:extLst>
          </p:cNvPr>
          <p:cNvSpPr/>
          <p:nvPr/>
        </p:nvSpPr>
        <p:spPr>
          <a:xfrm>
            <a:off x="190961" y="3793585"/>
            <a:ext cx="3448117" cy="2617479"/>
          </a:xfrm>
          <a:prstGeom prst="roundRect">
            <a:avLst/>
          </a:prstGeom>
          <a:solidFill>
            <a:schemeClr val="bg2">
              <a:lumMod val="9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364A182-94C6-F9FC-6308-EFC9F4E0B72E}"/>
              </a:ext>
            </a:extLst>
          </p:cNvPr>
          <p:cNvSpPr txBox="1"/>
          <p:nvPr/>
        </p:nvSpPr>
        <p:spPr>
          <a:xfrm>
            <a:off x="116957" y="127591"/>
            <a:ext cx="7783033"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 Experiment</a:t>
            </a:r>
            <a:endParaRPr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p:pic>
        <p:nvPicPr>
          <p:cNvPr id="3" name="図 2">
            <a:extLst>
              <a:ext uri="{FF2B5EF4-FFF2-40B4-BE49-F238E27FC236}">
                <a16:creationId xmlns:a16="http://schemas.microsoft.com/office/drawing/2014/main" id="{56A33104-4000-FEEE-6AEC-E711D04FF0B3}"/>
              </a:ext>
            </a:extLst>
          </p:cNvPr>
          <p:cNvPicPr>
            <a:picLocks noChangeAspect="1"/>
          </p:cNvPicPr>
          <p:nvPr/>
        </p:nvPicPr>
        <p:blipFill>
          <a:blip r:embed="rId3"/>
          <a:srcRect l="4892" t="5436" r="4233" b="30901"/>
          <a:stretch>
            <a:fillRect/>
          </a:stretch>
        </p:blipFill>
        <p:spPr>
          <a:xfrm>
            <a:off x="7030065" y="744180"/>
            <a:ext cx="4663471" cy="2851212"/>
          </a:xfrm>
          <a:prstGeom prst="rect">
            <a:avLst/>
          </a:prstGeom>
        </p:spPr>
      </p:pic>
      <p:sp>
        <p:nvSpPr>
          <p:cNvPr id="4" name="テキスト ボックス 3">
            <a:extLst>
              <a:ext uri="{FF2B5EF4-FFF2-40B4-BE49-F238E27FC236}">
                <a16:creationId xmlns:a16="http://schemas.microsoft.com/office/drawing/2014/main" id="{7D06ECA0-1A21-234A-142F-61D86486CCF9}"/>
              </a:ext>
            </a:extLst>
          </p:cNvPr>
          <p:cNvSpPr txBox="1"/>
          <p:nvPr/>
        </p:nvSpPr>
        <p:spPr>
          <a:xfrm>
            <a:off x="271128" y="712366"/>
            <a:ext cx="8045694" cy="923330"/>
          </a:xfrm>
          <a:prstGeom prst="rect">
            <a:avLst/>
          </a:prstGeom>
          <a:noFill/>
        </p:spPr>
        <p:txBody>
          <a:bodyPr wrap="square" rtlCol="0">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We carried out a test experiment using the </a:t>
            </a:r>
            <a:r>
              <a:rPr kumimoji="1" lang="en-US"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primary beam</a:t>
            </a: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from the</a:t>
            </a:r>
            <a:r>
              <a:rPr kumimoji="1" lang="en-US"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ja-JP" b="1" u="sng"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HIMAC(Heavy Ion Medical Accelerator in Chiba) </a:t>
            </a:r>
            <a:r>
              <a:rPr kumimoji="1" lang="en-US" altLang="ja-JP" u="sng"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Synchrotron Accelerator</a:t>
            </a: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National Institute for Quantum Science and Technology, Japan.</a:t>
            </a:r>
            <a:endParaRPr kumimoji="1" lang="ja-JP" altLang="en-US">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6" name="テキスト ボックス 5">
            <a:extLst>
              <a:ext uri="{FF2B5EF4-FFF2-40B4-BE49-F238E27FC236}">
                <a16:creationId xmlns:a16="http://schemas.microsoft.com/office/drawing/2014/main" id="{378ABC1D-B911-F85C-4566-891EC902A3F9}"/>
              </a:ext>
            </a:extLst>
          </p:cNvPr>
          <p:cNvSpPr txBox="1"/>
          <p:nvPr/>
        </p:nvSpPr>
        <p:spPr>
          <a:xfrm>
            <a:off x="9601343" y="3010617"/>
            <a:ext cx="2062716" cy="584775"/>
          </a:xfrm>
          <a:prstGeom prst="rect">
            <a:avLst/>
          </a:prstGeom>
          <a:noFill/>
        </p:spPr>
        <p:txBody>
          <a:bodyPr wrap="square">
            <a:spAutoFit/>
          </a:bodyPr>
          <a:lstStyle/>
          <a:p>
            <a:r>
              <a:rPr kumimoji="1" lang="en-US" altLang="ja-JP" sz="16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HIMAC</a:t>
            </a:r>
            <a:r>
              <a:rPr kumimoji="1"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Synchrotron Accelerator Facility</a:t>
            </a:r>
            <a:endParaRPr lang="ja-JP" altLang="en-US" sz="1600">
              <a:solidFill>
                <a:schemeClr val="tx1">
                  <a:lumMod val="75000"/>
                  <a:lumOff val="25000"/>
                </a:schemeClr>
              </a:solidFill>
              <a:latin typeface="Helvetica Neue" panose="02000503000000020004" pitchFamily="2" charset="0"/>
              <a:cs typeface="Helvetica Neue" panose="02000503000000020004" pitchFamily="2" charset="0"/>
            </a:endParaRPr>
          </a:p>
        </p:txBody>
      </p:sp>
      <p:graphicFrame>
        <p:nvGraphicFramePr>
          <p:cNvPr id="7" name="表 6">
            <a:extLst>
              <a:ext uri="{FF2B5EF4-FFF2-40B4-BE49-F238E27FC236}">
                <a16:creationId xmlns:a16="http://schemas.microsoft.com/office/drawing/2014/main" id="{A9B4599B-025A-7091-7697-32E44A8F595A}"/>
              </a:ext>
            </a:extLst>
          </p:cNvPr>
          <p:cNvGraphicFramePr>
            <a:graphicFrameLocks noGrp="1"/>
          </p:cNvGraphicFramePr>
          <p:nvPr>
            <p:extLst>
              <p:ext uri="{D42A27DB-BD31-4B8C-83A1-F6EECF244321}">
                <p14:modId xmlns:p14="http://schemas.microsoft.com/office/powerpoint/2010/main" val="2635315655"/>
              </p:ext>
            </p:extLst>
          </p:nvPr>
        </p:nvGraphicFramePr>
        <p:xfrm>
          <a:off x="271128" y="1754387"/>
          <a:ext cx="6096000" cy="1381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100556560"/>
                    </a:ext>
                  </a:extLst>
                </a:gridCol>
                <a:gridCol w="2032000">
                  <a:extLst>
                    <a:ext uri="{9D8B030D-6E8A-4147-A177-3AD203B41FA5}">
                      <a16:colId xmlns:a16="http://schemas.microsoft.com/office/drawing/2014/main" val="2210193665"/>
                    </a:ext>
                  </a:extLst>
                </a:gridCol>
                <a:gridCol w="2032000">
                  <a:extLst>
                    <a:ext uri="{9D8B030D-6E8A-4147-A177-3AD203B41FA5}">
                      <a16:colId xmlns:a16="http://schemas.microsoft.com/office/drawing/2014/main" val="1727087954"/>
                    </a:ext>
                  </a:extLst>
                </a:gridCol>
              </a:tblGrid>
              <a:tr h="370840">
                <a:tc>
                  <a:txBody>
                    <a:bodyPr/>
                    <a:lstStyle/>
                    <a:p>
                      <a:pPr algn="ctr"/>
                      <a:r>
                        <a:rPr kumimoji="1" lang="en-US" altLang="ja-JP" sz="1400" dirty="0">
                          <a:latin typeface="Helvetica Neue" panose="02000503000000020004" pitchFamily="2" charset="0"/>
                          <a:cs typeface="Helvetica Neue" panose="02000503000000020004" pitchFamily="2" charset="0"/>
                        </a:rPr>
                        <a:t>Experimental Period</a:t>
                      </a:r>
                      <a:endParaRPr kumimoji="1" lang="ja-JP" altLang="en-US" sz="1400">
                        <a:latin typeface="Helvetica Neue" panose="02000503000000020004" pitchFamily="2" charset="0"/>
                        <a:cs typeface="Helvetica Neue" panose="02000503000000020004" pitchFamily="2" charset="0"/>
                      </a:endParaRPr>
                    </a:p>
                  </a:txBody>
                  <a:tcPr/>
                </a:tc>
                <a:tc>
                  <a:txBody>
                    <a:bodyPr/>
                    <a:lstStyle/>
                    <a:p>
                      <a:pPr algn="ct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Primary Beam</a:t>
                      </a:r>
                      <a:endParaRPr kumimoji="1" lang="ja-JP" altLang="en-US">
                        <a:latin typeface="Helvetica Neue" panose="02000503000000020004" pitchFamily="2" charset="0"/>
                        <a:cs typeface="Helvetica Neue" panose="02000503000000020004" pitchFamily="2" charset="0"/>
                      </a:endParaRPr>
                    </a:p>
                  </a:txBody>
                  <a:tcPr/>
                </a:tc>
                <a:tc>
                  <a:txBody>
                    <a:bodyPr/>
                    <a:lstStyle/>
                    <a:p>
                      <a:pPr algn="ct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Energy [</a:t>
                      </a:r>
                      <a:r>
                        <a:rPr kumimoji="1" lang="en-US" altLang="ja-JP" i="1" dirty="0" err="1">
                          <a:latin typeface="Helvetica Neue" panose="02000503000000020004" pitchFamily="2" charset="0"/>
                          <a:ea typeface="Helvetica Neue" panose="02000503000000020004" pitchFamily="2" charset="0"/>
                          <a:cs typeface="Helvetica Neue" panose="02000503000000020004" pitchFamily="2" charset="0"/>
                        </a:rPr>
                        <a:t>A</a:t>
                      </a:r>
                      <a:r>
                        <a:rPr kumimoji="1" lang="en-US" altLang="ja-JP" dirty="0" err="1">
                          <a:latin typeface="Helvetica Neue" panose="02000503000000020004" pitchFamily="2" charset="0"/>
                          <a:ea typeface="Helvetica Neue" panose="02000503000000020004" pitchFamily="2" charset="0"/>
                          <a:cs typeface="Helvetica Neue" panose="02000503000000020004" pitchFamily="2" charset="0"/>
                        </a:rPr>
                        <a:t>MeV</a:t>
                      </a: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a:t>
                      </a:r>
                      <a:endParaRPr kumimoji="1" lang="ja-JP" altLang="en-US">
                        <a:latin typeface="Helvetica Neue" panose="02000503000000020004" pitchFamily="2" charset="0"/>
                        <a:cs typeface="Helvetica Neue" panose="02000503000000020004" pitchFamily="2" charset="0"/>
                      </a:endParaRPr>
                    </a:p>
                  </a:txBody>
                  <a:tcPr/>
                </a:tc>
                <a:extLst>
                  <a:ext uri="{0D108BD9-81ED-4DB2-BD59-A6C34878D82A}">
                    <a16:rowId xmlns:a16="http://schemas.microsoft.com/office/drawing/2014/main" val="3088680051"/>
                  </a:ext>
                </a:extLst>
              </a:tr>
              <a:tr h="370840">
                <a:tc>
                  <a:txBody>
                    <a:bodyPr/>
                    <a:lstStyle/>
                    <a:p>
                      <a:pPr algn="ct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Nov 2017</a:t>
                      </a:r>
                      <a:endParaRPr kumimoji="1" lang="ja-JP" altLang="en-US">
                        <a:solidFill>
                          <a:schemeClr val="tx1">
                            <a:lumMod val="75000"/>
                            <a:lumOff val="25000"/>
                          </a:schemeClr>
                        </a:solidFill>
                        <a:latin typeface="Helvetica Neue" panose="02000503000000020004" pitchFamily="2" charset="0"/>
                        <a:cs typeface="Helvetica Neue" panose="02000503000000020004" pitchFamily="2" charset="0"/>
                      </a:endParaRPr>
                    </a:p>
                  </a:txBody>
                  <a:tcPr/>
                </a:tc>
                <a:tc>
                  <a:txBody>
                    <a:bodyPr/>
                    <a:lstStyle/>
                    <a:p>
                      <a:pPr algn="ctr"/>
                      <a:r>
                        <a:rPr kumimoji="1" lang="en-US" altLang="ja-JP"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58</a:t>
                      </a: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Ni</a:t>
                      </a:r>
                      <a:endParaRPr kumimoji="1" lang="ja-JP" altLang="en-US">
                        <a:solidFill>
                          <a:schemeClr val="tx1">
                            <a:lumMod val="75000"/>
                            <a:lumOff val="25000"/>
                          </a:schemeClr>
                        </a:solidFill>
                        <a:latin typeface="Helvetica Neue" panose="02000503000000020004" pitchFamily="2" charset="0"/>
                        <a:cs typeface="Helvetica Neue" panose="02000503000000020004" pitchFamily="2" charset="0"/>
                      </a:endParaRPr>
                    </a:p>
                  </a:txBody>
                  <a:tcPr/>
                </a:tc>
                <a:tc>
                  <a:txBody>
                    <a:bodyPr/>
                    <a:lstStyle/>
                    <a:p>
                      <a:pPr algn="ct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500</a:t>
                      </a:r>
                      <a:endParaRPr kumimoji="1" lang="ja-JP" altLang="en-US">
                        <a:solidFill>
                          <a:schemeClr val="tx1">
                            <a:lumMod val="75000"/>
                            <a:lumOff val="25000"/>
                          </a:schemeClr>
                        </a:solidFill>
                        <a:latin typeface="Helvetica Neue" panose="02000503000000020004" pitchFamily="2" charset="0"/>
                        <a:cs typeface="Helvetica Neue" panose="02000503000000020004" pitchFamily="2" charset="0"/>
                      </a:endParaRPr>
                    </a:p>
                  </a:txBody>
                  <a:tcPr/>
                </a:tc>
                <a:extLst>
                  <a:ext uri="{0D108BD9-81ED-4DB2-BD59-A6C34878D82A}">
                    <a16:rowId xmlns:a16="http://schemas.microsoft.com/office/drawing/2014/main" val="2622881618"/>
                  </a:ext>
                </a:extLst>
              </a:tr>
              <a:tr h="370840">
                <a:tc>
                  <a:txBody>
                    <a:bodyPr/>
                    <a:lstStyle/>
                    <a:p>
                      <a:pPr algn="ct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Dec 2020, Dec2021</a:t>
                      </a:r>
                      <a:endParaRPr kumimoji="1" lang="ja-JP" altLang="en-US">
                        <a:solidFill>
                          <a:schemeClr val="tx1">
                            <a:lumMod val="75000"/>
                            <a:lumOff val="25000"/>
                          </a:schemeClr>
                        </a:solidFill>
                        <a:latin typeface="Helvetica Neue" panose="02000503000000020004" pitchFamily="2" charset="0"/>
                        <a:cs typeface="Helvetica Neue" panose="02000503000000020004" pitchFamily="2" charset="0"/>
                      </a:endParaRPr>
                    </a:p>
                  </a:txBody>
                  <a:tcPr/>
                </a:tc>
                <a:tc>
                  <a:txBody>
                    <a:bodyPr/>
                    <a:lstStyle/>
                    <a:p>
                      <a:pPr algn="ctr"/>
                      <a:r>
                        <a:rPr kumimoji="1" lang="en-US" altLang="ja-JP"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132</a:t>
                      </a:r>
                      <a:r>
                        <a:rPr kumimoji="1" lang="en-US" altLang="ja-JP" baseline="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Xe</a:t>
                      </a:r>
                      <a:endParaRPr kumimoji="1" lang="ja-JP" altLang="en-US"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420</a:t>
                      </a:r>
                      <a:endParaRPr kumimoji="1" lang="ja-JP" altLang="en-US">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1805742830"/>
                  </a:ext>
                </a:extLst>
              </a:tr>
            </a:tbl>
          </a:graphicData>
        </a:graphic>
      </p:graphicFrame>
      <p:sp>
        <p:nvSpPr>
          <p:cNvPr id="23" name="テキスト ボックス 22">
            <a:extLst>
              <a:ext uri="{FF2B5EF4-FFF2-40B4-BE49-F238E27FC236}">
                <a16:creationId xmlns:a16="http://schemas.microsoft.com/office/drawing/2014/main" id="{B5783412-179E-5A2A-09A2-7C914BCB1028}"/>
              </a:ext>
            </a:extLst>
          </p:cNvPr>
          <p:cNvSpPr txBox="1"/>
          <p:nvPr/>
        </p:nvSpPr>
        <p:spPr>
          <a:xfrm>
            <a:off x="190960" y="3332232"/>
            <a:ext cx="6095999" cy="369332"/>
          </a:xfrm>
          <a:prstGeom prst="rect">
            <a:avLst/>
          </a:prstGeom>
          <a:noFill/>
        </p:spPr>
        <p:txBody>
          <a:bodyPr wrap="square" rtlCol="0">
            <a:spAutoFit/>
          </a:bodyPr>
          <a:lstStyle/>
          <a:p>
            <a:r>
              <a:rPr lang="en-US" altLang="ja-JP" b="1" dirty="0">
                <a:solidFill>
                  <a:schemeClr val="tx1">
                    <a:lumMod val="75000"/>
                    <a:lumOff val="25000"/>
                  </a:schemeClr>
                </a:solidFill>
                <a:latin typeface="Helvetica Neue" panose="02000503000000020004" pitchFamily="2" charset="0"/>
                <a:cs typeface="Helvetica Neue" panose="02000503000000020004" pitchFamily="2" charset="0"/>
              </a:rPr>
              <a:t>Improvement of the Data Acquisition System</a:t>
            </a:r>
            <a:endParaRPr kumimoji="1" lang="ja-JP" altLang="en-US" b="1">
              <a:solidFill>
                <a:schemeClr val="tx1">
                  <a:lumMod val="75000"/>
                  <a:lumOff val="25000"/>
                </a:schemeClr>
              </a:solidFill>
              <a:latin typeface="Helvetica Neue" panose="02000503000000020004" pitchFamily="2" charset="0"/>
              <a:cs typeface="Helvetica Neue" panose="02000503000000020004" pitchFamily="2" charset="0"/>
            </a:endParaRPr>
          </a:p>
        </p:txBody>
      </p:sp>
      <p:pic>
        <p:nvPicPr>
          <p:cNvPr id="24" name="図 23">
            <a:extLst>
              <a:ext uri="{FF2B5EF4-FFF2-40B4-BE49-F238E27FC236}">
                <a16:creationId xmlns:a16="http://schemas.microsoft.com/office/drawing/2014/main" id="{E41A28B5-2E84-00B5-D571-02B929D7B5CA}"/>
              </a:ext>
            </a:extLst>
          </p:cNvPr>
          <p:cNvPicPr>
            <a:picLocks noChangeAspect="1"/>
          </p:cNvPicPr>
          <p:nvPr/>
        </p:nvPicPr>
        <p:blipFill>
          <a:blip r:embed="rId4"/>
          <a:stretch>
            <a:fillRect/>
          </a:stretch>
        </p:blipFill>
        <p:spPr>
          <a:xfrm>
            <a:off x="334799" y="4431568"/>
            <a:ext cx="980152" cy="1411041"/>
          </a:xfrm>
          <a:prstGeom prst="rect">
            <a:avLst/>
          </a:prstGeom>
        </p:spPr>
      </p:pic>
      <p:sp>
        <p:nvSpPr>
          <p:cNvPr id="25" name="テキスト ボックス 24">
            <a:extLst>
              <a:ext uri="{FF2B5EF4-FFF2-40B4-BE49-F238E27FC236}">
                <a16:creationId xmlns:a16="http://schemas.microsoft.com/office/drawing/2014/main" id="{8113A5B6-70CA-D84A-FC76-9FE8A465D8FC}"/>
              </a:ext>
            </a:extLst>
          </p:cNvPr>
          <p:cNvSpPr txBox="1"/>
          <p:nvPr/>
        </p:nvSpPr>
        <p:spPr>
          <a:xfrm>
            <a:off x="971796" y="3926551"/>
            <a:ext cx="1886446" cy="338554"/>
          </a:xfrm>
          <a:prstGeom prst="rect">
            <a:avLst/>
          </a:prstGeom>
          <a:noFill/>
        </p:spPr>
        <p:txBody>
          <a:bodyPr wrap="square" rtlCol="0">
            <a:spAutoFit/>
          </a:bodyPr>
          <a:lstStyle/>
          <a:p>
            <a:r>
              <a:rPr lang="en-US" altLang="ja-JP" sz="1600" b="1" dirty="0">
                <a:solidFill>
                  <a:schemeClr val="tx1">
                    <a:lumMod val="75000"/>
                    <a:lumOff val="25000"/>
                  </a:schemeClr>
                </a:solidFill>
                <a:latin typeface="Helvetica Neue" panose="02000503000000020004" pitchFamily="2" charset="0"/>
                <a:cs typeface="Helvetica Neue" panose="02000503000000020004" pitchFamily="2" charset="0"/>
              </a:rPr>
              <a:t>Standard System</a:t>
            </a:r>
            <a:endParaRPr kumimoji="1" lang="ja-JP" altLang="en-US" sz="16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27" name="テキスト ボックス 26">
            <a:extLst>
              <a:ext uri="{FF2B5EF4-FFF2-40B4-BE49-F238E27FC236}">
                <a16:creationId xmlns:a16="http://schemas.microsoft.com/office/drawing/2014/main" id="{44DDFF0F-D28E-E492-A15F-184D78F40907}"/>
              </a:ext>
            </a:extLst>
          </p:cNvPr>
          <p:cNvSpPr txBox="1"/>
          <p:nvPr/>
        </p:nvSpPr>
        <p:spPr>
          <a:xfrm>
            <a:off x="1458789" y="4376749"/>
            <a:ext cx="2077548" cy="1446550"/>
          </a:xfrm>
          <a:prstGeom prst="rect">
            <a:avLst/>
          </a:prstGeom>
          <a:noFill/>
        </p:spPr>
        <p:txBody>
          <a:bodyPr wrap="square" rtlCol="0">
            <a:spAutoFit/>
          </a:bodyPr>
          <a:lstStyle/>
          <a:p>
            <a:r>
              <a:rPr lang="en-US" altLang="ja-JP" sz="1600" b="1" dirty="0">
                <a:solidFill>
                  <a:schemeClr val="tx1">
                    <a:lumMod val="75000"/>
                    <a:lumOff val="25000"/>
                  </a:schemeClr>
                </a:solidFill>
                <a:latin typeface="Helvetica Neue" panose="02000503000000020004" pitchFamily="2" charset="0"/>
                <a:cs typeface="Helvetica Neue" panose="02000503000000020004" pitchFamily="2" charset="0"/>
              </a:rPr>
              <a:t>TDC</a:t>
            </a:r>
          </a:p>
          <a:p>
            <a:r>
              <a:rPr lang="en-US" altLang="ja-JP" sz="1600" dirty="0">
                <a:solidFill>
                  <a:schemeClr val="tx1">
                    <a:lumMod val="75000"/>
                    <a:lumOff val="25000"/>
                  </a:schemeClr>
                </a:solidFill>
                <a:latin typeface="Helvetica Neue" panose="02000503000000020004" pitchFamily="2" charset="0"/>
                <a:cs typeface="Helvetica Neue" panose="02000503000000020004" pitchFamily="2" charset="0"/>
              </a:rPr>
              <a:t>REPIC RPC-180</a:t>
            </a:r>
          </a:p>
          <a:p>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Full scale : 100 ns</a:t>
            </a:r>
          </a:p>
          <a:p>
            <a:r>
              <a:rPr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Dynamic range : 12 bit</a:t>
            </a:r>
          </a:p>
          <a:p>
            <a:endPar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endParaRPr>
          </a:p>
          <a:p>
            <a:r>
              <a:rPr kumimoji="1" lang="en-US" altLang="ja-JP" sz="1400" b="1" dirty="0">
                <a:solidFill>
                  <a:schemeClr val="tx1">
                    <a:lumMod val="75000"/>
                    <a:lumOff val="25000"/>
                  </a:schemeClr>
                </a:solidFill>
                <a:latin typeface="Helvetica Neue" panose="02000503000000020004" pitchFamily="2" charset="0"/>
                <a:cs typeface="Helvetica Neue" panose="02000503000000020004" pitchFamily="2" charset="0"/>
              </a:rPr>
              <a:t>Time bin :</a:t>
            </a:r>
            <a:r>
              <a:rPr lang="en-US" altLang="ja-JP" sz="1400" b="1" dirty="0">
                <a:solidFill>
                  <a:schemeClr val="tx1">
                    <a:lumMod val="75000"/>
                    <a:lumOff val="25000"/>
                  </a:schemeClr>
                </a:solidFill>
                <a:latin typeface="Helvetica Neue" panose="02000503000000020004" pitchFamily="2" charset="0"/>
                <a:cs typeface="Helvetica Neue" panose="02000503000000020004" pitchFamily="2" charset="0"/>
              </a:rPr>
              <a:t> 25 </a:t>
            </a:r>
            <a:r>
              <a:rPr lang="en-US" altLang="ja-JP" sz="1400" b="1" dirty="0" err="1">
                <a:solidFill>
                  <a:schemeClr val="tx1">
                    <a:lumMod val="75000"/>
                    <a:lumOff val="25000"/>
                  </a:schemeClr>
                </a:solidFill>
                <a:latin typeface="Helvetica Neue" panose="02000503000000020004" pitchFamily="2" charset="0"/>
                <a:cs typeface="Helvetica Neue" panose="02000503000000020004" pitchFamily="2" charset="0"/>
              </a:rPr>
              <a:t>ps</a:t>
            </a:r>
            <a:r>
              <a:rPr lang="en-US" altLang="ja-JP" sz="1400" b="1" dirty="0">
                <a:solidFill>
                  <a:schemeClr val="tx1">
                    <a:lumMod val="75000"/>
                    <a:lumOff val="25000"/>
                  </a:schemeClr>
                </a:solidFill>
                <a:latin typeface="Helvetica Neue" panose="02000503000000020004" pitchFamily="2" charset="0"/>
                <a:cs typeface="Helvetica Neue" panose="02000503000000020004" pitchFamily="2" charset="0"/>
              </a:rPr>
              <a:t>/</a:t>
            </a:r>
            <a:r>
              <a:rPr lang="en-US" altLang="ja-JP" sz="1400" b="1" dirty="0" err="1">
                <a:solidFill>
                  <a:schemeClr val="tx1">
                    <a:lumMod val="75000"/>
                    <a:lumOff val="25000"/>
                  </a:schemeClr>
                </a:solidFill>
                <a:latin typeface="Helvetica Neue" panose="02000503000000020004" pitchFamily="2" charset="0"/>
                <a:cs typeface="Helvetica Neue" panose="02000503000000020004" pitchFamily="2" charset="0"/>
              </a:rPr>
              <a:t>ch</a:t>
            </a:r>
            <a:endParaRPr kumimoji="1" lang="ja-JP" altLang="en-US" sz="14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28" name="角丸四角形 27">
            <a:extLst>
              <a:ext uri="{FF2B5EF4-FFF2-40B4-BE49-F238E27FC236}">
                <a16:creationId xmlns:a16="http://schemas.microsoft.com/office/drawing/2014/main" id="{899339C0-9C5D-3C72-7FB9-05B9E807CD5A}"/>
              </a:ext>
            </a:extLst>
          </p:cNvPr>
          <p:cNvSpPr/>
          <p:nvPr/>
        </p:nvSpPr>
        <p:spPr>
          <a:xfrm>
            <a:off x="4944473" y="3820537"/>
            <a:ext cx="7037221" cy="2617479"/>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a:extLst>
              <a:ext uri="{FF2B5EF4-FFF2-40B4-BE49-F238E27FC236}">
                <a16:creationId xmlns:a16="http://schemas.microsoft.com/office/drawing/2014/main" id="{9ABB34D9-D466-7003-3BE0-4DC180E4177D}"/>
              </a:ext>
            </a:extLst>
          </p:cNvPr>
          <p:cNvSpPr/>
          <p:nvPr/>
        </p:nvSpPr>
        <p:spPr>
          <a:xfrm>
            <a:off x="3961623" y="4953311"/>
            <a:ext cx="707365" cy="367554"/>
          </a:xfrm>
          <a:prstGeom prst="rightArrow">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74C3E60-E0C1-611C-D850-9B57CDFFA579}"/>
              </a:ext>
            </a:extLst>
          </p:cNvPr>
          <p:cNvSpPr txBox="1"/>
          <p:nvPr/>
        </p:nvSpPr>
        <p:spPr>
          <a:xfrm>
            <a:off x="5610797" y="3926551"/>
            <a:ext cx="2046846" cy="338554"/>
          </a:xfrm>
          <a:prstGeom prst="rect">
            <a:avLst/>
          </a:prstGeom>
          <a:noFill/>
        </p:spPr>
        <p:txBody>
          <a:bodyPr wrap="square" rtlCol="0">
            <a:spAutoFit/>
          </a:bodyPr>
          <a:lstStyle/>
          <a:p>
            <a:r>
              <a:rPr lang="en-US" altLang="ja-JP" sz="1600" b="1" dirty="0">
                <a:solidFill>
                  <a:schemeClr val="tx1">
                    <a:lumMod val="75000"/>
                    <a:lumOff val="25000"/>
                  </a:schemeClr>
                </a:solidFill>
                <a:latin typeface="Helvetica Neue" panose="02000503000000020004" pitchFamily="2" charset="0"/>
                <a:cs typeface="Helvetica Neue" panose="02000503000000020004" pitchFamily="2" charset="0"/>
              </a:rPr>
              <a:t>Improved System</a:t>
            </a:r>
            <a:endParaRPr kumimoji="1" lang="ja-JP" altLang="en-US" sz="1600" b="1">
              <a:solidFill>
                <a:schemeClr val="tx1">
                  <a:lumMod val="75000"/>
                  <a:lumOff val="25000"/>
                </a:schemeClr>
              </a:solidFill>
              <a:latin typeface="Helvetica Neue" panose="02000503000000020004" pitchFamily="2" charset="0"/>
              <a:cs typeface="Helvetica Neue" panose="02000503000000020004" pitchFamily="2" charset="0"/>
            </a:endParaRPr>
          </a:p>
        </p:txBody>
      </p:sp>
      <p:pic>
        <p:nvPicPr>
          <p:cNvPr id="31" name="図 30">
            <a:extLst>
              <a:ext uri="{FF2B5EF4-FFF2-40B4-BE49-F238E27FC236}">
                <a16:creationId xmlns:a16="http://schemas.microsoft.com/office/drawing/2014/main" id="{5778AB12-154E-5B7F-80F6-951BBAD64F07}"/>
              </a:ext>
            </a:extLst>
          </p:cNvPr>
          <p:cNvPicPr>
            <a:picLocks noChangeAspect="1"/>
          </p:cNvPicPr>
          <p:nvPr/>
        </p:nvPicPr>
        <p:blipFill>
          <a:blip r:embed="rId5"/>
          <a:stretch>
            <a:fillRect/>
          </a:stretch>
        </p:blipFill>
        <p:spPr>
          <a:xfrm>
            <a:off x="5354079" y="4411819"/>
            <a:ext cx="466378" cy="1411041"/>
          </a:xfrm>
          <a:prstGeom prst="rect">
            <a:avLst/>
          </a:prstGeom>
        </p:spPr>
      </p:pic>
      <p:pic>
        <p:nvPicPr>
          <p:cNvPr id="32" name="図 31">
            <a:extLst>
              <a:ext uri="{FF2B5EF4-FFF2-40B4-BE49-F238E27FC236}">
                <a16:creationId xmlns:a16="http://schemas.microsoft.com/office/drawing/2014/main" id="{4B076163-377A-F488-89EA-B9529FF66EEA}"/>
              </a:ext>
            </a:extLst>
          </p:cNvPr>
          <p:cNvPicPr>
            <a:picLocks noChangeAspect="1"/>
          </p:cNvPicPr>
          <p:nvPr/>
        </p:nvPicPr>
        <p:blipFill>
          <a:blip r:embed="rId6"/>
          <a:stretch>
            <a:fillRect/>
          </a:stretch>
        </p:blipFill>
        <p:spPr>
          <a:xfrm>
            <a:off x="8660645" y="4001793"/>
            <a:ext cx="368785" cy="996428"/>
          </a:xfrm>
          <a:prstGeom prst="rect">
            <a:avLst/>
          </a:prstGeom>
        </p:spPr>
      </p:pic>
      <p:sp>
        <p:nvSpPr>
          <p:cNvPr id="33" name="テキスト ボックス 32">
            <a:extLst>
              <a:ext uri="{FF2B5EF4-FFF2-40B4-BE49-F238E27FC236}">
                <a16:creationId xmlns:a16="http://schemas.microsoft.com/office/drawing/2014/main" id="{002505D5-5A64-2D68-782F-65F480C2B131}"/>
              </a:ext>
            </a:extLst>
          </p:cNvPr>
          <p:cNvSpPr txBox="1"/>
          <p:nvPr/>
        </p:nvSpPr>
        <p:spPr>
          <a:xfrm>
            <a:off x="5880499" y="4375590"/>
            <a:ext cx="2077548" cy="1200329"/>
          </a:xfrm>
          <a:prstGeom prst="rect">
            <a:avLst/>
          </a:prstGeom>
          <a:noFill/>
        </p:spPr>
        <p:txBody>
          <a:bodyPr wrap="square" rtlCol="0">
            <a:spAutoFit/>
          </a:bodyPr>
          <a:lstStyle/>
          <a:p>
            <a:r>
              <a:rPr lang="en-US" altLang="ja-JP" sz="1600" b="1" dirty="0">
                <a:solidFill>
                  <a:schemeClr val="tx1">
                    <a:lumMod val="75000"/>
                    <a:lumOff val="25000"/>
                  </a:schemeClr>
                </a:solidFill>
                <a:latin typeface="Helvetica Neue" panose="02000503000000020004" pitchFamily="2" charset="0"/>
                <a:cs typeface="Helvetica Neue" panose="02000503000000020004" pitchFamily="2" charset="0"/>
              </a:rPr>
              <a:t>TAC</a:t>
            </a:r>
            <a:r>
              <a:rPr lang="en-US" altLang="ja-JP" sz="1200" b="1" dirty="0">
                <a:solidFill>
                  <a:schemeClr val="tx1">
                    <a:lumMod val="75000"/>
                    <a:lumOff val="25000"/>
                  </a:schemeClr>
                </a:solidFill>
                <a:latin typeface="Helvetica Neue" panose="02000503000000020004" pitchFamily="2" charset="0"/>
                <a:cs typeface="Helvetica Neue" panose="02000503000000020004" pitchFamily="2" charset="0"/>
              </a:rPr>
              <a:t>(Time to Amplitude Converter)</a:t>
            </a:r>
          </a:p>
          <a:p>
            <a:r>
              <a:rPr lang="en-US" altLang="ja-JP" sz="1600" dirty="0">
                <a:solidFill>
                  <a:schemeClr val="tx1">
                    <a:lumMod val="75000"/>
                    <a:lumOff val="25000"/>
                  </a:schemeClr>
                </a:solidFill>
                <a:latin typeface="Helvetica Neue" panose="02000503000000020004" pitchFamily="2" charset="0"/>
                <a:cs typeface="Helvetica Neue" panose="02000503000000020004" pitchFamily="2" charset="0"/>
              </a:rPr>
              <a:t>ORTEC567</a:t>
            </a:r>
          </a:p>
          <a:p>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Time range : 50 ns</a:t>
            </a:r>
          </a:p>
          <a:p>
            <a:r>
              <a:rPr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Amplitude : 0 to +</a:t>
            </a: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10 V</a:t>
            </a:r>
          </a:p>
        </p:txBody>
      </p:sp>
      <p:sp>
        <p:nvSpPr>
          <p:cNvPr id="36" name="テキスト ボックス 35">
            <a:extLst>
              <a:ext uri="{FF2B5EF4-FFF2-40B4-BE49-F238E27FC236}">
                <a16:creationId xmlns:a16="http://schemas.microsoft.com/office/drawing/2014/main" id="{F185327D-7F4E-81B2-31CE-A2A88E5D0E57}"/>
              </a:ext>
            </a:extLst>
          </p:cNvPr>
          <p:cNvSpPr txBox="1"/>
          <p:nvPr/>
        </p:nvSpPr>
        <p:spPr>
          <a:xfrm>
            <a:off x="7958047" y="4616251"/>
            <a:ext cx="358775" cy="707886"/>
          </a:xfrm>
          <a:prstGeom prst="rect">
            <a:avLst/>
          </a:prstGeom>
          <a:noFill/>
        </p:spPr>
        <p:txBody>
          <a:bodyPr wrap="square" rtlCol="0">
            <a:spAutoFit/>
          </a:bodyPr>
          <a:lstStyle/>
          <a:p>
            <a:r>
              <a:rPr lang="en-US" altLang="ja-JP" sz="4000" b="1" dirty="0">
                <a:solidFill>
                  <a:schemeClr val="accent5">
                    <a:lumMod val="75000"/>
                  </a:schemeClr>
                </a:solidFill>
                <a:latin typeface="Helvetica Neue" panose="02000503000000020004" pitchFamily="2" charset="0"/>
                <a:cs typeface="Helvetica Neue" panose="02000503000000020004" pitchFamily="2" charset="0"/>
              </a:rPr>
              <a:t>+</a:t>
            </a:r>
            <a:endParaRPr lang="ja-JP" altLang="en-US" sz="4000" b="1">
              <a:solidFill>
                <a:schemeClr val="accent5">
                  <a:lumMod val="75000"/>
                </a:schemeClr>
              </a:solidFill>
            </a:endParaRPr>
          </a:p>
        </p:txBody>
      </p:sp>
      <p:sp>
        <p:nvSpPr>
          <p:cNvPr id="37" name="テキスト ボックス 36">
            <a:extLst>
              <a:ext uri="{FF2B5EF4-FFF2-40B4-BE49-F238E27FC236}">
                <a16:creationId xmlns:a16="http://schemas.microsoft.com/office/drawing/2014/main" id="{8EBF13AB-5CF4-82C1-047D-9C5596922CE2}"/>
              </a:ext>
            </a:extLst>
          </p:cNvPr>
          <p:cNvSpPr txBox="1"/>
          <p:nvPr/>
        </p:nvSpPr>
        <p:spPr>
          <a:xfrm>
            <a:off x="9091917" y="3834199"/>
            <a:ext cx="2077548" cy="1231106"/>
          </a:xfrm>
          <a:prstGeom prst="rect">
            <a:avLst/>
          </a:prstGeom>
          <a:noFill/>
        </p:spPr>
        <p:txBody>
          <a:bodyPr wrap="square" rtlCol="0">
            <a:spAutoFit/>
          </a:bodyPr>
          <a:lstStyle/>
          <a:p>
            <a:r>
              <a:rPr lang="en-US" altLang="ja-JP" sz="1600" b="1" dirty="0">
                <a:solidFill>
                  <a:schemeClr val="tx1">
                    <a:lumMod val="75000"/>
                    <a:lumOff val="25000"/>
                  </a:schemeClr>
                </a:solidFill>
                <a:latin typeface="Helvetica Neue" panose="02000503000000020004" pitchFamily="2" charset="0"/>
                <a:cs typeface="Helvetica Neue" panose="02000503000000020004" pitchFamily="2" charset="0"/>
              </a:rPr>
              <a:t>ADC(CAMAC)</a:t>
            </a:r>
            <a:endParaRPr lang="en-US" altLang="ja-JP" sz="1200" b="1" dirty="0">
              <a:solidFill>
                <a:schemeClr val="tx1">
                  <a:lumMod val="75000"/>
                  <a:lumOff val="25000"/>
                </a:schemeClr>
              </a:solidFill>
              <a:latin typeface="Helvetica Neue" panose="02000503000000020004" pitchFamily="2" charset="0"/>
              <a:cs typeface="Helvetica Neue" panose="02000503000000020004" pitchFamily="2" charset="0"/>
            </a:endParaRPr>
          </a:p>
          <a:p>
            <a:r>
              <a:rPr lang="en-US" altLang="ja-JP" sz="1600" dirty="0">
                <a:solidFill>
                  <a:schemeClr val="tx1">
                    <a:lumMod val="75000"/>
                    <a:lumOff val="25000"/>
                  </a:schemeClr>
                </a:solidFill>
                <a:latin typeface="Helvetica Neue" panose="02000503000000020004" pitchFamily="2" charset="0"/>
                <a:cs typeface="Helvetica Neue" panose="02000503000000020004" pitchFamily="2" charset="0"/>
              </a:rPr>
              <a:t>HOSHIN C008</a:t>
            </a:r>
          </a:p>
          <a:p>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Conversion gain : 14 bit</a:t>
            </a:r>
          </a:p>
          <a:p>
            <a:r>
              <a:rPr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Full range : 5</a:t>
            </a: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 V</a:t>
            </a:r>
          </a:p>
          <a:p>
            <a:r>
              <a:rPr lang="ja-JP" altLang="en-US" sz="1400" b="1">
                <a:solidFill>
                  <a:srgbClr val="FF0000"/>
                </a:solidFill>
                <a:latin typeface="Helvetica Neue" panose="02000503000000020004" pitchFamily="2" charset="0"/>
                <a:cs typeface="Helvetica Neue" panose="02000503000000020004" pitchFamily="2" charset="0"/>
              </a:rPr>
              <a:t>→</a:t>
            </a:r>
            <a:r>
              <a:rPr lang="en-US" altLang="ja-JP" sz="1400" b="1" dirty="0">
                <a:solidFill>
                  <a:srgbClr val="FF0000"/>
                </a:solidFill>
                <a:latin typeface="Helvetica Neue" panose="02000503000000020004" pitchFamily="2" charset="0"/>
                <a:cs typeface="Helvetica Neue" panose="02000503000000020004" pitchFamily="2" charset="0"/>
              </a:rPr>
              <a:t>Time bin : 1.5 </a:t>
            </a:r>
            <a:r>
              <a:rPr lang="en-US" altLang="ja-JP" sz="1400" b="1" dirty="0" err="1">
                <a:solidFill>
                  <a:srgbClr val="FF0000"/>
                </a:solidFill>
                <a:latin typeface="Helvetica Neue" panose="02000503000000020004" pitchFamily="2" charset="0"/>
                <a:cs typeface="Helvetica Neue" panose="02000503000000020004" pitchFamily="2" charset="0"/>
              </a:rPr>
              <a:t>ps</a:t>
            </a:r>
            <a:r>
              <a:rPr lang="en-US" altLang="ja-JP" sz="1400" b="1" dirty="0">
                <a:solidFill>
                  <a:srgbClr val="FF0000"/>
                </a:solidFill>
                <a:latin typeface="Helvetica Neue" panose="02000503000000020004" pitchFamily="2" charset="0"/>
                <a:cs typeface="Helvetica Neue" panose="02000503000000020004" pitchFamily="2" charset="0"/>
              </a:rPr>
              <a:t>/</a:t>
            </a:r>
            <a:r>
              <a:rPr lang="en-US" altLang="ja-JP" sz="1400" b="1" dirty="0" err="1">
                <a:solidFill>
                  <a:srgbClr val="FF0000"/>
                </a:solidFill>
                <a:latin typeface="Helvetica Neue" panose="02000503000000020004" pitchFamily="2" charset="0"/>
                <a:cs typeface="Helvetica Neue" panose="02000503000000020004" pitchFamily="2" charset="0"/>
              </a:rPr>
              <a:t>ch</a:t>
            </a:r>
            <a:endParaRPr lang="en-US" altLang="ja-JP" sz="1200" dirty="0">
              <a:solidFill>
                <a:srgbClr val="FF0000"/>
              </a:solidFill>
              <a:latin typeface="Helvetica Neue" panose="02000503000000020004" pitchFamily="2" charset="0"/>
              <a:cs typeface="Helvetica Neue" panose="02000503000000020004" pitchFamily="2" charset="0"/>
            </a:endParaRPr>
          </a:p>
        </p:txBody>
      </p:sp>
      <p:sp>
        <p:nvSpPr>
          <p:cNvPr id="39" name="テキスト ボックス 38">
            <a:extLst>
              <a:ext uri="{FF2B5EF4-FFF2-40B4-BE49-F238E27FC236}">
                <a16:creationId xmlns:a16="http://schemas.microsoft.com/office/drawing/2014/main" id="{892E1D72-EB49-3D19-6CAD-A651BFE7FBA0}"/>
              </a:ext>
            </a:extLst>
          </p:cNvPr>
          <p:cNvSpPr txBox="1"/>
          <p:nvPr/>
        </p:nvSpPr>
        <p:spPr>
          <a:xfrm>
            <a:off x="9091917" y="5220572"/>
            <a:ext cx="2077548" cy="1231106"/>
          </a:xfrm>
          <a:prstGeom prst="rect">
            <a:avLst/>
          </a:prstGeom>
          <a:noFill/>
        </p:spPr>
        <p:txBody>
          <a:bodyPr wrap="square" rtlCol="0">
            <a:spAutoFit/>
          </a:bodyPr>
          <a:lstStyle/>
          <a:p>
            <a:r>
              <a:rPr lang="en-US" altLang="ja-JP" sz="1600" b="1" dirty="0">
                <a:solidFill>
                  <a:schemeClr val="tx1">
                    <a:lumMod val="75000"/>
                    <a:lumOff val="25000"/>
                  </a:schemeClr>
                </a:solidFill>
                <a:latin typeface="Helvetica Neue" panose="02000503000000020004" pitchFamily="2" charset="0"/>
                <a:cs typeface="Helvetica Neue" panose="02000503000000020004" pitchFamily="2" charset="0"/>
              </a:rPr>
              <a:t>ADC(VME)</a:t>
            </a:r>
            <a:endParaRPr lang="en-US" altLang="ja-JP" sz="1600" dirty="0">
              <a:solidFill>
                <a:schemeClr val="tx1">
                  <a:lumMod val="75000"/>
                  <a:lumOff val="25000"/>
                </a:schemeClr>
              </a:solidFill>
              <a:latin typeface="Helvetica Neue" panose="02000503000000020004" pitchFamily="2" charset="0"/>
              <a:cs typeface="Helvetica Neue" panose="02000503000000020004" pitchFamily="2" charset="0"/>
            </a:endParaRPr>
          </a:p>
          <a:p>
            <a:r>
              <a:rPr lang="en-US" altLang="ja-JP" sz="1600" dirty="0" err="1">
                <a:solidFill>
                  <a:schemeClr val="tx1">
                    <a:lumMod val="75000"/>
                    <a:lumOff val="25000"/>
                  </a:schemeClr>
                </a:solidFill>
                <a:latin typeface="Helvetica Neue" panose="02000503000000020004" pitchFamily="2" charset="0"/>
                <a:cs typeface="Helvetica Neue" panose="02000503000000020004" pitchFamily="2" charset="0"/>
              </a:rPr>
              <a:t>Mesytec</a:t>
            </a:r>
            <a:r>
              <a:rPr lang="en-US" altLang="ja-JP" sz="1600" dirty="0">
                <a:solidFill>
                  <a:schemeClr val="tx1">
                    <a:lumMod val="75000"/>
                    <a:lumOff val="25000"/>
                  </a:schemeClr>
                </a:solidFill>
                <a:latin typeface="Helvetica Neue" panose="02000503000000020004" pitchFamily="2" charset="0"/>
                <a:cs typeface="Helvetica Neue" panose="02000503000000020004" pitchFamily="2" charset="0"/>
              </a:rPr>
              <a:t> MADC32</a:t>
            </a:r>
          </a:p>
          <a:p>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Conversion gain : 13 bit</a:t>
            </a:r>
          </a:p>
          <a:p>
            <a:r>
              <a:rPr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Full range : 4</a:t>
            </a:r>
            <a:r>
              <a:rPr kumimoji="1" lang="en-US" altLang="ja-JP" sz="1400" dirty="0">
                <a:solidFill>
                  <a:schemeClr val="tx1">
                    <a:lumMod val="75000"/>
                    <a:lumOff val="25000"/>
                  </a:schemeClr>
                </a:solidFill>
                <a:latin typeface="Helvetica Neue" panose="02000503000000020004" pitchFamily="2" charset="0"/>
                <a:cs typeface="Helvetica Neue" panose="02000503000000020004" pitchFamily="2" charset="0"/>
              </a:rPr>
              <a:t> V</a:t>
            </a:r>
          </a:p>
          <a:p>
            <a:r>
              <a:rPr lang="ja-JP" altLang="en-US" sz="1400" b="1">
                <a:solidFill>
                  <a:srgbClr val="FF0000"/>
                </a:solidFill>
                <a:latin typeface="Helvetica Neue" panose="02000503000000020004" pitchFamily="2" charset="0"/>
                <a:cs typeface="Helvetica Neue" panose="02000503000000020004" pitchFamily="2" charset="0"/>
              </a:rPr>
              <a:t>→</a:t>
            </a:r>
            <a:r>
              <a:rPr lang="en-US" altLang="ja-JP" sz="1400" b="1" dirty="0">
                <a:solidFill>
                  <a:srgbClr val="FF0000"/>
                </a:solidFill>
                <a:latin typeface="Helvetica Neue" panose="02000503000000020004" pitchFamily="2" charset="0"/>
                <a:cs typeface="Helvetica Neue" panose="02000503000000020004" pitchFamily="2" charset="0"/>
              </a:rPr>
              <a:t>Time bin : 2.5 </a:t>
            </a:r>
            <a:r>
              <a:rPr lang="en-US" altLang="ja-JP" sz="1400" b="1" dirty="0" err="1">
                <a:solidFill>
                  <a:srgbClr val="FF0000"/>
                </a:solidFill>
                <a:latin typeface="Helvetica Neue" panose="02000503000000020004" pitchFamily="2" charset="0"/>
                <a:cs typeface="Helvetica Neue" panose="02000503000000020004" pitchFamily="2" charset="0"/>
              </a:rPr>
              <a:t>ps</a:t>
            </a:r>
            <a:r>
              <a:rPr lang="en-US" altLang="ja-JP" sz="1400" b="1" dirty="0">
                <a:solidFill>
                  <a:srgbClr val="FF0000"/>
                </a:solidFill>
                <a:latin typeface="Helvetica Neue" panose="02000503000000020004" pitchFamily="2" charset="0"/>
                <a:cs typeface="Helvetica Neue" panose="02000503000000020004" pitchFamily="2" charset="0"/>
              </a:rPr>
              <a:t>/</a:t>
            </a:r>
            <a:r>
              <a:rPr lang="en-US" altLang="ja-JP" sz="1400" b="1" dirty="0" err="1">
                <a:solidFill>
                  <a:srgbClr val="FF0000"/>
                </a:solidFill>
                <a:latin typeface="Helvetica Neue" panose="02000503000000020004" pitchFamily="2" charset="0"/>
                <a:cs typeface="Helvetica Neue" panose="02000503000000020004" pitchFamily="2" charset="0"/>
              </a:rPr>
              <a:t>ch</a:t>
            </a:r>
            <a:endParaRPr lang="en-US" altLang="ja-JP" sz="1200" dirty="0">
              <a:solidFill>
                <a:srgbClr val="FF0000"/>
              </a:solidFill>
              <a:latin typeface="Helvetica Neue" panose="02000503000000020004" pitchFamily="2" charset="0"/>
              <a:cs typeface="Helvetica Neue" panose="02000503000000020004" pitchFamily="2" charset="0"/>
            </a:endParaRPr>
          </a:p>
        </p:txBody>
      </p:sp>
      <p:pic>
        <p:nvPicPr>
          <p:cNvPr id="40" name="図 39">
            <a:extLst>
              <a:ext uri="{FF2B5EF4-FFF2-40B4-BE49-F238E27FC236}">
                <a16:creationId xmlns:a16="http://schemas.microsoft.com/office/drawing/2014/main" id="{E666FD0B-8CBE-DED0-0FC8-4E53385996AD}"/>
              </a:ext>
            </a:extLst>
          </p:cNvPr>
          <p:cNvPicPr>
            <a:picLocks noChangeAspect="1"/>
          </p:cNvPicPr>
          <p:nvPr/>
        </p:nvPicPr>
        <p:blipFill>
          <a:blip r:embed="rId7"/>
          <a:stretch>
            <a:fillRect/>
          </a:stretch>
        </p:blipFill>
        <p:spPr>
          <a:xfrm>
            <a:off x="8608501" y="5320865"/>
            <a:ext cx="420929" cy="997200"/>
          </a:xfrm>
          <a:prstGeom prst="rect">
            <a:avLst/>
          </a:prstGeom>
        </p:spPr>
      </p:pic>
      <p:sp>
        <p:nvSpPr>
          <p:cNvPr id="42" name="テキスト ボックス 41">
            <a:extLst>
              <a:ext uri="{FF2B5EF4-FFF2-40B4-BE49-F238E27FC236}">
                <a16:creationId xmlns:a16="http://schemas.microsoft.com/office/drawing/2014/main" id="{5F9F90CB-0B40-72DC-4A69-26A521CEF60A}"/>
              </a:ext>
            </a:extLst>
          </p:cNvPr>
          <p:cNvSpPr txBox="1"/>
          <p:nvPr/>
        </p:nvSpPr>
        <p:spPr>
          <a:xfrm>
            <a:off x="8923746" y="4977427"/>
            <a:ext cx="612883" cy="369332"/>
          </a:xfrm>
          <a:prstGeom prst="rect">
            <a:avLst/>
          </a:prstGeom>
          <a:noFill/>
        </p:spPr>
        <p:txBody>
          <a:bodyPr wrap="square">
            <a:spAutoFit/>
          </a:bodyPr>
          <a:lstStyle/>
          <a:p>
            <a:r>
              <a:rPr lang="en-US" altLang="ja-JP" sz="1800" dirty="0">
                <a:solidFill>
                  <a:schemeClr val="tx1">
                    <a:lumMod val="75000"/>
                    <a:lumOff val="25000"/>
                  </a:schemeClr>
                </a:solidFill>
                <a:latin typeface="Helvetica Neue" panose="02000503000000020004" pitchFamily="2" charset="0"/>
                <a:cs typeface="Helvetica Neue" panose="02000503000000020004" pitchFamily="2" charset="0"/>
              </a:rPr>
              <a:t>or</a:t>
            </a:r>
            <a:endParaRPr lang="ja-JP" altLang="en-US"/>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6970796C-8905-99CF-F83F-423BE1106FA2}"/>
                  </a:ext>
                </a:extLst>
              </p:cNvPr>
              <p:cNvSpPr txBox="1"/>
              <p:nvPr/>
            </p:nvSpPr>
            <p:spPr>
              <a:xfrm>
                <a:off x="5713756" y="5895263"/>
                <a:ext cx="1840929" cy="394852"/>
              </a:xfrm>
              <a:prstGeom prst="rect">
                <a:avLst/>
              </a:prstGeom>
              <a:noFill/>
            </p:spPr>
            <p:txBody>
              <a:bodyPr wrap="square" rtlCol="0">
                <a:spAutoFit/>
              </a:bodyPr>
              <a:lstStyle/>
              <a:p>
                <a14:m>
                  <m:oMath xmlns:m="http://schemas.openxmlformats.org/officeDocument/2006/math">
                    <m:sSub>
                      <m:sSubPr>
                        <m:ctrlPr>
                          <a:rPr kumimoji="1" lang="en-US" altLang="ja-JP" i="1" smtClean="0">
                            <a:solidFill>
                              <a:schemeClr val="tx1">
                                <a:lumMod val="75000"/>
                                <a:lumOff val="25000"/>
                              </a:schemeClr>
                            </a:solidFill>
                            <a:latin typeface="Cambria Math" panose="02040503050406030204" pitchFamily="18" charset="0"/>
                            <a:cs typeface="Helvetica Neue" panose="02000503000000020004" pitchFamily="2" charset="0"/>
                          </a:rPr>
                        </m:ctrlPr>
                      </m:sSubPr>
                      <m:e>
                        <m:r>
                          <a:rPr kumimoji="1" lang="en-US" altLang="ja-JP" i="1" smtClean="0">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𝜎</m:t>
                        </m:r>
                      </m:e>
                      <m:sub>
                        <m:r>
                          <m:rPr>
                            <m:sty m:val="p"/>
                          </m:rPr>
                          <a:rPr kumimoji="1" lang="en-US" altLang="ja-JP" b="0" i="0" smtClean="0">
                            <a:solidFill>
                              <a:schemeClr val="tx1">
                                <a:lumMod val="75000"/>
                                <a:lumOff val="25000"/>
                              </a:schemeClr>
                            </a:solidFill>
                            <a:latin typeface="Cambria Math" panose="02040503050406030204" pitchFamily="18" charset="0"/>
                            <a:cs typeface="Helvetica Neue" panose="02000503000000020004" pitchFamily="2" charset="0"/>
                          </a:rPr>
                          <m:t>syst</m:t>
                        </m:r>
                        <m:r>
                          <a:rPr kumimoji="1" lang="en-US" altLang="ja-JP" b="0" i="0" smtClean="0">
                            <a:solidFill>
                              <a:schemeClr val="tx1">
                                <a:lumMod val="75000"/>
                                <a:lumOff val="25000"/>
                              </a:schemeClr>
                            </a:solidFill>
                            <a:latin typeface="Cambria Math" panose="02040503050406030204" pitchFamily="18" charset="0"/>
                            <a:cs typeface="Helvetica Neue" panose="02000503000000020004" pitchFamily="2" charset="0"/>
                          </a:rPr>
                          <m:t>.</m:t>
                        </m:r>
                      </m:sub>
                    </m:sSub>
                    <m:r>
                      <a:rPr kumimoji="1" lang="en-US" altLang="ja-JP" b="0" i="0" smtClean="0">
                        <a:solidFill>
                          <a:schemeClr val="tx1">
                            <a:lumMod val="75000"/>
                            <a:lumOff val="25000"/>
                          </a:schemeClr>
                        </a:solidFill>
                        <a:latin typeface="Cambria Math" panose="02040503050406030204" pitchFamily="18" charset="0"/>
                        <a:cs typeface="Helvetica Neue" panose="02000503000000020004" pitchFamily="2" charset="0"/>
                      </a:rPr>
                      <m:t>&lt;</m:t>
                    </m:r>
                  </m:oMath>
                </a14:m>
                <a:r>
                  <a:rPr kumimoji="1" lang="en-US" altLang="ja-JP" dirty="0">
                    <a:solidFill>
                      <a:schemeClr val="tx1">
                        <a:lumMod val="75000"/>
                        <a:lumOff val="25000"/>
                      </a:schemeClr>
                    </a:solidFill>
                    <a:latin typeface="Helvetica Neue" panose="02000503000000020004" pitchFamily="2" charset="0"/>
                    <a:cs typeface="Helvetica Neue" panose="02000503000000020004" pitchFamily="2" charset="0"/>
                  </a:rPr>
                  <a:t> 4 ps</a:t>
                </a:r>
              </a:p>
            </p:txBody>
          </p:sp>
        </mc:Choice>
        <mc:Fallback xmlns="">
          <p:sp>
            <p:nvSpPr>
              <p:cNvPr id="19" name="テキスト ボックス 18">
                <a:extLst>
                  <a:ext uri="{FF2B5EF4-FFF2-40B4-BE49-F238E27FC236}">
                    <a16:creationId xmlns:a16="http://schemas.microsoft.com/office/drawing/2014/main" id="{6970796C-8905-99CF-F83F-423BE1106FA2}"/>
                  </a:ext>
                </a:extLst>
              </p:cNvPr>
              <p:cNvSpPr txBox="1">
                <a:spLocks noRot="1" noChangeAspect="1" noMove="1" noResize="1" noEditPoints="1" noAdjustHandles="1" noChangeArrowheads="1" noChangeShapeType="1" noTextEdit="1"/>
              </p:cNvSpPr>
              <p:nvPr/>
            </p:nvSpPr>
            <p:spPr>
              <a:xfrm>
                <a:off x="5713756" y="5895263"/>
                <a:ext cx="1840929" cy="394852"/>
              </a:xfrm>
              <a:prstGeom prst="rect">
                <a:avLst/>
              </a:prstGeom>
              <a:blipFill>
                <a:blip r:embed="rId8"/>
                <a:stretch>
                  <a:fillRect t="-9375" b="-1562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6316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4473A-7D02-B415-FFE7-A6EBE651D22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55CDA14-7F3C-BAA1-1C58-2E6767B0352D}"/>
              </a:ext>
            </a:extLst>
          </p:cNvPr>
          <p:cNvSpPr txBox="1"/>
          <p:nvPr/>
        </p:nvSpPr>
        <p:spPr>
          <a:xfrm>
            <a:off x="116957" y="127591"/>
            <a:ext cx="3154945"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 Experiment</a:t>
            </a:r>
            <a:endParaRPr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6" name="テキスト ボックス 5">
            <a:extLst>
              <a:ext uri="{FF2B5EF4-FFF2-40B4-BE49-F238E27FC236}">
                <a16:creationId xmlns:a16="http://schemas.microsoft.com/office/drawing/2014/main" id="{977F9949-761F-97B8-6AC9-652F4D6EE742}"/>
              </a:ext>
            </a:extLst>
          </p:cNvPr>
          <p:cNvSpPr txBox="1"/>
          <p:nvPr/>
        </p:nvSpPr>
        <p:spPr>
          <a:xfrm>
            <a:off x="1351217" y="1592394"/>
            <a:ext cx="1236111" cy="461665"/>
          </a:xfrm>
          <a:prstGeom prst="rect">
            <a:avLst/>
          </a:prstGeom>
          <a:noFill/>
        </p:spPr>
        <p:txBody>
          <a:bodyPr wrap="square">
            <a:spAutoFit/>
          </a:bodyPr>
          <a:lstStyle/>
          <a:p>
            <a:r>
              <a:rPr kumimoji="1" lang="en-US" altLang="ja-JP"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Setup</a:t>
            </a:r>
            <a:endParaRPr lang="ja-JP" altLang="en-US" sz="2400" b="1">
              <a:solidFill>
                <a:schemeClr val="tx1">
                  <a:lumMod val="75000"/>
                  <a:lumOff val="25000"/>
                </a:schemeClr>
              </a:solidFill>
            </a:endParaRPr>
          </a:p>
        </p:txBody>
      </p:sp>
      <p:grpSp>
        <p:nvGrpSpPr>
          <p:cNvPr id="70" name="グループ化 69">
            <a:extLst>
              <a:ext uri="{FF2B5EF4-FFF2-40B4-BE49-F238E27FC236}">
                <a16:creationId xmlns:a16="http://schemas.microsoft.com/office/drawing/2014/main" id="{EC2ADCE3-A5FA-1BD0-859F-5432D3055A4C}"/>
              </a:ext>
            </a:extLst>
          </p:cNvPr>
          <p:cNvGrpSpPr/>
          <p:nvPr/>
        </p:nvGrpSpPr>
        <p:grpSpPr>
          <a:xfrm>
            <a:off x="7599970" y="3479211"/>
            <a:ext cx="3182042" cy="1810361"/>
            <a:chOff x="7668285" y="1891327"/>
            <a:chExt cx="3182042" cy="1810361"/>
          </a:xfrm>
        </p:grpSpPr>
        <p:sp>
          <p:nvSpPr>
            <p:cNvPr id="69" name="角丸四角形 68">
              <a:extLst>
                <a:ext uri="{FF2B5EF4-FFF2-40B4-BE49-F238E27FC236}">
                  <a16:creationId xmlns:a16="http://schemas.microsoft.com/office/drawing/2014/main" id="{3337ACB5-043B-6616-B00E-6268B967223A}"/>
                </a:ext>
              </a:extLst>
            </p:cNvPr>
            <p:cNvSpPr/>
            <p:nvPr/>
          </p:nvSpPr>
          <p:spPr>
            <a:xfrm>
              <a:off x="7668285" y="1891327"/>
              <a:ext cx="3182042" cy="181036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88C6A9B-82C2-E667-AAE3-4E9792D90A2F}"/>
                    </a:ext>
                  </a:extLst>
                </p:cNvPr>
                <p:cNvSpPr txBox="1"/>
                <p:nvPr/>
              </p:nvSpPr>
              <p:spPr>
                <a:xfrm>
                  <a:off x="7879204" y="2077038"/>
                  <a:ext cx="2709140" cy="1341714"/>
                </a:xfrm>
                <a:prstGeom prst="rect">
                  <a:avLst/>
                </a:prstGeom>
                <a:noFill/>
              </p:spPr>
              <p:txBody>
                <a:bodyPr wrap="none" lIns="0" tIns="0" rIns="0" bIns="0" rtlCol="0">
                  <a:spAutoFit/>
                </a:bodyPr>
                <a:lstStyle/>
                <a:p>
                  <a:r>
                    <a:rPr kumimoji="1" lang="en-US" altLang="ja-JP" sz="2400" dirty="0"/>
                    <a:t>①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i="1" smtClean="0">
                              <a:latin typeface="Cambria Math" panose="02040503050406030204" pitchFamily="18" charset="0"/>
                              <a:ea typeface="Cambria Math" panose="02040503050406030204" pitchFamily="18" charset="0"/>
                            </a:rPr>
                            <m:t>𝜎</m:t>
                          </m:r>
                        </m:e>
                        <m:sub>
                          <m:r>
                            <a:rPr kumimoji="1" lang="en-US" altLang="ja-JP" sz="2400" b="0" i="1" smtClean="0">
                              <a:latin typeface="Cambria Math" panose="02040503050406030204" pitchFamily="18" charset="0"/>
                            </a:rPr>
                            <m:t>12</m:t>
                          </m:r>
                        </m:sub>
                      </m:sSub>
                      <m:r>
                        <a:rPr kumimoji="1" lang="en-US" altLang="ja-JP" sz="2400" b="0" i="1" smtClean="0">
                          <a:latin typeface="Cambria Math" panose="02040503050406030204" pitchFamily="18" charset="0"/>
                        </a:rPr>
                        <m:t>=</m:t>
                      </m:r>
                      <m:rad>
                        <m:radPr>
                          <m:degHide m:val="on"/>
                          <m:ctrlPr>
                            <a:rPr kumimoji="1" lang="en-US" altLang="ja-JP" sz="2400" b="0" i="1" smtClean="0">
                              <a:latin typeface="Cambria Math" panose="02040503050406030204" pitchFamily="18" charset="0"/>
                            </a:rPr>
                          </m:ctrlPr>
                        </m:radPr>
                        <m:deg/>
                        <m:e>
                          <m:sSup>
                            <m:sSupPr>
                              <m:ctrlPr>
                                <a:rPr kumimoji="1" lang="en-US" altLang="ja-JP" sz="2400" b="0" i="1" smtClean="0">
                                  <a:latin typeface="Cambria Math" panose="02040503050406030204" pitchFamily="18" charset="0"/>
                                </a:rPr>
                              </m:ctrlPr>
                            </m:sSupPr>
                            <m:e>
                              <m:sSub>
                                <m:sSubPr>
                                  <m:ctrlPr>
                                    <a:rPr kumimoji="1" lang="en-US" altLang="ja-JP" sz="2400" b="0" i="1" smtClean="0">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𝜎</m:t>
                                  </m:r>
                                </m:e>
                                <m:sub>
                                  <m:r>
                                    <a:rPr kumimoji="1" lang="en-US" altLang="ja-JP" sz="2400" b="0" i="1" smtClean="0">
                                      <a:latin typeface="Cambria Math" panose="02040503050406030204" pitchFamily="18" charset="0"/>
                                    </a:rPr>
                                    <m:t>1</m:t>
                                  </m:r>
                                </m:sub>
                              </m:sSub>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2</m:t>
                                  </m:r>
                                </m:sub>
                              </m:sSub>
                            </m:e>
                            <m:sup>
                              <m:r>
                                <a:rPr lang="en-US" altLang="ja-JP" sz="2400" i="1">
                                  <a:latin typeface="Cambria Math" panose="02040503050406030204" pitchFamily="18" charset="0"/>
                                </a:rPr>
                                <m:t>2</m:t>
                              </m:r>
                            </m:sup>
                          </m:sSup>
                        </m:e>
                      </m:rad>
                    </m:oMath>
                  </a14:m>
                  <a:endParaRPr kumimoji="1" lang="en-US" altLang="ja-JP" sz="2400" b="0" dirty="0"/>
                </a:p>
                <a:p>
                  <a:r>
                    <a:rPr lang="en-US" altLang="ja-JP" sz="2400" dirty="0"/>
                    <a:t>②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𝜎</m:t>
                          </m:r>
                        </m:e>
                        <m:sub>
                          <m:r>
                            <a:rPr lang="en-US" altLang="ja-JP" sz="2400" i="1">
                              <a:latin typeface="Cambria Math" panose="02040503050406030204" pitchFamily="18" charset="0"/>
                            </a:rPr>
                            <m:t>2</m:t>
                          </m:r>
                          <m:r>
                            <a:rPr lang="en-US" altLang="ja-JP" sz="2400" b="0" i="1" smtClean="0">
                              <a:latin typeface="Cambria Math" panose="02040503050406030204" pitchFamily="18" charset="0"/>
                            </a:rPr>
                            <m:t>3</m:t>
                          </m:r>
                        </m:sub>
                      </m:sSub>
                      <m:r>
                        <a:rPr lang="en-US" altLang="ja-JP" sz="2400" i="1">
                          <a:latin typeface="Cambria Math" panose="02040503050406030204" pitchFamily="18" charset="0"/>
                        </a:rPr>
                        <m:t>=</m:t>
                      </m:r>
                      <m:rad>
                        <m:radPr>
                          <m:degHide m:val="on"/>
                          <m:ctrlPr>
                            <a:rPr lang="en-US" altLang="ja-JP" sz="2400" i="1">
                              <a:latin typeface="Cambria Math" panose="02040503050406030204" pitchFamily="18" charset="0"/>
                            </a:rPr>
                          </m:ctrlPr>
                        </m:radPr>
                        <m:deg/>
                        <m:e>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2</m:t>
                                  </m:r>
                                </m:sub>
                              </m:sSub>
                            </m:e>
                            <m:sup>
                              <m:r>
                                <a:rPr lang="en-US" altLang="ja-JP" sz="2400" i="1">
                                  <a:latin typeface="Cambria Math" panose="02040503050406030204" pitchFamily="18" charset="0"/>
                                </a:rPr>
                                <m:t>2</m:t>
                              </m:r>
                            </m:sup>
                          </m:sSup>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3</m:t>
                                  </m:r>
                                </m:sub>
                              </m:sSub>
                            </m:e>
                            <m:sup>
                              <m:r>
                                <a:rPr lang="en-US" altLang="ja-JP" sz="2400" i="1">
                                  <a:latin typeface="Cambria Math" panose="02040503050406030204" pitchFamily="18" charset="0"/>
                                </a:rPr>
                                <m:t>2</m:t>
                              </m:r>
                            </m:sup>
                          </m:sSup>
                        </m:e>
                      </m:rad>
                    </m:oMath>
                  </a14:m>
                  <a:endParaRPr lang="en-US" altLang="ja-JP" sz="2400" dirty="0"/>
                </a:p>
                <a:p>
                  <a:r>
                    <a:rPr lang="en-US" altLang="ja-JP" sz="2400" dirty="0"/>
                    <a:t>③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3</m:t>
                          </m:r>
                          <m:r>
                            <a:rPr lang="en-US" altLang="ja-JP" sz="2400" i="1">
                              <a:latin typeface="Cambria Math" panose="02040503050406030204" pitchFamily="18" charset="0"/>
                            </a:rPr>
                            <m:t>1</m:t>
                          </m:r>
                        </m:sub>
                      </m:sSub>
                      <m:r>
                        <a:rPr lang="en-US" altLang="ja-JP" sz="2400" i="1">
                          <a:latin typeface="Cambria Math" panose="02040503050406030204" pitchFamily="18" charset="0"/>
                        </a:rPr>
                        <m:t>=</m:t>
                      </m:r>
                      <m:rad>
                        <m:radPr>
                          <m:degHide m:val="on"/>
                          <m:ctrlPr>
                            <a:rPr lang="en-US" altLang="ja-JP" sz="2400" i="1">
                              <a:latin typeface="Cambria Math" panose="02040503050406030204" pitchFamily="18" charset="0"/>
                            </a:rPr>
                          </m:ctrlPr>
                        </m:radPr>
                        <m:deg/>
                        <m:e>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3</m:t>
                                  </m:r>
                                </m:sub>
                              </m:sSub>
                            </m:e>
                            <m:sup>
                              <m:r>
                                <a:rPr lang="en-US" altLang="ja-JP" sz="2400" i="1">
                                  <a:latin typeface="Cambria Math" panose="02040503050406030204" pitchFamily="18" charset="0"/>
                                </a:rPr>
                                <m:t>2</m:t>
                              </m:r>
                            </m:sup>
                          </m:sSup>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1</m:t>
                                  </m:r>
                                </m:sub>
                              </m:sSub>
                            </m:e>
                            <m:sup>
                              <m:r>
                                <a:rPr lang="en-US" altLang="ja-JP" sz="2400" i="1">
                                  <a:latin typeface="Cambria Math" panose="02040503050406030204" pitchFamily="18" charset="0"/>
                                </a:rPr>
                                <m:t>2</m:t>
                              </m:r>
                            </m:sup>
                          </m:sSup>
                        </m:e>
                      </m:rad>
                    </m:oMath>
                  </a14:m>
                  <a:endParaRPr kumimoji="1" lang="ja-JP" altLang="en-US" sz="2400"/>
                </a:p>
              </p:txBody>
            </p:sp>
          </mc:Choice>
          <mc:Fallback xmlns="">
            <p:sp>
              <p:nvSpPr>
                <p:cNvPr id="14" name="テキスト ボックス 13">
                  <a:extLst>
                    <a:ext uri="{FF2B5EF4-FFF2-40B4-BE49-F238E27FC236}">
                      <a16:creationId xmlns:a16="http://schemas.microsoft.com/office/drawing/2014/main" id="{C88C6A9B-82C2-E667-AAE3-4E9792D90A2F}"/>
                    </a:ext>
                  </a:extLst>
                </p:cNvPr>
                <p:cNvSpPr txBox="1">
                  <a:spLocks noRot="1" noChangeAspect="1" noMove="1" noResize="1" noEditPoints="1" noAdjustHandles="1" noChangeArrowheads="1" noChangeShapeType="1" noTextEdit="1"/>
                </p:cNvSpPr>
                <p:nvPr/>
              </p:nvSpPr>
              <p:spPr>
                <a:xfrm>
                  <a:off x="7879204" y="2077038"/>
                  <a:ext cx="2709140" cy="1341714"/>
                </a:xfrm>
                <a:prstGeom prst="rect">
                  <a:avLst/>
                </a:prstGeom>
                <a:blipFill>
                  <a:blip r:embed="rId3"/>
                  <a:stretch>
                    <a:fillRect l="-7009" t="-1887" r="-1402" b="-13208"/>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8D5B152F-3B5D-4D33-9920-D4E35459BD98}"/>
                  </a:ext>
                </a:extLst>
              </p:cNvPr>
              <p:cNvSpPr txBox="1"/>
              <p:nvPr/>
            </p:nvSpPr>
            <p:spPr>
              <a:xfrm>
                <a:off x="455518" y="3880082"/>
                <a:ext cx="1522828" cy="406265"/>
              </a:xfrm>
              <a:prstGeom prst="rect">
                <a:avLst/>
              </a:prstGeom>
              <a:noFill/>
            </p:spPr>
            <p:txBody>
              <a:bodyPr wrap="square" rtlCol="0">
                <a:spAutoFit/>
              </a:bodyPr>
              <a:lstStyle/>
              <a:p>
                <a14:m>
                  <m:oMath xmlns:m="http://schemas.openxmlformats.org/officeDocument/2006/math">
                    <m:r>
                      <a:rPr kumimoji="1" lang="en-US" altLang="ja-JP" sz="20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m:t>
                    </m:r>
                    <m:r>
                      <a:rPr kumimoji="1" lang="en-US" altLang="ja-JP" sz="20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𝑬</m:t>
                    </m:r>
                    <m:r>
                      <a:rPr kumimoji="1" lang="en-US" altLang="ja-JP" sz="20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&lt;</m:t>
                    </m:r>
                    <m:sSup>
                      <m:sSupPr>
                        <m:ctrlPr>
                          <a:rPr kumimoji="1" lang="en-US" altLang="ja-JP" sz="20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ctrlPr>
                      </m:sSupPr>
                      <m:e>
                        <m:r>
                          <a:rPr kumimoji="1" lang="en-US" altLang="ja-JP" sz="20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𝟏𝟎</m:t>
                        </m:r>
                      </m:e>
                      <m:sup>
                        <m:r>
                          <a:rPr kumimoji="1" lang="en-US" altLang="ja-JP" sz="20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m:t>
                        </m:r>
                        <m:r>
                          <a:rPr kumimoji="1" lang="en-US" altLang="ja-JP" sz="2000" b="1" i="1" smtClean="0">
                            <a:solidFill>
                              <a:srgbClr val="FF0000"/>
                            </a:solidFill>
                            <a:latin typeface="Cambria Math" panose="02040503050406030204" pitchFamily="18" charset="0"/>
                            <a:ea typeface="Cambria Math" panose="02040503050406030204" pitchFamily="18" charset="0"/>
                            <a:cs typeface="Helvetica Neue" panose="02000503000000020004" pitchFamily="2" charset="0"/>
                          </a:rPr>
                          <m:t>𝟒</m:t>
                        </m:r>
                      </m:sup>
                    </m:sSup>
                  </m:oMath>
                </a14:m>
                <a:r>
                  <a:rPr kumimoji="1" lang="en-US" altLang="ja-JP"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endParaRPr kumimoji="1" lang="ja-JP" altLang="en-US" sz="2000" b="1">
                  <a:solidFill>
                    <a:srgbClr val="FF0000"/>
                  </a:solidFill>
                  <a:latin typeface="Helvetica Neue" panose="02000503000000020004" pitchFamily="2" charset="0"/>
                  <a:cs typeface="Helvetica Neue" panose="02000503000000020004" pitchFamily="2" charset="0"/>
                </a:endParaRPr>
              </a:p>
            </p:txBody>
          </p:sp>
        </mc:Choice>
        <mc:Fallback xmlns="">
          <p:sp>
            <p:nvSpPr>
              <p:cNvPr id="15" name="テキスト ボックス 14">
                <a:extLst>
                  <a:ext uri="{FF2B5EF4-FFF2-40B4-BE49-F238E27FC236}">
                    <a16:creationId xmlns:a16="http://schemas.microsoft.com/office/drawing/2014/main" id="{8D5B152F-3B5D-4D33-9920-D4E35459BD98}"/>
                  </a:ext>
                </a:extLst>
              </p:cNvPr>
              <p:cNvSpPr txBox="1">
                <a:spLocks noRot="1" noChangeAspect="1" noMove="1" noResize="1" noEditPoints="1" noAdjustHandles="1" noChangeArrowheads="1" noChangeShapeType="1" noTextEdit="1"/>
              </p:cNvSpPr>
              <p:nvPr/>
            </p:nvSpPr>
            <p:spPr>
              <a:xfrm>
                <a:off x="455518" y="3880082"/>
                <a:ext cx="1522828" cy="406265"/>
              </a:xfrm>
              <a:prstGeom prst="rect">
                <a:avLst/>
              </a:prstGeom>
              <a:blipFill>
                <a:blip r:embed="rId4"/>
                <a:stretch>
                  <a:fillRect/>
                </a:stretch>
              </a:blipFill>
            </p:spPr>
            <p:txBody>
              <a:bodyPr/>
              <a:lstStyle/>
              <a:p>
                <a:r>
                  <a:rPr lang="ja-JP" altLang="en-US">
                    <a:noFill/>
                  </a:rPr>
                  <a:t> </a:t>
                </a:r>
              </a:p>
            </p:txBody>
          </p:sp>
        </mc:Fallback>
      </mc:AlternateContent>
      <p:sp>
        <p:nvSpPr>
          <p:cNvPr id="22" name="テキスト ボックス 21">
            <a:extLst>
              <a:ext uri="{FF2B5EF4-FFF2-40B4-BE49-F238E27FC236}">
                <a16:creationId xmlns:a16="http://schemas.microsoft.com/office/drawing/2014/main" id="{3838A81C-81AF-A06B-F6A1-569C7ACFB75F}"/>
              </a:ext>
            </a:extLst>
          </p:cNvPr>
          <p:cNvSpPr txBox="1"/>
          <p:nvPr/>
        </p:nvSpPr>
        <p:spPr>
          <a:xfrm>
            <a:off x="83512" y="2430569"/>
            <a:ext cx="2245852" cy="1077218"/>
          </a:xfrm>
          <a:prstGeom prst="rect">
            <a:avLst/>
          </a:prstGeom>
          <a:noFill/>
        </p:spPr>
        <p:txBody>
          <a:bodyPr wrap="square" rtlCol="0">
            <a:spAutoFit/>
          </a:bodyPr>
          <a:lstStyle/>
          <a:p>
            <a:pPr algn="ctr"/>
            <a:r>
              <a:rPr kumimoji="1" lang="en-US" altLang="ja-JP"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Primary Beam</a:t>
            </a:r>
          </a:p>
          <a:p>
            <a:pPr algn="ctr"/>
            <a:r>
              <a:rPr lang="en-US" altLang="ja-JP" sz="20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58</a:t>
            </a:r>
            <a:r>
              <a:rPr lang="en-US" altLang="ja-JP"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Ni, 500 </a:t>
            </a:r>
            <a:r>
              <a:rPr lang="en-US" altLang="ja-JP" sz="2000" i="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a:t>
            </a:r>
            <a:r>
              <a:rPr lang="en-US" altLang="ja-JP" sz="2000"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MeV</a:t>
            </a:r>
            <a:endParaRPr lang="en-US" altLang="ja-JP"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kumimoji="1" lang="en-US" altLang="ja-JP" sz="20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132</a:t>
            </a:r>
            <a:r>
              <a:rPr kumimoji="1" lang="en-US" altLang="ja-JP"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Xe, 420 </a:t>
            </a:r>
            <a:r>
              <a:rPr lang="en-US" altLang="ja-JP" sz="2000" i="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a:t>
            </a:r>
            <a:r>
              <a:rPr lang="en-US" altLang="ja-JP" sz="2000"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MeV</a:t>
            </a:r>
            <a:endParaRPr kumimoji="1" lang="ja-JP" altLang="en-US" sz="2000">
              <a:solidFill>
                <a:schemeClr val="tx1">
                  <a:lumMod val="75000"/>
                  <a:lumOff val="25000"/>
                </a:schemeClr>
              </a:solidFill>
              <a:latin typeface="Helvetica Neue" panose="02000503000000020004" pitchFamily="2" charset="0"/>
              <a:cs typeface="Helvetica Neue" panose="02000503000000020004" pitchFamily="2" charset="0"/>
            </a:endParaRPr>
          </a:p>
        </p:txBody>
      </p:sp>
      <p:grpSp>
        <p:nvGrpSpPr>
          <p:cNvPr id="16" name="グループ化 15">
            <a:extLst>
              <a:ext uri="{FF2B5EF4-FFF2-40B4-BE49-F238E27FC236}">
                <a16:creationId xmlns:a16="http://schemas.microsoft.com/office/drawing/2014/main" id="{CC382A11-2320-BF78-15BB-4BFA7BAB44B2}"/>
              </a:ext>
            </a:extLst>
          </p:cNvPr>
          <p:cNvGrpSpPr/>
          <p:nvPr/>
        </p:nvGrpSpPr>
        <p:grpSpPr>
          <a:xfrm>
            <a:off x="1518232" y="1761951"/>
            <a:ext cx="5027573" cy="2738613"/>
            <a:chOff x="3800243" y="303777"/>
            <a:chExt cx="3946649" cy="1898527"/>
          </a:xfrm>
        </p:grpSpPr>
        <p:cxnSp>
          <p:nvCxnSpPr>
            <p:cNvPr id="5" name="直線矢印コネクタ 4">
              <a:extLst>
                <a:ext uri="{FF2B5EF4-FFF2-40B4-BE49-F238E27FC236}">
                  <a16:creationId xmlns:a16="http://schemas.microsoft.com/office/drawing/2014/main" id="{40B41D70-C315-FA98-A56C-914E71961EB7}"/>
                </a:ext>
              </a:extLst>
            </p:cNvPr>
            <p:cNvCxnSpPr>
              <a:cxnSpLocks/>
            </p:cNvCxnSpPr>
            <p:nvPr/>
          </p:nvCxnSpPr>
          <p:spPr>
            <a:xfrm>
              <a:off x="3800243" y="1653436"/>
              <a:ext cx="394664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8" name="テキスト ボックス 7">
              <a:extLst>
                <a:ext uri="{FF2B5EF4-FFF2-40B4-BE49-F238E27FC236}">
                  <a16:creationId xmlns:a16="http://schemas.microsoft.com/office/drawing/2014/main" id="{BD0B7C96-21BA-E891-0C7C-B99B8A9D1F7D}"/>
                </a:ext>
              </a:extLst>
            </p:cNvPr>
            <p:cNvSpPr txBox="1"/>
            <p:nvPr/>
          </p:nvSpPr>
          <p:spPr>
            <a:xfrm>
              <a:off x="5130640" y="1876388"/>
              <a:ext cx="423531" cy="320046"/>
            </a:xfrm>
            <a:prstGeom prst="rect">
              <a:avLst/>
            </a:prstGeom>
            <a:noFill/>
          </p:spPr>
          <p:txBody>
            <a:bodyPr wrap="square" rtlCol="0">
              <a:spAutoFit/>
            </a:bodyPr>
            <a:lstStyle/>
            <a:p>
              <a:r>
                <a:rPr kumimoji="1" lang="en-US" altLang="ja-JP" sz="2400" dirty="0">
                  <a:solidFill>
                    <a:srgbClr val="FF0000"/>
                  </a:solidFill>
                </a:rPr>
                <a:t>①</a:t>
              </a:r>
              <a:endParaRPr kumimoji="1" lang="ja-JP" altLang="en-US" sz="2400">
                <a:solidFill>
                  <a:srgbClr val="FF0000"/>
                </a:solidFill>
              </a:endParaRPr>
            </a:p>
          </p:txBody>
        </p:sp>
        <p:sp>
          <p:nvSpPr>
            <p:cNvPr id="10" name="テキスト ボックス 9">
              <a:extLst>
                <a:ext uri="{FF2B5EF4-FFF2-40B4-BE49-F238E27FC236}">
                  <a16:creationId xmlns:a16="http://schemas.microsoft.com/office/drawing/2014/main" id="{F7088A8F-80BA-EC47-1797-A2A35DE75037}"/>
                </a:ext>
              </a:extLst>
            </p:cNvPr>
            <p:cNvSpPr txBox="1"/>
            <p:nvPr/>
          </p:nvSpPr>
          <p:spPr>
            <a:xfrm>
              <a:off x="6110735" y="1855618"/>
              <a:ext cx="423531" cy="320046"/>
            </a:xfrm>
            <a:prstGeom prst="rect">
              <a:avLst/>
            </a:prstGeom>
            <a:noFill/>
          </p:spPr>
          <p:txBody>
            <a:bodyPr wrap="square" rtlCol="0">
              <a:spAutoFit/>
            </a:bodyPr>
            <a:lstStyle/>
            <a:p>
              <a:r>
                <a:rPr kumimoji="1" lang="en-US" altLang="ja-JP" sz="2400" dirty="0">
                  <a:solidFill>
                    <a:srgbClr val="FF0000"/>
                  </a:solidFill>
                </a:rPr>
                <a:t>②</a:t>
              </a:r>
              <a:endParaRPr kumimoji="1" lang="ja-JP" altLang="en-US" sz="2400">
                <a:solidFill>
                  <a:srgbClr val="FF0000"/>
                </a:solidFill>
              </a:endParaRPr>
            </a:p>
          </p:txBody>
        </p:sp>
        <p:sp>
          <p:nvSpPr>
            <p:cNvPr id="12" name="テキスト ボックス 11">
              <a:extLst>
                <a:ext uri="{FF2B5EF4-FFF2-40B4-BE49-F238E27FC236}">
                  <a16:creationId xmlns:a16="http://schemas.microsoft.com/office/drawing/2014/main" id="{D92638A2-E7DC-4C04-BBB0-68F9DE87EEB5}"/>
                </a:ext>
              </a:extLst>
            </p:cNvPr>
            <p:cNvSpPr txBox="1"/>
            <p:nvPr/>
          </p:nvSpPr>
          <p:spPr>
            <a:xfrm>
              <a:off x="6017838" y="1154844"/>
              <a:ext cx="423531" cy="320046"/>
            </a:xfrm>
            <a:prstGeom prst="rect">
              <a:avLst/>
            </a:prstGeom>
            <a:noFill/>
          </p:spPr>
          <p:txBody>
            <a:bodyPr wrap="square" rtlCol="0">
              <a:spAutoFit/>
            </a:bodyPr>
            <a:lstStyle/>
            <a:p>
              <a:r>
                <a:rPr lang="en-US" altLang="ja-JP" sz="2400" dirty="0">
                  <a:solidFill>
                    <a:srgbClr val="FF0000"/>
                  </a:solidFill>
                </a:rPr>
                <a:t>③</a:t>
              </a:r>
            </a:p>
          </p:txBody>
        </p:sp>
        <p:grpSp>
          <p:nvGrpSpPr>
            <p:cNvPr id="63" name="グループ化 62">
              <a:extLst>
                <a:ext uri="{FF2B5EF4-FFF2-40B4-BE49-F238E27FC236}">
                  <a16:creationId xmlns:a16="http://schemas.microsoft.com/office/drawing/2014/main" id="{98A79256-D02B-BE44-04E7-6C929698DFC4}"/>
                </a:ext>
              </a:extLst>
            </p:cNvPr>
            <p:cNvGrpSpPr/>
            <p:nvPr/>
          </p:nvGrpSpPr>
          <p:grpSpPr>
            <a:xfrm>
              <a:off x="4639484" y="353577"/>
              <a:ext cx="314087" cy="1848727"/>
              <a:chOff x="5725933" y="353577"/>
              <a:chExt cx="314087" cy="1848727"/>
            </a:xfrm>
          </p:grpSpPr>
          <p:sp>
            <p:nvSpPr>
              <p:cNvPr id="7" name="正方形/長方形 6">
                <a:extLst>
                  <a:ext uri="{FF2B5EF4-FFF2-40B4-BE49-F238E27FC236}">
                    <a16:creationId xmlns:a16="http://schemas.microsoft.com/office/drawing/2014/main" id="{E12E7716-6E21-96AA-FBEC-FDA257A49DE2}"/>
                  </a:ext>
                </a:extLst>
              </p:cNvPr>
              <p:cNvSpPr/>
              <p:nvPr/>
            </p:nvSpPr>
            <p:spPr>
              <a:xfrm>
                <a:off x="5821806" y="1149681"/>
                <a:ext cx="138223" cy="1052623"/>
              </a:xfrm>
              <a:prstGeom prst="rect">
                <a:avLst/>
              </a:prstGeom>
              <a:solidFill>
                <a:schemeClr val="accent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EF1B5AA4-BA5E-3708-C017-8D0D1CEFAC4F}"/>
                  </a:ext>
                </a:extLst>
              </p:cNvPr>
              <p:cNvSpPr txBox="1"/>
              <p:nvPr/>
            </p:nvSpPr>
            <p:spPr>
              <a:xfrm rot="16200000">
                <a:off x="5469261" y="610249"/>
                <a:ext cx="827432" cy="314087"/>
              </a:xfrm>
              <a:prstGeom prst="rect">
                <a:avLst/>
              </a:prstGeom>
              <a:noFill/>
            </p:spPr>
            <p:txBody>
              <a:bodyPr wrap="square">
                <a:spAutoFit/>
              </a:bodyPr>
              <a:lstStyle/>
              <a:p>
                <a:r>
                  <a:rPr lang="en-US" altLang="ja-JP"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lang="ja-JP" altLang="en-US" sz="2000">
                  <a:solidFill>
                    <a:schemeClr val="tx1">
                      <a:lumMod val="75000"/>
                      <a:lumOff val="25000"/>
                    </a:schemeClr>
                  </a:solidFill>
                </a:endParaRPr>
              </a:p>
            </p:txBody>
          </p:sp>
        </p:grpSp>
        <p:grpSp>
          <p:nvGrpSpPr>
            <p:cNvPr id="64" name="グループ化 63">
              <a:extLst>
                <a:ext uri="{FF2B5EF4-FFF2-40B4-BE49-F238E27FC236}">
                  <a16:creationId xmlns:a16="http://schemas.microsoft.com/office/drawing/2014/main" id="{22CCA1C7-9A2B-D245-B03A-08EED9EE211C}"/>
                </a:ext>
              </a:extLst>
            </p:cNvPr>
            <p:cNvGrpSpPr/>
            <p:nvPr/>
          </p:nvGrpSpPr>
          <p:grpSpPr>
            <a:xfrm>
              <a:off x="5610389" y="339349"/>
              <a:ext cx="314087" cy="1862955"/>
              <a:chOff x="6217247" y="339349"/>
              <a:chExt cx="314087" cy="1862955"/>
            </a:xfrm>
          </p:grpSpPr>
          <p:sp>
            <p:nvSpPr>
              <p:cNvPr id="9" name="正方形/長方形 8">
                <a:extLst>
                  <a:ext uri="{FF2B5EF4-FFF2-40B4-BE49-F238E27FC236}">
                    <a16:creationId xmlns:a16="http://schemas.microsoft.com/office/drawing/2014/main" id="{26D99BA9-8C02-9EA6-2EA3-2F1492E70280}"/>
                  </a:ext>
                </a:extLst>
              </p:cNvPr>
              <p:cNvSpPr/>
              <p:nvPr/>
            </p:nvSpPr>
            <p:spPr>
              <a:xfrm>
                <a:off x="6307959" y="1149681"/>
                <a:ext cx="138223" cy="1052623"/>
              </a:xfrm>
              <a:prstGeom prst="rect">
                <a:avLst/>
              </a:prstGeom>
              <a:solidFill>
                <a:schemeClr val="accent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073572C-A71A-D37F-1FE1-52A9DB0C0C43}"/>
                  </a:ext>
                </a:extLst>
              </p:cNvPr>
              <p:cNvSpPr txBox="1"/>
              <p:nvPr/>
            </p:nvSpPr>
            <p:spPr>
              <a:xfrm rot="16200000">
                <a:off x="5960575" y="596021"/>
                <a:ext cx="827432" cy="314087"/>
              </a:xfrm>
              <a:prstGeom prst="rect">
                <a:avLst/>
              </a:prstGeom>
              <a:noFill/>
            </p:spPr>
            <p:txBody>
              <a:bodyPr wrap="square">
                <a:spAutoFit/>
              </a:bodyPr>
              <a:lstStyle/>
              <a:p>
                <a:r>
                  <a:rPr lang="en-US" altLang="ja-JP"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lang="ja-JP" altLang="en-US" sz="2000">
                  <a:solidFill>
                    <a:schemeClr val="tx1">
                      <a:lumMod val="75000"/>
                      <a:lumOff val="25000"/>
                    </a:schemeClr>
                  </a:solidFill>
                </a:endParaRPr>
              </a:p>
            </p:txBody>
          </p:sp>
        </p:grpSp>
        <p:grpSp>
          <p:nvGrpSpPr>
            <p:cNvPr id="65" name="グループ化 64">
              <a:extLst>
                <a:ext uri="{FF2B5EF4-FFF2-40B4-BE49-F238E27FC236}">
                  <a16:creationId xmlns:a16="http://schemas.microsoft.com/office/drawing/2014/main" id="{CB669296-31C1-3EFD-1C77-2E9451F49D16}"/>
                </a:ext>
              </a:extLst>
            </p:cNvPr>
            <p:cNvGrpSpPr/>
            <p:nvPr/>
          </p:nvGrpSpPr>
          <p:grpSpPr>
            <a:xfrm>
              <a:off x="6635859" y="303777"/>
              <a:ext cx="314087" cy="1855573"/>
              <a:chOff x="6713340" y="337942"/>
              <a:chExt cx="314087" cy="1855573"/>
            </a:xfrm>
          </p:grpSpPr>
          <p:sp>
            <p:nvSpPr>
              <p:cNvPr id="11" name="正方形/長方形 10">
                <a:extLst>
                  <a:ext uri="{FF2B5EF4-FFF2-40B4-BE49-F238E27FC236}">
                    <a16:creationId xmlns:a16="http://schemas.microsoft.com/office/drawing/2014/main" id="{69366916-7EDE-A5D9-9782-A56A0AC6A678}"/>
                  </a:ext>
                </a:extLst>
              </p:cNvPr>
              <p:cNvSpPr/>
              <p:nvPr/>
            </p:nvSpPr>
            <p:spPr>
              <a:xfrm>
                <a:off x="6801273" y="1140892"/>
                <a:ext cx="138223" cy="1052623"/>
              </a:xfrm>
              <a:prstGeom prst="rect">
                <a:avLst/>
              </a:prstGeom>
              <a:solidFill>
                <a:schemeClr val="accent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992DFD29-464C-DC86-E91A-6F99AE7D68A6}"/>
                  </a:ext>
                </a:extLst>
              </p:cNvPr>
              <p:cNvSpPr txBox="1"/>
              <p:nvPr/>
            </p:nvSpPr>
            <p:spPr>
              <a:xfrm rot="16200000">
                <a:off x="6456668" y="594614"/>
                <a:ext cx="827432" cy="314087"/>
              </a:xfrm>
              <a:prstGeom prst="rect">
                <a:avLst/>
              </a:prstGeom>
              <a:noFill/>
            </p:spPr>
            <p:txBody>
              <a:bodyPr wrap="square">
                <a:spAutoFit/>
              </a:bodyPr>
              <a:lstStyle/>
              <a:p>
                <a:r>
                  <a:rPr lang="en-US" altLang="ja-JP"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lang="ja-JP" altLang="en-US" sz="2000">
                  <a:solidFill>
                    <a:schemeClr val="tx1">
                      <a:lumMod val="75000"/>
                      <a:lumOff val="25000"/>
                    </a:schemeClr>
                  </a:solidFill>
                </a:endParaRPr>
              </a:p>
            </p:txBody>
          </p:sp>
        </p:grpSp>
        <p:cxnSp>
          <p:nvCxnSpPr>
            <p:cNvPr id="54" name="直線矢印コネクタ 53">
              <a:extLst>
                <a:ext uri="{FF2B5EF4-FFF2-40B4-BE49-F238E27FC236}">
                  <a16:creationId xmlns:a16="http://schemas.microsoft.com/office/drawing/2014/main" id="{C8E9A32A-477D-9F44-0B44-0AE035C8EA77}"/>
                </a:ext>
              </a:extLst>
            </p:cNvPr>
            <p:cNvCxnSpPr>
              <a:cxnSpLocks/>
            </p:cNvCxnSpPr>
            <p:nvPr/>
          </p:nvCxnSpPr>
          <p:spPr>
            <a:xfrm>
              <a:off x="4873580" y="1820780"/>
              <a:ext cx="827521"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a:extLst>
                <a:ext uri="{FF2B5EF4-FFF2-40B4-BE49-F238E27FC236}">
                  <a16:creationId xmlns:a16="http://schemas.microsoft.com/office/drawing/2014/main" id="{2A7B03CF-02EC-F3D4-F264-BBFCABF65FFE}"/>
                </a:ext>
              </a:extLst>
            </p:cNvPr>
            <p:cNvCxnSpPr>
              <a:cxnSpLocks/>
            </p:cNvCxnSpPr>
            <p:nvPr/>
          </p:nvCxnSpPr>
          <p:spPr>
            <a:xfrm>
              <a:off x="5848854" y="1820780"/>
              <a:ext cx="871586"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69BAC07C-E376-9C0C-9695-C1E688A78E07}"/>
                </a:ext>
              </a:extLst>
            </p:cNvPr>
            <p:cNvCxnSpPr>
              <a:cxnSpLocks/>
            </p:cNvCxnSpPr>
            <p:nvPr/>
          </p:nvCxnSpPr>
          <p:spPr>
            <a:xfrm>
              <a:off x="4873580" y="1478049"/>
              <a:ext cx="1846860"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75" name="グループ化 74">
            <a:extLst>
              <a:ext uri="{FF2B5EF4-FFF2-40B4-BE49-F238E27FC236}">
                <a16:creationId xmlns:a16="http://schemas.microsoft.com/office/drawing/2014/main" id="{85CA1F40-52C7-011F-C017-048806057FAA}"/>
              </a:ext>
            </a:extLst>
          </p:cNvPr>
          <p:cNvGrpSpPr/>
          <p:nvPr/>
        </p:nvGrpSpPr>
        <p:grpSpPr>
          <a:xfrm>
            <a:off x="7189127" y="428996"/>
            <a:ext cx="4003727" cy="2931793"/>
            <a:chOff x="3521798" y="3114392"/>
            <a:chExt cx="3361463" cy="2362955"/>
          </a:xfrm>
        </p:grpSpPr>
        <p:pic>
          <p:nvPicPr>
            <p:cNvPr id="71" name="図 70">
              <a:extLst>
                <a:ext uri="{FF2B5EF4-FFF2-40B4-BE49-F238E27FC236}">
                  <a16:creationId xmlns:a16="http://schemas.microsoft.com/office/drawing/2014/main" id="{E789F52F-C460-9E36-6665-2CD63F706353}"/>
                </a:ext>
              </a:extLst>
            </p:cNvPr>
            <p:cNvPicPr>
              <a:picLocks noChangeAspect="1"/>
            </p:cNvPicPr>
            <p:nvPr/>
          </p:nvPicPr>
          <p:blipFill>
            <a:blip r:embed="rId5"/>
            <a:stretch>
              <a:fillRect/>
            </a:stretch>
          </p:blipFill>
          <p:spPr>
            <a:xfrm>
              <a:off x="3703374" y="3326124"/>
              <a:ext cx="2964508" cy="1716294"/>
            </a:xfrm>
            <a:prstGeom prst="rect">
              <a:avLst/>
            </a:prstGeom>
          </p:spPr>
        </p:pic>
        <p:sp>
          <p:nvSpPr>
            <p:cNvPr id="73" name="テキスト ボックス 72">
              <a:extLst>
                <a:ext uri="{FF2B5EF4-FFF2-40B4-BE49-F238E27FC236}">
                  <a16:creationId xmlns:a16="http://schemas.microsoft.com/office/drawing/2014/main" id="{1403FD74-44CD-7F81-3A9F-710A2D7293D2}"/>
                </a:ext>
              </a:extLst>
            </p:cNvPr>
            <p:cNvSpPr txBox="1"/>
            <p:nvPr/>
          </p:nvSpPr>
          <p:spPr>
            <a:xfrm>
              <a:off x="3612156" y="5103427"/>
              <a:ext cx="3271105" cy="338554"/>
            </a:xfrm>
            <a:prstGeom prst="rect">
              <a:avLst/>
            </a:prstGeom>
            <a:noFill/>
          </p:spPr>
          <p:txBody>
            <a:bodyPr wrap="square">
              <a:spAutoFit/>
            </a:bodyPr>
            <a:lstStyle/>
            <a:p>
              <a:r>
                <a:rPr lang="en"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Obtained time-difference spectra</a:t>
              </a:r>
              <a:endParaRPr lang="ja-JP" altLang="en-US" sz="160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74" name="正方形/長方形 73">
              <a:extLst>
                <a:ext uri="{FF2B5EF4-FFF2-40B4-BE49-F238E27FC236}">
                  <a16:creationId xmlns:a16="http://schemas.microsoft.com/office/drawing/2014/main" id="{6911239D-C58E-EEAB-55F0-2EDFD6A5430F}"/>
                </a:ext>
              </a:extLst>
            </p:cNvPr>
            <p:cNvSpPr/>
            <p:nvPr/>
          </p:nvSpPr>
          <p:spPr>
            <a:xfrm>
              <a:off x="3521798" y="3114392"/>
              <a:ext cx="3271105" cy="236295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テキスト ボックス 76">
            <a:extLst>
              <a:ext uri="{FF2B5EF4-FFF2-40B4-BE49-F238E27FC236}">
                <a16:creationId xmlns:a16="http://schemas.microsoft.com/office/drawing/2014/main" id="{0F2E6E9C-2C26-5939-0456-F2C0ED479076}"/>
              </a:ext>
            </a:extLst>
          </p:cNvPr>
          <p:cNvSpPr txBox="1"/>
          <p:nvPr/>
        </p:nvSpPr>
        <p:spPr>
          <a:xfrm>
            <a:off x="2341328" y="4796910"/>
            <a:ext cx="4003727" cy="646331"/>
          </a:xfrm>
          <a:prstGeom prst="rect">
            <a:avLst/>
          </a:prstGeom>
          <a:noFill/>
        </p:spPr>
        <p:txBody>
          <a:bodyPr wrap="square">
            <a:spAutoFit/>
          </a:bodyPr>
          <a:lstStyle/>
          <a:p>
            <a:r>
              <a:rPr lang="en" altLang="ja-JP"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Measured the time-difference spectra in three configurations.</a:t>
            </a:r>
            <a:endParaRPr lang="ja-JP" altLang="en-US" b="1">
              <a:solidFill>
                <a:schemeClr val="tx1">
                  <a:lumMod val="75000"/>
                  <a:lumOff val="25000"/>
                </a:schemeClr>
              </a:solidFill>
              <a:latin typeface="Helvetica Neue" panose="02000503000000020004" pitchFamily="2" charset="0"/>
              <a:cs typeface="Helvetica Neue" panose="02000503000000020004" pitchFamily="2" charset="0"/>
            </a:endParaRPr>
          </a:p>
        </p:txBody>
      </p:sp>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194E15B4-7A20-8474-043B-4AB3B5BD48AB}"/>
                  </a:ext>
                </a:extLst>
              </p:cNvPr>
              <p:cNvSpPr txBox="1"/>
              <p:nvPr/>
            </p:nvSpPr>
            <p:spPr>
              <a:xfrm>
                <a:off x="6545805" y="5549450"/>
                <a:ext cx="5870233" cy="1044068"/>
              </a:xfrm>
              <a:prstGeom prst="rect">
                <a:avLst/>
              </a:prstGeom>
              <a:noFill/>
            </p:spPr>
            <p:txBody>
              <a:bodyPr wrap="square">
                <a:spAutoFit/>
              </a:bodyPr>
              <a:lstStyle/>
              <a:p>
                <a:r>
                  <a:rPr lang="en" altLang="ja-JP"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Extracted </a:t>
                </a:r>
                <a14:m>
                  <m:oMath xmlns:m="http://schemas.openxmlformats.org/officeDocument/2006/math">
                    <m:sSub>
                      <m:sSubPr>
                        <m:ctrlPr>
                          <a:rPr lang="en" altLang="ja-JP" sz="2000" i="1" smtClean="0">
                            <a:solidFill>
                              <a:schemeClr val="tx1">
                                <a:lumMod val="75000"/>
                                <a:lumOff val="25000"/>
                              </a:schemeClr>
                            </a:solidFill>
                            <a:latin typeface="Cambria Math" panose="02040503050406030204" pitchFamily="18" charset="0"/>
                            <a:ea typeface="Helvetica Neue" panose="02000503000000020004" pitchFamily="2" charset="0"/>
                            <a:cs typeface="Helvetica Neue" panose="02000503000000020004" pitchFamily="2" charset="0"/>
                          </a:rPr>
                        </m:ctrlPr>
                      </m:sSubPr>
                      <m:e>
                        <m:r>
                          <a:rPr lang="en" altLang="ja-JP" sz="2000" i="1" smtClean="0">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𝜎</m:t>
                        </m:r>
                      </m:e>
                      <m:sub>
                        <m:r>
                          <m:rPr>
                            <m:sty m:val="p"/>
                          </m:rPr>
                          <a:rPr lang="en-US" altLang="ja-JP" sz="2000" b="0" i="0" smtClean="0">
                            <a:solidFill>
                              <a:schemeClr val="tx1">
                                <a:lumMod val="75000"/>
                                <a:lumOff val="25000"/>
                              </a:schemeClr>
                            </a:solidFill>
                            <a:latin typeface="Cambria Math" panose="02040503050406030204" pitchFamily="18" charset="0"/>
                            <a:ea typeface="Helvetica Neue" panose="02000503000000020004" pitchFamily="2" charset="0"/>
                            <a:cs typeface="Helvetica Neue" panose="02000503000000020004" pitchFamily="2" charset="0"/>
                          </a:rPr>
                          <m:t>ij</m:t>
                        </m:r>
                      </m:sub>
                    </m:sSub>
                  </m:oMath>
                </a14:m>
                <a:r>
                  <a:rPr lang="en" altLang="ja-JP"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by Gaussian fitting.</a:t>
                </a:r>
              </a:p>
              <a:p>
                <a:r>
                  <a:rPr lang="en" altLang="ja-JP"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Derived individual detector time resolutions (</a:t>
                </a:r>
                <a14:m>
                  <m:oMath xmlns:m="http://schemas.openxmlformats.org/officeDocument/2006/math">
                    <m:sSub>
                      <m:sSubPr>
                        <m:ctrlPr>
                          <a:rPr lang="en" altLang="ja-JP" sz="2000" i="1">
                            <a:solidFill>
                              <a:schemeClr val="tx1">
                                <a:lumMod val="75000"/>
                                <a:lumOff val="25000"/>
                              </a:schemeClr>
                            </a:solidFill>
                            <a:latin typeface="Cambria Math" panose="02040503050406030204" pitchFamily="18" charset="0"/>
                            <a:ea typeface="Helvetica Neue" panose="02000503000000020004" pitchFamily="2" charset="0"/>
                            <a:cs typeface="Helvetica Neue" panose="02000503000000020004" pitchFamily="2" charset="0"/>
                          </a:rPr>
                        </m:ctrlPr>
                      </m:sSubPr>
                      <m:e>
                        <m:r>
                          <a:rPr lang="en" altLang="ja-JP" sz="2000" i="1">
                            <a:solidFill>
                              <a:schemeClr val="tx1">
                                <a:lumMod val="75000"/>
                                <a:lumOff val="25000"/>
                              </a:schemeClr>
                            </a:solidFill>
                            <a:latin typeface="Cambria Math" panose="02040503050406030204" pitchFamily="18" charset="0"/>
                            <a:ea typeface="Cambria Math" panose="02040503050406030204" pitchFamily="18" charset="0"/>
                            <a:cs typeface="Helvetica Neue" panose="02000503000000020004" pitchFamily="2" charset="0"/>
                          </a:rPr>
                          <m:t>𝜎</m:t>
                        </m:r>
                      </m:e>
                      <m:sub>
                        <m:r>
                          <m:rPr>
                            <m:sty m:val="p"/>
                          </m:rPr>
                          <a:rPr lang="en-US" altLang="ja-JP" sz="2000">
                            <a:solidFill>
                              <a:schemeClr val="tx1">
                                <a:lumMod val="75000"/>
                                <a:lumOff val="25000"/>
                              </a:schemeClr>
                            </a:solidFill>
                            <a:latin typeface="Cambria Math" panose="02040503050406030204" pitchFamily="18" charset="0"/>
                            <a:ea typeface="Helvetica Neue" panose="02000503000000020004" pitchFamily="2" charset="0"/>
                            <a:cs typeface="Helvetica Neue" panose="02000503000000020004" pitchFamily="2" charset="0"/>
                          </a:rPr>
                          <m:t>i</m:t>
                        </m:r>
                      </m:sub>
                    </m:sSub>
                  </m:oMath>
                </a14:m>
                <a:r>
                  <a:rPr lang="en" altLang="ja-JP"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from a system of equations.</a:t>
                </a:r>
                <a:endParaRPr lang="ja-JP" altLang="en-US" sz="2000">
                  <a:solidFill>
                    <a:schemeClr val="tx1">
                      <a:lumMod val="75000"/>
                      <a:lumOff val="25000"/>
                    </a:schemeClr>
                  </a:solidFill>
                  <a:latin typeface="Helvetica Neue" panose="02000503000000020004" pitchFamily="2" charset="0"/>
                  <a:cs typeface="Helvetica Neue" panose="02000503000000020004" pitchFamily="2" charset="0"/>
                </a:endParaRPr>
              </a:p>
            </p:txBody>
          </p:sp>
        </mc:Choice>
        <mc:Fallback xmlns="">
          <p:sp>
            <p:nvSpPr>
              <p:cNvPr id="79" name="テキスト ボックス 78">
                <a:extLst>
                  <a:ext uri="{FF2B5EF4-FFF2-40B4-BE49-F238E27FC236}">
                    <a16:creationId xmlns:a16="http://schemas.microsoft.com/office/drawing/2014/main" id="{194E15B4-7A20-8474-043B-4AB3B5BD48AB}"/>
                  </a:ext>
                </a:extLst>
              </p:cNvPr>
              <p:cNvSpPr txBox="1">
                <a:spLocks noRot="1" noChangeAspect="1" noMove="1" noResize="1" noEditPoints="1" noAdjustHandles="1" noChangeArrowheads="1" noChangeShapeType="1" noTextEdit="1"/>
              </p:cNvSpPr>
              <p:nvPr/>
            </p:nvSpPr>
            <p:spPr>
              <a:xfrm>
                <a:off x="6545805" y="5549450"/>
                <a:ext cx="5870233" cy="1044068"/>
              </a:xfrm>
              <a:prstGeom prst="rect">
                <a:avLst/>
              </a:prstGeom>
              <a:blipFill>
                <a:blip r:embed="rId6"/>
                <a:stretch>
                  <a:fillRect l="-1080" t="-3571" b="-952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084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A3B6A-866A-5AD0-5757-DA896185CB5C}"/>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430B36A-DD3A-FA47-99AC-AFDEB6250434}"/>
              </a:ext>
            </a:extLst>
          </p:cNvPr>
          <p:cNvSpPr txBox="1"/>
          <p:nvPr/>
        </p:nvSpPr>
        <p:spPr>
          <a:xfrm>
            <a:off x="116957" y="127591"/>
            <a:ext cx="2390269"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4. Analysis</a:t>
            </a:r>
            <a:endParaRPr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p:grpSp>
        <p:nvGrpSpPr>
          <p:cNvPr id="73" name="グループ化 72">
            <a:extLst>
              <a:ext uri="{FF2B5EF4-FFF2-40B4-BE49-F238E27FC236}">
                <a16:creationId xmlns:a16="http://schemas.microsoft.com/office/drawing/2014/main" id="{D9826E72-1B93-89C2-A3C2-DEDEC1B465BA}"/>
              </a:ext>
            </a:extLst>
          </p:cNvPr>
          <p:cNvGrpSpPr/>
          <p:nvPr/>
        </p:nvGrpSpPr>
        <p:grpSpPr>
          <a:xfrm>
            <a:off x="582796" y="2075545"/>
            <a:ext cx="4087528" cy="3812997"/>
            <a:chOff x="307492" y="2321351"/>
            <a:chExt cx="4087528" cy="3812997"/>
          </a:xfrm>
        </p:grpSpPr>
        <p:pic>
          <p:nvPicPr>
            <p:cNvPr id="72" name="図 71">
              <a:extLst>
                <a:ext uri="{FF2B5EF4-FFF2-40B4-BE49-F238E27FC236}">
                  <a16:creationId xmlns:a16="http://schemas.microsoft.com/office/drawing/2014/main" id="{0A582BC2-169C-2C2E-0E87-97E97B5D9B78}"/>
                </a:ext>
              </a:extLst>
            </p:cNvPr>
            <p:cNvPicPr>
              <a:picLocks noChangeAspect="1"/>
            </p:cNvPicPr>
            <p:nvPr/>
          </p:nvPicPr>
          <p:blipFill>
            <a:blip r:embed="rId3"/>
            <a:stretch>
              <a:fillRect/>
            </a:stretch>
          </p:blipFill>
          <p:spPr>
            <a:xfrm>
              <a:off x="916818" y="2608098"/>
              <a:ext cx="2790000" cy="3526250"/>
            </a:xfrm>
            <a:prstGeom prst="rect">
              <a:avLst/>
            </a:prstGeom>
          </p:spPr>
        </p:pic>
        <p:sp>
          <p:nvSpPr>
            <p:cNvPr id="50" name="テキスト ボックス 49">
              <a:extLst>
                <a:ext uri="{FF2B5EF4-FFF2-40B4-BE49-F238E27FC236}">
                  <a16:creationId xmlns:a16="http://schemas.microsoft.com/office/drawing/2014/main" id="{6066192B-F175-4B8B-7BC5-D7F9D3155BC7}"/>
                </a:ext>
              </a:extLst>
            </p:cNvPr>
            <p:cNvSpPr txBox="1"/>
            <p:nvPr/>
          </p:nvSpPr>
          <p:spPr>
            <a:xfrm>
              <a:off x="3018617" y="2321351"/>
              <a:ext cx="1376403" cy="276999"/>
            </a:xfrm>
            <a:prstGeom prst="rect">
              <a:avLst/>
            </a:prstGeom>
            <a:noFill/>
          </p:spPr>
          <p:txBody>
            <a:bodyPr wrap="square">
              <a:spAutoFit/>
            </a:bodyPr>
            <a:lstStyle/>
            <a:p>
              <a:r>
                <a:rPr lang="en-US" altLang="ja-JP"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Detector Signal</a:t>
              </a:r>
              <a:endParaRPr lang="ja-JP" altLang="en-US" sz="1200">
                <a:latin typeface="Helvetica Neue" panose="02000503000000020004" pitchFamily="2" charset="0"/>
                <a:cs typeface="Helvetica Neue" panose="02000503000000020004" pitchFamily="2" charset="0"/>
              </a:endParaRPr>
            </a:p>
          </p:txBody>
        </p:sp>
        <p:sp>
          <p:nvSpPr>
            <p:cNvPr id="51" name="テキスト ボックス 50">
              <a:extLst>
                <a:ext uri="{FF2B5EF4-FFF2-40B4-BE49-F238E27FC236}">
                  <a16:creationId xmlns:a16="http://schemas.microsoft.com/office/drawing/2014/main" id="{0630ACBC-25C2-29D6-D765-5738449CF410}"/>
                </a:ext>
              </a:extLst>
            </p:cNvPr>
            <p:cNvSpPr txBox="1"/>
            <p:nvPr/>
          </p:nvSpPr>
          <p:spPr>
            <a:xfrm>
              <a:off x="307492" y="2909410"/>
              <a:ext cx="1120150" cy="461665"/>
            </a:xfrm>
            <a:prstGeom prst="rect">
              <a:avLst/>
            </a:prstGeom>
            <a:noFill/>
          </p:spPr>
          <p:txBody>
            <a:bodyPr wrap="square">
              <a:spAutoFit/>
            </a:bodyPr>
            <a:lstStyle/>
            <a:p>
              <a:r>
                <a:rPr lang="en-US" altLang="ja-JP"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Discriminator Threshold</a:t>
              </a:r>
            </a:p>
          </p:txBody>
        </p:sp>
        <p:sp>
          <p:nvSpPr>
            <p:cNvPr id="52" name="テキスト ボックス 51">
              <a:extLst>
                <a:ext uri="{FF2B5EF4-FFF2-40B4-BE49-F238E27FC236}">
                  <a16:creationId xmlns:a16="http://schemas.microsoft.com/office/drawing/2014/main" id="{081FB8A1-CC92-0438-6282-009D63F732D3}"/>
                </a:ext>
              </a:extLst>
            </p:cNvPr>
            <p:cNvSpPr txBox="1"/>
            <p:nvPr/>
          </p:nvSpPr>
          <p:spPr>
            <a:xfrm>
              <a:off x="2017417" y="2739578"/>
              <a:ext cx="1120149" cy="461665"/>
            </a:xfrm>
            <a:prstGeom prst="rect">
              <a:avLst/>
            </a:prstGeom>
            <a:noFill/>
          </p:spPr>
          <p:txBody>
            <a:bodyPr wrap="square">
              <a:spAutoFit/>
            </a:bodyPr>
            <a:lstStyle/>
            <a:p>
              <a:r>
                <a:rPr lang="en-US" altLang="ja-JP" sz="12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Low Pulse Height</a:t>
              </a:r>
            </a:p>
          </p:txBody>
        </p:sp>
        <p:sp>
          <p:nvSpPr>
            <p:cNvPr id="63" name="テキスト ボックス 62">
              <a:extLst>
                <a:ext uri="{FF2B5EF4-FFF2-40B4-BE49-F238E27FC236}">
                  <a16:creationId xmlns:a16="http://schemas.microsoft.com/office/drawing/2014/main" id="{32D2EA40-F5D1-2323-9B89-F7C02A1617C6}"/>
                </a:ext>
              </a:extLst>
            </p:cNvPr>
            <p:cNvSpPr txBox="1"/>
            <p:nvPr/>
          </p:nvSpPr>
          <p:spPr>
            <a:xfrm>
              <a:off x="2654823" y="3656758"/>
              <a:ext cx="1214171" cy="461665"/>
            </a:xfrm>
            <a:prstGeom prst="rect">
              <a:avLst/>
            </a:prstGeom>
            <a:noFill/>
          </p:spPr>
          <p:txBody>
            <a:bodyPr wrap="square">
              <a:spAutoFit/>
            </a:bodyPr>
            <a:lstStyle/>
            <a:p>
              <a:r>
                <a:rPr lang="en-US" altLang="ja-JP" sz="12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High Pulse Height</a:t>
              </a:r>
            </a:p>
          </p:txBody>
        </p:sp>
        <p:sp>
          <p:nvSpPr>
            <p:cNvPr id="64" name="テキスト ボックス 63">
              <a:extLst>
                <a:ext uri="{FF2B5EF4-FFF2-40B4-BE49-F238E27FC236}">
                  <a16:creationId xmlns:a16="http://schemas.microsoft.com/office/drawing/2014/main" id="{C349FFE3-9A09-BC4B-DECF-7D4A23650316}"/>
                </a:ext>
              </a:extLst>
            </p:cNvPr>
            <p:cNvSpPr txBox="1"/>
            <p:nvPr/>
          </p:nvSpPr>
          <p:spPr>
            <a:xfrm>
              <a:off x="1795300" y="5644608"/>
              <a:ext cx="2432466" cy="276999"/>
            </a:xfrm>
            <a:prstGeom prst="rect">
              <a:avLst/>
            </a:prstGeom>
            <a:noFill/>
          </p:spPr>
          <p:txBody>
            <a:bodyPr wrap="square">
              <a:spAutoFit/>
            </a:bodyPr>
            <a:lstStyle/>
            <a:p>
              <a:r>
                <a:rPr lang="en-US" altLang="ja-JP" sz="12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Timing Signal (Low Pulse Height)</a:t>
              </a:r>
            </a:p>
          </p:txBody>
        </p:sp>
        <p:sp>
          <p:nvSpPr>
            <p:cNvPr id="65" name="テキスト ボックス 64">
              <a:extLst>
                <a:ext uri="{FF2B5EF4-FFF2-40B4-BE49-F238E27FC236}">
                  <a16:creationId xmlns:a16="http://schemas.microsoft.com/office/drawing/2014/main" id="{6E1E02ED-3C0D-F85C-5747-CB3D119DF4D3}"/>
                </a:ext>
              </a:extLst>
            </p:cNvPr>
            <p:cNvSpPr txBox="1"/>
            <p:nvPr/>
          </p:nvSpPr>
          <p:spPr>
            <a:xfrm>
              <a:off x="1795300" y="5213757"/>
              <a:ext cx="2501293" cy="276999"/>
            </a:xfrm>
            <a:prstGeom prst="rect">
              <a:avLst/>
            </a:prstGeom>
            <a:noFill/>
          </p:spPr>
          <p:txBody>
            <a:bodyPr wrap="square">
              <a:spAutoFit/>
            </a:bodyPr>
            <a:lstStyle/>
            <a:p>
              <a:r>
                <a:rPr lang="en-US" altLang="ja-JP" sz="12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Timing Signal (High Pulse Height)</a:t>
              </a:r>
            </a:p>
          </p:txBody>
        </p:sp>
      </p:grpSp>
      <p:sp>
        <p:nvSpPr>
          <p:cNvPr id="69" name="テキスト ボックス 68">
            <a:extLst>
              <a:ext uri="{FF2B5EF4-FFF2-40B4-BE49-F238E27FC236}">
                <a16:creationId xmlns:a16="http://schemas.microsoft.com/office/drawing/2014/main" id="{7C2D916F-1BE3-0CEE-0877-31CE558347A1}"/>
              </a:ext>
            </a:extLst>
          </p:cNvPr>
          <p:cNvSpPr txBox="1"/>
          <p:nvPr/>
        </p:nvSpPr>
        <p:spPr>
          <a:xfrm>
            <a:off x="203608" y="792289"/>
            <a:ext cx="5371281" cy="461665"/>
          </a:xfrm>
          <a:prstGeom prst="rect">
            <a:avLst/>
          </a:prstGeom>
          <a:noFill/>
        </p:spPr>
        <p:txBody>
          <a:bodyPr wrap="square">
            <a:spAutoFit/>
          </a:bodyPr>
          <a:lstStyle/>
          <a:p>
            <a:r>
              <a:rPr lang="en-US" altLang="ja-JP"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en-US" altLang="ja-JP" sz="2400" b="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a:t>
            </a:r>
            <a:r>
              <a:rPr lang="en-US" altLang="ja-JP"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Pulse Height Dependence</a:t>
            </a:r>
            <a:endParaRPr lang="ja-JP" altLang="en-US" sz="24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71" name="テキスト ボックス 70">
            <a:extLst>
              <a:ext uri="{FF2B5EF4-FFF2-40B4-BE49-F238E27FC236}">
                <a16:creationId xmlns:a16="http://schemas.microsoft.com/office/drawing/2014/main" id="{D17010AA-4B8B-85CE-46D4-2147E3C276EF}"/>
              </a:ext>
            </a:extLst>
          </p:cNvPr>
          <p:cNvSpPr txBox="1"/>
          <p:nvPr/>
        </p:nvSpPr>
        <p:spPr>
          <a:xfrm>
            <a:off x="213965" y="1223140"/>
            <a:ext cx="5262603" cy="954107"/>
          </a:xfrm>
          <a:prstGeom prst="rect">
            <a:avLst/>
          </a:prstGeom>
          <a:noFill/>
        </p:spPr>
        <p:txBody>
          <a:bodyPr wrap="square">
            <a:spAutoFit/>
          </a:bodyPr>
          <a:lstStyle/>
          <a:p>
            <a:r>
              <a:rPr lang="en" altLang="ja-JP" sz="1400" dirty="0">
                <a:latin typeface="Helvetica Neue" panose="02000503000000020004" pitchFamily="2" charset="0"/>
                <a:ea typeface="Helvetica Neue" panose="02000503000000020004" pitchFamily="2" charset="0"/>
                <a:cs typeface="Helvetica Neue" panose="02000503000000020004" pitchFamily="2" charset="0"/>
              </a:rPr>
              <a:t>In plastic scintillation detectors, the signal timing depends on the pulse height (time walk effect).</a:t>
            </a:r>
          </a:p>
          <a:p>
            <a:r>
              <a:rPr lang="en" altLang="ja-JP" sz="1400" dirty="0">
                <a:latin typeface="Helvetica Neue" panose="02000503000000020004" pitchFamily="2" charset="0"/>
                <a:ea typeface="Helvetica Neue" panose="02000503000000020004" pitchFamily="2" charset="0"/>
                <a:cs typeface="Helvetica Neue" panose="02000503000000020004" pitchFamily="2" charset="0"/>
              </a:rPr>
              <a:t>This occurs because higher pulses cross the discriminator threshold earlier.</a:t>
            </a:r>
            <a:endParaRPr lang="ja-JP" altLang="en-US" sz="1400">
              <a:latin typeface="Helvetica Neue" panose="02000503000000020004" pitchFamily="2" charset="0"/>
              <a:cs typeface="Helvetica Neue" panose="02000503000000020004" pitchFamily="2" charset="0"/>
            </a:endParaRPr>
          </a:p>
        </p:txBody>
      </p:sp>
      <p:sp>
        <p:nvSpPr>
          <p:cNvPr id="74" name="テキスト ボックス 73">
            <a:extLst>
              <a:ext uri="{FF2B5EF4-FFF2-40B4-BE49-F238E27FC236}">
                <a16:creationId xmlns:a16="http://schemas.microsoft.com/office/drawing/2014/main" id="{6671D305-367C-70EE-C377-4A154C844DD8}"/>
              </a:ext>
            </a:extLst>
          </p:cNvPr>
          <p:cNvSpPr txBox="1"/>
          <p:nvPr/>
        </p:nvSpPr>
        <p:spPr>
          <a:xfrm>
            <a:off x="5704755" y="797997"/>
            <a:ext cx="5371281" cy="461665"/>
          </a:xfrm>
          <a:prstGeom prst="rect">
            <a:avLst/>
          </a:prstGeom>
          <a:noFill/>
        </p:spPr>
        <p:txBody>
          <a:bodyPr wrap="square">
            <a:spAutoFit/>
          </a:bodyPr>
          <a:lstStyle/>
          <a:p>
            <a:r>
              <a:rPr lang="en-US" altLang="ja-JP"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(ii) Position Dependence</a:t>
            </a:r>
            <a:endParaRPr lang="ja-JP" altLang="en-US" sz="24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76" name="テキスト ボックス 75">
            <a:extLst>
              <a:ext uri="{FF2B5EF4-FFF2-40B4-BE49-F238E27FC236}">
                <a16:creationId xmlns:a16="http://schemas.microsoft.com/office/drawing/2014/main" id="{B71D7077-D1DE-E76A-CCD3-51F26F82D8E9}"/>
              </a:ext>
            </a:extLst>
          </p:cNvPr>
          <p:cNvSpPr txBox="1"/>
          <p:nvPr/>
        </p:nvSpPr>
        <p:spPr>
          <a:xfrm>
            <a:off x="213965" y="6207189"/>
            <a:ext cx="5017321" cy="523220"/>
          </a:xfrm>
          <a:prstGeom prst="rect">
            <a:avLst/>
          </a:prstGeom>
          <a:noFill/>
        </p:spPr>
        <p:txBody>
          <a:bodyPr wrap="square">
            <a:spAutoFit/>
          </a:bodyPr>
          <a:lstStyle/>
          <a:p>
            <a:r>
              <a:rPr lang="en"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pulse height was defined as the geometric mean of the integrated charges from the left and right </a:t>
            </a:r>
            <a:r>
              <a:rPr lang="en" altLang="ja-JP" sz="1400"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PMTs.</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grpSp>
        <p:nvGrpSpPr>
          <p:cNvPr id="88" name="グループ化 87">
            <a:extLst>
              <a:ext uri="{FF2B5EF4-FFF2-40B4-BE49-F238E27FC236}">
                <a16:creationId xmlns:a16="http://schemas.microsoft.com/office/drawing/2014/main" id="{95078D1B-12B3-AF56-289E-53880260BCC4}"/>
              </a:ext>
            </a:extLst>
          </p:cNvPr>
          <p:cNvGrpSpPr/>
          <p:nvPr/>
        </p:nvGrpSpPr>
        <p:grpSpPr>
          <a:xfrm>
            <a:off x="5998049" y="1218271"/>
            <a:ext cx="3231924" cy="1859682"/>
            <a:chOff x="6295472" y="2031481"/>
            <a:chExt cx="3504463" cy="2167090"/>
          </a:xfrm>
        </p:grpSpPr>
        <p:pic>
          <p:nvPicPr>
            <p:cNvPr id="77" name="図 76">
              <a:extLst>
                <a:ext uri="{FF2B5EF4-FFF2-40B4-BE49-F238E27FC236}">
                  <a16:creationId xmlns:a16="http://schemas.microsoft.com/office/drawing/2014/main" id="{69E5E2AD-2A3D-1038-AA49-20B68ACEE901}"/>
                </a:ext>
              </a:extLst>
            </p:cNvPr>
            <p:cNvPicPr>
              <a:picLocks noChangeAspect="1"/>
            </p:cNvPicPr>
            <p:nvPr/>
          </p:nvPicPr>
          <p:blipFill>
            <a:blip r:embed="rId4"/>
            <a:stretch>
              <a:fillRect/>
            </a:stretch>
          </p:blipFill>
          <p:spPr>
            <a:xfrm>
              <a:off x="6295472" y="2413631"/>
              <a:ext cx="3504463" cy="1784940"/>
            </a:xfrm>
            <a:prstGeom prst="rect">
              <a:avLst/>
            </a:prstGeom>
          </p:spPr>
        </p:pic>
        <p:sp>
          <p:nvSpPr>
            <p:cNvPr id="79" name="テキスト ボックス 78">
              <a:extLst>
                <a:ext uri="{FF2B5EF4-FFF2-40B4-BE49-F238E27FC236}">
                  <a16:creationId xmlns:a16="http://schemas.microsoft.com/office/drawing/2014/main" id="{6E5255B1-DEA9-76A9-96E3-2486ECA5D055}"/>
                </a:ext>
              </a:extLst>
            </p:cNvPr>
            <p:cNvSpPr txBox="1"/>
            <p:nvPr/>
          </p:nvSpPr>
          <p:spPr>
            <a:xfrm>
              <a:off x="6385588" y="3108842"/>
              <a:ext cx="736307" cy="394517"/>
            </a:xfrm>
            <a:prstGeom prst="rect">
              <a:avLst/>
            </a:prstGeom>
            <a:noFill/>
          </p:spPr>
          <p:txBody>
            <a:bodyPr wrap="square" rtlCol="0">
              <a:spAutoFit/>
            </a:bodyPr>
            <a:lstStyle/>
            <a:p>
              <a:r>
                <a:rPr kumimoji="1"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PMT</a:t>
              </a:r>
              <a:endParaRPr kumimoji="1" lang="ja-JP" altLang="en-US" sz="1600" dirty="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80" name="テキスト ボックス 79">
              <a:extLst>
                <a:ext uri="{FF2B5EF4-FFF2-40B4-BE49-F238E27FC236}">
                  <a16:creationId xmlns:a16="http://schemas.microsoft.com/office/drawing/2014/main" id="{10380096-3E83-A123-ACA0-C89ACEA62CBC}"/>
                </a:ext>
              </a:extLst>
            </p:cNvPr>
            <p:cNvSpPr txBox="1"/>
            <p:nvPr/>
          </p:nvSpPr>
          <p:spPr>
            <a:xfrm>
              <a:off x="6600644" y="2031481"/>
              <a:ext cx="412706" cy="430383"/>
            </a:xfrm>
            <a:prstGeom prst="rect">
              <a:avLst/>
            </a:prstGeom>
            <a:noFill/>
          </p:spPr>
          <p:txBody>
            <a:bodyPr wrap="square" rtlCol="0">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L</a:t>
              </a:r>
              <a:endParaRPr kumimoji="1" lang="ja-JP" altLang="en-US" dirty="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81" name="テキスト ボックス 80">
              <a:extLst>
                <a:ext uri="{FF2B5EF4-FFF2-40B4-BE49-F238E27FC236}">
                  <a16:creationId xmlns:a16="http://schemas.microsoft.com/office/drawing/2014/main" id="{A6B47C92-7FA9-78B1-584B-EB63D33250AB}"/>
                </a:ext>
              </a:extLst>
            </p:cNvPr>
            <p:cNvSpPr txBox="1"/>
            <p:nvPr/>
          </p:nvSpPr>
          <p:spPr>
            <a:xfrm>
              <a:off x="9156859" y="2031481"/>
              <a:ext cx="412706" cy="430383"/>
            </a:xfrm>
            <a:prstGeom prst="rect">
              <a:avLst/>
            </a:prstGeom>
            <a:noFill/>
          </p:spPr>
          <p:txBody>
            <a:bodyPr wrap="square" rtlCol="0">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a:t>
              </a:r>
              <a:endParaRPr kumimoji="1" lang="ja-JP" altLang="en-US" dirty="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82" name="テキスト ボックス 81">
              <a:extLst>
                <a:ext uri="{FF2B5EF4-FFF2-40B4-BE49-F238E27FC236}">
                  <a16:creationId xmlns:a16="http://schemas.microsoft.com/office/drawing/2014/main" id="{264ACAC6-956A-B882-E8BB-6476426E3CDC}"/>
                </a:ext>
              </a:extLst>
            </p:cNvPr>
            <p:cNvSpPr txBox="1"/>
            <p:nvPr/>
          </p:nvSpPr>
          <p:spPr>
            <a:xfrm>
              <a:off x="8999073" y="3093737"/>
              <a:ext cx="736307" cy="394517"/>
            </a:xfrm>
            <a:prstGeom prst="rect">
              <a:avLst/>
            </a:prstGeom>
            <a:noFill/>
          </p:spPr>
          <p:txBody>
            <a:bodyPr wrap="square" rtlCol="0">
              <a:spAutoFit/>
            </a:bodyPr>
            <a:lstStyle/>
            <a:p>
              <a:r>
                <a:rPr kumimoji="1" lang="en-US" altLang="ja-JP" sz="16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PMT</a:t>
              </a:r>
              <a:endParaRPr kumimoji="1" lang="ja-JP" altLang="en-US" sz="1600" dirty="0">
                <a:solidFill>
                  <a:schemeClr val="tx1">
                    <a:lumMod val="75000"/>
                    <a:lumOff val="25000"/>
                  </a:schemeClr>
                </a:solidFill>
                <a:latin typeface="Helvetica Neue" panose="02000503000000020004" pitchFamily="2" charset="0"/>
                <a:cs typeface="Helvetica Neue" panose="02000503000000020004" pitchFamily="2" charset="0"/>
              </a:endParaRPr>
            </a:p>
          </p:txBody>
        </p:sp>
      </p:grpSp>
      <p:sp>
        <p:nvSpPr>
          <p:cNvPr id="87" name="テキスト ボックス 86">
            <a:extLst>
              <a:ext uri="{FF2B5EF4-FFF2-40B4-BE49-F238E27FC236}">
                <a16:creationId xmlns:a16="http://schemas.microsoft.com/office/drawing/2014/main" id="{99A3C924-4B88-132E-EFE1-DB4E9FA9130A}"/>
              </a:ext>
            </a:extLst>
          </p:cNvPr>
          <p:cNvSpPr txBox="1"/>
          <p:nvPr/>
        </p:nvSpPr>
        <p:spPr>
          <a:xfrm>
            <a:off x="5652356" y="3142584"/>
            <a:ext cx="6179156" cy="1384995"/>
          </a:xfrm>
          <a:prstGeom prst="rect">
            <a:avLst/>
          </a:prstGeom>
          <a:noFill/>
        </p:spPr>
        <p:txBody>
          <a:bodyPr wrap="square">
            <a:spAutoFit/>
          </a:bodyPr>
          <a:lstStyle/>
          <a:p>
            <a:r>
              <a:rPr lang="en"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When the beam hits different positions, the distance to each PMT changes.</a:t>
            </a:r>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This causes position dependence in the timing signals. </a:t>
            </a:r>
          </a:p>
          <a:p>
            <a:r>
              <a:rPr lang="en"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However, by taking the arithmetic mean of the left and right PMT timings, the first-order position dependence is effectively canceled out.</a:t>
            </a:r>
          </a:p>
          <a:p>
            <a:r>
              <a:rPr lang="en"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beam incident position was determined by tracking with multiple position-sensitive detectors (PPACs).</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grpSp>
        <p:nvGrpSpPr>
          <p:cNvPr id="102" name="グループ化 101">
            <a:extLst>
              <a:ext uri="{FF2B5EF4-FFF2-40B4-BE49-F238E27FC236}">
                <a16:creationId xmlns:a16="http://schemas.microsoft.com/office/drawing/2014/main" id="{C297B262-13E6-B5D1-E897-14E23A61552E}"/>
              </a:ext>
            </a:extLst>
          </p:cNvPr>
          <p:cNvGrpSpPr/>
          <p:nvPr/>
        </p:nvGrpSpPr>
        <p:grpSpPr>
          <a:xfrm>
            <a:off x="5704755" y="4592210"/>
            <a:ext cx="5502758" cy="2165483"/>
            <a:chOff x="5381552" y="4591665"/>
            <a:chExt cx="5502758" cy="2165483"/>
          </a:xfrm>
        </p:grpSpPr>
        <p:sp>
          <p:nvSpPr>
            <p:cNvPr id="101" name="角丸四角形 100">
              <a:extLst>
                <a:ext uri="{FF2B5EF4-FFF2-40B4-BE49-F238E27FC236}">
                  <a16:creationId xmlns:a16="http://schemas.microsoft.com/office/drawing/2014/main" id="{5EC785F7-1B2B-96C7-9ADB-CE85589FABD4}"/>
                </a:ext>
              </a:extLst>
            </p:cNvPr>
            <p:cNvSpPr/>
            <p:nvPr/>
          </p:nvSpPr>
          <p:spPr>
            <a:xfrm>
              <a:off x="5381552" y="4591665"/>
              <a:ext cx="5502758" cy="2163156"/>
            </a:xfrm>
            <a:prstGeom prst="roundRect">
              <a:avLst/>
            </a:prstGeom>
            <a:solidFill>
              <a:schemeClr val="accent3">
                <a:lumMod val="20000"/>
                <a:lumOff val="8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9" name="図 88">
              <a:extLst>
                <a:ext uri="{FF2B5EF4-FFF2-40B4-BE49-F238E27FC236}">
                  <a16:creationId xmlns:a16="http://schemas.microsoft.com/office/drawing/2014/main" id="{A966249C-BCED-0C79-88C8-96CB9BF1E7ED}"/>
                </a:ext>
              </a:extLst>
            </p:cNvPr>
            <p:cNvPicPr>
              <a:picLocks noChangeAspect="1"/>
            </p:cNvPicPr>
            <p:nvPr/>
          </p:nvPicPr>
          <p:blipFill>
            <a:blip r:embed="rId5"/>
            <a:stretch>
              <a:fillRect/>
            </a:stretch>
          </p:blipFill>
          <p:spPr>
            <a:xfrm>
              <a:off x="5704755" y="4663989"/>
              <a:ext cx="2072514" cy="1868700"/>
            </a:xfrm>
            <a:prstGeom prst="rect">
              <a:avLst/>
            </a:prstGeom>
          </p:spPr>
        </p:pic>
        <p:pic>
          <p:nvPicPr>
            <p:cNvPr id="90" name="図 89">
              <a:extLst>
                <a:ext uri="{FF2B5EF4-FFF2-40B4-BE49-F238E27FC236}">
                  <a16:creationId xmlns:a16="http://schemas.microsoft.com/office/drawing/2014/main" id="{3EB8217E-3E08-5274-6A4F-0732AB215D57}"/>
                </a:ext>
              </a:extLst>
            </p:cNvPr>
            <p:cNvPicPr>
              <a:picLocks noChangeAspect="1"/>
            </p:cNvPicPr>
            <p:nvPr/>
          </p:nvPicPr>
          <p:blipFill>
            <a:blip r:embed="rId6"/>
            <a:stretch>
              <a:fillRect/>
            </a:stretch>
          </p:blipFill>
          <p:spPr>
            <a:xfrm>
              <a:off x="8594867" y="4663987"/>
              <a:ext cx="2107395" cy="1840943"/>
            </a:xfrm>
            <a:prstGeom prst="rect">
              <a:avLst/>
            </a:prstGeom>
          </p:spPr>
        </p:pic>
        <p:sp>
          <p:nvSpPr>
            <p:cNvPr id="91" name="三角形 90">
              <a:extLst>
                <a:ext uri="{FF2B5EF4-FFF2-40B4-BE49-F238E27FC236}">
                  <a16:creationId xmlns:a16="http://schemas.microsoft.com/office/drawing/2014/main" id="{DEA4175B-A7AB-4EE0-D5B5-8D02577EB363}"/>
                </a:ext>
              </a:extLst>
            </p:cNvPr>
            <p:cNvSpPr/>
            <p:nvPr/>
          </p:nvSpPr>
          <p:spPr>
            <a:xfrm rot="5400000">
              <a:off x="7848035" y="5438531"/>
              <a:ext cx="522827" cy="244672"/>
            </a:xfrm>
            <a:prstGeom prst="triangl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コネクタ 92">
              <a:extLst>
                <a:ext uri="{FF2B5EF4-FFF2-40B4-BE49-F238E27FC236}">
                  <a16:creationId xmlns:a16="http://schemas.microsoft.com/office/drawing/2014/main" id="{28B33266-B7AC-D44E-E737-8B7B85F6D111}"/>
                </a:ext>
              </a:extLst>
            </p:cNvPr>
            <p:cNvCxnSpPr/>
            <p:nvPr/>
          </p:nvCxnSpPr>
          <p:spPr>
            <a:xfrm>
              <a:off x="8847235" y="5537299"/>
              <a:ext cx="1602658" cy="0"/>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sp>
          <p:nvSpPr>
            <p:cNvPr id="95" name="テキスト ボックス 94">
              <a:extLst>
                <a:ext uri="{FF2B5EF4-FFF2-40B4-BE49-F238E27FC236}">
                  <a16:creationId xmlns:a16="http://schemas.microsoft.com/office/drawing/2014/main" id="{5BDD90F5-85B1-E200-83D7-8EB571AAB3A0}"/>
                </a:ext>
              </a:extLst>
            </p:cNvPr>
            <p:cNvSpPr txBox="1"/>
            <p:nvPr/>
          </p:nvSpPr>
          <p:spPr>
            <a:xfrm>
              <a:off x="9380508" y="5750040"/>
              <a:ext cx="927046" cy="276999"/>
            </a:xfrm>
            <a:prstGeom prst="rect">
              <a:avLst/>
            </a:prstGeom>
            <a:noFill/>
          </p:spPr>
          <p:txBody>
            <a:bodyPr wrap="square">
              <a:spAutoFit/>
            </a:bodyPr>
            <a:lstStyle/>
            <a:p>
              <a:r>
                <a:rPr lang="en" altLang="ja-JP"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corrected</a:t>
              </a:r>
              <a:endParaRPr lang="ja-JP" altLang="en-US" sz="1200" b="1">
                <a:solidFill>
                  <a:srgbClr val="FF0000"/>
                </a:solidFill>
              </a:endParaRPr>
            </a:p>
          </p:txBody>
        </p:sp>
        <p:sp>
          <p:nvSpPr>
            <p:cNvPr id="97" name="テキスト ボックス 96">
              <a:extLst>
                <a:ext uri="{FF2B5EF4-FFF2-40B4-BE49-F238E27FC236}">
                  <a16:creationId xmlns:a16="http://schemas.microsoft.com/office/drawing/2014/main" id="{9AB4E18E-54F8-99F9-06DE-86B4C9D39442}"/>
                </a:ext>
              </a:extLst>
            </p:cNvPr>
            <p:cNvSpPr txBox="1"/>
            <p:nvPr/>
          </p:nvSpPr>
          <p:spPr>
            <a:xfrm rot="16200000">
              <a:off x="4892723" y="5457502"/>
              <a:ext cx="1364332" cy="253916"/>
            </a:xfrm>
            <a:prstGeom prst="rect">
              <a:avLst/>
            </a:prstGeom>
            <a:noFill/>
          </p:spPr>
          <p:txBody>
            <a:bodyPr wrap="square">
              <a:spAutoFit/>
            </a:bodyPr>
            <a:lstStyle/>
            <a:p>
              <a:r>
                <a:rPr lang="en" altLang="ja-JP" sz="105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Time difference [ns]</a:t>
              </a:r>
              <a:endParaRPr lang="ja-JP" altLang="en-US" sz="1050">
                <a:solidFill>
                  <a:schemeClr val="tx1">
                    <a:lumMod val="75000"/>
                    <a:lumOff val="25000"/>
                  </a:schemeClr>
                </a:solidFill>
              </a:endParaRPr>
            </a:p>
          </p:txBody>
        </p:sp>
        <p:sp>
          <p:nvSpPr>
            <p:cNvPr id="98" name="テキスト ボックス 97">
              <a:extLst>
                <a:ext uri="{FF2B5EF4-FFF2-40B4-BE49-F238E27FC236}">
                  <a16:creationId xmlns:a16="http://schemas.microsoft.com/office/drawing/2014/main" id="{C03C7777-0F57-EA1C-618E-0A6CCEBFEC37}"/>
                </a:ext>
              </a:extLst>
            </p:cNvPr>
            <p:cNvSpPr txBox="1"/>
            <p:nvPr/>
          </p:nvSpPr>
          <p:spPr>
            <a:xfrm rot="16200000">
              <a:off x="7777800" y="5458394"/>
              <a:ext cx="1364332" cy="253916"/>
            </a:xfrm>
            <a:prstGeom prst="rect">
              <a:avLst/>
            </a:prstGeom>
            <a:noFill/>
          </p:spPr>
          <p:txBody>
            <a:bodyPr wrap="square">
              <a:spAutoFit/>
            </a:bodyPr>
            <a:lstStyle/>
            <a:p>
              <a:r>
                <a:rPr lang="en" altLang="ja-JP" sz="105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Time difference [ns]</a:t>
              </a:r>
              <a:endParaRPr lang="ja-JP" altLang="en-US" sz="1050">
                <a:solidFill>
                  <a:schemeClr val="tx1">
                    <a:lumMod val="75000"/>
                    <a:lumOff val="25000"/>
                  </a:schemeClr>
                </a:solidFill>
              </a:endParaRPr>
            </a:p>
          </p:txBody>
        </p:sp>
        <p:sp>
          <p:nvSpPr>
            <p:cNvPr id="99" name="テキスト ボックス 98">
              <a:extLst>
                <a:ext uri="{FF2B5EF4-FFF2-40B4-BE49-F238E27FC236}">
                  <a16:creationId xmlns:a16="http://schemas.microsoft.com/office/drawing/2014/main" id="{AF6300C3-913A-5A30-A62E-67E84A3C34AE}"/>
                </a:ext>
              </a:extLst>
            </p:cNvPr>
            <p:cNvSpPr txBox="1"/>
            <p:nvPr/>
          </p:nvSpPr>
          <p:spPr>
            <a:xfrm>
              <a:off x="5920471" y="6503232"/>
              <a:ext cx="1641081" cy="253916"/>
            </a:xfrm>
            <a:prstGeom prst="rect">
              <a:avLst/>
            </a:prstGeom>
            <a:noFill/>
          </p:spPr>
          <p:txBody>
            <a:bodyPr wrap="square">
              <a:spAutoFit/>
            </a:bodyPr>
            <a:lstStyle/>
            <a:p>
              <a:r>
                <a:rPr lang="en" altLang="ja-JP" sz="105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Pulse Height or Position</a:t>
              </a:r>
              <a:endParaRPr lang="ja-JP" altLang="en-US" sz="1050">
                <a:solidFill>
                  <a:schemeClr val="tx1">
                    <a:lumMod val="75000"/>
                    <a:lumOff val="25000"/>
                  </a:schemeClr>
                </a:solidFill>
              </a:endParaRPr>
            </a:p>
          </p:txBody>
        </p:sp>
        <p:sp>
          <p:nvSpPr>
            <p:cNvPr id="100" name="テキスト ボックス 99">
              <a:extLst>
                <a:ext uri="{FF2B5EF4-FFF2-40B4-BE49-F238E27FC236}">
                  <a16:creationId xmlns:a16="http://schemas.microsoft.com/office/drawing/2014/main" id="{019B0AAD-78A5-B624-726B-99ECC98D4AA8}"/>
                </a:ext>
              </a:extLst>
            </p:cNvPr>
            <p:cNvSpPr txBox="1"/>
            <p:nvPr/>
          </p:nvSpPr>
          <p:spPr>
            <a:xfrm>
              <a:off x="8906769" y="6500905"/>
              <a:ext cx="1641081" cy="253916"/>
            </a:xfrm>
            <a:prstGeom prst="rect">
              <a:avLst/>
            </a:prstGeom>
            <a:noFill/>
          </p:spPr>
          <p:txBody>
            <a:bodyPr wrap="square">
              <a:spAutoFit/>
            </a:bodyPr>
            <a:lstStyle/>
            <a:p>
              <a:r>
                <a:rPr lang="en" altLang="ja-JP" sz="105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Pulse Height or Position</a:t>
              </a:r>
              <a:endParaRPr lang="ja-JP" altLang="en-US" sz="1050">
                <a:solidFill>
                  <a:schemeClr val="tx1">
                    <a:lumMod val="75000"/>
                    <a:lumOff val="25000"/>
                  </a:schemeClr>
                </a:solidFill>
              </a:endParaRPr>
            </a:p>
          </p:txBody>
        </p:sp>
      </p:grpSp>
      <p:cxnSp>
        <p:nvCxnSpPr>
          <p:cNvPr id="4" name="直線矢印コネクタ 3">
            <a:extLst>
              <a:ext uri="{FF2B5EF4-FFF2-40B4-BE49-F238E27FC236}">
                <a16:creationId xmlns:a16="http://schemas.microsoft.com/office/drawing/2014/main" id="{67B0B815-4393-530D-A332-367DF12737F2}"/>
              </a:ext>
            </a:extLst>
          </p:cNvPr>
          <p:cNvCxnSpPr>
            <a:cxnSpLocks/>
          </p:cNvCxnSpPr>
          <p:nvPr/>
        </p:nvCxnSpPr>
        <p:spPr>
          <a:xfrm>
            <a:off x="894735" y="6027584"/>
            <a:ext cx="3249563" cy="0"/>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sp>
        <p:nvSpPr>
          <p:cNvPr id="6" name="テキスト ボックス 5">
            <a:extLst>
              <a:ext uri="{FF2B5EF4-FFF2-40B4-BE49-F238E27FC236}">
                <a16:creationId xmlns:a16="http://schemas.microsoft.com/office/drawing/2014/main" id="{C4675E1F-4ADC-6AA5-6156-5BABF133970B}"/>
              </a:ext>
            </a:extLst>
          </p:cNvPr>
          <p:cNvSpPr txBox="1"/>
          <p:nvPr/>
        </p:nvSpPr>
        <p:spPr>
          <a:xfrm>
            <a:off x="4175808" y="5845368"/>
            <a:ext cx="591955" cy="307777"/>
          </a:xfrm>
          <a:prstGeom prst="rect">
            <a:avLst/>
          </a:prstGeom>
          <a:noFill/>
        </p:spPr>
        <p:txBody>
          <a:bodyPr wrap="square">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Time</a:t>
            </a:r>
            <a:endParaRPr lang="ja-JP" altLang="en-US" sz="1400">
              <a:solidFill>
                <a:schemeClr val="tx1">
                  <a:lumMod val="75000"/>
                  <a:lumOff val="25000"/>
                </a:schemeClr>
              </a:solidFill>
            </a:endParaRPr>
          </a:p>
        </p:txBody>
      </p:sp>
    </p:spTree>
    <p:extLst>
      <p:ext uri="{BB962C8B-B14F-4D97-AF65-F5344CB8AC3E}">
        <p14:creationId xmlns:p14="http://schemas.microsoft.com/office/powerpoint/2010/main" val="205418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54A28-3A98-B374-EABB-52B7C36CD270}"/>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B88312-AB9D-B3B4-EAC0-E02A1102B616}"/>
              </a:ext>
            </a:extLst>
          </p:cNvPr>
          <p:cNvSpPr txBox="1"/>
          <p:nvPr/>
        </p:nvSpPr>
        <p:spPr>
          <a:xfrm>
            <a:off x="106324" y="127591"/>
            <a:ext cx="7783033" cy="584775"/>
          </a:xfrm>
          <a:prstGeom prst="rect">
            <a:avLst/>
          </a:prstGeom>
          <a:noFill/>
        </p:spPr>
        <p:txBody>
          <a:bodyPr wrap="square" rtlCol="0">
            <a:spAutoFit/>
          </a:bodyPr>
          <a:lstStyle/>
          <a:p>
            <a:r>
              <a:rPr lang="en-US" altLang="ja-JP" sz="3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 Experimental Results</a:t>
            </a:r>
            <a:endParaRPr lang="ja-JP" altLang="en-US" sz="3200" b="1">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3" name="テキスト ボックス 2">
            <a:extLst>
              <a:ext uri="{FF2B5EF4-FFF2-40B4-BE49-F238E27FC236}">
                <a16:creationId xmlns:a16="http://schemas.microsoft.com/office/drawing/2014/main" id="{B85035D5-241A-AC12-C44B-31E977427E56}"/>
              </a:ext>
            </a:extLst>
          </p:cNvPr>
          <p:cNvSpPr txBox="1"/>
          <p:nvPr/>
        </p:nvSpPr>
        <p:spPr>
          <a:xfrm>
            <a:off x="106324" y="712366"/>
            <a:ext cx="6039060" cy="369332"/>
          </a:xfrm>
          <a:prstGeom prst="rect">
            <a:avLst/>
          </a:prstGeom>
          <a:noFill/>
        </p:spPr>
        <p:txBody>
          <a:bodyPr wrap="square" rtlCol="0">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r>
              <a:rPr kumimoji="1" lang="en-US" altLang="ja-JP"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a:t>
            </a: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Optimization of PMT HV and Discriminator Threshold  </a:t>
            </a:r>
          </a:p>
        </p:txBody>
      </p:sp>
      <mc:AlternateContent xmlns:mc="http://schemas.openxmlformats.org/markup-compatibility/2006" xmlns:a14="http://schemas.microsoft.com/office/drawing/2010/main">
        <mc:Choice Requires="a14">
          <p:graphicFrame>
            <p:nvGraphicFramePr>
              <p:cNvPr id="8" name="表 7">
                <a:extLst>
                  <a:ext uri="{FF2B5EF4-FFF2-40B4-BE49-F238E27FC236}">
                    <a16:creationId xmlns:a16="http://schemas.microsoft.com/office/drawing/2014/main" id="{FDD01700-E9BC-CB71-E8B4-4DB42EA507D4}"/>
                  </a:ext>
                </a:extLst>
              </p:cNvPr>
              <p:cNvGraphicFramePr>
                <a:graphicFrameLocks noGrp="1"/>
              </p:cNvGraphicFramePr>
              <p:nvPr>
                <p:extLst>
                  <p:ext uri="{D42A27DB-BD31-4B8C-83A1-F6EECF244321}">
                    <p14:modId xmlns:p14="http://schemas.microsoft.com/office/powerpoint/2010/main" val="1356151899"/>
                  </p:ext>
                </p:extLst>
              </p:nvPr>
            </p:nvGraphicFramePr>
            <p:xfrm>
              <a:off x="2213311" y="1440644"/>
              <a:ext cx="4468604" cy="1714519"/>
            </p:xfrm>
            <a:graphic>
              <a:graphicData uri="http://schemas.openxmlformats.org/drawingml/2006/table">
                <a:tbl>
                  <a:tblPr firstRow="1" bandRow="1">
                    <a:tableStyleId>{5C22544A-7EE6-4342-B048-85BDC9FD1C3A}</a:tableStyleId>
                  </a:tblPr>
                  <a:tblGrid>
                    <a:gridCol w="1117151">
                      <a:extLst>
                        <a:ext uri="{9D8B030D-6E8A-4147-A177-3AD203B41FA5}">
                          <a16:colId xmlns:a16="http://schemas.microsoft.com/office/drawing/2014/main" val="3490932078"/>
                        </a:ext>
                      </a:extLst>
                    </a:gridCol>
                    <a:gridCol w="1117151">
                      <a:extLst>
                        <a:ext uri="{9D8B030D-6E8A-4147-A177-3AD203B41FA5}">
                          <a16:colId xmlns:a16="http://schemas.microsoft.com/office/drawing/2014/main" val="3398803031"/>
                        </a:ext>
                      </a:extLst>
                    </a:gridCol>
                    <a:gridCol w="1117151">
                      <a:extLst>
                        <a:ext uri="{9D8B030D-6E8A-4147-A177-3AD203B41FA5}">
                          <a16:colId xmlns:a16="http://schemas.microsoft.com/office/drawing/2014/main" val="2631944233"/>
                        </a:ext>
                      </a:extLst>
                    </a:gridCol>
                    <a:gridCol w="1117151">
                      <a:extLst>
                        <a:ext uri="{9D8B030D-6E8A-4147-A177-3AD203B41FA5}">
                          <a16:colId xmlns:a16="http://schemas.microsoft.com/office/drawing/2014/main" val="290899345"/>
                        </a:ext>
                      </a:extLst>
                    </a:gridCol>
                  </a:tblGrid>
                  <a:tr h="434359">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Detector</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Material</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Size</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PMT</a:t>
                          </a:r>
                          <a:endParaRPr kumimoji="1" lang="ja-JP" altLang="en-US" sz="1100">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1470107975"/>
                      </a:ext>
                    </a:extLst>
                  </a:tr>
                  <a:tr h="368212">
                    <a:tc>
                      <a:txBody>
                        <a:bodyPr/>
                        <a:lstStyle/>
                        <a:p>
                          <a:pPr algn="ct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50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50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0.5</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R13478</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2829912223"/>
                      </a:ext>
                    </a:extLst>
                  </a:tr>
                  <a:tr h="368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65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65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0.2</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4006443552"/>
                      </a:ext>
                    </a:extLst>
                  </a:tr>
                  <a:tr h="368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65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65 </a:t>
                          </a:r>
                          <a14:m>
                            <m:oMath xmlns:m="http://schemas.openxmlformats.org/officeDocument/2006/math">
                              <m:r>
                                <a:rPr kumimoji="1" lang="en-US" altLang="ja-JP" sz="11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0.2</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mm</a:t>
                          </a:r>
                          <a:r>
                            <a:rPr kumimoji="1" lang="en-US" altLang="ja-JP" sz="1100"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1" lang="ja-JP" altLang="en-US" sz="1100" baseline="300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2974344068"/>
                      </a:ext>
                    </a:extLst>
                  </a:tr>
                </a:tbl>
              </a:graphicData>
            </a:graphic>
          </p:graphicFrame>
        </mc:Choice>
        <mc:Fallback xmlns="">
          <p:graphicFrame>
            <p:nvGraphicFramePr>
              <p:cNvPr id="8" name="表 7">
                <a:extLst>
                  <a:ext uri="{FF2B5EF4-FFF2-40B4-BE49-F238E27FC236}">
                    <a16:creationId xmlns:a16="http://schemas.microsoft.com/office/drawing/2014/main" id="{FDD01700-E9BC-CB71-E8B4-4DB42EA507D4}"/>
                  </a:ext>
                </a:extLst>
              </p:cNvPr>
              <p:cNvGraphicFramePr>
                <a:graphicFrameLocks noGrp="1"/>
              </p:cNvGraphicFramePr>
              <p:nvPr>
                <p:extLst>
                  <p:ext uri="{D42A27DB-BD31-4B8C-83A1-F6EECF244321}">
                    <p14:modId xmlns:p14="http://schemas.microsoft.com/office/powerpoint/2010/main" val="1356151899"/>
                  </p:ext>
                </p:extLst>
              </p:nvPr>
            </p:nvGraphicFramePr>
            <p:xfrm>
              <a:off x="2213311" y="1440644"/>
              <a:ext cx="4468604" cy="1714519"/>
            </p:xfrm>
            <a:graphic>
              <a:graphicData uri="http://schemas.openxmlformats.org/drawingml/2006/table">
                <a:tbl>
                  <a:tblPr firstRow="1" bandRow="1">
                    <a:tableStyleId>{5C22544A-7EE6-4342-B048-85BDC9FD1C3A}</a:tableStyleId>
                  </a:tblPr>
                  <a:tblGrid>
                    <a:gridCol w="1117151">
                      <a:extLst>
                        <a:ext uri="{9D8B030D-6E8A-4147-A177-3AD203B41FA5}">
                          <a16:colId xmlns:a16="http://schemas.microsoft.com/office/drawing/2014/main" val="3490932078"/>
                        </a:ext>
                      </a:extLst>
                    </a:gridCol>
                    <a:gridCol w="1117151">
                      <a:extLst>
                        <a:ext uri="{9D8B030D-6E8A-4147-A177-3AD203B41FA5}">
                          <a16:colId xmlns:a16="http://schemas.microsoft.com/office/drawing/2014/main" val="3398803031"/>
                        </a:ext>
                      </a:extLst>
                    </a:gridCol>
                    <a:gridCol w="1117151">
                      <a:extLst>
                        <a:ext uri="{9D8B030D-6E8A-4147-A177-3AD203B41FA5}">
                          <a16:colId xmlns:a16="http://schemas.microsoft.com/office/drawing/2014/main" val="2631944233"/>
                        </a:ext>
                      </a:extLst>
                    </a:gridCol>
                    <a:gridCol w="1117151">
                      <a:extLst>
                        <a:ext uri="{9D8B030D-6E8A-4147-A177-3AD203B41FA5}">
                          <a16:colId xmlns:a16="http://schemas.microsoft.com/office/drawing/2014/main" val="290899345"/>
                        </a:ext>
                      </a:extLst>
                    </a:gridCol>
                  </a:tblGrid>
                  <a:tr h="434359">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Detector</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Material</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Scintillator Size</a:t>
                          </a:r>
                          <a:endParaRPr kumimoji="1" lang="ja-JP" altLang="en-US" sz="1100">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latin typeface="Helvetica Neue" panose="02000503000000020004" pitchFamily="2" charset="0"/>
                              <a:ea typeface="Helvetica Neue" panose="02000503000000020004" pitchFamily="2" charset="0"/>
                              <a:cs typeface="Helvetica Neue" panose="02000503000000020004" pitchFamily="2" charset="0"/>
                            </a:rPr>
                            <a:t>PMT</a:t>
                          </a:r>
                          <a:endParaRPr kumimoji="1" lang="ja-JP" altLang="en-US" sz="1100">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1470107975"/>
                      </a:ext>
                    </a:extLst>
                  </a:tr>
                  <a:tr h="426720">
                    <a:tc>
                      <a:txBody>
                        <a:bodyPr/>
                        <a:lstStyle/>
                        <a:p>
                          <a:pPr algn="ct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endParaRPr lang="ja-JP"/>
                        </a:p>
                      </a:txBody>
                      <a:tcPr anchor="ctr">
                        <a:blipFill>
                          <a:blip r:embed="rId3"/>
                          <a:stretch>
                            <a:fillRect l="-202273" t="-102941" r="-102273" b="-208824"/>
                          </a:stretch>
                        </a:blip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R13478</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2829912223"/>
                      </a:ext>
                    </a:extLst>
                  </a:tr>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endParaRPr lang="ja-JP"/>
                        </a:p>
                      </a:txBody>
                      <a:tcPr anchor="ctr">
                        <a:blipFill>
                          <a:blip r:embed="rId3"/>
                          <a:stretch>
                            <a:fillRect l="-202273" t="-202941" r="-102273" b="-108824"/>
                          </a:stretch>
                        </a:blip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4006443552"/>
                      </a:ext>
                    </a:extLst>
                  </a:tr>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kumimoji="1" lang="ja-JP" altLang="en-US" sz="1100" b="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EJ-232Q</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tc>
                      <a:txBody>
                        <a:bodyPr/>
                        <a:lstStyle/>
                        <a:p>
                          <a:endParaRPr lang="ja-JP"/>
                        </a:p>
                      </a:txBody>
                      <a:tcPr anchor="ctr">
                        <a:blipFill>
                          <a:blip r:embed="rId3"/>
                          <a:stretch>
                            <a:fillRect l="-202273" t="-302941" r="-102273" b="-8824"/>
                          </a:stretch>
                        </a:blipFill>
                      </a:tcPr>
                    </a:tc>
                    <a:tc>
                      <a:txBody>
                        <a:bodyPr/>
                        <a:lstStyle/>
                        <a:p>
                          <a:pPr algn="ctr"/>
                          <a:r>
                            <a:rPr kumimoji="1" lang="en-US" altLang="ja-JP" sz="11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R13089</a:t>
                          </a:r>
                          <a:endParaRPr kumimoji="1" lang="ja-JP" altLang="en-US" sz="1100">
                            <a:solidFill>
                              <a:schemeClr val="tx1">
                                <a:lumMod val="75000"/>
                                <a:lumOff val="25000"/>
                              </a:schemeClr>
                            </a:solidFill>
                            <a:latin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2974344068"/>
                      </a:ext>
                    </a:extLst>
                  </a:tr>
                </a:tbl>
              </a:graphicData>
            </a:graphic>
          </p:graphicFrame>
        </mc:Fallback>
      </mc:AlternateContent>
      <p:grpSp>
        <p:nvGrpSpPr>
          <p:cNvPr id="17" name="グループ化 16">
            <a:extLst>
              <a:ext uri="{FF2B5EF4-FFF2-40B4-BE49-F238E27FC236}">
                <a16:creationId xmlns:a16="http://schemas.microsoft.com/office/drawing/2014/main" id="{A60260FE-BB07-97E4-9BBC-9289FCA218F5}"/>
              </a:ext>
            </a:extLst>
          </p:cNvPr>
          <p:cNvGrpSpPr/>
          <p:nvPr/>
        </p:nvGrpSpPr>
        <p:grpSpPr>
          <a:xfrm>
            <a:off x="106324" y="1191775"/>
            <a:ext cx="2031181" cy="1911378"/>
            <a:chOff x="1459270" y="3539339"/>
            <a:chExt cx="2031181" cy="1911378"/>
          </a:xfrm>
        </p:grpSpPr>
        <p:cxnSp>
          <p:nvCxnSpPr>
            <p:cNvPr id="16" name="直線矢印コネクタ 15">
              <a:extLst>
                <a:ext uri="{FF2B5EF4-FFF2-40B4-BE49-F238E27FC236}">
                  <a16:creationId xmlns:a16="http://schemas.microsoft.com/office/drawing/2014/main" id="{98A4B3EA-2CE4-82DA-A147-4095027B6720}"/>
                </a:ext>
              </a:extLst>
            </p:cNvPr>
            <p:cNvCxnSpPr/>
            <p:nvPr/>
          </p:nvCxnSpPr>
          <p:spPr>
            <a:xfrm>
              <a:off x="1459270" y="4876800"/>
              <a:ext cx="2031181"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9" name="正方形/長方形 8">
              <a:extLst>
                <a:ext uri="{FF2B5EF4-FFF2-40B4-BE49-F238E27FC236}">
                  <a16:creationId xmlns:a16="http://schemas.microsoft.com/office/drawing/2014/main" id="{3C3B5AB9-39B5-78B6-67E9-E628000C71A3}"/>
                </a:ext>
              </a:extLst>
            </p:cNvPr>
            <p:cNvSpPr/>
            <p:nvPr/>
          </p:nvSpPr>
          <p:spPr>
            <a:xfrm>
              <a:off x="1946787" y="4306529"/>
              <a:ext cx="108155" cy="114054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47AED97-1D85-7816-694D-D46EA9A15C74}"/>
                </a:ext>
              </a:extLst>
            </p:cNvPr>
            <p:cNvSpPr/>
            <p:nvPr/>
          </p:nvSpPr>
          <p:spPr>
            <a:xfrm>
              <a:off x="2420782" y="4306529"/>
              <a:ext cx="108155" cy="1140542"/>
            </a:xfrm>
            <a:prstGeom prst="rect">
              <a:avLst/>
            </a:prstGeom>
            <a:solidFill>
              <a:srgbClr val="043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90C5C55-9A5C-A731-4D3B-36670C33A3F5}"/>
                </a:ext>
              </a:extLst>
            </p:cNvPr>
            <p:cNvSpPr/>
            <p:nvPr/>
          </p:nvSpPr>
          <p:spPr>
            <a:xfrm>
              <a:off x="2881050" y="4310175"/>
              <a:ext cx="108155" cy="1140542"/>
            </a:xfrm>
            <a:prstGeom prst="rect">
              <a:avLst/>
            </a:prstGeom>
            <a:solidFill>
              <a:srgbClr val="008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58DC218-CBBC-332C-AB2A-85E9375D656A}"/>
                </a:ext>
              </a:extLst>
            </p:cNvPr>
            <p:cNvSpPr txBox="1"/>
            <p:nvPr/>
          </p:nvSpPr>
          <p:spPr>
            <a:xfrm rot="16200000">
              <a:off x="1632154" y="3754160"/>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F3PL1</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13" name="テキスト ボックス 12">
              <a:extLst>
                <a:ext uri="{FF2B5EF4-FFF2-40B4-BE49-F238E27FC236}">
                  <a16:creationId xmlns:a16="http://schemas.microsoft.com/office/drawing/2014/main" id="{ECB53215-208F-EB4C-AD17-0B1A309178A6}"/>
                </a:ext>
              </a:extLst>
            </p:cNvPr>
            <p:cNvSpPr txBox="1"/>
            <p:nvPr/>
          </p:nvSpPr>
          <p:spPr>
            <a:xfrm rot="16200000">
              <a:off x="2099285" y="3780286"/>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F3PL2</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sp>
          <p:nvSpPr>
            <p:cNvPr id="14" name="テキスト ボックス 13">
              <a:extLst>
                <a:ext uri="{FF2B5EF4-FFF2-40B4-BE49-F238E27FC236}">
                  <a16:creationId xmlns:a16="http://schemas.microsoft.com/office/drawing/2014/main" id="{91A63B27-F0E3-F3C1-5681-3E307A744E5C}"/>
                </a:ext>
              </a:extLst>
            </p:cNvPr>
            <p:cNvSpPr txBox="1"/>
            <p:nvPr/>
          </p:nvSpPr>
          <p:spPr>
            <a:xfrm rot="16200000">
              <a:off x="2566417" y="3761259"/>
              <a:ext cx="737419" cy="307777"/>
            </a:xfrm>
            <a:prstGeom prst="rect">
              <a:avLst/>
            </a:prstGeom>
            <a:noFill/>
          </p:spPr>
          <p:txBody>
            <a:bodyPr wrap="square" rtlCol="0">
              <a:spAutoFit/>
            </a:bodyPr>
            <a:lstStyle/>
            <a:p>
              <a:r>
                <a:rPr lang="en-US" altLang="ja-JP" sz="1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F3PL3</a:t>
              </a:r>
              <a:endParaRPr lang="ja-JP" altLang="en-US" sz="1400">
                <a:solidFill>
                  <a:schemeClr val="tx1">
                    <a:lumMod val="75000"/>
                    <a:lumOff val="25000"/>
                  </a:schemeClr>
                </a:solidFill>
                <a:latin typeface="Helvetica Neue" panose="02000503000000020004" pitchFamily="2" charset="0"/>
                <a:cs typeface="Helvetica Neue" panose="02000503000000020004" pitchFamily="2" charset="0"/>
              </a:endParaRPr>
            </a:p>
          </p:txBody>
        </p:sp>
      </p:grpSp>
      <p:pic>
        <p:nvPicPr>
          <p:cNvPr id="18" name="図 17">
            <a:extLst>
              <a:ext uri="{FF2B5EF4-FFF2-40B4-BE49-F238E27FC236}">
                <a16:creationId xmlns:a16="http://schemas.microsoft.com/office/drawing/2014/main" id="{399166FC-7C40-E2AC-52FA-17F3994FBA05}"/>
              </a:ext>
            </a:extLst>
          </p:cNvPr>
          <p:cNvPicPr>
            <a:picLocks noChangeAspect="1"/>
          </p:cNvPicPr>
          <p:nvPr/>
        </p:nvPicPr>
        <p:blipFill>
          <a:blip r:embed="rId4"/>
          <a:stretch>
            <a:fillRect/>
          </a:stretch>
        </p:blipFill>
        <p:spPr>
          <a:xfrm>
            <a:off x="7006000" y="18000"/>
            <a:ext cx="4459902" cy="3420000"/>
          </a:xfrm>
          <a:prstGeom prst="rect">
            <a:avLst/>
          </a:prstGeom>
        </p:spPr>
      </p:pic>
      <p:pic>
        <p:nvPicPr>
          <p:cNvPr id="19" name="図 18">
            <a:extLst>
              <a:ext uri="{FF2B5EF4-FFF2-40B4-BE49-F238E27FC236}">
                <a16:creationId xmlns:a16="http://schemas.microsoft.com/office/drawing/2014/main" id="{C78924D6-8B7C-B231-B0F8-65F8077C14BC}"/>
              </a:ext>
            </a:extLst>
          </p:cNvPr>
          <p:cNvPicPr>
            <a:picLocks noChangeAspect="1"/>
          </p:cNvPicPr>
          <p:nvPr/>
        </p:nvPicPr>
        <p:blipFill>
          <a:blip r:embed="rId5"/>
          <a:stretch>
            <a:fillRect/>
          </a:stretch>
        </p:blipFill>
        <p:spPr>
          <a:xfrm>
            <a:off x="6991448" y="3438000"/>
            <a:ext cx="4474454" cy="3420000"/>
          </a:xfrm>
          <a:prstGeom prst="rect">
            <a:avLst/>
          </a:prstGeom>
        </p:spPr>
      </p:pic>
      <p:sp>
        <p:nvSpPr>
          <p:cNvPr id="21" name="テキスト ボックス 20">
            <a:extLst>
              <a:ext uri="{FF2B5EF4-FFF2-40B4-BE49-F238E27FC236}">
                <a16:creationId xmlns:a16="http://schemas.microsoft.com/office/drawing/2014/main" id="{0C1D2694-B513-E197-F4DC-BDF1DE4BC301}"/>
              </a:ext>
            </a:extLst>
          </p:cNvPr>
          <p:cNvSpPr txBox="1"/>
          <p:nvPr/>
        </p:nvSpPr>
        <p:spPr>
          <a:xfrm>
            <a:off x="2125493" y="1081698"/>
            <a:ext cx="3556819" cy="369332"/>
          </a:xfrm>
          <a:prstGeom prst="rect">
            <a:avLst/>
          </a:prstGeom>
          <a:noFill/>
        </p:spPr>
        <p:txBody>
          <a:bodyPr wrap="square">
            <a:spAutoFit/>
          </a:bodyPr>
          <a:lstStyle/>
          <a:p>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Primary Beam : </a:t>
            </a:r>
            <a:r>
              <a:rPr kumimoji="1" lang="en-US" altLang="ja-JP" baseline="30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132</a:t>
            </a:r>
            <a:r>
              <a:rPr kumimoji="1" lang="en-US" altLang="ja-JP"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Xe, 420 </a:t>
            </a:r>
            <a:r>
              <a:rPr kumimoji="1" lang="en-US" altLang="ja-JP" i="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a:t>
            </a:r>
            <a:r>
              <a:rPr kumimoji="1" lang="en-US" altLang="ja-JP"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MeV</a:t>
            </a:r>
            <a:endParaRPr lang="ja-JP" altLang="en-US"/>
          </a:p>
        </p:txBody>
      </p:sp>
      <p:sp>
        <p:nvSpPr>
          <p:cNvPr id="5" name="テキスト ボックス 4">
            <a:extLst>
              <a:ext uri="{FF2B5EF4-FFF2-40B4-BE49-F238E27FC236}">
                <a16:creationId xmlns:a16="http://schemas.microsoft.com/office/drawing/2014/main" id="{DBD9D8B4-A2A7-B927-F1AC-E3629DB75709}"/>
              </a:ext>
            </a:extLst>
          </p:cNvPr>
          <p:cNvSpPr txBox="1"/>
          <p:nvPr/>
        </p:nvSpPr>
        <p:spPr>
          <a:xfrm>
            <a:off x="7805326" y="3639923"/>
            <a:ext cx="816232" cy="400110"/>
          </a:xfrm>
          <a:prstGeom prst="rect">
            <a:avLst/>
          </a:prstGeom>
          <a:noFill/>
        </p:spPr>
        <p:txBody>
          <a:bodyPr wrap="square" rtlCol="0">
            <a:spAutoFit/>
          </a:bodyPr>
          <a:lstStyle/>
          <a:p>
            <a:r>
              <a:rPr kumimoji="1" lang="en-US" altLang="ja-JP" sz="2000" dirty="0">
                <a:latin typeface="Helvetica Neue" panose="02000503000000020004" pitchFamily="2" charset="0"/>
                <a:ea typeface="Helvetica Neue" panose="02000503000000020004" pitchFamily="2" charset="0"/>
                <a:cs typeface="Helvetica Neue" panose="02000503000000020004" pitchFamily="2" charset="0"/>
              </a:rPr>
              <a:t>(b)</a:t>
            </a:r>
            <a:endParaRPr kumimoji="1" lang="ja-JP" altLang="en-US" sz="2000">
              <a:latin typeface="Helvetica Neue" panose="02000503000000020004" pitchFamily="2" charset="0"/>
              <a:cs typeface="Helvetica Neue" panose="02000503000000020004" pitchFamily="2" charset="0"/>
            </a:endParaRPr>
          </a:p>
        </p:txBody>
      </p:sp>
      <p:sp>
        <p:nvSpPr>
          <p:cNvPr id="6" name="テキスト ボックス 5">
            <a:extLst>
              <a:ext uri="{FF2B5EF4-FFF2-40B4-BE49-F238E27FC236}">
                <a16:creationId xmlns:a16="http://schemas.microsoft.com/office/drawing/2014/main" id="{642CAAC7-5D07-02EB-14BB-3BECD2EDF29D}"/>
              </a:ext>
            </a:extLst>
          </p:cNvPr>
          <p:cNvSpPr txBox="1"/>
          <p:nvPr/>
        </p:nvSpPr>
        <p:spPr>
          <a:xfrm>
            <a:off x="7805326" y="219923"/>
            <a:ext cx="816232" cy="400110"/>
          </a:xfrm>
          <a:prstGeom prst="rect">
            <a:avLst/>
          </a:prstGeom>
          <a:noFill/>
        </p:spPr>
        <p:txBody>
          <a:bodyPr wrap="square" rtlCol="0">
            <a:spAutoFit/>
          </a:bodyPr>
          <a:lstStyle/>
          <a:p>
            <a:r>
              <a:rPr kumimoji="1" lang="en-US" altLang="ja-JP" sz="2000" dirty="0">
                <a:latin typeface="Helvetica Neue" panose="02000503000000020004" pitchFamily="2" charset="0"/>
                <a:ea typeface="Helvetica Neue" panose="02000503000000020004" pitchFamily="2" charset="0"/>
                <a:cs typeface="Helvetica Neue" panose="02000503000000020004" pitchFamily="2" charset="0"/>
              </a:rPr>
              <a:t>(</a:t>
            </a:r>
            <a:r>
              <a:rPr lang="en-US" altLang="ja-JP" sz="2000" dirty="0">
                <a:latin typeface="Helvetica Neue" panose="02000503000000020004" pitchFamily="2" charset="0"/>
                <a:ea typeface="Helvetica Neue" panose="02000503000000020004" pitchFamily="2" charset="0"/>
                <a:cs typeface="Helvetica Neue" panose="02000503000000020004" pitchFamily="2" charset="0"/>
              </a:rPr>
              <a:t>a</a:t>
            </a:r>
            <a:r>
              <a:rPr kumimoji="1" lang="en-US" altLang="ja-JP" sz="2000" dirty="0">
                <a:latin typeface="Helvetica Neue" panose="02000503000000020004" pitchFamily="2" charset="0"/>
                <a:ea typeface="Helvetica Neue" panose="02000503000000020004" pitchFamily="2" charset="0"/>
                <a:cs typeface="Helvetica Neue" panose="02000503000000020004" pitchFamily="2" charset="0"/>
              </a:rPr>
              <a:t>)</a:t>
            </a:r>
            <a:endParaRPr kumimoji="1" lang="ja-JP" altLang="en-US" sz="2000">
              <a:latin typeface="Helvetica Neue" panose="02000503000000020004" pitchFamily="2" charset="0"/>
              <a:cs typeface="Helvetica Neue" panose="02000503000000020004" pitchFamily="2" charset="0"/>
            </a:endParaRPr>
          </a:p>
        </p:txBody>
      </p:sp>
      <p:sp>
        <p:nvSpPr>
          <p:cNvPr id="15" name="テキスト ボックス 14">
            <a:extLst>
              <a:ext uri="{FF2B5EF4-FFF2-40B4-BE49-F238E27FC236}">
                <a16:creationId xmlns:a16="http://schemas.microsoft.com/office/drawing/2014/main" id="{7E477216-4037-58EE-9C4F-036CBF739080}"/>
              </a:ext>
            </a:extLst>
          </p:cNvPr>
          <p:cNvSpPr txBox="1"/>
          <p:nvPr/>
        </p:nvSpPr>
        <p:spPr>
          <a:xfrm>
            <a:off x="180809" y="3402858"/>
            <a:ext cx="6681915" cy="1354217"/>
          </a:xfrm>
          <a:prstGeom prst="rect">
            <a:avLst/>
          </a:prstGeom>
          <a:noFill/>
        </p:spPr>
        <p:txBody>
          <a:bodyPr wrap="square">
            <a:spAutoFit/>
          </a:bodyPr>
          <a:lstStyle/>
          <a:p>
            <a:r>
              <a:rPr lang="en-US" altLang="ja-JP" b="1" dirty="0">
                <a:latin typeface="Helvetica Neue" panose="02000503000000020004" pitchFamily="2" charset="0"/>
                <a:ea typeface="Helvetica Neue" panose="02000503000000020004" pitchFamily="2" charset="0"/>
                <a:cs typeface="Helvetica Neue" panose="02000503000000020004" pitchFamily="2" charset="0"/>
              </a:rPr>
              <a:t>(a) PMT </a:t>
            </a:r>
            <a:r>
              <a:rPr lang="en" altLang="ja-JP" b="1" dirty="0">
                <a:latin typeface="Helvetica Neue" panose="02000503000000020004" pitchFamily="2" charset="0"/>
                <a:ea typeface="Helvetica Neue" panose="02000503000000020004" pitchFamily="2" charset="0"/>
                <a:cs typeface="Helvetica Neue" panose="02000503000000020004" pitchFamily="2" charset="0"/>
              </a:rPr>
              <a:t>HV Dependence</a:t>
            </a:r>
          </a:p>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The time resolution was improved with increasing HV and reached its best performance </a:t>
            </a:r>
            <a:r>
              <a:rPr lang="en" altLang="ja-JP" sz="1600" b="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above 1500 V</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a:t>
            </a:r>
            <a:br>
              <a:rPr lang="en" altLang="ja-JP" sz="1600" dirty="0">
                <a:latin typeface="Helvetica Neue" panose="02000503000000020004" pitchFamily="2" charset="0"/>
                <a:ea typeface="Helvetica Neue" panose="02000503000000020004" pitchFamily="2" charset="0"/>
                <a:cs typeface="Helvetica Neue" panose="02000503000000020004" pitchFamily="2" charset="0"/>
              </a:rPr>
            </a:b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This is because the spread of electron transit time inside the PMT decreases with higher HV.</a:t>
            </a:r>
            <a:endParaRPr lang="ja-JP" altLang="en-US" sz="1600">
              <a:latin typeface="Helvetica Neue" panose="02000503000000020004" pitchFamily="2" charset="0"/>
              <a:cs typeface="Helvetica Neue" panose="02000503000000020004" pitchFamily="2" charset="0"/>
            </a:endParaRPr>
          </a:p>
        </p:txBody>
      </p:sp>
      <p:sp>
        <p:nvSpPr>
          <p:cNvPr id="22" name="テキスト ボックス 21">
            <a:extLst>
              <a:ext uri="{FF2B5EF4-FFF2-40B4-BE49-F238E27FC236}">
                <a16:creationId xmlns:a16="http://schemas.microsoft.com/office/drawing/2014/main" id="{AA7F29F5-860B-829B-5501-F0753065C3C8}"/>
              </a:ext>
            </a:extLst>
          </p:cNvPr>
          <p:cNvSpPr txBox="1"/>
          <p:nvPr/>
        </p:nvSpPr>
        <p:spPr>
          <a:xfrm>
            <a:off x="186959" y="4765119"/>
            <a:ext cx="6740127" cy="1600438"/>
          </a:xfrm>
          <a:prstGeom prst="rect">
            <a:avLst/>
          </a:prstGeom>
          <a:noFill/>
        </p:spPr>
        <p:txBody>
          <a:bodyPr wrap="square">
            <a:spAutoFit/>
          </a:bodyPr>
          <a:lstStyle/>
          <a:p>
            <a:r>
              <a:rPr lang="en" altLang="ja-JP" b="1" dirty="0">
                <a:latin typeface="Helvetica Neue" panose="02000503000000020004" pitchFamily="2" charset="0"/>
                <a:ea typeface="Helvetica Neue" panose="02000503000000020004" pitchFamily="2" charset="0"/>
                <a:cs typeface="Helvetica Neue" panose="02000503000000020004" pitchFamily="2" charset="0"/>
              </a:rPr>
              <a:t>(b) Discriminator Threshold Dependence</a:t>
            </a:r>
          </a:p>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The best time resolution was obtained when </a:t>
            </a:r>
            <a:r>
              <a:rPr lang="en" altLang="ja-JP" sz="1600" b="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the threshold level was </a:t>
            </a:r>
          </a:p>
          <a:p>
            <a:r>
              <a:rPr lang="en" altLang="ja-JP" sz="1600" b="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7–15% of the signal pulse height</a:t>
            </a: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a:t>
            </a:r>
            <a:br>
              <a:rPr lang="en" altLang="ja-JP" sz="1600" dirty="0">
                <a:latin typeface="Helvetica Neue" panose="02000503000000020004" pitchFamily="2" charset="0"/>
                <a:ea typeface="Helvetica Neue" panose="02000503000000020004" pitchFamily="2" charset="0"/>
                <a:cs typeface="Helvetica Neue" panose="02000503000000020004" pitchFamily="2" charset="0"/>
              </a:rPr>
            </a:br>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 Too low or too high thresholds cause time jitter increasing.</a:t>
            </a:r>
          </a:p>
          <a:p>
            <a:r>
              <a:rPr lang="en" altLang="ja-JP" sz="1600" dirty="0">
                <a:latin typeface="Helvetica Neue" panose="02000503000000020004" pitchFamily="2" charset="0"/>
                <a:ea typeface="Helvetica Neue" panose="02000503000000020004" pitchFamily="2" charset="0"/>
                <a:cs typeface="Helvetica Neue" panose="02000503000000020004" pitchFamily="2" charset="0"/>
              </a:rPr>
              <a:t>Due to, for example, noise in the signal slope.</a:t>
            </a:r>
            <a:br>
              <a:rPr lang="en" altLang="ja-JP" sz="1600" dirty="0">
                <a:latin typeface="Helvetica Neue" panose="02000503000000020004" pitchFamily="2" charset="0"/>
                <a:ea typeface="Helvetica Neue" panose="02000503000000020004" pitchFamily="2" charset="0"/>
                <a:cs typeface="Helvetica Neue" panose="02000503000000020004" pitchFamily="2" charset="0"/>
              </a:rPr>
            </a:br>
            <a:endParaRPr lang="ja-JP" altLang="en-US" sz="1600">
              <a:latin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928648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7708</TotalTime>
  <Words>4326</Words>
  <Application>Microsoft Macintosh PowerPoint</Application>
  <PresentationFormat>ワイド画面</PresentationFormat>
  <Paragraphs>513</Paragraphs>
  <Slides>19</Slides>
  <Notes>14</Notes>
  <HiddenSlides>2</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ヒラギノ角ゴ ProN W3</vt:lpstr>
      <vt:lpstr>游ゴシック</vt:lpstr>
      <vt:lpstr>游ゴシック Light</vt:lpstr>
      <vt:lpstr>Arial</vt:lpstr>
      <vt:lpstr>Cambria Math</vt:lpstr>
      <vt:lpstr>Helvetica Neue</vt:lpstr>
      <vt:lpstr>Segoe UI Symbol</vt:lpstr>
      <vt:lpstr>Office テーマ</vt:lpstr>
      <vt:lpstr>Development of the Fast Plastic Scintillation　Detector for High-Resolution Velocity β　Measurements in a Short Flight Path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福留　美樹</dc:creator>
  <cp:lastModifiedBy>soshi ishitani</cp:lastModifiedBy>
  <cp:revision>19</cp:revision>
  <dcterms:created xsi:type="dcterms:W3CDTF">2025-10-14T04:08:13Z</dcterms:created>
  <dcterms:modified xsi:type="dcterms:W3CDTF">2025-10-21T13:51:39Z</dcterms:modified>
</cp:coreProperties>
</file>