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4610100" cy="3460750"/>
  <p:notesSz cx="4610100" cy="34607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4"/>
  </p:normalViewPr>
  <p:slideViewPr>
    <p:cSldViewPr>
      <p:cViewPr varScale="1">
        <p:scale>
          <a:sx n="240" d="100"/>
          <a:sy n="240" d="100"/>
        </p:scale>
        <p:origin x="1616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611438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321FF-9B6E-FD46-B662-269587DCB6AD}" type="datetimeFigureOut">
              <a:t>10/20/25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27175" y="433388"/>
            <a:ext cx="1555750" cy="1166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60375" y="1665288"/>
            <a:ext cx="3689350" cy="1363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611438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30D9B-46B2-D04C-8761-2EB7603062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3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30D9B-46B2-D04C-8761-2EB7603062D3}" type="slidenum"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48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5757" y="1072832"/>
            <a:ext cx="3918585" cy="7267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009FD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91515" y="1938020"/>
            <a:ext cx="3227070" cy="8651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9FD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9FD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30505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374201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9FD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4608059" cy="29545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5948" y="-15839"/>
            <a:ext cx="4105910" cy="244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009FD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37485" y="578191"/>
            <a:ext cx="2051685" cy="708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567434" y="3218497"/>
            <a:ext cx="1475232" cy="173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30505" y="3218497"/>
            <a:ext cx="1060323" cy="173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389145" y="3369695"/>
            <a:ext cx="131445" cy="1193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3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4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slide" Target="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slide" Target="slide1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slide" Target="slide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873" y="5"/>
            <a:ext cx="1079789" cy="19662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1554" y="1121981"/>
            <a:ext cx="2484120" cy="655320"/>
          </a:xfrm>
          <a:custGeom>
            <a:avLst/>
            <a:gdLst/>
            <a:ahLst/>
            <a:cxnLst/>
            <a:rect l="l" t="t" r="r" b="b"/>
            <a:pathLst>
              <a:path w="2484120" h="655319">
                <a:moveTo>
                  <a:pt x="2483650" y="44424"/>
                </a:moveTo>
                <a:lnTo>
                  <a:pt x="2482342" y="44424"/>
                </a:lnTo>
                <a:lnTo>
                  <a:pt x="2479637" y="31076"/>
                </a:lnTo>
                <a:lnTo>
                  <a:pt x="2468727" y="14922"/>
                </a:lnTo>
                <a:lnTo>
                  <a:pt x="2452573" y="4013"/>
                </a:lnTo>
                <a:lnTo>
                  <a:pt x="2432850" y="0"/>
                </a:lnTo>
                <a:lnTo>
                  <a:pt x="50812" y="0"/>
                </a:lnTo>
                <a:lnTo>
                  <a:pt x="31076" y="4013"/>
                </a:lnTo>
                <a:lnTo>
                  <a:pt x="14922" y="14922"/>
                </a:lnTo>
                <a:lnTo>
                  <a:pt x="4013" y="31076"/>
                </a:lnTo>
                <a:lnTo>
                  <a:pt x="1295" y="44424"/>
                </a:lnTo>
                <a:lnTo>
                  <a:pt x="0" y="44424"/>
                </a:lnTo>
                <a:lnTo>
                  <a:pt x="0" y="50812"/>
                </a:lnTo>
                <a:lnTo>
                  <a:pt x="0" y="82384"/>
                </a:lnTo>
                <a:lnTo>
                  <a:pt x="0" y="604139"/>
                </a:lnTo>
                <a:lnTo>
                  <a:pt x="4013" y="623862"/>
                </a:lnTo>
                <a:lnTo>
                  <a:pt x="14922" y="640016"/>
                </a:lnTo>
                <a:lnTo>
                  <a:pt x="31076" y="650925"/>
                </a:lnTo>
                <a:lnTo>
                  <a:pt x="50812" y="654939"/>
                </a:lnTo>
                <a:lnTo>
                  <a:pt x="2432850" y="654939"/>
                </a:lnTo>
                <a:lnTo>
                  <a:pt x="2452573" y="650925"/>
                </a:lnTo>
                <a:lnTo>
                  <a:pt x="2468727" y="640016"/>
                </a:lnTo>
                <a:lnTo>
                  <a:pt x="2479637" y="623862"/>
                </a:lnTo>
                <a:lnTo>
                  <a:pt x="2483650" y="604139"/>
                </a:lnTo>
                <a:lnTo>
                  <a:pt x="2483650" y="82384"/>
                </a:lnTo>
                <a:lnTo>
                  <a:pt x="2483650" y="50812"/>
                </a:lnTo>
                <a:lnTo>
                  <a:pt x="2483650" y="44424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76" y="1152767"/>
            <a:ext cx="2032635" cy="5822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5580" marR="5080" indent="-183515">
              <a:lnSpc>
                <a:spcPct val="107400"/>
              </a:lnSpc>
              <a:spcBef>
                <a:spcPts val="95"/>
              </a:spcBef>
            </a:pPr>
            <a:r>
              <a:rPr sz="1700" dirty="0"/>
              <a:t>What’s</a:t>
            </a:r>
            <a:r>
              <a:rPr sz="1700" spc="15" dirty="0"/>
              <a:t> </a:t>
            </a:r>
            <a:r>
              <a:rPr sz="1700" dirty="0"/>
              <a:t>special</a:t>
            </a:r>
            <a:r>
              <a:rPr sz="1700" spc="15" dirty="0"/>
              <a:t> </a:t>
            </a:r>
            <a:r>
              <a:rPr sz="1700" spc="-10" dirty="0"/>
              <a:t>about </a:t>
            </a:r>
            <a:r>
              <a:rPr sz="1700" dirty="0"/>
              <a:t>the</a:t>
            </a:r>
            <a:r>
              <a:rPr sz="1700" spc="25" dirty="0"/>
              <a:t> </a:t>
            </a:r>
            <a:r>
              <a:rPr sz="1700" dirty="0"/>
              <a:t>ARIEL</a:t>
            </a:r>
            <a:r>
              <a:rPr sz="1700" spc="30" dirty="0"/>
              <a:t> </a:t>
            </a:r>
            <a:r>
              <a:rPr sz="1700" spc="-20" dirty="0"/>
              <a:t>HRS?</a:t>
            </a:r>
            <a:endParaRPr sz="1700"/>
          </a:p>
        </p:txBody>
      </p:sp>
      <p:sp>
        <p:nvSpPr>
          <p:cNvPr id="5" name="object 5"/>
          <p:cNvSpPr txBox="1"/>
          <p:nvPr/>
        </p:nvSpPr>
        <p:spPr>
          <a:xfrm>
            <a:off x="330212" y="2155754"/>
            <a:ext cx="190690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2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Rick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Baartman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1200"/>
              </a:lnSpc>
            </a:pPr>
            <a:r>
              <a:rPr sz="1000" dirty="0">
                <a:solidFill>
                  <a:srgbClr val="7F7F7F"/>
                </a:solidFill>
                <a:latin typeface="Arial"/>
                <a:cs typeface="Arial"/>
              </a:rPr>
              <a:t>on</a:t>
            </a:r>
            <a:r>
              <a:rPr sz="1000" spc="-20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7F7F7F"/>
                </a:solidFill>
                <a:latin typeface="Arial"/>
                <a:cs typeface="Arial"/>
              </a:rPr>
              <a:t>behalf</a:t>
            </a:r>
            <a:r>
              <a:rPr sz="1000" spc="-15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7F7F7F"/>
                </a:solidFill>
                <a:latin typeface="Arial"/>
                <a:cs typeface="Arial"/>
              </a:rPr>
              <a:t>of</a:t>
            </a:r>
            <a:r>
              <a:rPr sz="1000" spc="-15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7F7F7F"/>
                </a:solidFill>
                <a:latin typeface="Arial"/>
                <a:cs typeface="Arial"/>
              </a:rPr>
              <a:t>Beam</a:t>
            </a:r>
            <a:r>
              <a:rPr sz="1000" spc="-15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7F7F7F"/>
                </a:solidFill>
                <a:latin typeface="Arial"/>
                <a:cs typeface="Arial"/>
              </a:rPr>
              <a:t>Physics</a:t>
            </a:r>
            <a:r>
              <a:rPr sz="1000" spc="-15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7F7F7F"/>
                </a:solidFill>
                <a:latin typeface="Arial"/>
                <a:cs typeface="Arial"/>
              </a:rPr>
              <a:t>Group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5406" y="2890887"/>
            <a:ext cx="1096010" cy="5111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7940" algn="ctr">
              <a:lnSpc>
                <a:spcPct val="100000"/>
              </a:lnSpc>
              <a:spcBef>
                <a:spcPts val="90"/>
              </a:spcBef>
            </a:pPr>
            <a:r>
              <a:rPr sz="1100" spc="-10" dirty="0">
                <a:latin typeface="Arial"/>
                <a:cs typeface="Arial"/>
              </a:rPr>
              <a:t>TRIUMF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195"/>
              </a:spcBef>
            </a:pPr>
            <a:r>
              <a:rPr sz="1100" dirty="0">
                <a:latin typeface="Arial"/>
                <a:cs typeface="Arial"/>
              </a:rPr>
              <a:t>October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21,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2025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66746" y="476406"/>
            <a:ext cx="1948659" cy="2598212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Match/Magnifier</a:t>
            </a:r>
            <a:r>
              <a:rPr spc="200" dirty="0"/>
              <a:t> </a:t>
            </a:r>
            <a:r>
              <a:rPr spc="-10" dirty="0"/>
              <a:t>Aberrations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7744" y="325614"/>
            <a:ext cx="4424045" cy="105219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50800" marR="43180">
              <a:lnSpc>
                <a:spcPct val="102600"/>
              </a:lnSpc>
              <a:spcBef>
                <a:spcPts val="55"/>
              </a:spcBef>
            </a:pPr>
            <a:r>
              <a:rPr sz="1100" dirty="0">
                <a:latin typeface="Arial"/>
                <a:cs typeface="Arial"/>
              </a:rPr>
              <a:t>The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matching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section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operates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‘zoom’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lens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horizontal</a:t>
            </a:r>
            <a:r>
              <a:rPr sz="1100" spc="50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plane.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Using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requirements: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(1)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(De)Magnification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</a:t>
            </a:r>
            <a:r>
              <a:rPr sz="1100" i="1" dirty="0">
                <a:latin typeface="Georgia"/>
                <a:cs typeface="Georgia"/>
              </a:rPr>
              <a:t>M</a:t>
            </a:r>
            <a:r>
              <a:rPr sz="1200" baseline="-10416" dirty="0">
                <a:latin typeface="Cambria"/>
                <a:cs typeface="Cambria"/>
              </a:rPr>
              <a:t>22</a:t>
            </a:r>
            <a:r>
              <a:rPr sz="1200" spc="232" baseline="-10416" dirty="0">
                <a:latin typeface="Cambria"/>
                <a:cs typeface="Cambria"/>
              </a:rPr>
              <a:t> </a:t>
            </a:r>
            <a:r>
              <a:rPr sz="1100" spc="105" dirty="0">
                <a:latin typeface="Times New Roman"/>
                <a:cs typeface="Times New Roman"/>
              </a:rPr>
              <a:t>=</a:t>
            </a:r>
            <a:r>
              <a:rPr sz="1100" spc="105" dirty="0">
                <a:latin typeface="Arial"/>
                <a:cs typeface="Arial"/>
              </a:rPr>
              <a:t>)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from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3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25" dirty="0">
                <a:latin typeface="Times New Roman"/>
                <a:cs typeface="Times New Roman"/>
              </a:rPr>
              <a:t>10</a:t>
            </a:r>
            <a:r>
              <a:rPr sz="1100" spc="-25" dirty="0">
                <a:latin typeface="Arial"/>
                <a:cs typeface="Arial"/>
              </a:rPr>
              <a:t>,</a:t>
            </a:r>
            <a:endParaRPr sz="11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35"/>
              </a:spcBef>
            </a:pPr>
            <a:r>
              <a:rPr sz="1100" dirty="0">
                <a:latin typeface="Arial"/>
                <a:cs typeface="Arial"/>
              </a:rPr>
              <a:t>(2)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Entry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(Slit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‘A’)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should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image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exit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(Slit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‘B’),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i.e.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i="1" dirty="0">
                <a:latin typeface="Georgia"/>
                <a:cs typeface="Georgia"/>
              </a:rPr>
              <a:t>M</a:t>
            </a:r>
            <a:r>
              <a:rPr sz="1200" baseline="-10416" dirty="0">
                <a:latin typeface="Cambria"/>
                <a:cs typeface="Cambria"/>
              </a:rPr>
              <a:t>12</a:t>
            </a:r>
            <a:r>
              <a:rPr sz="1200" spc="225" baseline="-10416" dirty="0">
                <a:latin typeface="Cambria"/>
                <a:cs typeface="Cambria"/>
              </a:rPr>
              <a:t> </a:t>
            </a:r>
            <a:r>
              <a:rPr sz="1100" spc="215" dirty="0">
                <a:latin typeface="Times New Roman"/>
                <a:cs typeface="Times New Roman"/>
              </a:rPr>
              <a:t>=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Georgia"/>
                <a:cs typeface="Georgia"/>
              </a:rPr>
              <a:t>M</a:t>
            </a:r>
            <a:r>
              <a:rPr sz="1200" baseline="-10416" dirty="0">
                <a:latin typeface="Cambria"/>
                <a:cs typeface="Cambria"/>
              </a:rPr>
              <a:t>21</a:t>
            </a:r>
            <a:r>
              <a:rPr sz="1200" spc="225" baseline="-10416" dirty="0">
                <a:latin typeface="Cambria"/>
                <a:cs typeface="Cambria"/>
              </a:rPr>
              <a:t> </a:t>
            </a:r>
            <a:r>
              <a:rPr sz="1100" spc="215" dirty="0">
                <a:latin typeface="Times New Roman"/>
                <a:cs typeface="Times New Roman"/>
              </a:rPr>
              <a:t>=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Times New Roman"/>
                <a:cs typeface="Times New Roman"/>
              </a:rPr>
              <a:t>0</a:t>
            </a:r>
            <a:r>
              <a:rPr sz="1100" spc="-25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11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</a:pPr>
            <a:r>
              <a:rPr sz="1100" spc="-10" dirty="0">
                <a:latin typeface="Arial"/>
                <a:cs typeface="Arial"/>
              </a:rPr>
              <a:t>Below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shown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8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different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magnifications calculated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5</a:t>
            </a:r>
            <a:r>
              <a:rPr sz="1200" baseline="27777" dirty="0">
                <a:latin typeface="Cambria"/>
                <a:cs typeface="Cambria"/>
              </a:rPr>
              <a:t>th</a:t>
            </a:r>
            <a:r>
              <a:rPr sz="1200" spc="262" baseline="27777" dirty="0">
                <a:latin typeface="Cambria"/>
                <a:cs typeface="Cambria"/>
              </a:rPr>
              <a:t> </a:t>
            </a:r>
            <a:r>
              <a:rPr sz="1100" dirty="0">
                <a:latin typeface="Arial"/>
                <a:cs typeface="Arial"/>
              </a:rPr>
              <a:t>order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in</a:t>
            </a:r>
            <a:endParaRPr sz="11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35"/>
              </a:spcBef>
            </a:pPr>
            <a:r>
              <a:rPr sz="1100" spc="-40" dirty="0">
                <a:latin typeface="Cambria"/>
                <a:cs typeface="Cambria"/>
              </a:rPr>
              <a:t>COSY</a:t>
            </a:r>
            <a:r>
              <a:rPr sz="1100" spc="25" dirty="0">
                <a:latin typeface="Cambria"/>
                <a:cs typeface="Cambria"/>
              </a:rPr>
              <a:t> </a:t>
            </a:r>
            <a:r>
              <a:rPr sz="1100" dirty="0">
                <a:latin typeface="Arial"/>
                <a:cs typeface="Arial"/>
              </a:rPr>
              <a:t>at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B.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Only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emittance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perimeter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shown.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3365" y="3019781"/>
            <a:ext cx="190500" cy="1435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67945" algn="r">
              <a:lnSpc>
                <a:spcPts val="440"/>
              </a:lnSpc>
              <a:spcBef>
                <a:spcPts val="135"/>
              </a:spcBef>
            </a:pPr>
            <a:r>
              <a:rPr sz="40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400" spc="-25" dirty="0">
                <a:solidFill>
                  <a:srgbClr val="252525"/>
                </a:solidFill>
                <a:latin typeface="Times New Roman"/>
                <a:cs typeface="Times New Roman"/>
              </a:rPr>
              <a:t>150</a:t>
            </a:r>
            <a:endParaRPr sz="400">
              <a:latin typeface="Times New Roman"/>
              <a:cs typeface="Times New Roman"/>
            </a:endParaRPr>
          </a:p>
          <a:p>
            <a:pPr marR="5080" algn="r">
              <a:lnSpc>
                <a:spcPts val="440"/>
              </a:lnSpc>
            </a:pPr>
            <a:r>
              <a:rPr sz="40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400" spc="-25" dirty="0">
                <a:solidFill>
                  <a:srgbClr val="252525"/>
                </a:solidFill>
                <a:latin typeface="Times New Roman"/>
                <a:cs typeface="Times New Roman"/>
              </a:rPr>
              <a:t>0.5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9432" y="3070755"/>
            <a:ext cx="113664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400" spc="-25" dirty="0">
                <a:solidFill>
                  <a:srgbClr val="252525"/>
                </a:solidFill>
                <a:latin typeface="Times New Roman"/>
                <a:cs typeface="Times New Roman"/>
              </a:rPr>
              <a:t>0.3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8518" y="3070755"/>
            <a:ext cx="113664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400" spc="-25" dirty="0">
                <a:solidFill>
                  <a:srgbClr val="252525"/>
                </a:solidFill>
                <a:latin typeface="Times New Roman"/>
                <a:cs typeface="Times New Roman"/>
              </a:rPr>
              <a:t>0.1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18007" y="3070755"/>
            <a:ext cx="95250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spc="-25" dirty="0">
                <a:solidFill>
                  <a:srgbClr val="252525"/>
                </a:solidFill>
                <a:latin typeface="Times New Roman"/>
                <a:cs typeface="Times New Roman"/>
              </a:rPr>
              <a:t>0.1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87094" y="3070755"/>
            <a:ext cx="95250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spc="-25" dirty="0">
                <a:solidFill>
                  <a:srgbClr val="252525"/>
                </a:solidFill>
                <a:latin typeface="Times New Roman"/>
                <a:cs typeface="Times New Roman"/>
              </a:rPr>
              <a:t>0.3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56180" y="3070755"/>
            <a:ext cx="95250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spc="-25" dirty="0">
                <a:solidFill>
                  <a:srgbClr val="252525"/>
                </a:solidFill>
                <a:latin typeface="Times New Roman"/>
                <a:cs typeface="Times New Roman"/>
              </a:rPr>
              <a:t>0.5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81823" y="3180562"/>
            <a:ext cx="99060" cy="27305"/>
          </a:xfrm>
          <a:custGeom>
            <a:avLst/>
            <a:gdLst/>
            <a:ahLst/>
            <a:cxnLst/>
            <a:rect l="l" t="t" r="r" b="b"/>
            <a:pathLst>
              <a:path w="99059" h="27305">
                <a:moveTo>
                  <a:pt x="47891" y="24815"/>
                </a:moveTo>
                <a:lnTo>
                  <a:pt x="46520" y="24815"/>
                </a:lnTo>
                <a:lnTo>
                  <a:pt x="45377" y="24701"/>
                </a:lnTo>
                <a:lnTo>
                  <a:pt x="43573" y="24269"/>
                </a:lnTo>
                <a:lnTo>
                  <a:pt x="43129" y="23749"/>
                </a:lnTo>
                <a:lnTo>
                  <a:pt x="43129" y="6400"/>
                </a:lnTo>
                <a:lnTo>
                  <a:pt x="42799" y="4864"/>
                </a:lnTo>
                <a:lnTo>
                  <a:pt x="41503" y="2400"/>
                </a:lnTo>
                <a:lnTo>
                  <a:pt x="40538" y="1498"/>
                </a:lnTo>
                <a:lnTo>
                  <a:pt x="38049" y="304"/>
                </a:lnTo>
                <a:lnTo>
                  <a:pt x="36512" y="0"/>
                </a:lnTo>
                <a:lnTo>
                  <a:pt x="32791" y="0"/>
                </a:lnTo>
                <a:lnTo>
                  <a:pt x="31064" y="546"/>
                </a:lnTo>
                <a:lnTo>
                  <a:pt x="27914" y="2679"/>
                </a:lnTo>
                <a:lnTo>
                  <a:pt x="26720" y="4051"/>
                </a:lnTo>
                <a:lnTo>
                  <a:pt x="25895" y="5740"/>
                </a:lnTo>
                <a:lnTo>
                  <a:pt x="25095" y="1917"/>
                </a:lnTo>
                <a:lnTo>
                  <a:pt x="22352" y="0"/>
                </a:lnTo>
                <a:lnTo>
                  <a:pt x="15786" y="0"/>
                </a:lnTo>
                <a:lnTo>
                  <a:pt x="14033" y="558"/>
                </a:lnTo>
                <a:lnTo>
                  <a:pt x="10807" y="2806"/>
                </a:lnTo>
                <a:lnTo>
                  <a:pt x="9626" y="4229"/>
                </a:lnTo>
                <a:lnTo>
                  <a:pt x="8826" y="5956"/>
                </a:lnTo>
                <a:lnTo>
                  <a:pt x="8826" y="0"/>
                </a:lnTo>
                <a:lnTo>
                  <a:pt x="0" y="711"/>
                </a:lnTo>
                <a:lnTo>
                  <a:pt x="0" y="2819"/>
                </a:lnTo>
                <a:lnTo>
                  <a:pt x="2197" y="2870"/>
                </a:lnTo>
                <a:lnTo>
                  <a:pt x="3429" y="3086"/>
                </a:lnTo>
                <a:lnTo>
                  <a:pt x="3898" y="3390"/>
                </a:lnTo>
                <a:lnTo>
                  <a:pt x="4584" y="4368"/>
                </a:lnTo>
                <a:lnTo>
                  <a:pt x="4762" y="5143"/>
                </a:lnTo>
                <a:lnTo>
                  <a:pt x="4762" y="23749"/>
                </a:lnTo>
                <a:lnTo>
                  <a:pt x="4305" y="24269"/>
                </a:lnTo>
                <a:lnTo>
                  <a:pt x="2501" y="24701"/>
                </a:lnTo>
                <a:lnTo>
                  <a:pt x="1371" y="24815"/>
                </a:lnTo>
                <a:lnTo>
                  <a:pt x="0" y="24815"/>
                </a:lnTo>
                <a:lnTo>
                  <a:pt x="0" y="26987"/>
                </a:lnTo>
                <a:lnTo>
                  <a:pt x="13919" y="26987"/>
                </a:lnTo>
                <a:lnTo>
                  <a:pt x="13919" y="24815"/>
                </a:lnTo>
                <a:lnTo>
                  <a:pt x="12547" y="24815"/>
                </a:lnTo>
                <a:lnTo>
                  <a:pt x="11404" y="24701"/>
                </a:lnTo>
                <a:lnTo>
                  <a:pt x="9639" y="24269"/>
                </a:lnTo>
                <a:lnTo>
                  <a:pt x="9207" y="23749"/>
                </a:lnTo>
                <a:lnTo>
                  <a:pt x="9207" y="8470"/>
                </a:lnTo>
                <a:lnTo>
                  <a:pt x="9969" y="6324"/>
                </a:lnTo>
                <a:lnTo>
                  <a:pt x="13004" y="2565"/>
                </a:lnTo>
                <a:lnTo>
                  <a:pt x="14947" y="1625"/>
                </a:lnTo>
                <a:lnTo>
                  <a:pt x="19100" y="1625"/>
                </a:lnTo>
                <a:lnTo>
                  <a:pt x="20281" y="2260"/>
                </a:lnTo>
                <a:lnTo>
                  <a:pt x="21437" y="4787"/>
                </a:lnTo>
                <a:lnTo>
                  <a:pt x="21717" y="6413"/>
                </a:lnTo>
                <a:lnTo>
                  <a:pt x="21717" y="23749"/>
                </a:lnTo>
                <a:lnTo>
                  <a:pt x="21272" y="24269"/>
                </a:lnTo>
                <a:lnTo>
                  <a:pt x="19469" y="24701"/>
                </a:lnTo>
                <a:lnTo>
                  <a:pt x="18326" y="24815"/>
                </a:lnTo>
                <a:lnTo>
                  <a:pt x="16954" y="24815"/>
                </a:lnTo>
                <a:lnTo>
                  <a:pt x="16954" y="26987"/>
                </a:lnTo>
                <a:lnTo>
                  <a:pt x="30937" y="26987"/>
                </a:lnTo>
                <a:lnTo>
                  <a:pt x="30937" y="24815"/>
                </a:lnTo>
                <a:lnTo>
                  <a:pt x="29527" y="24815"/>
                </a:lnTo>
                <a:lnTo>
                  <a:pt x="28371" y="24701"/>
                </a:lnTo>
                <a:lnTo>
                  <a:pt x="26593" y="24269"/>
                </a:lnTo>
                <a:lnTo>
                  <a:pt x="26162" y="23749"/>
                </a:lnTo>
                <a:lnTo>
                  <a:pt x="26162" y="8470"/>
                </a:lnTo>
                <a:lnTo>
                  <a:pt x="26924" y="6324"/>
                </a:lnTo>
                <a:lnTo>
                  <a:pt x="29959" y="2565"/>
                </a:lnTo>
                <a:lnTo>
                  <a:pt x="31889" y="1625"/>
                </a:lnTo>
                <a:lnTo>
                  <a:pt x="36042" y="1625"/>
                </a:lnTo>
                <a:lnTo>
                  <a:pt x="37236" y="2260"/>
                </a:lnTo>
                <a:lnTo>
                  <a:pt x="38392" y="4749"/>
                </a:lnTo>
                <a:lnTo>
                  <a:pt x="38684" y="6375"/>
                </a:lnTo>
                <a:lnTo>
                  <a:pt x="38684" y="23749"/>
                </a:lnTo>
                <a:lnTo>
                  <a:pt x="38227" y="24269"/>
                </a:lnTo>
                <a:lnTo>
                  <a:pt x="36423" y="24701"/>
                </a:lnTo>
                <a:lnTo>
                  <a:pt x="35280" y="24815"/>
                </a:lnTo>
                <a:lnTo>
                  <a:pt x="33909" y="24815"/>
                </a:lnTo>
                <a:lnTo>
                  <a:pt x="33909" y="26987"/>
                </a:lnTo>
                <a:lnTo>
                  <a:pt x="47891" y="26987"/>
                </a:lnTo>
                <a:lnTo>
                  <a:pt x="47891" y="24815"/>
                </a:lnTo>
                <a:close/>
              </a:path>
              <a:path w="99059" h="27305">
                <a:moveTo>
                  <a:pt x="98755" y="24815"/>
                </a:moveTo>
                <a:lnTo>
                  <a:pt x="97370" y="24815"/>
                </a:lnTo>
                <a:lnTo>
                  <a:pt x="96240" y="24701"/>
                </a:lnTo>
                <a:lnTo>
                  <a:pt x="94437" y="24269"/>
                </a:lnTo>
                <a:lnTo>
                  <a:pt x="93980" y="23749"/>
                </a:lnTo>
                <a:lnTo>
                  <a:pt x="93980" y="6400"/>
                </a:lnTo>
                <a:lnTo>
                  <a:pt x="93662" y="4864"/>
                </a:lnTo>
                <a:lnTo>
                  <a:pt x="92354" y="2400"/>
                </a:lnTo>
                <a:lnTo>
                  <a:pt x="91401" y="1498"/>
                </a:lnTo>
                <a:lnTo>
                  <a:pt x="88912" y="304"/>
                </a:lnTo>
                <a:lnTo>
                  <a:pt x="87376" y="0"/>
                </a:lnTo>
                <a:lnTo>
                  <a:pt x="83654" y="0"/>
                </a:lnTo>
                <a:lnTo>
                  <a:pt x="81915" y="546"/>
                </a:lnTo>
                <a:lnTo>
                  <a:pt x="78778" y="2679"/>
                </a:lnTo>
                <a:lnTo>
                  <a:pt x="77584" y="4051"/>
                </a:lnTo>
                <a:lnTo>
                  <a:pt x="76746" y="5740"/>
                </a:lnTo>
                <a:lnTo>
                  <a:pt x="75958" y="1917"/>
                </a:lnTo>
                <a:lnTo>
                  <a:pt x="73215" y="0"/>
                </a:lnTo>
                <a:lnTo>
                  <a:pt x="66636" y="0"/>
                </a:lnTo>
                <a:lnTo>
                  <a:pt x="64884" y="558"/>
                </a:lnTo>
                <a:lnTo>
                  <a:pt x="61671" y="2806"/>
                </a:lnTo>
                <a:lnTo>
                  <a:pt x="60477" y="4229"/>
                </a:lnTo>
                <a:lnTo>
                  <a:pt x="59690" y="5956"/>
                </a:lnTo>
                <a:lnTo>
                  <a:pt x="59690" y="0"/>
                </a:lnTo>
                <a:lnTo>
                  <a:pt x="50850" y="711"/>
                </a:lnTo>
                <a:lnTo>
                  <a:pt x="50850" y="2819"/>
                </a:lnTo>
                <a:lnTo>
                  <a:pt x="53060" y="2870"/>
                </a:lnTo>
                <a:lnTo>
                  <a:pt x="54279" y="3086"/>
                </a:lnTo>
                <a:lnTo>
                  <a:pt x="54749" y="3390"/>
                </a:lnTo>
                <a:lnTo>
                  <a:pt x="55435" y="4368"/>
                </a:lnTo>
                <a:lnTo>
                  <a:pt x="55626" y="5143"/>
                </a:lnTo>
                <a:lnTo>
                  <a:pt x="55626" y="23749"/>
                </a:lnTo>
                <a:lnTo>
                  <a:pt x="55168" y="24269"/>
                </a:lnTo>
                <a:lnTo>
                  <a:pt x="53365" y="24701"/>
                </a:lnTo>
                <a:lnTo>
                  <a:pt x="52222" y="24815"/>
                </a:lnTo>
                <a:lnTo>
                  <a:pt x="50850" y="24815"/>
                </a:lnTo>
                <a:lnTo>
                  <a:pt x="50850" y="26987"/>
                </a:lnTo>
                <a:lnTo>
                  <a:pt x="64782" y="26987"/>
                </a:lnTo>
                <a:lnTo>
                  <a:pt x="64782" y="24815"/>
                </a:lnTo>
                <a:lnTo>
                  <a:pt x="63411" y="24815"/>
                </a:lnTo>
                <a:lnTo>
                  <a:pt x="62268" y="24701"/>
                </a:lnTo>
                <a:lnTo>
                  <a:pt x="60502" y="24269"/>
                </a:lnTo>
                <a:lnTo>
                  <a:pt x="60058" y="23749"/>
                </a:lnTo>
                <a:lnTo>
                  <a:pt x="60058" y="8470"/>
                </a:lnTo>
                <a:lnTo>
                  <a:pt x="60820" y="6324"/>
                </a:lnTo>
                <a:lnTo>
                  <a:pt x="63855" y="2565"/>
                </a:lnTo>
                <a:lnTo>
                  <a:pt x="65811" y="1625"/>
                </a:lnTo>
                <a:lnTo>
                  <a:pt x="69964" y="1625"/>
                </a:lnTo>
                <a:lnTo>
                  <a:pt x="71132" y="2260"/>
                </a:lnTo>
                <a:lnTo>
                  <a:pt x="72288" y="4787"/>
                </a:lnTo>
                <a:lnTo>
                  <a:pt x="72580" y="6413"/>
                </a:lnTo>
                <a:lnTo>
                  <a:pt x="72580" y="23749"/>
                </a:lnTo>
                <a:lnTo>
                  <a:pt x="72123" y="24269"/>
                </a:lnTo>
                <a:lnTo>
                  <a:pt x="70319" y="24701"/>
                </a:lnTo>
                <a:lnTo>
                  <a:pt x="69189" y="24815"/>
                </a:lnTo>
                <a:lnTo>
                  <a:pt x="67818" y="24815"/>
                </a:lnTo>
                <a:lnTo>
                  <a:pt x="67818" y="26987"/>
                </a:lnTo>
                <a:lnTo>
                  <a:pt x="81788" y="26987"/>
                </a:lnTo>
                <a:lnTo>
                  <a:pt x="81788" y="24815"/>
                </a:lnTo>
                <a:lnTo>
                  <a:pt x="80378" y="24815"/>
                </a:lnTo>
                <a:lnTo>
                  <a:pt x="79222" y="24701"/>
                </a:lnTo>
                <a:lnTo>
                  <a:pt x="77457" y="24269"/>
                </a:lnTo>
                <a:lnTo>
                  <a:pt x="77025" y="23749"/>
                </a:lnTo>
                <a:lnTo>
                  <a:pt x="77025" y="8470"/>
                </a:lnTo>
                <a:lnTo>
                  <a:pt x="77787" y="6324"/>
                </a:lnTo>
                <a:lnTo>
                  <a:pt x="80810" y="2565"/>
                </a:lnTo>
                <a:lnTo>
                  <a:pt x="82753" y="1625"/>
                </a:lnTo>
                <a:lnTo>
                  <a:pt x="86906" y="1625"/>
                </a:lnTo>
                <a:lnTo>
                  <a:pt x="88099" y="2260"/>
                </a:lnTo>
                <a:lnTo>
                  <a:pt x="89255" y="4749"/>
                </a:lnTo>
                <a:lnTo>
                  <a:pt x="89535" y="6375"/>
                </a:lnTo>
                <a:lnTo>
                  <a:pt x="89535" y="23749"/>
                </a:lnTo>
                <a:lnTo>
                  <a:pt x="89090" y="24269"/>
                </a:lnTo>
                <a:lnTo>
                  <a:pt x="87287" y="24701"/>
                </a:lnTo>
                <a:lnTo>
                  <a:pt x="86144" y="24815"/>
                </a:lnTo>
                <a:lnTo>
                  <a:pt x="84772" y="24815"/>
                </a:lnTo>
                <a:lnTo>
                  <a:pt x="84772" y="26987"/>
                </a:lnTo>
                <a:lnTo>
                  <a:pt x="98755" y="26987"/>
                </a:lnTo>
                <a:lnTo>
                  <a:pt x="98755" y="24815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23365" y="2783983"/>
            <a:ext cx="127635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400" spc="-25" dirty="0">
                <a:solidFill>
                  <a:srgbClr val="252525"/>
                </a:solidFill>
                <a:latin typeface="Times New Roman"/>
                <a:cs typeface="Times New Roman"/>
              </a:rPr>
              <a:t>100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1105" y="2548186"/>
            <a:ext cx="99695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400" spc="-25" dirty="0">
                <a:solidFill>
                  <a:srgbClr val="252525"/>
                </a:solidFill>
                <a:latin typeface="Times New Roman"/>
                <a:cs typeface="Times New Roman"/>
              </a:rPr>
              <a:t>50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9652" y="2312389"/>
            <a:ext cx="53340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spc="-50" dirty="0">
                <a:solidFill>
                  <a:srgbClr val="252525"/>
                </a:solidFill>
                <a:latin typeface="Times New Roman"/>
                <a:cs typeface="Times New Roman"/>
              </a:rPr>
              <a:t>0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1911" y="2076591"/>
            <a:ext cx="81280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spc="-25" dirty="0">
                <a:solidFill>
                  <a:srgbClr val="252525"/>
                </a:solidFill>
                <a:latin typeface="Times New Roman"/>
                <a:cs typeface="Times New Roman"/>
              </a:rPr>
              <a:t>50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4170" y="1840794"/>
            <a:ext cx="109220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spc="-25" dirty="0">
                <a:solidFill>
                  <a:srgbClr val="252525"/>
                </a:solidFill>
                <a:latin typeface="Times New Roman"/>
                <a:cs typeface="Times New Roman"/>
              </a:rPr>
              <a:t>100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4170" y="1604997"/>
            <a:ext cx="109220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spc="-25" dirty="0">
                <a:solidFill>
                  <a:srgbClr val="252525"/>
                </a:solidFill>
                <a:latin typeface="Times New Roman"/>
                <a:cs typeface="Times New Roman"/>
              </a:rPr>
              <a:t>150</a:t>
            </a:r>
            <a:endParaRPr sz="400">
              <a:latin typeface="Times New Roman"/>
              <a:cs typeface="Times New Roman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1375" y="2293574"/>
            <a:ext cx="43020" cy="13567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7257" y="1573208"/>
            <a:ext cx="1347165" cy="1496549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573275" y="3019781"/>
            <a:ext cx="142240" cy="1435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46990" algn="r">
              <a:lnSpc>
                <a:spcPts val="440"/>
              </a:lnSpc>
              <a:spcBef>
                <a:spcPts val="135"/>
              </a:spcBef>
            </a:pPr>
            <a:r>
              <a:rPr sz="40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400" spc="-25" dirty="0">
                <a:solidFill>
                  <a:srgbClr val="252525"/>
                </a:solidFill>
                <a:latin typeface="Times New Roman"/>
                <a:cs typeface="Times New Roman"/>
              </a:rPr>
              <a:t>15</a:t>
            </a:r>
            <a:endParaRPr sz="400">
              <a:latin typeface="Times New Roman"/>
              <a:cs typeface="Times New Roman"/>
            </a:endParaRPr>
          </a:p>
          <a:p>
            <a:pPr marR="5080" algn="r">
              <a:lnSpc>
                <a:spcPts val="440"/>
              </a:lnSpc>
            </a:pPr>
            <a:r>
              <a:rPr sz="40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400" spc="-50" dirty="0">
                <a:solidFill>
                  <a:srgbClr val="252525"/>
                </a:solidFill>
                <a:latin typeface="Times New Roman"/>
                <a:cs typeface="Times New Roman"/>
              </a:rPr>
              <a:t>5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12408" y="3070755"/>
            <a:ext cx="71755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400" spc="-50" dirty="0">
                <a:solidFill>
                  <a:srgbClr val="252525"/>
                </a:solidFill>
                <a:latin typeface="Times New Roman"/>
                <a:cs typeface="Times New Roman"/>
              </a:rPr>
              <a:t>3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81494" y="3070755"/>
            <a:ext cx="71755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400" spc="-50" dirty="0">
                <a:solidFill>
                  <a:srgbClr val="252525"/>
                </a:solidFill>
                <a:latin typeface="Times New Roman"/>
                <a:cs typeface="Times New Roman"/>
              </a:rPr>
              <a:t>1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60983" y="3070755"/>
            <a:ext cx="53340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spc="-50" dirty="0">
                <a:solidFill>
                  <a:srgbClr val="252525"/>
                </a:solidFill>
                <a:latin typeface="Times New Roman"/>
                <a:cs typeface="Times New Roman"/>
              </a:rPr>
              <a:t>1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30069" y="3070755"/>
            <a:ext cx="53340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spc="-50" dirty="0">
                <a:solidFill>
                  <a:srgbClr val="252525"/>
                </a:solidFill>
                <a:latin typeface="Times New Roman"/>
                <a:cs typeface="Times New Roman"/>
              </a:rPr>
              <a:t>3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99156" y="3070755"/>
            <a:ext cx="53340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spc="-50" dirty="0">
                <a:solidFill>
                  <a:srgbClr val="252525"/>
                </a:solidFill>
                <a:latin typeface="Times New Roman"/>
                <a:cs typeface="Times New Roman"/>
              </a:rPr>
              <a:t>5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303994" y="3180562"/>
            <a:ext cx="99060" cy="27305"/>
          </a:xfrm>
          <a:custGeom>
            <a:avLst/>
            <a:gdLst/>
            <a:ahLst/>
            <a:cxnLst/>
            <a:rect l="l" t="t" r="r" b="b"/>
            <a:pathLst>
              <a:path w="99060" h="27305">
                <a:moveTo>
                  <a:pt x="47891" y="24815"/>
                </a:moveTo>
                <a:lnTo>
                  <a:pt x="46520" y="24815"/>
                </a:lnTo>
                <a:lnTo>
                  <a:pt x="45377" y="24701"/>
                </a:lnTo>
                <a:lnTo>
                  <a:pt x="43573" y="24269"/>
                </a:lnTo>
                <a:lnTo>
                  <a:pt x="43129" y="23749"/>
                </a:lnTo>
                <a:lnTo>
                  <a:pt x="43129" y="6400"/>
                </a:lnTo>
                <a:lnTo>
                  <a:pt x="42799" y="4864"/>
                </a:lnTo>
                <a:lnTo>
                  <a:pt x="41503" y="2400"/>
                </a:lnTo>
                <a:lnTo>
                  <a:pt x="40538" y="1498"/>
                </a:lnTo>
                <a:lnTo>
                  <a:pt x="38049" y="304"/>
                </a:lnTo>
                <a:lnTo>
                  <a:pt x="36512" y="0"/>
                </a:lnTo>
                <a:lnTo>
                  <a:pt x="32791" y="0"/>
                </a:lnTo>
                <a:lnTo>
                  <a:pt x="31064" y="546"/>
                </a:lnTo>
                <a:lnTo>
                  <a:pt x="27914" y="2679"/>
                </a:lnTo>
                <a:lnTo>
                  <a:pt x="26720" y="4051"/>
                </a:lnTo>
                <a:lnTo>
                  <a:pt x="25895" y="5740"/>
                </a:lnTo>
                <a:lnTo>
                  <a:pt x="25095" y="1917"/>
                </a:lnTo>
                <a:lnTo>
                  <a:pt x="22352" y="0"/>
                </a:lnTo>
                <a:lnTo>
                  <a:pt x="15786" y="0"/>
                </a:lnTo>
                <a:lnTo>
                  <a:pt x="14033" y="558"/>
                </a:lnTo>
                <a:lnTo>
                  <a:pt x="10807" y="2806"/>
                </a:lnTo>
                <a:lnTo>
                  <a:pt x="9626" y="4229"/>
                </a:lnTo>
                <a:lnTo>
                  <a:pt x="8826" y="5956"/>
                </a:lnTo>
                <a:lnTo>
                  <a:pt x="8826" y="0"/>
                </a:lnTo>
                <a:lnTo>
                  <a:pt x="0" y="711"/>
                </a:lnTo>
                <a:lnTo>
                  <a:pt x="0" y="2819"/>
                </a:lnTo>
                <a:lnTo>
                  <a:pt x="2197" y="2870"/>
                </a:lnTo>
                <a:lnTo>
                  <a:pt x="3429" y="3086"/>
                </a:lnTo>
                <a:lnTo>
                  <a:pt x="3898" y="3390"/>
                </a:lnTo>
                <a:lnTo>
                  <a:pt x="4584" y="4368"/>
                </a:lnTo>
                <a:lnTo>
                  <a:pt x="4762" y="5143"/>
                </a:lnTo>
                <a:lnTo>
                  <a:pt x="4762" y="23749"/>
                </a:lnTo>
                <a:lnTo>
                  <a:pt x="4305" y="24269"/>
                </a:lnTo>
                <a:lnTo>
                  <a:pt x="2501" y="24701"/>
                </a:lnTo>
                <a:lnTo>
                  <a:pt x="1371" y="24815"/>
                </a:lnTo>
                <a:lnTo>
                  <a:pt x="0" y="24815"/>
                </a:lnTo>
                <a:lnTo>
                  <a:pt x="0" y="26987"/>
                </a:lnTo>
                <a:lnTo>
                  <a:pt x="13919" y="26987"/>
                </a:lnTo>
                <a:lnTo>
                  <a:pt x="13919" y="24815"/>
                </a:lnTo>
                <a:lnTo>
                  <a:pt x="12547" y="24815"/>
                </a:lnTo>
                <a:lnTo>
                  <a:pt x="11404" y="24701"/>
                </a:lnTo>
                <a:lnTo>
                  <a:pt x="9639" y="24269"/>
                </a:lnTo>
                <a:lnTo>
                  <a:pt x="9207" y="23749"/>
                </a:lnTo>
                <a:lnTo>
                  <a:pt x="9207" y="8470"/>
                </a:lnTo>
                <a:lnTo>
                  <a:pt x="9969" y="6324"/>
                </a:lnTo>
                <a:lnTo>
                  <a:pt x="13004" y="2565"/>
                </a:lnTo>
                <a:lnTo>
                  <a:pt x="14947" y="1625"/>
                </a:lnTo>
                <a:lnTo>
                  <a:pt x="19100" y="1625"/>
                </a:lnTo>
                <a:lnTo>
                  <a:pt x="20281" y="2260"/>
                </a:lnTo>
                <a:lnTo>
                  <a:pt x="21437" y="4787"/>
                </a:lnTo>
                <a:lnTo>
                  <a:pt x="21717" y="6413"/>
                </a:lnTo>
                <a:lnTo>
                  <a:pt x="21717" y="23749"/>
                </a:lnTo>
                <a:lnTo>
                  <a:pt x="21272" y="24269"/>
                </a:lnTo>
                <a:lnTo>
                  <a:pt x="19469" y="24701"/>
                </a:lnTo>
                <a:lnTo>
                  <a:pt x="18326" y="24815"/>
                </a:lnTo>
                <a:lnTo>
                  <a:pt x="16954" y="24815"/>
                </a:lnTo>
                <a:lnTo>
                  <a:pt x="16954" y="26987"/>
                </a:lnTo>
                <a:lnTo>
                  <a:pt x="30937" y="26987"/>
                </a:lnTo>
                <a:lnTo>
                  <a:pt x="30937" y="24815"/>
                </a:lnTo>
                <a:lnTo>
                  <a:pt x="29527" y="24815"/>
                </a:lnTo>
                <a:lnTo>
                  <a:pt x="28371" y="24701"/>
                </a:lnTo>
                <a:lnTo>
                  <a:pt x="26593" y="24269"/>
                </a:lnTo>
                <a:lnTo>
                  <a:pt x="26162" y="23749"/>
                </a:lnTo>
                <a:lnTo>
                  <a:pt x="26162" y="8470"/>
                </a:lnTo>
                <a:lnTo>
                  <a:pt x="26924" y="6324"/>
                </a:lnTo>
                <a:lnTo>
                  <a:pt x="29959" y="2565"/>
                </a:lnTo>
                <a:lnTo>
                  <a:pt x="31889" y="1625"/>
                </a:lnTo>
                <a:lnTo>
                  <a:pt x="36042" y="1625"/>
                </a:lnTo>
                <a:lnTo>
                  <a:pt x="37236" y="2260"/>
                </a:lnTo>
                <a:lnTo>
                  <a:pt x="38392" y="4749"/>
                </a:lnTo>
                <a:lnTo>
                  <a:pt x="38684" y="6375"/>
                </a:lnTo>
                <a:lnTo>
                  <a:pt x="38684" y="23749"/>
                </a:lnTo>
                <a:lnTo>
                  <a:pt x="38227" y="24269"/>
                </a:lnTo>
                <a:lnTo>
                  <a:pt x="36423" y="24701"/>
                </a:lnTo>
                <a:lnTo>
                  <a:pt x="35280" y="24815"/>
                </a:lnTo>
                <a:lnTo>
                  <a:pt x="33909" y="24815"/>
                </a:lnTo>
                <a:lnTo>
                  <a:pt x="33909" y="26987"/>
                </a:lnTo>
                <a:lnTo>
                  <a:pt x="47891" y="26987"/>
                </a:lnTo>
                <a:lnTo>
                  <a:pt x="47891" y="24815"/>
                </a:lnTo>
                <a:close/>
              </a:path>
              <a:path w="99060" h="27305">
                <a:moveTo>
                  <a:pt x="98755" y="24815"/>
                </a:moveTo>
                <a:lnTo>
                  <a:pt x="97370" y="24815"/>
                </a:lnTo>
                <a:lnTo>
                  <a:pt x="96240" y="24701"/>
                </a:lnTo>
                <a:lnTo>
                  <a:pt x="94437" y="24269"/>
                </a:lnTo>
                <a:lnTo>
                  <a:pt x="93980" y="23749"/>
                </a:lnTo>
                <a:lnTo>
                  <a:pt x="93980" y="6400"/>
                </a:lnTo>
                <a:lnTo>
                  <a:pt x="93662" y="4864"/>
                </a:lnTo>
                <a:lnTo>
                  <a:pt x="92354" y="2400"/>
                </a:lnTo>
                <a:lnTo>
                  <a:pt x="91401" y="1498"/>
                </a:lnTo>
                <a:lnTo>
                  <a:pt x="88912" y="304"/>
                </a:lnTo>
                <a:lnTo>
                  <a:pt x="87376" y="0"/>
                </a:lnTo>
                <a:lnTo>
                  <a:pt x="83654" y="0"/>
                </a:lnTo>
                <a:lnTo>
                  <a:pt x="81915" y="546"/>
                </a:lnTo>
                <a:lnTo>
                  <a:pt x="78778" y="2679"/>
                </a:lnTo>
                <a:lnTo>
                  <a:pt x="77584" y="4051"/>
                </a:lnTo>
                <a:lnTo>
                  <a:pt x="76746" y="5740"/>
                </a:lnTo>
                <a:lnTo>
                  <a:pt x="75958" y="1917"/>
                </a:lnTo>
                <a:lnTo>
                  <a:pt x="73215" y="0"/>
                </a:lnTo>
                <a:lnTo>
                  <a:pt x="66636" y="0"/>
                </a:lnTo>
                <a:lnTo>
                  <a:pt x="64884" y="558"/>
                </a:lnTo>
                <a:lnTo>
                  <a:pt x="61671" y="2806"/>
                </a:lnTo>
                <a:lnTo>
                  <a:pt x="60477" y="4229"/>
                </a:lnTo>
                <a:lnTo>
                  <a:pt x="59690" y="5956"/>
                </a:lnTo>
                <a:lnTo>
                  <a:pt x="59690" y="0"/>
                </a:lnTo>
                <a:lnTo>
                  <a:pt x="50850" y="711"/>
                </a:lnTo>
                <a:lnTo>
                  <a:pt x="50850" y="2819"/>
                </a:lnTo>
                <a:lnTo>
                  <a:pt x="53060" y="2870"/>
                </a:lnTo>
                <a:lnTo>
                  <a:pt x="54279" y="3086"/>
                </a:lnTo>
                <a:lnTo>
                  <a:pt x="54749" y="3390"/>
                </a:lnTo>
                <a:lnTo>
                  <a:pt x="55435" y="4368"/>
                </a:lnTo>
                <a:lnTo>
                  <a:pt x="55626" y="5143"/>
                </a:lnTo>
                <a:lnTo>
                  <a:pt x="55626" y="23749"/>
                </a:lnTo>
                <a:lnTo>
                  <a:pt x="55168" y="24269"/>
                </a:lnTo>
                <a:lnTo>
                  <a:pt x="53365" y="24701"/>
                </a:lnTo>
                <a:lnTo>
                  <a:pt x="52222" y="24815"/>
                </a:lnTo>
                <a:lnTo>
                  <a:pt x="50850" y="24815"/>
                </a:lnTo>
                <a:lnTo>
                  <a:pt x="50850" y="26987"/>
                </a:lnTo>
                <a:lnTo>
                  <a:pt x="64782" y="26987"/>
                </a:lnTo>
                <a:lnTo>
                  <a:pt x="64782" y="24815"/>
                </a:lnTo>
                <a:lnTo>
                  <a:pt x="63411" y="24815"/>
                </a:lnTo>
                <a:lnTo>
                  <a:pt x="62268" y="24701"/>
                </a:lnTo>
                <a:lnTo>
                  <a:pt x="60502" y="24269"/>
                </a:lnTo>
                <a:lnTo>
                  <a:pt x="60058" y="23749"/>
                </a:lnTo>
                <a:lnTo>
                  <a:pt x="60058" y="8470"/>
                </a:lnTo>
                <a:lnTo>
                  <a:pt x="60820" y="6324"/>
                </a:lnTo>
                <a:lnTo>
                  <a:pt x="63855" y="2565"/>
                </a:lnTo>
                <a:lnTo>
                  <a:pt x="65811" y="1625"/>
                </a:lnTo>
                <a:lnTo>
                  <a:pt x="69964" y="1625"/>
                </a:lnTo>
                <a:lnTo>
                  <a:pt x="71132" y="2260"/>
                </a:lnTo>
                <a:lnTo>
                  <a:pt x="72288" y="4787"/>
                </a:lnTo>
                <a:lnTo>
                  <a:pt x="72580" y="6413"/>
                </a:lnTo>
                <a:lnTo>
                  <a:pt x="72580" y="23749"/>
                </a:lnTo>
                <a:lnTo>
                  <a:pt x="72123" y="24269"/>
                </a:lnTo>
                <a:lnTo>
                  <a:pt x="70319" y="24701"/>
                </a:lnTo>
                <a:lnTo>
                  <a:pt x="69189" y="24815"/>
                </a:lnTo>
                <a:lnTo>
                  <a:pt x="67818" y="24815"/>
                </a:lnTo>
                <a:lnTo>
                  <a:pt x="67818" y="26987"/>
                </a:lnTo>
                <a:lnTo>
                  <a:pt x="81788" y="26987"/>
                </a:lnTo>
                <a:lnTo>
                  <a:pt x="81788" y="24815"/>
                </a:lnTo>
                <a:lnTo>
                  <a:pt x="80378" y="24815"/>
                </a:lnTo>
                <a:lnTo>
                  <a:pt x="79222" y="24701"/>
                </a:lnTo>
                <a:lnTo>
                  <a:pt x="77457" y="24269"/>
                </a:lnTo>
                <a:lnTo>
                  <a:pt x="77025" y="23749"/>
                </a:lnTo>
                <a:lnTo>
                  <a:pt x="77025" y="8470"/>
                </a:lnTo>
                <a:lnTo>
                  <a:pt x="77787" y="6324"/>
                </a:lnTo>
                <a:lnTo>
                  <a:pt x="80810" y="2565"/>
                </a:lnTo>
                <a:lnTo>
                  <a:pt x="82753" y="1625"/>
                </a:lnTo>
                <a:lnTo>
                  <a:pt x="86906" y="1625"/>
                </a:lnTo>
                <a:lnTo>
                  <a:pt x="88099" y="2260"/>
                </a:lnTo>
                <a:lnTo>
                  <a:pt x="89255" y="4749"/>
                </a:lnTo>
                <a:lnTo>
                  <a:pt x="89535" y="6375"/>
                </a:lnTo>
                <a:lnTo>
                  <a:pt x="89535" y="23749"/>
                </a:lnTo>
                <a:lnTo>
                  <a:pt x="89090" y="24269"/>
                </a:lnTo>
                <a:lnTo>
                  <a:pt x="87287" y="24701"/>
                </a:lnTo>
                <a:lnTo>
                  <a:pt x="86144" y="24815"/>
                </a:lnTo>
                <a:lnTo>
                  <a:pt x="84772" y="24815"/>
                </a:lnTo>
                <a:lnTo>
                  <a:pt x="84772" y="26987"/>
                </a:lnTo>
                <a:lnTo>
                  <a:pt x="98755" y="26987"/>
                </a:lnTo>
                <a:lnTo>
                  <a:pt x="98755" y="24815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573275" y="2783983"/>
            <a:ext cx="99695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400" spc="-25" dirty="0">
                <a:solidFill>
                  <a:srgbClr val="252525"/>
                </a:solidFill>
                <a:latin typeface="Times New Roman"/>
                <a:cs typeface="Times New Roman"/>
              </a:rPr>
              <a:t>10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601016" y="2548186"/>
            <a:ext cx="71755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400" spc="-50" dirty="0">
                <a:solidFill>
                  <a:srgbClr val="252525"/>
                </a:solidFill>
                <a:latin typeface="Times New Roman"/>
                <a:cs typeface="Times New Roman"/>
              </a:rPr>
              <a:t>5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621822" y="2312389"/>
            <a:ext cx="53340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spc="-50" dirty="0">
                <a:solidFill>
                  <a:srgbClr val="252525"/>
                </a:solidFill>
                <a:latin typeface="Times New Roman"/>
                <a:cs typeface="Times New Roman"/>
              </a:rPr>
              <a:t>0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621822" y="2076591"/>
            <a:ext cx="53340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spc="-50" dirty="0">
                <a:solidFill>
                  <a:srgbClr val="252525"/>
                </a:solidFill>
                <a:latin typeface="Times New Roman"/>
                <a:cs typeface="Times New Roman"/>
              </a:rPr>
              <a:t>5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594081" y="1840794"/>
            <a:ext cx="81280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spc="-25" dirty="0">
                <a:solidFill>
                  <a:srgbClr val="252525"/>
                </a:solidFill>
                <a:latin typeface="Times New Roman"/>
                <a:cs typeface="Times New Roman"/>
              </a:rPr>
              <a:t>10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594081" y="1604997"/>
            <a:ext cx="81280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spc="-25" dirty="0">
                <a:solidFill>
                  <a:srgbClr val="252525"/>
                </a:solidFill>
                <a:latin typeface="Times New Roman"/>
                <a:cs typeface="Times New Roman"/>
              </a:rPr>
              <a:t>15</a:t>
            </a:r>
            <a:endParaRPr sz="400">
              <a:latin typeface="Times New Roman"/>
              <a:cs typeface="Times New Roman"/>
            </a:endParaRPr>
          </a:p>
        </p:txBody>
      </p:sp>
      <p:pic>
        <p:nvPicPr>
          <p:cNvPr id="32" name="object 3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1286" y="2293574"/>
            <a:ext cx="43020" cy="135672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79427" y="1573208"/>
            <a:ext cx="1347165" cy="1496549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5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5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5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5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389272" y="3369695"/>
            <a:ext cx="9334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60" dirty="0">
                <a:latin typeface="Arial"/>
                <a:cs typeface="Arial"/>
              </a:rPr>
              <a:t>8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Beam</a:t>
            </a:r>
            <a:r>
              <a:rPr spc="80" dirty="0"/>
              <a:t> </a:t>
            </a:r>
            <a:r>
              <a:rPr dirty="0"/>
              <a:t>envelopes</a:t>
            </a:r>
            <a:r>
              <a:rPr spc="80" dirty="0"/>
              <a:t> </a:t>
            </a:r>
            <a:r>
              <a:rPr dirty="0"/>
              <a:t>vs.</a:t>
            </a:r>
            <a:r>
              <a:rPr spc="80" dirty="0"/>
              <a:t> </a:t>
            </a:r>
            <a:r>
              <a:rPr dirty="0"/>
              <a:t>magnification</a:t>
            </a:r>
            <a:r>
              <a:rPr spc="85" dirty="0"/>
              <a:t> </a:t>
            </a:r>
            <a:r>
              <a:rPr spc="-10" dirty="0"/>
              <a:t>(zoom)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15847" y="671295"/>
            <a:ext cx="3749040" cy="1939925"/>
            <a:chOff x="515847" y="671295"/>
            <a:chExt cx="3749040" cy="1939925"/>
          </a:xfrm>
        </p:grpSpPr>
        <p:sp>
          <p:nvSpPr>
            <p:cNvPr id="4" name="object 4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1763368"/>
                  </a:moveTo>
                  <a:lnTo>
                    <a:pt x="15157" y="1763368"/>
                  </a:lnTo>
                </a:path>
                <a:path w="3741420" h="1939925">
                  <a:moveTo>
                    <a:pt x="3741112" y="1763368"/>
                  </a:moveTo>
                  <a:lnTo>
                    <a:pt x="3725954" y="1763368"/>
                  </a:lnTo>
                </a:path>
                <a:path w="3741420" h="1939925">
                  <a:moveTo>
                    <a:pt x="0" y="1469593"/>
                  </a:moveTo>
                  <a:lnTo>
                    <a:pt x="15157" y="1469593"/>
                  </a:lnTo>
                </a:path>
                <a:path w="3741420" h="1939925">
                  <a:moveTo>
                    <a:pt x="3741112" y="1469593"/>
                  </a:moveTo>
                  <a:lnTo>
                    <a:pt x="3725954" y="1469593"/>
                  </a:lnTo>
                </a:path>
                <a:path w="3741420" h="1939925">
                  <a:moveTo>
                    <a:pt x="0" y="1175578"/>
                  </a:moveTo>
                  <a:lnTo>
                    <a:pt x="15157" y="1175578"/>
                  </a:lnTo>
                </a:path>
                <a:path w="3741420" h="1939925">
                  <a:moveTo>
                    <a:pt x="3741112" y="1175578"/>
                  </a:moveTo>
                  <a:lnTo>
                    <a:pt x="3725954" y="1175578"/>
                  </a:lnTo>
                </a:path>
                <a:path w="3741420" h="1939925">
                  <a:moveTo>
                    <a:pt x="0" y="881804"/>
                  </a:moveTo>
                  <a:lnTo>
                    <a:pt x="15157" y="881804"/>
                  </a:lnTo>
                </a:path>
                <a:path w="3741420" h="1939925">
                  <a:moveTo>
                    <a:pt x="3741112" y="881804"/>
                  </a:moveTo>
                  <a:lnTo>
                    <a:pt x="3725954" y="881804"/>
                  </a:lnTo>
                </a:path>
                <a:path w="3741420" h="1939925">
                  <a:moveTo>
                    <a:pt x="0" y="587789"/>
                  </a:moveTo>
                  <a:lnTo>
                    <a:pt x="15157" y="587789"/>
                  </a:lnTo>
                </a:path>
                <a:path w="3741420" h="1939925">
                  <a:moveTo>
                    <a:pt x="3741112" y="587789"/>
                  </a:moveTo>
                  <a:lnTo>
                    <a:pt x="3725954" y="587789"/>
                  </a:lnTo>
                </a:path>
                <a:path w="3741420" h="1939925">
                  <a:moveTo>
                    <a:pt x="0" y="294015"/>
                  </a:moveTo>
                  <a:lnTo>
                    <a:pt x="15157" y="294015"/>
                  </a:lnTo>
                </a:path>
                <a:path w="3741420" h="1939925">
                  <a:moveTo>
                    <a:pt x="3741112" y="294015"/>
                  </a:moveTo>
                  <a:lnTo>
                    <a:pt x="3725954" y="294015"/>
                  </a:lnTo>
                </a:path>
                <a:path w="3741420" h="1939925">
                  <a:moveTo>
                    <a:pt x="0" y="0"/>
                  </a:moveTo>
                  <a:lnTo>
                    <a:pt x="15157" y="0"/>
                  </a:lnTo>
                </a:path>
                <a:path w="3741420" h="1939925">
                  <a:moveTo>
                    <a:pt x="3741112" y="0"/>
                  </a:moveTo>
                  <a:lnTo>
                    <a:pt x="3725954" y="0"/>
                  </a:lnTo>
                </a:path>
                <a:path w="3741420" h="1939925">
                  <a:moveTo>
                    <a:pt x="267308" y="1939729"/>
                  </a:moveTo>
                  <a:lnTo>
                    <a:pt x="267308" y="1924571"/>
                  </a:lnTo>
                </a:path>
                <a:path w="3741420" h="1939925">
                  <a:moveTo>
                    <a:pt x="267308" y="0"/>
                  </a:moveTo>
                  <a:lnTo>
                    <a:pt x="267308" y="15157"/>
                  </a:lnTo>
                </a:path>
                <a:path w="3741420" h="1939925">
                  <a:moveTo>
                    <a:pt x="801684" y="1939729"/>
                  </a:moveTo>
                  <a:lnTo>
                    <a:pt x="801684" y="1924571"/>
                  </a:lnTo>
                </a:path>
                <a:path w="3741420" h="1939925">
                  <a:moveTo>
                    <a:pt x="801684" y="0"/>
                  </a:moveTo>
                  <a:lnTo>
                    <a:pt x="801684" y="15157"/>
                  </a:lnTo>
                </a:path>
                <a:path w="3741420" h="1939925">
                  <a:moveTo>
                    <a:pt x="1336060" y="1939729"/>
                  </a:moveTo>
                  <a:lnTo>
                    <a:pt x="1336060" y="1924571"/>
                  </a:lnTo>
                </a:path>
                <a:path w="3741420" h="1939925">
                  <a:moveTo>
                    <a:pt x="1336060" y="0"/>
                  </a:moveTo>
                  <a:lnTo>
                    <a:pt x="1336060" y="15157"/>
                  </a:lnTo>
                </a:path>
                <a:path w="3741420" h="1939925">
                  <a:moveTo>
                    <a:pt x="1870676" y="1939729"/>
                  </a:moveTo>
                  <a:lnTo>
                    <a:pt x="1870676" y="1924571"/>
                  </a:lnTo>
                </a:path>
                <a:path w="3741420" h="1939925">
                  <a:moveTo>
                    <a:pt x="1870676" y="0"/>
                  </a:moveTo>
                  <a:lnTo>
                    <a:pt x="1870676" y="15157"/>
                  </a:lnTo>
                </a:path>
                <a:path w="3741420" h="1939925">
                  <a:moveTo>
                    <a:pt x="2405052" y="1939729"/>
                  </a:moveTo>
                  <a:lnTo>
                    <a:pt x="2405052" y="1924571"/>
                  </a:lnTo>
                </a:path>
                <a:path w="3741420" h="1939925">
                  <a:moveTo>
                    <a:pt x="2405052" y="0"/>
                  </a:moveTo>
                  <a:lnTo>
                    <a:pt x="2405052" y="15157"/>
                  </a:lnTo>
                </a:path>
                <a:path w="3741420" h="1939925">
                  <a:moveTo>
                    <a:pt x="2939428" y="1939729"/>
                  </a:moveTo>
                  <a:lnTo>
                    <a:pt x="2939428" y="1924571"/>
                  </a:lnTo>
                </a:path>
                <a:path w="3741420" h="1939925">
                  <a:moveTo>
                    <a:pt x="2939428" y="0"/>
                  </a:moveTo>
                  <a:lnTo>
                    <a:pt x="2939428" y="15157"/>
                  </a:lnTo>
                </a:path>
                <a:path w="3741420" h="1939925">
                  <a:moveTo>
                    <a:pt x="3473804" y="1939729"/>
                  </a:moveTo>
                  <a:lnTo>
                    <a:pt x="3473804" y="1924571"/>
                  </a:lnTo>
                </a:path>
                <a:path w="3741420" h="1939925">
                  <a:moveTo>
                    <a:pt x="3473804" y="0"/>
                  </a:moveTo>
                  <a:lnTo>
                    <a:pt x="3473804" y="151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9657" y="2434663"/>
              <a:ext cx="3741420" cy="0"/>
            </a:xfrm>
            <a:custGeom>
              <a:avLst/>
              <a:gdLst/>
              <a:ahLst/>
              <a:cxnLst/>
              <a:rect l="l" t="t" r="r" b="b"/>
              <a:pathLst>
                <a:path w="3741420">
                  <a:moveTo>
                    <a:pt x="0" y="0"/>
                  </a:moveTo>
                  <a:lnTo>
                    <a:pt x="3741112" y="0"/>
                  </a:lnTo>
                </a:path>
              </a:pathLst>
            </a:custGeom>
            <a:ln w="7218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0"/>
                  </a:moveTo>
                  <a:lnTo>
                    <a:pt x="0" y="1939729"/>
                  </a:lnTo>
                  <a:lnTo>
                    <a:pt x="3741112" y="1939729"/>
                  </a:lnTo>
                  <a:lnTo>
                    <a:pt x="37411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79919" y="2051196"/>
            <a:ext cx="83185" cy="4578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9919" y="1757181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4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9919" y="1463407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6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9919" y="1169392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8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2175" y="875617"/>
            <a:ext cx="14097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10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2175" y="581602"/>
            <a:ext cx="14097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12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8419" y="2636820"/>
            <a:ext cx="23749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400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02795" y="2636820"/>
            <a:ext cx="23749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200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28581" y="2636820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39829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400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74205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600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08581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800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51014" y="654504"/>
            <a:ext cx="88011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10" dirty="0">
                <a:latin typeface="Times New Roman"/>
                <a:cs typeface="Times New Roman"/>
              </a:rPr>
              <a:t>magnification=1/3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838874" y="682643"/>
            <a:ext cx="2356485" cy="1932305"/>
            <a:chOff x="1838874" y="682643"/>
            <a:chExt cx="2356485" cy="1932305"/>
          </a:xfrm>
        </p:grpSpPr>
        <p:sp>
          <p:nvSpPr>
            <p:cNvPr id="21" name="object 21"/>
            <p:cNvSpPr/>
            <p:nvPr/>
          </p:nvSpPr>
          <p:spPr>
            <a:xfrm>
              <a:off x="2790453" y="686453"/>
              <a:ext cx="1401445" cy="462280"/>
            </a:xfrm>
            <a:custGeom>
              <a:avLst/>
              <a:gdLst/>
              <a:ahLst/>
              <a:cxnLst/>
              <a:rect l="l" t="t" r="r" b="b"/>
              <a:pathLst>
                <a:path w="1401445" h="462280">
                  <a:moveTo>
                    <a:pt x="0" y="461954"/>
                  </a:moveTo>
                  <a:lnTo>
                    <a:pt x="0" y="0"/>
                  </a:lnTo>
                  <a:lnTo>
                    <a:pt x="1401022" y="0"/>
                  </a:lnTo>
                  <a:lnTo>
                    <a:pt x="1401022" y="461954"/>
                  </a:lnTo>
                  <a:lnTo>
                    <a:pt x="0" y="461954"/>
                  </a:lnTo>
                  <a:close/>
                </a:path>
              </a:pathLst>
            </a:custGeom>
            <a:ln w="72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8874" y="2064859"/>
              <a:ext cx="2282105" cy="54977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790453" y="801941"/>
              <a:ext cx="1401445" cy="0"/>
            </a:xfrm>
            <a:custGeom>
              <a:avLst/>
              <a:gdLst/>
              <a:ahLst/>
              <a:cxnLst/>
              <a:rect l="l" t="t" r="r" b="b"/>
              <a:pathLst>
                <a:path w="1401445">
                  <a:moveTo>
                    <a:pt x="0" y="0"/>
                  </a:moveTo>
                  <a:lnTo>
                    <a:pt x="1401022" y="0"/>
                  </a:lnTo>
                </a:path>
              </a:pathLst>
            </a:custGeom>
            <a:ln w="72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817592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slit.A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5247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90013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50885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Q3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98841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Q4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017291" y="2177271"/>
            <a:ext cx="130175" cy="233679"/>
          </a:xfrm>
          <a:prstGeom prst="rect">
            <a:avLst/>
          </a:prstGeom>
        </p:spPr>
        <p:txBody>
          <a:bodyPr vert="vert270" wrap="square" lIns="0" tIns="22225" rIns="0" bIns="0" rtlCol="0">
            <a:spAutoFit/>
          </a:bodyPr>
          <a:lstStyle/>
          <a:p>
            <a:pPr marL="12700" marR="5080">
              <a:lnSpc>
                <a:spcPct val="68100"/>
              </a:lnSpc>
              <a:spcBef>
                <a:spcPts val="175"/>
              </a:spcBef>
            </a:pPr>
            <a:r>
              <a:rPr sz="450" spc="-10" dirty="0">
                <a:latin typeface="Courier New"/>
                <a:cs typeface="Courier New"/>
              </a:rPr>
              <a:t>slit.B </a:t>
            </a:r>
            <a:r>
              <a:rPr sz="450" spc="-25" dirty="0">
                <a:latin typeface="Courier New"/>
                <a:cs typeface="Courier New"/>
              </a:rPr>
              <a:t>Q5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30945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entry----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82855" y="2107978"/>
            <a:ext cx="83185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dipole.1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34765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exit-----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948419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Centre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62314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entry----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13983" y="2107978"/>
            <a:ext cx="83185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dipole.2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665893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exit-----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832870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Q5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79787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slit.D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908660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Q4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45953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Q3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007066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04435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079246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slit.E</a:t>
            </a:r>
            <a:endParaRPr sz="450">
              <a:latin typeface="Courier New"/>
              <a:cs typeface="Courier New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3826042" y="855876"/>
            <a:ext cx="300355" cy="123189"/>
            <a:chOff x="3826042" y="855876"/>
            <a:chExt cx="300355" cy="123189"/>
          </a:xfrm>
        </p:grpSpPr>
        <p:sp>
          <p:nvSpPr>
            <p:cNvPr id="45" name="object 45"/>
            <p:cNvSpPr/>
            <p:nvPr/>
          </p:nvSpPr>
          <p:spPr>
            <a:xfrm>
              <a:off x="3829852" y="859686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829852" y="975175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3023056" y="769993"/>
            <a:ext cx="750570" cy="3949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ts val="994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x-</a:t>
            </a:r>
            <a:r>
              <a:rPr sz="900" spc="-10" dirty="0">
                <a:latin typeface="Times New Roman"/>
                <a:cs typeface="Times New Roman"/>
              </a:rPr>
              <a:t>envelope/cm</a:t>
            </a:r>
            <a:endParaRPr sz="900">
              <a:latin typeface="Times New Roman"/>
              <a:cs typeface="Times New Roman"/>
            </a:endParaRPr>
          </a:p>
          <a:p>
            <a:pPr marL="188595" marR="5080" indent="-176530">
              <a:lnSpc>
                <a:spcPts val="910"/>
              </a:lnSpc>
              <a:spcBef>
                <a:spcPts val="85"/>
              </a:spcBef>
            </a:pPr>
            <a:r>
              <a:rPr sz="900" dirty="0">
                <a:latin typeface="Times New Roman"/>
                <a:cs typeface="Times New Roman"/>
              </a:rPr>
              <a:t>-y-</a:t>
            </a:r>
            <a:r>
              <a:rPr sz="900" spc="-10" dirty="0">
                <a:latin typeface="Times New Roman"/>
                <a:cs typeface="Times New Roman"/>
              </a:rPr>
              <a:t>envelope/cm </a:t>
            </a:r>
            <a:r>
              <a:rPr sz="900" dirty="0">
                <a:latin typeface="Times New Roman"/>
                <a:cs typeface="Times New Roman"/>
              </a:rPr>
              <a:t>focal </a:t>
            </a:r>
            <a:r>
              <a:rPr sz="900" spc="-10" dirty="0">
                <a:latin typeface="Times New Roman"/>
                <a:cs typeface="Times New Roman"/>
              </a:rPr>
              <a:t>power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519657" y="671295"/>
            <a:ext cx="3741420" cy="1939925"/>
            <a:chOff x="519657" y="671295"/>
            <a:chExt cx="3741420" cy="1939925"/>
          </a:xfrm>
        </p:grpSpPr>
        <p:sp>
          <p:nvSpPr>
            <p:cNvPr id="49" name="object 49"/>
            <p:cNvSpPr/>
            <p:nvPr/>
          </p:nvSpPr>
          <p:spPr>
            <a:xfrm>
              <a:off x="3829852" y="1090663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7FF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0"/>
                  </a:moveTo>
                  <a:lnTo>
                    <a:pt x="0" y="1939729"/>
                  </a:lnTo>
                  <a:lnTo>
                    <a:pt x="3741112" y="1939729"/>
                  </a:lnTo>
                  <a:lnTo>
                    <a:pt x="37411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2101553" y="2602174"/>
            <a:ext cx="577215" cy="37211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9209" algn="ctr">
              <a:lnSpc>
                <a:spcPct val="100000"/>
              </a:lnSpc>
              <a:spcBef>
                <a:spcPts val="380"/>
              </a:spcBef>
            </a:pPr>
            <a:r>
              <a:rPr sz="900" spc="-25" dirty="0">
                <a:latin typeface="Times New Roman"/>
                <a:cs typeface="Times New Roman"/>
              </a:rPr>
              <a:t>200</a:t>
            </a:r>
            <a:endParaRPr sz="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900" spc="-10" dirty="0">
                <a:latin typeface="Times New Roman"/>
                <a:cs typeface="Times New Roman"/>
              </a:rPr>
              <a:t>distance/cm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48799" y="853190"/>
            <a:ext cx="1247140" cy="866140"/>
          </a:xfrm>
          <a:custGeom>
            <a:avLst/>
            <a:gdLst/>
            <a:ahLst/>
            <a:cxnLst/>
            <a:rect l="l" t="t" r="r" b="b"/>
            <a:pathLst>
              <a:path w="1247139" h="866139">
                <a:moveTo>
                  <a:pt x="0" y="793503"/>
                </a:moveTo>
                <a:lnTo>
                  <a:pt x="15157" y="793503"/>
                </a:lnTo>
              </a:path>
              <a:path w="1247139" h="866139">
                <a:moveTo>
                  <a:pt x="1246796" y="793503"/>
                </a:moveTo>
                <a:lnTo>
                  <a:pt x="1231639" y="793503"/>
                </a:lnTo>
              </a:path>
              <a:path w="1247139" h="866139">
                <a:moveTo>
                  <a:pt x="0" y="613293"/>
                </a:moveTo>
                <a:lnTo>
                  <a:pt x="15157" y="613293"/>
                </a:lnTo>
              </a:path>
              <a:path w="1247139" h="866139">
                <a:moveTo>
                  <a:pt x="1246796" y="613293"/>
                </a:moveTo>
                <a:lnTo>
                  <a:pt x="1231639" y="613293"/>
                </a:lnTo>
              </a:path>
              <a:path w="1247139" h="866139">
                <a:moveTo>
                  <a:pt x="0" y="432842"/>
                </a:moveTo>
                <a:lnTo>
                  <a:pt x="15157" y="432842"/>
                </a:lnTo>
              </a:path>
              <a:path w="1247139" h="866139">
                <a:moveTo>
                  <a:pt x="1246796" y="432842"/>
                </a:moveTo>
                <a:lnTo>
                  <a:pt x="1231639" y="432842"/>
                </a:lnTo>
              </a:path>
              <a:path w="1247139" h="866139">
                <a:moveTo>
                  <a:pt x="0" y="252390"/>
                </a:moveTo>
                <a:lnTo>
                  <a:pt x="15157" y="252390"/>
                </a:lnTo>
              </a:path>
              <a:path w="1247139" h="866139">
                <a:moveTo>
                  <a:pt x="1246796" y="252390"/>
                </a:moveTo>
                <a:lnTo>
                  <a:pt x="1231639" y="252390"/>
                </a:lnTo>
              </a:path>
              <a:path w="1247139" h="866139">
                <a:moveTo>
                  <a:pt x="0" y="72180"/>
                </a:moveTo>
                <a:lnTo>
                  <a:pt x="15157" y="72180"/>
                </a:lnTo>
              </a:path>
              <a:path w="1247139" h="866139">
                <a:moveTo>
                  <a:pt x="1246796" y="72180"/>
                </a:moveTo>
                <a:lnTo>
                  <a:pt x="1231639" y="72180"/>
                </a:lnTo>
              </a:path>
              <a:path w="1247139" h="866139">
                <a:moveTo>
                  <a:pt x="59428" y="865684"/>
                </a:moveTo>
                <a:lnTo>
                  <a:pt x="59428" y="850526"/>
                </a:lnTo>
              </a:path>
              <a:path w="1247139" h="866139">
                <a:moveTo>
                  <a:pt x="59428" y="0"/>
                </a:moveTo>
                <a:lnTo>
                  <a:pt x="59428" y="15157"/>
                </a:lnTo>
              </a:path>
              <a:path w="1247139" h="866139">
                <a:moveTo>
                  <a:pt x="296902" y="865684"/>
                </a:moveTo>
                <a:lnTo>
                  <a:pt x="296902" y="850526"/>
                </a:lnTo>
              </a:path>
              <a:path w="1247139" h="866139">
                <a:moveTo>
                  <a:pt x="296902" y="0"/>
                </a:moveTo>
                <a:lnTo>
                  <a:pt x="296902" y="15157"/>
                </a:lnTo>
              </a:path>
              <a:path w="1247139" h="866139">
                <a:moveTo>
                  <a:pt x="534375" y="865684"/>
                </a:moveTo>
                <a:lnTo>
                  <a:pt x="534375" y="850526"/>
                </a:lnTo>
              </a:path>
              <a:path w="1247139" h="866139">
                <a:moveTo>
                  <a:pt x="534375" y="0"/>
                </a:moveTo>
                <a:lnTo>
                  <a:pt x="534375" y="15157"/>
                </a:lnTo>
              </a:path>
              <a:path w="1247139" h="866139">
                <a:moveTo>
                  <a:pt x="771849" y="865684"/>
                </a:moveTo>
                <a:lnTo>
                  <a:pt x="771849" y="850526"/>
                </a:lnTo>
              </a:path>
              <a:path w="1247139" h="866139">
                <a:moveTo>
                  <a:pt x="771849" y="0"/>
                </a:moveTo>
                <a:lnTo>
                  <a:pt x="771849" y="15157"/>
                </a:lnTo>
              </a:path>
              <a:path w="1247139" h="866139">
                <a:moveTo>
                  <a:pt x="1009323" y="865684"/>
                </a:moveTo>
                <a:lnTo>
                  <a:pt x="1009323" y="850526"/>
                </a:lnTo>
              </a:path>
              <a:path w="1247139" h="866139">
                <a:moveTo>
                  <a:pt x="1009323" y="0"/>
                </a:moveTo>
                <a:lnTo>
                  <a:pt x="1009323" y="15157"/>
                </a:lnTo>
              </a:path>
              <a:path w="1247139" h="866139">
                <a:moveTo>
                  <a:pt x="1246796" y="865684"/>
                </a:moveTo>
                <a:lnTo>
                  <a:pt x="1246796" y="850526"/>
                </a:lnTo>
              </a:path>
              <a:path w="1247139" h="866139">
                <a:moveTo>
                  <a:pt x="1246796" y="0"/>
                </a:moveTo>
                <a:lnTo>
                  <a:pt x="1246796" y="151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583989" y="1154475"/>
            <a:ext cx="208279" cy="567055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39"/>
              </a:spcBef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4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0.5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35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5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22445" y="794054"/>
            <a:ext cx="170180" cy="38608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34"/>
              </a:spcBef>
            </a:pPr>
            <a:r>
              <a:rPr sz="900" spc="-5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40"/>
              </a:spcBef>
            </a:pPr>
            <a:r>
              <a:rPr sz="900" spc="-25" dirty="0">
                <a:latin typeface="Times New Roman"/>
                <a:cs typeface="Times New Roman"/>
              </a:rPr>
              <a:t>0.5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81092" y="1744670"/>
            <a:ext cx="132842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979" algn="l"/>
              </a:tabLst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r>
              <a:rPr sz="900" dirty="0">
                <a:latin typeface="Times New Roman"/>
                <a:cs typeface="Times New Roman"/>
              </a:rPr>
              <a:t>	20</a:t>
            </a:r>
            <a:r>
              <a:rPr sz="900" spc="254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40</a:t>
            </a:r>
            <a:r>
              <a:rPr sz="900" spc="260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60</a:t>
            </a:r>
            <a:r>
              <a:rPr sz="900" spc="260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80</a:t>
            </a:r>
            <a:r>
              <a:rPr sz="900" spc="145" dirty="0">
                <a:latin typeface="Times New Roman"/>
                <a:cs typeface="Times New Roman"/>
              </a:rPr>
              <a:t>  </a:t>
            </a:r>
            <a:r>
              <a:rPr sz="900" spc="-25" dirty="0">
                <a:latin typeface="Times New Roman"/>
                <a:cs typeface="Times New Roman"/>
              </a:rPr>
              <a:t>100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844989" y="853190"/>
            <a:ext cx="1254760" cy="866140"/>
            <a:chOff x="844989" y="853190"/>
            <a:chExt cx="1254760" cy="866140"/>
          </a:xfrm>
        </p:grpSpPr>
        <p:sp>
          <p:nvSpPr>
            <p:cNvPr id="57" name="object 57"/>
            <p:cNvSpPr/>
            <p:nvPr/>
          </p:nvSpPr>
          <p:spPr>
            <a:xfrm>
              <a:off x="848799" y="1286032"/>
              <a:ext cx="1247140" cy="0"/>
            </a:xfrm>
            <a:custGeom>
              <a:avLst/>
              <a:gdLst/>
              <a:ahLst/>
              <a:cxnLst/>
              <a:rect l="l" t="t" r="r" b="b"/>
              <a:pathLst>
                <a:path w="1247139">
                  <a:moveTo>
                    <a:pt x="0" y="0"/>
                  </a:moveTo>
                  <a:lnTo>
                    <a:pt x="1246796" y="0"/>
                  </a:lnTo>
                </a:path>
              </a:pathLst>
            </a:custGeom>
            <a:ln w="7218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48799" y="853190"/>
              <a:ext cx="1247140" cy="866140"/>
            </a:xfrm>
            <a:custGeom>
              <a:avLst/>
              <a:gdLst/>
              <a:ahLst/>
              <a:cxnLst/>
              <a:rect l="l" t="t" r="r" b="b"/>
              <a:pathLst>
                <a:path w="1247139" h="866139">
                  <a:moveTo>
                    <a:pt x="0" y="0"/>
                  </a:moveTo>
                  <a:lnTo>
                    <a:pt x="0" y="865684"/>
                  </a:lnTo>
                  <a:lnTo>
                    <a:pt x="1246796" y="865684"/>
                  </a:lnTo>
                  <a:lnTo>
                    <a:pt x="124679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861636" y="905933"/>
            <a:ext cx="102870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10" dirty="0">
                <a:latin typeface="Courier New"/>
                <a:cs typeface="Courier New"/>
              </a:rPr>
              <a:t>slit.A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16824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Q1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82599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Q2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453997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Q3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620012" y="905933"/>
            <a:ext cx="231140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Q4</a:t>
            </a:r>
            <a:endParaRPr sz="6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600" spc="-10" dirty="0">
                <a:latin typeface="Courier New"/>
                <a:cs typeface="Courier New"/>
              </a:rPr>
              <a:t>slit.B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956133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Q5</a:t>
            </a:r>
            <a:endParaRPr sz="600">
              <a:latin typeface="Courier New"/>
              <a:cs typeface="Courier New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848799" y="853190"/>
            <a:ext cx="1250950" cy="866140"/>
            <a:chOff x="848799" y="853190"/>
            <a:chExt cx="1250950" cy="866140"/>
          </a:xfrm>
        </p:grpSpPr>
        <p:sp>
          <p:nvSpPr>
            <p:cNvPr id="66" name="object 66"/>
            <p:cNvSpPr/>
            <p:nvPr/>
          </p:nvSpPr>
          <p:spPr>
            <a:xfrm>
              <a:off x="908228" y="1159956"/>
              <a:ext cx="1187450" cy="118745"/>
            </a:xfrm>
            <a:custGeom>
              <a:avLst/>
              <a:gdLst/>
              <a:ahLst/>
              <a:cxnLst/>
              <a:rect l="l" t="t" r="r" b="b"/>
              <a:pathLst>
                <a:path w="1187450" h="118744">
                  <a:moveTo>
                    <a:pt x="0" y="102015"/>
                  </a:moveTo>
                  <a:lnTo>
                    <a:pt x="22616" y="102015"/>
                  </a:lnTo>
                  <a:lnTo>
                    <a:pt x="33684" y="101774"/>
                  </a:lnTo>
                  <a:lnTo>
                    <a:pt x="44992" y="101293"/>
                  </a:lnTo>
                  <a:lnTo>
                    <a:pt x="56300" y="100812"/>
                  </a:lnTo>
                  <a:lnTo>
                    <a:pt x="67609" y="100330"/>
                  </a:lnTo>
                  <a:lnTo>
                    <a:pt x="78917" y="99849"/>
                  </a:lnTo>
                  <a:lnTo>
                    <a:pt x="90225" y="99127"/>
                  </a:lnTo>
                  <a:lnTo>
                    <a:pt x="101533" y="98406"/>
                  </a:lnTo>
                  <a:lnTo>
                    <a:pt x="112120" y="97443"/>
                  </a:lnTo>
                  <a:lnTo>
                    <a:pt x="122947" y="96481"/>
                  </a:lnTo>
                  <a:lnTo>
                    <a:pt x="133774" y="95518"/>
                  </a:lnTo>
                  <a:lnTo>
                    <a:pt x="144360" y="94075"/>
                  </a:lnTo>
                  <a:lnTo>
                    <a:pt x="155187" y="92872"/>
                  </a:lnTo>
                  <a:lnTo>
                    <a:pt x="165774" y="91187"/>
                  </a:lnTo>
                  <a:lnTo>
                    <a:pt x="176601" y="89503"/>
                  </a:lnTo>
                  <a:lnTo>
                    <a:pt x="187428" y="87819"/>
                  </a:lnTo>
                  <a:lnTo>
                    <a:pt x="198015" y="85654"/>
                  </a:lnTo>
                  <a:lnTo>
                    <a:pt x="208842" y="83729"/>
                  </a:lnTo>
                  <a:lnTo>
                    <a:pt x="218225" y="81804"/>
                  </a:lnTo>
                  <a:lnTo>
                    <a:pt x="227849" y="79879"/>
                  </a:lnTo>
                  <a:lnTo>
                    <a:pt x="237233" y="77954"/>
                  </a:lnTo>
                  <a:lnTo>
                    <a:pt x="247578" y="76030"/>
                  </a:lnTo>
                  <a:lnTo>
                    <a:pt x="258165" y="74105"/>
                  </a:lnTo>
                  <a:lnTo>
                    <a:pt x="268511" y="72421"/>
                  </a:lnTo>
                  <a:lnTo>
                    <a:pt x="279097" y="70977"/>
                  </a:lnTo>
                  <a:lnTo>
                    <a:pt x="289684" y="70015"/>
                  </a:lnTo>
                  <a:lnTo>
                    <a:pt x="300030" y="69052"/>
                  </a:lnTo>
                  <a:lnTo>
                    <a:pt x="310616" y="68330"/>
                  </a:lnTo>
                  <a:lnTo>
                    <a:pt x="320962" y="67849"/>
                  </a:lnTo>
                  <a:lnTo>
                    <a:pt x="331548" y="67609"/>
                  </a:lnTo>
                  <a:lnTo>
                    <a:pt x="341894" y="67849"/>
                  </a:lnTo>
                  <a:lnTo>
                    <a:pt x="352481" y="68090"/>
                  </a:lnTo>
                  <a:lnTo>
                    <a:pt x="362827" y="68571"/>
                  </a:lnTo>
                  <a:lnTo>
                    <a:pt x="373413" y="69533"/>
                  </a:lnTo>
                  <a:lnTo>
                    <a:pt x="383759" y="70736"/>
                  </a:lnTo>
                  <a:lnTo>
                    <a:pt x="394345" y="71939"/>
                  </a:lnTo>
                  <a:lnTo>
                    <a:pt x="404932" y="73624"/>
                  </a:lnTo>
                  <a:lnTo>
                    <a:pt x="416481" y="75067"/>
                  </a:lnTo>
                  <a:lnTo>
                    <a:pt x="427789" y="76992"/>
                  </a:lnTo>
                  <a:lnTo>
                    <a:pt x="439338" y="78676"/>
                  </a:lnTo>
                  <a:lnTo>
                    <a:pt x="450887" y="80601"/>
                  </a:lnTo>
                  <a:lnTo>
                    <a:pt x="462436" y="82285"/>
                  </a:lnTo>
                  <a:lnTo>
                    <a:pt x="473984" y="84210"/>
                  </a:lnTo>
                  <a:lnTo>
                    <a:pt x="485533" y="85894"/>
                  </a:lnTo>
                  <a:lnTo>
                    <a:pt x="497082" y="87578"/>
                  </a:lnTo>
                  <a:lnTo>
                    <a:pt x="508631" y="89263"/>
                  </a:lnTo>
                  <a:lnTo>
                    <a:pt x="519218" y="90466"/>
                  </a:lnTo>
                  <a:lnTo>
                    <a:pt x="529563" y="91669"/>
                  </a:lnTo>
                  <a:lnTo>
                    <a:pt x="571428" y="94075"/>
                  </a:lnTo>
                  <a:lnTo>
                    <a:pt x="582015" y="94315"/>
                  </a:lnTo>
                  <a:lnTo>
                    <a:pt x="592360" y="94075"/>
                  </a:lnTo>
                  <a:lnTo>
                    <a:pt x="602947" y="93834"/>
                  </a:lnTo>
                  <a:lnTo>
                    <a:pt x="644811" y="89984"/>
                  </a:lnTo>
                  <a:lnTo>
                    <a:pt x="676330" y="84691"/>
                  </a:lnTo>
                  <a:lnTo>
                    <a:pt x="685714" y="83007"/>
                  </a:lnTo>
                  <a:lnTo>
                    <a:pt x="695338" y="81082"/>
                  </a:lnTo>
                  <a:lnTo>
                    <a:pt x="704721" y="79157"/>
                  </a:lnTo>
                  <a:lnTo>
                    <a:pt x="715308" y="77954"/>
                  </a:lnTo>
                  <a:lnTo>
                    <a:pt x="726135" y="76751"/>
                  </a:lnTo>
                  <a:lnTo>
                    <a:pt x="736962" y="76511"/>
                  </a:lnTo>
                  <a:lnTo>
                    <a:pt x="747548" y="76751"/>
                  </a:lnTo>
                  <a:lnTo>
                    <a:pt x="790616" y="84932"/>
                  </a:lnTo>
                  <a:lnTo>
                    <a:pt x="812030" y="92872"/>
                  </a:lnTo>
                  <a:lnTo>
                    <a:pt x="822616" y="96721"/>
                  </a:lnTo>
                  <a:lnTo>
                    <a:pt x="833443" y="101052"/>
                  </a:lnTo>
                  <a:lnTo>
                    <a:pt x="844030" y="105383"/>
                  </a:lnTo>
                  <a:lnTo>
                    <a:pt x="854616" y="109473"/>
                  </a:lnTo>
                  <a:lnTo>
                    <a:pt x="865202" y="113323"/>
                  </a:lnTo>
                  <a:lnTo>
                    <a:pt x="876030" y="116451"/>
                  </a:lnTo>
                  <a:lnTo>
                    <a:pt x="886616" y="118135"/>
                  </a:lnTo>
                  <a:lnTo>
                    <a:pt x="897443" y="117654"/>
                  </a:lnTo>
                  <a:lnTo>
                    <a:pt x="908270" y="115007"/>
                  </a:lnTo>
                  <a:lnTo>
                    <a:pt x="919097" y="111398"/>
                  </a:lnTo>
                  <a:lnTo>
                    <a:pt x="929924" y="107308"/>
                  </a:lnTo>
                  <a:lnTo>
                    <a:pt x="940511" y="102977"/>
                  </a:lnTo>
                  <a:lnTo>
                    <a:pt x="951338" y="98646"/>
                  </a:lnTo>
                  <a:lnTo>
                    <a:pt x="962165" y="94315"/>
                  </a:lnTo>
                  <a:lnTo>
                    <a:pt x="972992" y="89984"/>
                  </a:lnTo>
                  <a:lnTo>
                    <a:pt x="983819" y="85413"/>
                  </a:lnTo>
                  <a:lnTo>
                    <a:pt x="994646" y="80842"/>
                  </a:lnTo>
                  <a:lnTo>
                    <a:pt x="1005473" y="76511"/>
                  </a:lnTo>
                  <a:lnTo>
                    <a:pt x="1016541" y="71699"/>
                  </a:lnTo>
                  <a:lnTo>
                    <a:pt x="1027608" y="67127"/>
                  </a:lnTo>
                  <a:lnTo>
                    <a:pt x="1038676" y="62315"/>
                  </a:lnTo>
                  <a:lnTo>
                    <a:pt x="1049984" y="57744"/>
                  </a:lnTo>
                  <a:lnTo>
                    <a:pt x="1061052" y="53172"/>
                  </a:lnTo>
                  <a:lnTo>
                    <a:pt x="1072120" y="48360"/>
                  </a:lnTo>
                  <a:lnTo>
                    <a:pt x="1083187" y="43789"/>
                  </a:lnTo>
                  <a:lnTo>
                    <a:pt x="1094496" y="38977"/>
                  </a:lnTo>
                  <a:lnTo>
                    <a:pt x="1105563" y="34406"/>
                  </a:lnTo>
                  <a:lnTo>
                    <a:pt x="1116631" y="29593"/>
                  </a:lnTo>
                  <a:lnTo>
                    <a:pt x="1127939" y="25022"/>
                  </a:lnTo>
                  <a:lnTo>
                    <a:pt x="1139007" y="20210"/>
                  </a:lnTo>
                  <a:lnTo>
                    <a:pt x="1150075" y="15639"/>
                  </a:lnTo>
                  <a:lnTo>
                    <a:pt x="1161142" y="10827"/>
                  </a:lnTo>
                  <a:lnTo>
                    <a:pt x="1172451" y="6255"/>
                  </a:lnTo>
                  <a:lnTo>
                    <a:pt x="1183518" y="1443"/>
                  </a:lnTo>
                  <a:lnTo>
                    <a:pt x="1187368" y="0"/>
                  </a:lnTo>
                </a:path>
              </a:pathLst>
            </a:custGeom>
            <a:ln w="721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08228" y="1346663"/>
              <a:ext cx="1187450" cy="220979"/>
            </a:xfrm>
            <a:custGeom>
              <a:avLst/>
              <a:gdLst/>
              <a:ahLst/>
              <a:cxnLst/>
              <a:rect l="l" t="t" r="r" b="b"/>
              <a:pathLst>
                <a:path w="1187450" h="220980">
                  <a:moveTo>
                    <a:pt x="0" y="90947"/>
                  </a:moveTo>
                  <a:lnTo>
                    <a:pt x="11308" y="93112"/>
                  </a:lnTo>
                  <a:lnTo>
                    <a:pt x="22616" y="95278"/>
                  </a:lnTo>
                  <a:lnTo>
                    <a:pt x="33684" y="97443"/>
                  </a:lnTo>
                  <a:lnTo>
                    <a:pt x="44992" y="99609"/>
                  </a:lnTo>
                  <a:lnTo>
                    <a:pt x="56300" y="101774"/>
                  </a:lnTo>
                  <a:lnTo>
                    <a:pt x="67609" y="103939"/>
                  </a:lnTo>
                  <a:lnTo>
                    <a:pt x="78917" y="105864"/>
                  </a:lnTo>
                  <a:lnTo>
                    <a:pt x="90225" y="108030"/>
                  </a:lnTo>
                  <a:lnTo>
                    <a:pt x="101533" y="110195"/>
                  </a:lnTo>
                  <a:lnTo>
                    <a:pt x="112120" y="111398"/>
                  </a:lnTo>
                  <a:lnTo>
                    <a:pt x="122947" y="112601"/>
                  </a:lnTo>
                  <a:lnTo>
                    <a:pt x="133774" y="113323"/>
                  </a:lnTo>
                  <a:lnTo>
                    <a:pt x="144360" y="113323"/>
                  </a:lnTo>
                  <a:lnTo>
                    <a:pt x="187428" y="108030"/>
                  </a:lnTo>
                  <a:lnTo>
                    <a:pt x="208842" y="102015"/>
                  </a:lnTo>
                  <a:lnTo>
                    <a:pt x="218225" y="99368"/>
                  </a:lnTo>
                  <a:lnTo>
                    <a:pt x="227849" y="96240"/>
                  </a:lnTo>
                  <a:lnTo>
                    <a:pt x="237233" y="93112"/>
                  </a:lnTo>
                  <a:lnTo>
                    <a:pt x="247578" y="90706"/>
                  </a:lnTo>
                  <a:lnTo>
                    <a:pt x="258165" y="88300"/>
                  </a:lnTo>
                  <a:lnTo>
                    <a:pt x="268511" y="86616"/>
                  </a:lnTo>
                  <a:lnTo>
                    <a:pt x="279097" y="85654"/>
                  </a:lnTo>
                  <a:lnTo>
                    <a:pt x="289684" y="85172"/>
                  </a:lnTo>
                  <a:lnTo>
                    <a:pt x="300030" y="85413"/>
                  </a:lnTo>
                  <a:lnTo>
                    <a:pt x="341894" y="93112"/>
                  </a:lnTo>
                  <a:lnTo>
                    <a:pt x="383759" y="111639"/>
                  </a:lnTo>
                  <a:lnTo>
                    <a:pt x="404932" y="125593"/>
                  </a:lnTo>
                  <a:lnTo>
                    <a:pt x="416481" y="133293"/>
                  </a:lnTo>
                  <a:lnTo>
                    <a:pt x="427789" y="141954"/>
                  </a:lnTo>
                  <a:lnTo>
                    <a:pt x="439338" y="150616"/>
                  </a:lnTo>
                  <a:lnTo>
                    <a:pt x="450887" y="159278"/>
                  </a:lnTo>
                  <a:lnTo>
                    <a:pt x="462436" y="167699"/>
                  </a:lnTo>
                  <a:lnTo>
                    <a:pt x="473984" y="176360"/>
                  </a:lnTo>
                  <a:lnTo>
                    <a:pt x="485533" y="185022"/>
                  </a:lnTo>
                  <a:lnTo>
                    <a:pt x="497082" y="193684"/>
                  </a:lnTo>
                  <a:lnTo>
                    <a:pt x="508631" y="202105"/>
                  </a:lnTo>
                  <a:lnTo>
                    <a:pt x="519218" y="207639"/>
                  </a:lnTo>
                  <a:lnTo>
                    <a:pt x="529563" y="213413"/>
                  </a:lnTo>
                  <a:lnTo>
                    <a:pt x="540150" y="217263"/>
                  </a:lnTo>
                  <a:lnTo>
                    <a:pt x="550496" y="219669"/>
                  </a:lnTo>
                  <a:lnTo>
                    <a:pt x="561082" y="220390"/>
                  </a:lnTo>
                  <a:lnTo>
                    <a:pt x="571428" y="219669"/>
                  </a:lnTo>
                  <a:lnTo>
                    <a:pt x="613533" y="200421"/>
                  </a:lnTo>
                  <a:lnTo>
                    <a:pt x="644811" y="170345"/>
                  </a:lnTo>
                  <a:lnTo>
                    <a:pt x="676330" y="128240"/>
                  </a:lnTo>
                  <a:lnTo>
                    <a:pt x="685714" y="115007"/>
                  </a:lnTo>
                  <a:lnTo>
                    <a:pt x="695338" y="100812"/>
                  </a:lnTo>
                  <a:lnTo>
                    <a:pt x="704721" y="86616"/>
                  </a:lnTo>
                  <a:lnTo>
                    <a:pt x="715308" y="74105"/>
                  </a:lnTo>
                  <a:lnTo>
                    <a:pt x="747548" y="41383"/>
                  </a:lnTo>
                  <a:lnTo>
                    <a:pt x="790616" y="19007"/>
                  </a:lnTo>
                  <a:lnTo>
                    <a:pt x="812030" y="15157"/>
                  </a:lnTo>
                  <a:lnTo>
                    <a:pt x="822616" y="13473"/>
                  </a:lnTo>
                  <a:lnTo>
                    <a:pt x="833443" y="12751"/>
                  </a:lnTo>
                  <a:lnTo>
                    <a:pt x="844030" y="12270"/>
                  </a:lnTo>
                  <a:lnTo>
                    <a:pt x="854616" y="11548"/>
                  </a:lnTo>
                  <a:lnTo>
                    <a:pt x="865202" y="10827"/>
                  </a:lnTo>
                  <a:lnTo>
                    <a:pt x="876030" y="10345"/>
                  </a:lnTo>
                  <a:lnTo>
                    <a:pt x="886616" y="9624"/>
                  </a:lnTo>
                  <a:lnTo>
                    <a:pt x="897443" y="9142"/>
                  </a:lnTo>
                  <a:lnTo>
                    <a:pt x="908270" y="8421"/>
                  </a:lnTo>
                  <a:lnTo>
                    <a:pt x="919097" y="7939"/>
                  </a:lnTo>
                  <a:lnTo>
                    <a:pt x="929924" y="7458"/>
                  </a:lnTo>
                  <a:lnTo>
                    <a:pt x="940511" y="6977"/>
                  </a:lnTo>
                  <a:lnTo>
                    <a:pt x="951338" y="6255"/>
                  </a:lnTo>
                  <a:lnTo>
                    <a:pt x="962165" y="5774"/>
                  </a:lnTo>
                  <a:lnTo>
                    <a:pt x="972992" y="5293"/>
                  </a:lnTo>
                  <a:lnTo>
                    <a:pt x="983819" y="4812"/>
                  </a:lnTo>
                  <a:lnTo>
                    <a:pt x="994646" y="4571"/>
                  </a:lnTo>
                  <a:lnTo>
                    <a:pt x="1005473" y="4090"/>
                  </a:lnTo>
                  <a:lnTo>
                    <a:pt x="1016541" y="3609"/>
                  </a:lnTo>
                  <a:lnTo>
                    <a:pt x="1027608" y="3127"/>
                  </a:lnTo>
                  <a:lnTo>
                    <a:pt x="1038676" y="2887"/>
                  </a:lnTo>
                  <a:lnTo>
                    <a:pt x="1049984" y="2406"/>
                  </a:lnTo>
                  <a:lnTo>
                    <a:pt x="1061052" y="2165"/>
                  </a:lnTo>
                  <a:lnTo>
                    <a:pt x="1072120" y="1684"/>
                  </a:lnTo>
                  <a:lnTo>
                    <a:pt x="1083187" y="1443"/>
                  </a:lnTo>
                  <a:lnTo>
                    <a:pt x="1094496" y="1203"/>
                  </a:lnTo>
                  <a:lnTo>
                    <a:pt x="1105563" y="962"/>
                  </a:lnTo>
                  <a:lnTo>
                    <a:pt x="1116631" y="721"/>
                  </a:lnTo>
                  <a:lnTo>
                    <a:pt x="1127939" y="481"/>
                  </a:lnTo>
                  <a:lnTo>
                    <a:pt x="1139007" y="481"/>
                  </a:lnTo>
                  <a:lnTo>
                    <a:pt x="1150075" y="240"/>
                  </a:lnTo>
                  <a:lnTo>
                    <a:pt x="1161142" y="0"/>
                  </a:lnTo>
                  <a:lnTo>
                    <a:pt x="1172451" y="0"/>
                  </a:lnTo>
                  <a:lnTo>
                    <a:pt x="1183518" y="0"/>
                  </a:lnTo>
                  <a:lnTo>
                    <a:pt x="1187368" y="0"/>
                  </a:lnTo>
                </a:path>
              </a:pathLst>
            </a:custGeom>
            <a:ln w="7218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08228" y="1019686"/>
              <a:ext cx="1187450" cy="372745"/>
            </a:xfrm>
            <a:custGeom>
              <a:avLst/>
              <a:gdLst/>
              <a:ahLst/>
              <a:cxnLst/>
              <a:rect l="l" t="t" r="r" b="b"/>
              <a:pathLst>
                <a:path w="1187450" h="372744">
                  <a:moveTo>
                    <a:pt x="0" y="266345"/>
                  </a:moveTo>
                  <a:lnTo>
                    <a:pt x="101533" y="266345"/>
                  </a:lnTo>
                  <a:lnTo>
                    <a:pt x="101533" y="324090"/>
                  </a:lnTo>
                  <a:lnTo>
                    <a:pt x="208842" y="324090"/>
                  </a:lnTo>
                  <a:lnTo>
                    <a:pt x="208842" y="266345"/>
                  </a:lnTo>
                  <a:lnTo>
                    <a:pt x="218225" y="266345"/>
                  </a:lnTo>
                  <a:lnTo>
                    <a:pt x="227849" y="266345"/>
                  </a:lnTo>
                  <a:lnTo>
                    <a:pt x="237233" y="266345"/>
                  </a:lnTo>
                  <a:lnTo>
                    <a:pt x="237233" y="183097"/>
                  </a:lnTo>
                  <a:lnTo>
                    <a:pt x="247578" y="183097"/>
                  </a:lnTo>
                  <a:lnTo>
                    <a:pt x="404932" y="183097"/>
                  </a:lnTo>
                  <a:lnTo>
                    <a:pt x="404932" y="266345"/>
                  </a:lnTo>
                  <a:lnTo>
                    <a:pt x="508631" y="266345"/>
                  </a:lnTo>
                  <a:lnTo>
                    <a:pt x="508631" y="372691"/>
                  </a:lnTo>
                  <a:lnTo>
                    <a:pt x="676330" y="372691"/>
                  </a:lnTo>
                  <a:lnTo>
                    <a:pt x="676330" y="266345"/>
                  </a:lnTo>
                  <a:lnTo>
                    <a:pt x="685714" y="266345"/>
                  </a:lnTo>
                  <a:lnTo>
                    <a:pt x="695338" y="266345"/>
                  </a:lnTo>
                  <a:lnTo>
                    <a:pt x="704721" y="266345"/>
                  </a:lnTo>
                  <a:lnTo>
                    <a:pt x="704721" y="0"/>
                  </a:lnTo>
                  <a:lnTo>
                    <a:pt x="812030" y="0"/>
                  </a:lnTo>
                  <a:lnTo>
                    <a:pt x="812030" y="266345"/>
                  </a:lnTo>
                  <a:lnTo>
                    <a:pt x="1183518" y="266345"/>
                  </a:lnTo>
                  <a:lnTo>
                    <a:pt x="1187368" y="266345"/>
                  </a:lnTo>
                </a:path>
              </a:pathLst>
            </a:custGeom>
            <a:ln w="7218">
              <a:solidFill>
                <a:srgbClr val="7FF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48799" y="853190"/>
              <a:ext cx="1247140" cy="866140"/>
            </a:xfrm>
            <a:custGeom>
              <a:avLst/>
              <a:gdLst/>
              <a:ahLst/>
              <a:cxnLst/>
              <a:rect l="l" t="t" r="r" b="b"/>
              <a:pathLst>
                <a:path w="1247139" h="866139">
                  <a:moveTo>
                    <a:pt x="0" y="0"/>
                  </a:moveTo>
                  <a:lnTo>
                    <a:pt x="0" y="865684"/>
                  </a:lnTo>
                  <a:lnTo>
                    <a:pt x="1246796" y="865684"/>
                  </a:lnTo>
                  <a:lnTo>
                    <a:pt x="124679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389272" y="3369695"/>
            <a:ext cx="9334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60" dirty="0">
                <a:latin typeface="Arial"/>
                <a:cs typeface="Arial"/>
              </a:rPr>
              <a:t>7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Beam</a:t>
            </a:r>
            <a:r>
              <a:rPr spc="80" dirty="0"/>
              <a:t> </a:t>
            </a:r>
            <a:r>
              <a:rPr dirty="0"/>
              <a:t>envelopes</a:t>
            </a:r>
            <a:r>
              <a:rPr spc="80" dirty="0"/>
              <a:t> </a:t>
            </a:r>
            <a:r>
              <a:rPr dirty="0"/>
              <a:t>vs.</a:t>
            </a:r>
            <a:r>
              <a:rPr spc="80" dirty="0"/>
              <a:t> </a:t>
            </a:r>
            <a:r>
              <a:rPr dirty="0"/>
              <a:t>magnification</a:t>
            </a:r>
            <a:r>
              <a:rPr spc="85" dirty="0"/>
              <a:t> </a:t>
            </a:r>
            <a:r>
              <a:rPr spc="-10" dirty="0"/>
              <a:t>(zoom)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15847" y="671295"/>
            <a:ext cx="3749040" cy="1939925"/>
            <a:chOff x="515847" y="671295"/>
            <a:chExt cx="3749040" cy="1939925"/>
          </a:xfrm>
        </p:grpSpPr>
        <p:sp>
          <p:nvSpPr>
            <p:cNvPr id="4" name="object 4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1763368"/>
                  </a:moveTo>
                  <a:lnTo>
                    <a:pt x="15157" y="1763368"/>
                  </a:lnTo>
                </a:path>
                <a:path w="3741420" h="1939925">
                  <a:moveTo>
                    <a:pt x="3741112" y="1763368"/>
                  </a:moveTo>
                  <a:lnTo>
                    <a:pt x="3725954" y="1763368"/>
                  </a:lnTo>
                </a:path>
                <a:path w="3741420" h="1939925">
                  <a:moveTo>
                    <a:pt x="0" y="1469593"/>
                  </a:moveTo>
                  <a:lnTo>
                    <a:pt x="15157" y="1469593"/>
                  </a:lnTo>
                </a:path>
                <a:path w="3741420" h="1939925">
                  <a:moveTo>
                    <a:pt x="3741112" y="1469593"/>
                  </a:moveTo>
                  <a:lnTo>
                    <a:pt x="3725954" y="1469593"/>
                  </a:lnTo>
                </a:path>
                <a:path w="3741420" h="1939925">
                  <a:moveTo>
                    <a:pt x="0" y="1175578"/>
                  </a:moveTo>
                  <a:lnTo>
                    <a:pt x="15157" y="1175578"/>
                  </a:lnTo>
                </a:path>
                <a:path w="3741420" h="1939925">
                  <a:moveTo>
                    <a:pt x="3741112" y="1175578"/>
                  </a:moveTo>
                  <a:lnTo>
                    <a:pt x="3725954" y="1175578"/>
                  </a:lnTo>
                </a:path>
                <a:path w="3741420" h="1939925">
                  <a:moveTo>
                    <a:pt x="0" y="881804"/>
                  </a:moveTo>
                  <a:lnTo>
                    <a:pt x="15157" y="881804"/>
                  </a:lnTo>
                </a:path>
                <a:path w="3741420" h="1939925">
                  <a:moveTo>
                    <a:pt x="3741112" y="881804"/>
                  </a:moveTo>
                  <a:lnTo>
                    <a:pt x="3725954" y="881804"/>
                  </a:lnTo>
                </a:path>
                <a:path w="3741420" h="1939925">
                  <a:moveTo>
                    <a:pt x="0" y="587789"/>
                  </a:moveTo>
                  <a:lnTo>
                    <a:pt x="15157" y="587789"/>
                  </a:lnTo>
                </a:path>
                <a:path w="3741420" h="1939925">
                  <a:moveTo>
                    <a:pt x="3741112" y="587789"/>
                  </a:moveTo>
                  <a:lnTo>
                    <a:pt x="3725954" y="587789"/>
                  </a:lnTo>
                </a:path>
                <a:path w="3741420" h="1939925">
                  <a:moveTo>
                    <a:pt x="0" y="294015"/>
                  </a:moveTo>
                  <a:lnTo>
                    <a:pt x="15157" y="294015"/>
                  </a:lnTo>
                </a:path>
                <a:path w="3741420" h="1939925">
                  <a:moveTo>
                    <a:pt x="3741112" y="294015"/>
                  </a:moveTo>
                  <a:lnTo>
                    <a:pt x="3725954" y="294015"/>
                  </a:lnTo>
                </a:path>
                <a:path w="3741420" h="1939925">
                  <a:moveTo>
                    <a:pt x="0" y="0"/>
                  </a:moveTo>
                  <a:lnTo>
                    <a:pt x="15157" y="0"/>
                  </a:lnTo>
                </a:path>
                <a:path w="3741420" h="1939925">
                  <a:moveTo>
                    <a:pt x="3741112" y="0"/>
                  </a:moveTo>
                  <a:lnTo>
                    <a:pt x="3725954" y="0"/>
                  </a:lnTo>
                </a:path>
                <a:path w="3741420" h="1939925">
                  <a:moveTo>
                    <a:pt x="267308" y="1939729"/>
                  </a:moveTo>
                  <a:lnTo>
                    <a:pt x="267308" y="1924571"/>
                  </a:lnTo>
                </a:path>
                <a:path w="3741420" h="1939925">
                  <a:moveTo>
                    <a:pt x="267308" y="0"/>
                  </a:moveTo>
                  <a:lnTo>
                    <a:pt x="267308" y="15157"/>
                  </a:lnTo>
                </a:path>
                <a:path w="3741420" h="1939925">
                  <a:moveTo>
                    <a:pt x="801684" y="1939729"/>
                  </a:moveTo>
                  <a:lnTo>
                    <a:pt x="801684" y="1924571"/>
                  </a:lnTo>
                </a:path>
                <a:path w="3741420" h="1939925">
                  <a:moveTo>
                    <a:pt x="801684" y="0"/>
                  </a:moveTo>
                  <a:lnTo>
                    <a:pt x="801684" y="15157"/>
                  </a:lnTo>
                </a:path>
                <a:path w="3741420" h="1939925">
                  <a:moveTo>
                    <a:pt x="1336060" y="1939729"/>
                  </a:moveTo>
                  <a:lnTo>
                    <a:pt x="1336060" y="1924571"/>
                  </a:lnTo>
                </a:path>
                <a:path w="3741420" h="1939925">
                  <a:moveTo>
                    <a:pt x="1336060" y="0"/>
                  </a:moveTo>
                  <a:lnTo>
                    <a:pt x="1336060" y="15157"/>
                  </a:lnTo>
                </a:path>
                <a:path w="3741420" h="1939925">
                  <a:moveTo>
                    <a:pt x="1870676" y="1939729"/>
                  </a:moveTo>
                  <a:lnTo>
                    <a:pt x="1870676" y="1924571"/>
                  </a:lnTo>
                </a:path>
                <a:path w="3741420" h="1939925">
                  <a:moveTo>
                    <a:pt x="1870676" y="0"/>
                  </a:moveTo>
                  <a:lnTo>
                    <a:pt x="1870676" y="15157"/>
                  </a:lnTo>
                </a:path>
                <a:path w="3741420" h="1939925">
                  <a:moveTo>
                    <a:pt x="2405052" y="1939729"/>
                  </a:moveTo>
                  <a:lnTo>
                    <a:pt x="2405052" y="1924571"/>
                  </a:lnTo>
                </a:path>
                <a:path w="3741420" h="1939925">
                  <a:moveTo>
                    <a:pt x="2405052" y="0"/>
                  </a:moveTo>
                  <a:lnTo>
                    <a:pt x="2405052" y="15157"/>
                  </a:lnTo>
                </a:path>
                <a:path w="3741420" h="1939925">
                  <a:moveTo>
                    <a:pt x="2939428" y="1939729"/>
                  </a:moveTo>
                  <a:lnTo>
                    <a:pt x="2939428" y="1924571"/>
                  </a:lnTo>
                </a:path>
                <a:path w="3741420" h="1939925">
                  <a:moveTo>
                    <a:pt x="2939428" y="0"/>
                  </a:moveTo>
                  <a:lnTo>
                    <a:pt x="2939428" y="15157"/>
                  </a:lnTo>
                </a:path>
                <a:path w="3741420" h="1939925">
                  <a:moveTo>
                    <a:pt x="3473804" y="1939729"/>
                  </a:moveTo>
                  <a:lnTo>
                    <a:pt x="3473804" y="1924571"/>
                  </a:lnTo>
                </a:path>
                <a:path w="3741420" h="1939925">
                  <a:moveTo>
                    <a:pt x="3473804" y="0"/>
                  </a:moveTo>
                  <a:lnTo>
                    <a:pt x="3473804" y="151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9657" y="2434663"/>
              <a:ext cx="3741420" cy="0"/>
            </a:xfrm>
            <a:custGeom>
              <a:avLst/>
              <a:gdLst/>
              <a:ahLst/>
              <a:cxnLst/>
              <a:rect l="l" t="t" r="r" b="b"/>
              <a:pathLst>
                <a:path w="3741420">
                  <a:moveTo>
                    <a:pt x="0" y="0"/>
                  </a:moveTo>
                  <a:lnTo>
                    <a:pt x="3741112" y="0"/>
                  </a:lnTo>
                </a:path>
              </a:pathLst>
            </a:custGeom>
            <a:ln w="7218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0"/>
                  </a:moveTo>
                  <a:lnTo>
                    <a:pt x="0" y="1939729"/>
                  </a:lnTo>
                  <a:lnTo>
                    <a:pt x="3741112" y="1939729"/>
                  </a:lnTo>
                  <a:lnTo>
                    <a:pt x="37411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79919" y="2051196"/>
            <a:ext cx="83185" cy="4578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9919" y="1757181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4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9919" y="1463407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6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9919" y="1169392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8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2175" y="875617"/>
            <a:ext cx="14097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10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2175" y="581602"/>
            <a:ext cx="14097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12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8419" y="2636820"/>
            <a:ext cx="23749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400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02795" y="2636820"/>
            <a:ext cx="23749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200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28581" y="2636820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39829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400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74205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600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08581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800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51014" y="654504"/>
            <a:ext cx="88011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10" dirty="0">
                <a:latin typeface="Times New Roman"/>
                <a:cs typeface="Times New Roman"/>
              </a:rPr>
              <a:t>magnification=1/4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838874" y="682643"/>
            <a:ext cx="2356485" cy="1932305"/>
            <a:chOff x="1838874" y="682643"/>
            <a:chExt cx="2356485" cy="1932305"/>
          </a:xfrm>
        </p:grpSpPr>
        <p:sp>
          <p:nvSpPr>
            <p:cNvPr id="21" name="object 21"/>
            <p:cNvSpPr/>
            <p:nvPr/>
          </p:nvSpPr>
          <p:spPr>
            <a:xfrm>
              <a:off x="2790453" y="686453"/>
              <a:ext cx="1401445" cy="462280"/>
            </a:xfrm>
            <a:custGeom>
              <a:avLst/>
              <a:gdLst/>
              <a:ahLst/>
              <a:cxnLst/>
              <a:rect l="l" t="t" r="r" b="b"/>
              <a:pathLst>
                <a:path w="1401445" h="462280">
                  <a:moveTo>
                    <a:pt x="0" y="461954"/>
                  </a:moveTo>
                  <a:lnTo>
                    <a:pt x="0" y="0"/>
                  </a:lnTo>
                  <a:lnTo>
                    <a:pt x="1401022" y="0"/>
                  </a:lnTo>
                  <a:lnTo>
                    <a:pt x="1401022" y="461954"/>
                  </a:lnTo>
                  <a:lnTo>
                    <a:pt x="0" y="461954"/>
                  </a:lnTo>
                  <a:close/>
                </a:path>
              </a:pathLst>
            </a:custGeom>
            <a:ln w="72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8874" y="1955144"/>
              <a:ext cx="2282105" cy="65948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790453" y="801941"/>
              <a:ext cx="1401445" cy="0"/>
            </a:xfrm>
            <a:custGeom>
              <a:avLst/>
              <a:gdLst/>
              <a:ahLst/>
              <a:cxnLst/>
              <a:rect l="l" t="t" r="r" b="b"/>
              <a:pathLst>
                <a:path w="1401445">
                  <a:moveTo>
                    <a:pt x="0" y="0"/>
                  </a:moveTo>
                  <a:lnTo>
                    <a:pt x="1401022" y="0"/>
                  </a:lnTo>
                </a:path>
              </a:pathLst>
            </a:custGeom>
            <a:ln w="72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817592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slit.A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5247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90013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50885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Q3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98841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Q4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017291" y="2177271"/>
            <a:ext cx="130175" cy="233679"/>
          </a:xfrm>
          <a:prstGeom prst="rect">
            <a:avLst/>
          </a:prstGeom>
        </p:spPr>
        <p:txBody>
          <a:bodyPr vert="vert270" wrap="square" lIns="0" tIns="22225" rIns="0" bIns="0" rtlCol="0">
            <a:spAutoFit/>
          </a:bodyPr>
          <a:lstStyle/>
          <a:p>
            <a:pPr marL="12700" marR="5080">
              <a:lnSpc>
                <a:spcPct val="68100"/>
              </a:lnSpc>
              <a:spcBef>
                <a:spcPts val="175"/>
              </a:spcBef>
            </a:pPr>
            <a:r>
              <a:rPr sz="450" spc="-10" dirty="0">
                <a:latin typeface="Courier New"/>
                <a:cs typeface="Courier New"/>
              </a:rPr>
              <a:t>slit.B </a:t>
            </a:r>
            <a:r>
              <a:rPr sz="450" spc="-25" dirty="0">
                <a:latin typeface="Courier New"/>
                <a:cs typeface="Courier New"/>
              </a:rPr>
              <a:t>Q5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30945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entry----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82855" y="2107978"/>
            <a:ext cx="83185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dipole.1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34765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exit-----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948419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Centre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62314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entry----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13983" y="2107978"/>
            <a:ext cx="83185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dipole.2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665893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exit-----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832870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Q5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79787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slit.D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908660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Q4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45953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Q3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007066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04435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079246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slit.E</a:t>
            </a:r>
            <a:endParaRPr sz="450">
              <a:latin typeface="Courier New"/>
              <a:cs typeface="Courier New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3826042" y="855876"/>
            <a:ext cx="300355" cy="123189"/>
            <a:chOff x="3826042" y="855876"/>
            <a:chExt cx="300355" cy="123189"/>
          </a:xfrm>
        </p:grpSpPr>
        <p:sp>
          <p:nvSpPr>
            <p:cNvPr id="45" name="object 45"/>
            <p:cNvSpPr/>
            <p:nvPr/>
          </p:nvSpPr>
          <p:spPr>
            <a:xfrm>
              <a:off x="3829852" y="859686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829852" y="975175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3023056" y="769993"/>
            <a:ext cx="750570" cy="3949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ts val="994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x-</a:t>
            </a:r>
            <a:r>
              <a:rPr sz="900" spc="-10" dirty="0">
                <a:latin typeface="Times New Roman"/>
                <a:cs typeface="Times New Roman"/>
              </a:rPr>
              <a:t>envelope/cm</a:t>
            </a:r>
            <a:endParaRPr sz="900">
              <a:latin typeface="Times New Roman"/>
              <a:cs typeface="Times New Roman"/>
            </a:endParaRPr>
          </a:p>
          <a:p>
            <a:pPr marL="188595" marR="5080" indent="-176530">
              <a:lnSpc>
                <a:spcPts val="910"/>
              </a:lnSpc>
              <a:spcBef>
                <a:spcPts val="85"/>
              </a:spcBef>
            </a:pPr>
            <a:r>
              <a:rPr sz="900" dirty="0">
                <a:latin typeface="Times New Roman"/>
                <a:cs typeface="Times New Roman"/>
              </a:rPr>
              <a:t>-y-</a:t>
            </a:r>
            <a:r>
              <a:rPr sz="900" spc="-10" dirty="0">
                <a:latin typeface="Times New Roman"/>
                <a:cs typeface="Times New Roman"/>
              </a:rPr>
              <a:t>envelope/cm </a:t>
            </a:r>
            <a:r>
              <a:rPr sz="900" dirty="0">
                <a:latin typeface="Times New Roman"/>
                <a:cs typeface="Times New Roman"/>
              </a:rPr>
              <a:t>focal </a:t>
            </a:r>
            <a:r>
              <a:rPr sz="900" spc="-10" dirty="0">
                <a:latin typeface="Times New Roman"/>
                <a:cs typeface="Times New Roman"/>
              </a:rPr>
              <a:t>power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519657" y="671295"/>
            <a:ext cx="3741420" cy="1939925"/>
            <a:chOff x="519657" y="671295"/>
            <a:chExt cx="3741420" cy="1939925"/>
          </a:xfrm>
        </p:grpSpPr>
        <p:sp>
          <p:nvSpPr>
            <p:cNvPr id="49" name="object 49"/>
            <p:cNvSpPr/>
            <p:nvPr/>
          </p:nvSpPr>
          <p:spPr>
            <a:xfrm>
              <a:off x="3829852" y="1090663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7FF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0"/>
                  </a:moveTo>
                  <a:lnTo>
                    <a:pt x="0" y="1939729"/>
                  </a:lnTo>
                  <a:lnTo>
                    <a:pt x="3741112" y="1939729"/>
                  </a:lnTo>
                  <a:lnTo>
                    <a:pt x="37411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2101553" y="2602174"/>
            <a:ext cx="577215" cy="37211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9209" algn="ctr">
              <a:lnSpc>
                <a:spcPct val="100000"/>
              </a:lnSpc>
              <a:spcBef>
                <a:spcPts val="380"/>
              </a:spcBef>
            </a:pPr>
            <a:r>
              <a:rPr sz="900" spc="-25" dirty="0">
                <a:latin typeface="Times New Roman"/>
                <a:cs typeface="Times New Roman"/>
              </a:rPr>
              <a:t>200</a:t>
            </a:r>
            <a:endParaRPr sz="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900" spc="-10" dirty="0">
                <a:latin typeface="Times New Roman"/>
                <a:cs typeface="Times New Roman"/>
              </a:rPr>
              <a:t>distance/cm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48799" y="853190"/>
            <a:ext cx="1247140" cy="866140"/>
          </a:xfrm>
          <a:custGeom>
            <a:avLst/>
            <a:gdLst/>
            <a:ahLst/>
            <a:cxnLst/>
            <a:rect l="l" t="t" r="r" b="b"/>
            <a:pathLst>
              <a:path w="1247139" h="866139">
                <a:moveTo>
                  <a:pt x="0" y="793503"/>
                </a:moveTo>
                <a:lnTo>
                  <a:pt x="15157" y="793503"/>
                </a:lnTo>
              </a:path>
              <a:path w="1247139" h="866139">
                <a:moveTo>
                  <a:pt x="1246796" y="793503"/>
                </a:moveTo>
                <a:lnTo>
                  <a:pt x="1231639" y="793503"/>
                </a:lnTo>
              </a:path>
              <a:path w="1247139" h="866139">
                <a:moveTo>
                  <a:pt x="0" y="613293"/>
                </a:moveTo>
                <a:lnTo>
                  <a:pt x="15157" y="613293"/>
                </a:lnTo>
              </a:path>
              <a:path w="1247139" h="866139">
                <a:moveTo>
                  <a:pt x="1246796" y="613293"/>
                </a:moveTo>
                <a:lnTo>
                  <a:pt x="1231639" y="613293"/>
                </a:lnTo>
              </a:path>
              <a:path w="1247139" h="866139">
                <a:moveTo>
                  <a:pt x="0" y="432842"/>
                </a:moveTo>
                <a:lnTo>
                  <a:pt x="15157" y="432842"/>
                </a:lnTo>
              </a:path>
              <a:path w="1247139" h="866139">
                <a:moveTo>
                  <a:pt x="1246796" y="432842"/>
                </a:moveTo>
                <a:lnTo>
                  <a:pt x="1231639" y="432842"/>
                </a:lnTo>
              </a:path>
              <a:path w="1247139" h="866139">
                <a:moveTo>
                  <a:pt x="0" y="252390"/>
                </a:moveTo>
                <a:lnTo>
                  <a:pt x="15157" y="252390"/>
                </a:lnTo>
              </a:path>
              <a:path w="1247139" h="866139">
                <a:moveTo>
                  <a:pt x="1246796" y="252390"/>
                </a:moveTo>
                <a:lnTo>
                  <a:pt x="1231639" y="252390"/>
                </a:lnTo>
              </a:path>
              <a:path w="1247139" h="866139">
                <a:moveTo>
                  <a:pt x="0" y="72180"/>
                </a:moveTo>
                <a:lnTo>
                  <a:pt x="15157" y="72180"/>
                </a:lnTo>
              </a:path>
              <a:path w="1247139" h="866139">
                <a:moveTo>
                  <a:pt x="1246796" y="72180"/>
                </a:moveTo>
                <a:lnTo>
                  <a:pt x="1231639" y="72180"/>
                </a:lnTo>
              </a:path>
              <a:path w="1247139" h="866139">
                <a:moveTo>
                  <a:pt x="59428" y="865684"/>
                </a:moveTo>
                <a:lnTo>
                  <a:pt x="59428" y="850526"/>
                </a:lnTo>
              </a:path>
              <a:path w="1247139" h="866139">
                <a:moveTo>
                  <a:pt x="59428" y="0"/>
                </a:moveTo>
                <a:lnTo>
                  <a:pt x="59428" y="15157"/>
                </a:lnTo>
              </a:path>
              <a:path w="1247139" h="866139">
                <a:moveTo>
                  <a:pt x="296902" y="865684"/>
                </a:moveTo>
                <a:lnTo>
                  <a:pt x="296902" y="850526"/>
                </a:lnTo>
              </a:path>
              <a:path w="1247139" h="866139">
                <a:moveTo>
                  <a:pt x="296902" y="0"/>
                </a:moveTo>
                <a:lnTo>
                  <a:pt x="296902" y="15157"/>
                </a:lnTo>
              </a:path>
              <a:path w="1247139" h="866139">
                <a:moveTo>
                  <a:pt x="534375" y="865684"/>
                </a:moveTo>
                <a:lnTo>
                  <a:pt x="534375" y="850526"/>
                </a:lnTo>
              </a:path>
              <a:path w="1247139" h="866139">
                <a:moveTo>
                  <a:pt x="534375" y="0"/>
                </a:moveTo>
                <a:lnTo>
                  <a:pt x="534375" y="15157"/>
                </a:lnTo>
              </a:path>
              <a:path w="1247139" h="866139">
                <a:moveTo>
                  <a:pt x="771849" y="865684"/>
                </a:moveTo>
                <a:lnTo>
                  <a:pt x="771849" y="850526"/>
                </a:lnTo>
              </a:path>
              <a:path w="1247139" h="866139">
                <a:moveTo>
                  <a:pt x="771849" y="0"/>
                </a:moveTo>
                <a:lnTo>
                  <a:pt x="771849" y="15157"/>
                </a:lnTo>
              </a:path>
              <a:path w="1247139" h="866139">
                <a:moveTo>
                  <a:pt x="1009323" y="865684"/>
                </a:moveTo>
                <a:lnTo>
                  <a:pt x="1009323" y="850526"/>
                </a:lnTo>
              </a:path>
              <a:path w="1247139" h="866139">
                <a:moveTo>
                  <a:pt x="1009323" y="0"/>
                </a:moveTo>
                <a:lnTo>
                  <a:pt x="1009323" y="15157"/>
                </a:lnTo>
              </a:path>
              <a:path w="1247139" h="866139">
                <a:moveTo>
                  <a:pt x="1246796" y="865684"/>
                </a:moveTo>
                <a:lnTo>
                  <a:pt x="1246796" y="850526"/>
                </a:lnTo>
              </a:path>
              <a:path w="1247139" h="866139">
                <a:moveTo>
                  <a:pt x="1246796" y="0"/>
                </a:moveTo>
                <a:lnTo>
                  <a:pt x="1246796" y="151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583989" y="1154475"/>
            <a:ext cx="208279" cy="567055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39"/>
              </a:spcBef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4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0.5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35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5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22445" y="794054"/>
            <a:ext cx="170180" cy="38608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34"/>
              </a:spcBef>
            </a:pPr>
            <a:r>
              <a:rPr sz="900" spc="-5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40"/>
              </a:spcBef>
            </a:pPr>
            <a:r>
              <a:rPr sz="900" spc="-25" dirty="0">
                <a:latin typeface="Times New Roman"/>
                <a:cs typeface="Times New Roman"/>
              </a:rPr>
              <a:t>0.5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81092" y="1744670"/>
            <a:ext cx="132842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979" algn="l"/>
              </a:tabLst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r>
              <a:rPr sz="900" dirty="0">
                <a:latin typeface="Times New Roman"/>
                <a:cs typeface="Times New Roman"/>
              </a:rPr>
              <a:t>	20</a:t>
            </a:r>
            <a:r>
              <a:rPr sz="900" spc="254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40</a:t>
            </a:r>
            <a:r>
              <a:rPr sz="900" spc="260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60</a:t>
            </a:r>
            <a:r>
              <a:rPr sz="900" spc="260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80</a:t>
            </a:r>
            <a:r>
              <a:rPr sz="900" spc="145" dirty="0">
                <a:latin typeface="Times New Roman"/>
                <a:cs typeface="Times New Roman"/>
              </a:rPr>
              <a:t>  </a:t>
            </a:r>
            <a:r>
              <a:rPr sz="900" spc="-25" dirty="0">
                <a:latin typeface="Times New Roman"/>
                <a:cs typeface="Times New Roman"/>
              </a:rPr>
              <a:t>100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844989" y="853190"/>
            <a:ext cx="1254760" cy="866140"/>
            <a:chOff x="844989" y="853190"/>
            <a:chExt cx="1254760" cy="866140"/>
          </a:xfrm>
        </p:grpSpPr>
        <p:sp>
          <p:nvSpPr>
            <p:cNvPr id="57" name="object 57"/>
            <p:cNvSpPr/>
            <p:nvPr/>
          </p:nvSpPr>
          <p:spPr>
            <a:xfrm>
              <a:off x="848799" y="1286032"/>
              <a:ext cx="1247140" cy="0"/>
            </a:xfrm>
            <a:custGeom>
              <a:avLst/>
              <a:gdLst/>
              <a:ahLst/>
              <a:cxnLst/>
              <a:rect l="l" t="t" r="r" b="b"/>
              <a:pathLst>
                <a:path w="1247139">
                  <a:moveTo>
                    <a:pt x="0" y="0"/>
                  </a:moveTo>
                  <a:lnTo>
                    <a:pt x="1246796" y="0"/>
                  </a:lnTo>
                </a:path>
              </a:pathLst>
            </a:custGeom>
            <a:ln w="7218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48799" y="853190"/>
              <a:ext cx="1247140" cy="866140"/>
            </a:xfrm>
            <a:custGeom>
              <a:avLst/>
              <a:gdLst/>
              <a:ahLst/>
              <a:cxnLst/>
              <a:rect l="l" t="t" r="r" b="b"/>
              <a:pathLst>
                <a:path w="1247139" h="866139">
                  <a:moveTo>
                    <a:pt x="0" y="0"/>
                  </a:moveTo>
                  <a:lnTo>
                    <a:pt x="0" y="865684"/>
                  </a:lnTo>
                  <a:lnTo>
                    <a:pt x="1246796" y="865684"/>
                  </a:lnTo>
                  <a:lnTo>
                    <a:pt x="124679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861636" y="905933"/>
            <a:ext cx="102870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10" dirty="0">
                <a:latin typeface="Courier New"/>
                <a:cs typeface="Courier New"/>
              </a:rPr>
              <a:t>slit.A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16824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Q1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82599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Q2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453997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Q3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620012" y="905933"/>
            <a:ext cx="231140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Q4</a:t>
            </a:r>
            <a:endParaRPr sz="6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600" spc="-10" dirty="0">
                <a:latin typeface="Courier New"/>
                <a:cs typeface="Courier New"/>
              </a:rPr>
              <a:t>slit.B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956133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Q5</a:t>
            </a:r>
            <a:endParaRPr sz="600">
              <a:latin typeface="Courier New"/>
              <a:cs typeface="Courier New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848799" y="853190"/>
            <a:ext cx="1250950" cy="866140"/>
            <a:chOff x="848799" y="853190"/>
            <a:chExt cx="1250950" cy="866140"/>
          </a:xfrm>
        </p:grpSpPr>
        <p:sp>
          <p:nvSpPr>
            <p:cNvPr id="66" name="object 66"/>
            <p:cNvSpPr/>
            <p:nvPr/>
          </p:nvSpPr>
          <p:spPr>
            <a:xfrm>
              <a:off x="908228" y="1120738"/>
              <a:ext cx="1187450" cy="159385"/>
            </a:xfrm>
            <a:custGeom>
              <a:avLst/>
              <a:gdLst/>
              <a:ahLst/>
              <a:cxnLst/>
              <a:rect l="l" t="t" r="r" b="b"/>
              <a:pathLst>
                <a:path w="1187450" h="159384">
                  <a:moveTo>
                    <a:pt x="0" y="141233"/>
                  </a:moveTo>
                  <a:lnTo>
                    <a:pt x="22616" y="141233"/>
                  </a:lnTo>
                  <a:lnTo>
                    <a:pt x="33684" y="140992"/>
                  </a:lnTo>
                  <a:lnTo>
                    <a:pt x="44992" y="140511"/>
                  </a:lnTo>
                  <a:lnTo>
                    <a:pt x="56300" y="140030"/>
                  </a:lnTo>
                  <a:lnTo>
                    <a:pt x="67609" y="139548"/>
                  </a:lnTo>
                  <a:lnTo>
                    <a:pt x="78917" y="139067"/>
                  </a:lnTo>
                  <a:lnTo>
                    <a:pt x="90225" y="138345"/>
                  </a:lnTo>
                  <a:lnTo>
                    <a:pt x="101533" y="137624"/>
                  </a:lnTo>
                  <a:lnTo>
                    <a:pt x="112120" y="136661"/>
                  </a:lnTo>
                  <a:lnTo>
                    <a:pt x="122947" y="135699"/>
                  </a:lnTo>
                  <a:lnTo>
                    <a:pt x="165774" y="130646"/>
                  </a:lnTo>
                  <a:lnTo>
                    <a:pt x="176601" y="128962"/>
                  </a:lnTo>
                  <a:lnTo>
                    <a:pt x="187428" y="127278"/>
                  </a:lnTo>
                  <a:lnTo>
                    <a:pt x="198015" y="125593"/>
                  </a:lnTo>
                  <a:lnTo>
                    <a:pt x="208842" y="123428"/>
                  </a:lnTo>
                  <a:lnTo>
                    <a:pt x="218225" y="121744"/>
                  </a:lnTo>
                  <a:lnTo>
                    <a:pt x="227849" y="120060"/>
                  </a:lnTo>
                  <a:lnTo>
                    <a:pt x="237233" y="118135"/>
                  </a:lnTo>
                  <a:lnTo>
                    <a:pt x="247578" y="116210"/>
                  </a:lnTo>
                  <a:lnTo>
                    <a:pt x="258165" y="114526"/>
                  </a:lnTo>
                  <a:lnTo>
                    <a:pt x="268511" y="112842"/>
                  </a:lnTo>
                  <a:lnTo>
                    <a:pt x="279097" y="111639"/>
                  </a:lnTo>
                  <a:lnTo>
                    <a:pt x="320962" y="108270"/>
                  </a:lnTo>
                  <a:lnTo>
                    <a:pt x="331548" y="108030"/>
                  </a:lnTo>
                  <a:lnTo>
                    <a:pt x="341894" y="107789"/>
                  </a:lnTo>
                  <a:lnTo>
                    <a:pt x="352481" y="108030"/>
                  </a:lnTo>
                  <a:lnTo>
                    <a:pt x="362827" y="108511"/>
                  </a:lnTo>
                  <a:lnTo>
                    <a:pt x="373413" y="108992"/>
                  </a:lnTo>
                  <a:lnTo>
                    <a:pt x="383759" y="109954"/>
                  </a:lnTo>
                  <a:lnTo>
                    <a:pt x="394345" y="110917"/>
                  </a:lnTo>
                  <a:lnTo>
                    <a:pt x="404932" y="112120"/>
                  </a:lnTo>
                  <a:lnTo>
                    <a:pt x="416481" y="113563"/>
                  </a:lnTo>
                  <a:lnTo>
                    <a:pt x="427789" y="115007"/>
                  </a:lnTo>
                  <a:lnTo>
                    <a:pt x="439338" y="116451"/>
                  </a:lnTo>
                  <a:lnTo>
                    <a:pt x="508631" y="125112"/>
                  </a:lnTo>
                  <a:lnTo>
                    <a:pt x="519218" y="125834"/>
                  </a:lnTo>
                  <a:lnTo>
                    <a:pt x="529563" y="126796"/>
                  </a:lnTo>
                  <a:lnTo>
                    <a:pt x="540150" y="127518"/>
                  </a:lnTo>
                  <a:lnTo>
                    <a:pt x="550496" y="127759"/>
                  </a:lnTo>
                  <a:lnTo>
                    <a:pt x="561082" y="127999"/>
                  </a:lnTo>
                  <a:lnTo>
                    <a:pt x="571428" y="127759"/>
                  </a:lnTo>
                  <a:lnTo>
                    <a:pt x="582015" y="127518"/>
                  </a:lnTo>
                  <a:lnTo>
                    <a:pt x="623879" y="123909"/>
                  </a:lnTo>
                  <a:lnTo>
                    <a:pt x="665744" y="116210"/>
                  </a:lnTo>
                  <a:lnTo>
                    <a:pt x="685714" y="111157"/>
                  </a:lnTo>
                  <a:lnTo>
                    <a:pt x="695338" y="108751"/>
                  </a:lnTo>
                  <a:lnTo>
                    <a:pt x="704721" y="106105"/>
                  </a:lnTo>
                  <a:lnTo>
                    <a:pt x="715308" y="104661"/>
                  </a:lnTo>
                  <a:lnTo>
                    <a:pt x="726135" y="102977"/>
                  </a:lnTo>
                  <a:lnTo>
                    <a:pt x="736962" y="102496"/>
                  </a:lnTo>
                  <a:lnTo>
                    <a:pt x="747548" y="102977"/>
                  </a:lnTo>
                  <a:lnTo>
                    <a:pt x="758375" y="104180"/>
                  </a:lnTo>
                  <a:lnTo>
                    <a:pt x="801202" y="118857"/>
                  </a:lnTo>
                  <a:lnTo>
                    <a:pt x="812030" y="124390"/>
                  </a:lnTo>
                  <a:lnTo>
                    <a:pt x="822616" y="129443"/>
                  </a:lnTo>
                  <a:lnTo>
                    <a:pt x="833443" y="135218"/>
                  </a:lnTo>
                  <a:lnTo>
                    <a:pt x="844030" y="140992"/>
                  </a:lnTo>
                  <a:lnTo>
                    <a:pt x="854616" y="146766"/>
                  </a:lnTo>
                  <a:lnTo>
                    <a:pt x="865202" y="152060"/>
                  </a:lnTo>
                  <a:lnTo>
                    <a:pt x="876030" y="156872"/>
                  </a:lnTo>
                  <a:lnTo>
                    <a:pt x="886616" y="159278"/>
                  </a:lnTo>
                  <a:lnTo>
                    <a:pt x="897443" y="156872"/>
                  </a:lnTo>
                  <a:lnTo>
                    <a:pt x="908270" y="152060"/>
                  </a:lnTo>
                  <a:lnTo>
                    <a:pt x="919097" y="146526"/>
                  </a:lnTo>
                  <a:lnTo>
                    <a:pt x="929924" y="140751"/>
                  </a:lnTo>
                  <a:lnTo>
                    <a:pt x="940511" y="134977"/>
                  </a:lnTo>
                  <a:lnTo>
                    <a:pt x="951338" y="129203"/>
                  </a:lnTo>
                  <a:lnTo>
                    <a:pt x="962165" y="123428"/>
                  </a:lnTo>
                  <a:lnTo>
                    <a:pt x="972992" y="117413"/>
                  </a:lnTo>
                  <a:lnTo>
                    <a:pt x="983819" y="111639"/>
                  </a:lnTo>
                  <a:lnTo>
                    <a:pt x="994646" y="105624"/>
                  </a:lnTo>
                  <a:lnTo>
                    <a:pt x="1005473" y="99849"/>
                  </a:lnTo>
                  <a:lnTo>
                    <a:pt x="1016541" y="93593"/>
                  </a:lnTo>
                  <a:lnTo>
                    <a:pt x="1027608" y="87578"/>
                  </a:lnTo>
                  <a:lnTo>
                    <a:pt x="1038676" y="81563"/>
                  </a:lnTo>
                  <a:lnTo>
                    <a:pt x="1049984" y="75308"/>
                  </a:lnTo>
                  <a:lnTo>
                    <a:pt x="1061052" y="69293"/>
                  </a:lnTo>
                  <a:lnTo>
                    <a:pt x="1072120" y="63278"/>
                  </a:lnTo>
                  <a:lnTo>
                    <a:pt x="1083187" y="57022"/>
                  </a:lnTo>
                  <a:lnTo>
                    <a:pt x="1094496" y="51007"/>
                  </a:lnTo>
                  <a:lnTo>
                    <a:pt x="1105563" y="44751"/>
                  </a:lnTo>
                  <a:lnTo>
                    <a:pt x="1116631" y="38736"/>
                  </a:lnTo>
                  <a:lnTo>
                    <a:pt x="1127939" y="32481"/>
                  </a:lnTo>
                  <a:lnTo>
                    <a:pt x="1139007" y="26466"/>
                  </a:lnTo>
                  <a:lnTo>
                    <a:pt x="1150075" y="20451"/>
                  </a:lnTo>
                  <a:lnTo>
                    <a:pt x="1161142" y="14195"/>
                  </a:lnTo>
                  <a:lnTo>
                    <a:pt x="1172451" y="8180"/>
                  </a:lnTo>
                  <a:lnTo>
                    <a:pt x="1183518" y="1924"/>
                  </a:lnTo>
                  <a:lnTo>
                    <a:pt x="1187368" y="0"/>
                  </a:lnTo>
                </a:path>
              </a:pathLst>
            </a:custGeom>
            <a:ln w="721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08228" y="1350272"/>
              <a:ext cx="1187450" cy="228600"/>
            </a:xfrm>
            <a:custGeom>
              <a:avLst/>
              <a:gdLst/>
              <a:ahLst/>
              <a:cxnLst/>
              <a:rect l="l" t="t" r="r" b="b"/>
              <a:pathLst>
                <a:path w="1187450" h="228600">
                  <a:moveTo>
                    <a:pt x="0" y="87338"/>
                  </a:moveTo>
                  <a:lnTo>
                    <a:pt x="11308" y="89503"/>
                  </a:lnTo>
                  <a:lnTo>
                    <a:pt x="22616" y="91669"/>
                  </a:lnTo>
                  <a:lnTo>
                    <a:pt x="33684" y="93834"/>
                  </a:lnTo>
                  <a:lnTo>
                    <a:pt x="44992" y="95999"/>
                  </a:lnTo>
                  <a:lnTo>
                    <a:pt x="56300" y="98165"/>
                  </a:lnTo>
                  <a:lnTo>
                    <a:pt x="67609" y="100330"/>
                  </a:lnTo>
                  <a:lnTo>
                    <a:pt x="78917" y="102255"/>
                  </a:lnTo>
                  <a:lnTo>
                    <a:pt x="90225" y="104421"/>
                  </a:lnTo>
                  <a:lnTo>
                    <a:pt x="101533" y="106586"/>
                  </a:lnTo>
                  <a:lnTo>
                    <a:pt x="112120" y="108030"/>
                  </a:lnTo>
                  <a:lnTo>
                    <a:pt x="122947" y="109233"/>
                  </a:lnTo>
                  <a:lnTo>
                    <a:pt x="133774" y="110195"/>
                  </a:lnTo>
                  <a:lnTo>
                    <a:pt x="144360" y="110436"/>
                  </a:lnTo>
                  <a:lnTo>
                    <a:pt x="155187" y="110195"/>
                  </a:lnTo>
                  <a:lnTo>
                    <a:pt x="198015" y="104421"/>
                  </a:lnTo>
                  <a:lnTo>
                    <a:pt x="208842" y="101774"/>
                  </a:lnTo>
                  <a:lnTo>
                    <a:pt x="218225" y="99849"/>
                  </a:lnTo>
                  <a:lnTo>
                    <a:pt x="258165" y="90947"/>
                  </a:lnTo>
                  <a:lnTo>
                    <a:pt x="279097" y="89263"/>
                  </a:lnTo>
                  <a:lnTo>
                    <a:pt x="289684" y="89263"/>
                  </a:lnTo>
                  <a:lnTo>
                    <a:pt x="331548" y="95759"/>
                  </a:lnTo>
                  <a:lnTo>
                    <a:pt x="373413" y="112601"/>
                  </a:lnTo>
                  <a:lnTo>
                    <a:pt x="404932" y="132812"/>
                  </a:lnTo>
                  <a:lnTo>
                    <a:pt x="416481" y="140751"/>
                  </a:lnTo>
                  <a:lnTo>
                    <a:pt x="427789" y="149413"/>
                  </a:lnTo>
                  <a:lnTo>
                    <a:pt x="439338" y="158075"/>
                  </a:lnTo>
                  <a:lnTo>
                    <a:pt x="450887" y="166736"/>
                  </a:lnTo>
                  <a:lnTo>
                    <a:pt x="462436" y="175639"/>
                  </a:lnTo>
                  <a:lnTo>
                    <a:pt x="473984" y="184300"/>
                  </a:lnTo>
                  <a:lnTo>
                    <a:pt x="485533" y="192962"/>
                  </a:lnTo>
                  <a:lnTo>
                    <a:pt x="497082" y="201624"/>
                  </a:lnTo>
                  <a:lnTo>
                    <a:pt x="508631" y="210285"/>
                  </a:lnTo>
                  <a:lnTo>
                    <a:pt x="519218" y="216060"/>
                  </a:lnTo>
                  <a:lnTo>
                    <a:pt x="529563" y="221593"/>
                  </a:lnTo>
                  <a:lnTo>
                    <a:pt x="540150" y="225443"/>
                  </a:lnTo>
                  <a:lnTo>
                    <a:pt x="550496" y="227609"/>
                  </a:lnTo>
                  <a:lnTo>
                    <a:pt x="561082" y="228330"/>
                  </a:lnTo>
                  <a:lnTo>
                    <a:pt x="571428" y="227127"/>
                  </a:lnTo>
                  <a:lnTo>
                    <a:pt x="613533" y="206436"/>
                  </a:lnTo>
                  <a:lnTo>
                    <a:pt x="644811" y="174676"/>
                  </a:lnTo>
                  <a:lnTo>
                    <a:pt x="676330" y="130406"/>
                  </a:lnTo>
                  <a:lnTo>
                    <a:pt x="685714" y="116691"/>
                  </a:lnTo>
                  <a:lnTo>
                    <a:pt x="695338" y="101774"/>
                  </a:lnTo>
                  <a:lnTo>
                    <a:pt x="704721" y="87097"/>
                  </a:lnTo>
                  <a:lnTo>
                    <a:pt x="715308" y="73864"/>
                  </a:lnTo>
                  <a:lnTo>
                    <a:pt x="747548" y="39699"/>
                  </a:lnTo>
                  <a:lnTo>
                    <a:pt x="790616" y="16601"/>
                  </a:lnTo>
                  <a:lnTo>
                    <a:pt x="812030" y="12992"/>
                  </a:lnTo>
                  <a:lnTo>
                    <a:pt x="822616" y="11308"/>
                  </a:lnTo>
                  <a:lnTo>
                    <a:pt x="833443" y="10827"/>
                  </a:lnTo>
                  <a:lnTo>
                    <a:pt x="844030" y="10345"/>
                  </a:lnTo>
                  <a:lnTo>
                    <a:pt x="854616" y="9624"/>
                  </a:lnTo>
                  <a:lnTo>
                    <a:pt x="865202" y="9142"/>
                  </a:lnTo>
                  <a:lnTo>
                    <a:pt x="876030" y="8661"/>
                  </a:lnTo>
                  <a:lnTo>
                    <a:pt x="886616" y="8180"/>
                  </a:lnTo>
                  <a:lnTo>
                    <a:pt x="897443" y="7699"/>
                  </a:lnTo>
                  <a:lnTo>
                    <a:pt x="908270" y="7218"/>
                  </a:lnTo>
                  <a:lnTo>
                    <a:pt x="919097" y="6736"/>
                  </a:lnTo>
                  <a:lnTo>
                    <a:pt x="929924" y="6255"/>
                  </a:lnTo>
                  <a:lnTo>
                    <a:pt x="940511" y="5774"/>
                  </a:lnTo>
                  <a:lnTo>
                    <a:pt x="951338" y="5293"/>
                  </a:lnTo>
                  <a:lnTo>
                    <a:pt x="962165" y="4812"/>
                  </a:lnTo>
                  <a:lnTo>
                    <a:pt x="972992" y="4330"/>
                  </a:lnTo>
                  <a:lnTo>
                    <a:pt x="983819" y="4090"/>
                  </a:lnTo>
                  <a:lnTo>
                    <a:pt x="994646" y="3609"/>
                  </a:lnTo>
                  <a:lnTo>
                    <a:pt x="1005473" y="3368"/>
                  </a:lnTo>
                  <a:lnTo>
                    <a:pt x="1016541" y="2887"/>
                  </a:lnTo>
                  <a:lnTo>
                    <a:pt x="1027608" y="2646"/>
                  </a:lnTo>
                  <a:lnTo>
                    <a:pt x="1038676" y="2406"/>
                  </a:lnTo>
                  <a:lnTo>
                    <a:pt x="1049984" y="1924"/>
                  </a:lnTo>
                  <a:lnTo>
                    <a:pt x="1061052" y="1684"/>
                  </a:lnTo>
                  <a:lnTo>
                    <a:pt x="1072120" y="1443"/>
                  </a:lnTo>
                  <a:lnTo>
                    <a:pt x="1083187" y="1203"/>
                  </a:lnTo>
                  <a:lnTo>
                    <a:pt x="1094496" y="962"/>
                  </a:lnTo>
                  <a:lnTo>
                    <a:pt x="1105563" y="721"/>
                  </a:lnTo>
                  <a:lnTo>
                    <a:pt x="1116631" y="721"/>
                  </a:lnTo>
                  <a:lnTo>
                    <a:pt x="1127939" y="481"/>
                  </a:lnTo>
                  <a:lnTo>
                    <a:pt x="1139007" y="240"/>
                  </a:lnTo>
                  <a:lnTo>
                    <a:pt x="1150075" y="240"/>
                  </a:lnTo>
                  <a:lnTo>
                    <a:pt x="1161142" y="0"/>
                  </a:lnTo>
                  <a:lnTo>
                    <a:pt x="1172451" y="0"/>
                  </a:lnTo>
                  <a:lnTo>
                    <a:pt x="1183518" y="0"/>
                  </a:lnTo>
                  <a:lnTo>
                    <a:pt x="1187368" y="0"/>
                  </a:lnTo>
                </a:path>
              </a:pathLst>
            </a:custGeom>
            <a:ln w="7218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08228" y="1010543"/>
              <a:ext cx="1187450" cy="381635"/>
            </a:xfrm>
            <a:custGeom>
              <a:avLst/>
              <a:gdLst/>
              <a:ahLst/>
              <a:cxnLst/>
              <a:rect l="l" t="t" r="r" b="b"/>
              <a:pathLst>
                <a:path w="1187450" h="381634">
                  <a:moveTo>
                    <a:pt x="0" y="275488"/>
                  </a:moveTo>
                  <a:lnTo>
                    <a:pt x="101533" y="275488"/>
                  </a:lnTo>
                  <a:lnTo>
                    <a:pt x="101533" y="326255"/>
                  </a:lnTo>
                  <a:lnTo>
                    <a:pt x="208842" y="326255"/>
                  </a:lnTo>
                  <a:lnTo>
                    <a:pt x="208842" y="275488"/>
                  </a:lnTo>
                  <a:lnTo>
                    <a:pt x="218225" y="275488"/>
                  </a:lnTo>
                  <a:lnTo>
                    <a:pt x="227849" y="275488"/>
                  </a:lnTo>
                  <a:lnTo>
                    <a:pt x="237233" y="275488"/>
                  </a:lnTo>
                  <a:lnTo>
                    <a:pt x="237233" y="200421"/>
                  </a:lnTo>
                  <a:lnTo>
                    <a:pt x="247578" y="200421"/>
                  </a:lnTo>
                  <a:lnTo>
                    <a:pt x="404932" y="200421"/>
                  </a:lnTo>
                  <a:lnTo>
                    <a:pt x="404932" y="275488"/>
                  </a:lnTo>
                  <a:lnTo>
                    <a:pt x="508631" y="275488"/>
                  </a:lnTo>
                  <a:lnTo>
                    <a:pt x="508631" y="381593"/>
                  </a:lnTo>
                  <a:lnTo>
                    <a:pt x="676330" y="381593"/>
                  </a:lnTo>
                  <a:lnTo>
                    <a:pt x="676330" y="275488"/>
                  </a:lnTo>
                  <a:lnTo>
                    <a:pt x="685714" y="275488"/>
                  </a:lnTo>
                  <a:lnTo>
                    <a:pt x="695338" y="275488"/>
                  </a:lnTo>
                  <a:lnTo>
                    <a:pt x="704721" y="275488"/>
                  </a:lnTo>
                  <a:lnTo>
                    <a:pt x="704721" y="0"/>
                  </a:lnTo>
                  <a:lnTo>
                    <a:pt x="812030" y="0"/>
                  </a:lnTo>
                  <a:lnTo>
                    <a:pt x="812030" y="275488"/>
                  </a:lnTo>
                  <a:lnTo>
                    <a:pt x="1183518" y="275488"/>
                  </a:lnTo>
                  <a:lnTo>
                    <a:pt x="1187368" y="275488"/>
                  </a:lnTo>
                </a:path>
              </a:pathLst>
            </a:custGeom>
            <a:ln w="7218">
              <a:solidFill>
                <a:srgbClr val="7FF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48799" y="853190"/>
              <a:ext cx="1247140" cy="866140"/>
            </a:xfrm>
            <a:custGeom>
              <a:avLst/>
              <a:gdLst/>
              <a:ahLst/>
              <a:cxnLst/>
              <a:rect l="l" t="t" r="r" b="b"/>
              <a:pathLst>
                <a:path w="1247139" h="866139">
                  <a:moveTo>
                    <a:pt x="0" y="0"/>
                  </a:moveTo>
                  <a:lnTo>
                    <a:pt x="0" y="865684"/>
                  </a:lnTo>
                  <a:lnTo>
                    <a:pt x="1246796" y="865684"/>
                  </a:lnTo>
                  <a:lnTo>
                    <a:pt x="124679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125844" y="3366127"/>
            <a:ext cx="108648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389272" y="3366127"/>
            <a:ext cx="9334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60" dirty="0">
                <a:latin typeface="Arial"/>
                <a:cs typeface="Arial"/>
              </a:rPr>
              <a:t>7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Beam</a:t>
            </a:r>
            <a:r>
              <a:rPr spc="80" dirty="0"/>
              <a:t> </a:t>
            </a:r>
            <a:r>
              <a:rPr dirty="0"/>
              <a:t>envelopes</a:t>
            </a:r>
            <a:r>
              <a:rPr spc="80" dirty="0"/>
              <a:t> </a:t>
            </a:r>
            <a:r>
              <a:rPr dirty="0"/>
              <a:t>vs.</a:t>
            </a:r>
            <a:r>
              <a:rPr spc="80" dirty="0"/>
              <a:t> </a:t>
            </a:r>
            <a:r>
              <a:rPr dirty="0"/>
              <a:t>magnification</a:t>
            </a:r>
            <a:r>
              <a:rPr spc="85" dirty="0"/>
              <a:t> </a:t>
            </a:r>
            <a:r>
              <a:rPr spc="-10" dirty="0"/>
              <a:t>(zoom)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15847" y="671295"/>
            <a:ext cx="3749040" cy="1939925"/>
            <a:chOff x="515847" y="671295"/>
            <a:chExt cx="3749040" cy="1939925"/>
          </a:xfrm>
        </p:grpSpPr>
        <p:sp>
          <p:nvSpPr>
            <p:cNvPr id="4" name="object 4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1763368"/>
                  </a:moveTo>
                  <a:lnTo>
                    <a:pt x="15157" y="1763368"/>
                  </a:lnTo>
                </a:path>
                <a:path w="3741420" h="1939925">
                  <a:moveTo>
                    <a:pt x="3741112" y="1763368"/>
                  </a:moveTo>
                  <a:lnTo>
                    <a:pt x="3725954" y="1763368"/>
                  </a:lnTo>
                </a:path>
                <a:path w="3741420" h="1939925">
                  <a:moveTo>
                    <a:pt x="0" y="1469593"/>
                  </a:moveTo>
                  <a:lnTo>
                    <a:pt x="15157" y="1469593"/>
                  </a:lnTo>
                </a:path>
                <a:path w="3741420" h="1939925">
                  <a:moveTo>
                    <a:pt x="3741112" y="1469593"/>
                  </a:moveTo>
                  <a:lnTo>
                    <a:pt x="3725954" y="1469593"/>
                  </a:lnTo>
                </a:path>
                <a:path w="3741420" h="1939925">
                  <a:moveTo>
                    <a:pt x="0" y="1175578"/>
                  </a:moveTo>
                  <a:lnTo>
                    <a:pt x="15157" y="1175578"/>
                  </a:lnTo>
                </a:path>
                <a:path w="3741420" h="1939925">
                  <a:moveTo>
                    <a:pt x="3741112" y="1175578"/>
                  </a:moveTo>
                  <a:lnTo>
                    <a:pt x="3725954" y="1175578"/>
                  </a:lnTo>
                </a:path>
                <a:path w="3741420" h="1939925">
                  <a:moveTo>
                    <a:pt x="0" y="881804"/>
                  </a:moveTo>
                  <a:lnTo>
                    <a:pt x="15157" y="881804"/>
                  </a:lnTo>
                </a:path>
                <a:path w="3741420" h="1939925">
                  <a:moveTo>
                    <a:pt x="3741112" y="881804"/>
                  </a:moveTo>
                  <a:lnTo>
                    <a:pt x="3725954" y="881804"/>
                  </a:lnTo>
                </a:path>
                <a:path w="3741420" h="1939925">
                  <a:moveTo>
                    <a:pt x="0" y="587789"/>
                  </a:moveTo>
                  <a:lnTo>
                    <a:pt x="15157" y="587789"/>
                  </a:lnTo>
                </a:path>
                <a:path w="3741420" h="1939925">
                  <a:moveTo>
                    <a:pt x="3741112" y="587789"/>
                  </a:moveTo>
                  <a:lnTo>
                    <a:pt x="3725954" y="587789"/>
                  </a:lnTo>
                </a:path>
                <a:path w="3741420" h="1939925">
                  <a:moveTo>
                    <a:pt x="0" y="294015"/>
                  </a:moveTo>
                  <a:lnTo>
                    <a:pt x="15157" y="294015"/>
                  </a:lnTo>
                </a:path>
                <a:path w="3741420" h="1939925">
                  <a:moveTo>
                    <a:pt x="3741112" y="294015"/>
                  </a:moveTo>
                  <a:lnTo>
                    <a:pt x="3725954" y="294015"/>
                  </a:lnTo>
                </a:path>
                <a:path w="3741420" h="1939925">
                  <a:moveTo>
                    <a:pt x="0" y="0"/>
                  </a:moveTo>
                  <a:lnTo>
                    <a:pt x="15157" y="0"/>
                  </a:lnTo>
                </a:path>
                <a:path w="3741420" h="1939925">
                  <a:moveTo>
                    <a:pt x="3741112" y="0"/>
                  </a:moveTo>
                  <a:lnTo>
                    <a:pt x="3725954" y="0"/>
                  </a:lnTo>
                </a:path>
                <a:path w="3741420" h="1939925">
                  <a:moveTo>
                    <a:pt x="267308" y="1939729"/>
                  </a:moveTo>
                  <a:lnTo>
                    <a:pt x="267308" y="1924571"/>
                  </a:lnTo>
                </a:path>
                <a:path w="3741420" h="1939925">
                  <a:moveTo>
                    <a:pt x="267308" y="0"/>
                  </a:moveTo>
                  <a:lnTo>
                    <a:pt x="267308" y="15157"/>
                  </a:lnTo>
                </a:path>
                <a:path w="3741420" h="1939925">
                  <a:moveTo>
                    <a:pt x="801684" y="1939729"/>
                  </a:moveTo>
                  <a:lnTo>
                    <a:pt x="801684" y="1924571"/>
                  </a:lnTo>
                </a:path>
                <a:path w="3741420" h="1939925">
                  <a:moveTo>
                    <a:pt x="801684" y="0"/>
                  </a:moveTo>
                  <a:lnTo>
                    <a:pt x="801684" y="15157"/>
                  </a:lnTo>
                </a:path>
                <a:path w="3741420" h="1939925">
                  <a:moveTo>
                    <a:pt x="1336060" y="1939729"/>
                  </a:moveTo>
                  <a:lnTo>
                    <a:pt x="1336060" y="1924571"/>
                  </a:lnTo>
                </a:path>
                <a:path w="3741420" h="1939925">
                  <a:moveTo>
                    <a:pt x="1336060" y="0"/>
                  </a:moveTo>
                  <a:lnTo>
                    <a:pt x="1336060" y="15157"/>
                  </a:lnTo>
                </a:path>
                <a:path w="3741420" h="1939925">
                  <a:moveTo>
                    <a:pt x="1870676" y="1939729"/>
                  </a:moveTo>
                  <a:lnTo>
                    <a:pt x="1870676" y="1924571"/>
                  </a:lnTo>
                </a:path>
                <a:path w="3741420" h="1939925">
                  <a:moveTo>
                    <a:pt x="1870676" y="0"/>
                  </a:moveTo>
                  <a:lnTo>
                    <a:pt x="1870676" y="15157"/>
                  </a:lnTo>
                </a:path>
                <a:path w="3741420" h="1939925">
                  <a:moveTo>
                    <a:pt x="2405052" y="1939729"/>
                  </a:moveTo>
                  <a:lnTo>
                    <a:pt x="2405052" y="1924571"/>
                  </a:lnTo>
                </a:path>
                <a:path w="3741420" h="1939925">
                  <a:moveTo>
                    <a:pt x="2405052" y="0"/>
                  </a:moveTo>
                  <a:lnTo>
                    <a:pt x="2405052" y="15157"/>
                  </a:lnTo>
                </a:path>
                <a:path w="3741420" h="1939925">
                  <a:moveTo>
                    <a:pt x="2939428" y="1939729"/>
                  </a:moveTo>
                  <a:lnTo>
                    <a:pt x="2939428" y="1924571"/>
                  </a:lnTo>
                </a:path>
                <a:path w="3741420" h="1939925">
                  <a:moveTo>
                    <a:pt x="2939428" y="0"/>
                  </a:moveTo>
                  <a:lnTo>
                    <a:pt x="2939428" y="15157"/>
                  </a:lnTo>
                </a:path>
                <a:path w="3741420" h="1939925">
                  <a:moveTo>
                    <a:pt x="3473804" y="1939729"/>
                  </a:moveTo>
                  <a:lnTo>
                    <a:pt x="3473804" y="1924571"/>
                  </a:lnTo>
                </a:path>
                <a:path w="3741420" h="1939925">
                  <a:moveTo>
                    <a:pt x="3473804" y="0"/>
                  </a:moveTo>
                  <a:lnTo>
                    <a:pt x="3473804" y="151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9657" y="2434663"/>
              <a:ext cx="3741420" cy="0"/>
            </a:xfrm>
            <a:custGeom>
              <a:avLst/>
              <a:gdLst/>
              <a:ahLst/>
              <a:cxnLst/>
              <a:rect l="l" t="t" r="r" b="b"/>
              <a:pathLst>
                <a:path w="3741420">
                  <a:moveTo>
                    <a:pt x="0" y="0"/>
                  </a:moveTo>
                  <a:lnTo>
                    <a:pt x="3741112" y="0"/>
                  </a:lnTo>
                </a:path>
              </a:pathLst>
            </a:custGeom>
            <a:ln w="7218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0"/>
                  </a:moveTo>
                  <a:lnTo>
                    <a:pt x="0" y="1939729"/>
                  </a:lnTo>
                  <a:lnTo>
                    <a:pt x="3741112" y="1939729"/>
                  </a:lnTo>
                  <a:lnTo>
                    <a:pt x="37411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79919" y="2051196"/>
            <a:ext cx="83185" cy="4578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9919" y="1757181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4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9919" y="1463407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6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9919" y="1169392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8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2175" y="875617"/>
            <a:ext cx="14097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10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2175" y="581602"/>
            <a:ext cx="14097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12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8419" y="2636820"/>
            <a:ext cx="23749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400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02795" y="2636820"/>
            <a:ext cx="23749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200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28581" y="2636820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39829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400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74205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600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08581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800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51014" y="654504"/>
            <a:ext cx="88011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10" dirty="0">
                <a:latin typeface="Times New Roman"/>
                <a:cs typeface="Times New Roman"/>
              </a:rPr>
              <a:t>magnification=1/5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838874" y="682643"/>
            <a:ext cx="2356485" cy="1932305"/>
            <a:chOff x="1838874" y="682643"/>
            <a:chExt cx="2356485" cy="1932305"/>
          </a:xfrm>
        </p:grpSpPr>
        <p:sp>
          <p:nvSpPr>
            <p:cNvPr id="21" name="object 21"/>
            <p:cNvSpPr/>
            <p:nvPr/>
          </p:nvSpPr>
          <p:spPr>
            <a:xfrm>
              <a:off x="2790453" y="686453"/>
              <a:ext cx="1401445" cy="462280"/>
            </a:xfrm>
            <a:custGeom>
              <a:avLst/>
              <a:gdLst/>
              <a:ahLst/>
              <a:cxnLst/>
              <a:rect l="l" t="t" r="r" b="b"/>
              <a:pathLst>
                <a:path w="1401445" h="462280">
                  <a:moveTo>
                    <a:pt x="0" y="461954"/>
                  </a:moveTo>
                  <a:lnTo>
                    <a:pt x="0" y="0"/>
                  </a:lnTo>
                  <a:lnTo>
                    <a:pt x="1401022" y="0"/>
                  </a:lnTo>
                  <a:lnTo>
                    <a:pt x="1401022" y="461954"/>
                  </a:lnTo>
                  <a:lnTo>
                    <a:pt x="0" y="461954"/>
                  </a:lnTo>
                  <a:close/>
                </a:path>
              </a:pathLst>
            </a:custGeom>
            <a:ln w="72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8874" y="1837009"/>
              <a:ext cx="2282105" cy="7776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790453" y="801941"/>
              <a:ext cx="1401445" cy="0"/>
            </a:xfrm>
            <a:custGeom>
              <a:avLst/>
              <a:gdLst/>
              <a:ahLst/>
              <a:cxnLst/>
              <a:rect l="l" t="t" r="r" b="b"/>
              <a:pathLst>
                <a:path w="1401445">
                  <a:moveTo>
                    <a:pt x="0" y="0"/>
                  </a:moveTo>
                  <a:lnTo>
                    <a:pt x="1401022" y="0"/>
                  </a:lnTo>
                </a:path>
              </a:pathLst>
            </a:custGeom>
            <a:ln w="72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817592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slit.A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5247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90013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50885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Q3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98841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Q4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017291" y="2177271"/>
            <a:ext cx="130175" cy="233679"/>
          </a:xfrm>
          <a:prstGeom prst="rect">
            <a:avLst/>
          </a:prstGeom>
        </p:spPr>
        <p:txBody>
          <a:bodyPr vert="vert270" wrap="square" lIns="0" tIns="22225" rIns="0" bIns="0" rtlCol="0">
            <a:spAutoFit/>
          </a:bodyPr>
          <a:lstStyle/>
          <a:p>
            <a:pPr marL="12700" marR="5080">
              <a:lnSpc>
                <a:spcPct val="68100"/>
              </a:lnSpc>
              <a:spcBef>
                <a:spcPts val="175"/>
              </a:spcBef>
            </a:pPr>
            <a:r>
              <a:rPr sz="450" spc="-10" dirty="0">
                <a:latin typeface="Courier New"/>
                <a:cs typeface="Courier New"/>
              </a:rPr>
              <a:t>slit.B </a:t>
            </a:r>
            <a:r>
              <a:rPr sz="450" spc="-25" dirty="0">
                <a:latin typeface="Courier New"/>
                <a:cs typeface="Courier New"/>
              </a:rPr>
              <a:t>Q5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30945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entry----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82855" y="2107978"/>
            <a:ext cx="83185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dipole.1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34765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exit-----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948419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Centre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62314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entry----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13983" y="2107978"/>
            <a:ext cx="83185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dipole.2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665893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exit-----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832870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Q5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79787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slit.D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908660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Q4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45953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Q3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007066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04435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079246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slit.E</a:t>
            </a:r>
            <a:endParaRPr sz="450">
              <a:latin typeface="Courier New"/>
              <a:cs typeface="Courier New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3826042" y="855876"/>
            <a:ext cx="300355" cy="123189"/>
            <a:chOff x="3826042" y="855876"/>
            <a:chExt cx="300355" cy="123189"/>
          </a:xfrm>
        </p:grpSpPr>
        <p:sp>
          <p:nvSpPr>
            <p:cNvPr id="45" name="object 45"/>
            <p:cNvSpPr/>
            <p:nvPr/>
          </p:nvSpPr>
          <p:spPr>
            <a:xfrm>
              <a:off x="3829852" y="859686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829852" y="975175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3023056" y="769993"/>
            <a:ext cx="750570" cy="3949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ts val="994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x-</a:t>
            </a:r>
            <a:r>
              <a:rPr sz="900" spc="-10" dirty="0">
                <a:latin typeface="Times New Roman"/>
                <a:cs typeface="Times New Roman"/>
              </a:rPr>
              <a:t>envelope/cm</a:t>
            </a:r>
            <a:endParaRPr sz="900">
              <a:latin typeface="Times New Roman"/>
              <a:cs typeface="Times New Roman"/>
            </a:endParaRPr>
          </a:p>
          <a:p>
            <a:pPr marL="188595" marR="5080" indent="-176530">
              <a:lnSpc>
                <a:spcPts val="910"/>
              </a:lnSpc>
              <a:spcBef>
                <a:spcPts val="85"/>
              </a:spcBef>
            </a:pPr>
            <a:r>
              <a:rPr sz="900" dirty="0">
                <a:latin typeface="Times New Roman"/>
                <a:cs typeface="Times New Roman"/>
              </a:rPr>
              <a:t>-y-</a:t>
            </a:r>
            <a:r>
              <a:rPr sz="900" spc="-10" dirty="0">
                <a:latin typeface="Times New Roman"/>
                <a:cs typeface="Times New Roman"/>
              </a:rPr>
              <a:t>envelope/cm </a:t>
            </a:r>
            <a:r>
              <a:rPr sz="900" dirty="0">
                <a:latin typeface="Times New Roman"/>
                <a:cs typeface="Times New Roman"/>
              </a:rPr>
              <a:t>focal </a:t>
            </a:r>
            <a:r>
              <a:rPr sz="900" spc="-10" dirty="0">
                <a:latin typeface="Times New Roman"/>
                <a:cs typeface="Times New Roman"/>
              </a:rPr>
              <a:t>power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519657" y="671295"/>
            <a:ext cx="3741420" cy="1939925"/>
            <a:chOff x="519657" y="671295"/>
            <a:chExt cx="3741420" cy="1939925"/>
          </a:xfrm>
        </p:grpSpPr>
        <p:sp>
          <p:nvSpPr>
            <p:cNvPr id="49" name="object 49"/>
            <p:cNvSpPr/>
            <p:nvPr/>
          </p:nvSpPr>
          <p:spPr>
            <a:xfrm>
              <a:off x="3829852" y="1090663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7FF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0"/>
                  </a:moveTo>
                  <a:lnTo>
                    <a:pt x="0" y="1939729"/>
                  </a:lnTo>
                  <a:lnTo>
                    <a:pt x="3741112" y="1939729"/>
                  </a:lnTo>
                  <a:lnTo>
                    <a:pt x="37411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2101553" y="2602174"/>
            <a:ext cx="577215" cy="37211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9209" algn="ctr">
              <a:lnSpc>
                <a:spcPct val="100000"/>
              </a:lnSpc>
              <a:spcBef>
                <a:spcPts val="380"/>
              </a:spcBef>
            </a:pPr>
            <a:r>
              <a:rPr sz="900" spc="-25" dirty="0">
                <a:latin typeface="Times New Roman"/>
                <a:cs typeface="Times New Roman"/>
              </a:rPr>
              <a:t>200</a:t>
            </a:r>
            <a:endParaRPr sz="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900" spc="-10" dirty="0">
                <a:latin typeface="Times New Roman"/>
                <a:cs typeface="Times New Roman"/>
              </a:rPr>
              <a:t>distance/cm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48799" y="853190"/>
            <a:ext cx="1247140" cy="866140"/>
          </a:xfrm>
          <a:custGeom>
            <a:avLst/>
            <a:gdLst/>
            <a:ahLst/>
            <a:cxnLst/>
            <a:rect l="l" t="t" r="r" b="b"/>
            <a:pathLst>
              <a:path w="1247139" h="866139">
                <a:moveTo>
                  <a:pt x="0" y="793503"/>
                </a:moveTo>
                <a:lnTo>
                  <a:pt x="15157" y="793503"/>
                </a:lnTo>
              </a:path>
              <a:path w="1247139" h="866139">
                <a:moveTo>
                  <a:pt x="1246796" y="793503"/>
                </a:moveTo>
                <a:lnTo>
                  <a:pt x="1231639" y="793503"/>
                </a:lnTo>
              </a:path>
              <a:path w="1247139" h="866139">
                <a:moveTo>
                  <a:pt x="0" y="613293"/>
                </a:moveTo>
                <a:lnTo>
                  <a:pt x="15157" y="613293"/>
                </a:lnTo>
              </a:path>
              <a:path w="1247139" h="866139">
                <a:moveTo>
                  <a:pt x="1246796" y="613293"/>
                </a:moveTo>
                <a:lnTo>
                  <a:pt x="1231639" y="613293"/>
                </a:lnTo>
              </a:path>
              <a:path w="1247139" h="866139">
                <a:moveTo>
                  <a:pt x="0" y="432842"/>
                </a:moveTo>
                <a:lnTo>
                  <a:pt x="15157" y="432842"/>
                </a:lnTo>
              </a:path>
              <a:path w="1247139" h="866139">
                <a:moveTo>
                  <a:pt x="1246796" y="432842"/>
                </a:moveTo>
                <a:lnTo>
                  <a:pt x="1231639" y="432842"/>
                </a:lnTo>
              </a:path>
              <a:path w="1247139" h="866139">
                <a:moveTo>
                  <a:pt x="0" y="252390"/>
                </a:moveTo>
                <a:lnTo>
                  <a:pt x="15157" y="252390"/>
                </a:lnTo>
              </a:path>
              <a:path w="1247139" h="866139">
                <a:moveTo>
                  <a:pt x="1246796" y="252390"/>
                </a:moveTo>
                <a:lnTo>
                  <a:pt x="1231639" y="252390"/>
                </a:lnTo>
              </a:path>
              <a:path w="1247139" h="866139">
                <a:moveTo>
                  <a:pt x="0" y="72180"/>
                </a:moveTo>
                <a:lnTo>
                  <a:pt x="15157" y="72180"/>
                </a:lnTo>
              </a:path>
              <a:path w="1247139" h="866139">
                <a:moveTo>
                  <a:pt x="1246796" y="72180"/>
                </a:moveTo>
                <a:lnTo>
                  <a:pt x="1231639" y="72180"/>
                </a:lnTo>
              </a:path>
              <a:path w="1247139" h="866139">
                <a:moveTo>
                  <a:pt x="59428" y="865684"/>
                </a:moveTo>
                <a:lnTo>
                  <a:pt x="59428" y="850526"/>
                </a:lnTo>
              </a:path>
              <a:path w="1247139" h="866139">
                <a:moveTo>
                  <a:pt x="59428" y="0"/>
                </a:moveTo>
                <a:lnTo>
                  <a:pt x="59428" y="15157"/>
                </a:lnTo>
              </a:path>
              <a:path w="1247139" h="866139">
                <a:moveTo>
                  <a:pt x="296902" y="865684"/>
                </a:moveTo>
                <a:lnTo>
                  <a:pt x="296902" y="850526"/>
                </a:lnTo>
              </a:path>
              <a:path w="1247139" h="866139">
                <a:moveTo>
                  <a:pt x="296902" y="0"/>
                </a:moveTo>
                <a:lnTo>
                  <a:pt x="296902" y="15157"/>
                </a:lnTo>
              </a:path>
              <a:path w="1247139" h="866139">
                <a:moveTo>
                  <a:pt x="534375" y="865684"/>
                </a:moveTo>
                <a:lnTo>
                  <a:pt x="534375" y="850526"/>
                </a:lnTo>
              </a:path>
              <a:path w="1247139" h="866139">
                <a:moveTo>
                  <a:pt x="534375" y="0"/>
                </a:moveTo>
                <a:lnTo>
                  <a:pt x="534375" y="15157"/>
                </a:lnTo>
              </a:path>
              <a:path w="1247139" h="866139">
                <a:moveTo>
                  <a:pt x="771849" y="865684"/>
                </a:moveTo>
                <a:lnTo>
                  <a:pt x="771849" y="850526"/>
                </a:lnTo>
              </a:path>
              <a:path w="1247139" h="866139">
                <a:moveTo>
                  <a:pt x="771849" y="0"/>
                </a:moveTo>
                <a:lnTo>
                  <a:pt x="771849" y="15157"/>
                </a:lnTo>
              </a:path>
              <a:path w="1247139" h="866139">
                <a:moveTo>
                  <a:pt x="1009323" y="865684"/>
                </a:moveTo>
                <a:lnTo>
                  <a:pt x="1009323" y="850526"/>
                </a:lnTo>
              </a:path>
              <a:path w="1247139" h="866139">
                <a:moveTo>
                  <a:pt x="1009323" y="0"/>
                </a:moveTo>
                <a:lnTo>
                  <a:pt x="1009323" y="15157"/>
                </a:lnTo>
              </a:path>
              <a:path w="1247139" h="866139">
                <a:moveTo>
                  <a:pt x="1246796" y="865684"/>
                </a:moveTo>
                <a:lnTo>
                  <a:pt x="1246796" y="850526"/>
                </a:lnTo>
              </a:path>
              <a:path w="1247139" h="866139">
                <a:moveTo>
                  <a:pt x="1246796" y="0"/>
                </a:moveTo>
                <a:lnTo>
                  <a:pt x="1246796" y="151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583989" y="1154475"/>
            <a:ext cx="208279" cy="567055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39"/>
              </a:spcBef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4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0.5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35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5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22445" y="794054"/>
            <a:ext cx="170180" cy="38608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34"/>
              </a:spcBef>
            </a:pPr>
            <a:r>
              <a:rPr sz="900" spc="-5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40"/>
              </a:spcBef>
            </a:pPr>
            <a:r>
              <a:rPr sz="900" spc="-25" dirty="0">
                <a:latin typeface="Times New Roman"/>
                <a:cs typeface="Times New Roman"/>
              </a:rPr>
              <a:t>0.5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81092" y="1744670"/>
            <a:ext cx="132842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979" algn="l"/>
              </a:tabLst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r>
              <a:rPr sz="900" dirty="0">
                <a:latin typeface="Times New Roman"/>
                <a:cs typeface="Times New Roman"/>
              </a:rPr>
              <a:t>	20</a:t>
            </a:r>
            <a:r>
              <a:rPr sz="900" spc="254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40</a:t>
            </a:r>
            <a:r>
              <a:rPr sz="900" spc="260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60</a:t>
            </a:r>
            <a:r>
              <a:rPr sz="900" spc="260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80</a:t>
            </a:r>
            <a:r>
              <a:rPr sz="900" spc="145" dirty="0">
                <a:latin typeface="Times New Roman"/>
                <a:cs typeface="Times New Roman"/>
              </a:rPr>
              <a:t>  </a:t>
            </a:r>
            <a:r>
              <a:rPr sz="900" spc="-25" dirty="0">
                <a:latin typeface="Times New Roman"/>
                <a:cs typeface="Times New Roman"/>
              </a:rPr>
              <a:t>100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844989" y="853190"/>
            <a:ext cx="1254760" cy="866140"/>
            <a:chOff x="844989" y="853190"/>
            <a:chExt cx="1254760" cy="866140"/>
          </a:xfrm>
        </p:grpSpPr>
        <p:sp>
          <p:nvSpPr>
            <p:cNvPr id="57" name="object 57"/>
            <p:cNvSpPr/>
            <p:nvPr/>
          </p:nvSpPr>
          <p:spPr>
            <a:xfrm>
              <a:off x="848799" y="1286032"/>
              <a:ext cx="1247140" cy="0"/>
            </a:xfrm>
            <a:custGeom>
              <a:avLst/>
              <a:gdLst/>
              <a:ahLst/>
              <a:cxnLst/>
              <a:rect l="l" t="t" r="r" b="b"/>
              <a:pathLst>
                <a:path w="1247139">
                  <a:moveTo>
                    <a:pt x="0" y="0"/>
                  </a:moveTo>
                  <a:lnTo>
                    <a:pt x="1246796" y="0"/>
                  </a:lnTo>
                </a:path>
              </a:pathLst>
            </a:custGeom>
            <a:ln w="7218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48799" y="853190"/>
              <a:ext cx="1247140" cy="866140"/>
            </a:xfrm>
            <a:custGeom>
              <a:avLst/>
              <a:gdLst/>
              <a:ahLst/>
              <a:cxnLst/>
              <a:rect l="l" t="t" r="r" b="b"/>
              <a:pathLst>
                <a:path w="1247139" h="866139">
                  <a:moveTo>
                    <a:pt x="0" y="0"/>
                  </a:moveTo>
                  <a:lnTo>
                    <a:pt x="0" y="865684"/>
                  </a:lnTo>
                  <a:lnTo>
                    <a:pt x="1246796" y="865684"/>
                  </a:lnTo>
                  <a:lnTo>
                    <a:pt x="124679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861636" y="905933"/>
            <a:ext cx="102870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10" dirty="0">
                <a:latin typeface="Courier New"/>
                <a:cs typeface="Courier New"/>
              </a:rPr>
              <a:t>slit.A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16824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Q1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82599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Q2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453997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Q3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620012" y="905933"/>
            <a:ext cx="231140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Q4</a:t>
            </a:r>
            <a:endParaRPr sz="6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600" spc="-10" dirty="0">
                <a:latin typeface="Courier New"/>
                <a:cs typeface="Courier New"/>
              </a:rPr>
              <a:t>slit.B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956133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Q5</a:t>
            </a:r>
            <a:endParaRPr sz="600">
              <a:latin typeface="Courier New"/>
              <a:cs typeface="Courier New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848799" y="853190"/>
            <a:ext cx="1250950" cy="866140"/>
            <a:chOff x="848799" y="853190"/>
            <a:chExt cx="1250950" cy="866140"/>
          </a:xfrm>
        </p:grpSpPr>
        <p:sp>
          <p:nvSpPr>
            <p:cNvPr id="66" name="object 66"/>
            <p:cNvSpPr/>
            <p:nvPr/>
          </p:nvSpPr>
          <p:spPr>
            <a:xfrm>
              <a:off x="908228" y="1079596"/>
              <a:ext cx="1187450" cy="201930"/>
            </a:xfrm>
            <a:custGeom>
              <a:avLst/>
              <a:gdLst/>
              <a:ahLst/>
              <a:cxnLst/>
              <a:rect l="l" t="t" r="r" b="b"/>
              <a:pathLst>
                <a:path w="1187450" h="201930">
                  <a:moveTo>
                    <a:pt x="0" y="182375"/>
                  </a:moveTo>
                  <a:lnTo>
                    <a:pt x="22616" y="182375"/>
                  </a:lnTo>
                  <a:lnTo>
                    <a:pt x="33684" y="182135"/>
                  </a:lnTo>
                  <a:lnTo>
                    <a:pt x="44992" y="181654"/>
                  </a:lnTo>
                  <a:lnTo>
                    <a:pt x="56300" y="181172"/>
                  </a:lnTo>
                  <a:lnTo>
                    <a:pt x="67609" y="180691"/>
                  </a:lnTo>
                  <a:lnTo>
                    <a:pt x="78917" y="180210"/>
                  </a:lnTo>
                  <a:lnTo>
                    <a:pt x="90225" y="179488"/>
                  </a:lnTo>
                  <a:lnTo>
                    <a:pt x="101533" y="178766"/>
                  </a:lnTo>
                  <a:lnTo>
                    <a:pt x="112120" y="177804"/>
                  </a:lnTo>
                  <a:lnTo>
                    <a:pt x="122947" y="177082"/>
                  </a:lnTo>
                  <a:lnTo>
                    <a:pt x="133774" y="176120"/>
                  </a:lnTo>
                  <a:lnTo>
                    <a:pt x="144360" y="174917"/>
                  </a:lnTo>
                  <a:lnTo>
                    <a:pt x="155187" y="173714"/>
                  </a:lnTo>
                  <a:lnTo>
                    <a:pt x="165774" y="172511"/>
                  </a:lnTo>
                  <a:lnTo>
                    <a:pt x="176601" y="171308"/>
                  </a:lnTo>
                  <a:lnTo>
                    <a:pt x="187428" y="169864"/>
                  </a:lnTo>
                  <a:lnTo>
                    <a:pt x="198015" y="168421"/>
                  </a:lnTo>
                  <a:lnTo>
                    <a:pt x="208842" y="166736"/>
                  </a:lnTo>
                  <a:lnTo>
                    <a:pt x="218225" y="165533"/>
                  </a:lnTo>
                  <a:lnTo>
                    <a:pt x="227849" y="164090"/>
                  </a:lnTo>
                  <a:lnTo>
                    <a:pt x="237233" y="162646"/>
                  </a:lnTo>
                  <a:lnTo>
                    <a:pt x="247578" y="161202"/>
                  </a:lnTo>
                  <a:lnTo>
                    <a:pt x="289684" y="156390"/>
                  </a:lnTo>
                  <a:lnTo>
                    <a:pt x="331548" y="154225"/>
                  </a:lnTo>
                  <a:lnTo>
                    <a:pt x="341894" y="153984"/>
                  </a:lnTo>
                  <a:lnTo>
                    <a:pt x="352481" y="153984"/>
                  </a:lnTo>
                  <a:lnTo>
                    <a:pt x="362827" y="154225"/>
                  </a:lnTo>
                  <a:lnTo>
                    <a:pt x="373413" y="154706"/>
                  </a:lnTo>
                  <a:lnTo>
                    <a:pt x="383759" y="155187"/>
                  </a:lnTo>
                  <a:lnTo>
                    <a:pt x="394345" y="155909"/>
                  </a:lnTo>
                  <a:lnTo>
                    <a:pt x="404932" y="156631"/>
                  </a:lnTo>
                  <a:lnTo>
                    <a:pt x="416481" y="157353"/>
                  </a:lnTo>
                  <a:lnTo>
                    <a:pt x="427789" y="158556"/>
                  </a:lnTo>
                  <a:lnTo>
                    <a:pt x="439338" y="159518"/>
                  </a:lnTo>
                  <a:lnTo>
                    <a:pt x="450887" y="160481"/>
                  </a:lnTo>
                  <a:lnTo>
                    <a:pt x="462436" y="161202"/>
                  </a:lnTo>
                  <a:lnTo>
                    <a:pt x="473984" y="162165"/>
                  </a:lnTo>
                  <a:lnTo>
                    <a:pt x="485533" y="163127"/>
                  </a:lnTo>
                  <a:lnTo>
                    <a:pt x="497082" y="164090"/>
                  </a:lnTo>
                  <a:lnTo>
                    <a:pt x="508631" y="164812"/>
                  </a:lnTo>
                  <a:lnTo>
                    <a:pt x="519218" y="165293"/>
                  </a:lnTo>
                  <a:lnTo>
                    <a:pt x="529563" y="165774"/>
                  </a:lnTo>
                  <a:lnTo>
                    <a:pt x="540150" y="165774"/>
                  </a:lnTo>
                  <a:lnTo>
                    <a:pt x="550496" y="165774"/>
                  </a:lnTo>
                  <a:lnTo>
                    <a:pt x="561082" y="165533"/>
                  </a:lnTo>
                  <a:lnTo>
                    <a:pt x="602947" y="161443"/>
                  </a:lnTo>
                  <a:lnTo>
                    <a:pt x="644811" y="153022"/>
                  </a:lnTo>
                  <a:lnTo>
                    <a:pt x="655398" y="150375"/>
                  </a:lnTo>
                  <a:lnTo>
                    <a:pt x="665744" y="147007"/>
                  </a:lnTo>
                  <a:lnTo>
                    <a:pt x="676330" y="143639"/>
                  </a:lnTo>
                  <a:lnTo>
                    <a:pt x="685714" y="140511"/>
                  </a:lnTo>
                  <a:lnTo>
                    <a:pt x="695338" y="137142"/>
                  </a:lnTo>
                  <a:lnTo>
                    <a:pt x="704721" y="133774"/>
                  </a:lnTo>
                  <a:lnTo>
                    <a:pt x="715308" y="131609"/>
                  </a:lnTo>
                  <a:lnTo>
                    <a:pt x="726135" y="129684"/>
                  </a:lnTo>
                  <a:lnTo>
                    <a:pt x="736962" y="128721"/>
                  </a:lnTo>
                  <a:lnTo>
                    <a:pt x="747548" y="129203"/>
                  </a:lnTo>
                  <a:lnTo>
                    <a:pt x="790616" y="142676"/>
                  </a:lnTo>
                  <a:lnTo>
                    <a:pt x="812030" y="155669"/>
                  </a:lnTo>
                  <a:lnTo>
                    <a:pt x="822616" y="162165"/>
                  </a:lnTo>
                  <a:lnTo>
                    <a:pt x="833443" y="169624"/>
                  </a:lnTo>
                  <a:lnTo>
                    <a:pt x="844030" y="176842"/>
                  </a:lnTo>
                  <a:lnTo>
                    <a:pt x="854616" y="184060"/>
                  </a:lnTo>
                  <a:lnTo>
                    <a:pt x="865202" y="191037"/>
                  </a:lnTo>
                  <a:lnTo>
                    <a:pt x="876030" y="197774"/>
                  </a:lnTo>
                  <a:lnTo>
                    <a:pt x="886616" y="201624"/>
                  </a:lnTo>
                  <a:lnTo>
                    <a:pt x="897443" y="197533"/>
                  </a:lnTo>
                  <a:lnTo>
                    <a:pt x="908270" y="190796"/>
                  </a:lnTo>
                  <a:lnTo>
                    <a:pt x="919097" y="183578"/>
                  </a:lnTo>
                  <a:lnTo>
                    <a:pt x="929924" y="176360"/>
                  </a:lnTo>
                  <a:lnTo>
                    <a:pt x="940511" y="169142"/>
                  </a:lnTo>
                  <a:lnTo>
                    <a:pt x="951338" y="161684"/>
                  </a:lnTo>
                  <a:lnTo>
                    <a:pt x="962165" y="154225"/>
                  </a:lnTo>
                  <a:lnTo>
                    <a:pt x="972992" y="147007"/>
                  </a:lnTo>
                  <a:lnTo>
                    <a:pt x="983819" y="139548"/>
                  </a:lnTo>
                  <a:lnTo>
                    <a:pt x="994646" y="132090"/>
                  </a:lnTo>
                  <a:lnTo>
                    <a:pt x="1005473" y="124872"/>
                  </a:lnTo>
                  <a:lnTo>
                    <a:pt x="1016541" y="117172"/>
                  </a:lnTo>
                  <a:lnTo>
                    <a:pt x="1027608" y="109473"/>
                  </a:lnTo>
                  <a:lnTo>
                    <a:pt x="1038676" y="101774"/>
                  </a:lnTo>
                  <a:lnTo>
                    <a:pt x="1049984" y="94315"/>
                  </a:lnTo>
                  <a:lnTo>
                    <a:pt x="1061052" y="86616"/>
                  </a:lnTo>
                  <a:lnTo>
                    <a:pt x="1072120" y="78917"/>
                  </a:lnTo>
                  <a:lnTo>
                    <a:pt x="1083187" y="71458"/>
                  </a:lnTo>
                  <a:lnTo>
                    <a:pt x="1094496" y="63759"/>
                  </a:lnTo>
                  <a:lnTo>
                    <a:pt x="1105563" y="56060"/>
                  </a:lnTo>
                  <a:lnTo>
                    <a:pt x="1116631" y="48360"/>
                  </a:lnTo>
                  <a:lnTo>
                    <a:pt x="1127939" y="40902"/>
                  </a:lnTo>
                  <a:lnTo>
                    <a:pt x="1139007" y="33203"/>
                  </a:lnTo>
                  <a:lnTo>
                    <a:pt x="1150075" y="25503"/>
                  </a:lnTo>
                  <a:lnTo>
                    <a:pt x="1161142" y="17804"/>
                  </a:lnTo>
                  <a:lnTo>
                    <a:pt x="1172451" y="10345"/>
                  </a:lnTo>
                  <a:lnTo>
                    <a:pt x="1183518" y="2646"/>
                  </a:lnTo>
                  <a:lnTo>
                    <a:pt x="1187368" y="0"/>
                  </a:lnTo>
                </a:path>
              </a:pathLst>
            </a:custGeom>
            <a:ln w="721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08228" y="1383475"/>
              <a:ext cx="1187450" cy="274955"/>
            </a:xfrm>
            <a:custGeom>
              <a:avLst/>
              <a:gdLst/>
              <a:ahLst/>
              <a:cxnLst/>
              <a:rect l="l" t="t" r="r" b="b"/>
              <a:pathLst>
                <a:path w="1187450" h="274955">
                  <a:moveTo>
                    <a:pt x="0" y="54135"/>
                  </a:moveTo>
                  <a:lnTo>
                    <a:pt x="11308" y="56300"/>
                  </a:lnTo>
                  <a:lnTo>
                    <a:pt x="22616" y="58466"/>
                  </a:lnTo>
                  <a:lnTo>
                    <a:pt x="33684" y="60631"/>
                  </a:lnTo>
                  <a:lnTo>
                    <a:pt x="44992" y="62796"/>
                  </a:lnTo>
                  <a:lnTo>
                    <a:pt x="56300" y="64962"/>
                  </a:lnTo>
                  <a:lnTo>
                    <a:pt x="67609" y="67127"/>
                  </a:lnTo>
                  <a:lnTo>
                    <a:pt x="78917" y="69052"/>
                  </a:lnTo>
                  <a:lnTo>
                    <a:pt x="90225" y="71218"/>
                  </a:lnTo>
                  <a:lnTo>
                    <a:pt x="101533" y="73383"/>
                  </a:lnTo>
                  <a:lnTo>
                    <a:pt x="112120" y="75067"/>
                  </a:lnTo>
                  <a:lnTo>
                    <a:pt x="122947" y="76751"/>
                  </a:lnTo>
                  <a:lnTo>
                    <a:pt x="133774" y="78195"/>
                  </a:lnTo>
                  <a:lnTo>
                    <a:pt x="144360" y="79398"/>
                  </a:lnTo>
                  <a:lnTo>
                    <a:pt x="155187" y="80120"/>
                  </a:lnTo>
                  <a:lnTo>
                    <a:pt x="165774" y="80842"/>
                  </a:lnTo>
                  <a:lnTo>
                    <a:pt x="176601" y="81323"/>
                  </a:lnTo>
                  <a:lnTo>
                    <a:pt x="187428" y="81323"/>
                  </a:lnTo>
                  <a:lnTo>
                    <a:pt x="198015" y="81082"/>
                  </a:lnTo>
                  <a:lnTo>
                    <a:pt x="208842" y="80842"/>
                  </a:lnTo>
                  <a:lnTo>
                    <a:pt x="218225" y="80601"/>
                  </a:lnTo>
                  <a:lnTo>
                    <a:pt x="227849" y="80120"/>
                  </a:lnTo>
                  <a:lnTo>
                    <a:pt x="237233" y="79639"/>
                  </a:lnTo>
                  <a:lnTo>
                    <a:pt x="247578" y="79879"/>
                  </a:lnTo>
                  <a:lnTo>
                    <a:pt x="289684" y="84932"/>
                  </a:lnTo>
                  <a:lnTo>
                    <a:pt x="331548" y="99609"/>
                  </a:lnTo>
                  <a:lnTo>
                    <a:pt x="373413" y="124872"/>
                  </a:lnTo>
                  <a:lnTo>
                    <a:pt x="404932" y="151819"/>
                  </a:lnTo>
                  <a:lnTo>
                    <a:pt x="416481" y="161924"/>
                  </a:lnTo>
                  <a:lnTo>
                    <a:pt x="427789" y="173233"/>
                  </a:lnTo>
                  <a:lnTo>
                    <a:pt x="439338" y="184300"/>
                  </a:lnTo>
                  <a:lnTo>
                    <a:pt x="450887" y="195609"/>
                  </a:lnTo>
                  <a:lnTo>
                    <a:pt x="462436" y="206676"/>
                  </a:lnTo>
                  <a:lnTo>
                    <a:pt x="473984" y="217744"/>
                  </a:lnTo>
                  <a:lnTo>
                    <a:pt x="485533" y="229052"/>
                  </a:lnTo>
                  <a:lnTo>
                    <a:pt x="497082" y="240120"/>
                  </a:lnTo>
                  <a:lnTo>
                    <a:pt x="508631" y="251428"/>
                  </a:lnTo>
                  <a:lnTo>
                    <a:pt x="519218" y="258406"/>
                  </a:lnTo>
                  <a:lnTo>
                    <a:pt x="529563" y="265624"/>
                  </a:lnTo>
                  <a:lnTo>
                    <a:pt x="540150" y="270676"/>
                  </a:lnTo>
                  <a:lnTo>
                    <a:pt x="550496" y="273563"/>
                  </a:lnTo>
                  <a:lnTo>
                    <a:pt x="561082" y="274526"/>
                  </a:lnTo>
                  <a:lnTo>
                    <a:pt x="571428" y="273082"/>
                  </a:lnTo>
                  <a:lnTo>
                    <a:pt x="613533" y="246857"/>
                  </a:lnTo>
                  <a:lnTo>
                    <a:pt x="644811" y="206195"/>
                  </a:lnTo>
                  <a:lnTo>
                    <a:pt x="665744" y="170345"/>
                  </a:lnTo>
                  <a:lnTo>
                    <a:pt x="676330" y="150135"/>
                  </a:lnTo>
                  <a:lnTo>
                    <a:pt x="685714" y="132571"/>
                  </a:lnTo>
                  <a:lnTo>
                    <a:pt x="695338" y="113563"/>
                  </a:lnTo>
                  <a:lnTo>
                    <a:pt x="704721" y="94796"/>
                  </a:lnTo>
                  <a:lnTo>
                    <a:pt x="715308" y="78195"/>
                  </a:lnTo>
                  <a:lnTo>
                    <a:pt x="747548" y="35127"/>
                  </a:lnTo>
                  <a:lnTo>
                    <a:pt x="779789" y="11548"/>
                  </a:lnTo>
                  <a:lnTo>
                    <a:pt x="812030" y="3609"/>
                  </a:lnTo>
                  <a:lnTo>
                    <a:pt x="822616" y="1924"/>
                  </a:lnTo>
                  <a:lnTo>
                    <a:pt x="833443" y="1924"/>
                  </a:lnTo>
                  <a:lnTo>
                    <a:pt x="844030" y="1684"/>
                  </a:lnTo>
                  <a:lnTo>
                    <a:pt x="854616" y="1684"/>
                  </a:lnTo>
                  <a:lnTo>
                    <a:pt x="865202" y="1443"/>
                  </a:lnTo>
                  <a:lnTo>
                    <a:pt x="876030" y="1443"/>
                  </a:lnTo>
                  <a:lnTo>
                    <a:pt x="886616" y="1203"/>
                  </a:lnTo>
                  <a:lnTo>
                    <a:pt x="897443" y="1203"/>
                  </a:lnTo>
                  <a:lnTo>
                    <a:pt x="908270" y="962"/>
                  </a:lnTo>
                  <a:lnTo>
                    <a:pt x="919097" y="962"/>
                  </a:lnTo>
                  <a:lnTo>
                    <a:pt x="929924" y="962"/>
                  </a:lnTo>
                  <a:lnTo>
                    <a:pt x="940511" y="721"/>
                  </a:lnTo>
                  <a:lnTo>
                    <a:pt x="951338" y="721"/>
                  </a:lnTo>
                  <a:lnTo>
                    <a:pt x="962165" y="721"/>
                  </a:lnTo>
                  <a:lnTo>
                    <a:pt x="972992" y="481"/>
                  </a:lnTo>
                  <a:lnTo>
                    <a:pt x="983819" y="481"/>
                  </a:lnTo>
                  <a:lnTo>
                    <a:pt x="994646" y="481"/>
                  </a:lnTo>
                  <a:lnTo>
                    <a:pt x="1005473" y="240"/>
                  </a:lnTo>
                  <a:lnTo>
                    <a:pt x="1016541" y="240"/>
                  </a:lnTo>
                  <a:lnTo>
                    <a:pt x="1083187" y="240"/>
                  </a:lnTo>
                  <a:lnTo>
                    <a:pt x="1094496" y="0"/>
                  </a:lnTo>
                  <a:lnTo>
                    <a:pt x="1105563" y="0"/>
                  </a:lnTo>
                  <a:lnTo>
                    <a:pt x="1116631" y="0"/>
                  </a:lnTo>
                  <a:lnTo>
                    <a:pt x="1127939" y="240"/>
                  </a:lnTo>
                  <a:lnTo>
                    <a:pt x="1183518" y="240"/>
                  </a:lnTo>
                  <a:lnTo>
                    <a:pt x="1187368" y="240"/>
                  </a:lnTo>
                </a:path>
              </a:pathLst>
            </a:custGeom>
            <a:ln w="7218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08228" y="1003084"/>
              <a:ext cx="1187450" cy="389890"/>
            </a:xfrm>
            <a:custGeom>
              <a:avLst/>
              <a:gdLst/>
              <a:ahLst/>
              <a:cxnLst/>
              <a:rect l="l" t="t" r="r" b="b"/>
              <a:pathLst>
                <a:path w="1187450" h="389890">
                  <a:moveTo>
                    <a:pt x="0" y="282947"/>
                  </a:moveTo>
                  <a:lnTo>
                    <a:pt x="101533" y="282947"/>
                  </a:lnTo>
                  <a:lnTo>
                    <a:pt x="101533" y="308932"/>
                  </a:lnTo>
                  <a:lnTo>
                    <a:pt x="208842" y="308932"/>
                  </a:lnTo>
                  <a:lnTo>
                    <a:pt x="208842" y="282947"/>
                  </a:lnTo>
                  <a:lnTo>
                    <a:pt x="218225" y="282947"/>
                  </a:lnTo>
                  <a:lnTo>
                    <a:pt x="227849" y="282947"/>
                  </a:lnTo>
                  <a:lnTo>
                    <a:pt x="237233" y="282947"/>
                  </a:lnTo>
                  <a:lnTo>
                    <a:pt x="237233" y="221112"/>
                  </a:lnTo>
                  <a:lnTo>
                    <a:pt x="247578" y="221112"/>
                  </a:lnTo>
                  <a:lnTo>
                    <a:pt x="404932" y="221112"/>
                  </a:lnTo>
                  <a:lnTo>
                    <a:pt x="404932" y="282947"/>
                  </a:lnTo>
                  <a:lnTo>
                    <a:pt x="508631" y="282947"/>
                  </a:lnTo>
                  <a:lnTo>
                    <a:pt x="508631" y="389293"/>
                  </a:lnTo>
                  <a:lnTo>
                    <a:pt x="676330" y="389293"/>
                  </a:lnTo>
                  <a:lnTo>
                    <a:pt x="676330" y="282947"/>
                  </a:lnTo>
                  <a:lnTo>
                    <a:pt x="685714" y="282947"/>
                  </a:lnTo>
                  <a:lnTo>
                    <a:pt x="695338" y="282947"/>
                  </a:lnTo>
                  <a:lnTo>
                    <a:pt x="704721" y="282947"/>
                  </a:lnTo>
                  <a:lnTo>
                    <a:pt x="704721" y="0"/>
                  </a:lnTo>
                  <a:lnTo>
                    <a:pt x="812030" y="0"/>
                  </a:lnTo>
                  <a:lnTo>
                    <a:pt x="812030" y="282947"/>
                  </a:lnTo>
                  <a:lnTo>
                    <a:pt x="1183518" y="282947"/>
                  </a:lnTo>
                  <a:lnTo>
                    <a:pt x="1187368" y="282947"/>
                  </a:lnTo>
                </a:path>
              </a:pathLst>
            </a:custGeom>
            <a:ln w="7218">
              <a:solidFill>
                <a:srgbClr val="7FF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48799" y="853190"/>
              <a:ext cx="1247140" cy="866140"/>
            </a:xfrm>
            <a:custGeom>
              <a:avLst/>
              <a:gdLst/>
              <a:ahLst/>
              <a:cxnLst/>
              <a:rect l="l" t="t" r="r" b="b"/>
              <a:pathLst>
                <a:path w="1247139" h="866139">
                  <a:moveTo>
                    <a:pt x="0" y="0"/>
                  </a:moveTo>
                  <a:lnTo>
                    <a:pt x="0" y="865684"/>
                  </a:lnTo>
                  <a:lnTo>
                    <a:pt x="1246796" y="865684"/>
                  </a:lnTo>
                  <a:lnTo>
                    <a:pt x="124679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125844" y="3366127"/>
            <a:ext cx="108648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389272" y="3366127"/>
            <a:ext cx="9334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60" dirty="0">
                <a:latin typeface="Arial"/>
                <a:cs typeface="Arial"/>
              </a:rPr>
              <a:t>7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Beam</a:t>
            </a:r>
            <a:r>
              <a:rPr spc="80" dirty="0"/>
              <a:t> </a:t>
            </a:r>
            <a:r>
              <a:rPr dirty="0"/>
              <a:t>envelopes</a:t>
            </a:r>
            <a:r>
              <a:rPr spc="80" dirty="0"/>
              <a:t> </a:t>
            </a:r>
            <a:r>
              <a:rPr dirty="0"/>
              <a:t>vs.</a:t>
            </a:r>
            <a:r>
              <a:rPr spc="80" dirty="0"/>
              <a:t> </a:t>
            </a:r>
            <a:r>
              <a:rPr dirty="0"/>
              <a:t>magnification</a:t>
            </a:r>
            <a:r>
              <a:rPr spc="85" dirty="0"/>
              <a:t> </a:t>
            </a:r>
            <a:r>
              <a:rPr spc="-10" dirty="0"/>
              <a:t>(zoom)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15847" y="671295"/>
            <a:ext cx="3749040" cy="1939925"/>
            <a:chOff x="515847" y="671295"/>
            <a:chExt cx="3749040" cy="1939925"/>
          </a:xfrm>
        </p:grpSpPr>
        <p:sp>
          <p:nvSpPr>
            <p:cNvPr id="4" name="object 4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1763368"/>
                  </a:moveTo>
                  <a:lnTo>
                    <a:pt x="15157" y="1763368"/>
                  </a:lnTo>
                </a:path>
                <a:path w="3741420" h="1939925">
                  <a:moveTo>
                    <a:pt x="3741112" y="1763368"/>
                  </a:moveTo>
                  <a:lnTo>
                    <a:pt x="3725954" y="1763368"/>
                  </a:lnTo>
                </a:path>
                <a:path w="3741420" h="1939925">
                  <a:moveTo>
                    <a:pt x="0" y="1469593"/>
                  </a:moveTo>
                  <a:lnTo>
                    <a:pt x="15157" y="1469593"/>
                  </a:lnTo>
                </a:path>
                <a:path w="3741420" h="1939925">
                  <a:moveTo>
                    <a:pt x="3741112" y="1469593"/>
                  </a:moveTo>
                  <a:lnTo>
                    <a:pt x="3725954" y="1469593"/>
                  </a:lnTo>
                </a:path>
                <a:path w="3741420" h="1939925">
                  <a:moveTo>
                    <a:pt x="0" y="1175578"/>
                  </a:moveTo>
                  <a:lnTo>
                    <a:pt x="15157" y="1175578"/>
                  </a:lnTo>
                </a:path>
                <a:path w="3741420" h="1939925">
                  <a:moveTo>
                    <a:pt x="3741112" y="1175578"/>
                  </a:moveTo>
                  <a:lnTo>
                    <a:pt x="3725954" y="1175578"/>
                  </a:lnTo>
                </a:path>
                <a:path w="3741420" h="1939925">
                  <a:moveTo>
                    <a:pt x="0" y="881804"/>
                  </a:moveTo>
                  <a:lnTo>
                    <a:pt x="15157" y="881804"/>
                  </a:lnTo>
                </a:path>
                <a:path w="3741420" h="1939925">
                  <a:moveTo>
                    <a:pt x="3741112" y="881804"/>
                  </a:moveTo>
                  <a:lnTo>
                    <a:pt x="3725954" y="881804"/>
                  </a:lnTo>
                </a:path>
                <a:path w="3741420" h="1939925">
                  <a:moveTo>
                    <a:pt x="0" y="587789"/>
                  </a:moveTo>
                  <a:lnTo>
                    <a:pt x="15157" y="587789"/>
                  </a:lnTo>
                </a:path>
                <a:path w="3741420" h="1939925">
                  <a:moveTo>
                    <a:pt x="3741112" y="587789"/>
                  </a:moveTo>
                  <a:lnTo>
                    <a:pt x="3725954" y="587789"/>
                  </a:lnTo>
                </a:path>
                <a:path w="3741420" h="1939925">
                  <a:moveTo>
                    <a:pt x="0" y="294015"/>
                  </a:moveTo>
                  <a:lnTo>
                    <a:pt x="15157" y="294015"/>
                  </a:lnTo>
                </a:path>
                <a:path w="3741420" h="1939925">
                  <a:moveTo>
                    <a:pt x="3741112" y="294015"/>
                  </a:moveTo>
                  <a:lnTo>
                    <a:pt x="3725954" y="294015"/>
                  </a:lnTo>
                </a:path>
                <a:path w="3741420" h="1939925">
                  <a:moveTo>
                    <a:pt x="0" y="0"/>
                  </a:moveTo>
                  <a:lnTo>
                    <a:pt x="15157" y="0"/>
                  </a:lnTo>
                </a:path>
                <a:path w="3741420" h="1939925">
                  <a:moveTo>
                    <a:pt x="3741112" y="0"/>
                  </a:moveTo>
                  <a:lnTo>
                    <a:pt x="3725954" y="0"/>
                  </a:lnTo>
                </a:path>
                <a:path w="3741420" h="1939925">
                  <a:moveTo>
                    <a:pt x="267308" y="1939729"/>
                  </a:moveTo>
                  <a:lnTo>
                    <a:pt x="267308" y="1924571"/>
                  </a:lnTo>
                </a:path>
                <a:path w="3741420" h="1939925">
                  <a:moveTo>
                    <a:pt x="267308" y="0"/>
                  </a:moveTo>
                  <a:lnTo>
                    <a:pt x="267308" y="15157"/>
                  </a:lnTo>
                </a:path>
                <a:path w="3741420" h="1939925">
                  <a:moveTo>
                    <a:pt x="801684" y="1939729"/>
                  </a:moveTo>
                  <a:lnTo>
                    <a:pt x="801684" y="1924571"/>
                  </a:lnTo>
                </a:path>
                <a:path w="3741420" h="1939925">
                  <a:moveTo>
                    <a:pt x="801684" y="0"/>
                  </a:moveTo>
                  <a:lnTo>
                    <a:pt x="801684" y="15157"/>
                  </a:lnTo>
                </a:path>
                <a:path w="3741420" h="1939925">
                  <a:moveTo>
                    <a:pt x="1336060" y="1939729"/>
                  </a:moveTo>
                  <a:lnTo>
                    <a:pt x="1336060" y="1924571"/>
                  </a:lnTo>
                </a:path>
                <a:path w="3741420" h="1939925">
                  <a:moveTo>
                    <a:pt x="1336060" y="0"/>
                  </a:moveTo>
                  <a:lnTo>
                    <a:pt x="1336060" y="15157"/>
                  </a:lnTo>
                </a:path>
                <a:path w="3741420" h="1939925">
                  <a:moveTo>
                    <a:pt x="1870676" y="1939729"/>
                  </a:moveTo>
                  <a:lnTo>
                    <a:pt x="1870676" y="1924571"/>
                  </a:lnTo>
                </a:path>
                <a:path w="3741420" h="1939925">
                  <a:moveTo>
                    <a:pt x="1870676" y="0"/>
                  </a:moveTo>
                  <a:lnTo>
                    <a:pt x="1870676" y="15157"/>
                  </a:lnTo>
                </a:path>
                <a:path w="3741420" h="1939925">
                  <a:moveTo>
                    <a:pt x="2405052" y="1939729"/>
                  </a:moveTo>
                  <a:lnTo>
                    <a:pt x="2405052" y="1924571"/>
                  </a:lnTo>
                </a:path>
                <a:path w="3741420" h="1939925">
                  <a:moveTo>
                    <a:pt x="2405052" y="0"/>
                  </a:moveTo>
                  <a:lnTo>
                    <a:pt x="2405052" y="15157"/>
                  </a:lnTo>
                </a:path>
                <a:path w="3741420" h="1939925">
                  <a:moveTo>
                    <a:pt x="2939428" y="1939729"/>
                  </a:moveTo>
                  <a:lnTo>
                    <a:pt x="2939428" y="1924571"/>
                  </a:lnTo>
                </a:path>
                <a:path w="3741420" h="1939925">
                  <a:moveTo>
                    <a:pt x="2939428" y="0"/>
                  </a:moveTo>
                  <a:lnTo>
                    <a:pt x="2939428" y="15157"/>
                  </a:lnTo>
                </a:path>
                <a:path w="3741420" h="1939925">
                  <a:moveTo>
                    <a:pt x="3473804" y="1939729"/>
                  </a:moveTo>
                  <a:lnTo>
                    <a:pt x="3473804" y="1924571"/>
                  </a:lnTo>
                </a:path>
                <a:path w="3741420" h="1939925">
                  <a:moveTo>
                    <a:pt x="3473804" y="0"/>
                  </a:moveTo>
                  <a:lnTo>
                    <a:pt x="3473804" y="151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9657" y="2434663"/>
              <a:ext cx="3741420" cy="0"/>
            </a:xfrm>
            <a:custGeom>
              <a:avLst/>
              <a:gdLst/>
              <a:ahLst/>
              <a:cxnLst/>
              <a:rect l="l" t="t" r="r" b="b"/>
              <a:pathLst>
                <a:path w="3741420">
                  <a:moveTo>
                    <a:pt x="0" y="0"/>
                  </a:moveTo>
                  <a:lnTo>
                    <a:pt x="3741112" y="0"/>
                  </a:lnTo>
                </a:path>
              </a:pathLst>
            </a:custGeom>
            <a:ln w="7218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0"/>
                  </a:moveTo>
                  <a:lnTo>
                    <a:pt x="0" y="1939729"/>
                  </a:lnTo>
                  <a:lnTo>
                    <a:pt x="3741112" y="1939729"/>
                  </a:lnTo>
                  <a:lnTo>
                    <a:pt x="37411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79919" y="2051196"/>
            <a:ext cx="83185" cy="4578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9919" y="1757181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4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9919" y="1463407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6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9919" y="1169392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8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2175" y="875617"/>
            <a:ext cx="14097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10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2175" y="581602"/>
            <a:ext cx="14097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12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8419" y="2636820"/>
            <a:ext cx="23749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400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02795" y="2636820"/>
            <a:ext cx="23749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200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28581" y="2636820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39829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400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74205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600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08581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800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51014" y="654504"/>
            <a:ext cx="88011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10" dirty="0">
                <a:latin typeface="Times New Roman"/>
                <a:cs typeface="Times New Roman"/>
              </a:rPr>
              <a:t>magnification=1/6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838874" y="682643"/>
            <a:ext cx="2356485" cy="1932305"/>
            <a:chOff x="1838874" y="682643"/>
            <a:chExt cx="2356485" cy="1932305"/>
          </a:xfrm>
        </p:grpSpPr>
        <p:sp>
          <p:nvSpPr>
            <p:cNvPr id="21" name="object 21"/>
            <p:cNvSpPr/>
            <p:nvPr/>
          </p:nvSpPr>
          <p:spPr>
            <a:xfrm>
              <a:off x="2790453" y="686453"/>
              <a:ext cx="1401445" cy="462280"/>
            </a:xfrm>
            <a:custGeom>
              <a:avLst/>
              <a:gdLst/>
              <a:ahLst/>
              <a:cxnLst/>
              <a:rect l="l" t="t" r="r" b="b"/>
              <a:pathLst>
                <a:path w="1401445" h="462280">
                  <a:moveTo>
                    <a:pt x="0" y="461954"/>
                  </a:moveTo>
                  <a:lnTo>
                    <a:pt x="0" y="0"/>
                  </a:lnTo>
                  <a:lnTo>
                    <a:pt x="1401022" y="0"/>
                  </a:lnTo>
                  <a:lnTo>
                    <a:pt x="1401022" y="461954"/>
                  </a:lnTo>
                  <a:lnTo>
                    <a:pt x="0" y="461954"/>
                  </a:lnTo>
                  <a:close/>
                </a:path>
              </a:pathLst>
            </a:custGeom>
            <a:ln w="72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8874" y="1718152"/>
              <a:ext cx="2282105" cy="89648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790453" y="801941"/>
              <a:ext cx="1401445" cy="0"/>
            </a:xfrm>
            <a:custGeom>
              <a:avLst/>
              <a:gdLst/>
              <a:ahLst/>
              <a:cxnLst/>
              <a:rect l="l" t="t" r="r" b="b"/>
              <a:pathLst>
                <a:path w="1401445">
                  <a:moveTo>
                    <a:pt x="0" y="0"/>
                  </a:moveTo>
                  <a:lnTo>
                    <a:pt x="1401022" y="0"/>
                  </a:lnTo>
                </a:path>
              </a:pathLst>
            </a:custGeom>
            <a:ln w="72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817592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slit.A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5247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90013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50885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Q3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98841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Q4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017291" y="2177271"/>
            <a:ext cx="130175" cy="233679"/>
          </a:xfrm>
          <a:prstGeom prst="rect">
            <a:avLst/>
          </a:prstGeom>
        </p:spPr>
        <p:txBody>
          <a:bodyPr vert="vert270" wrap="square" lIns="0" tIns="22225" rIns="0" bIns="0" rtlCol="0">
            <a:spAutoFit/>
          </a:bodyPr>
          <a:lstStyle/>
          <a:p>
            <a:pPr marL="12700" marR="5080">
              <a:lnSpc>
                <a:spcPct val="68100"/>
              </a:lnSpc>
              <a:spcBef>
                <a:spcPts val="175"/>
              </a:spcBef>
            </a:pPr>
            <a:r>
              <a:rPr sz="450" spc="-10" dirty="0">
                <a:latin typeface="Courier New"/>
                <a:cs typeface="Courier New"/>
              </a:rPr>
              <a:t>slit.B </a:t>
            </a:r>
            <a:r>
              <a:rPr sz="450" spc="-25" dirty="0">
                <a:latin typeface="Courier New"/>
                <a:cs typeface="Courier New"/>
              </a:rPr>
              <a:t>Q5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30945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entry----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82855" y="2107978"/>
            <a:ext cx="83185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dipole.1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34765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exit-----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948419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Centre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62314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entry----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13983" y="2107978"/>
            <a:ext cx="83185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dipole.2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665893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exit-----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832870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Q5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79787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slit.D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908660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Q4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45953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Q3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007066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04435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079246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slit.E</a:t>
            </a:r>
            <a:endParaRPr sz="450">
              <a:latin typeface="Courier New"/>
              <a:cs typeface="Courier New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3826042" y="855876"/>
            <a:ext cx="300355" cy="123189"/>
            <a:chOff x="3826042" y="855876"/>
            <a:chExt cx="300355" cy="123189"/>
          </a:xfrm>
        </p:grpSpPr>
        <p:sp>
          <p:nvSpPr>
            <p:cNvPr id="45" name="object 45"/>
            <p:cNvSpPr/>
            <p:nvPr/>
          </p:nvSpPr>
          <p:spPr>
            <a:xfrm>
              <a:off x="3829852" y="859686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829852" y="975175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3023056" y="769993"/>
            <a:ext cx="750570" cy="3949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ts val="994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x-</a:t>
            </a:r>
            <a:r>
              <a:rPr sz="900" spc="-10" dirty="0">
                <a:latin typeface="Times New Roman"/>
                <a:cs typeface="Times New Roman"/>
              </a:rPr>
              <a:t>envelope/cm</a:t>
            </a:r>
            <a:endParaRPr sz="900">
              <a:latin typeface="Times New Roman"/>
              <a:cs typeface="Times New Roman"/>
            </a:endParaRPr>
          </a:p>
          <a:p>
            <a:pPr marL="188595" marR="5080" indent="-176530">
              <a:lnSpc>
                <a:spcPts val="910"/>
              </a:lnSpc>
              <a:spcBef>
                <a:spcPts val="85"/>
              </a:spcBef>
            </a:pPr>
            <a:r>
              <a:rPr sz="900" dirty="0">
                <a:latin typeface="Times New Roman"/>
                <a:cs typeface="Times New Roman"/>
              </a:rPr>
              <a:t>-y-</a:t>
            </a:r>
            <a:r>
              <a:rPr sz="900" spc="-10" dirty="0">
                <a:latin typeface="Times New Roman"/>
                <a:cs typeface="Times New Roman"/>
              </a:rPr>
              <a:t>envelope/cm </a:t>
            </a:r>
            <a:r>
              <a:rPr sz="900" dirty="0">
                <a:latin typeface="Times New Roman"/>
                <a:cs typeface="Times New Roman"/>
              </a:rPr>
              <a:t>focal </a:t>
            </a:r>
            <a:r>
              <a:rPr sz="900" spc="-10" dirty="0">
                <a:latin typeface="Times New Roman"/>
                <a:cs typeface="Times New Roman"/>
              </a:rPr>
              <a:t>power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519657" y="671295"/>
            <a:ext cx="3741420" cy="1939925"/>
            <a:chOff x="519657" y="671295"/>
            <a:chExt cx="3741420" cy="1939925"/>
          </a:xfrm>
        </p:grpSpPr>
        <p:sp>
          <p:nvSpPr>
            <p:cNvPr id="49" name="object 49"/>
            <p:cNvSpPr/>
            <p:nvPr/>
          </p:nvSpPr>
          <p:spPr>
            <a:xfrm>
              <a:off x="3829852" y="1090663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7FF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0"/>
                  </a:moveTo>
                  <a:lnTo>
                    <a:pt x="0" y="1939729"/>
                  </a:lnTo>
                  <a:lnTo>
                    <a:pt x="3741112" y="1939729"/>
                  </a:lnTo>
                  <a:lnTo>
                    <a:pt x="37411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2101553" y="2602174"/>
            <a:ext cx="577215" cy="37211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9209" algn="ctr">
              <a:lnSpc>
                <a:spcPct val="100000"/>
              </a:lnSpc>
              <a:spcBef>
                <a:spcPts val="380"/>
              </a:spcBef>
            </a:pPr>
            <a:r>
              <a:rPr sz="900" spc="-25" dirty="0">
                <a:latin typeface="Times New Roman"/>
                <a:cs typeface="Times New Roman"/>
              </a:rPr>
              <a:t>200</a:t>
            </a:r>
            <a:endParaRPr sz="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900" spc="-10" dirty="0">
                <a:latin typeface="Times New Roman"/>
                <a:cs typeface="Times New Roman"/>
              </a:rPr>
              <a:t>distance/cm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48799" y="853190"/>
            <a:ext cx="1247140" cy="866140"/>
          </a:xfrm>
          <a:custGeom>
            <a:avLst/>
            <a:gdLst/>
            <a:ahLst/>
            <a:cxnLst/>
            <a:rect l="l" t="t" r="r" b="b"/>
            <a:pathLst>
              <a:path w="1247139" h="866139">
                <a:moveTo>
                  <a:pt x="0" y="793503"/>
                </a:moveTo>
                <a:lnTo>
                  <a:pt x="15157" y="793503"/>
                </a:lnTo>
              </a:path>
              <a:path w="1247139" h="866139">
                <a:moveTo>
                  <a:pt x="1246796" y="793503"/>
                </a:moveTo>
                <a:lnTo>
                  <a:pt x="1231639" y="793503"/>
                </a:lnTo>
              </a:path>
              <a:path w="1247139" h="866139">
                <a:moveTo>
                  <a:pt x="0" y="613293"/>
                </a:moveTo>
                <a:lnTo>
                  <a:pt x="15157" y="613293"/>
                </a:lnTo>
              </a:path>
              <a:path w="1247139" h="866139">
                <a:moveTo>
                  <a:pt x="1246796" y="613293"/>
                </a:moveTo>
                <a:lnTo>
                  <a:pt x="1231639" y="613293"/>
                </a:lnTo>
              </a:path>
              <a:path w="1247139" h="866139">
                <a:moveTo>
                  <a:pt x="0" y="432842"/>
                </a:moveTo>
                <a:lnTo>
                  <a:pt x="15157" y="432842"/>
                </a:lnTo>
              </a:path>
              <a:path w="1247139" h="866139">
                <a:moveTo>
                  <a:pt x="1246796" y="432842"/>
                </a:moveTo>
                <a:lnTo>
                  <a:pt x="1231639" y="432842"/>
                </a:lnTo>
              </a:path>
              <a:path w="1247139" h="866139">
                <a:moveTo>
                  <a:pt x="0" y="252390"/>
                </a:moveTo>
                <a:lnTo>
                  <a:pt x="15157" y="252390"/>
                </a:lnTo>
              </a:path>
              <a:path w="1247139" h="866139">
                <a:moveTo>
                  <a:pt x="1246796" y="252390"/>
                </a:moveTo>
                <a:lnTo>
                  <a:pt x="1231639" y="252390"/>
                </a:lnTo>
              </a:path>
              <a:path w="1247139" h="866139">
                <a:moveTo>
                  <a:pt x="0" y="72180"/>
                </a:moveTo>
                <a:lnTo>
                  <a:pt x="15157" y="72180"/>
                </a:lnTo>
              </a:path>
              <a:path w="1247139" h="866139">
                <a:moveTo>
                  <a:pt x="1246796" y="72180"/>
                </a:moveTo>
                <a:lnTo>
                  <a:pt x="1231639" y="72180"/>
                </a:lnTo>
              </a:path>
              <a:path w="1247139" h="866139">
                <a:moveTo>
                  <a:pt x="59428" y="865684"/>
                </a:moveTo>
                <a:lnTo>
                  <a:pt x="59428" y="850526"/>
                </a:lnTo>
              </a:path>
              <a:path w="1247139" h="866139">
                <a:moveTo>
                  <a:pt x="59428" y="0"/>
                </a:moveTo>
                <a:lnTo>
                  <a:pt x="59428" y="15157"/>
                </a:lnTo>
              </a:path>
              <a:path w="1247139" h="866139">
                <a:moveTo>
                  <a:pt x="296902" y="865684"/>
                </a:moveTo>
                <a:lnTo>
                  <a:pt x="296902" y="850526"/>
                </a:lnTo>
              </a:path>
              <a:path w="1247139" h="866139">
                <a:moveTo>
                  <a:pt x="296902" y="0"/>
                </a:moveTo>
                <a:lnTo>
                  <a:pt x="296902" y="15157"/>
                </a:lnTo>
              </a:path>
              <a:path w="1247139" h="866139">
                <a:moveTo>
                  <a:pt x="534375" y="865684"/>
                </a:moveTo>
                <a:lnTo>
                  <a:pt x="534375" y="850526"/>
                </a:lnTo>
              </a:path>
              <a:path w="1247139" h="866139">
                <a:moveTo>
                  <a:pt x="534375" y="0"/>
                </a:moveTo>
                <a:lnTo>
                  <a:pt x="534375" y="15157"/>
                </a:lnTo>
              </a:path>
              <a:path w="1247139" h="866139">
                <a:moveTo>
                  <a:pt x="771849" y="865684"/>
                </a:moveTo>
                <a:lnTo>
                  <a:pt x="771849" y="850526"/>
                </a:lnTo>
              </a:path>
              <a:path w="1247139" h="866139">
                <a:moveTo>
                  <a:pt x="771849" y="0"/>
                </a:moveTo>
                <a:lnTo>
                  <a:pt x="771849" y="15157"/>
                </a:lnTo>
              </a:path>
              <a:path w="1247139" h="866139">
                <a:moveTo>
                  <a:pt x="1009323" y="865684"/>
                </a:moveTo>
                <a:lnTo>
                  <a:pt x="1009323" y="850526"/>
                </a:lnTo>
              </a:path>
              <a:path w="1247139" h="866139">
                <a:moveTo>
                  <a:pt x="1009323" y="0"/>
                </a:moveTo>
                <a:lnTo>
                  <a:pt x="1009323" y="15157"/>
                </a:lnTo>
              </a:path>
              <a:path w="1247139" h="866139">
                <a:moveTo>
                  <a:pt x="1246796" y="865684"/>
                </a:moveTo>
                <a:lnTo>
                  <a:pt x="1246796" y="850526"/>
                </a:lnTo>
              </a:path>
              <a:path w="1247139" h="866139">
                <a:moveTo>
                  <a:pt x="1246796" y="0"/>
                </a:moveTo>
                <a:lnTo>
                  <a:pt x="1246796" y="151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583989" y="1154475"/>
            <a:ext cx="208279" cy="567055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39"/>
              </a:spcBef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4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0.5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35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5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22445" y="794054"/>
            <a:ext cx="170180" cy="38608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34"/>
              </a:spcBef>
            </a:pPr>
            <a:r>
              <a:rPr sz="900" spc="-5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40"/>
              </a:spcBef>
            </a:pPr>
            <a:r>
              <a:rPr sz="900" spc="-25" dirty="0">
                <a:latin typeface="Times New Roman"/>
                <a:cs typeface="Times New Roman"/>
              </a:rPr>
              <a:t>0.5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81092" y="1744670"/>
            <a:ext cx="132842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979" algn="l"/>
              </a:tabLst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r>
              <a:rPr sz="900" dirty="0">
                <a:latin typeface="Times New Roman"/>
                <a:cs typeface="Times New Roman"/>
              </a:rPr>
              <a:t>	20</a:t>
            </a:r>
            <a:r>
              <a:rPr sz="900" spc="254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40</a:t>
            </a:r>
            <a:r>
              <a:rPr sz="900" spc="260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60</a:t>
            </a:r>
            <a:r>
              <a:rPr sz="900" spc="260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80</a:t>
            </a:r>
            <a:r>
              <a:rPr sz="900" spc="145" dirty="0">
                <a:latin typeface="Times New Roman"/>
                <a:cs typeface="Times New Roman"/>
              </a:rPr>
              <a:t>  </a:t>
            </a:r>
            <a:r>
              <a:rPr sz="900" spc="-25" dirty="0">
                <a:latin typeface="Times New Roman"/>
                <a:cs typeface="Times New Roman"/>
              </a:rPr>
              <a:t>100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844989" y="853190"/>
            <a:ext cx="1254760" cy="866140"/>
            <a:chOff x="844989" y="853190"/>
            <a:chExt cx="1254760" cy="866140"/>
          </a:xfrm>
        </p:grpSpPr>
        <p:sp>
          <p:nvSpPr>
            <p:cNvPr id="57" name="object 57"/>
            <p:cNvSpPr/>
            <p:nvPr/>
          </p:nvSpPr>
          <p:spPr>
            <a:xfrm>
              <a:off x="848799" y="1286032"/>
              <a:ext cx="1247140" cy="0"/>
            </a:xfrm>
            <a:custGeom>
              <a:avLst/>
              <a:gdLst/>
              <a:ahLst/>
              <a:cxnLst/>
              <a:rect l="l" t="t" r="r" b="b"/>
              <a:pathLst>
                <a:path w="1247139">
                  <a:moveTo>
                    <a:pt x="0" y="0"/>
                  </a:moveTo>
                  <a:lnTo>
                    <a:pt x="1246796" y="0"/>
                  </a:lnTo>
                </a:path>
              </a:pathLst>
            </a:custGeom>
            <a:ln w="7218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48799" y="853190"/>
              <a:ext cx="1247140" cy="866140"/>
            </a:xfrm>
            <a:custGeom>
              <a:avLst/>
              <a:gdLst/>
              <a:ahLst/>
              <a:cxnLst/>
              <a:rect l="l" t="t" r="r" b="b"/>
              <a:pathLst>
                <a:path w="1247139" h="866139">
                  <a:moveTo>
                    <a:pt x="0" y="0"/>
                  </a:moveTo>
                  <a:lnTo>
                    <a:pt x="0" y="865684"/>
                  </a:lnTo>
                  <a:lnTo>
                    <a:pt x="1246796" y="865684"/>
                  </a:lnTo>
                  <a:lnTo>
                    <a:pt x="124679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861636" y="905933"/>
            <a:ext cx="102870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10" dirty="0">
                <a:latin typeface="Courier New"/>
                <a:cs typeface="Courier New"/>
              </a:rPr>
              <a:t>slit.A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16824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Q1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82599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Q2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453997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Q3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620012" y="905933"/>
            <a:ext cx="231140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Q4</a:t>
            </a:r>
            <a:endParaRPr sz="6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600" spc="-10" dirty="0">
                <a:latin typeface="Courier New"/>
                <a:cs typeface="Courier New"/>
              </a:rPr>
              <a:t>slit.B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956133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Q5</a:t>
            </a:r>
            <a:endParaRPr sz="600">
              <a:latin typeface="Courier New"/>
              <a:cs typeface="Courier New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848799" y="853190"/>
            <a:ext cx="1250950" cy="866140"/>
            <a:chOff x="848799" y="853190"/>
            <a:chExt cx="1250950" cy="866140"/>
          </a:xfrm>
        </p:grpSpPr>
        <p:sp>
          <p:nvSpPr>
            <p:cNvPr id="66" name="object 66"/>
            <p:cNvSpPr/>
            <p:nvPr/>
          </p:nvSpPr>
          <p:spPr>
            <a:xfrm>
              <a:off x="908228" y="1038212"/>
              <a:ext cx="1187450" cy="243840"/>
            </a:xfrm>
            <a:custGeom>
              <a:avLst/>
              <a:gdLst/>
              <a:ahLst/>
              <a:cxnLst/>
              <a:rect l="l" t="t" r="r" b="b"/>
              <a:pathLst>
                <a:path w="1187450" h="243840">
                  <a:moveTo>
                    <a:pt x="0" y="223759"/>
                  </a:moveTo>
                  <a:lnTo>
                    <a:pt x="22616" y="223759"/>
                  </a:lnTo>
                  <a:lnTo>
                    <a:pt x="33684" y="223518"/>
                  </a:lnTo>
                  <a:lnTo>
                    <a:pt x="44992" y="223037"/>
                  </a:lnTo>
                  <a:lnTo>
                    <a:pt x="56300" y="222556"/>
                  </a:lnTo>
                  <a:lnTo>
                    <a:pt x="67609" y="222075"/>
                  </a:lnTo>
                  <a:lnTo>
                    <a:pt x="78917" y="221593"/>
                  </a:lnTo>
                  <a:lnTo>
                    <a:pt x="90225" y="220872"/>
                  </a:lnTo>
                  <a:lnTo>
                    <a:pt x="101533" y="220150"/>
                  </a:lnTo>
                  <a:lnTo>
                    <a:pt x="112120" y="219428"/>
                  </a:lnTo>
                  <a:lnTo>
                    <a:pt x="122947" y="218466"/>
                  </a:lnTo>
                  <a:lnTo>
                    <a:pt x="133774" y="217503"/>
                  </a:lnTo>
                  <a:lnTo>
                    <a:pt x="144360" y="216781"/>
                  </a:lnTo>
                  <a:lnTo>
                    <a:pt x="155187" y="215578"/>
                  </a:lnTo>
                  <a:lnTo>
                    <a:pt x="165774" y="214616"/>
                  </a:lnTo>
                  <a:lnTo>
                    <a:pt x="176601" y="213654"/>
                  </a:lnTo>
                  <a:lnTo>
                    <a:pt x="187428" y="212451"/>
                  </a:lnTo>
                  <a:lnTo>
                    <a:pt x="198015" y="211248"/>
                  </a:lnTo>
                  <a:lnTo>
                    <a:pt x="208842" y="210045"/>
                  </a:lnTo>
                  <a:lnTo>
                    <a:pt x="218225" y="209082"/>
                  </a:lnTo>
                  <a:lnTo>
                    <a:pt x="227849" y="207879"/>
                  </a:lnTo>
                  <a:lnTo>
                    <a:pt x="237233" y="206917"/>
                  </a:lnTo>
                  <a:lnTo>
                    <a:pt x="279097" y="202586"/>
                  </a:lnTo>
                  <a:lnTo>
                    <a:pt x="289684" y="201864"/>
                  </a:lnTo>
                  <a:lnTo>
                    <a:pt x="300030" y="201142"/>
                  </a:lnTo>
                  <a:lnTo>
                    <a:pt x="310616" y="200661"/>
                  </a:lnTo>
                  <a:lnTo>
                    <a:pt x="320962" y="200180"/>
                  </a:lnTo>
                  <a:lnTo>
                    <a:pt x="331548" y="199699"/>
                  </a:lnTo>
                  <a:lnTo>
                    <a:pt x="341894" y="199458"/>
                  </a:lnTo>
                  <a:lnTo>
                    <a:pt x="352481" y="199458"/>
                  </a:lnTo>
                  <a:lnTo>
                    <a:pt x="362827" y="199218"/>
                  </a:lnTo>
                  <a:lnTo>
                    <a:pt x="373413" y="199458"/>
                  </a:lnTo>
                  <a:lnTo>
                    <a:pt x="383759" y="199699"/>
                  </a:lnTo>
                  <a:lnTo>
                    <a:pt x="394345" y="199939"/>
                  </a:lnTo>
                  <a:lnTo>
                    <a:pt x="404932" y="200421"/>
                  </a:lnTo>
                  <a:lnTo>
                    <a:pt x="416481" y="200661"/>
                  </a:lnTo>
                  <a:lnTo>
                    <a:pt x="427789" y="201142"/>
                  </a:lnTo>
                  <a:lnTo>
                    <a:pt x="485533" y="203548"/>
                  </a:lnTo>
                  <a:lnTo>
                    <a:pt x="497082" y="203789"/>
                  </a:lnTo>
                  <a:lnTo>
                    <a:pt x="508631" y="204270"/>
                  </a:lnTo>
                  <a:lnTo>
                    <a:pt x="519218" y="204270"/>
                  </a:lnTo>
                  <a:lnTo>
                    <a:pt x="529563" y="204270"/>
                  </a:lnTo>
                  <a:lnTo>
                    <a:pt x="571428" y="201383"/>
                  </a:lnTo>
                  <a:lnTo>
                    <a:pt x="613533" y="194165"/>
                  </a:lnTo>
                  <a:lnTo>
                    <a:pt x="655398" y="181894"/>
                  </a:lnTo>
                  <a:lnTo>
                    <a:pt x="676330" y="173473"/>
                  </a:lnTo>
                  <a:lnTo>
                    <a:pt x="685714" y="169864"/>
                  </a:lnTo>
                  <a:lnTo>
                    <a:pt x="695338" y="165774"/>
                  </a:lnTo>
                  <a:lnTo>
                    <a:pt x="704721" y="161443"/>
                  </a:lnTo>
                  <a:lnTo>
                    <a:pt x="715308" y="158796"/>
                  </a:lnTo>
                  <a:lnTo>
                    <a:pt x="726135" y="156150"/>
                  </a:lnTo>
                  <a:lnTo>
                    <a:pt x="736962" y="154947"/>
                  </a:lnTo>
                  <a:lnTo>
                    <a:pt x="747548" y="155428"/>
                  </a:lnTo>
                  <a:lnTo>
                    <a:pt x="790616" y="171308"/>
                  </a:lnTo>
                  <a:lnTo>
                    <a:pt x="812030" y="187187"/>
                  </a:lnTo>
                  <a:lnTo>
                    <a:pt x="822616" y="194887"/>
                  </a:lnTo>
                  <a:lnTo>
                    <a:pt x="833443" y="203789"/>
                  </a:lnTo>
                  <a:lnTo>
                    <a:pt x="844030" y="212451"/>
                  </a:lnTo>
                  <a:lnTo>
                    <a:pt x="854616" y="221112"/>
                  </a:lnTo>
                  <a:lnTo>
                    <a:pt x="865202" y="229774"/>
                  </a:lnTo>
                  <a:lnTo>
                    <a:pt x="876030" y="238195"/>
                  </a:lnTo>
                  <a:lnTo>
                    <a:pt x="886616" y="243729"/>
                  </a:lnTo>
                  <a:lnTo>
                    <a:pt x="897443" y="237954"/>
                  </a:lnTo>
                  <a:lnTo>
                    <a:pt x="908270" y="229533"/>
                  </a:lnTo>
                  <a:lnTo>
                    <a:pt x="919097" y="220872"/>
                  </a:lnTo>
                  <a:lnTo>
                    <a:pt x="929924" y="211969"/>
                  </a:lnTo>
                  <a:lnTo>
                    <a:pt x="940511" y="203067"/>
                  </a:lnTo>
                  <a:lnTo>
                    <a:pt x="951338" y="194406"/>
                  </a:lnTo>
                  <a:lnTo>
                    <a:pt x="1005473" y="149894"/>
                  </a:lnTo>
                  <a:lnTo>
                    <a:pt x="1016541" y="140751"/>
                  </a:lnTo>
                  <a:lnTo>
                    <a:pt x="1027608" y="131609"/>
                  </a:lnTo>
                  <a:lnTo>
                    <a:pt x="1038676" y="122466"/>
                  </a:lnTo>
                  <a:lnTo>
                    <a:pt x="1049984" y="113323"/>
                  </a:lnTo>
                  <a:lnTo>
                    <a:pt x="1061052" y="104180"/>
                  </a:lnTo>
                  <a:lnTo>
                    <a:pt x="1072120" y="95037"/>
                  </a:lnTo>
                  <a:lnTo>
                    <a:pt x="1083187" y="85654"/>
                  </a:lnTo>
                  <a:lnTo>
                    <a:pt x="1094496" y="76511"/>
                  </a:lnTo>
                  <a:lnTo>
                    <a:pt x="1105563" y="67368"/>
                  </a:lnTo>
                  <a:lnTo>
                    <a:pt x="1116631" y="58225"/>
                  </a:lnTo>
                  <a:lnTo>
                    <a:pt x="1127939" y="49082"/>
                  </a:lnTo>
                  <a:lnTo>
                    <a:pt x="1139007" y="39939"/>
                  </a:lnTo>
                  <a:lnTo>
                    <a:pt x="1150075" y="30796"/>
                  </a:lnTo>
                  <a:lnTo>
                    <a:pt x="1161142" y="21654"/>
                  </a:lnTo>
                  <a:lnTo>
                    <a:pt x="1172451" y="12511"/>
                  </a:lnTo>
                  <a:lnTo>
                    <a:pt x="1183518" y="3127"/>
                  </a:lnTo>
                  <a:lnTo>
                    <a:pt x="1187368" y="0"/>
                  </a:lnTo>
                </a:path>
              </a:pathLst>
            </a:custGeom>
            <a:ln w="721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08228" y="1396468"/>
              <a:ext cx="1187450" cy="309880"/>
            </a:xfrm>
            <a:custGeom>
              <a:avLst/>
              <a:gdLst/>
              <a:ahLst/>
              <a:cxnLst/>
              <a:rect l="l" t="t" r="r" b="b"/>
              <a:pathLst>
                <a:path w="1187450" h="309880">
                  <a:moveTo>
                    <a:pt x="0" y="41142"/>
                  </a:moveTo>
                  <a:lnTo>
                    <a:pt x="11308" y="43308"/>
                  </a:lnTo>
                  <a:lnTo>
                    <a:pt x="22616" y="45473"/>
                  </a:lnTo>
                  <a:lnTo>
                    <a:pt x="33684" y="47639"/>
                  </a:lnTo>
                  <a:lnTo>
                    <a:pt x="44992" y="49804"/>
                  </a:lnTo>
                  <a:lnTo>
                    <a:pt x="56300" y="51969"/>
                  </a:lnTo>
                  <a:lnTo>
                    <a:pt x="67609" y="54135"/>
                  </a:lnTo>
                  <a:lnTo>
                    <a:pt x="78917" y="56060"/>
                  </a:lnTo>
                  <a:lnTo>
                    <a:pt x="90225" y="58225"/>
                  </a:lnTo>
                  <a:lnTo>
                    <a:pt x="101533" y="60390"/>
                  </a:lnTo>
                  <a:lnTo>
                    <a:pt x="112120" y="62556"/>
                  </a:lnTo>
                  <a:lnTo>
                    <a:pt x="122947" y="64481"/>
                  </a:lnTo>
                  <a:lnTo>
                    <a:pt x="133774" y="66406"/>
                  </a:lnTo>
                  <a:lnTo>
                    <a:pt x="144360" y="68330"/>
                  </a:lnTo>
                  <a:lnTo>
                    <a:pt x="155187" y="70015"/>
                  </a:lnTo>
                  <a:lnTo>
                    <a:pt x="165774" y="71939"/>
                  </a:lnTo>
                  <a:lnTo>
                    <a:pt x="176601" y="73624"/>
                  </a:lnTo>
                  <a:lnTo>
                    <a:pt x="187428" y="75308"/>
                  </a:lnTo>
                  <a:lnTo>
                    <a:pt x="198015" y="76992"/>
                  </a:lnTo>
                  <a:lnTo>
                    <a:pt x="208842" y="78676"/>
                  </a:lnTo>
                  <a:lnTo>
                    <a:pt x="218225" y="80120"/>
                  </a:lnTo>
                  <a:lnTo>
                    <a:pt x="227849" y="81563"/>
                  </a:lnTo>
                  <a:lnTo>
                    <a:pt x="237233" y="82766"/>
                  </a:lnTo>
                  <a:lnTo>
                    <a:pt x="247578" y="85172"/>
                  </a:lnTo>
                  <a:lnTo>
                    <a:pt x="289684" y="97443"/>
                  </a:lnTo>
                  <a:lnTo>
                    <a:pt x="331548" y="118135"/>
                  </a:lnTo>
                  <a:lnTo>
                    <a:pt x="373413" y="148451"/>
                  </a:lnTo>
                  <a:lnTo>
                    <a:pt x="404932" y="177804"/>
                  </a:lnTo>
                  <a:lnTo>
                    <a:pt x="427789" y="201142"/>
                  </a:lnTo>
                  <a:lnTo>
                    <a:pt x="439338" y="213172"/>
                  </a:lnTo>
                  <a:lnTo>
                    <a:pt x="450887" y="225202"/>
                  </a:lnTo>
                  <a:lnTo>
                    <a:pt x="462436" y="237233"/>
                  </a:lnTo>
                  <a:lnTo>
                    <a:pt x="473984" y="249263"/>
                  </a:lnTo>
                  <a:lnTo>
                    <a:pt x="485533" y="261293"/>
                  </a:lnTo>
                  <a:lnTo>
                    <a:pt x="497082" y="273563"/>
                  </a:lnTo>
                  <a:lnTo>
                    <a:pt x="508631" y="285593"/>
                  </a:lnTo>
                  <a:lnTo>
                    <a:pt x="519218" y="293052"/>
                  </a:lnTo>
                  <a:lnTo>
                    <a:pt x="529563" y="300751"/>
                  </a:lnTo>
                  <a:lnTo>
                    <a:pt x="540150" y="305804"/>
                  </a:lnTo>
                  <a:lnTo>
                    <a:pt x="550496" y="308691"/>
                  </a:lnTo>
                  <a:lnTo>
                    <a:pt x="561082" y="309413"/>
                  </a:lnTo>
                  <a:lnTo>
                    <a:pt x="571428" y="307488"/>
                  </a:lnTo>
                  <a:lnTo>
                    <a:pt x="613533" y="276691"/>
                  </a:lnTo>
                  <a:lnTo>
                    <a:pt x="644811" y="230496"/>
                  </a:lnTo>
                  <a:lnTo>
                    <a:pt x="665744" y="189834"/>
                  </a:lnTo>
                  <a:lnTo>
                    <a:pt x="676330" y="166977"/>
                  </a:lnTo>
                  <a:lnTo>
                    <a:pt x="685714" y="147248"/>
                  </a:lnTo>
                  <a:lnTo>
                    <a:pt x="695338" y="125834"/>
                  </a:lnTo>
                  <a:lnTo>
                    <a:pt x="704721" y="104661"/>
                  </a:lnTo>
                  <a:lnTo>
                    <a:pt x="715308" y="85894"/>
                  </a:lnTo>
                  <a:lnTo>
                    <a:pt x="736962" y="51007"/>
                  </a:lnTo>
                  <a:lnTo>
                    <a:pt x="768962" y="17804"/>
                  </a:lnTo>
                  <a:lnTo>
                    <a:pt x="812030" y="2646"/>
                  </a:lnTo>
                  <a:lnTo>
                    <a:pt x="822616" y="721"/>
                  </a:lnTo>
                  <a:lnTo>
                    <a:pt x="833443" y="721"/>
                  </a:lnTo>
                  <a:lnTo>
                    <a:pt x="844030" y="481"/>
                  </a:lnTo>
                  <a:lnTo>
                    <a:pt x="854616" y="481"/>
                  </a:lnTo>
                  <a:lnTo>
                    <a:pt x="865202" y="481"/>
                  </a:lnTo>
                  <a:lnTo>
                    <a:pt x="876030" y="481"/>
                  </a:lnTo>
                  <a:lnTo>
                    <a:pt x="886616" y="240"/>
                  </a:lnTo>
                  <a:lnTo>
                    <a:pt x="951338" y="240"/>
                  </a:lnTo>
                  <a:lnTo>
                    <a:pt x="962165" y="0"/>
                  </a:lnTo>
                  <a:lnTo>
                    <a:pt x="1083187" y="0"/>
                  </a:lnTo>
                  <a:lnTo>
                    <a:pt x="1094496" y="240"/>
                  </a:lnTo>
                  <a:lnTo>
                    <a:pt x="1161142" y="240"/>
                  </a:lnTo>
                  <a:lnTo>
                    <a:pt x="1172451" y="481"/>
                  </a:lnTo>
                  <a:lnTo>
                    <a:pt x="1183518" y="481"/>
                  </a:lnTo>
                  <a:lnTo>
                    <a:pt x="1187368" y="481"/>
                  </a:lnTo>
                </a:path>
              </a:pathLst>
            </a:custGeom>
            <a:ln w="7218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08228" y="999235"/>
              <a:ext cx="1187450" cy="391795"/>
            </a:xfrm>
            <a:custGeom>
              <a:avLst/>
              <a:gdLst/>
              <a:ahLst/>
              <a:cxnLst/>
              <a:rect l="l" t="t" r="r" b="b"/>
              <a:pathLst>
                <a:path w="1187450" h="391794">
                  <a:moveTo>
                    <a:pt x="0" y="286796"/>
                  </a:moveTo>
                  <a:lnTo>
                    <a:pt x="101533" y="286796"/>
                  </a:lnTo>
                  <a:lnTo>
                    <a:pt x="101533" y="291368"/>
                  </a:lnTo>
                  <a:lnTo>
                    <a:pt x="208842" y="291368"/>
                  </a:lnTo>
                  <a:lnTo>
                    <a:pt x="208842" y="286796"/>
                  </a:lnTo>
                  <a:lnTo>
                    <a:pt x="218225" y="286796"/>
                  </a:lnTo>
                  <a:lnTo>
                    <a:pt x="227849" y="286796"/>
                  </a:lnTo>
                  <a:lnTo>
                    <a:pt x="237233" y="286796"/>
                  </a:lnTo>
                  <a:lnTo>
                    <a:pt x="237233" y="239398"/>
                  </a:lnTo>
                  <a:lnTo>
                    <a:pt x="247578" y="239398"/>
                  </a:lnTo>
                  <a:lnTo>
                    <a:pt x="404932" y="239398"/>
                  </a:lnTo>
                  <a:lnTo>
                    <a:pt x="404932" y="286796"/>
                  </a:lnTo>
                  <a:lnTo>
                    <a:pt x="508631" y="286796"/>
                  </a:lnTo>
                  <a:lnTo>
                    <a:pt x="508631" y="391699"/>
                  </a:lnTo>
                  <a:lnTo>
                    <a:pt x="676330" y="391699"/>
                  </a:lnTo>
                  <a:lnTo>
                    <a:pt x="676330" y="286796"/>
                  </a:lnTo>
                  <a:lnTo>
                    <a:pt x="685714" y="286796"/>
                  </a:lnTo>
                  <a:lnTo>
                    <a:pt x="695338" y="286796"/>
                  </a:lnTo>
                  <a:lnTo>
                    <a:pt x="704721" y="286796"/>
                  </a:lnTo>
                  <a:lnTo>
                    <a:pt x="704721" y="0"/>
                  </a:lnTo>
                  <a:lnTo>
                    <a:pt x="812030" y="0"/>
                  </a:lnTo>
                  <a:lnTo>
                    <a:pt x="812030" y="286796"/>
                  </a:lnTo>
                  <a:lnTo>
                    <a:pt x="1183518" y="286796"/>
                  </a:lnTo>
                  <a:lnTo>
                    <a:pt x="1187368" y="286796"/>
                  </a:lnTo>
                </a:path>
              </a:pathLst>
            </a:custGeom>
            <a:ln w="7218">
              <a:solidFill>
                <a:srgbClr val="7FF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48799" y="853190"/>
              <a:ext cx="1247140" cy="866140"/>
            </a:xfrm>
            <a:custGeom>
              <a:avLst/>
              <a:gdLst/>
              <a:ahLst/>
              <a:cxnLst/>
              <a:rect l="l" t="t" r="r" b="b"/>
              <a:pathLst>
                <a:path w="1247139" h="866139">
                  <a:moveTo>
                    <a:pt x="0" y="0"/>
                  </a:moveTo>
                  <a:lnTo>
                    <a:pt x="0" y="865684"/>
                  </a:lnTo>
                  <a:lnTo>
                    <a:pt x="1246796" y="865684"/>
                  </a:lnTo>
                  <a:lnTo>
                    <a:pt x="124679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125844" y="3366127"/>
            <a:ext cx="108648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389272" y="3366127"/>
            <a:ext cx="9334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60" dirty="0">
                <a:latin typeface="Arial"/>
                <a:cs typeface="Arial"/>
              </a:rPr>
              <a:t>7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Beam</a:t>
            </a:r>
            <a:r>
              <a:rPr spc="80" dirty="0"/>
              <a:t> </a:t>
            </a:r>
            <a:r>
              <a:rPr dirty="0"/>
              <a:t>envelopes</a:t>
            </a:r>
            <a:r>
              <a:rPr spc="80" dirty="0"/>
              <a:t> </a:t>
            </a:r>
            <a:r>
              <a:rPr dirty="0"/>
              <a:t>vs.</a:t>
            </a:r>
            <a:r>
              <a:rPr spc="80" dirty="0"/>
              <a:t> </a:t>
            </a:r>
            <a:r>
              <a:rPr dirty="0"/>
              <a:t>magnification</a:t>
            </a:r>
            <a:r>
              <a:rPr spc="85" dirty="0"/>
              <a:t> </a:t>
            </a:r>
            <a:r>
              <a:rPr spc="-10" dirty="0"/>
              <a:t>(zoom)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15847" y="671295"/>
            <a:ext cx="3749040" cy="1939925"/>
            <a:chOff x="515847" y="671295"/>
            <a:chExt cx="3749040" cy="1939925"/>
          </a:xfrm>
        </p:grpSpPr>
        <p:sp>
          <p:nvSpPr>
            <p:cNvPr id="4" name="object 4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1763368"/>
                  </a:moveTo>
                  <a:lnTo>
                    <a:pt x="15157" y="1763368"/>
                  </a:lnTo>
                </a:path>
                <a:path w="3741420" h="1939925">
                  <a:moveTo>
                    <a:pt x="3741112" y="1763368"/>
                  </a:moveTo>
                  <a:lnTo>
                    <a:pt x="3725954" y="1763368"/>
                  </a:lnTo>
                </a:path>
                <a:path w="3741420" h="1939925">
                  <a:moveTo>
                    <a:pt x="0" y="1469593"/>
                  </a:moveTo>
                  <a:lnTo>
                    <a:pt x="15157" y="1469593"/>
                  </a:lnTo>
                </a:path>
                <a:path w="3741420" h="1939925">
                  <a:moveTo>
                    <a:pt x="3741112" y="1469593"/>
                  </a:moveTo>
                  <a:lnTo>
                    <a:pt x="3725954" y="1469593"/>
                  </a:lnTo>
                </a:path>
                <a:path w="3741420" h="1939925">
                  <a:moveTo>
                    <a:pt x="0" y="1175578"/>
                  </a:moveTo>
                  <a:lnTo>
                    <a:pt x="15157" y="1175578"/>
                  </a:lnTo>
                </a:path>
                <a:path w="3741420" h="1939925">
                  <a:moveTo>
                    <a:pt x="3741112" y="1175578"/>
                  </a:moveTo>
                  <a:lnTo>
                    <a:pt x="3725954" y="1175578"/>
                  </a:lnTo>
                </a:path>
                <a:path w="3741420" h="1939925">
                  <a:moveTo>
                    <a:pt x="0" y="881804"/>
                  </a:moveTo>
                  <a:lnTo>
                    <a:pt x="15157" y="881804"/>
                  </a:lnTo>
                </a:path>
                <a:path w="3741420" h="1939925">
                  <a:moveTo>
                    <a:pt x="3741112" y="881804"/>
                  </a:moveTo>
                  <a:lnTo>
                    <a:pt x="3725954" y="881804"/>
                  </a:lnTo>
                </a:path>
                <a:path w="3741420" h="1939925">
                  <a:moveTo>
                    <a:pt x="0" y="587789"/>
                  </a:moveTo>
                  <a:lnTo>
                    <a:pt x="15157" y="587789"/>
                  </a:lnTo>
                </a:path>
                <a:path w="3741420" h="1939925">
                  <a:moveTo>
                    <a:pt x="3741112" y="587789"/>
                  </a:moveTo>
                  <a:lnTo>
                    <a:pt x="3725954" y="587789"/>
                  </a:lnTo>
                </a:path>
                <a:path w="3741420" h="1939925">
                  <a:moveTo>
                    <a:pt x="0" y="294015"/>
                  </a:moveTo>
                  <a:lnTo>
                    <a:pt x="15157" y="294015"/>
                  </a:lnTo>
                </a:path>
                <a:path w="3741420" h="1939925">
                  <a:moveTo>
                    <a:pt x="3741112" y="294015"/>
                  </a:moveTo>
                  <a:lnTo>
                    <a:pt x="3725954" y="294015"/>
                  </a:lnTo>
                </a:path>
                <a:path w="3741420" h="1939925">
                  <a:moveTo>
                    <a:pt x="0" y="0"/>
                  </a:moveTo>
                  <a:lnTo>
                    <a:pt x="15157" y="0"/>
                  </a:lnTo>
                </a:path>
                <a:path w="3741420" h="1939925">
                  <a:moveTo>
                    <a:pt x="3741112" y="0"/>
                  </a:moveTo>
                  <a:lnTo>
                    <a:pt x="3725954" y="0"/>
                  </a:lnTo>
                </a:path>
                <a:path w="3741420" h="1939925">
                  <a:moveTo>
                    <a:pt x="267308" y="1939729"/>
                  </a:moveTo>
                  <a:lnTo>
                    <a:pt x="267308" y="1924571"/>
                  </a:lnTo>
                </a:path>
                <a:path w="3741420" h="1939925">
                  <a:moveTo>
                    <a:pt x="267308" y="0"/>
                  </a:moveTo>
                  <a:lnTo>
                    <a:pt x="267308" y="15157"/>
                  </a:lnTo>
                </a:path>
                <a:path w="3741420" h="1939925">
                  <a:moveTo>
                    <a:pt x="801684" y="1939729"/>
                  </a:moveTo>
                  <a:lnTo>
                    <a:pt x="801684" y="1924571"/>
                  </a:lnTo>
                </a:path>
                <a:path w="3741420" h="1939925">
                  <a:moveTo>
                    <a:pt x="801684" y="0"/>
                  </a:moveTo>
                  <a:lnTo>
                    <a:pt x="801684" y="15157"/>
                  </a:lnTo>
                </a:path>
                <a:path w="3741420" h="1939925">
                  <a:moveTo>
                    <a:pt x="1336060" y="1939729"/>
                  </a:moveTo>
                  <a:lnTo>
                    <a:pt x="1336060" y="1924571"/>
                  </a:lnTo>
                </a:path>
                <a:path w="3741420" h="1939925">
                  <a:moveTo>
                    <a:pt x="1336060" y="0"/>
                  </a:moveTo>
                  <a:lnTo>
                    <a:pt x="1336060" y="15157"/>
                  </a:lnTo>
                </a:path>
                <a:path w="3741420" h="1939925">
                  <a:moveTo>
                    <a:pt x="1870676" y="1939729"/>
                  </a:moveTo>
                  <a:lnTo>
                    <a:pt x="1870676" y="1924571"/>
                  </a:lnTo>
                </a:path>
                <a:path w="3741420" h="1939925">
                  <a:moveTo>
                    <a:pt x="1870676" y="0"/>
                  </a:moveTo>
                  <a:lnTo>
                    <a:pt x="1870676" y="15157"/>
                  </a:lnTo>
                </a:path>
                <a:path w="3741420" h="1939925">
                  <a:moveTo>
                    <a:pt x="2405052" y="1939729"/>
                  </a:moveTo>
                  <a:lnTo>
                    <a:pt x="2405052" y="1924571"/>
                  </a:lnTo>
                </a:path>
                <a:path w="3741420" h="1939925">
                  <a:moveTo>
                    <a:pt x="2405052" y="0"/>
                  </a:moveTo>
                  <a:lnTo>
                    <a:pt x="2405052" y="15157"/>
                  </a:lnTo>
                </a:path>
                <a:path w="3741420" h="1939925">
                  <a:moveTo>
                    <a:pt x="2939428" y="1939729"/>
                  </a:moveTo>
                  <a:lnTo>
                    <a:pt x="2939428" y="1924571"/>
                  </a:lnTo>
                </a:path>
                <a:path w="3741420" h="1939925">
                  <a:moveTo>
                    <a:pt x="2939428" y="0"/>
                  </a:moveTo>
                  <a:lnTo>
                    <a:pt x="2939428" y="15157"/>
                  </a:lnTo>
                </a:path>
                <a:path w="3741420" h="1939925">
                  <a:moveTo>
                    <a:pt x="3473804" y="1939729"/>
                  </a:moveTo>
                  <a:lnTo>
                    <a:pt x="3473804" y="1924571"/>
                  </a:lnTo>
                </a:path>
                <a:path w="3741420" h="1939925">
                  <a:moveTo>
                    <a:pt x="3473804" y="0"/>
                  </a:moveTo>
                  <a:lnTo>
                    <a:pt x="3473804" y="151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9657" y="2434663"/>
              <a:ext cx="3741420" cy="0"/>
            </a:xfrm>
            <a:custGeom>
              <a:avLst/>
              <a:gdLst/>
              <a:ahLst/>
              <a:cxnLst/>
              <a:rect l="l" t="t" r="r" b="b"/>
              <a:pathLst>
                <a:path w="3741420">
                  <a:moveTo>
                    <a:pt x="0" y="0"/>
                  </a:moveTo>
                  <a:lnTo>
                    <a:pt x="3741112" y="0"/>
                  </a:lnTo>
                </a:path>
              </a:pathLst>
            </a:custGeom>
            <a:ln w="7218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0"/>
                  </a:moveTo>
                  <a:lnTo>
                    <a:pt x="0" y="1939729"/>
                  </a:lnTo>
                  <a:lnTo>
                    <a:pt x="3741112" y="1939729"/>
                  </a:lnTo>
                  <a:lnTo>
                    <a:pt x="37411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79919" y="2051196"/>
            <a:ext cx="83185" cy="4578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9919" y="1757181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4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9919" y="1463407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6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9919" y="1169392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8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2175" y="875617"/>
            <a:ext cx="14097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10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2175" y="581602"/>
            <a:ext cx="14097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12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8419" y="2636820"/>
            <a:ext cx="23749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400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02795" y="2636820"/>
            <a:ext cx="23749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200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28581" y="2636820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39829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400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74205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600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08581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800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51014" y="654504"/>
            <a:ext cx="88011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10" dirty="0">
                <a:latin typeface="Times New Roman"/>
                <a:cs typeface="Times New Roman"/>
              </a:rPr>
              <a:t>magnification=1/7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838874" y="682643"/>
            <a:ext cx="2356485" cy="1932305"/>
            <a:chOff x="1838874" y="682643"/>
            <a:chExt cx="2356485" cy="1932305"/>
          </a:xfrm>
        </p:grpSpPr>
        <p:sp>
          <p:nvSpPr>
            <p:cNvPr id="21" name="object 21"/>
            <p:cNvSpPr/>
            <p:nvPr/>
          </p:nvSpPr>
          <p:spPr>
            <a:xfrm>
              <a:off x="2790453" y="686453"/>
              <a:ext cx="1401445" cy="462280"/>
            </a:xfrm>
            <a:custGeom>
              <a:avLst/>
              <a:gdLst/>
              <a:ahLst/>
              <a:cxnLst/>
              <a:rect l="l" t="t" r="r" b="b"/>
              <a:pathLst>
                <a:path w="1401445" h="462280">
                  <a:moveTo>
                    <a:pt x="0" y="461954"/>
                  </a:moveTo>
                  <a:lnTo>
                    <a:pt x="0" y="0"/>
                  </a:lnTo>
                  <a:lnTo>
                    <a:pt x="1401022" y="0"/>
                  </a:lnTo>
                  <a:lnTo>
                    <a:pt x="1401022" y="461954"/>
                  </a:lnTo>
                  <a:lnTo>
                    <a:pt x="0" y="461954"/>
                  </a:lnTo>
                  <a:close/>
                </a:path>
              </a:pathLst>
            </a:custGeom>
            <a:ln w="72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8874" y="1599535"/>
              <a:ext cx="2282105" cy="101509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790453" y="801941"/>
              <a:ext cx="1401445" cy="0"/>
            </a:xfrm>
            <a:custGeom>
              <a:avLst/>
              <a:gdLst/>
              <a:ahLst/>
              <a:cxnLst/>
              <a:rect l="l" t="t" r="r" b="b"/>
              <a:pathLst>
                <a:path w="1401445">
                  <a:moveTo>
                    <a:pt x="0" y="0"/>
                  </a:moveTo>
                  <a:lnTo>
                    <a:pt x="1401022" y="0"/>
                  </a:lnTo>
                </a:path>
              </a:pathLst>
            </a:custGeom>
            <a:ln w="72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817592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slit.A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5247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90013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50885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Q3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98841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Q4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017291" y="2177271"/>
            <a:ext cx="130175" cy="233679"/>
          </a:xfrm>
          <a:prstGeom prst="rect">
            <a:avLst/>
          </a:prstGeom>
        </p:spPr>
        <p:txBody>
          <a:bodyPr vert="vert270" wrap="square" lIns="0" tIns="22225" rIns="0" bIns="0" rtlCol="0">
            <a:spAutoFit/>
          </a:bodyPr>
          <a:lstStyle/>
          <a:p>
            <a:pPr marL="12700" marR="5080">
              <a:lnSpc>
                <a:spcPct val="68100"/>
              </a:lnSpc>
              <a:spcBef>
                <a:spcPts val="175"/>
              </a:spcBef>
            </a:pPr>
            <a:r>
              <a:rPr sz="450" spc="-10" dirty="0">
                <a:latin typeface="Courier New"/>
                <a:cs typeface="Courier New"/>
              </a:rPr>
              <a:t>slit.B </a:t>
            </a:r>
            <a:r>
              <a:rPr sz="450" spc="-25" dirty="0">
                <a:latin typeface="Courier New"/>
                <a:cs typeface="Courier New"/>
              </a:rPr>
              <a:t>Q5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30945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entry----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82855" y="2107978"/>
            <a:ext cx="83185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dipole.1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34765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exit-----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948419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Centre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62314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entry----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13983" y="2107978"/>
            <a:ext cx="83185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dipole.2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665893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exit-----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832870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Q5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79787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slit.D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908660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Q4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45953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Q3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007066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04435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079246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slit.E</a:t>
            </a:r>
            <a:endParaRPr sz="450">
              <a:latin typeface="Courier New"/>
              <a:cs typeface="Courier New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3826042" y="855876"/>
            <a:ext cx="300355" cy="123189"/>
            <a:chOff x="3826042" y="855876"/>
            <a:chExt cx="300355" cy="123189"/>
          </a:xfrm>
        </p:grpSpPr>
        <p:sp>
          <p:nvSpPr>
            <p:cNvPr id="45" name="object 45"/>
            <p:cNvSpPr/>
            <p:nvPr/>
          </p:nvSpPr>
          <p:spPr>
            <a:xfrm>
              <a:off x="3829852" y="859686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829852" y="975175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3023056" y="769993"/>
            <a:ext cx="750570" cy="3949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ts val="994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x-</a:t>
            </a:r>
            <a:r>
              <a:rPr sz="900" spc="-10" dirty="0">
                <a:latin typeface="Times New Roman"/>
                <a:cs typeface="Times New Roman"/>
              </a:rPr>
              <a:t>envelope/cm</a:t>
            </a:r>
            <a:endParaRPr sz="900">
              <a:latin typeface="Times New Roman"/>
              <a:cs typeface="Times New Roman"/>
            </a:endParaRPr>
          </a:p>
          <a:p>
            <a:pPr marL="188595" marR="5080" indent="-176530">
              <a:lnSpc>
                <a:spcPts val="910"/>
              </a:lnSpc>
              <a:spcBef>
                <a:spcPts val="85"/>
              </a:spcBef>
            </a:pPr>
            <a:r>
              <a:rPr sz="900" dirty="0">
                <a:latin typeface="Times New Roman"/>
                <a:cs typeface="Times New Roman"/>
              </a:rPr>
              <a:t>-y-</a:t>
            </a:r>
            <a:r>
              <a:rPr sz="900" spc="-10" dirty="0">
                <a:latin typeface="Times New Roman"/>
                <a:cs typeface="Times New Roman"/>
              </a:rPr>
              <a:t>envelope/cm </a:t>
            </a:r>
            <a:r>
              <a:rPr sz="900" dirty="0">
                <a:latin typeface="Times New Roman"/>
                <a:cs typeface="Times New Roman"/>
              </a:rPr>
              <a:t>focal </a:t>
            </a:r>
            <a:r>
              <a:rPr sz="900" spc="-10" dirty="0">
                <a:latin typeface="Times New Roman"/>
                <a:cs typeface="Times New Roman"/>
              </a:rPr>
              <a:t>power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519657" y="671295"/>
            <a:ext cx="3741420" cy="1939925"/>
            <a:chOff x="519657" y="671295"/>
            <a:chExt cx="3741420" cy="1939925"/>
          </a:xfrm>
        </p:grpSpPr>
        <p:sp>
          <p:nvSpPr>
            <p:cNvPr id="49" name="object 49"/>
            <p:cNvSpPr/>
            <p:nvPr/>
          </p:nvSpPr>
          <p:spPr>
            <a:xfrm>
              <a:off x="3829852" y="1090663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7FF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0"/>
                  </a:moveTo>
                  <a:lnTo>
                    <a:pt x="0" y="1939729"/>
                  </a:lnTo>
                  <a:lnTo>
                    <a:pt x="3741112" y="1939729"/>
                  </a:lnTo>
                  <a:lnTo>
                    <a:pt x="37411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2101553" y="2602174"/>
            <a:ext cx="577215" cy="37211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9209" algn="ctr">
              <a:lnSpc>
                <a:spcPct val="100000"/>
              </a:lnSpc>
              <a:spcBef>
                <a:spcPts val="380"/>
              </a:spcBef>
            </a:pPr>
            <a:r>
              <a:rPr sz="900" spc="-25" dirty="0">
                <a:latin typeface="Times New Roman"/>
                <a:cs typeface="Times New Roman"/>
              </a:rPr>
              <a:t>200</a:t>
            </a:r>
            <a:endParaRPr sz="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900" spc="-10" dirty="0">
                <a:latin typeface="Times New Roman"/>
                <a:cs typeface="Times New Roman"/>
              </a:rPr>
              <a:t>distance/cm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48799" y="853190"/>
            <a:ext cx="1247140" cy="866140"/>
          </a:xfrm>
          <a:custGeom>
            <a:avLst/>
            <a:gdLst/>
            <a:ahLst/>
            <a:cxnLst/>
            <a:rect l="l" t="t" r="r" b="b"/>
            <a:pathLst>
              <a:path w="1247139" h="866139">
                <a:moveTo>
                  <a:pt x="0" y="793503"/>
                </a:moveTo>
                <a:lnTo>
                  <a:pt x="15157" y="793503"/>
                </a:lnTo>
              </a:path>
              <a:path w="1247139" h="866139">
                <a:moveTo>
                  <a:pt x="1246796" y="793503"/>
                </a:moveTo>
                <a:lnTo>
                  <a:pt x="1231639" y="793503"/>
                </a:lnTo>
              </a:path>
              <a:path w="1247139" h="866139">
                <a:moveTo>
                  <a:pt x="0" y="613293"/>
                </a:moveTo>
                <a:lnTo>
                  <a:pt x="15157" y="613293"/>
                </a:lnTo>
              </a:path>
              <a:path w="1247139" h="866139">
                <a:moveTo>
                  <a:pt x="1246796" y="613293"/>
                </a:moveTo>
                <a:lnTo>
                  <a:pt x="1231639" y="613293"/>
                </a:lnTo>
              </a:path>
              <a:path w="1247139" h="866139">
                <a:moveTo>
                  <a:pt x="0" y="432842"/>
                </a:moveTo>
                <a:lnTo>
                  <a:pt x="15157" y="432842"/>
                </a:lnTo>
              </a:path>
              <a:path w="1247139" h="866139">
                <a:moveTo>
                  <a:pt x="1246796" y="432842"/>
                </a:moveTo>
                <a:lnTo>
                  <a:pt x="1231639" y="432842"/>
                </a:lnTo>
              </a:path>
              <a:path w="1247139" h="866139">
                <a:moveTo>
                  <a:pt x="0" y="252390"/>
                </a:moveTo>
                <a:lnTo>
                  <a:pt x="15157" y="252390"/>
                </a:lnTo>
              </a:path>
              <a:path w="1247139" h="866139">
                <a:moveTo>
                  <a:pt x="1246796" y="252390"/>
                </a:moveTo>
                <a:lnTo>
                  <a:pt x="1231639" y="252390"/>
                </a:lnTo>
              </a:path>
              <a:path w="1247139" h="866139">
                <a:moveTo>
                  <a:pt x="0" y="72180"/>
                </a:moveTo>
                <a:lnTo>
                  <a:pt x="15157" y="72180"/>
                </a:lnTo>
              </a:path>
              <a:path w="1247139" h="866139">
                <a:moveTo>
                  <a:pt x="1246796" y="72180"/>
                </a:moveTo>
                <a:lnTo>
                  <a:pt x="1231639" y="72180"/>
                </a:lnTo>
              </a:path>
              <a:path w="1247139" h="866139">
                <a:moveTo>
                  <a:pt x="59428" y="865684"/>
                </a:moveTo>
                <a:lnTo>
                  <a:pt x="59428" y="850526"/>
                </a:lnTo>
              </a:path>
              <a:path w="1247139" h="866139">
                <a:moveTo>
                  <a:pt x="59428" y="0"/>
                </a:moveTo>
                <a:lnTo>
                  <a:pt x="59428" y="15157"/>
                </a:lnTo>
              </a:path>
              <a:path w="1247139" h="866139">
                <a:moveTo>
                  <a:pt x="296902" y="865684"/>
                </a:moveTo>
                <a:lnTo>
                  <a:pt x="296902" y="850526"/>
                </a:lnTo>
              </a:path>
              <a:path w="1247139" h="866139">
                <a:moveTo>
                  <a:pt x="296902" y="0"/>
                </a:moveTo>
                <a:lnTo>
                  <a:pt x="296902" y="15157"/>
                </a:lnTo>
              </a:path>
              <a:path w="1247139" h="866139">
                <a:moveTo>
                  <a:pt x="534375" y="865684"/>
                </a:moveTo>
                <a:lnTo>
                  <a:pt x="534375" y="850526"/>
                </a:lnTo>
              </a:path>
              <a:path w="1247139" h="866139">
                <a:moveTo>
                  <a:pt x="534375" y="0"/>
                </a:moveTo>
                <a:lnTo>
                  <a:pt x="534375" y="15157"/>
                </a:lnTo>
              </a:path>
              <a:path w="1247139" h="866139">
                <a:moveTo>
                  <a:pt x="771849" y="865684"/>
                </a:moveTo>
                <a:lnTo>
                  <a:pt x="771849" y="850526"/>
                </a:lnTo>
              </a:path>
              <a:path w="1247139" h="866139">
                <a:moveTo>
                  <a:pt x="771849" y="0"/>
                </a:moveTo>
                <a:lnTo>
                  <a:pt x="771849" y="15157"/>
                </a:lnTo>
              </a:path>
              <a:path w="1247139" h="866139">
                <a:moveTo>
                  <a:pt x="1009323" y="865684"/>
                </a:moveTo>
                <a:lnTo>
                  <a:pt x="1009323" y="850526"/>
                </a:lnTo>
              </a:path>
              <a:path w="1247139" h="866139">
                <a:moveTo>
                  <a:pt x="1009323" y="0"/>
                </a:moveTo>
                <a:lnTo>
                  <a:pt x="1009323" y="15157"/>
                </a:lnTo>
              </a:path>
              <a:path w="1247139" h="866139">
                <a:moveTo>
                  <a:pt x="1246796" y="865684"/>
                </a:moveTo>
                <a:lnTo>
                  <a:pt x="1246796" y="850526"/>
                </a:lnTo>
              </a:path>
              <a:path w="1247139" h="866139">
                <a:moveTo>
                  <a:pt x="1246796" y="0"/>
                </a:moveTo>
                <a:lnTo>
                  <a:pt x="1246796" y="151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583989" y="1154475"/>
            <a:ext cx="208279" cy="567055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39"/>
              </a:spcBef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4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0.5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35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5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22445" y="794054"/>
            <a:ext cx="170180" cy="38608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34"/>
              </a:spcBef>
            </a:pPr>
            <a:r>
              <a:rPr sz="900" spc="-5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40"/>
              </a:spcBef>
            </a:pPr>
            <a:r>
              <a:rPr sz="900" spc="-25" dirty="0">
                <a:latin typeface="Times New Roman"/>
                <a:cs typeface="Times New Roman"/>
              </a:rPr>
              <a:t>0.5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81092" y="1744670"/>
            <a:ext cx="132842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979" algn="l"/>
              </a:tabLst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r>
              <a:rPr sz="900" dirty="0">
                <a:latin typeface="Times New Roman"/>
                <a:cs typeface="Times New Roman"/>
              </a:rPr>
              <a:t>	20</a:t>
            </a:r>
            <a:r>
              <a:rPr sz="900" spc="254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40</a:t>
            </a:r>
            <a:r>
              <a:rPr sz="900" spc="260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60</a:t>
            </a:r>
            <a:r>
              <a:rPr sz="900" spc="260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80</a:t>
            </a:r>
            <a:r>
              <a:rPr sz="900" spc="145" dirty="0">
                <a:latin typeface="Times New Roman"/>
                <a:cs typeface="Times New Roman"/>
              </a:rPr>
              <a:t>  </a:t>
            </a:r>
            <a:r>
              <a:rPr sz="900" spc="-25" dirty="0">
                <a:latin typeface="Times New Roman"/>
                <a:cs typeface="Times New Roman"/>
              </a:rPr>
              <a:t>100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844989" y="853190"/>
            <a:ext cx="1254760" cy="866140"/>
            <a:chOff x="844989" y="853190"/>
            <a:chExt cx="1254760" cy="866140"/>
          </a:xfrm>
        </p:grpSpPr>
        <p:sp>
          <p:nvSpPr>
            <p:cNvPr id="57" name="object 57"/>
            <p:cNvSpPr/>
            <p:nvPr/>
          </p:nvSpPr>
          <p:spPr>
            <a:xfrm>
              <a:off x="848799" y="1286032"/>
              <a:ext cx="1247140" cy="0"/>
            </a:xfrm>
            <a:custGeom>
              <a:avLst/>
              <a:gdLst/>
              <a:ahLst/>
              <a:cxnLst/>
              <a:rect l="l" t="t" r="r" b="b"/>
              <a:pathLst>
                <a:path w="1247139">
                  <a:moveTo>
                    <a:pt x="0" y="0"/>
                  </a:moveTo>
                  <a:lnTo>
                    <a:pt x="1246796" y="0"/>
                  </a:lnTo>
                </a:path>
              </a:pathLst>
            </a:custGeom>
            <a:ln w="7218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48799" y="853190"/>
              <a:ext cx="1247140" cy="866140"/>
            </a:xfrm>
            <a:custGeom>
              <a:avLst/>
              <a:gdLst/>
              <a:ahLst/>
              <a:cxnLst/>
              <a:rect l="l" t="t" r="r" b="b"/>
              <a:pathLst>
                <a:path w="1247139" h="866139">
                  <a:moveTo>
                    <a:pt x="0" y="0"/>
                  </a:moveTo>
                  <a:lnTo>
                    <a:pt x="0" y="865684"/>
                  </a:lnTo>
                  <a:lnTo>
                    <a:pt x="1246796" y="865684"/>
                  </a:lnTo>
                  <a:lnTo>
                    <a:pt x="124679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861636" y="905933"/>
            <a:ext cx="102870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10" dirty="0">
                <a:latin typeface="Courier New"/>
                <a:cs typeface="Courier New"/>
              </a:rPr>
              <a:t>slit.A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16824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Q1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82599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Q2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453997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Q3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620012" y="905933"/>
            <a:ext cx="231140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Q4</a:t>
            </a:r>
            <a:endParaRPr sz="6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600" spc="-10" dirty="0">
                <a:latin typeface="Courier New"/>
                <a:cs typeface="Courier New"/>
              </a:rPr>
              <a:t>slit.B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956133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Q5</a:t>
            </a:r>
            <a:endParaRPr sz="600">
              <a:latin typeface="Courier New"/>
              <a:cs typeface="Courier New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848799" y="853190"/>
            <a:ext cx="1250950" cy="869315"/>
            <a:chOff x="848799" y="853190"/>
            <a:chExt cx="1250950" cy="869315"/>
          </a:xfrm>
        </p:grpSpPr>
        <p:sp>
          <p:nvSpPr>
            <p:cNvPr id="66" name="object 66"/>
            <p:cNvSpPr/>
            <p:nvPr/>
          </p:nvSpPr>
          <p:spPr>
            <a:xfrm>
              <a:off x="908228" y="997069"/>
              <a:ext cx="1187450" cy="285750"/>
            </a:xfrm>
            <a:custGeom>
              <a:avLst/>
              <a:gdLst/>
              <a:ahLst/>
              <a:cxnLst/>
              <a:rect l="l" t="t" r="r" b="b"/>
              <a:pathLst>
                <a:path w="1187450" h="285750">
                  <a:moveTo>
                    <a:pt x="0" y="264902"/>
                  </a:moveTo>
                  <a:lnTo>
                    <a:pt x="22616" y="264902"/>
                  </a:lnTo>
                  <a:lnTo>
                    <a:pt x="33684" y="264661"/>
                  </a:lnTo>
                  <a:lnTo>
                    <a:pt x="44992" y="264180"/>
                  </a:lnTo>
                  <a:lnTo>
                    <a:pt x="56300" y="263699"/>
                  </a:lnTo>
                  <a:lnTo>
                    <a:pt x="67609" y="263218"/>
                  </a:lnTo>
                  <a:lnTo>
                    <a:pt x="78917" y="262736"/>
                  </a:lnTo>
                  <a:lnTo>
                    <a:pt x="90225" y="262015"/>
                  </a:lnTo>
                  <a:lnTo>
                    <a:pt x="101533" y="261293"/>
                  </a:lnTo>
                  <a:lnTo>
                    <a:pt x="112120" y="260571"/>
                  </a:lnTo>
                  <a:lnTo>
                    <a:pt x="122947" y="259609"/>
                  </a:lnTo>
                  <a:lnTo>
                    <a:pt x="133774" y="258887"/>
                  </a:lnTo>
                  <a:lnTo>
                    <a:pt x="144360" y="258165"/>
                  </a:lnTo>
                  <a:lnTo>
                    <a:pt x="155187" y="257202"/>
                  </a:lnTo>
                  <a:lnTo>
                    <a:pt x="165774" y="256240"/>
                  </a:lnTo>
                  <a:lnTo>
                    <a:pt x="176601" y="255518"/>
                  </a:lnTo>
                  <a:lnTo>
                    <a:pt x="187428" y="254556"/>
                  </a:lnTo>
                  <a:lnTo>
                    <a:pt x="198015" y="253593"/>
                  </a:lnTo>
                  <a:lnTo>
                    <a:pt x="208842" y="252631"/>
                  </a:lnTo>
                  <a:lnTo>
                    <a:pt x="218225" y="251909"/>
                  </a:lnTo>
                  <a:lnTo>
                    <a:pt x="227849" y="251187"/>
                  </a:lnTo>
                  <a:lnTo>
                    <a:pt x="237233" y="250225"/>
                  </a:lnTo>
                  <a:lnTo>
                    <a:pt x="247578" y="249263"/>
                  </a:lnTo>
                  <a:lnTo>
                    <a:pt x="258165" y="248541"/>
                  </a:lnTo>
                  <a:lnTo>
                    <a:pt x="268511" y="247578"/>
                  </a:lnTo>
                  <a:lnTo>
                    <a:pt x="279097" y="246857"/>
                  </a:lnTo>
                  <a:lnTo>
                    <a:pt x="289684" y="246135"/>
                  </a:lnTo>
                  <a:lnTo>
                    <a:pt x="300030" y="245654"/>
                  </a:lnTo>
                  <a:lnTo>
                    <a:pt x="310616" y="244932"/>
                  </a:lnTo>
                  <a:lnTo>
                    <a:pt x="320962" y="244451"/>
                  </a:lnTo>
                  <a:lnTo>
                    <a:pt x="331548" y="243969"/>
                  </a:lnTo>
                  <a:lnTo>
                    <a:pt x="341894" y="243729"/>
                  </a:lnTo>
                  <a:lnTo>
                    <a:pt x="352481" y="243248"/>
                  </a:lnTo>
                  <a:lnTo>
                    <a:pt x="362827" y="243007"/>
                  </a:lnTo>
                  <a:lnTo>
                    <a:pt x="373413" y="242766"/>
                  </a:lnTo>
                  <a:lnTo>
                    <a:pt x="383759" y="242766"/>
                  </a:lnTo>
                  <a:lnTo>
                    <a:pt x="394345" y="242766"/>
                  </a:lnTo>
                  <a:lnTo>
                    <a:pt x="485533" y="242766"/>
                  </a:lnTo>
                  <a:lnTo>
                    <a:pt x="497082" y="242526"/>
                  </a:lnTo>
                  <a:lnTo>
                    <a:pt x="508631" y="242526"/>
                  </a:lnTo>
                  <a:lnTo>
                    <a:pt x="519218" y="242045"/>
                  </a:lnTo>
                  <a:lnTo>
                    <a:pt x="561082" y="238676"/>
                  </a:lnTo>
                  <a:lnTo>
                    <a:pt x="602947" y="230496"/>
                  </a:lnTo>
                  <a:lnTo>
                    <a:pt x="644811" y="217022"/>
                  </a:lnTo>
                  <a:lnTo>
                    <a:pt x="676330" y="202827"/>
                  </a:lnTo>
                  <a:lnTo>
                    <a:pt x="685714" y="198496"/>
                  </a:lnTo>
                  <a:lnTo>
                    <a:pt x="726135" y="182375"/>
                  </a:lnTo>
                  <a:lnTo>
                    <a:pt x="736962" y="180932"/>
                  </a:lnTo>
                  <a:lnTo>
                    <a:pt x="747548" y="181172"/>
                  </a:lnTo>
                  <a:lnTo>
                    <a:pt x="790616" y="199939"/>
                  </a:lnTo>
                  <a:lnTo>
                    <a:pt x="812030" y="218225"/>
                  </a:lnTo>
                  <a:lnTo>
                    <a:pt x="822616" y="227368"/>
                  </a:lnTo>
                  <a:lnTo>
                    <a:pt x="833443" y="237714"/>
                  </a:lnTo>
                  <a:lnTo>
                    <a:pt x="844030" y="247819"/>
                  </a:lnTo>
                  <a:lnTo>
                    <a:pt x="854616" y="257924"/>
                  </a:lnTo>
                  <a:lnTo>
                    <a:pt x="865202" y="268270"/>
                  </a:lnTo>
                  <a:lnTo>
                    <a:pt x="876030" y="278135"/>
                  </a:lnTo>
                  <a:lnTo>
                    <a:pt x="886616" y="285593"/>
                  </a:lnTo>
                  <a:lnTo>
                    <a:pt x="897443" y="278135"/>
                  </a:lnTo>
                  <a:lnTo>
                    <a:pt x="908270" y="268030"/>
                  </a:lnTo>
                  <a:lnTo>
                    <a:pt x="919097" y="257684"/>
                  </a:lnTo>
                  <a:lnTo>
                    <a:pt x="929924" y="247338"/>
                  </a:lnTo>
                  <a:lnTo>
                    <a:pt x="940511" y="236992"/>
                  </a:lnTo>
                  <a:lnTo>
                    <a:pt x="951338" y="226646"/>
                  </a:lnTo>
                  <a:lnTo>
                    <a:pt x="962165" y="216300"/>
                  </a:lnTo>
                  <a:lnTo>
                    <a:pt x="972992" y="205954"/>
                  </a:lnTo>
                  <a:lnTo>
                    <a:pt x="983819" y="195609"/>
                  </a:lnTo>
                  <a:lnTo>
                    <a:pt x="994646" y="185263"/>
                  </a:lnTo>
                  <a:lnTo>
                    <a:pt x="1005473" y="174917"/>
                  </a:lnTo>
                  <a:lnTo>
                    <a:pt x="1016541" y="164090"/>
                  </a:lnTo>
                  <a:lnTo>
                    <a:pt x="1027608" y="153503"/>
                  </a:lnTo>
                  <a:lnTo>
                    <a:pt x="1038676" y="142676"/>
                  </a:lnTo>
                  <a:lnTo>
                    <a:pt x="1049984" y="132090"/>
                  </a:lnTo>
                  <a:lnTo>
                    <a:pt x="1061052" y="121263"/>
                  </a:lnTo>
                  <a:lnTo>
                    <a:pt x="1072120" y="110676"/>
                  </a:lnTo>
                  <a:lnTo>
                    <a:pt x="1083187" y="99849"/>
                  </a:lnTo>
                  <a:lnTo>
                    <a:pt x="1094496" y="89263"/>
                  </a:lnTo>
                  <a:lnTo>
                    <a:pt x="1105563" y="78436"/>
                  </a:lnTo>
                  <a:lnTo>
                    <a:pt x="1116631" y="67849"/>
                  </a:lnTo>
                  <a:lnTo>
                    <a:pt x="1127939" y="57263"/>
                  </a:lnTo>
                  <a:lnTo>
                    <a:pt x="1139007" y="46436"/>
                  </a:lnTo>
                  <a:lnTo>
                    <a:pt x="1150075" y="35849"/>
                  </a:lnTo>
                  <a:lnTo>
                    <a:pt x="1161142" y="25022"/>
                  </a:lnTo>
                  <a:lnTo>
                    <a:pt x="1172451" y="14436"/>
                  </a:lnTo>
                  <a:lnTo>
                    <a:pt x="1183518" y="3609"/>
                  </a:lnTo>
                  <a:lnTo>
                    <a:pt x="1187368" y="0"/>
                  </a:lnTo>
                </a:path>
              </a:pathLst>
            </a:custGeom>
            <a:ln w="721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08228" y="1399836"/>
              <a:ext cx="1187450" cy="319405"/>
            </a:xfrm>
            <a:custGeom>
              <a:avLst/>
              <a:gdLst/>
              <a:ahLst/>
              <a:cxnLst/>
              <a:rect l="l" t="t" r="r" b="b"/>
              <a:pathLst>
                <a:path w="1187450" h="319405">
                  <a:moveTo>
                    <a:pt x="0" y="37774"/>
                  </a:moveTo>
                  <a:lnTo>
                    <a:pt x="11308" y="39939"/>
                  </a:lnTo>
                  <a:lnTo>
                    <a:pt x="22616" y="42105"/>
                  </a:lnTo>
                  <a:lnTo>
                    <a:pt x="33684" y="44270"/>
                  </a:lnTo>
                  <a:lnTo>
                    <a:pt x="44992" y="46436"/>
                  </a:lnTo>
                  <a:lnTo>
                    <a:pt x="56300" y="48601"/>
                  </a:lnTo>
                  <a:lnTo>
                    <a:pt x="67609" y="50766"/>
                  </a:lnTo>
                  <a:lnTo>
                    <a:pt x="78917" y="52691"/>
                  </a:lnTo>
                  <a:lnTo>
                    <a:pt x="90225" y="54857"/>
                  </a:lnTo>
                  <a:lnTo>
                    <a:pt x="101533" y="57022"/>
                  </a:lnTo>
                  <a:lnTo>
                    <a:pt x="112120" y="59428"/>
                  </a:lnTo>
                  <a:lnTo>
                    <a:pt x="155187" y="69052"/>
                  </a:lnTo>
                  <a:lnTo>
                    <a:pt x="165774" y="71939"/>
                  </a:lnTo>
                  <a:lnTo>
                    <a:pt x="176601" y="74827"/>
                  </a:lnTo>
                  <a:lnTo>
                    <a:pt x="187428" y="77954"/>
                  </a:lnTo>
                  <a:lnTo>
                    <a:pt x="198015" y="81082"/>
                  </a:lnTo>
                  <a:lnTo>
                    <a:pt x="208842" y="84451"/>
                  </a:lnTo>
                  <a:lnTo>
                    <a:pt x="218225" y="87338"/>
                  </a:lnTo>
                  <a:lnTo>
                    <a:pt x="227849" y="90225"/>
                  </a:lnTo>
                  <a:lnTo>
                    <a:pt x="237233" y="93353"/>
                  </a:lnTo>
                  <a:lnTo>
                    <a:pt x="247578" y="97203"/>
                  </a:lnTo>
                  <a:lnTo>
                    <a:pt x="258165" y="101052"/>
                  </a:lnTo>
                  <a:lnTo>
                    <a:pt x="300030" y="120541"/>
                  </a:lnTo>
                  <a:lnTo>
                    <a:pt x="341894" y="146526"/>
                  </a:lnTo>
                  <a:lnTo>
                    <a:pt x="373413" y="170827"/>
                  </a:lnTo>
                  <a:lnTo>
                    <a:pt x="404932" y="199699"/>
                  </a:lnTo>
                  <a:lnTo>
                    <a:pt x="416481" y="210526"/>
                  </a:lnTo>
                  <a:lnTo>
                    <a:pt x="427789" y="221834"/>
                  </a:lnTo>
                  <a:lnTo>
                    <a:pt x="439338" y="233383"/>
                  </a:lnTo>
                  <a:lnTo>
                    <a:pt x="450887" y="244691"/>
                  </a:lnTo>
                  <a:lnTo>
                    <a:pt x="462436" y="256240"/>
                  </a:lnTo>
                  <a:lnTo>
                    <a:pt x="473984" y="267789"/>
                  </a:lnTo>
                  <a:lnTo>
                    <a:pt x="485533" y="279097"/>
                  </a:lnTo>
                  <a:lnTo>
                    <a:pt x="497082" y="290646"/>
                  </a:lnTo>
                  <a:lnTo>
                    <a:pt x="508631" y="301954"/>
                  </a:lnTo>
                  <a:lnTo>
                    <a:pt x="519218" y="308932"/>
                  </a:lnTo>
                  <a:lnTo>
                    <a:pt x="529563" y="315909"/>
                  </a:lnTo>
                  <a:lnTo>
                    <a:pt x="536781" y="319037"/>
                  </a:lnTo>
                </a:path>
                <a:path w="1187450" h="319405">
                  <a:moveTo>
                    <a:pt x="573353" y="319037"/>
                  </a:moveTo>
                  <a:lnTo>
                    <a:pt x="613533" y="286315"/>
                  </a:lnTo>
                  <a:lnTo>
                    <a:pt x="644811" y="237714"/>
                  </a:lnTo>
                  <a:lnTo>
                    <a:pt x="665744" y="195609"/>
                  </a:lnTo>
                  <a:lnTo>
                    <a:pt x="676330" y="172030"/>
                  </a:lnTo>
                  <a:lnTo>
                    <a:pt x="685714" y="151578"/>
                  </a:lnTo>
                  <a:lnTo>
                    <a:pt x="695338" y="129443"/>
                  </a:lnTo>
                  <a:lnTo>
                    <a:pt x="704721" y="107548"/>
                  </a:lnTo>
                  <a:lnTo>
                    <a:pt x="715308" y="88300"/>
                  </a:lnTo>
                  <a:lnTo>
                    <a:pt x="736962" y="52210"/>
                  </a:lnTo>
                  <a:lnTo>
                    <a:pt x="768962" y="17804"/>
                  </a:lnTo>
                  <a:lnTo>
                    <a:pt x="812030" y="2165"/>
                  </a:lnTo>
                  <a:lnTo>
                    <a:pt x="822616" y="240"/>
                  </a:lnTo>
                  <a:lnTo>
                    <a:pt x="833443" y="240"/>
                  </a:lnTo>
                  <a:lnTo>
                    <a:pt x="844030" y="240"/>
                  </a:lnTo>
                  <a:lnTo>
                    <a:pt x="854616" y="240"/>
                  </a:lnTo>
                  <a:lnTo>
                    <a:pt x="865202" y="240"/>
                  </a:lnTo>
                  <a:lnTo>
                    <a:pt x="876030" y="0"/>
                  </a:lnTo>
                  <a:lnTo>
                    <a:pt x="1105563" y="0"/>
                  </a:lnTo>
                  <a:lnTo>
                    <a:pt x="1116631" y="240"/>
                  </a:lnTo>
                  <a:lnTo>
                    <a:pt x="1127939" y="240"/>
                  </a:lnTo>
                  <a:lnTo>
                    <a:pt x="1139007" y="240"/>
                  </a:lnTo>
                  <a:lnTo>
                    <a:pt x="1150075" y="240"/>
                  </a:lnTo>
                  <a:lnTo>
                    <a:pt x="1161142" y="240"/>
                  </a:lnTo>
                  <a:lnTo>
                    <a:pt x="1172451" y="481"/>
                  </a:lnTo>
                  <a:lnTo>
                    <a:pt x="1183518" y="481"/>
                  </a:lnTo>
                  <a:lnTo>
                    <a:pt x="1187368" y="481"/>
                  </a:lnTo>
                </a:path>
              </a:pathLst>
            </a:custGeom>
            <a:ln w="7218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08228" y="997550"/>
              <a:ext cx="1187450" cy="390525"/>
            </a:xfrm>
            <a:custGeom>
              <a:avLst/>
              <a:gdLst/>
              <a:ahLst/>
              <a:cxnLst/>
              <a:rect l="l" t="t" r="r" b="b"/>
              <a:pathLst>
                <a:path w="1187450" h="390525">
                  <a:moveTo>
                    <a:pt x="0" y="288481"/>
                  </a:moveTo>
                  <a:lnTo>
                    <a:pt x="101533" y="288481"/>
                  </a:lnTo>
                  <a:lnTo>
                    <a:pt x="101533" y="275248"/>
                  </a:lnTo>
                  <a:lnTo>
                    <a:pt x="208842" y="275248"/>
                  </a:lnTo>
                  <a:lnTo>
                    <a:pt x="208842" y="288481"/>
                  </a:lnTo>
                  <a:lnTo>
                    <a:pt x="218225" y="288481"/>
                  </a:lnTo>
                  <a:lnTo>
                    <a:pt x="227849" y="288481"/>
                  </a:lnTo>
                  <a:lnTo>
                    <a:pt x="237233" y="288481"/>
                  </a:lnTo>
                  <a:lnTo>
                    <a:pt x="237233" y="255999"/>
                  </a:lnTo>
                  <a:lnTo>
                    <a:pt x="247578" y="255999"/>
                  </a:lnTo>
                  <a:lnTo>
                    <a:pt x="404932" y="255999"/>
                  </a:lnTo>
                  <a:lnTo>
                    <a:pt x="404932" y="288481"/>
                  </a:lnTo>
                  <a:lnTo>
                    <a:pt x="508631" y="288481"/>
                  </a:lnTo>
                  <a:lnTo>
                    <a:pt x="508631" y="390255"/>
                  </a:lnTo>
                  <a:lnTo>
                    <a:pt x="676330" y="390255"/>
                  </a:lnTo>
                  <a:lnTo>
                    <a:pt x="676330" y="288481"/>
                  </a:lnTo>
                  <a:lnTo>
                    <a:pt x="685714" y="288481"/>
                  </a:lnTo>
                  <a:lnTo>
                    <a:pt x="695338" y="288481"/>
                  </a:lnTo>
                  <a:lnTo>
                    <a:pt x="704721" y="288481"/>
                  </a:lnTo>
                  <a:lnTo>
                    <a:pt x="704721" y="0"/>
                  </a:lnTo>
                  <a:lnTo>
                    <a:pt x="812030" y="0"/>
                  </a:lnTo>
                  <a:lnTo>
                    <a:pt x="812030" y="288481"/>
                  </a:lnTo>
                  <a:lnTo>
                    <a:pt x="1183518" y="288481"/>
                  </a:lnTo>
                  <a:lnTo>
                    <a:pt x="1187368" y="288481"/>
                  </a:lnTo>
                </a:path>
              </a:pathLst>
            </a:custGeom>
            <a:ln w="7218">
              <a:solidFill>
                <a:srgbClr val="7FF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48799" y="853190"/>
              <a:ext cx="1247140" cy="866140"/>
            </a:xfrm>
            <a:custGeom>
              <a:avLst/>
              <a:gdLst/>
              <a:ahLst/>
              <a:cxnLst/>
              <a:rect l="l" t="t" r="r" b="b"/>
              <a:pathLst>
                <a:path w="1247139" h="866139">
                  <a:moveTo>
                    <a:pt x="0" y="0"/>
                  </a:moveTo>
                  <a:lnTo>
                    <a:pt x="0" y="865684"/>
                  </a:lnTo>
                  <a:lnTo>
                    <a:pt x="1246796" y="865684"/>
                  </a:lnTo>
                  <a:lnTo>
                    <a:pt x="124679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125844" y="3366127"/>
            <a:ext cx="108648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389272" y="3366127"/>
            <a:ext cx="9334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60" dirty="0">
                <a:latin typeface="Arial"/>
                <a:cs typeface="Arial"/>
              </a:rPr>
              <a:t>7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Beam</a:t>
            </a:r>
            <a:r>
              <a:rPr spc="80" dirty="0"/>
              <a:t> </a:t>
            </a:r>
            <a:r>
              <a:rPr dirty="0"/>
              <a:t>envelopes</a:t>
            </a:r>
            <a:r>
              <a:rPr spc="80" dirty="0"/>
              <a:t> </a:t>
            </a:r>
            <a:r>
              <a:rPr dirty="0"/>
              <a:t>vs.</a:t>
            </a:r>
            <a:r>
              <a:rPr spc="80" dirty="0"/>
              <a:t> </a:t>
            </a:r>
            <a:r>
              <a:rPr dirty="0"/>
              <a:t>magnification</a:t>
            </a:r>
            <a:r>
              <a:rPr spc="85" dirty="0"/>
              <a:t> </a:t>
            </a:r>
            <a:r>
              <a:rPr spc="-10" dirty="0"/>
              <a:t>(zoom)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15847" y="671295"/>
            <a:ext cx="3749040" cy="1939925"/>
            <a:chOff x="515847" y="671295"/>
            <a:chExt cx="3749040" cy="1939925"/>
          </a:xfrm>
        </p:grpSpPr>
        <p:sp>
          <p:nvSpPr>
            <p:cNvPr id="4" name="object 4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1763368"/>
                  </a:moveTo>
                  <a:lnTo>
                    <a:pt x="15157" y="1763368"/>
                  </a:lnTo>
                </a:path>
                <a:path w="3741420" h="1939925">
                  <a:moveTo>
                    <a:pt x="3741112" y="1763368"/>
                  </a:moveTo>
                  <a:lnTo>
                    <a:pt x="3725954" y="1763368"/>
                  </a:lnTo>
                </a:path>
                <a:path w="3741420" h="1939925">
                  <a:moveTo>
                    <a:pt x="0" y="1469593"/>
                  </a:moveTo>
                  <a:lnTo>
                    <a:pt x="15157" y="1469593"/>
                  </a:lnTo>
                </a:path>
                <a:path w="3741420" h="1939925">
                  <a:moveTo>
                    <a:pt x="3741112" y="1469593"/>
                  </a:moveTo>
                  <a:lnTo>
                    <a:pt x="3725954" y="1469593"/>
                  </a:lnTo>
                </a:path>
                <a:path w="3741420" h="1939925">
                  <a:moveTo>
                    <a:pt x="0" y="1175578"/>
                  </a:moveTo>
                  <a:lnTo>
                    <a:pt x="15157" y="1175578"/>
                  </a:lnTo>
                </a:path>
                <a:path w="3741420" h="1939925">
                  <a:moveTo>
                    <a:pt x="3741112" y="1175578"/>
                  </a:moveTo>
                  <a:lnTo>
                    <a:pt x="3725954" y="1175578"/>
                  </a:lnTo>
                </a:path>
                <a:path w="3741420" h="1939925">
                  <a:moveTo>
                    <a:pt x="0" y="881804"/>
                  </a:moveTo>
                  <a:lnTo>
                    <a:pt x="15157" y="881804"/>
                  </a:lnTo>
                </a:path>
                <a:path w="3741420" h="1939925">
                  <a:moveTo>
                    <a:pt x="3741112" y="881804"/>
                  </a:moveTo>
                  <a:lnTo>
                    <a:pt x="3725954" y="881804"/>
                  </a:lnTo>
                </a:path>
                <a:path w="3741420" h="1939925">
                  <a:moveTo>
                    <a:pt x="0" y="587789"/>
                  </a:moveTo>
                  <a:lnTo>
                    <a:pt x="15157" y="587789"/>
                  </a:lnTo>
                </a:path>
                <a:path w="3741420" h="1939925">
                  <a:moveTo>
                    <a:pt x="3741112" y="587789"/>
                  </a:moveTo>
                  <a:lnTo>
                    <a:pt x="3725954" y="587789"/>
                  </a:lnTo>
                </a:path>
                <a:path w="3741420" h="1939925">
                  <a:moveTo>
                    <a:pt x="0" y="294015"/>
                  </a:moveTo>
                  <a:lnTo>
                    <a:pt x="15157" y="294015"/>
                  </a:lnTo>
                </a:path>
                <a:path w="3741420" h="1939925">
                  <a:moveTo>
                    <a:pt x="3741112" y="294015"/>
                  </a:moveTo>
                  <a:lnTo>
                    <a:pt x="3725954" y="294015"/>
                  </a:lnTo>
                </a:path>
                <a:path w="3741420" h="1939925">
                  <a:moveTo>
                    <a:pt x="0" y="0"/>
                  </a:moveTo>
                  <a:lnTo>
                    <a:pt x="15157" y="0"/>
                  </a:lnTo>
                </a:path>
                <a:path w="3741420" h="1939925">
                  <a:moveTo>
                    <a:pt x="3741112" y="0"/>
                  </a:moveTo>
                  <a:lnTo>
                    <a:pt x="3725954" y="0"/>
                  </a:lnTo>
                </a:path>
                <a:path w="3741420" h="1939925">
                  <a:moveTo>
                    <a:pt x="267308" y="1939729"/>
                  </a:moveTo>
                  <a:lnTo>
                    <a:pt x="267308" y="1924571"/>
                  </a:lnTo>
                </a:path>
                <a:path w="3741420" h="1939925">
                  <a:moveTo>
                    <a:pt x="267308" y="0"/>
                  </a:moveTo>
                  <a:lnTo>
                    <a:pt x="267308" y="15157"/>
                  </a:lnTo>
                </a:path>
                <a:path w="3741420" h="1939925">
                  <a:moveTo>
                    <a:pt x="801684" y="1939729"/>
                  </a:moveTo>
                  <a:lnTo>
                    <a:pt x="801684" y="1924571"/>
                  </a:lnTo>
                </a:path>
                <a:path w="3741420" h="1939925">
                  <a:moveTo>
                    <a:pt x="801684" y="0"/>
                  </a:moveTo>
                  <a:lnTo>
                    <a:pt x="801684" y="15157"/>
                  </a:lnTo>
                </a:path>
                <a:path w="3741420" h="1939925">
                  <a:moveTo>
                    <a:pt x="1336060" y="1939729"/>
                  </a:moveTo>
                  <a:lnTo>
                    <a:pt x="1336060" y="1924571"/>
                  </a:lnTo>
                </a:path>
                <a:path w="3741420" h="1939925">
                  <a:moveTo>
                    <a:pt x="1336060" y="0"/>
                  </a:moveTo>
                  <a:lnTo>
                    <a:pt x="1336060" y="15157"/>
                  </a:lnTo>
                </a:path>
                <a:path w="3741420" h="1939925">
                  <a:moveTo>
                    <a:pt x="1870676" y="1939729"/>
                  </a:moveTo>
                  <a:lnTo>
                    <a:pt x="1870676" y="1924571"/>
                  </a:lnTo>
                </a:path>
                <a:path w="3741420" h="1939925">
                  <a:moveTo>
                    <a:pt x="1870676" y="0"/>
                  </a:moveTo>
                  <a:lnTo>
                    <a:pt x="1870676" y="15157"/>
                  </a:lnTo>
                </a:path>
                <a:path w="3741420" h="1939925">
                  <a:moveTo>
                    <a:pt x="2405052" y="1939729"/>
                  </a:moveTo>
                  <a:lnTo>
                    <a:pt x="2405052" y="1924571"/>
                  </a:lnTo>
                </a:path>
                <a:path w="3741420" h="1939925">
                  <a:moveTo>
                    <a:pt x="2405052" y="0"/>
                  </a:moveTo>
                  <a:lnTo>
                    <a:pt x="2405052" y="15157"/>
                  </a:lnTo>
                </a:path>
                <a:path w="3741420" h="1939925">
                  <a:moveTo>
                    <a:pt x="2939428" y="1939729"/>
                  </a:moveTo>
                  <a:lnTo>
                    <a:pt x="2939428" y="1924571"/>
                  </a:lnTo>
                </a:path>
                <a:path w="3741420" h="1939925">
                  <a:moveTo>
                    <a:pt x="2939428" y="0"/>
                  </a:moveTo>
                  <a:lnTo>
                    <a:pt x="2939428" y="15157"/>
                  </a:lnTo>
                </a:path>
                <a:path w="3741420" h="1939925">
                  <a:moveTo>
                    <a:pt x="3473804" y="1939729"/>
                  </a:moveTo>
                  <a:lnTo>
                    <a:pt x="3473804" y="1924571"/>
                  </a:lnTo>
                </a:path>
                <a:path w="3741420" h="1939925">
                  <a:moveTo>
                    <a:pt x="3473804" y="0"/>
                  </a:moveTo>
                  <a:lnTo>
                    <a:pt x="3473804" y="151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9657" y="2434663"/>
              <a:ext cx="3741420" cy="0"/>
            </a:xfrm>
            <a:custGeom>
              <a:avLst/>
              <a:gdLst/>
              <a:ahLst/>
              <a:cxnLst/>
              <a:rect l="l" t="t" r="r" b="b"/>
              <a:pathLst>
                <a:path w="3741420">
                  <a:moveTo>
                    <a:pt x="0" y="0"/>
                  </a:moveTo>
                  <a:lnTo>
                    <a:pt x="3741112" y="0"/>
                  </a:lnTo>
                </a:path>
              </a:pathLst>
            </a:custGeom>
            <a:ln w="7218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0"/>
                  </a:moveTo>
                  <a:lnTo>
                    <a:pt x="0" y="1939729"/>
                  </a:lnTo>
                  <a:lnTo>
                    <a:pt x="3741112" y="1939729"/>
                  </a:lnTo>
                  <a:lnTo>
                    <a:pt x="37411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79919" y="2051196"/>
            <a:ext cx="83185" cy="4578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9919" y="1757181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4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9919" y="1463407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6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9919" y="1169392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8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2175" y="875617"/>
            <a:ext cx="14097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10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2175" y="581602"/>
            <a:ext cx="14097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12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8419" y="2636820"/>
            <a:ext cx="23749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400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02795" y="2636820"/>
            <a:ext cx="23749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200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28581" y="2636820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39829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400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74205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600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08581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800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51014" y="654504"/>
            <a:ext cx="88011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10" dirty="0">
                <a:latin typeface="Times New Roman"/>
                <a:cs typeface="Times New Roman"/>
              </a:rPr>
              <a:t>magnification=1/8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838874" y="682643"/>
            <a:ext cx="2356485" cy="1932305"/>
            <a:chOff x="1838874" y="682643"/>
            <a:chExt cx="2356485" cy="1932305"/>
          </a:xfrm>
        </p:grpSpPr>
        <p:sp>
          <p:nvSpPr>
            <p:cNvPr id="21" name="object 21"/>
            <p:cNvSpPr/>
            <p:nvPr/>
          </p:nvSpPr>
          <p:spPr>
            <a:xfrm>
              <a:off x="2790453" y="686453"/>
              <a:ext cx="1401445" cy="462280"/>
            </a:xfrm>
            <a:custGeom>
              <a:avLst/>
              <a:gdLst/>
              <a:ahLst/>
              <a:cxnLst/>
              <a:rect l="l" t="t" r="r" b="b"/>
              <a:pathLst>
                <a:path w="1401445" h="462280">
                  <a:moveTo>
                    <a:pt x="0" y="461954"/>
                  </a:moveTo>
                  <a:lnTo>
                    <a:pt x="0" y="0"/>
                  </a:lnTo>
                  <a:lnTo>
                    <a:pt x="1401022" y="0"/>
                  </a:lnTo>
                  <a:lnTo>
                    <a:pt x="1401022" y="461954"/>
                  </a:lnTo>
                  <a:lnTo>
                    <a:pt x="0" y="461954"/>
                  </a:lnTo>
                  <a:close/>
                </a:path>
              </a:pathLst>
            </a:custGeom>
            <a:ln w="72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8874" y="1480678"/>
              <a:ext cx="2282105" cy="113395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790453" y="801941"/>
              <a:ext cx="1401445" cy="0"/>
            </a:xfrm>
            <a:custGeom>
              <a:avLst/>
              <a:gdLst/>
              <a:ahLst/>
              <a:cxnLst/>
              <a:rect l="l" t="t" r="r" b="b"/>
              <a:pathLst>
                <a:path w="1401445">
                  <a:moveTo>
                    <a:pt x="0" y="0"/>
                  </a:moveTo>
                  <a:lnTo>
                    <a:pt x="1401022" y="0"/>
                  </a:lnTo>
                </a:path>
              </a:pathLst>
            </a:custGeom>
            <a:ln w="72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817592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slit.A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5247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90013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50885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Q3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98841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Q4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017291" y="2177271"/>
            <a:ext cx="130175" cy="233679"/>
          </a:xfrm>
          <a:prstGeom prst="rect">
            <a:avLst/>
          </a:prstGeom>
        </p:spPr>
        <p:txBody>
          <a:bodyPr vert="vert270" wrap="square" lIns="0" tIns="22225" rIns="0" bIns="0" rtlCol="0">
            <a:spAutoFit/>
          </a:bodyPr>
          <a:lstStyle/>
          <a:p>
            <a:pPr marL="12700" marR="5080">
              <a:lnSpc>
                <a:spcPct val="68100"/>
              </a:lnSpc>
              <a:spcBef>
                <a:spcPts val="175"/>
              </a:spcBef>
            </a:pPr>
            <a:r>
              <a:rPr sz="450" spc="-10" dirty="0">
                <a:latin typeface="Courier New"/>
                <a:cs typeface="Courier New"/>
              </a:rPr>
              <a:t>slit.B </a:t>
            </a:r>
            <a:r>
              <a:rPr sz="450" spc="-25" dirty="0">
                <a:latin typeface="Courier New"/>
                <a:cs typeface="Courier New"/>
              </a:rPr>
              <a:t>Q5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30945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entry----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82855" y="2107978"/>
            <a:ext cx="83185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dipole.1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34765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exit-----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948419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Centre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62314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entry----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13983" y="2107978"/>
            <a:ext cx="83185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dipole.2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665893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exit-----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832870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Q5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79787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slit.D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908660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Q4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45953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Q3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007066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04435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079246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slit.E</a:t>
            </a:r>
            <a:endParaRPr sz="450">
              <a:latin typeface="Courier New"/>
              <a:cs typeface="Courier New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3826042" y="855876"/>
            <a:ext cx="300355" cy="123189"/>
            <a:chOff x="3826042" y="855876"/>
            <a:chExt cx="300355" cy="123189"/>
          </a:xfrm>
        </p:grpSpPr>
        <p:sp>
          <p:nvSpPr>
            <p:cNvPr id="45" name="object 45"/>
            <p:cNvSpPr/>
            <p:nvPr/>
          </p:nvSpPr>
          <p:spPr>
            <a:xfrm>
              <a:off x="3829852" y="859686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829852" y="975175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3023056" y="769993"/>
            <a:ext cx="750570" cy="3949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ts val="994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x-</a:t>
            </a:r>
            <a:r>
              <a:rPr sz="900" spc="-10" dirty="0">
                <a:latin typeface="Times New Roman"/>
                <a:cs typeface="Times New Roman"/>
              </a:rPr>
              <a:t>envelope/cm</a:t>
            </a:r>
            <a:endParaRPr sz="900">
              <a:latin typeface="Times New Roman"/>
              <a:cs typeface="Times New Roman"/>
            </a:endParaRPr>
          </a:p>
          <a:p>
            <a:pPr marL="188595" marR="5080" indent="-176530">
              <a:lnSpc>
                <a:spcPts val="910"/>
              </a:lnSpc>
              <a:spcBef>
                <a:spcPts val="85"/>
              </a:spcBef>
            </a:pPr>
            <a:r>
              <a:rPr sz="900" dirty="0">
                <a:latin typeface="Times New Roman"/>
                <a:cs typeface="Times New Roman"/>
              </a:rPr>
              <a:t>-y-</a:t>
            </a:r>
            <a:r>
              <a:rPr sz="900" spc="-10" dirty="0">
                <a:latin typeface="Times New Roman"/>
                <a:cs typeface="Times New Roman"/>
              </a:rPr>
              <a:t>envelope/cm </a:t>
            </a:r>
            <a:r>
              <a:rPr sz="900" dirty="0">
                <a:latin typeface="Times New Roman"/>
                <a:cs typeface="Times New Roman"/>
              </a:rPr>
              <a:t>focal </a:t>
            </a:r>
            <a:r>
              <a:rPr sz="900" spc="-10" dirty="0">
                <a:latin typeface="Times New Roman"/>
                <a:cs typeface="Times New Roman"/>
              </a:rPr>
              <a:t>power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519657" y="671295"/>
            <a:ext cx="3741420" cy="1939925"/>
            <a:chOff x="519657" y="671295"/>
            <a:chExt cx="3741420" cy="1939925"/>
          </a:xfrm>
        </p:grpSpPr>
        <p:sp>
          <p:nvSpPr>
            <p:cNvPr id="49" name="object 49"/>
            <p:cNvSpPr/>
            <p:nvPr/>
          </p:nvSpPr>
          <p:spPr>
            <a:xfrm>
              <a:off x="3829852" y="1090663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7FF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0"/>
                  </a:moveTo>
                  <a:lnTo>
                    <a:pt x="0" y="1939729"/>
                  </a:lnTo>
                  <a:lnTo>
                    <a:pt x="3741112" y="1939729"/>
                  </a:lnTo>
                  <a:lnTo>
                    <a:pt x="37411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2101553" y="2602174"/>
            <a:ext cx="577215" cy="37211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9209" algn="ctr">
              <a:lnSpc>
                <a:spcPct val="100000"/>
              </a:lnSpc>
              <a:spcBef>
                <a:spcPts val="380"/>
              </a:spcBef>
            </a:pPr>
            <a:r>
              <a:rPr sz="900" spc="-25" dirty="0">
                <a:latin typeface="Times New Roman"/>
                <a:cs typeface="Times New Roman"/>
              </a:rPr>
              <a:t>200</a:t>
            </a:r>
            <a:endParaRPr sz="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900" spc="-10" dirty="0">
                <a:latin typeface="Times New Roman"/>
                <a:cs typeface="Times New Roman"/>
              </a:rPr>
              <a:t>distance/cm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48799" y="853190"/>
            <a:ext cx="1247140" cy="866140"/>
          </a:xfrm>
          <a:custGeom>
            <a:avLst/>
            <a:gdLst/>
            <a:ahLst/>
            <a:cxnLst/>
            <a:rect l="l" t="t" r="r" b="b"/>
            <a:pathLst>
              <a:path w="1247139" h="866139">
                <a:moveTo>
                  <a:pt x="0" y="793503"/>
                </a:moveTo>
                <a:lnTo>
                  <a:pt x="15157" y="793503"/>
                </a:lnTo>
              </a:path>
              <a:path w="1247139" h="866139">
                <a:moveTo>
                  <a:pt x="1246796" y="793503"/>
                </a:moveTo>
                <a:lnTo>
                  <a:pt x="1231639" y="793503"/>
                </a:lnTo>
              </a:path>
              <a:path w="1247139" h="866139">
                <a:moveTo>
                  <a:pt x="0" y="613293"/>
                </a:moveTo>
                <a:lnTo>
                  <a:pt x="15157" y="613293"/>
                </a:lnTo>
              </a:path>
              <a:path w="1247139" h="866139">
                <a:moveTo>
                  <a:pt x="1246796" y="613293"/>
                </a:moveTo>
                <a:lnTo>
                  <a:pt x="1231639" y="613293"/>
                </a:lnTo>
              </a:path>
              <a:path w="1247139" h="866139">
                <a:moveTo>
                  <a:pt x="0" y="432842"/>
                </a:moveTo>
                <a:lnTo>
                  <a:pt x="15157" y="432842"/>
                </a:lnTo>
              </a:path>
              <a:path w="1247139" h="866139">
                <a:moveTo>
                  <a:pt x="1246796" y="432842"/>
                </a:moveTo>
                <a:lnTo>
                  <a:pt x="1231639" y="432842"/>
                </a:lnTo>
              </a:path>
              <a:path w="1247139" h="866139">
                <a:moveTo>
                  <a:pt x="0" y="252390"/>
                </a:moveTo>
                <a:lnTo>
                  <a:pt x="15157" y="252390"/>
                </a:lnTo>
              </a:path>
              <a:path w="1247139" h="866139">
                <a:moveTo>
                  <a:pt x="1246796" y="252390"/>
                </a:moveTo>
                <a:lnTo>
                  <a:pt x="1231639" y="252390"/>
                </a:lnTo>
              </a:path>
              <a:path w="1247139" h="866139">
                <a:moveTo>
                  <a:pt x="0" y="72180"/>
                </a:moveTo>
                <a:lnTo>
                  <a:pt x="15157" y="72180"/>
                </a:lnTo>
              </a:path>
              <a:path w="1247139" h="866139">
                <a:moveTo>
                  <a:pt x="1246796" y="72180"/>
                </a:moveTo>
                <a:lnTo>
                  <a:pt x="1231639" y="72180"/>
                </a:lnTo>
              </a:path>
              <a:path w="1247139" h="866139">
                <a:moveTo>
                  <a:pt x="59428" y="865684"/>
                </a:moveTo>
                <a:lnTo>
                  <a:pt x="59428" y="850526"/>
                </a:lnTo>
              </a:path>
              <a:path w="1247139" h="866139">
                <a:moveTo>
                  <a:pt x="59428" y="0"/>
                </a:moveTo>
                <a:lnTo>
                  <a:pt x="59428" y="15157"/>
                </a:lnTo>
              </a:path>
              <a:path w="1247139" h="866139">
                <a:moveTo>
                  <a:pt x="296902" y="865684"/>
                </a:moveTo>
                <a:lnTo>
                  <a:pt x="296902" y="850526"/>
                </a:lnTo>
              </a:path>
              <a:path w="1247139" h="866139">
                <a:moveTo>
                  <a:pt x="296902" y="0"/>
                </a:moveTo>
                <a:lnTo>
                  <a:pt x="296902" y="15157"/>
                </a:lnTo>
              </a:path>
              <a:path w="1247139" h="866139">
                <a:moveTo>
                  <a:pt x="534375" y="865684"/>
                </a:moveTo>
                <a:lnTo>
                  <a:pt x="534375" y="850526"/>
                </a:lnTo>
              </a:path>
              <a:path w="1247139" h="866139">
                <a:moveTo>
                  <a:pt x="534375" y="0"/>
                </a:moveTo>
                <a:lnTo>
                  <a:pt x="534375" y="15157"/>
                </a:lnTo>
              </a:path>
              <a:path w="1247139" h="866139">
                <a:moveTo>
                  <a:pt x="771849" y="865684"/>
                </a:moveTo>
                <a:lnTo>
                  <a:pt x="771849" y="850526"/>
                </a:lnTo>
              </a:path>
              <a:path w="1247139" h="866139">
                <a:moveTo>
                  <a:pt x="771849" y="0"/>
                </a:moveTo>
                <a:lnTo>
                  <a:pt x="771849" y="15157"/>
                </a:lnTo>
              </a:path>
              <a:path w="1247139" h="866139">
                <a:moveTo>
                  <a:pt x="1009323" y="865684"/>
                </a:moveTo>
                <a:lnTo>
                  <a:pt x="1009323" y="850526"/>
                </a:lnTo>
              </a:path>
              <a:path w="1247139" h="866139">
                <a:moveTo>
                  <a:pt x="1009323" y="0"/>
                </a:moveTo>
                <a:lnTo>
                  <a:pt x="1009323" y="15157"/>
                </a:lnTo>
              </a:path>
              <a:path w="1247139" h="866139">
                <a:moveTo>
                  <a:pt x="1246796" y="865684"/>
                </a:moveTo>
                <a:lnTo>
                  <a:pt x="1246796" y="850526"/>
                </a:lnTo>
              </a:path>
              <a:path w="1247139" h="866139">
                <a:moveTo>
                  <a:pt x="1246796" y="0"/>
                </a:moveTo>
                <a:lnTo>
                  <a:pt x="1246796" y="151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583989" y="1154475"/>
            <a:ext cx="208279" cy="567055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39"/>
              </a:spcBef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4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0.5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35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5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22445" y="794054"/>
            <a:ext cx="170180" cy="38608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34"/>
              </a:spcBef>
            </a:pPr>
            <a:r>
              <a:rPr sz="900" spc="-5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40"/>
              </a:spcBef>
            </a:pPr>
            <a:r>
              <a:rPr sz="900" spc="-25" dirty="0">
                <a:latin typeface="Times New Roman"/>
                <a:cs typeface="Times New Roman"/>
              </a:rPr>
              <a:t>0.5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81092" y="1744670"/>
            <a:ext cx="132842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979" algn="l"/>
              </a:tabLst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r>
              <a:rPr sz="900" dirty="0">
                <a:latin typeface="Times New Roman"/>
                <a:cs typeface="Times New Roman"/>
              </a:rPr>
              <a:t>	20</a:t>
            </a:r>
            <a:r>
              <a:rPr sz="900" spc="254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40</a:t>
            </a:r>
            <a:r>
              <a:rPr sz="900" spc="260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60</a:t>
            </a:r>
            <a:r>
              <a:rPr sz="900" spc="260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80</a:t>
            </a:r>
            <a:r>
              <a:rPr sz="900" spc="145" dirty="0">
                <a:latin typeface="Times New Roman"/>
                <a:cs typeface="Times New Roman"/>
              </a:rPr>
              <a:t>  </a:t>
            </a:r>
            <a:r>
              <a:rPr sz="900" spc="-25" dirty="0">
                <a:latin typeface="Times New Roman"/>
                <a:cs typeface="Times New Roman"/>
              </a:rPr>
              <a:t>100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844989" y="853190"/>
            <a:ext cx="1254760" cy="866140"/>
            <a:chOff x="844989" y="853190"/>
            <a:chExt cx="1254760" cy="866140"/>
          </a:xfrm>
        </p:grpSpPr>
        <p:sp>
          <p:nvSpPr>
            <p:cNvPr id="57" name="object 57"/>
            <p:cNvSpPr/>
            <p:nvPr/>
          </p:nvSpPr>
          <p:spPr>
            <a:xfrm>
              <a:off x="848799" y="1286032"/>
              <a:ext cx="1247140" cy="0"/>
            </a:xfrm>
            <a:custGeom>
              <a:avLst/>
              <a:gdLst/>
              <a:ahLst/>
              <a:cxnLst/>
              <a:rect l="l" t="t" r="r" b="b"/>
              <a:pathLst>
                <a:path w="1247139">
                  <a:moveTo>
                    <a:pt x="0" y="0"/>
                  </a:moveTo>
                  <a:lnTo>
                    <a:pt x="1246796" y="0"/>
                  </a:lnTo>
                </a:path>
              </a:pathLst>
            </a:custGeom>
            <a:ln w="7218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48799" y="853190"/>
              <a:ext cx="1247140" cy="866140"/>
            </a:xfrm>
            <a:custGeom>
              <a:avLst/>
              <a:gdLst/>
              <a:ahLst/>
              <a:cxnLst/>
              <a:rect l="l" t="t" r="r" b="b"/>
              <a:pathLst>
                <a:path w="1247139" h="866139">
                  <a:moveTo>
                    <a:pt x="0" y="0"/>
                  </a:moveTo>
                  <a:lnTo>
                    <a:pt x="0" y="865684"/>
                  </a:lnTo>
                  <a:lnTo>
                    <a:pt x="1246796" y="865684"/>
                  </a:lnTo>
                  <a:lnTo>
                    <a:pt x="124679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861636" y="905933"/>
            <a:ext cx="102870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10" dirty="0">
                <a:latin typeface="Courier New"/>
                <a:cs typeface="Courier New"/>
              </a:rPr>
              <a:t>slit.A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16824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Q1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82599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Q2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453997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Q3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620012" y="905933"/>
            <a:ext cx="231140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Q4</a:t>
            </a:r>
            <a:endParaRPr sz="6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600" spc="-10" dirty="0">
                <a:latin typeface="Courier New"/>
                <a:cs typeface="Courier New"/>
              </a:rPr>
              <a:t>slit.B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956133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Q5</a:t>
            </a:r>
            <a:endParaRPr sz="600">
              <a:latin typeface="Courier New"/>
              <a:cs typeface="Courier New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848799" y="853190"/>
            <a:ext cx="1250950" cy="866140"/>
            <a:chOff x="848799" y="853190"/>
            <a:chExt cx="1250950" cy="866140"/>
          </a:xfrm>
        </p:grpSpPr>
        <p:sp>
          <p:nvSpPr>
            <p:cNvPr id="66" name="object 66"/>
            <p:cNvSpPr/>
            <p:nvPr/>
          </p:nvSpPr>
          <p:spPr>
            <a:xfrm>
              <a:off x="908228" y="955926"/>
              <a:ext cx="1187450" cy="327660"/>
            </a:xfrm>
            <a:custGeom>
              <a:avLst/>
              <a:gdLst/>
              <a:ahLst/>
              <a:cxnLst/>
              <a:rect l="l" t="t" r="r" b="b"/>
              <a:pathLst>
                <a:path w="1187450" h="327659">
                  <a:moveTo>
                    <a:pt x="0" y="306045"/>
                  </a:moveTo>
                  <a:lnTo>
                    <a:pt x="22616" y="306045"/>
                  </a:lnTo>
                  <a:lnTo>
                    <a:pt x="33684" y="305804"/>
                  </a:lnTo>
                  <a:lnTo>
                    <a:pt x="44992" y="305323"/>
                  </a:lnTo>
                  <a:lnTo>
                    <a:pt x="56300" y="304842"/>
                  </a:lnTo>
                  <a:lnTo>
                    <a:pt x="67609" y="304360"/>
                  </a:lnTo>
                  <a:lnTo>
                    <a:pt x="78917" y="303879"/>
                  </a:lnTo>
                  <a:lnTo>
                    <a:pt x="90225" y="303157"/>
                  </a:lnTo>
                  <a:lnTo>
                    <a:pt x="101533" y="302436"/>
                  </a:lnTo>
                  <a:lnTo>
                    <a:pt x="112120" y="301714"/>
                  </a:lnTo>
                  <a:lnTo>
                    <a:pt x="122947" y="300992"/>
                  </a:lnTo>
                  <a:lnTo>
                    <a:pt x="133774" y="300270"/>
                  </a:lnTo>
                  <a:lnTo>
                    <a:pt x="144360" y="299308"/>
                  </a:lnTo>
                  <a:lnTo>
                    <a:pt x="155187" y="298586"/>
                  </a:lnTo>
                  <a:lnTo>
                    <a:pt x="165774" y="297864"/>
                  </a:lnTo>
                  <a:lnTo>
                    <a:pt x="176601" y="297142"/>
                  </a:lnTo>
                  <a:lnTo>
                    <a:pt x="187428" y="296421"/>
                  </a:lnTo>
                  <a:lnTo>
                    <a:pt x="198015" y="295699"/>
                  </a:lnTo>
                  <a:lnTo>
                    <a:pt x="208842" y="295218"/>
                  </a:lnTo>
                  <a:lnTo>
                    <a:pt x="218225" y="294496"/>
                  </a:lnTo>
                  <a:lnTo>
                    <a:pt x="227849" y="294015"/>
                  </a:lnTo>
                  <a:lnTo>
                    <a:pt x="237233" y="293293"/>
                  </a:lnTo>
                  <a:lnTo>
                    <a:pt x="247578" y="292571"/>
                  </a:lnTo>
                  <a:lnTo>
                    <a:pt x="258165" y="291849"/>
                  </a:lnTo>
                  <a:lnTo>
                    <a:pt x="268511" y="291368"/>
                  </a:lnTo>
                  <a:lnTo>
                    <a:pt x="279097" y="290646"/>
                  </a:lnTo>
                  <a:lnTo>
                    <a:pt x="289684" y="289924"/>
                  </a:lnTo>
                  <a:lnTo>
                    <a:pt x="300030" y="289443"/>
                  </a:lnTo>
                  <a:lnTo>
                    <a:pt x="310616" y="288721"/>
                  </a:lnTo>
                  <a:lnTo>
                    <a:pt x="320962" y="288240"/>
                  </a:lnTo>
                  <a:lnTo>
                    <a:pt x="331548" y="287518"/>
                  </a:lnTo>
                  <a:lnTo>
                    <a:pt x="341894" y="287037"/>
                  </a:lnTo>
                  <a:lnTo>
                    <a:pt x="352481" y="286556"/>
                  </a:lnTo>
                  <a:lnTo>
                    <a:pt x="362827" y="286075"/>
                  </a:lnTo>
                  <a:lnTo>
                    <a:pt x="373413" y="285593"/>
                  </a:lnTo>
                  <a:lnTo>
                    <a:pt x="383759" y="285112"/>
                  </a:lnTo>
                  <a:lnTo>
                    <a:pt x="394345" y="284631"/>
                  </a:lnTo>
                  <a:lnTo>
                    <a:pt x="404932" y="284390"/>
                  </a:lnTo>
                  <a:lnTo>
                    <a:pt x="416481" y="283909"/>
                  </a:lnTo>
                  <a:lnTo>
                    <a:pt x="427789" y="283428"/>
                  </a:lnTo>
                  <a:lnTo>
                    <a:pt x="439338" y="282947"/>
                  </a:lnTo>
                  <a:lnTo>
                    <a:pt x="450887" y="282466"/>
                  </a:lnTo>
                  <a:lnTo>
                    <a:pt x="508631" y="280060"/>
                  </a:lnTo>
                  <a:lnTo>
                    <a:pt x="519218" y="279097"/>
                  </a:lnTo>
                  <a:lnTo>
                    <a:pt x="529563" y="278135"/>
                  </a:lnTo>
                  <a:lnTo>
                    <a:pt x="540150" y="277172"/>
                  </a:lnTo>
                  <a:lnTo>
                    <a:pt x="550496" y="275729"/>
                  </a:lnTo>
                  <a:lnTo>
                    <a:pt x="592360" y="266827"/>
                  </a:lnTo>
                  <a:lnTo>
                    <a:pt x="634466" y="252631"/>
                  </a:lnTo>
                  <a:lnTo>
                    <a:pt x="676330" y="231699"/>
                  </a:lnTo>
                  <a:lnTo>
                    <a:pt x="685714" y="226646"/>
                  </a:lnTo>
                  <a:lnTo>
                    <a:pt x="695338" y="221112"/>
                  </a:lnTo>
                  <a:lnTo>
                    <a:pt x="704721" y="215338"/>
                  </a:lnTo>
                  <a:lnTo>
                    <a:pt x="715308" y="211729"/>
                  </a:lnTo>
                  <a:lnTo>
                    <a:pt x="726135" y="208120"/>
                  </a:lnTo>
                  <a:lnTo>
                    <a:pt x="736962" y="206676"/>
                  </a:lnTo>
                  <a:lnTo>
                    <a:pt x="747548" y="207157"/>
                  </a:lnTo>
                  <a:lnTo>
                    <a:pt x="790616" y="228330"/>
                  </a:lnTo>
                  <a:lnTo>
                    <a:pt x="812030" y="249263"/>
                  </a:lnTo>
                  <a:lnTo>
                    <a:pt x="822616" y="259849"/>
                  </a:lnTo>
                  <a:lnTo>
                    <a:pt x="833443" y="271398"/>
                  </a:lnTo>
                  <a:lnTo>
                    <a:pt x="844030" y="283187"/>
                  </a:lnTo>
                  <a:lnTo>
                    <a:pt x="854616" y="294736"/>
                  </a:lnTo>
                  <a:lnTo>
                    <a:pt x="865202" y="306526"/>
                  </a:lnTo>
                  <a:lnTo>
                    <a:pt x="876030" y="318075"/>
                  </a:lnTo>
                  <a:lnTo>
                    <a:pt x="886616" y="327218"/>
                  </a:lnTo>
                  <a:lnTo>
                    <a:pt x="897443" y="317834"/>
                  </a:lnTo>
                  <a:lnTo>
                    <a:pt x="908270" y="306285"/>
                  </a:lnTo>
                  <a:lnTo>
                    <a:pt x="919097" y="294496"/>
                  </a:lnTo>
                  <a:lnTo>
                    <a:pt x="929924" y="282706"/>
                  </a:lnTo>
                  <a:lnTo>
                    <a:pt x="940511" y="270676"/>
                  </a:lnTo>
                  <a:lnTo>
                    <a:pt x="951338" y="258887"/>
                  </a:lnTo>
                  <a:lnTo>
                    <a:pt x="962165" y="247097"/>
                  </a:lnTo>
                  <a:lnTo>
                    <a:pt x="972992" y="235308"/>
                  </a:lnTo>
                  <a:lnTo>
                    <a:pt x="983819" y="223278"/>
                  </a:lnTo>
                  <a:lnTo>
                    <a:pt x="994646" y="211488"/>
                  </a:lnTo>
                  <a:lnTo>
                    <a:pt x="1005473" y="199699"/>
                  </a:lnTo>
                  <a:lnTo>
                    <a:pt x="1016541" y="187428"/>
                  </a:lnTo>
                  <a:lnTo>
                    <a:pt x="1027608" y="175157"/>
                  </a:lnTo>
                  <a:lnTo>
                    <a:pt x="1038676" y="162887"/>
                  </a:lnTo>
                  <a:lnTo>
                    <a:pt x="1049984" y="150857"/>
                  </a:lnTo>
                  <a:lnTo>
                    <a:pt x="1061052" y="138586"/>
                  </a:lnTo>
                  <a:lnTo>
                    <a:pt x="1072120" y="126315"/>
                  </a:lnTo>
                  <a:lnTo>
                    <a:pt x="1083187" y="114045"/>
                  </a:lnTo>
                  <a:lnTo>
                    <a:pt x="1094496" y="101774"/>
                  </a:lnTo>
                  <a:lnTo>
                    <a:pt x="1105563" y="89744"/>
                  </a:lnTo>
                  <a:lnTo>
                    <a:pt x="1116631" y="77473"/>
                  </a:lnTo>
                  <a:lnTo>
                    <a:pt x="1127939" y="65203"/>
                  </a:lnTo>
                  <a:lnTo>
                    <a:pt x="1139007" y="52932"/>
                  </a:lnTo>
                  <a:lnTo>
                    <a:pt x="1150075" y="40661"/>
                  </a:lnTo>
                  <a:lnTo>
                    <a:pt x="1161142" y="28631"/>
                  </a:lnTo>
                  <a:lnTo>
                    <a:pt x="1172451" y="16360"/>
                  </a:lnTo>
                  <a:lnTo>
                    <a:pt x="1183518" y="4090"/>
                  </a:lnTo>
                  <a:lnTo>
                    <a:pt x="1187368" y="0"/>
                  </a:lnTo>
                </a:path>
              </a:pathLst>
            </a:custGeom>
            <a:ln w="721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08228" y="1395987"/>
              <a:ext cx="1187450" cy="320040"/>
            </a:xfrm>
            <a:custGeom>
              <a:avLst/>
              <a:gdLst/>
              <a:ahLst/>
              <a:cxnLst/>
              <a:rect l="l" t="t" r="r" b="b"/>
              <a:pathLst>
                <a:path w="1187450" h="320039">
                  <a:moveTo>
                    <a:pt x="0" y="41624"/>
                  </a:moveTo>
                  <a:lnTo>
                    <a:pt x="11308" y="43789"/>
                  </a:lnTo>
                  <a:lnTo>
                    <a:pt x="22616" y="45954"/>
                  </a:lnTo>
                  <a:lnTo>
                    <a:pt x="33684" y="48120"/>
                  </a:lnTo>
                  <a:lnTo>
                    <a:pt x="44992" y="50285"/>
                  </a:lnTo>
                  <a:lnTo>
                    <a:pt x="56300" y="52451"/>
                  </a:lnTo>
                  <a:lnTo>
                    <a:pt x="67609" y="54616"/>
                  </a:lnTo>
                  <a:lnTo>
                    <a:pt x="78917" y="56541"/>
                  </a:lnTo>
                  <a:lnTo>
                    <a:pt x="90225" y="58706"/>
                  </a:lnTo>
                  <a:lnTo>
                    <a:pt x="101533" y="60872"/>
                  </a:lnTo>
                  <a:lnTo>
                    <a:pt x="112120" y="63278"/>
                  </a:lnTo>
                  <a:lnTo>
                    <a:pt x="122947" y="65924"/>
                  </a:lnTo>
                  <a:lnTo>
                    <a:pt x="133774" y="68571"/>
                  </a:lnTo>
                  <a:lnTo>
                    <a:pt x="144360" y="71699"/>
                  </a:lnTo>
                  <a:lnTo>
                    <a:pt x="187428" y="86857"/>
                  </a:lnTo>
                  <a:lnTo>
                    <a:pt x="208842" y="96240"/>
                  </a:lnTo>
                  <a:lnTo>
                    <a:pt x="218225" y="100330"/>
                  </a:lnTo>
                  <a:lnTo>
                    <a:pt x="258165" y="119819"/>
                  </a:lnTo>
                  <a:lnTo>
                    <a:pt x="268511" y="125353"/>
                  </a:lnTo>
                  <a:lnTo>
                    <a:pt x="279097" y="130887"/>
                  </a:lnTo>
                  <a:lnTo>
                    <a:pt x="289684" y="136902"/>
                  </a:lnTo>
                  <a:lnTo>
                    <a:pt x="300030" y="142917"/>
                  </a:lnTo>
                  <a:lnTo>
                    <a:pt x="310616" y="149172"/>
                  </a:lnTo>
                  <a:lnTo>
                    <a:pt x="320962" y="155909"/>
                  </a:lnTo>
                  <a:lnTo>
                    <a:pt x="331548" y="162646"/>
                  </a:lnTo>
                  <a:lnTo>
                    <a:pt x="341894" y="169624"/>
                  </a:lnTo>
                  <a:lnTo>
                    <a:pt x="352481" y="176842"/>
                  </a:lnTo>
                  <a:lnTo>
                    <a:pt x="362827" y="184541"/>
                  </a:lnTo>
                  <a:lnTo>
                    <a:pt x="373413" y="192240"/>
                  </a:lnTo>
                  <a:lnTo>
                    <a:pt x="383759" y="200421"/>
                  </a:lnTo>
                  <a:lnTo>
                    <a:pt x="394345" y="208601"/>
                  </a:lnTo>
                  <a:lnTo>
                    <a:pt x="404932" y="217263"/>
                  </a:lnTo>
                  <a:lnTo>
                    <a:pt x="416481" y="226646"/>
                  </a:lnTo>
                  <a:lnTo>
                    <a:pt x="427789" y="236270"/>
                  </a:lnTo>
                  <a:lnTo>
                    <a:pt x="439338" y="246135"/>
                  </a:lnTo>
                  <a:lnTo>
                    <a:pt x="450887" y="255759"/>
                  </a:lnTo>
                  <a:lnTo>
                    <a:pt x="462436" y="265383"/>
                  </a:lnTo>
                  <a:lnTo>
                    <a:pt x="473984" y="275007"/>
                  </a:lnTo>
                  <a:lnTo>
                    <a:pt x="485533" y="284631"/>
                  </a:lnTo>
                  <a:lnTo>
                    <a:pt x="497082" y="294496"/>
                  </a:lnTo>
                  <a:lnTo>
                    <a:pt x="508631" y="304120"/>
                  </a:lnTo>
                  <a:lnTo>
                    <a:pt x="519218" y="309654"/>
                  </a:lnTo>
                  <a:lnTo>
                    <a:pt x="529563" y="315187"/>
                  </a:lnTo>
                  <a:lnTo>
                    <a:pt x="540150" y="318556"/>
                  </a:lnTo>
                  <a:lnTo>
                    <a:pt x="550496" y="319518"/>
                  </a:lnTo>
                  <a:lnTo>
                    <a:pt x="561082" y="318315"/>
                  </a:lnTo>
                  <a:lnTo>
                    <a:pt x="602947" y="291609"/>
                  </a:lnTo>
                  <a:lnTo>
                    <a:pt x="634466" y="249263"/>
                  </a:lnTo>
                  <a:lnTo>
                    <a:pt x="655398" y="211488"/>
                  </a:lnTo>
                  <a:lnTo>
                    <a:pt x="676330" y="167218"/>
                  </a:lnTo>
                  <a:lnTo>
                    <a:pt x="685714" y="147248"/>
                  </a:lnTo>
                  <a:lnTo>
                    <a:pt x="695338" y="125834"/>
                  </a:lnTo>
                  <a:lnTo>
                    <a:pt x="704721" y="104421"/>
                  </a:lnTo>
                  <a:lnTo>
                    <a:pt x="715308" y="85894"/>
                  </a:lnTo>
                  <a:lnTo>
                    <a:pt x="736962" y="50766"/>
                  </a:lnTo>
                  <a:lnTo>
                    <a:pt x="768962" y="17563"/>
                  </a:lnTo>
                  <a:lnTo>
                    <a:pt x="812030" y="2406"/>
                  </a:lnTo>
                  <a:lnTo>
                    <a:pt x="822616" y="481"/>
                  </a:lnTo>
                  <a:lnTo>
                    <a:pt x="833443" y="481"/>
                  </a:lnTo>
                  <a:lnTo>
                    <a:pt x="844030" y="481"/>
                  </a:lnTo>
                  <a:lnTo>
                    <a:pt x="854616" y="481"/>
                  </a:lnTo>
                  <a:lnTo>
                    <a:pt x="865202" y="240"/>
                  </a:lnTo>
                  <a:lnTo>
                    <a:pt x="876030" y="240"/>
                  </a:lnTo>
                  <a:lnTo>
                    <a:pt x="886616" y="240"/>
                  </a:lnTo>
                  <a:lnTo>
                    <a:pt x="897443" y="240"/>
                  </a:lnTo>
                  <a:lnTo>
                    <a:pt x="908270" y="240"/>
                  </a:lnTo>
                  <a:lnTo>
                    <a:pt x="919097" y="0"/>
                  </a:lnTo>
                  <a:lnTo>
                    <a:pt x="1139007" y="0"/>
                  </a:lnTo>
                  <a:lnTo>
                    <a:pt x="1150075" y="240"/>
                  </a:lnTo>
                  <a:lnTo>
                    <a:pt x="1161142" y="240"/>
                  </a:lnTo>
                  <a:lnTo>
                    <a:pt x="1172451" y="240"/>
                  </a:lnTo>
                  <a:lnTo>
                    <a:pt x="1183518" y="240"/>
                  </a:lnTo>
                  <a:lnTo>
                    <a:pt x="1187368" y="481"/>
                  </a:lnTo>
                </a:path>
              </a:pathLst>
            </a:custGeom>
            <a:ln w="7218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08228" y="997791"/>
              <a:ext cx="1187450" cy="385445"/>
            </a:xfrm>
            <a:custGeom>
              <a:avLst/>
              <a:gdLst/>
              <a:ahLst/>
              <a:cxnLst/>
              <a:rect l="l" t="t" r="r" b="b"/>
              <a:pathLst>
                <a:path w="1187450" h="385444">
                  <a:moveTo>
                    <a:pt x="0" y="288240"/>
                  </a:moveTo>
                  <a:lnTo>
                    <a:pt x="101533" y="288240"/>
                  </a:lnTo>
                  <a:lnTo>
                    <a:pt x="101533" y="259609"/>
                  </a:lnTo>
                  <a:lnTo>
                    <a:pt x="208842" y="259609"/>
                  </a:lnTo>
                  <a:lnTo>
                    <a:pt x="208842" y="288240"/>
                  </a:lnTo>
                  <a:lnTo>
                    <a:pt x="218225" y="288240"/>
                  </a:lnTo>
                  <a:lnTo>
                    <a:pt x="227849" y="288240"/>
                  </a:lnTo>
                  <a:lnTo>
                    <a:pt x="237233" y="288240"/>
                  </a:lnTo>
                  <a:lnTo>
                    <a:pt x="237233" y="271639"/>
                  </a:lnTo>
                  <a:lnTo>
                    <a:pt x="247578" y="271639"/>
                  </a:lnTo>
                  <a:lnTo>
                    <a:pt x="404932" y="271639"/>
                  </a:lnTo>
                  <a:lnTo>
                    <a:pt x="404932" y="288240"/>
                  </a:lnTo>
                  <a:lnTo>
                    <a:pt x="508631" y="288240"/>
                  </a:lnTo>
                  <a:lnTo>
                    <a:pt x="508631" y="385202"/>
                  </a:lnTo>
                  <a:lnTo>
                    <a:pt x="676330" y="385202"/>
                  </a:lnTo>
                  <a:lnTo>
                    <a:pt x="676330" y="288240"/>
                  </a:lnTo>
                  <a:lnTo>
                    <a:pt x="685714" y="288240"/>
                  </a:lnTo>
                  <a:lnTo>
                    <a:pt x="695338" y="288240"/>
                  </a:lnTo>
                  <a:lnTo>
                    <a:pt x="704721" y="288240"/>
                  </a:lnTo>
                  <a:lnTo>
                    <a:pt x="704721" y="0"/>
                  </a:lnTo>
                  <a:lnTo>
                    <a:pt x="812030" y="0"/>
                  </a:lnTo>
                  <a:lnTo>
                    <a:pt x="812030" y="288240"/>
                  </a:lnTo>
                  <a:lnTo>
                    <a:pt x="1183518" y="288240"/>
                  </a:lnTo>
                  <a:lnTo>
                    <a:pt x="1187368" y="288240"/>
                  </a:lnTo>
                </a:path>
              </a:pathLst>
            </a:custGeom>
            <a:ln w="7218">
              <a:solidFill>
                <a:srgbClr val="7FF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48799" y="853190"/>
              <a:ext cx="1247140" cy="866140"/>
            </a:xfrm>
            <a:custGeom>
              <a:avLst/>
              <a:gdLst/>
              <a:ahLst/>
              <a:cxnLst/>
              <a:rect l="l" t="t" r="r" b="b"/>
              <a:pathLst>
                <a:path w="1247139" h="866139">
                  <a:moveTo>
                    <a:pt x="0" y="0"/>
                  </a:moveTo>
                  <a:lnTo>
                    <a:pt x="0" y="865684"/>
                  </a:lnTo>
                  <a:lnTo>
                    <a:pt x="1246796" y="865684"/>
                  </a:lnTo>
                  <a:lnTo>
                    <a:pt x="124679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125844" y="3366127"/>
            <a:ext cx="108648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389272" y="3366127"/>
            <a:ext cx="9334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60" dirty="0">
                <a:latin typeface="Arial"/>
                <a:cs typeface="Arial"/>
              </a:rPr>
              <a:t>7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Beam</a:t>
            </a:r>
            <a:r>
              <a:rPr spc="80" dirty="0"/>
              <a:t> </a:t>
            </a:r>
            <a:r>
              <a:rPr dirty="0"/>
              <a:t>envelopes</a:t>
            </a:r>
            <a:r>
              <a:rPr spc="80" dirty="0"/>
              <a:t> </a:t>
            </a:r>
            <a:r>
              <a:rPr dirty="0"/>
              <a:t>vs.</a:t>
            </a:r>
            <a:r>
              <a:rPr spc="80" dirty="0"/>
              <a:t> </a:t>
            </a:r>
            <a:r>
              <a:rPr dirty="0"/>
              <a:t>magnification</a:t>
            </a:r>
            <a:r>
              <a:rPr spc="85" dirty="0"/>
              <a:t> </a:t>
            </a:r>
            <a:r>
              <a:rPr spc="-10" dirty="0"/>
              <a:t>(zoom)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15847" y="671295"/>
            <a:ext cx="3749040" cy="1939925"/>
            <a:chOff x="515847" y="671295"/>
            <a:chExt cx="3749040" cy="1939925"/>
          </a:xfrm>
        </p:grpSpPr>
        <p:sp>
          <p:nvSpPr>
            <p:cNvPr id="4" name="object 4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1763368"/>
                  </a:moveTo>
                  <a:lnTo>
                    <a:pt x="15157" y="1763368"/>
                  </a:lnTo>
                </a:path>
                <a:path w="3741420" h="1939925">
                  <a:moveTo>
                    <a:pt x="3741112" y="1763368"/>
                  </a:moveTo>
                  <a:lnTo>
                    <a:pt x="3725954" y="1763368"/>
                  </a:lnTo>
                </a:path>
                <a:path w="3741420" h="1939925">
                  <a:moveTo>
                    <a:pt x="0" y="1469593"/>
                  </a:moveTo>
                  <a:lnTo>
                    <a:pt x="15157" y="1469593"/>
                  </a:lnTo>
                </a:path>
                <a:path w="3741420" h="1939925">
                  <a:moveTo>
                    <a:pt x="3741112" y="1469593"/>
                  </a:moveTo>
                  <a:lnTo>
                    <a:pt x="3725954" y="1469593"/>
                  </a:lnTo>
                </a:path>
                <a:path w="3741420" h="1939925">
                  <a:moveTo>
                    <a:pt x="0" y="1175578"/>
                  </a:moveTo>
                  <a:lnTo>
                    <a:pt x="15157" y="1175578"/>
                  </a:lnTo>
                </a:path>
                <a:path w="3741420" h="1939925">
                  <a:moveTo>
                    <a:pt x="3741112" y="1175578"/>
                  </a:moveTo>
                  <a:lnTo>
                    <a:pt x="3725954" y="1175578"/>
                  </a:lnTo>
                </a:path>
                <a:path w="3741420" h="1939925">
                  <a:moveTo>
                    <a:pt x="0" y="881804"/>
                  </a:moveTo>
                  <a:lnTo>
                    <a:pt x="15157" y="881804"/>
                  </a:lnTo>
                </a:path>
                <a:path w="3741420" h="1939925">
                  <a:moveTo>
                    <a:pt x="3741112" y="881804"/>
                  </a:moveTo>
                  <a:lnTo>
                    <a:pt x="3725954" y="881804"/>
                  </a:lnTo>
                </a:path>
                <a:path w="3741420" h="1939925">
                  <a:moveTo>
                    <a:pt x="0" y="587789"/>
                  </a:moveTo>
                  <a:lnTo>
                    <a:pt x="15157" y="587789"/>
                  </a:lnTo>
                </a:path>
                <a:path w="3741420" h="1939925">
                  <a:moveTo>
                    <a:pt x="3741112" y="587789"/>
                  </a:moveTo>
                  <a:lnTo>
                    <a:pt x="3725954" y="587789"/>
                  </a:lnTo>
                </a:path>
                <a:path w="3741420" h="1939925">
                  <a:moveTo>
                    <a:pt x="0" y="294015"/>
                  </a:moveTo>
                  <a:lnTo>
                    <a:pt x="15157" y="294015"/>
                  </a:lnTo>
                </a:path>
                <a:path w="3741420" h="1939925">
                  <a:moveTo>
                    <a:pt x="3741112" y="294015"/>
                  </a:moveTo>
                  <a:lnTo>
                    <a:pt x="3725954" y="294015"/>
                  </a:lnTo>
                </a:path>
                <a:path w="3741420" h="1939925">
                  <a:moveTo>
                    <a:pt x="0" y="0"/>
                  </a:moveTo>
                  <a:lnTo>
                    <a:pt x="15157" y="0"/>
                  </a:lnTo>
                </a:path>
                <a:path w="3741420" h="1939925">
                  <a:moveTo>
                    <a:pt x="3741112" y="0"/>
                  </a:moveTo>
                  <a:lnTo>
                    <a:pt x="3725954" y="0"/>
                  </a:lnTo>
                </a:path>
                <a:path w="3741420" h="1939925">
                  <a:moveTo>
                    <a:pt x="267308" y="1939729"/>
                  </a:moveTo>
                  <a:lnTo>
                    <a:pt x="267308" y="1924571"/>
                  </a:lnTo>
                </a:path>
                <a:path w="3741420" h="1939925">
                  <a:moveTo>
                    <a:pt x="267308" y="0"/>
                  </a:moveTo>
                  <a:lnTo>
                    <a:pt x="267308" y="15157"/>
                  </a:lnTo>
                </a:path>
                <a:path w="3741420" h="1939925">
                  <a:moveTo>
                    <a:pt x="801684" y="1939729"/>
                  </a:moveTo>
                  <a:lnTo>
                    <a:pt x="801684" y="1924571"/>
                  </a:lnTo>
                </a:path>
                <a:path w="3741420" h="1939925">
                  <a:moveTo>
                    <a:pt x="801684" y="0"/>
                  </a:moveTo>
                  <a:lnTo>
                    <a:pt x="801684" y="15157"/>
                  </a:lnTo>
                </a:path>
                <a:path w="3741420" h="1939925">
                  <a:moveTo>
                    <a:pt x="1336060" y="1939729"/>
                  </a:moveTo>
                  <a:lnTo>
                    <a:pt x="1336060" y="1924571"/>
                  </a:lnTo>
                </a:path>
                <a:path w="3741420" h="1939925">
                  <a:moveTo>
                    <a:pt x="1336060" y="0"/>
                  </a:moveTo>
                  <a:lnTo>
                    <a:pt x="1336060" y="15157"/>
                  </a:lnTo>
                </a:path>
                <a:path w="3741420" h="1939925">
                  <a:moveTo>
                    <a:pt x="1870676" y="1939729"/>
                  </a:moveTo>
                  <a:lnTo>
                    <a:pt x="1870676" y="1924571"/>
                  </a:lnTo>
                </a:path>
                <a:path w="3741420" h="1939925">
                  <a:moveTo>
                    <a:pt x="1870676" y="0"/>
                  </a:moveTo>
                  <a:lnTo>
                    <a:pt x="1870676" y="15157"/>
                  </a:lnTo>
                </a:path>
                <a:path w="3741420" h="1939925">
                  <a:moveTo>
                    <a:pt x="2405052" y="1939729"/>
                  </a:moveTo>
                  <a:lnTo>
                    <a:pt x="2405052" y="1924571"/>
                  </a:lnTo>
                </a:path>
                <a:path w="3741420" h="1939925">
                  <a:moveTo>
                    <a:pt x="2405052" y="0"/>
                  </a:moveTo>
                  <a:lnTo>
                    <a:pt x="2405052" y="15157"/>
                  </a:lnTo>
                </a:path>
                <a:path w="3741420" h="1939925">
                  <a:moveTo>
                    <a:pt x="2939428" y="1939729"/>
                  </a:moveTo>
                  <a:lnTo>
                    <a:pt x="2939428" y="1924571"/>
                  </a:lnTo>
                </a:path>
                <a:path w="3741420" h="1939925">
                  <a:moveTo>
                    <a:pt x="2939428" y="0"/>
                  </a:moveTo>
                  <a:lnTo>
                    <a:pt x="2939428" y="15157"/>
                  </a:lnTo>
                </a:path>
                <a:path w="3741420" h="1939925">
                  <a:moveTo>
                    <a:pt x="3473804" y="1939729"/>
                  </a:moveTo>
                  <a:lnTo>
                    <a:pt x="3473804" y="1924571"/>
                  </a:lnTo>
                </a:path>
                <a:path w="3741420" h="1939925">
                  <a:moveTo>
                    <a:pt x="3473804" y="0"/>
                  </a:moveTo>
                  <a:lnTo>
                    <a:pt x="3473804" y="151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9657" y="2434663"/>
              <a:ext cx="3741420" cy="0"/>
            </a:xfrm>
            <a:custGeom>
              <a:avLst/>
              <a:gdLst/>
              <a:ahLst/>
              <a:cxnLst/>
              <a:rect l="l" t="t" r="r" b="b"/>
              <a:pathLst>
                <a:path w="3741420">
                  <a:moveTo>
                    <a:pt x="0" y="0"/>
                  </a:moveTo>
                  <a:lnTo>
                    <a:pt x="3741112" y="0"/>
                  </a:lnTo>
                </a:path>
              </a:pathLst>
            </a:custGeom>
            <a:ln w="7218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0"/>
                  </a:moveTo>
                  <a:lnTo>
                    <a:pt x="0" y="1939729"/>
                  </a:lnTo>
                  <a:lnTo>
                    <a:pt x="3741112" y="1939729"/>
                  </a:lnTo>
                  <a:lnTo>
                    <a:pt x="37411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79919" y="2051196"/>
            <a:ext cx="83185" cy="4578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9919" y="1757181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4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9919" y="1463407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6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9919" y="1169392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8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2175" y="875617"/>
            <a:ext cx="14097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10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2175" y="581602"/>
            <a:ext cx="14097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12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8419" y="2636820"/>
            <a:ext cx="23749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400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02795" y="2636820"/>
            <a:ext cx="23749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200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28581" y="2636820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39829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400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74205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600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08581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800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51014" y="654504"/>
            <a:ext cx="88011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10" dirty="0">
                <a:latin typeface="Times New Roman"/>
                <a:cs typeface="Times New Roman"/>
              </a:rPr>
              <a:t>magnification=1/9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838874" y="682643"/>
            <a:ext cx="2356485" cy="1932305"/>
            <a:chOff x="1838874" y="682643"/>
            <a:chExt cx="2356485" cy="1932305"/>
          </a:xfrm>
        </p:grpSpPr>
        <p:sp>
          <p:nvSpPr>
            <p:cNvPr id="21" name="object 21"/>
            <p:cNvSpPr/>
            <p:nvPr/>
          </p:nvSpPr>
          <p:spPr>
            <a:xfrm>
              <a:off x="2790453" y="686453"/>
              <a:ext cx="1401445" cy="462280"/>
            </a:xfrm>
            <a:custGeom>
              <a:avLst/>
              <a:gdLst/>
              <a:ahLst/>
              <a:cxnLst/>
              <a:rect l="l" t="t" r="r" b="b"/>
              <a:pathLst>
                <a:path w="1401445" h="462280">
                  <a:moveTo>
                    <a:pt x="0" y="461954"/>
                  </a:moveTo>
                  <a:lnTo>
                    <a:pt x="0" y="0"/>
                  </a:lnTo>
                  <a:lnTo>
                    <a:pt x="1401022" y="0"/>
                  </a:lnTo>
                  <a:lnTo>
                    <a:pt x="1401022" y="461954"/>
                  </a:lnTo>
                  <a:lnTo>
                    <a:pt x="0" y="461954"/>
                  </a:lnTo>
                  <a:close/>
                </a:path>
              </a:pathLst>
            </a:custGeom>
            <a:ln w="72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8874" y="1362062"/>
              <a:ext cx="2282105" cy="125257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790453" y="801941"/>
              <a:ext cx="1401445" cy="0"/>
            </a:xfrm>
            <a:custGeom>
              <a:avLst/>
              <a:gdLst/>
              <a:ahLst/>
              <a:cxnLst/>
              <a:rect l="l" t="t" r="r" b="b"/>
              <a:pathLst>
                <a:path w="1401445">
                  <a:moveTo>
                    <a:pt x="0" y="0"/>
                  </a:moveTo>
                  <a:lnTo>
                    <a:pt x="1401022" y="0"/>
                  </a:lnTo>
                </a:path>
              </a:pathLst>
            </a:custGeom>
            <a:ln w="72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817592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slit.A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5247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90013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50885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Q3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98841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Q4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017291" y="2177271"/>
            <a:ext cx="130175" cy="233679"/>
          </a:xfrm>
          <a:prstGeom prst="rect">
            <a:avLst/>
          </a:prstGeom>
        </p:spPr>
        <p:txBody>
          <a:bodyPr vert="vert270" wrap="square" lIns="0" tIns="22225" rIns="0" bIns="0" rtlCol="0">
            <a:spAutoFit/>
          </a:bodyPr>
          <a:lstStyle/>
          <a:p>
            <a:pPr marL="12700" marR="5080">
              <a:lnSpc>
                <a:spcPct val="68100"/>
              </a:lnSpc>
              <a:spcBef>
                <a:spcPts val="175"/>
              </a:spcBef>
            </a:pPr>
            <a:r>
              <a:rPr sz="450" spc="-10" dirty="0">
                <a:latin typeface="Courier New"/>
                <a:cs typeface="Courier New"/>
              </a:rPr>
              <a:t>slit.B </a:t>
            </a:r>
            <a:r>
              <a:rPr sz="450" spc="-25" dirty="0">
                <a:latin typeface="Courier New"/>
                <a:cs typeface="Courier New"/>
              </a:rPr>
              <a:t>Q5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30945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entry----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82855" y="2107978"/>
            <a:ext cx="83185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dipole.1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34765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exit-----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948419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Centre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62314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entry----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13983" y="2107978"/>
            <a:ext cx="83185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dipole.2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665893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exit-----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832870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Q5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79787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slit.D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908660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Q4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45953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Q3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007066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04435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079246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slit.E</a:t>
            </a:r>
            <a:endParaRPr sz="450">
              <a:latin typeface="Courier New"/>
              <a:cs typeface="Courier New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3826042" y="855876"/>
            <a:ext cx="300355" cy="123189"/>
            <a:chOff x="3826042" y="855876"/>
            <a:chExt cx="300355" cy="123189"/>
          </a:xfrm>
        </p:grpSpPr>
        <p:sp>
          <p:nvSpPr>
            <p:cNvPr id="45" name="object 45"/>
            <p:cNvSpPr/>
            <p:nvPr/>
          </p:nvSpPr>
          <p:spPr>
            <a:xfrm>
              <a:off x="3829852" y="859686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829852" y="975175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3023056" y="769993"/>
            <a:ext cx="750570" cy="3949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ts val="994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x-</a:t>
            </a:r>
            <a:r>
              <a:rPr sz="900" spc="-10" dirty="0">
                <a:latin typeface="Times New Roman"/>
                <a:cs typeface="Times New Roman"/>
              </a:rPr>
              <a:t>envelope/cm</a:t>
            </a:r>
            <a:endParaRPr sz="900">
              <a:latin typeface="Times New Roman"/>
              <a:cs typeface="Times New Roman"/>
            </a:endParaRPr>
          </a:p>
          <a:p>
            <a:pPr marL="188595" marR="5080" indent="-176530">
              <a:lnSpc>
                <a:spcPts val="910"/>
              </a:lnSpc>
              <a:spcBef>
                <a:spcPts val="85"/>
              </a:spcBef>
            </a:pPr>
            <a:r>
              <a:rPr sz="900" dirty="0">
                <a:latin typeface="Times New Roman"/>
                <a:cs typeface="Times New Roman"/>
              </a:rPr>
              <a:t>-y-</a:t>
            </a:r>
            <a:r>
              <a:rPr sz="900" spc="-10" dirty="0">
                <a:latin typeface="Times New Roman"/>
                <a:cs typeface="Times New Roman"/>
              </a:rPr>
              <a:t>envelope/cm </a:t>
            </a:r>
            <a:r>
              <a:rPr sz="900" dirty="0">
                <a:latin typeface="Times New Roman"/>
                <a:cs typeface="Times New Roman"/>
              </a:rPr>
              <a:t>focal </a:t>
            </a:r>
            <a:r>
              <a:rPr sz="900" spc="-10" dirty="0">
                <a:latin typeface="Times New Roman"/>
                <a:cs typeface="Times New Roman"/>
              </a:rPr>
              <a:t>power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519657" y="671295"/>
            <a:ext cx="3741420" cy="1939925"/>
            <a:chOff x="519657" y="671295"/>
            <a:chExt cx="3741420" cy="1939925"/>
          </a:xfrm>
        </p:grpSpPr>
        <p:sp>
          <p:nvSpPr>
            <p:cNvPr id="49" name="object 49"/>
            <p:cNvSpPr/>
            <p:nvPr/>
          </p:nvSpPr>
          <p:spPr>
            <a:xfrm>
              <a:off x="3829852" y="1090663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7FF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0"/>
                  </a:moveTo>
                  <a:lnTo>
                    <a:pt x="0" y="1939729"/>
                  </a:lnTo>
                  <a:lnTo>
                    <a:pt x="3741112" y="1939729"/>
                  </a:lnTo>
                  <a:lnTo>
                    <a:pt x="37411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2101553" y="2602174"/>
            <a:ext cx="577215" cy="37211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9209" algn="ctr">
              <a:lnSpc>
                <a:spcPct val="100000"/>
              </a:lnSpc>
              <a:spcBef>
                <a:spcPts val="380"/>
              </a:spcBef>
            </a:pPr>
            <a:r>
              <a:rPr sz="900" spc="-25" dirty="0">
                <a:latin typeface="Times New Roman"/>
                <a:cs typeface="Times New Roman"/>
              </a:rPr>
              <a:t>200</a:t>
            </a:r>
            <a:endParaRPr sz="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900" spc="-10" dirty="0">
                <a:latin typeface="Times New Roman"/>
                <a:cs typeface="Times New Roman"/>
              </a:rPr>
              <a:t>distance/cm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48799" y="853190"/>
            <a:ext cx="1247140" cy="866140"/>
          </a:xfrm>
          <a:custGeom>
            <a:avLst/>
            <a:gdLst/>
            <a:ahLst/>
            <a:cxnLst/>
            <a:rect l="l" t="t" r="r" b="b"/>
            <a:pathLst>
              <a:path w="1247139" h="866139">
                <a:moveTo>
                  <a:pt x="0" y="793503"/>
                </a:moveTo>
                <a:lnTo>
                  <a:pt x="15157" y="793503"/>
                </a:lnTo>
              </a:path>
              <a:path w="1247139" h="866139">
                <a:moveTo>
                  <a:pt x="1246796" y="793503"/>
                </a:moveTo>
                <a:lnTo>
                  <a:pt x="1231639" y="793503"/>
                </a:lnTo>
              </a:path>
              <a:path w="1247139" h="866139">
                <a:moveTo>
                  <a:pt x="0" y="613293"/>
                </a:moveTo>
                <a:lnTo>
                  <a:pt x="15157" y="613293"/>
                </a:lnTo>
              </a:path>
              <a:path w="1247139" h="866139">
                <a:moveTo>
                  <a:pt x="1246796" y="613293"/>
                </a:moveTo>
                <a:lnTo>
                  <a:pt x="1231639" y="613293"/>
                </a:lnTo>
              </a:path>
              <a:path w="1247139" h="866139">
                <a:moveTo>
                  <a:pt x="0" y="432842"/>
                </a:moveTo>
                <a:lnTo>
                  <a:pt x="15157" y="432842"/>
                </a:lnTo>
              </a:path>
              <a:path w="1247139" h="866139">
                <a:moveTo>
                  <a:pt x="1246796" y="432842"/>
                </a:moveTo>
                <a:lnTo>
                  <a:pt x="1231639" y="432842"/>
                </a:lnTo>
              </a:path>
              <a:path w="1247139" h="866139">
                <a:moveTo>
                  <a:pt x="0" y="252390"/>
                </a:moveTo>
                <a:lnTo>
                  <a:pt x="15157" y="252390"/>
                </a:lnTo>
              </a:path>
              <a:path w="1247139" h="866139">
                <a:moveTo>
                  <a:pt x="1246796" y="252390"/>
                </a:moveTo>
                <a:lnTo>
                  <a:pt x="1231639" y="252390"/>
                </a:lnTo>
              </a:path>
              <a:path w="1247139" h="866139">
                <a:moveTo>
                  <a:pt x="0" y="72180"/>
                </a:moveTo>
                <a:lnTo>
                  <a:pt x="15157" y="72180"/>
                </a:lnTo>
              </a:path>
              <a:path w="1247139" h="866139">
                <a:moveTo>
                  <a:pt x="1246796" y="72180"/>
                </a:moveTo>
                <a:lnTo>
                  <a:pt x="1231639" y="72180"/>
                </a:lnTo>
              </a:path>
              <a:path w="1247139" h="866139">
                <a:moveTo>
                  <a:pt x="59428" y="865684"/>
                </a:moveTo>
                <a:lnTo>
                  <a:pt x="59428" y="850526"/>
                </a:lnTo>
              </a:path>
              <a:path w="1247139" h="866139">
                <a:moveTo>
                  <a:pt x="59428" y="0"/>
                </a:moveTo>
                <a:lnTo>
                  <a:pt x="59428" y="15157"/>
                </a:lnTo>
              </a:path>
              <a:path w="1247139" h="866139">
                <a:moveTo>
                  <a:pt x="296902" y="865684"/>
                </a:moveTo>
                <a:lnTo>
                  <a:pt x="296902" y="850526"/>
                </a:lnTo>
              </a:path>
              <a:path w="1247139" h="866139">
                <a:moveTo>
                  <a:pt x="296902" y="0"/>
                </a:moveTo>
                <a:lnTo>
                  <a:pt x="296902" y="15157"/>
                </a:lnTo>
              </a:path>
              <a:path w="1247139" h="866139">
                <a:moveTo>
                  <a:pt x="534375" y="865684"/>
                </a:moveTo>
                <a:lnTo>
                  <a:pt x="534375" y="850526"/>
                </a:lnTo>
              </a:path>
              <a:path w="1247139" h="866139">
                <a:moveTo>
                  <a:pt x="534375" y="0"/>
                </a:moveTo>
                <a:lnTo>
                  <a:pt x="534375" y="15157"/>
                </a:lnTo>
              </a:path>
              <a:path w="1247139" h="866139">
                <a:moveTo>
                  <a:pt x="771849" y="865684"/>
                </a:moveTo>
                <a:lnTo>
                  <a:pt x="771849" y="850526"/>
                </a:lnTo>
              </a:path>
              <a:path w="1247139" h="866139">
                <a:moveTo>
                  <a:pt x="771849" y="0"/>
                </a:moveTo>
                <a:lnTo>
                  <a:pt x="771849" y="15157"/>
                </a:lnTo>
              </a:path>
              <a:path w="1247139" h="866139">
                <a:moveTo>
                  <a:pt x="1009323" y="865684"/>
                </a:moveTo>
                <a:lnTo>
                  <a:pt x="1009323" y="850526"/>
                </a:lnTo>
              </a:path>
              <a:path w="1247139" h="866139">
                <a:moveTo>
                  <a:pt x="1009323" y="0"/>
                </a:moveTo>
                <a:lnTo>
                  <a:pt x="1009323" y="15157"/>
                </a:lnTo>
              </a:path>
              <a:path w="1247139" h="866139">
                <a:moveTo>
                  <a:pt x="1246796" y="865684"/>
                </a:moveTo>
                <a:lnTo>
                  <a:pt x="1246796" y="850526"/>
                </a:lnTo>
              </a:path>
              <a:path w="1247139" h="866139">
                <a:moveTo>
                  <a:pt x="1246796" y="0"/>
                </a:moveTo>
                <a:lnTo>
                  <a:pt x="1246796" y="151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583989" y="1154475"/>
            <a:ext cx="208279" cy="567055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39"/>
              </a:spcBef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4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0.5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35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5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22445" y="794054"/>
            <a:ext cx="170180" cy="38608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34"/>
              </a:spcBef>
            </a:pPr>
            <a:r>
              <a:rPr sz="900" spc="-5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40"/>
              </a:spcBef>
            </a:pPr>
            <a:r>
              <a:rPr sz="900" spc="-25" dirty="0">
                <a:latin typeface="Times New Roman"/>
                <a:cs typeface="Times New Roman"/>
              </a:rPr>
              <a:t>0.5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81092" y="1744670"/>
            <a:ext cx="132842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979" algn="l"/>
              </a:tabLst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r>
              <a:rPr sz="900" dirty="0">
                <a:latin typeface="Times New Roman"/>
                <a:cs typeface="Times New Roman"/>
              </a:rPr>
              <a:t>	20</a:t>
            </a:r>
            <a:r>
              <a:rPr sz="900" spc="254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40</a:t>
            </a:r>
            <a:r>
              <a:rPr sz="900" spc="260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60</a:t>
            </a:r>
            <a:r>
              <a:rPr sz="900" spc="260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80</a:t>
            </a:r>
            <a:r>
              <a:rPr sz="900" spc="145" dirty="0">
                <a:latin typeface="Times New Roman"/>
                <a:cs typeface="Times New Roman"/>
              </a:rPr>
              <a:t>  </a:t>
            </a:r>
            <a:r>
              <a:rPr sz="900" spc="-25" dirty="0">
                <a:latin typeface="Times New Roman"/>
                <a:cs typeface="Times New Roman"/>
              </a:rPr>
              <a:t>100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844989" y="853190"/>
            <a:ext cx="1254760" cy="866140"/>
            <a:chOff x="844989" y="853190"/>
            <a:chExt cx="1254760" cy="866140"/>
          </a:xfrm>
        </p:grpSpPr>
        <p:sp>
          <p:nvSpPr>
            <p:cNvPr id="57" name="object 57"/>
            <p:cNvSpPr/>
            <p:nvPr/>
          </p:nvSpPr>
          <p:spPr>
            <a:xfrm>
              <a:off x="848799" y="1286032"/>
              <a:ext cx="1247140" cy="0"/>
            </a:xfrm>
            <a:custGeom>
              <a:avLst/>
              <a:gdLst/>
              <a:ahLst/>
              <a:cxnLst/>
              <a:rect l="l" t="t" r="r" b="b"/>
              <a:pathLst>
                <a:path w="1247139">
                  <a:moveTo>
                    <a:pt x="0" y="0"/>
                  </a:moveTo>
                  <a:lnTo>
                    <a:pt x="1246796" y="0"/>
                  </a:lnTo>
                </a:path>
              </a:pathLst>
            </a:custGeom>
            <a:ln w="7218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48799" y="853190"/>
              <a:ext cx="1247140" cy="866140"/>
            </a:xfrm>
            <a:custGeom>
              <a:avLst/>
              <a:gdLst/>
              <a:ahLst/>
              <a:cxnLst/>
              <a:rect l="l" t="t" r="r" b="b"/>
              <a:pathLst>
                <a:path w="1247139" h="866139">
                  <a:moveTo>
                    <a:pt x="0" y="0"/>
                  </a:moveTo>
                  <a:lnTo>
                    <a:pt x="0" y="865684"/>
                  </a:lnTo>
                  <a:lnTo>
                    <a:pt x="1246796" y="865684"/>
                  </a:lnTo>
                  <a:lnTo>
                    <a:pt x="124679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861636" y="905933"/>
            <a:ext cx="102870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10" dirty="0">
                <a:latin typeface="Courier New"/>
                <a:cs typeface="Courier New"/>
              </a:rPr>
              <a:t>slit.A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16824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Q1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82599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Q2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453997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Q3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620012" y="905933"/>
            <a:ext cx="231140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Q4</a:t>
            </a:r>
            <a:endParaRPr sz="6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600" spc="-10" dirty="0">
                <a:latin typeface="Courier New"/>
                <a:cs typeface="Courier New"/>
              </a:rPr>
              <a:t>slit.B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956133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Q5</a:t>
            </a:r>
            <a:endParaRPr sz="600">
              <a:latin typeface="Courier New"/>
              <a:cs typeface="Courier New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848799" y="853190"/>
            <a:ext cx="1250950" cy="866140"/>
            <a:chOff x="848799" y="853190"/>
            <a:chExt cx="1250950" cy="866140"/>
          </a:xfrm>
        </p:grpSpPr>
        <p:sp>
          <p:nvSpPr>
            <p:cNvPr id="66" name="object 66"/>
            <p:cNvSpPr/>
            <p:nvPr/>
          </p:nvSpPr>
          <p:spPr>
            <a:xfrm>
              <a:off x="908228" y="914543"/>
              <a:ext cx="1187450" cy="368935"/>
            </a:xfrm>
            <a:custGeom>
              <a:avLst/>
              <a:gdLst/>
              <a:ahLst/>
              <a:cxnLst/>
              <a:rect l="l" t="t" r="r" b="b"/>
              <a:pathLst>
                <a:path w="1187450" h="368934">
                  <a:moveTo>
                    <a:pt x="0" y="347428"/>
                  </a:moveTo>
                  <a:lnTo>
                    <a:pt x="22616" y="347428"/>
                  </a:lnTo>
                  <a:lnTo>
                    <a:pt x="33684" y="347187"/>
                  </a:lnTo>
                  <a:lnTo>
                    <a:pt x="44992" y="346706"/>
                  </a:lnTo>
                  <a:lnTo>
                    <a:pt x="56300" y="346225"/>
                  </a:lnTo>
                  <a:lnTo>
                    <a:pt x="67609" y="345744"/>
                  </a:lnTo>
                  <a:lnTo>
                    <a:pt x="78917" y="345263"/>
                  </a:lnTo>
                  <a:lnTo>
                    <a:pt x="90225" y="344541"/>
                  </a:lnTo>
                  <a:lnTo>
                    <a:pt x="101533" y="343819"/>
                  </a:lnTo>
                  <a:lnTo>
                    <a:pt x="112120" y="343097"/>
                  </a:lnTo>
                  <a:lnTo>
                    <a:pt x="122947" y="342375"/>
                  </a:lnTo>
                  <a:lnTo>
                    <a:pt x="133774" y="341654"/>
                  </a:lnTo>
                  <a:lnTo>
                    <a:pt x="144360" y="340932"/>
                  </a:lnTo>
                  <a:lnTo>
                    <a:pt x="155187" y="340451"/>
                  </a:lnTo>
                  <a:lnTo>
                    <a:pt x="165774" y="339729"/>
                  </a:lnTo>
                  <a:lnTo>
                    <a:pt x="176601" y="339248"/>
                  </a:lnTo>
                  <a:lnTo>
                    <a:pt x="187428" y="338526"/>
                  </a:lnTo>
                  <a:lnTo>
                    <a:pt x="198015" y="338045"/>
                  </a:lnTo>
                  <a:lnTo>
                    <a:pt x="208842" y="337563"/>
                  </a:lnTo>
                  <a:lnTo>
                    <a:pt x="218225" y="337323"/>
                  </a:lnTo>
                  <a:lnTo>
                    <a:pt x="227849" y="336842"/>
                  </a:lnTo>
                  <a:lnTo>
                    <a:pt x="237233" y="336360"/>
                  </a:lnTo>
                  <a:lnTo>
                    <a:pt x="247578" y="335879"/>
                  </a:lnTo>
                  <a:lnTo>
                    <a:pt x="258165" y="335398"/>
                  </a:lnTo>
                  <a:lnTo>
                    <a:pt x="268511" y="334676"/>
                  </a:lnTo>
                  <a:lnTo>
                    <a:pt x="279097" y="334195"/>
                  </a:lnTo>
                  <a:lnTo>
                    <a:pt x="289684" y="333473"/>
                  </a:lnTo>
                  <a:lnTo>
                    <a:pt x="300030" y="332992"/>
                  </a:lnTo>
                  <a:lnTo>
                    <a:pt x="310616" y="332270"/>
                  </a:lnTo>
                  <a:lnTo>
                    <a:pt x="320962" y="331548"/>
                  </a:lnTo>
                  <a:lnTo>
                    <a:pt x="331548" y="330827"/>
                  </a:lnTo>
                  <a:lnTo>
                    <a:pt x="341894" y="330105"/>
                  </a:lnTo>
                  <a:lnTo>
                    <a:pt x="352481" y="329383"/>
                  </a:lnTo>
                  <a:lnTo>
                    <a:pt x="362827" y="328661"/>
                  </a:lnTo>
                  <a:lnTo>
                    <a:pt x="373413" y="327939"/>
                  </a:lnTo>
                  <a:lnTo>
                    <a:pt x="383759" y="326977"/>
                  </a:lnTo>
                  <a:lnTo>
                    <a:pt x="394345" y="326255"/>
                  </a:lnTo>
                  <a:lnTo>
                    <a:pt x="404932" y="325533"/>
                  </a:lnTo>
                  <a:lnTo>
                    <a:pt x="416481" y="324571"/>
                  </a:lnTo>
                  <a:lnTo>
                    <a:pt x="427789" y="323609"/>
                  </a:lnTo>
                  <a:lnTo>
                    <a:pt x="439338" y="322646"/>
                  </a:lnTo>
                  <a:lnTo>
                    <a:pt x="450887" y="321684"/>
                  </a:lnTo>
                  <a:lnTo>
                    <a:pt x="462436" y="320721"/>
                  </a:lnTo>
                  <a:lnTo>
                    <a:pt x="473984" y="319759"/>
                  </a:lnTo>
                  <a:lnTo>
                    <a:pt x="485533" y="318556"/>
                  </a:lnTo>
                  <a:lnTo>
                    <a:pt x="497082" y="317593"/>
                  </a:lnTo>
                  <a:lnTo>
                    <a:pt x="508631" y="316631"/>
                  </a:lnTo>
                  <a:lnTo>
                    <a:pt x="519218" y="315187"/>
                  </a:lnTo>
                  <a:lnTo>
                    <a:pt x="561082" y="308210"/>
                  </a:lnTo>
                  <a:lnTo>
                    <a:pt x="602947" y="296180"/>
                  </a:lnTo>
                  <a:lnTo>
                    <a:pt x="644811" y="278135"/>
                  </a:lnTo>
                  <a:lnTo>
                    <a:pt x="676330" y="259849"/>
                  </a:lnTo>
                  <a:lnTo>
                    <a:pt x="685714" y="254315"/>
                  </a:lnTo>
                  <a:lnTo>
                    <a:pt x="695338" y="248060"/>
                  </a:lnTo>
                  <a:lnTo>
                    <a:pt x="704721" y="241804"/>
                  </a:lnTo>
                  <a:lnTo>
                    <a:pt x="715308" y="237714"/>
                  </a:lnTo>
                  <a:lnTo>
                    <a:pt x="726135" y="233864"/>
                  </a:lnTo>
                  <a:lnTo>
                    <a:pt x="736962" y="232180"/>
                  </a:lnTo>
                  <a:lnTo>
                    <a:pt x="747548" y="232902"/>
                  </a:lnTo>
                  <a:lnTo>
                    <a:pt x="790616" y="256962"/>
                  </a:lnTo>
                  <a:lnTo>
                    <a:pt x="812030" y="280541"/>
                  </a:lnTo>
                  <a:lnTo>
                    <a:pt x="822616" y="292330"/>
                  </a:lnTo>
                  <a:lnTo>
                    <a:pt x="833443" y="305563"/>
                  </a:lnTo>
                  <a:lnTo>
                    <a:pt x="844030" y="318796"/>
                  </a:lnTo>
                  <a:lnTo>
                    <a:pt x="854616" y="331789"/>
                  </a:lnTo>
                  <a:lnTo>
                    <a:pt x="865202" y="345022"/>
                  </a:lnTo>
                  <a:lnTo>
                    <a:pt x="876030" y="358015"/>
                  </a:lnTo>
                  <a:lnTo>
                    <a:pt x="886616" y="368842"/>
                  </a:lnTo>
                  <a:lnTo>
                    <a:pt x="897443" y="357774"/>
                  </a:lnTo>
                  <a:lnTo>
                    <a:pt x="908270" y="344781"/>
                  </a:lnTo>
                  <a:lnTo>
                    <a:pt x="919097" y="331308"/>
                  </a:lnTo>
                  <a:lnTo>
                    <a:pt x="929924" y="318075"/>
                  </a:lnTo>
                  <a:lnTo>
                    <a:pt x="940511" y="304842"/>
                  </a:lnTo>
                  <a:lnTo>
                    <a:pt x="951338" y="291368"/>
                  </a:lnTo>
                  <a:lnTo>
                    <a:pt x="962165" y="278135"/>
                  </a:lnTo>
                  <a:lnTo>
                    <a:pt x="972992" y="264661"/>
                  </a:lnTo>
                  <a:lnTo>
                    <a:pt x="983819" y="251428"/>
                  </a:lnTo>
                  <a:lnTo>
                    <a:pt x="994646" y="238195"/>
                  </a:lnTo>
                  <a:lnTo>
                    <a:pt x="1005473" y="224721"/>
                  </a:lnTo>
                  <a:lnTo>
                    <a:pt x="1016541" y="211007"/>
                  </a:lnTo>
                  <a:lnTo>
                    <a:pt x="1027608" y="197293"/>
                  </a:lnTo>
                  <a:lnTo>
                    <a:pt x="1038676" y="183578"/>
                  </a:lnTo>
                  <a:lnTo>
                    <a:pt x="1049984" y="169864"/>
                  </a:lnTo>
                  <a:lnTo>
                    <a:pt x="1061052" y="156150"/>
                  </a:lnTo>
                  <a:lnTo>
                    <a:pt x="1072120" y="142195"/>
                  </a:lnTo>
                  <a:lnTo>
                    <a:pt x="1083187" y="128481"/>
                  </a:lnTo>
                  <a:lnTo>
                    <a:pt x="1094496" y="114766"/>
                  </a:lnTo>
                  <a:lnTo>
                    <a:pt x="1105563" y="101052"/>
                  </a:lnTo>
                  <a:lnTo>
                    <a:pt x="1116631" y="87338"/>
                  </a:lnTo>
                  <a:lnTo>
                    <a:pt x="1127939" y="73624"/>
                  </a:lnTo>
                  <a:lnTo>
                    <a:pt x="1139007" y="59669"/>
                  </a:lnTo>
                  <a:lnTo>
                    <a:pt x="1150075" y="45954"/>
                  </a:lnTo>
                  <a:lnTo>
                    <a:pt x="1161142" y="32240"/>
                  </a:lnTo>
                  <a:lnTo>
                    <a:pt x="1172451" y="18526"/>
                  </a:lnTo>
                  <a:lnTo>
                    <a:pt x="1183518" y="4812"/>
                  </a:lnTo>
                  <a:lnTo>
                    <a:pt x="1187368" y="0"/>
                  </a:lnTo>
                </a:path>
              </a:pathLst>
            </a:custGeom>
            <a:ln w="721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08228" y="1385159"/>
              <a:ext cx="1187450" cy="301625"/>
            </a:xfrm>
            <a:custGeom>
              <a:avLst/>
              <a:gdLst/>
              <a:ahLst/>
              <a:cxnLst/>
              <a:rect l="l" t="t" r="r" b="b"/>
              <a:pathLst>
                <a:path w="1187450" h="301625">
                  <a:moveTo>
                    <a:pt x="0" y="52451"/>
                  </a:moveTo>
                  <a:lnTo>
                    <a:pt x="11308" y="54616"/>
                  </a:lnTo>
                  <a:lnTo>
                    <a:pt x="22616" y="56781"/>
                  </a:lnTo>
                  <a:lnTo>
                    <a:pt x="33684" y="58947"/>
                  </a:lnTo>
                  <a:lnTo>
                    <a:pt x="44992" y="61112"/>
                  </a:lnTo>
                  <a:lnTo>
                    <a:pt x="56300" y="63278"/>
                  </a:lnTo>
                  <a:lnTo>
                    <a:pt x="67609" y="65443"/>
                  </a:lnTo>
                  <a:lnTo>
                    <a:pt x="78917" y="67368"/>
                  </a:lnTo>
                  <a:lnTo>
                    <a:pt x="90225" y="69533"/>
                  </a:lnTo>
                  <a:lnTo>
                    <a:pt x="101533" y="71699"/>
                  </a:lnTo>
                  <a:lnTo>
                    <a:pt x="112120" y="74345"/>
                  </a:lnTo>
                  <a:lnTo>
                    <a:pt x="155187" y="87578"/>
                  </a:lnTo>
                  <a:lnTo>
                    <a:pt x="198015" y="108030"/>
                  </a:lnTo>
                  <a:lnTo>
                    <a:pt x="208842" y="114526"/>
                  </a:lnTo>
                  <a:lnTo>
                    <a:pt x="218225" y="119819"/>
                  </a:lnTo>
                  <a:lnTo>
                    <a:pt x="227849" y="125593"/>
                  </a:lnTo>
                  <a:lnTo>
                    <a:pt x="237233" y="131368"/>
                  </a:lnTo>
                  <a:lnTo>
                    <a:pt x="247578" y="137864"/>
                  </a:lnTo>
                  <a:lnTo>
                    <a:pt x="258165" y="144360"/>
                  </a:lnTo>
                  <a:lnTo>
                    <a:pt x="268511" y="150857"/>
                  </a:lnTo>
                  <a:lnTo>
                    <a:pt x="279097" y="157112"/>
                  </a:lnTo>
                  <a:lnTo>
                    <a:pt x="289684" y="163609"/>
                  </a:lnTo>
                  <a:lnTo>
                    <a:pt x="300030" y="169864"/>
                  </a:lnTo>
                  <a:lnTo>
                    <a:pt x="310616" y="176120"/>
                  </a:lnTo>
                  <a:lnTo>
                    <a:pt x="320962" y="182616"/>
                  </a:lnTo>
                  <a:lnTo>
                    <a:pt x="331548" y="188872"/>
                  </a:lnTo>
                  <a:lnTo>
                    <a:pt x="341894" y="195127"/>
                  </a:lnTo>
                  <a:lnTo>
                    <a:pt x="352481" y="201383"/>
                  </a:lnTo>
                  <a:lnTo>
                    <a:pt x="362827" y="207639"/>
                  </a:lnTo>
                  <a:lnTo>
                    <a:pt x="373413" y="213894"/>
                  </a:lnTo>
                  <a:lnTo>
                    <a:pt x="383759" y="219909"/>
                  </a:lnTo>
                  <a:lnTo>
                    <a:pt x="394345" y="226165"/>
                  </a:lnTo>
                  <a:lnTo>
                    <a:pt x="404932" y="232421"/>
                  </a:lnTo>
                  <a:lnTo>
                    <a:pt x="416481" y="239157"/>
                  </a:lnTo>
                  <a:lnTo>
                    <a:pt x="427789" y="245894"/>
                  </a:lnTo>
                  <a:lnTo>
                    <a:pt x="497082" y="286315"/>
                  </a:lnTo>
                  <a:lnTo>
                    <a:pt x="508631" y="293293"/>
                  </a:lnTo>
                  <a:lnTo>
                    <a:pt x="519218" y="296421"/>
                  </a:lnTo>
                  <a:lnTo>
                    <a:pt x="529563" y="299789"/>
                  </a:lnTo>
                  <a:lnTo>
                    <a:pt x="540150" y="301233"/>
                  </a:lnTo>
                  <a:lnTo>
                    <a:pt x="582015" y="287518"/>
                  </a:lnTo>
                  <a:lnTo>
                    <a:pt x="613533" y="257684"/>
                  </a:lnTo>
                  <a:lnTo>
                    <a:pt x="644811" y="212210"/>
                  </a:lnTo>
                  <a:lnTo>
                    <a:pt x="665744" y="174436"/>
                  </a:lnTo>
                  <a:lnTo>
                    <a:pt x="676330" y="153503"/>
                  </a:lnTo>
                  <a:lnTo>
                    <a:pt x="685714" y="135218"/>
                  </a:lnTo>
                  <a:lnTo>
                    <a:pt x="695338" y="115969"/>
                  </a:lnTo>
                  <a:lnTo>
                    <a:pt x="704721" y="96481"/>
                  </a:lnTo>
                  <a:lnTo>
                    <a:pt x="715308" y="79639"/>
                  </a:lnTo>
                  <a:lnTo>
                    <a:pt x="736962" y="47639"/>
                  </a:lnTo>
                  <a:lnTo>
                    <a:pt x="768962" y="17323"/>
                  </a:lnTo>
                  <a:lnTo>
                    <a:pt x="812030" y="3368"/>
                  </a:lnTo>
                  <a:lnTo>
                    <a:pt x="822616" y="1684"/>
                  </a:lnTo>
                  <a:lnTo>
                    <a:pt x="833443" y="1443"/>
                  </a:lnTo>
                  <a:lnTo>
                    <a:pt x="844030" y="1443"/>
                  </a:lnTo>
                  <a:lnTo>
                    <a:pt x="854616" y="1203"/>
                  </a:lnTo>
                  <a:lnTo>
                    <a:pt x="865202" y="1203"/>
                  </a:lnTo>
                  <a:lnTo>
                    <a:pt x="876030" y="962"/>
                  </a:lnTo>
                  <a:lnTo>
                    <a:pt x="886616" y="962"/>
                  </a:lnTo>
                  <a:lnTo>
                    <a:pt x="897443" y="721"/>
                  </a:lnTo>
                  <a:lnTo>
                    <a:pt x="908270" y="721"/>
                  </a:lnTo>
                  <a:lnTo>
                    <a:pt x="919097" y="721"/>
                  </a:lnTo>
                  <a:lnTo>
                    <a:pt x="929924" y="481"/>
                  </a:lnTo>
                  <a:lnTo>
                    <a:pt x="940511" y="481"/>
                  </a:lnTo>
                  <a:lnTo>
                    <a:pt x="951338" y="481"/>
                  </a:lnTo>
                  <a:lnTo>
                    <a:pt x="962165" y="240"/>
                  </a:lnTo>
                  <a:lnTo>
                    <a:pt x="972992" y="240"/>
                  </a:lnTo>
                  <a:lnTo>
                    <a:pt x="983819" y="240"/>
                  </a:lnTo>
                  <a:lnTo>
                    <a:pt x="994646" y="240"/>
                  </a:lnTo>
                  <a:lnTo>
                    <a:pt x="1005473" y="0"/>
                  </a:lnTo>
                  <a:lnTo>
                    <a:pt x="1016541" y="0"/>
                  </a:lnTo>
                  <a:lnTo>
                    <a:pt x="1183518" y="0"/>
                  </a:lnTo>
                  <a:lnTo>
                    <a:pt x="1187368" y="0"/>
                  </a:lnTo>
                </a:path>
              </a:pathLst>
            </a:custGeom>
            <a:ln w="7218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08228" y="999956"/>
              <a:ext cx="1187450" cy="375920"/>
            </a:xfrm>
            <a:custGeom>
              <a:avLst/>
              <a:gdLst/>
              <a:ahLst/>
              <a:cxnLst/>
              <a:rect l="l" t="t" r="r" b="b"/>
              <a:pathLst>
                <a:path w="1187450" h="375919">
                  <a:moveTo>
                    <a:pt x="0" y="286075"/>
                  </a:moveTo>
                  <a:lnTo>
                    <a:pt x="101533" y="286075"/>
                  </a:lnTo>
                  <a:lnTo>
                    <a:pt x="101533" y="243488"/>
                  </a:lnTo>
                  <a:lnTo>
                    <a:pt x="208842" y="243488"/>
                  </a:lnTo>
                  <a:lnTo>
                    <a:pt x="208842" y="286075"/>
                  </a:lnTo>
                  <a:lnTo>
                    <a:pt x="218225" y="286075"/>
                  </a:lnTo>
                  <a:lnTo>
                    <a:pt x="227849" y="286075"/>
                  </a:lnTo>
                  <a:lnTo>
                    <a:pt x="237233" y="286075"/>
                  </a:lnTo>
                  <a:lnTo>
                    <a:pt x="237233" y="287278"/>
                  </a:lnTo>
                  <a:lnTo>
                    <a:pt x="247578" y="287278"/>
                  </a:lnTo>
                  <a:lnTo>
                    <a:pt x="404932" y="287278"/>
                  </a:lnTo>
                  <a:lnTo>
                    <a:pt x="404932" y="286075"/>
                  </a:lnTo>
                  <a:lnTo>
                    <a:pt x="508631" y="286075"/>
                  </a:lnTo>
                  <a:lnTo>
                    <a:pt x="508631" y="375578"/>
                  </a:lnTo>
                  <a:lnTo>
                    <a:pt x="676330" y="375578"/>
                  </a:lnTo>
                  <a:lnTo>
                    <a:pt x="676330" y="286075"/>
                  </a:lnTo>
                  <a:lnTo>
                    <a:pt x="685714" y="286075"/>
                  </a:lnTo>
                  <a:lnTo>
                    <a:pt x="695338" y="286075"/>
                  </a:lnTo>
                  <a:lnTo>
                    <a:pt x="704721" y="286075"/>
                  </a:lnTo>
                  <a:lnTo>
                    <a:pt x="704721" y="0"/>
                  </a:lnTo>
                  <a:lnTo>
                    <a:pt x="812030" y="0"/>
                  </a:lnTo>
                  <a:lnTo>
                    <a:pt x="812030" y="286075"/>
                  </a:lnTo>
                  <a:lnTo>
                    <a:pt x="1183518" y="286075"/>
                  </a:lnTo>
                  <a:lnTo>
                    <a:pt x="1187368" y="286075"/>
                  </a:lnTo>
                </a:path>
              </a:pathLst>
            </a:custGeom>
            <a:ln w="7218">
              <a:solidFill>
                <a:srgbClr val="7FF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48799" y="853190"/>
              <a:ext cx="1247140" cy="866140"/>
            </a:xfrm>
            <a:custGeom>
              <a:avLst/>
              <a:gdLst/>
              <a:ahLst/>
              <a:cxnLst/>
              <a:rect l="l" t="t" r="r" b="b"/>
              <a:pathLst>
                <a:path w="1247139" h="866139">
                  <a:moveTo>
                    <a:pt x="0" y="0"/>
                  </a:moveTo>
                  <a:lnTo>
                    <a:pt x="0" y="865684"/>
                  </a:lnTo>
                  <a:lnTo>
                    <a:pt x="1246796" y="865684"/>
                  </a:lnTo>
                  <a:lnTo>
                    <a:pt x="124679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125844" y="3366127"/>
            <a:ext cx="108648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389272" y="3366127"/>
            <a:ext cx="9334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60" dirty="0">
                <a:latin typeface="Arial"/>
                <a:cs typeface="Arial"/>
              </a:rPr>
              <a:t>7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Beam</a:t>
            </a:r>
            <a:r>
              <a:rPr spc="80" dirty="0"/>
              <a:t> </a:t>
            </a:r>
            <a:r>
              <a:rPr dirty="0"/>
              <a:t>envelopes</a:t>
            </a:r>
            <a:r>
              <a:rPr spc="80" dirty="0"/>
              <a:t> </a:t>
            </a:r>
            <a:r>
              <a:rPr dirty="0"/>
              <a:t>vs.</a:t>
            </a:r>
            <a:r>
              <a:rPr spc="80" dirty="0"/>
              <a:t> </a:t>
            </a:r>
            <a:r>
              <a:rPr dirty="0"/>
              <a:t>magnification</a:t>
            </a:r>
            <a:r>
              <a:rPr spc="85" dirty="0"/>
              <a:t> </a:t>
            </a:r>
            <a:r>
              <a:rPr spc="-10" dirty="0"/>
              <a:t>(zoom)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15847" y="671295"/>
            <a:ext cx="3749040" cy="1939925"/>
            <a:chOff x="515847" y="671295"/>
            <a:chExt cx="3749040" cy="1939925"/>
          </a:xfrm>
        </p:grpSpPr>
        <p:sp>
          <p:nvSpPr>
            <p:cNvPr id="4" name="object 4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1763368"/>
                  </a:moveTo>
                  <a:lnTo>
                    <a:pt x="15157" y="1763368"/>
                  </a:lnTo>
                </a:path>
                <a:path w="3741420" h="1939925">
                  <a:moveTo>
                    <a:pt x="3741112" y="1763368"/>
                  </a:moveTo>
                  <a:lnTo>
                    <a:pt x="3725954" y="1763368"/>
                  </a:lnTo>
                </a:path>
                <a:path w="3741420" h="1939925">
                  <a:moveTo>
                    <a:pt x="0" y="1469593"/>
                  </a:moveTo>
                  <a:lnTo>
                    <a:pt x="15157" y="1469593"/>
                  </a:lnTo>
                </a:path>
                <a:path w="3741420" h="1939925">
                  <a:moveTo>
                    <a:pt x="3741112" y="1469593"/>
                  </a:moveTo>
                  <a:lnTo>
                    <a:pt x="3725954" y="1469593"/>
                  </a:lnTo>
                </a:path>
                <a:path w="3741420" h="1939925">
                  <a:moveTo>
                    <a:pt x="0" y="1175578"/>
                  </a:moveTo>
                  <a:lnTo>
                    <a:pt x="15157" y="1175578"/>
                  </a:lnTo>
                </a:path>
                <a:path w="3741420" h="1939925">
                  <a:moveTo>
                    <a:pt x="3741112" y="1175578"/>
                  </a:moveTo>
                  <a:lnTo>
                    <a:pt x="3725954" y="1175578"/>
                  </a:lnTo>
                </a:path>
                <a:path w="3741420" h="1939925">
                  <a:moveTo>
                    <a:pt x="0" y="881804"/>
                  </a:moveTo>
                  <a:lnTo>
                    <a:pt x="15157" y="881804"/>
                  </a:lnTo>
                </a:path>
                <a:path w="3741420" h="1939925">
                  <a:moveTo>
                    <a:pt x="3741112" y="881804"/>
                  </a:moveTo>
                  <a:lnTo>
                    <a:pt x="3725954" y="881804"/>
                  </a:lnTo>
                </a:path>
                <a:path w="3741420" h="1939925">
                  <a:moveTo>
                    <a:pt x="0" y="587789"/>
                  </a:moveTo>
                  <a:lnTo>
                    <a:pt x="15157" y="587789"/>
                  </a:lnTo>
                </a:path>
                <a:path w="3741420" h="1939925">
                  <a:moveTo>
                    <a:pt x="3741112" y="587789"/>
                  </a:moveTo>
                  <a:lnTo>
                    <a:pt x="3725954" y="587789"/>
                  </a:lnTo>
                </a:path>
                <a:path w="3741420" h="1939925">
                  <a:moveTo>
                    <a:pt x="0" y="294015"/>
                  </a:moveTo>
                  <a:lnTo>
                    <a:pt x="15157" y="294015"/>
                  </a:lnTo>
                </a:path>
                <a:path w="3741420" h="1939925">
                  <a:moveTo>
                    <a:pt x="3741112" y="294015"/>
                  </a:moveTo>
                  <a:lnTo>
                    <a:pt x="3725954" y="294015"/>
                  </a:lnTo>
                </a:path>
                <a:path w="3741420" h="1939925">
                  <a:moveTo>
                    <a:pt x="0" y="0"/>
                  </a:moveTo>
                  <a:lnTo>
                    <a:pt x="15157" y="0"/>
                  </a:lnTo>
                </a:path>
                <a:path w="3741420" h="1939925">
                  <a:moveTo>
                    <a:pt x="3741112" y="0"/>
                  </a:moveTo>
                  <a:lnTo>
                    <a:pt x="3725954" y="0"/>
                  </a:lnTo>
                </a:path>
                <a:path w="3741420" h="1939925">
                  <a:moveTo>
                    <a:pt x="267308" y="1939729"/>
                  </a:moveTo>
                  <a:lnTo>
                    <a:pt x="267308" y="1924571"/>
                  </a:lnTo>
                </a:path>
                <a:path w="3741420" h="1939925">
                  <a:moveTo>
                    <a:pt x="267308" y="0"/>
                  </a:moveTo>
                  <a:lnTo>
                    <a:pt x="267308" y="15157"/>
                  </a:lnTo>
                </a:path>
                <a:path w="3741420" h="1939925">
                  <a:moveTo>
                    <a:pt x="801684" y="1939729"/>
                  </a:moveTo>
                  <a:lnTo>
                    <a:pt x="801684" y="1924571"/>
                  </a:lnTo>
                </a:path>
                <a:path w="3741420" h="1939925">
                  <a:moveTo>
                    <a:pt x="801684" y="0"/>
                  </a:moveTo>
                  <a:lnTo>
                    <a:pt x="801684" y="15157"/>
                  </a:lnTo>
                </a:path>
                <a:path w="3741420" h="1939925">
                  <a:moveTo>
                    <a:pt x="1336060" y="1939729"/>
                  </a:moveTo>
                  <a:lnTo>
                    <a:pt x="1336060" y="1924571"/>
                  </a:lnTo>
                </a:path>
                <a:path w="3741420" h="1939925">
                  <a:moveTo>
                    <a:pt x="1336060" y="0"/>
                  </a:moveTo>
                  <a:lnTo>
                    <a:pt x="1336060" y="15157"/>
                  </a:lnTo>
                </a:path>
                <a:path w="3741420" h="1939925">
                  <a:moveTo>
                    <a:pt x="1870676" y="1939729"/>
                  </a:moveTo>
                  <a:lnTo>
                    <a:pt x="1870676" y="1924571"/>
                  </a:lnTo>
                </a:path>
                <a:path w="3741420" h="1939925">
                  <a:moveTo>
                    <a:pt x="1870676" y="0"/>
                  </a:moveTo>
                  <a:lnTo>
                    <a:pt x="1870676" y="15157"/>
                  </a:lnTo>
                </a:path>
                <a:path w="3741420" h="1939925">
                  <a:moveTo>
                    <a:pt x="2405052" y="1939729"/>
                  </a:moveTo>
                  <a:lnTo>
                    <a:pt x="2405052" y="1924571"/>
                  </a:lnTo>
                </a:path>
                <a:path w="3741420" h="1939925">
                  <a:moveTo>
                    <a:pt x="2405052" y="0"/>
                  </a:moveTo>
                  <a:lnTo>
                    <a:pt x="2405052" y="15157"/>
                  </a:lnTo>
                </a:path>
                <a:path w="3741420" h="1939925">
                  <a:moveTo>
                    <a:pt x="2939428" y="1939729"/>
                  </a:moveTo>
                  <a:lnTo>
                    <a:pt x="2939428" y="1924571"/>
                  </a:lnTo>
                </a:path>
                <a:path w="3741420" h="1939925">
                  <a:moveTo>
                    <a:pt x="2939428" y="0"/>
                  </a:moveTo>
                  <a:lnTo>
                    <a:pt x="2939428" y="15157"/>
                  </a:lnTo>
                </a:path>
                <a:path w="3741420" h="1939925">
                  <a:moveTo>
                    <a:pt x="3473804" y="1939729"/>
                  </a:moveTo>
                  <a:lnTo>
                    <a:pt x="3473804" y="1924571"/>
                  </a:lnTo>
                </a:path>
                <a:path w="3741420" h="1939925">
                  <a:moveTo>
                    <a:pt x="3473804" y="0"/>
                  </a:moveTo>
                  <a:lnTo>
                    <a:pt x="3473804" y="151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9657" y="2434663"/>
              <a:ext cx="3741420" cy="0"/>
            </a:xfrm>
            <a:custGeom>
              <a:avLst/>
              <a:gdLst/>
              <a:ahLst/>
              <a:cxnLst/>
              <a:rect l="l" t="t" r="r" b="b"/>
              <a:pathLst>
                <a:path w="3741420">
                  <a:moveTo>
                    <a:pt x="0" y="0"/>
                  </a:moveTo>
                  <a:lnTo>
                    <a:pt x="3741112" y="0"/>
                  </a:lnTo>
                </a:path>
              </a:pathLst>
            </a:custGeom>
            <a:ln w="7218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0"/>
                  </a:moveTo>
                  <a:lnTo>
                    <a:pt x="0" y="1939729"/>
                  </a:lnTo>
                  <a:lnTo>
                    <a:pt x="3741112" y="1939729"/>
                  </a:lnTo>
                  <a:lnTo>
                    <a:pt x="37411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79919" y="2051196"/>
            <a:ext cx="83185" cy="4578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9919" y="1757181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4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9919" y="1463407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6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9919" y="1169392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8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2175" y="875617"/>
            <a:ext cx="14097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10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2175" y="581602"/>
            <a:ext cx="14097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12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8419" y="2636820"/>
            <a:ext cx="23749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400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02795" y="2636820"/>
            <a:ext cx="23749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200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28581" y="2636820"/>
            <a:ext cx="831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39829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400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74205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600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08581" y="2636820"/>
            <a:ext cx="1987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25" dirty="0">
                <a:latin typeface="Times New Roman"/>
                <a:cs typeface="Times New Roman"/>
              </a:rPr>
              <a:t>800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22142" y="654504"/>
            <a:ext cx="937894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10" dirty="0">
                <a:latin typeface="Times New Roman"/>
                <a:cs typeface="Times New Roman"/>
              </a:rPr>
              <a:t>magnification=1/10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838874" y="682643"/>
            <a:ext cx="2356485" cy="1932305"/>
            <a:chOff x="1838874" y="682643"/>
            <a:chExt cx="2356485" cy="1932305"/>
          </a:xfrm>
        </p:grpSpPr>
        <p:sp>
          <p:nvSpPr>
            <p:cNvPr id="21" name="object 21"/>
            <p:cNvSpPr/>
            <p:nvPr/>
          </p:nvSpPr>
          <p:spPr>
            <a:xfrm>
              <a:off x="2790453" y="686453"/>
              <a:ext cx="1401445" cy="462280"/>
            </a:xfrm>
            <a:custGeom>
              <a:avLst/>
              <a:gdLst/>
              <a:ahLst/>
              <a:cxnLst/>
              <a:rect l="l" t="t" r="r" b="b"/>
              <a:pathLst>
                <a:path w="1401445" h="462280">
                  <a:moveTo>
                    <a:pt x="0" y="461954"/>
                  </a:moveTo>
                  <a:lnTo>
                    <a:pt x="0" y="0"/>
                  </a:lnTo>
                  <a:lnTo>
                    <a:pt x="1401022" y="0"/>
                  </a:lnTo>
                  <a:lnTo>
                    <a:pt x="1401022" y="461954"/>
                  </a:lnTo>
                  <a:lnTo>
                    <a:pt x="0" y="461954"/>
                  </a:lnTo>
                  <a:close/>
                </a:path>
              </a:pathLst>
            </a:custGeom>
            <a:ln w="72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8874" y="1244648"/>
              <a:ext cx="2282105" cy="136998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790453" y="801941"/>
              <a:ext cx="1401445" cy="0"/>
            </a:xfrm>
            <a:custGeom>
              <a:avLst/>
              <a:gdLst/>
              <a:ahLst/>
              <a:cxnLst/>
              <a:rect l="l" t="t" r="r" b="b"/>
              <a:pathLst>
                <a:path w="1401445">
                  <a:moveTo>
                    <a:pt x="0" y="0"/>
                  </a:moveTo>
                  <a:lnTo>
                    <a:pt x="1401022" y="0"/>
                  </a:lnTo>
                </a:path>
              </a:pathLst>
            </a:custGeom>
            <a:ln w="72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817592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slit.A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5247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90013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50885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Q3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98841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Q4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017291" y="2177271"/>
            <a:ext cx="130175" cy="233679"/>
          </a:xfrm>
          <a:prstGeom prst="rect">
            <a:avLst/>
          </a:prstGeom>
        </p:spPr>
        <p:txBody>
          <a:bodyPr vert="vert270" wrap="square" lIns="0" tIns="22225" rIns="0" bIns="0" rtlCol="0">
            <a:spAutoFit/>
          </a:bodyPr>
          <a:lstStyle/>
          <a:p>
            <a:pPr marL="12700" marR="5080">
              <a:lnSpc>
                <a:spcPct val="68100"/>
              </a:lnSpc>
              <a:spcBef>
                <a:spcPts val="175"/>
              </a:spcBef>
            </a:pPr>
            <a:r>
              <a:rPr sz="450" spc="-10" dirty="0">
                <a:latin typeface="Courier New"/>
                <a:cs typeface="Courier New"/>
              </a:rPr>
              <a:t>slit.B </a:t>
            </a:r>
            <a:r>
              <a:rPr sz="450" spc="-25" dirty="0">
                <a:latin typeface="Courier New"/>
                <a:cs typeface="Courier New"/>
              </a:rPr>
              <a:t>Q5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30945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entry----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82855" y="2107978"/>
            <a:ext cx="83185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dipole.1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34765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exit-----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948419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Centre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62314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entry----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13983" y="2107978"/>
            <a:ext cx="83185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dipole.2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665893" y="2038685"/>
            <a:ext cx="8318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exit-----</a:t>
            </a:r>
            <a:r>
              <a:rPr sz="450" spc="-50" dirty="0">
                <a:latin typeface="Courier New"/>
                <a:cs typeface="Courier New"/>
              </a:rPr>
              <a:t>-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832870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Q5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79787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slit.D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908660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Q4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45953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Q3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007066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Q2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044359" y="2315858"/>
            <a:ext cx="83185" cy="95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25" dirty="0">
                <a:latin typeface="Courier New"/>
                <a:cs typeface="Courier New"/>
              </a:rPr>
              <a:t>Q1</a:t>
            </a:r>
            <a:endParaRPr sz="450">
              <a:latin typeface="Courier New"/>
              <a:cs typeface="Courier Ne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079246" y="2177271"/>
            <a:ext cx="83185" cy="2336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Courier New"/>
                <a:cs typeface="Courier New"/>
              </a:rPr>
              <a:t>slit.E</a:t>
            </a:r>
            <a:endParaRPr sz="450">
              <a:latin typeface="Courier New"/>
              <a:cs typeface="Courier New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3826042" y="855876"/>
            <a:ext cx="300355" cy="123189"/>
            <a:chOff x="3826042" y="855876"/>
            <a:chExt cx="300355" cy="123189"/>
          </a:xfrm>
        </p:grpSpPr>
        <p:sp>
          <p:nvSpPr>
            <p:cNvPr id="45" name="object 45"/>
            <p:cNvSpPr/>
            <p:nvPr/>
          </p:nvSpPr>
          <p:spPr>
            <a:xfrm>
              <a:off x="3829852" y="859686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829852" y="975175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3023056" y="769993"/>
            <a:ext cx="750570" cy="3949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ts val="994"/>
              </a:lnSpc>
              <a:spcBef>
                <a:spcPts val="110"/>
              </a:spcBef>
            </a:pPr>
            <a:r>
              <a:rPr sz="900" dirty="0">
                <a:latin typeface="Times New Roman"/>
                <a:cs typeface="Times New Roman"/>
              </a:rPr>
              <a:t>x-</a:t>
            </a:r>
            <a:r>
              <a:rPr sz="900" spc="-10" dirty="0">
                <a:latin typeface="Times New Roman"/>
                <a:cs typeface="Times New Roman"/>
              </a:rPr>
              <a:t>envelope/cm</a:t>
            </a:r>
            <a:endParaRPr sz="900">
              <a:latin typeface="Times New Roman"/>
              <a:cs typeface="Times New Roman"/>
            </a:endParaRPr>
          </a:p>
          <a:p>
            <a:pPr marL="188595" marR="5080" indent="-176530">
              <a:lnSpc>
                <a:spcPts val="910"/>
              </a:lnSpc>
              <a:spcBef>
                <a:spcPts val="85"/>
              </a:spcBef>
            </a:pPr>
            <a:r>
              <a:rPr sz="900" dirty="0">
                <a:latin typeface="Times New Roman"/>
                <a:cs typeface="Times New Roman"/>
              </a:rPr>
              <a:t>-y-</a:t>
            </a:r>
            <a:r>
              <a:rPr sz="900" spc="-10" dirty="0">
                <a:latin typeface="Times New Roman"/>
                <a:cs typeface="Times New Roman"/>
              </a:rPr>
              <a:t>envelope/cm </a:t>
            </a:r>
            <a:r>
              <a:rPr sz="900" dirty="0">
                <a:latin typeface="Times New Roman"/>
                <a:cs typeface="Times New Roman"/>
              </a:rPr>
              <a:t>focal </a:t>
            </a:r>
            <a:r>
              <a:rPr sz="900" spc="-10" dirty="0">
                <a:latin typeface="Times New Roman"/>
                <a:cs typeface="Times New Roman"/>
              </a:rPr>
              <a:t>power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519657" y="671295"/>
            <a:ext cx="3741420" cy="1939925"/>
            <a:chOff x="519657" y="671295"/>
            <a:chExt cx="3741420" cy="1939925"/>
          </a:xfrm>
        </p:grpSpPr>
        <p:sp>
          <p:nvSpPr>
            <p:cNvPr id="49" name="object 49"/>
            <p:cNvSpPr/>
            <p:nvPr/>
          </p:nvSpPr>
          <p:spPr>
            <a:xfrm>
              <a:off x="3829852" y="1090663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5">
                  <a:moveTo>
                    <a:pt x="0" y="0"/>
                  </a:moveTo>
                  <a:lnTo>
                    <a:pt x="292330" y="0"/>
                  </a:lnTo>
                </a:path>
              </a:pathLst>
            </a:custGeom>
            <a:ln w="7218">
              <a:solidFill>
                <a:srgbClr val="7FF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19657" y="671295"/>
              <a:ext cx="3741420" cy="1939925"/>
            </a:xfrm>
            <a:custGeom>
              <a:avLst/>
              <a:gdLst/>
              <a:ahLst/>
              <a:cxnLst/>
              <a:rect l="l" t="t" r="r" b="b"/>
              <a:pathLst>
                <a:path w="3741420" h="1939925">
                  <a:moveTo>
                    <a:pt x="0" y="0"/>
                  </a:moveTo>
                  <a:lnTo>
                    <a:pt x="0" y="1939729"/>
                  </a:lnTo>
                  <a:lnTo>
                    <a:pt x="3741112" y="1939729"/>
                  </a:lnTo>
                  <a:lnTo>
                    <a:pt x="37411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2101553" y="2602174"/>
            <a:ext cx="577215" cy="37211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9209" algn="ctr">
              <a:lnSpc>
                <a:spcPct val="100000"/>
              </a:lnSpc>
              <a:spcBef>
                <a:spcPts val="380"/>
              </a:spcBef>
            </a:pPr>
            <a:r>
              <a:rPr sz="900" spc="-25" dirty="0">
                <a:latin typeface="Times New Roman"/>
                <a:cs typeface="Times New Roman"/>
              </a:rPr>
              <a:t>200</a:t>
            </a:r>
            <a:endParaRPr sz="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900" spc="-10" dirty="0">
                <a:latin typeface="Times New Roman"/>
                <a:cs typeface="Times New Roman"/>
              </a:rPr>
              <a:t>distance/cm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48799" y="853190"/>
            <a:ext cx="1247140" cy="866140"/>
          </a:xfrm>
          <a:custGeom>
            <a:avLst/>
            <a:gdLst/>
            <a:ahLst/>
            <a:cxnLst/>
            <a:rect l="l" t="t" r="r" b="b"/>
            <a:pathLst>
              <a:path w="1247139" h="866139">
                <a:moveTo>
                  <a:pt x="0" y="793503"/>
                </a:moveTo>
                <a:lnTo>
                  <a:pt x="15157" y="793503"/>
                </a:lnTo>
              </a:path>
              <a:path w="1247139" h="866139">
                <a:moveTo>
                  <a:pt x="1246796" y="793503"/>
                </a:moveTo>
                <a:lnTo>
                  <a:pt x="1231639" y="793503"/>
                </a:lnTo>
              </a:path>
              <a:path w="1247139" h="866139">
                <a:moveTo>
                  <a:pt x="0" y="613293"/>
                </a:moveTo>
                <a:lnTo>
                  <a:pt x="15157" y="613293"/>
                </a:lnTo>
              </a:path>
              <a:path w="1247139" h="866139">
                <a:moveTo>
                  <a:pt x="1246796" y="613293"/>
                </a:moveTo>
                <a:lnTo>
                  <a:pt x="1231639" y="613293"/>
                </a:lnTo>
              </a:path>
              <a:path w="1247139" h="866139">
                <a:moveTo>
                  <a:pt x="0" y="432842"/>
                </a:moveTo>
                <a:lnTo>
                  <a:pt x="15157" y="432842"/>
                </a:lnTo>
              </a:path>
              <a:path w="1247139" h="866139">
                <a:moveTo>
                  <a:pt x="1246796" y="432842"/>
                </a:moveTo>
                <a:lnTo>
                  <a:pt x="1231639" y="432842"/>
                </a:lnTo>
              </a:path>
              <a:path w="1247139" h="866139">
                <a:moveTo>
                  <a:pt x="0" y="252390"/>
                </a:moveTo>
                <a:lnTo>
                  <a:pt x="15157" y="252390"/>
                </a:lnTo>
              </a:path>
              <a:path w="1247139" h="866139">
                <a:moveTo>
                  <a:pt x="1246796" y="252390"/>
                </a:moveTo>
                <a:lnTo>
                  <a:pt x="1231639" y="252390"/>
                </a:lnTo>
              </a:path>
              <a:path w="1247139" h="866139">
                <a:moveTo>
                  <a:pt x="0" y="72180"/>
                </a:moveTo>
                <a:lnTo>
                  <a:pt x="15157" y="72180"/>
                </a:lnTo>
              </a:path>
              <a:path w="1247139" h="866139">
                <a:moveTo>
                  <a:pt x="1246796" y="72180"/>
                </a:moveTo>
                <a:lnTo>
                  <a:pt x="1231639" y="72180"/>
                </a:lnTo>
              </a:path>
              <a:path w="1247139" h="866139">
                <a:moveTo>
                  <a:pt x="59428" y="865684"/>
                </a:moveTo>
                <a:lnTo>
                  <a:pt x="59428" y="850526"/>
                </a:lnTo>
              </a:path>
              <a:path w="1247139" h="866139">
                <a:moveTo>
                  <a:pt x="59428" y="0"/>
                </a:moveTo>
                <a:lnTo>
                  <a:pt x="59428" y="15157"/>
                </a:lnTo>
              </a:path>
              <a:path w="1247139" h="866139">
                <a:moveTo>
                  <a:pt x="296902" y="865684"/>
                </a:moveTo>
                <a:lnTo>
                  <a:pt x="296902" y="850526"/>
                </a:lnTo>
              </a:path>
              <a:path w="1247139" h="866139">
                <a:moveTo>
                  <a:pt x="296902" y="0"/>
                </a:moveTo>
                <a:lnTo>
                  <a:pt x="296902" y="15157"/>
                </a:lnTo>
              </a:path>
              <a:path w="1247139" h="866139">
                <a:moveTo>
                  <a:pt x="534375" y="865684"/>
                </a:moveTo>
                <a:lnTo>
                  <a:pt x="534375" y="850526"/>
                </a:lnTo>
              </a:path>
              <a:path w="1247139" h="866139">
                <a:moveTo>
                  <a:pt x="534375" y="0"/>
                </a:moveTo>
                <a:lnTo>
                  <a:pt x="534375" y="15157"/>
                </a:lnTo>
              </a:path>
              <a:path w="1247139" h="866139">
                <a:moveTo>
                  <a:pt x="771849" y="865684"/>
                </a:moveTo>
                <a:lnTo>
                  <a:pt x="771849" y="850526"/>
                </a:lnTo>
              </a:path>
              <a:path w="1247139" h="866139">
                <a:moveTo>
                  <a:pt x="771849" y="0"/>
                </a:moveTo>
                <a:lnTo>
                  <a:pt x="771849" y="15157"/>
                </a:lnTo>
              </a:path>
              <a:path w="1247139" h="866139">
                <a:moveTo>
                  <a:pt x="1009323" y="865684"/>
                </a:moveTo>
                <a:lnTo>
                  <a:pt x="1009323" y="850526"/>
                </a:lnTo>
              </a:path>
              <a:path w="1247139" h="866139">
                <a:moveTo>
                  <a:pt x="1009323" y="0"/>
                </a:moveTo>
                <a:lnTo>
                  <a:pt x="1009323" y="15157"/>
                </a:lnTo>
              </a:path>
              <a:path w="1247139" h="866139">
                <a:moveTo>
                  <a:pt x="1246796" y="865684"/>
                </a:moveTo>
                <a:lnTo>
                  <a:pt x="1246796" y="850526"/>
                </a:lnTo>
              </a:path>
              <a:path w="1247139" h="866139">
                <a:moveTo>
                  <a:pt x="1246796" y="0"/>
                </a:moveTo>
                <a:lnTo>
                  <a:pt x="1246796" y="151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583989" y="1154475"/>
            <a:ext cx="208279" cy="567055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39"/>
              </a:spcBef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40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0.5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35"/>
              </a:spcBef>
            </a:pP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5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22445" y="794054"/>
            <a:ext cx="170180" cy="38608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34"/>
              </a:spcBef>
            </a:pPr>
            <a:r>
              <a:rPr sz="900" spc="-5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40"/>
              </a:spcBef>
            </a:pPr>
            <a:r>
              <a:rPr sz="900" spc="-25" dirty="0">
                <a:latin typeface="Times New Roman"/>
                <a:cs typeface="Times New Roman"/>
              </a:rPr>
              <a:t>0.5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81092" y="1744670"/>
            <a:ext cx="132842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979" algn="l"/>
              </a:tabLst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r>
              <a:rPr sz="900" dirty="0">
                <a:latin typeface="Times New Roman"/>
                <a:cs typeface="Times New Roman"/>
              </a:rPr>
              <a:t>	20</a:t>
            </a:r>
            <a:r>
              <a:rPr sz="900" spc="254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40</a:t>
            </a:r>
            <a:r>
              <a:rPr sz="900" spc="260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60</a:t>
            </a:r>
            <a:r>
              <a:rPr sz="900" spc="260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Times New Roman"/>
                <a:cs typeface="Times New Roman"/>
              </a:rPr>
              <a:t>80</a:t>
            </a:r>
            <a:r>
              <a:rPr sz="900" spc="145" dirty="0">
                <a:latin typeface="Times New Roman"/>
                <a:cs typeface="Times New Roman"/>
              </a:rPr>
              <a:t>  </a:t>
            </a:r>
            <a:r>
              <a:rPr sz="900" spc="-25" dirty="0">
                <a:latin typeface="Times New Roman"/>
                <a:cs typeface="Times New Roman"/>
              </a:rPr>
              <a:t>100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844989" y="853190"/>
            <a:ext cx="1254760" cy="866140"/>
            <a:chOff x="844989" y="853190"/>
            <a:chExt cx="1254760" cy="866140"/>
          </a:xfrm>
        </p:grpSpPr>
        <p:sp>
          <p:nvSpPr>
            <p:cNvPr id="57" name="object 57"/>
            <p:cNvSpPr/>
            <p:nvPr/>
          </p:nvSpPr>
          <p:spPr>
            <a:xfrm>
              <a:off x="848799" y="1286032"/>
              <a:ext cx="1247140" cy="0"/>
            </a:xfrm>
            <a:custGeom>
              <a:avLst/>
              <a:gdLst/>
              <a:ahLst/>
              <a:cxnLst/>
              <a:rect l="l" t="t" r="r" b="b"/>
              <a:pathLst>
                <a:path w="1247139">
                  <a:moveTo>
                    <a:pt x="0" y="0"/>
                  </a:moveTo>
                  <a:lnTo>
                    <a:pt x="1246796" y="0"/>
                  </a:lnTo>
                </a:path>
              </a:pathLst>
            </a:custGeom>
            <a:ln w="7218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48799" y="853190"/>
              <a:ext cx="1247140" cy="866140"/>
            </a:xfrm>
            <a:custGeom>
              <a:avLst/>
              <a:gdLst/>
              <a:ahLst/>
              <a:cxnLst/>
              <a:rect l="l" t="t" r="r" b="b"/>
              <a:pathLst>
                <a:path w="1247139" h="866139">
                  <a:moveTo>
                    <a:pt x="0" y="0"/>
                  </a:moveTo>
                  <a:lnTo>
                    <a:pt x="0" y="865684"/>
                  </a:lnTo>
                  <a:lnTo>
                    <a:pt x="1246796" y="865684"/>
                  </a:lnTo>
                  <a:lnTo>
                    <a:pt x="124679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861636" y="905933"/>
            <a:ext cx="102870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10" dirty="0">
                <a:latin typeface="Courier New"/>
                <a:cs typeface="Courier New"/>
              </a:rPr>
              <a:t>slit.A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16824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Q1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82599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Q2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453997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Q3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620012" y="905933"/>
            <a:ext cx="231140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Q4</a:t>
            </a:r>
            <a:endParaRPr sz="6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600" spc="-10" dirty="0">
                <a:latin typeface="Courier New"/>
                <a:cs typeface="Courier New"/>
              </a:rPr>
              <a:t>slit.B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956133" y="1090715"/>
            <a:ext cx="102870" cy="118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90"/>
              </a:lnSpc>
            </a:pPr>
            <a:r>
              <a:rPr sz="600" spc="-25" dirty="0">
                <a:latin typeface="Courier New"/>
                <a:cs typeface="Courier New"/>
              </a:rPr>
              <a:t>Q5</a:t>
            </a:r>
            <a:endParaRPr sz="600">
              <a:latin typeface="Courier New"/>
              <a:cs typeface="Courier New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848799" y="853190"/>
            <a:ext cx="1250950" cy="866140"/>
            <a:chOff x="848799" y="853190"/>
            <a:chExt cx="1250950" cy="866140"/>
          </a:xfrm>
        </p:grpSpPr>
        <p:sp>
          <p:nvSpPr>
            <p:cNvPr id="66" name="object 66"/>
            <p:cNvSpPr/>
            <p:nvPr/>
          </p:nvSpPr>
          <p:spPr>
            <a:xfrm>
              <a:off x="908228" y="873641"/>
              <a:ext cx="1187450" cy="410209"/>
            </a:xfrm>
            <a:custGeom>
              <a:avLst/>
              <a:gdLst/>
              <a:ahLst/>
              <a:cxnLst/>
              <a:rect l="l" t="t" r="r" b="b"/>
              <a:pathLst>
                <a:path w="1187450" h="410209">
                  <a:moveTo>
                    <a:pt x="0" y="388330"/>
                  </a:moveTo>
                  <a:lnTo>
                    <a:pt x="22616" y="388330"/>
                  </a:lnTo>
                  <a:lnTo>
                    <a:pt x="33684" y="388090"/>
                  </a:lnTo>
                  <a:lnTo>
                    <a:pt x="44992" y="387609"/>
                  </a:lnTo>
                  <a:lnTo>
                    <a:pt x="56300" y="387127"/>
                  </a:lnTo>
                  <a:lnTo>
                    <a:pt x="67609" y="386646"/>
                  </a:lnTo>
                  <a:lnTo>
                    <a:pt x="78917" y="386165"/>
                  </a:lnTo>
                  <a:lnTo>
                    <a:pt x="90225" y="385443"/>
                  </a:lnTo>
                  <a:lnTo>
                    <a:pt x="101533" y="384721"/>
                  </a:lnTo>
                  <a:lnTo>
                    <a:pt x="112120" y="383999"/>
                  </a:lnTo>
                  <a:lnTo>
                    <a:pt x="122947" y="383278"/>
                  </a:lnTo>
                  <a:lnTo>
                    <a:pt x="133774" y="382796"/>
                  </a:lnTo>
                  <a:lnTo>
                    <a:pt x="144360" y="382075"/>
                  </a:lnTo>
                  <a:lnTo>
                    <a:pt x="155187" y="381593"/>
                  </a:lnTo>
                  <a:lnTo>
                    <a:pt x="165774" y="381112"/>
                  </a:lnTo>
                  <a:lnTo>
                    <a:pt x="176601" y="380631"/>
                  </a:lnTo>
                  <a:lnTo>
                    <a:pt x="187428" y="380390"/>
                  </a:lnTo>
                  <a:lnTo>
                    <a:pt x="198015" y="380150"/>
                  </a:lnTo>
                  <a:lnTo>
                    <a:pt x="208842" y="379909"/>
                  </a:lnTo>
                  <a:lnTo>
                    <a:pt x="218225" y="379428"/>
                  </a:lnTo>
                  <a:lnTo>
                    <a:pt x="227849" y="379428"/>
                  </a:lnTo>
                  <a:lnTo>
                    <a:pt x="237233" y="379187"/>
                  </a:lnTo>
                  <a:lnTo>
                    <a:pt x="247578" y="378706"/>
                  </a:lnTo>
                  <a:lnTo>
                    <a:pt x="258165" y="378466"/>
                  </a:lnTo>
                  <a:lnTo>
                    <a:pt x="268511" y="377984"/>
                  </a:lnTo>
                  <a:lnTo>
                    <a:pt x="279097" y="377263"/>
                  </a:lnTo>
                  <a:lnTo>
                    <a:pt x="289684" y="376781"/>
                  </a:lnTo>
                  <a:lnTo>
                    <a:pt x="300030" y="376060"/>
                  </a:lnTo>
                  <a:lnTo>
                    <a:pt x="310616" y="375338"/>
                  </a:lnTo>
                  <a:lnTo>
                    <a:pt x="320962" y="374375"/>
                  </a:lnTo>
                  <a:lnTo>
                    <a:pt x="331548" y="373413"/>
                  </a:lnTo>
                  <a:lnTo>
                    <a:pt x="341894" y="372451"/>
                  </a:lnTo>
                  <a:lnTo>
                    <a:pt x="352481" y="371488"/>
                  </a:lnTo>
                  <a:lnTo>
                    <a:pt x="362827" y="370285"/>
                  </a:lnTo>
                  <a:lnTo>
                    <a:pt x="373413" y="369082"/>
                  </a:lnTo>
                  <a:lnTo>
                    <a:pt x="383759" y="367639"/>
                  </a:lnTo>
                  <a:lnTo>
                    <a:pt x="394345" y="366436"/>
                  </a:lnTo>
                  <a:lnTo>
                    <a:pt x="404932" y="364992"/>
                  </a:lnTo>
                  <a:lnTo>
                    <a:pt x="416481" y="363308"/>
                  </a:lnTo>
                  <a:lnTo>
                    <a:pt x="427789" y="361624"/>
                  </a:lnTo>
                  <a:lnTo>
                    <a:pt x="439338" y="359939"/>
                  </a:lnTo>
                  <a:lnTo>
                    <a:pt x="497082" y="351518"/>
                  </a:lnTo>
                  <a:lnTo>
                    <a:pt x="508631" y="349593"/>
                  </a:lnTo>
                  <a:lnTo>
                    <a:pt x="550496" y="341172"/>
                  </a:lnTo>
                  <a:lnTo>
                    <a:pt x="592360" y="328180"/>
                  </a:lnTo>
                  <a:lnTo>
                    <a:pt x="634466" y="309894"/>
                  </a:lnTo>
                  <a:lnTo>
                    <a:pt x="676330" y="285112"/>
                  </a:lnTo>
                  <a:lnTo>
                    <a:pt x="704721" y="266105"/>
                  </a:lnTo>
                  <a:lnTo>
                    <a:pt x="715308" y="262015"/>
                  </a:lnTo>
                  <a:lnTo>
                    <a:pt x="726135" y="258165"/>
                  </a:lnTo>
                  <a:lnTo>
                    <a:pt x="736962" y="256721"/>
                  </a:lnTo>
                  <a:lnTo>
                    <a:pt x="747548" y="257684"/>
                  </a:lnTo>
                  <a:lnTo>
                    <a:pt x="790616" y="285112"/>
                  </a:lnTo>
                  <a:lnTo>
                    <a:pt x="812030" y="311578"/>
                  </a:lnTo>
                  <a:lnTo>
                    <a:pt x="822616" y="324571"/>
                  </a:lnTo>
                  <a:lnTo>
                    <a:pt x="833443" y="339248"/>
                  </a:lnTo>
                  <a:lnTo>
                    <a:pt x="844030" y="353924"/>
                  </a:lnTo>
                  <a:lnTo>
                    <a:pt x="854616" y="368360"/>
                  </a:lnTo>
                  <a:lnTo>
                    <a:pt x="865202" y="383037"/>
                  </a:lnTo>
                  <a:lnTo>
                    <a:pt x="876030" y="397473"/>
                  </a:lnTo>
                  <a:lnTo>
                    <a:pt x="886616" y="409984"/>
                  </a:lnTo>
                  <a:lnTo>
                    <a:pt x="897443" y="397473"/>
                  </a:lnTo>
                  <a:lnTo>
                    <a:pt x="908270" y="382796"/>
                  </a:lnTo>
                  <a:lnTo>
                    <a:pt x="919097" y="367879"/>
                  </a:lnTo>
                  <a:lnTo>
                    <a:pt x="929924" y="353202"/>
                  </a:lnTo>
                  <a:lnTo>
                    <a:pt x="940511" y="338285"/>
                  </a:lnTo>
                  <a:lnTo>
                    <a:pt x="951338" y="323609"/>
                  </a:lnTo>
                  <a:lnTo>
                    <a:pt x="962165" y="308691"/>
                  </a:lnTo>
                  <a:lnTo>
                    <a:pt x="972992" y="294015"/>
                  </a:lnTo>
                  <a:lnTo>
                    <a:pt x="983819" y="279097"/>
                  </a:lnTo>
                  <a:lnTo>
                    <a:pt x="994646" y="264421"/>
                  </a:lnTo>
                  <a:lnTo>
                    <a:pt x="1005473" y="249503"/>
                  </a:lnTo>
                  <a:lnTo>
                    <a:pt x="1016541" y="234345"/>
                  </a:lnTo>
                  <a:lnTo>
                    <a:pt x="1027608" y="218947"/>
                  </a:lnTo>
                  <a:lnTo>
                    <a:pt x="1038676" y="203789"/>
                  </a:lnTo>
                  <a:lnTo>
                    <a:pt x="1049984" y="188631"/>
                  </a:lnTo>
                  <a:lnTo>
                    <a:pt x="1061052" y="173233"/>
                  </a:lnTo>
                  <a:lnTo>
                    <a:pt x="1072120" y="158075"/>
                  </a:lnTo>
                  <a:lnTo>
                    <a:pt x="1083187" y="142676"/>
                  </a:lnTo>
                  <a:lnTo>
                    <a:pt x="1094496" y="127518"/>
                  </a:lnTo>
                  <a:lnTo>
                    <a:pt x="1105563" y="112120"/>
                  </a:lnTo>
                  <a:lnTo>
                    <a:pt x="1116631" y="96962"/>
                  </a:lnTo>
                  <a:lnTo>
                    <a:pt x="1127939" y="81804"/>
                  </a:lnTo>
                  <a:lnTo>
                    <a:pt x="1139007" y="66406"/>
                  </a:lnTo>
                  <a:lnTo>
                    <a:pt x="1150075" y="51248"/>
                  </a:lnTo>
                  <a:lnTo>
                    <a:pt x="1161142" y="35849"/>
                  </a:lnTo>
                  <a:lnTo>
                    <a:pt x="1172451" y="20691"/>
                  </a:lnTo>
                  <a:lnTo>
                    <a:pt x="1183518" y="5293"/>
                  </a:lnTo>
                  <a:lnTo>
                    <a:pt x="1187368" y="0"/>
                  </a:lnTo>
                </a:path>
              </a:pathLst>
            </a:custGeom>
            <a:ln w="721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08228" y="1355565"/>
              <a:ext cx="1187450" cy="268605"/>
            </a:xfrm>
            <a:custGeom>
              <a:avLst/>
              <a:gdLst/>
              <a:ahLst/>
              <a:cxnLst/>
              <a:rect l="l" t="t" r="r" b="b"/>
              <a:pathLst>
                <a:path w="1187450" h="268605">
                  <a:moveTo>
                    <a:pt x="0" y="82045"/>
                  </a:moveTo>
                  <a:lnTo>
                    <a:pt x="11308" y="84210"/>
                  </a:lnTo>
                  <a:lnTo>
                    <a:pt x="22616" y="86375"/>
                  </a:lnTo>
                  <a:lnTo>
                    <a:pt x="33684" y="88541"/>
                  </a:lnTo>
                  <a:lnTo>
                    <a:pt x="44992" y="90706"/>
                  </a:lnTo>
                  <a:lnTo>
                    <a:pt x="56300" y="92872"/>
                  </a:lnTo>
                  <a:lnTo>
                    <a:pt x="67609" y="95037"/>
                  </a:lnTo>
                  <a:lnTo>
                    <a:pt x="78917" y="96962"/>
                  </a:lnTo>
                  <a:lnTo>
                    <a:pt x="90225" y="99127"/>
                  </a:lnTo>
                  <a:lnTo>
                    <a:pt x="101533" y="101293"/>
                  </a:lnTo>
                  <a:lnTo>
                    <a:pt x="112120" y="104180"/>
                  </a:lnTo>
                  <a:lnTo>
                    <a:pt x="155187" y="119338"/>
                  </a:lnTo>
                  <a:lnTo>
                    <a:pt x="198015" y="144360"/>
                  </a:lnTo>
                  <a:lnTo>
                    <a:pt x="208842" y="152300"/>
                  </a:lnTo>
                  <a:lnTo>
                    <a:pt x="218225" y="159037"/>
                  </a:lnTo>
                  <a:lnTo>
                    <a:pt x="227849" y="166255"/>
                  </a:lnTo>
                  <a:lnTo>
                    <a:pt x="237233" y="173714"/>
                  </a:lnTo>
                  <a:lnTo>
                    <a:pt x="247578" y="181413"/>
                  </a:lnTo>
                  <a:lnTo>
                    <a:pt x="279097" y="203067"/>
                  </a:lnTo>
                  <a:lnTo>
                    <a:pt x="320962" y="226646"/>
                  </a:lnTo>
                  <a:lnTo>
                    <a:pt x="362827" y="243488"/>
                  </a:lnTo>
                  <a:lnTo>
                    <a:pt x="404932" y="253112"/>
                  </a:lnTo>
                  <a:lnTo>
                    <a:pt x="416481" y="255278"/>
                  </a:lnTo>
                  <a:lnTo>
                    <a:pt x="427789" y="256962"/>
                  </a:lnTo>
                  <a:lnTo>
                    <a:pt x="439338" y="258646"/>
                  </a:lnTo>
                  <a:lnTo>
                    <a:pt x="450887" y="260330"/>
                  </a:lnTo>
                  <a:lnTo>
                    <a:pt x="462436" y="262015"/>
                  </a:lnTo>
                  <a:lnTo>
                    <a:pt x="473984" y="263699"/>
                  </a:lnTo>
                  <a:lnTo>
                    <a:pt x="485533" y="265383"/>
                  </a:lnTo>
                  <a:lnTo>
                    <a:pt x="497082" y="266827"/>
                  </a:lnTo>
                  <a:lnTo>
                    <a:pt x="508631" y="268511"/>
                  </a:lnTo>
                  <a:lnTo>
                    <a:pt x="519218" y="268030"/>
                  </a:lnTo>
                  <a:lnTo>
                    <a:pt x="529563" y="267548"/>
                  </a:lnTo>
                  <a:lnTo>
                    <a:pt x="571428" y="252390"/>
                  </a:lnTo>
                  <a:lnTo>
                    <a:pt x="602947" y="227609"/>
                  </a:lnTo>
                  <a:lnTo>
                    <a:pt x="634466" y="192481"/>
                  </a:lnTo>
                  <a:lnTo>
                    <a:pt x="665744" y="147969"/>
                  </a:lnTo>
                  <a:lnTo>
                    <a:pt x="676330" y="131368"/>
                  </a:lnTo>
                  <a:lnTo>
                    <a:pt x="685714" y="116691"/>
                  </a:lnTo>
                  <a:lnTo>
                    <a:pt x="695338" y="101533"/>
                  </a:lnTo>
                  <a:lnTo>
                    <a:pt x="704721" y="86135"/>
                  </a:lnTo>
                  <a:lnTo>
                    <a:pt x="715308" y="72661"/>
                  </a:lnTo>
                  <a:lnTo>
                    <a:pt x="747548" y="37533"/>
                  </a:lnTo>
                  <a:lnTo>
                    <a:pt x="790616" y="13954"/>
                  </a:lnTo>
                  <a:lnTo>
                    <a:pt x="812030" y="10586"/>
                  </a:lnTo>
                  <a:lnTo>
                    <a:pt x="822616" y="8902"/>
                  </a:lnTo>
                  <a:lnTo>
                    <a:pt x="833443" y="8421"/>
                  </a:lnTo>
                  <a:lnTo>
                    <a:pt x="844030" y="7939"/>
                  </a:lnTo>
                  <a:lnTo>
                    <a:pt x="854616" y="7458"/>
                  </a:lnTo>
                  <a:lnTo>
                    <a:pt x="865202" y="6977"/>
                  </a:lnTo>
                  <a:lnTo>
                    <a:pt x="876030" y="6736"/>
                  </a:lnTo>
                  <a:lnTo>
                    <a:pt x="886616" y="6255"/>
                  </a:lnTo>
                  <a:lnTo>
                    <a:pt x="897443" y="5774"/>
                  </a:lnTo>
                  <a:lnTo>
                    <a:pt x="908270" y="5533"/>
                  </a:lnTo>
                  <a:lnTo>
                    <a:pt x="919097" y="5052"/>
                  </a:lnTo>
                  <a:lnTo>
                    <a:pt x="929924" y="4812"/>
                  </a:lnTo>
                  <a:lnTo>
                    <a:pt x="940511" y="4330"/>
                  </a:lnTo>
                  <a:lnTo>
                    <a:pt x="951338" y="4090"/>
                  </a:lnTo>
                  <a:lnTo>
                    <a:pt x="962165" y="3609"/>
                  </a:lnTo>
                  <a:lnTo>
                    <a:pt x="972992" y="3368"/>
                  </a:lnTo>
                  <a:lnTo>
                    <a:pt x="983819" y="3127"/>
                  </a:lnTo>
                  <a:lnTo>
                    <a:pt x="994646" y="2887"/>
                  </a:lnTo>
                  <a:lnTo>
                    <a:pt x="1005473" y="2646"/>
                  </a:lnTo>
                  <a:lnTo>
                    <a:pt x="1016541" y="2165"/>
                  </a:lnTo>
                  <a:lnTo>
                    <a:pt x="1027608" y="1924"/>
                  </a:lnTo>
                  <a:lnTo>
                    <a:pt x="1038676" y="1684"/>
                  </a:lnTo>
                  <a:lnTo>
                    <a:pt x="1049984" y="1443"/>
                  </a:lnTo>
                  <a:lnTo>
                    <a:pt x="1061052" y="1443"/>
                  </a:lnTo>
                  <a:lnTo>
                    <a:pt x="1072120" y="1203"/>
                  </a:lnTo>
                  <a:lnTo>
                    <a:pt x="1083187" y="962"/>
                  </a:lnTo>
                  <a:lnTo>
                    <a:pt x="1094496" y="721"/>
                  </a:lnTo>
                  <a:lnTo>
                    <a:pt x="1105563" y="721"/>
                  </a:lnTo>
                  <a:lnTo>
                    <a:pt x="1116631" y="481"/>
                  </a:lnTo>
                  <a:lnTo>
                    <a:pt x="1127939" y="481"/>
                  </a:lnTo>
                  <a:lnTo>
                    <a:pt x="1139007" y="240"/>
                  </a:lnTo>
                  <a:lnTo>
                    <a:pt x="1150075" y="240"/>
                  </a:lnTo>
                  <a:lnTo>
                    <a:pt x="1161142" y="240"/>
                  </a:lnTo>
                  <a:lnTo>
                    <a:pt x="1172451" y="0"/>
                  </a:lnTo>
                  <a:lnTo>
                    <a:pt x="1183518" y="0"/>
                  </a:lnTo>
                  <a:lnTo>
                    <a:pt x="1187368" y="0"/>
                  </a:lnTo>
                </a:path>
              </a:pathLst>
            </a:custGeom>
            <a:ln w="7218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08228" y="1007415"/>
              <a:ext cx="1187450" cy="351790"/>
            </a:xfrm>
            <a:custGeom>
              <a:avLst/>
              <a:gdLst/>
              <a:ahLst/>
              <a:cxnLst/>
              <a:rect l="l" t="t" r="r" b="b"/>
              <a:pathLst>
                <a:path w="1187450" h="351790">
                  <a:moveTo>
                    <a:pt x="0" y="278616"/>
                  </a:moveTo>
                  <a:lnTo>
                    <a:pt x="101533" y="278616"/>
                  </a:lnTo>
                  <a:lnTo>
                    <a:pt x="101533" y="220631"/>
                  </a:lnTo>
                  <a:lnTo>
                    <a:pt x="208842" y="220631"/>
                  </a:lnTo>
                  <a:lnTo>
                    <a:pt x="208842" y="278616"/>
                  </a:lnTo>
                  <a:lnTo>
                    <a:pt x="218225" y="278616"/>
                  </a:lnTo>
                  <a:lnTo>
                    <a:pt x="227849" y="278616"/>
                  </a:lnTo>
                  <a:lnTo>
                    <a:pt x="237233" y="278616"/>
                  </a:lnTo>
                  <a:lnTo>
                    <a:pt x="237233" y="305082"/>
                  </a:lnTo>
                  <a:lnTo>
                    <a:pt x="247578" y="305082"/>
                  </a:lnTo>
                  <a:lnTo>
                    <a:pt x="404932" y="305082"/>
                  </a:lnTo>
                  <a:lnTo>
                    <a:pt x="404932" y="278616"/>
                  </a:lnTo>
                  <a:lnTo>
                    <a:pt x="508631" y="278616"/>
                  </a:lnTo>
                  <a:lnTo>
                    <a:pt x="508631" y="351759"/>
                  </a:lnTo>
                  <a:lnTo>
                    <a:pt x="676330" y="351759"/>
                  </a:lnTo>
                  <a:lnTo>
                    <a:pt x="676330" y="278616"/>
                  </a:lnTo>
                  <a:lnTo>
                    <a:pt x="685714" y="278616"/>
                  </a:lnTo>
                  <a:lnTo>
                    <a:pt x="695338" y="278616"/>
                  </a:lnTo>
                  <a:lnTo>
                    <a:pt x="704721" y="278616"/>
                  </a:lnTo>
                  <a:lnTo>
                    <a:pt x="704721" y="0"/>
                  </a:lnTo>
                  <a:lnTo>
                    <a:pt x="812030" y="0"/>
                  </a:lnTo>
                  <a:lnTo>
                    <a:pt x="812030" y="278616"/>
                  </a:lnTo>
                  <a:lnTo>
                    <a:pt x="1183518" y="278616"/>
                  </a:lnTo>
                  <a:lnTo>
                    <a:pt x="1187368" y="278616"/>
                  </a:lnTo>
                </a:path>
              </a:pathLst>
            </a:custGeom>
            <a:ln w="7218">
              <a:solidFill>
                <a:srgbClr val="7FF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48799" y="853190"/>
              <a:ext cx="1247140" cy="866140"/>
            </a:xfrm>
            <a:custGeom>
              <a:avLst/>
              <a:gdLst/>
              <a:ahLst/>
              <a:cxnLst/>
              <a:rect l="l" t="t" r="r" b="b"/>
              <a:pathLst>
                <a:path w="1247139" h="866139">
                  <a:moveTo>
                    <a:pt x="0" y="0"/>
                  </a:moveTo>
                  <a:lnTo>
                    <a:pt x="0" y="865684"/>
                  </a:lnTo>
                  <a:lnTo>
                    <a:pt x="1246796" y="865684"/>
                  </a:lnTo>
                  <a:lnTo>
                    <a:pt x="124679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389272" y="3369695"/>
            <a:ext cx="9334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60" dirty="0">
                <a:latin typeface="Arial"/>
                <a:cs typeface="Arial"/>
              </a:rPr>
              <a:t>7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10" dirty="0"/>
              <a:t>“Multipole”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5844" y="325614"/>
            <a:ext cx="4300220" cy="70802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55"/>
              </a:spcBef>
            </a:pPr>
            <a:r>
              <a:rPr sz="1100" dirty="0">
                <a:latin typeface="Arial"/>
                <a:cs typeface="Arial"/>
              </a:rPr>
              <a:t>HRS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multipole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corrector,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viewed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direction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reference </a:t>
            </a:r>
            <a:r>
              <a:rPr sz="1100" dirty="0">
                <a:latin typeface="Arial"/>
                <a:cs typeface="Arial"/>
              </a:rPr>
              <a:t>trajectory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(left),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3D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(right).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Inside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size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29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cm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by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5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cm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Each </a:t>
            </a:r>
            <a:r>
              <a:rPr sz="1100" dirty="0">
                <a:latin typeface="Arial"/>
                <a:cs typeface="Arial"/>
              </a:rPr>
              <a:t>electrode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Red</a:t>
            </a:r>
            <a:r>
              <a:rPr sz="1100" dirty="0">
                <a:latin typeface="Arial"/>
                <a:cs typeface="Arial"/>
              </a:rPr>
              <a:t>)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20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cm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length.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Typical </a:t>
            </a:r>
            <a:r>
              <a:rPr sz="1100" dirty="0">
                <a:latin typeface="Arial"/>
                <a:cs typeface="Arial"/>
              </a:rPr>
              <a:t>beam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used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far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is </a:t>
            </a:r>
            <a:r>
              <a:rPr sz="1100" dirty="0">
                <a:latin typeface="Arial"/>
                <a:cs typeface="Arial"/>
              </a:rPr>
              <a:t>coloured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00FF"/>
                </a:solidFill>
                <a:latin typeface="Arial"/>
                <a:cs typeface="Arial"/>
              </a:rPr>
              <a:t>Blue</a:t>
            </a:r>
            <a:r>
              <a:rPr sz="1100" dirty="0">
                <a:latin typeface="Arial"/>
                <a:cs typeface="Arial"/>
              </a:rPr>
              <a:t>.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Eventually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will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twice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this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width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(dotted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outline).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7828" y="1135446"/>
            <a:ext cx="4237355" cy="1310640"/>
            <a:chOff x="187828" y="1135446"/>
            <a:chExt cx="4237355" cy="13106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828" y="1611267"/>
              <a:ext cx="2110067" cy="8254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03995" y="1135446"/>
              <a:ext cx="2121007" cy="131024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0444" y="2566567"/>
            <a:ext cx="4365625" cy="70802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8100" marR="30480">
              <a:lnSpc>
                <a:spcPct val="102600"/>
              </a:lnSpc>
              <a:spcBef>
                <a:spcPts val="55"/>
              </a:spcBef>
            </a:pPr>
            <a:r>
              <a:rPr sz="1100" dirty="0">
                <a:latin typeface="Arial"/>
                <a:cs typeface="Arial"/>
              </a:rPr>
              <a:t>The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electrodes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according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algorithm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that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uses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the </a:t>
            </a:r>
            <a:r>
              <a:rPr sz="1100" dirty="0">
                <a:latin typeface="Arial"/>
                <a:cs typeface="Arial"/>
              </a:rPr>
              <a:t>emittance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mass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(rotated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90</a:t>
            </a:r>
            <a:r>
              <a:rPr sz="1200" i="1" baseline="27777" dirty="0">
                <a:latin typeface="Arial"/>
                <a:cs typeface="Arial"/>
              </a:rPr>
              <a:t>◦</a:t>
            </a:r>
            <a:r>
              <a:rPr sz="1200" i="1" spc="172" baseline="27777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phase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space).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No </a:t>
            </a:r>
            <a:r>
              <a:rPr sz="1100" spc="-10" dirty="0">
                <a:latin typeface="Arial"/>
                <a:cs typeface="Arial"/>
              </a:rPr>
              <a:t>decomposition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into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multipole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components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used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needed.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This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has </a:t>
            </a:r>
            <a:r>
              <a:rPr sz="1100" dirty="0">
                <a:latin typeface="Arial"/>
                <a:cs typeface="Arial"/>
              </a:rPr>
              <a:t>been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tested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with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success.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[TRIUMF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internal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note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TRI-BN-21-</a:t>
            </a:r>
            <a:r>
              <a:rPr sz="1100" spc="-25" dirty="0">
                <a:latin typeface="Arial"/>
                <a:cs typeface="Arial"/>
              </a:rPr>
              <a:t>15]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89272" y="3369695"/>
            <a:ext cx="9334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60" dirty="0">
                <a:latin typeface="Arial"/>
                <a:cs typeface="Arial"/>
              </a:rPr>
              <a:t>6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027" y="484556"/>
            <a:ext cx="4147782" cy="2238761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“Multipole”</a:t>
            </a:r>
            <a:r>
              <a:rPr spc="135" dirty="0"/>
              <a:t> </a:t>
            </a:r>
            <a:r>
              <a:rPr spc="-10" dirty="0"/>
              <a:t>tests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0444" y="320375"/>
            <a:ext cx="4324350" cy="633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0000FF"/>
                </a:solidFill>
                <a:latin typeface="Arial"/>
                <a:cs typeface="Arial"/>
              </a:rPr>
              <a:t>Measured</a:t>
            </a:r>
            <a:r>
              <a:rPr sz="1000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00FF"/>
                </a:solidFill>
                <a:latin typeface="Arial"/>
                <a:cs typeface="Arial"/>
              </a:rPr>
              <a:t>emittance</a:t>
            </a:r>
            <a:r>
              <a:rPr sz="1000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00FF"/>
                </a:solidFill>
                <a:latin typeface="Arial"/>
                <a:cs typeface="Arial"/>
              </a:rPr>
              <a:t>scans</a:t>
            </a:r>
            <a:r>
              <a:rPr sz="1000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00FF"/>
                </a:solidFill>
                <a:latin typeface="Arial"/>
                <a:cs typeface="Arial"/>
              </a:rPr>
              <a:t>at</a:t>
            </a:r>
            <a:r>
              <a:rPr sz="1000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00FF"/>
                </a:solidFill>
                <a:latin typeface="Arial"/>
                <a:cs typeface="Arial"/>
              </a:rPr>
              <a:t>the mass</a:t>
            </a:r>
            <a:r>
              <a:rPr sz="1000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00FF"/>
                </a:solidFill>
                <a:latin typeface="Arial"/>
                <a:cs typeface="Arial"/>
              </a:rPr>
              <a:t>slit</a:t>
            </a:r>
            <a:r>
              <a:rPr sz="1000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using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50" baseline="27777" dirty="0">
                <a:latin typeface="Adobe Heiti Std R"/>
                <a:cs typeface="Adobe Heiti Std R"/>
              </a:rPr>
              <a:t>39</a:t>
            </a:r>
            <a:r>
              <a:rPr sz="1000" dirty="0">
                <a:latin typeface="Arial"/>
                <a:cs typeface="Arial"/>
              </a:rPr>
              <a:t>K source.</a:t>
            </a:r>
            <a:r>
              <a:rPr sz="1000" spc="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this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test,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central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multipole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electrode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was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powered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5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volts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(left)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-</a:t>
            </a:r>
            <a:r>
              <a:rPr sz="1000" dirty="0">
                <a:latin typeface="Arial"/>
                <a:cs typeface="Arial"/>
              </a:rPr>
              <a:t>5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volts </a:t>
            </a:r>
            <a:r>
              <a:rPr sz="1000" dirty="0">
                <a:latin typeface="Arial"/>
                <a:cs typeface="Arial"/>
              </a:rPr>
              <a:t>(right).</a:t>
            </a:r>
            <a:r>
              <a:rPr sz="1000" spc="5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coloured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contours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are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from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emittance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scan,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Black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dots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are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a </a:t>
            </a:r>
            <a:r>
              <a:rPr sz="1000" spc="-35" dirty="0">
                <a:latin typeface="Cambria"/>
                <a:cs typeface="Cambria"/>
              </a:rPr>
              <a:t>ZGOUBI</a:t>
            </a:r>
            <a:r>
              <a:rPr sz="1000" spc="25" dirty="0">
                <a:latin typeface="Cambria"/>
                <a:cs typeface="Cambria"/>
              </a:rPr>
              <a:t> </a:t>
            </a:r>
            <a:r>
              <a:rPr sz="1000" dirty="0">
                <a:latin typeface="Arial"/>
                <a:cs typeface="Arial"/>
              </a:rPr>
              <a:t>simulation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using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initial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uniform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beam.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544" y="955855"/>
            <a:ext cx="4244400" cy="212223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25844" y="3090689"/>
            <a:ext cx="43522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0" dirty="0">
                <a:latin typeface="Arial"/>
                <a:cs typeface="Arial"/>
              </a:rPr>
              <a:t>[</a:t>
            </a:r>
            <a:r>
              <a:rPr sz="1000" spc="-20" dirty="0">
                <a:solidFill>
                  <a:srgbClr val="BF0000"/>
                </a:solidFill>
                <a:latin typeface="Arial"/>
                <a:cs typeface="Arial"/>
              </a:rPr>
              <a:t>O.</a:t>
            </a:r>
            <a:r>
              <a:rPr sz="1000" spc="-114" dirty="0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BF0000"/>
                </a:solidFill>
                <a:latin typeface="Arial"/>
                <a:cs typeface="Arial"/>
              </a:rPr>
              <a:t>Lailey</a:t>
            </a:r>
            <a:r>
              <a:rPr sz="1000" dirty="0">
                <a:latin typeface="Arial"/>
                <a:cs typeface="Arial"/>
              </a:rPr>
              <a:t>,</a:t>
            </a:r>
            <a:r>
              <a:rPr sz="1000" spc="-10" dirty="0">
                <a:latin typeface="Arial"/>
                <a:cs typeface="Arial"/>
              </a:rPr>
              <a:t> M.</a:t>
            </a:r>
            <a:r>
              <a:rPr sz="1000" spc="-11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Marchetto,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S.</a:t>
            </a:r>
            <a:r>
              <a:rPr sz="1000" spc="-11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Saminathan,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TRIUMF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internal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note</a:t>
            </a:r>
            <a:r>
              <a:rPr sz="1000" spc="-10" dirty="0">
                <a:latin typeface="Arial"/>
                <a:cs typeface="Arial"/>
              </a:rPr>
              <a:t> TRI-BN-21-</a:t>
            </a:r>
            <a:r>
              <a:rPr sz="1000" spc="-25" dirty="0">
                <a:latin typeface="Arial"/>
                <a:cs typeface="Arial"/>
              </a:rPr>
              <a:t>15]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89272" y="3369695"/>
            <a:ext cx="9334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60" dirty="0">
                <a:latin typeface="Arial"/>
                <a:cs typeface="Arial"/>
              </a:rPr>
              <a:t>5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“Multipole”</a:t>
            </a:r>
            <a:r>
              <a:rPr spc="135" dirty="0"/>
              <a:t> </a:t>
            </a:r>
            <a:r>
              <a:rPr dirty="0"/>
              <a:t>algorithm</a:t>
            </a:r>
            <a:r>
              <a:rPr spc="140" dirty="0"/>
              <a:t> </a:t>
            </a:r>
            <a:r>
              <a:rPr spc="-10" dirty="0"/>
              <a:t>development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0693" y="716456"/>
            <a:ext cx="2576195" cy="36385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55"/>
              </a:spcBef>
            </a:pPr>
            <a:r>
              <a:rPr sz="1100" dirty="0">
                <a:latin typeface="Arial"/>
                <a:cs typeface="Arial"/>
              </a:rPr>
              <a:t>Emittance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scan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i="1" dirty="0">
                <a:latin typeface="Meiryo UI"/>
                <a:cs typeface="Meiryo UI"/>
              </a:rPr>
              <a:t>→</a:t>
            </a:r>
            <a:r>
              <a:rPr sz="1100" i="1" spc="-95" dirty="0">
                <a:latin typeface="Meiryo UI"/>
                <a:cs typeface="Meiryo UI"/>
              </a:rPr>
              <a:t> </a:t>
            </a:r>
            <a:r>
              <a:rPr sz="1100" dirty="0">
                <a:latin typeface="Arial"/>
                <a:cs typeface="Arial"/>
              </a:rPr>
              <a:t>Locus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centring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error (black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curve)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i="1" dirty="0">
                <a:latin typeface="Meiryo UI"/>
                <a:cs typeface="Meiryo UI"/>
              </a:rPr>
              <a:t>→</a:t>
            </a:r>
            <a:r>
              <a:rPr sz="1100" i="1" spc="-90" dirty="0">
                <a:latin typeface="Meiryo UI"/>
                <a:cs typeface="Meiryo UI"/>
              </a:rPr>
              <a:t> </a:t>
            </a:r>
            <a:r>
              <a:rPr sz="1100" dirty="0">
                <a:latin typeface="Arial"/>
                <a:cs typeface="Arial"/>
              </a:rPr>
              <a:t>Set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electrode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voltages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129" y="1122546"/>
            <a:ext cx="2514348" cy="114212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956064" y="536675"/>
            <a:ext cx="1497965" cy="70802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55"/>
              </a:spcBef>
            </a:pPr>
            <a:r>
              <a:rPr sz="1100" dirty="0">
                <a:latin typeface="Arial"/>
                <a:cs typeface="Arial"/>
              </a:rPr>
              <a:t>There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19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electrode </a:t>
            </a:r>
            <a:r>
              <a:rPr sz="1100" dirty="0">
                <a:latin typeface="Arial"/>
                <a:cs typeface="Arial"/>
              </a:rPr>
              <a:t>pairs;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each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forms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0" dirty="0">
                <a:latin typeface="Arial"/>
                <a:cs typeface="Arial"/>
              </a:rPr>
              <a:t>a </a:t>
            </a:r>
            <a:r>
              <a:rPr sz="1100" dirty="0">
                <a:latin typeface="Arial"/>
                <a:cs typeface="Arial"/>
              </a:rPr>
              <a:t>“basis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function”.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(Only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50" dirty="0">
                <a:latin typeface="Arial"/>
                <a:cs typeface="Arial"/>
              </a:rPr>
              <a:t>3 </a:t>
            </a:r>
            <a:r>
              <a:rPr sz="1100" dirty="0">
                <a:latin typeface="Arial"/>
                <a:cs typeface="Arial"/>
              </a:rPr>
              <a:t>shown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here.)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79439" y="1261680"/>
            <a:ext cx="1491775" cy="118221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25844" y="2691617"/>
            <a:ext cx="41808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0" dirty="0">
                <a:latin typeface="Arial"/>
                <a:cs typeface="Arial"/>
              </a:rPr>
              <a:t>[</a:t>
            </a:r>
            <a:r>
              <a:rPr sz="1000" spc="-20" dirty="0">
                <a:solidFill>
                  <a:srgbClr val="BF0000"/>
                </a:solidFill>
                <a:latin typeface="Arial"/>
                <a:cs typeface="Arial"/>
              </a:rPr>
              <a:t>J.</a:t>
            </a:r>
            <a:r>
              <a:rPr sz="1000" spc="-114" dirty="0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BF0000"/>
                </a:solidFill>
                <a:latin typeface="Arial"/>
                <a:cs typeface="Arial"/>
              </a:rPr>
              <a:t>Kraan</a:t>
            </a:r>
            <a:r>
              <a:rPr sz="1000" dirty="0">
                <a:latin typeface="Arial"/>
                <a:cs typeface="Arial"/>
              </a:rPr>
              <a:t>, </a:t>
            </a:r>
            <a:r>
              <a:rPr sz="1000" spc="-10" dirty="0">
                <a:latin typeface="Arial"/>
                <a:cs typeface="Arial"/>
              </a:rPr>
              <a:t>S.</a:t>
            </a:r>
            <a:r>
              <a:rPr sz="1000" spc="-11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Saminathan, </a:t>
            </a:r>
            <a:r>
              <a:rPr sz="1000" spc="-70" dirty="0">
                <a:latin typeface="Arial"/>
                <a:cs typeface="Arial"/>
              </a:rPr>
              <a:t>T.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Planche, TRIUMF internal note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TRI-BN-22-</a:t>
            </a:r>
            <a:r>
              <a:rPr sz="1000" spc="-25" dirty="0">
                <a:latin typeface="Arial"/>
                <a:cs typeface="Arial"/>
              </a:rPr>
              <a:t>26]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89272" y="3369695"/>
            <a:ext cx="9334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60" dirty="0">
                <a:latin typeface="Arial"/>
                <a:cs typeface="Arial"/>
              </a:rPr>
              <a:t>4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467A51-48C0-FD6D-D7F2-2B90D52DF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9" y="2964109"/>
            <a:ext cx="4610100" cy="332259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Anomalous</a:t>
            </a:r>
            <a:r>
              <a:rPr spc="80" dirty="0"/>
              <a:t> </a:t>
            </a:r>
            <a:r>
              <a:rPr dirty="0"/>
              <a:t>emittance</a:t>
            </a:r>
            <a:r>
              <a:rPr spc="80" dirty="0"/>
              <a:t> </a:t>
            </a:r>
            <a:r>
              <a:rPr dirty="0"/>
              <a:t>growth:</a:t>
            </a:r>
            <a:r>
              <a:rPr spc="190" dirty="0"/>
              <a:t> </a:t>
            </a:r>
            <a:r>
              <a:rPr dirty="0"/>
              <a:t>found</a:t>
            </a:r>
            <a:r>
              <a:rPr spc="85" dirty="0"/>
              <a:t> </a:t>
            </a:r>
            <a:r>
              <a:rPr dirty="0"/>
              <a:t>and</a:t>
            </a:r>
            <a:r>
              <a:rPr spc="80" dirty="0"/>
              <a:t> </a:t>
            </a:r>
            <a:r>
              <a:rPr spc="-10" dirty="0"/>
              <a:t>cured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455" y="585546"/>
            <a:ext cx="1194133" cy="20422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9274" y="565161"/>
            <a:ext cx="1296336" cy="127683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25130" y="1843397"/>
            <a:ext cx="1737995" cy="825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ts val="700"/>
              </a:lnSpc>
              <a:spcBef>
                <a:spcPts val="135"/>
              </a:spcBef>
            </a:pPr>
            <a:r>
              <a:rPr sz="600" spc="-10" dirty="0">
                <a:latin typeface="Arial"/>
                <a:cs typeface="Arial"/>
              </a:rPr>
              <a:t>Above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is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emittance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at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object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slit.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On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the</a:t>
            </a:r>
            <a:r>
              <a:rPr sz="600" spc="-10" dirty="0">
                <a:latin typeface="Arial"/>
                <a:cs typeface="Arial"/>
              </a:rPr>
              <a:t> right-</a:t>
            </a:r>
            <a:r>
              <a:rPr sz="600" dirty="0">
                <a:latin typeface="Arial"/>
                <a:cs typeface="Arial"/>
              </a:rPr>
              <a:t>top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is</a:t>
            </a:r>
            <a:r>
              <a:rPr sz="600" spc="50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resulting </a:t>
            </a:r>
            <a:r>
              <a:rPr sz="600" dirty="0">
                <a:latin typeface="Arial"/>
                <a:cs typeface="Arial"/>
              </a:rPr>
              <a:t>image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at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mass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slit.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FWHM=0.165mm.On</a:t>
            </a:r>
            <a:r>
              <a:rPr sz="600" spc="50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the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right-</a:t>
            </a:r>
            <a:r>
              <a:rPr sz="600" dirty="0">
                <a:latin typeface="Arial"/>
                <a:cs typeface="Arial"/>
              </a:rPr>
              <a:t>bottom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is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after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correcting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an</a:t>
            </a:r>
            <a:r>
              <a:rPr sz="600" spc="-10" dirty="0">
                <a:latin typeface="Arial"/>
                <a:cs typeface="Arial"/>
              </a:rPr>
              <a:t> offending</a:t>
            </a:r>
            <a:r>
              <a:rPr sz="600" spc="50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60Hz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ripple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in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extraction power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supply.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ts val="670"/>
              </a:lnSpc>
            </a:pPr>
            <a:r>
              <a:rPr sz="600" spc="-10" dirty="0">
                <a:latin typeface="Arial"/>
                <a:cs typeface="Arial"/>
              </a:rPr>
              <a:t>FWHM=0.120mm.</a:t>
            </a: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00">
              <a:latin typeface="Arial"/>
              <a:cs typeface="Arial"/>
            </a:endParaRPr>
          </a:p>
          <a:p>
            <a:pPr marL="12700" marR="42545">
              <a:lnSpc>
                <a:spcPts val="700"/>
              </a:lnSpc>
            </a:pPr>
            <a:r>
              <a:rPr sz="600" dirty="0">
                <a:latin typeface="Arial"/>
                <a:cs typeface="Arial"/>
              </a:rPr>
              <a:t>The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beam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energy,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Comic Sans MS"/>
                <a:cs typeface="Comic Sans MS"/>
              </a:rPr>
              <a:t>30</a:t>
            </a:r>
            <a:r>
              <a:rPr sz="600" spc="-80" dirty="0">
                <a:latin typeface="Comic Sans MS"/>
                <a:cs typeface="Comic Sans MS"/>
              </a:rPr>
              <a:t> </a:t>
            </a:r>
            <a:r>
              <a:rPr sz="600" spc="-25" dirty="0">
                <a:latin typeface="Arial"/>
                <a:cs typeface="Arial"/>
              </a:rPr>
              <a:t>keV,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times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extra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beam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width</a:t>
            </a:r>
            <a:r>
              <a:rPr sz="600" spc="50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of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Comic Sans MS"/>
                <a:cs typeface="Comic Sans MS"/>
              </a:rPr>
              <a:t>0</a:t>
            </a:r>
            <a:r>
              <a:rPr sz="600" i="1" dirty="0">
                <a:latin typeface="Georgia"/>
                <a:cs typeface="Georgia"/>
              </a:rPr>
              <a:t>.</a:t>
            </a:r>
            <a:r>
              <a:rPr sz="600" dirty="0">
                <a:latin typeface="Comic Sans MS"/>
                <a:cs typeface="Comic Sans MS"/>
              </a:rPr>
              <a:t>045</a:t>
            </a:r>
            <a:r>
              <a:rPr sz="600" spc="-70" dirty="0">
                <a:latin typeface="Comic Sans MS"/>
                <a:cs typeface="Comic Sans MS"/>
              </a:rPr>
              <a:t> </a:t>
            </a:r>
            <a:r>
              <a:rPr sz="600" dirty="0">
                <a:latin typeface="Arial"/>
                <a:cs typeface="Arial"/>
              </a:rPr>
              <a:t>mm,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divided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by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dispersion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of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Comic Sans MS"/>
                <a:cs typeface="Comic Sans MS"/>
              </a:rPr>
              <a:t>2</a:t>
            </a:r>
            <a:r>
              <a:rPr sz="600" i="1" dirty="0">
                <a:latin typeface="Georgia"/>
                <a:cs typeface="Georgia"/>
              </a:rPr>
              <a:t>.</a:t>
            </a:r>
            <a:r>
              <a:rPr sz="600" dirty="0">
                <a:latin typeface="Comic Sans MS"/>
                <a:cs typeface="Comic Sans MS"/>
              </a:rPr>
              <a:t>4</a:t>
            </a:r>
            <a:r>
              <a:rPr sz="600" spc="-65" dirty="0">
                <a:latin typeface="Comic Sans MS"/>
                <a:cs typeface="Comic Sans MS"/>
              </a:rPr>
              <a:t> </a:t>
            </a:r>
            <a:r>
              <a:rPr sz="600" spc="-50" dirty="0">
                <a:latin typeface="Arial"/>
                <a:cs typeface="Arial"/>
              </a:rPr>
              <a:t>m</a:t>
            </a:r>
            <a:r>
              <a:rPr sz="600" spc="50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implies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peak-to-</a:t>
            </a:r>
            <a:r>
              <a:rPr sz="600" dirty="0">
                <a:latin typeface="Arial"/>
                <a:cs typeface="Arial"/>
              </a:rPr>
              <a:t>peak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ripple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of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dirty="0">
                <a:latin typeface="Comic Sans MS"/>
                <a:cs typeface="Comic Sans MS"/>
              </a:rPr>
              <a:t>0</a:t>
            </a:r>
            <a:r>
              <a:rPr sz="600" i="1" dirty="0">
                <a:latin typeface="Georgia"/>
                <a:cs typeface="Georgia"/>
              </a:rPr>
              <a:t>.</a:t>
            </a:r>
            <a:r>
              <a:rPr sz="600" dirty="0">
                <a:latin typeface="Comic Sans MS"/>
                <a:cs typeface="Comic Sans MS"/>
              </a:rPr>
              <a:t>56</a:t>
            </a:r>
            <a:r>
              <a:rPr sz="600" spc="-70" dirty="0">
                <a:latin typeface="Comic Sans MS"/>
                <a:cs typeface="Comic Sans MS"/>
              </a:rPr>
              <a:t> </a:t>
            </a:r>
            <a:r>
              <a:rPr sz="600" spc="-10" dirty="0">
                <a:latin typeface="Arial"/>
                <a:cs typeface="Arial"/>
              </a:rPr>
              <a:t>Volt.</a:t>
            </a:r>
            <a:endParaRPr sz="6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9439" y="339141"/>
            <a:ext cx="1299225" cy="254184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25844" y="2906247"/>
            <a:ext cx="427736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2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N.B.: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These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show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total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divergence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Times New Roman"/>
                <a:cs typeface="Times New Roman"/>
              </a:rPr>
              <a:t>2</a:t>
            </a:r>
            <a:r>
              <a:rPr sz="1000" i="1" dirty="0">
                <a:latin typeface="Georgia"/>
                <a:cs typeface="Georgia"/>
              </a:rPr>
              <a:t>θ</a:t>
            </a:r>
            <a:r>
              <a:rPr sz="1000" i="1" spc="35" dirty="0">
                <a:latin typeface="Georgia"/>
                <a:cs typeface="Georgia"/>
              </a:rPr>
              <a:t> </a:t>
            </a:r>
            <a:r>
              <a:rPr sz="1000" i="1" spc="-40" dirty="0">
                <a:latin typeface="Meiryo UI"/>
                <a:cs typeface="Meiryo UI"/>
              </a:rPr>
              <a:t>∼</a:t>
            </a:r>
            <a:r>
              <a:rPr sz="1000" i="1" spc="-65" dirty="0">
                <a:latin typeface="Meiryo UI"/>
                <a:cs typeface="Meiryo UI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80</a:t>
            </a:r>
            <a:r>
              <a:rPr sz="1000" spc="-8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mrad,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so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(eq.</a:t>
            </a:r>
            <a:r>
              <a:rPr sz="1000" spc="-114" dirty="0"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009FDF"/>
                </a:solidFill>
                <a:latin typeface="Arial"/>
                <a:cs typeface="Arial"/>
                <a:hlinkClick r:id="rId5" action="ppaction://hlinksldjump"/>
              </a:rPr>
              <a:t>1</a:t>
            </a:r>
            <a:r>
              <a:rPr sz="1000" spc="-25" dirty="0">
                <a:latin typeface="Arial"/>
                <a:cs typeface="Arial"/>
              </a:rPr>
              <a:t>)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200"/>
              </a:lnSpc>
            </a:pPr>
            <a:r>
              <a:rPr sz="1000" i="1" spc="135" dirty="0">
                <a:latin typeface="Meiryo UI"/>
                <a:cs typeface="Meiryo UI"/>
              </a:rPr>
              <a:t>F</a:t>
            </a:r>
            <a:r>
              <a:rPr sz="1000" i="1" spc="35" dirty="0">
                <a:latin typeface="Meiryo UI"/>
                <a:cs typeface="Meiryo UI"/>
              </a:rPr>
              <a:t> </a:t>
            </a:r>
            <a:r>
              <a:rPr sz="1000" spc="204" dirty="0">
                <a:latin typeface="Times New Roman"/>
                <a:cs typeface="Times New Roman"/>
              </a:rPr>
              <a:t>=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2</a:t>
            </a:r>
            <a:r>
              <a:rPr sz="1000" i="1" spc="-10" dirty="0">
                <a:latin typeface="Georgia"/>
                <a:cs typeface="Georgia"/>
              </a:rPr>
              <a:t>.</a:t>
            </a:r>
            <a:r>
              <a:rPr sz="1000" spc="-10" dirty="0">
                <a:latin typeface="Times New Roman"/>
                <a:cs typeface="Times New Roman"/>
              </a:rPr>
              <a:t>4</a:t>
            </a:r>
            <a:r>
              <a:rPr sz="1000" spc="-8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m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i="1" spc="-40" dirty="0">
                <a:latin typeface="Meiryo UI"/>
                <a:cs typeface="Meiryo UI"/>
              </a:rPr>
              <a:t>×</a:t>
            </a:r>
            <a:r>
              <a:rPr sz="1000" i="1" spc="-114" dirty="0">
                <a:latin typeface="Meiryo UI"/>
                <a:cs typeface="Meiryo UI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40</a:t>
            </a:r>
            <a:r>
              <a:rPr sz="1000" spc="-8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mrad</a:t>
            </a:r>
            <a:r>
              <a:rPr sz="1000" i="1" dirty="0">
                <a:latin typeface="Georgia"/>
                <a:cs typeface="Georgia"/>
              </a:rPr>
              <a:t>/</a:t>
            </a:r>
            <a:r>
              <a:rPr sz="1000" dirty="0">
                <a:latin typeface="Times New Roman"/>
                <a:cs typeface="Times New Roman"/>
              </a:rPr>
              <a:t>2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204" dirty="0">
                <a:latin typeface="Times New Roman"/>
                <a:cs typeface="Times New Roman"/>
              </a:rPr>
              <a:t>=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48000</a:t>
            </a:r>
            <a:r>
              <a:rPr sz="1000" spc="-8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Georgia"/>
                <a:cs typeface="Georgia"/>
              </a:rPr>
              <a:t>µ</a:t>
            </a:r>
            <a:r>
              <a:rPr sz="1000" dirty="0">
                <a:latin typeface="Arial"/>
                <a:cs typeface="Arial"/>
              </a:rPr>
              <a:t>m; about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half the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HRS’s</a:t>
            </a:r>
            <a:r>
              <a:rPr sz="1000" dirty="0">
                <a:latin typeface="Arial"/>
                <a:cs typeface="Arial"/>
              </a:rPr>
              <a:t> ulitmate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capability.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6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6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6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6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89272" y="3369695"/>
            <a:ext cx="9334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60" dirty="0">
                <a:latin typeface="Arial"/>
                <a:cs typeface="Arial"/>
              </a:rPr>
              <a:t>3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5B4225-E670-55DA-4AF4-EE182D321C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5359"/>
            <a:ext cx="4610100" cy="362279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>
                <a:latin typeface="Cambria"/>
                <a:cs typeface="Cambria"/>
              </a:rPr>
              <a:t>COSY-</a:t>
            </a:r>
            <a:r>
              <a:rPr i="1" dirty="0">
                <a:latin typeface="Meiryo UI"/>
                <a:cs typeface="Meiryo UI"/>
              </a:rPr>
              <a:t>∞ </a:t>
            </a:r>
            <a:r>
              <a:rPr dirty="0"/>
              <a:t>Simulations:</a:t>
            </a:r>
            <a:r>
              <a:rPr spc="200" dirty="0"/>
              <a:t> </a:t>
            </a:r>
            <a:r>
              <a:rPr dirty="0"/>
              <a:t>Resolution</a:t>
            </a:r>
            <a:r>
              <a:rPr spc="85" dirty="0"/>
              <a:t> </a:t>
            </a:r>
            <a:r>
              <a:rPr dirty="0"/>
              <a:t>and</a:t>
            </a:r>
            <a:r>
              <a:rPr spc="85" dirty="0"/>
              <a:t> </a:t>
            </a:r>
            <a:r>
              <a:rPr spc="-10" dirty="0"/>
              <a:t>Transmission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806" y="1588712"/>
            <a:ext cx="9842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0.5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0343" y="1588712"/>
            <a:ext cx="4889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0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5003" y="1588712"/>
            <a:ext cx="8318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0.5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93965" y="1588712"/>
            <a:ext cx="4889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1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98625" y="1588712"/>
            <a:ext cx="8318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1.5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0406" y="1546693"/>
            <a:ext cx="121285" cy="1225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375"/>
              </a:lnSpc>
              <a:spcBef>
                <a:spcPts val="110"/>
              </a:spcBef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10</a:t>
            </a:r>
            <a:endParaRPr sz="350">
              <a:latin typeface="Times New Roman"/>
              <a:cs typeface="Times New Roman"/>
            </a:endParaRPr>
          </a:p>
          <a:p>
            <a:pPr marL="69850">
              <a:lnSpc>
                <a:spcPts val="375"/>
              </a:lnSpc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1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44969" y="1681467"/>
            <a:ext cx="81915" cy="22860"/>
          </a:xfrm>
          <a:custGeom>
            <a:avLst/>
            <a:gdLst/>
            <a:ahLst/>
            <a:cxnLst/>
            <a:rect l="l" t="t" r="r" b="b"/>
            <a:pathLst>
              <a:path w="81915" h="22860">
                <a:moveTo>
                  <a:pt x="39484" y="20447"/>
                </a:moveTo>
                <a:lnTo>
                  <a:pt x="38354" y="20447"/>
                </a:lnTo>
                <a:lnTo>
                  <a:pt x="37414" y="20358"/>
                </a:lnTo>
                <a:lnTo>
                  <a:pt x="35928" y="20002"/>
                </a:lnTo>
                <a:lnTo>
                  <a:pt x="35547" y="19570"/>
                </a:lnTo>
                <a:lnTo>
                  <a:pt x="35547" y="5257"/>
                </a:lnTo>
                <a:lnTo>
                  <a:pt x="35293" y="4000"/>
                </a:lnTo>
                <a:lnTo>
                  <a:pt x="34213" y="1968"/>
                </a:lnTo>
                <a:lnTo>
                  <a:pt x="33426" y="1231"/>
                </a:lnTo>
                <a:lnTo>
                  <a:pt x="32385" y="749"/>
                </a:lnTo>
                <a:lnTo>
                  <a:pt x="31369" y="241"/>
                </a:lnTo>
                <a:lnTo>
                  <a:pt x="30099" y="0"/>
                </a:lnTo>
                <a:lnTo>
                  <a:pt x="27038" y="0"/>
                </a:lnTo>
                <a:lnTo>
                  <a:pt x="21348" y="4724"/>
                </a:lnTo>
                <a:lnTo>
                  <a:pt x="20701" y="1574"/>
                </a:lnTo>
                <a:lnTo>
                  <a:pt x="18440" y="0"/>
                </a:lnTo>
                <a:lnTo>
                  <a:pt x="13017" y="0"/>
                </a:lnTo>
                <a:lnTo>
                  <a:pt x="11569" y="457"/>
                </a:lnTo>
                <a:lnTo>
                  <a:pt x="10236" y="1384"/>
                </a:lnTo>
                <a:lnTo>
                  <a:pt x="8915" y="2298"/>
                </a:lnTo>
                <a:lnTo>
                  <a:pt x="7937" y="3479"/>
                </a:lnTo>
                <a:lnTo>
                  <a:pt x="7277" y="4902"/>
                </a:lnTo>
                <a:lnTo>
                  <a:pt x="7277" y="0"/>
                </a:lnTo>
                <a:lnTo>
                  <a:pt x="0" y="571"/>
                </a:lnTo>
                <a:lnTo>
                  <a:pt x="0" y="2311"/>
                </a:lnTo>
                <a:lnTo>
                  <a:pt x="1041" y="2311"/>
                </a:lnTo>
                <a:lnTo>
                  <a:pt x="1816" y="2362"/>
                </a:lnTo>
                <a:lnTo>
                  <a:pt x="2832" y="2540"/>
                </a:lnTo>
                <a:lnTo>
                  <a:pt x="3213" y="2794"/>
                </a:lnTo>
                <a:lnTo>
                  <a:pt x="3479" y="3213"/>
                </a:lnTo>
                <a:lnTo>
                  <a:pt x="3784" y="3594"/>
                </a:lnTo>
                <a:lnTo>
                  <a:pt x="3937" y="4241"/>
                </a:lnTo>
                <a:lnTo>
                  <a:pt x="3937" y="19570"/>
                </a:lnTo>
                <a:lnTo>
                  <a:pt x="3556" y="20002"/>
                </a:lnTo>
                <a:lnTo>
                  <a:pt x="2070" y="20358"/>
                </a:lnTo>
                <a:lnTo>
                  <a:pt x="1130" y="20447"/>
                </a:lnTo>
                <a:lnTo>
                  <a:pt x="0" y="20447"/>
                </a:lnTo>
                <a:lnTo>
                  <a:pt x="0" y="22237"/>
                </a:lnTo>
                <a:lnTo>
                  <a:pt x="11480" y="22237"/>
                </a:lnTo>
                <a:lnTo>
                  <a:pt x="11480" y="20447"/>
                </a:lnTo>
                <a:lnTo>
                  <a:pt x="10350" y="20447"/>
                </a:lnTo>
                <a:lnTo>
                  <a:pt x="9410" y="20358"/>
                </a:lnTo>
                <a:lnTo>
                  <a:pt x="7950" y="20002"/>
                </a:lnTo>
                <a:lnTo>
                  <a:pt x="7594" y="19570"/>
                </a:lnTo>
                <a:lnTo>
                  <a:pt x="7594" y="6972"/>
                </a:lnTo>
                <a:lnTo>
                  <a:pt x="8216" y="5207"/>
                </a:lnTo>
                <a:lnTo>
                  <a:pt x="10718" y="2108"/>
                </a:lnTo>
                <a:lnTo>
                  <a:pt x="12331" y="1333"/>
                </a:lnTo>
                <a:lnTo>
                  <a:pt x="15748" y="1333"/>
                </a:lnTo>
                <a:lnTo>
                  <a:pt x="16725" y="1854"/>
                </a:lnTo>
                <a:lnTo>
                  <a:pt x="17678" y="3937"/>
                </a:lnTo>
                <a:lnTo>
                  <a:pt x="17907" y="5283"/>
                </a:lnTo>
                <a:lnTo>
                  <a:pt x="17907" y="19570"/>
                </a:lnTo>
                <a:lnTo>
                  <a:pt x="17538" y="20002"/>
                </a:lnTo>
                <a:lnTo>
                  <a:pt x="16052" y="20358"/>
                </a:lnTo>
                <a:lnTo>
                  <a:pt x="15113" y="20447"/>
                </a:lnTo>
                <a:lnTo>
                  <a:pt x="13982" y="20447"/>
                </a:lnTo>
                <a:lnTo>
                  <a:pt x="13982" y="22237"/>
                </a:lnTo>
                <a:lnTo>
                  <a:pt x="25501" y="22237"/>
                </a:lnTo>
                <a:lnTo>
                  <a:pt x="25501" y="20447"/>
                </a:lnTo>
                <a:lnTo>
                  <a:pt x="24345" y="20447"/>
                </a:lnTo>
                <a:lnTo>
                  <a:pt x="23393" y="20358"/>
                </a:lnTo>
                <a:lnTo>
                  <a:pt x="22644" y="20180"/>
                </a:lnTo>
                <a:lnTo>
                  <a:pt x="21932" y="20002"/>
                </a:lnTo>
                <a:lnTo>
                  <a:pt x="21577" y="19570"/>
                </a:lnTo>
                <a:lnTo>
                  <a:pt x="21577" y="6972"/>
                </a:lnTo>
                <a:lnTo>
                  <a:pt x="22199" y="5207"/>
                </a:lnTo>
                <a:lnTo>
                  <a:pt x="24701" y="2108"/>
                </a:lnTo>
                <a:lnTo>
                  <a:pt x="26289" y="1333"/>
                </a:lnTo>
                <a:lnTo>
                  <a:pt x="29718" y="1333"/>
                </a:lnTo>
                <a:lnTo>
                  <a:pt x="30708" y="1854"/>
                </a:lnTo>
                <a:lnTo>
                  <a:pt x="31178" y="2895"/>
                </a:lnTo>
                <a:lnTo>
                  <a:pt x="31648" y="3911"/>
                </a:lnTo>
                <a:lnTo>
                  <a:pt x="31889" y="5245"/>
                </a:lnTo>
                <a:lnTo>
                  <a:pt x="31889" y="19570"/>
                </a:lnTo>
                <a:lnTo>
                  <a:pt x="31521" y="20002"/>
                </a:lnTo>
                <a:lnTo>
                  <a:pt x="30035" y="20358"/>
                </a:lnTo>
                <a:lnTo>
                  <a:pt x="29095" y="20447"/>
                </a:lnTo>
                <a:lnTo>
                  <a:pt x="27965" y="20447"/>
                </a:lnTo>
                <a:lnTo>
                  <a:pt x="27965" y="22237"/>
                </a:lnTo>
                <a:lnTo>
                  <a:pt x="39484" y="22237"/>
                </a:lnTo>
                <a:lnTo>
                  <a:pt x="39484" y="20447"/>
                </a:lnTo>
                <a:close/>
              </a:path>
              <a:path w="81915" h="22860">
                <a:moveTo>
                  <a:pt x="81407" y="20447"/>
                </a:moveTo>
                <a:lnTo>
                  <a:pt x="80276" y="20447"/>
                </a:lnTo>
                <a:lnTo>
                  <a:pt x="79336" y="20358"/>
                </a:lnTo>
                <a:lnTo>
                  <a:pt x="77851" y="20002"/>
                </a:lnTo>
                <a:lnTo>
                  <a:pt x="77482" y="19570"/>
                </a:lnTo>
                <a:lnTo>
                  <a:pt x="77482" y="5257"/>
                </a:lnTo>
                <a:lnTo>
                  <a:pt x="77203" y="4000"/>
                </a:lnTo>
                <a:lnTo>
                  <a:pt x="76136" y="1968"/>
                </a:lnTo>
                <a:lnTo>
                  <a:pt x="75349" y="1231"/>
                </a:lnTo>
                <a:lnTo>
                  <a:pt x="74307" y="749"/>
                </a:lnTo>
                <a:lnTo>
                  <a:pt x="73291" y="241"/>
                </a:lnTo>
                <a:lnTo>
                  <a:pt x="72034" y="0"/>
                </a:lnTo>
                <a:lnTo>
                  <a:pt x="68961" y="0"/>
                </a:lnTo>
                <a:lnTo>
                  <a:pt x="67538" y="444"/>
                </a:lnTo>
                <a:lnTo>
                  <a:pt x="64935" y="2197"/>
                </a:lnTo>
                <a:lnTo>
                  <a:pt x="63957" y="3327"/>
                </a:lnTo>
                <a:lnTo>
                  <a:pt x="63271" y="4724"/>
                </a:lnTo>
                <a:lnTo>
                  <a:pt x="62623" y="1574"/>
                </a:lnTo>
                <a:lnTo>
                  <a:pt x="60350" y="0"/>
                </a:lnTo>
                <a:lnTo>
                  <a:pt x="54940" y="0"/>
                </a:lnTo>
                <a:lnTo>
                  <a:pt x="49199" y="4902"/>
                </a:lnTo>
                <a:lnTo>
                  <a:pt x="49199" y="0"/>
                </a:lnTo>
                <a:lnTo>
                  <a:pt x="41922" y="571"/>
                </a:lnTo>
                <a:lnTo>
                  <a:pt x="41922" y="2311"/>
                </a:lnTo>
                <a:lnTo>
                  <a:pt x="42964" y="2311"/>
                </a:lnTo>
                <a:lnTo>
                  <a:pt x="43738" y="2362"/>
                </a:lnTo>
                <a:lnTo>
                  <a:pt x="44754" y="2540"/>
                </a:lnTo>
                <a:lnTo>
                  <a:pt x="45135" y="2794"/>
                </a:lnTo>
                <a:lnTo>
                  <a:pt x="45415" y="3213"/>
                </a:lnTo>
                <a:lnTo>
                  <a:pt x="45707" y="3594"/>
                </a:lnTo>
                <a:lnTo>
                  <a:pt x="45859" y="4241"/>
                </a:lnTo>
                <a:lnTo>
                  <a:pt x="45859" y="19570"/>
                </a:lnTo>
                <a:lnTo>
                  <a:pt x="45478" y="20002"/>
                </a:lnTo>
                <a:lnTo>
                  <a:pt x="43992" y="20358"/>
                </a:lnTo>
                <a:lnTo>
                  <a:pt x="43053" y="20447"/>
                </a:lnTo>
                <a:lnTo>
                  <a:pt x="41922" y="20447"/>
                </a:lnTo>
                <a:lnTo>
                  <a:pt x="41922" y="22237"/>
                </a:lnTo>
                <a:lnTo>
                  <a:pt x="53403" y="22237"/>
                </a:lnTo>
                <a:lnTo>
                  <a:pt x="53403" y="20447"/>
                </a:lnTo>
                <a:lnTo>
                  <a:pt x="52273" y="20447"/>
                </a:lnTo>
                <a:lnTo>
                  <a:pt x="51333" y="20358"/>
                </a:lnTo>
                <a:lnTo>
                  <a:pt x="49872" y="20002"/>
                </a:lnTo>
                <a:lnTo>
                  <a:pt x="49517" y="19570"/>
                </a:lnTo>
                <a:lnTo>
                  <a:pt x="49517" y="6972"/>
                </a:lnTo>
                <a:lnTo>
                  <a:pt x="50139" y="5207"/>
                </a:lnTo>
                <a:lnTo>
                  <a:pt x="52641" y="2108"/>
                </a:lnTo>
                <a:lnTo>
                  <a:pt x="54254" y="1333"/>
                </a:lnTo>
                <a:lnTo>
                  <a:pt x="57683" y="1333"/>
                </a:lnTo>
                <a:lnTo>
                  <a:pt x="58648" y="1854"/>
                </a:lnTo>
                <a:lnTo>
                  <a:pt x="59601" y="3937"/>
                </a:lnTo>
                <a:lnTo>
                  <a:pt x="59829" y="5283"/>
                </a:lnTo>
                <a:lnTo>
                  <a:pt x="59829" y="19570"/>
                </a:lnTo>
                <a:lnTo>
                  <a:pt x="59461" y="20002"/>
                </a:lnTo>
                <a:lnTo>
                  <a:pt x="57975" y="20358"/>
                </a:lnTo>
                <a:lnTo>
                  <a:pt x="57035" y="20447"/>
                </a:lnTo>
                <a:lnTo>
                  <a:pt x="55905" y="20447"/>
                </a:lnTo>
                <a:lnTo>
                  <a:pt x="55905" y="22237"/>
                </a:lnTo>
                <a:lnTo>
                  <a:pt x="67424" y="22237"/>
                </a:lnTo>
                <a:lnTo>
                  <a:pt x="67424" y="20447"/>
                </a:lnTo>
                <a:lnTo>
                  <a:pt x="66268" y="20447"/>
                </a:lnTo>
                <a:lnTo>
                  <a:pt x="65316" y="20358"/>
                </a:lnTo>
                <a:lnTo>
                  <a:pt x="64566" y="20180"/>
                </a:lnTo>
                <a:lnTo>
                  <a:pt x="63855" y="20002"/>
                </a:lnTo>
                <a:lnTo>
                  <a:pt x="63500" y="19570"/>
                </a:lnTo>
                <a:lnTo>
                  <a:pt x="63500" y="6972"/>
                </a:lnTo>
                <a:lnTo>
                  <a:pt x="64122" y="5207"/>
                </a:lnTo>
                <a:lnTo>
                  <a:pt x="66624" y="2108"/>
                </a:lnTo>
                <a:lnTo>
                  <a:pt x="68224" y="1333"/>
                </a:lnTo>
                <a:lnTo>
                  <a:pt x="71640" y="1333"/>
                </a:lnTo>
                <a:lnTo>
                  <a:pt x="72618" y="1854"/>
                </a:lnTo>
                <a:lnTo>
                  <a:pt x="73101" y="2895"/>
                </a:lnTo>
                <a:lnTo>
                  <a:pt x="73583" y="3911"/>
                </a:lnTo>
                <a:lnTo>
                  <a:pt x="73812" y="5245"/>
                </a:lnTo>
                <a:lnTo>
                  <a:pt x="73812" y="19570"/>
                </a:lnTo>
                <a:lnTo>
                  <a:pt x="73444" y="20002"/>
                </a:lnTo>
                <a:lnTo>
                  <a:pt x="71958" y="20358"/>
                </a:lnTo>
                <a:lnTo>
                  <a:pt x="71018" y="20447"/>
                </a:lnTo>
                <a:lnTo>
                  <a:pt x="69888" y="20447"/>
                </a:lnTo>
                <a:lnTo>
                  <a:pt x="69888" y="22237"/>
                </a:lnTo>
                <a:lnTo>
                  <a:pt x="81407" y="22237"/>
                </a:lnTo>
                <a:lnTo>
                  <a:pt x="81407" y="20447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63273" y="1430071"/>
            <a:ext cx="63500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8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3273" y="1313449"/>
            <a:ext cx="63500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6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3273" y="1196827"/>
            <a:ext cx="63500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4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3273" y="1080204"/>
            <a:ext cx="63500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2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0423" y="963582"/>
            <a:ext cx="4889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0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0423" y="846960"/>
            <a:ext cx="4889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2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0423" y="730337"/>
            <a:ext cx="4889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4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0423" y="613715"/>
            <a:ext cx="4889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6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0423" y="497093"/>
            <a:ext cx="4889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8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57556" y="380471"/>
            <a:ext cx="7175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10</a:t>
            </a:r>
            <a:endParaRPr sz="350">
              <a:latin typeface="Times New Roman"/>
              <a:cs typeface="Times New Roman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539" y="950305"/>
            <a:ext cx="35462" cy="11183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0140" y="354757"/>
            <a:ext cx="1110484" cy="1235364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706613" y="448050"/>
            <a:ext cx="1313180" cy="113665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80"/>
              </a:spcBef>
            </a:pPr>
            <a:r>
              <a:rPr sz="900" dirty="0">
                <a:latin typeface="Arial"/>
                <a:cs typeface="Arial"/>
              </a:rPr>
              <a:t>At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left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is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the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result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at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the </a:t>
            </a:r>
            <a:r>
              <a:rPr sz="900" dirty="0">
                <a:latin typeface="Arial"/>
                <a:cs typeface="Arial"/>
              </a:rPr>
              <a:t>mass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slit:</a:t>
            </a:r>
            <a:r>
              <a:rPr sz="900" spc="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well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separated </a:t>
            </a:r>
            <a:r>
              <a:rPr sz="900" dirty="0">
                <a:latin typeface="Arial"/>
                <a:cs typeface="Arial"/>
              </a:rPr>
              <a:t>beam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at </a:t>
            </a:r>
            <a:r>
              <a:rPr sz="900" i="1" spc="155" dirty="0">
                <a:latin typeface="Verdana"/>
                <a:cs typeface="Verdana"/>
              </a:rPr>
              <a:t>R</a:t>
            </a:r>
            <a:r>
              <a:rPr sz="900" i="1" spc="-60" dirty="0">
                <a:latin typeface="Verdana"/>
                <a:cs typeface="Verdana"/>
              </a:rPr>
              <a:t> </a:t>
            </a:r>
            <a:r>
              <a:rPr sz="900" spc="195" dirty="0">
                <a:latin typeface="Times New Roman"/>
                <a:cs typeface="Times New Roman"/>
              </a:rPr>
              <a:t>=</a:t>
            </a:r>
            <a:r>
              <a:rPr sz="900" spc="3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20000</a:t>
            </a:r>
            <a:r>
              <a:rPr sz="900" dirty="0">
                <a:latin typeface="Arial"/>
                <a:cs typeface="Arial"/>
              </a:rPr>
              <a:t>.</a:t>
            </a:r>
            <a:r>
              <a:rPr sz="900" spc="55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The </a:t>
            </a:r>
            <a:r>
              <a:rPr sz="900" spc="-10" dirty="0">
                <a:latin typeface="Arial"/>
                <a:cs typeface="Arial"/>
              </a:rPr>
              <a:t>transmission</a:t>
            </a:r>
            <a:r>
              <a:rPr sz="900" spc="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of</a:t>
            </a:r>
            <a:r>
              <a:rPr sz="900" spc="20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the</a:t>
            </a:r>
            <a:r>
              <a:rPr sz="900" spc="500" dirty="0">
                <a:latin typeface="Arial"/>
                <a:cs typeface="Arial"/>
              </a:rPr>
              <a:t>   </a:t>
            </a:r>
            <a:r>
              <a:rPr sz="900" dirty="0">
                <a:latin typeface="Times New Roman"/>
                <a:cs typeface="Times New Roman"/>
              </a:rPr>
              <a:t>10</a:t>
            </a:r>
            <a:r>
              <a:rPr sz="900" spc="-60" dirty="0">
                <a:latin typeface="Times New Roman"/>
                <a:cs typeface="Times New Roman"/>
              </a:rPr>
              <a:t> </a:t>
            </a:r>
            <a:r>
              <a:rPr sz="900" i="1" dirty="0">
                <a:latin typeface="Calibri"/>
                <a:cs typeface="Calibri"/>
              </a:rPr>
              <a:t>πµ</a:t>
            </a:r>
            <a:r>
              <a:rPr sz="900" dirty="0">
                <a:latin typeface="Arial"/>
                <a:cs typeface="Arial"/>
              </a:rPr>
              <a:t>m</a:t>
            </a:r>
            <a:r>
              <a:rPr sz="900" spc="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beam</a:t>
            </a:r>
            <a:r>
              <a:rPr sz="900" spc="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is</a:t>
            </a:r>
            <a:r>
              <a:rPr sz="900" spc="20" dirty="0">
                <a:latin typeface="Arial"/>
                <a:cs typeface="Arial"/>
              </a:rPr>
              <a:t> </a:t>
            </a:r>
            <a:r>
              <a:rPr sz="900" dirty="0">
                <a:latin typeface="Times New Roman"/>
                <a:cs typeface="Times New Roman"/>
              </a:rPr>
              <a:t>26%</a:t>
            </a:r>
            <a:r>
              <a:rPr sz="900" dirty="0">
                <a:latin typeface="Arial"/>
                <a:cs typeface="Arial"/>
              </a:rPr>
              <a:t>.</a:t>
            </a:r>
            <a:r>
              <a:rPr sz="900" spc="90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For </a:t>
            </a:r>
            <a:r>
              <a:rPr sz="900" spc="-10" dirty="0">
                <a:latin typeface="Arial"/>
                <a:cs typeface="Arial"/>
              </a:rPr>
              <a:t>reference,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the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case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on</a:t>
            </a:r>
            <a:r>
              <a:rPr sz="900" spc="50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the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right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was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calculated </a:t>
            </a:r>
            <a:r>
              <a:rPr sz="900" dirty="0">
                <a:latin typeface="Arial"/>
                <a:cs typeface="Arial"/>
              </a:rPr>
              <a:t>for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multipole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OFF.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03304" y="1536945"/>
            <a:ext cx="277495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98120" algn="l"/>
              </a:tabLst>
            </a:pPr>
            <a:r>
              <a:rPr sz="30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00" spc="-50" dirty="0">
                <a:solidFill>
                  <a:srgbClr val="252525"/>
                </a:solidFill>
                <a:latin typeface="Times New Roman"/>
                <a:cs typeface="Times New Roman"/>
              </a:rPr>
              <a:t>1</a:t>
            </a:r>
            <a:r>
              <a:rPr sz="300" dirty="0">
                <a:solidFill>
                  <a:srgbClr val="252525"/>
                </a:solidFill>
                <a:latin typeface="Times New Roman"/>
                <a:cs typeface="Times New Roman"/>
              </a:rPr>
              <a:t>	-</a:t>
            </a:r>
            <a:r>
              <a:rPr sz="300" spc="-25" dirty="0">
                <a:solidFill>
                  <a:srgbClr val="252525"/>
                </a:solidFill>
                <a:latin typeface="Times New Roman"/>
                <a:cs typeface="Times New Roman"/>
              </a:rPr>
              <a:t>0.5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14374" y="1536945"/>
            <a:ext cx="46355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" spc="-50" dirty="0">
                <a:solidFill>
                  <a:srgbClr val="252525"/>
                </a:solidFill>
                <a:latin typeface="Times New Roman"/>
                <a:cs typeface="Times New Roman"/>
              </a:rPr>
              <a:t>0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100421" y="1536945"/>
            <a:ext cx="77470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" spc="-25" dirty="0">
                <a:solidFill>
                  <a:srgbClr val="252525"/>
                </a:solidFill>
                <a:latin typeface="Times New Roman"/>
                <a:cs typeface="Times New Roman"/>
              </a:rPr>
              <a:t>0.5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317649" y="1536945"/>
            <a:ext cx="46355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" spc="-50" dirty="0">
                <a:solidFill>
                  <a:srgbClr val="252525"/>
                </a:solidFill>
                <a:latin typeface="Times New Roman"/>
                <a:cs typeface="Times New Roman"/>
              </a:rPr>
              <a:t>1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249179" y="1498748"/>
            <a:ext cx="128270" cy="11366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330"/>
              </a:lnSpc>
              <a:spcBef>
                <a:spcPts val="125"/>
              </a:spcBef>
            </a:pPr>
            <a:r>
              <a:rPr sz="30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00" spc="-25" dirty="0">
                <a:solidFill>
                  <a:srgbClr val="252525"/>
                </a:solidFill>
                <a:latin typeface="Times New Roman"/>
                <a:cs typeface="Times New Roman"/>
              </a:rPr>
              <a:t>10</a:t>
            </a:r>
            <a:endParaRPr sz="300">
              <a:latin typeface="Times New Roman"/>
              <a:cs typeface="Times New Roman"/>
            </a:endParaRPr>
          </a:p>
          <a:p>
            <a:pPr marL="49530">
              <a:lnSpc>
                <a:spcPts val="330"/>
              </a:lnSpc>
            </a:pPr>
            <a:r>
              <a:rPr sz="30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00" spc="-25" dirty="0">
                <a:solidFill>
                  <a:srgbClr val="252525"/>
                </a:solidFill>
                <a:latin typeface="Times New Roman"/>
                <a:cs typeface="Times New Roman"/>
              </a:rPr>
              <a:t>1.5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799916" y="1622412"/>
            <a:ext cx="74295" cy="20320"/>
          </a:xfrm>
          <a:custGeom>
            <a:avLst/>
            <a:gdLst/>
            <a:ahLst/>
            <a:cxnLst/>
            <a:rect l="l" t="t" r="r" b="b"/>
            <a:pathLst>
              <a:path w="74295" h="20319">
                <a:moveTo>
                  <a:pt x="35890" y="18592"/>
                </a:moveTo>
                <a:lnTo>
                  <a:pt x="34861" y="18592"/>
                </a:lnTo>
                <a:lnTo>
                  <a:pt x="34010" y="18516"/>
                </a:lnTo>
                <a:lnTo>
                  <a:pt x="32651" y="18186"/>
                </a:lnTo>
                <a:lnTo>
                  <a:pt x="32308" y="17792"/>
                </a:lnTo>
                <a:lnTo>
                  <a:pt x="32308" y="4787"/>
                </a:lnTo>
                <a:lnTo>
                  <a:pt x="32067" y="3644"/>
                </a:lnTo>
                <a:lnTo>
                  <a:pt x="31102" y="1803"/>
                </a:lnTo>
                <a:lnTo>
                  <a:pt x="30378" y="1130"/>
                </a:lnTo>
                <a:lnTo>
                  <a:pt x="29438" y="685"/>
                </a:lnTo>
                <a:lnTo>
                  <a:pt x="28511" y="228"/>
                </a:lnTo>
                <a:lnTo>
                  <a:pt x="27368" y="0"/>
                </a:lnTo>
                <a:lnTo>
                  <a:pt x="24574" y="0"/>
                </a:lnTo>
                <a:lnTo>
                  <a:pt x="23279" y="406"/>
                </a:lnTo>
                <a:lnTo>
                  <a:pt x="22085" y="1219"/>
                </a:lnTo>
                <a:lnTo>
                  <a:pt x="20916" y="2006"/>
                </a:lnTo>
                <a:lnTo>
                  <a:pt x="20027" y="3035"/>
                </a:lnTo>
                <a:lnTo>
                  <a:pt x="19405" y="4305"/>
                </a:lnTo>
                <a:lnTo>
                  <a:pt x="18808" y="1435"/>
                </a:lnTo>
                <a:lnTo>
                  <a:pt x="16751" y="0"/>
                </a:lnTo>
                <a:lnTo>
                  <a:pt x="11823" y="0"/>
                </a:lnTo>
                <a:lnTo>
                  <a:pt x="6616" y="4470"/>
                </a:lnTo>
                <a:lnTo>
                  <a:pt x="6616" y="0"/>
                </a:lnTo>
                <a:lnTo>
                  <a:pt x="0" y="533"/>
                </a:lnTo>
                <a:lnTo>
                  <a:pt x="0" y="2108"/>
                </a:lnTo>
                <a:lnTo>
                  <a:pt x="939" y="2108"/>
                </a:lnTo>
                <a:lnTo>
                  <a:pt x="1651" y="2159"/>
                </a:lnTo>
                <a:lnTo>
                  <a:pt x="2565" y="2311"/>
                </a:lnTo>
                <a:lnTo>
                  <a:pt x="2921" y="2552"/>
                </a:lnTo>
                <a:lnTo>
                  <a:pt x="3162" y="2921"/>
                </a:lnTo>
                <a:lnTo>
                  <a:pt x="3441" y="3276"/>
                </a:lnTo>
                <a:lnTo>
                  <a:pt x="3568" y="3860"/>
                </a:lnTo>
                <a:lnTo>
                  <a:pt x="3568" y="17792"/>
                </a:lnTo>
                <a:lnTo>
                  <a:pt x="3238" y="18186"/>
                </a:lnTo>
                <a:lnTo>
                  <a:pt x="1879" y="18516"/>
                </a:lnTo>
                <a:lnTo>
                  <a:pt x="1028" y="18592"/>
                </a:lnTo>
                <a:lnTo>
                  <a:pt x="0" y="18592"/>
                </a:lnTo>
                <a:lnTo>
                  <a:pt x="0" y="20218"/>
                </a:lnTo>
                <a:lnTo>
                  <a:pt x="10426" y="20218"/>
                </a:lnTo>
                <a:lnTo>
                  <a:pt x="10426" y="18592"/>
                </a:lnTo>
                <a:lnTo>
                  <a:pt x="9398" y="18592"/>
                </a:lnTo>
                <a:lnTo>
                  <a:pt x="8547" y="18516"/>
                </a:lnTo>
                <a:lnTo>
                  <a:pt x="7226" y="18186"/>
                </a:lnTo>
                <a:lnTo>
                  <a:pt x="6896" y="17792"/>
                </a:lnTo>
                <a:lnTo>
                  <a:pt x="6896" y="6350"/>
                </a:lnTo>
                <a:lnTo>
                  <a:pt x="7467" y="4737"/>
                </a:lnTo>
                <a:lnTo>
                  <a:pt x="9740" y="1917"/>
                </a:lnTo>
                <a:lnTo>
                  <a:pt x="11201" y="1219"/>
                </a:lnTo>
                <a:lnTo>
                  <a:pt x="14312" y="1219"/>
                </a:lnTo>
                <a:lnTo>
                  <a:pt x="15201" y="1689"/>
                </a:lnTo>
                <a:lnTo>
                  <a:pt x="16065" y="3594"/>
                </a:lnTo>
                <a:lnTo>
                  <a:pt x="16281" y="4800"/>
                </a:lnTo>
                <a:lnTo>
                  <a:pt x="16281" y="17792"/>
                </a:lnTo>
                <a:lnTo>
                  <a:pt x="15938" y="18186"/>
                </a:lnTo>
                <a:lnTo>
                  <a:pt x="14592" y="18516"/>
                </a:lnTo>
                <a:lnTo>
                  <a:pt x="13728" y="18592"/>
                </a:lnTo>
                <a:lnTo>
                  <a:pt x="12700" y="18592"/>
                </a:lnTo>
                <a:lnTo>
                  <a:pt x="12700" y="20218"/>
                </a:lnTo>
                <a:lnTo>
                  <a:pt x="23177" y="20218"/>
                </a:lnTo>
                <a:lnTo>
                  <a:pt x="23177" y="18592"/>
                </a:lnTo>
                <a:lnTo>
                  <a:pt x="22123" y="18592"/>
                </a:lnTo>
                <a:lnTo>
                  <a:pt x="21259" y="18516"/>
                </a:lnTo>
                <a:lnTo>
                  <a:pt x="20586" y="18351"/>
                </a:lnTo>
                <a:lnTo>
                  <a:pt x="19926" y="18186"/>
                </a:lnTo>
                <a:lnTo>
                  <a:pt x="19608" y="17792"/>
                </a:lnTo>
                <a:lnTo>
                  <a:pt x="19608" y="6350"/>
                </a:lnTo>
                <a:lnTo>
                  <a:pt x="20180" y="4737"/>
                </a:lnTo>
                <a:lnTo>
                  <a:pt x="22453" y="1917"/>
                </a:lnTo>
                <a:lnTo>
                  <a:pt x="23901" y="1219"/>
                </a:lnTo>
                <a:lnTo>
                  <a:pt x="27012" y="1219"/>
                </a:lnTo>
                <a:lnTo>
                  <a:pt x="27901" y="1689"/>
                </a:lnTo>
                <a:lnTo>
                  <a:pt x="28333" y="2641"/>
                </a:lnTo>
                <a:lnTo>
                  <a:pt x="28765" y="3556"/>
                </a:lnTo>
                <a:lnTo>
                  <a:pt x="28981" y="4775"/>
                </a:lnTo>
                <a:lnTo>
                  <a:pt x="28981" y="17792"/>
                </a:lnTo>
                <a:lnTo>
                  <a:pt x="28651" y="18186"/>
                </a:lnTo>
                <a:lnTo>
                  <a:pt x="27292" y="18516"/>
                </a:lnTo>
                <a:lnTo>
                  <a:pt x="26441" y="18592"/>
                </a:lnTo>
                <a:lnTo>
                  <a:pt x="25412" y="18592"/>
                </a:lnTo>
                <a:lnTo>
                  <a:pt x="25412" y="20218"/>
                </a:lnTo>
                <a:lnTo>
                  <a:pt x="35890" y="20218"/>
                </a:lnTo>
                <a:lnTo>
                  <a:pt x="35890" y="18592"/>
                </a:lnTo>
                <a:close/>
              </a:path>
              <a:path w="74295" h="20319">
                <a:moveTo>
                  <a:pt x="74002" y="18592"/>
                </a:moveTo>
                <a:lnTo>
                  <a:pt x="72974" y="18592"/>
                </a:lnTo>
                <a:lnTo>
                  <a:pt x="72123" y="18516"/>
                </a:lnTo>
                <a:lnTo>
                  <a:pt x="70764" y="18186"/>
                </a:lnTo>
                <a:lnTo>
                  <a:pt x="70421" y="17792"/>
                </a:lnTo>
                <a:lnTo>
                  <a:pt x="70421" y="4787"/>
                </a:lnTo>
                <a:lnTo>
                  <a:pt x="70180" y="3644"/>
                </a:lnTo>
                <a:lnTo>
                  <a:pt x="69202" y="1803"/>
                </a:lnTo>
                <a:lnTo>
                  <a:pt x="68491" y="1130"/>
                </a:lnTo>
                <a:lnTo>
                  <a:pt x="67538" y="685"/>
                </a:lnTo>
                <a:lnTo>
                  <a:pt x="66624" y="228"/>
                </a:lnTo>
                <a:lnTo>
                  <a:pt x="65468" y="0"/>
                </a:lnTo>
                <a:lnTo>
                  <a:pt x="62687" y="0"/>
                </a:lnTo>
                <a:lnTo>
                  <a:pt x="61391" y="406"/>
                </a:lnTo>
                <a:lnTo>
                  <a:pt x="59029" y="2006"/>
                </a:lnTo>
                <a:lnTo>
                  <a:pt x="58140" y="3035"/>
                </a:lnTo>
                <a:lnTo>
                  <a:pt x="57518" y="4305"/>
                </a:lnTo>
                <a:lnTo>
                  <a:pt x="56921" y="1435"/>
                </a:lnTo>
                <a:lnTo>
                  <a:pt x="54864" y="0"/>
                </a:lnTo>
                <a:lnTo>
                  <a:pt x="49936" y="0"/>
                </a:lnTo>
                <a:lnTo>
                  <a:pt x="44729" y="4470"/>
                </a:lnTo>
                <a:lnTo>
                  <a:pt x="44729" y="0"/>
                </a:lnTo>
                <a:lnTo>
                  <a:pt x="38112" y="533"/>
                </a:lnTo>
                <a:lnTo>
                  <a:pt x="38112" y="2108"/>
                </a:lnTo>
                <a:lnTo>
                  <a:pt x="39052" y="2108"/>
                </a:lnTo>
                <a:lnTo>
                  <a:pt x="39763" y="2159"/>
                </a:lnTo>
                <a:lnTo>
                  <a:pt x="40678" y="2311"/>
                </a:lnTo>
                <a:lnTo>
                  <a:pt x="41033" y="2552"/>
                </a:lnTo>
                <a:lnTo>
                  <a:pt x="41275" y="2921"/>
                </a:lnTo>
                <a:lnTo>
                  <a:pt x="41541" y="3276"/>
                </a:lnTo>
                <a:lnTo>
                  <a:pt x="41681" y="3860"/>
                </a:lnTo>
                <a:lnTo>
                  <a:pt x="41681" y="17792"/>
                </a:lnTo>
                <a:lnTo>
                  <a:pt x="41338" y="18186"/>
                </a:lnTo>
                <a:lnTo>
                  <a:pt x="39992" y="18516"/>
                </a:lnTo>
                <a:lnTo>
                  <a:pt x="39141" y="18592"/>
                </a:lnTo>
                <a:lnTo>
                  <a:pt x="38112" y="18592"/>
                </a:lnTo>
                <a:lnTo>
                  <a:pt x="38112" y="20218"/>
                </a:lnTo>
                <a:lnTo>
                  <a:pt x="48539" y="20218"/>
                </a:lnTo>
                <a:lnTo>
                  <a:pt x="48539" y="18592"/>
                </a:lnTo>
                <a:lnTo>
                  <a:pt x="47510" y="18592"/>
                </a:lnTo>
                <a:lnTo>
                  <a:pt x="46659" y="18516"/>
                </a:lnTo>
                <a:lnTo>
                  <a:pt x="45339" y="18186"/>
                </a:lnTo>
                <a:lnTo>
                  <a:pt x="45008" y="17792"/>
                </a:lnTo>
                <a:lnTo>
                  <a:pt x="45008" y="6350"/>
                </a:lnTo>
                <a:lnTo>
                  <a:pt x="45580" y="4737"/>
                </a:lnTo>
                <a:lnTo>
                  <a:pt x="47853" y="1917"/>
                </a:lnTo>
                <a:lnTo>
                  <a:pt x="49314" y="1219"/>
                </a:lnTo>
                <a:lnTo>
                  <a:pt x="52425" y="1219"/>
                </a:lnTo>
                <a:lnTo>
                  <a:pt x="53301" y="1689"/>
                </a:lnTo>
                <a:lnTo>
                  <a:pt x="54178" y="3594"/>
                </a:lnTo>
                <a:lnTo>
                  <a:pt x="54394" y="4800"/>
                </a:lnTo>
                <a:lnTo>
                  <a:pt x="54394" y="17792"/>
                </a:lnTo>
                <a:lnTo>
                  <a:pt x="54051" y="18186"/>
                </a:lnTo>
                <a:lnTo>
                  <a:pt x="52692" y="18516"/>
                </a:lnTo>
                <a:lnTo>
                  <a:pt x="51841" y="18592"/>
                </a:lnTo>
                <a:lnTo>
                  <a:pt x="50812" y="18592"/>
                </a:lnTo>
                <a:lnTo>
                  <a:pt x="50812" y="20218"/>
                </a:lnTo>
                <a:lnTo>
                  <a:pt x="61290" y="20218"/>
                </a:lnTo>
                <a:lnTo>
                  <a:pt x="61290" y="18592"/>
                </a:lnTo>
                <a:lnTo>
                  <a:pt x="60236" y="18592"/>
                </a:lnTo>
                <a:lnTo>
                  <a:pt x="59372" y="18516"/>
                </a:lnTo>
                <a:lnTo>
                  <a:pt x="58686" y="18351"/>
                </a:lnTo>
                <a:lnTo>
                  <a:pt x="58039" y="18186"/>
                </a:lnTo>
                <a:lnTo>
                  <a:pt x="57721" y="17792"/>
                </a:lnTo>
                <a:lnTo>
                  <a:pt x="57721" y="6350"/>
                </a:lnTo>
                <a:lnTo>
                  <a:pt x="58280" y="4737"/>
                </a:lnTo>
                <a:lnTo>
                  <a:pt x="60553" y="1917"/>
                </a:lnTo>
                <a:lnTo>
                  <a:pt x="62014" y="1219"/>
                </a:lnTo>
                <a:lnTo>
                  <a:pt x="65125" y="1219"/>
                </a:lnTo>
                <a:lnTo>
                  <a:pt x="66014" y="1689"/>
                </a:lnTo>
                <a:lnTo>
                  <a:pt x="66446" y="2641"/>
                </a:lnTo>
                <a:lnTo>
                  <a:pt x="66878" y="3556"/>
                </a:lnTo>
                <a:lnTo>
                  <a:pt x="67094" y="4775"/>
                </a:lnTo>
                <a:lnTo>
                  <a:pt x="67094" y="17792"/>
                </a:lnTo>
                <a:lnTo>
                  <a:pt x="66763" y="18186"/>
                </a:lnTo>
                <a:lnTo>
                  <a:pt x="65405" y="18516"/>
                </a:lnTo>
                <a:lnTo>
                  <a:pt x="64554" y="18592"/>
                </a:lnTo>
                <a:lnTo>
                  <a:pt x="63525" y="18592"/>
                </a:lnTo>
                <a:lnTo>
                  <a:pt x="63525" y="20218"/>
                </a:lnTo>
                <a:lnTo>
                  <a:pt x="74002" y="20218"/>
                </a:lnTo>
                <a:lnTo>
                  <a:pt x="74002" y="18592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269966" y="1392733"/>
            <a:ext cx="60325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00" spc="-50" dirty="0">
                <a:solidFill>
                  <a:srgbClr val="252525"/>
                </a:solidFill>
                <a:latin typeface="Times New Roman"/>
                <a:cs typeface="Times New Roman"/>
              </a:rPr>
              <a:t>8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269966" y="1286717"/>
            <a:ext cx="60325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00" spc="-50" dirty="0">
                <a:solidFill>
                  <a:srgbClr val="252525"/>
                </a:solidFill>
                <a:latin typeface="Times New Roman"/>
                <a:cs typeface="Times New Roman"/>
              </a:rPr>
              <a:t>6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269966" y="1180702"/>
            <a:ext cx="60325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00" spc="-50" dirty="0">
                <a:solidFill>
                  <a:srgbClr val="252525"/>
                </a:solidFill>
                <a:latin typeface="Times New Roman"/>
                <a:cs typeface="Times New Roman"/>
              </a:rPr>
              <a:t>4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269966" y="1074686"/>
            <a:ext cx="60325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00" spc="-50" dirty="0">
                <a:solidFill>
                  <a:srgbClr val="252525"/>
                </a:solidFill>
                <a:latin typeface="Times New Roman"/>
                <a:cs typeface="Times New Roman"/>
              </a:rPr>
              <a:t>2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285557" y="968671"/>
            <a:ext cx="46355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" spc="-50" dirty="0">
                <a:solidFill>
                  <a:srgbClr val="252525"/>
                </a:solidFill>
                <a:latin typeface="Times New Roman"/>
                <a:cs typeface="Times New Roman"/>
              </a:rPr>
              <a:t>0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285557" y="862655"/>
            <a:ext cx="46355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" spc="-50" dirty="0">
                <a:solidFill>
                  <a:srgbClr val="252525"/>
                </a:solidFill>
                <a:latin typeface="Times New Roman"/>
                <a:cs typeface="Times New Roman"/>
              </a:rPr>
              <a:t>2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285557" y="756639"/>
            <a:ext cx="46355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" spc="-50" dirty="0">
                <a:solidFill>
                  <a:srgbClr val="252525"/>
                </a:solidFill>
                <a:latin typeface="Times New Roman"/>
                <a:cs typeface="Times New Roman"/>
              </a:rPr>
              <a:t>4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285557" y="650624"/>
            <a:ext cx="46355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" spc="-50" dirty="0">
                <a:solidFill>
                  <a:srgbClr val="252525"/>
                </a:solidFill>
                <a:latin typeface="Times New Roman"/>
                <a:cs typeface="Times New Roman"/>
              </a:rPr>
              <a:t>6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285557" y="544608"/>
            <a:ext cx="46355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" spc="-50" dirty="0">
                <a:solidFill>
                  <a:srgbClr val="252525"/>
                </a:solidFill>
                <a:latin typeface="Times New Roman"/>
                <a:cs typeface="Times New Roman"/>
              </a:rPr>
              <a:t>8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264769" y="438593"/>
            <a:ext cx="67310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" spc="-25" dirty="0">
                <a:solidFill>
                  <a:srgbClr val="252525"/>
                </a:solidFill>
                <a:latin typeface="Times New Roman"/>
                <a:cs typeface="Times New Roman"/>
              </a:rPr>
              <a:t>10</a:t>
            </a:r>
            <a:endParaRPr sz="300">
              <a:latin typeface="Times New Roman"/>
              <a:cs typeface="Times New Roman"/>
            </a:endParaRPr>
          </a:p>
        </p:txBody>
      </p:sp>
      <p:pic>
        <p:nvPicPr>
          <p:cNvPr id="39" name="object 3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05911" y="957756"/>
            <a:ext cx="32236" cy="101665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26046" y="416373"/>
            <a:ext cx="1021015" cy="1123008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125844" y="1876950"/>
            <a:ext cx="4211320" cy="481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spc="-20" dirty="0">
                <a:latin typeface="Arial"/>
                <a:cs typeface="Arial"/>
              </a:rPr>
              <a:t>Table: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Transmission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resolution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at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base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(100%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separation)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versus</a:t>
            </a:r>
            <a:r>
              <a:rPr sz="1000" spc="-10" dirty="0">
                <a:latin typeface="Arial"/>
                <a:cs typeface="Arial"/>
              </a:rPr>
              <a:t> input </a:t>
            </a:r>
            <a:r>
              <a:rPr sz="1000" dirty="0">
                <a:latin typeface="Arial"/>
                <a:cs typeface="Arial"/>
              </a:rPr>
              <a:t>emittance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(uniform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ellipse).</a:t>
            </a:r>
            <a:r>
              <a:rPr sz="1000" spc="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Slit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‘A’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is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0</a:t>
            </a:r>
            <a:r>
              <a:rPr sz="1000" i="1" spc="-10" dirty="0">
                <a:latin typeface="Georgia"/>
                <a:cs typeface="Georgia"/>
              </a:rPr>
              <a:t>.</a:t>
            </a:r>
            <a:r>
              <a:rPr sz="1000" spc="-10" dirty="0">
                <a:latin typeface="Times New Roman"/>
                <a:cs typeface="Times New Roman"/>
              </a:rPr>
              <a:t>8</a:t>
            </a:r>
            <a:r>
              <a:rPr sz="1000" spc="-8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mm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by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12</a:t>
            </a:r>
            <a:r>
              <a:rPr sz="1000" spc="-8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mm;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slit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‘C’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240</a:t>
            </a:r>
            <a:r>
              <a:rPr sz="1000" spc="-8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mm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by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190"/>
              </a:lnSpc>
            </a:pPr>
            <a:r>
              <a:rPr sz="1000" spc="-10" dirty="0">
                <a:latin typeface="Times New Roman"/>
                <a:cs typeface="Times New Roman"/>
              </a:rPr>
              <a:t>8</a:t>
            </a:r>
            <a:r>
              <a:rPr sz="1000" i="1" spc="-10" dirty="0">
                <a:latin typeface="Georgia"/>
                <a:cs typeface="Georgia"/>
              </a:rPr>
              <a:t>.</a:t>
            </a:r>
            <a:r>
              <a:rPr sz="1000" spc="-10" dirty="0">
                <a:latin typeface="Times New Roman"/>
                <a:cs typeface="Times New Roman"/>
              </a:rPr>
              <a:t>6</a:t>
            </a:r>
            <a:r>
              <a:rPr sz="1000" spc="-8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mm.</a:t>
            </a:r>
            <a:r>
              <a:rPr sz="1000" spc="70" dirty="0"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0000"/>
                </a:solidFill>
                <a:latin typeface="Arial"/>
                <a:cs typeface="Arial"/>
              </a:rPr>
              <a:t>Note </a:t>
            </a:r>
            <a:r>
              <a:rPr sz="1000" i="1" spc="135" dirty="0">
                <a:solidFill>
                  <a:srgbClr val="FF0000"/>
                </a:solidFill>
                <a:latin typeface="Meiryo UI"/>
                <a:cs typeface="Meiryo UI"/>
              </a:rPr>
              <a:t>F</a:t>
            </a:r>
            <a:r>
              <a:rPr sz="1000" i="1" spc="40" dirty="0">
                <a:solidFill>
                  <a:srgbClr val="FF0000"/>
                </a:solidFill>
                <a:latin typeface="Meiryo UI"/>
                <a:cs typeface="Meiryo UI"/>
              </a:rPr>
              <a:t> </a:t>
            </a:r>
            <a:r>
              <a:rPr sz="1000" i="1" spc="130" dirty="0">
                <a:solidFill>
                  <a:srgbClr val="FF0000"/>
                </a:solidFill>
                <a:latin typeface="Georgia"/>
                <a:cs typeface="Georgia"/>
              </a:rPr>
              <a:t>&gt;</a:t>
            </a:r>
            <a:r>
              <a:rPr sz="1000" i="1" spc="4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Times New Roman"/>
                <a:cs typeface="Times New Roman"/>
              </a:rPr>
              <a:t>90000</a:t>
            </a:r>
            <a:r>
              <a:rPr sz="10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i="1" spc="-25" dirty="0">
                <a:solidFill>
                  <a:srgbClr val="FF0000"/>
                </a:solidFill>
                <a:latin typeface="Georgia"/>
                <a:cs typeface="Georgia"/>
              </a:rPr>
              <a:t>µ</a:t>
            </a:r>
            <a:r>
              <a:rPr sz="1000" spc="-25" dirty="0">
                <a:solidFill>
                  <a:srgbClr val="FF0000"/>
                </a:solidFill>
                <a:latin typeface="Arial"/>
                <a:cs typeface="Arial"/>
              </a:rPr>
              <a:t>m.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42" name="object 42"/>
          <p:cNvGraphicFramePr>
            <a:graphicFrameLocks noGrp="1"/>
          </p:cNvGraphicFramePr>
          <p:nvPr/>
        </p:nvGraphicFramePr>
        <p:xfrm>
          <a:off x="922959" y="2445664"/>
          <a:ext cx="2756534" cy="984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4145">
                <a:tc>
                  <a:txBody>
                    <a:bodyPr/>
                    <a:lstStyle/>
                    <a:p>
                      <a:pPr marL="129539">
                        <a:lnSpc>
                          <a:spcPts val="1035"/>
                        </a:lnSpc>
                      </a:pPr>
                      <a:r>
                        <a:rPr sz="1350" baseline="6172" dirty="0">
                          <a:latin typeface="Arial"/>
                          <a:cs typeface="Arial"/>
                        </a:rPr>
                        <a:t>Input</a:t>
                      </a:r>
                      <a:r>
                        <a:rPr sz="1350" spc="7" baseline="6172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50" i="1" baseline="6172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i="1" dirty="0">
                          <a:latin typeface="Georgia"/>
                          <a:cs typeface="Georgia"/>
                        </a:rPr>
                        <a:t>x</a:t>
                      </a:r>
                      <a:r>
                        <a:rPr sz="600" i="1" spc="1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350" i="1" spc="-44" baseline="6172" dirty="0">
                          <a:latin typeface="Verdana"/>
                          <a:cs typeface="Verdana"/>
                        </a:rPr>
                        <a:t>×</a:t>
                      </a:r>
                      <a:r>
                        <a:rPr sz="1350" i="1" spc="-157" baseline="6172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50" i="1" spc="-37" baseline="6172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i="1" spc="-25" dirty="0">
                          <a:latin typeface="Georgia"/>
                          <a:cs typeface="Georgia"/>
                        </a:rPr>
                        <a:t>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ts val="1035"/>
                        </a:lnSpc>
                      </a:pPr>
                      <a:r>
                        <a:rPr sz="1350" baseline="6172" dirty="0">
                          <a:latin typeface="Arial"/>
                          <a:cs typeface="Arial"/>
                        </a:rPr>
                        <a:t>Final</a:t>
                      </a:r>
                      <a:r>
                        <a:rPr sz="1350" spc="7" baseline="6172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50" i="1" baseline="6172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i="1" dirty="0">
                          <a:latin typeface="Georgia"/>
                          <a:cs typeface="Georgia"/>
                        </a:rPr>
                        <a:t>x</a:t>
                      </a:r>
                      <a:r>
                        <a:rPr sz="600" i="1" spc="1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350" i="1" spc="-44" baseline="6172" dirty="0">
                          <a:latin typeface="Verdana"/>
                          <a:cs typeface="Verdana"/>
                        </a:rPr>
                        <a:t>×</a:t>
                      </a:r>
                      <a:r>
                        <a:rPr sz="1350" i="1" spc="-157" baseline="6172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50" i="1" spc="-37" baseline="6172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i="1" spc="-25" dirty="0">
                          <a:latin typeface="Georgia"/>
                          <a:cs typeface="Georgia"/>
                        </a:rPr>
                        <a:t>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0">
                        <a:lnSpc>
                          <a:spcPts val="965"/>
                        </a:lnSpc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Tx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8605">
                        <a:lnSpc>
                          <a:spcPts val="965"/>
                        </a:lnSpc>
                      </a:pPr>
                      <a:r>
                        <a:rPr sz="900" i="1" spc="105" dirty="0">
                          <a:latin typeface="Verdana"/>
                          <a:cs typeface="Verdana"/>
                        </a:rPr>
                        <a:t>R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105">
                <a:tc>
                  <a:txBody>
                    <a:bodyPr/>
                    <a:lstStyle/>
                    <a:p>
                      <a:pPr marL="133985">
                        <a:lnSpc>
                          <a:spcPts val="965"/>
                        </a:lnSpc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9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30" dirty="0">
                          <a:latin typeface="Verdana"/>
                          <a:cs typeface="Verdana"/>
                        </a:rPr>
                        <a:t>×</a:t>
                      </a:r>
                      <a:r>
                        <a:rPr sz="900" i="1" spc="-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9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spc="-25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3398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9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30" dirty="0">
                          <a:latin typeface="Verdana"/>
                          <a:cs typeface="Verdana"/>
                        </a:rPr>
                        <a:t>×</a:t>
                      </a:r>
                      <a:r>
                        <a:rPr sz="900" i="1" spc="-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9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spc="-25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3398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9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30" dirty="0">
                          <a:latin typeface="Verdana"/>
                          <a:cs typeface="Verdana"/>
                        </a:rPr>
                        <a:t>×</a:t>
                      </a:r>
                      <a:r>
                        <a:rPr sz="900" i="1" spc="-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9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spc="-25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3398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9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30" dirty="0">
                          <a:latin typeface="Verdana"/>
                          <a:cs typeface="Verdana"/>
                        </a:rPr>
                        <a:t>×</a:t>
                      </a:r>
                      <a:r>
                        <a:rPr sz="900" i="1" spc="-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sz="9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spc="-25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sz="9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30" dirty="0">
                          <a:latin typeface="Verdana"/>
                          <a:cs typeface="Verdana"/>
                        </a:rPr>
                        <a:t>×</a:t>
                      </a:r>
                      <a:r>
                        <a:rPr sz="900" i="1" spc="-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sz="9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spc="-25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75565">
                        <a:lnSpc>
                          <a:spcPts val="950"/>
                        </a:lnSpc>
                        <a:spcBef>
                          <a:spcPts val="20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sz="9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30" dirty="0">
                          <a:latin typeface="Verdana"/>
                          <a:cs typeface="Verdana"/>
                        </a:rPr>
                        <a:t>×</a:t>
                      </a:r>
                      <a:r>
                        <a:rPr sz="900" i="1" spc="-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sz="9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spc="-25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ts val="195"/>
                        </a:lnSpc>
                      </a:pPr>
                      <a:r>
                        <a:rPr sz="600" dirty="0">
                          <a:solidFill>
                            <a:srgbClr val="009FDF"/>
                          </a:solidFill>
                          <a:latin typeface="Arial"/>
                          <a:cs typeface="Arial"/>
                          <a:hlinkClick r:id="rId6" action="ppaction://hlinksldjump"/>
                        </a:rPr>
                        <a:t>IEL</a:t>
                      </a:r>
                      <a:r>
                        <a:rPr sz="600" spc="-15" dirty="0">
                          <a:solidFill>
                            <a:srgbClr val="009FDF"/>
                          </a:solidFill>
                          <a:latin typeface="Arial"/>
                          <a:cs typeface="Arial"/>
                          <a:hlinkClick r:id="rId6" action="ppaction://hlinksldjump"/>
                        </a:rPr>
                        <a:t> </a:t>
                      </a:r>
                      <a:r>
                        <a:rPr sz="600" spc="-25" dirty="0">
                          <a:solidFill>
                            <a:srgbClr val="009FDF"/>
                          </a:solidFill>
                          <a:latin typeface="Arial"/>
                          <a:cs typeface="Arial"/>
                          <a:hlinkClick r:id="rId6" action="ppaction://hlinksldjump"/>
                        </a:rPr>
                        <a:t>HRS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965"/>
                        </a:lnSpc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9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30" dirty="0">
                          <a:latin typeface="Verdana"/>
                          <a:cs typeface="Verdana"/>
                        </a:rPr>
                        <a:t>×</a:t>
                      </a:r>
                      <a:r>
                        <a:rPr sz="900" i="1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spc="-25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8826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sz="9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30" dirty="0">
                          <a:latin typeface="Verdana"/>
                          <a:cs typeface="Verdana"/>
                        </a:rPr>
                        <a:t>×</a:t>
                      </a:r>
                      <a:r>
                        <a:rPr sz="900" i="1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spc="-25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8826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9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30" dirty="0">
                          <a:latin typeface="Verdana"/>
                          <a:cs typeface="Verdana"/>
                        </a:rPr>
                        <a:t>×</a:t>
                      </a:r>
                      <a:r>
                        <a:rPr sz="900" i="1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spc="-25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8826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9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30" dirty="0">
                          <a:latin typeface="Verdana"/>
                          <a:cs typeface="Verdana"/>
                        </a:rPr>
                        <a:t>×</a:t>
                      </a:r>
                      <a:r>
                        <a:rPr sz="900" i="1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spc="-25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8826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900" i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sz="9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900" spc="-4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30" dirty="0">
                          <a:latin typeface="Verdana"/>
                          <a:cs typeface="Verdana"/>
                        </a:rPr>
                        <a:t>×</a:t>
                      </a:r>
                      <a:r>
                        <a:rPr sz="900" i="1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spc="-25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8826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900" i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sz="9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sz="900" spc="-4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30" dirty="0">
                          <a:latin typeface="Verdana"/>
                          <a:cs typeface="Verdana"/>
                        </a:rPr>
                        <a:t>×</a:t>
                      </a:r>
                      <a:r>
                        <a:rPr sz="900" i="1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i="1" spc="-25" dirty="0">
                          <a:latin typeface="Calibri"/>
                          <a:cs typeface="Calibri"/>
                        </a:rPr>
                        <a:t>µ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965"/>
                        </a:lnSpc>
                      </a:pPr>
                      <a:r>
                        <a:rPr sz="900" spc="-20" dirty="0">
                          <a:latin typeface="Times New Roman"/>
                          <a:cs typeface="Times New Roman"/>
                        </a:rPr>
                        <a:t>100%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3398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25" dirty="0">
                          <a:latin typeface="Times New Roman"/>
                          <a:cs typeface="Times New Roman"/>
                        </a:rPr>
                        <a:t>85%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3398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25" dirty="0">
                          <a:latin typeface="Times New Roman"/>
                          <a:cs typeface="Times New Roman"/>
                        </a:rPr>
                        <a:t>72%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3398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25" dirty="0">
                          <a:latin typeface="Times New Roman"/>
                          <a:cs typeface="Times New Roman"/>
                        </a:rPr>
                        <a:t>72%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3398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25" dirty="0">
                          <a:latin typeface="Times New Roman"/>
                          <a:cs typeface="Times New Roman"/>
                        </a:rPr>
                        <a:t>26%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240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25" dirty="0">
                          <a:latin typeface="Times New Roman"/>
                          <a:cs typeface="Times New Roman"/>
                        </a:rPr>
                        <a:t>8%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965"/>
                        </a:lnSpc>
                      </a:pPr>
                      <a:r>
                        <a:rPr sz="900" spc="-10" dirty="0">
                          <a:latin typeface="Times New Roman"/>
                          <a:cs typeface="Times New Roman"/>
                        </a:rPr>
                        <a:t>26300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10" dirty="0">
                          <a:latin typeface="Times New Roman"/>
                          <a:cs typeface="Times New Roman"/>
                        </a:rPr>
                        <a:t>23800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10" dirty="0">
                          <a:latin typeface="Times New Roman"/>
                          <a:cs typeface="Times New Roman"/>
                        </a:rPr>
                        <a:t>23000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10" dirty="0">
                          <a:latin typeface="Times New Roman"/>
                          <a:cs typeface="Times New Roman"/>
                        </a:rPr>
                        <a:t>22700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21600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21000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3" name="object 43"/>
          <p:cNvSpPr txBox="1"/>
          <p:nvPr/>
        </p:nvSpPr>
        <p:spPr>
          <a:xfrm>
            <a:off x="125844" y="3366127"/>
            <a:ext cx="791210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6" action="ppaction://hlinksldjump"/>
              </a:rPr>
              <a:t>EMIS2025: 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6" action="ppaction://hlinksldjump"/>
              </a:rPr>
              <a:t>AR</a:t>
            </a:r>
            <a:endParaRPr sz="6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389272" y="3366127"/>
            <a:ext cx="9334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60" dirty="0">
                <a:latin typeface="Arial"/>
                <a:cs typeface="Arial"/>
              </a:rPr>
              <a:t>2</a:t>
            </a:r>
            <a:endParaRPr sz="600">
              <a:latin typeface="Arial"/>
              <a:cs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8BA2FAC-CE0D-F47A-517B-60FFAB4FC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" y="2207539"/>
            <a:ext cx="3914374" cy="1275427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10" dirty="0"/>
              <a:t>Conclusion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5844" y="946098"/>
            <a:ext cx="4269105" cy="139636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41275">
              <a:lnSpc>
                <a:spcPct val="102600"/>
              </a:lnSpc>
              <a:spcBef>
                <a:spcPts val="55"/>
              </a:spcBef>
            </a:pPr>
            <a:r>
              <a:rPr sz="1100" dirty="0">
                <a:latin typeface="Arial"/>
                <a:cs typeface="Arial"/>
              </a:rPr>
              <a:t>Caveat: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simulations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show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design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good,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but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they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do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not </a:t>
            </a:r>
            <a:r>
              <a:rPr sz="1100" dirty="0">
                <a:latin typeface="Arial"/>
                <a:cs typeface="Arial"/>
              </a:rPr>
              <a:t>include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misalignment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or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errors.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2600"/>
              </a:lnSpc>
            </a:pPr>
            <a:r>
              <a:rPr sz="1100" dirty="0">
                <a:latin typeface="Arial"/>
                <a:cs typeface="Arial"/>
              </a:rPr>
              <a:t>Status: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Functioning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all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optics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successfully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demonstrated. </a:t>
            </a:r>
            <a:r>
              <a:rPr sz="1100" dirty="0">
                <a:latin typeface="Arial"/>
                <a:cs typeface="Arial"/>
              </a:rPr>
              <a:t>There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still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diagnostic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controls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issues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resolve;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Riley </a:t>
            </a:r>
            <a:r>
              <a:rPr sz="1100" spc="-20" dirty="0">
                <a:latin typeface="Arial"/>
                <a:cs typeface="Arial"/>
              </a:rPr>
              <a:t>Schick-</a:t>
            </a:r>
            <a:r>
              <a:rPr sz="1100" dirty="0">
                <a:latin typeface="Arial"/>
                <a:cs typeface="Arial"/>
              </a:rPr>
              <a:t>Martin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poster.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performed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very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well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part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because</a:t>
            </a:r>
            <a:r>
              <a:rPr sz="1100" spc="-25" dirty="0">
                <a:latin typeface="Arial"/>
                <a:cs typeface="Arial"/>
              </a:rPr>
              <a:t> the </a:t>
            </a:r>
            <a:r>
              <a:rPr sz="1100" dirty="0">
                <a:latin typeface="Arial"/>
                <a:cs typeface="Arial"/>
              </a:rPr>
              <a:t>stable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source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too-</a:t>
            </a:r>
            <a:r>
              <a:rPr sz="1100" dirty="0">
                <a:latin typeface="Arial"/>
                <a:cs typeface="Arial"/>
              </a:rPr>
              <a:t>small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emittance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3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Georgia"/>
                <a:cs typeface="Georgia"/>
              </a:rPr>
              <a:t>µ</a:t>
            </a:r>
            <a:r>
              <a:rPr sz="1100" dirty="0">
                <a:latin typeface="Arial"/>
                <a:cs typeface="Arial"/>
              </a:rPr>
              <a:t>m;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have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not</a:t>
            </a:r>
            <a:r>
              <a:rPr sz="1100" spc="-25" dirty="0">
                <a:latin typeface="Arial"/>
                <a:cs typeface="Arial"/>
              </a:rPr>
              <a:t> yet </a:t>
            </a:r>
            <a:r>
              <a:rPr sz="1100" spc="-10" dirty="0">
                <a:latin typeface="Arial"/>
                <a:cs typeface="Arial"/>
              </a:rPr>
              <a:t>explored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10" dirty="0">
                <a:latin typeface="Arial"/>
                <a:cs typeface="Arial"/>
              </a:rPr>
              <a:t> limits.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5844" y="3366127"/>
            <a:ext cx="108648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2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2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2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89272" y="3366127"/>
            <a:ext cx="9334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60" dirty="0">
                <a:latin typeface="Arial"/>
                <a:cs typeface="Arial"/>
              </a:rPr>
              <a:t>1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08059" cy="2954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10" dirty="0"/>
              <a:t>Acknowledgements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14545" y="3369695"/>
            <a:ext cx="6794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spc="-50" dirty="0"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5844" y="1163229"/>
            <a:ext cx="4324985" cy="88011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55"/>
              </a:spcBef>
            </a:pPr>
            <a:r>
              <a:rPr sz="1100" dirty="0">
                <a:latin typeface="Arial"/>
                <a:cs typeface="Arial"/>
              </a:rPr>
              <a:t>Marco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Marchetto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magnet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design,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Jim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Maloney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pure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HRS </a:t>
            </a:r>
            <a:r>
              <a:rPr sz="1100" spc="-10" dirty="0">
                <a:latin typeface="Arial"/>
                <a:cs typeface="Arial"/>
              </a:rPr>
              <a:t>parameters,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Thomas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Planche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clarifying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physics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magnets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for </a:t>
            </a:r>
            <a:r>
              <a:rPr sz="1100" dirty="0">
                <a:latin typeface="Arial"/>
                <a:cs typeface="Arial"/>
              </a:rPr>
              <a:t>ZGOUBI,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Suresh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Saminathan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commissioning,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co-</a:t>
            </a:r>
            <a:r>
              <a:rPr sz="1100" dirty="0">
                <a:latin typeface="Arial"/>
                <a:cs typeface="Arial"/>
              </a:rPr>
              <a:t>op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programs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many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students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(Owen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Lailey,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Dan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Sehayek,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Joshua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Kraan,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...) </a:t>
            </a:r>
            <a:r>
              <a:rPr sz="1100" dirty="0">
                <a:latin typeface="Arial"/>
                <a:cs typeface="Arial"/>
              </a:rPr>
              <a:t>that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were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made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available.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519" y="112972"/>
            <a:ext cx="1079789" cy="1966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9720" y="1250803"/>
            <a:ext cx="1245870" cy="6572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85"/>
              </a:spcBef>
            </a:pPr>
            <a:r>
              <a:rPr sz="2050" dirty="0">
                <a:solidFill>
                  <a:srgbClr val="000000"/>
                </a:solidFill>
              </a:rPr>
              <a:t>Thank </a:t>
            </a:r>
            <a:r>
              <a:rPr sz="2050" spc="-25" dirty="0">
                <a:solidFill>
                  <a:srgbClr val="000000"/>
                </a:solidFill>
              </a:rPr>
              <a:t>you </a:t>
            </a:r>
            <a:r>
              <a:rPr sz="2050" spc="-10" dirty="0"/>
              <a:t>Merci</a:t>
            </a:r>
            <a:endParaRPr sz="205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32343" y="565594"/>
            <a:ext cx="2875660" cy="2267102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08004" cy="4808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6029" y="427479"/>
            <a:ext cx="4303399" cy="224593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r>
              <a:rPr spc="-50" dirty="0"/>
              <a:t>1</a:t>
            </a:r>
          </a:p>
        </p:txBody>
      </p:sp>
    </p:spTree>
  </p:cSld>
  <p:clrMapOvr>
    <a:masterClrMapping/>
  </p:clrMapOvr>
  <p:transition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>
                <a:latin typeface="Cambria"/>
                <a:cs typeface="Cambria"/>
              </a:rPr>
              <a:t>COSY-</a:t>
            </a:r>
            <a:r>
              <a:rPr i="1" dirty="0">
                <a:latin typeface="Meiryo UI"/>
                <a:cs typeface="Meiryo UI"/>
              </a:rPr>
              <a:t>∞</a:t>
            </a:r>
            <a:r>
              <a:rPr i="1" spc="-55" dirty="0">
                <a:latin typeface="Meiryo UI"/>
                <a:cs typeface="Meiryo UI"/>
              </a:rPr>
              <a:t> </a:t>
            </a:r>
            <a:r>
              <a:rPr spc="-10" dirty="0"/>
              <a:t>Simulations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8729" y="2497952"/>
            <a:ext cx="231775" cy="172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80"/>
              </a:lnSpc>
              <a:spcBef>
                <a:spcPts val="95"/>
              </a:spcBef>
            </a:pPr>
            <a:r>
              <a:rPr sz="550" spc="-1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100</a:t>
            </a:r>
            <a:endParaRPr sz="550">
              <a:latin typeface="Times New Roman"/>
              <a:cs typeface="Times New Roman"/>
            </a:endParaRPr>
          </a:p>
          <a:p>
            <a:pPr marL="108585">
              <a:lnSpc>
                <a:spcPts val="580"/>
              </a:lnSpc>
            </a:pPr>
            <a:r>
              <a:rPr sz="550" spc="-1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0.4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4945" y="2561617"/>
            <a:ext cx="13525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1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0.2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3991" y="2561617"/>
            <a:ext cx="6032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50" dirty="0">
                <a:solidFill>
                  <a:srgbClr val="252525"/>
                </a:solidFill>
                <a:latin typeface="Times New Roman"/>
                <a:cs typeface="Times New Roman"/>
              </a:rPr>
              <a:t>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8073" y="2561617"/>
            <a:ext cx="11239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0.2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38142" y="2561617"/>
            <a:ext cx="11239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0.4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18209" y="2561617"/>
            <a:ext cx="11239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0.6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98278" y="2561617"/>
            <a:ext cx="11239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0.8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52855" y="2695600"/>
            <a:ext cx="123825" cy="34290"/>
          </a:xfrm>
          <a:custGeom>
            <a:avLst/>
            <a:gdLst/>
            <a:ahLst/>
            <a:cxnLst/>
            <a:rect l="l" t="t" r="r" b="b"/>
            <a:pathLst>
              <a:path w="123825" h="34289">
                <a:moveTo>
                  <a:pt x="59829" y="31000"/>
                </a:moveTo>
                <a:lnTo>
                  <a:pt x="58102" y="31000"/>
                </a:lnTo>
                <a:lnTo>
                  <a:pt x="56692" y="30861"/>
                </a:lnTo>
                <a:lnTo>
                  <a:pt x="54432" y="30314"/>
                </a:lnTo>
                <a:lnTo>
                  <a:pt x="53873" y="29667"/>
                </a:lnTo>
                <a:lnTo>
                  <a:pt x="53873" y="7988"/>
                </a:lnTo>
                <a:lnTo>
                  <a:pt x="53467" y="6070"/>
                </a:lnTo>
                <a:lnTo>
                  <a:pt x="51841" y="2997"/>
                </a:lnTo>
                <a:lnTo>
                  <a:pt x="50647" y="1879"/>
                </a:lnTo>
                <a:lnTo>
                  <a:pt x="49060" y="1155"/>
                </a:lnTo>
                <a:lnTo>
                  <a:pt x="47536" y="381"/>
                </a:lnTo>
                <a:lnTo>
                  <a:pt x="45618" y="0"/>
                </a:lnTo>
                <a:lnTo>
                  <a:pt x="40970" y="0"/>
                </a:lnTo>
                <a:lnTo>
                  <a:pt x="38798" y="673"/>
                </a:lnTo>
                <a:lnTo>
                  <a:pt x="36817" y="2032"/>
                </a:lnTo>
                <a:lnTo>
                  <a:pt x="34874" y="3340"/>
                </a:lnTo>
                <a:lnTo>
                  <a:pt x="33388" y="5054"/>
                </a:lnTo>
                <a:lnTo>
                  <a:pt x="32346" y="7175"/>
                </a:lnTo>
                <a:lnTo>
                  <a:pt x="31356" y="2400"/>
                </a:lnTo>
                <a:lnTo>
                  <a:pt x="27927" y="0"/>
                </a:lnTo>
                <a:lnTo>
                  <a:pt x="19723" y="0"/>
                </a:lnTo>
                <a:lnTo>
                  <a:pt x="11036" y="7442"/>
                </a:lnTo>
                <a:lnTo>
                  <a:pt x="11036" y="0"/>
                </a:lnTo>
                <a:lnTo>
                  <a:pt x="0" y="876"/>
                </a:lnTo>
                <a:lnTo>
                  <a:pt x="0" y="3517"/>
                </a:lnTo>
                <a:lnTo>
                  <a:pt x="1574" y="3517"/>
                </a:lnTo>
                <a:lnTo>
                  <a:pt x="2755" y="3594"/>
                </a:lnTo>
                <a:lnTo>
                  <a:pt x="4292" y="3860"/>
                </a:lnTo>
                <a:lnTo>
                  <a:pt x="4876" y="4241"/>
                </a:lnTo>
                <a:lnTo>
                  <a:pt x="5283" y="4876"/>
                </a:lnTo>
                <a:lnTo>
                  <a:pt x="5740" y="5461"/>
                </a:lnTo>
                <a:lnTo>
                  <a:pt x="5956" y="6438"/>
                </a:lnTo>
                <a:lnTo>
                  <a:pt x="5956" y="29667"/>
                </a:lnTo>
                <a:lnTo>
                  <a:pt x="5397" y="30314"/>
                </a:lnTo>
                <a:lnTo>
                  <a:pt x="3136" y="30861"/>
                </a:lnTo>
                <a:lnTo>
                  <a:pt x="1714" y="31000"/>
                </a:lnTo>
                <a:lnTo>
                  <a:pt x="0" y="31000"/>
                </a:lnTo>
                <a:lnTo>
                  <a:pt x="0" y="33705"/>
                </a:lnTo>
                <a:lnTo>
                  <a:pt x="17399" y="33705"/>
                </a:lnTo>
                <a:lnTo>
                  <a:pt x="17399" y="31000"/>
                </a:lnTo>
                <a:lnTo>
                  <a:pt x="15684" y="31000"/>
                </a:lnTo>
                <a:lnTo>
                  <a:pt x="14262" y="30861"/>
                </a:lnTo>
                <a:lnTo>
                  <a:pt x="12052" y="30314"/>
                </a:lnTo>
                <a:lnTo>
                  <a:pt x="11506" y="29667"/>
                </a:lnTo>
                <a:lnTo>
                  <a:pt x="11506" y="10579"/>
                </a:lnTo>
                <a:lnTo>
                  <a:pt x="12458" y="7899"/>
                </a:lnTo>
                <a:lnTo>
                  <a:pt x="16243" y="3200"/>
                </a:lnTo>
                <a:lnTo>
                  <a:pt x="18681" y="2032"/>
                </a:lnTo>
                <a:lnTo>
                  <a:pt x="23863" y="2032"/>
                </a:lnTo>
                <a:lnTo>
                  <a:pt x="25336" y="2819"/>
                </a:lnTo>
                <a:lnTo>
                  <a:pt x="26784" y="5981"/>
                </a:lnTo>
                <a:lnTo>
                  <a:pt x="27139" y="8013"/>
                </a:lnTo>
                <a:lnTo>
                  <a:pt x="27139" y="29667"/>
                </a:lnTo>
                <a:lnTo>
                  <a:pt x="26581" y="30314"/>
                </a:lnTo>
                <a:lnTo>
                  <a:pt x="24320" y="30861"/>
                </a:lnTo>
                <a:lnTo>
                  <a:pt x="22898" y="31000"/>
                </a:lnTo>
                <a:lnTo>
                  <a:pt x="21183" y="31000"/>
                </a:lnTo>
                <a:lnTo>
                  <a:pt x="21183" y="33705"/>
                </a:lnTo>
                <a:lnTo>
                  <a:pt x="38646" y="33705"/>
                </a:lnTo>
                <a:lnTo>
                  <a:pt x="38646" y="31000"/>
                </a:lnTo>
                <a:lnTo>
                  <a:pt x="36880" y="31000"/>
                </a:lnTo>
                <a:lnTo>
                  <a:pt x="35445" y="30861"/>
                </a:lnTo>
                <a:lnTo>
                  <a:pt x="34315" y="30581"/>
                </a:lnTo>
                <a:lnTo>
                  <a:pt x="33223" y="30314"/>
                </a:lnTo>
                <a:lnTo>
                  <a:pt x="32689" y="29667"/>
                </a:lnTo>
                <a:lnTo>
                  <a:pt x="32689" y="10579"/>
                </a:lnTo>
                <a:lnTo>
                  <a:pt x="33629" y="7899"/>
                </a:lnTo>
                <a:lnTo>
                  <a:pt x="37426" y="3200"/>
                </a:lnTo>
                <a:lnTo>
                  <a:pt x="39839" y="2032"/>
                </a:lnTo>
                <a:lnTo>
                  <a:pt x="45034" y="2032"/>
                </a:lnTo>
                <a:lnTo>
                  <a:pt x="46520" y="2819"/>
                </a:lnTo>
                <a:lnTo>
                  <a:pt x="47244" y="4394"/>
                </a:lnTo>
                <a:lnTo>
                  <a:pt x="47955" y="5930"/>
                </a:lnTo>
                <a:lnTo>
                  <a:pt x="48323" y="7962"/>
                </a:lnTo>
                <a:lnTo>
                  <a:pt x="48323" y="29667"/>
                </a:lnTo>
                <a:lnTo>
                  <a:pt x="47752" y="30314"/>
                </a:lnTo>
                <a:lnTo>
                  <a:pt x="45504" y="30861"/>
                </a:lnTo>
                <a:lnTo>
                  <a:pt x="44081" y="31000"/>
                </a:lnTo>
                <a:lnTo>
                  <a:pt x="42367" y="31000"/>
                </a:lnTo>
                <a:lnTo>
                  <a:pt x="42367" y="33705"/>
                </a:lnTo>
                <a:lnTo>
                  <a:pt x="59829" y="33705"/>
                </a:lnTo>
                <a:lnTo>
                  <a:pt x="59829" y="31000"/>
                </a:lnTo>
                <a:close/>
              </a:path>
              <a:path w="123825" h="34289">
                <a:moveTo>
                  <a:pt x="123342" y="31000"/>
                </a:moveTo>
                <a:lnTo>
                  <a:pt x="121627" y="31000"/>
                </a:lnTo>
                <a:lnTo>
                  <a:pt x="120205" y="30861"/>
                </a:lnTo>
                <a:lnTo>
                  <a:pt x="117957" y="30314"/>
                </a:lnTo>
                <a:lnTo>
                  <a:pt x="117386" y="29667"/>
                </a:lnTo>
                <a:lnTo>
                  <a:pt x="117386" y="7988"/>
                </a:lnTo>
                <a:lnTo>
                  <a:pt x="116979" y="6070"/>
                </a:lnTo>
                <a:lnTo>
                  <a:pt x="115354" y="2997"/>
                </a:lnTo>
                <a:lnTo>
                  <a:pt x="114160" y="1879"/>
                </a:lnTo>
                <a:lnTo>
                  <a:pt x="112585" y="1155"/>
                </a:lnTo>
                <a:lnTo>
                  <a:pt x="111048" y="381"/>
                </a:lnTo>
                <a:lnTo>
                  <a:pt x="109131" y="0"/>
                </a:lnTo>
                <a:lnTo>
                  <a:pt x="104482" y="0"/>
                </a:lnTo>
                <a:lnTo>
                  <a:pt x="102323" y="673"/>
                </a:lnTo>
                <a:lnTo>
                  <a:pt x="98399" y="3340"/>
                </a:lnTo>
                <a:lnTo>
                  <a:pt x="96901" y="5054"/>
                </a:lnTo>
                <a:lnTo>
                  <a:pt x="95872" y="7175"/>
                </a:lnTo>
                <a:lnTo>
                  <a:pt x="94881" y="2400"/>
                </a:lnTo>
                <a:lnTo>
                  <a:pt x="91452" y="0"/>
                </a:lnTo>
                <a:lnTo>
                  <a:pt x="83235" y="0"/>
                </a:lnTo>
                <a:lnTo>
                  <a:pt x="74549" y="7442"/>
                </a:lnTo>
                <a:lnTo>
                  <a:pt x="74549" y="0"/>
                </a:lnTo>
                <a:lnTo>
                  <a:pt x="63525" y="876"/>
                </a:lnTo>
                <a:lnTo>
                  <a:pt x="63525" y="3517"/>
                </a:lnTo>
                <a:lnTo>
                  <a:pt x="65100" y="3517"/>
                </a:lnTo>
                <a:lnTo>
                  <a:pt x="66281" y="3594"/>
                </a:lnTo>
                <a:lnTo>
                  <a:pt x="67805" y="3860"/>
                </a:lnTo>
                <a:lnTo>
                  <a:pt x="68389" y="4241"/>
                </a:lnTo>
                <a:lnTo>
                  <a:pt x="68795" y="4876"/>
                </a:lnTo>
                <a:lnTo>
                  <a:pt x="69253" y="5461"/>
                </a:lnTo>
                <a:lnTo>
                  <a:pt x="69481" y="6438"/>
                </a:lnTo>
                <a:lnTo>
                  <a:pt x="69481" y="29667"/>
                </a:lnTo>
                <a:lnTo>
                  <a:pt x="68910" y="30314"/>
                </a:lnTo>
                <a:lnTo>
                  <a:pt x="66662" y="30861"/>
                </a:lnTo>
                <a:lnTo>
                  <a:pt x="65239" y="31000"/>
                </a:lnTo>
                <a:lnTo>
                  <a:pt x="63525" y="31000"/>
                </a:lnTo>
                <a:lnTo>
                  <a:pt x="63525" y="33705"/>
                </a:lnTo>
                <a:lnTo>
                  <a:pt x="80911" y="33705"/>
                </a:lnTo>
                <a:lnTo>
                  <a:pt x="80911" y="31000"/>
                </a:lnTo>
                <a:lnTo>
                  <a:pt x="79197" y="31000"/>
                </a:lnTo>
                <a:lnTo>
                  <a:pt x="77774" y="30861"/>
                </a:lnTo>
                <a:lnTo>
                  <a:pt x="75565" y="30314"/>
                </a:lnTo>
                <a:lnTo>
                  <a:pt x="75031" y="29667"/>
                </a:lnTo>
                <a:lnTo>
                  <a:pt x="75031" y="10579"/>
                </a:lnTo>
                <a:lnTo>
                  <a:pt x="75984" y="7899"/>
                </a:lnTo>
                <a:lnTo>
                  <a:pt x="79768" y="3200"/>
                </a:lnTo>
                <a:lnTo>
                  <a:pt x="82207" y="2032"/>
                </a:lnTo>
                <a:lnTo>
                  <a:pt x="87388" y="2032"/>
                </a:lnTo>
                <a:lnTo>
                  <a:pt x="88849" y="2819"/>
                </a:lnTo>
                <a:lnTo>
                  <a:pt x="90297" y="5981"/>
                </a:lnTo>
                <a:lnTo>
                  <a:pt x="90665" y="8013"/>
                </a:lnTo>
                <a:lnTo>
                  <a:pt x="90665" y="29667"/>
                </a:lnTo>
                <a:lnTo>
                  <a:pt x="90093" y="30314"/>
                </a:lnTo>
                <a:lnTo>
                  <a:pt x="87845" y="30861"/>
                </a:lnTo>
                <a:lnTo>
                  <a:pt x="86423" y="31000"/>
                </a:lnTo>
                <a:lnTo>
                  <a:pt x="84709" y="31000"/>
                </a:lnTo>
                <a:lnTo>
                  <a:pt x="84709" y="33705"/>
                </a:lnTo>
                <a:lnTo>
                  <a:pt x="102158" y="33705"/>
                </a:lnTo>
                <a:lnTo>
                  <a:pt x="102158" y="31000"/>
                </a:lnTo>
                <a:lnTo>
                  <a:pt x="100406" y="31000"/>
                </a:lnTo>
                <a:lnTo>
                  <a:pt x="98958" y="30861"/>
                </a:lnTo>
                <a:lnTo>
                  <a:pt x="97828" y="30581"/>
                </a:lnTo>
                <a:lnTo>
                  <a:pt x="96748" y="30314"/>
                </a:lnTo>
                <a:lnTo>
                  <a:pt x="96202" y="29667"/>
                </a:lnTo>
                <a:lnTo>
                  <a:pt x="96202" y="10579"/>
                </a:lnTo>
                <a:lnTo>
                  <a:pt x="97155" y="7899"/>
                </a:lnTo>
                <a:lnTo>
                  <a:pt x="100952" y="3200"/>
                </a:lnTo>
                <a:lnTo>
                  <a:pt x="103365" y="2032"/>
                </a:lnTo>
                <a:lnTo>
                  <a:pt x="108546" y="2032"/>
                </a:lnTo>
                <a:lnTo>
                  <a:pt x="110032" y="2819"/>
                </a:lnTo>
                <a:lnTo>
                  <a:pt x="110756" y="4394"/>
                </a:lnTo>
                <a:lnTo>
                  <a:pt x="111480" y="5930"/>
                </a:lnTo>
                <a:lnTo>
                  <a:pt x="111848" y="7962"/>
                </a:lnTo>
                <a:lnTo>
                  <a:pt x="111848" y="29667"/>
                </a:lnTo>
                <a:lnTo>
                  <a:pt x="111277" y="30314"/>
                </a:lnTo>
                <a:lnTo>
                  <a:pt x="109029" y="30861"/>
                </a:lnTo>
                <a:lnTo>
                  <a:pt x="107607" y="31000"/>
                </a:lnTo>
                <a:lnTo>
                  <a:pt x="105892" y="31000"/>
                </a:lnTo>
                <a:lnTo>
                  <a:pt x="105892" y="33705"/>
                </a:lnTo>
                <a:lnTo>
                  <a:pt x="123342" y="33705"/>
                </a:lnTo>
                <a:lnTo>
                  <a:pt x="123342" y="3100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43377" y="2321249"/>
            <a:ext cx="11811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1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80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3377" y="2144547"/>
            <a:ext cx="11811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1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60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3377" y="1967844"/>
            <a:ext cx="11811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1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40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3377" y="1791141"/>
            <a:ext cx="11811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1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20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4010" y="1614438"/>
            <a:ext cx="6032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50" dirty="0">
                <a:solidFill>
                  <a:srgbClr val="252525"/>
                </a:solidFill>
                <a:latin typeface="Times New Roman"/>
                <a:cs typeface="Times New Roman"/>
              </a:rPr>
              <a:t>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9362" y="1437735"/>
            <a:ext cx="9525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20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9362" y="1261032"/>
            <a:ext cx="9525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40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9362" y="1084329"/>
            <a:ext cx="9525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60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34715" y="730923"/>
            <a:ext cx="129539" cy="285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100</a:t>
            </a:r>
            <a:endParaRPr sz="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550">
              <a:latin typeface="Times New Roman"/>
              <a:cs typeface="Times New Roman"/>
            </a:endParaRPr>
          </a:p>
          <a:p>
            <a:pPr marL="46990">
              <a:lnSpc>
                <a:spcPct val="100000"/>
              </a:lnSpc>
              <a:spcBef>
                <a:spcPts val="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80</a:t>
            </a:r>
            <a:endParaRPr sz="550">
              <a:latin typeface="Times New Roman"/>
              <a:cs typeface="Times New Roman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144" y="1587778"/>
            <a:ext cx="53730" cy="16945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796" y="688871"/>
            <a:ext cx="1682575" cy="1868338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2337485" y="994700"/>
            <a:ext cx="2051685" cy="70802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55"/>
              </a:spcBef>
            </a:pPr>
            <a:r>
              <a:rPr sz="1100" spc="-10" dirty="0">
                <a:latin typeface="Arial"/>
                <a:cs typeface="Arial"/>
              </a:rPr>
              <a:t>Simulating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“pure”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separator,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i.e. </a:t>
            </a:r>
            <a:r>
              <a:rPr sz="1100" dirty="0">
                <a:latin typeface="Arial"/>
                <a:cs typeface="Arial"/>
              </a:rPr>
              <a:t>from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‘B’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(with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zero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width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to </a:t>
            </a:r>
            <a:r>
              <a:rPr sz="1100" dirty="0">
                <a:latin typeface="Arial"/>
                <a:cs typeface="Arial"/>
              </a:rPr>
              <a:t>clearly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i="1" dirty="0">
                <a:latin typeface="Georgia"/>
                <a:cs typeface="Georgia"/>
              </a:rPr>
              <a:t>x</a:t>
            </a:r>
            <a:r>
              <a:rPr sz="1100" dirty="0">
                <a:latin typeface="Arial"/>
                <a:cs typeface="Arial"/>
              </a:rPr>
              <a:t>-aberration)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D,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multipole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OFF.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r>
              <a:rPr spc="-50" dirty="0"/>
              <a:t>2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2337485" y="1855075"/>
            <a:ext cx="2093595" cy="53594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55"/>
              </a:spcBef>
            </a:pPr>
            <a:r>
              <a:rPr sz="1100" spc="-10" dirty="0">
                <a:latin typeface="Arial"/>
                <a:cs typeface="Arial"/>
              </a:rPr>
              <a:t>Multipole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accept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correct </a:t>
            </a:r>
            <a:r>
              <a:rPr sz="1100" dirty="0">
                <a:latin typeface="Arial"/>
                <a:cs typeface="Arial"/>
              </a:rPr>
              <a:t>up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i="1" spc="-25" dirty="0">
                <a:latin typeface="Meiryo UI"/>
                <a:cs typeface="Meiryo UI"/>
              </a:rPr>
              <a:t>±</a:t>
            </a:r>
            <a:r>
              <a:rPr sz="1100" spc="-25" dirty="0">
                <a:latin typeface="Times New Roman"/>
                <a:cs typeface="Times New Roman"/>
              </a:rPr>
              <a:t>75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mrad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</a:t>
            </a:r>
            <a:r>
              <a:rPr sz="1100" dirty="0">
                <a:latin typeface="Times New Roman"/>
                <a:cs typeface="Times New Roman"/>
              </a:rPr>
              <a:t>2</a:t>
            </a:r>
            <a:r>
              <a:rPr sz="1100" i="1" dirty="0">
                <a:latin typeface="Georgia"/>
                <a:cs typeface="Georgia"/>
              </a:rPr>
              <a:t>θ</a:t>
            </a:r>
            <a:r>
              <a:rPr sz="1100" i="1" spc="35" dirty="0">
                <a:latin typeface="Georgia"/>
                <a:cs typeface="Georgia"/>
              </a:rPr>
              <a:t> </a:t>
            </a:r>
            <a:r>
              <a:rPr sz="1100" spc="215" dirty="0">
                <a:latin typeface="Times New Roman"/>
                <a:cs typeface="Times New Roman"/>
              </a:rPr>
              <a:t>=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150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mrad</a:t>
            </a:r>
            <a:r>
              <a:rPr sz="1100" spc="-25" dirty="0">
                <a:latin typeface="Arial"/>
                <a:cs typeface="Arial"/>
              </a:rPr>
              <a:t> as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slide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9FDF"/>
                </a:solidFill>
                <a:latin typeface="Arial"/>
                <a:cs typeface="Arial"/>
                <a:hlinkClick r:id="rId5" action="ppaction://hlinksldjump"/>
              </a:rPr>
              <a:t>-</a:t>
            </a:r>
            <a:r>
              <a:rPr sz="1100" spc="-20" dirty="0">
                <a:solidFill>
                  <a:srgbClr val="009FDF"/>
                </a:solidFill>
                <a:latin typeface="Arial"/>
                <a:cs typeface="Arial"/>
                <a:hlinkClick r:id="rId5" action="ppaction://hlinksldjump"/>
              </a:rPr>
              <a:t>14</a:t>
            </a:r>
            <a:r>
              <a:rPr sz="1100" spc="-20" dirty="0">
                <a:latin typeface="Arial"/>
                <a:cs typeface="Arial"/>
              </a:rPr>
              <a:t>.)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>
                <a:latin typeface="Cambria"/>
                <a:cs typeface="Cambria"/>
              </a:rPr>
              <a:t>COSY-</a:t>
            </a:r>
            <a:r>
              <a:rPr i="1" dirty="0">
                <a:latin typeface="Meiryo UI"/>
                <a:cs typeface="Meiryo UI"/>
              </a:rPr>
              <a:t>∞</a:t>
            </a:r>
            <a:r>
              <a:rPr i="1" spc="-55" dirty="0">
                <a:latin typeface="Meiryo UI"/>
                <a:cs typeface="Meiryo UI"/>
              </a:rPr>
              <a:t> </a:t>
            </a:r>
            <a:r>
              <a:rPr spc="-10" dirty="0"/>
              <a:t>Simulations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8729" y="2498333"/>
            <a:ext cx="231775" cy="172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80"/>
              </a:lnSpc>
              <a:spcBef>
                <a:spcPts val="95"/>
              </a:spcBef>
            </a:pPr>
            <a:r>
              <a:rPr sz="550" spc="-1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100</a:t>
            </a:r>
            <a:endParaRPr sz="550">
              <a:latin typeface="Times New Roman"/>
              <a:cs typeface="Times New Roman"/>
            </a:endParaRPr>
          </a:p>
          <a:p>
            <a:pPr marL="108585">
              <a:lnSpc>
                <a:spcPts val="580"/>
              </a:lnSpc>
            </a:pPr>
            <a:r>
              <a:rPr sz="550" spc="-1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0.4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4945" y="2561998"/>
            <a:ext cx="13525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1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0.2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3991" y="2561998"/>
            <a:ext cx="6032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50" dirty="0">
                <a:solidFill>
                  <a:srgbClr val="252525"/>
                </a:solidFill>
                <a:latin typeface="Times New Roman"/>
                <a:cs typeface="Times New Roman"/>
              </a:rPr>
              <a:t>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8073" y="2561998"/>
            <a:ext cx="11239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0.2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38142" y="2561998"/>
            <a:ext cx="11239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0.4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18209" y="2561998"/>
            <a:ext cx="11239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0.6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98278" y="2561998"/>
            <a:ext cx="11239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0.8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52855" y="2695981"/>
            <a:ext cx="123825" cy="34290"/>
          </a:xfrm>
          <a:custGeom>
            <a:avLst/>
            <a:gdLst/>
            <a:ahLst/>
            <a:cxnLst/>
            <a:rect l="l" t="t" r="r" b="b"/>
            <a:pathLst>
              <a:path w="123825" h="34289">
                <a:moveTo>
                  <a:pt x="59829" y="31000"/>
                </a:moveTo>
                <a:lnTo>
                  <a:pt x="58102" y="31000"/>
                </a:lnTo>
                <a:lnTo>
                  <a:pt x="56692" y="30861"/>
                </a:lnTo>
                <a:lnTo>
                  <a:pt x="54432" y="30314"/>
                </a:lnTo>
                <a:lnTo>
                  <a:pt x="53873" y="29667"/>
                </a:lnTo>
                <a:lnTo>
                  <a:pt x="53873" y="7988"/>
                </a:lnTo>
                <a:lnTo>
                  <a:pt x="53467" y="6070"/>
                </a:lnTo>
                <a:lnTo>
                  <a:pt x="51841" y="2997"/>
                </a:lnTo>
                <a:lnTo>
                  <a:pt x="50647" y="1879"/>
                </a:lnTo>
                <a:lnTo>
                  <a:pt x="49060" y="1155"/>
                </a:lnTo>
                <a:lnTo>
                  <a:pt x="47536" y="381"/>
                </a:lnTo>
                <a:lnTo>
                  <a:pt x="45618" y="0"/>
                </a:lnTo>
                <a:lnTo>
                  <a:pt x="40970" y="0"/>
                </a:lnTo>
                <a:lnTo>
                  <a:pt x="38798" y="673"/>
                </a:lnTo>
                <a:lnTo>
                  <a:pt x="36817" y="2032"/>
                </a:lnTo>
                <a:lnTo>
                  <a:pt x="34874" y="3340"/>
                </a:lnTo>
                <a:lnTo>
                  <a:pt x="33388" y="5054"/>
                </a:lnTo>
                <a:lnTo>
                  <a:pt x="32346" y="7175"/>
                </a:lnTo>
                <a:lnTo>
                  <a:pt x="31356" y="2400"/>
                </a:lnTo>
                <a:lnTo>
                  <a:pt x="27927" y="0"/>
                </a:lnTo>
                <a:lnTo>
                  <a:pt x="19723" y="0"/>
                </a:lnTo>
                <a:lnTo>
                  <a:pt x="11036" y="7442"/>
                </a:lnTo>
                <a:lnTo>
                  <a:pt x="11036" y="0"/>
                </a:lnTo>
                <a:lnTo>
                  <a:pt x="0" y="876"/>
                </a:lnTo>
                <a:lnTo>
                  <a:pt x="0" y="3517"/>
                </a:lnTo>
                <a:lnTo>
                  <a:pt x="1574" y="3517"/>
                </a:lnTo>
                <a:lnTo>
                  <a:pt x="2755" y="3594"/>
                </a:lnTo>
                <a:lnTo>
                  <a:pt x="4292" y="3860"/>
                </a:lnTo>
                <a:lnTo>
                  <a:pt x="4876" y="4241"/>
                </a:lnTo>
                <a:lnTo>
                  <a:pt x="5283" y="4876"/>
                </a:lnTo>
                <a:lnTo>
                  <a:pt x="5740" y="5461"/>
                </a:lnTo>
                <a:lnTo>
                  <a:pt x="5956" y="6438"/>
                </a:lnTo>
                <a:lnTo>
                  <a:pt x="5956" y="29667"/>
                </a:lnTo>
                <a:lnTo>
                  <a:pt x="5397" y="30314"/>
                </a:lnTo>
                <a:lnTo>
                  <a:pt x="3136" y="30861"/>
                </a:lnTo>
                <a:lnTo>
                  <a:pt x="1714" y="31000"/>
                </a:lnTo>
                <a:lnTo>
                  <a:pt x="0" y="31000"/>
                </a:lnTo>
                <a:lnTo>
                  <a:pt x="0" y="33705"/>
                </a:lnTo>
                <a:lnTo>
                  <a:pt x="17399" y="33705"/>
                </a:lnTo>
                <a:lnTo>
                  <a:pt x="17399" y="31000"/>
                </a:lnTo>
                <a:lnTo>
                  <a:pt x="15684" y="31000"/>
                </a:lnTo>
                <a:lnTo>
                  <a:pt x="14262" y="30861"/>
                </a:lnTo>
                <a:lnTo>
                  <a:pt x="12052" y="30314"/>
                </a:lnTo>
                <a:lnTo>
                  <a:pt x="11506" y="29667"/>
                </a:lnTo>
                <a:lnTo>
                  <a:pt x="11506" y="10579"/>
                </a:lnTo>
                <a:lnTo>
                  <a:pt x="12458" y="7899"/>
                </a:lnTo>
                <a:lnTo>
                  <a:pt x="16243" y="3200"/>
                </a:lnTo>
                <a:lnTo>
                  <a:pt x="18681" y="2032"/>
                </a:lnTo>
                <a:lnTo>
                  <a:pt x="23863" y="2032"/>
                </a:lnTo>
                <a:lnTo>
                  <a:pt x="25336" y="2819"/>
                </a:lnTo>
                <a:lnTo>
                  <a:pt x="26784" y="5981"/>
                </a:lnTo>
                <a:lnTo>
                  <a:pt x="27139" y="8013"/>
                </a:lnTo>
                <a:lnTo>
                  <a:pt x="27139" y="29667"/>
                </a:lnTo>
                <a:lnTo>
                  <a:pt x="26581" y="30314"/>
                </a:lnTo>
                <a:lnTo>
                  <a:pt x="24320" y="30861"/>
                </a:lnTo>
                <a:lnTo>
                  <a:pt x="22898" y="31000"/>
                </a:lnTo>
                <a:lnTo>
                  <a:pt x="21183" y="31000"/>
                </a:lnTo>
                <a:lnTo>
                  <a:pt x="21183" y="33705"/>
                </a:lnTo>
                <a:lnTo>
                  <a:pt x="38646" y="33705"/>
                </a:lnTo>
                <a:lnTo>
                  <a:pt x="38646" y="31000"/>
                </a:lnTo>
                <a:lnTo>
                  <a:pt x="36880" y="31000"/>
                </a:lnTo>
                <a:lnTo>
                  <a:pt x="35445" y="30861"/>
                </a:lnTo>
                <a:lnTo>
                  <a:pt x="34315" y="30581"/>
                </a:lnTo>
                <a:lnTo>
                  <a:pt x="33223" y="30314"/>
                </a:lnTo>
                <a:lnTo>
                  <a:pt x="32689" y="29667"/>
                </a:lnTo>
                <a:lnTo>
                  <a:pt x="32689" y="10579"/>
                </a:lnTo>
                <a:lnTo>
                  <a:pt x="33629" y="7899"/>
                </a:lnTo>
                <a:lnTo>
                  <a:pt x="37426" y="3200"/>
                </a:lnTo>
                <a:lnTo>
                  <a:pt x="39839" y="2032"/>
                </a:lnTo>
                <a:lnTo>
                  <a:pt x="45034" y="2032"/>
                </a:lnTo>
                <a:lnTo>
                  <a:pt x="46520" y="2819"/>
                </a:lnTo>
                <a:lnTo>
                  <a:pt x="47244" y="4394"/>
                </a:lnTo>
                <a:lnTo>
                  <a:pt x="47955" y="5930"/>
                </a:lnTo>
                <a:lnTo>
                  <a:pt x="48323" y="7962"/>
                </a:lnTo>
                <a:lnTo>
                  <a:pt x="48323" y="29667"/>
                </a:lnTo>
                <a:lnTo>
                  <a:pt x="47752" y="30314"/>
                </a:lnTo>
                <a:lnTo>
                  <a:pt x="45504" y="30861"/>
                </a:lnTo>
                <a:lnTo>
                  <a:pt x="44081" y="31000"/>
                </a:lnTo>
                <a:lnTo>
                  <a:pt x="42367" y="31000"/>
                </a:lnTo>
                <a:lnTo>
                  <a:pt x="42367" y="33705"/>
                </a:lnTo>
                <a:lnTo>
                  <a:pt x="59829" y="33705"/>
                </a:lnTo>
                <a:lnTo>
                  <a:pt x="59829" y="31000"/>
                </a:lnTo>
                <a:close/>
              </a:path>
              <a:path w="123825" h="34289">
                <a:moveTo>
                  <a:pt x="123342" y="31000"/>
                </a:moveTo>
                <a:lnTo>
                  <a:pt x="121627" y="31000"/>
                </a:lnTo>
                <a:lnTo>
                  <a:pt x="120205" y="30861"/>
                </a:lnTo>
                <a:lnTo>
                  <a:pt x="117957" y="30314"/>
                </a:lnTo>
                <a:lnTo>
                  <a:pt x="117386" y="29667"/>
                </a:lnTo>
                <a:lnTo>
                  <a:pt x="117386" y="7988"/>
                </a:lnTo>
                <a:lnTo>
                  <a:pt x="116979" y="6070"/>
                </a:lnTo>
                <a:lnTo>
                  <a:pt x="115354" y="2997"/>
                </a:lnTo>
                <a:lnTo>
                  <a:pt x="114160" y="1879"/>
                </a:lnTo>
                <a:lnTo>
                  <a:pt x="112585" y="1155"/>
                </a:lnTo>
                <a:lnTo>
                  <a:pt x="111048" y="381"/>
                </a:lnTo>
                <a:lnTo>
                  <a:pt x="109131" y="0"/>
                </a:lnTo>
                <a:lnTo>
                  <a:pt x="104482" y="0"/>
                </a:lnTo>
                <a:lnTo>
                  <a:pt x="102323" y="673"/>
                </a:lnTo>
                <a:lnTo>
                  <a:pt x="98399" y="3340"/>
                </a:lnTo>
                <a:lnTo>
                  <a:pt x="96901" y="5054"/>
                </a:lnTo>
                <a:lnTo>
                  <a:pt x="95872" y="7175"/>
                </a:lnTo>
                <a:lnTo>
                  <a:pt x="94881" y="2400"/>
                </a:lnTo>
                <a:lnTo>
                  <a:pt x="91452" y="0"/>
                </a:lnTo>
                <a:lnTo>
                  <a:pt x="83235" y="0"/>
                </a:lnTo>
                <a:lnTo>
                  <a:pt x="74549" y="7442"/>
                </a:lnTo>
                <a:lnTo>
                  <a:pt x="74549" y="0"/>
                </a:lnTo>
                <a:lnTo>
                  <a:pt x="63525" y="876"/>
                </a:lnTo>
                <a:lnTo>
                  <a:pt x="63525" y="3517"/>
                </a:lnTo>
                <a:lnTo>
                  <a:pt x="65100" y="3517"/>
                </a:lnTo>
                <a:lnTo>
                  <a:pt x="66281" y="3594"/>
                </a:lnTo>
                <a:lnTo>
                  <a:pt x="67805" y="3860"/>
                </a:lnTo>
                <a:lnTo>
                  <a:pt x="68389" y="4241"/>
                </a:lnTo>
                <a:lnTo>
                  <a:pt x="68795" y="4876"/>
                </a:lnTo>
                <a:lnTo>
                  <a:pt x="69253" y="5461"/>
                </a:lnTo>
                <a:lnTo>
                  <a:pt x="69481" y="6438"/>
                </a:lnTo>
                <a:lnTo>
                  <a:pt x="69481" y="29667"/>
                </a:lnTo>
                <a:lnTo>
                  <a:pt x="68910" y="30314"/>
                </a:lnTo>
                <a:lnTo>
                  <a:pt x="66662" y="30861"/>
                </a:lnTo>
                <a:lnTo>
                  <a:pt x="65239" y="31000"/>
                </a:lnTo>
                <a:lnTo>
                  <a:pt x="63525" y="31000"/>
                </a:lnTo>
                <a:lnTo>
                  <a:pt x="63525" y="33705"/>
                </a:lnTo>
                <a:lnTo>
                  <a:pt x="80911" y="33705"/>
                </a:lnTo>
                <a:lnTo>
                  <a:pt x="80911" y="31000"/>
                </a:lnTo>
                <a:lnTo>
                  <a:pt x="79197" y="31000"/>
                </a:lnTo>
                <a:lnTo>
                  <a:pt x="77774" y="30861"/>
                </a:lnTo>
                <a:lnTo>
                  <a:pt x="75565" y="30314"/>
                </a:lnTo>
                <a:lnTo>
                  <a:pt x="75031" y="29667"/>
                </a:lnTo>
                <a:lnTo>
                  <a:pt x="75031" y="10579"/>
                </a:lnTo>
                <a:lnTo>
                  <a:pt x="75984" y="7899"/>
                </a:lnTo>
                <a:lnTo>
                  <a:pt x="79768" y="3200"/>
                </a:lnTo>
                <a:lnTo>
                  <a:pt x="82207" y="2032"/>
                </a:lnTo>
                <a:lnTo>
                  <a:pt x="87388" y="2032"/>
                </a:lnTo>
                <a:lnTo>
                  <a:pt x="88849" y="2819"/>
                </a:lnTo>
                <a:lnTo>
                  <a:pt x="90297" y="5981"/>
                </a:lnTo>
                <a:lnTo>
                  <a:pt x="90665" y="8013"/>
                </a:lnTo>
                <a:lnTo>
                  <a:pt x="90665" y="29667"/>
                </a:lnTo>
                <a:lnTo>
                  <a:pt x="90093" y="30314"/>
                </a:lnTo>
                <a:lnTo>
                  <a:pt x="87845" y="30861"/>
                </a:lnTo>
                <a:lnTo>
                  <a:pt x="86423" y="31000"/>
                </a:lnTo>
                <a:lnTo>
                  <a:pt x="84709" y="31000"/>
                </a:lnTo>
                <a:lnTo>
                  <a:pt x="84709" y="33705"/>
                </a:lnTo>
                <a:lnTo>
                  <a:pt x="102158" y="33705"/>
                </a:lnTo>
                <a:lnTo>
                  <a:pt x="102158" y="31000"/>
                </a:lnTo>
                <a:lnTo>
                  <a:pt x="100406" y="31000"/>
                </a:lnTo>
                <a:lnTo>
                  <a:pt x="98958" y="30861"/>
                </a:lnTo>
                <a:lnTo>
                  <a:pt x="97828" y="30581"/>
                </a:lnTo>
                <a:lnTo>
                  <a:pt x="96748" y="30314"/>
                </a:lnTo>
                <a:lnTo>
                  <a:pt x="96202" y="29667"/>
                </a:lnTo>
                <a:lnTo>
                  <a:pt x="96202" y="10579"/>
                </a:lnTo>
                <a:lnTo>
                  <a:pt x="97155" y="7899"/>
                </a:lnTo>
                <a:lnTo>
                  <a:pt x="100952" y="3200"/>
                </a:lnTo>
                <a:lnTo>
                  <a:pt x="103365" y="2032"/>
                </a:lnTo>
                <a:lnTo>
                  <a:pt x="108546" y="2032"/>
                </a:lnTo>
                <a:lnTo>
                  <a:pt x="110032" y="2819"/>
                </a:lnTo>
                <a:lnTo>
                  <a:pt x="110756" y="4394"/>
                </a:lnTo>
                <a:lnTo>
                  <a:pt x="111480" y="5930"/>
                </a:lnTo>
                <a:lnTo>
                  <a:pt x="111848" y="7962"/>
                </a:lnTo>
                <a:lnTo>
                  <a:pt x="111848" y="29667"/>
                </a:lnTo>
                <a:lnTo>
                  <a:pt x="111277" y="30314"/>
                </a:lnTo>
                <a:lnTo>
                  <a:pt x="109029" y="30861"/>
                </a:lnTo>
                <a:lnTo>
                  <a:pt x="107607" y="31000"/>
                </a:lnTo>
                <a:lnTo>
                  <a:pt x="105892" y="31000"/>
                </a:lnTo>
                <a:lnTo>
                  <a:pt x="105892" y="33705"/>
                </a:lnTo>
                <a:lnTo>
                  <a:pt x="123342" y="33705"/>
                </a:lnTo>
                <a:lnTo>
                  <a:pt x="123342" y="3100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43377" y="2321630"/>
            <a:ext cx="11811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1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80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3377" y="2144927"/>
            <a:ext cx="11811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1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60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3377" y="1968225"/>
            <a:ext cx="11811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1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40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3377" y="1791522"/>
            <a:ext cx="11811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1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20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4010" y="1614819"/>
            <a:ext cx="6032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50" dirty="0">
                <a:solidFill>
                  <a:srgbClr val="252525"/>
                </a:solidFill>
                <a:latin typeface="Times New Roman"/>
                <a:cs typeface="Times New Roman"/>
              </a:rPr>
              <a:t>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9362" y="1438116"/>
            <a:ext cx="9525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20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9362" y="1261413"/>
            <a:ext cx="9525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40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9362" y="1084710"/>
            <a:ext cx="9525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60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9362" y="908007"/>
            <a:ext cx="9525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80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4715" y="731304"/>
            <a:ext cx="129539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100</a:t>
            </a:r>
            <a:endParaRPr sz="550">
              <a:latin typeface="Times New Roman"/>
              <a:cs typeface="Times New Roman"/>
            </a:endParaRPr>
          </a:p>
        </p:txBody>
      </p:sp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144" y="1588159"/>
            <a:ext cx="53730" cy="16945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796" y="689252"/>
            <a:ext cx="1682575" cy="1868338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55"/>
              </a:spcBef>
            </a:pPr>
            <a:r>
              <a:rPr spc="-10" dirty="0"/>
              <a:t>Simulating</a:t>
            </a:r>
            <a:r>
              <a:rPr spc="-30" dirty="0"/>
              <a:t> </a:t>
            </a:r>
            <a:r>
              <a:rPr dirty="0"/>
              <a:t>“pure”</a:t>
            </a:r>
            <a:r>
              <a:rPr spc="-25" dirty="0"/>
              <a:t> </a:t>
            </a:r>
            <a:r>
              <a:rPr spc="-10" dirty="0"/>
              <a:t>separator,</a:t>
            </a:r>
            <a:r>
              <a:rPr spc="-25" dirty="0"/>
              <a:t> </a:t>
            </a:r>
            <a:r>
              <a:rPr spc="-20" dirty="0"/>
              <a:t>i.e. </a:t>
            </a:r>
            <a:r>
              <a:rPr dirty="0"/>
              <a:t>from</a:t>
            </a:r>
            <a:r>
              <a:rPr spc="-40" dirty="0"/>
              <a:t> </a:t>
            </a:r>
            <a:r>
              <a:rPr dirty="0"/>
              <a:t>slit</a:t>
            </a:r>
            <a:r>
              <a:rPr spc="-40" dirty="0"/>
              <a:t> </a:t>
            </a:r>
            <a:r>
              <a:rPr dirty="0"/>
              <a:t>‘B’</a:t>
            </a:r>
            <a:r>
              <a:rPr spc="-40" dirty="0"/>
              <a:t> </a:t>
            </a:r>
            <a:r>
              <a:rPr dirty="0"/>
              <a:t>(with</a:t>
            </a:r>
            <a:r>
              <a:rPr spc="-35" dirty="0"/>
              <a:t> </a:t>
            </a:r>
            <a:r>
              <a:rPr dirty="0"/>
              <a:t>zero</a:t>
            </a:r>
            <a:r>
              <a:rPr spc="-40" dirty="0"/>
              <a:t> </a:t>
            </a:r>
            <a:r>
              <a:rPr dirty="0"/>
              <a:t>width</a:t>
            </a:r>
            <a:r>
              <a:rPr spc="-40" dirty="0"/>
              <a:t> </a:t>
            </a:r>
            <a:r>
              <a:rPr spc="-25" dirty="0"/>
              <a:t>to </a:t>
            </a:r>
            <a:r>
              <a:rPr dirty="0"/>
              <a:t>clearly</a:t>
            </a:r>
            <a:r>
              <a:rPr spc="-25" dirty="0"/>
              <a:t> </a:t>
            </a:r>
            <a:r>
              <a:rPr dirty="0"/>
              <a:t>see</a:t>
            </a:r>
            <a:r>
              <a:rPr spc="-20" dirty="0"/>
              <a:t> </a:t>
            </a:r>
            <a:r>
              <a:rPr i="1" dirty="0">
                <a:latin typeface="Georgia"/>
                <a:cs typeface="Georgia"/>
              </a:rPr>
              <a:t>x</a:t>
            </a:r>
            <a:r>
              <a:rPr dirty="0"/>
              <a:t>-aberration)</a:t>
            </a:r>
            <a:r>
              <a:rPr spc="-20" dirty="0"/>
              <a:t> </a:t>
            </a:r>
            <a:r>
              <a:rPr dirty="0"/>
              <a:t>to</a:t>
            </a:r>
            <a:r>
              <a:rPr spc="-20" dirty="0"/>
              <a:t> </a:t>
            </a:r>
            <a:r>
              <a:rPr dirty="0"/>
              <a:t>slit</a:t>
            </a:r>
            <a:r>
              <a:rPr spc="-20" dirty="0"/>
              <a:t> </a:t>
            </a:r>
            <a:r>
              <a:rPr spc="-25" dirty="0"/>
              <a:t>D, </a:t>
            </a:r>
            <a:r>
              <a:rPr dirty="0"/>
              <a:t>and</a:t>
            </a:r>
            <a:r>
              <a:rPr spc="-20" dirty="0"/>
              <a:t> </a:t>
            </a:r>
            <a:r>
              <a:rPr spc="-10" dirty="0"/>
              <a:t>multipole</a:t>
            </a:r>
            <a:r>
              <a:rPr spc="-15" dirty="0"/>
              <a:t> </a:t>
            </a:r>
            <a:r>
              <a:rPr spc="-20" dirty="0"/>
              <a:t>OFF.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r>
              <a:rPr spc="-50" dirty="0"/>
              <a:t>3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337485" y="1438565"/>
            <a:ext cx="2093595" cy="53594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55"/>
              </a:spcBef>
            </a:pPr>
            <a:r>
              <a:rPr sz="1100" spc="-10" dirty="0">
                <a:latin typeface="Arial"/>
                <a:cs typeface="Arial"/>
              </a:rPr>
              <a:t>Multipole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accept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correct </a:t>
            </a:r>
            <a:r>
              <a:rPr sz="1100" dirty="0">
                <a:latin typeface="Arial"/>
                <a:cs typeface="Arial"/>
              </a:rPr>
              <a:t>up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i="1" spc="-25" dirty="0">
                <a:latin typeface="Meiryo UI"/>
                <a:cs typeface="Meiryo UI"/>
              </a:rPr>
              <a:t>±</a:t>
            </a:r>
            <a:r>
              <a:rPr sz="1100" spc="-25" dirty="0">
                <a:latin typeface="Times New Roman"/>
                <a:cs typeface="Times New Roman"/>
              </a:rPr>
              <a:t>75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mrad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</a:t>
            </a:r>
            <a:r>
              <a:rPr sz="1100" dirty="0">
                <a:latin typeface="Times New Roman"/>
                <a:cs typeface="Times New Roman"/>
              </a:rPr>
              <a:t>2</a:t>
            </a:r>
            <a:r>
              <a:rPr sz="1100" i="1" dirty="0">
                <a:latin typeface="Georgia"/>
                <a:cs typeface="Georgia"/>
              </a:rPr>
              <a:t>θ</a:t>
            </a:r>
            <a:r>
              <a:rPr sz="1100" i="1" spc="35" dirty="0">
                <a:latin typeface="Georgia"/>
                <a:cs typeface="Georgia"/>
              </a:rPr>
              <a:t> </a:t>
            </a:r>
            <a:r>
              <a:rPr sz="1100" spc="215" dirty="0">
                <a:latin typeface="Times New Roman"/>
                <a:cs typeface="Times New Roman"/>
              </a:rPr>
              <a:t>=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150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mrad</a:t>
            </a:r>
            <a:r>
              <a:rPr sz="1100" spc="-25" dirty="0">
                <a:latin typeface="Arial"/>
                <a:cs typeface="Arial"/>
              </a:rPr>
              <a:t> as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slide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9FDF"/>
                </a:solidFill>
                <a:latin typeface="Arial"/>
                <a:cs typeface="Arial"/>
                <a:hlinkClick r:id="rId5" action="ppaction://hlinksldjump"/>
              </a:rPr>
              <a:t>-</a:t>
            </a:r>
            <a:r>
              <a:rPr sz="1100" spc="-20" dirty="0">
                <a:solidFill>
                  <a:srgbClr val="009FDF"/>
                </a:solidFill>
                <a:latin typeface="Arial"/>
                <a:cs typeface="Arial"/>
                <a:hlinkClick r:id="rId5" action="ppaction://hlinksldjump"/>
              </a:rPr>
              <a:t>14</a:t>
            </a:r>
            <a:r>
              <a:rPr sz="1100" spc="-20" dirty="0">
                <a:latin typeface="Arial"/>
                <a:cs typeface="Arial"/>
              </a:rPr>
              <a:t>.)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337485" y="2126867"/>
            <a:ext cx="2016125" cy="70802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55"/>
              </a:spcBef>
            </a:pPr>
            <a:r>
              <a:rPr sz="1100" dirty="0">
                <a:solidFill>
                  <a:srgbClr val="7D2E8E"/>
                </a:solidFill>
                <a:latin typeface="Arial"/>
                <a:cs typeface="Arial"/>
              </a:rPr>
              <a:t>Purple</a:t>
            </a:r>
            <a:r>
              <a:rPr sz="1100" dirty="0">
                <a:latin typeface="Arial"/>
                <a:cs typeface="Arial"/>
              </a:rPr>
              <a:t>: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Smear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caused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by </a:t>
            </a:r>
            <a:r>
              <a:rPr sz="1100" spc="-10" dirty="0">
                <a:latin typeface="Arial"/>
                <a:cs typeface="Arial"/>
              </a:rPr>
              <a:t>nonlinear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coupling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when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i="1" dirty="0">
                <a:latin typeface="Georgia"/>
                <a:cs typeface="Georgia"/>
              </a:rPr>
              <a:t>y</a:t>
            </a:r>
            <a:r>
              <a:rPr sz="1100" i="1" spc="35" dirty="0">
                <a:latin typeface="Georgia"/>
                <a:cs typeface="Georgia"/>
              </a:rPr>
              <a:t> </a:t>
            </a:r>
            <a:r>
              <a:rPr sz="1100" spc="-20" dirty="0">
                <a:latin typeface="Arial"/>
                <a:cs typeface="Arial"/>
              </a:rPr>
              <a:t>beam </a:t>
            </a:r>
            <a:r>
              <a:rPr sz="1100" dirty="0">
                <a:latin typeface="Arial"/>
                <a:cs typeface="Arial"/>
              </a:rPr>
              <a:t>size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dipoles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allowed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reach </a:t>
            </a:r>
            <a:r>
              <a:rPr sz="1100" spc="-10" dirty="0">
                <a:latin typeface="Times New Roman"/>
                <a:cs typeface="Times New Roman"/>
              </a:rPr>
              <a:t>16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mm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full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vertical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size.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10" dirty="0"/>
              <a:t>Outline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4343" y="354797"/>
            <a:ext cx="4051300" cy="96710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259079" indent="-144145">
              <a:lnSpc>
                <a:spcPct val="100000"/>
              </a:lnSpc>
              <a:spcBef>
                <a:spcPts val="295"/>
              </a:spcBef>
              <a:buAutoNum type="romanUcPeriod"/>
              <a:tabLst>
                <a:tab pos="259079" algn="l"/>
              </a:tabLst>
            </a:pPr>
            <a:r>
              <a:rPr sz="1100" dirty="0">
                <a:latin typeface="Arial"/>
                <a:cs typeface="Arial"/>
              </a:rPr>
              <a:t>HRS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should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designed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maximize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i="1" dirty="0">
                <a:latin typeface="Meiryo UI"/>
                <a:cs typeface="Meiryo UI"/>
              </a:rPr>
              <a:t>R</a:t>
            </a:r>
            <a:r>
              <a:rPr sz="1100" i="1" dirty="0">
                <a:latin typeface="Georgia"/>
                <a:cs typeface="Georgia"/>
              </a:rPr>
              <a:t>E</a:t>
            </a:r>
            <a:r>
              <a:rPr sz="1200" i="1" baseline="-10416" dirty="0">
                <a:latin typeface="Georgia"/>
                <a:cs typeface="Georgia"/>
              </a:rPr>
              <a:t>x</a:t>
            </a:r>
            <a:r>
              <a:rPr sz="1100" dirty="0">
                <a:latin typeface="Arial"/>
                <a:cs typeface="Arial"/>
              </a:rPr>
              <a:t>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not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i="1" spc="170" dirty="0">
                <a:latin typeface="Meiryo UI"/>
                <a:cs typeface="Meiryo UI"/>
              </a:rPr>
              <a:t>R</a:t>
            </a:r>
            <a:r>
              <a:rPr sz="1100" i="1" spc="-95" dirty="0">
                <a:latin typeface="Meiryo UI"/>
                <a:cs typeface="Meiryo UI"/>
              </a:rPr>
              <a:t> </a:t>
            </a:r>
            <a:r>
              <a:rPr sz="1100" spc="-10" dirty="0">
                <a:latin typeface="Arial"/>
                <a:cs typeface="Arial"/>
              </a:rPr>
              <a:t>alone.</a:t>
            </a:r>
            <a:endParaRPr sz="1100">
              <a:latin typeface="Arial"/>
              <a:cs typeface="Arial"/>
            </a:endParaRPr>
          </a:p>
          <a:p>
            <a:pPr marL="257810" marR="30480" indent="-182245">
              <a:lnSpc>
                <a:spcPct val="102600"/>
              </a:lnSpc>
              <a:spcBef>
                <a:spcPts val="160"/>
              </a:spcBef>
              <a:buAutoNum type="romanUcPeriod"/>
              <a:tabLst>
                <a:tab pos="260985" algn="l"/>
              </a:tabLst>
            </a:pPr>
            <a:r>
              <a:rPr sz="1100" dirty="0">
                <a:latin typeface="Arial"/>
                <a:cs typeface="Arial"/>
              </a:rPr>
              <a:t>Optics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TRIUMF’s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ARIEL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HRS: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matching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issue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the 	</a:t>
            </a:r>
            <a:r>
              <a:rPr sz="1100" dirty="0">
                <a:latin typeface="Arial"/>
                <a:cs typeface="Arial"/>
              </a:rPr>
              <a:t>aberration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correction.</a:t>
            </a:r>
            <a:endParaRPr sz="1100">
              <a:latin typeface="Arial"/>
              <a:cs typeface="Arial"/>
            </a:endParaRPr>
          </a:p>
          <a:p>
            <a:pPr marL="259079" indent="-220979">
              <a:lnSpc>
                <a:spcPct val="100000"/>
              </a:lnSpc>
              <a:spcBef>
                <a:spcPts val="195"/>
              </a:spcBef>
              <a:buAutoNum type="romanUcPeriod"/>
              <a:tabLst>
                <a:tab pos="259079" algn="l"/>
              </a:tabLst>
            </a:pPr>
            <a:r>
              <a:rPr sz="1100" dirty="0">
                <a:latin typeface="Arial"/>
                <a:cs typeface="Arial"/>
              </a:rPr>
              <a:t>Measured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performance </a:t>
            </a:r>
            <a:r>
              <a:rPr sz="1100" dirty="0">
                <a:latin typeface="Arial"/>
                <a:cs typeface="Arial"/>
              </a:rPr>
              <a:t>so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far.</a:t>
            </a:r>
            <a:endParaRPr sz="1100">
              <a:latin typeface="Arial"/>
              <a:cs typeface="Arial"/>
            </a:endParaRPr>
          </a:p>
          <a:p>
            <a:pPr marL="258445" indent="-218440">
              <a:lnSpc>
                <a:spcPct val="100000"/>
              </a:lnSpc>
              <a:spcBef>
                <a:spcPts val="195"/>
              </a:spcBef>
              <a:buFont typeface="Arial"/>
              <a:buAutoNum type="romanUcPeriod"/>
              <a:tabLst>
                <a:tab pos="258445" algn="l"/>
              </a:tabLst>
            </a:pPr>
            <a:r>
              <a:rPr sz="1100" spc="-40" dirty="0">
                <a:latin typeface="Cambria"/>
                <a:cs typeface="Cambria"/>
              </a:rPr>
              <a:t>COSY</a:t>
            </a:r>
            <a:r>
              <a:rPr sz="1100" spc="-10" dirty="0">
                <a:latin typeface="Cambria"/>
                <a:cs typeface="Cambria"/>
              </a:rPr>
              <a:t> </a:t>
            </a:r>
            <a:r>
              <a:rPr sz="1100" spc="-10" dirty="0">
                <a:latin typeface="Arial"/>
                <a:cs typeface="Arial"/>
              </a:rPr>
              <a:t>Simulations.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4709" y="1412633"/>
            <a:ext cx="2598554" cy="173236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3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47057" y="3369695"/>
            <a:ext cx="13525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25" dirty="0">
                <a:latin typeface="Arial"/>
                <a:cs typeface="Arial"/>
              </a:rPr>
              <a:t>15</a:t>
            </a:r>
            <a:endParaRPr sz="60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B50C85-E234-843D-141D-5DCDCAAE3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784"/>
            <a:ext cx="4610100" cy="1014447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>
                <a:latin typeface="Cambria"/>
                <a:cs typeface="Cambria"/>
              </a:rPr>
              <a:t>COSY-</a:t>
            </a:r>
            <a:r>
              <a:rPr i="1" dirty="0">
                <a:latin typeface="Meiryo UI"/>
                <a:cs typeface="Meiryo UI"/>
              </a:rPr>
              <a:t>∞</a:t>
            </a:r>
            <a:r>
              <a:rPr i="1" spc="-55" dirty="0">
                <a:latin typeface="Meiryo UI"/>
                <a:cs typeface="Meiryo UI"/>
              </a:rPr>
              <a:t> </a:t>
            </a:r>
            <a:r>
              <a:rPr spc="-10" dirty="0"/>
              <a:t>Simulations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8729" y="2497952"/>
            <a:ext cx="231775" cy="172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80"/>
              </a:lnSpc>
              <a:spcBef>
                <a:spcPts val="95"/>
              </a:spcBef>
            </a:pPr>
            <a:r>
              <a:rPr sz="550" spc="-1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100</a:t>
            </a:r>
            <a:endParaRPr sz="550">
              <a:latin typeface="Times New Roman"/>
              <a:cs typeface="Times New Roman"/>
            </a:endParaRPr>
          </a:p>
          <a:p>
            <a:pPr marL="108585">
              <a:lnSpc>
                <a:spcPts val="580"/>
              </a:lnSpc>
            </a:pPr>
            <a:r>
              <a:rPr sz="550" spc="-1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0.4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4945" y="2561617"/>
            <a:ext cx="13525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1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0.2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3991" y="2561617"/>
            <a:ext cx="6032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50" dirty="0">
                <a:solidFill>
                  <a:srgbClr val="252525"/>
                </a:solidFill>
                <a:latin typeface="Times New Roman"/>
                <a:cs typeface="Times New Roman"/>
              </a:rPr>
              <a:t>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8073" y="2561617"/>
            <a:ext cx="11239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0.2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38142" y="2561617"/>
            <a:ext cx="11239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0.4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18209" y="2561617"/>
            <a:ext cx="11239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0.6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98278" y="2561617"/>
            <a:ext cx="11239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0.8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52855" y="2695600"/>
            <a:ext cx="123825" cy="34290"/>
          </a:xfrm>
          <a:custGeom>
            <a:avLst/>
            <a:gdLst/>
            <a:ahLst/>
            <a:cxnLst/>
            <a:rect l="l" t="t" r="r" b="b"/>
            <a:pathLst>
              <a:path w="123825" h="34289">
                <a:moveTo>
                  <a:pt x="59829" y="31000"/>
                </a:moveTo>
                <a:lnTo>
                  <a:pt x="58102" y="31000"/>
                </a:lnTo>
                <a:lnTo>
                  <a:pt x="56692" y="30861"/>
                </a:lnTo>
                <a:lnTo>
                  <a:pt x="54432" y="30314"/>
                </a:lnTo>
                <a:lnTo>
                  <a:pt x="53873" y="29667"/>
                </a:lnTo>
                <a:lnTo>
                  <a:pt x="53873" y="7988"/>
                </a:lnTo>
                <a:lnTo>
                  <a:pt x="53467" y="6070"/>
                </a:lnTo>
                <a:lnTo>
                  <a:pt x="51841" y="2997"/>
                </a:lnTo>
                <a:lnTo>
                  <a:pt x="50647" y="1879"/>
                </a:lnTo>
                <a:lnTo>
                  <a:pt x="49060" y="1155"/>
                </a:lnTo>
                <a:lnTo>
                  <a:pt x="47536" y="381"/>
                </a:lnTo>
                <a:lnTo>
                  <a:pt x="45618" y="0"/>
                </a:lnTo>
                <a:lnTo>
                  <a:pt x="40970" y="0"/>
                </a:lnTo>
                <a:lnTo>
                  <a:pt x="38798" y="673"/>
                </a:lnTo>
                <a:lnTo>
                  <a:pt x="36817" y="2032"/>
                </a:lnTo>
                <a:lnTo>
                  <a:pt x="34874" y="3340"/>
                </a:lnTo>
                <a:lnTo>
                  <a:pt x="33388" y="5054"/>
                </a:lnTo>
                <a:lnTo>
                  <a:pt x="32346" y="7175"/>
                </a:lnTo>
                <a:lnTo>
                  <a:pt x="31356" y="2400"/>
                </a:lnTo>
                <a:lnTo>
                  <a:pt x="27927" y="0"/>
                </a:lnTo>
                <a:lnTo>
                  <a:pt x="19723" y="0"/>
                </a:lnTo>
                <a:lnTo>
                  <a:pt x="11036" y="7442"/>
                </a:lnTo>
                <a:lnTo>
                  <a:pt x="11036" y="0"/>
                </a:lnTo>
                <a:lnTo>
                  <a:pt x="0" y="876"/>
                </a:lnTo>
                <a:lnTo>
                  <a:pt x="0" y="3517"/>
                </a:lnTo>
                <a:lnTo>
                  <a:pt x="1574" y="3517"/>
                </a:lnTo>
                <a:lnTo>
                  <a:pt x="2755" y="3594"/>
                </a:lnTo>
                <a:lnTo>
                  <a:pt x="4292" y="3860"/>
                </a:lnTo>
                <a:lnTo>
                  <a:pt x="4876" y="4241"/>
                </a:lnTo>
                <a:lnTo>
                  <a:pt x="5283" y="4876"/>
                </a:lnTo>
                <a:lnTo>
                  <a:pt x="5740" y="5461"/>
                </a:lnTo>
                <a:lnTo>
                  <a:pt x="5956" y="6438"/>
                </a:lnTo>
                <a:lnTo>
                  <a:pt x="5956" y="29667"/>
                </a:lnTo>
                <a:lnTo>
                  <a:pt x="5397" y="30314"/>
                </a:lnTo>
                <a:lnTo>
                  <a:pt x="3136" y="30861"/>
                </a:lnTo>
                <a:lnTo>
                  <a:pt x="1714" y="31000"/>
                </a:lnTo>
                <a:lnTo>
                  <a:pt x="0" y="31000"/>
                </a:lnTo>
                <a:lnTo>
                  <a:pt x="0" y="33705"/>
                </a:lnTo>
                <a:lnTo>
                  <a:pt x="17399" y="33705"/>
                </a:lnTo>
                <a:lnTo>
                  <a:pt x="17399" y="31000"/>
                </a:lnTo>
                <a:lnTo>
                  <a:pt x="15684" y="31000"/>
                </a:lnTo>
                <a:lnTo>
                  <a:pt x="14262" y="30861"/>
                </a:lnTo>
                <a:lnTo>
                  <a:pt x="12052" y="30314"/>
                </a:lnTo>
                <a:lnTo>
                  <a:pt x="11506" y="29667"/>
                </a:lnTo>
                <a:lnTo>
                  <a:pt x="11506" y="10579"/>
                </a:lnTo>
                <a:lnTo>
                  <a:pt x="12458" y="7899"/>
                </a:lnTo>
                <a:lnTo>
                  <a:pt x="16243" y="3200"/>
                </a:lnTo>
                <a:lnTo>
                  <a:pt x="18681" y="2032"/>
                </a:lnTo>
                <a:lnTo>
                  <a:pt x="23863" y="2032"/>
                </a:lnTo>
                <a:lnTo>
                  <a:pt x="25336" y="2819"/>
                </a:lnTo>
                <a:lnTo>
                  <a:pt x="26784" y="5981"/>
                </a:lnTo>
                <a:lnTo>
                  <a:pt x="27139" y="8013"/>
                </a:lnTo>
                <a:lnTo>
                  <a:pt x="27139" y="29667"/>
                </a:lnTo>
                <a:lnTo>
                  <a:pt x="26581" y="30314"/>
                </a:lnTo>
                <a:lnTo>
                  <a:pt x="24320" y="30861"/>
                </a:lnTo>
                <a:lnTo>
                  <a:pt x="22898" y="31000"/>
                </a:lnTo>
                <a:lnTo>
                  <a:pt x="21183" y="31000"/>
                </a:lnTo>
                <a:lnTo>
                  <a:pt x="21183" y="33705"/>
                </a:lnTo>
                <a:lnTo>
                  <a:pt x="38646" y="33705"/>
                </a:lnTo>
                <a:lnTo>
                  <a:pt x="38646" y="31000"/>
                </a:lnTo>
                <a:lnTo>
                  <a:pt x="36880" y="31000"/>
                </a:lnTo>
                <a:lnTo>
                  <a:pt x="35445" y="30861"/>
                </a:lnTo>
                <a:lnTo>
                  <a:pt x="34315" y="30581"/>
                </a:lnTo>
                <a:lnTo>
                  <a:pt x="33223" y="30314"/>
                </a:lnTo>
                <a:lnTo>
                  <a:pt x="32689" y="29667"/>
                </a:lnTo>
                <a:lnTo>
                  <a:pt x="32689" y="10579"/>
                </a:lnTo>
                <a:lnTo>
                  <a:pt x="33629" y="7899"/>
                </a:lnTo>
                <a:lnTo>
                  <a:pt x="37426" y="3200"/>
                </a:lnTo>
                <a:lnTo>
                  <a:pt x="39839" y="2032"/>
                </a:lnTo>
                <a:lnTo>
                  <a:pt x="45034" y="2032"/>
                </a:lnTo>
                <a:lnTo>
                  <a:pt x="46520" y="2819"/>
                </a:lnTo>
                <a:lnTo>
                  <a:pt x="47244" y="4394"/>
                </a:lnTo>
                <a:lnTo>
                  <a:pt x="47955" y="5930"/>
                </a:lnTo>
                <a:lnTo>
                  <a:pt x="48323" y="7962"/>
                </a:lnTo>
                <a:lnTo>
                  <a:pt x="48323" y="29667"/>
                </a:lnTo>
                <a:lnTo>
                  <a:pt x="47752" y="30314"/>
                </a:lnTo>
                <a:lnTo>
                  <a:pt x="45504" y="30861"/>
                </a:lnTo>
                <a:lnTo>
                  <a:pt x="44081" y="31000"/>
                </a:lnTo>
                <a:lnTo>
                  <a:pt x="42367" y="31000"/>
                </a:lnTo>
                <a:lnTo>
                  <a:pt x="42367" y="33705"/>
                </a:lnTo>
                <a:lnTo>
                  <a:pt x="59829" y="33705"/>
                </a:lnTo>
                <a:lnTo>
                  <a:pt x="59829" y="31000"/>
                </a:lnTo>
                <a:close/>
              </a:path>
              <a:path w="123825" h="34289">
                <a:moveTo>
                  <a:pt x="123342" y="31000"/>
                </a:moveTo>
                <a:lnTo>
                  <a:pt x="121627" y="31000"/>
                </a:lnTo>
                <a:lnTo>
                  <a:pt x="120205" y="30861"/>
                </a:lnTo>
                <a:lnTo>
                  <a:pt x="117957" y="30314"/>
                </a:lnTo>
                <a:lnTo>
                  <a:pt x="117386" y="29667"/>
                </a:lnTo>
                <a:lnTo>
                  <a:pt x="117386" y="7988"/>
                </a:lnTo>
                <a:lnTo>
                  <a:pt x="116979" y="6070"/>
                </a:lnTo>
                <a:lnTo>
                  <a:pt x="115354" y="2997"/>
                </a:lnTo>
                <a:lnTo>
                  <a:pt x="114160" y="1879"/>
                </a:lnTo>
                <a:lnTo>
                  <a:pt x="112585" y="1155"/>
                </a:lnTo>
                <a:lnTo>
                  <a:pt x="111048" y="381"/>
                </a:lnTo>
                <a:lnTo>
                  <a:pt x="109131" y="0"/>
                </a:lnTo>
                <a:lnTo>
                  <a:pt x="104482" y="0"/>
                </a:lnTo>
                <a:lnTo>
                  <a:pt x="102323" y="673"/>
                </a:lnTo>
                <a:lnTo>
                  <a:pt x="98399" y="3340"/>
                </a:lnTo>
                <a:lnTo>
                  <a:pt x="96901" y="5054"/>
                </a:lnTo>
                <a:lnTo>
                  <a:pt x="95872" y="7175"/>
                </a:lnTo>
                <a:lnTo>
                  <a:pt x="94881" y="2400"/>
                </a:lnTo>
                <a:lnTo>
                  <a:pt x="91452" y="0"/>
                </a:lnTo>
                <a:lnTo>
                  <a:pt x="83235" y="0"/>
                </a:lnTo>
                <a:lnTo>
                  <a:pt x="74549" y="7442"/>
                </a:lnTo>
                <a:lnTo>
                  <a:pt x="74549" y="0"/>
                </a:lnTo>
                <a:lnTo>
                  <a:pt x="63525" y="876"/>
                </a:lnTo>
                <a:lnTo>
                  <a:pt x="63525" y="3517"/>
                </a:lnTo>
                <a:lnTo>
                  <a:pt x="65100" y="3517"/>
                </a:lnTo>
                <a:lnTo>
                  <a:pt x="66281" y="3594"/>
                </a:lnTo>
                <a:lnTo>
                  <a:pt x="67805" y="3860"/>
                </a:lnTo>
                <a:lnTo>
                  <a:pt x="68389" y="4241"/>
                </a:lnTo>
                <a:lnTo>
                  <a:pt x="68795" y="4876"/>
                </a:lnTo>
                <a:lnTo>
                  <a:pt x="69253" y="5461"/>
                </a:lnTo>
                <a:lnTo>
                  <a:pt x="69481" y="6438"/>
                </a:lnTo>
                <a:lnTo>
                  <a:pt x="69481" y="29667"/>
                </a:lnTo>
                <a:lnTo>
                  <a:pt x="68910" y="30314"/>
                </a:lnTo>
                <a:lnTo>
                  <a:pt x="66662" y="30861"/>
                </a:lnTo>
                <a:lnTo>
                  <a:pt x="65239" y="31000"/>
                </a:lnTo>
                <a:lnTo>
                  <a:pt x="63525" y="31000"/>
                </a:lnTo>
                <a:lnTo>
                  <a:pt x="63525" y="33705"/>
                </a:lnTo>
                <a:lnTo>
                  <a:pt x="80911" y="33705"/>
                </a:lnTo>
                <a:lnTo>
                  <a:pt x="80911" y="31000"/>
                </a:lnTo>
                <a:lnTo>
                  <a:pt x="79197" y="31000"/>
                </a:lnTo>
                <a:lnTo>
                  <a:pt x="77774" y="30861"/>
                </a:lnTo>
                <a:lnTo>
                  <a:pt x="75565" y="30314"/>
                </a:lnTo>
                <a:lnTo>
                  <a:pt x="75031" y="29667"/>
                </a:lnTo>
                <a:lnTo>
                  <a:pt x="75031" y="10579"/>
                </a:lnTo>
                <a:lnTo>
                  <a:pt x="75984" y="7899"/>
                </a:lnTo>
                <a:lnTo>
                  <a:pt x="79768" y="3200"/>
                </a:lnTo>
                <a:lnTo>
                  <a:pt x="82207" y="2032"/>
                </a:lnTo>
                <a:lnTo>
                  <a:pt x="87388" y="2032"/>
                </a:lnTo>
                <a:lnTo>
                  <a:pt x="88849" y="2819"/>
                </a:lnTo>
                <a:lnTo>
                  <a:pt x="90297" y="5981"/>
                </a:lnTo>
                <a:lnTo>
                  <a:pt x="90665" y="8013"/>
                </a:lnTo>
                <a:lnTo>
                  <a:pt x="90665" y="29667"/>
                </a:lnTo>
                <a:lnTo>
                  <a:pt x="90093" y="30314"/>
                </a:lnTo>
                <a:lnTo>
                  <a:pt x="87845" y="30861"/>
                </a:lnTo>
                <a:lnTo>
                  <a:pt x="86423" y="31000"/>
                </a:lnTo>
                <a:lnTo>
                  <a:pt x="84709" y="31000"/>
                </a:lnTo>
                <a:lnTo>
                  <a:pt x="84709" y="33705"/>
                </a:lnTo>
                <a:lnTo>
                  <a:pt x="102158" y="33705"/>
                </a:lnTo>
                <a:lnTo>
                  <a:pt x="102158" y="31000"/>
                </a:lnTo>
                <a:lnTo>
                  <a:pt x="100406" y="31000"/>
                </a:lnTo>
                <a:lnTo>
                  <a:pt x="98958" y="30861"/>
                </a:lnTo>
                <a:lnTo>
                  <a:pt x="97828" y="30581"/>
                </a:lnTo>
                <a:lnTo>
                  <a:pt x="96748" y="30314"/>
                </a:lnTo>
                <a:lnTo>
                  <a:pt x="96202" y="29667"/>
                </a:lnTo>
                <a:lnTo>
                  <a:pt x="96202" y="10579"/>
                </a:lnTo>
                <a:lnTo>
                  <a:pt x="97155" y="7899"/>
                </a:lnTo>
                <a:lnTo>
                  <a:pt x="100952" y="3200"/>
                </a:lnTo>
                <a:lnTo>
                  <a:pt x="103365" y="2032"/>
                </a:lnTo>
                <a:lnTo>
                  <a:pt x="108546" y="2032"/>
                </a:lnTo>
                <a:lnTo>
                  <a:pt x="110032" y="2819"/>
                </a:lnTo>
                <a:lnTo>
                  <a:pt x="110756" y="4394"/>
                </a:lnTo>
                <a:lnTo>
                  <a:pt x="111480" y="5930"/>
                </a:lnTo>
                <a:lnTo>
                  <a:pt x="111848" y="7962"/>
                </a:lnTo>
                <a:lnTo>
                  <a:pt x="111848" y="29667"/>
                </a:lnTo>
                <a:lnTo>
                  <a:pt x="111277" y="30314"/>
                </a:lnTo>
                <a:lnTo>
                  <a:pt x="109029" y="30861"/>
                </a:lnTo>
                <a:lnTo>
                  <a:pt x="107607" y="31000"/>
                </a:lnTo>
                <a:lnTo>
                  <a:pt x="105892" y="31000"/>
                </a:lnTo>
                <a:lnTo>
                  <a:pt x="105892" y="33705"/>
                </a:lnTo>
                <a:lnTo>
                  <a:pt x="123342" y="33705"/>
                </a:lnTo>
                <a:lnTo>
                  <a:pt x="123342" y="3100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43377" y="2321249"/>
            <a:ext cx="11811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1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80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3377" y="2144547"/>
            <a:ext cx="11811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1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60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3377" y="1967844"/>
            <a:ext cx="11811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1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40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3377" y="1791141"/>
            <a:ext cx="11811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1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20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4010" y="1614438"/>
            <a:ext cx="6032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50" dirty="0">
                <a:solidFill>
                  <a:srgbClr val="252525"/>
                </a:solidFill>
                <a:latin typeface="Times New Roman"/>
                <a:cs typeface="Times New Roman"/>
              </a:rPr>
              <a:t>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9362" y="1437735"/>
            <a:ext cx="9525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20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9362" y="1261032"/>
            <a:ext cx="9525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40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9362" y="1084329"/>
            <a:ext cx="9525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60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9362" y="907626"/>
            <a:ext cx="95250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80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4715" y="730923"/>
            <a:ext cx="129539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25" dirty="0">
                <a:solidFill>
                  <a:srgbClr val="252525"/>
                </a:solidFill>
                <a:latin typeface="Times New Roman"/>
                <a:cs typeface="Times New Roman"/>
              </a:rPr>
              <a:t>100</a:t>
            </a:r>
            <a:endParaRPr sz="550">
              <a:latin typeface="Times New Roman"/>
              <a:cs typeface="Times New Roman"/>
            </a:endParaRPr>
          </a:p>
        </p:txBody>
      </p:sp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144" y="1587778"/>
            <a:ext cx="53730" cy="16945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796" y="688871"/>
            <a:ext cx="1682575" cy="1868338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2337485" y="618901"/>
            <a:ext cx="2075180" cy="633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Simulating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“pure”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separator,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i.e.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from </a:t>
            </a:r>
            <a:r>
              <a:rPr sz="1000" dirty="0">
                <a:latin typeface="Arial"/>
                <a:cs typeface="Arial"/>
              </a:rPr>
              <a:t>slit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‘B’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(with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zero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width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clearly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see </a:t>
            </a:r>
            <a:r>
              <a:rPr sz="1000" i="1" dirty="0">
                <a:latin typeface="Georgia"/>
                <a:cs typeface="Georgia"/>
              </a:rPr>
              <a:t>x</a:t>
            </a:r>
            <a:r>
              <a:rPr sz="1000" dirty="0">
                <a:latin typeface="Arial"/>
                <a:cs typeface="Arial"/>
              </a:rPr>
              <a:t>-aberration)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slit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D,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-10" dirty="0">
                <a:latin typeface="Arial"/>
                <a:cs typeface="Arial"/>
              </a:rPr>
              <a:t> multipole </a:t>
            </a:r>
            <a:r>
              <a:rPr sz="1000" spc="-20" dirty="0">
                <a:latin typeface="Arial"/>
                <a:cs typeface="Arial"/>
              </a:rPr>
              <a:t>OFF.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r>
              <a:rPr spc="-50" dirty="0"/>
              <a:t>4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337485" y="1378056"/>
            <a:ext cx="2163445" cy="481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2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Multipole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can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accept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correct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up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to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195"/>
              </a:lnSpc>
            </a:pPr>
            <a:r>
              <a:rPr sz="1000" i="1" spc="-20" dirty="0">
                <a:latin typeface="Meiryo UI"/>
                <a:cs typeface="Meiryo UI"/>
              </a:rPr>
              <a:t>±</a:t>
            </a:r>
            <a:r>
              <a:rPr sz="1000" spc="-20" dirty="0">
                <a:latin typeface="Times New Roman"/>
                <a:cs typeface="Times New Roman"/>
              </a:rPr>
              <a:t>75</a:t>
            </a:r>
            <a:r>
              <a:rPr sz="1000" spc="-8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mrad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</a:t>
            </a:r>
            <a:r>
              <a:rPr sz="1000" dirty="0">
                <a:latin typeface="Times New Roman"/>
                <a:cs typeface="Times New Roman"/>
              </a:rPr>
              <a:t>2</a:t>
            </a:r>
            <a:r>
              <a:rPr sz="1000" i="1" dirty="0">
                <a:latin typeface="Georgia"/>
                <a:cs typeface="Georgia"/>
              </a:rPr>
              <a:t>θ</a:t>
            </a:r>
            <a:r>
              <a:rPr sz="1000" i="1" spc="40" dirty="0">
                <a:latin typeface="Georgia"/>
                <a:cs typeface="Georgia"/>
              </a:rPr>
              <a:t> </a:t>
            </a:r>
            <a:r>
              <a:rPr sz="1000" spc="204" dirty="0">
                <a:latin typeface="Times New Roman"/>
                <a:cs typeface="Times New Roman"/>
              </a:rPr>
              <a:t>=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150</a:t>
            </a:r>
            <a:r>
              <a:rPr sz="1000" spc="-8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mrad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as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slide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200"/>
              </a:lnSpc>
            </a:pPr>
            <a:r>
              <a:rPr sz="1000" dirty="0">
                <a:solidFill>
                  <a:srgbClr val="009FDF"/>
                </a:solidFill>
                <a:latin typeface="Arial"/>
                <a:cs typeface="Arial"/>
                <a:hlinkClick r:id="rId5" action="ppaction://hlinksldjump"/>
              </a:rPr>
              <a:t>-</a:t>
            </a:r>
            <a:r>
              <a:rPr sz="1000" spc="-20" dirty="0">
                <a:solidFill>
                  <a:srgbClr val="009FDF"/>
                </a:solidFill>
                <a:latin typeface="Arial"/>
                <a:cs typeface="Arial"/>
                <a:hlinkClick r:id="rId5" action="ppaction://hlinksldjump"/>
              </a:rPr>
              <a:t>14</a:t>
            </a:r>
            <a:r>
              <a:rPr sz="1000" spc="-20" dirty="0">
                <a:latin typeface="Arial"/>
                <a:cs typeface="Arial"/>
              </a:rPr>
              <a:t>.)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337485" y="1985383"/>
            <a:ext cx="2191385" cy="784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77AC2F"/>
                </a:solidFill>
                <a:latin typeface="Arial"/>
                <a:cs typeface="Arial"/>
              </a:rPr>
              <a:t>Green</a:t>
            </a:r>
            <a:r>
              <a:rPr sz="1000" spc="-5" dirty="0">
                <a:solidFill>
                  <a:srgbClr val="77AC2F"/>
                </a:solidFill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dots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are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Gaussian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to </a:t>
            </a:r>
            <a:r>
              <a:rPr sz="1000" dirty="0">
                <a:latin typeface="Arial"/>
                <a:cs typeface="Arial"/>
              </a:rPr>
              <a:t>represent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stable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source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used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up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till </a:t>
            </a:r>
            <a:r>
              <a:rPr sz="1000" dirty="0">
                <a:latin typeface="Arial"/>
                <a:cs typeface="Arial"/>
              </a:rPr>
              <a:t>now.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Clearly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this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is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consistent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with </a:t>
            </a:r>
            <a:r>
              <a:rPr sz="1000" dirty="0">
                <a:latin typeface="Arial"/>
                <a:cs typeface="Arial"/>
              </a:rPr>
              <a:t>hardly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having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use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multipole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up</a:t>
            </a:r>
            <a:r>
              <a:rPr sz="1000" spc="5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this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point.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>
                <a:latin typeface="Cambria"/>
                <a:cs typeface="Cambria"/>
              </a:rPr>
              <a:t>COSY-</a:t>
            </a:r>
            <a:r>
              <a:rPr i="1" dirty="0">
                <a:latin typeface="Meiryo UI"/>
                <a:cs typeface="Meiryo UI"/>
              </a:rPr>
              <a:t>∞</a:t>
            </a:r>
            <a:r>
              <a:rPr i="1" spc="-10" dirty="0">
                <a:latin typeface="Meiryo UI"/>
                <a:cs typeface="Meiryo UI"/>
              </a:rPr>
              <a:t> </a:t>
            </a:r>
            <a:r>
              <a:rPr dirty="0"/>
              <a:t>Simulations</a:t>
            </a:r>
            <a:r>
              <a:rPr spc="75" dirty="0"/>
              <a:t> </a:t>
            </a:r>
            <a:r>
              <a:rPr dirty="0"/>
              <a:t>of</a:t>
            </a:r>
            <a:r>
              <a:rPr spc="75" dirty="0"/>
              <a:t> </a:t>
            </a:r>
            <a:r>
              <a:rPr dirty="0"/>
              <a:t>Ultimate</a:t>
            </a:r>
            <a:r>
              <a:rPr spc="75" dirty="0"/>
              <a:t> </a:t>
            </a:r>
            <a:r>
              <a:rPr spc="-10" dirty="0"/>
              <a:t>Performance</a:t>
            </a: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1100" y="358912"/>
            <a:ext cx="1316703" cy="14294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7744" y="437253"/>
            <a:ext cx="4329430" cy="1701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1189" marR="86995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Starting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typical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surface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source </a:t>
            </a:r>
            <a:r>
              <a:rPr sz="1000" dirty="0">
                <a:latin typeface="Arial"/>
                <a:cs typeface="Arial"/>
              </a:rPr>
              <a:t>emittance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area of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10</a:t>
            </a:r>
            <a:r>
              <a:rPr sz="1000" spc="-80" dirty="0">
                <a:latin typeface="Times New Roman"/>
                <a:cs typeface="Times New Roman"/>
              </a:rPr>
              <a:t> </a:t>
            </a:r>
            <a:r>
              <a:rPr sz="1000" i="1" spc="-20" dirty="0">
                <a:latin typeface="Georgia"/>
                <a:cs typeface="Georgia"/>
              </a:rPr>
              <a:t>π</a:t>
            </a:r>
            <a:r>
              <a:rPr sz="1000" spc="-20" dirty="0">
                <a:latin typeface="Arial"/>
                <a:cs typeface="Arial"/>
              </a:rPr>
              <a:t>mm-</a:t>
            </a:r>
            <a:r>
              <a:rPr sz="1000" dirty="0">
                <a:latin typeface="Arial"/>
                <a:cs typeface="Arial"/>
              </a:rPr>
              <a:t>mrad, </a:t>
            </a:r>
            <a:r>
              <a:rPr sz="1000" spc="-25" dirty="0">
                <a:latin typeface="Arial"/>
                <a:cs typeface="Arial"/>
              </a:rPr>
              <a:t>but </a:t>
            </a:r>
            <a:r>
              <a:rPr sz="1000" dirty="0">
                <a:latin typeface="Arial"/>
                <a:cs typeface="Arial"/>
              </a:rPr>
              <a:t>uniformly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filled,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apply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slits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A,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not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using</a:t>
            </a:r>
            <a:endParaRPr sz="1000">
              <a:latin typeface="Arial"/>
              <a:cs typeface="Arial"/>
            </a:endParaRPr>
          </a:p>
          <a:p>
            <a:pPr marL="1901189" marR="43180">
              <a:lnSpc>
                <a:spcPts val="1200"/>
              </a:lnSpc>
              <a:spcBef>
                <a:spcPts val="25"/>
              </a:spcBef>
            </a:pPr>
            <a:r>
              <a:rPr sz="1000" dirty="0">
                <a:latin typeface="Arial"/>
                <a:cs typeface="Arial"/>
              </a:rPr>
              <a:t>B.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Even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though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i="1" spc="65" dirty="0">
                <a:latin typeface="Georgia"/>
                <a:cs typeface="Georgia"/>
              </a:rPr>
              <a:t>x</a:t>
            </a:r>
            <a:r>
              <a:rPr sz="1000" i="1" spc="25" dirty="0">
                <a:latin typeface="Georgia"/>
                <a:cs typeface="Georgia"/>
              </a:rPr>
              <a:t> </a:t>
            </a:r>
            <a:r>
              <a:rPr sz="1000" dirty="0">
                <a:latin typeface="Arial"/>
                <a:cs typeface="Arial"/>
              </a:rPr>
              <a:t>aberrations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are</a:t>
            </a:r>
            <a:r>
              <a:rPr sz="1000" spc="5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cancelled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by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multipole,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the </a:t>
            </a:r>
            <a:r>
              <a:rPr sz="1000" dirty="0">
                <a:latin typeface="Arial"/>
                <a:cs typeface="Arial"/>
              </a:rPr>
              <a:t>performance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is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poor.</a:t>
            </a:r>
            <a:r>
              <a:rPr sz="1000" spc="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This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can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traced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to </a:t>
            </a:r>
            <a:r>
              <a:rPr sz="1000" dirty="0">
                <a:latin typeface="Arial"/>
                <a:cs typeface="Arial"/>
              </a:rPr>
              <a:t>nonlinear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coupling,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namely,</a:t>
            </a:r>
            <a:r>
              <a:rPr sz="1000" dirty="0">
                <a:latin typeface="Arial"/>
                <a:cs typeface="Arial"/>
              </a:rPr>
              <a:t> the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(</a:t>
            </a:r>
            <a:r>
              <a:rPr sz="1000" i="1" spc="-10" dirty="0">
                <a:latin typeface="Georgia"/>
                <a:cs typeface="Georgia"/>
              </a:rPr>
              <a:t>x</a:t>
            </a:r>
            <a:r>
              <a:rPr sz="1000" i="1" spc="-10" dirty="0">
                <a:latin typeface="Meiryo UI"/>
                <a:cs typeface="Meiryo UI"/>
              </a:rPr>
              <a:t>|</a:t>
            </a:r>
            <a:r>
              <a:rPr sz="1000" i="1" spc="-10" dirty="0">
                <a:latin typeface="Georgia"/>
                <a:cs typeface="Georgia"/>
              </a:rPr>
              <a:t>yy</a:t>
            </a:r>
            <a:r>
              <a:rPr sz="1000" spc="-10" dirty="0">
                <a:latin typeface="Times New Roman"/>
                <a:cs typeface="Times New Roman"/>
              </a:rPr>
              <a:t>)</a:t>
            </a:r>
            <a:r>
              <a:rPr sz="1000" spc="-10" dirty="0">
                <a:latin typeface="Arial"/>
                <a:cs typeface="Arial"/>
              </a:rPr>
              <a:t>, </a:t>
            </a:r>
            <a:r>
              <a:rPr sz="1000" dirty="0">
                <a:latin typeface="Arial"/>
                <a:cs typeface="Arial"/>
              </a:rPr>
              <a:t>meaning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shift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i="1" spc="65" dirty="0">
                <a:latin typeface="Georgia"/>
                <a:cs typeface="Georgia"/>
              </a:rPr>
              <a:t>x</a:t>
            </a:r>
            <a:r>
              <a:rPr sz="1000" i="1" spc="35" dirty="0">
                <a:latin typeface="Georgia"/>
                <a:cs typeface="Georgia"/>
              </a:rPr>
              <a:t> </a:t>
            </a:r>
            <a:r>
              <a:rPr sz="1000" dirty="0">
                <a:latin typeface="Arial"/>
                <a:cs typeface="Arial"/>
              </a:rPr>
              <a:t>due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i="1" spc="-25" dirty="0">
                <a:latin typeface="Georgia"/>
                <a:cs typeface="Georgia"/>
              </a:rPr>
              <a:t>y</a:t>
            </a:r>
            <a:r>
              <a:rPr sz="1050" spc="-37" baseline="27777" dirty="0">
                <a:latin typeface="Adobe Heiti Std R"/>
                <a:cs typeface="Adobe Heiti Std R"/>
              </a:rPr>
              <a:t>2</a:t>
            </a:r>
            <a:r>
              <a:rPr sz="1000" spc="-25" dirty="0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Arial"/>
              <a:cs typeface="Arial"/>
            </a:endParaRPr>
          </a:p>
          <a:p>
            <a:pPr marL="50800" marR="12065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This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is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from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i="1" dirty="0">
                <a:latin typeface="Georgia"/>
                <a:cs typeface="Georgia"/>
              </a:rPr>
              <a:t>P</a:t>
            </a:r>
            <a:r>
              <a:rPr sz="1050" i="1" baseline="-11904" dirty="0">
                <a:latin typeface="Georgia"/>
                <a:cs typeface="Georgia"/>
              </a:rPr>
              <a:t>x</a:t>
            </a:r>
            <a:r>
              <a:rPr sz="1000" i="1" dirty="0">
                <a:latin typeface="Georgia"/>
                <a:cs typeface="Georgia"/>
              </a:rPr>
              <a:t>y</a:t>
            </a:r>
            <a:r>
              <a:rPr sz="1050" baseline="27777" dirty="0">
                <a:latin typeface="Adobe Heiti Std R"/>
                <a:cs typeface="Adobe Heiti Std R"/>
              </a:rPr>
              <a:t>2</a:t>
            </a:r>
            <a:r>
              <a:rPr sz="1050" spc="254" baseline="27777" dirty="0">
                <a:latin typeface="Adobe Heiti Std R"/>
                <a:cs typeface="Adobe Heiti Std R"/>
              </a:rPr>
              <a:t> </a:t>
            </a:r>
            <a:r>
              <a:rPr sz="1000" dirty="0">
                <a:latin typeface="Arial"/>
                <a:cs typeface="Arial"/>
              </a:rPr>
              <a:t>term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 the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Hamiltonian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sector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magnet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when </a:t>
            </a:r>
            <a:r>
              <a:rPr sz="1000" spc="-20" dirty="0">
                <a:latin typeface="Arial"/>
                <a:cs typeface="Arial"/>
              </a:rPr>
              <a:t>it’s </a:t>
            </a:r>
            <a:r>
              <a:rPr sz="1000" dirty="0">
                <a:latin typeface="Arial"/>
                <a:cs typeface="Arial"/>
              </a:rPr>
              <a:t>expanded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third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order: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3490" y="2287856"/>
            <a:ext cx="40068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36550" algn="l"/>
              </a:tabLst>
            </a:pPr>
            <a:r>
              <a:rPr sz="700" i="1" spc="45" dirty="0">
                <a:latin typeface="Georgia"/>
                <a:cs typeface="Georgia"/>
              </a:rPr>
              <a:t>x</a:t>
            </a:r>
            <a:r>
              <a:rPr sz="700" i="1" dirty="0">
                <a:latin typeface="Georgia"/>
                <a:cs typeface="Georgia"/>
              </a:rPr>
              <a:t>	</a:t>
            </a:r>
            <a:r>
              <a:rPr sz="700" i="1" spc="-50" dirty="0">
                <a:latin typeface="Georgia"/>
                <a:cs typeface="Georgia"/>
              </a:rPr>
              <a:t>y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1371" y="2145314"/>
            <a:ext cx="889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0" dirty="0">
                <a:latin typeface="Times New Roman"/>
                <a:cs typeface="Times New Roman"/>
              </a:rPr>
              <a:t>1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34071" y="2338514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258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21371" y="2317704"/>
            <a:ext cx="889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0" dirty="0">
                <a:latin typeface="Times New Roman"/>
                <a:cs typeface="Times New Roman"/>
              </a:rPr>
              <a:t>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51787" y="2216635"/>
            <a:ext cx="21183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72440" algn="l"/>
                <a:tab pos="782955" algn="l"/>
                <a:tab pos="1287780" algn="l"/>
                <a:tab pos="1597660" algn="l"/>
                <a:tab pos="1931035" algn="l"/>
              </a:tabLst>
            </a:pPr>
            <a:r>
              <a:rPr sz="700" dirty="0">
                <a:latin typeface="Adobe Heiti Std R"/>
                <a:cs typeface="Adobe Heiti Std R"/>
              </a:rPr>
              <a:t>2</a:t>
            </a:r>
            <a:r>
              <a:rPr sz="700" spc="245" dirty="0">
                <a:latin typeface="Adobe Heiti Std R"/>
                <a:cs typeface="Adobe Heiti Std R"/>
              </a:rPr>
              <a:t>  </a:t>
            </a:r>
            <a:r>
              <a:rPr sz="700" spc="-50" dirty="0">
                <a:latin typeface="Adobe Heiti Std R"/>
                <a:cs typeface="Adobe Heiti Std R"/>
              </a:rPr>
              <a:t>2</a:t>
            </a:r>
            <a:r>
              <a:rPr sz="700" dirty="0">
                <a:latin typeface="Adobe Heiti Std R"/>
                <a:cs typeface="Adobe Heiti Std R"/>
              </a:rPr>
              <a:t>	</a:t>
            </a:r>
            <a:r>
              <a:rPr sz="700" spc="-50" dirty="0">
                <a:latin typeface="Adobe Heiti Std R"/>
                <a:cs typeface="Adobe Heiti Std R"/>
              </a:rPr>
              <a:t>2</a:t>
            </a:r>
            <a:r>
              <a:rPr sz="700" dirty="0">
                <a:latin typeface="Adobe Heiti Std R"/>
                <a:cs typeface="Adobe Heiti Std R"/>
              </a:rPr>
              <a:t>	</a:t>
            </a:r>
            <a:r>
              <a:rPr sz="700" spc="-50" dirty="0">
                <a:latin typeface="Adobe Heiti Std R"/>
                <a:cs typeface="Adobe Heiti Std R"/>
              </a:rPr>
              <a:t>2</a:t>
            </a:r>
            <a:r>
              <a:rPr sz="700" dirty="0">
                <a:latin typeface="Adobe Heiti Std R"/>
                <a:cs typeface="Adobe Heiti Std R"/>
              </a:rPr>
              <a:t>	</a:t>
            </a:r>
            <a:r>
              <a:rPr sz="700" spc="-50" dirty="0">
                <a:latin typeface="Adobe Heiti Std R"/>
                <a:cs typeface="Adobe Heiti Std R"/>
              </a:rPr>
              <a:t>2</a:t>
            </a:r>
            <a:r>
              <a:rPr sz="700" dirty="0">
                <a:latin typeface="Adobe Heiti Std R"/>
                <a:cs typeface="Adobe Heiti Std R"/>
              </a:rPr>
              <a:t>	</a:t>
            </a:r>
            <a:r>
              <a:rPr sz="700" spc="-50" dirty="0">
                <a:latin typeface="Adobe Heiti Std R"/>
                <a:cs typeface="Adobe Heiti Std R"/>
              </a:rPr>
              <a:t>2</a:t>
            </a:r>
            <a:r>
              <a:rPr sz="700" dirty="0">
                <a:latin typeface="Adobe Heiti Std R"/>
                <a:cs typeface="Adobe Heiti Std R"/>
              </a:rPr>
              <a:t>	</a:t>
            </a:r>
            <a:r>
              <a:rPr sz="700" i="1" dirty="0">
                <a:latin typeface="Calibri"/>
                <a:cs typeface="Calibri"/>
              </a:rPr>
              <a:t>t</a:t>
            </a:r>
            <a:r>
              <a:rPr sz="700" i="1" spc="210" dirty="0">
                <a:latin typeface="Calibri"/>
                <a:cs typeface="Calibri"/>
              </a:rPr>
              <a:t>  </a:t>
            </a:r>
            <a:r>
              <a:rPr sz="700" spc="-50" dirty="0">
                <a:latin typeface="Adobe Heiti Std R"/>
                <a:cs typeface="Adobe Heiti Std R"/>
              </a:rPr>
              <a:t>2</a:t>
            </a:r>
            <a:endParaRPr sz="700">
              <a:latin typeface="Adobe Heiti Std R"/>
              <a:cs typeface="Adobe Heiti Std 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9056" y="2230912"/>
            <a:ext cx="34283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62050" algn="l"/>
              </a:tabLst>
            </a:pPr>
            <a:r>
              <a:rPr sz="1000" i="1" spc="50" dirty="0">
                <a:latin typeface="Georgia"/>
                <a:cs typeface="Georgia"/>
              </a:rPr>
              <a:t>H</a:t>
            </a:r>
            <a:r>
              <a:rPr sz="1000" spc="50" dirty="0">
                <a:latin typeface="Times New Roman"/>
                <a:cs typeface="Times New Roman"/>
              </a:rPr>
              <a:t>(</a:t>
            </a:r>
            <a:r>
              <a:rPr sz="1000" i="1" spc="50" dirty="0">
                <a:latin typeface="Georgia"/>
                <a:cs typeface="Georgia"/>
              </a:rPr>
              <a:t>x,</a:t>
            </a:r>
            <a:r>
              <a:rPr sz="1000" i="1" spc="-65" dirty="0">
                <a:latin typeface="Georgia"/>
                <a:cs typeface="Georgia"/>
              </a:rPr>
              <a:t> </a:t>
            </a:r>
            <a:r>
              <a:rPr sz="1000" i="1" dirty="0">
                <a:latin typeface="Georgia"/>
                <a:cs typeface="Georgia"/>
              </a:rPr>
              <a:t>P</a:t>
            </a:r>
            <a:r>
              <a:rPr sz="1000" i="1" spc="280" dirty="0">
                <a:latin typeface="Georgia"/>
                <a:cs typeface="Georgia"/>
              </a:rPr>
              <a:t> </a:t>
            </a:r>
            <a:r>
              <a:rPr sz="1000" i="1" dirty="0">
                <a:latin typeface="Georgia"/>
                <a:cs typeface="Georgia"/>
              </a:rPr>
              <a:t>,</a:t>
            </a:r>
            <a:r>
              <a:rPr sz="1000" i="1" spc="-60" dirty="0">
                <a:latin typeface="Georgia"/>
                <a:cs typeface="Georgia"/>
              </a:rPr>
              <a:t> </a:t>
            </a:r>
            <a:r>
              <a:rPr sz="1000" i="1" spc="-30" dirty="0">
                <a:latin typeface="Georgia"/>
                <a:cs typeface="Georgia"/>
              </a:rPr>
              <a:t>y,</a:t>
            </a:r>
            <a:r>
              <a:rPr sz="1000" i="1" spc="-65" dirty="0">
                <a:latin typeface="Georgia"/>
                <a:cs typeface="Georgia"/>
              </a:rPr>
              <a:t> </a:t>
            </a:r>
            <a:r>
              <a:rPr sz="1000" i="1" dirty="0">
                <a:latin typeface="Georgia"/>
                <a:cs typeface="Georgia"/>
              </a:rPr>
              <a:t>P</a:t>
            </a:r>
            <a:r>
              <a:rPr sz="1000" i="1" spc="260" dirty="0">
                <a:latin typeface="Georgia"/>
                <a:cs typeface="Georgia"/>
              </a:rPr>
              <a:t> </a:t>
            </a:r>
            <a:r>
              <a:rPr sz="1000" dirty="0">
                <a:latin typeface="Times New Roman"/>
                <a:cs typeface="Times New Roman"/>
              </a:rPr>
              <a:t>)</a:t>
            </a:r>
            <a:r>
              <a:rPr sz="1000" spc="45" dirty="0">
                <a:latin typeface="Times New Roman"/>
                <a:cs typeface="Times New Roman"/>
              </a:rPr>
              <a:t> </a:t>
            </a:r>
            <a:r>
              <a:rPr sz="1000" spc="155" dirty="0">
                <a:latin typeface="Times New Roman"/>
                <a:cs typeface="Times New Roman"/>
              </a:rPr>
              <a:t>=</a:t>
            </a:r>
            <a:r>
              <a:rPr sz="1000" dirty="0">
                <a:latin typeface="Times New Roman"/>
                <a:cs typeface="Times New Roman"/>
              </a:rPr>
              <a:t>	</a:t>
            </a:r>
            <a:r>
              <a:rPr sz="1000" i="1" dirty="0">
                <a:latin typeface="Georgia"/>
                <a:cs typeface="Georgia"/>
              </a:rPr>
              <a:t>h</a:t>
            </a:r>
            <a:r>
              <a:rPr sz="1000" i="1" spc="380" dirty="0">
                <a:latin typeface="Georgia"/>
                <a:cs typeface="Georgia"/>
              </a:rPr>
              <a:t> </a:t>
            </a:r>
            <a:r>
              <a:rPr sz="1000" i="1" spc="65" dirty="0">
                <a:latin typeface="Georgia"/>
                <a:cs typeface="Georgia"/>
              </a:rPr>
              <a:t>x</a:t>
            </a:r>
            <a:r>
              <a:rPr sz="1000" i="1" spc="440" dirty="0">
                <a:latin typeface="Georgia"/>
                <a:cs typeface="Georgia"/>
              </a:rPr>
              <a:t> </a:t>
            </a:r>
            <a:r>
              <a:rPr sz="1000" spc="204" dirty="0">
                <a:latin typeface="Times New Roman"/>
                <a:cs typeface="Times New Roman"/>
              </a:rPr>
              <a:t>+</a:t>
            </a:r>
            <a:r>
              <a:rPr sz="1000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Georgia"/>
                <a:cs typeface="Georgia"/>
              </a:rPr>
              <a:t>P</a:t>
            </a:r>
            <a:r>
              <a:rPr sz="1000" i="1" spc="170" dirty="0">
                <a:latin typeface="Georgia"/>
                <a:cs typeface="Georgia"/>
              </a:rPr>
              <a:t>  </a:t>
            </a:r>
            <a:r>
              <a:rPr sz="1000" spc="204" dirty="0">
                <a:latin typeface="Times New Roman"/>
                <a:cs typeface="Times New Roman"/>
              </a:rPr>
              <a:t>+</a:t>
            </a:r>
            <a:r>
              <a:rPr sz="1000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Georgia"/>
                <a:cs typeface="Georgia"/>
              </a:rPr>
              <a:t>P</a:t>
            </a:r>
            <a:r>
              <a:rPr sz="1000" i="1" spc="170" dirty="0">
                <a:latin typeface="Georgia"/>
                <a:cs typeface="Georgia"/>
              </a:rPr>
              <a:t>  </a:t>
            </a:r>
            <a:r>
              <a:rPr sz="1000" spc="204" dirty="0">
                <a:latin typeface="Times New Roman"/>
                <a:cs typeface="Times New Roman"/>
              </a:rPr>
              <a:t>+</a:t>
            </a:r>
            <a:r>
              <a:rPr sz="1000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Georgia"/>
                <a:cs typeface="Georgia"/>
              </a:rPr>
              <a:t>hx</a:t>
            </a:r>
            <a:r>
              <a:rPr sz="1000" dirty="0">
                <a:latin typeface="Times New Roman"/>
                <a:cs typeface="Times New Roman"/>
              </a:rPr>
              <a:t>(</a:t>
            </a:r>
            <a:r>
              <a:rPr sz="1000" i="1" dirty="0">
                <a:latin typeface="Georgia"/>
                <a:cs typeface="Georgia"/>
              </a:rPr>
              <a:t>P</a:t>
            </a:r>
            <a:r>
              <a:rPr sz="1000" i="1" spc="170" dirty="0">
                <a:latin typeface="Georgia"/>
                <a:cs typeface="Georgia"/>
              </a:rPr>
              <a:t>  </a:t>
            </a:r>
            <a:r>
              <a:rPr sz="1000" spc="204" dirty="0">
                <a:latin typeface="Times New Roman"/>
                <a:cs typeface="Times New Roman"/>
              </a:rPr>
              <a:t>+</a:t>
            </a:r>
            <a:r>
              <a:rPr sz="1000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Georgia"/>
                <a:cs typeface="Georgia"/>
              </a:rPr>
              <a:t>P</a:t>
            </a:r>
            <a:r>
              <a:rPr sz="1000" i="1" spc="355" dirty="0">
                <a:latin typeface="Georgia"/>
                <a:cs typeface="Georgia"/>
              </a:rPr>
              <a:t> </a:t>
            </a:r>
            <a:r>
              <a:rPr sz="1000" dirty="0">
                <a:latin typeface="Times New Roman"/>
                <a:cs typeface="Times New Roman"/>
              </a:rPr>
              <a:t>)</a:t>
            </a:r>
            <a:r>
              <a:rPr sz="1000" spc="-25" dirty="0">
                <a:latin typeface="Times New Roman"/>
                <a:cs typeface="Times New Roman"/>
              </a:rPr>
              <a:t> </a:t>
            </a:r>
            <a:r>
              <a:rPr sz="1000" spc="204" dirty="0">
                <a:latin typeface="Times New Roman"/>
                <a:cs typeface="Times New Roman"/>
              </a:rPr>
              <a:t>+</a:t>
            </a:r>
            <a:r>
              <a:rPr sz="1000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Georgia"/>
                <a:cs typeface="Georgia"/>
              </a:rPr>
              <a:t>h</a:t>
            </a:r>
            <a:r>
              <a:rPr sz="1000" i="1" spc="210" dirty="0">
                <a:latin typeface="Georgia"/>
                <a:cs typeface="Georgia"/>
              </a:rPr>
              <a:t> </a:t>
            </a:r>
            <a:r>
              <a:rPr sz="1000" i="1" dirty="0">
                <a:latin typeface="Georgia"/>
                <a:cs typeface="Georgia"/>
              </a:rPr>
              <a:t>y</a:t>
            </a:r>
            <a:r>
              <a:rPr sz="1000" i="1" spc="254" dirty="0">
                <a:latin typeface="Georgia"/>
                <a:cs typeface="Georgia"/>
              </a:rPr>
              <a:t> </a:t>
            </a:r>
            <a:r>
              <a:rPr sz="1000" i="1" spc="-50" dirty="0">
                <a:latin typeface="Georgia"/>
                <a:cs typeface="Georgia"/>
              </a:rPr>
              <a:t>P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69185" y="2300150"/>
            <a:ext cx="187134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347980" algn="l"/>
                <a:tab pos="852805" algn="l"/>
                <a:tab pos="1162685" algn="l"/>
                <a:tab pos="1774825" algn="l"/>
              </a:tabLst>
            </a:pPr>
            <a:r>
              <a:rPr sz="700" i="1" spc="45" dirty="0">
                <a:latin typeface="Georgia"/>
                <a:cs typeface="Georgia"/>
              </a:rPr>
              <a:t>x</a:t>
            </a:r>
            <a:r>
              <a:rPr sz="700" i="1" dirty="0">
                <a:latin typeface="Georgia"/>
                <a:cs typeface="Georgia"/>
              </a:rPr>
              <a:t>	</a:t>
            </a:r>
            <a:r>
              <a:rPr sz="700" i="1" spc="-50" dirty="0">
                <a:latin typeface="Georgia"/>
                <a:cs typeface="Georgia"/>
              </a:rPr>
              <a:t>y</a:t>
            </a:r>
            <a:r>
              <a:rPr sz="700" i="1" dirty="0">
                <a:latin typeface="Georgia"/>
                <a:cs typeface="Georgia"/>
              </a:rPr>
              <a:t>	</a:t>
            </a:r>
            <a:r>
              <a:rPr sz="700" i="1" spc="45" dirty="0">
                <a:latin typeface="Georgia"/>
                <a:cs typeface="Georgia"/>
              </a:rPr>
              <a:t>x</a:t>
            </a:r>
            <a:r>
              <a:rPr sz="700" i="1" dirty="0">
                <a:latin typeface="Georgia"/>
                <a:cs typeface="Georgia"/>
              </a:rPr>
              <a:t>	</a:t>
            </a:r>
            <a:r>
              <a:rPr sz="700" i="1" spc="-50" dirty="0">
                <a:latin typeface="Georgia"/>
                <a:cs typeface="Georgia"/>
              </a:rPr>
              <a:t>y</a:t>
            </a:r>
            <a:r>
              <a:rPr sz="700" i="1" dirty="0">
                <a:latin typeface="Georgia"/>
                <a:cs typeface="Georgia"/>
              </a:rPr>
              <a:t>	</a:t>
            </a:r>
            <a:r>
              <a:rPr sz="1050" i="1" spc="67" baseline="7936" dirty="0">
                <a:latin typeface="Georgia"/>
                <a:cs typeface="Georgia"/>
              </a:rPr>
              <a:t>x</a:t>
            </a:r>
            <a:endParaRPr sz="1050" baseline="7936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20900" y="2128423"/>
            <a:ext cx="24580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86965" algn="l"/>
              </a:tabLst>
            </a:pPr>
            <a:r>
              <a:rPr sz="1000" spc="-50" dirty="0">
                <a:latin typeface="Verdana"/>
                <a:cs typeface="Verdana"/>
              </a:rPr>
              <a:t>(</a:t>
            </a:r>
            <a:r>
              <a:rPr sz="1000" dirty="0">
                <a:latin typeface="Verdana"/>
                <a:cs typeface="Verdana"/>
              </a:rPr>
              <a:t>	</a:t>
            </a:r>
            <a:r>
              <a:rPr sz="1000" spc="-50" dirty="0">
                <a:latin typeface="Verdana"/>
                <a:cs typeface="Verdana"/>
              </a:rPr>
              <a:t>)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444" y="2488735"/>
            <a:ext cx="42075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Here,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i="1" dirty="0">
                <a:latin typeface="Georgia"/>
                <a:cs typeface="Georgia"/>
              </a:rPr>
              <a:t>h</a:t>
            </a:r>
            <a:r>
              <a:rPr sz="1000" i="1" spc="35" dirty="0">
                <a:latin typeface="Georgia"/>
                <a:cs typeface="Georgia"/>
              </a:rPr>
              <a:t> </a:t>
            </a:r>
            <a:r>
              <a:rPr sz="1000" spc="204" dirty="0">
                <a:latin typeface="Times New Roman"/>
                <a:cs typeface="Times New Roman"/>
              </a:rPr>
              <a:t>=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Georgia"/>
                <a:cs typeface="Georgia"/>
              </a:rPr>
              <a:t>h</a:t>
            </a:r>
            <a:r>
              <a:rPr sz="1000" dirty="0">
                <a:latin typeface="Times New Roman"/>
                <a:cs typeface="Times New Roman"/>
              </a:rPr>
              <a:t>(</a:t>
            </a:r>
            <a:r>
              <a:rPr sz="1000" i="1" dirty="0">
                <a:latin typeface="Georgia"/>
                <a:cs typeface="Georgia"/>
              </a:rPr>
              <a:t>s</a:t>
            </a:r>
            <a:r>
              <a:rPr sz="1000" dirty="0">
                <a:latin typeface="Times New Roman"/>
                <a:cs typeface="Times New Roman"/>
              </a:rPr>
              <a:t>)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204" dirty="0">
                <a:latin typeface="Times New Roman"/>
                <a:cs typeface="Times New Roman"/>
              </a:rPr>
              <a:t>=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Times New Roman"/>
                <a:cs typeface="Times New Roman"/>
              </a:rPr>
              <a:t>1</a:t>
            </a:r>
            <a:r>
              <a:rPr sz="1000" i="1" dirty="0">
                <a:latin typeface="Georgia"/>
                <a:cs typeface="Georgia"/>
              </a:rPr>
              <a:t>/ρ</a:t>
            </a:r>
            <a:r>
              <a:rPr sz="1000" i="1" spc="35" dirty="0">
                <a:latin typeface="Georgia"/>
                <a:cs typeface="Georgia"/>
              </a:rPr>
              <a:t> </a:t>
            </a:r>
            <a:r>
              <a:rPr sz="1000" dirty="0">
                <a:latin typeface="Arial"/>
                <a:cs typeface="Arial"/>
              </a:rPr>
              <a:t>so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i="1" dirty="0">
                <a:latin typeface="Georgia"/>
                <a:cs typeface="Georgia"/>
              </a:rPr>
              <a:t>h</a:t>
            </a:r>
            <a:r>
              <a:rPr sz="1050" i="1" baseline="27777" dirty="0">
                <a:latin typeface="Calibri"/>
                <a:cs typeface="Calibri"/>
              </a:rPr>
              <a:t>t</a:t>
            </a:r>
            <a:r>
              <a:rPr sz="1050" i="1" spc="262" baseline="27777" dirty="0">
                <a:latin typeface="Calibri"/>
                <a:cs typeface="Calibri"/>
              </a:rPr>
              <a:t> </a:t>
            </a:r>
            <a:r>
              <a:rPr sz="1000" dirty="0">
                <a:latin typeface="Arial"/>
                <a:cs typeface="Arial"/>
              </a:rPr>
              <a:t>is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only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non-zero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at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 dipole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edges.</a:t>
            </a:r>
            <a:r>
              <a:rPr sz="1000" spc="6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From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that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53426" y="2734807"/>
            <a:ext cx="25019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50" i="1" spc="-37" baseline="7936" dirty="0">
                <a:latin typeface="Georgia"/>
                <a:cs typeface="Georgia"/>
              </a:rPr>
              <a:t>∂P</a:t>
            </a:r>
            <a:r>
              <a:rPr sz="500" b="0" i="1" spc="-25" dirty="0">
                <a:latin typeface="Postino Std"/>
                <a:cs typeface="Postino Std"/>
              </a:rPr>
              <a:t>x</a:t>
            </a:r>
            <a:endParaRPr sz="500">
              <a:latin typeface="Postino Std"/>
              <a:cs typeface="Postino St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0444" y="2640576"/>
            <a:ext cx="42221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term,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find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i="1" dirty="0">
                <a:latin typeface="Georgia"/>
                <a:cs typeface="Georgia"/>
              </a:rPr>
              <a:t>x</a:t>
            </a:r>
            <a:r>
              <a:rPr sz="1050" i="1" baseline="27777" dirty="0">
                <a:latin typeface="Calibri"/>
                <a:cs typeface="Calibri"/>
              </a:rPr>
              <a:t>t</a:t>
            </a:r>
            <a:r>
              <a:rPr sz="1050" i="1" spc="254" baseline="27777" dirty="0">
                <a:latin typeface="Calibri"/>
                <a:cs typeface="Calibri"/>
              </a:rPr>
              <a:t> </a:t>
            </a:r>
            <a:r>
              <a:rPr sz="1000" spc="204" dirty="0">
                <a:latin typeface="Times New Roman"/>
                <a:cs typeface="Times New Roman"/>
              </a:rPr>
              <a:t>=</a:t>
            </a:r>
            <a:r>
              <a:rPr sz="1000" spc="140" dirty="0">
                <a:latin typeface="Times New Roman"/>
                <a:cs typeface="Times New Roman"/>
              </a:rPr>
              <a:t> </a:t>
            </a:r>
            <a:r>
              <a:rPr sz="1050" i="1" u="sng" spc="-67" baseline="31746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 </a:t>
            </a:r>
            <a:r>
              <a:rPr sz="1050" i="1" u="sng" spc="97" baseline="31746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∂H</a:t>
            </a:r>
            <a:r>
              <a:rPr sz="1050" i="1" u="sng" spc="7" baseline="31746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 </a:t>
            </a:r>
            <a:r>
              <a:rPr sz="1050" i="1" u="none" spc="345" baseline="31746" dirty="0">
                <a:latin typeface="Georgia"/>
                <a:cs typeface="Georgia"/>
              </a:rPr>
              <a:t> </a:t>
            </a:r>
            <a:r>
              <a:rPr sz="1000" u="none" spc="204" dirty="0">
                <a:latin typeface="Times New Roman"/>
                <a:cs typeface="Times New Roman"/>
              </a:rPr>
              <a:t>=</a:t>
            </a:r>
            <a:r>
              <a:rPr sz="1000" u="none" spc="25" dirty="0">
                <a:latin typeface="Times New Roman"/>
                <a:cs typeface="Times New Roman"/>
              </a:rPr>
              <a:t> </a:t>
            </a:r>
            <a:r>
              <a:rPr sz="1000" i="1" u="none" dirty="0">
                <a:latin typeface="Georgia"/>
                <a:cs typeface="Georgia"/>
              </a:rPr>
              <a:t>h</a:t>
            </a:r>
            <a:r>
              <a:rPr sz="1050" i="1" u="none" baseline="27777" dirty="0">
                <a:latin typeface="Calibri"/>
                <a:cs typeface="Calibri"/>
              </a:rPr>
              <a:t>t</a:t>
            </a:r>
            <a:r>
              <a:rPr sz="1000" i="1" u="none" dirty="0">
                <a:latin typeface="Georgia"/>
                <a:cs typeface="Georgia"/>
              </a:rPr>
              <a:t>y</a:t>
            </a:r>
            <a:r>
              <a:rPr sz="1050" u="none" baseline="27777" dirty="0">
                <a:latin typeface="Adobe Heiti Std R"/>
                <a:cs typeface="Adobe Heiti Std R"/>
              </a:rPr>
              <a:t>2</a:t>
            </a:r>
            <a:r>
              <a:rPr sz="1000" i="1" u="none" dirty="0">
                <a:latin typeface="Georgia"/>
                <a:cs typeface="Georgia"/>
              </a:rPr>
              <a:t>/</a:t>
            </a:r>
            <a:r>
              <a:rPr sz="1000" u="none" dirty="0">
                <a:latin typeface="Times New Roman"/>
                <a:cs typeface="Times New Roman"/>
              </a:rPr>
              <a:t>2</a:t>
            </a:r>
            <a:r>
              <a:rPr sz="1000" u="none" dirty="0">
                <a:latin typeface="Arial"/>
                <a:cs typeface="Arial"/>
              </a:rPr>
              <a:t>.</a:t>
            </a:r>
            <a:r>
              <a:rPr sz="1000" u="none" spc="6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Since</a:t>
            </a:r>
            <a:r>
              <a:rPr sz="1000" u="none" spc="-10" dirty="0">
                <a:latin typeface="Arial"/>
                <a:cs typeface="Arial"/>
              </a:rPr>
              <a:t> </a:t>
            </a:r>
            <a:r>
              <a:rPr sz="1000" i="1" u="none" dirty="0">
                <a:latin typeface="Georgia"/>
                <a:cs typeface="Georgia"/>
              </a:rPr>
              <a:t>y</a:t>
            </a:r>
            <a:r>
              <a:rPr sz="1000" i="1" u="none" spc="70" dirty="0">
                <a:latin typeface="Georgia"/>
                <a:cs typeface="Georgia"/>
              </a:rPr>
              <a:t> </a:t>
            </a:r>
            <a:r>
              <a:rPr sz="1000" u="none" dirty="0">
                <a:latin typeface="Arial"/>
                <a:cs typeface="Arial"/>
              </a:rPr>
              <a:t>is</a:t>
            </a:r>
            <a:r>
              <a:rPr sz="1000" u="none" spc="-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very</a:t>
            </a:r>
            <a:r>
              <a:rPr sz="1000" u="none" spc="-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close</a:t>
            </a:r>
            <a:r>
              <a:rPr sz="1000" u="none" spc="-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to</a:t>
            </a:r>
            <a:r>
              <a:rPr sz="1000" u="none" spc="-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constant</a:t>
            </a:r>
            <a:r>
              <a:rPr sz="1000" u="none" spc="-1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over</a:t>
            </a:r>
            <a:r>
              <a:rPr sz="1000" u="none" spc="-5" dirty="0">
                <a:latin typeface="Arial"/>
                <a:cs typeface="Arial"/>
              </a:rPr>
              <a:t> </a:t>
            </a:r>
            <a:r>
              <a:rPr sz="1000" u="none" spc="-25" dirty="0">
                <a:latin typeface="Arial"/>
                <a:cs typeface="Arial"/>
              </a:rPr>
              <a:t>the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5844" y="2792404"/>
            <a:ext cx="408495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short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distance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magnet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edge,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easily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integrate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find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shift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i="1" spc="-25" dirty="0">
                <a:latin typeface="Georgia"/>
                <a:cs typeface="Georgia"/>
              </a:rPr>
              <a:t>x</a:t>
            </a:r>
            <a:r>
              <a:rPr sz="1000" spc="-25" dirty="0">
                <a:latin typeface="Arial"/>
                <a:cs typeface="Arial"/>
              </a:rPr>
              <a:t>: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59888" y="2953542"/>
            <a:ext cx="1936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00" i="1" spc="-37" baseline="-19444" dirty="0">
                <a:latin typeface="Georgia"/>
                <a:cs typeface="Georgia"/>
              </a:rPr>
              <a:t>y</a:t>
            </a:r>
            <a:r>
              <a:rPr sz="700" spc="-25" dirty="0">
                <a:latin typeface="Adobe Heiti Std R"/>
                <a:cs typeface="Adobe Heiti Std R"/>
              </a:rPr>
              <a:t>2</a:t>
            </a:r>
            <a:endParaRPr sz="700">
              <a:latin typeface="Adobe Heiti Std R"/>
              <a:cs typeface="Adobe Heiti Std R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395308" y="3192653"/>
            <a:ext cx="128905" cy="0"/>
          </a:xfrm>
          <a:custGeom>
            <a:avLst/>
            <a:gdLst/>
            <a:ahLst/>
            <a:cxnLst/>
            <a:rect l="l" t="t" r="r" b="b"/>
            <a:pathLst>
              <a:path w="128905">
                <a:moveTo>
                  <a:pt x="0" y="0"/>
                </a:moveTo>
                <a:lnTo>
                  <a:pt x="12867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382608" y="3171842"/>
            <a:ext cx="1543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latin typeface="Times New Roman"/>
                <a:cs typeface="Times New Roman"/>
              </a:rPr>
              <a:t>2</a:t>
            </a:r>
            <a:r>
              <a:rPr sz="1000" i="1" spc="-25" dirty="0">
                <a:latin typeface="Georgia"/>
                <a:cs typeface="Georgia"/>
              </a:rPr>
              <a:t>ρ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r>
              <a:rPr spc="-50" dirty="0"/>
              <a:t>5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2020976" y="3085051"/>
            <a:ext cx="5664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7525" algn="l"/>
              </a:tabLst>
            </a:pPr>
            <a:r>
              <a:rPr sz="1000" spc="135" dirty="0">
                <a:latin typeface="Times New Roman"/>
                <a:cs typeface="Times New Roman"/>
              </a:rPr>
              <a:t>∆</a:t>
            </a:r>
            <a:r>
              <a:rPr sz="1000" i="1" spc="135" dirty="0">
                <a:latin typeface="Georgia"/>
                <a:cs typeface="Georgia"/>
              </a:rPr>
              <a:t>x</a:t>
            </a:r>
            <a:r>
              <a:rPr sz="1000" i="1" spc="40" dirty="0">
                <a:latin typeface="Georgia"/>
                <a:cs typeface="Georgia"/>
              </a:rPr>
              <a:t> </a:t>
            </a:r>
            <a:r>
              <a:rPr sz="1000" spc="155" dirty="0">
                <a:latin typeface="Times New Roman"/>
                <a:cs typeface="Times New Roman"/>
              </a:rPr>
              <a:t>=</a:t>
            </a:r>
            <a:r>
              <a:rPr sz="1000" dirty="0">
                <a:latin typeface="Times New Roman"/>
                <a:cs typeface="Times New Roman"/>
              </a:rPr>
              <a:t>	</a:t>
            </a:r>
            <a:r>
              <a:rPr sz="1000" i="1" spc="-50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32E767B-6A27-F649-31C8-C6621D8311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13"/>
            <a:ext cx="4610100" cy="3034639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>
                <a:latin typeface="Cambria"/>
                <a:cs typeface="Cambria"/>
              </a:rPr>
              <a:t>COSY-</a:t>
            </a:r>
            <a:r>
              <a:rPr i="1" dirty="0">
                <a:latin typeface="Meiryo UI"/>
                <a:cs typeface="Meiryo UI"/>
              </a:rPr>
              <a:t>∞</a:t>
            </a:r>
            <a:r>
              <a:rPr i="1" spc="-20" dirty="0">
                <a:latin typeface="Meiryo UI"/>
                <a:cs typeface="Meiryo UI"/>
              </a:rPr>
              <a:t> </a:t>
            </a:r>
            <a:r>
              <a:rPr dirty="0"/>
              <a:t>Simulations</a:t>
            </a:r>
            <a:r>
              <a:rPr spc="65" dirty="0"/>
              <a:t> </a:t>
            </a:r>
            <a:r>
              <a:rPr dirty="0"/>
              <a:t>with</a:t>
            </a:r>
            <a:r>
              <a:rPr spc="65" dirty="0"/>
              <a:t> </a:t>
            </a:r>
            <a:r>
              <a:rPr dirty="0"/>
              <a:t>slit</a:t>
            </a:r>
            <a:r>
              <a:rPr spc="65" dirty="0"/>
              <a:t> </a:t>
            </a:r>
            <a:r>
              <a:rPr spc="-50" dirty="0"/>
              <a:t>C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356" y="385754"/>
            <a:ext cx="1241441" cy="13477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630095" y="873860"/>
            <a:ext cx="2643505" cy="36385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55"/>
              </a:spcBef>
            </a:pPr>
            <a:r>
              <a:rPr sz="1100" dirty="0">
                <a:latin typeface="Arial"/>
                <a:cs typeface="Arial"/>
              </a:rPr>
              <a:t>With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‘C’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9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mm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full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height,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final </a:t>
            </a:r>
            <a:r>
              <a:rPr sz="1100" dirty="0">
                <a:latin typeface="Arial"/>
                <a:cs typeface="Arial"/>
              </a:rPr>
              <a:t>focus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restored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1</a:t>
            </a:r>
            <a:r>
              <a:rPr sz="1100" i="1" spc="-10" dirty="0">
                <a:latin typeface="Georgia"/>
                <a:cs typeface="Georgia"/>
              </a:rPr>
              <a:t>.</a:t>
            </a:r>
            <a:r>
              <a:rPr sz="1100" spc="-10" dirty="0">
                <a:latin typeface="Times New Roman"/>
                <a:cs typeface="Times New Roman"/>
              </a:rPr>
              <a:t>0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mm</a:t>
            </a:r>
            <a:r>
              <a:rPr sz="1100" spc="-25" dirty="0">
                <a:latin typeface="Arial"/>
                <a:cs typeface="Arial"/>
              </a:rPr>
              <a:t> FW.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398" y="1970518"/>
            <a:ext cx="1435735" cy="105219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55"/>
              </a:spcBef>
            </a:pPr>
            <a:r>
              <a:rPr sz="1100" dirty="0">
                <a:latin typeface="Arial"/>
                <a:cs typeface="Arial"/>
              </a:rPr>
              <a:t>At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right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see</a:t>
            </a:r>
            <a:r>
              <a:rPr sz="1100" spc="-25" dirty="0">
                <a:latin typeface="Arial"/>
                <a:cs typeface="Arial"/>
              </a:rPr>
              <a:t> the </a:t>
            </a:r>
            <a:r>
              <a:rPr sz="1100" dirty="0">
                <a:latin typeface="Arial"/>
                <a:cs typeface="Arial"/>
              </a:rPr>
              <a:t>effect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C;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it </a:t>
            </a:r>
            <a:r>
              <a:rPr sz="1100" spc="-10" dirty="0">
                <a:latin typeface="Arial"/>
                <a:cs typeface="Arial"/>
              </a:rPr>
              <a:t>collimates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10" dirty="0">
                <a:latin typeface="Arial"/>
                <a:cs typeface="Arial"/>
              </a:rPr>
              <a:t> vertical </a:t>
            </a:r>
            <a:r>
              <a:rPr sz="1100" dirty="0">
                <a:latin typeface="Arial"/>
                <a:cs typeface="Arial"/>
              </a:rPr>
              <a:t>beam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eliminates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downward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smear</a:t>
            </a:r>
            <a:r>
              <a:rPr sz="1100" spc="50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horizontal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beam.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4454" y="3059727"/>
            <a:ext cx="1026794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413384" algn="l"/>
                <a:tab pos="586740" algn="l"/>
                <a:tab pos="760095" algn="l"/>
              </a:tabLst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-100</a:t>
            </a:r>
            <a:r>
              <a:rPr sz="350" spc="365" dirty="0">
                <a:solidFill>
                  <a:srgbClr val="252525"/>
                </a:solidFill>
                <a:latin typeface="Times New Roman"/>
                <a:cs typeface="Times New Roman"/>
              </a:rPr>
              <a:t>  </a:t>
            </a: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50</a:t>
            </a: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	</a:t>
            </a: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0</a:t>
            </a: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	</a:t>
            </a: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50</a:t>
            </a: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	100</a:t>
            </a:r>
            <a:r>
              <a:rPr sz="350" spc="370" dirty="0">
                <a:solidFill>
                  <a:srgbClr val="252525"/>
                </a:solidFill>
                <a:latin typeface="Times New Roman"/>
                <a:cs typeface="Times New Roman"/>
              </a:rPr>
              <a:t>  </a:t>
            </a: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150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73305" y="3017709"/>
            <a:ext cx="155575" cy="1225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375"/>
              </a:lnSpc>
              <a:spcBef>
                <a:spcPts val="110"/>
              </a:spcBef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0.1</a:t>
            </a:r>
            <a:endParaRPr sz="350">
              <a:latin typeface="Times New Roman"/>
              <a:cs typeface="Times New Roman"/>
            </a:endParaRPr>
          </a:p>
          <a:p>
            <a:pPr marL="58419">
              <a:lnSpc>
                <a:spcPts val="375"/>
              </a:lnSpc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150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89302" y="3152482"/>
            <a:ext cx="81915" cy="22860"/>
          </a:xfrm>
          <a:custGeom>
            <a:avLst/>
            <a:gdLst/>
            <a:ahLst/>
            <a:cxnLst/>
            <a:rect l="l" t="t" r="r" b="b"/>
            <a:pathLst>
              <a:path w="81914" h="22860">
                <a:moveTo>
                  <a:pt x="39484" y="20447"/>
                </a:moveTo>
                <a:lnTo>
                  <a:pt x="38354" y="20447"/>
                </a:lnTo>
                <a:lnTo>
                  <a:pt x="37414" y="20358"/>
                </a:lnTo>
                <a:lnTo>
                  <a:pt x="35928" y="20002"/>
                </a:lnTo>
                <a:lnTo>
                  <a:pt x="35547" y="19570"/>
                </a:lnTo>
                <a:lnTo>
                  <a:pt x="35547" y="5257"/>
                </a:lnTo>
                <a:lnTo>
                  <a:pt x="35293" y="4000"/>
                </a:lnTo>
                <a:lnTo>
                  <a:pt x="34213" y="1968"/>
                </a:lnTo>
                <a:lnTo>
                  <a:pt x="33426" y="1231"/>
                </a:lnTo>
                <a:lnTo>
                  <a:pt x="32385" y="749"/>
                </a:lnTo>
                <a:lnTo>
                  <a:pt x="31369" y="241"/>
                </a:lnTo>
                <a:lnTo>
                  <a:pt x="30099" y="0"/>
                </a:lnTo>
                <a:lnTo>
                  <a:pt x="27038" y="0"/>
                </a:lnTo>
                <a:lnTo>
                  <a:pt x="21348" y="4724"/>
                </a:lnTo>
                <a:lnTo>
                  <a:pt x="20701" y="1574"/>
                </a:lnTo>
                <a:lnTo>
                  <a:pt x="18440" y="0"/>
                </a:lnTo>
                <a:lnTo>
                  <a:pt x="13017" y="0"/>
                </a:lnTo>
                <a:lnTo>
                  <a:pt x="11569" y="457"/>
                </a:lnTo>
                <a:lnTo>
                  <a:pt x="10236" y="1384"/>
                </a:lnTo>
                <a:lnTo>
                  <a:pt x="8915" y="2298"/>
                </a:lnTo>
                <a:lnTo>
                  <a:pt x="7937" y="3479"/>
                </a:lnTo>
                <a:lnTo>
                  <a:pt x="7277" y="4902"/>
                </a:lnTo>
                <a:lnTo>
                  <a:pt x="7277" y="0"/>
                </a:lnTo>
                <a:lnTo>
                  <a:pt x="0" y="571"/>
                </a:lnTo>
                <a:lnTo>
                  <a:pt x="0" y="2311"/>
                </a:lnTo>
                <a:lnTo>
                  <a:pt x="1041" y="2311"/>
                </a:lnTo>
                <a:lnTo>
                  <a:pt x="1816" y="2362"/>
                </a:lnTo>
                <a:lnTo>
                  <a:pt x="2832" y="2540"/>
                </a:lnTo>
                <a:lnTo>
                  <a:pt x="3213" y="2794"/>
                </a:lnTo>
                <a:lnTo>
                  <a:pt x="3479" y="3213"/>
                </a:lnTo>
                <a:lnTo>
                  <a:pt x="3784" y="3594"/>
                </a:lnTo>
                <a:lnTo>
                  <a:pt x="3937" y="4241"/>
                </a:lnTo>
                <a:lnTo>
                  <a:pt x="3937" y="19570"/>
                </a:lnTo>
                <a:lnTo>
                  <a:pt x="3556" y="20002"/>
                </a:lnTo>
                <a:lnTo>
                  <a:pt x="2070" y="20358"/>
                </a:lnTo>
                <a:lnTo>
                  <a:pt x="1130" y="20447"/>
                </a:lnTo>
                <a:lnTo>
                  <a:pt x="0" y="20447"/>
                </a:lnTo>
                <a:lnTo>
                  <a:pt x="0" y="22237"/>
                </a:lnTo>
                <a:lnTo>
                  <a:pt x="11480" y="22237"/>
                </a:lnTo>
                <a:lnTo>
                  <a:pt x="11480" y="20447"/>
                </a:lnTo>
                <a:lnTo>
                  <a:pt x="10350" y="20447"/>
                </a:lnTo>
                <a:lnTo>
                  <a:pt x="9410" y="20358"/>
                </a:lnTo>
                <a:lnTo>
                  <a:pt x="7950" y="20002"/>
                </a:lnTo>
                <a:lnTo>
                  <a:pt x="7594" y="19570"/>
                </a:lnTo>
                <a:lnTo>
                  <a:pt x="7594" y="6972"/>
                </a:lnTo>
                <a:lnTo>
                  <a:pt x="8216" y="5207"/>
                </a:lnTo>
                <a:lnTo>
                  <a:pt x="10718" y="2108"/>
                </a:lnTo>
                <a:lnTo>
                  <a:pt x="12331" y="1333"/>
                </a:lnTo>
                <a:lnTo>
                  <a:pt x="15748" y="1333"/>
                </a:lnTo>
                <a:lnTo>
                  <a:pt x="16725" y="1854"/>
                </a:lnTo>
                <a:lnTo>
                  <a:pt x="17678" y="3937"/>
                </a:lnTo>
                <a:lnTo>
                  <a:pt x="17907" y="5283"/>
                </a:lnTo>
                <a:lnTo>
                  <a:pt x="17907" y="19570"/>
                </a:lnTo>
                <a:lnTo>
                  <a:pt x="17538" y="20002"/>
                </a:lnTo>
                <a:lnTo>
                  <a:pt x="16052" y="20358"/>
                </a:lnTo>
                <a:lnTo>
                  <a:pt x="15113" y="20447"/>
                </a:lnTo>
                <a:lnTo>
                  <a:pt x="13982" y="20447"/>
                </a:lnTo>
                <a:lnTo>
                  <a:pt x="13982" y="22237"/>
                </a:lnTo>
                <a:lnTo>
                  <a:pt x="25501" y="22237"/>
                </a:lnTo>
                <a:lnTo>
                  <a:pt x="25501" y="20447"/>
                </a:lnTo>
                <a:lnTo>
                  <a:pt x="24345" y="20447"/>
                </a:lnTo>
                <a:lnTo>
                  <a:pt x="23393" y="20358"/>
                </a:lnTo>
                <a:lnTo>
                  <a:pt x="22644" y="20180"/>
                </a:lnTo>
                <a:lnTo>
                  <a:pt x="21932" y="20002"/>
                </a:lnTo>
                <a:lnTo>
                  <a:pt x="21577" y="19570"/>
                </a:lnTo>
                <a:lnTo>
                  <a:pt x="21577" y="6972"/>
                </a:lnTo>
                <a:lnTo>
                  <a:pt x="22199" y="5207"/>
                </a:lnTo>
                <a:lnTo>
                  <a:pt x="24701" y="2108"/>
                </a:lnTo>
                <a:lnTo>
                  <a:pt x="26289" y="1333"/>
                </a:lnTo>
                <a:lnTo>
                  <a:pt x="29718" y="1333"/>
                </a:lnTo>
                <a:lnTo>
                  <a:pt x="30708" y="1854"/>
                </a:lnTo>
                <a:lnTo>
                  <a:pt x="31178" y="2895"/>
                </a:lnTo>
                <a:lnTo>
                  <a:pt x="31648" y="3911"/>
                </a:lnTo>
                <a:lnTo>
                  <a:pt x="31889" y="5245"/>
                </a:lnTo>
                <a:lnTo>
                  <a:pt x="31889" y="19570"/>
                </a:lnTo>
                <a:lnTo>
                  <a:pt x="31521" y="20002"/>
                </a:lnTo>
                <a:lnTo>
                  <a:pt x="30035" y="20358"/>
                </a:lnTo>
                <a:lnTo>
                  <a:pt x="29095" y="20447"/>
                </a:lnTo>
                <a:lnTo>
                  <a:pt x="27965" y="20447"/>
                </a:lnTo>
                <a:lnTo>
                  <a:pt x="27965" y="22237"/>
                </a:lnTo>
                <a:lnTo>
                  <a:pt x="39484" y="22237"/>
                </a:lnTo>
                <a:lnTo>
                  <a:pt x="39484" y="20447"/>
                </a:lnTo>
                <a:close/>
              </a:path>
              <a:path w="81914" h="22860">
                <a:moveTo>
                  <a:pt x="81407" y="20447"/>
                </a:moveTo>
                <a:lnTo>
                  <a:pt x="80276" y="20447"/>
                </a:lnTo>
                <a:lnTo>
                  <a:pt x="79336" y="20358"/>
                </a:lnTo>
                <a:lnTo>
                  <a:pt x="77851" y="20002"/>
                </a:lnTo>
                <a:lnTo>
                  <a:pt x="77482" y="19570"/>
                </a:lnTo>
                <a:lnTo>
                  <a:pt x="77482" y="5257"/>
                </a:lnTo>
                <a:lnTo>
                  <a:pt x="77203" y="4000"/>
                </a:lnTo>
                <a:lnTo>
                  <a:pt x="76136" y="1968"/>
                </a:lnTo>
                <a:lnTo>
                  <a:pt x="75349" y="1231"/>
                </a:lnTo>
                <a:lnTo>
                  <a:pt x="74307" y="749"/>
                </a:lnTo>
                <a:lnTo>
                  <a:pt x="73291" y="241"/>
                </a:lnTo>
                <a:lnTo>
                  <a:pt x="72034" y="0"/>
                </a:lnTo>
                <a:lnTo>
                  <a:pt x="68961" y="0"/>
                </a:lnTo>
                <a:lnTo>
                  <a:pt x="67538" y="444"/>
                </a:lnTo>
                <a:lnTo>
                  <a:pt x="64935" y="2197"/>
                </a:lnTo>
                <a:lnTo>
                  <a:pt x="63957" y="3327"/>
                </a:lnTo>
                <a:lnTo>
                  <a:pt x="63271" y="4724"/>
                </a:lnTo>
                <a:lnTo>
                  <a:pt x="62623" y="1574"/>
                </a:lnTo>
                <a:lnTo>
                  <a:pt x="60350" y="0"/>
                </a:lnTo>
                <a:lnTo>
                  <a:pt x="54940" y="0"/>
                </a:lnTo>
                <a:lnTo>
                  <a:pt x="49199" y="4902"/>
                </a:lnTo>
                <a:lnTo>
                  <a:pt x="49199" y="0"/>
                </a:lnTo>
                <a:lnTo>
                  <a:pt x="41922" y="571"/>
                </a:lnTo>
                <a:lnTo>
                  <a:pt x="41922" y="2311"/>
                </a:lnTo>
                <a:lnTo>
                  <a:pt x="42964" y="2311"/>
                </a:lnTo>
                <a:lnTo>
                  <a:pt x="43738" y="2362"/>
                </a:lnTo>
                <a:lnTo>
                  <a:pt x="44754" y="2540"/>
                </a:lnTo>
                <a:lnTo>
                  <a:pt x="45135" y="2794"/>
                </a:lnTo>
                <a:lnTo>
                  <a:pt x="45415" y="3213"/>
                </a:lnTo>
                <a:lnTo>
                  <a:pt x="45707" y="3594"/>
                </a:lnTo>
                <a:lnTo>
                  <a:pt x="45859" y="4241"/>
                </a:lnTo>
                <a:lnTo>
                  <a:pt x="45859" y="19570"/>
                </a:lnTo>
                <a:lnTo>
                  <a:pt x="45478" y="20002"/>
                </a:lnTo>
                <a:lnTo>
                  <a:pt x="43992" y="20358"/>
                </a:lnTo>
                <a:lnTo>
                  <a:pt x="43053" y="20447"/>
                </a:lnTo>
                <a:lnTo>
                  <a:pt x="41922" y="20447"/>
                </a:lnTo>
                <a:lnTo>
                  <a:pt x="41922" y="22237"/>
                </a:lnTo>
                <a:lnTo>
                  <a:pt x="53403" y="22237"/>
                </a:lnTo>
                <a:lnTo>
                  <a:pt x="53403" y="20447"/>
                </a:lnTo>
                <a:lnTo>
                  <a:pt x="52273" y="20447"/>
                </a:lnTo>
                <a:lnTo>
                  <a:pt x="51333" y="20358"/>
                </a:lnTo>
                <a:lnTo>
                  <a:pt x="49872" y="20002"/>
                </a:lnTo>
                <a:lnTo>
                  <a:pt x="49517" y="19570"/>
                </a:lnTo>
                <a:lnTo>
                  <a:pt x="49517" y="6972"/>
                </a:lnTo>
                <a:lnTo>
                  <a:pt x="50139" y="5207"/>
                </a:lnTo>
                <a:lnTo>
                  <a:pt x="52641" y="2108"/>
                </a:lnTo>
                <a:lnTo>
                  <a:pt x="54254" y="1333"/>
                </a:lnTo>
                <a:lnTo>
                  <a:pt x="57683" y="1333"/>
                </a:lnTo>
                <a:lnTo>
                  <a:pt x="58648" y="1854"/>
                </a:lnTo>
                <a:lnTo>
                  <a:pt x="59601" y="3937"/>
                </a:lnTo>
                <a:lnTo>
                  <a:pt x="59829" y="5283"/>
                </a:lnTo>
                <a:lnTo>
                  <a:pt x="59829" y="19570"/>
                </a:lnTo>
                <a:lnTo>
                  <a:pt x="59461" y="20002"/>
                </a:lnTo>
                <a:lnTo>
                  <a:pt x="57975" y="20358"/>
                </a:lnTo>
                <a:lnTo>
                  <a:pt x="57035" y="20447"/>
                </a:lnTo>
                <a:lnTo>
                  <a:pt x="55905" y="20447"/>
                </a:lnTo>
                <a:lnTo>
                  <a:pt x="55905" y="22237"/>
                </a:lnTo>
                <a:lnTo>
                  <a:pt x="67424" y="22237"/>
                </a:lnTo>
                <a:lnTo>
                  <a:pt x="67424" y="20447"/>
                </a:lnTo>
                <a:lnTo>
                  <a:pt x="66268" y="20447"/>
                </a:lnTo>
                <a:lnTo>
                  <a:pt x="65316" y="20358"/>
                </a:lnTo>
                <a:lnTo>
                  <a:pt x="64566" y="20180"/>
                </a:lnTo>
                <a:lnTo>
                  <a:pt x="63855" y="20002"/>
                </a:lnTo>
                <a:lnTo>
                  <a:pt x="63500" y="19570"/>
                </a:lnTo>
                <a:lnTo>
                  <a:pt x="63500" y="6972"/>
                </a:lnTo>
                <a:lnTo>
                  <a:pt x="64122" y="5207"/>
                </a:lnTo>
                <a:lnTo>
                  <a:pt x="66624" y="2108"/>
                </a:lnTo>
                <a:lnTo>
                  <a:pt x="68224" y="1333"/>
                </a:lnTo>
                <a:lnTo>
                  <a:pt x="71640" y="1333"/>
                </a:lnTo>
                <a:lnTo>
                  <a:pt x="72618" y="1854"/>
                </a:lnTo>
                <a:lnTo>
                  <a:pt x="73101" y="2895"/>
                </a:lnTo>
                <a:lnTo>
                  <a:pt x="73583" y="3911"/>
                </a:lnTo>
                <a:lnTo>
                  <a:pt x="73812" y="5245"/>
                </a:lnTo>
                <a:lnTo>
                  <a:pt x="73812" y="19570"/>
                </a:lnTo>
                <a:lnTo>
                  <a:pt x="73444" y="20002"/>
                </a:lnTo>
                <a:lnTo>
                  <a:pt x="71958" y="20358"/>
                </a:lnTo>
                <a:lnTo>
                  <a:pt x="71018" y="20447"/>
                </a:lnTo>
                <a:lnTo>
                  <a:pt x="69888" y="20447"/>
                </a:lnTo>
                <a:lnTo>
                  <a:pt x="69888" y="22237"/>
                </a:lnTo>
                <a:lnTo>
                  <a:pt x="81407" y="22237"/>
                </a:lnTo>
                <a:lnTo>
                  <a:pt x="81407" y="20447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650438" y="2784464"/>
            <a:ext cx="12128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20" dirty="0">
                <a:solidFill>
                  <a:srgbClr val="252525"/>
                </a:solidFill>
                <a:latin typeface="Times New Roman"/>
                <a:cs typeface="Times New Roman"/>
              </a:rPr>
              <a:t>0.05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24756" y="2551220"/>
            <a:ext cx="4889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0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67589" y="2317975"/>
            <a:ext cx="10604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20" dirty="0">
                <a:solidFill>
                  <a:srgbClr val="252525"/>
                </a:solidFill>
                <a:latin typeface="Times New Roman"/>
                <a:cs typeface="Times New Roman"/>
              </a:rPr>
              <a:t>0.05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90456" y="2084731"/>
            <a:ext cx="8318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0.1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67589" y="1851486"/>
            <a:ext cx="10604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20" dirty="0">
                <a:solidFill>
                  <a:srgbClr val="252525"/>
                </a:solidFill>
                <a:latin typeface="Times New Roman"/>
                <a:cs typeface="Times New Roman"/>
              </a:rPr>
              <a:t>0.15</a:t>
            </a:r>
            <a:endParaRPr sz="350">
              <a:latin typeface="Times New Roman"/>
              <a:cs typeface="Times New Roman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01571" y="2421321"/>
            <a:ext cx="35461" cy="11183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74473" y="1828631"/>
            <a:ext cx="1110484" cy="123272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3425194" y="3059727"/>
            <a:ext cx="86360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10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21469" y="3059727"/>
            <a:ext cx="63500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5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14887" y="3059727"/>
            <a:ext cx="4889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0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99729" y="3059727"/>
            <a:ext cx="245110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85420" algn="l"/>
              </a:tabLst>
            </a:pP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5</a:t>
            </a: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	</a:t>
            </a: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10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57980" y="3059727"/>
            <a:ext cx="7175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15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16912" y="3017709"/>
            <a:ext cx="109855" cy="1225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375"/>
              </a:lnSpc>
              <a:spcBef>
                <a:spcPts val="110"/>
              </a:spcBef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2</a:t>
            </a:r>
            <a:endParaRPr sz="350">
              <a:latin typeface="Times New Roman"/>
              <a:cs typeface="Times New Roman"/>
            </a:endParaRPr>
          </a:p>
          <a:p>
            <a:pPr marL="35560">
              <a:lnSpc>
                <a:spcPts val="375"/>
              </a:lnSpc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15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798608" y="3152482"/>
            <a:ext cx="81915" cy="22860"/>
          </a:xfrm>
          <a:custGeom>
            <a:avLst/>
            <a:gdLst/>
            <a:ahLst/>
            <a:cxnLst/>
            <a:rect l="l" t="t" r="r" b="b"/>
            <a:pathLst>
              <a:path w="81914" h="22860">
                <a:moveTo>
                  <a:pt x="39484" y="20447"/>
                </a:moveTo>
                <a:lnTo>
                  <a:pt x="38354" y="20447"/>
                </a:lnTo>
                <a:lnTo>
                  <a:pt x="37414" y="20358"/>
                </a:lnTo>
                <a:lnTo>
                  <a:pt x="35928" y="20002"/>
                </a:lnTo>
                <a:lnTo>
                  <a:pt x="35547" y="19570"/>
                </a:lnTo>
                <a:lnTo>
                  <a:pt x="35547" y="5257"/>
                </a:lnTo>
                <a:lnTo>
                  <a:pt x="35293" y="4000"/>
                </a:lnTo>
                <a:lnTo>
                  <a:pt x="34213" y="1968"/>
                </a:lnTo>
                <a:lnTo>
                  <a:pt x="33426" y="1231"/>
                </a:lnTo>
                <a:lnTo>
                  <a:pt x="32385" y="749"/>
                </a:lnTo>
                <a:lnTo>
                  <a:pt x="31369" y="241"/>
                </a:lnTo>
                <a:lnTo>
                  <a:pt x="30099" y="0"/>
                </a:lnTo>
                <a:lnTo>
                  <a:pt x="27038" y="0"/>
                </a:lnTo>
                <a:lnTo>
                  <a:pt x="21348" y="4724"/>
                </a:lnTo>
                <a:lnTo>
                  <a:pt x="20701" y="1574"/>
                </a:lnTo>
                <a:lnTo>
                  <a:pt x="18440" y="0"/>
                </a:lnTo>
                <a:lnTo>
                  <a:pt x="13017" y="0"/>
                </a:lnTo>
                <a:lnTo>
                  <a:pt x="11569" y="457"/>
                </a:lnTo>
                <a:lnTo>
                  <a:pt x="10236" y="1384"/>
                </a:lnTo>
                <a:lnTo>
                  <a:pt x="8915" y="2298"/>
                </a:lnTo>
                <a:lnTo>
                  <a:pt x="7937" y="3479"/>
                </a:lnTo>
                <a:lnTo>
                  <a:pt x="7277" y="4902"/>
                </a:lnTo>
                <a:lnTo>
                  <a:pt x="7277" y="0"/>
                </a:lnTo>
                <a:lnTo>
                  <a:pt x="0" y="571"/>
                </a:lnTo>
                <a:lnTo>
                  <a:pt x="0" y="2311"/>
                </a:lnTo>
                <a:lnTo>
                  <a:pt x="1041" y="2311"/>
                </a:lnTo>
                <a:lnTo>
                  <a:pt x="1816" y="2362"/>
                </a:lnTo>
                <a:lnTo>
                  <a:pt x="2832" y="2540"/>
                </a:lnTo>
                <a:lnTo>
                  <a:pt x="3213" y="2794"/>
                </a:lnTo>
                <a:lnTo>
                  <a:pt x="3479" y="3213"/>
                </a:lnTo>
                <a:lnTo>
                  <a:pt x="3784" y="3594"/>
                </a:lnTo>
                <a:lnTo>
                  <a:pt x="3937" y="4241"/>
                </a:lnTo>
                <a:lnTo>
                  <a:pt x="3937" y="19570"/>
                </a:lnTo>
                <a:lnTo>
                  <a:pt x="3556" y="20002"/>
                </a:lnTo>
                <a:lnTo>
                  <a:pt x="2070" y="20358"/>
                </a:lnTo>
                <a:lnTo>
                  <a:pt x="1130" y="20447"/>
                </a:lnTo>
                <a:lnTo>
                  <a:pt x="0" y="20447"/>
                </a:lnTo>
                <a:lnTo>
                  <a:pt x="0" y="22237"/>
                </a:lnTo>
                <a:lnTo>
                  <a:pt x="11480" y="22237"/>
                </a:lnTo>
                <a:lnTo>
                  <a:pt x="11480" y="20447"/>
                </a:lnTo>
                <a:lnTo>
                  <a:pt x="10350" y="20447"/>
                </a:lnTo>
                <a:lnTo>
                  <a:pt x="9410" y="20358"/>
                </a:lnTo>
                <a:lnTo>
                  <a:pt x="7950" y="20002"/>
                </a:lnTo>
                <a:lnTo>
                  <a:pt x="7594" y="19570"/>
                </a:lnTo>
                <a:lnTo>
                  <a:pt x="7594" y="6972"/>
                </a:lnTo>
                <a:lnTo>
                  <a:pt x="8216" y="5207"/>
                </a:lnTo>
                <a:lnTo>
                  <a:pt x="10718" y="2108"/>
                </a:lnTo>
                <a:lnTo>
                  <a:pt x="12331" y="1333"/>
                </a:lnTo>
                <a:lnTo>
                  <a:pt x="15748" y="1333"/>
                </a:lnTo>
                <a:lnTo>
                  <a:pt x="16725" y="1854"/>
                </a:lnTo>
                <a:lnTo>
                  <a:pt x="17678" y="3937"/>
                </a:lnTo>
                <a:lnTo>
                  <a:pt x="17907" y="5283"/>
                </a:lnTo>
                <a:lnTo>
                  <a:pt x="17907" y="19570"/>
                </a:lnTo>
                <a:lnTo>
                  <a:pt x="17538" y="20002"/>
                </a:lnTo>
                <a:lnTo>
                  <a:pt x="16052" y="20358"/>
                </a:lnTo>
                <a:lnTo>
                  <a:pt x="15113" y="20447"/>
                </a:lnTo>
                <a:lnTo>
                  <a:pt x="13982" y="20447"/>
                </a:lnTo>
                <a:lnTo>
                  <a:pt x="13982" y="22237"/>
                </a:lnTo>
                <a:lnTo>
                  <a:pt x="25501" y="22237"/>
                </a:lnTo>
                <a:lnTo>
                  <a:pt x="25501" y="20447"/>
                </a:lnTo>
                <a:lnTo>
                  <a:pt x="24345" y="20447"/>
                </a:lnTo>
                <a:lnTo>
                  <a:pt x="23393" y="20358"/>
                </a:lnTo>
                <a:lnTo>
                  <a:pt x="22644" y="20180"/>
                </a:lnTo>
                <a:lnTo>
                  <a:pt x="21932" y="20002"/>
                </a:lnTo>
                <a:lnTo>
                  <a:pt x="21577" y="19570"/>
                </a:lnTo>
                <a:lnTo>
                  <a:pt x="21577" y="6972"/>
                </a:lnTo>
                <a:lnTo>
                  <a:pt x="22199" y="5207"/>
                </a:lnTo>
                <a:lnTo>
                  <a:pt x="24701" y="2108"/>
                </a:lnTo>
                <a:lnTo>
                  <a:pt x="26289" y="1333"/>
                </a:lnTo>
                <a:lnTo>
                  <a:pt x="29718" y="1333"/>
                </a:lnTo>
                <a:lnTo>
                  <a:pt x="30708" y="1854"/>
                </a:lnTo>
                <a:lnTo>
                  <a:pt x="31178" y="2895"/>
                </a:lnTo>
                <a:lnTo>
                  <a:pt x="31648" y="3911"/>
                </a:lnTo>
                <a:lnTo>
                  <a:pt x="31889" y="5245"/>
                </a:lnTo>
                <a:lnTo>
                  <a:pt x="31889" y="19570"/>
                </a:lnTo>
                <a:lnTo>
                  <a:pt x="31521" y="20002"/>
                </a:lnTo>
                <a:lnTo>
                  <a:pt x="30035" y="20358"/>
                </a:lnTo>
                <a:lnTo>
                  <a:pt x="29095" y="20447"/>
                </a:lnTo>
                <a:lnTo>
                  <a:pt x="27965" y="20447"/>
                </a:lnTo>
                <a:lnTo>
                  <a:pt x="27965" y="22237"/>
                </a:lnTo>
                <a:lnTo>
                  <a:pt x="39484" y="22237"/>
                </a:lnTo>
                <a:lnTo>
                  <a:pt x="39484" y="20447"/>
                </a:lnTo>
                <a:close/>
              </a:path>
              <a:path w="81914" h="22860">
                <a:moveTo>
                  <a:pt x="81407" y="20447"/>
                </a:moveTo>
                <a:lnTo>
                  <a:pt x="80276" y="20447"/>
                </a:lnTo>
                <a:lnTo>
                  <a:pt x="79336" y="20358"/>
                </a:lnTo>
                <a:lnTo>
                  <a:pt x="77851" y="20002"/>
                </a:lnTo>
                <a:lnTo>
                  <a:pt x="77482" y="19570"/>
                </a:lnTo>
                <a:lnTo>
                  <a:pt x="77482" y="5257"/>
                </a:lnTo>
                <a:lnTo>
                  <a:pt x="77203" y="4000"/>
                </a:lnTo>
                <a:lnTo>
                  <a:pt x="76136" y="1968"/>
                </a:lnTo>
                <a:lnTo>
                  <a:pt x="75349" y="1231"/>
                </a:lnTo>
                <a:lnTo>
                  <a:pt x="74307" y="749"/>
                </a:lnTo>
                <a:lnTo>
                  <a:pt x="73291" y="241"/>
                </a:lnTo>
                <a:lnTo>
                  <a:pt x="72034" y="0"/>
                </a:lnTo>
                <a:lnTo>
                  <a:pt x="68961" y="0"/>
                </a:lnTo>
                <a:lnTo>
                  <a:pt x="67538" y="444"/>
                </a:lnTo>
                <a:lnTo>
                  <a:pt x="64935" y="2197"/>
                </a:lnTo>
                <a:lnTo>
                  <a:pt x="63957" y="3327"/>
                </a:lnTo>
                <a:lnTo>
                  <a:pt x="63271" y="4724"/>
                </a:lnTo>
                <a:lnTo>
                  <a:pt x="62623" y="1574"/>
                </a:lnTo>
                <a:lnTo>
                  <a:pt x="60350" y="0"/>
                </a:lnTo>
                <a:lnTo>
                  <a:pt x="54940" y="0"/>
                </a:lnTo>
                <a:lnTo>
                  <a:pt x="49199" y="4902"/>
                </a:lnTo>
                <a:lnTo>
                  <a:pt x="49199" y="0"/>
                </a:lnTo>
                <a:lnTo>
                  <a:pt x="41922" y="571"/>
                </a:lnTo>
                <a:lnTo>
                  <a:pt x="41922" y="2311"/>
                </a:lnTo>
                <a:lnTo>
                  <a:pt x="42964" y="2311"/>
                </a:lnTo>
                <a:lnTo>
                  <a:pt x="43738" y="2362"/>
                </a:lnTo>
                <a:lnTo>
                  <a:pt x="44754" y="2540"/>
                </a:lnTo>
                <a:lnTo>
                  <a:pt x="45135" y="2794"/>
                </a:lnTo>
                <a:lnTo>
                  <a:pt x="45415" y="3213"/>
                </a:lnTo>
                <a:lnTo>
                  <a:pt x="45707" y="3594"/>
                </a:lnTo>
                <a:lnTo>
                  <a:pt x="45859" y="4241"/>
                </a:lnTo>
                <a:lnTo>
                  <a:pt x="45859" y="19570"/>
                </a:lnTo>
                <a:lnTo>
                  <a:pt x="45478" y="20002"/>
                </a:lnTo>
                <a:lnTo>
                  <a:pt x="43992" y="20358"/>
                </a:lnTo>
                <a:lnTo>
                  <a:pt x="43053" y="20447"/>
                </a:lnTo>
                <a:lnTo>
                  <a:pt x="41922" y="20447"/>
                </a:lnTo>
                <a:lnTo>
                  <a:pt x="41922" y="22237"/>
                </a:lnTo>
                <a:lnTo>
                  <a:pt x="53403" y="22237"/>
                </a:lnTo>
                <a:lnTo>
                  <a:pt x="53403" y="20447"/>
                </a:lnTo>
                <a:lnTo>
                  <a:pt x="52273" y="20447"/>
                </a:lnTo>
                <a:lnTo>
                  <a:pt x="51333" y="20358"/>
                </a:lnTo>
                <a:lnTo>
                  <a:pt x="49872" y="20002"/>
                </a:lnTo>
                <a:lnTo>
                  <a:pt x="49517" y="19570"/>
                </a:lnTo>
                <a:lnTo>
                  <a:pt x="49517" y="6972"/>
                </a:lnTo>
                <a:lnTo>
                  <a:pt x="50139" y="5207"/>
                </a:lnTo>
                <a:lnTo>
                  <a:pt x="52641" y="2108"/>
                </a:lnTo>
                <a:lnTo>
                  <a:pt x="54254" y="1333"/>
                </a:lnTo>
                <a:lnTo>
                  <a:pt x="57683" y="1333"/>
                </a:lnTo>
                <a:lnTo>
                  <a:pt x="58648" y="1854"/>
                </a:lnTo>
                <a:lnTo>
                  <a:pt x="59601" y="3937"/>
                </a:lnTo>
                <a:lnTo>
                  <a:pt x="59829" y="5283"/>
                </a:lnTo>
                <a:lnTo>
                  <a:pt x="59829" y="19570"/>
                </a:lnTo>
                <a:lnTo>
                  <a:pt x="59461" y="20002"/>
                </a:lnTo>
                <a:lnTo>
                  <a:pt x="57975" y="20358"/>
                </a:lnTo>
                <a:lnTo>
                  <a:pt x="57035" y="20447"/>
                </a:lnTo>
                <a:lnTo>
                  <a:pt x="55905" y="20447"/>
                </a:lnTo>
                <a:lnTo>
                  <a:pt x="55905" y="22237"/>
                </a:lnTo>
                <a:lnTo>
                  <a:pt x="67424" y="22237"/>
                </a:lnTo>
                <a:lnTo>
                  <a:pt x="67424" y="20447"/>
                </a:lnTo>
                <a:lnTo>
                  <a:pt x="66268" y="20447"/>
                </a:lnTo>
                <a:lnTo>
                  <a:pt x="65316" y="20358"/>
                </a:lnTo>
                <a:lnTo>
                  <a:pt x="64566" y="20180"/>
                </a:lnTo>
                <a:lnTo>
                  <a:pt x="63855" y="20002"/>
                </a:lnTo>
                <a:lnTo>
                  <a:pt x="63500" y="19570"/>
                </a:lnTo>
                <a:lnTo>
                  <a:pt x="63500" y="6972"/>
                </a:lnTo>
                <a:lnTo>
                  <a:pt x="64122" y="5207"/>
                </a:lnTo>
                <a:lnTo>
                  <a:pt x="66624" y="2108"/>
                </a:lnTo>
                <a:lnTo>
                  <a:pt x="68224" y="1333"/>
                </a:lnTo>
                <a:lnTo>
                  <a:pt x="71640" y="1333"/>
                </a:lnTo>
                <a:lnTo>
                  <a:pt x="72618" y="1854"/>
                </a:lnTo>
                <a:lnTo>
                  <a:pt x="73101" y="2895"/>
                </a:lnTo>
                <a:lnTo>
                  <a:pt x="73583" y="3911"/>
                </a:lnTo>
                <a:lnTo>
                  <a:pt x="73812" y="5245"/>
                </a:lnTo>
                <a:lnTo>
                  <a:pt x="73812" y="19570"/>
                </a:lnTo>
                <a:lnTo>
                  <a:pt x="73444" y="20002"/>
                </a:lnTo>
                <a:lnTo>
                  <a:pt x="71958" y="20358"/>
                </a:lnTo>
                <a:lnTo>
                  <a:pt x="71018" y="20447"/>
                </a:lnTo>
                <a:lnTo>
                  <a:pt x="69888" y="20447"/>
                </a:lnTo>
                <a:lnTo>
                  <a:pt x="69888" y="22237"/>
                </a:lnTo>
                <a:lnTo>
                  <a:pt x="81407" y="22237"/>
                </a:lnTo>
                <a:lnTo>
                  <a:pt x="81407" y="20447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182611" y="2871931"/>
            <a:ext cx="9842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1.5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16912" y="2726153"/>
            <a:ext cx="63500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1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82611" y="2580376"/>
            <a:ext cx="9842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0.5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234062" y="2434598"/>
            <a:ext cx="4889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0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99762" y="2288820"/>
            <a:ext cx="8318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0.5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234062" y="2143042"/>
            <a:ext cx="4889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1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199762" y="1997264"/>
            <a:ext cx="8318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1.5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234062" y="1851486"/>
            <a:ext cx="4889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2</a:t>
            </a:r>
            <a:endParaRPr sz="350">
              <a:latin typeface="Times New Roman"/>
              <a:cs typeface="Times New Roman"/>
            </a:endParaRPr>
          </a:p>
        </p:txBody>
      </p:sp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33744" y="2421321"/>
            <a:ext cx="35462" cy="111837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83779" y="1828631"/>
            <a:ext cx="1110484" cy="1232505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7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7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7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7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r>
              <a:rPr spc="-50" dirty="0"/>
              <a:t>6</a:t>
            </a:r>
          </a:p>
        </p:txBody>
      </p:sp>
    </p:spTree>
  </p:cSld>
  <p:clrMapOvr>
    <a:masterClrMapping/>
  </p:clrMapOvr>
  <p:transition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08060" cy="52320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5948" y="-15839"/>
            <a:ext cx="3864610" cy="47180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20"/>
              </a:spcBef>
            </a:pPr>
            <a:r>
              <a:rPr dirty="0">
                <a:latin typeface="Cambria"/>
                <a:cs typeface="Cambria"/>
              </a:rPr>
              <a:t>COSY-</a:t>
            </a:r>
            <a:r>
              <a:rPr i="1" dirty="0">
                <a:latin typeface="Meiryo UI"/>
                <a:cs typeface="Meiryo UI"/>
              </a:rPr>
              <a:t>∞</a:t>
            </a:r>
            <a:r>
              <a:rPr i="1" spc="-10" dirty="0">
                <a:latin typeface="Meiryo UI"/>
                <a:cs typeface="Meiryo UI"/>
              </a:rPr>
              <a:t> </a:t>
            </a:r>
            <a:r>
              <a:rPr dirty="0"/>
              <a:t>Simulations:</a:t>
            </a:r>
            <a:r>
              <a:rPr spc="190" dirty="0"/>
              <a:t> </a:t>
            </a:r>
            <a:r>
              <a:rPr dirty="0"/>
              <a:t>Aberrations</a:t>
            </a:r>
            <a:r>
              <a:rPr spc="75" dirty="0"/>
              <a:t> </a:t>
            </a:r>
            <a:r>
              <a:rPr dirty="0"/>
              <a:t>in</a:t>
            </a:r>
            <a:r>
              <a:rPr spc="80" dirty="0"/>
              <a:t> </a:t>
            </a:r>
            <a:r>
              <a:rPr dirty="0"/>
              <a:t>the</a:t>
            </a:r>
            <a:r>
              <a:rPr spc="75" dirty="0"/>
              <a:t> </a:t>
            </a:r>
            <a:r>
              <a:rPr dirty="0"/>
              <a:t>4-</a:t>
            </a:r>
            <a:r>
              <a:rPr spc="-20" dirty="0"/>
              <a:t>Quad </a:t>
            </a:r>
            <a:r>
              <a:rPr spc="-10" dirty="0"/>
              <a:t>magnifier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00877" y="2442482"/>
            <a:ext cx="1026794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563880" algn="l"/>
              </a:tabLst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-0.1</a:t>
            </a:r>
            <a:r>
              <a:rPr sz="350" spc="315" dirty="0">
                <a:solidFill>
                  <a:srgbClr val="252525"/>
                </a:solidFill>
                <a:latin typeface="Times New Roman"/>
                <a:cs typeface="Times New Roman"/>
              </a:rPr>
              <a:t>  </a:t>
            </a: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-0.05</a:t>
            </a:r>
            <a:r>
              <a:rPr sz="350" spc="420" dirty="0">
                <a:solidFill>
                  <a:srgbClr val="252525"/>
                </a:solidFill>
                <a:latin typeface="Times New Roman"/>
                <a:cs typeface="Times New Roman"/>
              </a:rPr>
              <a:t>  </a:t>
            </a: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0</a:t>
            </a: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	0.05</a:t>
            </a:r>
            <a:r>
              <a:rPr sz="350" spc="370" dirty="0">
                <a:solidFill>
                  <a:srgbClr val="252525"/>
                </a:solidFill>
                <a:latin typeface="Times New Roman"/>
                <a:cs typeface="Times New Roman"/>
              </a:rPr>
              <a:t>  </a:t>
            </a: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0.1</a:t>
            </a:r>
            <a:r>
              <a:rPr sz="350" spc="375" dirty="0">
                <a:solidFill>
                  <a:srgbClr val="252525"/>
                </a:solidFill>
                <a:latin typeface="Times New Roman"/>
                <a:cs typeface="Times New Roman"/>
              </a:rPr>
              <a:t>  </a:t>
            </a:r>
            <a:r>
              <a:rPr sz="350" spc="-20" dirty="0">
                <a:solidFill>
                  <a:srgbClr val="252525"/>
                </a:solidFill>
                <a:latin typeface="Times New Roman"/>
                <a:cs typeface="Times New Roman"/>
              </a:rPr>
              <a:t>0.15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446" y="2400464"/>
            <a:ext cx="149860" cy="1225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375"/>
              </a:lnSpc>
              <a:spcBef>
                <a:spcPts val="110"/>
              </a:spcBef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80</a:t>
            </a:r>
            <a:endParaRPr sz="350">
              <a:latin typeface="Times New Roman"/>
              <a:cs typeface="Times New Roman"/>
            </a:endParaRPr>
          </a:p>
          <a:p>
            <a:pPr marL="41275">
              <a:lnSpc>
                <a:spcPts val="375"/>
              </a:lnSpc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20" dirty="0">
                <a:solidFill>
                  <a:srgbClr val="252525"/>
                </a:solidFill>
                <a:latin typeface="Times New Roman"/>
                <a:cs typeface="Times New Roman"/>
              </a:rPr>
              <a:t>0.15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80008" y="2535237"/>
            <a:ext cx="81915" cy="22860"/>
          </a:xfrm>
          <a:custGeom>
            <a:avLst/>
            <a:gdLst/>
            <a:ahLst/>
            <a:cxnLst/>
            <a:rect l="l" t="t" r="r" b="b"/>
            <a:pathLst>
              <a:path w="81915" h="22860">
                <a:moveTo>
                  <a:pt x="39484" y="20447"/>
                </a:moveTo>
                <a:lnTo>
                  <a:pt x="38354" y="20447"/>
                </a:lnTo>
                <a:lnTo>
                  <a:pt x="37414" y="20358"/>
                </a:lnTo>
                <a:lnTo>
                  <a:pt x="35928" y="20002"/>
                </a:lnTo>
                <a:lnTo>
                  <a:pt x="35547" y="19570"/>
                </a:lnTo>
                <a:lnTo>
                  <a:pt x="35547" y="5257"/>
                </a:lnTo>
                <a:lnTo>
                  <a:pt x="35293" y="4000"/>
                </a:lnTo>
                <a:lnTo>
                  <a:pt x="34213" y="1968"/>
                </a:lnTo>
                <a:lnTo>
                  <a:pt x="33426" y="1231"/>
                </a:lnTo>
                <a:lnTo>
                  <a:pt x="32385" y="749"/>
                </a:lnTo>
                <a:lnTo>
                  <a:pt x="31369" y="241"/>
                </a:lnTo>
                <a:lnTo>
                  <a:pt x="30099" y="0"/>
                </a:lnTo>
                <a:lnTo>
                  <a:pt x="27038" y="0"/>
                </a:lnTo>
                <a:lnTo>
                  <a:pt x="21348" y="4724"/>
                </a:lnTo>
                <a:lnTo>
                  <a:pt x="20701" y="1574"/>
                </a:lnTo>
                <a:lnTo>
                  <a:pt x="18440" y="0"/>
                </a:lnTo>
                <a:lnTo>
                  <a:pt x="13017" y="0"/>
                </a:lnTo>
                <a:lnTo>
                  <a:pt x="11569" y="457"/>
                </a:lnTo>
                <a:lnTo>
                  <a:pt x="10236" y="1384"/>
                </a:lnTo>
                <a:lnTo>
                  <a:pt x="8915" y="2298"/>
                </a:lnTo>
                <a:lnTo>
                  <a:pt x="7937" y="3479"/>
                </a:lnTo>
                <a:lnTo>
                  <a:pt x="7277" y="4902"/>
                </a:lnTo>
                <a:lnTo>
                  <a:pt x="7277" y="0"/>
                </a:lnTo>
                <a:lnTo>
                  <a:pt x="0" y="571"/>
                </a:lnTo>
                <a:lnTo>
                  <a:pt x="0" y="2311"/>
                </a:lnTo>
                <a:lnTo>
                  <a:pt x="1041" y="2311"/>
                </a:lnTo>
                <a:lnTo>
                  <a:pt x="1816" y="2362"/>
                </a:lnTo>
                <a:lnTo>
                  <a:pt x="2832" y="2540"/>
                </a:lnTo>
                <a:lnTo>
                  <a:pt x="3213" y="2794"/>
                </a:lnTo>
                <a:lnTo>
                  <a:pt x="3479" y="3213"/>
                </a:lnTo>
                <a:lnTo>
                  <a:pt x="3784" y="3594"/>
                </a:lnTo>
                <a:lnTo>
                  <a:pt x="3937" y="4241"/>
                </a:lnTo>
                <a:lnTo>
                  <a:pt x="3937" y="19570"/>
                </a:lnTo>
                <a:lnTo>
                  <a:pt x="3556" y="20002"/>
                </a:lnTo>
                <a:lnTo>
                  <a:pt x="2070" y="20358"/>
                </a:lnTo>
                <a:lnTo>
                  <a:pt x="1130" y="20447"/>
                </a:lnTo>
                <a:lnTo>
                  <a:pt x="0" y="20447"/>
                </a:lnTo>
                <a:lnTo>
                  <a:pt x="0" y="22237"/>
                </a:lnTo>
                <a:lnTo>
                  <a:pt x="11480" y="22237"/>
                </a:lnTo>
                <a:lnTo>
                  <a:pt x="11480" y="20447"/>
                </a:lnTo>
                <a:lnTo>
                  <a:pt x="10350" y="20447"/>
                </a:lnTo>
                <a:lnTo>
                  <a:pt x="9410" y="20358"/>
                </a:lnTo>
                <a:lnTo>
                  <a:pt x="7950" y="20002"/>
                </a:lnTo>
                <a:lnTo>
                  <a:pt x="7594" y="19570"/>
                </a:lnTo>
                <a:lnTo>
                  <a:pt x="7594" y="6972"/>
                </a:lnTo>
                <a:lnTo>
                  <a:pt x="8216" y="5207"/>
                </a:lnTo>
                <a:lnTo>
                  <a:pt x="10718" y="2108"/>
                </a:lnTo>
                <a:lnTo>
                  <a:pt x="12331" y="1333"/>
                </a:lnTo>
                <a:lnTo>
                  <a:pt x="15748" y="1333"/>
                </a:lnTo>
                <a:lnTo>
                  <a:pt x="16725" y="1854"/>
                </a:lnTo>
                <a:lnTo>
                  <a:pt x="17678" y="3937"/>
                </a:lnTo>
                <a:lnTo>
                  <a:pt x="17907" y="5283"/>
                </a:lnTo>
                <a:lnTo>
                  <a:pt x="17907" y="19570"/>
                </a:lnTo>
                <a:lnTo>
                  <a:pt x="17538" y="20002"/>
                </a:lnTo>
                <a:lnTo>
                  <a:pt x="16052" y="20358"/>
                </a:lnTo>
                <a:lnTo>
                  <a:pt x="15113" y="20447"/>
                </a:lnTo>
                <a:lnTo>
                  <a:pt x="13982" y="20447"/>
                </a:lnTo>
                <a:lnTo>
                  <a:pt x="13982" y="22237"/>
                </a:lnTo>
                <a:lnTo>
                  <a:pt x="25501" y="22237"/>
                </a:lnTo>
                <a:lnTo>
                  <a:pt x="25501" y="20447"/>
                </a:lnTo>
                <a:lnTo>
                  <a:pt x="24345" y="20447"/>
                </a:lnTo>
                <a:lnTo>
                  <a:pt x="23393" y="20358"/>
                </a:lnTo>
                <a:lnTo>
                  <a:pt x="22644" y="20180"/>
                </a:lnTo>
                <a:lnTo>
                  <a:pt x="21932" y="20002"/>
                </a:lnTo>
                <a:lnTo>
                  <a:pt x="21577" y="19570"/>
                </a:lnTo>
                <a:lnTo>
                  <a:pt x="21577" y="6972"/>
                </a:lnTo>
                <a:lnTo>
                  <a:pt x="22199" y="5207"/>
                </a:lnTo>
                <a:lnTo>
                  <a:pt x="24701" y="2108"/>
                </a:lnTo>
                <a:lnTo>
                  <a:pt x="26289" y="1333"/>
                </a:lnTo>
                <a:lnTo>
                  <a:pt x="29718" y="1333"/>
                </a:lnTo>
                <a:lnTo>
                  <a:pt x="30708" y="1854"/>
                </a:lnTo>
                <a:lnTo>
                  <a:pt x="31178" y="2895"/>
                </a:lnTo>
                <a:lnTo>
                  <a:pt x="31648" y="3911"/>
                </a:lnTo>
                <a:lnTo>
                  <a:pt x="31889" y="5245"/>
                </a:lnTo>
                <a:lnTo>
                  <a:pt x="31889" y="19570"/>
                </a:lnTo>
                <a:lnTo>
                  <a:pt x="31521" y="20002"/>
                </a:lnTo>
                <a:lnTo>
                  <a:pt x="30035" y="20358"/>
                </a:lnTo>
                <a:lnTo>
                  <a:pt x="29095" y="20447"/>
                </a:lnTo>
                <a:lnTo>
                  <a:pt x="27965" y="20447"/>
                </a:lnTo>
                <a:lnTo>
                  <a:pt x="27965" y="22237"/>
                </a:lnTo>
                <a:lnTo>
                  <a:pt x="39484" y="22237"/>
                </a:lnTo>
                <a:lnTo>
                  <a:pt x="39484" y="20447"/>
                </a:lnTo>
                <a:close/>
              </a:path>
              <a:path w="81915" h="22860">
                <a:moveTo>
                  <a:pt x="81407" y="20447"/>
                </a:moveTo>
                <a:lnTo>
                  <a:pt x="80276" y="20447"/>
                </a:lnTo>
                <a:lnTo>
                  <a:pt x="79336" y="20358"/>
                </a:lnTo>
                <a:lnTo>
                  <a:pt x="77851" y="20002"/>
                </a:lnTo>
                <a:lnTo>
                  <a:pt x="77482" y="19570"/>
                </a:lnTo>
                <a:lnTo>
                  <a:pt x="77482" y="5257"/>
                </a:lnTo>
                <a:lnTo>
                  <a:pt x="77203" y="4000"/>
                </a:lnTo>
                <a:lnTo>
                  <a:pt x="76136" y="1968"/>
                </a:lnTo>
                <a:lnTo>
                  <a:pt x="75349" y="1231"/>
                </a:lnTo>
                <a:lnTo>
                  <a:pt x="74307" y="749"/>
                </a:lnTo>
                <a:lnTo>
                  <a:pt x="73291" y="241"/>
                </a:lnTo>
                <a:lnTo>
                  <a:pt x="72034" y="0"/>
                </a:lnTo>
                <a:lnTo>
                  <a:pt x="68961" y="0"/>
                </a:lnTo>
                <a:lnTo>
                  <a:pt x="67538" y="444"/>
                </a:lnTo>
                <a:lnTo>
                  <a:pt x="64935" y="2197"/>
                </a:lnTo>
                <a:lnTo>
                  <a:pt x="63957" y="3327"/>
                </a:lnTo>
                <a:lnTo>
                  <a:pt x="63271" y="4724"/>
                </a:lnTo>
                <a:lnTo>
                  <a:pt x="62623" y="1574"/>
                </a:lnTo>
                <a:lnTo>
                  <a:pt x="60350" y="0"/>
                </a:lnTo>
                <a:lnTo>
                  <a:pt x="54940" y="0"/>
                </a:lnTo>
                <a:lnTo>
                  <a:pt x="49199" y="4902"/>
                </a:lnTo>
                <a:lnTo>
                  <a:pt x="49199" y="0"/>
                </a:lnTo>
                <a:lnTo>
                  <a:pt x="41922" y="571"/>
                </a:lnTo>
                <a:lnTo>
                  <a:pt x="41922" y="2311"/>
                </a:lnTo>
                <a:lnTo>
                  <a:pt x="42964" y="2311"/>
                </a:lnTo>
                <a:lnTo>
                  <a:pt x="43738" y="2362"/>
                </a:lnTo>
                <a:lnTo>
                  <a:pt x="44754" y="2540"/>
                </a:lnTo>
                <a:lnTo>
                  <a:pt x="45135" y="2794"/>
                </a:lnTo>
                <a:lnTo>
                  <a:pt x="45415" y="3213"/>
                </a:lnTo>
                <a:lnTo>
                  <a:pt x="45707" y="3594"/>
                </a:lnTo>
                <a:lnTo>
                  <a:pt x="45859" y="4241"/>
                </a:lnTo>
                <a:lnTo>
                  <a:pt x="45859" y="19570"/>
                </a:lnTo>
                <a:lnTo>
                  <a:pt x="45478" y="20002"/>
                </a:lnTo>
                <a:lnTo>
                  <a:pt x="43992" y="20358"/>
                </a:lnTo>
                <a:lnTo>
                  <a:pt x="43053" y="20447"/>
                </a:lnTo>
                <a:lnTo>
                  <a:pt x="41922" y="20447"/>
                </a:lnTo>
                <a:lnTo>
                  <a:pt x="41922" y="22237"/>
                </a:lnTo>
                <a:lnTo>
                  <a:pt x="53403" y="22237"/>
                </a:lnTo>
                <a:lnTo>
                  <a:pt x="53403" y="20447"/>
                </a:lnTo>
                <a:lnTo>
                  <a:pt x="52273" y="20447"/>
                </a:lnTo>
                <a:lnTo>
                  <a:pt x="51333" y="20358"/>
                </a:lnTo>
                <a:lnTo>
                  <a:pt x="49872" y="20002"/>
                </a:lnTo>
                <a:lnTo>
                  <a:pt x="49517" y="19570"/>
                </a:lnTo>
                <a:lnTo>
                  <a:pt x="49517" y="6972"/>
                </a:lnTo>
                <a:lnTo>
                  <a:pt x="50139" y="5207"/>
                </a:lnTo>
                <a:lnTo>
                  <a:pt x="52641" y="2108"/>
                </a:lnTo>
                <a:lnTo>
                  <a:pt x="54254" y="1333"/>
                </a:lnTo>
                <a:lnTo>
                  <a:pt x="57683" y="1333"/>
                </a:lnTo>
                <a:lnTo>
                  <a:pt x="58648" y="1854"/>
                </a:lnTo>
                <a:lnTo>
                  <a:pt x="59601" y="3937"/>
                </a:lnTo>
                <a:lnTo>
                  <a:pt x="59829" y="5283"/>
                </a:lnTo>
                <a:lnTo>
                  <a:pt x="59829" y="19570"/>
                </a:lnTo>
                <a:lnTo>
                  <a:pt x="59461" y="20002"/>
                </a:lnTo>
                <a:lnTo>
                  <a:pt x="57975" y="20358"/>
                </a:lnTo>
                <a:lnTo>
                  <a:pt x="57035" y="20447"/>
                </a:lnTo>
                <a:lnTo>
                  <a:pt x="55905" y="20447"/>
                </a:lnTo>
                <a:lnTo>
                  <a:pt x="55905" y="22237"/>
                </a:lnTo>
                <a:lnTo>
                  <a:pt x="67424" y="22237"/>
                </a:lnTo>
                <a:lnTo>
                  <a:pt x="67424" y="20447"/>
                </a:lnTo>
                <a:lnTo>
                  <a:pt x="66268" y="20447"/>
                </a:lnTo>
                <a:lnTo>
                  <a:pt x="65316" y="20358"/>
                </a:lnTo>
                <a:lnTo>
                  <a:pt x="64566" y="20180"/>
                </a:lnTo>
                <a:lnTo>
                  <a:pt x="63855" y="20002"/>
                </a:lnTo>
                <a:lnTo>
                  <a:pt x="63500" y="19570"/>
                </a:lnTo>
                <a:lnTo>
                  <a:pt x="63500" y="6972"/>
                </a:lnTo>
                <a:lnTo>
                  <a:pt x="64122" y="5207"/>
                </a:lnTo>
                <a:lnTo>
                  <a:pt x="66624" y="2108"/>
                </a:lnTo>
                <a:lnTo>
                  <a:pt x="68224" y="1333"/>
                </a:lnTo>
                <a:lnTo>
                  <a:pt x="71640" y="1333"/>
                </a:lnTo>
                <a:lnTo>
                  <a:pt x="72618" y="1854"/>
                </a:lnTo>
                <a:lnTo>
                  <a:pt x="73101" y="2895"/>
                </a:lnTo>
                <a:lnTo>
                  <a:pt x="73583" y="3911"/>
                </a:lnTo>
                <a:lnTo>
                  <a:pt x="73812" y="5245"/>
                </a:lnTo>
                <a:lnTo>
                  <a:pt x="73812" y="19570"/>
                </a:lnTo>
                <a:lnTo>
                  <a:pt x="73444" y="20002"/>
                </a:lnTo>
                <a:lnTo>
                  <a:pt x="71958" y="20358"/>
                </a:lnTo>
                <a:lnTo>
                  <a:pt x="71018" y="20447"/>
                </a:lnTo>
                <a:lnTo>
                  <a:pt x="69888" y="20447"/>
                </a:lnTo>
                <a:lnTo>
                  <a:pt x="69888" y="22237"/>
                </a:lnTo>
                <a:lnTo>
                  <a:pt x="81407" y="22237"/>
                </a:lnTo>
                <a:lnTo>
                  <a:pt x="81407" y="20447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75446" y="2254686"/>
            <a:ext cx="86360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60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5446" y="2108908"/>
            <a:ext cx="86360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40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5446" y="1963130"/>
            <a:ext cx="86360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</a:t>
            </a: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20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5463" y="1817352"/>
            <a:ext cx="4889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0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2596" y="1671574"/>
            <a:ext cx="7175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20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2596" y="1525796"/>
            <a:ext cx="7175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40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2596" y="1380019"/>
            <a:ext cx="7175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60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2596" y="1234241"/>
            <a:ext cx="7175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-25" dirty="0">
                <a:solidFill>
                  <a:srgbClr val="252525"/>
                </a:solidFill>
                <a:latin typeface="Times New Roman"/>
                <a:cs typeface="Times New Roman"/>
              </a:rPr>
              <a:t>80</a:t>
            </a:r>
            <a:endParaRPr sz="350">
              <a:latin typeface="Times New Roman"/>
              <a:cs typeface="Times New Roman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578" y="1804075"/>
            <a:ext cx="35460" cy="11183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5179" y="1211980"/>
            <a:ext cx="1110484" cy="1231911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576692" y="565225"/>
            <a:ext cx="1454785" cy="156845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55"/>
              </a:spcBef>
            </a:pPr>
            <a:r>
              <a:rPr sz="1100" dirty="0">
                <a:latin typeface="Arial"/>
                <a:cs typeface="Arial"/>
              </a:rPr>
              <a:t>At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left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large </a:t>
            </a:r>
            <a:r>
              <a:rPr sz="1100" dirty="0">
                <a:latin typeface="Arial"/>
                <a:cs typeface="Arial"/>
              </a:rPr>
              <a:t>third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order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aberration</a:t>
            </a:r>
            <a:r>
              <a:rPr sz="1100" spc="50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10" dirty="0">
                <a:latin typeface="Arial"/>
                <a:cs typeface="Arial"/>
              </a:rPr>
              <a:t> 4-</a:t>
            </a:r>
            <a:r>
              <a:rPr sz="1100" spc="-20" dirty="0">
                <a:latin typeface="Arial"/>
                <a:cs typeface="Arial"/>
              </a:rPr>
              <a:t>quad </a:t>
            </a:r>
            <a:r>
              <a:rPr sz="1100" spc="-10" dirty="0">
                <a:latin typeface="Arial"/>
                <a:cs typeface="Arial"/>
              </a:rPr>
              <a:t>match/magnifier.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2600"/>
              </a:lnSpc>
            </a:pPr>
            <a:r>
              <a:rPr sz="1100" dirty="0">
                <a:latin typeface="Arial"/>
                <a:cs typeface="Arial"/>
              </a:rPr>
              <a:t>These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cancelled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by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multipole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by</a:t>
            </a:r>
            <a:r>
              <a:rPr sz="1100" dirty="0">
                <a:latin typeface="Arial"/>
                <a:cs typeface="Arial"/>
              </a:rPr>
              <a:t> the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fact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that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pure </a:t>
            </a:r>
            <a:r>
              <a:rPr sz="1100" dirty="0">
                <a:latin typeface="Arial"/>
                <a:cs typeface="Arial"/>
              </a:rPr>
              <a:t>separator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exact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00" i="1" spc="-25" dirty="0">
                <a:latin typeface="Meiryo UI"/>
                <a:cs typeface="Meiryo UI"/>
              </a:rPr>
              <a:t>−</a:t>
            </a:r>
            <a:r>
              <a:rPr sz="1100" i="1" spc="-25" dirty="0">
                <a:latin typeface="Georgia"/>
                <a:cs typeface="Georgia"/>
              </a:rPr>
              <a:t>I</a:t>
            </a:r>
            <a:r>
              <a:rPr sz="1100" spc="-25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76692" y="2285973"/>
            <a:ext cx="1441450" cy="880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dirty="0">
                <a:latin typeface="Arial"/>
                <a:cs typeface="Arial"/>
              </a:rPr>
              <a:t>In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spite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2600"/>
              </a:lnSpc>
            </a:pPr>
            <a:r>
              <a:rPr sz="1100" spc="-10" dirty="0">
                <a:latin typeface="Arial"/>
                <a:cs typeface="Arial"/>
              </a:rPr>
              <a:t>“S”-</a:t>
            </a:r>
            <a:r>
              <a:rPr sz="1100" dirty="0">
                <a:latin typeface="Arial"/>
                <a:cs typeface="Arial"/>
              </a:rPr>
              <a:t>shaped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distortion,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beam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arrives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the </a:t>
            </a:r>
            <a:r>
              <a:rPr sz="1100" dirty="0">
                <a:latin typeface="Arial"/>
                <a:cs typeface="Arial"/>
              </a:rPr>
              <a:t>mass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upright,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as </a:t>
            </a:r>
            <a:r>
              <a:rPr sz="1100" dirty="0">
                <a:latin typeface="Arial"/>
                <a:cs typeface="Arial"/>
              </a:rPr>
              <a:t>seen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right.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34634" y="2442482"/>
            <a:ext cx="105981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-0.6</a:t>
            </a:r>
            <a:r>
              <a:rPr sz="350" spc="3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-0.4</a:t>
            </a:r>
            <a:r>
              <a:rPr sz="350" spc="32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-0.2</a:t>
            </a:r>
            <a:r>
              <a:rPr sz="350" spc="220" dirty="0">
                <a:solidFill>
                  <a:srgbClr val="252525"/>
                </a:solidFill>
                <a:latin typeface="Times New Roman"/>
                <a:cs typeface="Times New Roman"/>
              </a:rPr>
              <a:t>  </a:t>
            </a: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0</a:t>
            </a:r>
            <a:r>
              <a:rPr sz="350" spc="245" dirty="0">
                <a:solidFill>
                  <a:srgbClr val="252525"/>
                </a:solidFill>
                <a:latin typeface="Times New Roman"/>
                <a:cs typeface="Times New Roman"/>
              </a:rPr>
              <a:t>  </a:t>
            </a: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0.2</a:t>
            </a:r>
            <a:r>
              <a:rPr sz="350" spc="44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0.4</a:t>
            </a:r>
            <a:r>
              <a:rPr sz="350" spc="44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0.6</a:t>
            </a:r>
            <a:r>
              <a:rPr sz="350" spc="44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350" dirty="0">
                <a:solidFill>
                  <a:srgbClr val="252525"/>
                </a:solidFill>
                <a:latin typeface="Times New Roman"/>
                <a:cs typeface="Times New Roman"/>
              </a:rPr>
              <a:t>0.8</a:t>
            </a:r>
            <a:r>
              <a:rPr sz="350" spc="245" dirty="0">
                <a:solidFill>
                  <a:srgbClr val="252525"/>
                </a:solidFill>
                <a:latin typeface="Times New Roman"/>
                <a:cs typeface="Times New Roman"/>
              </a:rPr>
              <a:t>  </a:t>
            </a:r>
            <a:r>
              <a:rPr sz="350" spc="-50" dirty="0">
                <a:solidFill>
                  <a:srgbClr val="252525"/>
                </a:solidFill>
                <a:latin typeface="Times New Roman"/>
                <a:cs typeface="Times New Roman"/>
              </a:rPr>
              <a:t>1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798608" y="2535237"/>
            <a:ext cx="81915" cy="22860"/>
          </a:xfrm>
          <a:custGeom>
            <a:avLst/>
            <a:gdLst/>
            <a:ahLst/>
            <a:cxnLst/>
            <a:rect l="l" t="t" r="r" b="b"/>
            <a:pathLst>
              <a:path w="81914" h="22860">
                <a:moveTo>
                  <a:pt x="39484" y="20447"/>
                </a:moveTo>
                <a:lnTo>
                  <a:pt x="38354" y="20447"/>
                </a:lnTo>
                <a:lnTo>
                  <a:pt x="37414" y="20358"/>
                </a:lnTo>
                <a:lnTo>
                  <a:pt x="35928" y="20002"/>
                </a:lnTo>
                <a:lnTo>
                  <a:pt x="35547" y="19570"/>
                </a:lnTo>
                <a:lnTo>
                  <a:pt x="35547" y="5257"/>
                </a:lnTo>
                <a:lnTo>
                  <a:pt x="35293" y="4000"/>
                </a:lnTo>
                <a:lnTo>
                  <a:pt x="34213" y="1968"/>
                </a:lnTo>
                <a:lnTo>
                  <a:pt x="33426" y="1231"/>
                </a:lnTo>
                <a:lnTo>
                  <a:pt x="32385" y="749"/>
                </a:lnTo>
                <a:lnTo>
                  <a:pt x="31369" y="241"/>
                </a:lnTo>
                <a:lnTo>
                  <a:pt x="30099" y="0"/>
                </a:lnTo>
                <a:lnTo>
                  <a:pt x="27038" y="0"/>
                </a:lnTo>
                <a:lnTo>
                  <a:pt x="21348" y="4724"/>
                </a:lnTo>
                <a:lnTo>
                  <a:pt x="20701" y="1574"/>
                </a:lnTo>
                <a:lnTo>
                  <a:pt x="18440" y="0"/>
                </a:lnTo>
                <a:lnTo>
                  <a:pt x="13017" y="0"/>
                </a:lnTo>
                <a:lnTo>
                  <a:pt x="11569" y="457"/>
                </a:lnTo>
                <a:lnTo>
                  <a:pt x="10236" y="1384"/>
                </a:lnTo>
                <a:lnTo>
                  <a:pt x="8915" y="2298"/>
                </a:lnTo>
                <a:lnTo>
                  <a:pt x="7937" y="3479"/>
                </a:lnTo>
                <a:lnTo>
                  <a:pt x="7277" y="4902"/>
                </a:lnTo>
                <a:lnTo>
                  <a:pt x="7277" y="0"/>
                </a:lnTo>
                <a:lnTo>
                  <a:pt x="0" y="571"/>
                </a:lnTo>
                <a:lnTo>
                  <a:pt x="0" y="2311"/>
                </a:lnTo>
                <a:lnTo>
                  <a:pt x="1041" y="2311"/>
                </a:lnTo>
                <a:lnTo>
                  <a:pt x="1816" y="2362"/>
                </a:lnTo>
                <a:lnTo>
                  <a:pt x="2832" y="2540"/>
                </a:lnTo>
                <a:lnTo>
                  <a:pt x="3213" y="2794"/>
                </a:lnTo>
                <a:lnTo>
                  <a:pt x="3479" y="3213"/>
                </a:lnTo>
                <a:lnTo>
                  <a:pt x="3784" y="3594"/>
                </a:lnTo>
                <a:lnTo>
                  <a:pt x="3937" y="4241"/>
                </a:lnTo>
                <a:lnTo>
                  <a:pt x="3937" y="19570"/>
                </a:lnTo>
                <a:lnTo>
                  <a:pt x="3556" y="20002"/>
                </a:lnTo>
                <a:lnTo>
                  <a:pt x="2070" y="20358"/>
                </a:lnTo>
                <a:lnTo>
                  <a:pt x="1130" y="20447"/>
                </a:lnTo>
                <a:lnTo>
                  <a:pt x="0" y="20447"/>
                </a:lnTo>
                <a:lnTo>
                  <a:pt x="0" y="22237"/>
                </a:lnTo>
                <a:lnTo>
                  <a:pt x="11480" y="22237"/>
                </a:lnTo>
                <a:lnTo>
                  <a:pt x="11480" y="20447"/>
                </a:lnTo>
                <a:lnTo>
                  <a:pt x="10350" y="20447"/>
                </a:lnTo>
                <a:lnTo>
                  <a:pt x="9410" y="20358"/>
                </a:lnTo>
                <a:lnTo>
                  <a:pt x="7950" y="20002"/>
                </a:lnTo>
                <a:lnTo>
                  <a:pt x="7594" y="19570"/>
                </a:lnTo>
                <a:lnTo>
                  <a:pt x="7594" y="6972"/>
                </a:lnTo>
                <a:lnTo>
                  <a:pt x="8216" y="5207"/>
                </a:lnTo>
                <a:lnTo>
                  <a:pt x="10718" y="2108"/>
                </a:lnTo>
                <a:lnTo>
                  <a:pt x="12331" y="1333"/>
                </a:lnTo>
                <a:lnTo>
                  <a:pt x="15748" y="1333"/>
                </a:lnTo>
                <a:lnTo>
                  <a:pt x="16725" y="1854"/>
                </a:lnTo>
                <a:lnTo>
                  <a:pt x="17678" y="3937"/>
                </a:lnTo>
                <a:lnTo>
                  <a:pt x="17907" y="5283"/>
                </a:lnTo>
                <a:lnTo>
                  <a:pt x="17907" y="19570"/>
                </a:lnTo>
                <a:lnTo>
                  <a:pt x="17538" y="20002"/>
                </a:lnTo>
                <a:lnTo>
                  <a:pt x="16052" y="20358"/>
                </a:lnTo>
                <a:lnTo>
                  <a:pt x="15113" y="20447"/>
                </a:lnTo>
                <a:lnTo>
                  <a:pt x="13982" y="20447"/>
                </a:lnTo>
                <a:lnTo>
                  <a:pt x="13982" y="22237"/>
                </a:lnTo>
                <a:lnTo>
                  <a:pt x="25501" y="22237"/>
                </a:lnTo>
                <a:lnTo>
                  <a:pt x="25501" y="20447"/>
                </a:lnTo>
                <a:lnTo>
                  <a:pt x="24345" y="20447"/>
                </a:lnTo>
                <a:lnTo>
                  <a:pt x="23393" y="20358"/>
                </a:lnTo>
                <a:lnTo>
                  <a:pt x="22644" y="20180"/>
                </a:lnTo>
                <a:lnTo>
                  <a:pt x="21932" y="20002"/>
                </a:lnTo>
                <a:lnTo>
                  <a:pt x="21577" y="19570"/>
                </a:lnTo>
                <a:lnTo>
                  <a:pt x="21577" y="6972"/>
                </a:lnTo>
                <a:lnTo>
                  <a:pt x="22199" y="5207"/>
                </a:lnTo>
                <a:lnTo>
                  <a:pt x="24701" y="2108"/>
                </a:lnTo>
                <a:lnTo>
                  <a:pt x="26289" y="1333"/>
                </a:lnTo>
                <a:lnTo>
                  <a:pt x="29718" y="1333"/>
                </a:lnTo>
                <a:lnTo>
                  <a:pt x="30708" y="1854"/>
                </a:lnTo>
                <a:lnTo>
                  <a:pt x="31178" y="2895"/>
                </a:lnTo>
                <a:lnTo>
                  <a:pt x="31648" y="3911"/>
                </a:lnTo>
                <a:lnTo>
                  <a:pt x="31889" y="5245"/>
                </a:lnTo>
                <a:lnTo>
                  <a:pt x="31889" y="19570"/>
                </a:lnTo>
                <a:lnTo>
                  <a:pt x="31521" y="20002"/>
                </a:lnTo>
                <a:lnTo>
                  <a:pt x="30035" y="20358"/>
                </a:lnTo>
                <a:lnTo>
                  <a:pt x="29095" y="20447"/>
                </a:lnTo>
                <a:lnTo>
                  <a:pt x="27965" y="20447"/>
                </a:lnTo>
                <a:lnTo>
                  <a:pt x="27965" y="22237"/>
                </a:lnTo>
                <a:lnTo>
                  <a:pt x="39484" y="22237"/>
                </a:lnTo>
                <a:lnTo>
                  <a:pt x="39484" y="20447"/>
                </a:lnTo>
                <a:close/>
              </a:path>
              <a:path w="81914" h="22860">
                <a:moveTo>
                  <a:pt x="81407" y="20447"/>
                </a:moveTo>
                <a:lnTo>
                  <a:pt x="80276" y="20447"/>
                </a:lnTo>
                <a:lnTo>
                  <a:pt x="79336" y="20358"/>
                </a:lnTo>
                <a:lnTo>
                  <a:pt x="77851" y="20002"/>
                </a:lnTo>
                <a:lnTo>
                  <a:pt x="77482" y="19570"/>
                </a:lnTo>
                <a:lnTo>
                  <a:pt x="77482" y="5257"/>
                </a:lnTo>
                <a:lnTo>
                  <a:pt x="77203" y="4000"/>
                </a:lnTo>
                <a:lnTo>
                  <a:pt x="76136" y="1968"/>
                </a:lnTo>
                <a:lnTo>
                  <a:pt x="75349" y="1231"/>
                </a:lnTo>
                <a:lnTo>
                  <a:pt x="74307" y="749"/>
                </a:lnTo>
                <a:lnTo>
                  <a:pt x="73291" y="241"/>
                </a:lnTo>
                <a:lnTo>
                  <a:pt x="72034" y="0"/>
                </a:lnTo>
                <a:lnTo>
                  <a:pt x="68961" y="0"/>
                </a:lnTo>
                <a:lnTo>
                  <a:pt x="67538" y="444"/>
                </a:lnTo>
                <a:lnTo>
                  <a:pt x="64935" y="2197"/>
                </a:lnTo>
                <a:lnTo>
                  <a:pt x="63957" y="3327"/>
                </a:lnTo>
                <a:lnTo>
                  <a:pt x="63271" y="4724"/>
                </a:lnTo>
                <a:lnTo>
                  <a:pt x="62623" y="1574"/>
                </a:lnTo>
                <a:lnTo>
                  <a:pt x="60350" y="0"/>
                </a:lnTo>
                <a:lnTo>
                  <a:pt x="54940" y="0"/>
                </a:lnTo>
                <a:lnTo>
                  <a:pt x="49199" y="4902"/>
                </a:lnTo>
                <a:lnTo>
                  <a:pt x="49199" y="0"/>
                </a:lnTo>
                <a:lnTo>
                  <a:pt x="41922" y="571"/>
                </a:lnTo>
                <a:lnTo>
                  <a:pt x="41922" y="2311"/>
                </a:lnTo>
                <a:lnTo>
                  <a:pt x="42964" y="2311"/>
                </a:lnTo>
                <a:lnTo>
                  <a:pt x="43738" y="2362"/>
                </a:lnTo>
                <a:lnTo>
                  <a:pt x="44754" y="2540"/>
                </a:lnTo>
                <a:lnTo>
                  <a:pt x="45135" y="2794"/>
                </a:lnTo>
                <a:lnTo>
                  <a:pt x="45415" y="3213"/>
                </a:lnTo>
                <a:lnTo>
                  <a:pt x="45707" y="3594"/>
                </a:lnTo>
                <a:lnTo>
                  <a:pt x="45859" y="4241"/>
                </a:lnTo>
                <a:lnTo>
                  <a:pt x="45859" y="19570"/>
                </a:lnTo>
                <a:lnTo>
                  <a:pt x="45478" y="20002"/>
                </a:lnTo>
                <a:lnTo>
                  <a:pt x="43992" y="20358"/>
                </a:lnTo>
                <a:lnTo>
                  <a:pt x="43053" y="20447"/>
                </a:lnTo>
                <a:lnTo>
                  <a:pt x="41922" y="20447"/>
                </a:lnTo>
                <a:lnTo>
                  <a:pt x="41922" y="22237"/>
                </a:lnTo>
                <a:lnTo>
                  <a:pt x="53403" y="22237"/>
                </a:lnTo>
                <a:lnTo>
                  <a:pt x="53403" y="20447"/>
                </a:lnTo>
                <a:lnTo>
                  <a:pt x="52273" y="20447"/>
                </a:lnTo>
                <a:lnTo>
                  <a:pt x="51333" y="20358"/>
                </a:lnTo>
                <a:lnTo>
                  <a:pt x="49872" y="20002"/>
                </a:lnTo>
                <a:lnTo>
                  <a:pt x="49517" y="19570"/>
                </a:lnTo>
                <a:lnTo>
                  <a:pt x="49517" y="6972"/>
                </a:lnTo>
                <a:lnTo>
                  <a:pt x="50139" y="5207"/>
                </a:lnTo>
                <a:lnTo>
                  <a:pt x="52641" y="2108"/>
                </a:lnTo>
                <a:lnTo>
                  <a:pt x="54254" y="1333"/>
                </a:lnTo>
                <a:lnTo>
                  <a:pt x="57683" y="1333"/>
                </a:lnTo>
                <a:lnTo>
                  <a:pt x="58648" y="1854"/>
                </a:lnTo>
                <a:lnTo>
                  <a:pt x="59601" y="3937"/>
                </a:lnTo>
                <a:lnTo>
                  <a:pt x="59829" y="5283"/>
                </a:lnTo>
                <a:lnTo>
                  <a:pt x="59829" y="19570"/>
                </a:lnTo>
                <a:lnTo>
                  <a:pt x="59461" y="20002"/>
                </a:lnTo>
                <a:lnTo>
                  <a:pt x="57975" y="20358"/>
                </a:lnTo>
                <a:lnTo>
                  <a:pt x="57035" y="20447"/>
                </a:lnTo>
                <a:lnTo>
                  <a:pt x="55905" y="20447"/>
                </a:lnTo>
                <a:lnTo>
                  <a:pt x="55905" y="22237"/>
                </a:lnTo>
                <a:lnTo>
                  <a:pt x="67424" y="22237"/>
                </a:lnTo>
                <a:lnTo>
                  <a:pt x="67424" y="20447"/>
                </a:lnTo>
                <a:lnTo>
                  <a:pt x="66268" y="20447"/>
                </a:lnTo>
                <a:lnTo>
                  <a:pt x="65316" y="20358"/>
                </a:lnTo>
                <a:lnTo>
                  <a:pt x="64566" y="20180"/>
                </a:lnTo>
                <a:lnTo>
                  <a:pt x="63855" y="20002"/>
                </a:lnTo>
                <a:lnTo>
                  <a:pt x="63500" y="19570"/>
                </a:lnTo>
                <a:lnTo>
                  <a:pt x="63500" y="6972"/>
                </a:lnTo>
                <a:lnTo>
                  <a:pt x="64122" y="5207"/>
                </a:lnTo>
                <a:lnTo>
                  <a:pt x="66624" y="2108"/>
                </a:lnTo>
                <a:lnTo>
                  <a:pt x="68224" y="1333"/>
                </a:lnTo>
                <a:lnTo>
                  <a:pt x="71640" y="1333"/>
                </a:lnTo>
                <a:lnTo>
                  <a:pt x="72618" y="1854"/>
                </a:lnTo>
                <a:lnTo>
                  <a:pt x="73101" y="2895"/>
                </a:lnTo>
                <a:lnTo>
                  <a:pt x="73583" y="3911"/>
                </a:lnTo>
                <a:lnTo>
                  <a:pt x="73812" y="5245"/>
                </a:lnTo>
                <a:lnTo>
                  <a:pt x="73812" y="19570"/>
                </a:lnTo>
                <a:lnTo>
                  <a:pt x="73444" y="20002"/>
                </a:lnTo>
                <a:lnTo>
                  <a:pt x="71958" y="20358"/>
                </a:lnTo>
                <a:lnTo>
                  <a:pt x="71018" y="20447"/>
                </a:lnTo>
                <a:lnTo>
                  <a:pt x="69888" y="20447"/>
                </a:lnTo>
                <a:lnTo>
                  <a:pt x="69888" y="22237"/>
                </a:lnTo>
                <a:lnTo>
                  <a:pt x="81407" y="22237"/>
                </a:lnTo>
                <a:lnTo>
                  <a:pt x="81407" y="20447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3174995" y="1247869"/>
          <a:ext cx="1137919" cy="12490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9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645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</a:pPr>
                      <a:r>
                        <a:rPr sz="350" spc="-25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endParaRPr sz="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205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350" spc="-5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endParaRPr sz="350">
                        <a:latin typeface="Times New Roman"/>
                        <a:cs typeface="Times New Roman"/>
                      </a:endParaRP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205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350" spc="-5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6</a:t>
                      </a:r>
                      <a:endParaRPr sz="350">
                        <a:latin typeface="Times New Roman"/>
                        <a:cs typeface="Times New Roman"/>
                      </a:endParaRP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205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350" spc="-5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endParaRPr sz="350">
                        <a:latin typeface="Times New Roman"/>
                        <a:cs typeface="Times New Roman"/>
                      </a:endParaRP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205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350" spc="-5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350">
                        <a:latin typeface="Times New Roman"/>
                        <a:cs typeface="Times New Roman"/>
                      </a:endParaRP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205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350" spc="-5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350">
                        <a:latin typeface="Times New Roman"/>
                        <a:cs typeface="Times New Roman"/>
                      </a:endParaRP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6205"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35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350" spc="-5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350">
                        <a:latin typeface="Times New Roman"/>
                        <a:cs typeface="Times New Roman"/>
                      </a:endParaRP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6205"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35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350" spc="-5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endParaRPr sz="350">
                        <a:latin typeface="Times New Roman"/>
                        <a:cs typeface="Times New Roman"/>
                      </a:endParaRP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6205"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35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350" spc="-5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6</a:t>
                      </a:r>
                      <a:endParaRPr sz="350">
                        <a:latin typeface="Times New Roman"/>
                        <a:cs typeface="Times New Roman"/>
                      </a:endParaRP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6205"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35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350" spc="-5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endParaRPr sz="350">
                        <a:latin typeface="Times New Roman"/>
                        <a:cs typeface="Times New Roman"/>
                      </a:endParaRP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8740">
                <a:tc>
                  <a:txBody>
                    <a:bodyPr/>
                    <a:lstStyle/>
                    <a:p>
                      <a:pPr marL="31750">
                        <a:lnSpc>
                          <a:spcPts val="245"/>
                        </a:lnSpc>
                        <a:spcBef>
                          <a:spcPts val="280"/>
                        </a:spcBef>
                      </a:pPr>
                      <a:r>
                        <a:rPr sz="35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350" spc="-25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endParaRPr sz="350">
                        <a:latin typeface="Times New Roman"/>
                        <a:cs typeface="Times New Roman"/>
                      </a:endParaRP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8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45178" y="1804075"/>
            <a:ext cx="35460" cy="11183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83779" y="1211980"/>
            <a:ext cx="1109769" cy="1231911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7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7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7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7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r>
              <a:rPr spc="-50" dirty="0"/>
              <a:t>7</a:t>
            </a:r>
          </a:p>
        </p:txBody>
      </p:sp>
    </p:spTree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Resolution</a:t>
            </a:r>
            <a:r>
              <a:rPr spc="55" dirty="0"/>
              <a:t> </a:t>
            </a:r>
            <a:r>
              <a:rPr dirty="0"/>
              <a:t>is</a:t>
            </a:r>
            <a:r>
              <a:rPr spc="60" dirty="0"/>
              <a:t> </a:t>
            </a:r>
            <a:r>
              <a:rPr dirty="0"/>
              <a:t>not</a:t>
            </a:r>
            <a:r>
              <a:rPr spc="60" dirty="0"/>
              <a:t> </a:t>
            </a:r>
            <a:r>
              <a:rPr dirty="0"/>
              <a:t>the</a:t>
            </a:r>
            <a:r>
              <a:rPr spc="60" dirty="0"/>
              <a:t> </a:t>
            </a:r>
            <a:r>
              <a:rPr dirty="0"/>
              <a:t>figure</a:t>
            </a:r>
            <a:r>
              <a:rPr spc="55" dirty="0"/>
              <a:t> </a:t>
            </a:r>
            <a:r>
              <a:rPr dirty="0"/>
              <a:t>of</a:t>
            </a:r>
            <a:r>
              <a:rPr spc="60" dirty="0"/>
              <a:t> </a:t>
            </a:r>
            <a:r>
              <a:rPr spc="-20" dirty="0"/>
              <a:t>merit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2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2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2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47057" y="3369695"/>
            <a:ext cx="13525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25" dirty="0">
                <a:latin typeface="Arial"/>
                <a:cs typeface="Arial"/>
              </a:rPr>
              <a:t>14</a:t>
            </a:r>
            <a:endParaRPr sz="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344" y="422553"/>
            <a:ext cx="4483735" cy="270700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76200" marR="88265">
              <a:lnSpc>
                <a:spcPct val="102600"/>
              </a:lnSpc>
              <a:spcBef>
                <a:spcPts val="55"/>
              </a:spcBef>
            </a:pPr>
            <a:r>
              <a:rPr sz="1100" dirty="0">
                <a:latin typeface="Arial"/>
                <a:cs typeface="Arial"/>
              </a:rPr>
              <a:t>Reminder: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magnetic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separator,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mass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resolution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meaningless </a:t>
            </a:r>
            <a:r>
              <a:rPr sz="1100" dirty="0">
                <a:latin typeface="Arial"/>
                <a:cs typeface="Arial"/>
              </a:rPr>
              <a:t>without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acceptance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specification.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Resolution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i="1" spc="170" dirty="0">
                <a:latin typeface="Meiryo UI"/>
                <a:cs typeface="Meiryo UI"/>
              </a:rPr>
              <a:t>R</a:t>
            </a:r>
            <a:r>
              <a:rPr sz="1100" i="1" spc="-90" dirty="0">
                <a:latin typeface="Meiryo UI"/>
                <a:cs typeface="Meiryo UI"/>
              </a:rPr>
              <a:t> </a:t>
            </a:r>
            <a:r>
              <a:rPr sz="1100" i="1" spc="125" dirty="0">
                <a:latin typeface="Georgia"/>
                <a:cs typeface="Georgia"/>
              </a:rPr>
              <a:t>&gt;</a:t>
            </a:r>
            <a:r>
              <a:rPr sz="1100" i="1" spc="10" dirty="0">
                <a:latin typeface="Georgia"/>
                <a:cs typeface="Georgia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10</a:t>
            </a:r>
            <a:r>
              <a:rPr sz="1200" baseline="27777" dirty="0">
                <a:latin typeface="Cambria"/>
                <a:cs typeface="Cambria"/>
              </a:rPr>
              <a:t>4</a:t>
            </a:r>
            <a:r>
              <a:rPr sz="1200" spc="217" baseline="27777" dirty="0">
                <a:latin typeface="Cambria"/>
                <a:cs typeface="Cambria"/>
              </a:rPr>
              <a:t> </a:t>
            </a:r>
            <a:r>
              <a:rPr sz="1100" dirty="0">
                <a:latin typeface="Arial"/>
                <a:cs typeface="Arial"/>
              </a:rPr>
              <a:t>by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itself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requires </a:t>
            </a:r>
            <a:r>
              <a:rPr sz="1100" dirty="0">
                <a:latin typeface="Arial"/>
                <a:cs typeface="Arial"/>
              </a:rPr>
              <a:t>only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sufficiently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large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dipole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very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stable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power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supplies.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1100">
              <a:latin typeface="Arial"/>
              <a:cs typeface="Arial"/>
            </a:endParaRPr>
          </a:p>
          <a:p>
            <a:pPr marL="762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It’s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getting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high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resolution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BF0000"/>
                </a:solidFill>
                <a:latin typeface="Arial"/>
                <a:cs typeface="Arial"/>
              </a:rPr>
              <a:t>and</a:t>
            </a:r>
            <a:r>
              <a:rPr sz="1100" b="1" spc="-40" dirty="0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high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transmission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that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challenging.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100">
              <a:latin typeface="Arial"/>
              <a:cs typeface="Arial"/>
            </a:endParaRPr>
          </a:p>
          <a:p>
            <a:pPr marL="76200" marR="68580">
              <a:lnSpc>
                <a:spcPct val="102600"/>
              </a:lnSpc>
            </a:pPr>
            <a:r>
              <a:rPr sz="1100" dirty="0">
                <a:latin typeface="Arial"/>
                <a:cs typeface="Arial"/>
              </a:rPr>
              <a:t>Figure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merit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85" dirty="0">
                <a:latin typeface="Arial"/>
                <a:cs typeface="Arial"/>
              </a:rPr>
              <a:t>(</a:t>
            </a:r>
            <a:r>
              <a:rPr sz="1100" i="1" spc="85" dirty="0">
                <a:latin typeface="Meiryo UI"/>
                <a:cs typeface="Meiryo UI"/>
              </a:rPr>
              <a:t>F</a:t>
            </a:r>
            <a:r>
              <a:rPr sz="1100" spc="85" dirty="0">
                <a:latin typeface="Arial"/>
                <a:cs typeface="Arial"/>
              </a:rPr>
              <a:t>)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should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product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transmitted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emittance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and </a:t>
            </a:r>
            <a:r>
              <a:rPr sz="1100" dirty="0">
                <a:latin typeface="Arial"/>
                <a:cs typeface="Arial"/>
              </a:rPr>
              <a:t>resolution: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i="1" spc="155" dirty="0">
                <a:latin typeface="Meiryo UI"/>
                <a:cs typeface="Meiryo UI"/>
              </a:rPr>
              <a:t>F</a:t>
            </a:r>
            <a:r>
              <a:rPr sz="1100" i="1" spc="10" dirty="0">
                <a:latin typeface="Meiryo UI"/>
                <a:cs typeface="Meiryo UI"/>
              </a:rPr>
              <a:t> </a:t>
            </a:r>
            <a:r>
              <a:rPr sz="1100" spc="215" dirty="0">
                <a:latin typeface="Times New Roman"/>
                <a:cs typeface="Times New Roman"/>
              </a:rPr>
              <a:t>=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Georgia"/>
                <a:cs typeface="Georgia"/>
              </a:rPr>
              <a:t>E</a:t>
            </a:r>
            <a:r>
              <a:rPr sz="1200" i="1" baseline="-10416" dirty="0">
                <a:latin typeface="Georgia"/>
                <a:cs typeface="Georgia"/>
              </a:rPr>
              <a:t>x</a:t>
            </a:r>
            <a:r>
              <a:rPr sz="1100" i="1" dirty="0">
                <a:latin typeface="Meiryo UI"/>
                <a:cs typeface="Meiryo UI"/>
              </a:rPr>
              <a:t>R</a:t>
            </a:r>
            <a:r>
              <a:rPr sz="1100" dirty="0">
                <a:latin typeface="Arial"/>
                <a:cs typeface="Arial"/>
              </a:rPr>
              <a:t>.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Since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resolution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dispersion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divided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by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width </a:t>
            </a:r>
            <a:r>
              <a:rPr sz="1100" dirty="0">
                <a:latin typeface="Times New Roman"/>
                <a:cs typeface="Times New Roman"/>
              </a:rPr>
              <a:t>2</a:t>
            </a:r>
            <a:r>
              <a:rPr sz="1100" i="1" dirty="0">
                <a:latin typeface="Georgia"/>
                <a:cs typeface="Georgia"/>
              </a:rPr>
              <a:t>s</a:t>
            </a:r>
            <a:r>
              <a:rPr sz="1100" dirty="0">
                <a:latin typeface="Arial"/>
                <a:cs typeface="Arial"/>
              </a:rPr>
              <a:t>,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i="1" spc="170" dirty="0">
                <a:latin typeface="Meiryo UI"/>
                <a:cs typeface="Meiryo UI"/>
              </a:rPr>
              <a:t>R</a:t>
            </a:r>
            <a:r>
              <a:rPr sz="1100" i="1" spc="-75" dirty="0">
                <a:latin typeface="Meiryo UI"/>
                <a:cs typeface="Meiryo UI"/>
              </a:rPr>
              <a:t> </a:t>
            </a:r>
            <a:r>
              <a:rPr sz="1100" spc="215" dirty="0">
                <a:latin typeface="Times New Roman"/>
                <a:cs typeface="Times New Roman"/>
              </a:rPr>
              <a:t>=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i="1" spc="70" dirty="0">
                <a:latin typeface="Georgia"/>
                <a:cs typeface="Georgia"/>
              </a:rPr>
              <a:t>D</a:t>
            </a:r>
            <a:r>
              <a:rPr sz="1200" i="1" spc="104" baseline="-10416" dirty="0">
                <a:latin typeface="Georgia"/>
                <a:cs typeface="Georgia"/>
              </a:rPr>
              <a:t>M</a:t>
            </a:r>
            <a:r>
              <a:rPr sz="1200" i="1" spc="-89" baseline="-10416" dirty="0">
                <a:latin typeface="Georgia"/>
                <a:cs typeface="Georgia"/>
              </a:rPr>
              <a:t> </a:t>
            </a:r>
            <a:r>
              <a:rPr sz="1100" i="1" dirty="0">
                <a:latin typeface="Georgia"/>
                <a:cs typeface="Georgia"/>
              </a:rPr>
              <a:t>/</a:t>
            </a:r>
            <a:r>
              <a:rPr sz="1100" dirty="0">
                <a:latin typeface="Times New Roman"/>
                <a:cs typeface="Times New Roman"/>
              </a:rPr>
              <a:t>(2</a:t>
            </a:r>
            <a:r>
              <a:rPr sz="1100" i="1" dirty="0">
                <a:latin typeface="Georgia"/>
                <a:cs typeface="Georgia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)</a:t>
            </a:r>
            <a:r>
              <a:rPr sz="1100" dirty="0">
                <a:latin typeface="Arial"/>
                <a:cs typeface="Arial"/>
              </a:rPr>
              <a:t>, and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emittance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product of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width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and</a:t>
            </a:r>
            <a:r>
              <a:rPr sz="1100" spc="50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divergence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2</a:t>
            </a:r>
            <a:r>
              <a:rPr sz="1100" i="1" spc="-10" dirty="0">
                <a:latin typeface="Georgia"/>
                <a:cs typeface="Georgia"/>
              </a:rPr>
              <a:t>θ</a:t>
            </a:r>
            <a:r>
              <a:rPr sz="1100" spc="-10" dirty="0">
                <a:latin typeface="Arial"/>
                <a:cs typeface="Arial"/>
              </a:rPr>
              <a:t>,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i="1" spc="-45" dirty="0">
                <a:latin typeface="Georgia"/>
                <a:cs typeface="Georgia"/>
              </a:rPr>
              <a:t>E</a:t>
            </a:r>
            <a:r>
              <a:rPr sz="1200" i="1" spc="-67" baseline="-10416" dirty="0">
                <a:latin typeface="Georgia"/>
                <a:cs typeface="Georgia"/>
              </a:rPr>
              <a:t>x</a:t>
            </a:r>
            <a:r>
              <a:rPr sz="1200" i="1" spc="195" baseline="-10416" dirty="0">
                <a:latin typeface="Georgia"/>
                <a:cs typeface="Georgia"/>
              </a:rPr>
              <a:t> </a:t>
            </a:r>
            <a:r>
              <a:rPr sz="1100" spc="215" dirty="0">
                <a:latin typeface="Times New Roman"/>
                <a:cs typeface="Times New Roman"/>
              </a:rPr>
              <a:t>=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Georgia"/>
                <a:cs typeface="Georgia"/>
              </a:rPr>
              <a:t>sθ</a:t>
            </a:r>
            <a:r>
              <a:rPr sz="1100" dirty="0">
                <a:latin typeface="Arial"/>
                <a:cs typeface="Arial"/>
              </a:rPr>
              <a:t>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have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i="1" spc="155" dirty="0">
                <a:latin typeface="Meiryo UI"/>
                <a:cs typeface="Meiryo UI"/>
              </a:rPr>
              <a:t>F</a:t>
            </a:r>
            <a:r>
              <a:rPr sz="1100" i="1" spc="10" dirty="0">
                <a:latin typeface="Meiryo UI"/>
                <a:cs typeface="Meiryo UI"/>
              </a:rPr>
              <a:t> </a:t>
            </a:r>
            <a:r>
              <a:rPr sz="1100" spc="215" dirty="0">
                <a:latin typeface="Times New Roman"/>
                <a:cs typeface="Times New Roman"/>
              </a:rPr>
              <a:t>=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Georgia"/>
                <a:cs typeface="Georgia"/>
              </a:rPr>
              <a:t>sθD</a:t>
            </a:r>
            <a:r>
              <a:rPr sz="1200" i="1" baseline="-10416" dirty="0">
                <a:latin typeface="Georgia"/>
                <a:cs typeface="Georgia"/>
              </a:rPr>
              <a:t>M</a:t>
            </a:r>
            <a:r>
              <a:rPr sz="1200" i="1" spc="-89" baseline="-10416" dirty="0">
                <a:latin typeface="Georgia"/>
                <a:cs typeface="Georgia"/>
              </a:rPr>
              <a:t> </a:t>
            </a:r>
            <a:r>
              <a:rPr sz="1100" i="1" spc="-10" dirty="0">
                <a:latin typeface="Georgia"/>
                <a:cs typeface="Georgia"/>
              </a:rPr>
              <a:t>/</a:t>
            </a:r>
            <a:r>
              <a:rPr sz="1100" spc="-10" dirty="0">
                <a:latin typeface="Times New Roman"/>
                <a:cs typeface="Times New Roman"/>
              </a:rPr>
              <a:t>(2</a:t>
            </a:r>
            <a:r>
              <a:rPr sz="1100" i="1" spc="-10" dirty="0">
                <a:latin typeface="Georgia"/>
                <a:cs typeface="Georgia"/>
              </a:rPr>
              <a:t>s</a:t>
            </a:r>
            <a:r>
              <a:rPr sz="1100" spc="-10" dirty="0">
                <a:latin typeface="Times New Roman"/>
                <a:cs typeface="Times New Roman"/>
              </a:rPr>
              <a:t>)</a:t>
            </a:r>
            <a:r>
              <a:rPr sz="1100" spc="-10" dirty="0">
                <a:latin typeface="Arial"/>
                <a:cs typeface="Arial"/>
              </a:rPr>
              <a:t>:</a:t>
            </a:r>
            <a:endParaRPr sz="1100">
              <a:latin typeface="Arial"/>
              <a:cs typeface="Arial"/>
            </a:endParaRPr>
          </a:p>
          <a:p>
            <a:pPr marL="1871345">
              <a:lnSpc>
                <a:spcPct val="100000"/>
              </a:lnSpc>
              <a:spcBef>
                <a:spcPts val="1130"/>
              </a:spcBef>
              <a:tabLst>
                <a:tab pos="4237355" algn="l"/>
              </a:tabLst>
            </a:pPr>
            <a:r>
              <a:rPr sz="1100" i="1" spc="155" dirty="0">
                <a:latin typeface="Meiryo UI"/>
                <a:cs typeface="Meiryo UI"/>
              </a:rPr>
              <a:t>F</a:t>
            </a:r>
            <a:r>
              <a:rPr sz="1100" i="1" spc="40" dirty="0">
                <a:latin typeface="Meiryo UI"/>
                <a:cs typeface="Meiryo UI"/>
              </a:rPr>
              <a:t> </a:t>
            </a:r>
            <a:r>
              <a:rPr sz="1100" spc="215" dirty="0">
                <a:latin typeface="Times New Roman"/>
                <a:cs typeface="Times New Roman"/>
              </a:rPr>
              <a:t>=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i="1" spc="70" dirty="0">
                <a:latin typeface="Georgia"/>
                <a:cs typeface="Georgia"/>
              </a:rPr>
              <a:t>D</a:t>
            </a:r>
            <a:r>
              <a:rPr sz="1200" i="1" spc="104" baseline="-10416" dirty="0">
                <a:latin typeface="Georgia"/>
                <a:cs typeface="Georgia"/>
              </a:rPr>
              <a:t>M</a:t>
            </a:r>
            <a:r>
              <a:rPr sz="1200" i="1" spc="-89" baseline="-10416" dirty="0">
                <a:latin typeface="Georgia"/>
                <a:cs typeface="Georgia"/>
              </a:rPr>
              <a:t> </a:t>
            </a:r>
            <a:r>
              <a:rPr sz="1100" i="1" spc="-25" dirty="0">
                <a:latin typeface="Georgia"/>
                <a:cs typeface="Georgia"/>
              </a:rPr>
              <a:t>θ/</a:t>
            </a:r>
            <a:r>
              <a:rPr sz="1100" spc="-25" dirty="0">
                <a:latin typeface="Times New Roman"/>
                <a:cs typeface="Times New Roman"/>
              </a:rPr>
              <a:t>2</a:t>
            </a:r>
            <a:r>
              <a:rPr sz="1100" dirty="0">
                <a:latin typeface="Times New Roman"/>
                <a:cs typeface="Times New Roman"/>
              </a:rPr>
              <a:t>	</a:t>
            </a:r>
            <a:r>
              <a:rPr sz="1100" spc="-25" dirty="0">
                <a:latin typeface="Arial"/>
                <a:cs typeface="Arial"/>
              </a:rPr>
              <a:t>(1)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20"/>
              </a:spcBef>
            </a:pPr>
            <a:endParaRPr sz="1100">
              <a:latin typeface="Arial"/>
              <a:cs typeface="Arial"/>
            </a:endParaRPr>
          </a:p>
          <a:p>
            <a:pPr marL="762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E.g.: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ARIEL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HRS: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i="1" spc="70" dirty="0">
                <a:latin typeface="Georgia"/>
                <a:cs typeface="Georgia"/>
              </a:rPr>
              <a:t>D</a:t>
            </a:r>
            <a:r>
              <a:rPr sz="1200" i="1" spc="104" baseline="-10416" dirty="0">
                <a:latin typeface="Georgia"/>
                <a:cs typeface="Georgia"/>
              </a:rPr>
              <a:t>M</a:t>
            </a:r>
            <a:r>
              <a:rPr sz="1200" i="1" spc="322" baseline="-10416" dirty="0">
                <a:latin typeface="Georgia"/>
                <a:cs typeface="Georgia"/>
              </a:rPr>
              <a:t> </a:t>
            </a:r>
            <a:r>
              <a:rPr sz="1100" spc="215" dirty="0">
                <a:latin typeface="Times New Roman"/>
                <a:cs typeface="Times New Roman"/>
              </a:rPr>
              <a:t>=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2</a:t>
            </a:r>
            <a:r>
              <a:rPr sz="1100" i="1" spc="-10" dirty="0">
                <a:latin typeface="Georgia"/>
                <a:cs typeface="Georgia"/>
              </a:rPr>
              <a:t>.</a:t>
            </a:r>
            <a:r>
              <a:rPr sz="1100" spc="-10" dirty="0">
                <a:latin typeface="Times New Roman"/>
                <a:cs typeface="Times New Roman"/>
              </a:rPr>
              <a:t>4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m,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2</a:t>
            </a:r>
            <a:r>
              <a:rPr sz="1100" i="1" dirty="0">
                <a:latin typeface="Georgia"/>
                <a:cs typeface="Georgia"/>
              </a:rPr>
              <a:t>θ</a:t>
            </a:r>
            <a:r>
              <a:rPr sz="1100" i="1" spc="50" dirty="0">
                <a:latin typeface="Georgia"/>
                <a:cs typeface="Georgia"/>
              </a:rPr>
              <a:t> </a:t>
            </a:r>
            <a:r>
              <a:rPr sz="1100" spc="215" dirty="0">
                <a:latin typeface="Times New Roman"/>
                <a:cs typeface="Times New Roman"/>
              </a:rPr>
              <a:t>=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150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mrad,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i="1" spc="155" dirty="0">
                <a:latin typeface="Meiryo UI"/>
                <a:cs typeface="Meiryo UI"/>
              </a:rPr>
              <a:t>F</a:t>
            </a:r>
            <a:r>
              <a:rPr sz="1100" i="1" spc="15" dirty="0">
                <a:latin typeface="Meiryo UI"/>
                <a:cs typeface="Meiryo UI"/>
              </a:rPr>
              <a:t> </a:t>
            </a:r>
            <a:r>
              <a:rPr sz="1100" spc="215" dirty="0">
                <a:latin typeface="Times New Roman"/>
                <a:cs typeface="Times New Roman"/>
              </a:rPr>
              <a:t>=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90000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Georgia"/>
                <a:cs typeface="Georgia"/>
              </a:rPr>
              <a:t>µ</a:t>
            </a:r>
            <a:r>
              <a:rPr sz="1100" dirty="0">
                <a:latin typeface="Arial"/>
                <a:cs typeface="Arial"/>
              </a:rPr>
              <a:t>m,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or</a:t>
            </a:r>
            <a:endParaRPr sz="1100">
              <a:latin typeface="Arial"/>
              <a:cs typeface="Arial"/>
            </a:endParaRPr>
          </a:p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sz="1100" i="1" spc="170" dirty="0">
                <a:latin typeface="Meiryo UI"/>
                <a:cs typeface="Meiryo UI"/>
              </a:rPr>
              <a:t>R</a:t>
            </a:r>
            <a:r>
              <a:rPr sz="1100" i="1" spc="-95" dirty="0">
                <a:latin typeface="Meiryo UI"/>
                <a:cs typeface="Meiryo UI"/>
              </a:rPr>
              <a:t> </a:t>
            </a:r>
            <a:r>
              <a:rPr sz="1100" spc="215" dirty="0">
                <a:latin typeface="Times New Roman"/>
                <a:cs typeface="Times New Roman"/>
              </a:rPr>
              <a:t>=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20000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when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i="1" spc="-45" dirty="0">
                <a:latin typeface="Georgia"/>
                <a:cs typeface="Georgia"/>
              </a:rPr>
              <a:t>E</a:t>
            </a:r>
            <a:r>
              <a:rPr sz="1200" i="1" spc="-67" baseline="-10416" dirty="0">
                <a:latin typeface="Georgia"/>
                <a:cs typeface="Georgia"/>
              </a:rPr>
              <a:t>x</a:t>
            </a:r>
            <a:r>
              <a:rPr sz="1200" i="1" spc="195" baseline="-10416" dirty="0">
                <a:latin typeface="Georgia"/>
                <a:cs typeface="Georgia"/>
              </a:rPr>
              <a:t> </a:t>
            </a:r>
            <a:r>
              <a:rPr sz="1100" spc="215" dirty="0">
                <a:latin typeface="Times New Roman"/>
                <a:cs typeface="Times New Roman"/>
              </a:rPr>
              <a:t>=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4</a:t>
            </a:r>
            <a:r>
              <a:rPr sz="1100" i="1" spc="-10" dirty="0">
                <a:latin typeface="Georgia"/>
                <a:cs typeface="Georgia"/>
              </a:rPr>
              <a:t>.</a:t>
            </a:r>
            <a:r>
              <a:rPr sz="1100" spc="-10" dirty="0">
                <a:latin typeface="Times New Roman"/>
                <a:cs typeface="Times New Roman"/>
              </a:rPr>
              <a:t>5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Georgia"/>
                <a:cs typeface="Georgia"/>
              </a:rPr>
              <a:t>µ</a:t>
            </a:r>
            <a:r>
              <a:rPr sz="1100" dirty="0">
                <a:latin typeface="Arial"/>
                <a:cs typeface="Arial"/>
              </a:rPr>
              <a:t>m.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This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borne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out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simulations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I’ll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show.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F35E10-E5E7-AA49-B14E-233122376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666"/>
            <a:ext cx="4610100" cy="2736778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TRIUMF</a:t>
            </a:r>
            <a:r>
              <a:rPr spc="80" dirty="0"/>
              <a:t> </a:t>
            </a:r>
            <a:r>
              <a:rPr dirty="0"/>
              <a:t>ARIEL</a:t>
            </a:r>
            <a:r>
              <a:rPr spc="80" dirty="0"/>
              <a:t> </a:t>
            </a:r>
            <a:r>
              <a:rPr dirty="0"/>
              <a:t>HRS</a:t>
            </a:r>
            <a:r>
              <a:rPr spc="80" dirty="0"/>
              <a:t> </a:t>
            </a:r>
            <a:r>
              <a:rPr dirty="0"/>
              <a:t>Main</a:t>
            </a:r>
            <a:r>
              <a:rPr spc="85" dirty="0"/>
              <a:t> </a:t>
            </a:r>
            <a:r>
              <a:rPr spc="-10" dirty="0"/>
              <a:t>features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9557" y="780364"/>
            <a:ext cx="76809" cy="7680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77532" y="708468"/>
            <a:ext cx="4131310" cy="202628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8100" marR="72390">
              <a:lnSpc>
                <a:spcPct val="102600"/>
              </a:lnSpc>
              <a:spcBef>
                <a:spcPts val="55"/>
              </a:spcBef>
            </a:pPr>
            <a:r>
              <a:rPr sz="1100" spc="-60" dirty="0">
                <a:latin typeface="Arial"/>
                <a:cs typeface="Arial"/>
              </a:rPr>
              <a:t>Two</a:t>
            </a:r>
            <a:r>
              <a:rPr sz="1100" spc="-10" dirty="0">
                <a:latin typeface="Arial"/>
                <a:cs typeface="Arial"/>
              </a:rPr>
              <a:t> dipoles, </a:t>
            </a:r>
            <a:r>
              <a:rPr sz="1100" dirty="0">
                <a:latin typeface="Arial"/>
                <a:cs typeface="Arial"/>
              </a:rPr>
              <a:t>each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90</a:t>
            </a:r>
            <a:r>
              <a:rPr sz="1200" i="1" baseline="27777" dirty="0">
                <a:latin typeface="Arial"/>
                <a:cs typeface="Arial"/>
              </a:rPr>
              <a:t>◦</a:t>
            </a:r>
            <a:r>
              <a:rPr sz="1100" dirty="0">
                <a:latin typeface="Arial"/>
                <a:cs typeface="Arial"/>
              </a:rPr>
              <a:t>,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arranged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10" dirty="0">
                <a:latin typeface="Arial"/>
                <a:cs typeface="Arial"/>
              </a:rPr>
              <a:t> have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i="1" dirty="0">
                <a:latin typeface="Meiryo UI"/>
                <a:cs typeface="Meiryo UI"/>
              </a:rPr>
              <a:t>−</a:t>
            </a:r>
            <a:r>
              <a:rPr sz="1100" i="1" dirty="0">
                <a:latin typeface="Georgia"/>
                <a:cs typeface="Georgia"/>
              </a:rPr>
              <a:t>I</a:t>
            </a:r>
            <a:r>
              <a:rPr sz="1100" i="1" spc="120" dirty="0">
                <a:latin typeface="Georgia"/>
                <a:cs typeface="Georgia"/>
              </a:rPr>
              <a:t> </a:t>
            </a:r>
            <a:r>
              <a:rPr sz="1100" dirty="0">
                <a:latin typeface="Arial"/>
                <a:cs typeface="Arial"/>
              </a:rPr>
              <a:t>horizontal</a:t>
            </a:r>
            <a:r>
              <a:rPr sz="1100" spc="-10" dirty="0">
                <a:latin typeface="Arial"/>
                <a:cs typeface="Arial"/>
              </a:rPr>
              <a:t> transport </a:t>
            </a:r>
            <a:r>
              <a:rPr sz="1100" dirty="0">
                <a:latin typeface="Arial"/>
                <a:cs typeface="Arial"/>
              </a:rPr>
              <a:t>slit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slit.</a:t>
            </a:r>
            <a:endParaRPr sz="11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335"/>
              </a:spcBef>
            </a:pPr>
            <a:r>
              <a:rPr sz="1100" spc="-10" dirty="0">
                <a:latin typeface="Arial"/>
                <a:cs typeface="Arial"/>
              </a:rPr>
              <a:t>Dipoles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have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radius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i="1" dirty="0">
                <a:latin typeface="Georgia"/>
                <a:cs typeface="Georgia"/>
              </a:rPr>
              <a:t>ρ</a:t>
            </a:r>
            <a:r>
              <a:rPr sz="1100" i="1" spc="15" dirty="0">
                <a:latin typeface="Georgia"/>
                <a:cs typeface="Georgia"/>
              </a:rPr>
              <a:t> </a:t>
            </a:r>
            <a:r>
              <a:rPr sz="1100" spc="215" dirty="0">
                <a:latin typeface="Times New Roman"/>
                <a:cs typeface="Times New Roman"/>
              </a:rPr>
              <a:t>=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1</a:t>
            </a:r>
            <a:r>
              <a:rPr sz="1100" i="1" spc="-10" dirty="0">
                <a:latin typeface="Georgia"/>
                <a:cs typeface="Georgia"/>
              </a:rPr>
              <a:t>.</a:t>
            </a:r>
            <a:r>
              <a:rPr sz="1100" spc="-10" dirty="0">
                <a:latin typeface="Times New Roman"/>
                <a:cs typeface="Times New Roman"/>
              </a:rPr>
              <a:t>2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resulting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mass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dispersion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of</a:t>
            </a:r>
            <a:endParaRPr sz="11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35"/>
              </a:spcBef>
            </a:pPr>
            <a:r>
              <a:rPr sz="1100" spc="-10" dirty="0">
                <a:latin typeface="Times New Roman"/>
                <a:cs typeface="Times New Roman"/>
              </a:rPr>
              <a:t>2</a:t>
            </a:r>
            <a:r>
              <a:rPr sz="1100" i="1" spc="-10" dirty="0">
                <a:latin typeface="Georgia"/>
                <a:cs typeface="Georgia"/>
              </a:rPr>
              <a:t>.</a:t>
            </a:r>
            <a:r>
              <a:rPr sz="1100" spc="-10" dirty="0">
                <a:latin typeface="Times New Roman"/>
                <a:cs typeface="Times New Roman"/>
              </a:rPr>
              <a:t>4</a:t>
            </a:r>
            <a:r>
              <a:rPr sz="1100" spc="-80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Arial"/>
                <a:cs typeface="Arial"/>
              </a:rPr>
              <a:t>m.</a:t>
            </a:r>
            <a:endParaRPr sz="11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334"/>
              </a:spcBef>
            </a:pPr>
            <a:r>
              <a:rPr sz="1100" dirty="0">
                <a:latin typeface="Arial"/>
                <a:cs typeface="Arial"/>
              </a:rPr>
              <a:t>Thus,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0</a:t>
            </a:r>
            <a:r>
              <a:rPr sz="1100" i="1" spc="-10" dirty="0">
                <a:latin typeface="Georgia"/>
                <a:cs typeface="Georgia"/>
              </a:rPr>
              <a:t>.</a:t>
            </a:r>
            <a:r>
              <a:rPr sz="1100" spc="-10" dirty="0">
                <a:latin typeface="Times New Roman"/>
                <a:cs typeface="Times New Roman"/>
              </a:rPr>
              <a:t>100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mm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results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mass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resolution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24000</a:t>
            </a:r>
            <a:r>
              <a:rPr sz="1100" spc="-10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  <a:p>
            <a:pPr marL="38100" marR="30480">
              <a:lnSpc>
                <a:spcPct val="102600"/>
              </a:lnSpc>
              <a:spcBef>
                <a:spcPts val="295"/>
              </a:spcBef>
            </a:pPr>
            <a:r>
              <a:rPr sz="1100" dirty="0">
                <a:latin typeface="Arial"/>
                <a:cs typeface="Arial"/>
              </a:rPr>
              <a:t>Slit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midpoint is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90</a:t>
            </a:r>
            <a:r>
              <a:rPr sz="1200" i="1" baseline="27777" dirty="0">
                <a:latin typeface="Arial"/>
                <a:cs typeface="Arial"/>
              </a:rPr>
              <a:t>◦</a:t>
            </a:r>
            <a:r>
              <a:rPr sz="1200" i="1" spc="202" baseline="27777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phase</a:t>
            </a:r>
            <a:r>
              <a:rPr sz="1100" spc="-10" dirty="0">
                <a:latin typeface="Arial"/>
                <a:cs typeface="Arial"/>
              </a:rPr>
              <a:t> advance,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i="1" dirty="0">
                <a:latin typeface="Georgia"/>
                <a:cs typeface="Georgia"/>
              </a:rPr>
              <a:t>β</a:t>
            </a:r>
            <a:r>
              <a:rPr sz="1200" i="1" baseline="-10416" dirty="0">
                <a:latin typeface="Georgia"/>
                <a:cs typeface="Georgia"/>
              </a:rPr>
              <a:t>x</a:t>
            </a:r>
            <a:r>
              <a:rPr sz="1200" i="1" spc="232" baseline="-10416" dirty="0">
                <a:latin typeface="Georgia"/>
                <a:cs typeface="Georgia"/>
              </a:rPr>
              <a:t> </a:t>
            </a:r>
            <a:r>
              <a:rPr sz="1100" spc="215" dirty="0">
                <a:latin typeface="Times New Roman"/>
                <a:cs typeface="Times New Roman"/>
              </a:rPr>
              <a:t>=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1</a:t>
            </a:r>
            <a:r>
              <a:rPr sz="1100" i="1" spc="-10" dirty="0">
                <a:latin typeface="Georgia"/>
                <a:cs typeface="Georgia"/>
              </a:rPr>
              <a:t>.</a:t>
            </a:r>
            <a:r>
              <a:rPr sz="1100" spc="-10" dirty="0">
                <a:latin typeface="Times New Roman"/>
                <a:cs typeface="Times New Roman"/>
              </a:rPr>
              <a:t>6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m, so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dipoles’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good </a:t>
            </a:r>
            <a:r>
              <a:rPr sz="1100" dirty="0">
                <a:latin typeface="Arial"/>
                <a:cs typeface="Arial"/>
              </a:rPr>
              <a:t>field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region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320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mm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results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acceptance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i="1" spc="-25" dirty="0">
                <a:latin typeface="Meiryo UI"/>
                <a:cs typeface="Meiryo UI"/>
              </a:rPr>
              <a:t>±</a:t>
            </a:r>
            <a:r>
              <a:rPr sz="1100" spc="-25" dirty="0">
                <a:latin typeface="Times New Roman"/>
                <a:cs typeface="Times New Roman"/>
              </a:rPr>
              <a:t>100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mrad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slit.</a:t>
            </a:r>
            <a:endParaRPr sz="1100">
              <a:latin typeface="Arial"/>
              <a:cs typeface="Arial"/>
            </a:endParaRPr>
          </a:p>
          <a:p>
            <a:pPr marL="38100" marR="251460">
              <a:lnSpc>
                <a:spcPct val="102600"/>
              </a:lnSpc>
              <a:spcBef>
                <a:spcPts val="5"/>
              </a:spcBef>
            </a:pPr>
            <a:r>
              <a:rPr sz="1100" dirty="0">
                <a:latin typeface="Arial"/>
                <a:cs typeface="Arial"/>
              </a:rPr>
              <a:t>So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phase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space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acceptance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5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i="1" spc="-10" dirty="0">
                <a:latin typeface="Georgia"/>
                <a:cs typeface="Georgia"/>
              </a:rPr>
              <a:t>π</a:t>
            </a:r>
            <a:r>
              <a:rPr sz="1100" spc="-10" dirty="0">
                <a:latin typeface="Arial"/>
                <a:cs typeface="Arial"/>
              </a:rPr>
              <a:t>mm-</a:t>
            </a:r>
            <a:r>
              <a:rPr sz="1100" dirty="0">
                <a:latin typeface="Arial"/>
                <a:cs typeface="Arial"/>
              </a:rPr>
              <a:t>mrad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24000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Arial"/>
                <a:cs typeface="Arial"/>
              </a:rPr>
              <a:t>mass </a:t>
            </a:r>
            <a:r>
              <a:rPr sz="1100" dirty="0">
                <a:latin typeface="Arial"/>
                <a:cs typeface="Arial"/>
              </a:rPr>
              <a:t>resolution,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3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i="1" spc="-10" dirty="0">
                <a:latin typeface="Georgia"/>
                <a:cs typeface="Georgia"/>
              </a:rPr>
              <a:t>π</a:t>
            </a:r>
            <a:r>
              <a:rPr sz="1100" spc="-10" dirty="0">
                <a:latin typeface="Arial"/>
                <a:cs typeface="Arial"/>
              </a:rPr>
              <a:t>mm-</a:t>
            </a:r>
            <a:r>
              <a:rPr sz="1100" dirty="0">
                <a:latin typeface="Arial"/>
                <a:cs typeface="Arial"/>
              </a:rPr>
              <a:t>mrad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60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Georgia"/>
                <a:cs typeface="Georgia"/>
              </a:rPr>
              <a:t>µ</a:t>
            </a:r>
            <a:r>
              <a:rPr sz="1100" dirty="0">
                <a:latin typeface="Arial"/>
                <a:cs typeface="Arial"/>
              </a:rPr>
              <a:t>m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40000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Arial"/>
                <a:cs typeface="Arial"/>
              </a:rPr>
              <a:t>mass </a:t>
            </a:r>
            <a:r>
              <a:rPr sz="1100" dirty="0">
                <a:latin typeface="Arial"/>
                <a:cs typeface="Arial"/>
              </a:rPr>
              <a:t>resolution,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but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will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shown,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optics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cannot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support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this. </a:t>
            </a:r>
            <a:r>
              <a:rPr sz="1100" dirty="0">
                <a:latin typeface="Arial"/>
                <a:cs typeface="Arial"/>
              </a:rPr>
              <a:t>We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use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most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240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mm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good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field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region.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9557" y="1162469"/>
            <a:ext cx="76809" cy="7680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9557" y="1544586"/>
            <a:ext cx="76809" cy="7680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9557" y="1754619"/>
            <a:ext cx="76809" cy="7680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6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6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6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6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47057" y="3369695"/>
            <a:ext cx="13525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25" dirty="0">
                <a:latin typeface="Arial"/>
                <a:cs typeface="Arial"/>
              </a:rPr>
              <a:t>13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TRIUMF</a:t>
            </a:r>
            <a:r>
              <a:rPr spc="95" dirty="0"/>
              <a:t> </a:t>
            </a:r>
            <a:r>
              <a:rPr dirty="0"/>
              <a:t>ARIEL</a:t>
            </a:r>
            <a:r>
              <a:rPr spc="95" dirty="0"/>
              <a:t> </a:t>
            </a:r>
            <a:r>
              <a:rPr dirty="0"/>
              <a:t>HRS</a:t>
            </a:r>
            <a:r>
              <a:rPr spc="95" dirty="0"/>
              <a:t> </a:t>
            </a:r>
            <a:r>
              <a:rPr dirty="0"/>
              <a:t>Hardware</a:t>
            </a:r>
            <a:r>
              <a:rPr spc="95" dirty="0"/>
              <a:t> </a:t>
            </a:r>
            <a:r>
              <a:rPr spc="-10" dirty="0"/>
              <a:t>Layout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536" y="626593"/>
            <a:ext cx="2448359" cy="226222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70593" y="387209"/>
            <a:ext cx="842644" cy="191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spc="-60" dirty="0">
                <a:latin typeface="Arial"/>
                <a:cs typeface="Arial"/>
              </a:rPr>
              <a:t>Two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features: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51455" y="634187"/>
            <a:ext cx="134416" cy="13441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884855" y="633189"/>
            <a:ext cx="6794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7695" y="597241"/>
            <a:ext cx="1465580" cy="229489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55"/>
              </a:spcBef>
            </a:pPr>
            <a:r>
              <a:rPr sz="1100" dirty="0">
                <a:latin typeface="Arial"/>
                <a:cs typeface="Arial"/>
              </a:rPr>
              <a:t>The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matching quadrupoles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can </a:t>
            </a:r>
            <a:r>
              <a:rPr sz="1100" dirty="0">
                <a:latin typeface="Arial"/>
                <a:cs typeface="Arial"/>
              </a:rPr>
              <a:t>demagnify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up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factor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BF0000"/>
                </a:solidFill>
                <a:latin typeface="Georgia"/>
                <a:cs typeface="Georgia"/>
              </a:rPr>
              <a:t>m</a:t>
            </a:r>
            <a:r>
              <a:rPr sz="1100" i="1" spc="30" dirty="0">
                <a:solidFill>
                  <a:srgbClr val="BF0000"/>
                </a:solidFill>
                <a:latin typeface="Georgia"/>
                <a:cs typeface="Georgia"/>
              </a:rPr>
              <a:t> </a:t>
            </a:r>
            <a:r>
              <a:rPr sz="1100" spc="215" dirty="0">
                <a:solidFill>
                  <a:srgbClr val="BF0000"/>
                </a:solidFill>
                <a:latin typeface="Times New Roman"/>
                <a:cs typeface="Times New Roman"/>
              </a:rPr>
              <a:t>=</a:t>
            </a:r>
            <a:r>
              <a:rPr sz="1100" spc="15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BF0000"/>
                </a:solidFill>
                <a:latin typeface="Times New Roman"/>
                <a:cs typeface="Times New Roman"/>
              </a:rPr>
              <a:t>10</a:t>
            </a:r>
            <a:r>
              <a:rPr sz="1100" dirty="0">
                <a:latin typeface="Arial"/>
                <a:cs typeface="Arial"/>
              </a:rPr>
              <a:t>,</a:t>
            </a:r>
            <a:r>
              <a:rPr sz="1100" spc="-10" dirty="0">
                <a:latin typeface="Arial"/>
                <a:cs typeface="Arial"/>
              </a:rPr>
              <a:t> allowing </a:t>
            </a:r>
            <a:r>
              <a:rPr sz="1100" dirty="0">
                <a:latin typeface="Arial"/>
                <a:cs typeface="Arial"/>
              </a:rPr>
              <a:t>object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mass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to </a:t>
            </a:r>
            <a:r>
              <a:rPr sz="1100" dirty="0">
                <a:latin typeface="Arial"/>
                <a:cs typeface="Arial"/>
              </a:rPr>
              <a:t>be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1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mm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rather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than</a:t>
            </a:r>
            <a:endParaRPr sz="1100">
              <a:latin typeface="Arial"/>
              <a:cs typeface="Arial"/>
            </a:endParaRPr>
          </a:p>
          <a:p>
            <a:pPr marL="12700" marR="328295">
              <a:lnSpc>
                <a:spcPct val="102600"/>
              </a:lnSpc>
            </a:pPr>
            <a:r>
              <a:rPr sz="1100" spc="-10" dirty="0">
                <a:latin typeface="Times New Roman"/>
                <a:cs typeface="Times New Roman"/>
              </a:rPr>
              <a:t>0</a:t>
            </a:r>
            <a:r>
              <a:rPr sz="1100" i="1" spc="-10" dirty="0">
                <a:latin typeface="Georgia"/>
                <a:cs typeface="Georgia"/>
              </a:rPr>
              <a:t>.</a:t>
            </a:r>
            <a:r>
              <a:rPr sz="1100" spc="-10" dirty="0">
                <a:latin typeface="Times New Roman"/>
                <a:cs typeface="Times New Roman"/>
              </a:rPr>
              <a:t>1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mm.</a:t>
            </a:r>
            <a:r>
              <a:rPr sz="1100" spc="5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Effective dispersion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up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to </a:t>
            </a:r>
            <a:r>
              <a:rPr sz="1100" spc="-10" dirty="0">
                <a:latin typeface="Arial"/>
                <a:cs typeface="Arial"/>
              </a:rPr>
              <a:t>24</a:t>
            </a:r>
            <a:r>
              <a:rPr sz="1100" spc="-1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metres.</a:t>
            </a:r>
            <a:endParaRPr sz="1100">
              <a:latin typeface="Arial"/>
              <a:cs typeface="Arial"/>
            </a:endParaRPr>
          </a:p>
          <a:p>
            <a:pPr marL="12700" marR="147320">
              <a:lnSpc>
                <a:spcPct val="102600"/>
              </a:lnSpc>
              <a:spcBef>
                <a:spcPts val="300"/>
              </a:spcBef>
            </a:pPr>
            <a:r>
              <a:rPr sz="1100" dirty="0">
                <a:latin typeface="Arial"/>
                <a:cs typeface="Arial"/>
              </a:rPr>
              <a:t>The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high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order </a:t>
            </a:r>
            <a:r>
              <a:rPr sz="1100" dirty="0">
                <a:latin typeface="Arial"/>
                <a:cs typeface="Arial"/>
              </a:rPr>
              <a:t>correction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device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0" dirty="0">
                <a:latin typeface="Arial"/>
                <a:cs typeface="Arial"/>
              </a:rPr>
              <a:t>a </a:t>
            </a:r>
            <a:r>
              <a:rPr sz="1100" dirty="0">
                <a:latin typeface="Arial"/>
                <a:cs typeface="Arial"/>
              </a:rPr>
              <a:t>rectangular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box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of </a:t>
            </a:r>
            <a:r>
              <a:rPr sz="1100" spc="-10" dirty="0">
                <a:latin typeface="Arial"/>
                <a:cs typeface="Arial"/>
              </a:rPr>
              <a:t>electrodes.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51455" y="2220810"/>
            <a:ext cx="134416" cy="13441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884855" y="2219825"/>
            <a:ext cx="6794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5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5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5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5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47057" y="3369695"/>
            <a:ext cx="13525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25" dirty="0">
                <a:latin typeface="Arial"/>
                <a:cs typeface="Arial"/>
              </a:rPr>
              <a:t>12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TRIUMF</a:t>
            </a:r>
            <a:r>
              <a:rPr spc="85" dirty="0"/>
              <a:t> </a:t>
            </a:r>
            <a:r>
              <a:rPr dirty="0"/>
              <a:t>ARIEL</a:t>
            </a:r>
            <a:r>
              <a:rPr spc="85" dirty="0"/>
              <a:t> </a:t>
            </a:r>
            <a:r>
              <a:rPr dirty="0"/>
              <a:t>HRS</a:t>
            </a:r>
            <a:r>
              <a:rPr spc="85" dirty="0"/>
              <a:t> </a:t>
            </a:r>
            <a:r>
              <a:rPr dirty="0">
                <a:solidFill>
                  <a:srgbClr val="BF0000"/>
                </a:solidFill>
              </a:rPr>
              <a:t>Optics</a:t>
            </a:r>
            <a:r>
              <a:rPr spc="90" dirty="0">
                <a:solidFill>
                  <a:srgbClr val="BF0000"/>
                </a:solidFill>
              </a:rPr>
              <a:t> </a:t>
            </a:r>
            <a:r>
              <a:rPr spc="-10" dirty="0">
                <a:solidFill>
                  <a:srgbClr val="BF0000"/>
                </a:solidFill>
              </a:rPr>
              <a:t>Matrices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367" y="624804"/>
            <a:ext cx="2598697" cy="226938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70593" y="387209"/>
            <a:ext cx="842644" cy="191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spc="-60" dirty="0">
                <a:latin typeface="Arial"/>
                <a:cs typeface="Arial"/>
              </a:rPr>
              <a:t>Two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features: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51455" y="634187"/>
            <a:ext cx="134416" cy="13441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884855" y="633189"/>
            <a:ext cx="6794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7695" y="597241"/>
            <a:ext cx="1465580" cy="229489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55"/>
              </a:spcBef>
            </a:pPr>
            <a:r>
              <a:rPr sz="1100" dirty="0">
                <a:latin typeface="Arial"/>
                <a:cs typeface="Arial"/>
              </a:rPr>
              <a:t>The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matching quadrupoles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can </a:t>
            </a:r>
            <a:r>
              <a:rPr sz="1100" dirty="0">
                <a:latin typeface="Arial"/>
                <a:cs typeface="Arial"/>
              </a:rPr>
              <a:t>demagnify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up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factor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BF0000"/>
                </a:solidFill>
                <a:latin typeface="Georgia"/>
                <a:cs typeface="Georgia"/>
              </a:rPr>
              <a:t>m</a:t>
            </a:r>
            <a:r>
              <a:rPr sz="1100" i="1" spc="30" dirty="0">
                <a:solidFill>
                  <a:srgbClr val="BF0000"/>
                </a:solidFill>
                <a:latin typeface="Georgia"/>
                <a:cs typeface="Georgia"/>
              </a:rPr>
              <a:t> </a:t>
            </a:r>
            <a:r>
              <a:rPr sz="1100" spc="215" dirty="0">
                <a:solidFill>
                  <a:srgbClr val="BF0000"/>
                </a:solidFill>
                <a:latin typeface="Times New Roman"/>
                <a:cs typeface="Times New Roman"/>
              </a:rPr>
              <a:t>=</a:t>
            </a:r>
            <a:r>
              <a:rPr sz="1100" spc="15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BF0000"/>
                </a:solidFill>
                <a:latin typeface="Times New Roman"/>
                <a:cs typeface="Times New Roman"/>
              </a:rPr>
              <a:t>10</a:t>
            </a:r>
            <a:r>
              <a:rPr sz="1100" dirty="0">
                <a:latin typeface="Arial"/>
                <a:cs typeface="Arial"/>
              </a:rPr>
              <a:t>,</a:t>
            </a:r>
            <a:r>
              <a:rPr sz="1100" spc="-10" dirty="0">
                <a:latin typeface="Arial"/>
                <a:cs typeface="Arial"/>
              </a:rPr>
              <a:t> allowing </a:t>
            </a:r>
            <a:r>
              <a:rPr sz="1100" dirty="0">
                <a:latin typeface="Arial"/>
                <a:cs typeface="Arial"/>
              </a:rPr>
              <a:t>object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mass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to </a:t>
            </a:r>
            <a:r>
              <a:rPr sz="1100" dirty="0">
                <a:latin typeface="Arial"/>
                <a:cs typeface="Arial"/>
              </a:rPr>
              <a:t>be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1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mm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rather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than</a:t>
            </a:r>
            <a:endParaRPr sz="1100">
              <a:latin typeface="Arial"/>
              <a:cs typeface="Arial"/>
            </a:endParaRPr>
          </a:p>
          <a:p>
            <a:pPr marL="12700" marR="328295">
              <a:lnSpc>
                <a:spcPct val="102600"/>
              </a:lnSpc>
            </a:pPr>
            <a:r>
              <a:rPr sz="1100" spc="-10" dirty="0">
                <a:latin typeface="Times New Roman"/>
                <a:cs typeface="Times New Roman"/>
              </a:rPr>
              <a:t>0</a:t>
            </a:r>
            <a:r>
              <a:rPr sz="1100" i="1" spc="-10" dirty="0">
                <a:latin typeface="Georgia"/>
                <a:cs typeface="Georgia"/>
              </a:rPr>
              <a:t>.</a:t>
            </a:r>
            <a:r>
              <a:rPr sz="1100" spc="-10" dirty="0">
                <a:latin typeface="Times New Roman"/>
                <a:cs typeface="Times New Roman"/>
              </a:rPr>
              <a:t>1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mm.</a:t>
            </a:r>
            <a:r>
              <a:rPr sz="1100" spc="5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Effective dispersion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up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to </a:t>
            </a:r>
            <a:r>
              <a:rPr sz="1100" spc="-10" dirty="0">
                <a:latin typeface="Arial"/>
                <a:cs typeface="Arial"/>
              </a:rPr>
              <a:t>24</a:t>
            </a:r>
            <a:r>
              <a:rPr sz="1100" spc="-1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metres.</a:t>
            </a:r>
            <a:endParaRPr sz="1100">
              <a:latin typeface="Arial"/>
              <a:cs typeface="Arial"/>
            </a:endParaRPr>
          </a:p>
          <a:p>
            <a:pPr marL="12700" marR="147320">
              <a:lnSpc>
                <a:spcPct val="102600"/>
              </a:lnSpc>
              <a:spcBef>
                <a:spcPts val="300"/>
              </a:spcBef>
            </a:pPr>
            <a:r>
              <a:rPr sz="1100" dirty="0">
                <a:latin typeface="Arial"/>
                <a:cs typeface="Arial"/>
              </a:rPr>
              <a:t>The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high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order </a:t>
            </a:r>
            <a:r>
              <a:rPr sz="1100" dirty="0">
                <a:latin typeface="Arial"/>
                <a:cs typeface="Arial"/>
              </a:rPr>
              <a:t>correction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device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0" dirty="0">
                <a:latin typeface="Arial"/>
                <a:cs typeface="Arial"/>
              </a:rPr>
              <a:t>a </a:t>
            </a:r>
            <a:r>
              <a:rPr sz="1100" dirty="0">
                <a:latin typeface="Arial"/>
                <a:cs typeface="Arial"/>
              </a:rPr>
              <a:t>rectangular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box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of </a:t>
            </a:r>
            <a:r>
              <a:rPr sz="1100" spc="-10" dirty="0">
                <a:latin typeface="Arial"/>
                <a:cs typeface="Arial"/>
              </a:rPr>
              <a:t>electrodes.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51455" y="2220810"/>
            <a:ext cx="134416" cy="13441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884855" y="2219825"/>
            <a:ext cx="6794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5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5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5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5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47057" y="3369695"/>
            <a:ext cx="13525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25" dirty="0">
                <a:latin typeface="Arial"/>
                <a:cs typeface="Arial"/>
              </a:rPr>
              <a:t>11</a:t>
            </a:r>
            <a:endParaRPr sz="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70593" y="2910140"/>
            <a:ext cx="1420495" cy="191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i="1" dirty="0">
                <a:solidFill>
                  <a:srgbClr val="BF0000"/>
                </a:solidFill>
                <a:latin typeface="Georgia"/>
                <a:cs typeface="Georgia"/>
              </a:rPr>
              <a:t>m</a:t>
            </a:r>
            <a:r>
              <a:rPr sz="1100" i="1" spc="15" dirty="0">
                <a:solidFill>
                  <a:srgbClr val="BF0000"/>
                </a:solidFill>
                <a:latin typeface="Georgia"/>
                <a:cs typeface="Georgia"/>
              </a:rPr>
              <a:t> </a:t>
            </a:r>
            <a:r>
              <a:rPr sz="1100" spc="215" dirty="0">
                <a:solidFill>
                  <a:srgbClr val="BF0000"/>
                </a:solidFill>
                <a:latin typeface="Times New Roman"/>
                <a:cs typeface="Times New Roman"/>
              </a:rPr>
              <a:t>=</a:t>
            </a:r>
            <a:r>
              <a:rPr sz="1100" spc="15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BF0000"/>
                </a:solidFill>
                <a:latin typeface="Times New Roman"/>
                <a:cs typeface="Times New Roman"/>
              </a:rPr>
              <a:t>3</a:t>
            </a:r>
            <a:r>
              <a:rPr sz="1100" spc="10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BF0000"/>
                </a:solidFill>
                <a:latin typeface="Arial"/>
                <a:cs typeface="Arial"/>
              </a:rPr>
              <a:t>to</a:t>
            </a:r>
            <a:r>
              <a:rPr sz="1100" spc="-15" dirty="0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BF0000"/>
                </a:solidFill>
                <a:latin typeface="Times New Roman"/>
                <a:cs typeface="Times New Roman"/>
              </a:rPr>
              <a:t>10</a:t>
            </a:r>
            <a:r>
              <a:rPr sz="1100" dirty="0">
                <a:solidFill>
                  <a:srgbClr val="BF0000"/>
                </a:solidFill>
                <a:latin typeface="Arial"/>
                <a:cs typeface="Arial"/>
              </a:rPr>
              <a:t>,</a:t>
            </a:r>
            <a:r>
              <a:rPr sz="1100" spc="-15" dirty="0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BF0000"/>
                </a:solidFill>
                <a:latin typeface="Georgia"/>
                <a:cs typeface="Georgia"/>
              </a:rPr>
              <a:t>d</a:t>
            </a:r>
            <a:r>
              <a:rPr sz="1100" i="1" spc="20" dirty="0">
                <a:solidFill>
                  <a:srgbClr val="BF0000"/>
                </a:solidFill>
                <a:latin typeface="Georgia"/>
                <a:cs typeface="Georgia"/>
              </a:rPr>
              <a:t> </a:t>
            </a:r>
            <a:r>
              <a:rPr sz="1100" spc="215" dirty="0">
                <a:solidFill>
                  <a:srgbClr val="BF0000"/>
                </a:solidFill>
                <a:latin typeface="Times New Roman"/>
                <a:cs typeface="Times New Roman"/>
              </a:rPr>
              <a:t>=</a:t>
            </a:r>
            <a:r>
              <a:rPr sz="1100" spc="15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BF0000"/>
                </a:solidFill>
                <a:latin typeface="Times New Roman"/>
                <a:cs typeface="Times New Roman"/>
              </a:rPr>
              <a:t>1</a:t>
            </a:r>
            <a:r>
              <a:rPr sz="1100" i="1" spc="-10" dirty="0">
                <a:solidFill>
                  <a:srgbClr val="BF0000"/>
                </a:solidFill>
                <a:latin typeface="Georgia"/>
                <a:cs typeface="Georgia"/>
              </a:rPr>
              <a:t>.</a:t>
            </a:r>
            <a:r>
              <a:rPr sz="1100" spc="-10" dirty="0">
                <a:solidFill>
                  <a:srgbClr val="BF0000"/>
                </a:solidFill>
                <a:latin typeface="Times New Roman"/>
                <a:cs typeface="Times New Roman"/>
              </a:rPr>
              <a:t>6</a:t>
            </a:r>
            <a:r>
              <a:rPr sz="1100" spc="-95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BF0000"/>
                </a:solidFill>
                <a:latin typeface="Arial"/>
                <a:cs typeface="Arial"/>
              </a:rPr>
              <a:t>m.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2</a:t>
            </a:r>
            <a:r>
              <a:rPr spc="45" dirty="0"/>
              <a:t> </a:t>
            </a:r>
            <a:r>
              <a:rPr dirty="0"/>
              <a:t>Modes</a:t>
            </a:r>
            <a:r>
              <a:rPr spc="45" dirty="0"/>
              <a:t> </a:t>
            </a:r>
            <a:r>
              <a:rPr dirty="0"/>
              <a:t>of</a:t>
            </a:r>
            <a:r>
              <a:rPr spc="45" dirty="0"/>
              <a:t> </a:t>
            </a:r>
            <a:r>
              <a:rPr spc="-10" dirty="0"/>
              <a:t>Operation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6705" y="776236"/>
            <a:ext cx="134416" cy="1344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0106" y="775251"/>
            <a:ext cx="6794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2932" y="739303"/>
            <a:ext cx="4079875" cy="19507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55"/>
              </a:spcBef>
            </a:pPr>
            <a:r>
              <a:rPr sz="1100" dirty="0">
                <a:latin typeface="Arial"/>
                <a:cs typeface="Arial"/>
              </a:rPr>
              <a:t>In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‘Pure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Separator’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mode,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4-</a:t>
            </a:r>
            <a:r>
              <a:rPr sz="1100" dirty="0">
                <a:latin typeface="Arial"/>
                <a:cs typeface="Arial"/>
              </a:rPr>
              <a:t>quad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sections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simply</a:t>
            </a:r>
            <a:r>
              <a:rPr sz="1100" spc="50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matching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sections.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‘B’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used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object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‘D’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image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or </a:t>
            </a:r>
            <a:r>
              <a:rPr sz="1100" dirty="0">
                <a:latin typeface="Arial"/>
                <a:cs typeface="Arial"/>
              </a:rPr>
              <a:t>mass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selection.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Mass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dispersion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2</a:t>
            </a:r>
            <a:r>
              <a:rPr sz="1100" i="1" spc="-10" dirty="0">
                <a:latin typeface="Georgia"/>
                <a:cs typeface="Georgia"/>
              </a:rPr>
              <a:t>.</a:t>
            </a:r>
            <a:r>
              <a:rPr sz="1100" spc="-10" dirty="0">
                <a:latin typeface="Times New Roman"/>
                <a:cs typeface="Times New Roman"/>
              </a:rPr>
              <a:t>4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so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width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of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00" spc="-10" dirty="0">
                <a:latin typeface="Times New Roman"/>
                <a:cs typeface="Times New Roman"/>
              </a:rPr>
              <a:t>0</a:t>
            </a:r>
            <a:r>
              <a:rPr sz="1100" i="1" spc="-10" dirty="0">
                <a:latin typeface="Georgia"/>
                <a:cs typeface="Georgia"/>
              </a:rPr>
              <a:t>.</a:t>
            </a:r>
            <a:r>
              <a:rPr sz="1100" spc="-10" dirty="0">
                <a:latin typeface="Times New Roman"/>
                <a:cs typeface="Times New Roman"/>
              </a:rPr>
              <a:t>100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mm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needed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resolution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24000</a:t>
            </a:r>
            <a:r>
              <a:rPr sz="1100" spc="-10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  <a:p>
            <a:pPr marL="12700" marR="62230">
              <a:lnSpc>
                <a:spcPct val="102600"/>
              </a:lnSpc>
              <a:spcBef>
                <a:spcPts val="300"/>
              </a:spcBef>
            </a:pPr>
            <a:r>
              <a:rPr sz="1100" dirty="0">
                <a:latin typeface="Arial"/>
                <a:cs typeface="Arial"/>
              </a:rPr>
              <a:t>In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second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mode,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‘B’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‘D’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‘out’.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matching </a:t>
            </a:r>
            <a:r>
              <a:rPr sz="1100" dirty="0">
                <a:latin typeface="Arial"/>
                <a:cs typeface="Arial"/>
              </a:rPr>
              <a:t>section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tuned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magnification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up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i="1" dirty="0">
                <a:latin typeface="Georgia"/>
                <a:cs typeface="Georgia"/>
              </a:rPr>
              <a:t>m</a:t>
            </a:r>
            <a:r>
              <a:rPr sz="1100" i="1" spc="15" dirty="0">
                <a:latin typeface="Georgia"/>
                <a:cs typeface="Georgia"/>
              </a:rPr>
              <a:t> </a:t>
            </a:r>
            <a:r>
              <a:rPr sz="1100" spc="215" dirty="0">
                <a:latin typeface="Times New Roman"/>
                <a:cs typeface="Times New Roman"/>
              </a:rPr>
              <a:t>=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10</a:t>
            </a:r>
            <a:r>
              <a:rPr sz="1100" dirty="0">
                <a:latin typeface="Arial"/>
                <a:cs typeface="Arial"/>
              </a:rPr>
              <a:t>.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‘A’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is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object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‘E’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mass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selection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point.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i="1" dirty="0">
                <a:latin typeface="Georgia"/>
                <a:cs typeface="Georgia"/>
              </a:rPr>
              <a:t>m</a:t>
            </a:r>
            <a:r>
              <a:rPr sz="1100" i="1" spc="15" dirty="0">
                <a:latin typeface="Georgia"/>
                <a:cs typeface="Georgia"/>
              </a:rPr>
              <a:t> </a:t>
            </a:r>
            <a:r>
              <a:rPr sz="1100" spc="215" dirty="0">
                <a:latin typeface="Times New Roman"/>
                <a:cs typeface="Times New Roman"/>
              </a:rPr>
              <a:t>=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10</a:t>
            </a:r>
            <a:r>
              <a:rPr sz="1100" dirty="0">
                <a:latin typeface="Arial"/>
                <a:cs typeface="Arial"/>
              </a:rPr>
              <a:t>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mass </a:t>
            </a:r>
            <a:r>
              <a:rPr sz="1100" spc="-10" dirty="0">
                <a:latin typeface="Arial"/>
                <a:cs typeface="Arial"/>
              </a:rPr>
              <a:t>dispersion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also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magnified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becomes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24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sizes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are</a:t>
            </a:r>
            <a:endParaRPr sz="1100">
              <a:latin typeface="Arial"/>
              <a:cs typeface="Arial"/>
            </a:endParaRPr>
          </a:p>
          <a:p>
            <a:pPr marL="12700" marR="182880">
              <a:lnSpc>
                <a:spcPct val="102600"/>
              </a:lnSpc>
            </a:pPr>
            <a:r>
              <a:rPr sz="1100" spc="-10" dirty="0">
                <a:latin typeface="Times New Roman"/>
                <a:cs typeface="Times New Roman"/>
              </a:rPr>
              <a:t>1</a:t>
            </a:r>
            <a:r>
              <a:rPr sz="1100" i="1" spc="-10" dirty="0">
                <a:latin typeface="Georgia"/>
                <a:cs typeface="Georgia"/>
              </a:rPr>
              <a:t>.</a:t>
            </a:r>
            <a:r>
              <a:rPr sz="1100" spc="-10" dirty="0">
                <a:latin typeface="Times New Roman"/>
                <a:cs typeface="Times New Roman"/>
              </a:rPr>
              <a:t>00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mm.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this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mode,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mass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selection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far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less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dependent </a:t>
            </a:r>
            <a:r>
              <a:rPr sz="1100" dirty="0">
                <a:latin typeface="Arial"/>
                <a:cs typeface="Arial"/>
              </a:rPr>
              <a:t>upon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slit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condition.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aberrations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include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those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from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the </a:t>
            </a:r>
            <a:r>
              <a:rPr sz="1100" spc="-10" dirty="0">
                <a:latin typeface="Arial"/>
                <a:cs typeface="Arial"/>
              </a:rPr>
              <a:t>quadrupoles,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but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they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also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corrected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by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multipole.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705" y="1502498"/>
            <a:ext cx="134416" cy="13441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40106" y="1501500"/>
            <a:ext cx="6794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4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47057" y="3369695"/>
            <a:ext cx="13525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25" dirty="0">
                <a:latin typeface="Arial"/>
                <a:cs typeface="Arial"/>
              </a:rPr>
              <a:t>10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Match/Magnifier</a:t>
            </a:r>
            <a:r>
              <a:rPr spc="200" dirty="0"/>
              <a:t> </a:t>
            </a:r>
            <a:r>
              <a:rPr spc="-10" dirty="0"/>
              <a:t>optimization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5844" y="378281"/>
            <a:ext cx="4342765" cy="139636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55"/>
              </a:spcBef>
            </a:pPr>
            <a:r>
              <a:rPr sz="1100" b="1" dirty="0">
                <a:solidFill>
                  <a:srgbClr val="BF0000"/>
                </a:solidFill>
                <a:latin typeface="Arial"/>
                <a:cs typeface="Arial"/>
              </a:rPr>
              <a:t>Match/Magnifier</a:t>
            </a:r>
            <a:r>
              <a:rPr sz="1100" dirty="0">
                <a:latin typeface="Arial"/>
                <a:cs typeface="Arial"/>
              </a:rPr>
              <a:t>: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LEBT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backbone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periodic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section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doublet </a:t>
            </a:r>
            <a:r>
              <a:rPr sz="1100" dirty="0">
                <a:latin typeface="Arial"/>
                <a:cs typeface="Arial"/>
              </a:rPr>
              <a:t>cells.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doublet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naturally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creates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waists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4-</a:t>
            </a:r>
            <a:r>
              <a:rPr sz="1100" dirty="0">
                <a:latin typeface="Arial"/>
                <a:cs typeface="Arial"/>
              </a:rPr>
              <a:t>quad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matching </a:t>
            </a:r>
            <a:r>
              <a:rPr sz="1100" dirty="0">
                <a:latin typeface="Arial"/>
                <a:cs typeface="Arial"/>
              </a:rPr>
              <a:t>section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HRS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starts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such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waist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horizontal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plane.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Slit</a:t>
            </a:r>
            <a:r>
              <a:rPr sz="1100" spc="50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‘A’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placed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this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waist.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4-</a:t>
            </a:r>
            <a:r>
              <a:rPr sz="1100" dirty="0">
                <a:latin typeface="Arial"/>
                <a:cs typeface="Arial"/>
              </a:rPr>
              <a:t>quad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matching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section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tunable </a:t>
            </a:r>
            <a:r>
              <a:rPr sz="1100" dirty="0">
                <a:latin typeface="Arial"/>
                <a:cs typeface="Arial"/>
              </a:rPr>
              <a:t>magnification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horizontal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plane.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demagnification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required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to </a:t>
            </a:r>
            <a:r>
              <a:rPr sz="1100" dirty="0">
                <a:latin typeface="Arial"/>
                <a:cs typeface="Arial"/>
              </a:rPr>
              <a:t>focus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emittance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3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Georgia"/>
                <a:cs typeface="Georgia"/>
              </a:rPr>
              <a:t>µ</a:t>
            </a:r>
            <a:r>
              <a:rPr sz="1100" dirty="0">
                <a:latin typeface="Arial"/>
                <a:cs typeface="Arial"/>
              </a:rPr>
              <a:t>m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down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from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its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size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1</a:t>
            </a:r>
            <a:r>
              <a:rPr sz="1100" i="1" spc="-10" dirty="0">
                <a:latin typeface="Georgia"/>
                <a:cs typeface="Georgia"/>
              </a:rPr>
              <a:t>.</a:t>
            </a:r>
            <a:r>
              <a:rPr sz="1100" spc="-10" dirty="0">
                <a:latin typeface="Times New Roman"/>
                <a:cs typeface="Times New Roman"/>
              </a:rPr>
              <a:t>33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mm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0</a:t>
            </a:r>
            <a:r>
              <a:rPr sz="1100" i="1" spc="-10" dirty="0">
                <a:latin typeface="Georgia"/>
                <a:cs typeface="Georgia"/>
              </a:rPr>
              <a:t>.</a:t>
            </a:r>
            <a:r>
              <a:rPr sz="1100" spc="-10" dirty="0">
                <a:latin typeface="Times New Roman"/>
                <a:cs typeface="Times New Roman"/>
              </a:rPr>
              <a:t>100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Arial"/>
                <a:cs typeface="Arial"/>
              </a:rPr>
              <a:t>mm </a:t>
            </a:r>
            <a:r>
              <a:rPr sz="1100" dirty="0">
                <a:latin typeface="Arial"/>
                <a:cs typeface="Arial"/>
              </a:rPr>
              <a:t>needed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achieve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mass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resolution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24000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i="1" dirty="0">
                <a:latin typeface="Georgia"/>
                <a:cs typeface="Georgia"/>
              </a:rPr>
              <a:t>m</a:t>
            </a:r>
            <a:r>
              <a:rPr sz="1100" i="1" spc="10" dirty="0">
                <a:latin typeface="Georgia"/>
                <a:cs typeface="Georgia"/>
              </a:rPr>
              <a:t> </a:t>
            </a:r>
            <a:r>
              <a:rPr sz="1100" spc="215" dirty="0">
                <a:latin typeface="Times New Roman"/>
                <a:cs typeface="Times New Roman"/>
              </a:rPr>
              <a:t>=</a:t>
            </a:r>
            <a:r>
              <a:rPr sz="1100" dirty="0">
                <a:latin typeface="Times New Roman"/>
                <a:cs typeface="Times New Roman"/>
              </a:rPr>
              <a:t> 13</a:t>
            </a:r>
            <a:r>
              <a:rPr sz="1100" i="1" dirty="0">
                <a:latin typeface="Georgia"/>
                <a:cs typeface="Georgia"/>
              </a:rPr>
              <a:t>.</a:t>
            </a:r>
            <a:r>
              <a:rPr sz="1100" dirty="0">
                <a:latin typeface="Times New Roman"/>
                <a:cs typeface="Times New Roman"/>
              </a:rPr>
              <a:t>3</a:t>
            </a:r>
            <a:r>
              <a:rPr sz="1100" dirty="0">
                <a:latin typeface="Arial"/>
                <a:cs typeface="Arial"/>
              </a:rPr>
              <a:t>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but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beyond </a:t>
            </a:r>
            <a:r>
              <a:rPr sz="1100" dirty="0">
                <a:latin typeface="Times New Roman"/>
                <a:cs typeface="Times New Roman"/>
              </a:rPr>
              <a:t>10</a:t>
            </a:r>
            <a:r>
              <a:rPr sz="1100" dirty="0">
                <a:latin typeface="Arial"/>
                <a:cs typeface="Arial"/>
              </a:rPr>
              <a:t>,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aberrations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too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large.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So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maximum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resolution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20000</a:t>
            </a:r>
            <a:r>
              <a:rPr sz="1100" spc="-10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44154" y="2239949"/>
            <a:ext cx="184785" cy="0"/>
          </a:xfrm>
          <a:custGeom>
            <a:avLst/>
            <a:gdLst/>
            <a:ahLst/>
            <a:cxnLst/>
            <a:rect l="l" t="t" r="r" b="b"/>
            <a:pathLst>
              <a:path w="184785">
                <a:moveTo>
                  <a:pt x="0" y="0"/>
                </a:moveTo>
                <a:lnTo>
                  <a:pt x="184251" y="0"/>
                </a:lnTo>
              </a:path>
            </a:pathLst>
          </a:custGeom>
          <a:ln w="55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0444" y="2123337"/>
            <a:ext cx="2227580" cy="191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1100" dirty="0">
                <a:latin typeface="Arial"/>
                <a:cs typeface="Arial"/>
              </a:rPr>
              <a:t>quadrupole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aberration:</a:t>
            </a:r>
            <a:r>
              <a:rPr sz="1100" spc="165" dirty="0">
                <a:latin typeface="Arial"/>
                <a:cs typeface="Arial"/>
              </a:rPr>
              <a:t> </a:t>
            </a:r>
            <a:r>
              <a:rPr sz="1200" u="sng" baseline="3125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∆</a:t>
            </a:r>
            <a:r>
              <a:rPr sz="1200" i="1" u="sng" baseline="31250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E</a:t>
            </a:r>
            <a:r>
              <a:rPr sz="1200" i="1" u="none" spc="307" baseline="31250" dirty="0">
                <a:latin typeface="Georgia"/>
                <a:cs typeface="Georgia"/>
              </a:rPr>
              <a:t> </a:t>
            </a:r>
            <a:r>
              <a:rPr sz="1100" u="none" spc="215" dirty="0">
                <a:latin typeface="Times New Roman"/>
                <a:cs typeface="Times New Roman"/>
              </a:rPr>
              <a:t>=</a:t>
            </a:r>
            <a:r>
              <a:rPr sz="1100" u="none" spc="130" dirty="0">
                <a:latin typeface="Times New Roman"/>
                <a:cs typeface="Times New Roman"/>
              </a:rPr>
              <a:t> </a:t>
            </a:r>
            <a:r>
              <a:rPr sz="1200" u="none" spc="142" baseline="31250" dirty="0">
                <a:latin typeface="Cambria"/>
                <a:cs typeface="Cambria"/>
              </a:rPr>
              <a:t>∆</a:t>
            </a:r>
            <a:r>
              <a:rPr sz="1200" i="1" u="none" spc="142" baseline="31250" dirty="0">
                <a:latin typeface="Georgia"/>
                <a:cs typeface="Georgia"/>
              </a:rPr>
              <a:t>x</a:t>
            </a:r>
            <a:r>
              <a:rPr sz="900" i="1" u="none" spc="142" baseline="64814" dirty="0">
                <a:latin typeface="Candara"/>
                <a:cs typeface="Candara"/>
              </a:rPr>
              <a:t>t</a:t>
            </a:r>
            <a:r>
              <a:rPr sz="900" i="1" u="none" spc="494" baseline="64814" dirty="0">
                <a:latin typeface="Candara"/>
                <a:cs typeface="Candara"/>
              </a:rPr>
              <a:t> </a:t>
            </a:r>
            <a:r>
              <a:rPr sz="1100" i="1" u="none" spc="-50" dirty="0">
                <a:latin typeface="Meiryo UI"/>
                <a:cs typeface="Meiryo UI"/>
              </a:rPr>
              <a:t>∼</a:t>
            </a:r>
            <a:endParaRPr sz="1100">
              <a:latin typeface="Meiryo UI"/>
              <a:cs typeface="Meiryo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64854" y="2106116"/>
            <a:ext cx="18351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800" i="1" spc="-25" dirty="0">
                <a:latin typeface="Georgia"/>
                <a:cs typeface="Georgia"/>
              </a:rPr>
              <a:t>x</a:t>
            </a:r>
            <a:r>
              <a:rPr sz="800" spc="-25" dirty="0">
                <a:latin typeface="Cambria"/>
                <a:cs typeface="Cambria"/>
              </a:rPr>
              <a:t>ˆ</a:t>
            </a:r>
            <a:r>
              <a:rPr sz="900" spc="-37" baseline="27777" dirty="0">
                <a:latin typeface="Comic Sans MS"/>
                <a:cs typeface="Comic Sans MS"/>
              </a:rPr>
              <a:t>4</a:t>
            </a:r>
            <a:endParaRPr sz="900" baseline="27777">
              <a:latin typeface="Comic Sans MS"/>
              <a:cs typeface="Comic Sans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43505" y="2239949"/>
            <a:ext cx="232410" cy="0"/>
          </a:xfrm>
          <a:custGeom>
            <a:avLst/>
            <a:gdLst/>
            <a:ahLst/>
            <a:cxnLst/>
            <a:rect l="l" t="t" r="r" b="b"/>
            <a:pathLst>
              <a:path w="232410">
                <a:moveTo>
                  <a:pt x="0" y="0"/>
                </a:moveTo>
                <a:lnTo>
                  <a:pt x="232156" y="0"/>
                </a:lnTo>
              </a:path>
            </a:pathLst>
          </a:custGeom>
          <a:ln w="55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5844" y="1926957"/>
            <a:ext cx="4356735" cy="2717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1275"/>
              </a:lnSpc>
              <a:spcBef>
                <a:spcPts val="90"/>
              </a:spcBef>
            </a:pPr>
            <a:r>
              <a:rPr sz="1100" b="1" dirty="0">
                <a:solidFill>
                  <a:srgbClr val="BF0000"/>
                </a:solidFill>
                <a:latin typeface="Arial"/>
                <a:cs typeface="Arial"/>
              </a:rPr>
              <a:t>Aberrations</a:t>
            </a:r>
            <a:r>
              <a:rPr sz="1100" dirty="0">
                <a:latin typeface="Arial"/>
                <a:cs typeface="Arial"/>
              </a:rPr>
              <a:t>: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linear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code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straightforward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estimate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major</a:t>
            </a:r>
            <a:endParaRPr sz="1100">
              <a:latin typeface="Arial"/>
              <a:cs typeface="Arial"/>
            </a:endParaRPr>
          </a:p>
          <a:p>
            <a:pPr marL="1176020" algn="ctr">
              <a:lnSpc>
                <a:spcPts val="675"/>
              </a:lnSpc>
            </a:pPr>
            <a:r>
              <a:rPr sz="600" spc="-50" dirty="0">
                <a:latin typeface="Comic Sans MS"/>
                <a:cs typeface="Comic Sans MS"/>
              </a:rPr>
              <a:t>2</a:t>
            </a:r>
            <a:endParaRPr sz="6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51175" y="2143015"/>
            <a:ext cx="78740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i="1" spc="50" dirty="0">
                <a:latin typeface="Georgia"/>
                <a:cs typeface="Georgia"/>
              </a:rPr>
              <a:t>x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90825" y="2092412"/>
            <a:ext cx="18859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i="1" dirty="0">
                <a:latin typeface="Georgia"/>
                <a:cs typeface="Georgia"/>
              </a:rPr>
              <a:t>β</a:t>
            </a:r>
            <a:r>
              <a:rPr sz="800" i="1" spc="285" dirty="0">
                <a:latin typeface="Georgia"/>
                <a:cs typeface="Georgia"/>
              </a:rPr>
              <a:t> </a:t>
            </a:r>
            <a:r>
              <a:rPr sz="800" i="1" spc="-114" dirty="0">
                <a:latin typeface="Georgia"/>
                <a:cs typeface="Georgia"/>
              </a:rPr>
              <a:t>E</a:t>
            </a:r>
            <a:endParaRPr sz="800">
              <a:latin typeface="Georgia"/>
              <a:cs typeface="Georg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90748" y="2239949"/>
            <a:ext cx="189230" cy="0"/>
          </a:xfrm>
          <a:custGeom>
            <a:avLst/>
            <a:gdLst/>
            <a:ahLst/>
            <a:cxnLst/>
            <a:rect l="l" t="t" r="r" b="b"/>
            <a:pathLst>
              <a:path w="189230">
                <a:moveTo>
                  <a:pt x="0" y="0"/>
                </a:moveTo>
                <a:lnTo>
                  <a:pt x="188683" y="0"/>
                </a:lnTo>
              </a:path>
            </a:pathLst>
          </a:custGeom>
          <a:ln w="55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602676" y="2212084"/>
            <a:ext cx="141541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354330" algn="l"/>
                <a:tab pos="740410" algn="l"/>
                <a:tab pos="1187450" algn="l"/>
              </a:tabLst>
            </a:pPr>
            <a:r>
              <a:rPr sz="1200" i="1" spc="-75" baseline="3472" dirty="0">
                <a:latin typeface="Georgia"/>
                <a:cs typeface="Georgia"/>
              </a:rPr>
              <a:t>E</a:t>
            </a:r>
            <a:r>
              <a:rPr sz="1200" i="1" baseline="3472" dirty="0">
                <a:latin typeface="Georgia"/>
                <a:cs typeface="Georgia"/>
              </a:rPr>
              <a:t>	</a:t>
            </a:r>
            <a:r>
              <a:rPr sz="800" i="1" spc="-20" dirty="0">
                <a:latin typeface="Georgia"/>
                <a:cs typeface="Georgia"/>
              </a:rPr>
              <a:t>E/x</a:t>
            </a:r>
            <a:r>
              <a:rPr sz="800" spc="-20" dirty="0">
                <a:latin typeface="Cambria"/>
                <a:cs typeface="Cambria"/>
              </a:rPr>
              <a:t>ˆ</a:t>
            </a:r>
            <a:r>
              <a:rPr sz="800" dirty="0">
                <a:latin typeface="Cambria"/>
                <a:cs typeface="Cambria"/>
              </a:rPr>
              <a:t>	</a:t>
            </a:r>
            <a:r>
              <a:rPr sz="800" i="1" spc="-25" dirty="0">
                <a:latin typeface="Georgia"/>
                <a:cs typeface="Georgia"/>
              </a:rPr>
              <a:t>Ef</a:t>
            </a:r>
            <a:r>
              <a:rPr sz="800" i="1" spc="-95" dirty="0">
                <a:latin typeface="Georgia"/>
                <a:cs typeface="Georgia"/>
              </a:rPr>
              <a:t> </a:t>
            </a:r>
            <a:r>
              <a:rPr sz="900" spc="60" baseline="23148" dirty="0">
                <a:latin typeface="Comic Sans MS"/>
                <a:cs typeface="Comic Sans MS"/>
              </a:rPr>
              <a:t>2</a:t>
            </a:r>
            <a:r>
              <a:rPr sz="800" i="1" spc="40" dirty="0">
                <a:latin typeface="Georgia"/>
                <a:cs typeface="Georgia"/>
              </a:rPr>
              <a:t>L</a:t>
            </a:r>
            <a:r>
              <a:rPr sz="800" i="1" dirty="0">
                <a:latin typeface="Georgia"/>
                <a:cs typeface="Georgia"/>
              </a:rPr>
              <a:t>	</a:t>
            </a:r>
            <a:r>
              <a:rPr sz="800" i="1" spc="140" dirty="0">
                <a:latin typeface="Georgia"/>
                <a:cs typeface="Georgia"/>
              </a:rPr>
              <a:t>f</a:t>
            </a:r>
            <a:r>
              <a:rPr sz="800" i="1" spc="-105" dirty="0">
                <a:latin typeface="Georgia"/>
                <a:cs typeface="Georgia"/>
              </a:rPr>
              <a:t> </a:t>
            </a:r>
            <a:r>
              <a:rPr sz="900" spc="60" baseline="23148" dirty="0">
                <a:latin typeface="Comic Sans MS"/>
                <a:cs typeface="Comic Sans MS"/>
              </a:rPr>
              <a:t>2</a:t>
            </a:r>
            <a:r>
              <a:rPr sz="800" i="1" spc="40" dirty="0">
                <a:latin typeface="Georgia"/>
                <a:cs typeface="Georgia"/>
              </a:rPr>
              <a:t>L</a:t>
            </a:r>
            <a:endParaRPr sz="800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5844" y="3369695"/>
            <a:ext cx="108648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Arial"/>
                <a:cs typeface="Arial"/>
              </a:rPr>
              <a:t>Rick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B.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2" action="ppaction://hlinksldjump"/>
              </a:rPr>
              <a:t>EMIS2025:</a:t>
            </a:r>
            <a:r>
              <a:rPr sz="600" spc="5" dirty="0">
                <a:solidFill>
                  <a:srgbClr val="009FDF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600" dirty="0">
                <a:solidFill>
                  <a:srgbClr val="009FDF"/>
                </a:solidFill>
                <a:latin typeface="Arial"/>
                <a:cs typeface="Arial"/>
                <a:hlinkClick r:id="rId2" action="ppaction://hlinksldjump"/>
              </a:rPr>
              <a:t>ARIEL</a:t>
            </a:r>
            <a:r>
              <a:rPr sz="600" spc="-25" dirty="0">
                <a:solidFill>
                  <a:srgbClr val="009FDF"/>
                </a:solidFill>
                <a:latin typeface="Arial"/>
                <a:cs typeface="Arial"/>
                <a:hlinkClick r:id="rId2" action="ppaction://hlinksldjump"/>
              </a:rPr>
              <a:t> HRS</a:t>
            </a:r>
            <a:endParaRPr sz="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89272" y="3369695"/>
            <a:ext cx="93345" cy="1193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spc="-10" dirty="0">
                <a:latin typeface="Arial"/>
                <a:cs typeface="Arial"/>
              </a:rPr>
              <a:t>-</a:t>
            </a:r>
            <a:r>
              <a:rPr sz="600" spc="-60" dirty="0">
                <a:latin typeface="Arial"/>
                <a:cs typeface="Arial"/>
              </a:rPr>
              <a:t>9</a:t>
            </a:r>
            <a:endParaRPr sz="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16631" y="2123337"/>
            <a:ext cx="1711325" cy="191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415925" algn="l"/>
              </a:tabLst>
            </a:pPr>
            <a:r>
              <a:rPr sz="1100" spc="165" dirty="0">
                <a:latin typeface="Times New Roman"/>
                <a:cs typeface="Times New Roman"/>
              </a:rPr>
              <a:t>=</a:t>
            </a:r>
            <a:r>
              <a:rPr sz="1100" dirty="0">
                <a:latin typeface="Times New Roman"/>
                <a:cs typeface="Times New Roman"/>
              </a:rPr>
              <a:t>	</a:t>
            </a:r>
            <a:r>
              <a:rPr sz="1100" spc="85" dirty="0">
                <a:latin typeface="Arial"/>
                <a:cs typeface="Arial"/>
              </a:rPr>
              <a:t>(</a:t>
            </a:r>
            <a:r>
              <a:rPr sz="1100" i="1" spc="85" dirty="0">
                <a:latin typeface="Georgia"/>
                <a:cs typeface="Georgia"/>
              </a:rPr>
              <a:t>f</a:t>
            </a:r>
            <a:r>
              <a:rPr sz="1100" i="1" spc="-150" dirty="0">
                <a:latin typeface="Georgia"/>
                <a:cs typeface="Georgia"/>
              </a:rPr>
              <a:t> </a:t>
            </a:r>
            <a:r>
              <a:rPr sz="1100" dirty="0">
                <a:latin typeface="Arial"/>
                <a:cs typeface="Arial"/>
              </a:rPr>
              <a:t>,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i="1" spc="70" dirty="0">
                <a:latin typeface="Georgia"/>
                <a:cs typeface="Georgia"/>
              </a:rPr>
              <a:t>L</a:t>
            </a:r>
            <a:r>
              <a:rPr sz="1100" i="1" spc="30" dirty="0">
                <a:latin typeface="Georgia"/>
                <a:cs typeface="Georgia"/>
              </a:rPr>
              <a:t> </a:t>
            </a:r>
            <a:r>
              <a:rPr sz="1100" dirty="0">
                <a:latin typeface="Arial"/>
                <a:cs typeface="Arial"/>
              </a:rPr>
              <a:t>are</a:t>
            </a:r>
            <a:r>
              <a:rPr sz="1100" spc="-10" dirty="0">
                <a:latin typeface="Arial"/>
                <a:cs typeface="Arial"/>
              </a:rPr>
              <a:t> focal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length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5844" y="2312097"/>
            <a:ext cx="4352925" cy="88011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55"/>
              </a:spcBef>
            </a:pPr>
            <a:r>
              <a:rPr sz="1100" dirty="0">
                <a:latin typeface="Arial"/>
                <a:cs typeface="Arial"/>
              </a:rPr>
              <a:t>and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length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quad).</a:t>
            </a:r>
            <a:r>
              <a:rPr sz="1100" spc="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If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add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this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contribution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due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mismatch, </a:t>
            </a:r>
            <a:r>
              <a:rPr sz="1100" dirty="0">
                <a:latin typeface="Arial"/>
                <a:cs typeface="Arial"/>
              </a:rPr>
              <a:t>we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let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optimizer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minimize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this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sum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shuffles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around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the </a:t>
            </a:r>
            <a:r>
              <a:rPr sz="1100" dirty="0">
                <a:latin typeface="Arial"/>
                <a:cs typeface="Arial"/>
              </a:rPr>
              <a:t>quadrupole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lengths,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strengths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separations,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i="1" spc="-50" dirty="0">
                <a:latin typeface="Meiryo UI"/>
                <a:cs typeface="Meiryo UI"/>
              </a:rPr>
              <a:t>∼</a:t>
            </a:r>
            <a:r>
              <a:rPr sz="1100" i="1" spc="-70" dirty="0">
                <a:latin typeface="Meiryo UI"/>
                <a:cs typeface="Meiryo UI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11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"/>
                <a:cs typeface="Arial"/>
              </a:rPr>
              <a:t>parameters.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spc="-50" dirty="0">
                <a:latin typeface="Arial"/>
                <a:cs typeface="Arial"/>
              </a:rPr>
              <a:t>I </a:t>
            </a:r>
            <a:r>
              <a:rPr sz="1100" dirty="0">
                <a:latin typeface="Arial"/>
                <a:cs typeface="Arial"/>
              </a:rPr>
              <a:t>used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simulated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annealing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this.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Once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design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finalized,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only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0" dirty="0">
                <a:latin typeface="Arial"/>
                <a:cs typeface="Arial"/>
              </a:rPr>
              <a:t>4 </a:t>
            </a:r>
            <a:r>
              <a:rPr sz="1100" dirty="0">
                <a:latin typeface="Arial"/>
                <a:cs typeface="Arial"/>
              </a:rPr>
              <a:t>quad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strengths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fitted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find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match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any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i="1" spc="-25" dirty="0">
                <a:latin typeface="Georgia"/>
                <a:cs typeface="Georgia"/>
              </a:rPr>
              <a:t>m</a:t>
            </a:r>
            <a:r>
              <a:rPr sz="1100" spc="-25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2D22E4-F355-4FE2-3EAF-8CCC9EC7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4" y="378281"/>
            <a:ext cx="4610100" cy="2864419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FD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</TotalTime>
  <Words>3537</Words>
  <Application>Microsoft Macintosh PowerPoint</Application>
  <PresentationFormat>Custom</PresentationFormat>
  <Paragraphs>809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Meiryo UI</vt:lpstr>
      <vt:lpstr>Adobe Heiti Std R</vt:lpstr>
      <vt:lpstr>Aptos</vt:lpstr>
      <vt:lpstr>Arial</vt:lpstr>
      <vt:lpstr>Calibri</vt:lpstr>
      <vt:lpstr>Cambria</vt:lpstr>
      <vt:lpstr>Candara</vt:lpstr>
      <vt:lpstr>Comic Sans MS</vt:lpstr>
      <vt:lpstr>Courier New</vt:lpstr>
      <vt:lpstr>Georgia</vt:lpstr>
      <vt:lpstr>Postino Std</vt:lpstr>
      <vt:lpstr>Times New Roman</vt:lpstr>
      <vt:lpstr>Verdana</vt:lpstr>
      <vt:lpstr>Office Theme</vt:lpstr>
      <vt:lpstr>What’s special about the ARIEL HRS?</vt:lpstr>
      <vt:lpstr>PowerPoint Presentation</vt:lpstr>
      <vt:lpstr>Outline</vt:lpstr>
      <vt:lpstr>Resolution is not the figure of merit</vt:lpstr>
      <vt:lpstr>TRIUMF ARIEL HRS Main features</vt:lpstr>
      <vt:lpstr>TRIUMF ARIEL HRS Hardware Layout</vt:lpstr>
      <vt:lpstr>TRIUMF ARIEL HRS Optics Matrices</vt:lpstr>
      <vt:lpstr>2 Modes of Operation</vt:lpstr>
      <vt:lpstr>Match/Magnifier optimization</vt:lpstr>
      <vt:lpstr>Match/Magnifier Aberrations</vt:lpstr>
      <vt:lpstr>Beam envelopes vs. magnification (zoom)</vt:lpstr>
      <vt:lpstr>Beam envelopes vs. magnification (zoom)</vt:lpstr>
      <vt:lpstr>Beam envelopes vs. magnification (zoom)</vt:lpstr>
      <vt:lpstr>Beam envelopes vs. magnification (zoom)</vt:lpstr>
      <vt:lpstr>Beam envelopes vs. magnification (zoom)</vt:lpstr>
      <vt:lpstr>Beam envelopes vs. magnification (zoom)</vt:lpstr>
      <vt:lpstr>Beam envelopes vs. magnification (zoom)</vt:lpstr>
      <vt:lpstr>Beam envelopes vs. magnification (zoom)</vt:lpstr>
      <vt:lpstr>“Multipole”</vt:lpstr>
      <vt:lpstr>“Multipole” tests</vt:lpstr>
      <vt:lpstr>“Multipole” algorithm development</vt:lpstr>
      <vt:lpstr>Anomalous emittance growth: found and cured</vt:lpstr>
      <vt:lpstr>COSY-∞ Simulations: Resolution and Transmission</vt:lpstr>
      <vt:lpstr>Conclusion</vt:lpstr>
      <vt:lpstr>Acknowledgements</vt:lpstr>
      <vt:lpstr>Thank you Merci</vt:lpstr>
      <vt:lpstr>PowerPoint Presentation</vt:lpstr>
      <vt:lpstr>COSY-∞ Simulations</vt:lpstr>
      <vt:lpstr>COSY-∞ Simulations</vt:lpstr>
      <vt:lpstr>COSY-∞ Simulations</vt:lpstr>
      <vt:lpstr>COSY-∞ Simulations of Ultimate Performance</vt:lpstr>
      <vt:lpstr>COSY-∞ Simulations with slit C</vt:lpstr>
      <vt:lpstr>COSY-∞ Simulations: Aberrations in the 4-Quad magnifier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special about the ARIEL HRS?</dc:title>
  <cp:lastModifiedBy>Rick Baartman</cp:lastModifiedBy>
  <cp:revision>6</cp:revision>
  <dcterms:created xsi:type="dcterms:W3CDTF">2025-10-20T20:17:58Z</dcterms:created>
  <dcterms:modified xsi:type="dcterms:W3CDTF">2025-10-20T23:18:57Z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2025-10-20T00:00:00Z</vt:filetime>
  </property>
  <property fmtid="{D5CDD505-2E9C-101B-9397-08002B2CF9AE}" pid="3" name="Creator">
    <vt:lpwstr>LaTeX with Beamer class version 3.36</vt:lpwstr>
  </property>
  <property fmtid="{D5CDD505-2E9C-101B-9397-08002B2CF9AE}" pid="4" name="LastSaved">
    <vt:filetime>2025-10-20T00:00:00Z</vt:filetime>
  </property>
  <property fmtid="{D5CDD505-2E9C-101B-9397-08002B2CF9AE}" pid="5" name="PTEX.Fullbanner">
    <vt:lpwstr>This is pdfTeX, Version 3.14159265-2.6-1.40.17 (TeX Live 2016) kpathsea version 6.2.2</vt:lpwstr>
  </property>
  <property fmtid="{D5CDD505-2E9C-101B-9397-08002B2CF9AE}" pid="6" name="Producer">
    <vt:lpwstr>pdfTeX-1.40.17</vt:lpwstr>
  </property>
</Properties>
</file>