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4" r:id="rId5"/>
  </p:sldMasterIdLst>
  <p:notesMasterIdLst>
    <p:notesMasterId r:id="rId30"/>
  </p:notesMasterIdLst>
  <p:handoutMasterIdLst>
    <p:handoutMasterId r:id="rId31"/>
  </p:handoutMasterIdLst>
  <p:sldIdLst>
    <p:sldId id="327" r:id="rId6"/>
    <p:sldId id="317" r:id="rId7"/>
    <p:sldId id="318" r:id="rId8"/>
    <p:sldId id="268" r:id="rId9"/>
    <p:sldId id="325" r:id="rId10"/>
    <p:sldId id="335" r:id="rId11"/>
    <p:sldId id="336" r:id="rId12"/>
    <p:sldId id="337" r:id="rId13"/>
    <p:sldId id="295" r:id="rId14"/>
    <p:sldId id="311" r:id="rId15"/>
    <p:sldId id="313" r:id="rId16"/>
    <p:sldId id="320" r:id="rId17"/>
    <p:sldId id="323" r:id="rId18"/>
    <p:sldId id="328" r:id="rId19"/>
    <p:sldId id="301" r:id="rId20"/>
    <p:sldId id="330" r:id="rId21"/>
    <p:sldId id="331" r:id="rId22"/>
    <p:sldId id="293" r:id="rId23"/>
    <p:sldId id="302" r:id="rId24"/>
    <p:sldId id="334" r:id="rId25"/>
    <p:sldId id="321" r:id="rId26"/>
    <p:sldId id="324" r:id="rId27"/>
    <p:sldId id="267" r:id="rId28"/>
    <p:sldId id="332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DB0"/>
    <a:srgbClr val="4949FF"/>
    <a:srgbClr val="DCE7F0"/>
    <a:srgbClr val="96D9EE"/>
    <a:srgbClr val="2F4D5D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F843B0-2B92-46D1-9E6C-1AD284E1F95A}" v="868" dt="2025-10-20T23:06:41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00" y="-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21-10-2025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21-10-2025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8537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5C981-59C8-B079-9B2D-3B297F96D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8FA862-4F55-4527-91CF-51E88EB7C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71EF03-A407-C392-18B2-4865B7A21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937D6-6B8C-51A8-F5F6-3BCD2FFB18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157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BCC13-918D-4BED-DAA1-5C177FDC4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011974-17B1-7C49-6B64-ACB371736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1A7646-B3DB-142C-3DCD-C816CC7FD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C2774-B643-694A-DF9E-B8DD9BDC9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845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4B9CB-3CA9-0AE5-2133-E45A84A1D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9CE7B6-6E35-CDDD-6ACF-009C2DF06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199157-AF5E-B708-3B2F-51AB5DB13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948E3-0BA1-4118-0497-E94658B70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5538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121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6C379-40BA-349B-AD08-378034C8F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9A3493-11B7-B968-DFB7-CA87BF77C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94CF27-B2D6-DA12-45AA-5E88DBB7A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AC08E-40F3-9C33-EAAD-A8B13C0E3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082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EFB43-DB3A-384D-7DB1-912F2574E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7C0238-41E7-62FB-2DE9-852CE1DFC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53E9E9-85F2-AA12-A459-3D40AF216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F1F45-7580-429A-EDDF-326EAC8308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9222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0742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0811A-15CF-7A7B-BD88-F9060DFA7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5A525F-595F-A1A5-1524-DF8A65878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E5A693-59C1-4A66-02E6-94A8FE5CB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A9547-ED86-31A3-7800-FB47E99A8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9683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47E40-2B5D-9AEC-C5CA-F953D7C48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4D042-C375-20CB-0729-580864AA7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765C43-0100-7924-6C03-062D17011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0F586-6CE4-7CD4-A5FD-B2A154D84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624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3ED48-D67E-A3D1-25D6-D139844D1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CE9915-D7DC-2FFF-AA3C-DA83654BE0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CE3D6B-02D9-B34F-001D-73F5E4626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Back-up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79463-6138-B2BC-FE7B-1FEC9652D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7572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0988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SKIP IT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1885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BD6EA-0F0C-9B31-EA48-873C45B7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2D1AD9-5FA5-D885-5232-66502ED96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F8B8AA-40DC-0E1B-EF2E-9DF4C27AD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7A12E-D286-951E-C917-88A3B2D9B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7125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41A06-1D54-53F0-B374-F048CCC84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F72BE1-9470-3CD3-A3BA-A455CADA18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7B470-11F4-376B-152C-96EF4E83E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E5020-1F34-B841-92A9-A2DEAA14A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48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A6A88-7F15-D5DD-16DC-487746B6A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6ADDEB-B78A-9607-5FDD-96CB0C124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02E4EF-67D5-D1FA-0BCB-FDF73D85FE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5533C-7029-8887-0449-63239D45C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98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8CB5B-12E8-71D9-AF6F-EC3193D26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4F49FE-34B5-3C6B-6D12-C0C737BDF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208CE6-FA86-EA91-CEC8-6922006B44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A239F-8BE0-CB53-0162-FA0B7F3C3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5754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3E4EC-96A8-644B-29A2-3D68A7C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3927D-85E4-CC99-7CFC-66F87D75F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FA60CA-4B51-CD1C-986A-1778E9C20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F5312-4CA7-AFC4-602F-65A3ACF8C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428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1812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2FE83-28D9-D5EF-217C-CFF519D0F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CEEB71-2DB3-8794-1BC1-6868E5616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E7C1AF-3288-81CB-5317-A128C45E9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6CC15-AAAC-5171-B777-3B432EDFD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9635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103AD-DFB8-6585-A810-B3B88CA95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C61769-17B8-C107-8B8A-9B45354947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3AA5D-80E2-069A-F1B3-527AC022A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7B0D8-54B8-DB69-1788-DD8CF3965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4687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5827-E192-4B55-8398-302ED6F5DF76}" type="datetime1">
              <a:rPr lang="nl-BE" smtClean="0"/>
              <a:t>21/10/2025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1287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18108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412C-24FE-4859-9208-F60AB0849884}" type="datetime1">
              <a:rPr lang="nl-BE" smtClean="0"/>
              <a:t>21/10/2025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IKS, Department of Physics and Astronomy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94CE2-C338-4AF7-876A-2F107C680679}" type="datetime1">
              <a:rPr lang="nl-BE" smtClean="0"/>
              <a:t>21/10/2025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IKS, Department of Physics and Astronomy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7B3C-D342-48D2-95C3-0B43FB5FBB2C}" type="datetime1">
              <a:rPr lang="nl-BE" smtClean="0"/>
              <a:t>21/10/2025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IKS, Department of Physics and Astronomy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A399-BDAF-499A-A2F1-4368330D6994}" type="datetime1">
              <a:rPr lang="nl-BE" smtClean="0"/>
              <a:t>21/10/2025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IKS, Department of Physics and Astronomy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5216-B0C5-4461-87C5-D0D18D7AB10A}" type="datetime1">
              <a:rPr lang="nl-BE" smtClean="0"/>
              <a:t>21/10/2025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IKS, Department of Physics and Astronomy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B6D5-A758-475D-9B9C-AC2EBBE38E06}" type="datetime1">
              <a:rPr lang="nl-BE" smtClean="0"/>
              <a:t>21/10/2025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IKS, Department of Physics and Astronomy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541E-9EB8-43B8-A929-168585C949CB}" type="datetime1">
              <a:rPr lang="nl-BE" smtClean="0"/>
              <a:t>21/10/2025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IKS, Department of Physics and Astronomy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D5EA-54B9-4380-8E3F-090B0C612E2E}" type="datetime1">
              <a:rPr lang="nl-BE" smtClean="0"/>
              <a:t>21/10/2025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IKS, Department of Physics and Astronomy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1957-6CC6-4BE3-946C-CD47C1C05A2C}" type="datetime1">
              <a:rPr lang="nl-BE" smtClean="0"/>
              <a:t>21/10/2025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IKS, Department of Physics and Astronomy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1FEF3-46E8-4938-B481-7C05D7D555A7}" type="datetime1">
              <a:rPr lang="nl-BE" smtClean="0"/>
              <a:t>21/10/2025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IKS, Department of Physics and Astronomy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21572F89-FEA3-4A33-B747-82099D45F1F1}" type="datetime1">
              <a:rPr lang="nl-BE" smtClean="0"/>
              <a:t>21/10/2025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IKS, Department of Physics and Astronomy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98" r:id="rId10"/>
    <p:sldLayoutId id="2147483699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A305831F-DEB3-4FF5-BF19-31BBC85CFA16}" type="datetime1">
              <a:rPr lang="nl-BE" smtClean="0"/>
              <a:t>21/10/2025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IKS, Department of Physics and Astronomy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74DDE-7832-AE0E-A68B-9762B6D29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12C2D932-0D76-3BAD-AF9D-A92A08C1B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10433373" cy="1655999"/>
          </a:xfrm>
        </p:spPr>
        <p:txBody>
          <a:bodyPr>
            <a:normAutofit/>
          </a:bodyPr>
          <a:lstStyle/>
          <a:p>
            <a:r>
              <a:rPr lang="nl-NL" sz="2200" dirty="0"/>
              <a:t>Stefanos Pelonis, PhD student</a:t>
            </a:r>
          </a:p>
          <a:p>
            <a:r>
              <a:rPr lang="nl-NL" sz="2000" dirty="0"/>
              <a:t>Instituut voor Kern- en Stralingsfysica, KU Leuven, Belgium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0D14A78E-897A-E178-B571-A2474473CE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76000" y="2184048"/>
            <a:ext cx="10908864" cy="2386800"/>
          </a:xfrm>
        </p:spPr>
        <p:txBody>
          <a:bodyPr/>
          <a:lstStyle/>
          <a:p>
            <a:pPr algn="ctr"/>
            <a:r>
              <a:rPr lang="en-US" dirty="0"/>
              <a:t>Towards in-trap laser spectroscopy of fast radioactive ions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90F446-5E57-C900-00AA-6EB14AB17A94}"/>
              </a:ext>
            </a:extLst>
          </p:cNvPr>
          <p:cNvSpPr txBox="1"/>
          <p:nvPr/>
        </p:nvSpPr>
        <p:spPr>
          <a:xfrm>
            <a:off x="477774" y="5863455"/>
            <a:ext cx="658139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i="1" dirty="0">
                <a:solidFill>
                  <a:schemeClr val="bg1"/>
                </a:solidFill>
              </a:rPr>
              <a:t>20th International Conference on Electromagnetic Isotope Separators and Related Topics (EMISXX 2025)</a:t>
            </a:r>
            <a:endParaRPr lang="nl-NL" sz="1900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A logo with text and a star">
            <a:extLst>
              <a:ext uri="{FF2B5EF4-FFF2-40B4-BE49-F238E27FC236}">
                <a16:creationId xmlns:a16="http://schemas.microsoft.com/office/drawing/2014/main" id="{2F51A586-43A2-B0B9-8E79-637471DB9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539" y="5614146"/>
            <a:ext cx="2471998" cy="816152"/>
          </a:xfrm>
          <a:prstGeom prst="rect">
            <a:avLst/>
          </a:prstGeom>
        </p:spPr>
      </p:pic>
      <p:pic>
        <p:nvPicPr>
          <p:cNvPr id="8" name="Picture 7" descr="A group of colorful letters&#10;&#10;AI-generated content may be incorrect.">
            <a:extLst>
              <a:ext uri="{FF2B5EF4-FFF2-40B4-BE49-F238E27FC236}">
                <a16:creationId xmlns:a16="http://schemas.microsoft.com/office/drawing/2014/main" id="{3DDE677E-C09B-79AA-470A-8EEF5BC5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123" y="4553128"/>
            <a:ext cx="1529669" cy="8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74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D78DF-0A75-B906-A620-4730329A9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B2595FC-A6BD-130E-014B-7E818CEA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40E7106-C4C6-75EB-EEAE-42CC9E75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150" name="Ορθογώνιο: Στρογγύλεμα γωνιών 149">
            <a:extLst>
              <a:ext uri="{FF2B5EF4-FFF2-40B4-BE49-F238E27FC236}">
                <a16:creationId xmlns:a16="http://schemas.microsoft.com/office/drawing/2014/main" id="{843632BE-BB69-EC4F-67DA-0580852E8B0E}"/>
              </a:ext>
            </a:extLst>
          </p:cNvPr>
          <p:cNvSpPr/>
          <p:nvPr/>
        </p:nvSpPr>
        <p:spPr>
          <a:xfrm>
            <a:off x="603027" y="992691"/>
            <a:ext cx="2268190" cy="4230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1" name="Θέση περιεχομένου 1">
            <a:extLst>
              <a:ext uri="{FF2B5EF4-FFF2-40B4-BE49-F238E27FC236}">
                <a16:creationId xmlns:a16="http://schemas.microsoft.com/office/drawing/2014/main" id="{ACD337BE-FD69-13A2-C411-3531DBFA8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27" y="1017193"/>
            <a:ext cx="2268190" cy="4230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REBEL &amp; STRIPE: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A room with pipes and metal pipes&#10;&#10;Description automatically generated">
            <a:extLst>
              <a:ext uri="{FF2B5EF4-FFF2-40B4-BE49-F238E27FC236}">
                <a16:creationId xmlns:a16="http://schemas.microsoft.com/office/drawing/2014/main" id="{EF4C3537-DB42-438D-9B85-90F1F1EAC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96" y="1500909"/>
            <a:ext cx="2824137" cy="4198693"/>
          </a:xfrm>
          <a:prstGeom prst="rect">
            <a:avLst/>
          </a:prstGeom>
        </p:spPr>
      </p:pic>
      <p:pic>
        <p:nvPicPr>
          <p:cNvPr id="6" name="Picture 5" descr="A machine in a room">
            <a:extLst>
              <a:ext uri="{FF2B5EF4-FFF2-40B4-BE49-F238E27FC236}">
                <a16:creationId xmlns:a16="http://schemas.microsoft.com/office/drawing/2014/main" id="{07144ACA-6694-E79E-CAC2-916CDB7FA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62" y="1500909"/>
            <a:ext cx="2904651" cy="4198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B8B808-8A24-D567-E3FD-E0EC0E0CAB83}"/>
              </a:ext>
            </a:extLst>
          </p:cNvPr>
          <p:cNvSpPr txBox="1"/>
          <p:nvPr/>
        </p:nvSpPr>
        <p:spPr>
          <a:xfrm>
            <a:off x="1563994" y="5760233"/>
            <a:ext cx="19348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February 2024</a:t>
            </a:r>
            <a:endParaRPr lang="en-BE" sz="1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5609D1-BDBC-9EF0-6DC9-B1FBE664483A}"/>
              </a:ext>
            </a:extLst>
          </p:cNvPr>
          <p:cNvSpPr txBox="1"/>
          <p:nvPr/>
        </p:nvSpPr>
        <p:spPr>
          <a:xfrm>
            <a:off x="5066190" y="5734106"/>
            <a:ext cx="19348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December 2024</a:t>
            </a:r>
            <a:endParaRPr lang="en-BE" sz="1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F02E07-41CA-FB11-F235-1358616E714A}"/>
              </a:ext>
            </a:extLst>
          </p:cNvPr>
          <p:cNvSpPr txBox="1"/>
          <p:nvPr/>
        </p:nvSpPr>
        <p:spPr>
          <a:xfrm>
            <a:off x="8961094" y="5734355"/>
            <a:ext cx="139905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June 2025</a:t>
            </a:r>
            <a:endParaRPr lang="en-BE" sz="1900" dirty="0"/>
          </a:p>
        </p:txBody>
      </p:sp>
      <p:pic>
        <p:nvPicPr>
          <p:cNvPr id="11" name="Picture 10" descr="A room with pipes and pipes and a black cover">
            <a:extLst>
              <a:ext uri="{FF2B5EF4-FFF2-40B4-BE49-F238E27FC236}">
                <a16:creationId xmlns:a16="http://schemas.microsoft.com/office/drawing/2014/main" id="{2FBA8C24-CDEB-33AE-DE38-7AA55B754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901" y="1506469"/>
            <a:ext cx="3016798" cy="4198693"/>
          </a:xfrm>
          <a:prstGeom prst="rect">
            <a:avLst/>
          </a:prstGeom>
        </p:spPr>
      </p:pic>
      <p:sp>
        <p:nvSpPr>
          <p:cNvPr id="2" name="Τίτλος 4">
            <a:extLst>
              <a:ext uri="{FF2B5EF4-FFF2-40B4-BE49-F238E27FC236}">
                <a16:creationId xmlns:a16="http://schemas.microsoft.com/office/drawing/2014/main" id="{45BB2B8D-220E-8386-C863-92E4052FA1C3}"/>
              </a:ext>
            </a:extLst>
          </p:cNvPr>
          <p:cNvSpPr txBox="1">
            <a:spLocks/>
          </p:cNvSpPr>
          <p:nvPr/>
        </p:nvSpPr>
        <p:spPr>
          <a:xfrm>
            <a:off x="576000" y="207037"/>
            <a:ext cx="2742933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Plan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1654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B06A7-4CEE-C109-6C0B-FF0E6D4FB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FDFB870-6410-4107-F0EA-0C17BD0C4D62}"/>
              </a:ext>
            </a:extLst>
          </p:cNvPr>
          <p:cNvSpPr/>
          <p:nvPr/>
        </p:nvSpPr>
        <p:spPr>
          <a:xfrm>
            <a:off x="3799490" y="4352975"/>
            <a:ext cx="8229600" cy="1474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0F6ED7C-3517-E5D9-215D-DB7CDE3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AF1DE43-EE6F-F8B2-30DC-E31CC94F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2" name="Ορθογώνιο: Στρογγύλεμα γωνιών 149">
            <a:extLst>
              <a:ext uri="{FF2B5EF4-FFF2-40B4-BE49-F238E27FC236}">
                <a16:creationId xmlns:a16="http://schemas.microsoft.com/office/drawing/2014/main" id="{1AD3B55F-AC3E-0A88-9C1D-AF5B41CC5165}"/>
              </a:ext>
            </a:extLst>
          </p:cNvPr>
          <p:cNvSpPr/>
          <p:nvPr/>
        </p:nvSpPr>
        <p:spPr>
          <a:xfrm>
            <a:off x="627858" y="973439"/>
            <a:ext cx="3040254" cy="3985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Θέση περιεχομένου 1">
            <a:extLst>
              <a:ext uri="{FF2B5EF4-FFF2-40B4-BE49-F238E27FC236}">
                <a16:creationId xmlns:a16="http://schemas.microsoft.com/office/drawing/2014/main" id="{EDCB382B-82F7-59E2-9478-D071FD2D4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777" y="955843"/>
            <a:ext cx="3367839" cy="488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Trapping and laser cooling: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 descr="A group of graphs showing different types of data&#10;&#10;AI-generated content may be incorrect.">
            <a:extLst>
              <a:ext uri="{FF2B5EF4-FFF2-40B4-BE49-F238E27FC236}">
                <a16:creationId xmlns:a16="http://schemas.microsoft.com/office/drawing/2014/main" id="{741AF06D-6E55-56E7-60B6-62336E6C4D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1" y="1030538"/>
            <a:ext cx="8229600" cy="4937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78CA03-01B6-382F-7722-B4E87907D2E2}"/>
              </a:ext>
            </a:extLst>
          </p:cNvPr>
          <p:cNvSpPr txBox="1"/>
          <p:nvPr/>
        </p:nvSpPr>
        <p:spPr>
          <a:xfrm>
            <a:off x="486833" y="3558525"/>
            <a:ext cx="29623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00" dirty="0"/>
              <a:t>422nm: cooling transition</a:t>
            </a:r>
          </a:p>
          <a:p>
            <a:pPr algn="just"/>
            <a:r>
              <a:rPr lang="en-US" sz="1900" dirty="0"/>
              <a:t>1092nm: repump</a:t>
            </a:r>
            <a:endParaRPr lang="en-BE" sz="1900" dirty="0"/>
          </a:p>
        </p:txBody>
      </p:sp>
      <p:sp>
        <p:nvSpPr>
          <p:cNvPr id="13" name="Τίτλος 4">
            <a:extLst>
              <a:ext uri="{FF2B5EF4-FFF2-40B4-BE49-F238E27FC236}">
                <a16:creationId xmlns:a16="http://schemas.microsoft.com/office/drawing/2014/main" id="{3363A101-6697-D05F-505B-B17F37DF9E15}"/>
              </a:ext>
            </a:extLst>
          </p:cNvPr>
          <p:cNvSpPr txBox="1">
            <a:spLocks/>
          </p:cNvSpPr>
          <p:nvPr/>
        </p:nvSpPr>
        <p:spPr>
          <a:xfrm>
            <a:off x="576001" y="207037"/>
            <a:ext cx="3553238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dirty="0"/>
              <a:t>Measurements</a:t>
            </a:r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339F41-F61C-F04D-89D1-FFA92B5A7F29}"/>
              </a:ext>
            </a:extLst>
          </p:cNvPr>
          <p:cNvSpPr txBox="1"/>
          <p:nvPr/>
        </p:nvSpPr>
        <p:spPr>
          <a:xfrm>
            <a:off x="9124491" y="593299"/>
            <a:ext cx="28389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C00000"/>
                </a:solidFill>
              </a:rPr>
              <a:t>How cold </a:t>
            </a:r>
            <a:r>
              <a:rPr lang="en-US" sz="1900" dirty="0">
                <a:solidFill>
                  <a:srgbClr val="C00000"/>
                </a:solidFill>
              </a:rPr>
              <a:t>are these ions?</a:t>
            </a:r>
            <a:endParaRPr lang="en-BE" sz="1900" dirty="0">
              <a:solidFill>
                <a:srgbClr val="C0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F8D930-4204-504E-9F7D-668F9A58A6BA}"/>
              </a:ext>
            </a:extLst>
          </p:cNvPr>
          <p:cNvCxnSpPr>
            <a:cxnSpLocks/>
          </p:cNvCxnSpPr>
          <p:nvPr/>
        </p:nvCxnSpPr>
        <p:spPr>
          <a:xfrm>
            <a:off x="702716" y="1896533"/>
            <a:ext cx="8551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F19AD8-5BCB-F888-93E5-6A85E1F2FF3F}"/>
              </a:ext>
            </a:extLst>
          </p:cNvPr>
          <p:cNvCxnSpPr>
            <a:cxnSpLocks/>
          </p:cNvCxnSpPr>
          <p:nvPr/>
        </p:nvCxnSpPr>
        <p:spPr>
          <a:xfrm>
            <a:off x="702716" y="2929466"/>
            <a:ext cx="8551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0DD74D-B7C6-4200-F17B-848DDE77F330}"/>
              </a:ext>
            </a:extLst>
          </p:cNvPr>
          <p:cNvCxnSpPr>
            <a:cxnSpLocks/>
          </p:cNvCxnSpPr>
          <p:nvPr/>
        </p:nvCxnSpPr>
        <p:spPr>
          <a:xfrm>
            <a:off x="2345249" y="2370667"/>
            <a:ext cx="8551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D18E722-C407-B1CD-BBC5-5A4263BCEF87}"/>
              </a:ext>
            </a:extLst>
          </p:cNvPr>
          <p:cNvSpPr txBox="1"/>
          <p:nvPr/>
        </p:nvSpPr>
        <p:spPr>
          <a:xfrm>
            <a:off x="1557849" y="2744339"/>
            <a:ext cx="110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baseline="-25000" dirty="0">
                <a:solidFill>
                  <a:schemeClr val="bg2">
                    <a:lumMod val="10000"/>
                  </a:schemeClr>
                </a:solidFill>
              </a:rPr>
              <a:t>1/2</a:t>
            </a:r>
            <a:endParaRPr lang="en-BE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2DDB16-2EFA-17D1-45F9-12AEE031B5AF}"/>
              </a:ext>
            </a:extLst>
          </p:cNvPr>
          <p:cNvSpPr txBox="1"/>
          <p:nvPr/>
        </p:nvSpPr>
        <p:spPr>
          <a:xfrm>
            <a:off x="3200382" y="2186001"/>
            <a:ext cx="110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</a:t>
            </a:r>
            <a:r>
              <a:rPr lang="en-US" baseline="-25000" dirty="0">
                <a:solidFill>
                  <a:schemeClr val="bg2">
                    <a:lumMod val="10000"/>
                  </a:schemeClr>
                </a:solidFill>
              </a:rPr>
              <a:t>3/2</a:t>
            </a:r>
            <a:endParaRPr lang="en-BE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BC62ED-615B-89B9-A7AC-CB3F34EB0C62}"/>
              </a:ext>
            </a:extLst>
          </p:cNvPr>
          <p:cNvSpPr txBox="1"/>
          <p:nvPr/>
        </p:nvSpPr>
        <p:spPr>
          <a:xfrm>
            <a:off x="1555713" y="1711867"/>
            <a:ext cx="110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baseline="-25000" dirty="0">
                <a:solidFill>
                  <a:schemeClr val="bg2">
                    <a:lumMod val="10000"/>
                  </a:schemeClr>
                </a:solidFill>
              </a:rPr>
              <a:t>1/2</a:t>
            </a:r>
            <a:endParaRPr lang="en-BE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36FF8F-52BA-AC2F-CCDB-7488D121AF69}"/>
              </a:ext>
            </a:extLst>
          </p:cNvPr>
          <p:cNvCxnSpPr/>
          <p:nvPr/>
        </p:nvCxnSpPr>
        <p:spPr>
          <a:xfrm flipV="1">
            <a:off x="1130282" y="1896533"/>
            <a:ext cx="0" cy="1032472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81D4EB-8E44-698B-1F8B-A2AD2605CD86}"/>
              </a:ext>
            </a:extLst>
          </p:cNvPr>
          <p:cNvCxnSpPr>
            <a:cxnSpLocks/>
          </p:cNvCxnSpPr>
          <p:nvPr/>
        </p:nvCxnSpPr>
        <p:spPr>
          <a:xfrm flipH="1" flipV="1">
            <a:off x="1283781" y="1934767"/>
            <a:ext cx="1446699" cy="418966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D17D980-ECCE-AD44-CB60-EE7DDCF93C07}"/>
              </a:ext>
            </a:extLst>
          </p:cNvPr>
          <p:cNvSpPr txBox="1"/>
          <p:nvPr/>
        </p:nvSpPr>
        <p:spPr>
          <a:xfrm>
            <a:off x="1093298" y="2288034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422nm</a:t>
            </a:r>
            <a:endParaRPr lang="en-BE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D232AE-7427-0250-3F51-704C71EBD8C7}"/>
              </a:ext>
            </a:extLst>
          </p:cNvPr>
          <p:cNvSpPr txBox="1"/>
          <p:nvPr/>
        </p:nvSpPr>
        <p:spPr>
          <a:xfrm>
            <a:off x="2052659" y="1908201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1092nm</a:t>
            </a:r>
            <a:endParaRPr lang="en-BE" sz="1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CE4FDA-6FEA-D707-0062-DAB0B6C2FDA4}"/>
              </a:ext>
            </a:extLst>
          </p:cNvPr>
          <p:cNvSpPr/>
          <p:nvPr/>
        </p:nvSpPr>
        <p:spPr>
          <a:xfrm>
            <a:off x="3808634" y="2688020"/>
            <a:ext cx="8229600" cy="170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6" name="Picture 25" descr="A black letter on a white background&#10;&#10;AI-generated content may be incorrect.">
            <a:extLst>
              <a:ext uri="{FF2B5EF4-FFF2-40B4-BE49-F238E27FC236}">
                <a16:creationId xmlns:a16="http://schemas.microsoft.com/office/drawing/2014/main" id="{0F97B06B-F031-7E56-2834-C50114C4D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788" y="2688020"/>
            <a:ext cx="481656" cy="1487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F2E95A-E817-A78B-0B72-A1D7B6F20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513" y="1240216"/>
            <a:ext cx="137330" cy="164795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2EB9383-8291-FF56-3CB3-CB00C8DA5442}"/>
              </a:ext>
            </a:extLst>
          </p:cNvPr>
          <p:cNvSpPr/>
          <p:nvPr/>
        </p:nvSpPr>
        <p:spPr>
          <a:xfrm>
            <a:off x="6768242" y="4152819"/>
            <a:ext cx="2503774" cy="235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6EE277-A3D1-C0CE-377C-692176AF6C14}"/>
              </a:ext>
            </a:extLst>
          </p:cNvPr>
          <p:cNvSpPr/>
          <p:nvPr/>
        </p:nvSpPr>
        <p:spPr>
          <a:xfrm>
            <a:off x="3865179" y="4280722"/>
            <a:ext cx="8229600" cy="1587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1" name="Picture 30" descr="A black letter on a white background&#10;&#10;AI-generated content may be incorrect.">
            <a:extLst>
              <a:ext uri="{FF2B5EF4-FFF2-40B4-BE49-F238E27FC236}">
                <a16:creationId xmlns:a16="http://schemas.microsoft.com/office/drawing/2014/main" id="{21A56F20-8751-500E-9134-36A3CCEC3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151" y="4086735"/>
            <a:ext cx="481656" cy="1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9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EF08F-7212-9C32-3F4F-91A57548F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4E28E88-8EE2-6A75-3254-E5FD3D21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4549C4F-7D53-8C1B-471F-4DB5A9A1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7D1141A-DAEC-7271-18A9-F76626BB4355}"/>
              </a:ext>
            </a:extLst>
          </p:cNvPr>
          <p:cNvSpPr/>
          <p:nvPr/>
        </p:nvSpPr>
        <p:spPr>
          <a:xfrm>
            <a:off x="6680448" y="359351"/>
            <a:ext cx="3719289" cy="49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Ορθογώνιο: Στρογγύλεμα γωνιών 149">
            <a:extLst>
              <a:ext uri="{FF2B5EF4-FFF2-40B4-BE49-F238E27FC236}">
                <a16:creationId xmlns:a16="http://schemas.microsoft.com/office/drawing/2014/main" id="{4B31B2DA-F83F-AC5F-88FF-3EA0AB6ACD66}"/>
              </a:ext>
            </a:extLst>
          </p:cNvPr>
          <p:cNvSpPr/>
          <p:nvPr/>
        </p:nvSpPr>
        <p:spPr>
          <a:xfrm>
            <a:off x="647108" y="973439"/>
            <a:ext cx="3412828" cy="38472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Θέση περιεχομένου 1">
            <a:extLst>
              <a:ext uri="{FF2B5EF4-FFF2-40B4-BE49-F238E27FC236}">
                <a16:creationId xmlns:a16="http://schemas.microsoft.com/office/drawing/2014/main" id="{23E6EABA-99BA-FABA-DD1C-AE669896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42" y="962852"/>
            <a:ext cx="3719288" cy="5510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Formation of Coulomb crystals: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Τίτλος 4">
            <a:extLst>
              <a:ext uri="{FF2B5EF4-FFF2-40B4-BE49-F238E27FC236}">
                <a16:creationId xmlns:a16="http://schemas.microsoft.com/office/drawing/2014/main" id="{22FE37AD-0B38-E01A-5E04-B9B349B0B878}"/>
              </a:ext>
            </a:extLst>
          </p:cNvPr>
          <p:cNvSpPr txBox="1">
            <a:spLocks/>
          </p:cNvSpPr>
          <p:nvPr/>
        </p:nvSpPr>
        <p:spPr>
          <a:xfrm>
            <a:off x="576001" y="207037"/>
            <a:ext cx="3553238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Measurements</a:t>
            </a:r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564F28-20D8-8E09-EEBD-602D4DDA6FD0}"/>
              </a:ext>
            </a:extLst>
          </p:cNvPr>
          <p:cNvSpPr txBox="1"/>
          <p:nvPr/>
        </p:nvSpPr>
        <p:spPr>
          <a:xfrm>
            <a:off x="615442" y="1862307"/>
            <a:ext cx="31277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Settings:</a:t>
            </a:r>
          </a:p>
          <a:p>
            <a:r>
              <a:rPr lang="en-US" sz="1900" dirty="0"/>
              <a:t>12s cycle</a:t>
            </a:r>
          </a:p>
          <a:p>
            <a:r>
              <a:rPr lang="en-US" sz="1900" dirty="0"/>
              <a:t>Camera capture rate: 2 fps</a:t>
            </a:r>
          </a:p>
          <a:p>
            <a:r>
              <a:rPr lang="en-US" sz="1900" dirty="0"/>
              <a:t>Exposure time: 500 </a:t>
            </a:r>
            <a:r>
              <a:rPr lang="en-US" sz="1900" dirty="0" err="1"/>
              <a:t>ms</a:t>
            </a:r>
            <a:endParaRPr lang="en-BE" sz="1900" dirty="0"/>
          </a:p>
        </p:txBody>
      </p:sp>
      <p:pic>
        <p:nvPicPr>
          <p:cNvPr id="7" name="30s_refilling_case2_cut">
            <a:hlinkClick r:id="" action="ppaction://media"/>
            <a:extLst>
              <a:ext uri="{FF2B5EF4-FFF2-40B4-BE49-F238E27FC236}">
                <a16:creationId xmlns:a16="http://schemas.microsoft.com/office/drawing/2014/main" id="{A0BFD64A-1268-C6B2-765B-A6FF207E66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640" y="732516"/>
            <a:ext cx="3719288" cy="53929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3130CA-E232-C251-8451-6DD9FAEBEA17}"/>
              </a:ext>
            </a:extLst>
          </p:cNvPr>
          <p:cNvGrpSpPr/>
          <p:nvPr/>
        </p:nvGrpSpPr>
        <p:grpSpPr>
          <a:xfrm rot="5400000">
            <a:off x="3660851" y="2110951"/>
            <a:ext cx="3522847" cy="1560871"/>
            <a:chOff x="6170397" y="1827441"/>
            <a:chExt cx="5789328" cy="2843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A5F0BFD-0C4D-7A4E-F01F-CC6991128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/>
            <a:stretch/>
          </p:blipFill>
          <p:spPr>
            <a:xfrm>
              <a:off x="6170397" y="1827441"/>
              <a:ext cx="5789328" cy="2843784"/>
            </a:xfrm>
            <a:prstGeom prst="rect">
              <a:avLst/>
            </a:prstGeom>
          </p:spPr>
        </p:pic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AFB35C2F-91B4-7555-1DD9-CA7434C955CF}"/>
                </a:ext>
              </a:extLst>
            </p:cNvPr>
            <p:cNvSpPr/>
            <p:nvPr/>
          </p:nvSpPr>
          <p:spPr>
            <a:xfrm>
              <a:off x="8216140" y="2116164"/>
              <a:ext cx="2426423" cy="248705"/>
            </a:xfrm>
            <a:prstGeom prst="leftRightArrow">
              <a:avLst>
                <a:gd name="adj1" fmla="val 35296"/>
                <a:gd name="adj2" fmla="val 7205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11C506-5268-77BA-A177-1CE90F392C4A}"/>
              </a:ext>
            </a:extLst>
          </p:cNvPr>
          <p:cNvSpPr/>
          <p:nvPr/>
        </p:nvSpPr>
        <p:spPr>
          <a:xfrm rot="16200000">
            <a:off x="5708989" y="2507984"/>
            <a:ext cx="1570122" cy="1726529"/>
          </a:xfrm>
          <a:prstGeom prst="triangle">
            <a:avLst/>
          </a:prstGeom>
          <a:solidFill>
            <a:srgbClr val="96D9EE">
              <a:alpha val="50196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C00BA8-66E1-180F-F1A0-12DFE94B6122}"/>
              </a:ext>
            </a:extLst>
          </p:cNvPr>
          <p:cNvSpPr txBox="1"/>
          <p:nvPr/>
        </p:nvSpPr>
        <p:spPr>
          <a:xfrm>
            <a:off x="574618" y="3126465"/>
            <a:ext cx="324757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00" dirty="0"/>
              <a:t>The formation of Coulomb crystals proves that:</a:t>
            </a:r>
          </a:p>
          <a:p>
            <a:pPr algn="just"/>
            <a:r>
              <a:rPr lang="en-US" sz="1900" b="1" dirty="0"/>
              <a:t>T = a few 10s of </a:t>
            </a:r>
            <a:r>
              <a:rPr lang="en-US" sz="1900" b="1" dirty="0" err="1"/>
              <a:t>mK</a:t>
            </a:r>
            <a:endParaRPr lang="en-BE" sz="19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BF7824-AD9B-703E-7F09-264A347A0D09}"/>
              </a:ext>
            </a:extLst>
          </p:cNvPr>
          <p:cNvSpPr txBox="1"/>
          <p:nvPr/>
        </p:nvSpPr>
        <p:spPr>
          <a:xfrm>
            <a:off x="574619" y="1497864"/>
            <a:ext cx="609760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b="1" baseline="30000" dirty="0"/>
              <a:t>88</a:t>
            </a:r>
            <a:r>
              <a:rPr lang="en-US" sz="1900" b="1" dirty="0"/>
              <a:t>Sr is being cooled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1805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DF635-CCEA-12A1-E61A-256CC01B7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FDF4BF7-007C-7A30-4FC7-EB7CBBD72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1CBD9BF-57DF-001B-1395-1E6EE104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2" name="Ορθογώνιο: Στρογγύλεμα γωνιών 149">
            <a:extLst>
              <a:ext uri="{FF2B5EF4-FFF2-40B4-BE49-F238E27FC236}">
                <a16:creationId xmlns:a16="http://schemas.microsoft.com/office/drawing/2014/main" id="{869B4EFB-AB37-2019-3157-F78432B287D9}"/>
              </a:ext>
            </a:extLst>
          </p:cNvPr>
          <p:cNvSpPr/>
          <p:nvPr/>
        </p:nvSpPr>
        <p:spPr>
          <a:xfrm>
            <a:off x="647107" y="973439"/>
            <a:ext cx="3482131" cy="3927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Θέση περιεχομένου 1">
            <a:extLst>
              <a:ext uri="{FF2B5EF4-FFF2-40B4-BE49-F238E27FC236}">
                <a16:creationId xmlns:a16="http://schemas.microsoft.com/office/drawing/2014/main" id="{6F5E1F41-AE1B-A80E-5FD5-B8A027B6E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42" y="962852"/>
            <a:ext cx="3625083" cy="55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Formation of Coulomb crystals: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Τίτλος 4">
            <a:extLst>
              <a:ext uri="{FF2B5EF4-FFF2-40B4-BE49-F238E27FC236}">
                <a16:creationId xmlns:a16="http://schemas.microsoft.com/office/drawing/2014/main" id="{CE4896B2-2909-88AD-DFFC-4223C5409898}"/>
              </a:ext>
            </a:extLst>
          </p:cNvPr>
          <p:cNvSpPr txBox="1">
            <a:spLocks/>
          </p:cNvSpPr>
          <p:nvPr/>
        </p:nvSpPr>
        <p:spPr>
          <a:xfrm>
            <a:off x="576001" y="207037"/>
            <a:ext cx="3553238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Measurements</a:t>
            </a:r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0A6816-3656-63E6-7A4C-63318571DA4A}"/>
              </a:ext>
            </a:extLst>
          </p:cNvPr>
          <p:cNvSpPr txBox="1"/>
          <p:nvPr/>
        </p:nvSpPr>
        <p:spPr>
          <a:xfrm>
            <a:off x="574619" y="1867196"/>
            <a:ext cx="31277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Settings:</a:t>
            </a:r>
          </a:p>
          <a:p>
            <a:r>
              <a:rPr lang="en-US" sz="1900" dirty="0"/>
              <a:t>28s cycle</a:t>
            </a:r>
          </a:p>
          <a:p>
            <a:r>
              <a:rPr lang="en-US" sz="1900" dirty="0"/>
              <a:t>Camera capture rate: 2 fps</a:t>
            </a:r>
          </a:p>
          <a:p>
            <a:r>
              <a:rPr lang="en-US" sz="1900" dirty="0"/>
              <a:t>Exposure time: 500 </a:t>
            </a:r>
            <a:r>
              <a:rPr lang="en-US" sz="1900" dirty="0" err="1"/>
              <a:t>ms</a:t>
            </a:r>
            <a:endParaRPr lang="en-BE" sz="19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443F5C-522A-2094-DDB2-A1FA645400C5}"/>
              </a:ext>
            </a:extLst>
          </p:cNvPr>
          <p:cNvGrpSpPr/>
          <p:nvPr/>
        </p:nvGrpSpPr>
        <p:grpSpPr>
          <a:xfrm rot="5400000">
            <a:off x="3660851" y="2110951"/>
            <a:ext cx="3522847" cy="1560871"/>
            <a:chOff x="6170397" y="1827441"/>
            <a:chExt cx="5789328" cy="2843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E7574D-A9D1-2339-B62D-F8691B789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6170397" y="1827441"/>
              <a:ext cx="5789328" cy="2843784"/>
            </a:xfrm>
            <a:prstGeom prst="rect">
              <a:avLst/>
            </a:prstGeom>
          </p:spPr>
        </p:pic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E1EC246F-9292-42E0-7292-1242306C0F4E}"/>
                </a:ext>
              </a:extLst>
            </p:cNvPr>
            <p:cNvSpPr/>
            <p:nvPr/>
          </p:nvSpPr>
          <p:spPr>
            <a:xfrm>
              <a:off x="8216140" y="2116164"/>
              <a:ext cx="2426423" cy="248705"/>
            </a:xfrm>
            <a:prstGeom prst="leftRightArrow">
              <a:avLst>
                <a:gd name="adj1" fmla="val 35296"/>
                <a:gd name="adj2" fmla="val 7205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2370A9E7-C438-7E11-E633-8A4B1404937B}"/>
              </a:ext>
            </a:extLst>
          </p:cNvPr>
          <p:cNvSpPr/>
          <p:nvPr/>
        </p:nvSpPr>
        <p:spPr>
          <a:xfrm rot="16200000">
            <a:off x="5708989" y="2507984"/>
            <a:ext cx="1570122" cy="1726529"/>
          </a:xfrm>
          <a:prstGeom prst="triangle">
            <a:avLst/>
          </a:prstGeom>
          <a:solidFill>
            <a:srgbClr val="96D9EE">
              <a:alpha val="50196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AF5030-176A-4C7D-C45A-E4FB777F2073}"/>
              </a:ext>
            </a:extLst>
          </p:cNvPr>
          <p:cNvSpPr txBox="1"/>
          <p:nvPr/>
        </p:nvSpPr>
        <p:spPr>
          <a:xfrm>
            <a:off x="574619" y="1497864"/>
            <a:ext cx="609760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b="1" baseline="30000" dirty="0"/>
              <a:t>88</a:t>
            </a:r>
            <a:r>
              <a:rPr lang="en-US" sz="1900" b="1" dirty="0"/>
              <a:t>Sr is being cooled</a:t>
            </a:r>
            <a:endParaRPr lang="en-US" sz="1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1CE496-712D-9BB3-A3EB-08CF8DBFF3FD}"/>
              </a:ext>
            </a:extLst>
          </p:cNvPr>
          <p:cNvSpPr txBox="1"/>
          <p:nvPr/>
        </p:nvSpPr>
        <p:spPr>
          <a:xfrm>
            <a:off x="7357315" y="347831"/>
            <a:ext cx="346167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b="1" dirty="0">
                <a:solidFill>
                  <a:srgbClr val="C00000"/>
                </a:solidFill>
              </a:rPr>
              <a:t>Let’s move the ions around!</a:t>
            </a:r>
          </a:p>
        </p:txBody>
      </p:sp>
      <p:pic>
        <p:nvPicPr>
          <p:cNvPr id="19" name="stef_1 (1)">
            <a:hlinkClick r:id="" action="ppaction://media"/>
            <a:extLst>
              <a:ext uri="{FF2B5EF4-FFF2-40B4-BE49-F238E27FC236}">
                <a16:creationId xmlns:a16="http://schemas.microsoft.com/office/drawing/2014/main" id="{367A0670-76A6-A5AB-BC18-9A29A1D8F7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8601" y="914952"/>
            <a:ext cx="3086755" cy="4816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37A932-29AC-0C1F-5F73-994C7698BD92}"/>
              </a:ext>
            </a:extLst>
          </p:cNvPr>
          <p:cNvSpPr txBox="1"/>
          <p:nvPr/>
        </p:nvSpPr>
        <p:spPr>
          <a:xfrm>
            <a:off x="574619" y="3161434"/>
            <a:ext cx="32707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Typical trapping times: </a:t>
            </a:r>
          </a:p>
          <a:p>
            <a:r>
              <a:rPr lang="en-US" sz="1900" b="1" dirty="0"/>
              <a:t>Few hours at 1e-8 mbar</a:t>
            </a:r>
            <a:endParaRPr lang="en-BE" sz="1900" b="1" dirty="0"/>
          </a:p>
        </p:txBody>
      </p:sp>
    </p:spTree>
    <p:extLst>
      <p:ext uri="{BB962C8B-B14F-4D97-AF65-F5344CB8AC3E}">
        <p14:creationId xmlns:p14="http://schemas.microsoft.com/office/powerpoint/2010/main" val="369758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4122F-E583-4F11-A638-3B67C7FCA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B61CFCF-5D26-F02D-20ED-AC2EDB26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ADDB071-209C-66DD-7854-565B3B04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2" name="Ορθογώνιο: Στρογγύλεμα γωνιών 149">
            <a:extLst>
              <a:ext uri="{FF2B5EF4-FFF2-40B4-BE49-F238E27FC236}">
                <a16:creationId xmlns:a16="http://schemas.microsoft.com/office/drawing/2014/main" id="{3B79B8D2-89C7-2144-F010-DBABC5972FB6}"/>
              </a:ext>
            </a:extLst>
          </p:cNvPr>
          <p:cNvSpPr/>
          <p:nvPr/>
        </p:nvSpPr>
        <p:spPr>
          <a:xfrm>
            <a:off x="647108" y="973438"/>
            <a:ext cx="3037108" cy="4339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Θέση περιεχομένου 1">
            <a:extLst>
              <a:ext uri="{FF2B5EF4-FFF2-40B4-BE49-F238E27FC236}">
                <a16:creationId xmlns:a16="http://schemas.microsoft.com/office/drawing/2014/main" id="{D6F24531-9093-F28B-FDDF-E69654B14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42" y="990283"/>
            <a:ext cx="3684778" cy="552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In-trap laser spectroscopy: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Τίτλος 4">
            <a:extLst>
              <a:ext uri="{FF2B5EF4-FFF2-40B4-BE49-F238E27FC236}">
                <a16:creationId xmlns:a16="http://schemas.microsoft.com/office/drawing/2014/main" id="{90D9F48F-8034-3F54-C63C-36388212CFDF}"/>
              </a:ext>
            </a:extLst>
          </p:cNvPr>
          <p:cNvSpPr txBox="1">
            <a:spLocks/>
          </p:cNvSpPr>
          <p:nvPr/>
        </p:nvSpPr>
        <p:spPr>
          <a:xfrm>
            <a:off x="576001" y="207037"/>
            <a:ext cx="3553238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Measurements</a:t>
            </a:r>
            <a:endParaRPr lang="el-G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510B40-AEE5-86CC-872E-E8757FBFBD9F}"/>
              </a:ext>
            </a:extLst>
          </p:cNvPr>
          <p:cNvGrpSpPr/>
          <p:nvPr/>
        </p:nvGrpSpPr>
        <p:grpSpPr>
          <a:xfrm rot="5400000">
            <a:off x="3660851" y="2110951"/>
            <a:ext cx="3522847" cy="1560871"/>
            <a:chOff x="6170397" y="1827441"/>
            <a:chExt cx="5789328" cy="2843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2C0E7A-7D10-8DE2-2AA0-8EDC87135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6170397" y="1827441"/>
              <a:ext cx="5789328" cy="2843784"/>
            </a:xfrm>
            <a:prstGeom prst="rect">
              <a:avLst/>
            </a:prstGeom>
          </p:spPr>
        </p:pic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CFB0AFD6-304F-242D-3C70-283D2EBE5B23}"/>
                </a:ext>
              </a:extLst>
            </p:cNvPr>
            <p:cNvSpPr/>
            <p:nvPr/>
          </p:nvSpPr>
          <p:spPr>
            <a:xfrm>
              <a:off x="8216140" y="2116164"/>
              <a:ext cx="2426423" cy="248705"/>
            </a:xfrm>
            <a:prstGeom prst="leftRightArrow">
              <a:avLst>
                <a:gd name="adj1" fmla="val 35296"/>
                <a:gd name="adj2" fmla="val 7205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83B3CDD-37CD-D04B-0087-02182A5E8470}"/>
              </a:ext>
            </a:extLst>
          </p:cNvPr>
          <p:cNvSpPr/>
          <p:nvPr/>
        </p:nvSpPr>
        <p:spPr>
          <a:xfrm rot="16200000">
            <a:off x="5708989" y="2507984"/>
            <a:ext cx="1570122" cy="1726529"/>
          </a:xfrm>
          <a:prstGeom prst="triangle">
            <a:avLst/>
          </a:prstGeom>
          <a:solidFill>
            <a:srgbClr val="96D9EE">
              <a:alpha val="50196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B4C63A-E17D-891A-F954-3A21B0AA441D}"/>
              </a:ext>
            </a:extLst>
          </p:cNvPr>
          <p:cNvCxnSpPr>
            <a:cxnSpLocks/>
          </p:cNvCxnSpPr>
          <p:nvPr/>
        </p:nvCxnSpPr>
        <p:spPr>
          <a:xfrm>
            <a:off x="907937" y="3437306"/>
            <a:ext cx="8551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1ABF9E-E373-EE69-A0A5-4CE445ADD583}"/>
              </a:ext>
            </a:extLst>
          </p:cNvPr>
          <p:cNvCxnSpPr>
            <a:cxnSpLocks/>
          </p:cNvCxnSpPr>
          <p:nvPr/>
        </p:nvCxnSpPr>
        <p:spPr>
          <a:xfrm>
            <a:off x="907937" y="4960433"/>
            <a:ext cx="8551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529DEF-A077-EA21-E03C-044CBD7087E3}"/>
              </a:ext>
            </a:extLst>
          </p:cNvPr>
          <p:cNvCxnSpPr>
            <a:cxnSpLocks/>
          </p:cNvCxnSpPr>
          <p:nvPr/>
        </p:nvCxnSpPr>
        <p:spPr>
          <a:xfrm>
            <a:off x="2550470" y="4401634"/>
            <a:ext cx="8551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B086262-FC1E-1613-3817-7C830E3429C3}"/>
              </a:ext>
            </a:extLst>
          </p:cNvPr>
          <p:cNvSpPr txBox="1"/>
          <p:nvPr/>
        </p:nvSpPr>
        <p:spPr>
          <a:xfrm>
            <a:off x="1763070" y="4775306"/>
            <a:ext cx="110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baseline="-25000" dirty="0">
                <a:solidFill>
                  <a:schemeClr val="bg2">
                    <a:lumMod val="10000"/>
                  </a:schemeClr>
                </a:solidFill>
              </a:rPr>
              <a:t>1/2</a:t>
            </a:r>
            <a:endParaRPr lang="en-BE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84AD9B-7A16-D69F-00E5-A0A8A5C044B0}"/>
              </a:ext>
            </a:extLst>
          </p:cNvPr>
          <p:cNvSpPr txBox="1"/>
          <p:nvPr/>
        </p:nvSpPr>
        <p:spPr>
          <a:xfrm>
            <a:off x="3405603" y="4216968"/>
            <a:ext cx="110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</a:t>
            </a:r>
            <a:r>
              <a:rPr lang="en-US" baseline="-25000" dirty="0">
                <a:solidFill>
                  <a:schemeClr val="bg2">
                    <a:lumMod val="10000"/>
                  </a:schemeClr>
                </a:solidFill>
              </a:rPr>
              <a:t>3/2</a:t>
            </a:r>
            <a:endParaRPr lang="en-BE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EB4130-AFE2-0E55-246D-72E066477CAC}"/>
              </a:ext>
            </a:extLst>
          </p:cNvPr>
          <p:cNvSpPr txBox="1"/>
          <p:nvPr/>
        </p:nvSpPr>
        <p:spPr>
          <a:xfrm>
            <a:off x="1760934" y="3260234"/>
            <a:ext cx="110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baseline="-25000" dirty="0">
                <a:solidFill>
                  <a:schemeClr val="bg2">
                    <a:lumMod val="10000"/>
                  </a:schemeClr>
                </a:solidFill>
              </a:rPr>
              <a:t>1/2</a:t>
            </a:r>
            <a:endParaRPr lang="en-BE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47FA37-D38D-CBA5-A953-D917A3F69B3F}"/>
              </a:ext>
            </a:extLst>
          </p:cNvPr>
          <p:cNvCxnSpPr>
            <a:cxnSpLocks/>
          </p:cNvCxnSpPr>
          <p:nvPr/>
        </p:nvCxnSpPr>
        <p:spPr>
          <a:xfrm flipV="1">
            <a:off x="1335503" y="3437306"/>
            <a:ext cx="0" cy="1522666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28BD01E-68E6-9E1D-C905-44BAFB3901C2}"/>
              </a:ext>
            </a:extLst>
          </p:cNvPr>
          <p:cNvCxnSpPr>
            <a:cxnSpLocks/>
          </p:cNvCxnSpPr>
          <p:nvPr/>
        </p:nvCxnSpPr>
        <p:spPr>
          <a:xfrm flipH="1" flipV="1">
            <a:off x="1353536" y="3452675"/>
            <a:ext cx="1582165" cy="932025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014B836-2B43-4028-6887-CD751B91D296}"/>
              </a:ext>
            </a:extLst>
          </p:cNvPr>
          <p:cNvSpPr txBox="1"/>
          <p:nvPr/>
        </p:nvSpPr>
        <p:spPr>
          <a:xfrm>
            <a:off x="574619" y="4039601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422nm</a:t>
            </a:r>
            <a:endParaRPr lang="en-BE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E6B194-3438-AD72-E89E-33DCB4EB1D0D}"/>
              </a:ext>
            </a:extLst>
          </p:cNvPr>
          <p:cNvSpPr txBox="1"/>
          <p:nvPr/>
        </p:nvSpPr>
        <p:spPr>
          <a:xfrm>
            <a:off x="1470480" y="3920118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1092nm</a:t>
            </a:r>
            <a:endParaRPr lang="en-BE" sz="16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236A09-5648-CD9A-2933-33686EDB6998}"/>
              </a:ext>
            </a:extLst>
          </p:cNvPr>
          <p:cNvCxnSpPr>
            <a:cxnSpLocks/>
          </p:cNvCxnSpPr>
          <p:nvPr/>
        </p:nvCxnSpPr>
        <p:spPr>
          <a:xfrm>
            <a:off x="2550470" y="3939168"/>
            <a:ext cx="8551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033EFC7-5E6A-89EE-384B-7282A017BD29}"/>
              </a:ext>
            </a:extLst>
          </p:cNvPr>
          <p:cNvSpPr txBox="1"/>
          <p:nvPr/>
        </p:nvSpPr>
        <p:spPr>
          <a:xfrm>
            <a:off x="3405603" y="3754502"/>
            <a:ext cx="1109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</a:t>
            </a:r>
            <a:r>
              <a:rPr lang="en-US" baseline="-25000" dirty="0">
                <a:solidFill>
                  <a:schemeClr val="bg2">
                    <a:lumMod val="10000"/>
                  </a:schemeClr>
                </a:solidFill>
              </a:rPr>
              <a:t>5/2</a:t>
            </a:r>
            <a:endParaRPr lang="en-BE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F4ED165-8311-FFA2-671D-860CF8605861}"/>
              </a:ext>
            </a:extLst>
          </p:cNvPr>
          <p:cNvCxnSpPr>
            <a:cxnSpLocks/>
          </p:cNvCxnSpPr>
          <p:nvPr/>
        </p:nvCxnSpPr>
        <p:spPr>
          <a:xfrm flipV="1">
            <a:off x="1343503" y="3952611"/>
            <a:ext cx="1717083" cy="99106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73C8B6B-6E01-3150-0F89-0CB6ED185281}"/>
              </a:ext>
            </a:extLst>
          </p:cNvPr>
          <p:cNvSpPr txBox="1"/>
          <p:nvPr/>
        </p:nvSpPr>
        <p:spPr>
          <a:xfrm>
            <a:off x="1974036" y="4508611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674nm</a:t>
            </a:r>
            <a:endParaRPr lang="en-BE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EE3149-84E5-C86C-899E-3921EF498E51}"/>
              </a:ext>
            </a:extLst>
          </p:cNvPr>
          <p:cNvSpPr txBox="1"/>
          <p:nvPr/>
        </p:nvSpPr>
        <p:spPr>
          <a:xfrm>
            <a:off x="553104" y="1473969"/>
            <a:ext cx="399473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Shelving of </a:t>
            </a:r>
            <a:r>
              <a:rPr lang="en-US" sz="1900" baseline="30000" dirty="0"/>
              <a:t>88</a:t>
            </a:r>
            <a:r>
              <a:rPr lang="en-US" sz="1900" dirty="0"/>
              <a:t>Sr</a:t>
            </a:r>
            <a:r>
              <a:rPr lang="en-US" sz="1900" baseline="30000" dirty="0"/>
              <a:t>+</a:t>
            </a:r>
            <a:r>
              <a:rPr lang="en-US" sz="1900" dirty="0"/>
              <a:t> ions in the D</a:t>
            </a:r>
            <a:r>
              <a:rPr lang="en-US" sz="1900" baseline="-25000" dirty="0"/>
              <a:t>5/2</a:t>
            </a:r>
            <a:r>
              <a:rPr lang="en-US" sz="1900" dirty="0"/>
              <a:t> state:</a:t>
            </a:r>
          </a:p>
          <a:p>
            <a:r>
              <a:rPr lang="en-US" sz="1900" b="1" dirty="0"/>
              <a:t>0-10s: </a:t>
            </a:r>
            <a:r>
              <a:rPr lang="en-US" sz="1900" baseline="30000" dirty="0"/>
              <a:t>88</a:t>
            </a:r>
            <a:r>
              <a:rPr lang="en-US" sz="1900" dirty="0"/>
              <a:t>Sr</a:t>
            </a:r>
            <a:r>
              <a:rPr lang="en-US" sz="1900" baseline="30000" dirty="0"/>
              <a:t>+</a:t>
            </a:r>
            <a:r>
              <a:rPr lang="en-US" sz="1900" dirty="0"/>
              <a:t> is being cooled</a:t>
            </a:r>
          </a:p>
          <a:p>
            <a:r>
              <a:rPr lang="en-US" sz="1900" b="1" dirty="0"/>
              <a:t>10-20s: </a:t>
            </a:r>
            <a:r>
              <a:rPr lang="en-US" sz="1900" dirty="0"/>
              <a:t>Ions shelved on the D</a:t>
            </a:r>
            <a:r>
              <a:rPr lang="en-US" sz="1900" baseline="-25000" dirty="0"/>
              <a:t>5/2</a:t>
            </a:r>
            <a:r>
              <a:rPr lang="en-US" sz="1900" dirty="0"/>
              <a:t> state become dark</a:t>
            </a:r>
            <a:endParaRPr lang="en-BE" sz="1900" dirty="0"/>
          </a:p>
        </p:txBody>
      </p:sp>
      <p:pic>
        <p:nvPicPr>
          <p:cNvPr id="5" name="test_Fri Oct 17 2025_22">
            <a:hlinkClick r:id="" action="ppaction://media"/>
            <a:extLst>
              <a:ext uri="{FF2B5EF4-FFF2-40B4-BE49-F238E27FC236}">
                <a16:creationId xmlns:a16="http://schemas.microsoft.com/office/drawing/2014/main" id="{A8D41794-F411-DE67-398E-D77AFF063C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8296" y="998291"/>
            <a:ext cx="3222236" cy="4672241"/>
          </a:xfrm>
          <a:prstGeom prst="rect">
            <a:avLst/>
          </a:prstGeom>
        </p:spPr>
      </p:pic>
      <p:pic>
        <p:nvPicPr>
          <p:cNvPr id="19" name="Picture 18" descr="A graph of a graph">
            <a:extLst>
              <a:ext uri="{FF2B5EF4-FFF2-40B4-BE49-F238E27FC236}">
                <a16:creationId xmlns:a16="http://schemas.microsoft.com/office/drawing/2014/main" id="{D1E02D66-BBF7-8D82-B261-511FB8948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8549" y="905303"/>
            <a:ext cx="6605874" cy="49544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BA5CB6D-CA60-4FA3-07BC-7B57D64E02C8}"/>
              </a:ext>
            </a:extLst>
          </p:cNvPr>
          <p:cNvSpPr txBox="1"/>
          <p:nvPr/>
        </p:nvSpPr>
        <p:spPr>
          <a:xfrm>
            <a:off x="6592824" y="234957"/>
            <a:ext cx="44339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Huge power broadening from the cooling transition</a:t>
            </a:r>
          </a:p>
          <a:p>
            <a:r>
              <a:rPr lang="en-US" sz="1900" dirty="0">
                <a:solidFill>
                  <a:srgbClr val="C00000"/>
                </a:solidFill>
              </a:rPr>
              <a:t>This work: </a:t>
            </a:r>
            <a:r>
              <a:rPr lang="en-US" sz="1900" dirty="0"/>
              <a:t>444,779,021.3(83) MHz</a:t>
            </a:r>
            <a:endParaRPr lang="en-US" sz="1900" dirty="0">
              <a:solidFill>
                <a:srgbClr val="C00000"/>
              </a:solidFill>
            </a:endParaRPr>
          </a:p>
          <a:p>
            <a:r>
              <a:rPr lang="en-US" sz="1900" dirty="0">
                <a:solidFill>
                  <a:srgbClr val="C00000"/>
                </a:solidFill>
              </a:rPr>
              <a:t>Lit: </a:t>
            </a:r>
            <a:r>
              <a:rPr lang="en-US" sz="1900" dirty="0"/>
              <a:t>444,779,044,095,485.5(9) Hz</a:t>
            </a:r>
            <a:endParaRPr lang="en-US" sz="19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8F345C1-B718-4C7D-E417-BAFD2738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D20999A-B803-5468-9B5C-A174C77C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7C624F7-F902-2DDB-4294-4BBA3F431BCA}"/>
              </a:ext>
            </a:extLst>
          </p:cNvPr>
          <p:cNvSpPr/>
          <p:nvPr/>
        </p:nvSpPr>
        <p:spPr>
          <a:xfrm>
            <a:off x="6680448" y="359351"/>
            <a:ext cx="3719289" cy="49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Τίτλος 4">
            <a:extLst>
              <a:ext uri="{FF2B5EF4-FFF2-40B4-BE49-F238E27FC236}">
                <a16:creationId xmlns:a16="http://schemas.microsoft.com/office/drawing/2014/main" id="{A32C901F-432D-710C-53BC-87EDEDE59E27}"/>
              </a:ext>
            </a:extLst>
          </p:cNvPr>
          <p:cNvSpPr txBox="1">
            <a:spLocks/>
          </p:cNvSpPr>
          <p:nvPr/>
        </p:nvSpPr>
        <p:spPr>
          <a:xfrm>
            <a:off x="576001" y="207037"/>
            <a:ext cx="3553238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Next steps</a:t>
            </a:r>
            <a:endParaRPr lang="el-GR"/>
          </a:p>
        </p:txBody>
      </p:sp>
      <p:sp>
        <p:nvSpPr>
          <p:cNvPr id="2" name="Ορθογώνιο: Στρογγύλεμα γωνιών 149">
            <a:extLst>
              <a:ext uri="{FF2B5EF4-FFF2-40B4-BE49-F238E27FC236}">
                <a16:creationId xmlns:a16="http://schemas.microsoft.com/office/drawing/2014/main" id="{42DCD8A5-704A-86AC-D77F-E5F4A0F3E589}"/>
              </a:ext>
            </a:extLst>
          </p:cNvPr>
          <p:cNvSpPr/>
          <p:nvPr/>
        </p:nvSpPr>
        <p:spPr>
          <a:xfrm>
            <a:off x="556752" y="1080869"/>
            <a:ext cx="2131584" cy="4201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Θέση περιεχομένου 1">
            <a:extLst>
              <a:ext uri="{FF2B5EF4-FFF2-40B4-BE49-F238E27FC236}">
                <a16:creationId xmlns:a16="http://schemas.microsoft.com/office/drawing/2014/main" id="{3BA4F6A5-A6DB-97AD-6792-A0E534C8439F}"/>
              </a:ext>
            </a:extLst>
          </p:cNvPr>
          <p:cNvSpPr txBox="1">
            <a:spLocks/>
          </p:cNvSpPr>
          <p:nvPr/>
        </p:nvSpPr>
        <p:spPr>
          <a:xfrm>
            <a:off x="556751" y="1074165"/>
            <a:ext cx="2277889" cy="497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100" dirty="0">
                <a:solidFill>
                  <a:schemeClr val="bg1"/>
                </a:solidFill>
              </a:rPr>
              <a:t>System stability:</a:t>
            </a:r>
          </a:p>
          <a:p>
            <a:pPr marL="0" indent="0">
              <a:buFont typeface="Arial"/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Font typeface="Arial"/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16E36-2C41-8A33-A183-CD93E46F7682}"/>
              </a:ext>
            </a:extLst>
          </p:cNvPr>
          <p:cNvSpPr txBox="1"/>
          <p:nvPr/>
        </p:nvSpPr>
        <p:spPr>
          <a:xfrm>
            <a:off x="556751" y="1553647"/>
            <a:ext cx="66236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Better routines of crystal stability and increased lifetime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Better micromotion control</a:t>
            </a:r>
            <a:endParaRPr lang="en-BE" sz="19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A3EB22-4276-D0C7-6447-8F071CDD4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148" y="3167257"/>
            <a:ext cx="1468699" cy="25275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B535D9-875B-3FB7-1450-0341AF701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620" y="3167257"/>
            <a:ext cx="1309886" cy="25275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D46B09-2071-6BA6-CFA5-5CF767E7CB55}"/>
              </a:ext>
            </a:extLst>
          </p:cNvPr>
          <p:cNvSpPr txBox="1"/>
          <p:nvPr/>
        </p:nvSpPr>
        <p:spPr>
          <a:xfrm>
            <a:off x="5599177" y="2739964"/>
            <a:ext cx="131866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Instead of:</a:t>
            </a:r>
            <a:endParaRPr lang="en-BE" sz="19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8F25EC-3237-7C00-40A3-5175D206860D}"/>
              </a:ext>
            </a:extLst>
          </p:cNvPr>
          <p:cNvSpPr txBox="1"/>
          <p:nvPr/>
        </p:nvSpPr>
        <p:spPr>
          <a:xfrm>
            <a:off x="1569720" y="2687728"/>
            <a:ext cx="29817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Make sure they look like:</a:t>
            </a:r>
            <a:endParaRPr lang="en-BE" sz="1900" dirty="0"/>
          </a:p>
        </p:txBody>
      </p:sp>
    </p:spTree>
    <p:extLst>
      <p:ext uri="{BB962C8B-B14F-4D97-AF65-F5344CB8AC3E}">
        <p14:creationId xmlns:p14="http://schemas.microsoft.com/office/powerpoint/2010/main" val="2521371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FF186-4CFA-9520-53A3-15901F59F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38FE4A5-29B9-7F98-E84C-1960492B3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4108D04-6225-716D-ACA2-C306DB2FD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47C0CE8B-D0A6-E231-30FA-FA93FABFD38E}"/>
              </a:ext>
            </a:extLst>
          </p:cNvPr>
          <p:cNvSpPr/>
          <p:nvPr/>
        </p:nvSpPr>
        <p:spPr>
          <a:xfrm>
            <a:off x="6680448" y="359351"/>
            <a:ext cx="3719289" cy="49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Ορθογώνιο: Στρογγύλεμα γωνιών 149">
            <a:extLst>
              <a:ext uri="{FF2B5EF4-FFF2-40B4-BE49-F238E27FC236}">
                <a16:creationId xmlns:a16="http://schemas.microsoft.com/office/drawing/2014/main" id="{F0A78506-3071-456C-674F-59A6726604EE}"/>
              </a:ext>
            </a:extLst>
          </p:cNvPr>
          <p:cNvSpPr/>
          <p:nvPr/>
        </p:nvSpPr>
        <p:spPr>
          <a:xfrm>
            <a:off x="566377" y="1053213"/>
            <a:ext cx="1668436" cy="41078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Θέση περιεχομένου 1">
            <a:extLst>
              <a:ext uri="{FF2B5EF4-FFF2-40B4-BE49-F238E27FC236}">
                <a16:creationId xmlns:a16="http://schemas.microsoft.com/office/drawing/2014/main" id="{3296EBF2-A40D-1B72-6FB7-C230A5C78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76" y="1073940"/>
            <a:ext cx="2121960" cy="452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Spectroscopy: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258E90-4984-D790-F0A0-EA7C6A5D2B59}"/>
              </a:ext>
            </a:extLst>
          </p:cNvPr>
          <p:cNvSpPr txBox="1"/>
          <p:nvPr/>
        </p:nvSpPr>
        <p:spPr>
          <a:xfrm>
            <a:off x="566376" y="1526484"/>
            <a:ext cx="43043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00" b="1" dirty="0"/>
              <a:t>Reduce power broadening </a:t>
            </a:r>
          </a:p>
          <a:p>
            <a:pPr algn="just"/>
            <a:r>
              <a:rPr lang="en-US" sz="1900" dirty="0"/>
              <a:t>-&gt; FWHM from 150 to roughly 10-20 MHz</a:t>
            </a:r>
          </a:p>
          <a:p>
            <a:pPr algn="just"/>
            <a:endParaRPr lang="en-US" dirty="0"/>
          </a:p>
        </p:txBody>
      </p:sp>
      <p:sp>
        <p:nvSpPr>
          <p:cNvPr id="20" name="Τίτλος 4">
            <a:extLst>
              <a:ext uri="{FF2B5EF4-FFF2-40B4-BE49-F238E27FC236}">
                <a16:creationId xmlns:a16="http://schemas.microsoft.com/office/drawing/2014/main" id="{53E1B24E-2023-7B66-1F8B-D5165D8BD435}"/>
              </a:ext>
            </a:extLst>
          </p:cNvPr>
          <p:cNvSpPr txBox="1">
            <a:spLocks/>
          </p:cNvSpPr>
          <p:nvPr/>
        </p:nvSpPr>
        <p:spPr>
          <a:xfrm>
            <a:off x="576001" y="207037"/>
            <a:ext cx="3553238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Next steps</a:t>
            </a:r>
            <a:endParaRPr lang="el-GR"/>
          </a:p>
        </p:txBody>
      </p:sp>
      <p:pic>
        <p:nvPicPr>
          <p:cNvPr id="5" name="Picture 4" descr="A graph of a graph">
            <a:extLst>
              <a:ext uri="{FF2B5EF4-FFF2-40B4-BE49-F238E27FC236}">
                <a16:creationId xmlns:a16="http://schemas.microsoft.com/office/drawing/2014/main" id="{619024D8-C161-8EB6-3F81-36BA6234E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696" y="685794"/>
            <a:ext cx="7315215" cy="5486411"/>
          </a:xfrm>
          <a:prstGeom prst="rect">
            <a:avLst/>
          </a:prstGeom>
        </p:spPr>
      </p:pic>
      <p:pic>
        <p:nvPicPr>
          <p:cNvPr id="10" name="Picture 9" descr="A graph of a graph">
            <a:extLst>
              <a:ext uri="{FF2B5EF4-FFF2-40B4-BE49-F238E27FC236}">
                <a16:creationId xmlns:a16="http://schemas.microsoft.com/office/drawing/2014/main" id="{30E0D07B-952A-A010-6FBD-74451A0C2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840" y="704082"/>
            <a:ext cx="7315215" cy="54864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675462-E74E-0280-3B81-87CAD3661A5A}"/>
              </a:ext>
            </a:extLst>
          </p:cNvPr>
          <p:cNvSpPr txBox="1"/>
          <p:nvPr/>
        </p:nvSpPr>
        <p:spPr>
          <a:xfrm>
            <a:off x="581400" y="2538535"/>
            <a:ext cx="428015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b="1" dirty="0"/>
              <a:t>Obtained quantized fluorescence signal [1]</a:t>
            </a:r>
          </a:p>
          <a:p>
            <a:pPr algn="just"/>
            <a:r>
              <a:rPr lang="en-US" sz="1900" dirty="0"/>
              <a:t>-&gt; FWHM from 10-20 MHz down to 10-100 kHz </a:t>
            </a:r>
            <a:endParaRPr lang="en-BE" sz="1900" dirty="0"/>
          </a:p>
        </p:txBody>
      </p:sp>
      <p:pic>
        <p:nvPicPr>
          <p:cNvPr id="15" name="Picture 14" descr="A graph of a data&#10;&#10;AI-generated content may be incorrect.">
            <a:extLst>
              <a:ext uri="{FF2B5EF4-FFF2-40B4-BE49-F238E27FC236}">
                <a16:creationId xmlns:a16="http://schemas.microsoft.com/office/drawing/2014/main" id="{E6654463-4EB2-33F7-EE61-DC0E626AD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696" y="704082"/>
            <a:ext cx="7315215" cy="5486411"/>
          </a:xfrm>
          <a:prstGeom prst="rect">
            <a:avLst/>
          </a:prstGeom>
        </p:spPr>
      </p:pic>
      <p:pic>
        <p:nvPicPr>
          <p:cNvPr id="8" name="Picture 7" descr="A graph of a frequency&#10;&#10;AI-generated content may be incorrect.">
            <a:extLst>
              <a:ext uri="{FF2B5EF4-FFF2-40B4-BE49-F238E27FC236}">
                <a16:creationId xmlns:a16="http://schemas.microsoft.com/office/drawing/2014/main" id="{BA9BEDAA-CFAE-8F23-46E1-6AB82EEB3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997" y="3722930"/>
            <a:ext cx="3190985" cy="26042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569080-179F-11B1-4EC2-A33B2C639D19}"/>
              </a:ext>
            </a:extLst>
          </p:cNvPr>
          <p:cNvSpPr txBox="1"/>
          <p:nvPr/>
        </p:nvSpPr>
        <p:spPr>
          <a:xfrm>
            <a:off x="1079715" y="6327186"/>
            <a:ext cx="609904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[1] </a:t>
            </a:r>
            <a:r>
              <a:rPr lang="en-BE" sz="1700" dirty="0">
                <a:solidFill>
                  <a:schemeClr val="bg1"/>
                </a:solidFill>
              </a:rPr>
              <a:t>J. C. B</a:t>
            </a:r>
            <a:r>
              <a:rPr lang="en-US" sz="1700" dirty="0" err="1">
                <a:solidFill>
                  <a:schemeClr val="bg1"/>
                </a:solidFill>
              </a:rPr>
              <a:t>ergquist</a:t>
            </a:r>
            <a:r>
              <a:rPr lang="en-US" sz="1700" dirty="0">
                <a:solidFill>
                  <a:schemeClr val="bg1"/>
                </a:solidFill>
              </a:rPr>
              <a:t> et al, Physical Review A 36 (1987) 428</a:t>
            </a:r>
          </a:p>
        </p:txBody>
      </p:sp>
    </p:spTree>
    <p:extLst>
      <p:ext uri="{BB962C8B-B14F-4D97-AF65-F5344CB8AC3E}">
        <p14:creationId xmlns:p14="http://schemas.microsoft.com/office/powerpoint/2010/main" val="116266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279F4-1195-FAE6-9F6B-72BFC94F5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36D6A48-7617-454D-1A37-B8CDDA2B7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ADF8E4D-44EA-AE4E-1A70-AAC1F51A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D05427F3-0BF9-40E7-6F21-17B174BDA99C}"/>
              </a:ext>
            </a:extLst>
          </p:cNvPr>
          <p:cNvSpPr/>
          <p:nvPr/>
        </p:nvSpPr>
        <p:spPr>
          <a:xfrm>
            <a:off x="6680448" y="359351"/>
            <a:ext cx="3719289" cy="49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Ορθογώνιο: Στρογγύλεμα γωνιών 149">
            <a:extLst>
              <a:ext uri="{FF2B5EF4-FFF2-40B4-BE49-F238E27FC236}">
                <a16:creationId xmlns:a16="http://schemas.microsoft.com/office/drawing/2014/main" id="{1AE63B5F-98DA-880A-DFC6-887811049A5B}"/>
              </a:ext>
            </a:extLst>
          </p:cNvPr>
          <p:cNvSpPr/>
          <p:nvPr/>
        </p:nvSpPr>
        <p:spPr>
          <a:xfrm>
            <a:off x="570242" y="1031261"/>
            <a:ext cx="1606029" cy="4005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Θέση περιεχομένου 1">
            <a:extLst>
              <a:ext uri="{FF2B5EF4-FFF2-40B4-BE49-F238E27FC236}">
                <a16:creationId xmlns:a16="http://schemas.microsoft.com/office/drawing/2014/main" id="{9EC0CCED-812E-AC75-2956-E648FF972E86}"/>
              </a:ext>
            </a:extLst>
          </p:cNvPr>
          <p:cNvSpPr txBox="1">
            <a:spLocks/>
          </p:cNvSpPr>
          <p:nvPr/>
        </p:nvSpPr>
        <p:spPr>
          <a:xfrm>
            <a:off x="556751" y="1017178"/>
            <a:ext cx="2113297" cy="583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900" dirty="0">
                <a:solidFill>
                  <a:schemeClr val="bg1"/>
                </a:solidFill>
              </a:rPr>
              <a:t>Going online:</a:t>
            </a:r>
          </a:p>
          <a:p>
            <a:pPr marL="0" indent="0">
              <a:buFont typeface="Arial"/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D9A34-D6BD-7E51-7C65-78C2FCC0B225}"/>
              </a:ext>
            </a:extLst>
          </p:cNvPr>
          <p:cNvSpPr txBox="1"/>
          <p:nvPr/>
        </p:nvSpPr>
        <p:spPr>
          <a:xfrm>
            <a:off x="556751" y="1520018"/>
            <a:ext cx="481077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00" dirty="0"/>
              <a:t>We are currently shipping an </a:t>
            </a:r>
            <a:r>
              <a:rPr lang="en-US" sz="1900" b="1" dirty="0"/>
              <a:t>improved</a:t>
            </a:r>
            <a:r>
              <a:rPr lang="en-US" sz="1900" dirty="0"/>
              <a:t> copy of the setup will be moved to the </a:t>
            </a:r>
            <a:r>
              <a:rPr lang="en-US" sz="1900" b="1" dirty="0"/>
              <a:t>IGISOL radioactive facility in Finland.</a:t>
            </a:r>
            <a:endParaRPr lang="en-US" sz="1900" dirty="0"/>
          </a:p>
        </p:txBody>
      </p:sp>
      <p:sp>
        <p:nvSpPr>
          <p:cNvPr id="20" name="Τίτλος 4">
            <a:extLst>
              <a:ext uri="{FF2B5EF4-FFF2-40B4-BE49-F238E27FC236}">
                <a16:creationId xmlns:a16="http://schemas.microsoft.com/office/drawing/2014/main" id="{55C3FBC8-CD76-5BC6-FD31-0063CEAC9E2E}"/>
              </a:ext>
            </a:extLst>
          </p:cNvPr>
          <p:cNvSpPr txBox="1">
            <a:spLocks/>
          </p:cNvSpPr>
          <p:nvPr/>
        </p:nvSpPr>
        <p:spPr>
          <a:xfrm>
            <a:off x="557713" y="216181"/>
            <a:ext cx="3553238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dirty="0"/>
              <a:t>Next steps</a:t>
            </a:r>
            <a:endParaRPr lang="el-GR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E6F21A-2C08-9BC0-FFBE-8E5A59381198}"/>
              </a:ext>
            </a:extLst>
          </p:cNvPr>
          <p:cNvCxnSpPr>
            <a:cxnSpLocks/>
          </p:cNvCxnSpPr>
          <p:nvPr/>
        </p:nvCxnSpPr>
        <p:spPr>
          <a:xfrm>
            <a:off x="7754112" y="1431771"/>
            <a:ext cx="0" cy="44622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62BAE2-BE48-A69F-09B7-6C52C3F11A6F}"/>
              </a:ext>
            </a:extLst>
          </p:cNvPr>
          <p:cNvSpPr txBox="1"/>
          <p:nvPr/>
        </p:nvSpPr>
        <p:spPr>
          <a:xfrm>
            <a:off x="5865876" y="2806943"/>
            <a:ext cx="183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February 2026</a:t>
            </a:r>
            <a:endParaRPr lang="en-B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BE3566-3061-B532-065E-A50FA85FC461}"/>
              </a:ext>
            </a:extLst>
          </p:cNvPr>
          <p:cNvSpPr txBox="1"/>
          <p:nvPr/>
        </p:nvSpPr>
        <p:spPr>
          <a:xfrm>
            <a:off x="5865876" y="3981161"/>
            <a:ext cx="183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June 2026</a:t>
            </a:r>
            <a:endParaRPr lang="en-B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AF1670-9583-472A-BFC9-8BABC602182D}"/>
              </a:ext>
            </a:extLst>
          </p:cNvPr>
          <p:cNvSpPr txBox="1"/>
          <p:nvPr/>
        </p:nvSpPr>
        <p:spPr>
          <a:xfrm>
            <a:off x="5865876" y="5524711"/>
            <a:ext cx="183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Early 2027</a:t>
            </a:r>
            <a:endParaRPr lang="en-B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B8D6C2-8A9E-E6FA-8519-FC85D5831F7C}"/>
              </a:ext>
            </a:extLst>
          </p:cNvPr>
          <p:cNvSpPr txBox="1"/>
          <p:nvPr/>
        </p:nvSpPr>
        <p:spPr>
          <a:xfrm>
            <a:off x="5865876" y="1325829"/>
            <a:ext cx="183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October 2025</a:t>
            </a:r>
            <a:endParaRPr lang="en-BE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409E540-5CC3-AF62-D1C2-789F98A06904}"/>
              </a:ext>
            </a:extLst>
          </p:cNvPr>
          <p:cNvCxnSpPr/>
          <p:nvPr/>
        </p:nvCxnSpPr>
        <p:spPr>
          <a:xfrm flipH="1">
            <a:off x="7882128" y="1695161"/>
            <a:ext cx="46634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890077F-0F5E-0BD0-00EE-119305DFE124}"/>
              </a:ext>
            </a:extLst>
          </p:cNvPr>
          <p:cNvSpPr txBox="1"/>
          <p:nvPr/>
        </p:nvSpPr>
        <p:spPr>
          <a:xfrm>
            <a:off x="8394191" y="1510495"/>
            <a:ext cx="183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EMISxx</a:t>
            </a:r>
            <a:endParaRPr lang="en-BE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0873F5-5357-A98C-B90C-5AA86E3E2642}"/>
              </a:ext>
            </a:extLst>
          </p:cNvPr>
          <p:cNvSpPr txBox="1"/>
          <p:nvPr/>
        </p:nvSpPr>
        <p:spPr>
          <a:xfrm>
            <a:off x="8394191" y="2160612"/>
            <a:ext cx="183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Equipment move to IGISOL</a:t>
            </a:r>
            <a:endParaRPr lang="en-BE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1D6BBB-B463-841F-0399-750EC1EA2308}"/>
              </a:ext>
            </a:extLst>
          </p:cNvPr>
          <p:cNvSpPr txBox="1"/>
          <p:nvPr/>
        </p:nvSpPr>
        <p:spPr>
          <a:xfrm>
            <a:off x="8394191" y="3211608"/>
            <a:ext cx="183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Offline commission</a:t>
            </a:r>
            <a:endParaRPr lang="en-BE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E4850D-43BA-8B48-48EC-C3DD5C77C5E8}"/>
              </a:ext>
            </a:extLst>
          </p:cNvPr>
          <p:cNvSpPr txBox="1"/>
          <p:nvPr/>
        </p:nvSpPr>
        <p:spPr>
          <a:xfrm>
            <a:off x="8394191" y="5018665"/>
            <a:ext cx="183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Application on radioactive ions</a:t>
            </a:r>
            <a:endParaRPr lang="en-BE" dirty="0">
              <a:solidFill>
                <a:srgbClr val="C000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E0ABE0B-7B5C-43A4-99BB-86B829A5A58C}"/>
              </a:ext>
            </a:extLst>
          </p:cNvPr>
          <p:cNvCxnSpPr/>
          <p:nvPr/>
        </p:nvCxnSpPr>
        <p:spPr>
          <a:xfrm flipH="1">
            <a:off x="7869936" y="2515073"/>
            <a:ext cx="46634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E21634-FDFE-A586-A3AB-69D4BC0BD571}"/>
              </a:ext>
            </a:extLst>
          </p:cNvPr>
          <p:cNvCxnSpPr>
            <a:cxnSpLocks/>
          </p:cNvCxnSpPr>
          <p:nvPr/>
        </p:nvCxnSpPr>
        <p:spPr>
          <a:xfrm>
            <a:off x="7997952" y="5009599"/>
            <a:ext cx="0" cy="1098593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Brace 28">
            <a:extLst>
              <a:ext uri="{FF2B5EF4-FFF2-40B4-BE49-F238E27FC236}">
                <a16:creationId xmlns:a16="http://schemas.microsoft.com/office/drawing/2014/main" id="{7A8C498E-8328-27CD-AA46-8934C7C06E2E}"/>
              </a:ext>
            </a:extLst>
          </p:cNvPr>
          <p:cNvSpPr/>
          <p:nvPr/>
        </p:nvSpPr>
        <p:spPr>
          <a:xfrm>
            <a:off x="7925564" y="2946773"/>
            <a:ext cx="283459" cy="1179576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95895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ine drawing of a feather">
            <a:extLst>
              <a:ext uri="{FF2B5EF4-FFF2-40B4-BE49-F238E27FC236}">
                <a16:creationId xmlns:a16="http://schemas.microsoft.com/office/drawing/2014/main" id="{70605EC6-8942-F433-4A8B-D31266EC32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941" y="211354"/>
            <a:ext cx="8695060" cy="5832830"/>
          </a:xfrm>
          <a:prstGeom prst="rect">
            <a:avLst/>
          </a:prstGeom>
        </p:spPr>
      </p:pic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8F345C1-B718-4C7D-E417-BAFD2738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D20999A-B803-5468-9B5C-A174C77C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p:sp>
        <p:nvSpPr>
          <p:cNvPr id="15" name="Τίτλος 4">
            <a:extLst>
              <a:ext uri="{FF2B5EF4-FFF2-40B4-BE49-F238E27FC236}">
                <a16:creationId xmlns:a16="http://schemas.microsoft.com/office/drawing/2014/main" id="{BAE783D9-3D29-66D3-7CEF-5633B1C417F5}"/>
              </a:ext>
            </a:extLst>
          </p:cNvPr>
          <p:cNvSpPr txBox="1">
            <a:spLocks/>
          </p:cNvSpPr>
          <p:nvPr/>
        </p:nvSpPr>
        <p:spPr>
          <a:xfrm>
            <a:off x="576000" y="207037"/>
            <a:ext cx="11041200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dirty="0"/>
              <a:t>Applications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82C705-D9ED-A6A0-2DB0-81CF63F1181E}"/>
              </a:ext>
            </a:extLst>
          </p:cNvPr>
          <p:cNvSpPr txBox="1"/>
          <p:nvPr/>
        </p:nvSpPr>
        <p:spPr>
          <a:xfrm>
            <a:off x="474135" y="983146"/>
            <a:ext cx="33754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Laser coolable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T</a:t>
            </a:r>
            <a:r>
              <a:rPr lang="en-US" sz="1900" baseline="-25000" dirty="0"/>
              <a:t>1/2</a:t>
            </a:r>
            <a:r>
              <a:rPr lang="en-US" sz="1900" dirty="0"/>
              <a:t> &gt;= 500 </a:t>
            </a:r>
            <a:r>
              <a:rPr lang="en-US" sz="1900" dirty="0" err="1"/>
              <a:t>ms</a:t>
            </a:r>
            <a:endParaRPr lang="en-US" sz="1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FDA901-473E-CEC1-A1A4-845BFAD7891D}"/>
              </a:ext>
            </a:extLst>
          </p:cNvPr>
          <p:cNvSpPr txBox="1"/>
          <p:nvPr/>
        </p:nvSpPr>
        <p:spPr>
          <a:xfrm>
            <a:off x="4430807" y="5284953"/>
            <a:ext cx="57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Mg</a:t>
            </a:r>
            <a:endParaRPr lang="en-BE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0560D-5B11-7106-0C41-DDE338C0671B}"/>
              </a:ext>
            </a:extLst>
          </p:cNvPr>
          <p:cNvSpPr txBox="1"/>
          <p:nvPr/>
        </p:nvSpPr>
        <p:spPr>
          <a:xfrm>
            <a:off x="5002307" y="4893316"/>
            <a:ext cx="57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2">
                    <a:lumMod val="10000"/>
                  </a:schemeClr>
                </a:solidFill>
              </a:rPr>
              <a:t>Ca</a:t>
            </a:r>
            <a:endParaRPr lang="en-BE" sz="16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2B34CC-BC73-0AB6-B47F-90A03294DF3B}"/>
              </a:ext>
            </a:extLst>
          </p:cNvPr>
          <p:cNvSpPr txBox="1"/>
          <p:nvPr/>
        </p:nvSpPr>
        <p:spPr>
          <a:xfrm>
            <a:off x="6506136" y="4025090"/>
            <a:ext cx="57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Sr</a:t>
            </a:r>
            <a:endParaRPr lang="en-BE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637510-F1DA-CBB4-F828-7F8B48FB1565}"/>
              </a:ext>
            </a:extLst>
          </p:cNvPr>
          <p:cNvSpPr txBox="1"/>
          <p:nvPr/>
        </p:nvSpPr>
        <p:spPr>
          <a:xfrm>
            <a:off x="7871013" y="3116629"/>
            <a:ext cx="57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2">
                    <a:lumMod val="10000"/>
                  </a:schemeClr>
                </a:solidFill>
              </a:rPr>
              <a:t>Ba</a:t>
            </a:r>
            <a:endParaRPr lang="en-BE" sz="16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B73405-43C1-4E0F-03B1-B94E8B5E44AC}"/>
              </a:ext>
            </a:extLst>
          </p:cNvPr>
          <p:cNvSpPr txBox="1"/>
          <p:nvPr/>
        </p:nvSpPr>
        <p:spPr>
          <a:xfrm>
            <a:off x="8729383" y="2445578"/>
            <a:ext cx="57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2">
                    <a:lumMod val="10000"/>
                  </a:schemeClr>
                </a:solidFill>
              </a:rPr>
              <a:t>Yb</a:t>
            </a:r>
            <a:endParaRPr lang="en-BE" sz="16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9BB72-3517-7958-035C-24608CC58790}"/>
              </a:ext>
            </a:extLst>
          </p:cNvPr>
          <p:cNvSpPr txBox="1"/>
          <p:nvPr/>
        </p:nvSpPr>
        <p:spPr>
          <a:xfrm>
            <a:off x="9686366" y="1963138"/>
            <a:ext cx="57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2">
                    <a:lumMod val="10000"/>
                  </a:schemeClr>
                </a:solidFill>
              </a:rPr>
              <a:t>Hg</a:t>
            </a:r>
            <a:endParaRPr lang="en-BE" sz="16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8F58E1-422C-5D55-9ED3-926292D80869}"/>
              </a:ext>
            </a:extLst>
          </p:cNvPr>
          <p:cNvSpPr txBox="1"/>
          <p:nvPr/>
        </p:nvSpPr>
        <p:spPr>
          <a:xfrm>
            <a:off x="10237697" y="1567451"/>
            <a:ext cx="57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2">
                    <a:lumMod val="10000"/>
                  </a:schemeClr>
                </a:solidFill>
              </a:rPr>
              <a:t>Ra</a:t>
            </a:r>
            <a:endParaRPr lang="en-BE" sz="16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8FFE09-D0C0-0B7A-B165-3773F76582AB}"/>
              </a:ext>
            </a:extLst>
          </p:cNvPr>
          <p:cNvSpPr txBox="1"/>
          <p:nvPr/>
        </p:nvSpPr>
        <p:spPr>
          <a:xfrm>
            <a:off x="7735547" y="710585"/>
            <a:ext cx="18522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C00000"/>
                </a:solidFill>
              </a:rPr>
              <a:t>8 elements</a:t>
            </a:r>
          </a:p>
          <a:p>
            <a:r>
              <a:rPr lang="en-US" sz="1900" b="1" dirty="0">
                <a:solidFill>
                  <a:srgbClr val="C00000"/>
                </a:solidFill>
              </a:rPr>
              <a:t>189 isotopes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89E89F-CA28-854A-FB90-9D10E4B03C3A}"/>
              </a:ext>
            </a:extLst>
          </p:cNvPr>
          <p:cNvSpPr txBox="1"/>
          <p:nvPr/>
        </p:nvSpPr>
        <p:spPr>
          <a:xfrm>
            <a:off x="7321417" y="3550172"/>
            <a:ext cx="57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Cd</a:t>
            </a:r>
            <a:endParaRPr lang="en-BE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523E6D-5BC2-61BB-01EA-AB4338AFA1D2}"/>
              </a:ext>
            </a:extLst>
          </p:cNvPr>
          <p:cNvSpPr txBox="1"/>
          <p:nvPr/>
        </p:nvSpPr>
        <p:spPr>
          <a:xfrm>
            <a:off x="474133" y="2114806"/>
            <a:ext cx="429903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Possibly obtained observables: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Magnetic Dipole moments</a:t>
            </a:r>
            <a:r>
              <a:rPr lang="el-GR" sz="1900" dirty="0"/>
              <a:t> (μ)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Electric Quadrupole moments</a:t>
            </a:r>
            <a:r>
              <a:rPr lang="el-GR" sz="1900" dirty="0"/>
              <a:t> </a:t>
            </a:r>
            <a:r>
              <a:rPr lang="en-US" sz="1900" dirty="0"/>
              <a:t>(Q</a:t>
            </a:r>
            <a:r>
              <a:rPr lang="en-US" sz="1900" baseline="-25000" dirty="0"/>
              <a:t>s</a:t>
            </a:r>
            <a:r>
              <a:rPr lang="en-US" sz="19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0000"/>
                </a:solidFill>
              </a:rPr>
              <a:t>Magnetic Octupole moments (</a:t>
            </a:r>
            <a:r>
              <a:rPr lang="el-GR" sz="1900" dirty="0">
                <a:solidFill>
                  <a:srgbClr val="FF0000"/>
                </a:solidFill>
              </a:rPr>
              <a:t>Ω)</a:t>
            </a:r>
            <a:endParaRPr lang="en-US" sz="19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Square charge radii (</a:t>
            </a:r>
            <a:r>
              <a:rPr lang="el-GR" sz="1900" dirty="0"/>
              <a:t>δ</a:t>
            </a:r>
            <a:r>
              <a:rPr lang="en-US" sz="1900" dirty="0"/>
              <a:t>&lt;r</a:t>
            </a:r>
            <a:r>
              <a:rPr lang="en-US" sz="1900" baseline="30000" dirty="0"/>
              <a:t>2</a:t>
            </a:r>
            <a:r>
              <a:rPr lang="en-US" sz="1900" dirty="0"/>
              <a:t>&gt;)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0000"/>
                </a:solidFill>
              </a:rPr>
              <a:t>Quartic charge radii (</a:t>
            </a:r>
            <a:r>
              <a:rPr lang="el-GR" sz="1900" dirty="0">
                <a:solidFill>
                  <a:srgbClr val="FF0000"/>
                </a:solidFill>
              </a:rPr>
              <a:t>δ</a:t>
            </a:r>
            <a:r>
              <a:rPr lang="en-US" sz="1900" dirty="0">
                <a:solidFill>
                  <a:srgbClr val="FF0000"/>
                </a:solidFill>
              </a:rPr>
              <a:t>&lt;r</a:t>
            </a:r>
            <a:r>
              <a:rPr lang="en-US" sz="1900" baseline="30000" dirty="0">
                <a:solidFill>
                  <a:srgbClr val="FF0000"/>
                </a:solidFill>
              </a:rPr>
              <a:t>4</a:t>
            </a:r>
            <a:r>
              <a:rPr lang="en-US" sz="1900" dirty="0">
                <a:solidFill>
                  <a:srgbClr val="FF0000"/>
                </a:solidFill>
              </a:rPr>
              <a:t>&gt;)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Spins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6E8377-65FB-D556-C9E6-E899D86FA321}"/>
              </a:ext>
            </a:extLst>
          </p:cNvPr>
          <p:cNvSpPr txBox="1"/>
          <p:nvPr/>
        </p:nvSpPr>
        <p:spPr>
          <a:xfrm>
            <a:off x="3741959" y="5603942"/>
            <a:ext cx="57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Be</a:t>
            </a:r>
            <a:endParaRPr lang="en-BE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50F4EA-92B0-8E1C-8C4F-55FDADC47E99}"/>
              </a:ext>
            </a:extLst>
          </p:cNvPr>
          <p:cNvSpPr/>
          <p:nvPr/>
        </p:nvSpPr>
        <p:spPr>
          <a:xfrm>
            <a:off x="9979992" y="5193513"/>
            <a:ext cx="178992" cy="223915"/>
          </a:xfrm>
          <a:prstGeom prst="rect">
            <a:avLst/>
          </a:prstGeom>
          <a:solidFill>
            <a:srgbClr val="4949FF"/>
          </a:solidFill>
          <a:ln>
            <a:solidFill>
              <a:srgbClr val="494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59F5D0-F1B3-7F5E-E52A-BC4C8FB3FDD8}"/>
              </a:ext>
            </a:extLst>
          </p:cNvPr>
          <p:cNvSpPr/>
          <p:nvPr/>
        </p:nvSpPr>
        <p:spPr>
          <a:xfrm>
            <a:off x="9979992" y="5569821"/>
            <a:ext cx="178992" cy="22391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2E18D2-A7A8-0A88-1E91-B9488680D810}"/>
              </a:ext>
            </a:extLst>
          </p:cNvPr>
          <p:cNvSpPr txBox="1"/>
          <p:nvPr/>
        </p:nvSpPr>
        <p:spPr>
          <a:xfrm>
            <a:off x="10166157" y="5127780"/>
            <a:ext cx="14498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4949FF"/>
                </a:solidFill>
              </a:rPr>
              <a:t>Measured</a:t>
            </a:r>
            <a:endParaRPr lang="en-BE" sz="1900" dirty="0">
              <a:solidFill>
                <a:srgbClr val="4949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933D83-D0AA-0531-4E3C-E0BBCB3E105E}"/>
              </a:ext>
            </a:extLst>
          </p:cNvPr>
          <p:cNvSpPr txBox="1"/>
          <p:nvPr/>
        </p:nvSpPr>
        <p:spPr>
          <a:xfrm>
            <a:off x="10166156" y="5497112"/>
            <a:ext cx="16570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Unmeasured</a:t>
            </a:r>
            <a:endParaRPr lang="en-BE" sz="1900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5B1CBE-5BA6-EED2-3CE9-E57BD43B7BCA}"/>
              </a:ext>
            </a:extLst>
          </p:cNvPr>
          <p:cNvSpPr txBox="1"/>
          <p:nvPr/>
        </p:nvSpPr>
        <p:spPr>
          <a:xfrm>
            <a:off x="474133" y="4677929"/>
            <a:ext cx="28803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C00000"/>
                </a:solidFill>
              </a:rPr>
              <a:t>More with sympathetic cooling ;-)</a:t>
            </a:r>
            <a:endParaRPr lang="en-BE" sz="19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A33C1-6419-4B24-E3B9-B69AB09152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62065" y="221716"/>
            <a:ext cx="11039793" cy="1077667"/>
          </a:xfrm>
        </p:spPr>
        <p:txBody>
          <a:bodyPr/>
          <a:lstStyle/>
          <a:p>
            <a:r>
              <a:rPr lang="en-US" dirty="0"/>
              <a:t>Thank you for your time!</a:t>
            </a:r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790572-A350-41A9-488D-DEC63174A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IKS, Department of Physics and Astronomy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5209B-5F81-3938-9012-2996944D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46C1C0-0D55-1F97-F1B1-774EF825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91" y="3893539"/>
            <a:ext cx="1378817" cy="1524407"/>
          </a:xfrm>
          <a:prstGeom prst="rect">
            <a:avLst/>
          </a:prstGeom>
        </p:spPr>
      </p:pic>
      <p:pic>
        <p:nvPicPr>
          <p:cNvPr id="12" name="Picture 11" descr="A person with a beard and glasses&#10;&#10;AI-generated content may be incorrect.">
            <a:extLst>
              <a:ext uri="{FF2B5EF4-FFF2-40B4-BE49-F238E27FC236}">
                <a16:creationId xmlns:a16="http://schemas.microsoft.com/office/drawing/2014/main" id="{35BD816D-FAB2-AACE-6EE9-AA319B4D2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91" y="2138631"/>
            <a:ext cx="1352739" cy="161879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2D712FF-348C-29D2-F176-754F803B93F2}"/>
              </a:ext>
            </a:extLst>
          </p:cNvPr>
          <p:cNvSpPr txBox="1">
            <a:spLocks/>
          </p:cNvSpPr>
          <p:nvPr/>
        </p:nvSpPr>
        <p:spPr>
          <a:xfrm>
            <a:off x="3681120" y="2555622"/>
            <a:ext cx="7345680" cy="87337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endParaRPr lang="en-BE" sz="28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7E08A7F-EDDA-C52A-6E0F-0B21AE661AD4}"/>
              </a:ext>
            </a:extLst>
          </p:cNvPr>
          <p:cNvSpPr txBox="1">
            <a:spLocks/>
          </p:cNvSpPr>
          <p:nvPr/>
        </p:nvSpPr>
        <p:spPr>
          <a:xfrm>
            <a:off x="349026" y="1172621"/>
            <a:ext cx="4071389" cy="10776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/>
              <a:t>Other main contributors:</a:t>
            </a:r>
            <a:endParaRPr lang="en-BE" sz="2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F19CEC0-4C33-D749-2D43-98F1C48CA6BB}"/>
              </a:ext>
            </a:extLst>
          </p:cNvPr>
          <p:cNvSpPr txBox="1">
            <a:spLocks/>
          </p:cNvSpPr>
          <p:nvPr/>
        </p:nvSpPr>
        <p:spPr>
          <a:xfrm>
            <a:off x="1913408" y="2648209"/>
            <a:ext cx="2171647" cy="6397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000"/>
              <a:t>Ruben de Groote, PI</a:t>
            </a:r>
            <a:endParaRPr lang="en-BE" sz="2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D584F3-EAB6-67D0-5130-6E9F2F13E441}"/>
              </a:ext>
            </a:extLst>
          </p:cNvPr>
          <p:cNvSpPr txBox="1">
            <a:spLocks/>
          </p:cNvSpPr>
          <p:nvPr/>
        </p:nvSpPr>
        <p:spPr>
          <a:xfrm>
            <a:off x="4934895" y="1172621"/>
            <a:ext cx="4071389" cy="107766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Involved in the project:</a:t>
            </a:r>
            <a:endParaRPr lang="en-BE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C24CC2-12A6-85E3-A567-176FA94F2B94}"/>
              </a:ext>
            </a:extLst>
          </p:cNvPr>
          <p:cNvSpPr txBox="1">
            <a:spLocks/>
          </p:cNvSpPr>
          <p:nvPr/>
        </p:nvSpPr>
        <p:spPr>
          <a:xfrm>
            <a:off x="1785661" y="4403563"/>
            <a:ext cx="2171647" cy="6397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000"/>
              <a:t>Phillip Imgram,</a:t>
            </a:r>
          </a:p>
          <a:p>
            <a:r>
              <a:rPr lang="en-US" sz="2000"/>
              <a:t>PD</a:t>
            </a:r>
            <a:endParaRPr lang="en-BE" sz="20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1952839-1F19-4999-EEAC-F33B5B6DDDDB}"/>
              </a:ext>
            </a:extLst>
          </p:cNvPr>
          <p:cNvSpPr txBox="1">
            <a:spLocks/>
          </p:cNvSpPr>
          <p:nvPr/>
        </p:nvSpPr>
        <p:spPr>
          <a:xfrm>
            <a:off x="6649154" y="2414999"/>
            <a:ext cx="2171647" cy="6397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Pierre </a:t>
            </a:r>
            <a:r>
              <a:rPr lang="en-US" sz="2000" dirty="0" err="1"/>
              <a:t>Lassegues</a:t>
            </a:r>
            <a:r>
              <a:rPr lang="en-US" sz="2000" dirty="0"/>
              <a:t>, PD</a:t>
            </a:r>
            <a:endParaRPr lang="en-BE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86111B-D518-B1E3-393A-20ED6A943053}"/>
              </a:ext>
            </a:extLst>
          </p:cNvPr>
          <p:cNvSpPr txBox="1">
            <a:spLocks/>
          </p:cNvSpPr>
          <p:nvPr/>
        </p:nvSpPr>
        <p:spPr>
          <a:xfrm>
            <a:off x="6736932" y="3776888"/>
            <a:ext cx="2171647" cy="6397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Robbe Van </a:t>
            </a:r>
            <a:r>
              <a:rPr lang="en-US" sz="2000" dirty="0" err="1"/>
              <a:t>Duyse</a:t>
            </a:r>
            <a:r>
              <a:rPr lang="en-US" sz="2000" dirty="0"/>
              <a:t>,</a:t>
            </a:r>
          </a:p>
          <a:p>
            <a:r>
              <a:rPr lang="en-US" sz="2000" dirty="0"/>
              <a:t>PhD</a:t>
            </a:r>
            <a:endParaRPr lang="en-BE" sz="2000" dirty="0"/>
          </a:p>
        </p:txBody>
      </p:sp>
      <p:pic>
        <p:nvPicPr>
          <p:cNvPr id="18" name="Picture 17" descr="A person wearing glasses and a blue sweater&#10;&#10;AI-generated content may be incorrect.">
            <a:extLst>
              <a:ext uri="{FF2B5EF4-FFF2-40B4-BE49-F238E27FC236}">
                <a16:creationId xmlns:a16="http://schemas.microsoft.com/office/drawing/2014/main" id="{9440EBA1-1412-F422-30F0-364A4E9D1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423" y="1942910"/>
            <a:ext cx="1135210" cy="1345037"/>
          </a:xfrm>
          <a:prstGeom prst="rect">
            <a:avLst/>
          </a:prstGeom>
        </p:spPr>
      </p:pic>
      <p:pic>
        <p:nvPicPr>
          <p:cNvPr id="20" name="Picture 19" descr="A person in a white shirt&#10;&#10;AI-generated content may be incorrect.">
            <a:extLst>
              <a:ext uri="{FF2B5EF4-FFF2-40B4-BE49-F238E27FC236}">
                <a16:creationId xmlns:a16="http://schemas.microsoft.com/office/drawing/2014/main" id="{CCB77D5D-74E3-04A5-5DA8-34ADE1D90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423" y="3404236"/>
            <a:ext cx="1140611" cy="12825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9799DC-769A-6DF8-65C5-6837FE4A24F3}"/>
              </a:ext>
            </a:extLst>
          </p:cNvPr>
          <p:cNvSpPr txBox="1">
            <a:spLocks/>
          </p:cNvSpPr>
          <p:nvPr/>
        </p:nvSpPr>
        <p:spPr>
          <a:xfrm>
            <a:off x="6736932" y="5215719"/>
            <a:ext cx="2171647" cy="6397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Julien Grondin,</a:t>
            </a:r>
          </a:p>
          <a:p>
            <a:r>
              <a:rPr lang="en-US" sz="2000" dirty="0"/>
              <a:t>PhD</a:t>
            </a:r>
            <a:endParaRPr lang="en-BE" sz="2000" dirty="0"/>
          </a:p>
        </p:txBody>
      </p:sp>
      <p:pic>
        <p:nvPicPr>
          <p:cNvPr id="19" name="Picture 18" descr="A person wearing glasses&#10;&#10;AI-generated content may be incorrect.">
            <a:extLst>
              <a:ext uri="{FF2B5EF4-FFF2-40B4-BE49-F238E27FC236}">
                <a16:creationId xmlns:a16="http://schemas.microsoft.com/office/drawing/2014/main" id="{8613E4A5-D100-9A37-CB84-A848D1750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423" y="4873076"/>
            <a:ext cx="1138844" cy="1282530"/>
          </a:xfrm>
          <a:prstGeom prst="rect">
            <a:avLst/>
          </a:prstGeom>
        </p:spPr>
      </p:pic>
      <p:pic>
        <p:nvPicPr>
          <p:cNvPr id="15" name="Picture 14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56571A79-4142-E8C0-F995-F69D7D791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3805" y="1906975"/>
            <a:ext cx="1054218" cy="13450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67D612-A3D9-F7AF-0D94-BAF1A7E45EB1}"/>
              </a:ext>
            </a:extLst>
          </p:cNvPr>
          <p:cNvSpPr txBox="1"/>
          <p:nvPr/>
        </p:nvSpPr>
        <p:spPr>
          <a:xfrm>
            <a:off x="9944340" y="2371754"/>
            <a:ext cx="2447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Sandro Kraemer,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PD</a:t>
            </a:r>
            <a:endParaRPr lang="en-B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24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8F345C1-B718-4C7D-E417-BAFD2738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D20999A-B803-5468-9B5C-A174C77C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409CDFE9-9AAE-DFBE-BB24-B2BBCABC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7"/>
            <a:ext cx="11041200" cy="791254"/>
          </a:xfrm>
        </p:spPr>
        <p:txBody>
          <a:bodyPr/>
          <a:lstStyle/>
          <a:p>
            <a:r>
              <a:rPr lang="en-US"/>
              <a:t>Motivation</a:t>
            </a:r>
            <a:endParaRPr lang="el-GR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23E2E888-A937-5EE8-9A9B-E6F7CFF5A21B}"/>
              </a:ext>
            </a:extLst>
          </p:cNvPr>
          <p:cNvSpPr/>
          <p:nvPr/>
        </p:nvSpPr>
        <p:spPr>
          <a:xfrm>
            <a:off x="592777" y="1814336"/>
            <a:ext cx="1110187" cy="3693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Θέση περιεχομένου 1">
            <a:extLst>
              <a:ext uri="{FF2B5EF4-FFF2-40B4-BE49-F238E27FC236}">
                <a16:creationId xmlns:a16="http://schemas.microsoft.com/office/drawing/2014/main" id="{49AECC5D-64F2-516F-E311-C30FB91642C4}"/>
              </a:ext>
            </a:extLst>
          </p:cNvPr>
          <p:cNvSpPr txBox="1">
            <a:spLocks/>
          </p:cNvSpPr>
          <p:nvPr/>
        </p:nvSpPr>
        <p:spPr>
          <a:xfrm>
            <a:off x="559223" y="1835741"/>
            <a:ext cx="1286356" cy="3536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900" dirty="0">
                <a:solidFill>
                  <a:schemeClr val="bg1"/>
                </a:solidFill>
              </a:rPr>
              <a:t>However:</a:t>
            </a:r>
          </a:p>
          <a:p>
            <a:pPr marL="0" indent="0">
              <a:buFont typeface="Arial"/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Font typeface="Arial"/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CB9508-3561-2AF2-010D-E03AADC7AD7D}"/>
              </a:ext>
            </a:extLst>
          </p:cNvPr>
          <p:cNvSpPr txBox="1"/>
          <p:nvPr/>
        </p:nvSpPr>
        <p:spPr>
          <a:xfrm>
            <a:off x="548332" y="2233154"/>
            <a:ext cx="73155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These theories require experimental input for benchmarking</a:t>
            </a:r>
            <a:endParaRPr lang="el-GR" sz="19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CB5387-3B35-57F4-98E8-D10B6A7FC2C5}"/>
              </a:ext>
            </a:extLst>
          </p:cNvPr>
          <p:cNvSpPr txBox="1"/>
          <p:nvPr/>
        </p:nvSpPr>
        <p:spPr>
          <a:xfrm>
            <a:off x="559222" y="2567616"/>
            <a:ext cx="650909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00" dirty="0"/>
              <a:t>A particularly successful technique is </a:t>
            </a:r>
            <a:r>
              <a:rPr lang="en-US" sz="1900" b="1" dirty="0"/>
              <a:t>laser spectroscopy</a:t>
            </a:r>
            <a:r>
              <a:rPr lang="en-US" sz="1900" dirty="0"/>
              <a:t>, which gives access to 4 complementary quantities in a </a:t>
            </a:r>
            <a:r>
              <a:rPr lang="en-US" sz="1900" b="1" dirty="0"/>
              <a:t>model-independent</a:t>
            </a:r>
            <a:r>
              <a:rPr lang="en-US" sz="1900" dirty="0"/>
              <a:t> way:</a:t>
            </a:r>
          </a:p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86CC9E-729B-7E69-1CE6-4AD41EBBBC99}"/>
              </a:ext>
            </a:extLst>
          </p:cNvPr>
          <p:cNvSpPr txBox="1"/>
          <p:nvPr/>
        </p:nvSpPr>
        <p:spPr>
          <a:xfrm>
            <a:off x="2009404" y="4307111"/>
            <a:ext cx="378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Electric quadrupole moment (Q</a:t>
            </a:r>
            <a:r>
              <a:rPr lang="en-US" baseline="-25000"/>
              <a:t>s</a:t>
            </a:r>
            <a:r>
              <a:rPr lang="en-US"/>
              <a:t>)</a:t>
            </a:r>
            <a:endParaRPr lang="el-GR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976D9F-F25A-88C1-ACA3-DE97C63E6D90}"/>
              </a:ext>
            </a:extLst>
          </p:cNvPr>
          <p:cNvSpPr txBox="1"/>
          <p:nvPr/>
        </p:nvSpPr>
        <p:spPr>
          <a:xfrm>
            <a:off x="2009404" y="3789119"/>
            <a:ext cx="378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Magnetic dipole moment (</a:t>
            </a:r>
            <a:r>
              <a:rPr lang="el-GR"/>
              <a:t>μ)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EFA06A-A5C2-62FD-F6B0-0F2369E0C43D}"/>
              </a:ext>
            </a:extLst>
          </p:cNvPr>
          <p:cNvSpPr txBox="1"/>
          <p:nvPr/>
        </p:nvSpPr>
        <p:spPr>
          <a:xfrm>
            <a:off x="6581339" y="3782848"/>
            <a:ext cx="378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Nuclear spin (I)</a:t>
            </a:r>
            <a:endParaRPr lang="el-GR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008B74-52A8-33D9-093E-E6F886EA2152}"/>
              </a:ext>
            </a:extLst>
          </p:cNvPr>
          <p:cNvSpPr txBox="1"/>
          <p:nvPr/>
        </p:nvSpPr>
        <p:spPr>
          <a:xfrm>
            <a:off x="6570705" y="4339191"/>
            <a:ext cx="378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Nuclear charge radius (</a:t>
            </a:r>
            <a:r>
              <a:rPr lang="el-GR"/>
              <a:t>δ&lt;</a:t>
            </a:r>
            <a:r>
              <a:rPr lang="en-US"/>
              <a:t>r</a:t>
            </a:r>
            <a:r>
              <a:rPr lang="en-US" baseline="30000"/>
              <a:t>2</a:t>
            </a:r>
            <a:r>
              <a:rPr lang="el-GR"/>
              <a:t>&gt;</a:t>
            </a:r>
            <a:r>
              <a:rPr lang="en-US"/>
              <a:t>)</a:t>
            </a:r>
            <a:endParaRPr lang="el-GR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EFCC93-CE88-3B36-06CA-D3CC112AB956}"/>
              </a:ext>
            </a:extLst>
          </p:cNvPr>
          <p:cNvSpPr txBox="1"/>
          <p:nvPr/>
        </p:nvSpPr>
        <p:spPr>
          <a:xfrm>
            <a:off x="2009404" y="3782848"/>
            <a:ext cx="3008875" cy="375603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3202FA-B7AE-19B6-1473-75902F6A2448}"/>
              </a:ext>
            </a:extLst>
          </p:cNvPr>
          <p:cNvSpPr txBox="1"/>
          <p:nvPr/>
        </p:nvSpPr>
        <p:spPr>
          <a:xfrm>
            <a:off x="2009404" y="4314089"/>
            <a:ext cx="3470269" cy="375603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l-GR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F8DA63-0F1D-A525-2E32-A2FFED9B4EA4}"/>
              </a:ext>
            </a:extLst>
          </p:cNvPr>
          <p:cNvSpPr txBox="1"/>
          <p:nvPr/>
        </p:nvSpPr>
        <p:spPr>
          <a:xfrm>
            <a:off x="6600958" y="3782847"/>
            <a:ext cx="1672250" cy="375603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l-GR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12DCFA-3B9D-305A-2F9D-6F1422B65C1F}"/>
              </a:ext>
            </a:extLst>
          </p:cNvPr>
          <p:cNvSpPr txBox="1"/>
          <p:nvPr/>
        </p:nvSpPr>
        <p:spPr>
          <a:xfrm>
            <a:off x="6599733" y="4317915"/>
            <a:ext cx="3141843" cy="375603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l-G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DE2654-86E2-636A-FD2D-A42AB2B75002}"/>
              </a:ext>
            </a:extLst>
          </p:cNvPr>
          <p:cNvSpPr txBox="1"/>
          <p:nvPr/>
        </p:nvSpPr>
        <p:spPr>
          <a:xfrm>
            <a:off x="548331" y="990518"/>
            <a:ext cx="63924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Lots of theoretical effort </a:t>
            </a:r>
            <a:r>
              <a:rPr lang="en-US" sz="1900" dirty="0"/>
              <a:t>in understanding the Strong Nuclear Force exists within our community. </a:t>
            </a:r>
            <a:endParaRPr lang="el-GR" sz="1900" dirty="0"/>
          </a:p>
        </p:txBody>
      </p:sp>
    </p:spTree>
    <p:extLst>
      <p:ext uri="{BB962C8B-B14F-4D97-AF65-F5344CB8AC3E}">
        <p14:creationId xmlns:p14="http://schemas.microsoft.com/office/powerpoint/2010/main" val="1599047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BF335-1303-3301-9116-EF648E47B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4A01EFA-752C-D299-2346-7D793B2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5A6135C-B0E0-E0FA-E768-3D25AAE6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12E19918-80C6-80AE-0BB5-F2043B406102}"/>
              </a:ext>
            </a:extLst>
          </p:cNvPr>
          <p:cNvSpPr/>
          <p:nvPr/>
        </p:nvSpPr>
        <p:spPr>
          <a:xfrm>
            <a:off x="6680448" y="359351"/>
            <a:ext cx="3719289" cy="49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Τίτλος 4">
            <a:extLst>
              <a:ext uri="{FF2B5EF4-FFF2-40B4-BE49-F238E27FC236}">
                <a16:creationId xmlns:a16="http://schemas.microsoft.com/office/drawing/2014/main" id="{D27AA01E-BB25-D094-391C-4DF143A0D857}"/>
              </a:ext>
            </a:extLst>
          </p:cNvPr>
          <p:cNvSpPr txBox="1">
            <a:spLocks/>
          </p:cNvSpPr>
          <p:nvPr/>
        </p:nvSpPr>
        <p:spPr>
          <a:xfrm>
            <a:off x="576000" y="207037"/>
            <a:ext cx="11041199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/>
              <a:t>Any questions?</a:t>
            </a:r>
            <a:endParaRPr lang="el-GR" sz="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AF9963-3D58-A7CB-29C6-CA9193D3AD4A}"/>
              </a:ext>
            </a:extLst>
          </p:cNvPr>
          <p:cNvSpPr txBox="1"/>
          <p:nvPr/>
        </p:nvSpPr>
        <p:spPr>
          <a:xfrm>
            <a:off x="432054" y="1159038"/>
            <a:ext cx="566394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How long to form Coulomb crystals?</a:t>
            </a: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    A few s </a:t>
            </a:r>
            <a:r>
              <a:rPr lang="en-US" sz="2000" dirty="0">
                <a:solidFill>
                  <a:srgbClr val="C00000"/>
                </a:solidFill>
              </a:rPr>
              <a:t>(can do better)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What is the temperature?</a:t>
            </a: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    A few 10s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mK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How long do they stay trapped?</a:t>
            </a: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   Hours </a:t>
            </a:r>
            <a:r>
              <a:rPr lang="en-US" sz="2000" dirty="0">
                <a:solidFill>
                  <a:srgbClr val="C00000"/>
                </a:solidFill>
              </a:rPr>
              <a:t>(can do better)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In what pressure?</a:t>
            </a: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   1e-8 mbar </a:t>
            </a:r>
            <a:r>
              <a:rPr lang="en-US" sz="2000" dirty="0">
                <a:solidFill>
                  <a:srgbClr val="C00000"/>
                </a:solidFill>
              </a:rPr>
              <a:t>(for sure can do better)</a:t>
            </a:r>
          </a:p>
          <a:p>
            <a:pPr algn="just"/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With what ion efficiency?</a:t>
            </a: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    Roughly 30% of ions that reach the                                                                                                   decelerator</a:t>
            </a:r>
          </a:p>
        </p:txBody>
      </p:sp>
    </p:spTree>
    <p:extLst>
      <p:ext uri="{BB962C8B-B14F-4D97-AF65-F5344CB8AC3E}">
        <p14:creationId xmlns:p14="http://schemas.microsoft.com/office/powerpoint/2010/main" val="902821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934C4-3D8E-301B-6119-EF54DB743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B791135D-C620-89B9-2F14-403D8B37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E99DFCB-4B2A-B6AE-3E3A-CA8577314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</a:t>
            </a:fld>
            <a:endParaRPr lang="nl-NL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36615CC5-31AF-B20F-A97E-7285ADEF7C42}"/>
              </a:ext>
            </a:extLst>
          </p:cNvPr>
          <p:cNvSpPr/>
          <p:nvPr/>
        </p:nvSpPr>
        <p:spPr>
          <a:xfrm>
            <a:off x="6680448" y="359351"/>
            <a:ext cx="3719289" cy="49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Ορθογώνιο: Στρογγύλεμα γωνιών 149">
            <a:extLst>
              <a:ext uri="{FF2B5EF4-FFF2-40B4-BE49-F238E27FC236}">
                <a16:creationId xmlns:a16="http://schemas.microsoft.com/office/drawing/2014/main" id="{CFF2F3A8-6FA4-1E76-D42E-2F2E9464BDEA}"/>
              </a:ext>
            </a:extLst>
          </p:cNvPr>
          <p:cNvSpPr/>
          <p:nvPr/>
        </p:nvSpPr>
        <p:spPr>
          <a:xfrm>
            <a:off x="647108" y="973439"/>
            <a:ext cx="3323758" cy="31304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Θέση περιεχομένου 1">
            <a:extLst>
              <a:ext uri="{FF2B5EF4-FFF2-40B4-BE49-F238E27FC236}">
                <a16:creationId xmlns:a16="http://schemas.microsoft.com/office/drawing/2014/main" id="{58E29986-3DE8-66B4-0FEF-766E50E48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42" y="944564"/>
            <a:ext cx="3367839" cy="488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Formation of Coulomb crystals:</a:t>
            </a:r>
          </a:p>
          <a:p>
            <a:pPr marL="0" indent="0">
              <a:buNone/>
            </a:pPr>
            <a:endParaRPr lang="en-US" sz="18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3" name="Τίτλος 4">
            <a:extLst>
              <a:ext uri="{FF2B5EF4-FFF2-40B4-BE49-F238E27FC236}">
                <a16:creationId xmlns:a16="http://schemas.microsoft.com/office/drawing/2014/main" id="{3956BC3A-5EC3-4E51-B20C-3779E8F159EB}"/>
              </a:ext>
            </a:extLst>
          </p:cNvPr>
          <p:cNvSpPr txBox="1">
            <a:spLocks/>
          </p:cNvSpPr>
          <p:nvPr/>
        </p:nvSpPr>
        <p:spPr>
          <a:xfrm>
            <a:off x="576001" y="207037"/>
            <a:ext cx="3553238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Measurements</a:t>
            </a:r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34F9F-1325-B08E-1900-86852864C335}"/>
              </a:ext>
            </a:extLst>
          </p:cNvPr>
          <p:cNvSpPr txBox="1"/>
          <p:nvPr/>
        </p:nvSpPr>
        <p:spPr>
          <a:xfrm>
            <a:off x="575998" y="1462329"/>
            <a:ext cx="38405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00" b="1" baseline="30000" dirty="0"/>
              <a:t>86</a:t>
            </a:r>
            <a:r>
              <a:rPr lang="en-US" sz="1900" b="1" dirty="0"/>
              <a:t>Sr fluorescence:</a:t>
            </a:r>
          </a:p>
          <a:p>
            <a:pPr algn="just"/>
            <a:endParaRPr lang="en-US" sz="1900" b="1" dirty="0"/>
          </a:p>
          <a:p>
            <a:pPr algn="just"/>
            <a:r>
              <a:rPr lang="en-US" sz="1900" b="1" dirty="0"/>
              <a:t>Settings:</a:t>
            </a:r>
          </a:p>
          <a:p>
            <a:pPr algn="just"/>
            <a:r>
              <a:rPr lang="en-US" sz="1900" dirty="0"/>
              <a:t>Camera capture rate: 2 fps</a:t>
            </a:r>
          </a:p>
          <a:p>
            <a:pPr algn="just"/>
            <a:r>
              <a:rPr lang="en-US" sz="1900" dirty="0"/>
              <a:t>Exposure time: 300 </a:t>
            </a:r>
            <a:r>
              <a:rPr lang="en-US" sz="1900" dirty="0" err="1"/>
              <a:t>ms</a:t>
            </a:r>
            <a:endParaRPr lang="en-US" sz="1900" dirty="0"/>
          </a:p>
          <a:p>
            <a:pPr algn="just"/>
            <a:endParaRPr lang="en-US" sz="1900" dirty="0"/>
          </a:p>
          <a:p>
            <a:pPr algn="just"/>
            <a:r>
              <a:rPr lang="en-US" sz="1900" baseline="30000" dirty="0"/>
              <a:t>86</a:t>
            </a:r>
            <a:r>
              <a:rPr lang="en-US" sz="1900" dirty="0"/>
              <a:t>Sr &lt; 10% of trapped ions</a:t>
            </a:r>
          </a:p>
          <a:p>
            <a:pPr algn="just"/>
            <a:endParaRPr lang="en-US" sz="1900" dirty="0"/>
          </a:p>
          <a:p>
            <a:pPr algn="just"/>
            <a:r>
              <a:rPr lang="en-US" sz="1900" dirty="0"/>
              <a:t>Yet, it still </a:t>
            </a:r>
            <a:r>
              <a:rPr lang="en-US" sz="1900" b="1" dirty="0"/>
              <a:t>sympathetically</a:t>
            </a:r>
            <a:r>
              <a:rPr lang="en-US" sz="1900" dirty="0"/>
              <a:t> cools </a:t>
            </a:r>
            <a:r>
              <a:rPr lang="en-US" sz="1900" baseline="30000" dirty="0"/>
              <a:t>87,88</a:t>
            </a:r>
            <a:r>
              <a:rPr lang="en-US" sz="1900" dirty="0"/>
              <a:t>Sr!</a:t>
            </a:r>
          </a:p>
          <a:p>
            <a:pPr algn="just"/>
            <a:endParaRPr lang="en-US" dirty="0"/>
          </a:p>
          <a:p>
            <a:endParaRPr lang="en-US" sz="1600" dirty="0"/>
          </a:p>
          <a:p>
            <a:endParaRPr lang="en-US" sz="1600" dirty="0"/>
          </a:p>
          <a:p>
            <a:endParaRPr lang="en-BE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6BF58E-3B28-78A0-F0C6-B9A94AD3CC1C}"/>
              </a:ext>
            </a:extLst>
          </p:cNvPr>
          <p:cNvGrpSpPr/>
          <p:nvPr/>
        </p:nvGrpSpPr>
        <p:grpSpPr>
          <a:xfrm rot="5400000">
            <a:off x="3660851" y="2110951"/>
            <a:ext cx="3522847" cy="1560871"/>
            <a:chOff x="6170397" y="1827441"/>
            <a:chExt cx="5789328" cy="284378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6CB520-04B1-ACE6-F326-39B5B7E58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6170397" y="1827441"/>
              <a:ext cx="5789328" cy="2843784"/>
            </a:xfrm>
            <a:prstGeom prst="rect">
              <a:avLst/>
            </a:prstGeom>
          </p:spPr>
        </p:pic>
        <p:sp>
          <p:nvSpPr>
            <p:cNvPr id="15" name="Arrow: Left-Right 14">
              <a:extLst>
                <a:ext uri="{FF2B5EF4-FFF2-40B4-BE49-F238E27FC236}">
                  <a16:creationId xmlns:a16="http://schemas.microsoft.com/office/drawing/2014/main" id="{F2D8EC1C-D4A9-923F-071F-B94DC1F2A330}"/>
                </a:ext>
              </a:extLst>
            </p:cNvPr>
            <p:cNvSpPr/>
            <p:nvPr/>
          </p:nvSpPr>
          <p:spPr>
            <a:xfrm>
              <a:off x="8216140" y="2116164"/>
              <a:ext cx="2426423" cy="248705"/>
            </a:xfrm>
            <a:prstGeom prst="leftRightArrow">
              <a:avLst>
                <a:gd name="adj1" fmla="val 35296"/>
                <a:gd name="adj2" fmla="val 7205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5CB780E2-F84E-06AF-DA37-139607E80FB0}"/>
              </a:ext>
            </a:extLst>
          </p:cNvPr>
          <p:cNvSpPr/>
          <p:nvPr/>
        </p:nvSpPr>
        <p:spPr>
          <a:xfrm rot="16200000">
            <a:off x="5708989" y="2507984"/>
            <a:ext cx="1570122" cy="1726529"/>
          </a:xfrm>
          <a:prstGeom prst="triangle">
            <a:avLst/>
          </a:prstGeom>
          <a:solidFill>
            <a:srgbClr val="96D9EE">
              <a:alpha val="50196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7" name="86Sr_fluoresence">
            <a:hlinkClick r:id="" action="ppaction://media"/>
            <a:extLst>
              <a:ext uri="{FF2B5EF4-FFF2-40B4-BE49-F238E27FC236}">
                <a16:creationId xmlns:a16="http://schemas.microsoft.com/office/drawing/2014/main" id="{BDAE2235-87B3-D8FC-2C10-CB9A32D4FC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2218" y="673167"/>
            <a:ext cx="4076290" cy="509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6C3B6-DB9D-9A7F-FC0B-BDE25CB44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7D9E9F0-39EA-2AA0-BB60-F0212DEA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33024C6-DBE2-AF05-F45C-BE7297A6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</a:t>
            </a:fld>
            <a:endParaRPr lang="nl-NL"/>
          </a:p>
        </p:txBody>
      </p:sp>
      <p:sp>
        <p:nvSpPr>
          <p:cNvPr id="2" name="Ορθογώνιο: Στρογγύλεμα γωνιών 149">
            <a:extLst>
              <a:ext uri="{FF2B5EF4-FFF2-40B4-BE49-F238E27FC236}">
                <a16:creationId xmlns:a16="http://schemas.microsoft.com/office/drawing/2014/main" id="{1B609BAF-6F46-A76A-5C97-0DD6F1047D38}"/>
              </a:ext>
            </a:extLst>
          </p:cNvPr>
          <p:cNvSpPr/>
          <p:nvPr/>
        </p:nvSpPr>
        <p:spPr>
          <a:xfrm>
            <a:off x="647108" y="973439"/>
            <a:ext cx="3323758" cy="31304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Θέση περιεχομένου 1">
            <a:extLst>
              <a:ext uri="{FF2B5EF4-FFF2-40B4-BE49-F238E27FC236}">
                <a16:creationId xmlns:a16="http://schemas.microsoft.com/office/drawing/2014/main" id="{E0DF782F-25BA-0565-FC18-F69394A00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42" y="944564"/>
            <a:ext cx="3367839" cy="488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Formation of Coulomb crystals:</a:t>
            </a:r>
          </a:p>
          <a:p>
            <a:pPr marL="0" indent="0">
              <a:buNone/>
            </a:pPr>
            <a:endParaRPr lang="en-US" sz="18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3" name="Τίτλος 4">
            <a:extLst>
              <a:ext uri="{FF2B5EF4-FFF2-40B4-BE49-F238E27FC236}">
                <a16:creationId xmlns:a16="http://schemas.microsoft.com/office/drawing/2014/main" id="{0421897F-A3D7-25DD-0304-5A9A4A4DC519}"/>
              </a:ext>
            </a:extLst>
          </p:cNvPr>
          <p:cNvSpPr txBox="1">
            <a:spLocks/>
          </p:cNvSpPr>
          <p:nvPr/>
        </p:nvSpPr>
        <p:spPr>
          <a:xfrm>
            <a:off x="576001" y="207037"/>
            <a:ext cx="3553238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Measurements</a:t>
            </a:r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65B53-A9A4-722B-0039-98B4BB23B851}"/>
              </a:ext>
            </a:extLst>
          </p:cNvPr>
          <p:cNvSpPr txBox="1"/>
          <p:nvPr/>
        </p:nvSpPr>
        <p:spPr>
          <a:xfrm>
            <a:off x="574619" y="1867196"/>
            <a:ext cx="31277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Settings:</a:t>
            </a:r>
          </a:p>
          <a:p>
            <a:r>
              <a:rPr lang="en-US" sz="1900" dirty="0"/>
              <a:t>28s cycle</a:t>
            </a:r>
          </a:p>
          <a:p>
            <a:r>
              <a:rPr lang="en-US" sz="1900" dirty="0"/>
              <a:t>Camera capture rate: 2 fps</a:t>
            </a:r>
          </a:p>
          <a:p>
            <a:r>
              <a:rPr lang="en-US" sz="1900" dirty="0"/>
              <a:t>Exposure time: 500 </a:t>
            </a:r>
            <a:r>
              <a:rPr lang="en-US" sz="1900" dirty="0" err="1"/>
              <a:t>ms</a:t>
            </a:r>
            <a:endParaRPr lang="en-BE" sz="19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0C219F-E40F-FF1D-6D13-43656DDC04C6}"/>
              </a:ext>
            </a:extLst>
          </p:cNvPr>
          <p:cNvGrpSpPr/>
          <p:nvPr/>
        </p:nvGrpSpPr>
        <p:grpSpPr>
          <a:xfrm rot="5400000">
            <a:off x="3660851" y="2110951"/>
            <a:ext cx="3522847" cy="1560871"/>
            <a:chOff x="6170397" y="1827441"/>
            <a:chExt cx="5789328" cy="2843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5A439B-B991-494F-A653-A1D7942E6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6170397" y="1827441"/>
              <a:ext cx="5789328" cy="2843784"/>
            </a:xfrm>
            <a:prstGeom prst="rect">
              <a:avLst/>
            </a:prstGeom>
          </p:spPr>
        </p:pic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1A342759-1E89-21BF-B1A4-AF807370C821}"/>
                </a:ext>
              </a:extLst>
            </p:cNvPr>
            <p:cNvSpPr/>
            <p:nvPr/>
          </p:nvSpPr>
          <p:spPr>
            <a:xfrm>
              <a:off x="8216140" y="2116164"/>
              <a:ext cx="2426423" cy="248705"/>
            </a:xfrm>
            <a:prstGeom prst="leftRightArrow">
              <a:avLst>
                <a:gd name="adj1" fmla="val 35296"/>
                <a:gd name="adj2" fmla="val 7205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0A62D5F6-9D05-7D65-94A8-38801A50EFD3}"/>
              </a:ext>
            </a:extLst>
          </p:cNvPr>
          <p:cNvSpPr/>
          <p:nvPr/>
        </p:nvSpPr>
        <p:spPr>
          <a:xfrm rot="16200000">
            <a:off x="5708989" y="2507984"/>
            <a:ext cx="1570122" cy="1726529"/>
          </a:xfrm>
          <a:prstGeom prst="triangle">
            <a:avLst/>
          </a:prstGeom>
          <a:solidFill>
            <a:srgbClr val="96D9EE">
              <a:alpha val="50196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B82460-07FD-C0DD-7507-5B68302D2C51}"/>
              </a:ext>
            </a:extLst>
          </p:cNvPr>
          <p:cNvSpPr txBox="1"/>
          <p:nvPr/>
        </p:nvSpPr>
        <p:spPr>
          <a:xfrm>
            <a:off x="574619" y="1497864"/>
            <a:ext cx="609760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b="1" baseline="30000" dirty="0"/>
              <a:t>88</a:t>
            </a:r>
            <a:r>
              <a:rPr lang="en-US" sz="1900" b="1" dirty="0"/>
              <a:t>Sr is being cooled</a:t>
            </a:r>
            <a:endParaRPr lang="en-US" sz="1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C2FE4F-1D1A-6405-2704-1441D674CAC4}"/>
              </a:ext>
            </a:extLst>
          </p:cNvPr>
          <p:cNvSpPr txBox="1"/>
          <p:nvPr/>
        </p:nvSpPr>
        <p:spPr>
          <a:xfrm>
            <a:off x="7357315" y="347831"/>
            <a:ext cx="3461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</a:rPr>
              <a:t>Let’s block the cooling lasers!</a:t>
            </a:r>
          </a:p>
        </p:txBody>
      </p:sp>
      <p:pic>
        <p:nvPicPr>
          <p:cNvPr id="7" name="stef_2 (1)">
            <a:hlinkClick r:id="" action="ppaction://media"/>
            <a:extLst>
              <a:ext uri="{FF2B5EF4-FFF2-40B4-BE49-F238E27FC236}">
                <a16:creationId xmlns:a16="http://schemas.microsoft.com/office/drawing/2014/main" id="{C0B749A8-617D-BF5A-F7D9-09869F48A9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3928" y="918428"/>
            <a:ext cx="3093381" cy="482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2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776F8047-49DA-1EDD-538F-2844E6B0D86F}"/>
              </a:ext>
            </a:extLst>
          </p:cNvPr>
          <p:cNvSpPr/>
          <p:nvPr/>
        </p:nvSpPr>
        <p:spPr>
          <a:xfrm>
            <a:off x="576001" y="1203820"/>
            <a:ext cx="2192366" cy="3775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D436A0F6-4C0D-B6B5-EAFE-857326A14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23" y="1211993"/>
            <a:ext cx="2670538" cy="369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Laser spectroscopy:</a:t>
            </a:r>
          </a:p>
          <a:p>
            <a:pPr marL="0" indent="0">
              <a:buNone/>
            </a:pPr>
            <a:endParaRPr lang="en-US" sz="18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8F345C1-B718-4C7D-E417-BAFD2738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D20999A-B803-5468-9B5C-A174C77C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</a:t>
            </a:fld>
            <a:endParaRPr lang="nl-NL"/>
          </a:p>
        </p:txBody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409CDFE9-9AAE-DFBE-BB24-B2BBCABC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7"/>
            <a:ext cx="2455958" cy="791254"/>
          </a:xfrm>
        </p:spPr>
        <p:txBody>
          <a:bodyPr>
            <a:normAutofit/>
          </a:bodyPr>
          <a:lstStyle/>
          <a:p>
            <a:r>
              <a:rPr lang="en-US"/>
              <a:t>Motivation</a:t>
            </a:r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297F9-2AAE-6490-33FC-D7798D4012AD}"/>
              </a:ext>
            </a:extLst>
          </p:cNvPr>
          <p:cNvSpPr txBox="1"/>
          <p:nvPr/>
        </p:nvSpPr>
        <p:spPr>
          <a:xfrm>
            <a:off x="500500" y="1698010"/>
            <a:ext cx="528361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900" dirty="0"/>
              <a:t>Successfully applied to around 1/3 of the 3000 nuclei produced at RIB facilities [1]</a:t>
            </a:r>
            <a:endParaRPr lang="en-US" sz="1900" baseline="30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 algn="just"/>
            <a:r>
              <a:rPr lang="en-US" sz="1900" b="1" dirty="0"/>
              <a:t>However:</a:t>
            </a:r>
          </a:p>
          <a:p>
            <a:pPr algn="just"/>
            <a:r>
              <a:rPr lang="en-US" sz="1900" dirty="0"/>
              <a:t>The ion-laser interaction time is usually &lt; 1 us which: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900" dirty="0"/>
              <a:t>Limits </a:t>
            </a:r>
            <a:r>
              <a:rPr lang="en-US" sz="1900" b="1" dirty="0"/>
              <a:t>sensitivity</a:t>
            </a:r>
            <a:r>
              <a:rPr lang="en-US" sz="1900" dirty="0"/>
              <a:t> due to signal/</a:t>
            </a:r>
            <a:r>
              <a:rPr lang="en-US" sz="1900" dirty="0" err="1"/>
              <a:t>bkg</a:t>
            </a:r>
            <a:r>
              <a:rPr lang="en-US" sz="1900" dirty="0"/>
              <a:t> ratio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900" dirty="0"/>
              <a:t>Requires dipole allowed transitions, which limits the </a:t>
            </a:r>
            <a:r>
              <a:rPr lang="en-US" sz="1900" b="1" dirty="0"/>
              <a:t>precision</a:t>
            </a:r>
            <a:r>
              <a:rPr lang="en-US" sz="1900" dirty="0"/>
              <a:t> at the MHz level</a:t>
            </a:r>
          </a:p>
          <a:p>
            <a:pPr algn="just"/>
            <a:endParaRPr lang="en-US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B8ED3-7E00-6340-BCA7-8EDA1209092E}"/>
              </a:ext>
            </a:extLst>
          </p:cNvPr>
          <p:cNvSpPr txBox="1"/>
          <p:nvPr/>
        </p:nvSpPr>
        <p:spPr>
          <a:xfrm>
            <a:off x="693447" y="6210000"/>
            <a:ext cx="67886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[1] X. Yang et al. Progress in Particle and Nuclear Physics 129 (2023) 104005</a:t>
            </a:r>
          </a:p>
        </p:txBody>
      </p:sp>
      <p:pic>
        <p:nvPicPr>
          <p:cNvPr id="14" name="Picture 13" descr="A diagram of a graph">
            <a:extLst>
              <a:ext uri="{FF2B5EF4-FFF2-40B4-BE49-F238E27FC236}">
                <a16:creationId xmlns:a16="http://schemas.microsoft.com/office/drawing/2014/main" id="{187A0F42-0CA4-5A61-5055-52A4BB39E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890" y="1128743"/>
            <a:ext cx="6391110" cy="43561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EDAD14-CE43-55A3-7765-AB226B7A7838}"/>
              </a:ext>
            </a:extLst>
          </p:cNvPr>
          <p:cNvSpPr txBox="1"/>
          <p:nvPr/>
        </p:nvSpPr>
        <p:spPr>
          <a:xfrm>
            <a:off x="5800890" y="547804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/>
              <a:t>Adapted from [1]</a:t>
            </a:r>
          </a:p>
        </p:txBody>
      </p:sp>
    </p:spTree>
    <p:extLst>
      <p:ext uri="{BB962C8B-B14F-4D97-AF65-F5344CB8AC3E}">
        <p14:creationId xmlns:p14="http://schemas.microsoft.com/office/powerpoint/2010/main" val="1870172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68F3E-4E14-C504-BBF2-FD3504C90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7126558-D77C-9815-D653-FC64F01DF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3BC9BCD-C943-C43E-8AD4-F7320BA1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24</a:t>
            </a:fld>
            <a:endParaRPr lang="nl-NL"/>
          </a:p>
        </p:txBody>
      </p:sp>
      <p:sp>
        <p:nvSpPr>
          <p:cNvPr id="2" name="Ορθογώνιο: Στρογγύλεμα γωνιών 149">
            <a:extLst>
              <a:ext uri="{FF2B5EF4-FFF2-40B4-BE49-F238E27FC236}">
                <a16:creationId xmlns:a16="http://schemas.microsoft.com/office/drawing/2014/main" id="{033275FE-BD4D-2EF8-2921-31ADD4C5D55C}"/>
              </a:ext>
            </a:extLst>
          </p:cNvPr>
          <p:cNvSpPr/>
          <p:nvPr/>
        </p:nvSpPr>
        <p:spPr>
          <a:xfrm>
            <a:off x="647108" y="973438"/>
            <a:ext cx="941061" cy="3478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Θέση περιεχομένου 1">
            <a:extLst>
              <a:ext uri="{FF2B5EF4-FFF2-40B4-BE49-F238E27FC236}">
                <a16:creationId xmlns:a16="http://schemas.microsoft.com/office/drawing/2014/main" id="{22CFAF46-85E0-F845-B2F1-3E0FCB055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43" y="944564"/>
            <a:ext cx="972726" cy="488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Overall: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Τίτλος 4">
            <a:extLst>
              <a:ext uri="{FF2B5EF4-FFF2-40B4-BE49-F238E27FC236}">
                <a16:creationId xmlns:a16="http://schemas.microsoft.com/office/drawing/2014/main" id="{C1F23BAF-E9C8-75F5-13DB-566CC0130CF0}"/>
              </a:ext>
            </a:extLst>
          </p:cNvPr>
          <p:cNvSpPr txBox="1">
            <a:spLocks/>
          </p:cNvSpPr>
          <p:nvPr/>
        </p:nvSpPr>
        <p:spPr>
          <a:xfrm>
            <a:off x="576001" y="207037"/>
            <a:ext cx="3553238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dirty="0"/>
              <a:t>Measurements</a:t>
            </a:r>
            <a:endParaRPr lang="el-GR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75778E-E516-CE7B-97CE-DD59D8AB7628}"/>
              </a:ext>
            </a:extLst>
          </p:cNvPr>
          <p:cNvSpPr txBox="1"/>
          <p:nvPr/>
        </p:nvSpPr>
        <p:spPr>
          <a:xfrm>
            <a:off x="553104" y="1473969"/>
            <a:ext cx="446695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/>
              <a:t>How long to form Coulomb crystals?</a:t>
            </a:r>
          </a:p>
          <a:p>
            <a:r>
              <a:rPr lang="en-US" sz="1900" dirty="0"/>
              <a:t>     A few s </a:t>
            </a:r>
            <a:r>
              <a:rPr lang="en-US" sz="1900" dirty="0">
                <a:solidFill>
                  <a:srgbClr val="C00000"/>
                </a:solidFill>
              </a:rPr>
              <a:t>(can do better)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/>
              <a:t>What is the temperature?</a:t>
            </a:r>
          </a:p>
          <a:p>
            <a:r>
              <a:rPr lang="en-US" sz="1900" dirty="0"/>
              <a:t>     A few 10s </a:t>
            </a:r>
            <a:r>
              <a:rPr lang="en-US" sz="1900" dirty="0" err="1"/>
              <a:t>mK</a:t>
            </a:r>
            <a:endParaRPr lang="en-US" sz="1900" dirty="0"/>
          </a:p>
          <a:p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/>
              <a:t>How long do they stay trapped?</a:t>
            </a:r>
          </a:p>
          <a:p>
            <a:r>
              <a:rPr lang="en-US" sz="1900" dirty="0"/>
              <a:t>     Hours </a:t>
            </a:r>
            <a:r>
              <a:rPr lang="en-US" sz="1900" dirty="0">
                <a:solidFill>
                  <a:srgbClr val="C00000"/>
                </a:solidFill>
              </a:rPr>
              <a:t>(can do better)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/>
              <a:t>In what pressure?</a:t>
            </a:r>
          </a:p>
          <a:p>
            <a:r>
              <a:rPr lang="en-US" sz="1900" dirty="0"/>
              <a:t>     1e-8 mbar </a:t>
            </a:r>
            <a:r>
              <a:rPr lang="en-US" sz="1900" dirty="0">
                <a:solidFill>
                  <a:srgbClr val="C00000"/>
                </a:solidFill>
              </a:rPr>
              <a:t>(for sure can do better)</a:t>
            </a:r>
          </a:p>
          <a:p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/>
              <a:t>With what ion efficiency?</a:t>
            </a:r>
          </a:p>
          <a:p>
            <a:r>
              <a:rPr lang="en-US" sz="1900" dirty="0"/>
              <a:t>      Roughly 30% of ions that reach the                                                                                                   decelerator</a:t>
            </a:r>
          </a:p>
        </p:txBody>
      </p:sp>
    </p:spTree>
    <p:extLst>
      <p:ext uri="{BB962C8B-B14F-4D97-AF65-F5344CB8AC3E}">
        <p14:creationId xmlns:p14="http://schemas.microsoft.com/office/powerpoint/2010/main" val="2481917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B2470-47BA-CE70-5CD9-0807E1403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7E394A02-AE09-0EC1-256D-8E180A1AD7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7F89815-19FD-2696-5F84-2759302AC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15" name="Τίτλος 4">
            <a:extLst>
              <a:ext uri="{FF2B5EF4-FFF2-40B4-BE49-F238E27FC236}">
                <a16:creationId xmlns:a16="http://schemas.microsoft.com/office/drawing/2014/main" id="{F0CF6DF3-00D0-1085-DADC-5CA670FE7B43}"/>
              </a:ext>
            </a:extLst>
          </p:cNvPr>
          <p:cNvSpPr txBox="1">
            <a:spLocks/>
          </p:cNvSpPr>
          <p:nvPr/>
        </p:nvSpPr>
        <p:spPr>
          <a:xfrm>
            <a:off x="576000" y="207037"/>
            <a:ext cx="2742933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Motivation</a:t>
            </a:r>
            <a:endParaRPr lang="el-G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590BDB-1723-551F-CBBD-73C9DB2E67D4}"/>
              </a:ext>
            </a:extLst>
          </p:cNvPr>
          <p:cNvSpPr txBox="1"/>
          <p:nvPr/>
        </p:nvSpPr>
        <p:spPr>
          <a:xfrm>
            <a:off x="474135" y="998291"/>
            <a:ext cx="55594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What can we gain from increased </a:t>
            </a:r>
            <a:r>
              <a:rPr lang="en-US" sz="1900" b="1" dirty="0"/>
              <a:t>precision</a:t>
            </a:r>
            <a:r>
              <a:rPr lang="en-US" sz="1900" dirty="0"/>
              <a:t>?</a:t>
            </a:r>
            <a:endParaRPr lang="en-US" sz="19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739715-EC8F-E097-772D-E51C3EA93010}"/>
              </a:ext>
            </a:extLst>
          </p:cNvPr>
          <p:cNvCxnSpPr>
            <a:cxnSpLocks/>
          </p:cNvCxnSpPr>
          <p:nvPr/>
        </p:nvCxnSpPr>
        <p:spPr>
          <a:xfrm>
            <a:off x="10177203" y="637897"/>
            <a:ext cx="0" cy="53433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319295B-896D-36DA-2B06-D0E67AB4D975}"/>
              </a:ext>
            </a:extLst>
          </p:cNvPr>
          <p:cNvSpPr txBox="1"/>
          <p:nvPr/>
        </p:nvSpPr>
        <p:spPr>
          <a:xfrm>
            <a:off x="9163086" y="80269"/>
            <a:ext cx="2027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Experimental precision</a:t>
            </a:r>
            <a:endParaRPr lang="en-US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CB0205-9C2F-1243-5B14-B775B6D4BA57}"/>
              </a:ext>
            </a:extLst>
          </p:cNvPr>
          <p:cNvSpPr txBox="1"/>
          <p:nvPr/>
        </p:nvSpPr>
        <p:spPr>
          <a:xfrm>
            <a:off x="10181343" y="2147221"/>
            <a:ext cx="793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MHz</a:t>
            </a:r>
            <a:endParaRPr lang="en-US" sz="16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AEC268-7EED-9C73-91D5-F80B1E2FF5BC}"/>
              </a:ext>
            </a:extLst>
          </p:cNvPr>
          <p:cNvSpPr txBox="1"/>
          <p:nvPr/>
        </p:nvSpPr>
        <p:spPr>
          <a:xfrm>
            <a:off x="10178748" y="3634705"/>
            <a:ext cx="793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kHz</a:t>
            </a:r>
            <a:endParaRPr lang="en-US" sz="16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A3E99-B43F-1B48-6CA5-62F47FFAF6EF}"/>
              </a:ext>
            </a:extLst>
          </p:cNvPr>
          <p:cNvSpPr txBox="1"/>
          <p:nvPr/>
        </p:nvSpPr>
        <p:spPr>
          <a:xfrm>
            <a:off x="10164408" y="5106138"/>
            <a:ext cx="793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Hz</a:t>
            </a:r>
            <a:endParaRPr lang="en-US" sz="16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2866B2-22E6-FE44-BEB5-8C2A1DD13B3A}"/>
              </a:ext>
            </a:extLst>
          </p:cNvPr>
          <p:cNvSpPr txBox="1"/>
          <p:nvPr/>
        </p:nvSpPr>
        <p:spPr>
          <a:xfrm>
            <a:off x="10730629" y="1369661"/>
            <a:ext cx="793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B050"/>
                </a:solidFill>
              </a:rPr>
              <a:t>CLS</a:t>
            </a:r>
          </a:p>
          <a:p>
            <a:r>
              <a:rPr lang="en-US" sz="1600">
                <a:solidFill>
                  <a:srgbClr val="00B050"/>
                </a:solidFill>
              </a:rPr>
              <a:t>CRIS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0F27B6-23C7-4DAB-0DD7-E1D53A146A89}"/>
              </a:ext>
            </a:extLst>
          </p:cNvPr>
          <p:cNvSpPr txBox="1"/>
          <p:nvPr/>
        </p:nvSpPr>
        <p:spPr>
          <a:xfrm>
            <a:off x="10730629" y="925407"/>
            <a:ext cx="793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C00000"/>
                </a:solidFill>
              </a:rPr>
              <a:t>RIS</a:t>
            </a:r>
            <a:endParaRPr lang="en-US" sz="1600" b="1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429BCB-AFAC-FD92-AB31-13480F3B411F}"/>
              </a:ext>
            </a:extLst>
          </p:cNvPr>
          <p:cNvSpPr txBox="1"/>
          <p:nvPr/>
        </p:nvSpPr>
        <p:spPr>
          <a:xfrm>
            <a:off x="10189807" y="729992"/>
            <a:ext cx="793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GHz</a:t>
            </a:r>
            <a:endParaRPr lang="en-US" sz="1600" b="1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BD6D3D-D1B5-B50F-C2B7-790CAC33D558}"/>
              </a:ext>
            </a:extLst>
          </p:cNvPr>
          <p:cNvCxnSpPr/>
          <p:nvPr/>
        </p:nvCxnSpPr>
        <p:spPr>
          <a:xfrm>
            <a:off x="11557944" y="664553"/>
            <a:ext cx="0" cy="9432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1582B0-2E70-4704-F498-1D7E45D39509}"/>
              </a:ext>
            </a:extLst>
          </p:cNvPr>
          <p:cNvCxnSpPr>
            <a:cxnSpLocks/>
          </p:cNvCxnSpPr>
          <p:nvPr/>
        </p:nvCxnSpPr>
        <p:spPr>
          <a:xfrm>
            <a:off x="11439410" y="1373273"/>
            <a:ext cx="0" cy="87886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A52EF8B-BBD5-6970-0821-9FC9CD6B6024}"/>
              </a:ext>
            </a:extLst>
          </p:cNvPr>
          <p:cNvCxnSpPr>
            <a:cxnSpLocks/>
          </p:cNvCxnSpPr>
          <p:nvPr/>
        </p:nvCxnSpPr>
        <p:spPr>
          <a:xfrm flipH="1">
            <a:off x="11557944" y="1912647"/>
            <a:ext cx="9406" cy="389548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7DB4FC6-5369-49B4-EBE8-7751624AD514}"/>
              </a:ext>
            </a:extLst>
          </p:cNvPr>
          <p:cNvSpPr txBox="1"/>
          <p:nvPr/>
        </p:nvSpPr>
        <p:spPr>
          <a:xfrm>
            <a:off x="10678155" y="3574387"/>
            <a:ext cx="928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C000"/>
                </a:solidFill>
              </a:rPr>
              <a:t>TRAPS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DFDCF0-C629-FDED-C310-E7A1B7F22FD6}"/>
              </a:ext>
            </a:extLst>
          </p:cNvPr>
          <p:cNvSpPr txBox="1"/>
          <p:nvPr/>
        </p:nvSpPr>
        <p:spPr>
          <a:xfrm>
            <a:off x="7446336" y="1453080"/>
            <a:ext cx="276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EM moments (</a:t>
            </a:r>
            <a:r>
              <a:rPr lang="el-GR"/>
              <a:t>μ,</a:t>
            </a:r>
            <a:r>
              <a:rPr lang="en-US"/>
              <a:t>Q</a:t>
            </a:r>
            <a:r>
              <a:rPr lang="en-US" baseline="-25000"/>
              <a:t>s</a:t>
            </a:r>
            <a:r>
              <a:rPr lang="en-US"/>
              <a:t>)</a:t>
            </a:r>
            <a:endParaRPr lang="en-B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324363-B813-0125-E504-B9CC7AE06A06}"/>
              </a:ext>
            </a:extLst>
          </p:cNvPr>
          <p:cNvSpPr txBox="1"/>
          <p:nvPr/>
        </p:nvSpPr>
        <p:spPr>
          <a:xfrm>
            <a:off x="7446336" y="1754884"/>
            <a:ext cx="276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 radii (</a:t>
            </a:r>
            <a:r>
              <a:rPr lang="el-GR" dirty="0"/>
              <a:t>δ</a:t>
            </a:r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)</a:t>
            </a:r>
            <a:endParaRPr lang="en-B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3C356F-2737-DFB0-1B95-5A0A1E86CE27}"/>
              </a:ext>
            </a:extLst>
          </p:cNvPr>
          <p:cNvSpPr txBox="1"/>
          <p:nvPr/>
        </p:nvSpPr>
        <p:spPr>
          <a:xfrm>
            <a:off x="7467120" y="3718541"/>
            <a:ext cx="276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Higher order radii (</a:t>
            </a:r>
            <a:r>
              <a:rPr lang="el-GR" dirty="0">
                <a:solidFill>
                  <a:srgbClr val="C00000"/>
                </a:solidFill>
              </a:rPr>
              <a:t>δ</a:t>
            </a:r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baseline="30000" dirty="0">
                <a:solidFill>
                  <a:srgbClr val="C00000"/>
                </a:solidFill>
              </a:rPr>
              <a:t>4</a:t>
            </a:r>
            <a:r>
              <a:rPr lang="en-US" dirty="0">
                <a:solidFill>
                  <a:srgbClr val="C00000"/>
                </a:solidFill>
              </a:rPr>
              <a:t>)</a:t>
            </a:r>
            <a:endParaRPr lang="en-BE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2B1702-4632-508F-288C-45D3A7D17D86}"/>
              </a:ext>
            </a:extLst>
          </p:cNvPr>
          <p:cNvSpPr txBox="1"/>
          <p:nvPr/>
        </p:nvSpPr>
        <p:spPr>
          <a:xfrm>
            <a:off x="7467119" y="2975141"/>
            <a:ext cx="276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Higher order EM (</a:t>
            </a:r>
            <a:r>
              <a:rPr lang="el-GR" dirty="0">
                <a:solidFill>
                  <a:srgbClr val="C00000"/>
                </a:solidFill>
              </a:rPr>
              <a:t>Ω</a:t>
            </a:r>
            <a:r>
              <a:rPr lang="en-US" dirty="0">
                <a:solidFill>
                  <a:srgbClr val="C00000"/>
                </a:solidFill>
              </a:rPr>
              <a:t>)</a:t>
            </a:r>
            <a:endParaRPr lang="en-BE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373A90-0C40-B118-ACA8-3A0F99845A2B}"/>
              </a:ext>
            </a:extLst>
          </p:cNvPr>
          <p:cNvSpPr txBox="1"/>
          <p:nvPr/>
        </p:nvSpPr>
        <p:spPr>
          <a:xfrm>
            <a:off x="7467120" y="5387027"/>
            <a:ext cx="276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Beyond Standard Model physics</a:t>
            </a:r>
            <a:endParaRPr lang="en-BE" dirty="0">
              <a:solidFill>
                <a:srgbClr val="C00000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8FA7375-6BCE-466B-4651-BFA86750912E}"/>
              </a:ext>
            </a:extLst>
          </p:cNvPr>
          <p:cNvCxnSpPr>
            <a:cxnSpLocks/>
          </p:cNvCxnSpPr>
          <p:nvPr/>
        </p:nvCxnSpPr>
        <p:spPr>
          <a:xfrm>
            <a:off x="11347220" y="1868442"/>
            <a:ext cx="0" cy="161982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7F4A51D-A705-E4F0-FDCF-207A09357A96}"/>
              </a:ext>
            </a:extLst>
          </p:cNvPr>
          <p:cNvSpPr txBox="1"/>
          <p:nvPr/>
        </p:nvSpPr>
        <p:spPr>
          <a:xfrm>
            <a:off x="10586531" y="2485775"/>
            <a:ext cx="79344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ABMR</a:t>
            </a:r>
            <a:endParaRPr lang="en-US" sz="1600" b="1" dirty="0">
              <a:solidFill>
                <a:srgbClr val="00B0F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0F7313-C643-9A5F-BF14-2D1726ABA631}"/>
              </a:ext>
            </a:extLst>
          </p:cNvPr>
          <p:cNvSpPr txBox="1"/>
          <p:nvPr/>
        </p:nvSpPr>
        <p:spPr>
          <a:xfrm>
            <a:off x="489375" y="1729536"/>
            <a:ext cx="4825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00" dirty="0"/>
              <a:t>To obtain nuclear observables with high precision, one needs: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D2EEB8-C44C-C053-BE88-EF9497B2EABB}"/>
              </a:ext>
            </a:extLst>
          </p:cNvPr>
          <p:cNvSpPr txBox="1"/>
          <p:nvPr/>
        </p:nvSpPr>
        <p:spPr>
          <a:xfrm>
            <a:off x="489375" y="4109615"/>
            <a:ext cx="492759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Objectives: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Decelerate fast (radioactive) 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Capture them in an ion trap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Cool them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/>
              <a:t>Perform spectroscopy with narrow-band lasers and drive narrow transitions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5E4282-8AFD-7745-8927-D8C5A7F126F5}"/>
              </a:ext>
            </a:extLst>
          </p:cNvPr>
          <p:cNvSpPr txBox="1"/>
          <p:nvPr/>
        </p:nvSpPr>
        <p:spPr>
          <a:xfrm>
            <a:off x="474135" y="1435398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/>
              <a:t>Requirements:</a:t>
            </a:r>
            <a:endParaRPr lang="en-BE" sz="1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0F2A31-3954-C0F6-D503-862F00B4F9D4}"/>
              </a:ext>
            </a:extLst>
          </p:cNvPr>
          <p:cNvSpPr txBox="1"/>
          <p:nvPr/>
        </p:nvSpPr>
        <p:spPr>
          <a:xfrm>
            <a:off x="498856" y="2295011"/>
            <a:ext cx="391892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900" dirty="0"/>
              <a:t>Narrow transitions (Hz) like dipole forbidden E2 transitions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83357C-022F-0C00-C4A9-DBDA42CCB690}"/>
              </a:ext>
            </a:extLst>
          </p:cNvPr>
          <p:cNvSpPr txBox="1"/>
          <p:nvPr/>
        </p:nvSpPr>
        <p:spPr>
          <a:xfrm>
            <a:off x="494716" y="3291627"/>
            <a:ext cx="638664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900" dirty="0"/>
              <a:t>Elimination of Doppler broadening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6AA81B-E522-D5BD-FECC-DBCD89879F70}"/>
              </a:ext>
            </a:extLst>
          </p:cNvPr>
          <p:cNvSpPr txBox="1"/>
          <p:nvPr/>
        </p:nvSpPr>
        <p:spPr>
          <a:xfrm>
            <a:off x="492933" y="2935727"/>
            <a:ext cx="6094476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900" dirty="0"/>
              <a:t>Narrow lasers</a:t>
            </a:r>
          </a:p>
        </p:txBody>
      </p:sp>
    </p:spTree>
    <p:extLst>
      <p:ext uri="{BB962C8B-B14F-4D97-AF65-F5344CB8AC3E}">
        <p14:creationId xmlns:p14="http://schemas.microsoft.com/office/powerpoint/2010/main" val="26668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  <p:bldP spid="31" grpId="0"/>
      <p:bldP spid="32" grpId="0"/>
      <p:bldP spid="38" grpId="0"/>
      <p:bldP spid="39" grpId="0"/>
      <p:bldP spid="6" grpId="0"/>
      <p:bldP spid="7" grpId="0"/>
      <p:bldP spid="17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c 10">
            <a:extLst>
              <a:ext uri="{FF2B5EF4-FFF2-40B4-BE49-F238E27FC236}">
                <a16:creationId xmlns:a16="http://schemas.microsoft.com/office/drawing/2014/main" id="{31DFCE20-0442-FA97-5004-7D36111461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6881" y="1115358"/>
            <a:ext cx="2206690" cy="2155736"/>
          </a:xfrm>
          <a:prstGeom prst="arc">
            <a:avLst>
              <a:gd name="adj1" fmla="val 16200000"/>
              <a:gd name="adj2" fmla="val 21438343"/>
            </a:avLst>
          </a:prstGeom>
          <a:solidFill>
            <a:schemeClr val="bg1">
              <a:lumMod val="85000"/>
            </a:schemeClr>
          </a:solidFill>
          <a:ln>
            <a:solidFill>
              <a:srgbClr val="2F4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2F4D5D"/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8F345C1-B718-4C7D-E417-BAFD2738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D20999A-B803-5468-9B5C-A174C77C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33190C-190A-3A0F-FCD6-057662BCA1B4}"/>
              </a:ext>
            </a:extLst>
          </p:cNvPr>
          <p:cNvSpPr txBox="1"/>
          <p:nvPr/>
        </p:nvSpPr>
        <p:spPr>
          <a:xfrm>
            <a:off x="571348" y="1158172"/>
            <a:ext cx="1320629" cy="369332"/>
          </a:xfrm>
          <a:prstGeom prst="rect">
            <a:avLst/>
          </a:prstGeom>
          <a:solidFill>
            <a:srgbClr val="D1CBBD"/>
          </a:solidFill>
        </p:spPr>
        <p:txBody>
          <a:bodyPr wrap="square" rtlCol="0">
            <a:spAutoFit/>
          </a:bodyPr>
          <a:lstStyle/>
          <a:p>
            <a:r>
              <a:rPr lang="en-US"/>
              <a:t>Ion Source</a:t>
            </a:r>
            <a:endParaRPr lang="el-GR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A937209-A432-6E29-8531-F9B2A9056DE4}"/>
              </a:ext>
            </a:extLst>
          </p:cNvPr>
          <p:cNvSpPr txBox="1">
            <a:spLocks/>
          </p:cNvSpPr>
          <p:nvPr/>
        </p:nvSpPr>
        <p:spPr>
          <a:xfrm>
            <a:off x="3806383" y="5828283"/>
            <a:ext cx="242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Segmented ion trap</a:t>
            </a:r>
            <a:endParaRPr lang="el-GR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5B058DE3-DB2F-4C05-517B-096DD22EE37B}"/>
              </a:ext>
            </a:extLst>
          </p:cNvPr>
          <p:cNvSpPr txBox="1">
            <a:spLocks/>
          </p:cNvSpPr>
          <p:nvPr/>
        </p:nvSpPr>
        <p:spPr>
          <a:xfrm>
            <a:off x="1252114" y="2650906"/>
            <a:ext cx="17443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Bunching</a:t>
            </a:r>
            <a:endParaRPr lang="el-GR" sz="1900" dirty="0">
              <a:solidFill>
                <a:srgbClr val="C00000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7C624F7-F902-2DDB-4294-4BBA3F431BCA}"/>
              </a:ext>
            </a:extLst>
          </p:cNvPr>
          <p:cNvSpPr/>
          <p:nvPr/>
        </p:nvSpPr>
        <p:spPr>
          <a:xfrm>
            <a:off x="6680448" y="359351"/>
            <a:ext cx="3719289" cy="49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1A250FC6-DD63-449F-CDFD-3788F9F60DF2}"/>
              </a:ext>
            </a:extLst>
          </p:cNvPr>
          <p:cNvSpPr/>
          <p:nvPr/>
        </p:nvSpPr>
        <p:spPr>
          <a:xfrm>
            <a:off x="554497" y="1143969"/>
            <a:ext cx="1320629" cy="36933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A03330-260A-DFB9-2026-628F98BDB06A}"/>
              </a:ext>
            </a:extLst>
          </p:cNvPr>
          <p:cNvSpPr txBox="1">
            <a:spLocks/>
          </p:cNvSpPr>
          <p:nvPr/>
        </p:nvSpPr>
        <p:spPr>
          <a:xfrm>
            <a:off x="3809468" y="2662030"/>
            <a:ext cx="18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Cooler-buncher</a:t>
            </a:r>
            <a:endParaRPr lang="el-G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3B8854-CAD5-09CA-4682-689972C3A902}"/>
              </a:ext>
            </a:extLst>
          </p:cNvPr>
          <p:cNvSpPr txBox="1">
            <a:spLocks/>
          </p:cNvSpPr>
          <p:nvPr/>
        </p:nvSpPr>
        <p:spPr>
          <a:xfrm>
            <a:off x="1164009" y="5069767"/>
            <a:ext cx="120295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Trapping</a:t>
            </a:r>
            <a:endParaRPr lang="el-GR" sz="1900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CBAE3F-FE76-C3DE-19FD-95403A8CEBA8}"/>
              </a:ext>
            </a:extLst>
          </p:cNvPr>
          <p:cNvSpPr txBox="1">
            <a:spLocks/>
          </p:cNvSpPr>
          <p:nvPr/>
        </p:nvSpPr>
        <p:spPr>
          <a:xfrm>
            <a:off x="1181248" y="4026874"/>
            <a:ext cx="23046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Deceleration</a:t>
            </a:r>
            <a:endParaRPr lang="el-GR" sz="1900" dirty="0">
              <a:solidFill>
                <a:srgbClr val="C00000"/>
              </a:solidFill>
            </a:endParaRPr>
          </a:p>
        </p:txBody>
      </p:sp>
      <p:sp>
        <p:nvSpPr>
          <p:cNvPr id="10" name="Τίτλος 4">
            <a:extLst>
              <a:ext uri="{FF2B5EF4-FFF2-40B4-BE49-F238E27FC236}">
                <a16:creationId xmlns:a16="http://schemas.microsoft.com/office/drawing/2014/main" id="{371140FC-D269-9882-DD84-6BF71C5D2748}"/>
              </a:ext>
            </a:extLst>
          </p:cNvPr>
          <p:cNvSpPr txBox="1">
            <a:spLocks/>
          </p:cNvSpPr>
          <p:nvPr/>
        </p:nvSpPr>
        <p:spPr>
          <a:xfrm>
            <a:off x="576000" y="207037"/>
            <a:ext cx="2742933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Plan</a:t>
            </a:r>
            <a:endParaRPr lang="el-GR"/>
          </a:p>
        </p:txBody>
      </p:sp>
      <p:sp>
        <p:nvSpPr>
          <p:cNvPr id="100" name="Ορθογώνιο 112">
            <a:extLst>
              <a:ext uri="{FF2B5EF4-FFF2-40B4-BE49-F238E27FC236}">
                <a16:creationId xmlns:a16="http://schemas.microsoft.com/office/drawing/2014/main" id="{8D6B39E1-8845-2E33-7C0B-AB44673F8054}"/>
              </a:ext>
            </a:extLst>
          </p:cNvPr>
          <p:cNvSpPr>
            <a:spLocks/>
          </p:cNvSpPr>
          <p:nvPr/>
        </p:nvSpPr>
        <p:spPr>
          <a:xfrm rot="16200000">
            <a:off x="7247623" y="2810659"/>
            <a:ext cx="452058" cy="848617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710211F-A6AD-C230-16ED-F0145C7DD4C5}"/>
              </a:ext>
            </a:extLst>
          </p:cNvPr>
          <p:cNvSpPr>
            <a:spLocks/>
          </p:cNvSpPr>
          <p:nvPr/>
        </p:nvSpPr>
        <p:spPr>
          <a:xfrm rot="16200000">
            <a:off x="6999051" y="3855841"/>
            <a:ext cx="2582044" cy="325120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4ACC9B7-5BE9-E7C4-9256-A921B46B347E}"/>
              </a:ext>
            </a:extLst>
          </p:cNvPr>
          <p:cNvSpPr/>
          <p:nvPr/>
        </p:nvSpPr>
        <p:spPr>
          <a:xfrm rot="16200000">
            <a:off x="8265875" y="3698381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A390C7BE-533B-5367-E22A-4B85D8724B45}"/>
              </a:ext>
            </a:extLst>
          </p:cNvPr>
          <p:cNvSpPr/>
          <p:nvPr/>
        </p:nvSpPr>
        <p:spPr>
          <a:xfrm>
            <a:off x="578968" y="1666156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1210B6E-A309-8E4F-8A9E-5877DE739A02}"/>
              </a:ext>
            </a:extLst>
          </p:cNvPr>
          <p:cNvSpPr txBox="1">
            <a:spLocks/>
          </p:cNvSpPr>
          <p:nvPr/>
        </p:nvSpPr>
        <p:spPr>
          <a:xfrm>
            <a:off x="6610948" y="5046264"/>
            <a:ext cx="165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Doppler laser cooling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3E1B884-D020-5921-7036-96C8DD3FD099}"/>
              </a:ext>
            </a:extLst>
          </p:cNvPr>
          <p:cNvSpPr txBox="1">
            <a:spLocks/>
          </p:cNvSpPr>
          <p:nvPr/>
        </p:nvSpPr>
        <p:spPr>
          <a:xfrm>
            <a:off x="593891" y="1513301"/>
            <a:ext cx="204388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Ions of interest</a:t>
            </a:r>
            <a:endParaRPr lang="el-GR" sz="1900" baseline="30000" dirty="0">
              <a:solidFill>
                <a:srgbClr val="C0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85E6492-12E9-A95D-9D51-7B536EB573CE}"/>
              </a:ext>
            </a:extLst>
          </p:cNvPr>
          <p:cNvSpPr/>
          <p:nvPr/>
        </p:nvSpPr>
        <p:spPr>
          <a:xfrm>
            <a:off x="578967" y="1935605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7D5242-6226-A68E-589B-51FD297629BC}"/>
              </a:ext>
            </a:extLst>
          </p:cNvPr>
          <p:cNvSpPr txBox="1"/>
          <p:nvPr/>
        </p:nvSpPr>
        <p:spPr>
          <a:xfrm>
            <a:off x="604431" y="1773875"/>
            <a:ext cx="165413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srgbClr val="2F4D5D"/>
                </a:solidFill>
              </a:rPr>
              <a:t>Contaminant</a:t>
            </a:r>
            <a:endParaRPr lang="el-GR" sz="1900" dirty="0">
              <a:solidFill>
                <a:srgbClr val="2F4D5D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E26F36C1-BA74-5A0C-FAAB-8DB9F2D02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86420" y="1540394"/>
            <a:ext cx="1295400" cy="1329267"/>
          </a:xfrm>
          <a:prstGeom prst="arc">
            <a:avLst/>
          </a:prstGeom>
          <a:solidFill>
            <a:schemeClr val="bg1"/>
          </a:solidFill>
          <a:ln>
            <a:solidFill>
              <a:srgbClr val="2F4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DAFA1D-7AC9-2D2A-40F5-2DE6539094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19892" y="2118084"/>
            <a:ext cx="1923117" cy="9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Ορθογώνιο 112">
            <a:extLst>
              <a:ext uri="{FF2B5EF4-FFF2-40B4-BE49-F238E27FC236}">
                <a16:creationId xmlns:a16="http://schemas.microsoft.com/office/drawing/2014/main" id="{65643550-5680-1DED-BCA7-2BC4A5595800}"/>
              </a:ext>
            </a:extLst>
          </p:cNvPr>
          <p:cNvSpPr>
            <a:spLocks/>
          </p:cNvSpPr>
          <p:nvPr/>
        </p:nvSpPr>
        <p:spPr>
          <a:xfrm rot="5400000">
            <a:off x="2758801" y="2469013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Ορθογώνιο 112">
            <a:extLst>
              <a:ext uri="{FF2B5EF4-FFF2-40B4-BE49-F238E27FC236}">
                <a16:creationId xmlns:a16="http://schemas.microsoft.com/office/drawing/2014/main" id="{5BC734B7-6C43-E9BE-D583-597654DD39BA}"/>
              </a:ext>
            </a:extLst>
          </p:cNvPr>
          <p:cNvSpPr>
            <a:spLocks/>
          </p:cNvSpPr>
          <p:nvPr/>
        </p:nvSpPr>
        <p:spPr>
          <a:xfrm rot="5400000">
            <a:off x="3576505" y="2474625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Ορθογώνιο 112">
            <a:extLst>
              <a:ext uri="{FF2B5EF4-FFF2-40B4-BE49-F238E27FC236}">
                <a16:creationId xmlns:a16="http://schemas.microsoft.com/office/drawing/2014/main" id="{E3EAE38A-93EC-CB52-2DAD-01F19411C9DE}"/>
              </a:ext>
            </a:extLst>
          </p:cNvPr>
          <p:cNvSpPr>
            <a:spLocks/>
          </p:cNvSpPr>
          <p:nvPr/>
        </p:nvSpPr>
        <p:spPr>
          <a:xfrm rot="5400000">
            <a:off x="2758801" y="2647012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Ορθογώνιο 112">
            <a:extLst>
              <a:ext uri="{FF2B5EF4-FFF2-40B4-BE49-F238E27FC236}">
                <a16:creationId xmlns:a16="http://schemas.microsoft.com/office/drawing/2014/main" id="{138BA9F2-8409-D4CD-DA10-2BF4CE5F62CE}"/>
              </a:ext>
            </a:extLst>
          </p:cNvPr>
          <p:cNvSpPr>
            <a:spLocks/>
          </p:cNvSpPr>
          <p:nvPr/>
        </p:nvSpPr>
        <p:spPr>
          <a:xfrm rot="5400000">
            <a:off x="2758801" y="2811749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Ορθογώνιο 112">
            <a:extLst>
              <a:ext uri="{FF2B5EF4-FFF2-40B4-BE49-F238E27FC236}">
                <a16:creationId xmlns:a16="http://schemas.microsoft.com/office/drawing/2014/main" id="{1D2AF017-8615-FE66-E198-CD63004C74A7}"/>
              </a:ext>
            </a:extLst>
          </p:cNvPr>
          <p:cNvSpPr>
            <a:spLocks/>
          </p:cNvSpPr>
          <p:nvPr/>
        </p:nvSpPr>
        <p:spPr>
          <a:xfrm rot="5400000">
            <a:off x="3576505" y="2647011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Ορθογώνιο 112">
            <a:extLst>
              <a:ext uri="{FF2B5EF4-FFF2-40B4-BE49-F238E27FC236}">
                <a16:creationId xmlns:a16="http://schemas.microsoft.com/office/drawing/2014/main" id="{014C4498-DEF6-F31B-96F5-9908F3F75DC3}"/>
              </a:ext>
            </a:extLst>
          </p:cNvPr>
          <p:cNvSpPr>
            <a:spLocks/>
          </p:cNvSpPr>
          <p:nvPr/>
        </p:nvSpPr>
        <p:spPr>
          <a:xfrm rot="5400000">
            <a:off x="3576690" y="2811431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Ορθογώνιο 112">
            <a:extLst>
              <a:ext uri="{FF2B5EF4-FFF2-40B4-BE49-F238E27FC236}">
                <a16:creationId xmlns:a16="http://schemas.microsoft.com/office/drawing/2014/main" id="{9E28DD88-A414-7E33-7072-17F44CACC435}"/>
              </a:ext>
            </a:extLst>
          </p:cNvPr>
          <p:cNvSpPr>
            <a:spLocks/>
          </p:cNvSpPr>
          <p:nvPr/>
        </p:nvSpPr>
        <p:spPr>
          <a:xfrm rot="5400000">
            <a:off x="3190312" y="3515770"/>
            <a:ext cx="95770" cy="894086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Ορθογώνιο 112">
            <a:extLst>
              <a:ext uri="{FF2B5EF4-FFF2-40B4-BE49-F238E27FC236}">
                <a16:creationId xmlns:a16="http://schemas.microsoft.com/office/drawing/2014/main" id="{2BD66BFD-9331-4FBF-B38D-5FA6B698D917}"/>
              </a:ext>
            </a:extLst>
          </p:cNvPr>
          <p:cNvSpPr>
            <a:spLocks/>
          </p:cNvSpPr>
          <p:nvPr/>
        </p:nvSpPr>
        <p:spPr>
          <a:xfrm rot="5400000">
            <a:off x="3190312" y="3693735"/>
            <a:ext cx="95770" cy="894086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Ορθογώνιο 112">
            <a:extLst>
              <a:ext uri="{FF2B5EF4-FFF2-40B4-BE49-F238E27FC236}">
                <a16:creationId xmlns:a16="http://schemas.microsoft.com/office/drawing/2014/main" id="{7A39DAF1-4F31-DA30-A620-310B5FA52D97}"/>
              </a:ext>
            </a:extLst>
          </p:cNvPr>
          <p:cNvSpPr>
            <a:spLocks/>
          </p:cNvSpPr>
          <p:nvPr/>
        </p:nvSpPr>
        <p:spPr>
          <a:xfrm rot="5400000">
            <a:off x="3190312" y="3886708"/>
            <a:ext cx="95770" cy="894086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Ορθογώνιο 112">
            <a:extLst>
              <a:ext uri="{FF2B5EF4-FFF2-40B4-BE49-F238E27FC236}">
                <a16:creationId xmlns:a16="http://schemas.microsoft.com/office/drawing/2014/main" id="{AFE5B36B-EF45-B5D5-5D70-1C345965D3DA}"/>
              </a:ext>
            </a:extLst>
          </p:cNvPr>
          <p:cNvSpPr>
            <a:spLocks/>
          </p:cNvSpPr>
          <p:nvPr/>
        </p:nvSpPr>
        <p:spPr>
          <a:xfrm rot="5400000">
            <a:off x="3190312" y="4069413"/>
            <a:ext cx="95770" cy="894086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6" name="Ορθογώνιο 112">
            <a:extLst>
              <a:ext uri="{FF2B5EF4-FFF2-40B4-BE49-F238E27FC236}">
                <a16:creationId xmlns:a16="http://schemas.microsoft.com/office/drawing/2014/main" id="{F99493C8-5238-8BD7-3811-D0098016E7B3}"/>
              </a:ext>
            </a:extLst>
          </p:cNvPr>
          <p:cNvSpPr>
            <a:spLocks/>
          </p:cNvSpPr>
          <p:nvPr/>
        </p:nvSpPr>
        <p:spPr>
          <a:xfrm rot="5400000">
            <a:off x="2970272" y="4671177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7" name="Ορθογώνιο 112">
            <a:extLst>
              <a:ext uri="{FF2B5EF4-FFF2-40B4-BE49-F238E27FC236}">
                <a16:creationId xmlns:a16="http://schemas.microsoft.com/office/drawing/2014/main" id="{D638709A-13F4-AACF-32E2-7E4C0C2BF86A}"/>
              </a:ext>
            </a:extLst>
          </p:cNvPr>
          <p:cNvSpPr>
            <a:spLocks/>
          </p:cNvSpPr>
          <p:nvPr/>
        </p:nvSpPr>
        <p:spPr>
          <a:xfrm rot="5400000">
            <a:off x="2970272" y="4827496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8" name="Ορθογώνιο 112">
            <a:extLst>
              <a:ext uri="{FF2B5EF4-FFF2-40B4-BE49-F238E27FC236}">
                <a16:creationId xmlns:a16="http://schemas.microsoft.com/office/drawing/2014/main" id="{C8A81D81-BBF0-8A82-225A-D4CBB63157D0}"/>
              </a:ext>
            </a:extLst>
          </p:cNvPr>
          <p:cNvSpPr>
            <a:spLocks/>
          </p:cNvSpPr>
          <p:nvPr/>
        </p:nvSpPr>
        <p:spPr>
          <a:xfrm rot="5400000">
            <a:off x="2970271" y="4970675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9" name="Ορθογώνιο 112">
            <a:extLst>
              <a:ext uri="{FF2B5EF4-FFF2-40B4-BE49-F238E27FC236}">
                <a16:creationId xmlns:a16="http://schemas.microsoft.com/office/drawing/2014/main" id="{20AB8D66-69F1-C140-4BA7-1142239904C4}"/>
              </a:ext>
            </a:extLst>
          </p:cNvPr>
          <p:cNvSpPr>
            <a:spLocks/>
          </p:cNvSpPr>
          <p:nvPr/>
        </p:nvSpPr>
        <p:spPr>
          <a:xfrm rot="5400000">
            <a:off x="2970272" y="5123076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0" name="Ορθογώνιο 112">
            <a:extLst>
              <a:ext uri="{FF2B5EF4-FFF2-40B4-BE49-F238E27FC236}">
                <a16:creationId xmlns:a16="http://schemas.microsoft.com/office/drawing/2014/main" id="{118B4407-EDFD-E923-1BC1-89E8AD7DC34E}"/>
              </a:ext>
            </a:extLst>
          </p:cNvPr>
          <p:cNvSpPr>
            <a:spLocks/>
          </p:cNvSpPr>
          <p:nvPr/>
        </p:nvSpPr>
        <p:spPr>
          <a:xfrm rot="5400000">
            <a:off x="2970273" y="5255198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1" name="Ορθογώνιο 112">
            <a:extLst>
              <a:ext uri="{FF2B5EF4-FFF2-40B4-BE49-F238E27FC236}">
                <a16:creationId xmlns:a16="http://schemas.microsoft.com/office/drawing/2014/main" id="{C46C8ABA-C560-CFEE-060B-758447F1877A}"/>
              </a:ext>
            </a:extLst>
          </p:cNvPr>
          <p:cNvSpPr>
            <a:spLocks/>
          </p:cNvSpPr>
          <p:nvPr/>
        </p:nvSpPr>
        <p:spPr>
          <a:xfrm rot="5400000">
            <a:off x="2970273" y="5411517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2" name="Ορθογώνιο 112">
            <a:extLst>
              <a:ext uri="{FF2B5EF4-FFF2-40B4-BE49-F238E27FC236}">
                <a16:creationId xmlns:a16="http://schemas.microsoft.com/office/drawing/2014/main" id="{A6D21299-6061-3058-09CA-6D2ACCCF7DAC}"/>
              </a:ext>
            </a:extLst>
          </p:cNvPr>
          <p:cNvSpPr>
            <a:spLocks/>
          </p:cNvSpPr>
          <p:nvPr/>
        </p:nvSpPr>
        <p:spPr>
          <a:xfrm rot="5400000">
            <a:off x="2970272" y="5554696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3" name="Ορθογώνιο 112">
            <a:extLst>
              <a:ext uri="{FF2B5EF4-FFF2-40B4-BE49-F238E27FC236}">
                <a16:creationId xmlns:a16="http://schemas.microsoft.com/office/drawing/2014/main" id="{C84998A3-6269-679F-BA75-9E4501ABCA78}"/>
              </a:ext>
            </a:extLst>
          </p:cNvPr>
          <p:cNvSpPr>
            <a:spLocks/>
          </p:cNvSpPr>
          <p:nvPr/>
        </p:nvSpPr>
        <p:spPr>
          <a:xfrm rot="5400000">
            <a:off x="2970273" y="5707097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5" name="Ορθογώνιο 112">
            <a:extLst>
              <a:ext uri="{FF2B5EF4-FFF2-40B4-BE49-F238E27FC236}">
                <a16:creationId xmlns:a16="http://schemas.microsoft.com/office/drawing/2014/main" id="{BBBDCA5F-C3FA-B761-A442-5984067637CC}"/>
              </a:ext>
            </a:extLst>
          </p:cNvPr>
          <p:cNvSpPr>
            <a:spLocks/>
          </p:cNvSpPr>
          <p:nvPr/>
        </p:nvSpPr>
        <p:spPr>
          <a:xfrm rot="5400000">
            <a:off x="3405924" y="4671178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8" name="Ορθογώνιο 112">
            <a:extLst>
              <a:ext uri="{FF2B5EF4-FFF2-40B4-BE49-F238E27FC236}">
                <a16:creationId xmlns:a16="http://schemas.microsoft.com/office/drawing/2014/main" id="{830AF0D6-5885-11EE-DDD9-27A32F4DAEC8}"/>
              </a:ext>
            </a:extLst>
          </p:cNvPr>
          <p:cNvSpPr>
            <a:spLocks/>
          </p:cNvSpPr>
          <p:nvPr/>
        </p:nvSpPr>
        <p:spPr>
          <a:xfrm rot="5400000">
            <a:off x="3405924" y="4827497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3" name="Ορθογώνιο 112">
            <a:extLst>
              <a:ext uri="{FF2B5EF4-FFF2-40B4-BE49-F238E27FC236}">
                <a16:creationId xmlns:a16="http://schemas.microsoft.com/office/drawing/2014/main" id="{2285BD7E-6B36-1FE4-6127-9F497AE2640E}"/>
              </a:ext>
            </a:extLst>
          </p:cNvPr>
          <p:cNvSpPr>
            <a:spLocks/>
          </p:cNvSpPr>
          <p:nvPr/>
        </p:nvSpPr>
        <p:spPr>
          <a:xfrm rot="5400000">
            <a:off x="3405923" y="4970676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5" name="Ορθογώνιο 112">
            <a:extLst>
              <a:ext uri="{FF2B5EF4-FFF2-40B4-BE49-F238E27FC236}">
                <a16:creationId xmlns:a16="http://schemas.microsoft.com/office/drawing/2014/main" id="{4FEF4109-AFB7-8842-F16E-E29A75BA953F}"/>
              </a:ext>
            </a:extLst>
          </p:cNvPr>
          <p:cNvSpPr>
            <a:spLocks/>
          </p:cNvSpPr>
          <p:nvPr/>
        </p:nvSpPr>
        <p:spPr>
          <a:xfrm rot="5400000">
            <a:off x="3405924" y="5123077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9" name="Ορθογώνιο 112">
            <a:extLst>
              <a:ext uri="{FF2B5EF4-FFF2-40B4-BE49-F238E27FC236}">
                <a16:creationId xmlns:a16="http://schemas.microsoft.com/office/drawing/2014/main" id="{77A05B7D-00FD-B6BA-F46F-83461D9BD254}"/>
              </a:ext>
            </a:extLst>
          </p:cNvPr>
          <p:cNvSpPr>
            <a:spLocks/>
          </p:cNvSpPr>
          <p:nvPr/>
        </p:nvSpPr>
        <p:spPr>
          <a:xfrm rot="5400000">
            <a:off x="3405925" y="5255199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0" name="Ορθογώνιο 112">
            <a:extLst>
              <a:ext uri="{FF2B5EF4-FFF2-40B4-BE49-F238E27FC236}">
                <a16:creationId xmlns:a16="http://schemas.microsoft.com/office/drawing/2014/main" id="{A09BC40E-BA0D-1610-E6D4-A0BE4381A19C}"/>
              </a:ext>
            </a:extLst>
          </p:cNvPr>
          <p:cNvSpPr>
            <a:spLocks/>
          </p:cNvSpPr>
          <p:nvPr/>
        </p:nvSpPr>
        <p:spPr>
          <a:xfrm rot="5400000">
            <a:off x="3405925" y="5411518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1" name="Ορθογώνιο 112">
            <a:extLst>
              <a:ext uri="{FF2B5EF4-FFF2-40B4-BE49-F238E27FC236}">
                <a16:creationId xmlns:a16="http://schemas.microsoft.com/office/drawing/2014/main" id="{035B0181-7599-633B-1376-579C015190AB}"/>
              </a:ext>
            </a:extLst>
          </p:cNvPr>
          <p:cNvSpPr>
            <a:spLocks/>
          </p:cNvSpPr>
          <p:nvPr/>
        </p:nvSpPr>
        <p:spPr>
          <a:xfrm rot="5400000">
            <a:off x="3405924" y="5554697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2" name="Ορθογώνιο 112">
            <a:extLst>
              <a:ext uri="{FF2B5EF4-FFF2-40B4-BE49-F238E27FC236}">
                <a16:creationId xmlns:a16="http://schemas.microsoft.com/office/drawing/2014/main" id="{19EB0B4C-3593-0A25-C804-ACD21877C7CE}"/>
              </a:ext>
            </a:extLst>
          </p:cNvPr>
          <p:cNvSpPr>
            <a:spLocks/>
          </p:cNvSpPr>
          <p:nvPr/>
        </p:nvSpPr>
        <p:spPr>
          <a:xfrm rot="5400000">
            <a:off x="3405925" y="5707098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5" name="Ορθογώνιο 112">
            <a:extLst>
              <a:ext uri="{FF2B5EF4-FFF2-40B4-BE49-F238E27FC236}">
                <a16:creationId xmlns:a16="http://schemas.microsoft.com/office/drawing/2014/main" id="{2F23A7B5-C899-C43E-5415-4FFE16B3CA0D}"/>
              </a:ext>
            </a:extLst>
          </p:cNvPr>
          <p:cNvSpPr>
            <a:spLocks/>
          </p:cNvSpPr>
          <p:nvPr/>
        </p:nvSpPr>
        <p:spPr>
          <a:xfrm rot="5400000">
            <a:off x="3583734" y="2995248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6" name="Ορθογώνιο 112">
            <a:extLst>
              <a:ext uri="{FF2B5EF4-FFF2-40B4-BE49-F238E27FC236}">
                <a16:creationId xmlns:a16="http://schemas.microsoft.com/office/drawing/2014/main" id="{FE97BA3D-6F7B-84A9-F291-0BD3F3AB0180}"/>
              </a:ext>
            </a:extLst>
          </p:cNvPr>
          <p:cNvSpPr>
            <a:spLocks/>
          </p:cNvSpPr>
          <p:nvPr/>
        </p:nvSpPr>
        <p:spPr>
          <a:xfrm rot="5400000">
            <a:off x="2759171" y="2972980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B38620EE-E5BD-5B3D-0364-476B746FC6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62239" y="2874519"/>
            <a:ext cx="100543" cy="16779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7E1E4CD-EB56-EF65-4CF5-0A92F5F4467C}"/>
              </a:ext>
            </a:extLst>
          </p:cNvPr>
          <p:cNvSpPr/>
          <p:nvPr/>
        </p:nvSpPr>
        <p:spPr>
          <a:xfrm>
            <a:off x="3071559" y="2858069"/>
            <a:ext cx="281901" cy="77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55A29B6-4ECF-5160-75BB-FEDD876F7B8B}"/>
              </a:ext>
            </a:extLst>
          </p:cNvPr>
          <p:cNvSpPr/>
          <p:nvPr/>
        </p:nvSpPr>
        <p:spPr>
          <a:xfrm>
            <a:off x="1942592" y="1226660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4B92423-A8FC-C5ED-B668-CC0928931685}"/>
              </a:ext>
            </a:extLst>
          </p:cNvPr>
          <p:cNvSpPr/>
          <p:nvPr/>
        </p:nvSpPr>
        <p:spPr>
          <a:xfrm>
            <a:off x="1928522" y="1307464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9534083-4032-2C93-ECF1-BF038E35FD6C}"/>
              </a:ext>
            </a:extLst>
          </p:cNvPr>
          <p:cNvSpPr/>
          <p:nvPr/>
        </p:nvSpPr>
        <p:spPr>
          <a:xfrm>
            <a:off x="2035215" y="1340284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3CD3C83-A906-95C7-9C47-E1B00C1D9C4C}"/>
              </a:ext>
            </a:extLst>
          </p:cNvPr>
          <p:cNvSpPr/>
          <p:nvPr/>
        </p:nvSpPr>
        <p:spPr>
          <a:xfrm>
            <a:off x="1998769" y="1280818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D0CE2F4-BDD2-8CED-C3B9-C7A344EA178B}"/>
              </a:ext>
            </a:extLst>
          </p:cNvPr>
          <p:cNvSpPr/>
          <p:nvPr/>
        </p:nvSpPr>
        <p:spPr>
          <a:xfrm>
            <a:off x="2044488" y="1220587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EB285AB-7F78-5799-C4FA-6F8C0D56E76E}"/>
              </a:ext>
            </a:extLst>
          </p:cNvPr>
          <p:cNvSpPr/>
          <p:nvPr/>
        </p:nvSpPr>
        <p:spPr>
          <a:xfrm>
            <a:off x="3177638" y="2974519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2B9AABB-1D69-FB7C-D4E3-E1FD938C3C57}"/>
              </a:ext>
            </a:extLst>
          </p:cNvPr>
          <p:cNvSpPr/>
          <p:nvPr/>
        </p:nvSpPr>
        <p:spPr>
          <a:xfrm>
            <a:off x="3199268" y="2971588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FE2B0F0-E591-B770-8686-6C430B2CB2CD}"/>
              </a:ext>
            </a:extLst>
          </p:cNvPr>
          <p:cNvSpPr/>
          <p:nvPr/>
        </p:nvSpPr>
        <p:spPr>
          <a:xfrm>
            <a:off x="3187032" y="2952606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" name="Ορθογώνιο 112">
            <a:extLst>
              <a:ext uri="{FF2B5EF4-FFF2-40B4-BE49-F238E27FC236}">
                <a16:creationId xmlns:a16="http://schemas.microsoft.com/office/drawing/2014/main" id="{FCC3FF5A-4092-5C15-08BD-10C46814CC79}"/>
              </a:ext>
            </a:extLst>
          </p:cNvPr>
          <p:cNvSpPr>
            <a:spLocks/>
          </p:cNvSpPr>
          <p:nvPr/>
        </p:nvSpPr>
        <p:spPr>
          <a:xfrm rot="16200000">
            <a:off x="7247623" y="3702164"/>
            <a:ext cx="452058" cy="848617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1" name="Ορθογώνιο 112">
            <a:extLst>
              <a:ext uri="{FF2B5EF4-FFF2-40B4-BE49-F238E27FC236}">
                <a16:creationId xmlns:a16="http://schemas.microsoft.com/office/drawing/2014/main" id="{60D02E46-B48D-FEA8-921F-AF13F1835E1B}"/>
              </a:ext>
            </a:extLst>
          </p:cNvPr>
          <p:cNvSpPr>
            <a:spLocks/>
          </p:cNvSpPr>
          <p:nvPr/>
        </p:nvSpPr>
        <p:spPr>
          <a:xfrm rot="16200000">
            <a:off x="8858436" y="2799834"/>
            <a:ext cx="452058" cy="848617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2" name="Ορθογώνιο 112">
            <a:extLst>
              <a:ext uri="{FF2B5EF4-FFF2-40B4-BE49-F238E27FC236}">
                <a16:creationId xmlns:a16="http://schemas.microsoft.com/office/drawing/2014/main" id="{7AA12D64-3291-101E-9C0C-A88C5550BC3E}"/>
              </a:ext>
            </a:extLst>
          </p:cNvPr>
          <p:cNvSpPr>
            <a:spLocks/>
          </p:cNvSpPr>
          <p:nvPr/>
        </p:nvSpPr>
        <p:spPr>
          <a:xfrm rot="16200000">
            <a:off x="8880465" y="3741051"/>
            <a:ext cx="452058" cy="848617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E9AF80E-8520-B2B2-AEC5-411BA12D110D}"/>
              </a:ext>
            </a:extLst>
          </p:cNvPr>
          <p:cNvSpPr>
            <a:spLocks/>
          </p:cNvSpPr>
          <p:nvPr/>
        </p:nvSpPr>
        <p:spPr>
          <a:xfrm>
            <a:off x="6820120" y="3584967"/>
            <a:ext cx="2891509" cy="214694"/>
          </a:xfrm>
          <a:prstGeom prst="rect">
            <a:avLst/>
          </a:prstGeom>
          <a:solidFill>
            <a:schemeClr val="accent5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1AF3808-577D-48CE-6435-953E5DB0AB11}"/>
              </a:ext>
            </a:extLst>
          </p:cNvPr>
          <p:cNvSpPr txBox="1">
            <a:spLocks/>
          </p:cNvSpPr>
          <p:nvPr/>
        </p:nvSpPr>
        <p:spPr>
          <a:xfrm>
            <a:off x="5621875" y="3787959"/>
            <a:ext cx="197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Spectroscopy </a:t>
            </a:r>
          </a:p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laser</a:t>
            </a:r>
            <a:endParaRPr lang="el-GR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6BE150D-96E8-B7A8-CABE-F4D220C4770D}"/>
              </a:ext>
            </a:extLst>
          </p:cNvPr>
          <p:cNvSpPr txBox="1">
            <a:spLocks/>
          </p:cNvSpPr>
          <p:nvPr/>
        </p:nvSpPr>
        <p:spPr>
          <a:xfrm>
            <a:off x="9754884" y="3325902"/>
            <a:ext cx="860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PMT</a:t>
            </a:r>
            <a:endParaRPr lang="el-GR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7" name="Ορθογώνιο 16">
            <a:extLst>
              <a:ext uri="{FF2B5EF4-FFF2-40B4-BE49-F238E27FC236}">
                <a16:creationId xmlns:a16="http://schemas.microsoft.com/office/drawing/2014/main" id="{A4E7A0D3-9A58-2F4C-FDCA-CE4774E6F724}"/>
              </a:ext>
            </a:extLst>
          </p:cNvPr>
          <p:cNvSpPr/>
          <p:nvPr/>
        </p:nvSpPr>
        <p:spPr>
          <a:xfrm>
            <a:off x="9871560" y="3310513"/>
            <a:ext cx="619978" cy="33855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Ορθογώνιο 16">
            <a:extLst>
              <a:ext uri="{FF2B5EF4-FFF2-40B4-BE49-F238E27FC236}">
                <a16:creationId xmlns:a16="http://schemas.microsoft.com/office/drawing/2014/main" id="{71B90EB7-AD51-5CF0-02C2-0EA06BA402E6}"/>
              </a:ext>
            </a:extLst>
          </p:cNvPr>
          <p:cNvSpPr/>
          <p:nvPr/>
        </p:nvSpPr>
        <p:spPr>
          <a:xfrm>
            <a:off x="9876031" y="3751346"/>
            <a:ext cx="1050625" cy="33855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BFA1E8-A834-ED87-4312-849A3DCE9FCB}"/>
              </a:ext>
            </a:extLst>
          </p:cNvPr>
          <p:cNvSpPr txBox="1"/>
          <p:nvPr/>
        </p:nvSpPr>
        <p:spPr>
          <a:xfrm>
            <a:off x="9860906" y="3764819"/>
            <a:ext cx="1050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2">
                    <a:lumMod val="10000"/>
                  </a:schemeClr>
                </a:solidFill>
              </a:rPr>
              <a:t>CAMERA</a:t>
            </a:r>
            <a:endParaRPr lang="en-BE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918766-EE72-AE79-938D-1D46159D9932}"/>
              </a:ext>
            </a:extLst>
          </p:cNvPr>
          <p:cNvSpPr txBox="1">
            <a:spLocks/>
          </p:cNvSpPr>
          <p:nvPr/>
        </p:nvSpPr>
        <p:spPr>
          <a:xfrm>
            <a:off x="3651137" y="3496925"/>
            <a:ext cx="23046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10s of keV</a:t>
            </a:r>
            <a:endParaRPr lang="el-GR" sz="15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E1860C-8C68-1DF9-C9A5-3538E489116B}"/>
              </a:ext>
            </a:extLst>
          </p:cNvPr>
          <p:cNvSpPr txBox="1">
            <a:spLocks/>
          </p:cNvSpPr>
          <p:nvPr/>
        </p:nvSpPr>
        <p:spPr>
          <a:xfrm>
            <a:off x="3712179" y="4491068"/>
            <a:ext cx="23046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Few eV</a:t>
            </a:r>
            <a:endParaRPr lang="el-GR" sz="1500" dirty="0">
              <a:solidFill>
                <a:srgbClr val="C00000"/>
              </a:solidFill>
            </a:endParaRPr>
          </a:p>
        </p:txBody>
      </p:sp>
      <p:pic>
        <p:nvPicPr>
          <p:cNvPr id="14" name="Εικόνα 168" descr="Εικόνα που περιέχει clipart, κολοκύθα, Χάλογουιν&#10;&#10;Περιγραφή που δημιουργήθηκε αυτόματα">
            <a:extLst>
              <a:ext uri="{FF2B5EF4-FFF2-40B4-BE49-F238E27FC236}">
                <a16:creationId xmlns:a16="http://schemas.microsoft.com/office/drawing/2014/main" id="{D74F3F1E-4A3F-3662-841D-A2803064D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937" y="3460997"/>
            <a:ext cx="366482" cy="4380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849515-5D9E-FC3C-CA20-74EBC5866431}"/>
              </a:ext>
            </a:extLst>
          </p:cNvPr>
          <p:cNvSpPr txBox="1">
            <a:spLocks/>
          </p:cNvSpPr>
          <p:nvPr/>
        </p:nvSpPr>
        <p:spPr>
          <a:xfrm>
            <a:off x="6321342" y="3538425"/>
            <a:ext cx="2304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few eV ~ 1000s of K</a:t>
            </a:r>
            <a:endParaRPr lang="el-GR" sz="1400" dirty="0">
              <a:solidFill>
                <a:srgbClr val="C0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207FB2-A51C-DEEC-27FE-B6D086B83C3B}"/>
              </a:ext>
            </a:extLst>
          </p:cNvPr>
          <p:cNvCxnSpPr>
            <a:cxnSpLocks/>
          </p:cNvCxnSpPr>
          <p:nvPr/>
        </p:nvCxnSpPr>
        <p:spPr>
          <a:xfrm flipV="1">
            <a:off x="3931350" y="2691662"/>
            <a:ext cx="2474530" cy="2747437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62293B-4DAA-9CB3-DEAD-FD9CFF6FB444}"/>
              </a:ext>
            </a:extLst>
          </p:cNvPr>
          <p:cNvCxnSpPr>
            <a:cxnSpLocks/>
          </p:cNvCxnSpPr>
          <p:nvPr/>
        </p:nvCxnSpPr>
        <p:spPr>
          <a:xfrm flipV="1">
            <a:off x="3973327" y="4491068"/>
            <a:ext cx="2495206" cy="132483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BE3550F-F66C-934D-227D-C038A4619D15}"/>
              </a:ext>
            </a:extLst>
          </p:cNvPr>
          <p:cNvSpPr txBox="1"/>
          <p:nvPr/>
        </p:nvSpPr>
        <p:spPr>
          <a:xfrm>
            <a:off x="8449540" y="4455956"/>
            <a:ext cx="4114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Buffer gas cooling: </a:t>
            </a:r>
            <a:r>
              <a:rPr lang="en-US" sz="1700" b="1" dirty="0"/>
              <a:t>300K</a:t>
            </a:r>
            <a:r>
              <a:rPr lang="en-US" sz="1700" dirty="0"/>
              <a:t> -&gt; </a:t>
            </a:r>
            <a:r>
              <a:rPr lang="en-US" sz="1700" b="1" dirty="0">
                <a:solidFill>
                  <a:srgbClr val="C00000"/>
                </a:solidFill>
              </a:rPr>
              <a:t>hot</a:t>
            </a:r>
          </a:p>
          <a:p>
            <a:r>
              <a:rPr lang="en-US" sz="1700" dirty="0"/>
              <a:t>Cryogenic buffer gas: </a:t>
            </a:r>
            <a:r>
              <a:rPr lang="en-US" sz="1700" b="1" dirty="0"/>
              <a:t>few K </a:t>
            </a:r>
            <a:r>
              <a:rPr lang="en-US" sz="1700" dirty="0"/>
              <a:t>-&gt; </a:t>
            </a:r>
            <a:r>
              <a:rPr lang="en-US" sz="1700" b="1" dirty="0">
                <a:solidFill>
                  <a:srgbClr val="C00000"/>
                </a:solidFill>
              </a:rPr>
              <a:t>hot</a:t>
            </a:r>
            <a:endParaRPr lang="en-BE" sz="1700" b="1" dirty="0">
              <a:solidFill>
                <a:srgbClr val="C00000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C7D0E8A-B339-12DB-46BB-076787954FC0}"/>
              </a:ext>
            </a:extLst>
          </p:cNvPr>
          <p:cNvSpPr/>
          <p:nvPr/>
        </p:nvSpPr>
        <p:spPr>
          <a:xfrm>
            <a:off x="6405880" y="2322873"/>
            <a:ext cx="3759200" cy="3139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1366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5052 4.07407E-6 C 0.07291 4.07407E-6 0.10104 0.06898 0.10104 0.12523 L 0.10104 0.2504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125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05104 -1.48148E-6 C 0.07382 -1.48148E-6 0.10221 0.0669 0.10221 0.1213 L 0.10221 0.2428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121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04792 -1.11111E-6 C 0.06927 -1.11111E-6 0.09596 0.06551 0.09596 0.11898 L 0.09596 0.238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1189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03932 3.7037E-6 C 0.0569 3.7037E-6 0.07877 0.02916 0.07877 0.05301 L 0.07877 0.10601 " pathEditMode="relative" rAng="0" ptsTypes="AAAA">
                                      <p:cBhvr>
                                        <p:cTn id="1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77556E-17 L 0.0474 2.77556E-17 C 0.06849 2.77556E-17 0.09492 0.06921 0.09492 0.12569 L 0.09492 0.25139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125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33333" decel="6666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00182 0.37338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865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33333" decel="6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0.00091 0.37431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870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33333" decel="6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16 L 0.00078 0.37523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23 L 0.00052 -2.59259E-6 C 0.00078 -0.00254 0.00078 -0.00486 0.0013 -0.00671 C 0.00156 -0.0081 0.00325 -0.01157 0.00403 -0.0125 C 0.00456 -0.01319 0.00508 -0.01365 0.00573 -0.01412 C 0.00742 -0.01759 0.00911 -0.0206 0.01041 -0.0243 C 0.01107 -0.02615 0.01224 -0.02986 0.01224 -0.02963 C 0.01302 -0.03588 0.01341 -0.03588 0.01237 -0.04352 C 0.01198 -0.04583 0.01133 -0.04791 0.01081 -0.05 C 0.01054 -0.05092 0.01041 -0.05162 0.01015 -0.05231 C 0.00989 -0.05301 0.00963 -0.05324 0.00937 -0.0537 C 0.00911 -0.05416 0.00898 -0.05463 0.00885 -0.05486 C 0.00859 -0.05532 0.00833 -0.05532 0.00807 -0.05555 C 0.00742 -0.05625 0.0069 -0.05717 0.00625 -0.05764 C 0.00442 -0.05949 0.00482 -0.05879 0.00364 -0.05926 C -0.00065 -0.06111 0.00169 -0.06041 -0.00104 -0.06111 C -0.00196 -0.06111 -0.00274 -0.06134 -0.00352 -0.06065 C -0.0043 -0.06018 -0.00469 -0.05903 -0.00521 -0.0581 L -0.00599 -0.05694 C -0.00651 -0.05555 -0.00768 -0.05254 -0.00768 -0.05046 C -0.00794 -0.04629 -0.00729 -0.04467 -0.00677 -0.04051 L -0.00625 -0.03634 C -0.00573 -0.02662 -0.00651 -0.03565 -0.00547 -0.02916 C -0.00547 -0.0287 -0.00547 -0.02801 -0.00534 -0.02731 C -0.00521 -0.02569 -0.00508 -0.0243 -0.00495 -0.02245 C -0.00495 -0.02129 -0.00482 -0.0199 -0.00469 -0.01852 C -0.0043 -0.01435 -0.00352 -0.01088 -0.00235 -0.00671 C -0.00209 -0.00578 -0.00183 -0.00463 -0.00143 -0.00347 C -0.00117 -0.00278 -0.00065 -0.00185 -0.00026 -0.00092 C 0.00521 0.01181 -0.00169 -0.00393 0.0026 0.00648 C 0.00286 0.00718 0.00338 0.0081 0.00377 0.00903 C 0.0056 0.01366 0.00534 0.01366 0.00716 0.0176 C 0.00989 0.02315 0.00651 0.01435 0.01081 0.02547 C 0.0112 0.02639 0.01159 0.02732 0.01198 0.02847 C 0.01224 0.0294 0.01237 0.03056 0.01263 0.03172 C 0.01276 0.03264 0.01276 0.03334 0.01289 0.03449 C 0.01302 0.03565 0.01302 0.03704 0.01315 0.03843 C 0.01328 0.03959 0.01354 0.04074 0.0138 0.04213 C 0.0138 0.04306 0.0138 0.04422 0.01393 0.04537 C 0.01406 0.04722 0.01445 0.04676 0.01354 0.04977 C 0.01328 0.05023 0.01289 0.05023 0.01263 0.0507 C 0.01198 0.05139 0.01146 0.05232 0.01094 0.05301 C 0.01015 0.05371 0.00976 0.05371 0.00898 0.05417 C 0.00716 0.05347 0.00534 0.05324 0.00351 0.05255 C 0.00221 0.05185 -0.00039 0.05047 -0.00183 0.04931 C -0.00339 0.04792 -0.00625 0.0456 -0.00781 0.04352 C -0.00821 0.04283 -0.0086 0.04213 -0.00886 0.04167 C -0.0099 0.0375 -0.01055 0.03565 -0.01055 0.03056 C -0.01068 0.02662 -0.01029 0.02292 -0.01003 0.01922 C -0.01003 0.01806 -0.01003 0.0169 -0.00977 0.01597 C -0.00951 0.0132 -0.00899 0.01135 -0.00808 0.00903 C -0.00781 0.00787 -0.00703 0.00672 -0.00651 0.00625 C -0.00612 0.00556 -0.00573 0.0051 -0.00521 0.00463 C -0.00495 0.00417 -0.00482 0.00347 -0.00443 0.00324 C -0.00352 0.00162 -0.00261 0.00023 -0.00156 -0.00092 C 0.00156 -0.00509 0.0013 -0.0044 0.00338 -0.0081 C 0.00547 -0.01203 0.00338 -0.00833 0.00482 -0.01134 C 0.00508 -0.01227 0.00547 -0.01273 0.00586 -0.01342 C 0.00742 -0.01713 0.00755 -0.01736 0.00872 -0.02037 C 0.00885 -0.02106 0.00911 -0.02153 0.00924 -0.02199 C 0.00937 -0.02291 0.00963 -0.02361 0.00976 -0.0243 C 0.01081 -0.03009 0.01067 -0.0294 0.01133 -0.03356 C 0.0112 -0.03634 0.01133 -0.03912 0.01094 -0.04143 C 0.01054 -0.04398 0.00976 -0.04629 0.00898 -0.04838 C 0.0082 -0.05046 0.00729 -0.05324 0.00612 -0.05463 C 0.00442 -0.05694 0.00599 -0.05509 0.00403 -0.05648 C 0.00312 -0.05717 0.00234 -0.0581 0.00156 -0.05856 C 0.00117 -0.05879 0.00078 -0.05926 0.00052 -0.05926 C -0.00013 -0.05949 -0.00078 -0.05949 -0.0013 -0.05949 C -0.00209 -0.05926 -0.00287 -0.05903 -0.00352 -0.05833 C -0.00443 -0.05787 -0.00495 -0.05648 -0.00534 -0.05509 C -0.00547 -0.04745 -0.0056 -0.03981 -0.00547 -0.03194 C -0.00547 -0.025 -0.00534 -0.01805 -0.00508 -0.01111 C -0.00508 -0.00995 -0.00482 -0.00856 -0.00456 -0.00717 C -0.00365 -0.00301 -0.00352 -0.00393 -0.00222 -0.00069 C -0.00143 0.00116 -0.00078 0.00301 2.29167E-6 0.0051 C 0.00026 0.00556 0.00039 0.00648 0.00078 0.00718 C 0.00182 0.00926 0.00299 0.01158 0.00416 0.01366 C 0.00534 0.01551 0.00664 0.01736 0.00768 0.01968 C 0.00872 0.02199 0.01015 0.02408 0.01094 0.02709 C 0.01133 0.02847 0.01159 0.02986 0.01211 0.03125 C 0.01237 0.03195 0.01276 0.03241 0.01302 0.03334 C 0.01315 0.03357 0.01341 0.03426 0.01354 0.03472 C 0.01211 0.04792 0.01406 0.02824 0.01276 0.05093 C 0.01276 0.05116 0.0125 0.05093 0.01237 0.05116 C 0.01172 0.05139 0.01094 0.05162 0.01028 0.05185 C 0.00781 0.05232 0.00442 0.05255 0.00234 0.05301 L -0.00183 0.05579 C -0.00235 0.05602 -0.00274 0.05648 -0.00313 0.05672 C -0.00469 0.05718 -0.00404 0.05695 -0.00495 0.05741 C -0.00547 0.05672 -0.00586 0.05625 -0.00625 0.05579 C -0.00729 0.05417 -0.00781 0.05255 -0.00834 0.0507 C -0.00873 0.04954 -0.00912 0.04815 -0.00938 0.04722 C -0.01003 0.04514 -0.01068 0.04422 -0.01107 0.04236 C -0.01159 0.04005 -0.01172 0.03889 -0.01185 0.03681 C -0.01172 0.03449 -0.01185 0.03241 -0.01146 0.03033 C -0.0112 0.02847 -0.01068 0.02685 -0.01016 0.02523 C -0.00912 0.0213 -0.00821 0.01736 -0.0069 0.01366 C -0.00651 0.01227 -0.00599 0.01088 -0.0056 0.00972 C -0.00508 0.00764 -0.00521 0.00602 -0.00443 0.00417 C -0.00404 0.00278 -0.00352 0.00185 -0.00287 0.00093 C -0.00196 -0.00069 -0.00078 -0.00139 0.00013 -0.00278 C 0.00026 -0.00301 0.00039 -0.00347 0.00052 -0.00347 C 0.00156 -0.00509 0.0013 -0.00463 0.00247 -0.00578 C 0.00377 -0.0074 0.00234 -0.00625 0.0039 -0.00764 C 0.00429 -0.0081 0.00469 -0.00833 0.00508 -0.00879 C 0.00534 -0.00926 0.0056 -0.00995 0.00586 -0.01018 C 0.00625 -0.01088 0.00664 -0.01157 0.00703 -0.01203 C 0.00729 -0.01319 0.00755 -0.01412 0.00794 -0.01504 C 0.00911 -0.01852 0.0095 -0.01921 0.01028 -0.02291 C 0.01054 -0.02453 0.01067 -0.02615 0.01094 -0.02778 C 0.01107 -0.03333 0.01133 -0.03472 0.01054 -0.04166 C 0.01028 -0.04398 0.00872 -0.04977 0.00807 -0.05185 C 0.00742 -0.05393 0.00677 -0.05602 0.00599 -0.05764 C 0.00573 -0.05833 0.00534 -0.05879 0.00508 -0.05903 C 0.00482 -0.05949 0.00456 -0.05972 0.00442 -0.05972 C 0.00338 -0.06088 0.00364 -0.06065 0.00286 -0.06088 C 0.00208 -0.06088 0.0013 -0.06065 0.00052 -0.06041 C 0.00013 -0.06041 -0.00013 -0.06018 -0.00039 -0.05995 C -0.00078 -0.05995 -0.00117 -0.05972 -0.00143 -0.05949 C -0.00196 -0.05926 -0.00274 -0.05879 -0.00313 -0.0581 C -0.00352 -0.05764 -0.00378 -0.05717 -0.00404 -0.05648 C -0.00417 -0.05602 -0.00443 -0.05578 -0.00443 -0.05509 C -0.00495 -0.05208 -0.00495 -0.05092 -0.00495 -0.04745 C -0.00495 -0.03611 -0.00495 -0.02477 -0.00482 -0.01319 C -0.00482 -0.0118 -0.00482 -0.01018 -0.00469 -0.00856 C -0.00469 -0.00833 -0.00469 -0.00787 -0.00456 -0.0074 C -0.00443 -0.00694 -0.00417 -0.00671 -0.00391 -0.00625 C -0.00196 -0.00301 -0.00417 -0.00694 -0.00222 -0.00347 L -0.00183 -0.00278 C -0.00169 -0.00208 -0.00143 -0.00139 -0.00104 -0.00046 C -0.00091 -0.00023 -0.00078 -2.59259E-6 -0.00052 0.00023 C -0.00013 0.0007 0.00026 -0.00023 0.00052 -0.00023 Z " pathEditMode="relative" rAng="0" ptsTypes="AAAAAAAAAAAAAAAAAAAAAAAAAAAAAAAAAAAAAAAAAAAAAAAAAAAAAAAAAAAAAAAAAAAAAAAAAAAAAAAAAAAAAAAAAAAAAAAAAAAAAAAAAAAAAAAAAAAAAAAAAAAAAAAAAAAAA">
                                      <p:cBhvr>
                                        <p:cTn id="44" dur="5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59259E-6 L -0.00026 0.00023 C 0.00247 0.00741 -0.00052 -0.00046 0.0013 0.00347 C 0.00156 0.00371 0.00156 0.00417 0.00169 0.00463 C 0.00221 0.00556 0.00273 0.00648 0.00312 0.00764 C 0.00338 0.00787 0.00351 0.00834 0.00364 0.0088 C 0.00403 0.00926 0.00429 0.00949 0.00456 0.01019 C 0.00495 0.01065 0.00508 0.01135 0.00534 0.01204 C 0.00573 0.0125 0.00612 0.01297 0.00638 0.01366 C 0.00989 0.02107 0.00534 0.0125 0.00846 0.01829 C 0.00859 0.01875 0.00885 0.01922 0.00885 0.01968 C 0.00911 0.02014 0.00911 0.02084 0.00924 0.0213 C 0.00937 0.02153 0.00963 0.02176 0.00976 0.02222 C 0.01015 0.02292 0.01067 0.02454 0.01094 0.02523 C 0.0112 0.02547 0.01133 0.0257 0.01146 0.02616 C 0.01172 0.02662 0.01198 0.02801 0.01198 0.02824 C 0.01211 0.02871 0.01224 0.0294 0.01224 0.03033 C 0.0125 0.03102 0.01276 0.03195 0.01276 0.03287 C 0.01341 0.03704 0.01263 0.03403 0.01315 0.03635 C 0.01341 0.03912 0.01354 0.04028 0.01276 0.04352 C 0.0125 0.04468 0.01198 0.04584 0.01146 0.04699 C 0.01107 0.04792 0.01015 0.05023 0.01015 0.05047 C 0.01015 0.0507 0.01028 0.05116 0.01002 0.05139 C 0.00833 0.05185 0.00677 0.05093 0.00521 0.04977 C 0.00325 0.04815 0.00599 0.04954 0.00182 0.04722 C 0.0013 0.04676 0.00078 0.04653 0.00026 0.0463 C -0.00039 0.0456 -0.00117 0.04491 -0.00196 0.04422 C -0.00235 0.04375 -0.00287 0.04329 -0.00339 0.04283 C -0.00352 0.0426 -0.00378 0.04236 -0.00404 0.04213 C -0.00469 0.04097 -0.0056 0.03889 -0.00625 0.03773 C -0.00625 0.03704 -0.00638 0.03658 -0.00651 0.03611 C -0.00742 0.03125 -0.00664 0.03588 -0.00716 0.03218 C -0.00703 0.02477 -0.00703 0.01736 -0.00677 0.00996 C -0.00664 0.00834 -0.00638 0.00787 -0.00612 0.00672 C -0.00599 0.00625 -0.00586 0.00579 -0.00586 0.00556 C -0.00534 0.00417 -0.00469 0.00324 -0.00417 0.00255 C -0.00365 0.00162 -0.00339 0.00185 -0.00274 0.00116 C -0.00235 0.0007 -0.00196 0.00023 -0.00169 -0.00023 C -0.0013 -0.00092 -0.00104 -0.00162 -0.00078 -0.00208 C 0.00104 -0.00509 -0.00026 -0.00208 0.00091 -0.00463 C 0.00117 -0.00509 0.0013 -0.00555 0.00143 -0.00578 C 0.00195 -0.00648 0.00234 -0.00694 0.00273 -0.00764 C 0.00325 -0.00856 0.00351 -0.00949 0.0039 -0.01018 C 0.00416 -0.01065 0.00442 -0.01111 0.00456 -0.01134 C 0.00469 -0.0118 0.00482 -0.01203 0.00482 -0.01227 C 0.00508 -0.01296 0.00521 -0.01342 0.00534 -0.01389 C 0.00547 -0.01435 0.0056 -0.01481 0.0056 -0.01504 C 0.00599 -0.01944 0.00612 -0.0199 0.00508 -0.02615 C 0.00495 -0.02731 0.00456 -0.02801 0.00403 -0.02847 C 0.0026 -0.03078 0.00234 -0.03125 0.00091 -0.03287 C 0.00078 -0.0331 0.00065 -0.03333 0.00039 -0.03333 C -0.00052 -0.03449 0.00013 -0.03403 -0.00091 -0.03426 C -0.00117 -0.03426 -0.00143 -0.03449 -0.00183 -0.03403 C -0.00235 -0.03356 -0.00235 -0.0331 -0.00274 -0.03217 C -0.00274 -0.03194 -0.003 -0.03171 -0.00313 -0.03148 C -0.00326 -0.03055 -0.00378 -0.02963 -0.00378 -0.02847 C -0.00365 -0.0243 -0.00352 -0.0199 -0.00339 -0.01551 C -0.00326 -0.01481 -0.003 -0.01412 -0.00287 -0.01319 C -0.00169 -0.00787 -0.00313 -0.01342 -0.00196 -0.00949 C -0.00183 -0.00926 -0.00169 -0.00879 -0.00169 -0.00833 C -0.00143 -0.00764 -0.00117 -0.00671 -0.00104 -0.00578 C -0.00078 -0.00532 -0.00052 -0.00486 -0.00039 -0.00416 C -0.00013 -0.00254 0.00013 -0.00092 0.00052 0.0007 C 0.00078 0.00116 0.00104 0.00162 0.00117 0.00232 C 0.00156 0.00324 0.00182 0.00417 0.00208 0.0051 C 0.00247 0.00579 0.00286 0.00625 0.00299 0.00695 C 0.00351 0.00834 0.00364 0.00903 0.0039 0.01065 C 0.0039 0.01227 0.0039 0.01389 0.00364 0.01574 C 0.00364 0.01597 0.00351 0.01621 0.00325 0.01621 C 0.00221 0.01597 0.00117 0.01574 0.00013 0.01551 C -0.00013 0.01505 -0.00039 0.01482 -0.00065 0.01459 C -0.00078 0.01435 -0.00104 0.01412 -0.00117 0.01389 C -0.00143 0.0132 -0.00156 0.01227 -0.00196 0.01158 C -0.00209 0.01088 -0.00248 0.01042 -0.00274 0.00996 C -0.00313 0.00718 -0.00326 0.00695 -0.00287 0.00394 C -0.00274 0.00347 -0.00248 0.00347 -0.00248 0.00371 C -0.00209 0.00278 -0.00169 0.00209 -0.00143 0.00162 C -0.00117 0.00116 -0.00104 0.0007 -0.00091 0.0007 L -0.00039 0.00023 L 0.00091 -0.00208 C 0.00117 -0.00254 0.00143 -0.00301 0.00156 -0.00324 L 0.00208 -0.0044 C 0.00195 -0.00648 0.00208 -0.00879 0.00169 -0.01065 C 0.00169 -0.01111 0.0013 -0.01134 0.00104 -0.01134 C 0.00065 -0.01157 0.00026 -0.01111 -0.00013 -0.01088 C -0.00013 -0.01065 -0.00104 -0.00903 -0.00104 -0.00856 C -0.00091 -0.00787 -0.00078 -0.0044 -0.00013 -0.00301 C 0.00013 -0.00278 0.00039 -0.00231 0.00052 -0.00185 C 0.00065 -0.00115 0.00091 -0.00023 0.00052 0.00047 C 0.00052 0.0007 0.00026 0.0007 2.29167E-6 0.00093 C -0.00026 0.0007 -0.00274 0.00047 -0.00104 -0.00208 C -0.00052 -0.00301 0.00026 -0.00254 0.00091 -0.00278 C 0.00091 -0.00324 0.00091 -0.0037 0.00065 -0.00393 C 0.00065 -0.00416 0.00039 -0.0044 0.00026 -0.00416 C 0.00026 -0.00347 0.00039 -0.00278 0.00052 -0.00208 C 0.00065 -0.00185 0.00091 -0.00162 0.00104 -0.00115 C 0.00104 -0.00092 0.00091 -0.00069 0.00078 -0.00046 C 0.00078 -0.00023 2.29167E-6 -2.59259E-6 -0.00013 -2.59259E-6 C -0.00026 -0.00023 -0.00143 -0.00069 -0.00039 -0.00162 C 0.00013 -0.00208 0.00065 -0.00185 0.00104 -0.00185 C 0.00104 -0.00231 0.00104 -0.00254 0.00078 -0.00278 C 0.00078 -0.00301 0.00052 -0.00301 0.00039 -0.00301 C 0.00026 -0.00324 2.29167E-6 -0.00324 -0.00026 -0.00324 C 0.00039 -0.00162 -0.00026 -0.00069 -0.00026 -2.59259E-6 Z " pathEditMode="relative" rAng="0" ptsTypes="AAAAAAAAAAAAAAAAAAAAAAAAAAAAAAAAAAAAAAAAAAAAAAAAAAAAAAAAAAAAAAAAAAAAAAAAAAAAAAAAAAAAAAAAAAAAAAAAAAAAAAAA">
                                      <p:cBhvr>
                                        <p:cTn id="66" dur="5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5" grpId="0" animBg="1"/>
      <p:bldP spid="125" grpId="1" animBg="1"/>
      <p:bldP spid="128" grpId="0"/>
      <p:bldP spid="38" grpId="0" animBg="1"/>
      <p:bldP spid="40" grpId="0" animBg="1"/>
      <p:bldP spid="41" grpId="0" animBg="1"/>
      <p:bldP spid="43" grpId="0" animBg="1"/>
      <p:bldP spid="45" grpId="0" animBg="1"/>
      <p:bldP spid="103" grpId="0" animBg="1"/>
      <p:bldP spid="103" grpId="1" animBg="1"/>
      <p:bldP spid="104" grpId="0" animBg="1"/>
      <p:bldP spid="104" grpId="1" animBg="1"/>
      <p:bldP spid="108" grpId="0" animBg="1"/>
      <p:bldP spid="108" grpId="1" animBg="1"/>
      <p:bldP spid="114" grpId="0" animBg="1"/>
      <p:bldP spid="115" grpId="0"/>
      <p:bldP spid="116" grpId="0"/>
      <p:bldP spid="117" grpId="0" animBg="1"/>
      <p:bldP spid="2" grpId="0" animBg="1"/>
      <p:bldP spid="12" grpId="0"/>
      <p:bldP spid="15" grpId="0"/>
      <p:bldP spid="56" grpId="0"/>
      <p:bldP spid="1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71158-8785-D347-176D-7FCE6F08D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ED6C7B-083B-2595-6DCF-64D40145BF18}"/>
              </a:ext>
            </a:extLst>
          </p:cNvPr>
          <p:cNvGrpSpPr/>
          <p:nvPr/>
        </p:nvGrpSpPr>
        <p:grpSpPr>
          <a:xfrm rot="5400000">
            <a:off x="5912571" y="1603105"/>
            <a:ext cx="5021565" cy="2782683"/>
            <a:chOff x="6115207" y="1743034"/>
            <a:chExt cx="5789328" cy="28437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DE976AA-F125-ACE4-FF72-6681BFBF4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6115207" y="1743034"/>
              <a:ext cx="5789328" cy="2843784"/>
            </a:xfrm>
            <a:prstGeom prst="rect">
              <a:avLst/>
            </a:prstGeom>
          </p:spPr>
        </p:pic>
        <p:sp>
          <p:nvSpPr>
            <p:cNvPr id="25" name="Arrow: Left-Right 24">
              <a:extLst>
                <a:ext uri="{FF2B5EF4-FFF2-40B4-BE49-F238E27FC236}">
                  <a16:creationId xmlns:a16="http://schemas.microsoft.com/office/drawing/2014/main" id="{253EEA83-0515-C128-EB87-DEAD8DDAF3ED}"/>
                </a:ext>
              </a:extLst>
            </p:cNvPr>
            <p:cNvSpPr/>
            <p:nvPr/>
          </p:nvSpPr>
          <p:spPr>
            <a:xfrm>
              <a:off x="8216140" y="2116164"/>
              <a:ext cx="2426423" cy="248705"/>
            </a:xfrm>
            <a:prstGeom prst="leftRightArrow">
              <a:avLst>
                <a:gd name="adj1" fmla="val 35296"/>
                <a:gd name="adj2" fmla="val 7205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FB5E400-6B06-48E1-5E00-8C5B3C9E170F}"/>
              </a:ext>
            </a:extLst>
          </p:cNvPr>
          <p:cNvSpPr>
            <a:spLocks/>
          </p:cNvSpPr>
          <p:nvPr/>
        </p:nvSpPr>
        <p:spPr>
          <a:xfrm>
            <a:off x="6820120" y="3584967"/>
            <a:ext cx="2891509" cy="214694"/>
          </a:xfrm>
          <a:prstGeom prst="rect">
            <a:avLst/>
          </a:prstGeom>
          <a:solidFill>
            <a:schemeClr val="accent5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B305A850-D16D-ADB2-920D-2838C552AB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6881" y="1115358"/>
            <a:ext cx="2206690" cy="2155736"/>
          </a:xfrm>
          <a:prstGeom prst="arc">
            <a:avLst>
              <a:gd name="adj1" fmla="val 16200000"/>
              <a:gd name="adj2" fmla="val 21438343"/>
            </a:avLst>
          </a:prstGeom>
          <a:solidFill>
            <a:schemeClr val="bg1">
              <a:lumMod val="85000"/>
            </a:schemeClr>
          </a:solidFill>
          <a:ln>
            <a:solidFill>
              <a:srgbClr val="2F4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2F4D5D"/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73AED65-99EF-7BBB-776D-919B213E2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8FD77AE-0144-74DB-C3B8-3431BE86F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0BAC5A-B526-8A00-3D55-615528F772C5}"/>
              </a:ext>
            </a:extLst>
          </p:cNvPr>
          <p:cNvSpPr txBox="1"/>
          <p:nvPr/>
        </p:nvSpPr>
        <p:spPr>
          <a:xfrm>
            <a:off x="571348" y="1158172"/>
            <a:ext cx="1320629" cy="369332"/>
          </a:xfrm>
          <a:prstGeom prst="rect">
            <a:avLst/>
          </a:prstGeom>
          <a:solidFill>
            <a:srgbClr val="D1CBBD"/>
          </a:solidFill>
        </p:spPr>
        <p:txBody>
          <a:bodyPr wrap="square" rtlCol="0">
            <a:spAutoFit/>
          </a:bodyPr>
          <a:lstStyle/>
          <a:p>
            <a:r>
              <a:rPr lang="en-US"/>
              <a:t>Ion Source</a:t>
            </a:r>
            <a:endParaRPr lang="el-GR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9E1E21B-A75D-D7DB-A449-40824E0AFF7D}"/>
              </a:ext>
            </a:extLst>
          </p:cNvPr>
          <p:cNvSpPr txBox="1">
            <a:spLocks/>
          </p:cNvSpPr>
          <p:nvPr/>
        </p:nvSpPr>
        <p:spPr>
          <a:xfrm>
            <a:off x="3806383" y="5828283"/>
            <a:ext cx="242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Segmented ion trap</a:t>
            </a:r>
            <a:endParaRPr lang="el-GR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1C440FA8-BD0F-1984-2D9D-B253065134A3}"/>
              </a:ext>
            </a:extLst>
          </p:cNvPr>
          <p:cNvSpPr txBox="1">
            <a:spLocks/>
          </p:cNvSpPr>
          <p:nvPr/>
        </p:nvSpPr>
        <p:spPr>
          <a:xfrm>
            <a:off x="1252114" y="2650906"/>
            <a:ext cx="17443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Bunching</a:t>
            </a:r>
            <a:endParaRPr lang="el-GR" sz="1900" dirty="0">
              <a:solidFill>
                <a:srgbClr val="C00000"/>
              </a:solidFill>
            </a:endParaRPr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77E2858E-0E8E-3EAB-150B-6E253600296A}"/>
              </a:ext>
            </a:extLst>
          </p:cNvPr>
          <p:cNvSpPr/>
          <p:nvPr/>
        </p:nvSpPr>
        <p:spPr>
          <a:xfrm>
            <a:off x="554497" y="1143969"/>
            <a:ext cx="1320629" cy="36933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7B7447-14BB-7D8D-928C-A002AAD0FC6D}"/>
              </a:ext>
            </a:extLst>
          </p:cNvPr>
          <p:cNvSpPr txBox="1">
            <a:spLocks/>
          </p:cNvSpPr>
          <p:nvPr/>
        </p:nvSpPr>
        <p:spPr>
          <a:xfrm>
            <a:off x="3809468" y="2662030"/>
            <a:ext cx="18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Cooler-buncher</a:t>
            </a:r>
            <a:endParaRPr lang="el-G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6F515-D6C1-58DE-10D5-C2C0E9C05F14}"/>
              </a:ext>
            </a:extLst>
          </p:cNvPr>
          <p:cNvSpPr txBox="1">
            <a:spLocks/>
          </p:cNvSpPr>
          <p:nvPr/>
        </p:nvSpPr>
        <p:spPr>
          <a:xfrm>
            <a:off x="1164009" y="5069767"/>
            <a:ext cx="120295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Trapping</a:t>
            </a:r>
            <a:endParaRPr lang="el-GR" sz="1900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00696C-EC26-36CF-55C2-E00AEC4BB3E0}"/>
              </a:ext>
            </a:extLst>
          </p:cNvPr>
          <p:cNvSpPr txBox="1">
            <a:spLocks/>
          </p:cNvSpPr>
          <p:nvPr/>
        </p:nvSpPr>
        <p:spPr>
          <a:xfrm>
            <a:off x="1181248" y="4026874"/>
            <a:ext cx="23046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Deceleration</a:t>
            </a:r>
            <a:endParaRPr lang="el-GR" sz="1900" dirty="0">
              <a:solidFill>
                <a:srgbClr val="C00000"/>
              </a:solidFill>
            </a:endParaRPr>
          </a:p>
        </p:txBody>
      </p:sp>
      <p:sp>
        <p:nvSpPr>
          <p:cNvPr id="10" name="Τίτλος 4">
            <a:extLst>
              <a:ext uri="{FF2B5EF4-FFF2-40B4-BE49-F238E27FC236}">
                <a16:creationId xmlns:a16="http://schemas.microsoft.com/office/drawing/2014/main" id="{C8CD3E9C-86AF-AE78-E965-FC35C87FE3CF}"/>
              </a:ext>
            </a:extLst>
          </p:cNvPr>
          <p:cNvSpPr txBox="1">
            <a:spLocks/>
          </p:cNvSpPr>
          <p:nvPr/>
        </p:nvSpPr>
        <p:spPr>
          <a:xfrm>
            <a:off x="576000" y="207037"/>
            <a:ext cx="2742933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Plan</a:t>
            </a:r>
            <a:endParaRPr lang="el-GR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C24ECB6A-D0AC-74BE-176B-42866E57C79D}"/>
              </a:ext>
            </a:extLst>
          </p:cNvPr>
          <p:cNvSpPr/>
          <p:nvPr/>
        </p:nvSpPr>
        <p:spPr>
          <a:xfrm>
            <a:off x="578968" y="1666156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123FF0F-DCCC-C578-03EB-8EFFFE8B5BC0}"/>
              </a:ext>
            </a:extLst>
          </p:cNvPr>
          <p:cNvSpPr txBox="1">
            <a:spLocks/>
          </p:cNvSpPr>
          <p:nvPr/>
        </p:nvSpPr>
        <p:spPr>
          <a:xfrm>
            <a:off x="593891" y="1513301"/>
            <a:ext cx="204388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Ions of interest</a:t>
            </a:r>
            <a:endParaRPr lang="el-GR" sz="1900" baseline="30000" dirty="0">
              <a:solidFill>
                <a:srgbClr val="C0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3263A7-0980-96BB-58F8-54471D179F8B}"/>
              </a:ext>
            </a:extLst>
          </p:cNvPr>
          <p:cNvSpPr/>
          <p:nvPr/>
        </p:nvSpPr>
        <p:spPr>
          <a:xfrm>
            <a:off x="578967" y="1935605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960B62-BE77-6635-504C-CFF33266C019}"/>
              </a:ext>
            </a:extLst>
          </p:cNvPr>
          <p:cNvSpPr txBox="1"/>
          <p:nvPr/>
        </p:nvSpPr>
        <p:spPr>
          <a:xfrm>
            <a:off x="604431" y="1773875"/>
            <a:ext cx="163122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srgbClr val="2F4D5D"/>
                </a:solidFill>
              </a:rPr>
              <a:t>Contaminant</a:t>
            </a:r>
            <a:endParaRPr lang="el-GR" sz="1900" dirty="0">
              <a:solidFill>
                <a:srgbClr val="2F4D5D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DBD80C2A-BA2C-FDA0-CB26-292E3EA916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86420" y="1540394"/>
            <a:ext cx="1295400" cy="1329267"/>
          </a:xfrm>
          <a:prstGeom prst="arc">
            <a:avLst/>
          </a:prstGeom>
          <a:solidFill>
            <a:schemeClr val="bg1"/>
          </a:solidFill>
          <a:ln>
            <a:solidFill>
              <a:srgbClr val="2F4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7A5348-C690-2BBA-C02B-E96BE9D8EA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19892" y="2118084"/>
            <a:ext cx="1923117" cy="9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Ορθογώνιο 112">
            <a:extLst>
              <a:ext uri="{FF2B5EF4-FFF2-40B4-BE49-F238E27FC236}">
                <a16:creationId xmlns:a16="http://schemas.microsoft.com/office/drawing/2014/main" id="{936E0693-91E9-3AD6-B2D4-521D80D400C4}"/>
              </a:ext>
            </a:extLst>
          </p:cNvPr>
          <p:cNvSpPr>
            <a:spLocks/>
          </p:cNvSpPr>
          <p:nvPr/>
        </p:nvSpPr>
        <p:spPr>
          <a:xfrm rot="5400000">
            <a:off x="2758801" y="2469013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Ορθογώνιο 112">
            <a:extLst>
              <a:ext uri="{FF2B5EF4-FFF2-40B4-BE49-F238E27FC236}">
                <a16:creationId xmlns:a16="http://schemas.microsoft.com/office/drawing/2014/main" id="{B220241C-0933-344A-5C4C-3AD84A302152}"/>
              </a:ext>
            </a:extLst>
          </p:cNvPr>
          <p:cNvSpPr>
            <a:spLocks/>
          </p:cNvSpPr>
          <p:nvPr/>
        </p:nvSpPr>
        <p:spPr>
          <a:xfrm rot="5400000">
            <a:off x="3576505" y="2474625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Ορθογώνιο 112">
            <a:extLst>
              <a:ext uri="{FF2B5EF4-FFF2-40B4-BE49-F238E27FC236}">
                <a16:creationId xmlns:a16="http://schemas.microsoft.com/office/drawing/2014/main" id="{8996EA0E-1205-2D0B-849C-828375519494}"/>
              </a:ext>
            </a:extLst>
          </p:cNvPr>
          <p:cNvSpPr>
            <a:spLocks/>
          </p:cNvSpPr>
          <p:nvPr/>
        </p:nvSpPr>
        <p:spPr>
          <a:xfrm rot="5400000">
            <a:off x="2758801" y="2647012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Ορθογώνιο 112">
            <a:extLst>
              <a:ext uri="{FF2B5EF4-FFF2-40B4-BE49-F238E27FC236}">
                <a16:creationId xmlns:a16="http://schemas.microsoft.com/office/drawing/2014/main" id="{2DE12974-BD07-6EF8-8C7B-F0F0C79BBE3F}"/>
              </a:ext>
            </a:extLst>
          </p:cNvPr>
          <p:cNvSpPr>
            <a:spLocks/>
          </p:cNvSpPr>
          <p:nvPr/>
        </p:nvSpPr>
        <p:spPr>
          <a:xfrm rot="5400000">
            <a:off x="2758801" y="2811749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Ορθογώνιο 112">
            <a:extLst>
              <a:ext uri="{FF2B5EF4-FFF2-40B4-BE49-F238E27FC236}">
                <a16:creationId xmlns:a16="http://schemas.microsoft.com/office/drawing/2014/main" id="{A49878E6-B5AC-D073-3F02-CA0D1ECEF507}"/>
              </a:ext>
            </a:extLst>
          </p:cNvPr>
          <p:cNvSpPr>
            <a:spLocks/>
          </p:cNvSpPr>
          <p:nvPr/>
        </p:nvSpPr>
        <p:spPr>
          <a:xfrm rot="5400000">
            <a:off x="3576505" y="2647011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Ορθογώνιο 112">
            <a:extLst>
              <a:ext uri="{FF2B5EF4-FFF2-40B4-BE49-F238E27FC236}">
                <a16:creationId xmlns:a16="http://schemas.microsoft.com/office/drawing/2014/main" id="{0A715BBA-FFE1-7764-57DF-53C1686207AD}"/>
              </a:ext>
            </a:extLst>
          </p:cNvPr>
          <p:cNvSpPr>
            <a:spLocks/>
          </p:cNvSpPr>
          <p:nvPr/>
        </p:nvSpPr>
        <p:spPr>
          <a:xfrm rot="5400000">
            <a:off x="3576690" y="2811431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Ορθογώνιο 112">
            <a:extLst>
              <a:ext uri="{FF2B5EF4-FFF2-40B4-BE49-F238E27FC236}">
                <a16:creationId xmlns:a16="http://schemas.microsoft.com/office/drawing/2014/main" id="{AE51F54C-EA35-1A93-C7C9-3C82830F6AAE}"/>
              </a:ext>
            </a:extLst>
          </p:cNvPr>
          <p:cNvSpPr>
            <a:spLocks/>
          </p:cNvSpPr>
          <p:nvPr/>
        </p:nvSpPr>
        <p:spPr>
          <a:xfrm rot="5400000">
            <a:off x="3190312" y="3515770"/>
            <a:ext cx="95770" cy="894086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Ορθογώνιο 112">
            <a:extLst>
              <a:ext uri="{FF2B5EF4-FFF2-40B4-BE49-F238E27FC236}">
                <a16:creationId xmlns:a16="http://schemas.microsoft.com/office/drawing/2014/main" id="{91F4A42C-5551-A393-B689-CF9CAFEFAE5A}"/>
              </a:ext>
            </a:extLst>
          </p:cNvPr>
          <p:cNvSpPr>
            <a:spLocks/>
          </p:cNvSpPr>
          <p:nvPr/>
        </p:nvSpPr>
        <p:spPr>
          <a:xfrm rot="5400000">
            <a:off x="3190312" y="3693735"/>
            <a:ext cx="95770" cy="894086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Ορθογώνιο 112">
            <a:extLst>
              <a:ext uri="{FF2B5EF4-FFF2-40B4-BE49-F238E27FC236}">
                <a16:creationId xmlns:a16="http://schemas.microsoft.com/office/drawing/2014/main" id="{5EE1D78C-58D2-8ABC-A78B-C80F03F831E3}"/>
              </a:ext>
            </a:extLst>
          </p:cNvPr>
          <p:cNvSpPr>
            <a:spLocks/>
          </p:cNvSpPr>
          <p:nvPr/>
        </p:nvSpPr>
        <p:spPr>
          <a:xfrm rot="5400000">
            <a:off x="3190312" y="3886708"/>
            <a:ext cx="95770" cy="894086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Ορθογώνιο 112">
            <a:extLst>
              <a:ext uri="{FF2B5EF4-FFF2-40B4-BE49-F238E27FC236}">
                <a16:creationId xmlns:a16="http://schemas.microsoft.com/office/drawing/2014/main" id="{56A15560-C6CA-3148-101B-EB20F04C5752}"/>
              </a:ext>
            </a:extLst>
          </p:cNvPr>
          <p:cNvSpPr>
            <a:spLocks/>
          </p:cNvSpPr>
          <p:nvPr/>
        </p:nvSpPr>
        <p:spPr>
          <a:xfrm rot="5400000">
            <a:off x="3190312" y="4069413"/>
            <a:ext cx="95770" cy="894086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6" name="Ορθογώνιο 112">
            <a:extLst>
              <a:ext uri="{FF2B5EF4-FFF2-40B4-BE49-F238E27FC236}">
                <a16:creationId xmlns:a16="http://schemas.microsoft.com/office/drawing/2014/main" id="{88683296-77C3-D685-F0A5-476325D39E72}"/>
              </a:ext>
            </a:extLst>
          </p:cNvPr>
          <p:cNvSpPr>
            <a:spLocks/>
          </p:cNvSpPr>
          <p:nvPr/>
        </p:nvSpPr>
        <p:spPr>
          <a:xfrm rot="5400000">
            <a:off x="2970272" y="4671177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7" name="Ορθογώνιο 112">
            <a:extLst>
              <a:ext uri="{FF2B5EF4-FFF2-40B4-BE49-F238E27FC236}">
                <a16:creationId xmlns:a16="http://schemas.microsoft.com/office/drawing/2014/main" id="{788C39EC-FE35-C317-1D02-49584A14515C}"/>
              </a:ext>
            </a:extLst>
          </p:cNvPr>
          <p:cNvSpPr>
            <a:spLocks/>
          </p:cNvSpPr>
          <p:nvPr/>
        </p:nvSpPr>
        <p:spPr>
          <a:xfrm rot="5400000">
            <a:off x="2970272" y="4827496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8" name="Ορθογώνιο 112">
            <a:extLst>
              <a:ext uri="{FF2B5EF4-FFF2-40B4-BE49-F238E27FC236}">
                <a16:creationId xmlns:a16="http://schemas.microsoft.com/office/drawing/2014/main" id="{1DF5F3D1-472A-8C20-43E5-3A77528DE876}"/>
              </a:ext>
            </a:extLst>
          </p:cNvPr>
          <p:cNvSpPr>
            <a:spLocks/>
          </p:cNvSpPr>
          <p:nvPr/>
        </p:nvSpPr>
        <p:spPr>
          <a:xfrm rot="5400000">
            <a:off x="2970271" y="4970675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9" name="Ορθογώνιο 112">
            <a:extLst>
              <a:ext uri="{FF2B5EF4-FFF2-40B4-BE49-F238E27FC236}">
                <a16:creationId xmlns:a16="http://schemas.microsoft.com/office/drawing/2014/main" id="{D971FFBE-1A36-8BB0-8663-3DD72FFD4734}"/>
              </a:ext>
            </a:extLst>
          </p:cNvPr>
          <p:cNvSpPr>
            <a:spLocks/>
          </p:cNvSpPr>
          <p:nvPr/>
        </p:nvSpPr>
        <p:spPr>
          <a:xfrm rot="5400000">
            <a:off x="2970272" y="5123076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0" name="Ορθογώνιο 112">
            <a:extLst>
              <a:ext uri="{FF2B5EF4-FFF2-40B4-BE49-F238E27FC236}">
                <a16:creationId xmlns:a16="http://schemas.microsoft.com/office/drawing/2014/main" id="{02DC205F-3DE5-6879-529E-715AF708AE5F}"/>
              </a:ext>
            </a:extLst>
          </p:cNvPr>
          <p:cNvSpPr>
            <a:spLocks/>
          </p:cNvSpPr>
          <p:nvPr/>
        </p:nvSpPr>
        <p:spPr>
          <a:xfrm rot="5400000">
            <a:off x="2970273" y="5255198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1" name="Ορθογώνιο 112">
            <a:extLst>
              <a:ext uri="{FF2B5EF4-FFF2-40B4-BE49-F238E27FC236}">
                <a16:creationId xmlns:a16="http://schemas.microsoft.com/office/drawing/2014/main" id="{39BC254A-465F-6C81-BA14-D027C8795D62}"/>
              </a:ext>
            </a:extLst>
          </p:cNvPr>
          <p:cNvSpPr>
            <a:spLocks/>
          </p:cNvSpPr>
          <p:nvPr/>
        </p:nvSpPr>
        <p:spPr>
          <a:xfrm rot="5400000">
            <a:off x="2970273" y="5411517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2" name="Ορθογώνιο 112">
            <a:extLst>
              <a:ext uri="{FF2B5EF4-FFF2-40B4-BE49-F238E27FC236}">
                <a16:creationId xmlns:a16="http://schemas.microsoft.com/office/drawing/2014/main" id="{2F11479B-F9DD-A0B8-1DA6-498E971C7BD8}"/>
              </a:ext>
            </a:extLst>
          </p:cNvPr>
          <p:cNvSpPr>
            <a:spLocks/>
          </p:cNvSpPr>
          <p:nvPr/>
        </p:nvSpPr>
        <p:spPr>
          <a:xfrm rot="5400000">
            <a:off x="2970272" y="5554696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3" name="Ορθογώνιο 112">
            <a:extLst>
              <a:ext uri="{FF2B5EF4-FFF2-40B4-BE49-F238E27FC236}">
                <a16:creationId xmlns:a16="http://schemas.microsoft.com/office/drawing/2014/main" id="{6ECC1AD3-CED4-0570-3A28-390C46453542}"/>
              </a:ext>
            </a:extLst>
          </p:cNvPr>
          <p:cNvSpPr>
            <a:spLocks/>
          </p:cNvSpPr>
          <p:nvPr/>
        </p:nvSpPr>
        <p:spPr>
          <a:xfrm rot="5400000">
            <a:off x="2970273" y="5707097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5" name="Ορθογώνιο 112">
            <a:extLst>
              <a:ext uri="{FF2B5EF4-FFF2-40B4-BE49-F238E27FC236}">
                <a16:creationId xmlns:a16="http://schemas.microsoft.com/office/drawing/2014/main" id="{C49B81A9-A299-5A81-89BE-A4D0D40D67FE}"/>
              </a:ext>
            </a:extLst>
          </p:cNvPr>
          <p:cNvSpPr>
            <a:spLocks/>
          </p:cNvSpPr>
          <p:nvPr/>
        </p:nvSpPr>
        <p:spPr>
          <a:xfrm rot="5400000">
            <a:off x="3405924" y="4671178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8" name="Ορθογώνιο 112">
            <a:extLst>
              <a:ext uri="{FF2B5EF4-FFF2-40B4-BE49-F238E27FC236}">
                <a16:creationId xmlns:a16="http://schemas.microsoft.com/office/drawing/2014/main" id="{7EE70730-1F16-5507-1E01-2EB700E19CCC}"/>
              </a:ext>
            </a:extLst>
          </p:cNvPr>
          <p:cNvSpPr>
            <a:spLocks/>
          </p:cNvSpPr>
          <p:nvPr/>
        </p:nvSpPr>
        <p:spPr>
          <a:xfrm rot="5400000">
            <a:off x="3405924" y="4827497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3" name="Ορθογώνιο 112">
            <a:extLst>
              <a:ext uri="{FF2B5EF4-FFF2-40B4-BE49-F238E27FC236}">
                <a16:creationId xmlns:a16="http://schemas.microsoft.com/office/drawing/2014/main" id="{A33C6533-E30E-7C4C-64E9-F42940A2088D}"/>
              </a:ext>
            </a:extLst>
          </p:cNvPr>
          <p:cNvSpPr>
            <a:spLocks/>
          </p:cNvSpPr>
          <p:nvPr/>
        </p:nvSpPr>
        <p:spPr>
          <a:xfrm rot="5400000">
            <a:off x="3405923" y="4970676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5" name="Ορθογώνιο 112">
            <a:extLst>
              <a:ext uri="{FF2B5EF4-FFF2-40B4-BE49-F238E27FC236}">
                <a16:creationId xmlns:a16="http://schemas.microsoft.com/office/drawing/2014/main" id="{23895050-F624-1E46-08D8-D7B3E53B7E84}"/>
              </a:ext>
            </a:extLst>
          </p:cNvPr>
          <p:cNvSpPr>
            <a:spLocks/>
          </p:cNvSpPr>
          <p:nvPr/>
        </p:nvSpPr>
        <p:spPr>
          <a:xfrm rot="5400000">
            <a:off x="3405924" y="5123077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9" name="Ορθογώνιο 112">
            <a:extLst>
              <a:ext uri="{FF2B5EF4-FFF2-40B4-BE49-F238E27FC236}">
                <a16:creationId xmlns:a16="http://schemas.microsoft.com/office/drawing/2014/main" id="{12391A9E-1C08-D353-D7A2-7240776E9770}"/>
              </a:ext>
            </a:extLst>
          </p:cNvPr>
          <p:cNvSpPr>
            <a:spLocks/>
          </p:cNvSpPr>
          <p:nvPr/>
        </p:nvSpPr>
        <p:spPr>
          <a:xfrm rot="5400000">
            <a:off x="3405925" y="5255199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0" name="Ορθογώνιο 112">
            <a:extLst>
              <a:ext uri="{FF2B5EF4-FFF2-40B4-BE49-F238E27FC236}">
                <a16:creationId xmlns:a16="http://schemas.microsoft.com/office/drawing/2014/main" id="{F48D3894-0E39-055C-E8FF-C28122BDA38F}"/>
              </a:ext>
            </a:extLst>
          </p:cNvPr>
          <p:cNvSpPr>
            <a:spLocks/>
          </p:cNvSpPr>
          <p:nvPr/>
        </p:nvSpPr>
        <p:spPr>
          <a:xfrm rot="5400000">
            <a:off x="3405925" y="5411518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1" name="Ορθογώνιο 112">
            <a:extLst>
              <a:ext uri="{FF2B5EF4-FFF2-40B4-BE49-F238E27FC236}">
                <a16:creationId xmlns:a16="http://schemas.microsoft.com/office/drawing/2014/main" id="{935D5568-8492-E6CB-BEC5-66551D900D14}"/>
              </a:ext>
            </a:extLst>
          </p:cNvPr>
          <p:cNvSpPr>
            <a:spLocks/>
          </p:cNvSpPr>
          <p:nvPr/>
        </p:nvSpPr>
        <p:spPr>
          <a:xfrm rot="5400000">
            <a:off x="3405924" y="5554697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2" name="Ορθογώνιο 112">
            <a:extLst>
              <a:ext uri="{FF2B5EF4-FFF2-40B4-BE49-F238E27FC236}">
                <a16:creationId xmlns:a16="http://schemas.microsoft.com/office/drawing/2014/main" id="{EE755E0E-9D93-B36B-65D6-4209B0D36476}"/>
              </a:ext>
            </a:extLst>
          </p:cNvPr>
          <p:cNvSpPr>
            <a:spLocks/>
          </p:cNvSpPr>
          <p:nvPr/>
        </p:nvSpPr>
        <p:spPr>
          <a:xfrm rot="5400000">
            <a:off x="3405925" y="5707098"/>
            <a:ext cx="86889" cy="166140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5" name="Ορθογώνιο 112">
            <a:extLst>
              <a:ext uri="{FF2B5EF4-FFF2-40B4-BE49-F238E27FC236}">
                <a16:creationId xmlns:a16="http://schemas.microsoft.com/office/drawing/2014/main" id="{213564DF-1517-03EE-D048-042F5878712B}"/>
              </a:ext>
            </a:extLst>
          </p:cNvPr>
          <p:cNvSpPr>
            <a:spLocks/>
          </p:cNvSpPr>
          <p:nvPr/>
        </p:nvSpPr>
        <p:spPr>
          <a:xfrm rot="5400000">
            <a:off x="3583734" y="2995248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6" name="Ορθογώνιο 112">
            <a:extLst>
              <a:ext uri="{FF2B5EF4-FFF2-40B4-BE49-F238E27FC236}">
                <a16:creationId xmlns:a16="http://schemas.microsoft.com/office/drawing/2014/main" id="{CA683A4B-47D8-76C1-B3C5-2B45C48F53B8}"/>
              </a:ext>
            </a:extLst>
          </p:cNvPr>
          <p:cNvSpPr>
            <a:spLocks/>
          </p:cNvSpPr>
          <p:nvPr/>
        </p:nvSpPr>
        <p:spPr>
          <a:xfrm rot="5400000">
            <a:off x="2759171" y="2972980"/>
            <a:ext cx="101623" cy="343675"/>
          </a:xfrm>
          <a:prstGeom prst="rect">
            <a:avLst/>
          </a:prstGeom>
          <a:solidFill>
            <a:srgbClr val="D1CBBD"/>
          </a:solidFill>
          <a:ln>
            <a:solidFill>
              <a:srgbClr val="181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E1E8023A-7E7B-A96D-3AC7-93C6DB097A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62239" y="2874519"/>
            <a:ext cx="100543" cy="16779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AE87F76-E6E8-36CC-DB49-361A7A90FD12}"/>
              </a:ext>
            </a:extLst>
          </p:cNvPr>
          <p:cNvSpPr/>
          <p:nvPr/>
        </p:nvSpPr>
        <p:spPr>
          <a:xfrm>
            <a:off x="3071559" y="2858069"/>
            <a:ext cx="281901" cy="77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6EE112A-C6D6-1ED8-023B-0E1AC6BD5435}"/>
              </a:ext>
            </a:extLst>
          </p:cNvPr>
          <p:cNvSpPr/>
          <p:nvPr/>
        </p:nvSpPr>
        <p:spPr>
          <a:xfrm>
            <a:off x="1942592" y="1226660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190817-280A-E699-5ECA-10D2F7FEDA76}"/>
              </a:ext>
            </a:extLst>
          </p:cNvPr>
          <p:cNvSpPr/>
          <p:nvPr/>
        </p:nvSpPr>
        <p:spPr>
          <a:xfrm>
            <a:off x="1928522" y="1307464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5E68BD7-F2D5-2F14-3502-E0202BBCAAD5}"/>
              </a:ext>
            </a:extLst>
          </p:cNvPr>
          <p:cNvSpPr/>
          <p:nvPr/>
        </p:nvSpPr>
        <p:spPr>
          <a:xfrm>
            <a:off x="2035215" y="1340284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E4E9ADB-BA93-DE4B-931D-4C4D78E44C3B}"/>
              </a:ext>
            </a:extLst>
          </p:cNvPr>
          <p:cNvSpPr/>
          <p:nvPr/>
        </p:nvSpPr>
        <p:spPr>
          <a:xfrm>
            <a:off x="1998769" y="1280818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09DCE91-6C9D-1F44-CC50-3917D9077F2C}"/>
              </a:ext>
            </a:extLst>
          </p:cNvPr>
          <p:cNvSpPr/>
          <p:nvPr/>
        </p:nvSpPr>
        <p:spPr>
          <a:xfrm>
            <a:off x="2044488" y="1220587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2E07D7E3-14BA-C3E8-B758-FF3A2057308F}"/>
              </a:ext>
            </a:extLst>
          </p:cNvPr>
          <p:cNvSpPr/>
          <p:nvPr/>
        </p:nvSpPr>
        <p:spPr>
          <a:xfrm>
            <a:off x="3177638" y="2974519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E1A2901-3A3B-4FDA-A81C-C7A91308331B}"/>
              </a:ext>
            </a:extLst>
          </p:cNvPr>
          <p:cNvSpPr/>
          <p:nvPr/>
        </p:nvSpPr>
        <p:spPr>
          <a:xfrm>
            <a:off x="3199268" y="2971588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0E27846E-3DD9-F304-0DC1-E109139557BC}"/>
              </a:ext>
            </a:extLst>
          </p:cNvPr>
          <p:cNvSpPr/>
          <p:nvPr/>
        </p:nvSpPr>
        <p:spPr>
          <a:xfrm>
            <a:off x="3187032" y="2952606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266BF4E-2485-FA02-F1E7-5D62975393F3}"/>
              </a:ext>
            </a:extLst>
          </p:cNvPr>
          <p:cNvSpPr txBox="1">
            <a:spLocks/>
          </p:cNvSpPr>
          <p:nvPr/>
        </p:nvSpPr>
        <p:spPr>
          <a:xfrm>
            <a:off x="5621875" y="3787959"/>
            <a:ext cx="197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Spectroscopy </a:t>
            </a:r>
          </a:p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laser</a:t>
            </a:r>
            <a:endParaRPr lang="el-GR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F2C1291-DEEB-0403-7C79-A68774D729C5}"/>
              </a:ext>
            </a:extLst>
          </p:cNvPr>
          <p:cNvSpPr txBox="1">
            <a:spLocks/>
          </p:cNvSpPr>
          <p:nvPr/>
        </p:nvSpPr>
        <p:spPr>
          <a:xfrm>
            <a:off x="9754884" y="3325902"/>
            <a:ext cx="860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PMT</a:t>
            </a:r>
            <a:endParaRPr lang="el-GR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7" name="Ορθογώνιο 16">
            <a:extLst>
              <a:ext uri="{FF2B5EF4-FFF2-40B4-BE49-F238E27FC236}">
                <a16:creationId xmlns:a16="http://schemas.microsoft.com/office/drawing/2014/main" id="{6E0E53B9-7848-96FA-DAEE-CBEB5623B9D6}"/>
              </a:ext>
            </a:extLst>
          </p:cNvPr>
          <p:cNvSpPr/>
          <p:nvPr/>
        </p:nvSpPr>
        <p:spPr>
          <a:xfrm>
            <a:off x="9871560" y="3310513"/>
            <a:ext cx="619978" cy="33855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Ορθογώνιο 16">
            <a:extLst>
              <a:ext uri="{FF2B5EF4-FFF2-40B4-BE49-F238E27FC236}">
                <a16:creationId xmlns:a16="http://schemas.microsoft.com/office/drawing/2014/main" id="{CEF1FFD0-8C03-4BB4-00C9-2A8E2363ED02}"/>
              </a:ext>
            </a:extLst>
          </p:cNvPr>
          <p:cNvSpPr/>
          <p:nvPr/>
        </p:nvSpPr>
        <p:spPr>
          <a:xfrm>
            <a:off x="9876031" y="3751346"/>
            <a:ext cx="1050625" cy="33855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EE2C01-9F90-5B24-2AC2-B9A198FACEF9}"/>
              </a:ext>
            </a:extLst>
          </p:cNvPr>
          <p:cNvSpPr txBox="1"/>
          <p:nvPr/>
        </p:nvSpPr>
        <p:spPr>
          <a:xfrm>
            <a:off x="9860906" y="3764819"/>
            <a:ext cx="1050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2">
                    <a:lumMod val="10000"/>
                  </a:schemeClr>
                </a:solidFill>
              </a:rPr>
              <a:t>CAMERA</a:t>
            </a:r>
            <a:endParaRPr lang="en-BE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6BFBB-92BE-1E85-7116-E070BF2812BF}"/>
              </a:ext>
            </a:extLst>
          </p:cNvPr>
          <p:cNvSpPr txBox="1">
            <a:spLocks/>
          </p:cNvSpPr>
          <p:nvPr/>
        </p:nvSpPr>
        <p:spPr>
          <a:xfrm>
            <a:off x="3651137" y="3496925"/>
            <a:ext cx="23046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10s of keV</a:t>
            </a:r>
            <a:endParaRPr lang="el-GR" sz="15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5C2BF-2EED-96AB-5AB8-3BCDA8EF475C}"/>
              </a:ext>
            </a:extLst>
          </p:cNvPr>
          <p:cNvSpPr txBox="1">
            <a:spLocks/>
          </p:cNvSpPr>
          <p:nvPr/>
        </p:nvSpPr>
        <p:spPr>
          <a:xfrm>
            <a:off x="3712179" y="4491068"/>
            <a:ext cx="23046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Few eV</a:t>
            </a:r>
            <a:endParaRPr lang="el-GR" sz="1500" dirty="0">
              <a:solidFill>
                <a:srgbClr val="C0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6A08FE-E22D-64AA-F671-74459560DD40}"/>
              </a:ext>
            </a:extLst>
          </p:cNvPr>
          <p:cNvCxnSpPr>
            <a:cxnSpLocks/>
          </p:cNvCxnSpPr>
          <p:nvPr/>
        </p:nvCxnSpPr>
        <p:spPr>
          <a:xfrm flipV="1">
            <a:off x="3931350" y="2691662"/>
            <a:ext cx="2474530" cy="2747437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5AAFE1-C653-0317-22C3-62E865110FC0}"/>
              </a:ext>
            </a:extLst>
          </p:cNvPr>
          <p:cNvCxnSpPr>
            <a:cxnSpLocks/>
          </p:cNvCxnSpPr>
          <p:nvPr/>
        </p:nvCxnSpPr>
        <p:spPr>
          <a:xfrm flipV="1">
            <a:off x="3973327" y="4491068"/>
            <a:ext cx="2495206" cy="132483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FA1AEF8-2455-7655-C600-0E2299943017}"/>
              </a:ext>
            </a:extLst>
          </p:cNvPr>
          <p:cNvSpPr txBox="1">
            <a:spLocks/>
          </p:cNvSpPr>
          <p:nvPr/>
        </p:nvSpPr>
        <p:spPr>
          <a:xfrm rot="16200000">
            <a:off x="8783909" y="2835571"/>
            <a:ext cx="148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5.5 cm</a:t>
            </a:r>
            <a:endParaRPr lang="el-GR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5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A6013-0A09-EDB4-3542-EDA3BA908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5EC164C-2FB2-EA3B-C0DD-1AE652A31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88C34E3-0BB5-581F-83FE-CC1B15447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150" name="Ορθογώνιο: Στρογγύλεμα γωνιών 149">
            <a:extLst>
              <a:ext uri="{FF2B5EF4-FFF2-40B4-BE49-F238E27FC236}">
                <a16:creationId xmlns:a16="http://schemas.microsoft.com/office/drawing/2014/main" id="{F86D96CF-AC0A-3D13-02FD-C7C18AA4613C}"/>
              </a:ext>
            </a:extLst>
          </p:cNvPr>
          <p:cNvSpPr/>
          <p:nvPr/>
        </p:nvSpPr>
        <p:spPr>
          <a:xfrm>
            <a:off x="603027" y="906063"/>
            <a:ext cx="1737837" cy="3735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1" name="Θέση περιεχομένου 1">
            <a:extLst>
              <a:ext uri="{FF2B5EF4-FFF2-40B4-BE49-F238E27FC236}">
                <a16:creationId xmlns:a16="http://schemas.microsoft.com/office/drawing/2014/main" id="{D7FA2C18-67B3-AAC5-3100-475BD5B22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26" y="875702"/>
            <a:ext cx="1737838" cy="403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Ion trap setup:</a:t>
            </a:r>
          </a:p>
          <a:p>
            <a:pPr marL="0" indent="0">
              <a:buNone/>
            </a:pPr>
            <a:endParaRPr lang="en-US" sz="19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8" name="Τίτλος 4">
            <a:extLst>
              <a:ext uri="{FF2B5EF4-FFF2-40B4-BE49-F238E27FC236}">
                <a16:creationId xmlns:a16="http://schemas.microsoft.com/office/drawing/2014/main" id="{08AECECF-BB00-D218-1A80-E733C7A32B35}"/>
              </a:ext>
            </a:extLst>
          </p:cNvPr>
          <p:cNvSpPr txBox="1">
            <a:spLocks/>
          </p:cNvSpPr>
          <p:nvPr/>
        </p:nvSpPr>
        <p:spPr>
          <a:xfrm>
            <a:off x="576000" y="207037"/>
            <a:ext cx="2742933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Plan</a:t>
            </a:r>
            <a:endParaRPr lang="el-GR"/>
          </a:p>
        </p:txBody>
      </p:sp>
      <p:pic>
        <p:nvPicPr>
          <p:cNvPr id="11" name="Picture 10" descr="A machine with green and white parts">
            <a:extLst>
              <a:ext uri="{FF2B5EF4-FFF2-40B4-BE49-F238E27FC236}">
                <a16:creationId xmlns:a16="http://schemas.microsoft.com/office/drawing/2014/main" id="{730790CF-0BBB-7260-0743-A357597348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579" y="875702"/>
            <a:ext cx="8709579" cy="505251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EAA1A28-3712-F5B9-D852-9E4578CC38B7}"/>
              </a:ext>
            </a:extLst>
          </p:cNvPr>
          <p:cNvSpPr/>
          <p:nvPr/>
        </p:nvSpPr>
        <p:spPr>
          <a:xfrm>
            <a:off x="10639154" y="3026664"/>
            <a:ext cx="118174" cy="11303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4A321C-236A-2F4A-ECBE-1AB8F3F3E865}"/>
              </a:ext>
            </a:extLst>
          </p:cNvPr>
          <p:cNvCxnSpPr/>
          <p:nvPr/>
        </p:nvCxnSpPr>
        <p:spPr>
          <a:xfrm flipH="1" flipV="1">
            <a:off x="6756400" y="2794000"/>
            <a:ext cx="1046480" cy="660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387DE3-64FC-518E-9A84-69FC213ABBF8}"/>
              </a:ext>
            </a:extLst>
          </p:cNvPr>
          <p:cNvCxnSpPr>
            <a:cxnSpLocks/>
          </p:cNvCxnSpPr>
          <p:nvPr/>
        </p:nvCxnSpPr>
        <p:spPr>
          <a:xfrm flipH="1">
            <a:off x="6403975" y="2794000"/>
            <a:ext cx="357441" cy="444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30CB33C-D03F-CA21-013B-694527F9FEF3}"/>
              </a:ext>
            </a:extLst>
          </p:cNvPr>
          <p:cNvCxnSpPr/>
          <p:nvPr/>
        </p:nvCxnSpPr>
        <p:spPr>
          <a:xfrm flipV="1">
            <a:off x="6096000" y="2758440"/>
            <a:ext cx="0" cy="38125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1EA79E1-7DF7-6B53-4E17-8859BACAF4EE}"/>
              </a:ext>
            </a:extLst>
          </p:cNvPr>
          <p:cNvSpPr txBox="1"/>
          <p:nvPr/>
        </p:nvSpPr>
        <p:spPr>
          <a:xfrm>
            <a:off x="5750245" y="2803144"/>
            <a:ext cx="314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V</a:t>
            </a:r>
            <a:endParaRPr lang="en-BE" sz="2200" dirty="0">
              <a:solidFill>
                <a:srgbClr val="C000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90070D-15B6-49E9-3EC0-34EAECD2D8AF}"/>
              </a:ext>
            </a:extLst>
          </p:cNvPr>
          <p:cNvCxnSpPr>
            <a:cxnSpLocks/>
          </p:cNvCxnSpPr>
          <p:nvPr/>
        </p:nvCxnSpPr>
        <p:spPr>
          <a:xfrm flipV="1">
            <a:off x="6413753" y="2658427"/>
            <a:ext cx="0" cy="1936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58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34127 0.0703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0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D1F8D-7A87-3C61-B699-4B9FF35B5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BB20C54-7DA0-A0F9-CD7F-83CACBE5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5A43B61-8A98-916C-AE4A-4F9A6C5C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150" name="Ορθογώνιο: Στρογγύλεμα γωνιών 149">
            <a:extLst>
              <a:ext uri="{FF2B5EF4-FFF2-40B4-BE49-F238E27FC236}">
                <a16:creationId xmlns:a16="http://schemas.microsoft.com/office/drawing/2014/main" id="{A923310D-4ECD-604F-176D-50161C510ED5}"/>
              </a:ext>
            </a:extLst>
          </p:cNvPr>
          <p:cNvSpPr/>
          <p:nvPr/>
        </p:nvSpPr>
        <p:spPr>
          <a:xfrm>
            <a:off x="603027" y="906063"/>
            <a:ext cx="1737837" cy="3735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1" name="Θέση περιεχομένου 1">
            <a:extLst>
              <a:ext uri="{FF2B5EF4-FFF2-40B4-BE49-F238E27FC236}">
                <a16:creationId xmlns:a16="http://schemas.microsoft.com/office/drawing/2014/main" id="{487B1029-0CC9-8B41-7B3C-B31369A03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26" y="875702"/>
            <a:ext cx="1737838" cy="403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Ion trap setup:</a:t>
            </a:r>
          </a:p>
          <a:p>
            <a:pPr marL="0" indent="0">
              <a:buNone/>
            </a:pPr>
            <a:endParaRPr lang="en-US" sz="19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8" name="Τίτλος 4">
            <a:extLst>
              <a:ext uri="{FF2B5EF4-FFF2-40B4-BE49-F238E27FC236}">
                <a16:creationId xmlns:a16="http://schemas.microsoft.com/office/drawing/2014/main" id="{E6348946-A00F-4C49-30A7-B319DA6C9AC7}"/>
              </a:ext>
            </a:extLst>
          </p:cNvPr>
          <p:cNvSpPr txBox="1">
            <a:spLocks/>
          </p:cNvSpPr>
          <p:nvPr/>
        </p:nvSpPr>
        <p:spPr>
          <a:xfrm>
            <a:off x="576000" y="207037"/>
            <a:ext cx="2742933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Plan</a:t>
            </a:r>
            <a:endParaRPr lang="el-GR"/>
          </a:p>
        </p:txBody>
      </p:sp>
      <p:pic>
        <p:nvPicPr>
          <p:cNvPr id="11" name="Picture 10" descr="A machine with green and white parts">
            <a:extLst>
              <a:ext uri="{FF2B5EF4-FFF2-40B4-BE49-F238E27FC236}">
                <a16:creationId xmlns:a16="http://schemas.microsoft.com/office/drawing/2014/main" id="{9FBFBA78-6189-7D79-0D0F-B5091B1562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579" y="875702"/>
            <a:ext cx="8709579" cy="505251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1DC9F09-7C66-B404-96F8-5E00AF5C7B18}"/>
              </a:ext>
            </a:extLst>
          </p:cNvPr>
          <p:cNvSpPr/>
          <p:nvPr/>
        </p:nvSpPr>
        <p:spPr>
          <a:xfrm>
            <a:off x="6494683" y="3510417"/>
            <a:ext cx="118174" cy="11303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6D1B20-75F5-A89A-A531-72EF237CF1FD}"/>
              </a:ext>
            </a:extLst>
          </p:cNvPr>
          <p:cNvCxnSpPr>
            <a:cxnSpLocks/>
          </p:cNvCxnSpPr>
          <p:nvPr/>
        </p:nvCxnSpPr>
        <p:spPr>
          <a:xfrm flipH="1" flipV="1">
            <a:off x="6581441" y="2803144"/>
            <a:ext cx="1221439" cy="5689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CA02FF-0D55-0B6A-E23B-720134687C40}"/>
              </a:ext>
            </a:extLst>
          </p:cNvPr>
          <p:cNvCxnSpPr>
            <a:cxnSpLocks/>
          </p:cNvCxnSpPr>
          <p:nvPr/>
        </p:nvCxnSpPr>
        <p:spPr>
          <a:xfrm>
            <a:off x="6590712" y="2810668"/>
            <a:ext cx="0" cy="13811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3587E6-92B4-598B-6AD1-3ACA7C4361B2}"/>
              </a:ext>
            </a:extLst>
          </p:cNvPr>
          <p:cNvCxnSpPr/>
          <p:nvPr/>
        </p:nvCxnSpPr>
        <p:spPr>
          <a:xfrm flipV="1">
            <a:off x="6096000" y="2758440"/>
            <a:ext cx="0" cy="38125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E02798F-898C-3507-0E32-C48673C07BC5}"/>
              </a:ext>
            </a:extLst>
          </p:cNvPr>
          <p:cNvSpPr txBox="1"/>
          <p:nvPr/>
        </p:nvSpPr>
        <p:spPr>
          <a:xfrm>
            <a:off x="5750245" y="2803144"/>
            <a:ext cx="314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V</a:t>
            </a:r>
            <a:endParaRPr lang="en-BE" sz="2200" dirty="0">
              <a:solidFill>
                <a:srgbClr val="C000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A812A7-5A8E-B9D9-2DF8-4390A2DB7504}"/>
              </a:ext>
            </a:extLst>
          </p:cNvPr>
          <p:cNvCxnSpPr>
            <a:cxnSpLocks/>
          </p:cNvCxnSpPr>
          <p:nvPr/>
        </p:nvCxnSpPr>
        <p:spPr>
          <a:xfrm flipV="1">
            <a:off x="6418516" y="2794000"/>
            <a:ext cx="0" cy="1714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A6F0A64-E776-4854-2E39-E974F9534986}"/>
              </a:ext>
            </a:extLst>
          </p:cNvPr>
          <p:cNvCxnSpPr>
            <a:cxnSpLocks/>
          </p:cNvCxnSpPr>
          <p:nvPr/>
        </p:nvCxnSpPr>
        <p:spPr>
          <a:xfrm flipV="1">
            <a:off x="6617620" y="3171825"/>
            <a:ext cx="40355" cy="23013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8EED3B7-32B0-47E3-0AA9-0B2E01A67417}"/>
              </a:ext>
            </a:extLst>
          </p:cNvPr>
          <p:cNvCxnSpPr>
            <a:cxnSpLocks/>
          </p:cNvCxnSpPr>
          <p:nvPr/>
        </p:nvCxnSpPr>
        <p:spPr>
          <a:xfrm flipV="1">
            <a:off x="6500145" y="3171825"/>
            <a:ext cx="0" cy="27964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526D02-1AC6-EDAF-F43F-DBFC1BBD31AB}"/>
              </a:ext>
            </a:extLst>
          </p:cNvPr>
          <p:cNvCxnSpPr>
            <a:cxnSpLocks/>
          </p:cNvCxnSpPr>
          <p:nvPr/>
        </p:nvCxnSpPr>
        <p:spPr>
          <a:xfrm flipV="1">
            <a:off x="6403135" y="2949067"/>
            <a:ext cx="196849" cy="269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6737808-C4B0-6BC6-8342-1F5BE90A66A7}"/>
              </a:ext>
            </a:extLst>
          </p:cNvPr>
          <p:cNvSpPr/>
          <p:nvPr/>
        </p:nvSpPr>
        <p:spPr>
          <a:xfrm rot="20045067">
            <a:off x="6464802" y="2517701"/>
            <a:ext cx="118174" cy="1985433"/>
          </a:xfrm>
          <a:prstGeom prst="rect">
            <a:avLst/>
          </a:prstGeom>
          <a:solidFill>
            <a:srgbClr val="1D8DB0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8787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1054 -0.206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02123 -0.203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9F907-111A-FD6C-FEB4-6DC0C06CD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98684A8-B76B-4877-3637-0E1B33951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7FB608A-404A-80FA-91A4-29723B7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150" name="Ορθογώνιο: Στρογγύλεμα γωνιών 149">
            <a:extLst>
              <a:ext uri="{FF2B5EF4-FFF2-40B4-BE49-F238E27FC236}">
                <a16:creationId xmlns:a16="http://schemas.microsoft.com/office/drawing/2014/main" id="{7A638242-8085-5AB9-C5CB-A8A788F66AA3}"/>
              </a:ext>
            </a:extLst>
          </p:cNvPr>
          <p:cNvSpPr/>
          <p:nvPr/>
        </p:nvSpPr>
        <p:spPr>
          <a:xfrm>
            <a:off x="603027" y="906063"/>
            <a:ext cx="1737837" cy="3735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1" name="Θέση περιεχομένου 1">
            <a:extLst>
              <a:ext uri="{FF2B5EF4-FFF2-40B4-BE49-F238E27FC236}">
                <a16:creationId xmlns:a16="http://schemas.microsoft.com/office/drawing/2014/main" id="{C64325C9-E07B-B57B-3D21-63031A87F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26" y="875702"/>
            <a:ext cx="1737838" cy="403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Ion trap setup:</a:t>
            </a:r>
          </a:p>
          <a:p>
            <a:pPr marL="0" indent="0">
              <a:buNone/>
            </a:pPr>
            <a:endParaRPr lang="en-US" sz="19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8" name="Τίτλος 4">
            <a:extLst>
              <a:ext uri="{FF2B5EF4-FFF2-40B4-BE49-F238E27FC236}">
                <a16:creationId xmlns:a16="http://schemas.microsoft.com/office/drawing/2014/main" id="{BD9D93BF-33A5-8979-0191-4DF9FE0A3995}"/>
              </a:ext>
            </a:extLst>
          </p:cNvPr>
          <p:cNvSpPr txBox="1">
            <a:spLocks/>
          </p:cNvSpPr>
          <p:nvPr/>
        </p:nvSpPr>
        <p:spPr>
          <a:xfrm>
            <a:off x="576000" y="207037"/>
            <a:ext cx="2742933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Plan</a:t>
            </a:r>
            <a:endParaRPr lang="el-GR"/>
          </a:p>
        </p:txBody>
      </p:sp>
      <p:pic>
        <p:nvPicPr>
          <p:cNvPr id="11" name="Picture 10" descr="A machine with green and white parts">
            <a:extLst>
              <a:ext uri="{FF2B5EF4-FFF2-40B4-BE49-F238E27FC236}">
                <a16:creationId xmlns:a16="http://schemas.microsoft.com/office/drawing/2014/main" id="{7FAD0C1E-41E4-A1F6-EA64-95034A8D9B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579" y="875702"/>
            <a:ext cx="8709579" cy="505251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28BAB66-186A-C930-99BD-B0FDEBB3464C}"/>
              </a:ext>
            </a:extLst>
          </p:cNvPr>
          <p:cNvSpPr/>
          <p:nvPr/>
        </p:nvSpPr>
        <p:spPr>
          <a:xfrm>
            <a:off x="6494683" y="3510417"/>
            <a:ext cx="118174" cy="11303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9D96D9-345F-E02A-5078-9ABE69DDC76B}"/>
              </a:ext>
            </a:extLst>
          </p:cNvPr>
          <p:cNvCxnSpPr>
            <a:cxnSpLocks/>
          </p:cNvCxnSpPr>
          <p:nvPr/>
        </p:nvCxnSpPr>
        <p:spPr>
          <a:xfrm flipH="1" flipV="1">
            <a:off x="6581441" y="2803144"/>
            <a:ext cx="1221439" cy="5689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9798D4-7F3A-9F13-1462-DEACAD8568B9}"/>
              </a:ext>
            </a:extLst>
          </p:cNvPr>
          <p:cNvCxnSpPr>
            <a:cxnSpLocks/>
          </p:cNvCxnSpPr>
          <p:nvPr/>
        </p:nvCxnSpPr>
        <p:spPr>
          <a:xfrm>
            <a:off x="6590712" y="2810668"/>
            <a:ext cx="0" cy="13811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F713317-4BFA-527E-AC19-F362685C25E0}"/>
              </a:ext>
            </a:extLst>
          </p:cNvPr>
          <p:cNvCxnSpPr/>
          <p:nvPr/>
        </p:nvCxnSpPr>
        <p:spPr>
          <a:xfrm flipV="1">
            <a:off x="6096000" y="2758440"/>
            <a:ext cx="0" cy="38125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796A1F-81FD-42F4-CB0C-B6761A73D372}"/>
              </a:ext>
            </a:extLst>
          </p:cNvPr>
          <p:cNvSpPr txBox="1"/>
          <p:nvPr/>
        </p:nvSpPr>
        <p:spPr>
          <a:xfrm>
            <a:off x="5750245" y="2803144"/>
            <a:ext cx="314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V</a:t>
            </a:r>
            <a:endParaRPr lang="en-BE" sz="2200" dirty="0">
              <a:solidFill>
                <a:srgbClr val="C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705F1B-761D-DCFA-006E-8C97AD02A450}"/>
              </a:ext>
            </a:extLst>
          </p:cNvPr>
          <p:cNvCxnSpPr>
            <a:cxnSpLocks/>
          </p:cNvCxnSpPr>
          <p:nvPr/>
        </p:nvCxnSpPr>
        <p:spPr>
          <a:xfrm flipV="1">
            <a:off x="6223000" y="2949067"/>
            <a:ext cx="376984" cy="1906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83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19622 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1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0A3D9E-5794-B3AD-44C3-BA50F71F37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525" y="998291"/>
            <a:ext cx="8621502" cy="5029865"/>
          </a:xfrm>
          <a:prstGeom prst="rect">
            <a:avLst/>
          </a:prstGeom>
        </p:spPr>
      </p:pic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8F345C1-B718-4C7D-E417-BAFD2738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Intituut voor Kern en Stralingsfysica, KU Leuven, Belgium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D20999A-B803-5468-9B5C-A174C77C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150" name="Ορθογώνιο: Στρογγύλεμα γωνιών 149">
            <a:extLst>
              <a:ext uri="{FF2B5EF4-FFF2-40B4-BE49-F238E27FC236}">
                <a16:creationId xmlns:a16="http://schemas.microsoft.com/office/drawing/2014/main" id="{3ADFC3C4-DBE0-CAA7-B106-953568F59DD2}"/>
              </a:ext>
            </a:extLst>
          </p:cNvPr>
          <p:cNvSpPr/>
          <p:nvPr/>
        </p:nvSpPr>
        <p:spPr>
          <a:xfrm>
            <a:off x="603026" y="973439"/>
            <a:ext cx="2185893" cy="3501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1" name="Θέση περιεχομένου 1">
            <a:extLst>
              <a:ext uri="{FF2B5EF4-FFF2-40B4-BE49-F238E27FC236}">
                <a16:creationId xmlns:a16="http://schemas.microsoft.com/office/drawing/2014/main" id="{6713646D-3CDC-A823-5C83-4D97B9896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26" y="970509"/>
            <a:ext cx="2439683" cy="387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REBEL &amp; STRIPE: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CF1F3936-BF38-E46B-6FFB-BEA2E2017A3F}"/>
              </a:ext>
            </a:extLst>
          </p:cNvPr>
          <p:cNvSpPr txBox="1">
            <a:spLocks/>
          </p:cNvSpPr>
          <p:nvPr/>
        </p:nvSpPr>
        <p:spPr>
          <a:xfrm>
            <a:off x="576000" y="207037"/>
            <a:ext cx="2742933" cy="79125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/>
              <a:t>Plan</a:t>
            </a:r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1BCEF-A7A5-5CEE-B226-619E18DFA6A2}"/>
              </a:ext>
            </a:extLst>
          </p:cNvPr>
          <p:cNvSpPr txBox="1"/>
          <p:nvPr/>
        </p:nvSpPr>
        <p:spPr>
          <a:xfrm>
            <a:off x="3773016" y="585970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/>
              <a:t>Adapted from [1]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58A792-E9AA-EBEF-8AC0-E865A0EC2B30}"/>
              </a:ext>
            </a:extLst>
          </p:cNvPr>
          <p:cNvSpPr txBox="1"/>
          <p:nvPr/>
        </p:nvSpPr>
        <p:spPr>
          <a:xfrm>
            <a:off x="737711" y="6269502"/>
            <a:ext cx="63268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[1] P. Imgram et al. Review of Scientific Instruments 96 (2025) 093302 </a:t>
            </a:r>
            <a:endParaRPr lang="el-GR" sz="17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4AB54C-CE73-08D0-9E23-CE8B08582553}"/>
              </a:ext>
            </a:extLst>
          </p:cNvPr>
          <p:cNvSpPr txBox="1"/>
          <p:nvPr/>
        </p:nvSpPr>
        <p:spPr>
          <a:xfrm>
            <a:off x="3157925" y="431726"/>
            <a:ext cx="8853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/>
              <a:t>S</a:t>
            </a:r>
            <a:r>
              <a:rPr lang="en-US" sz="2200" dirty="0"/>
              <a:t>topping and </a:t>
            </a:r>
            <a:r>
              <a:rPr lang="en-US" sz="2200" b="1" dirty="0"/>
              <a:t>T</a:t>
            </a:r>
            <a:r>
              <a:rPr lang="en-US" sz="2200" dirty="0"/>
              <a:t>rapping </a:t>
            </a:r>
            <a:r>
              <a:rPr lang="en-US" sz="2200" b="1" dirty="0"/>
              <a:t>R</a:t>
            </a:r>
            <a:r>
              <a:rPr lang="en-US" sz="2200" dirty="0"/>
              <a:t>adioactive </a:t>
            </a:r>
            <a:r>
              <a:rPr lang="en-US" sz="2200" b="1" dirty="0"/>
              <a:t>I</a:t>
            </a:r>
            <a:r>
              <a:rPr lang="en-US" sz="2200" dirty="0"/>
              <a:t>ons for </a:t>
            </a:r>
            <a:r>
              <a:rPr lang="en-US" sz="2200" b="1" dirty="0"/>
              <a:t>P</a:t>
            </a:r>
            <a:r>
              <a:rPr lang="en-US" sz="2200" dirty="0"/>
              <a:t>recision </a:t>
            </a:r>
            <a:r>
              <a:rPr lang="en-US" sz="2200" b="1" dirty="0"/>
              <a:t>E</a:t>
            </a:r>
            <a:r>
              <a:rPr lang="en-US" sz="2200" dirty="0"/>
              <a:t>xperiments (</a:t>
            </a:r>
            <a:r>
              <a:rPr lang="en-US" sz="2200" b="1" dirty="0"/>
              <a:t>STRIPE</a:t>
            </a:r>
            <a:r>
              <a:rPr lang="en-US" sz="22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36D917-0C99-4B35-99BB-B238C88E9F14}"/>
              </a:ext>
            </a:extLst>
          </p:cNvPr>
          <p:cNvSpPr txBox="1"/>
          <p:nvPr/>
        </p:nvSpPr>
        <p:spPr>
          <a:xfrm>
            <a:off x="10593681" y="2408234"/>
            <a:ext cx="1625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MagneToF</a:t>
            </a:r>
            <a:endParaRPr lang="en-BE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5D175C-DF28-BBA9-20EF-0DBE18628FEA}"/>
              </a:ext>
            </a:extLst>
          </p:cNvPr>
          <p:cNvCxnSpPr/>
          <p:nvPr/>
        </p:nvCxnSpPr>
        <p:spPr>
          <a:xfrm flipH="1" flipV="1">
            <a:off x="10321925" y="2149475"/>
            <a:ext cx="349250" cy="29527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AE71AE0-CA34-3757-A65D-1332C40CDD64}"/>
              </a:ext>
            </a:extLst>
          </p:cNvPr>
          <p:cNvSpPr txBox="1"/>
          <p:nvPr/>
        </p:nvSpPr>
        <p:spPr>
          <a:xfrm>
            <a:off x="9282847" y="867455"/>
            <a:ext cx="3168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Light Collection Region</a:t>
            </a:r>
            <a:endParaRPr lang="en-BE" dirty="0">
              <a:solidFill>
                <a:srgbClr val="C0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54F18A-8FB7-ACAB-5FD1-8C66E8D2B535}"/>
              </a:ext>
            </a:extLst>
          </p:cNvPr>
          <p:cNvCxnSpPr>
            <a:cxnSpLocks/>
          </p:cNvCxnSpPr>
          <p:nvPr/>
        </p:nvCxnSpPr>
        <p:spPr>
          <a:xfrm flipH="1">
            <a:off x="9427949" y="1286488"/>
            <a:ext cx="1243226" cy="34617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07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3d594d1-aa4e-4fbc-a37b-458f0e9b355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FAB993A219BD4BBAB1075FD2F92A7E" ma:contentTypeVersion="10" ma:contentTypeDescription="Create a new document." ma:contentTypeScope="" ma:versionID="9110fc126ac20825cc5e0e2e75132fa2">
  <xsd:schema xmlns:xsd="http://www.w3.org/2001/XMLSchema" xmlns:xs="http://www.w3.org/2001/XMLSchema" xmlns:p="http://schemas.microsoft.com/office/2006/metadata/properties" xmlns:ns3="f3d594d1-aa4e-4fbc-a37b-458f0e9b3558" targetNamespace="http://schemas.microsoft.com/office/2006/metadata/properties" ma:root="true" ma:fieldsID="bb49050e2cd12699b6c5a8c113bd0468" ns3:_="">
    <xsd:import namespace="f3d594d1-aa4e-4fbc-a37b-458f0e9b355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d594d1-aa4e-4fbc-a37b-458f0e9b35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80B7B7-6E4A-48B5-8D6D-3A8EEF1B0660}">
  <ds:schemaRefs>
    <ds:schemaRef ds:uri="http://purl.org/dc/dcmitype/"/>
    <ds:schemaRef ds:uri="http://purl.org/dc/elements/1.1/"/>
    <ds:schemaRef ds:uri="f3d594d1-aa4e-4fbc-a37b-458f0e9b3558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48A9314-1239-4FC0-82FD-9A9F42FBD6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74FD74-2247-45E4-B718-40DB69E22EFF}">
  <ds:schemaRefs>
    <ds:schemaRef ds:uri="f3d594d1-aa4e-4fbc-a37b-458f0e9b355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2250</TotalTime>
  <Words>1312</Words>
  <Application>Microsoft Office PowerPoint</Application>
  <PresentationFormat>Widescreen</PresentationFormat>
  <Paragraphs>333</Paragraphs>
  <Slides>24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KU Leuven</vt:lpstr>
      <vt:lpstr>KU Leuven Sedes</vt:lpstr>
      <vt:lpstr>Towards in-trap laser spectroscopy of fast radioactive ions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time!</vt:lpstr>
      <vt:lpstr>PowerPoint Presentation</vt:lpstr>
      <vt:lpstr>PowerPoint Presentation</vt:lpstr>
      <vt:lpstr>PowerPoint Presentation</vt:lpstr>
      <vt:lpstr>Motivation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Stefanos Pelonis</dc:creator>
  <cp:lastModifiedBy>Stefanos Pelonis</cp:lastModifiedBy>
  <cp:revision>14</cp:revision>
  <dcterms:created xsi:type="dcterms:W3CDTF">2017-09-13T11:47:32Z</dcterms:created>
  <dcterms:modified xsi:type="dcterms:W3CDTF">2025-10-21T15:43:22Z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0x010100ADFAB993A219BD4BBAB1075FD2F92A7E</vt:lpwstr>
  </property>
</Properties>
</file>