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460" r:id="rId2"/>
    <p:sldId id="517" r:id="rId3"/>
    <p:sldId id="514" r:id="rId4"/>
    <p:sldId id="513" r:id="rId5"/>
    <p:sldId id="512" r:id="rId6"/>
    <p:sldId id="511" r:id="rId7"/>
    <p:sldId id="520" r:id="rId8"/>
    <p:sldId id="505" r:id="rId9"/>
    <p:sldId id="545" r:id="rId10"/>
    <p:sldId id="554" r:id="rId11"/>
    <p:sldId id="543" r:id="rId12"/>
    <p:sldId id="532" r:id="rId13"/>
    <p:sldId id="531" r:id="rId14"/>
    <p:sldId id="533" r:id="rId15"/>
    <p:sldId id="537" r:id="rId16"/>
    <p:sldId id="527" r:id="rId17"/>
    <p:sldId id="540" r:id="rId18"/>
    <p:sldId id="539" r:id="rId19"/>
    <p:sldId id="538" r:id="rId20"/>
    <p:sldId id="541" r:id="rId21"/>
    <p:sldId id="542" r:id="rId22"/>
    <p:sldId id="508" r:id="rId23"/>
    <p:sldId id="526" r:id="rId24"/>
    <p:sldId id="528" r:id="rId25"/>
    <p:sldId id="548" r:id="rId26"/>
    <p:sldId id="518" r:id="rId27"/>
    <p:sldId id="544" r:id="rId28"/>
    <p:sldId id="498" r:id="rId29"/>
    <p:sldId id="535" r:id="rId30"/>
    <p:sldId id="536" r:id="rId31"/>
    <p:sldId id="546" r:id="rId32"/>
    <p:sldId id="534" r:id="rId33"/>
    <p:sldId id="560" r:id="rId34"/>
    <p:sldId id="561" r:id="rId35"/>
    <p:sldId id="552" r:id="rId36"/>
    <p:sldId id="553" r:id="rId37"/>
    <p:sldId id="559" r:id="rId38"/>
    <p:sldId id="558" r:id="rId39"/>
    <p:sldId id="549" r:id="rId40"/>
    <p:sldId id="550" r:id="rId41"/>
    <p:sldId id="557" r:id="rId42"/>
    <p:sldId id="551" r:id="rId43"/>
  </p:sldIdLst>
  <p:sldSz cx="12192000" cy="6858000"/>
  <p:notesSz cx="6858000" cy="9144000"/>
  <p:embeddedFontLst>
    <p:embeddedFont>
      <p:font typeface="Arial Black" panose="020B0A04020102020204" pitchFamily="34" charset="0"/>
      <p:bold r:id="rId46"/>
    </p:embeddedFont>
    <p:embeddedFont>
      <p:font typeface="Bell MT" panose="02020503060305020303" pitchFamily="18" charset="0"/>
      <p:regular r:id="rId47"/>
      <p:bold r:id="rId48"/>
      <p:italic r:id="rId49"/>
    </p:embeddedFont>
    <p:embeddedFont>
      <p:font typeface="Broadway" panose="04040905080B02020502" pitchFamily="82" charset="0"/>
      <p:regular r:id="rId50"/>
    </p:embeddedFont>
    <p:embeddedFont>
      <p:font typeface="Cambria Math" panose="02040503050406030204" pitchFamily="18" charset="0"/>
      <p:regular r:id="rId51"/>
    </p:embeddedFont>
    <p:embeddedFont>
      <p:font typeface="CMU Serif" panose="02000603000000000000" pitchFamily="2" charset="0"/>
      <p:regular r:id="rId52"/>
      <p:bold r:id="rId53"/>
      <p:italic r:id="rId54"/>
      <p:boldItalic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entin roumegou" initials="cr" lastIdx="1" clrIdx="0">
    <p:extLst>
      <p:ext uri="{19B8F6BF-5375-455C-9EA6-DF929625EA0E}">
        <p15:presenceInfo xmlns:p15="http://schemas.microsoft.com/office/powerpoint/2012/main" userId="S-1-5-21-1707044366-884229614-1916815836-71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8E2717"/>
    <a:srgbClr val="22BA67"/>
    <a:srgbClr val="97A05D"/>
    <a:srgbClr val="086090"/>
    <a:srgbClr val="093A49"/>
    <a:srgbClr val="1EB8D0"/>
    <a:srgbClr val="111C22"/>
    <a:srgbClr val="CF3820"/>
    <a:srgbClr val="D2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7" autoAdjust="0"/>
    <p:restoredTop sz="91656" autoAdjust="0"/>
  </p:normalViewPr>
  <p:slideViewPr>
    <p:cSldViewPr snapToGrid="0">
      <p:cViewPr varScale="1">
        <p:scale>
          <a:sx n="76" d="100"/>
          <a:sy n="76" d="100"/>
        </p:scale>
        <p:origin x="950" y="6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4136591-FA02-4A5D-A698-D7AE041F2A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C9ED6C-F27C-48A5-88A8-48B35D69CC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57DD6-D212-40C4-8090-4BE57E191A46}" type="datetimeFigureOut">
              <a:rPr lang="fr-FR" smtClean="0"/>
              <a:t>17/10/2025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8BDD14-D431-45D3-AD4E-2836783CDF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B08673-3BC0-4554-AE33-FF19B15A14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520EF-A08E-49A9-9BF5-1816DF74675B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9387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7F3FD-3DE9-465A-B18D-09B9A09DE74C}" type="datetimeFigureOut">
              <a:rPr lang="en-US" smtClean="0"/>
              <a:t>10/17/2025</a:t>
            </a:fld>
            <a:endParaRPr lang="en-US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1AD73-9474-4D33-B32D-572EEE468C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90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10CF8-2EDA-4B22-8D16-9CAD3D3BD53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67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1AD73-9474-4D33-B32D-572EEE468CD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6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1AD73-9474-4D33-B32D-572EEE468CD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449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1AD73-9474-4D33-B32D-572EEE468CD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18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1AD73-9474-4D33-B32D-572EEE468CD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42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1AD73-9474-4D33-B32D-572EEE468CD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242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1AD73-9474-4D33-B32D-572EEE468CD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46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1AD73-9474-4D33-B32D-572EEE468CD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45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1AD73-9474-4D33-B32D-572EEE468CD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72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1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03190"/>
            <a:ext cx="12192000" cy="3548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Espace réservé de la date 7"/>
          <p:cNvSpPr txBox="1">
            <a:spLocks/>
          </p:cNvSpPr>
          <p:nvPr userDrawn="1"/>
        </p:nvSpPr>
        <p:spPr>
          <a:xfrm>
            <a:off x="152400" y="65031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11" name="Espace réservé du pied de page 8"/>
          <p:cNvSpPr txBox="1">
            <a:spLocks/>
          </p:cNvSpPr>
          <p:nvPr userDrawn="1"/>
        </p:nvSpPr>
        <p:spPr>
          <a:xfrm>
            <a:off x="2043953" y="6499353"/>
            <a:ext cx="8104094" cy="358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aseline="0" noProof="0" dirty="0">
                <a:solidFill>
                  <a:schemeClr val="bg1"/>
                </a:solidFill>
              </a:rPr>
              <a:t>EMIS XX 2025 – Corentin ROUMEGOU – DESIR facility at GANIL</a:t>
            </a:r>
          </a:p>
        </p:txBody>
      </p:sp>
      <p:sp>
        <p:nvSpPr>
          <p:cNvPr id="12" name="Espace réservé du numéro de diapositive 9"/>
          <p:cNvSpPr txBox="1">
            <a:spLocks/>
          </p:cNvSpPr>
          <p:nvPr userDrawn="1"/>
        </p:nvSpPr>
        <p:spPr>
          <a:xfrm>
            <a:off x="9296400" y="6489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7EE920-D85F-4A6A-B441-340FD0891CCF}" type="slidenum">
              <a:rPr lang="fr-FR" sz="1600" smtClean="0">
                <a:solidFill>
                  <a:schemeClr val="bg1"/>
                </a:solidFill>
              </a:rPr>
              <a:pPr/>
              <a:t>‹#›</a:t>
            </a:fld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89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5B4BC9-E96D-43B2-A494-DBC05E954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7"/>
          <a:stretch/>
        </p:blipFill>
        <p:spPr>
          <a:xfrm>
            <a:off x="10735408" y="118205"/>
            <a:ext cx="1402582" cy="5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5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R_w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03190"/>
            <a:ext cx="12192000" cy="3548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Espace réservé de la date 7"/>
          <p:cNvSpPr txBox="1">
            <a:spLocks/>
          </p:cNvSpPr>
          <p:nvPr userDrawn="1"/>
        </p:nvSpPr>
        <p:spPr>
          <a:xfrm>
            <a:off x="152400" y="65031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11" name="Espace réservé du pied de page 8"/>
          <p:cNvSpPr txBox="1">
            <a:spLocks/>
          </p:cNvSpPr>
          <p:nvPr userDrawn="1"/>
        </p:nvSpPr>
        <p:spPr>
          <a:xfrm>
            <a:off x="2043953" y="6499353"/>
            <a:ext cx="8104094" cy="358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aseline="0" noProof="0" dirty="0">
                <a:solidFill>
                  <a:schemeClr val="bg1"/>
                </a:solidFill>
              </a:rPr>
              <a:t>EMIS XX 2025 – Corentin ROUMEGOU – DESIR facility at GANIL</a:t>
            </a:r>
          </a:p>
        </p:txBody>
      </p:sp>
      <p:sp>
        <p:nvSpPr>
          <p:cNvPr id="12" name="Espace réservé du numéro de diapositive 9"/>
          <p:cNvSpPr txBox="1">
            <a:spLocks/>
          </p:cNvSpPr>
          <p:nvPr userDrawn="1"/>
        </p:nvSpPr>
        <p:spPr>
          <a:xfrm>
            <a:off x="9296400" y="6489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7EE920-D85F-4A6A-B441-340FD0891CCF}" type="slidenum">
              <a:rPr lang="fr-FR" sz="1600" smtClean="0">
                <a:solidFill>
                  <a:schemeClr val="bg1"/>
                </a:solidFill>
              </a:rPr>
              <a:pPr/>
              <a:t>‹#›</a:t>
            </a:fld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89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704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I-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03190"/>
            <a:ext cx="12192000" cy="354809"/>
          </a:xfrm>
          <a:prstGeom prst="rect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Espace réservé de la date 7"/>
          <p:cNvSpPr txBox="1">
            <a:spLocks/>
          </p:cNvSpPr>
          <p:nvPr userDrawn="1"/>
        </p:nvSpPr>
        <p:spPr>
          <a:xfrm>
            <a:off x="152400" y="65031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11" name="Espace réservé du pied de page 8"/>
          <p:cNvSpPr txBox="1">
            <a:spLocks/>
          </p:cNvSpPr>
          <p:nvPr userDrawn="1"/>
        </p:nvSpPr>
        <p:spPr>
          <a:xfrm>
            <a:off x="2043953" y="6499353"/>
            <a:ext cx="8104094" cy="358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aseline="0" noProof="0" dirty="0">
                <a:solidFill>
                  <a:schemeClr val="bg1"/>
                </a:solidFill>
              </a:rPr>
              <a:t>EMIS XX 2025 – Corentin ROUMEGOU – GPIB commissioning for DESIR</a:t>
            </a:r>
          </a:p>
        </p:txBody>
      </p:sp>
      <p:sp>
        <p:nvSpPr>
          <p:cNvPr id="12" name="Espace réservé du numéro de diapositive 9"/>
          <p:cNvSpPr txBox="1">
            <a:spLocks/>
          </p:cNvSpPr>
          <p:nvPr userDrawn="1"/>
        </p:nvSpPr>
        <p:spPr>
          <a:xfrm>
            <a:off x="9296400" y="6489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7EE920-D85F-4A6A-B441-340FD0891CCF}" type="slidenum">
              <a:rPr lang="fr-FR" sz="1600" smtClean="0">
                <a:solidFill>
                  <a:schemeClr val="bg1"/>
                </a:solidFill>
              </a:rPr>
              <a:pPr/>
              <a:t>‹#›</a:t>
            </a:fld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89973"/>
          </a:xfrm>
          <a:prstGeom prst="rect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172FF8-4118-4C4B-B20B-FF0F4EDBAB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655" y="89973"/>
            <a:ext cx="1279345" cy="62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1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I-To_w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03190"/>
            <a:ext cx="12192000" cy="354809"/>
          </a:xfrm>
          <a:prstGeom prst="rect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Espace réservé de la date 7"/>
          <p:cNvSpPr txBox="1">
            <a:spLocks/>
          </p:cNvSpPr>
          <p:nvPr userDrawn="1"/>
        </p:nvSpPr>
        <p:spPr>
          <a:xfrm>
            <a:off x="152400" y="65031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11" name="Espace réservé du pied de page 8"/>
          <p:cNvSpPr txBox="1">
            <a:spLocks/>
          </p:cNvSpPr>
          <p:nvPr userDrawn="1"/>
        </p:nvSpPr>
        <p:spPr>
          <a:xfrm>
            <a:off x="2043953" y="6499353"/>
            <a:ext cx="8104094" cy="358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aseline="0" noProof="0" dirty="0">
                <a:solidFill>
                  <a:schemeClr val="bg1"/>
                </a:solidFill>
              </a:rPr>
              <a:t>EMIS XX 2025 – Corentin ROUMEGOU – GPIB commissioning for DESIR</a:t>
            </a:r>
          </a:p>
        </p:txBody>
      </p:sp>
      <p:sp>
        <p:nvSpPr>
          <p:cNvPr id="12" name="Espace réservé du numéro de diapositive 9"/>
          <p:cNvSpPr txBox="1">
            <a:spLocks/>
          </p:cNvSpPr>
          <p:nvPr userDrawn="1"/>
        </p:nvSpPr>
        <p:spPr>
          <a:xfrm>
            <a:off x="9296400" y="6489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7EE920-D85F-4A6A-B441-340FD0891CCF}" type="slidenum">
              <a:rPr lang="fr-FR" sz="1600" smtClean="0">
                <a:solidFill>
                  <a:schemeClr val="bg1"/>
                </a:solidFill>
              </a:rPr>
              <a:pPr/>
              <a:t>‹#›</a:t>
            </a:fld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89973"/>
          </a:xfrm>
          <a:prstGeom prst="rect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775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PER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6C669C5-A868-43E1-8197-F2A3990DBF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25" y="118207"/>
            <a:ext cx="1441375" cy="69130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503190"/>
            <a:ext cx="12192000" cy="354809"/>
          </a:xfrm>
          <a:prstGeom prst="rect">
            <a:avLst/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Espace réservé de la date 7"/>
          <p:cNvSpPr txBox="1">
            <a:spLocks/>
          </p:cNvSpPr>
          <p:nvPr userDrawn="1"/>
        </p:nvSpPr>
        <p:spPr>
          <a:xfrm>
            <a:off x="152400" y="65031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11" name="Espace réservé du pied de page 8"/>
          <p:cNvSpPr txBox="1">
            <a:spLocks/>
          </p:cNvSpPr>
          <p:nvPr userDrawn="1"/>
        </p:nvSpPr>
        <p:spPr>
          <a:xfrm>
            <a:off x="2043953" y="6499353"/>
            <a:ext cx="8104094" cy="358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aseline="0" noProof="0" dirty="0">
                <a:solidFill>
                  <a:schemeClr val="bg1"/>
                </a:solidFill>
              </a:rPr>
              <a:t>EMIS XX 2025 – Corentin ROUMEGOU – PIPERADE commissioning for DESIR</a:t>
            </a:r>
          </a:p>
        </p:txBody>
      </p:sp>
      <p:sp>
        <p:nvSpPr>
          <p:cNvPr id="12" name="Espace réservé du numéro de diapositive 9"/>
          <p:cNvSpPr txBox="1">
            <a:spLocks/>
          </p:cNvSpPr>
          <p:nvPr userDrawn="1"/>
        </p:nvSpPr>
        <p:spPr>
          <a:xfrm>
            <a:off x="9296400" y="6489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7EE920-D85F-4A6A-B441-340FD0891CCF}" type="slidenum">
              <a:rPr lang="fr-FR" sz="1600" smtClean="0">
                <a:solidFill>
                  <a:schemeClr val="bg1"/>
                </a:solidFill>
              </a:rPr>
              <a:pPr/>
              <a:t>‹#›</a:t>
            </a:fld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89973"/>
          </a:xfrm>
          <a:prstGeom prst="rect">
            <a:avLst/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455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PERADE_w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03190"/>
            <a:ext cx="12192000" cy="354809"/>
          </a:xfrm>
          <a:prstGeom prst="rect">
            <a:avLst/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Espace réservé de la date 7"/>
          <p:cNvSpPr txBox="1">
            <a:spLocks/>
          </p:cNvSpPr>
          <p:nvPr userDrawn="1"/>
        </p:nvSpPr>
        <p:spPr>
          <a:xfrm>
            <a:off x="152400" y="65031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11" name="Espace réservé du pied de page 8"/>
          <p:cNvSpPr txBox="1">
            <a:spLocks/>
          </p:cNvSpPr>
          <p:nvPr userDrawn="1"/>
        </p:nvSpPr>
        <p:spPr>
          <a:xfrm>
            <a:off x="2043953" y="6499353"/>
            <a:ext cx="8104094" cy="358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aseline="0" noProof="0" dirty="0">
                <a:solidFill>
                  <a:schemeClr val="bg1"/>
                </a:solidFill>
              </a:rPr>
              <a:t>EMIS XX 2025 – Corentin ROUMEGOU – PIPERADE commissioning for DESIR</a:t>
            </a:r>
          </a:p>
        </p:txBody>
      </p:sp>
      <p:sp>
        <p:nvSpPr>
          <p:cNvPr id="12" name="Espace réservé du numéro de diapositive 9"/>
          <p:cNvSpPr txBox="1">
            <a:spLocks/>
          </p:cNvSpPr>
          <p:nvPr userDrawn="1"/>
        </p:nvSpPr>
        <p:spPr>
          <a:xfrm>
            <a:off x="9296400" y="6489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7EE920-D85F-4A6A-B441-340FD0891CCF}" type="slidenum">
              <a:rPr lang="fr-FR" sz="1600" smtClean="0">
                <a:solidFill>
                  <a:schemeClr val="bg1"/>
                </a:solidFill>
              </a:rPr>
              <a:pPr/>
              <a:t>‹#›</a:t>
            </a:fld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89973"/>
          </a:xfrm>
          <a:prstGeom prst="rect">
            <a:avLst/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57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IS X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A8731A-239F-414F-AA53-4921253B5106}"/>
              </a:ext>
            </a:extLst>
          </p:cNvPr>
          <p:cNvSpPr/>
          <p:nvPr userDrawn="1"/>
        </p:nvSpPr>
        <p:spPr>
          <a:xfrm>
            <a:off x="-1794" y="6507026"/>
            <a:ext cx="12191999" cy="361289"/>
          </a:xfrm>
          <a:prstGeom prst="rect">
            <a:avLst/>
          </a:prstGeom>
          <a:solidFill>
            <a:srgbClr val="21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Espace réservé de la date 7"/>
          <p:cNvSpPr txBox="1">
            <a:spLocks/>
          </p:cNvSpPr>
          <p:nvPr userDrawn="1"/>
        </p:nvSpPr>
        <p:spPr>
          <a:xfrm>
            <a:off x="152400" y="650319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chemeClr val="bg1"/>
                </a:solidFill>
              </a:rPr>
              <a:t>20/10/2025</a:t>
            </a:r>
          </a:p>
        </p:txBody>
      </p:sp>
      <p:sp>
        <p:nvSpPr>
          <p:cNvPr id="11" name="Espace réservé du pied de page 8"/>
          <p:cNvSpPr txBox="1">
            <a:spLocks/>
          </p:cNvSpPr>
          <p:nvPr userDrawn="1"/>
        </p:nvSpPr>
        <p:spPr>
          <a:xfrm>
            <a:off x="2043953" y="6499353"/>
            <a:ext cx="8104094" cy="358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aseline="0" noProof="0" dirty="0">
                <a:solidFill>
                  <a:schemeClr val="bg1"/>
                </a:solidFill>
              </a:rPr>
              <a:t>EMIS XX 2025 – Corentin ROUMEGOU – GPIB &amp; PIPERADE commissioning for DESIR</a:t>
            </a:r>
          </a:p>
        </p:txBody>
      </p:sp>
      <p:sp>
        <p:nvSpPr>
          <p:cNvPr id="12" name="Espace réservé du numéro de diapositive 9"/>
          <p:cNvSpPr txBox="1">
            <a:spLocks/>
          </p:cNvSpPr>
          <p:nvPr userDrawn="1"/>
        </p:nvSpPr>
        <p:spPr>
          <a:xfrm>
            <a:off x="9296400" y="6489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7EE920-D85F-4A6A-B441-340FD0891CCF}" type="slidenum">
              <a:rPr lang="fr-FR" sz="1600" smtClean="0">
                <a:solidFill>
                  <a:schemeClr val="bg1"/>
                </a:solidFill>
              </a:rPr>
              <a:pPr/>
              <a:t>‹#›</a:t>
            </a:fld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9E0FFD-6960-4521-AC1C-6B76AF945F37}"/>
              </a:ext>
            </a:extLst>
          </p:cNvPr>
          <p:cNvSpPr/>
          <p:nvPr userDrawn="1"/>
        </p:nvSpPr>
        <p:spPr>
          <a:xfrm>
            <a:off x="0" y="0"/>
            <a:ext cx="12192000" cy="89973"/>
          </a:xfrm>
          <a:prstGeom prst="rect">
            <a:avLst/>
          </a:prstGeom>
          <a:solidFill>
            <a:srgbClr val="21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4013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66023-699F-4198-AAF9-A8459EB93614}" type="datetimeFigureOut">
              <a:rPr lang="fr-FR" smtClean="0"/>
              <a:t>17/10/2025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79565-7BC4-4E2F-952D-5AF942A731B3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823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50" r:id="rId4"/>
    <p:sldLayoutId id="2147483664" r:id="rId5"/>
    <p:sldLayoutId id="2147483662" r:id="rId6"/>
    <p:sldLayoutId id="2147483665" r:id="rId7"/>
    <p:sldLayoutId id="214748366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3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4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15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image" Target="../media/image65.jpe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2.jpg"/><Relationship Id="rId7" Type="http://schemas.openxmlformats.org/officeDocument/2006/relationships/image" Target="../media/image15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jp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80.png"/><Relationship Id="rId5" Type="http://schemas.openxmlformats.org/officeDocument/2006/relationships/image" Target="../media/image37.png"/><Relationship Id="rId10" Type="http://schemas.openxmlformats.org/officeDocument/2006/relationships/image" Target="../media/image79.png"/><Relationship Id="rId4" Type="http://schemas.openxmlformats.org/officeDocument/2006/relationships/image" Target="../media/image36.png"/><Relationship Id="rId9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1.png"/><Relationship Id="rId3" Type="http://schemas.openxmlformats.org/officeDocument/2006/relationships/image" Target="../media/image760.png"/><Relationship Id="rId7" Type="http://schemas.openxmlformats.org/officeDocument/2006/relationships/image" Target="../media/image7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1.png"/><Relationship Id="rId11" Type="http://schemas.openxmlformats.org/officeDocument/2006/relationships/image" Target="../media/image83.png"/><Relationship Id="rId5" Type="http://schemas.openxmlformats.org/officeDocument/2006/relationships/image" Target="../media/image770.pn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13" Type="http://schemas.openxmlformats.org/officeDocument/2006/relationships/image" Target="../media/image800.pn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11" Type="http://schemas.openxmlformats.org/officeDocument/2006/relationships/image" Target="../media/image780.png"/><Relationship Id="rId5" Type="http://schemas.openxmlformats.org/officeDocument/2006/relationships/image" Target="../media/image86.png"/><Relationship Id="rId15" Type="http://schemas.openxmlformats.org/officeDocument/2006/relationships/image" Target="../media/image93.png"/><Relationship Id="rId10" Type="http://schemas.openxmlformats.org/officeDocument/2006/relationships/image" Target="../media/image90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image" Target="../media/image95.png"/><Relationship Id="rId21" Type="http://schemas.openxmlformats.org/officeDocument/2006/relationships/image" Target="../media/image113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png"/><Relationship Id="rId5" Type="http://schemas.openxmlformats.org/officeDocument/2006/relationships/image" Target="../media/image118.png"/><Relationship Id="rId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8.png"/><Relationship Id="rId3" Type="http://schemas.openxmlformats.org/officeDocument/2006/relationships/image" Target="../media/image129.jpeg"/><Relationship Id="rId7" Type="http://schemas.openxmlformats.org/officeDocument/2006/relationships/image" Target="../media/image12.jpeg"/><Relationship Id="rId12" Type="http://schemas.openxmlformats.org/officeDocument/2006/relationships/image" Target="../media/image7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5" Type="http://schemas.openxmlformats.org/officeDocument/2006/relationships/image" Target="../media/image131.jpg"/><Relationship Id="rId10" Type="http://schemas.openxmlformats.org/officeDocument/2006/relationships/image" Target="../media/image5.png"/><Relationship Id="rId4" Type="http://schemas.openxmlformats.org/officeDocument/2006/relationships/image" Target="../media/image130.jpg"/><Relationship Id="rId9" Type="http://schemas.openxmlformats.org/officeDocument/2006/relationships/image" Target="../media/image14.png"/><Relationship Id="rId1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g"/><Relationship Id="rId3" Type="http://schemas.openxmlformats.org/officeDocument/2006/relationships/image" Target="../media/image132.jpeg"/><Relationship Id="rId7" Type="http://schemas.openxmlformats.org/officeDocument/2006/relationships/image" Target="../media/image9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1.emf"/><Relationship Id="rId4" Type="http://schemas.openxmlformats.org/officeDocument/2006/relationships/image" Target="../media/image1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0.png"/><Relationship Id="rId4" Type="http://schemas.openxmlformats.org/officeDocument/2006/relationships/image" Target="../media/image4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5" Type="http://schemas.openxmlformats.org/officeDocument/2006/relationships/image" Target="../media/image24.png"/><Relationship Id="rId10" Type="http://schemas.openxmlformats.org/officeDocument/2006/relationships/image" Target="../media/image7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43488D55-112A-4563-B86A-ADEFC3ACE285}"/>
              </a:ext>
            </a:extLst>
          </p:cNvPr>
          <p:cNvGrpSpPr/>
          <p:nvPr/>
        </p:nvGrpSpPr>
        <p:grpSpPr>
          <a:xfrm>
            <a:off x="-1" y="6193702"/>
            <a:ext cx="12192001" cy="664297"/>
            <a:chOff x="-1" y="6065292"/>
            <a:chExt cx="14548749" cy="792708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3DBDB65F-B2FD-4136-97EA-9F671618B4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31" b="26314"/>
            <a:stretch/>
          </p:blipFill>
          <p:spPr>
            <a:xfrm>
              <a:off x="-1" y="6065292"/>
              <a:ext cx="9163050" cy="792708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89BD5256-2ED6-404C-8E98-DA47AAD8D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85" t="26931" b="26314"/>
            <a:stretch/>
          </p:blipFill>
          <p:spPr>
            <a:xfrm>
              <a:off x="6598979" y="6065292"/>
              <a:ext cx="7949769" cy="792708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0" y="0"/>
            <a:ext cx="12192000" cy="89973"/>
          </a:xfrm>
          <a:prstGeom prst="rect">
            <a:avLst/>
          </a:prstGeom>
          <a:solidFill>
            <a:srgbClr val="21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ZoneTexte 24"/>
          <p:cNvSpPr txBox="1"/>
          <p:nvPr/>
        </p:nvSpPr>
        <p:spPr>
          <a:xfrm>
            <a:off x="4661976" y="1896030"/>
            <a:ext cx="28680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dirty="0">
                <a:solidFill>
                  <a:srgbClr val="3383C5"/>
                </a:solidFill>
                <a:latin typeface="Calibri" panose="020F0502020204030204" pitchFamily="34" charset="0"/>
                <a:ea typeface="CMU Serif" panose="02000603000000000000" pitchFamily="2" charset="0"/>
                <a:cs typeface="Calibri" panose="020F0502020204030204" pitchFamily="34" charset="0"/>
              </a:rPr>
              <a:t>EMIS XX – 20/10/2025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567120" y="4168002"/>
            <a:ext cx="5057796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b="1" dirty="0">
                <a:solidFill>
                  <a:srgbClr val="3383C5"/>
                </a:solidFill>
                <a:latin typeface="Arial" panose="020B0604020202020204" pitchFamily="34" charset="0"/>
                <a:ea typeface="CMU Serif" panose="02000603000000000000" pitchFamily="2" charset="0"/>
                <a:cs typeface="Arial" panose="020B0604020202020204" pitchFamily="34" charset="0"/>
              </a:rPr>
              <a:t>Corentin Roumegou</a:t>
            </a:r>
          </a:p>
          <a:p>
            <a:pPr algn="ctr"/>
            <a:r>
              <a:rPr lang="en-US" dirty="0">
                <a:solidFill>
                  <a:srgbClr val="3383C5"/>
                </a:solidFill>
                <a:latin typeface="Arial" panose="020B0604020202020204" pitchFamily="34" charset="0"/>
                <a:ea typeface="CMU Serif" panose="02000603000000000000" pitchFamily="2" charset="0"/>
                <a:cs typeface="Arial" panose="020B0604020202020204" pitchFamily="34" charset="0"/>
              </a:rPr>
              <a:t>on behalf of the GPIB-PIPERADE collaboration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BD6D6A46-BC0E-4D03-9E38-F9422926CA65}"/>
              </a:ext>
            </a:extLst>
          </p:cNvPr>
          <p:cNvGrpSpPr/>
          <p:nvPr/>
        </p:nvGrpSpPr>
        <p:grpSpPr>
          <a:xfrm>
            <a:off x="10046292" y="197924"/>
            <a:ext cx="1961531" cy="634513"/>
            <a:chOff x="9378173" y="197924"/>
            <a:chExt cx="2694965" cy="871763"/>
          </a:xfrm>
        </p:grpSpPr>
        <p:pic>
          <p:nvPicPr>
            <p:cNvPr id="7" name="Image 7">
              <a:extLst>
                <a:ext uri="{FF2B5EF4-FFF2-40B4-BE49-F238E27FC236}">
                  <a16:creationId xmlns:a16="http://schemas.microsoft.com/office/drawing/2014/main" id="{3B96D79C-F0EA-ED52-21F4-803C6ED0D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8173" y="197924"/>
              <a:ext cx="861499" cy="861499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A26868F-268E-476D-8AA2-909482468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2" t="17734" r="9012" b="17306"/>
            <a:stretch/>
          </p:blipFill>
          <p:spPr>
            <a:xfrm>
              <a:off x="10434360" y="208188"/>
              <a:ext cx="1638778" cy="861499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732C739-FD99-40E4-8685-137C003BCA1E}"/>
              </a:ext>
            </a:extLst>
          </p:cNvPr>
          <p:cNvGrpSpPr/>
          <p:nvPr/>
        </p:nvGrpSpPr>
        <p:grpSpPr>
          <a:xfrm>
            <a:off x="3514532" y="5130550"/>
            <a:ext cx="5162938" cy="769262"/>
            <a:chOff x="2873305" y="4770291"/>
            <a:chExt cx="6426475" cy="95752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F2655D7-5434-4729-899A-09C389F31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441" y="4770291"/>
              <a:ext cx="1717777" cy="845317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8E492B1-FDC9-4598-8AE6-8E732B320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305" y="4813786"/>
              <a:ext cx="2457553" cy="731778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0971B7A-F616-4E09-B084-58445CD7A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7815" y="4791628"/>
              <a:ext cx="1951965" cy="936190"/>
            </a:xfrm>
            <a:prstGeom prst="rect">
              <a:avLst/>
            </a:prstGeom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9F7516A-68C9-4D32-8A3D-36843A2C8717}"/>
              </a:ext>
            </a:extLst>
          </p:cNvPr>
          <p:cNvGrpSpPr/>
          <p:nvPr/>
        </p:nvGrpSpPr>
        <p:grpSpPr>
          <a:xfrm>
            <a:off x="184177" y="203018"/>
            <a:ext cx="6221513" cy="629419"/>
            <a:chOff x="118862" y="221680"/>
            <a:chExt cx="5010895" cy="506943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33CDDD5-8478-40B5-A528-BA86A2FB2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01" y="221680"/>
              <a:ext cx="1380256" cy="466915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48A78CE-CB40-4298-B9DF-BDFCC036B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62" y="297166"/>
              <a:ext cx="409253" cy="409253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C77BC26-3850-4DD9-BA49-BEE6B173A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2"/>
            <a:stretch/>
          </p:blipFill>
          <p:spPr>
            <a:xfrm>
              <a:off x="2573843" y="237637"/>
              <a:ext cx="1057182" cy="490986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E302304A-82A7-4448-AEBC-43F068FCF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06" b="32353"/>
            <a:stretch/>
          </p:blipFill>
          <p:spPr>
            <a:xfrm>
              <a:off x="646591" y="233153"/>
              <a:ext cx="1214985" cy="443969"/>
            </a:xfrm>
            <a:prstGeom prst="rect">
              <a:avLst/>
            </a:prstGeom>
          </p:spPr>
        </p:pic>
        <p:pic>
          <p:nvPicPr>
            <p:cNvPr id="27" name="Picture 8" descr="Stored and Cooled Ions Division - Laboratory Astrophysics Workshop  Heidelberg 2015 - Scientific Scope &amp;amp;amp; Invited Speakers">
              <a:extLst>
                <a:ext uri="{FF2B5EF4-FFF2-40B4-BE49-F238E27FC236}">
                  <a16:creationId xmlns:a16="http://schemas.microsoft.com/office/drawing/2014/main" id="{86C9CB51-CD9A-4799-B046-08A1C086BE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868" y="250826"/>
              <a:ext cx="380531" cy="408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94DFDE9-1B82-48CA-AC21-1B5D748068F3}"/>
              </a:ext>
            </a:extLst>
          </p:cNvPr>
          <p:cNvGrpSpPr/>
          <p:nvPr/>
        </p:nvGrpSpPr>
        <p:grpSpPr>
          <a:xfrm>
            <a:off x="2057331" y="2229579"/>
            <a:ext cx="8077340" cy="1776789"/>
            <a:chOff x="2057331" y="1833047"/>
            <a:chExt cx="8077340" cy="1776789"/>
          </a:xfrm>
        </p:grpSpPr>
        <p:sp>
          <p:nvSpPr>
            <p:cNvPr id="16" name="ZoneTexte 15"/>
            <p:cNvSpPr txBox="1"/>
            <p:nvPr/>
          </p:nvSpPr>
          <p:spPr>
            <a:xfrm>
              <a:off x="3211237" y="1833047"/>
              <a:ext cx="5769528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212D64"/>
                  </a:solidFill>
                  <a:ea typeface="CMU Serif" panose="02000603000000000000" pitchFamily="2" charset="0"/>
                  <a:cs typeface="Calibri" panose="020F0502020204030204" pitchFamily="34" charset="0"/>
                </a:rPr>
                <a:t>GPIB &amp; PIPERADE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6BA3D8-A9BE-405D-9896-21F160B8ED5D}"/>
                </a:ext>
              </a:extLst>
            </p:cNvPr>
            <p:cNvSpPr/>
            <p:nvPr/>
          </p:nvSpPr>
          <p:spPr>
            <a:xfrm>
              <a:off x="2057331" y="2594173"/>
              <a:ext cx="807734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212D64"/>
                  </a:solidFill>
                  <a:ea typeface="CMU Serif" panose="02000603000000000000" pitchFamily="2" charset="0"/>
                  <a:cs typeface="Calibri" panose="020F0502020204030204" pitchFamily="34" charset="0"/>
                </a:rPr>
                <a:t>commissioning for DESIR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4774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4B64727D-498B-4BC6-AF73-6456223D77DC}"/>
              </a:ext>
            </a:extLst>
          </p:cNvPr>
          <p:cNvSpPr txBox="1"/>
          <p:nvPr/>
        </p:nvSpPr>
        <p:spPr>
          <a:xfrm>
            <a:off x="101600" y="88815"/>
            <a:ext cx="2159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1EB8D0"/>
                </a:solidFill>
                <a:latin typeface="Calibri" panose="020F0502020204030204" pitchFamily="34" charset="0"/>
              </a:rPr>
              <a:t>“GPIB”</a:t>
            </a:r>
          </a:p>
        </p:txBody>
      </p:sp>
      <p:sp>
        <p:nvSpPr>
          <p:cNvPr id="3" name="ZoneTexte 7">
            <a:extLst>
              <a:ext uri="{FF2B5EF4-FFF2-40B4-BE49-F238E27FC236}">
                <a16:creationId xmlns:a16="http://schemas.microsoft.com/office/drawing/2014/main" id="{FBB781D9-A527-4C88-A6B6-6C23B60A3DC4}"/>
              </a:ext>
            </a:extLst>
          </p:cNvPr>
          <p:cNvSpPr txBox="1"/>
          <p:nvPr/>
        </p:nvSpPr>
        <p:spPr>
          <a:xfrm>
            <a:off x="101601" y="834607"/>
            <a:ext cx="454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1EB8D0"/>
                </a:solidFill>
                <a:latin typeface="Calibri" panose="020F0502020204030204" pitchFamily="34" charset="0"/>
              </a:rPr>
              <a:t>G</a:t>
            </a:r>
            <a:r>
              <a:rPr lang="en-US" sz="2800" b="1" i="1" dirty="0">
                <a:latin typeface="Calibri" panose="020F0502020204030204" pitchFamily="34" charset="0"/>
              </a:rPr>
              <a:t>eneral </a:t>
            </a:r>
            <a:r>
              <a:rPr lang="en-US" sz="2800" b="1" i="1" dirty="0">
                <a:solidFill>
                  <a:srgbClr val="1EB8D0"/>
                </a:solidFill>
                <a:latin typeface="Calibri" panose="020F0502020204030204" pitchFamily="34" charset="0"/>
              </a:rPr>
              <a:t>P</a:t>
            </a:r>
            <a:r>
              <a:rPr lang="en-US" sz="2800" b="1" i="1" dirty="0">
                <a:latin typeface="Calibri" panose="020F0502020204030204" pitchFamily="34" charset="0"/>
              </a:rPr>
              <a:t>urpose </a:t>
            </a:r>
            <a:r>
              <a:rPr lang="en-US" sz="2800" b="1" i="1" dirty="0">
                <a:solidFill>
                  <a:srgbClr val="1EB8D0"/>
                </a:solidFill>
                <a:latin typeface="Calibri" panose="020F0502020204030204" pitchFamily="34" charset="0"/>
              </a:rPr>
              <a:t>I</a:t>
            </a:r>
            <a:r>
              <a:rPr lang="en-US" sz="2800" b="1" i="1" dirty="0">
                <a:latin typeface="Calibri" panose="020F0502020204030204" pitchFamily="34" charset="0"/>
              </a:rPr>
              <a:t>on </a:t>
            </a:r>
            <a:r>
              <a:rPr lang="en-US" sz="2800" b="1" i="1" dirty="0">
                <a:solidFill>
                  <a:srgbClr val="1EB8D0"/>
                </a:solidFill>
                <a:latin typeface="Calibri" panose="020F0502020204030204" pitchFamily="34" charset="0"/>
              </a:rPr>
              <a:t>B</a:t>
            </a:r>
            <a:r>
              <a:rPr lang="en-US" sz="2800" b="1" i="1" dirty="0">
                <a:latin typeface="Calibri" panose="020F0502020204030204" pitchFamily="34" charset="0"/>
              </a:rPr>
              <a:t>uncher</a:t>
            </a:r>
            <a:endParaRPr lang="en-US" sz="2800" i="1" dirty="0">
              <a:latin typeface="Calibri" panose="020F0502020204030204" pitchFamily="34" charset="0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633CE528-D7AF-4C8B-BF3E-53D0C114B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815">
            <a:off x="7850557" y="2332577"/>
            <a:ext cx="4063779" cy="2418916"/>
          </a:xfrm>
          <a:prstGeom prst="rect">
            <a:avLst/>
          </a:prstGeom>
        </p:spPr>
      </p:pic>
      <p:sp>
        <p:nvSpPr>
          <p:cNvPr id="59" name="Triangle isocèle 58">
            <a:extLst>
              <a:ext uri="{FF2B5EF4-FFF2-40B4-BE49-F238E27FC236}">
                <a16:creationId xmlns:a16="http://schemas.microsoft.com/office/drawing/2014/main" id="{88779ABC-7AB1-4A00-8036-5B607540B00C}"/>
              </a:ext>
            </a:extLst>
          </p:cNvPr>
          <p:cNvSpPr/>
          <p:nvPr/>
        </p:nvSpPr>
        <p:spPr>
          <a:xfrm rot="5400000">
            <a:off x="801510" y="1826670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9A99C3E-C888-4E84-B564-D1AF7108F50E}"/>
              </a:ext>
            </a:extLst>
          </p:cNvPr>
          <p:cNvSpPr txBox="1"/>
          <p:nvPr/>
        </p:nvSpPr>
        <p:spPr>
          <a:xfrm>
            <a:off x="1228045" y="1727424"/>
            <a:ext cx="191956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RFQ: Paul Trap</a:t>
            </a:r>
          </a:p>
        </p:txBody>
      </p:sp>
      <p:sp>
        <p:nvSpPr>
          <p:cNvPr id="61" name="Triangle isocèle 60">
            <a:extLst>
              <a:ext uri="{FF2B5EF4-FFF2-40B4-BE49-F238E27FC236}">
                <a16:creationId xmlns:a16="http://schemas.microsoft.com/office/drawing/2014/main" id="{265456F0-5553-4561-9527-BBE46156FE9C}"/>
              </a:ext>
            </a:extLst>
          </p:cNvPr>
          <p:cNvSpPr/>
          <p:nvPr/>
        </p:nvSpPr>
        <p:spPr>
          <a:xfrm rot="5400000">
            <a:off x="801510" y="3156454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FA0E592F-D73D-405C-B085-7DF4C4BA0FDF}"/>
              </a:ext>
            </a:extLst>
          </p:cNvPr>
          <p:cNvSpPr txBox="1"/>
          <p:nvPr/>
        </p:nvSpPr>
        <p:spPr>
          <a:xfrm>
            <a:off x="1228045" y="3057208"/>
            <a:ext cx="601908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Transverse trapping with </a:t>
            </a:r>
            <a:r>
              <a:rPr lang="en-US" sz="2300" b="1" dirty="0">
                <a:solidFill>
                  <a:srgbClr val="1EB8D0"/>
                </a:solidFill>
              </a:rPr>
              <a:t>4</a:t>
            </a:r>
            <a:r>
              <a:rPr lang="en-US" sz="2300" dirty="0"/>
              <a:t> unsegmented </a:t>
            </a:r>
            <a:r>
              <a:rPr lang="en-US" sz="2300" b="1" dirty="0">
                <a:solidFill>
                  <a:srgbClr val="1EB8D0"/>
                </a:solidFill>
              </a:rPr>
              <a:t>RF rods</a:t>
            </a:r>
          </a:p>
        </p:txBody>
      </p:sp>
      <p:sp>
        <p:nvSpPr>
          <p:cNvPr id="25" name="Croix 24">
            <a:extLst>
              <a:ext uri="{FF2B5EF4-FFF2-40B4-BE49-F238E27FC236}">
                <a16:creationId xmlns:a16="http://schemas.microsoft.com/office/drawing/2014/main" id="{53C0D08F-BE87-4739-BB3A-8FAE0EE0FC69}"/>
              </a:ext>
            </a:extLst>
          </p:cNvPr>
          <p:cNvSpPr/>
          <p:nvPr/>
        </p:nvSpPr>
        <p:spPr>
          <a:xfrm>
            <a:off x="9766109" y="2405824"/>
            <a:ext cx="446276" cy="446276"/>
          </a:xfrm>
          <a:prstGeom prst="plus">
            <a:avLst>
              <a:gd name="adj" fmla="val 42476"/>
            </a:avLst>
          </a:prstGeom>
          <a:solidFill>
            <a:srgbClr val="1EB8D0"/>
          </a:solidFill>
          <a:ln w="12700">
            <a:solidFill>
              <a:srgbClr val="11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6" name="Triangle isocèle 65">
            <a:extLst>
              <a:ext uri="{FF2B5EF4-FFF2-40B4-BE49-F238E27FC236}">
                <a16:creationId xmlns:a16="http://schemas.microsoft.com/office/drawing/2014/main" id="{339437D6-F256-4EAC-91BC-BBE215CEC184}"/>
              </a:ext>
            </a:extLst>
          </p:cNvPr>
          <p:cNvSpPr/>
          <p:nvPr/>
        </p:nvSpPr>
        <p:spPr>
          <a:xfrm rot="5400000">
            <a:off x="801510" y="3820615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4A06B09B-420C-47D1-BF8D-65CA433843F7}"/>
              </a:ext>
            </a:extLst>
          </p:cNvPr>
          <p:cNvSpPr txBox="1"/>
          <p:nvPr/>
        </p:nvSpPr>
        <p:spPr>
          <a:xfrm>
            <a:off x="1228045" y="3721369"/>
            <a:ext cx="68977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Longitudinal trapping with </a:t>
            </a:r>
            <a:r>
              <a:rPr lang="en-US" sz="2300" b="1" dirty="0">
                <a:solidFill>
                  <a:srgbClr val="1EB8D0"/>
                </a:solidFill>
              </a:rPr>
              <a:t>25</a:t>
            </a:r>
            <a:r>
              <a:rPr lang="en-US" sz="2300" dirty="0"/>
              <a:t> independent </a:t>
            </a:r>
            <a:r>
              <a:rPr lang="en-US" sz="2300" b="1" dirty="0">
                <a:solidFill>
                  <a:srgbClr val="1EB8D0"/>
                </a:solidFill>
              </a:rPr>
              <a:t>DC segments</a:t>
            </a:r>
          </a:p>
        </p:txBody>
      </p: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425BF179-C4FF-477A-8D0F-E10BD83457FD}"/>
              </a:ext>
            </a:extLst>
          </p:cNvPr>
          <p:cNvGrpSpPr/>
          <p:nvPr/>
        </p:nvGrpSpPr>
        <p:grpSpPr>
          <a:xfrm>
            <a:off x="6688297" y="236345"/>
            <a:ext cx="5317756" cy="2392617"/>
            <a:chOff x="6534312" y="640148"/>
            <a:chExt cx="5317756" cy="2392617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2F04AE3D-017C-4085-A8DB-226113C0CE5D}"/>
                </a:ext>
              </a:extLst>
            </p:cNvPr>
            <p:cNvGrpSpPr/>
            <p:nvPr/>
          </p:nvGrpSpPr>
          <p:grpSpPr>
            <a:xfrm>
              <a:off x="7962114" y="1174472"/>
              <a:ext cx="3889954" cy="1858293"/>
              <a:chOff x="7962114" y="1760220"/>
              <a:chExt cx="3889954" cy="1858293"/>
            </a:xfrm>
          </p:grpSpPr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CACC49F0-6658-45FC-9487-69A84B24554E}"/>
                  </a:ext>
                </a:extLst>
              </p:cNvPr>
              <p:cNvGrpSpPr/>
              <p:nvPr/>
            </p:nvGrpSpPr>
            <p:grpSpPr>
              <a:xfrm>
                <a:off x="7962114" y="1792879"/>
                <a:ext cx="3889954" cy="1825634"/>
                <a:chOff x="829853" y="2301786"/>
                <a:chExt cx="5382362" cy="2526051"/>
              </a:xfrm>
            </p:grpSpPr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9F31018E-093D-40D9-A194-998435D429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9853" y="2301786"/>
                  <a:ext cx="5382362" cy="2526051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ZoneTexte 41">
                      <a:extLst>
                        <a:ext uri="{FF2B5EF4-FFF2-40B4-BE49-F238E27FC236}">
                          <a16:creationId xmlns:a16="http://schemas.microsoft.com/office/drawing/2014/main" id="{0FB821BE-4904-4314-9564-67C064AEB5DA}"/>
                        </a:ext>
                      </a:extLst>
                    </p:cNvPr>
                    <p:cNvSpPr txBox="1"/>
                    <p:nvPr/>
                  </p:nvSpPr>
                  <p:spPr>
                    <a:xfrm rot="1146744">
                      <a:off x="2845897" y="2504111"/>
                      <a:ext cx="1820833" cy="5110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r>
                            <a:rPr lang="fr-FR" i="1" dirty="0" smtClean="0">
                              <a:solidFill>
                                <a:srgbClr val="1EB8D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</m:oMath>
                      </a14:m>
                      <a:r>
                        <a:rPr lang="fr-FR" dirty="0">
                          <a:solidFill>
                            <a:srgbClr val="1EB8D0"/>
                          </a:solidFill>
                        </a:rPr>
                        <a:t> 800 mm</a:t>
                      </a:r>
                    </a:p>
                  </p:txBody>
                </p:sp>
              </mc:Choice>
              <mc:Fallback xmlns="">
                <p:sp>
                  <p:nvSpPr>
                    <p:cNvPr id="42" name="ZoneTexte 41">
                      <a:extLst>
                        <a:ext uri="{FF2B5EF4-FFF2-40B4-BE49-F238E27FC236}">
                          <a16:creationId xmlns:a16="http://schemas.microsoft.com/office/drawing/2014/main" id="{0FB821BE-4904-4314-9564-67C064AEB5D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146744">
                      <a:off x="2845897" y="2504111"/>
                      <a:ext cx="1820833" cy="51102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b="-100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346631B3-0DD5-4229-9B07-1CB3697341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6600" y="1760220"/>
                <a:ext cx="3403600" cy="1247140"/>
              </a:xfrm>
              <a:prstGeom prst="straightConnector1">
                <a:avLst/>
              </a:prstGeom>
              <a:ln w="28575">
                <a:solidFill>
                  <a:srgbClr val="1EB8D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Flèche : droite 70">
              <a:extLst>
                <a:ext uri="{FF2B5EF4-FFF2-40B4-BE49-F238E27FC236}">
                  <a16:creationId xmlns:a16="http://schemas.microsoft.com/office/drawing/2014/main" id="{7B081FB7-20A8-4CD3-8E52-79321E1AB6C0}"/>
                </a:ext>
              </a:extLst>
            </p:cNvPr>
            <p:cNvSpPr/>
            <p:nvPr/>
          </p:nvSpPr>
          <p:spPr>
            <a:xfrm rot="21092071">
              <a:off x="6534312" y="1033919"/>
              <a:ext cx="1813881" cy="248448"/>
            </a:xfrm>
            <a:prstGeom prst="rightArrow">
              <a:avLst>
                <a:gd name="adj1" fmla="val 44563"/>
                <a:gd name="adj2" fmla="val 127606"/>
              </a:avLst>
            </a:prstGeom>
            <a:solidFill>
              <a:srgbClr val="111C22"/>
            </a:solidFill>
            <a:ln>
              <a:noFill/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F09F210C-5991-4376-B745-38869502DA9F}"/>
                </a:ext>
              </a:extLst>
            </p:cNvPr>
            <p:cNvSpPr txBox="1"/>
            <p:nvPr/>
          </p:nvSpPr>
          <p:spPr>
            <a:xfrm rot="21230590">
              <a:off x="6986970" y="640148"/>
              <a:ext cx="800219" cy="523220"/>
            </a:xfrm>
            <a:prstGeom prst="rect">
              <a:avLst/>
            </a:prstGeom>
            <a:noFill/>
            <a:scene3d>
              <a:camera prst="isometricLeftDown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2800" b="1" i="1" dirty="0">
                  <a:solidFill>
                    <a:srgbClr val="111C22"/>
                  </a:solidFill>
                </a:rPr>
                <a:t>ions</a:t>
              </a:r>
            </a:p>
          </p:txBody>
        </p:sp>
      </p:grpSp>
      <p:sp>
        <p:nvSpPr>
          <p:cNvPr id="90" name="Triangle isocèle 89">
            <a:extLst>
              <a:ext uri="{FF2B5EF4-FFF2-40B4-BE49-F238E27FC236}">
                <a16:creationId xmlns:a16="http://schemas.microsoft.com/office/drawing/2014/main" id="{BE6BBBCF-7728-41F0-9D55-712F718AF4F2}"/>
              </a:ext>
            </a:extLst>
          </p:cNvPr>
          <p:cNvSpPr/>
          <p:nvPr/>
        </p:nvSpPr>
        <p:spPr>
          <a:xfrm rot="5400000">
            <a:off x="801510" y="2461033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3449C996-3181-424B-92B1-3522013083A8}"/>
              </a:ext>
            </a:extLst>
          </p:cNvPr>
          <p:cNvSpPr txBox="1"/>
          <p:nvPr/>
        </p:nvSpPr>
        <p:spPr>
          <a:xfrm>
            <a:off x="1228045" y="2361787"/>
            <a:ext cx="650774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Mechanical design based on </a:t>
            </a:r>
            <a:r>
              <a:rPr lang="en-US" sz="2300" b="1" dirty="0"/>
              <a:t>ISCOOL</a:t>
            </a:r>
            <a:r>
              <a:rPr lang="en-US" sz="2300" dirty="0"/>
              <a:t> (ISOLDE RFQCB)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6B64565-7542-4FC3-8627-EFDC916A358A}"/>
              </a:ext>
            </a:extLst>
          </p:cNvPr>
          <p:cNvGrpSpPr/>
          <p:nvPr/>
        </p:nvGrpSpPr>
        <p:grpSpPr>
          <a:xfrm>
            <a:off x="4075246" y="4388026"/>
            <a:ext cx="2732905" cy="1972019"/>
            <a:chOff x="3526778" y="4432325"/>
            <a:chExt cx="2732905" cy="1972019"/>
          </a:xfrm>
        </p:grpSpPr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043DACCE-A38B-4D70-87DF-0E8EBB861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26778" y="4432325"/>
              <a:ext cx="2275791" cy="1972019"/>
            </a:xfrm>
            <a:prstGeom prst="rect">
              <a:avLst/>
            </a:prstGeom>
          </p:spPr>
        </p:pic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50EBCC05-365F-4269-9C19-7AAABEAE3A07}"/>
                </a:ext>
              </a:extLst>
            </p:cNvPr>
            <p:cNvSpPr txBox="1"/>
            <p:nvPr/>
          </p:nvSpPr>
          <p:spPr>
            <a:xfrm>
              <a:off x="5802569" y="5962098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11C22"/>
                  </a:solidFill>
                </a:rPr>
                <a:t>RF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800AF49F-3F8D-4DD1-8B5D-39872021DBBA}"/>
                </a:ext>
              </a:extLst>
            </p:cNvPr>
            <p:cNvSpPr txBox="1"/>
            <p:nvPr/>
          </p:nvSpPr>
          <p:spPr>
            <a:xfrm>
              <a:off x="5807315" y="4539961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EB8D0"/>
                  </a:solidFill>
                </a:rPr>
                <a:t>DC</a:t>
              </a:r>
            </a:p>
          </p:txBody>
        </p: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86833792-C8F6-4C9C-964D-0FAAE282936D}"/>
                </a:ext>
              </a:extLst>
            </p:cNvPr>
            <p:cNvCxnSpPr>
              <a:cxnSpLocks/>
              <a:stCxn id="74" idx="1"/>
            </p:cNvCxnSpPr>
            <p:nvPr/>
          </p:nvCxnSpPr>
          <p:spPr>
            <a:xfrm flipH="1">
              <a:off x="4947517" y="4724627"/>
              <a:ext cx="859798" cy="231631"/>
            </a:xfrm>
            <a:prstGeom prst="line">
              <a:avLst/>
            </a:prstGeom>
            <a:ln w="19050">
              <a:solidFill>
                <a:srgbClr val="1EB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8C594E39-A982-4EB3-AC01-88A5D6A5D690}"/>
                </a:ext>
              </a:extLst>
            </p:cNvPr>
            <p:cNvCxnSpPr>
              <a:cxnSpLocks/>
              <a:stCxn id="73" idx="1"/>
            </p:cNvCxnSpPr>
            <p:nvPr/>
          </p:nvCxnSpPr>
          <p:spPr>
            <a:xfrm flipH="1" flipV="1">
              <a:off x="5054196" y="6009063"/>
              <a:ext cx="748373" cy="137701"/>
            </a:xfrm>
            <a:prstGeom prst="line">
              <a:avLst/>
            </a:prstGeom>
            <a:ln w="19050">
              <a:solidFill>
                <a:srgbClr val="111C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8897D863-97FC-467B-8381-BDEB20B5E2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0987" y="5531573"/>
              <a:ext cx="285970" cy="477491"/>
            </a:xfrm>
            <a:prstGeom prst="line">
              <a:avLst/>
            </a:prstGeom>
            <a:ln w="19050">
              <a:solidFill>
                <a:srgbClr val="111C2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92217B81-F319-4BD3-BBF4-88BF8427C906}"/>
                </a:ext>
              </a:extLst>
            </p:cNvPr>
            <p:cNvCxnSpPr>
              <a:cxnSpLocks/>
              <a:stCxn id="74" idx="1"/>
            </p:cNvCxnSpPr>
            <p:nvPr/>
          </p:nvCxnSpPr>
          <p:spPr>
            <a:xfrm flipH="1">
              <a:off x="4872990" y="4724627"/>
              <a:ext cx="934325" cy="83593"/>
            </a:xfrm>
            <a:prstGeom prst="line">
              <a:avLst/>
            </a:prstGeom>
            <a:ln w="19050">
              <a:solidFill>
                <a:srgbClr val="1EB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394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/>
      <p:bldP spid="25" grpId="0" animBg="1"/>
      <p:bldP spid="66" grpId="0" animBg="1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C10E6A00-0BB6-4995-A532-8E1DD3658022}"/>
              </a:ext>
            </a:extLst>
          </p:cNvPr>
          <p:cNvSpPr txBox="1"/>
          <p:nvPr/>
        </p:nvSpPr>
        <p:spPr>
          <a:xfrm>
            <a:off x="101600" y="88815"/>
            <a:ext cx="36085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GPIB RF system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1A0E3B-B8D8-47F7-896A-8B087D769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44" y="1159941"/>
            <a:ext cx="3756022" cy="500803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B5041D2-1041-4FBC-A525-8AE00F6C1ED8}"/>
              </a:ext>
            </a:extLst>
          </p:cNvPr>
          <p:cNvSpPr txBox="1"/>
          <p:nvPr/>
        </p:nvSpPr>
        <p:spPr>
          <a:xfrm>
            <a:off x="242544" y="4506838"/>
            <a:ext cx="1951175" cy="369332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400W RF amplifier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29DC4F3-0BD2-4DF2-BD8A-E4CBAD15E6F1}"/>
              </a:ext>
            </a:extLst>
          </p:cNvPr>
          <p:cNvSpPr txBox="1"/>
          <p:nvPr/>
        </p:nvSpPr>
        <p:spPr>
          <a:xfrm>
            <a:off x="181584" y="2822972"/>
            <a:ext cx="2165657" cy="369332"/>
          </a:xfrm>
          <a:prstGeom prst="rect">
            <a:avLst/>
          </a:prstGeom>
          <a:solidFill>
            <a:srgbClr val="111C22"/>
          </a:solidFill>
          <a:effectLst>
            <a:outerShdw blurRad="50800" dist="38100" dir="8100000" algn="tr" rotWithShape="0">
              <a:prstClr val="black">
                <a:alpha val="90000"/>
              </a:prstClr>
            </a:outerShdw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Waveform generator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B3448BF-62EB-4A78-89B9-2208FEDB6F08}"/>
              </a:ext>
            </a:extLst>
          </p:cNvPr>
          <p:cNvCxnSpPr>
            <a:cxnSpLocks/>
          </p:cNvCxnSpPr>
          <p:nvPr/>
        </p:nvCxnSpPr>
        <p:spPr>
          <a:xfrm>
            <a:off x="829056" y="3192304"/>
            <a:ext cx="91440" cy="23669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383B5C0-1E20-46A6-9332-20EC03C03908}"/>
              </a:ext>
            </a:extLst>
          </p:cNvPr>
          <p:cNvCxnSpPr>
            <a:cxnSpLocks/>
          </p:cNvCxnSpPr>
          <p:nvPr/>
        </p:nvCxnSpPr>
        <p:spPr>
          <a:xfrm flipV="1">
            <a:off x="1043487" y="4245578"/>
            <a:ext cx="72081" cy="28065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E1AF2706-4E10-4442-8592-209ECDAD6033}"/>
              </a:ext>
            </a:extLst>
          </p:cNvPr>
          <p:cNvGrpSpPr/>
          <p:nvPr/>
        </p:nvGrpSpPr>
        <p:grpSpPr>
          <a:xfrm>
            <a:off x="3528722" y="381203"/>
            <a:ext cx="5206087" cy="3810937"/>
            <a:chOff x="3528722" y="381203"/>
            <a:chExt cx="5206087" cy="381093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6C22E4F-0C59-4494-9156-D845856E5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4234" y="869209"/>
              <a:ext cx="4430575" cy="3322931"/>
            </a:xfrm>
            <a:prstGeom prst="rect">
              <a:avLst/>
            </a:prstGeom>
            <a:ln w="38100">
              <a:solidFill>
                <a:srgbClr val="1EB8D0"/>
              </a:solidFill>
            </a:ln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D0825C55-8574-4FAB-BE14-EB74764BFB56}"/>
                </a:ext>
              </a:extLst>
            </p:cNvPr>
            <p:cNvSpPr txBox="1"/>
            <p:nvPr/>
          </p:nvSpPr>
          <p:spPr>
            <a:xfrm>
              <a:off x="4889876" y="381203"/>
              <a:ext cx="325928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300" b="1" dirty="0">
                  <a:solidFill>
                    <a:srgbClr val="1EB8D0"/>
                  </a:solidFill>
                </a:rPr>
                <a:t>Balun-transformer circuit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47F846B0-5DC3-4099-8116-6E1341D84A4E}"/>
                </a:ext>
              </a:extLst>
            </p:cNvPr>
            <p:cNvSpPr txBox="1"/>
            <p:nvPr/>
          </p:nvSpPr>
          <p:spPr>
            <a:xfrm>
              <a:off x="6416942" y="1592891"/>
              <a:ext cx="1876411" cy="369332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9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Tunable capacitor</a:t>
              </a:r>
            </a:p>
          </p:txBody>
        </p: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34553C0E-D633-4F82-BFA0-3F637ACB6A7B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 flipV="1">
              <a:off x="3528722" y="2530675"/>
              <a:ext cx="775512" cy="779977"/>
            </a:xfrm>
            <a:prstGeom prst="line">
              <a:avLst/>
            </a:prstGeom>
            <a:ln w="38100">
              <a:solidFill>
                <a:srgbClr val="1EB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EE1DC87B-EC4E-4B48-B1EA-886E919993E4}"/>
              </a:ext>
            </a:extLst>
          </p:cNvPr>
          <p:cNvGrpSpPr/>
          <p:nvPr/>
        </p:nvGrpSpPr>
        <p:grpSpPr>
          <a:xfrm>
            <a:off x="5040929" y="2941258"/>
            <a:ext cx="1915909" cy="2934252"/>
            <a:chOff x="5040929" y="2941258"/>
            <a:chExt cx="1915909" cy="2934252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507C30E-E7AD-4573-93F8-6576FD583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69" b="20425"/>
            <a:stretch/>
          </p:blipFill>
          <p:spPr>
            <a:xfrm>
              <a:off x="5223885" y="3916742"/>
              <a:ext cx="1604049" cy="1240585"/>
            </a:xfrm>
            <a:prstGeom prst="rect">
              <a:avLst/>
            </a:prstGeom>
            <a:ln w="38100">
              <a:solidFill>
                <a:srgbClr val="1EB8D0"/>
              </a:solidFill>
            </a:ln>
          </p:spPr>
        </p:pic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9C9CC3F9-D7EF-4E42-97A2-DCC90A0E7A50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546120" y="2941258"/>
              <a:ext cx="479790" cy="975484"/>
            </a:xfrm>
            <a:prstGeom prst="line">
              <a:avLst/>
            </a:prstGeom>
            <a:ln w="38100">
              <a:solidFill>
                <a:srgbClr val="1EB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4B41DDC4-13BA-4748-B119-0277BBD584B5}"/>
                </a:ext>
              </a:extLst>
            </p:cNvPr>
            <p:cNvSpPr txBox="1"/>
            <p:nvPr/>
          </p:nvSpPr>
          <p:spPr>
            <a:xfrm>
              <a:off x="5040929" y="5167624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EB8D0"/>
                  </a:solidFill>
                </a:rPr>
                <a:t>S32-32 windings</a:t>
              </a:r>
            </a:p>
            <a:p>
              <a:pPr algn="ctr"/>
              <a:r>
                <a:rPr lang="en-US" sz="2000" dirty="0">
                  <a:solidFill>
                    <a:srgbClr val="1EB8D0"/>
                  </a:solidFill>
                </a:rPr>
                <a:t>(exchangeable)</a:t>
              </a: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C9AA749D-EC2C-452E-8869-717CE301358C}"/>
              </a:ext>
            </a:extLst>
          </p:cNvPr>
          <p:cNvGrpSpPr/>
          <p:nvPr/>
        </p:nvGrpSpPr>
        <p:grpSpPr>
          <a:xfrm>
            <a:off x="7887767" y="2210229"/>
            <a:ext cx="4170108" cy="4170108"/>
            <a:chOff x="7887767" y="2210229"/>
            <a:chExt cx="4170108" cy="417010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2AA72CC-F747-4CED-9158-8C6A23F25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7767" y="2210229"/>
              <a:ext cx="4170108" cy="4170108"/>
            </a:xfrm>
            <a:prstGeom prst="rect">
              <a:avLst/>
            </a:prstGeom>
            <a:ln w="38100">
              <a:solidFill>
                <a:srgbClr val="1EB8D0"/>
              </a:solidFill>
            </a:ln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EA84E23-EAA8-4FF1-BFCD-258FF2D0AC72}"/>
                </a:ext>
              </a:extLst>
            </p:cNvPr>
            <p:cNvSpPr txBox="1"/>
            <p:nvPr/>
          </p:nvSpPr>
          <p:spPr>
            <a:xfrm>
              <a:off x="8935285" y="4361729"/>
              <a:ext cx="547195" cy="24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D0361E"/>
                  </a:solidFill>
                </a:rPr>
                <a:t>S32-32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4E22893-735A-45E0-937C-3D0CDAD8F56B}"/>
                </a:ext>
              </a:extLst>
            </p:cNvPr>
            <p:cNvSpPr txBox="1"/>
            <p:nvPr/>
          </p:nvSpPr>
          <p:spPr>
            <a:xfrm>
              <a:off x="8603321" y="4834711"/>
              <a:ext cx="547195" cy="24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D0361E"/>
                  </a:solidFill>
                </a:rPr>
                <a:t>S38-38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D2F5DCB-78C3-4BB6-BC4C-631495FBD46A}"/>
                </a:ext>
              </a:extLst>
            </p:cNvPr>
            <p:cNvSpPr txBox="1"/>
            <p:nvPr/>
          </p:nvSpPr>
          <p:spPr>
            <a:xfrm>
              <a:off x="10323068" y="3916742"/>
              <a:ext cx="547195" cy="241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>
                  <a:solidFill>
                    <a:srgbClr val="D0361E"/>
                  </a:solidFill>
                </a:rPr>
                <a:t>S24-24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977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age 6">
            <a:extLst>
              <a:ext uri="{FF2B5EF4-FFF2-40B4-BE49-F238E27FC236}">
                <a16:creationId xmlns:a16="http://schemas.microsoft.com/office/drawing/2014/main" id="{348DC2A2-9FD6-4357-B2D3-F724F7615221}"/>
              </a:ext>
            </a:extLst>
          </p:cNvPr>
          <p:cNvSpPr/>
          <p:nvPr/>
        </p:nvSpPr>
        <p:spPr>
          <a:xfrm>
            <a:off x="5552717" y="568723"/>
            <a:ext cx="781766" cy="517507"/>
          </a:xfrm>
          <a:prstGeom prst="cloud">
            <a:avLst/>
          </a:prstGeom>
          <a:noFill/>
          <a:ln>
            <a:solidFill>
              <a:srgbClr val="980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D3CF870-4935-47A8-9CCC-9E3D7282D594}"/>
              </a:ext>
            </a:extLst>
          </p:cNvPr>
          <p:cNvSpPr txBox="1"/>
          <p:nvPr/>
        </p:nvSpPr>
        <p:spPr>
          <a:xfrm>
            <a:off x="101600" y="88815"/>
            <a:ext cx="18598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Cooling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D4C6610-F9AC-4C0D-91D7-B5A2F50619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7" b="92994" l="361" r="99948">
                        <a14:foregroundMark x1="14845" y1="59618" x2="7216" y2="63439"/>
                        <a14:foregroundMark x1="7216" y1="63439" x2="3557" y2="79363"/>
                        <a14:foregroundMark x1="3557" y1="79363" x2="8866" y2="93121"/>
                        <a14:foregroundMark x1="8866" y1="93121" x2="16907" y2="88153"/>
                        <a14:foregroundMark x1="16907" y1="88153" x2="21031" y2="75287"/>
                        <a14:foregroundMark x1="21031" y1="75287" x2="18144" y2="60637"/>
                        <a14:foregroundMark x1="18144" y1="60637" x2="14588" y2="61146"/>
                        <a14:foregroundMark x1="8814" y1="60764" x2="2577" y2="63949"/>
                        <a14:foregroundMark x1="2577" y1="63949" x2="670" y2="81274"/>
                        <a14:foregroundMark x1="670" y1="81274" x2="1959" y2="98344"/>
                        <a14:foregroundMark x1="1959" y1="98344" x2="8969" y2="98726"/>
                        <a14:foregroundMark x1="8969" y1="98726" x2="21289" y2="89554"/>
                        <a14:foregroundMark x1="21289" y1="89554" x2="19588" y2="69172"/>
                        <a14:foregroundMark x1="19588" y1="69172" x2="7680" y2="52866"/>
                        <a14:foregroundMark x1="7680" y1="52866" x2="1031" y2="51975"/>
                        <a14:foregroundMark x1="1031" y1="51975" x2="412" y2="53503"/>
                        <a14:foregroundMark x1="69592" y1="3650" x2="70825" y2="2548"/>
                        <a14:foregroundMark x1="62990" y1="9554" x2="65197" y2="7581"/>
                        <a14:foregroundMark x1="75862" y1="1565" x2="78084" y2="1132"/>
                        <a14:foregroundMark x1="70825" y1="2548" x2="72160" y2="2287"/>
                        <a14:foregroundMark x1="80994" y1="4726" x2="82010" y2="15796"/>
                        <a14:foregroundMark x1="82010" y1="15796" x2="81959" y2="16051"/>
                        <a14:foregroundMark x1="74227" y1="47643" x2="75000" y2="30955"/>
                        <a14:foregroundMark x1="75000" y1="30955" x2="78402" y2="46624"/>
                        <a14:foregroundMark x1="78402" y1="46624" x2="76546" y2="49682"/>
                        <a14:foregroundMark x1="39227" y1="66752" x2="23557" y2="59363"/>
                        <a14:foregroundMark x1="23557" y1="59363" x2="29794" y2="52484"/>
                        <a14:foregroundMark x1="29794" y1="52484" x2="34021" y2="65987"/>
                        <a14:foregroundMark x1="34021" y1="65987" x2="28763" y2="67516"/>
                        <a14:foregroundMark x1="27320" y1="68790" x2="25361" y2="51975"/>
                        <a14:foregroundMark x1="25361" y1="51975" x2="32062" y2="46752"/>
                        <a14:foregroundMark x1="32062" y1="46752" x2="34845" y2="61019"/>
                        <a14:foregroundMark x1="34845" y1="61019" x2="28454" y2="74395"/>
                        <a14:foregroundMark x1="28454" y1="74395" x2="25825" y2="68917"/>
                        <a14:foregroundMark x1="70309" y1="53631" x2="71856" y2="32229"/>
                        <a14:foregroundMark x1="71856" y1="32229" x2="77938" y2="38217"/>
                        <a14:foregroundMark x1="77938" y1="38217" x2="74948" y2="54650"/>
                        <a14:foregroundMark x1="74948" y1="54650" x2="69588" y2="52102"/>
                        <a14:foregroundMark x1="79588" y1="29172" x2="91495" y2="18726"/>
                        <a14:foregroundMark x1="91495" y1="18726" x2="97784" y2="19745"/>
                        <a14:foregroundMark x1="97784" y1="19745" x2="99175" y2="34904"/>
                        <a14:foregroundMark x1="99175" y1="34904" x2="98505" y2="50191"/>
                        <a14:foregroundMark x1="98505" y1="50191" x2="92784" y2="59236"/>
                        <a14:foregroundMark x1="92784" y1="59236" x2="80206" y2="63057"/>
                        <a14:foregroundMark x1="80206" y1="63057" x2="77062" y2="48917"/>
                        <a14:foregroundMark x1="77062" y1="48917" x2="79691" y2="34904"/>
                        <a14:foregroundMark x1="79691" y1="34904" x2="80722" y2="34013"/>
                        <a14:foregroundMark x1="96701" y1="16561" x2="99021" y2="46879"/>
                        <a14:foregroundMark x1="96959" y1="18981" x2="99948" y2="18854"/>
                        <a14:foregroundMark x1="97113" y1="19363" x2="96237" y2="17834"/>
                        <a14:backgroundMark x1="63814" y1="4968" x2="70155" y2="6115"/>
                        <a14:backgroundMark x1="70155" y1="6115" x2="76082" y2="510"/>
                        <a14:backgroundMark x1="78402" y1="127" x2="82113" y2="2930"/>
                        <a14:backgroundMark x1="10567" y1="99618" x2="19021" y2="96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2326564" y="1070616"/>
            <a:ext cx="6724440" cy="2720971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99494BB-E52C-4D73-AEF2-BBF8473553D5}"/>
              </a:ext>
            </a:extLst>
          </p:cNvPr>
          <p:cNvCxnSpPr>
            <a:cxnSpLocks/>
          </p:cNvCxnSpPr>
          <p:nvPr/>
        </p:nvCxnSpPr>
        <p:spPr>
          <a:xfrm>
            <a:off x="487680" y="3413126"/>
            <a:ext cx="1815652" cy="7129"/>
          </a:xfrm>
          <a:prstGeom prst="straightConnector1">
            <a:avLst/>
          </a:prstGeom>
          <a:ln w="190500">
            <a:solidFill>
              <a:srgbClr val="111C22"/>
            </a:solidFill>
            <a:tailEnd type="triangle"/>
          </a:ln>
          <a:effectLst/>
          <a:scene3d>
            <a:camera prst="isometricOffAxis1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085A4088-D07C-4535-8488-D98202D0E45D}"/>
              </a:ext>
            </a:extLst>
          </p:cNvPr>
          <p:cNvSpPr txBox="1"/>
          <p:nvPr/>
        </p:nvSpPr>
        <p:spPr>
          <a:xfrm rot="21106131">
            <a:off x="408637" y="2542371"/>
            <a:ext cx="1793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62127"/>
                </a:solidFill>
              </a:rPr>
              <a:t>Radioactive ions</a:t>
            </a:r>
          </a:p>
          <a:p>
            <a:r>
              <a:rPr lang="en-US" dirty="0">
                <a:solidFill>
                  <a:srgbClr val="162127"/>
                </a:solidFill>
              </a:rPr>
              <a:t>From SPIRAL1/S3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10E738C-A987-45F4-BB5B-B6F3883F6E6D}"/>
              </a:ext>
            </a:extLst>
          </p:cNvPr>
          <p:cNvCxnSpPr>
            <a:cxnSpLocks/>
          </p:cNvCxnSpPr>
          <p:nvPr/>
        </p:nvCxnSpPr>
        <p:spPr>
          <a:xfrm>
            <a:off x="8712739" y="2012251"/>
            <a:ext cx="2391052" cy="0"/>
          </a:xfrm>
          <a:prstGeom prst="straightConnector1">
            <a:avLst/>
          </a:prstGeom>
          <a:ln w="38100" cmpd="sng">
            <a:solidFill>
              <a:srgbClr val="111C22"/>
            </a:solidFill>
            <a:prstDash val="solid"/>
            <a:tailEnd type="triangle"/>
          </a:ln>
          <a:effectLst/>
          <a:scene3d>
            <a:camera prst="isometricOffAxis1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45C5E1CC-236C-4439-927C-51C18B03AEF5}"/>
              </a:ext>
            </a:extLst>
          </p:cNvPr>
          <p:cNvSpPr txBox="1"/>
          <p:nvPr/>
        </p:nvSpPr>
        <p:spPr>
          <a:xfrm rot="21106131">
            <a:off x="9227236" y="1292029"/>
            <a:ext cx="1414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162127"/>
                </a:solidFill>
              </a:rPr>
              <a:t>Cooled beam</a:t>
            </a:r>
          </a:p>
          <a:p>
            <a:pPr algn="ctr"/>
            <a:r>
              <a:rPr lang="en-US" dirty="0">
                <a:solidFill>
                  <a:srgbClr val="162127"/>
                </a:solidFill>
              </a:rPr>
              <a:t>to DESIR</a:t>
            </a:r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DD1EAA10-913D-4B99-B8F2-D5A84AA09FC1}"/>
              </a:ext>
            </a:extLst>
          </p:cNvPr>
          <p:cNvSpPr/>
          <p:nvPr/>
        </p:nvSpPr>
        <p:spPr>
          <a:xfrm rot="5400000">
            <a:off x="1409683" y="4595036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6B2CD5-B944-41DC-8F21-4DC0663AB826}"/>
              </a:ext>
            </a:extLst>
          </p:cNvPr>
          <p:cNvSpPr txBox="1"/>
          <p:nvPr/>
        </p:nvSpPr>
        <p:spPr>
          <a:xfrm>
            <a:off x="1836218" y="4495790"/>
            <a:ext cx="357290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“Buffer-gas cooling” with </a:t>
            </a:r>
            <a:r>
              <a:rPr lang="en-US" sz="2300" b="1" dirty="0">
                <a:solidFill>
                  <a:srgbClr val="8800C8"/>
                </a:solidFill>
              </a:rPr>
              <a:t>He</a:t>
            </a:r>
          </a:p>
        </p:txBody>
      </p:sp>
      <p:sp>
        <p:nvSpPr>
          <p:cNvPr id="23" name="Triangle isocèle 22">
            <a:extLst>
              <a:ext uri="{FF2B5EF4-FFF2-40B4-BE49-F238E27FC236}">
                <a16:creationId xmlns:a16="http://schemas.microsoft.com/office/drawing/2014/main" id="{4AAEE8A5-FA37-47A6-BF15-97120EB9372E}"/>
              </a:ext>
            </a:extLst>
          </p:cNvPr>
          <p:cNvSpPr/>
          <p:nvPr/>
        </p:nvSpPr>
        <p:spPr>
          <a:xfrm rot="5400000">
            <a:off x="1409683" y="5448032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53EEA84-A51B-4DCF-BDA0-594B17464056}"/>
              </a:ext>
            </a:extLst>
          </p:cNvPr>
          <p:cNvSpPr txBox="1"/>
          <p:nvPr/>
        </p:nvSpPr>
        <p:spPr>
          <a:xfrm>
            <a:off x="1836218" y="5348786"/>
            <a:ext cx="301306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Up to </a:t>
            </a:r>
            <a:r>
              <a:rPr lang="en-US" sz="2300" b="1" dirty="0">
                <a:solidFill>
                  <a:srgbClr val="1EB8D0"/>
                </a:solidFill>
              </a:rPr>
              <a:t>90%</a:t>
            </a:r>
            <a:r>
              <a:rPr lang="en-US" sz="2300" dirty="0"/>
              <a:t> transmission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11C0CC7F-EFEC-4966-984E-8BC0288EA89A}"/>
              </a:ext>
            </a:extLst>
          </p:cNvPr>
          <p:cNvCxnSpPr>
            <a:cxnSpLocks/>
          </p:cNvCxnSpPr>
          <p:nvPr/>
        </p:nvCxnSpPr>
        <p:spPr>
          <a:xfrm flipH="1">
            <a:off x="5882891" y="1091184"/>
            <a:ext cx="60709" cy="1355953"/>
          </a:xfrm>
          <a:prstGeom prst="straightConnector1">
            <a:avLst/>
          </a:prstGeom>
          <a:ln w="38100">
            <a:solidFill>
              <a:srgbClr val="9805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4FBC763-890F-4A65-9D34-66D5ADE3DF1E}"/>
              </a:ext>
            </a:extLst>
          </p:cNvPr>
          <p:cNvSpPr txBox="1"/>
          <p:nvPr/>
        </p:nvSpPr>
        <p:spPr>
          <a:xfrm>
            <a:off x="5721424" y="642811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805AB"/>
                </a:solidFill>
              </a:rPr>
              <a:t>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771D627-1712-4F15-8B31-77A63A76F77C}"/>
                  </a:ext>
                </a:extLst>
              </p:cNvPr>
              <p:cNvSpPr txBox="1"/>
              <p:nvPr/>
            </p:nvSpPr>
            <p:spPr>
              <a:xfrm>
                <a:off x="6513908" y="3112991"/>
                <a:ext cx="1528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9805A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9805A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9805A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9805A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9805A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rgbClr val="9805A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en-US" dirty="0">
                  <a:solidFill>
                    <a:srgbClr val="9805AB"/>
                  </a:solidFill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771D627-1712-4F15-8B31-77A63A76F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908" y="3112991"/>
                <a:ext cx="152817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098ED5B-A57E-4BA8-86D3-4C3F40EB0AD6}"/>
              </a:ext>
            </a:extLst>
          </p:cNvPr>
          <p:cNvCxnSpPr/>
          <p:nvPr/>
        </p:nvCxnSpPr>
        <p:spPr>
          <a:xfrm>
            <a:off x="5913245" y="2714920"/>
            <a:ext cx="742079" cy="499620"/>
          </a:xfrm>
          <a:prstGeom prst="line">
            <a:avLst/>
          </a:prstGeom>
          <a:ln>
            <a:solidFill>
              <a:srgbClr val="9805A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227EA601-9610-4CB3-9C43-ABB77549212E}"/>
              </a:ext>
            </a:extLst>
          </p:cNvPr>
          <p:cNvGrpSpPr/>
          <p:nvPr/>
        </p:nvGrpSpPr>
        <p:grpSpPr>
          <a:xfrm>
            <a:off x="7610851" y="3326195"/>
            <a:ext cx="4502793" cy="3160003"/>
            <a:chOff x="7610851" y="3326195"/>
            <a:chExt cx="4502793" cy="3160003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8DE4A72-2A53-46F1-B255-B3A22FD5A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1" t="2907" r="1961" b="2331"/>
            <a:stretch/>
          </p:blipFill>
          <p:spPr>
            <a:xfrm>
              <a:off x="7610851" y="3326195"/>
              <a:ext cx="4502793" cy="316000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03617F94-6399-45A7-B32E-D681B3085233}"/>
                    </a:ext>
                  </a:extLst>
                </p:cNvPr>
                <p:cNvSpPr txBox="1"/>
                <p:nvPr/>
              </p:nvSpPr>
              <p:spPr>
                <a:xfrm>
                  <a:off x="11332345" y="3360167"/>
                  <a:ext cx="660822" cy="3032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𝑛𝑎𝑡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03617F94-6399-45A7-B32E-D681B30852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2345" y="3360167"/>
                  <a:ext cx="660822" cy="303288"/>
                </a:xfrm>
                <a:prstGeom prst="rect">
                  <a:avLst/>
                </a:prstGeom>
                <a:blipFill>
                  <a:blip r:embed="rId7"/>
                  <a:stretch>
                    <a:fillRect l="-1852" r="-2778" b="-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8431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 animBg="1"/>
      <p:bldP spid="21" grpId="0"/>
      <p:bldP spid="23" grpId="0" animBg="1"/>
      <p:bldP spid="24" grpId="0"/>
      <p:bldP spid="6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uncherClosed potentials">
            <a:extLst>
              <a:ext uri="{FF2B5EF4-FFF2-40B4-BE49-F238E27FC236}">
                <a16:creationId xmlns:a16="http://schemas.microsoft.com/office/drawing/2014/main" id="{557E56C3-4C73-4CA1-93E9-E894FFA580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8" b="834"/>
          <a:stretch/>
        </p:blipFill>
        <p:spPr>
          <a:xfrm>
            <a:off x="1932699" y="4210825"/>
            <a:ext cx="8326602" cy="2275841"/>
          </a:xfrm>
          <a:prstGeom prst="rect">
            <a:avLst/>
          </a:prstGeom>
        </p:spPr>
      </p:pic>
      <p:grpSp>
        <p:nvGrpSpPr>
          <p:cNvPr id="24" name="BuncherOpened">
            <a:extLst>
              <a:ext uri="{FF2B5EF4-FFF2-40B4-BE49-F238E27FC236}">
                <a16:creationId xmlns:a16="http://schemas.microsoft.com/office/drawing/2014/main" id="{2B321D02-8B19-87DC-25FE-2AC8AC73FA7F}"/>
              </a:ext>
            </a:extLst>
          </p:cNvPr>
          <p:cNvGrpSpPr/>
          <p:nvPr/>
        </p:nvGrpSpPr>
        <p:grpSpPr>
          <a:xfrm>
            <a:off x="1932699" y="4184769"/>
            <a:ext cx="8326602" cy="2301897"/>
            <a:chOff x="1932699" y="4184769"/>
            <a:chExt cx="8326602" cy="2301897"/>
          </a:xfrm>
        </p:grpSpPr>
        <p:pic>
          <p:nvPicPr>
            <p:cNvPr id="23" name="Picture 22" descr="A diagram of a beam&#10;&#10;AI-generated content may be incorrect.">
              <a:extLst>
                <a:ext uri="{FF2B5EF4-FFF2-40B4-BE49-F238E27FC236}">
                  <a16:creationId xmlns:a16="http://schemas.microsoft.com/office/drawing/2014/main" id="{E4664E76-45C6-EA27-0D81-E3DF48BA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5"/>
            <a:stretch>
              <a:fillRect/>
            </a:stretch>
          </p:blipFill>
          <p:spPr>
            <a:xfrm>
              <a:off x="1932699" y="4184769"/>
              <a:ext cx="8326602" cy="2301897"/>
            </a:xfrm>
            <a:prstGeom prst="rect">
              <a:avLst/>
            </a:prstGeom>
          </p:spPr>
        </p:pic>
        <p:sp>
          <p:nvSpPr>
            <p:cNvPr id="18" name="ZoneTexte 3">
              <a:extLst>
                <a:ext uri="{FF2B5EF4-FFF2-40B4-BE49-F238E27FC236}">
                  <a16:creationId xmlns:a16="http://schemas.microsoft.com/office/drawing/2014/main" id="{F8BF32C7-233D-4E37-A935-050DE535EF11}"/>
                </a:ext>
              </a:extLst>
            </p:cNvPr>
            <p:cNvSpPr txBox="1"/>
            <p:nvPr/>
          </p:nvSpPr>
          <p:spPr>
            <a:xfrm>
              <a:off x="8323735" y="5348745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1EB8D0"/>
                  </a:solidFill>
                </a:rPr>
                <a:t>ions</a:t>
              </a:r>
            </a:p>
          </p:txBody>
        </p:sp>
        <p:sp>
          <p:nvSpPr>
            <p:cNvPr id="21" name="Flèche : droite 16">
              <a:extLst>
                <a:ext uri="{FF2B5EF4-FFF2-40B4-BE49-F238E27FC236}">
                  <a16:creationId xmlns:a16="http://schemas.microsoft.com/office/drawing/2014/main" id="{44A41616-485C-4621-A465-9560ED98A158}"/>
                </a:ext>
              </a:extLst>
            </p:cNvPr>
            <p:cNvSpPr/>
            <p:nvPr/>
          </p:nvSpPr>
          <p:spPr>
            <a:xfrm>
              <a:off x="8253322" y="5612874"/>
              <a:ext cx="641403" cy="157483"/>
            </a:xfrm>
            <a:prstGeom prst="rightArrow">
              <a:avLst/>
            </a:prstGeom>
            <a:solidFill>
              <a:srgbClr val="1EB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42E4FBD-D6F9-4894-B8DF-9EBA6F3628A5}"/>
              </a:ext>
            </a:extLst>
          </p:cNvPr>
          <p:cNvSpPr txBox="1"/>
          <p:nvPr/>
        </p:nvSpPr>
        <p:spPr>
          <a:xfrm>
            <a:off x="101600" y="88815"/>
            <a:ext cx="22541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Bunching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161EDD-603A-41BC-9456-383F82537C10}"/>
              </a:ext>
            </a:extLst>
          </p:cNvPr>
          <p:cNvSpPr txBox="1"/>
          <p:nvPr/>
        </p:nvSpPr>
        <p:spPr>
          <a:xfrm>
            <a:off x="-78161" y="3317956"/>
            <a:ext cx="225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111C22"/>
                </a:solidFill>
              </a:rPr>
              <a:t>Continuous beam</a:t>
            </a:r>
          </a:p>
          <a:p>
            <a:pPr algn="ctr"/>
            <a:r>
              <a:rPr lang="en-US" sz="2000" i="1" dirty="0">
                <a:solidFill>
                  <a:srgbClr val="111C22"/>
                </a:solidFill>
              </a:rPr>
              <a:t>from HRS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EB540CD-6D56-4B81-8391-777AFFD1DE3D}"/>
              </a:ext>
            </a:extLst>
          </p:cNvPr>
          <p:cNvCxnSpPr>
            <a:cxnSpLocks/>
          </p:cNvCxnSpPr>
          <p:nvPr/>
        </p:nvCxnSpPr>
        <p:spPr>
          <a:xfrm>
            <a:off x="203386" y="3023535"/>
            <a:ext cx="1815652" cy="7129"/>
          </a:xfrm>
          <a:prstGeom prst="straightConnector1">
            <a:avLst/>
          </a:prstGeom>
          <a:ln w="190500">
            <a:solidFill>
              <a:srgbClr val="111C2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C92B49F-FC86-42AA-811C-DCFF77076945}"/>
              </a:ext>
            </a:extLst>
          </p:cNvPr>
          <p:cNvCxnSpPr>
            <a:cxnSpLocks/>
          </p:cNvCxnSpPr>
          <p:nvPr/>
        </p:nvCxnSpPr>
        <p:spPr>
          <a:xfrm>
            <a:off x="10512651" y="3047731"/>
            <a:ext cx="1428363" cy="7128"/>
          </a:xfrm>
          <a:prstGeom prst="straightConnector1">
            <a:avLst/>
          </a:prstGeom>
          <a:ln w="38100" cmpd="sng">
            <a:solidFill>
              <a:srgbClr val="111C22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078B7009-0A08-4A17-9C49-F41CA92E0152}"/>
              </a:ext>
            </a:extLst>
          </p:cNvPr>
          <p:cNvSpPr txBox="1"/>
          <p:nvPr/>
        </p:nvSpPr>
        <p:spPr>
          <a:xfrm>
            <a:off x="10312400" y="3211918"/>
            <a:ext cx="19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62127"/>
                </a:solidFill>
              </a:rPr>
              <a:t>Cooled &amp; Bunched</a:t>
            </a:r>
          </a:p>
          <a:p>
            <a:pPr algn="ctr"/>
            <a:r>
              <a:rPr lang="en-US" dirty="0">
                <a:solidFill>
                  <a:srgbClr val="162127"/>
                </a:solidFill>
              </a:rPr>
              <a:t>ions to DESIR</a:t>
            </a:r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C8A44E05-FCE1-4871-968A-DFE3DBF5E4EE}"/>
              </a:ext>
            </a:extLst>
          </p:cNvPr>
          <p:cNvSpPr/>
          <p:nvPr/>
        </p:nvSpPr>
        <p:spPr>
          <a:xfrm rot="16200000">
            <a:off x="8355828" y="1988886"/>
            <a:ext cx="384151" cy="399713"/>
          </a:xfrm>
          <a:prstGeom prst="rightBrace">
            <a:avLst/>
          </a:prstGeom>
          <a:noFill/>
          <a:ln w="28575">
            <a:solidFill>
              <a:srgbClr val="00D4D1"/>
            </a:solidFill>
            <a:headEnd type="none" w="med" len="med"/>
            <a:tailEnd type="none" w="med" len="med"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5482828A-7D72-45AD-9C93-2D0FEBCBA17F}"/>
              </a:ext>
            </a:extLst>
          </p:cNvPr>
          <p:cNvSpPr/>
          <p:nvPr/>
        </p:nvSpPr>
        <p:spPr>
          <a:xfrm rot="5400000">
            <a:off x="874016" y="1286215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B67648F-A938-459B-950C-655D9FCEB4A5}"/>
              </a:ext>
            </a:extLst>
          </p:cNvPr>
          <p:cNvSpPr txBox="1"/>
          <p:nvPr/>
        </p:nvSpPr>
        <p:spPr>
          <a:xfrm>
            <a:off x="1219284" y="1186968"/>
            <a:ext cx="414299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5 last electrodes can be switched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8C235AC-71CC-4198-990D-B71F32D830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2"/>
          <a:stretch/>
        </p:blipFill>
        <p:spPr>
          <a:xfrm>
            <a:off x="1932699" y="1545658"/>
            <a:ext cx="8326602" cy="2853606"/>
          </a:xfrm>
          <a:prstGeom prst="rect">
            <a:avLst/>
          </a:prstGeom>
        </p:spPr>
      </p:pic>
      <p:sp>
        <p:nvSpPr>
          <p:cNvPr id="15" name="Accolade fermante 14">
            <a:extLst>
              <a:ext uri="{FF2B5EF4-FFF2-40B4-BE49-F238E27FC236}">
                <a16:creationId xmlns:a16="http://schemas.microsoft.com/office/drawing/2014/main" id="{C782B9E7-A6B0-4E34-9F20-5D162184B089}"/>
              </a:ext>
            </a:extLst>
          </p:cNvPr>
          <p:cNvSpPr/>
          <p:nvPr/>
        </p:nvSpPr>
        <p:spPr>
          <a:xfrm rot="16200000">
            <a:off x="8212757" y="2507914"/>
            <a:ext cx="142911" cy="363220"/>
          </a:xfrm>
          <a:prstGeom prst="rightBrace">
            <a:avLst>
              <a:gd name="adj1" fmla="val 20896"/>
              <a:gd name="adj2" fmla="val 50000"/>
            </a:avLst>
          </a:prstGeom>
          <a:noFill/>
          <a:ln w="28575">
            <a:solidFill>
              <a:srgbClr val="1EB8D0"/>
            </a:solidFill>
            <a:headEnd type="none" w="med" len="med"/>
            <a:tailEnd type="none" w="med" len="med"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72FCFC-FD19-41A6-AAB5-EBB25C06A4B1}"/>
              </a:ext>
            </a:extLst>
          </p:cNvPr>
          <p:cNvSpPr txBox="1"/>
          <p:nvPr/>
        </p:nvSpPr>
        <p:spPr>
          <a:xfrm>
            <a:off x="7691325" y="2148085"/>
            <a:ext cx="1185774" cy="36933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1EB8D0"/>
                </a:solidFill>
              </a:rPr>
              <a:t>switchable</a:t>
            </a:r>
          </a:p>
        </p:txBody>
      </p:sp>
    </p:spTree>
    <p:extLst>
      <p:ext uri="{BB962C8B-B14F-4D97-AF65-F5344CB8AC3E}">
        <p14:creationId xmlns:p14="http://schemas.microsoft.com/office/powerpoint/2010/main" val="8532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  <p:bldP spid="15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Extraction1" descr="A graph with a blue line&#10;&#10;AI-generated content may be incorrect.">
            <a:extLst>
              <a:ext uri="{FF2B5EF4-FFF2-40B4-BE49-F238E27FC236}">
                <a16:creationId xmlns:a16="http://schemas.microsoft.com/office/drawing/2014/main" id="{1EEFA90D-F8D9-FD8C-FF78-D107687BA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12008" r="2317" b="4601"/>
          <a:stretch>
            <a:fillRect/>
          </a:stretch>
        </p:blipFill>
        <p:spPr>
          <a:xfrm>
            <a:off x="1577590" y="2550753"/>
            <a:ext cx="4300693" cy="3810607"/>
          </a:xfrm>
          <a:prstGeom prst="rect">
            <a:avLst/>
          </a:prstGeom>
          <a:ln w="19050">
            <a:solidFill>
              <a:srgbClr val="111C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extraction2" descr="A graph showing a graph with a red line&#10;&#10;AI-generated content may be incorrect.">
            <a:extLst>
              <a:ext uri="{FF2B5EF4-FFF2-40B4-BE49-F238E27FC236}">
                <a16:creationId xmlns:a16="http://schemas.microsoft.com/office/drawing/2014/main" id="{1591026C-0EA5-9D84-ADBD-09ECC1207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1827" r="2083" b="4707"/>
          <a:stretch>
            <a:fillRect/>
          </a:stretch>
        </p:blipFill>
        <p:spPr>
          <a:xfrm>
            <a:off x="1577589" y="2552092"/>
            <a:ext cx="4300695" cy="3810608"/>
          </a:xfrm>
          <a:prstGeom prst="rect">
            <a:avLst/>
          </a:prstGeom>
          <a:ln w="19050">
            <a:solidFill>
              <a:srgbClr val="111C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240281B-24A2-4C35-A91F-2B0E2DDC5B4E}"/>
              </a:ext>
            </a:extLst>
          </p:cNvPr>
          <p:cNvSpPr txBox="1"/>
          <p:nvPr/>
        </p:nvSpPr>
        <p:spPr>
          <a:xfrm>
            <a:off x="101600" y="88815"/>
            <a:ext cx="22541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Bunching</a:t>
            </a:r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E3F604EC-8420-42FF-BC5A-5EFC16BE19B9}"/>
              </a:ext>
            </a:extLst>
          </p:cNvPr>
          <p:cNvSpPr/>
          <p:nvPr/>
        </p:nvSpPr>
        <p:spPr>
          <a:xfrm rot="5400000">
            <a:off x="709004" y="1284157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8A9CE10-AF45-42C1-9FC7-DD3EAB8DD5F3}"/>
              </a:ext>
            </a:extLst>
          </p:cNvPr>
          <p:cNvSpPr txBox="1"/>
          <p:nvPr/>
        </p:nvSpPr>
        <p:spPr>
          <a:xfrm>
            <a:off x="1135539" y="1184911"/>
            <a:ext cx="446846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Modular trapping/extraction curves</a:t>
            </a:r>
          </a:p>
        </p:txBody>
      </p:sp>
      <p:cxnSp>
        <p:nvCxnSpPr>
          <p:cNvPr id="40" name="Connector narrow bunch">
            <a:extLst>
              <a:ext uri="{FF2B5EF4-FFF2-40B4-BE49-F238E27FC236}">
                <a16:creationId xmlns:a16="http://schemas.microsoft.com/office/drawing/2014/main" id="{0A94A321-67B6-23F1-A5AE-5D08FEEC82CE}"/>
              </a:ext>
            </a:extLst>
          </p:cNvPr>
          <p:cNvCxnSpPr>
            <a:endCxn id="11" idx="1"/>
          </p:cNvCxnSpPr>
          <p:nvPr/>
        </p:nvCxnSpPr>
        <p:spPr>
          <a:xfrm flipV="1">
            <a:off x="5245240" y="2227216"/>
            <a:ext cx="1698888" cy="2213973"/>
          </a:xfrm>
          <a:prstGeom prst="line">
            <a:avLst/>
          </a:prstGeom>
          <a:ln w="28575">
            <a:solidFill>
              <a:srgbClr val="1EB8D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bunch narrow">
            <a:extLst>
              <a:ext uri="{FF2B5EF4-FFF2-40B4-BE49-F238E27FC236}">
                <a16:creationId xmlns:a16="http://schemas.microsoft.com/office/drawing/2014/main" id="{6D4C665D-7B27-FAF7-5A7F-39DACEA66D87}"/>
              </a:ext>
            </a:extLst>
          </p:cNvPr>
          <p:cNvGrpSpPr/>
          <p:nvPr/>
        </p:nvGrpSpPr>
        <p:grpSpPr>
          <a:xfrm>
            <a:off x="6944128" y="1025431"/>
            <a:ext cx="5022899" cy="2403569"/>
            <a:chOff x="6944128" y="1025431"/>
            <a:chExt cx="5022899" cy="24035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BDD3F4-2B0B-551D-13BF-788E36B04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4128" y="1025431"/>
              <a:ext cx="5022899" cy="2403569"/>
            </a:xfrm>
            <a:prstGeom prst="rect">
              <a:avLst/>
            </a:prstGeom>
            <a:ln w="38100">
              <a:solidFill>
                <a:srgbClr val="1EB8D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535BE16-8100-4AD9-9312-C5991E170D5A}"/>
                </a:ext>
              </a:extLst>
            </p:cNvPr>
            <p:cNvSpPr txBox="1"/>
            <p:nvPr/>
          </p:nvSpPr>
          <p:spPr>
            <a:xfrm>
              <a:off x="8254607" y="1727709"/>
              <a:ext cx="120097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300" b="1" dirty="0">
                  <a:solidFill>
                    <a:srgbClr val="1EB8D0"/>
                  </a:solidFill>
                </a:rPr>
                <a:t>σ</a:t>
              </a:r>
              <a:r>
                <a:rPr lang="en-US" sz="2300" b="1" dirty="0">
                  <a:solidFill>
                    <a:srgbClr val="1EB8D0"/>
                  </a:solidFill>
                </a:rPr>
                <a:t> &lt; 60ns</a:t>
              </a:r>
            </a:p>
          </p:txBody>
        </p:sp>
      </p:grpSp>
      <p:sp>
        <p:nvSpPr>
          <p:cNvPr id="26" name="Triangle isocèle 25">
            <a:extLst>
              <a:ext uri="{FF2B5EF4-FFF2-40B4-BE49-F238E27FC236}">
                <a16:creationId xmlns:a16="http://schemas.microsoft.com/office/drawing/2014/main" id="{05694C56-647B-4AFA-A618-6CFEEF398FD8}"/>
              </a:ext>
            </a:extLst>
          </p:cNvPr>
          <p:cNvSpPr/>
          <p:nvPr/>
        </p:nvSpPr>
        <p:spPr>
          <a:xfrm rot="5400000">
            <a:off x="709004" y="1847629"/>
            <a:ext cx="287430" cy="247785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E702278-9CF6-48CB-9B56-19DB56177847}"/>
              </a:ext>
            </a:extLst>
          </p:cNvPr>
          <p:cNvSpPr txBox="1"/>
          <p:nvPr/>
        </p:nvSpPr>
        <p:spPr>
          <a:xfrm>
            <a:off x="1135539" y="1748383"/>
            <a:ext cx="475578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Favor either </a:t>
            </a:r>
            <a:r>
              <a:rPr lang="en-US" sz="2300" dirty="0">
                <a:solidFill>
                  <a:srgbClr val="1EB8D0"/>
                </a:solidFill>
              </a:rPr>
              <a:t>time</a:t>
            </a:r>
            <a:r>
              <a:rPr lang="en-US" sz="2300" dirty="0"/>
              <a:t> or </a:t>
            </a:r>
            <a:r>
              <a:rPr lang="en-US" sz="2300" dirty="0">
                <a:solidFill>
                  <a:srgbClr val="1EB8D0"/>
                </a:solidFill>
              </a:rPr>
              <a:t>energy</a:t>
            </a:r>
            <a:r>
              <a:rPr lang="en-US" sz="2300" dirty="0"/>
              <a:t> dispersion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1D8523F-9405-4200-9214-BA72B374340E}"/>
              </a:ext>
            </a:extLst>
          </p:cNvPr>
          <p:cNvGrpSpPr/>
          <p:nvPr/>
        </p:nvGrpSpPr>
        <p:grpSpPr>
          <a:xfrm>
            <a:off x="9072137" y="146320"/>
            <a:ext cx="1076443" cy="276999"/>
            <a:chOff x="9461489" y="121697"/>
            <a:chExt cx="1076443" cy="27699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FD00F9F-4FA5-4C6F-8051-D1B538CC2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9318" y="130889"/>
              <a:ext cx="258614" cy="258614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7E68034-BC9A-4265-AF85-7EC1EA79A65A}"/>
                </a:ext>
              </a:extLst>
            </p:cNvPr>
            <p:cNvSpPr txBox="1"/>
            <p:nvPr/>
          </p:nvSpPr>
          <p:spPr>
            <a:xfrm>
              <a:off x="9461489" y="121697"/>
              <a:ext cx="848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rgbClr val="5386AD"/>
                  </a:solidFill>
                </a:rPr>
                <a:t>made with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FEDEFE0-F896-4EC0-896B-0C7B798A721C}"/>
              </a:ext>
            </a:extLst>
          </p:cNvPr>
          <p:cNvGrpSpPr/>
          <p:nvPr/>
        </p:nvGrpSpPr>
        <p:grpSpPr>
          <a:xfrm>
            <a:off x="10136388" y="146319"/>
            <a:ext cx="632276" cy="276999"/>
            <a:chOff x="9936135" y="132310"/>
            <a:chExt cx="632276" cy="276999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C662DCE-3A6D-49BE-A26F-143CC3DF7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1021" y="152114"/>
              <a:ext cx="237390" cy="237390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01568DF-6C44-40E7-B4FA-16C5CD6F4ABE}"/>
                </a:ext>
              </a:extLst>
            </p:cNvPr>
            <p:cNvSpPr txBox="1"/>
            <p:nvPr/>
          </p:nvSpPr>
          <p:spPr>
            <a:xfrm>
              <a:off x="9936135" y="132310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rgbClr val="880000"/>
                  </a:solidFill>
                </a:rPr>
                <a:t>and</a:t>
              </a:r>
            </a:p>
          </p:txBody>
        </p:sp>
      </p:grpSp>
      <p:grpSp>
        <p:nvGrpSpPr>
          <p:cNvPr id="45" name="bunch_large">
            <a:extLst>
              <a:ext uri="{FF2B5EF4-FFF2-40B4-BE49-F238E27FC236}">
                <a16:creationId xmlns:a16="http://schemas.microsoft.com/office/drawing/2014/main" id="{8A051B25-B3ED-D300-5665-D56E934A60A0}"/>
              </a:ext>
            </a:extLst>
          </p:cNvPr>
          <p:cNvGrpSpPr/>
          <p:nvPr/>
        </p:nvGrpSpPr>
        <p:grpSpPr>
          <a:xfrm>
            <a:off x="5004079" y="3823144"/>
            <a:ext cx="6962948" cy="2415692"/>
            <a:chOff x="5004079" y="3823144"/>
            <a:chExt cx="6962948" cy="2415692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9D13F9A-F27E-4098-EAB9-99A84E87FE25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5004079" y="4154848"/>
              <a:ext cx="1940049" cy="876142"/>
            </a:xfrm>
            <a:prstGeom prst="line">
              <a:avLst/>
            </a:prstGeom>
            <a:ln w="28575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8A9C3D6-FF5F-6AA9-DAC1-575C506D0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44128" y="3823144"/>
              <a:ext cx="5022899" cy="2415692"/>
            </a:xfrm>
            <a:prstGeom prst="rect">
              <a:avLst/>
            </a:prstGeom>
            <a:ln w="38100"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1B23F91-9DF5-4006-AC53-AA8B8C1C20BB}"/>
                </a:ext>
              </a:extLst>
            </p:cNvPr>
            <p:cNvSpPr txBox="1"/>
            <p:nvPr/>
          </p:nvSpPr>
          <p:spPr>
            <a:xfrm>
              <a:off x="8397112" y="4584714"/>
              <a:ext cx="135005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300" b="1" dirty="0">
                  <a:solidFill>
                    <a:srgbClr val="CF3820"/>
                  </a:solidFill>
                </a:rPr>
                <a:t>σ</a:t>
              </a:r>
              <a:r>
                <a:rPr lang="en-US" sz="2300" b="1" dirty="0">
                  <a:solidFill>
                    <a:srgbClr val="CF3820"/>
                  </a:solidFill>
                </a:rPr>
                <a:t> &gt; 500ns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3B815A2-E950-0C33-E5C3-12F56D87B29B}"/>
              </a:ext>
            </a:extLst>
          </p:cNvPr>
          <p:cNvSpPr txBox="1"/>
          <p:nvPr/>
        </p:nvSpPr>
        <p:spPr>
          <a:xfrm>
            <a:off x="8346716" y="632797"/>
            <a:ext cx="221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111C22"/>
                </a:solidFill>
              </a:rPr>
              <a:t>Ions on MCP detector</a:t>
            </a:r>
          </a:p>
        </p:txBody>
      </p:sp>
    </p:spTree>
    <p:extLst>
      <p:ext uri="{BB962C8B-B14F-4D97-AF65-F5344CB8AC3E}">
        <p14:creationId xmlns:p14="http://schemas.microsoft.com/office/powerpoint/2010/main" val="386403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1">
            <a:extLst>
              <a:ext uri="{FF2B5EF4-FFF2-40B4-BE49-F238E27FC236}">
                <a16:creationId xmlns:a16="http://schemas.microsoft.com/office/drawing/2014/main" id="{202C37A8-001D-406F-8DCD-2CC7DF19FD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985"/>
          <a:stretch/>
        </p:blipFill>
        <p:spPr bwMode="auto">
          <a:xfrm>
            <a:off x="333836" y="4171947"/>
            <a:ext cx="7532051" cy="23006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16BB1281-E22E-4ABE-B10C-5060A762DA47}"/>
              </a:ext>
            </a:extLst>
          </p:cNvPr>
          <p:cNvSpPr txBox="1"/>
          <p:nvPr/>
        </p:nvSpPr>
        <p:spPr>
          <a:xfrm>
            <a:off x="101600" y="88815"/>
            <a:ext cx="35862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Commissioning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EF84A2-0BBE-4615-8E24-1FD87AB6DA53}"/>
              </a:ext>
            </a:extLst>
          </p:cNvPr>
          <p:cNvSpPr txBox="1"/>
          <p:nvPr/>
        </p:nvSpPr>
        <p:spPr>
          <a:xfrm>
            <a:off x="3621163" y="165759"/>
            <a:ext cx="553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111C22"/>
                </a:solidFill>
              </a:rPr>
              <a:t>@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9714D8-A98B-47A7-BE99-765FFFB01C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17415" r="10203" b="17093"/>
          <a:stretch/>
        </p:blipFill>
        <p:spPr>
          <a:xfrm>
            <a:off x="4174520" y="180240"/>
            <a:ext cx="1082040" cy="585746"/>
          </a:xfrm>
          <a:prstGeom prst="rect">
            <a:avLst/>
          </a:prstGeom>
        </p:spPr>
      </p:pic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B44D25EF-D91F-4BD3-BE15-E0D47E7EBFD4}"/>
              </a:ext>
            </a:extLst>
          </p:cNvPr>
          <p:cNvSpPr/>
          <p:nvPr/>
        </p:nvSpPr>
        <p:spPr>
          <a:xfrm rot="5400000">
            <a:off x="428912" y="1402643"/>
            <a:ext cx="232925" cy="200798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7BADC00-4AE3-4E02-A4F3-C2F1E8F246FC}"/>
              </a:ext>
            </a:extLst>
          </p:cNvPr>
          <p:cNvSpPr txBox="1"/>
          <p:nvPr/>
        </p:nvSpPr>
        <p:spPr>
          <a:xfrm>
            <a:off x="692760" y="1302987"/>
            <a:ext cx="307135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/>
              <a:t>Commissioning in Bordeaux</a:t>
            </a:r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1D6FAC74-D802-404F-948E-B9B883FF32B5}"/>
              </a:ext>
            </a:extLst>
          </p:cNvPr>
          <p:cNvSpPr/>
          <p:nvPr/>
        </p:nvSpPr>
        <p:spPr>
          <a:xfrm>
            <a:off x="8839097" y="5236346"/>
            <a:ext cx="2651760" cy="400110"/>
          </a:xfrm>
          <a:prstGeom prst="rightArrow">
            <a:avLst>
              <a:gd name="adj1" fmla="val 38684"/>
              <a:gd name="adj2" fmla="val 77981"/>
            </a:avLst>
          </a:prstGeom>
          <a:solidFill>
            <a:srgbClr val="111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63CACB4-4741-44B9-AE8B-D2A5218556A5}"/>
              </a:ext>
            </a:extLst>
          </p:cNvPr>
          <p:cNvSpPr txBox="1"/>
          <p:nvPr/>
        </p:nvSpPr>
        <p:spPr>
          <a:xfrm>
            <a:off x="9609569" y="5103076"/>
            <a:ext cx="112082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1EB8D0"/>
                </a:solidFill>
              </a:rPr>
              <a:t>2026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C43CA58-AA1A-4157-BACF-A5E7DC9346FF}"/>
              </a:ext>
            </a:extLst>
          </p:cNvPr>
          <p:cNvSpPr txBox="1"/>
          <p:nvPr/>
        </p:nvSpPr>
        <p:spPr>
          <a:xfrm>
            <a:off x="8280039" y="6082732"/>
            <a:ext cx="3779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i="1" dirty="0"/>
              <a:t>New place, New life, New Name…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C4BB0F8-B973-4CCD-8B81-566A9A1B5D60}"/>
              </a:ext>
            </a:extLst>
          </p:cNvPr>
          <p:cNvSpPr txBox="1"/>
          <p:nvPr/>
        </p:nvSpPr>
        <p:spPr>
          <a:xfrm>
            <a:off x="9195418" y="5682622"/>
            <a:ext cx="1949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Moving to GANIL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EE1E0C-2C0F-467C-B34D-0E4374AC9DD9}"/>
              </a:ext>
            </a:extLst>
          </p:cNvPr>
          <p:cNvSpPr/>
          <p:nvPr/>
        </p:nvSpPr>
        <p:spPr>
          <a:xfrm>
            <a:off x="815182" y="2413866"/>
            <a:ext cx="441735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Precise </a:t>
            </a:r>
            <a:r>
              <a:rPr lang="en-US" b="1" dirty="0">
                <a:solidFill>
                  <a:srgbClr val="1EB8D0"/>
                </a:solidFill>
              </a:rPr>
              <a:t>bunches</a:t>
            </a:r>
            <a:r>
              <a:rPr lang="en-US" dirty="0">
                <a:solidFill>
                  <a:srgbClr val="1EB8D0"/>
                </a:solidFill>
              </a:rPr>
              <a:t> </a:t>
            </a:r>
            <a:r>
              <a:rPr lang="en-US" dirty="0"/>
              <a:t>energy dispersion and transverse emittance measurements</a:t>
            </a:r>
            <a:endParaRPr lang="en-US" dirty="0">
              <a:solidFill>
                <a:srgbClr val="1EB8D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/>
              <a:t>Correlations between output beam characteristics </a:t>
            </a:r>
            <a:r>
              <a:rPr lang="en-US" i="1" dirty="0">
                <a:solidFill>
                  <a:srgbClr val="1EB8D0"/>
                </a:solidFill>
              </a:rPr>
              <a:t>(</a:t>
            </a:r>
            <a:r>
              <a:rPr lang="en-US" b="1" i="1" dirty="0">
                <a:solidFill>
                  <a:srgbClr val="1EB8D0"/>
                </a:solidFill>
              </a:rPr>
              <a:t>#ions</a:t>
            </a:r>
            <a:r>
              <a:rPr lang="en-US" i="1" dirty="0">
                <a:solidFill>
                  <a:srgbClr val="1EB8D0"/>
                </a:solidFill>
              </a:rPr>
              <a:t>, </a:t>
            </a:r>
            <a:r>
              <a:rPr lang="el-GR" b="1" i="1" dirty="0">
                <a:solidFill>
                  <a:srgbClr val="1EB8D0"/>
                </a:solidFill>
              </a:rPr>
              <a:t>Δ</a:t>
            </a:r>
            <a:r>
              <a:rPr lang="fr-FR" b="1" i="1" dirty="0">
                <a:solidFill>
                  <a:srgbClr val="1EB8D0"/>
                </a:solidFill>
              </a:rPr>
              <a:t>E</a:t>
            </a:r>
            <a:r>
              <a:rPr lang="fr-FR" i="1" dirty="0">
                <a:solidFill>
                  <a:srgbClr val="1EB8D0"/>
                </a:solidFill>
              </a:rPr>
              <a:t>, </a:t>
            </a:r>
            <a:r>
              <a:rPr lang="el-GR" b="1" i="1" dirty="0">
                <a:solidFill>
                  <a:srgbClr val="1EB8D0"/>
                </a:solidFill>
              </a:rPr>
              <a:t>Δ</a:t>
            </a:r>
            <a:r>
              <a:rPr lang="fr-FR" b="1" i="1" dirty="0">
                <a:solidFill>
                  <a:srgbClr val="1EB8D0"/>
                </a:solidFill>
              </a:rPr>
              <a:t>t</a:t>
            </a:r>
            <a:r>
              <a:rPr lang="fr-FR" i="1" dirty="0">
                <a:solidFill>
                  <a:srgbClr val="1EB8D0"/>
                </a:solidFill>
              </a:rPr>
              <a:t>,</a:t>
            </a:r>
            <a:r>
              <a:rPr lang="el-GR" i="1" dirty="0">
                <a:solidFill>
                  <a:srgbClr val="1EB8D0"/>
                </a:solidFill>
              </a:rPr>
              <a:t> </a:t>
            </a:r>
            <a:r>
              <a:rPr lang="el-GR" b="1" i="1" dirty="0">
                <a:solidFill>
                  <a:srgbClr val="1EB8D0"/>
                </a:solidFill>
              </a:rPr>
              <a:t>ε</a:t>
            </a:r>
            <a:r>
              <a:rPr lang="en-US" i="1" dirty="0">
                <a:solidFill>
                  <a:srgbClr val="1EB8D0"/>
                </a:solidFill>
              </a:rPr>
              <a:t>, …)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3D01D18-42B0-4C83-95A7-7D9B0F43A3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0"/>
          <a:stretch/>
        </p:blipFill>
        <p:spPr>
          <a:xfrm>
            <a:off x="5604655" y="899808"/>
            <a:ext cx="6470402" cy="3803158"/>
          </a:xfrm>
          <a:prstGeom prst="rect">
            <a:avLst/>
          </a:prstGeom>
          <a:ln w="38100">
            <a:solidFill>
              <a:srgbClr val="1EB8D0"/>
            </a:solidFill>
          </a:ln>
          <a:effectLst/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C416AC6C-85B1-4579-A0C6-D676A1FB58A8}"/>
              </a:ext>
            </a:extLst>
          </p:cNvPr>
          <p:cNvSpPr/>
          <p:nvPr/>
        </p:nvSpPr>
        <p:spPr>
          <a:xfrm rot="1254896">
            <a:off x="8942936" y="1408612"/>
            <a:ext cx="604041" cy="689001"/>
          </a:xfrm>
          <a:prstGeom prst="ellipse">
            <a:avLst/>
          </a:prstGeom>
          <a:noFill/>
          <a:ln>
            <a:solidFill>
              <a:srgbClr val="1EB8D0"/>
            </a:solidFill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E6AB414-2FEB-4EE1-8A0E-A769D28443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33" b="89908" l="9932" r="93905">
                        <a14:foregroundMark x1="22573" y1="83486" x2="22573" y2="83486"/>
                        <a14:foregroundMark x1="26637" y1="80734" x2="28442" y2="80734"/>
                        <a14:foregroundMark x1="13995" y1="49083" x2="10609" y2="40826"/>
                        <a14:foregroundMark x1="21445" y1="18807" x2="28442" y2="18807"/>
                        <a14:foregroundMark x1="62980" y1="59174" x2="62980" y2="59174"/>
                        <a14:foregroundMark x1="62980" y1="55963" x2="62077" y2="39908"/>
                        <a14:foregroundMark x1="77652" y1="49083" x2="76749" y2="36239"/>
                        <a14:foregroundMark x1="84876" y1="49083" x2="84650" y2="38991"/>
                        <a14:foregroundMark x1="88713" y1="48624" x2="93905" y2="54587"/>
                        <a14:backgroundMark x1="29345" y1="47706" x2="29345" y2="60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10" y="1220720"/>
            <a:ext cx="1094678" cy="538689"/>
          </a:xfrm>
          <a:prstGeom prst="rect">
            <a:avLst/>
          </a:prstGeom>
          <a:effectLst>
            <a:glow rad="101600">
              <a:schemeClr val="accent1">
                <a:lumMod val="20000"/>
                <a:lumOff val="80000"/>
                <a:alpha val="77000"/>
              </a:schemeClr>
            </a:glow>
          </a:effectLst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1EA0348-888B-43E4-848B-85CE9B7B38AC}"/>
              </a:ext>
            </a:extLst>
          </p:cNvPr>
          <p:cNvCxnSpPr>
            <a:cxnSpLocks/>
          </p:cNvCxnSpPr>
          <p:nvPr/>
        </p:nvCxnSpPr>
        <p:spPr>
          <a:xfrm>
            <a:off x="8275471" y="1291631"/>
            <a:ext cx="517398" cy="311060"/>
          </a:xfrm>
          <a:prstGeom prst="straightConnector1">
            <a:avLst/>
          </a:prstGeom>
          <a:noFill/>
          <a:ln w="38100">
            <a:solidFill>
              <a:srgbClr val="111C22"/>
            </a:solidFill>
            <a:prstDash val="solid"/>
            <a:headEnd type="none" w="med" len="med"/>
            <a:tailEnd type="triangle" w="med" len="med"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0739C36-9239-4A34-8E6A-5AEFDA2C5FC8}"/>
              </a:ext>
            </a:extLst>
          </p:cNvPr>
          <p:cNvCxnSpPr>
            <a:cxnSpLocks/>
          </p:cNvCxnSpPr>
          <p:nvPr/>
        </p:nvCxnSpPr>
        <p:spPr>
          <a:xfrm>
            <a:off x="9524910" y="2022952"/>
            <a:ext cx="723428" cy="434925"/>
          </a:xfrm>
          <a:prstGeom prst="straightConnector1">
            <a:avLst/>
          </a:prstGeom>
          <a:noFill/>
          <a:ln w="12700">
            <a:solidFill>
              <a:srgbClr val="111C22"/>
            </a:solidFill>
            <a:prstDash val="lgDash"/>
            <a:headEnd type="none" w="med" len="med"/>
            <a:tailEnd type="triangle" w="med" len="med"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0" name="Image 29">
            <a:extLst>
              <a:ext uri="{FF2B5EF4-FFF2-40B4-BE49-F238E27FC236}">
                <a16:creationId xmlns:a16="http://schemas.microsoft.com/office/drawing/2014/main" id="{3944A86F-D180-44A5-BD5A-C6CE6B68F6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86" t="4910" r="15610" b="8055"/>
          <a:stretch/>
        </p:blipFill>
        <p:spPr>
          <a:xfrm>
            <a:off x="5604655" y="2182731"/>
            <a:ext cx="2416562" cy="2520235"/>
          </a:xfrm>
          <a:prstGeom prst="rect">
            <a:avLst/>
          </a:prstGeom>
          <a:ln w="28575">
            <a:solidFill>
              <a:srgbClr val="1EB8D0"/>
            </a:solidFill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C1D6535-8093-4A0C-BA59-524113DD84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5" t="-14298" r="-3304" b="-10779"/>
          <a:stretch/>
        </p:blipFill>
        <p:spPr>
          <a:xfrm>
            <a:off x="5769149" y="2509652"/>
            <a:ext cx="722171" cy="188865"/>
          </a:xfrm>
          <a:prstGeom prst="roundRect">
            <a:avLst>
              <a:gd name="adj" fmla="val 32869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A2C586B7-B542-45FC-94C9-31B403FC9555}"/>
              </a:ext>
            </a:extLst>
          </p:cNvPr>
          <p:cNvSpPr txBox="1"/>
          <p:nvPr/>
        </p:nvSpPr>
        <p:spPr>
          <a:xfrm>
            <a:off x="5803909" y="3972325"/>
            <a:ext cx="1487978" cy="512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Bordeaux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33505012-C207-4C46-92F6-DD602671BC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17734" r="9012" b="17306"/>
          <a:stretch/>
        </p:blipFill>
        <p:spPr>
          <a:xfrm>
            <a:off x="5867548" y="3813555"/>
            <a:ext cx="418679" cy="229501"/>
          </a:xfrm>
          <a:prstGeom prst="roundRect">
            <a:avLst>
              <a:gd name="adj" fmla="val 1588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18A51634-47FE-41A3-B609-B0086D98D2F7}"/>
              </a:ext>
            </a:extLst>
          </p:cNvPr>
          <p:cNvSpPr/>
          <p:nvPr/>
        </p:nvSpPr>
        <p:spPr>
          <a:xfrm>
            <a:off x="6434743" y="2796937"/>
            <a:ext cx="113155" cy="117990"/>
          </a:xfrm>
          <a:prstGeom prst="ellipse">
            <a:avLst/>
          </a:prstGeom>
          <a:solidFill>
            <a:srgbClr val="FF0066"/>
          </a:solidFill>
          <a:ln>
            <a:noFill/>
          </a:ln>
          <a:effectLst>
            <a:outerShdw blurRad="127000" dist="127000" dir="5400000" sx="61000" sy="61000" algn="ctr" rotWithShape="0">
              <a:schemeClr val="tx1">
                <a:alpha val="75000"/>
              </a:schemeClr>
            </a:outerShdw>
          </a:effectLst>
          <a:scene3d>
            <a:camera prst="orthographicFront">
              <a:rot lat="974263" lon="21298178" rev="818685"/>
            </a:camera>
            <a:lightRig rig="soft" dir="t"/>
          </a:scene3d>
          <a:sp3d extrusionH="12700" prstMaterial="matte">
            <a:bevelT/>
            <a:extrusionClr>
              <a:srgbClr val="990033"/>
            </a:extrusionClr>
            <a:contourClr>
              <a:srgbClr val="990033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C0E7A49-F09E-4253-B4A5-D082FBE8E27A}"/>
              </a:ext>
            </a:extLst>
          </p:cNvPr>
          <p:cNvSpPr txBox="1"/>
          <p:nvPr/>
        </p:nvSpPr>
        <p:spPr>
          <a:xfrm>
            <a:off x="5769150" y="2625957"/>
            <a:ext cx="66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Caen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9F09DF9-8E07-4718-BAB8-09A88C8EFC1C}"/>
              </a:ext>
            </a:extLst>
          </p:cNvPr>
          <p:cNvSpPr/>
          <p:nvPr/>
        </p:nvSpPr>
        <p:spPr>
          <a:xfrm>
            <a:off x="6349866" y="3926896"/>
            <a:ext cx="113155" cy="117990"/>
          </a:xfrm>
          <a:prstGeom prst="ellipse">
            <a:avLst/>
          </a:prstGeom>
          <a:solidFill>
            <a:srgbClr val="1EB8D0"/>
          </a:solidFill>
          <a:ln>
            <a:noFill/>
          </a:ln>
          <a:effectLst>
            <a:outerShdw blurRad="127000" dist="127000" dir="5400000" sx="61000" sy="61000" algn="ctr" rotWithShape="0">
              <a:schemeClr val="tx1">
                <a:alpha val="75000"/>
              </a:schemeClr>
            </a:outerShdw>
          </a:effectLst>
          <a:scene3d>
            <a:camera prst="orthographicFront">
              <a:rot lat="974263" lon="21298178" rev="818685"/>
            </a:camera>
            <a:lightRig rig="soft" dir="t"/>
          </a:scene3d>
          <a:sp3d extrusionH="12700" prstMaterial="matte">
            <a:bevelT/>
            <a:extrusionClr>
              <a:srgbClr val="007668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5A65A0CE-E0C8-4FA0-BC86-6A52923DE5CB}"/>
              </a:ext>
            </a:extLst>
          </p:cNvPr>
          <p:cNvSpPr/>
          <p:nvPr/>
        </p:nvSpPr>
        <p:spPr>
          <a:xfrm rot="5400000">
            <a:off x="428912" y="2038691"/>
            <a:ext cx="232925" cy="200798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4955648-EEBD-4BB6-8D6A-524D7067E2B8}"/>
              </a:ext>
            </a:extLst>
          </p:cNvPr>
          <p:cNvSpPr txBox="1"/>
          <p:nvPr/>
        </p:nvSpPr>
        <p:spPr>
          <a:xfrm>
            <a:off x="692760" y="1939035"/>
            <a:ext cx="243335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/>
              <a:t>Work still in progress: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316AC90-5547-4BC9-947F-F2E8B79BAB2B}"/>
              </a:ext>
            </a:extLst>
          </p:cNvPr>
          <p:cNvSpPr/>
          <p:nvPr/>
        </p:nvSpPr>
        <p:spPr>
          <a:xfrm>
            <a:off x="3611003" y="1302987"/>
            <a:ext cx="182011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dirty="0"/>
              <a:t>with stable ions</a:t>
            </a:r>
          </a:p>
        </p:txBody>
      </p:sp>
      <p:pic>
        <p:nvPicPr>
          <p:cNvPr id="46" name="Picture 21">
            <a:extLst>
              <a:ext uri="{FF2B5EF4-FFF2-40B4-BE49-F238E27FC236}">
                <a16:creationId xmlns:a16="http://schemas.microsoft.com/office/drawing/2014/main" id="{70E790CC-090A-4BBE-A96A-CAC90D3321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 t="27815" r="46807"/>
          <a:stretch/>
        </p:blipFill>
        <p:spPr bwMode="auto">
          <a:xfrm>
            <a:off x="333837" y="4518855"/>
            <a:ext cx="4006515" cy="195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EB2AF05F-8F0C-4E25-BA3A-94A2917B303C}"/>
              </a:ext>
            </a:extLst>
          </p:cNvPr>
          <p:cNvSpPr txBox="1"/>
          <p:nvPr/>
        </p:nvSpPr>
        <p:spPr>
          <a:xfrm>
            <a:off x="0" y="4572198"/>
            <a:ext cx="1812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111C22"/>
                </a:solidFill>
              </a:rPr>
              <a:t>Stable-ion source</a:t>
            </a:r>
          </a:p>
          <a:p>
            <a:r>
              <a:rPr lang="en-US" b="1" i="1" dirty="0">
                <a:solidFill>
                  <a:srgbClr val="111C22"/>
                </a:solidFill>
              </a:rPr>
              <a:t>(Alkali)</a:t>
            </a: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E7B21919-9E55-4041-9F65-B4E4F0BEC6AC}"/>
              </a:ext>
            </a:extLst>
          </p:cNvPr>
          <p:cNvSpPr/>
          <p:nvPr/>
        </p:nvSpPr>
        <p:spPr>
          <a:xfrm>
            <a:off x="2952235" y="4468934"/>
            <a:ext cx="1034980" cy="1851480"/>
          </a:xfrm>
          <a:prstGeom prst="roundRect">
            <a:avLst/>
          </a:prstGeom>
          <a:noFill/>
          <a:ln w="38100">
            <a:solidFill>
              <a:srgbClr val="1EB8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4236A95D-3192-4B96-9CA1-F8C5DBDE9E06}"/>
              </a:ext>
            </a:extLst>
          </p:cNvPr>
          <p:cNvSpPr txBox="1"/>
          <p:nvPr/>
        </p:nvSpPr>
        <p:spPr>
          <a:xfrm>
            <a:off x="3165413" y="413577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1EB8D0"/>
                </a:solidFill>
              </a:rPr>
              <a:t>GPIB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67FFC163-5CBA-4B49-9E1F-077FB2BF09C7}"/>
              </a:ext>
            </a:extLst>
          </p:cNvPr>
          <p:cNvCxnSpPr>
            <a:cxnSpLocks/>
          </p:cNvCxnSpPr>
          <p:nvPr/>
        </p:nvCxnSpPr>
        <p:spPr>
          <a:xfrm flipV="1">
            <a:off x="992854" y="5292090"/>
            <a:ext cx="1910366" cy="134153"/>
          </a:xfrm>
          <a:prstGeom prst="straightConnector1">
            <a:avLst/>
          </a:prstGeom>
          <a:ln w="38100">
            <a:solidFill>
              <a:srgbClr val="111C22"/>
            </a:solidFill>
            <a:tailEnd type="triangle"/>
          </a:ln>
          <a:effectLst>
            <a:glow rad="127000">
              <a:schemeClr val="bg1">
                <a:alpha val="5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lèche : courbe vers le haut 59">
            <a:extLst>
              <a:ext uri="{FF2B5EF4-FFF2-40B4-BE49-F238E27FC236}">
                <a16:creationId xmlns:a16="http://schemas.microsoft.com/office/drawing/2014/main" id="{365B8A88-28EE-4FAF-B2B9-9BB7474F852A}"/>
              </a:ext>
            </a:extLst>
          </p:cNvPr>
          <p:cNvSpPr/>
          <p:nvPr/>
        </p:nvSpPr>
        <p:spPr>
          <a:xfrm rot="16485006">
            <a:off x="6026441" y="3188115"/>
            <a:ext cx="1343252" cy="333812"/>
          </a:xfrm>
          <a:prstGeom prst="curvedUpArrow">
            <a:avLst>
              <a:gd name="adj1" fmla="val 27071"/>
              <a:gd name="adj2" fmla="val 112600"/>
              <a:gd name="adj3" fmla="val 31177"/>
            </a:avLst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0C56B1E2-2B19-4801-B459-37477B68EBC4}"/>
              </a:ext>
            </a:extLst>
          </p:cNvPr>
          <p:cNvCxnSpPr>
            <a:cxnSpLocks/>
          </p:cNvCxnSpPr>
          <p:nvPr/>
        </p:nvCxnSpPr>
        <p:spPr>
          <a:xfrm flipV="1">
            <a:off x="4117574" y="5182620"/>
            <a:ext cx="694784" cy="53726"/>
          </a:xfrm>
          <a:prstGeom prst="straightConnector1">
            <a:avLst/>
          </a:prstGeom>
          <a:ln w="38100">
            <a:solidFill>
              <a:srgbClr val="111C22"/>
            </a:solidFill>
            <a:prstDash val="sysDot"/>
            <a:tailEnd type="triangle"/>
          </a:ln>
          <a:effectLst>
            <a:glow rad="127000">
              <a:schemeClr val="bg1">
                <a:alpha val="5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21">
            <a:extLst>
              <a:ext uri="{FF2B5EF4-FFF2-40B4-BE49-F238E27FC236}">
                <a16:creationId xmlns:a16="http://schemas.microsoft.com/office/drawing/2014/main" id="{7A063CC1-9A0D-4A6D-89C0-F07CC6881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 l="66123" t="19017" r="1232" b="7323"/>
          <a:stretch/>
        </p:blipFill>
        <p:spPr bwMode="auto">
          <a:xfrm>
            <a:off x="5313562" y="4280796"/>
            <a:ext cx="2458838" cy="199344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Ellipse 63">
            <a:extLst>
              <a:ext uri="{FF2B5EF4-FFF2-40B4-BE49-F238E27FC236}">
                <a16:creationId xmlns:a16="http://schemas.microsoft.com/office/drawing/2014/main" id="{73AD3532-4153-46D0-9851-98BBD6ED0FDB}"/>
              </a:ext>
            </a:extLst>
          </p:cNvPr>
          <p:cNvSpPr/>
          <p:nvPr/>
        </p:nvSpPr>
        <p:spPr>
          <a:xfrm rot="1254896">
            <a:off x="10511944" y="2172489"/>
            <a:ext cx="1612658" cy="1650930"/>
          </a:xfrm>
          <a:prstGeom prst="ellipse">
            <a:avLst/>
          </a:prstGeom>
          <a:noFill/>
          <a:ln w="28575">
            <a:solidFill>
              <a:srgbClr val="880000"/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5AD491A4-D05B-462A-933D-FC2B88983603}"/>
              </a:ext>
            </a:extLst>
          </p:cNvPr>
          <p:cNvSpPr/>
          <p:nvPr/>
        </p:nvSpPr>
        <p:spPr>
          <a:xfrm>
            <a:off x="237065" y="5190370"/>
            <a:ext cx="662302" cy="455562"/>
          </a:xfrm>
          <a:prstGeom prst="roundRect">
            <a:avLst/>
          </a:prstGeom>
          <a:noFill/>
          <a:ln w="38100">
            <a:solidFill>
              <a:srgbClr val="111C2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698631B-714F-4872-A57A-1127E5FF3027}"/>
              </a:ext>
            </a:extLst>
          </p:cNvPr>
          <p:cNvSpPr/>
          <p:nvPr/>
        </p:nvSpPr>
        <p:spPr>
          <a:xfrm rot="1254896">
            <a:off x="7859101" y="938995"/>
            <a:ext cx="436712" cy="397684"/>
          </a:xfrm>
          <a:prstGeom prst="ellipse">
            <a:avLst/>
          </a:prstGeom>
          <a:noFill/>
          <a:ln>
            <a:solidFill>
              <a:srgbClr val="111C22"/>
            </a:solidFill>
            <a:prstDash val="sysDash"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D7BCA33-D58F-438C-BAA2-8CBC7A0660A6}"/>
              </a:ext>
            </a:extLst>
          </p:cNvPr>
          <p:cNvSpPr txBox="1"/>
          <p:nvPr/>
        </p:nvSpPr>
        <p:spPr>
          <a:xfrm>
            <a:off x="7129958" y="922299"/>
            <a:ext cx="180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"/>
              </a:spcAft>
            </a:pPr>
            <a:r>
              <a:rPr lang="fr-FR" dirty="0">
                <a:effectLst>
                  <a:glow rad="127000">
                    <a:schemeClr val="bg1">
                      <a:alpha val="77000"/>
                    </a:schemeClr>
                  </a:glow>
                </a:effectLst>
              </a:rPr>
              <a:t>Stable-ion source</a:t>
            </a:r>
          </a:p>
        </p:txBody>
      </p:sp>
    </p:spTree>
    <p:extLst>
      <p:ext uri="{BB962C8B-B14F-4D97-AF65-F5344CB8AC3E}">
        <p14:creationId xmlns:p14="http://schemas.microsoft.com/office/powerpoint/2010/main" val="411514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 animBg="1"/>
      <p:bldP spid="23" grpId="0"/>
      <p:bldP spid="24" grpId="0"/>
      <p:bldP spid="28" grpId="0"/>
      <p:bldP spid="14" grpId="0" animBg="1"/>
      <p:bldP spid="34" grpId="0" animBg="1"/>
      <p:bldP spid="35" grpId="0"/>
      <p:bldP spid="42" grpId="0" animBg="1"/>
      <p:bldP spid="43" grpId="0"/>
      <p:bldP spid="44" grpId="0"/>
      <p:bldP spid="47" grpId="0"/>
      <p:bldP spid="49" grpId="0" animBg="1"/>
      <p:bldP spid="50" grpId="0"/>
      <p:bldP spid="60" grpId="0" animBg="1"/>
      <p:bldP spid="64" grpId="0" animBg="1"/>
      <p:bldP spid="38" grpId="0" animBg="1"/>
      <p:bldP spid="39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PERADE">
            <a:extLst>
              <a:ext uri="{FF2B5EF4-FFF2-40B4-BE49-F238E27FC236}">
                <a16:creationId xmlns:a16="http://schemas.microsoft.com/office/drawing/2014/main" id="{FFB3FBF4-E38D-48E9-9D3A-63A8B49D3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7"/>
          <a:stretch/>
        </p:blipFill>
        <p:spPr>
          <a:xfrm>
            <a:off x="3656821" y="943987"/>
            <a:ext cx="4878358" cy="1910475"/>
          </a:xfrm>
          <a:prstGeom prst="rect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B5B00181-92EA-413D-BA50-6296050FA276}"/>
              </a:ext>
            </a:extLst>
          </p:cNvPr>
          <p:cNvSpPr txBox="1"/>
          <p:nvPr/>
        </p:nvSpPr>
        <p:spPr>
          <a:xfrm>
            <a:off x="101600" y="88815"/>
            <a:ext cx="23984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880000"/>
                </a:solidFill>
                <a:latin typeface="Calibri" panose="020F0502020204030204" pitchFamily="34" charset="0"/>
              </a:rPr>
              <a:t>PIPERADE</a:t>
            </a: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28BC4C85-AF92-48EA-A6F5-46FFBC8936EB}"/>
              </a:ext>
            </a:extLst>
          </p:cNvPr>
          <p:cNvSpPr txBox="1"/>
          <p:nvPr/>
        </p:nvSpPr>
        <p:spPr>
          <a:xfrm>
            <a:off x="1668106" y="2854462"/>
            <a:ext cx="8855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9A44"/>
                </a:solidFill>
                <a:latin typeface="Calibri" panose="020F0502020204030204" pitchFamily="34" charset="0"/>
              </a:rPr>
              <a:t>Pi</a:t>
            </a:r>
            <a:r>
              <a:rPr lang="fr-FR" sz="2800" b="1" dirty="0">
                <a:solidFill>
                  <a:srgbClr val="880000"/>
                </a:solidFill>
                <a:latin typeface="Calibri" panose="020F0502020204030204" pitchFamily="34" charset="0"/>
              </a:rPr>
              <a:t>èges</a:t>
            </a:r>
            <a:r>
              <a:rPr lang="fr-FR" sz="2800" b="1" dirty="0">
                <a:solidFill>
                  <a:srgbClr val="990033"/>
                </a:solidFill>
                <a:latin typeface="Calibri" panose="020F0502020204030204" pitchFamily="34" charset="0"/>
              </a:rPr>
              <a:t> de </a:t>
            </a:r>
            <a:r>
              <a:rPr lang="fr-FR" sz="2800" b="1" dirty="0">
                <a:solidFill>
                  <a:srgbClr val="009A44"/>
                </a:solidFill>
                <a:latin typeface="Calibri" panose="020F0502020204030204" pitchFamily="34" charset="0"/>
              </a:rPr>
              <a:t>Pe</a:t>
            </a:r>
            <a:r>
              <a:rPr lang="fr-FR" sz="2800" b="1" dirty="0">
                <a:solidFill>
                  <a:srgbClr val="990033"/>
                </a:solidFill>
                <a:latin typeface="Calibri" panose="020F0502020204030204" pitchFamily="34" charset="0"/>
              </a:rPr>
              <a:t>nning pour les </a:t>
            </a:r>
            <a:r>
              <a:rPr lang="fr-FR" sz="2800" b="1" dirty="0">
                <a:solidFill>
                  <a:srgbClr val="009A44"/>
                </a:solidFill>
                <a:latin typeface="Calibri" panose="020F0502020204030204" pitchFamily="34" charset="0"/>
              </a:rPr>
              <a:t>Ra</a:t>
            </a:r>
            <a:r>
              <a:rPr lang="fr-FR" sz="2800" b="1" dirty="0">
                <a:solidFill>
                  <a:srgbClr val="990033"/>
                </a:solidFill>
                <a:latin typeface="Calibri" panose="020F0502020204030204" pitchFamily="34" charset="0"/>
              </a:rPr>
              <a:t>dionucléides à </a:t>
            </a:r>
            <a:r>
              <a:rPr lang="fr-FR" sz="2800" b="1" dirty="0">
                <a:solidFill>
                  <a:srgbClr val="009A44"/>
                </a:solidFill>
                <a:latin typeface="Calibri" panose="020F0502020204030204" pitchFamily="34" charset="0"/>
              </a:rPr>
              <a:t>DE</a:t>
            </a:r>
            <a:r>
              <a:rPr lang="fr-FR" sz="2800" b="1" dirty="0">
                <a:solidFill>
                  <a:srgbClr val="990033"/>
                </a:solidFill>
                <a:latin typeface="Calibri" panose="020F0502020204030204" pitchFamily="34" charset="0"/>
              </a:rPr>
              <a:t>SIR</a:t>
            </a:r>
            <a:endParaRPr lang="en-US" sz="2800" b="1" dirty="0">
              <a:solidFill>
                <a:srgbClr val="990033"/>
              </a:solidFill>
              <a:latin typeface="Calibri" panose="020F0502020204030204" pitchFamily="34" charset="0"/>
            </a:endParaRPr>
          </a:p>
        </p:txBody>
      </p:sp>
      <p:sp>
        <p:nvSpPr>
          <p:cNvPr id="6" name="ZoneTexte 7">
            <a:extLst>
              <a:ext uri="{FF2B5EF4-FFF2-40B4-BE49-F238E27FC236}">
                <a16:creationId xmlns:a16="http://schemas.microsoft.com/office/drawing/2014/main" id="{5F65CCA1-9D4B-4B81-9AA8-615C7A2223EC}"/>
              </a:ext>
            </a:extLst>
          </p:cNvPr>
          <p:cNvSpPr txBox="1"/>
          <p:nvPr/>
        </p:nvSpPr>
        <p:spPr>
          <a:xfrm>
            <a:off x="1668106" y="3319523"/>
            <a:ext cx="88557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i="1" dirty="0">
                <a:solidFill>
                  <a:srgbClr val="990033"/>
                </a:solidFill>
                <a:latin typeface="Calibri" panose="020F0502020204030204" pitchFamily="34" charset="0"/>
              </a:rPr>
              <a:t>Penning Traps for Radionuclides at DESIR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B9FB1A8-9A0E-4E74-8665-56B904B7F5A4}"/>
              </a:ext>
            </a:extLst>
          </p:cNvPr>
          <p:cNvGrpSpPr/>
          <p:nvPr/>
        </p:nvGrpSpPr>
        <p:grpSpPr>
          <a:xfrm>
            <a:off x="697584" y="4269826"/>
            <a:ext cx="7202941" cy="1722905"/>
            <a:chOff x="697584" y="4269826"/>
            <a:chExt cx="7202941" cy="1722905"/>
          </a:xfrm>
        </p:grpSpPr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0D26A4C7-4617-4963-9479-58AF6E7F7DEF}"/>
                </a:ext>
              </a:extLst>
            </p:cNvPr>
            <p:cNvSpPr/>
            <p:nvPr/>
          </p:nvSpPr>
          <p:spPr>
            <a:xfrm rot="5400000">
              <a:off x="2015090" y="5092010"/>
              <a:ext cx="216914" cy="186995"/>
            </a:xfrm>
            <a:prstGeom prst="triangle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00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9B70D41-E6CC-4E76-A73C-251E49ABFD88}"/>
                </a:ext>
              </a:extLst>
            </p:cNvPr>
            <p:cNvSpPr txBox="1"/>
            <p:nvPr/>
          </p:nvSpPr>
          <p:spPr>
            <a:xfrm>
              <a:off x="2303060" y="4962369"/>
              <a:ext cx="3274871" cy="44627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300" dirty="0"/>
                <a:t>Further beam purification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0C55443-D293-4D1E-94FB-4EF1D69A1308}"/>
                </a:ext>
              </a:extLst>
            </p:cNvPr>
            <p:cNvSpPr txBox="1"/>
            <p:nvPr/>
          </p:nvSpPr>
          <p:spPr>
            <a:xfrm>
              <a:off x="1300898" y="4269826"/>
              <a:ext cx="6599627" cy="44627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300" dirty="0"/>
                <a:t>Double Penning-Trap with 2 main objectives at DESIR:</a:t>
              </a:r>
              <a:endParaRPr lang="en-US" sz="2300" i="1" dirty="0"/>
            </a:p>
          </p:txBody>
        </p:sp>
        <p:sp>
          <p:nvSpPr>
            <p:cNvPr id="16" name="Flèche : droite 15">
              <a:extLst>
                <a:ext uri="{FF2B5EF4-FFF2-40B4-BE49-F238E27FC236}">
                  <a16:creationId xmlns:a16="http://schemas.microsoft.com/office/drawing/2014/main" id="{96889BE3-A251-44E7-9F98-D4F02E2E7E7A}"/>
                </a:ext>
              </a:extLst>
            </p:cNvPr>
            <p:cNvSpPr/>
            <p:nvPr/>
          </p:nvSpPr>
          <p:spPr>
            <a:xfrm>
              <a:off x="697584" y="4339695"/>
              <a:ext cx="518472" cy="325393"/>
            </a:xfrm>
            <a:prstGeom prst="rightArrow">
              <a:avLst>
                <a:gd name="adj1" fmla="val 50000"/>
                <a:gd name="adj2" fmla="val 80629"/>
              </a:avLst>
            </a:prstGeom>
            <a:solidFill>
              <a:srgbClr val="88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riangle isocèle 18">
              <a:extLst>
                <a:ext uri="{FF2B5EF4-FFF2-40B4-BE49-F238E27FC236}">
                  <a16:creationId xmlns:a16="http://schemas.microsoft.com/office/drawing/2014/main" id="{C5833C3E-ED9B-476E-AF5E-6E7FF7E0E169}"/>
                </a:ext>
              </a:extLst>
            </p:cNvPr>
            <p:cNvSpPr/>
            <p:nvPr/>
          </p:nvSpPr>
          <p:spPr>
            <a:xfrm rot="5400000">
              <a:off x="2015090" y="5676096"/>
              <a:ext cx="216914" cy="186995"/>
            </a:xfrm>
            <a:prstGeom prst="triangle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00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BD624FD-DCF2-4FE1-B9FE-9BF7D14D033D}"/>
                </a:ext>
              </a:extLst>
            </p:cNvPr>
            <p:cNvSpPr txBox="1"/>
            <p:nvPr/>
          </p:nvSpPr>
          <p:spPr>
            <a:xfrm>
              <a:off x="2303060" y="5546455"/>
              <a:ext cx="4442883" cy="44627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300" dirty="0"/>
                <a:t>High-precision mass measurements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828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24">
            <a:extLst>
              <a:ext uri="{FF2B5EF4-FFF2-40B4-BE49-F238E27FC236}">
                <a16:creationId xmlns:a16="http://schemas.microsoft.com/office/drawing/2014/main" id="{6B90F711-FE23-4AA1-8FBC-6D9A56FBC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52184" y="817892"/>
            <a:ext cx="4336161" cy="2890774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2048203A-1892-4C0B-9CFA-3B546E24E96B}"/>
              </a:ext>
            </a:extLst>
          </p:cNvPr>
          <p:cNvGrpSpPr/>
          <p:nvPr/>
        </p:nvGrpSpPr>
        <p:grpSpPr>
          <a:xfrm>
            <a:off x="6256693" y="736379"/>
            <a:ext cx="5785447" cy="3157441"/>
            <a:chOff x="6256693" y="736379"/>
            <a:chExt cx="5785447" cy="3157441"/>
          </a:xfrm>
        </p:grpSpPr>
        <p:pic>
          <p:nvPicPr>
            <p:cNvPr id="50" name="Image 26">
              <a:extLst>
                <a:ext uri="{FF2B5EF4-FFF2-40B4-BE49-F238E27FC236}">
                  <a16:creationId xmlns:a16="http://schemas.microsoft.com/office/drawing/2014/main" id="{F5C6BFE7-8777-4A4D-AF6B-B5055366F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4140" b="-1"/>
            <a:stretch/>
          </p:blipFill>
          <p:spPr bwMode="auto">
            <a:xfrm>
              <a:off x="6256693" y="736379"/>
              <a:ext cx="5753514" cy="312962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D2DC3D9-22DD-400B-90AD-2FE97CAF7979}"/>
                </a:ext>
              </a:extLst>
            </p:cNvPr>
            <p:cNvSpPr/>
            <p:nvPr/>
          </p:nvSpPr>
          <p:spPr>
            <a:xfrm>
              <a:off x="11308533" y="1128524"/>
              <a:ext cx="598429" cy="467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033334A-21A3-479A-8034-F8707A2CEA01}"/>
                </a:ext>
              </a:extLst>
            </p:cNvPr>
            <p:cNvSpPr/>
            <p:nvPr/>
          </p:nvSpPr>
          <p:spPr>
            <a:xfrm>
              <a:off x="11815475" y="3429000"/>
              <a:ext cx="226665" cy="464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MCP">
            <a:extLst>
              <a:ext uri="{FF2B5EF4-FFF2-40B4-BE49-F238E27FC236}">
                <a16:creationId xmlns:a16="http://schemas.microsoft.com/office/drawing/2014/main" id="{2B8EACBD-579B-46FC-9754-9A4065B66204}"/>
              </a:ext>
            </a:extLst>
          </p:cNvPr>
          <p:cNvGrpSpPr/>
          <p:nvPr/>
        </p:nvGrpSpPr>
        <p:grpSpPr>
          <a:xfrm>
            <a:off x="7586061" y="1907548"/>
            <a:ext cx="4621231" cy="4606020"/>
            <a:chOff x="7586061" y="1907548"/>
            <a:chExt cx="4621231" cy="4606020"/>
          </a:xfrm>
        </p:grpSpPr>
        <p:pic>
          <p:nvPicPr>
            <p:cNvPr id="68" name="MCP photo">
              <a:extLst>
                <a:ext uri="{FF2B5EF4-FFF2-40B4-BE49-F238E27FC236}">
                  <a16:creationId xmlns:a16="http://schemas.microsoft.com/office/drawing/2014/main" id="{D863B636-F980-499E-865B-F19323F6D0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00" t="51837"/>
            <a:stretch/>
          </p:blipFill>
          <p:spPr bwMode="auto">
            <a:xfrm>
              <a:off x="7586061" y="1907548"/>
              <a:ext cx="4492846" cy="2699835"/>
            </a:xfrm>
            <a:prstGeom prst="rect">
              <a:avLst/>
            </a:prstGeom>
            <a:ln w="38100">
              <a:solidFill>
                <a:srgbClr val="880000"/>
              </a:solidFill>
            </a:ln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299568F-D386-445D-A922-52C83C697024}"/>
                </a:ext>
              </a:extLst>
            </p:cNvPr>
            <p:cNvSpPr txBox="1"/>
            <p:nvPr/>
          </p:nvSpPr>
          <p:spPr bwMode="auto">
            <a:xfrm>
              <a:off x="10960470" y="5482517"/>
              <a:ext cx="1246822" cy="103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600" b="1" dirty="0">
                  <a:solidFill>
                    <a:srgbClr val="880000"/>
                  </a:solidFill>
                </a:rPr>
                <a:t>        </a:t>
              </a:r>
              <a:r>
                <a:rPr lang="en-GB" sz="1600" b="1" u="sng" dirty="0">
                  <a:solidFill>
                    <a:srgbClr val="880000"/>
                  </a:solidFill>
                </a:rPr>
                <a:t>MCP</a:t>
              </a:r>
              <a:endParaRPr sz="1600" b="1" u="sng" dirty="0">
                <a:solidFill>
                  <a:srgbClr val="880000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  <a:defRPr/>
              </a:pPr>
              <a:r>
                <a:rPr lang="en-GB" sz="1500" b="1" i="1" dirty="0"/>
                <a:t>Counting  </a:t>
              </a:r>
              <a:endParaRPr sz="1500" b="1" i="1" dirty="0"/>
            </a:p>
            <a:p>
              <a:pPr marL="285750" indent="-285750">
                <a:buFont typeface="Wingdings" panose="05000000000000000000" pitchFamily="2" charset="2"/>
                <a:buChar char="Ø"/>
                <a:defRPr/>
              </a:pPr>
              <a:r>
                <a:rPr lang="en-GB" sz="1500" b="1" i="1" dirty="0"/>
                <a:t>ToF </a:t>
              </a:r>
              <a:endParaRPr sz="1500" b="1" i="1" dirty="0"/>
            </a:p>
            <a:p>
              <a:pPr marL="285750" indent="-285750">
                <a:buFont typeface="Wingdings" panose="05000000000000000000" pitchFamily="2" charset="2"/>
                <a:buChar char="Ø"/>
                <a:defRPr/>
              </a:pPr>
              <a:r>
                <a:rPr lang="en-GB" sz="1500" b="1" i="1" dirty="0"/>
                <a:t>Position</a:t>
              </a:r>
              <a:endParaRPr sz="1500" b="1" i="1" dirty="0"/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D0C360DB-5964-4960-A658-553559152F58}"/>
                </a:ext>
              </a:extLst>
            </p:cNvPr>
            <p:cNvCxnSpPr/>
            <p:nvPr/>
          </p:nvCxnSpPr>
          <p:spPr bwMode="auto">
            <a:xfrm>
              <a:off x="12010207" y="4918536"/>
              <a:ext cx="0" cy="756000"/>
            </a:xfrm>
            <a:prstGeom prst="line">
              <a:avLst/>
            </a:prstGeom>
            <a:ln w="127000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30FA8ADD-F85E-48C2-8E1F-ED9632755308}"/>
              </a:ext>
            </a:extLst>
          </p:cNvPr>
          <p:cNvSpPr txBox="1"/>
          <p:nvPr/>
        </p:nvSpPr>
        <p:spPr>
          <a:xfrm>
            <a:off x="101600" y="88815"/>
            <a:ext cx="40222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880000"/>
                </a:solidFill>
                <a:latin typeface="Calibri" panose="020F0502020204030204" pitchFamily="34" charset="0"/>
              </a:rPr>
              <a:t>PIPERADE Design</a:t>
            </a:r>
          </a:p>
        </p:txBody>
      </p:sp>
      <p:pic>
        <p:nvPicPr>
          <p:cNvPr id="37" name="traps">
            <a:extLst>
              <a:ext uri="{FF2B5EF4-FFF2-40B4-BE49-F238E27FC236}">
                <a16:creationId xmlns:a16="http://schemas.microsoft.com/office/drawing/2014/main" id="{11FA4E11-D58F-4598-8110-7CD0D2CC3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78904" y="4884109"/>
            <a:ext cx="10873317" cy="821082"/>
          </a:xfrm>
          <a:prstGeom prst="rect">
            <a:avLst/>
          </a:prstGeom>
        </p:spPr>
      </p:pic>
      <p:grpSp>
        <p:nvGrpSpPr>
          <p:cNvPr id="12" name="inj optics">
            <a:extLst>
              <a:ext uri="{FF2B5EF4-FFF2-40B4-BE49-F238E27FC236}">
                <a16:creationId xmlns:a16="http://schemas.microsoft.com/office/drawing/2014/main" id="{83A48BD3-1B34-42D1-8F1A-17C7D2CAB226}"/>
              </a:ext>
            </a:extLst>
          </p:cNvPr>
          <p:cNvGrpSpPr/>
          <p:nvPr/>
        </p:nvGrpSpPr>
        <p:grpSpPr>
          <a:xfrm>
            <a:off x="538095" y="5726409"/>
            <a:ext cx="4379345" cy="313701"/>
            <a:chOff x="538095" y="5726409"/>
            <a:chExt cx="4379345" cy="313701"/>
          </a:xfrm>
        </p:grpSpPr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8644DFEE-EB21-4C74-B665-806BC7A4B01C}"/>
                </a:ext>
              </a:extLst>
            </p:cNvPr>
            <p:cNvSpPr txBox="1"/>
            <p:nvPr/>
          </p:nvSpPr>
          <p:spPr bwMode="auto">
            <a:xfrm>
              <a:off x="2120463" y="5726409"/>
              <a:ext cx="1308734" cy="313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400" dirty="0"/>
                <a:t>Injection optics</a:t>
              </a:r>
              <a:endParaRPr dirty="0"/>
            </a:p>
          </p:txBody>
        </p: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4DF94CEE-1868-4097-A3A4-FCD3EC962B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8095" y="5753141"/>
              <a:ext cx="437934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ext optics">
            <a:extLst>
              <a:ext uri="{FF2B5EF4-FFF2-40B4-BE49-F238E27FC236}">
                <a16:creationId xmlns:a16="http://schemas.microsoft.com/office/drawing/2014/main" id="{58A4D976-7200-4241-B446-26F16FAF2966}"/>
              </a:ext>
            </a:extLst>
          </p:cNvPr>
          <p:cNvGrpSpPr/>
          <p:nvPr/>
        </p:nvGrpSpPr>
        <p:grpSpPr>
          <a:xfrm>
            <a:off x="6527804" y="5726410"/>
            <a:ext cx="4780729" cy="313701"/>
            <a:chOff x="6527804" y="5726410"/>
            <a:chExt cx="4780729" cy="313701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1C255E8-54AC-4783-9F87-59D2F2ADEF35}"/>
                </a:ext>
              </a:extLst>
            </p:cNvPr>
            <p:cNvSpPr txBox="1"/>
            <p:nvPr/>
          </p:nvSpPr>
          <p:spPr bwMode="auto">
            <a:xfrm>
              <a:off x="8213036" y="5726410"/>
              <a:ext cx="1530702" cy="313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400" dirty="0"/>
                <a:t>Extraction optics</a:t>
              </a:r>
              <a:endParaRPr dirty="0"/>
            </a:p>
          </p:txBody>
        </p: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206D4F9F-945C-449A-AA73-9B98DF2CCD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27804" y="5753141"/>
              <a:ext cx="478072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From GPIB">
            <a:extLst>
              <a:ext uri="{FF2B5EF4-FFF2-40B4-BE49-F238E27FC236}">
                <a16:creationId xmlns:a16="http://schemas.microsoft.com/office/drawing/2014/main" id="{F6324A2D-12B3-42D2-B24F-AA29EADB91F4}"/>
              </a:ext>
            </a:extLst>
          </p:cNvPr>
          <p:cNvGrpSpPr/>
          <p:nvPr/>
        </p:nvGrpSpPr>
        <p:grpSpPr>
          <a:xfrm>
            <a:off x="-62716" y="4674039"/>
            <a:ext cx="563296" cy="726874"/>
            <a:chOff x="-62716" y="4674039"/>
            <a:chExt cx="563296" cy="726874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A754771-72EB-4941-A821-723487884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0" y="5210625"/>
              <a:ext cx="468000" cy="190288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24FC1F3-D1CC-4139-B107-5461F88769D7}"/>
                </a:ext>
              </a:extLst>
            </p:cNvPr>
            <p:cNvSpPr txBox="1"/>
            <p:nvPr/>
          </p:nvSpPr>
          <p:spPr bwMode="auto">
            <a:xfrm>
              <a:off x="-62716" y="4674039"/>
              <a:ext cx="5632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400" dirty="0"/>
                <a:t>From</a:t>
              </a:r>
            </a:p>
            <a:p>
              <a:pPr>
                <a:defRPr/>
              </a:pPr>
              <a:r>
                <a:rPr lang="en-GB" sz="1400" dirty="0"/>
                <a:t>GPIB</a:t>
              </a:r>
              <a:endParaRPr dirty="0"/>
            </a:p>
          </p:txBody>
        </p:sp>
      </p:grpSp>
      <p:pic>
        <p:nvPicPr>
          <p:cNvPr id="31" name="ions out">
            <a:extLst>
              <a:ext uri="{FF2B5EF4-FFF2-40B4-BE49-F238E27FC236}">
                <a16:creationId xmlns:a16="http://schemas.microsoft.com/office/drawing/2014/main" id="{DEB83D2C-130C-488B-AE9D-FEC2FD58B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352224" y="5184498"/>
            <a:ext cx="554738" cy="225553"/>
          </a:xfrm>
          <a:prstGeom prst="rect">
            <a:avLst/>
          </a:prstGeom>
        </p:spPr>
      </p:pic>
      <p:sp>
        <p:nvSpPr>
          <p:cNvPr id="51" name="Triangle isocèle 50">
            <a:extLst>
              <a:ext uri="{FF2B5EF4-FFF2-40B4-BE49-F238E27FC236}">
                <a16:creationId xmlns:a16="http://schemas.microsoft.com/office/drawing/2014/main" id="{27C6B4F6-C888-41D0-B8C4-F3FA3BB874D1}"/>
              </a:ext>
            </a:extLst>
          </p:cNvPr>
          <p:cNvSpPr/>
          <p:nvPr/>
        </p:nvSpPr>
        <p:spPr>
          <a:xfrm rot="5400000">
            <a:off x="463944" y="1585783"/>
            <a:ext cx="216914" cy="186995"/>
          </a:xfrm>
          <a:prstGeom prst="triangle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5881915E-50E2-459F-B192-5E717D74063F}"/>
              </a:ext>
            </a:extLst>
          </p:cNvPr>
          <p:cNvSpPr txBox="1"/>
          <p:nvPr/>
        </p:nvSpPr>
        <p:spPr>
          <a:xfrm>
            <a:off x="751913" y="1456142"/>
            <a:ext cx="5366949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300" dirty="0"/>
              <a:t>Transverse trapping with </a:t>
            </a:r>
            <a:r>
              <a:rPr lang="en-US" sz="2300" b="1" dirty="0">
                <a:solidFill>
                  <a:srgbClr val="880000"/>
                </a:solidFill>
              </a:rPr>
              <a:t>7T</a:t>
            </a:r>
            <a:r>
              <a:rPr lang="en-US" sz="2300" dirty="0"/>
              <a:t> magnetic field</a:t>
            </a:r>
          </a:p>
        </p:txBody>
      </p:sp>
      <p:sp>
        <p:nvSpPr>
          <p:cNvPr id="53" name="Triangle isocèle 52">
            <a:extLst>
              <a:ext uri="{FF2B5EF4-FFF2-40B4-BE49-F238E27FC236}">
                <a16:creationId xmlns:a16="http://schemas.microsoft.com/office/drawing/2014/main" id="{7916B898-60AD-4780-9A9F-2F3F8751EAF6}"/>
              </a:ext>
            </a:extLst>
          </p:cNvPr>
          <p:cNvSpPr/>
          <p:nvPr/>
        </p:nvSpPr>
        <p:spPr>
          <a:xfrm rot="5400000">
            <a:off x="463944" y="2362921"/>
            <a:ext cx="216914" cy="186995"/>
          </a:xfrm>
          <a:prstGeom prst="triangle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E4F1A647-6FFF-4926-A231-BF2A6439EB0F}"/>
              </a:ext>
            </a:extLst>
          </p:cNvPr>
          <p:cNvSpPr txBox="1"/>
          <p:nvPr/>
        </p:nvSpPr>
        <p:spPr>
          <a:xfrm>
            <a:off x="751915" y="2056309"/>
            <a:ext cx="5183393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300" dirty="0"/>
              <a:t>Ions guided on longitudinal axis thanks to </a:t>
            </a:r>
            <a:r>
              <a:rPr lang="en-US" sz="2300" b="1" dirty="0">
                <a:solidFill>
                  <a:srgbClr val="880000"/>
                </a:solidFill>
              </a:rPr>
              <a:t>electrostatic</a:t>
            </a:r>
            <a:r>
              <a:rPr lang="en-US" sz="2300" dirty="0">
                <a:solidFill>
                  <a:srgbClr val="880000"/>
                </a:solidFill>
              </a:rPr>
              <a:t> </a:t>
            </a:r>
            <a:r>
              <a:rPr lang="en-US" sz="2300" b="1" dirty="0">
                <a:solidFill>
                  <a:srgbClr val="880000"/>
                </a:solidFill>
              </a:rPr>
              <a:t>electrode</a:t>
            </a:r>
            <a:r>
              <a:rPr lang="en-US" sz="2300" dirty="0"/>
              <a:t> tower</a:t>
            </a:r>
          </a:p>
        </p:txBody>
      </p:sp>
      <p:grpSp>
        <p:nvGrpSpPr>
          <p:cNvPr id="16" name="Diaph">
            <a:extLst>
              <a:ext uri="{FF2B5EF4-FFF2-40B4-BE49-F238E27FC236}">
                <a16:creationId xmlns:a16="http://schemas.microsoft.com/office/drawing/2014/main" id="{A1DAB093-E66B-4D04-99EE-C4DC2B629D9A}"/>
              </a:ext>
            </a:extLst>
          </p:cNvPr>
          <p:cNvGrpSpPr/>
          <p:nvPr/>
        </p:nvGrpSpPr>
        <p:grpSpPr>
          <a:xfrm>
            <a:off x="4702350" y="4619930"/>
            <a:ext cx="2787298" cy="659206"/>
            <a:chOff x="4702350" y="4619930"/>
            <a:chExt cx="2787298" cy="659206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6C9F626-8312-4AF8-B62F-C78B7E39E7FF}"/>
                </a:ext>
              </a:extLst>
            </p:cNvPr>
            <p:cNvSpPr txBox="1"/>
            <p:nvPr/>
          </p:nvSpPr>
          <p:spPr bwMode="auto">
            <a:xfrm>
              <a:off x="4702350" y="4619930"/>
              <a:ext cx="27872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400" b="1" dirty="0">
                  <a:solidFill>
                    <a:srgbClr val="009A44"/>
                  </a:solidFill>
                </a:rPr>
                <a:t>Diaphragm </a:t>
              </a:r>
              <a:r>
                <a:rPr lang="en-GB" sz="1400" dirty="0">
                  <a:solidFill>
                    <a:srgbClr val="009A44"/>
                  </a:solidFill>
                </a:rPr>
                <a:t>(1mm Ø) </a:t>
              </a:r>
              <a:endParaRPr dirty="0">
                <a:solidFill>
                  <a:srgbClr val="009A44"/>
                </a:solidFill>
              </a:endParaRPr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76BDC826-1A33-4DBA-98D4-AF45EC4E761B}"/>
                </a:ext>
              </a:extLst>
            </p:cNvPr>
            <p:cNvCxnSpPr>
              <a:cxnSpLocks/>
              <a:endCxn id="36" idx="2"/>
            </p:cNvCxnSpPr>
            <p:nvPr/>
          </p:nvCxnSpPr>
          <p:spPr>
            <a:xfrm flipV="1">
              <a:off x="6095999" y="4927706"/>
              <a:ext cx="0" cy="351430"/>
            </a:xfrm>
            <a:prstGeom prst="line">
              <a:avLst/>
            </a:prstGeom>
            <a:ln w="38100">
              <a:solidFill>
                <a:srgbClr val="009A44"/>
              </a:solidFill>
              <a:headEnd type="triangle" w="med" len="med"/>
              <a:tailEnd type="none" w="med" len="med"/>
            </a:ln>
            <a:effectLst>
              <a:glow rad="127000">
                <a:schemeClr val="bg1">
                  <a:alpha val="15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PT">
            <a:extLst>
              <a:ext uri="{FF2B5EF4-FFF2-40B4-BE49-F238E27FC236}">
                <a16:creationId xmlns:a16="http://schemas.microsoft.com/office/drawing/2014/main" id="{0968C396-79FD-429C-B1A8-FAB985D8435B}"/>
              </a:ext>
            </a:extLst>
          </p:cNvPr>
          <p:cNvGrpSpPr/>
          <p:nvPr/>
        </p:nvGrpSpPr>
        <p:grpSpPr>
          <a:xfrm>
            <a:off x="4675832" y="5518128"/>
            <a:ext cx="1420165" cy="781900"/>
            <a:chOff x="4675832" y="5518128"/>
            <a:chExt cx="1420165" cy="781900"/>
          </a:xfrm>
        </p:grpSpPr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FC25474D-8A2C-49BF-91F0-21C442FB8DD7}"/>
                </a:ext>
              </a:extLst>
            </p:cNvPr>
            <p:cNvSpPr txBox="1"/>
            <p:nvPr/>
          </p:nvSpPr>
          <p:spPr bwMode="auto">
            <a:xfrm>
              <a:off x="4675832" y="5776807"/>
              <a:ext cx="1420165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400" b="1" dirty="0">
                  <a:solidFill>
                    <a:srgbClr val="880000"/>
                  </a:solidFill>
                </a:rPr>
                <a:t>Purification Trap </a:t>
              </a:r>
              <a:r>
                <a:rPr lang="en-GB" sz="1400" dirty="0">
                  <a:solidFill>
                    <a:srgbClr val="880000"/>
                  </a:solidFill>
                </a:rPr>
                <a:t>(64mm Ø)</a:t>
              </a:r>
              <a:endParaRPr dirty="0">
                <a:solidFill>
                  <a:srgbClr val="880000"/>
                </a:solidFill>
              </a:endParaRPr>
            </a:p>
          </p:txBody>
        </p:sp>
        <p:sp>
          <p:nvSpPr>
            <p:cNvPr id="6" name="Accolade ouvrante 5">
              <a:extLst>
                <a:ext uri="{FF2B5EF4-FFF2-40B4-BE49-F238E27FC236}">
                  <a16:creationId xmlns:a16="http://schemas.microsoft.com/office/drawing/2014/main" id="{0BB1DAA9-CF69-483B-BE80-DBADCF414867}"/>
                </a:ext>
              </a:extLst>
            </p:cNvPr>
            <p:cNvSpPr/>
            <p:nvPr/>
          </p:nvSpPr>
          <p:spPr>
            <a:xfrm rot="16200000">
              <a:off x="5388179" y="5021658"/>
              <a:ext cx="211348" cy="1204287"/>
            </a:xfrm>
            <a:prstGeom prst="leftBrace">
              <a:avLst>
                <a:gd name="adj1" fmla="val 22365"/>
                <a:gd name="adj2" fmla="val 42934"/>
              </a:avLst>
            </a:prstGeom>
            <a:ln w="19050" cap="rnd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MT">
            <a:extLst>
              <a:ext uri="{FF2B5EF4-FFF2-40B4-BE49-F238E27FC236}">
                <a16:creationId xmlns:a16="http://schemas.microsoft.com/office/drawing/2014/main" id="{A800A7C0-2A62-4BA2-9594-87D2895BB56D}"/>
              </a:ext>
            </a:extLst>
          </p:cNvPr>
          <p:cNvGrpSpPr/>
          <p:nvPr/>
        </p:nvGrpSpPr>
        <p:grpSpPr>
          <a:xfrm>
            <a:off x="5935308" y="5518128"/>
            <a:ext cx="1741654" cy="790101"/>
            <a:chOff x="5935308" y="5518128"/>
            <a:chExt cx="1741654" cy="790101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B3DE04CE-D410-4220-AE63-5F61BD7473A1}"/>
                </a:ext>
              </a:extLst>
            </p:cNvPr>
            <p:cNvSpPr txBox="1"/>
            <p:nvPr/>
          </p:nvSpPr>
          <p:spPr bwMode="auto">
            <a:xfrm>
              <a:off x="5935308" y="5785009"/>
              <a:ext cx="1741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400" b="1" dirty="0">
                  <a:solidFill>
                    <a:srgbClr val="880000"/>
                  </a:solidFill>
                </a:rPr>
                <a:t>Measurement Trap </a:t>
              </a:r>
              <a:r>
                <a:rPr lang="en-GB" sz="1400" dirty="0">
                  <a:solidFill>
                    <a:srgbClr val="880000"/>
                  </a:solidFill>
                </a:rPr>
                <a:t>(20mm Ø)</a:t>
              </a:r>
              <a:endParaRPr dirty="0">
                <a:solidFill>
                  <a:srgbClr val="880000"/>
                </a:solidFill>
              </a:endParaRPr>
            </a:p>
          </p:txBody>
        </p:sp>
        <p:sp>
          <p:nvSpPr>
            <p:cNvPr id="67" name="Accolade ouvrante 66">
              <a:extLst>
                <a:ext uri="{FF2B5EF4-FFF2-40B4-BE49-F238E27FC236}">
                  <a16:creationId xmlns:a16="http://schemas.microsoft.com/office/drawing/2014/main" id="{354E63F3-13AE-4CFB-804D-CE4C6DB4A14F}"/>
                </a:ext>
              </a:extLst>
            </p:cNvPr>
            <p:cNvSpPr/>
            <p:nvPr/>
          </p:nvSpPr>
          <p:spPr>
            <a:xfrm rot="16200000">
              <a:off x="6217659" y="5419331"/>
              <a:ext cx="211348" cy="408942"/>
            </a:xfrm>
            <a:prstGeom prst="leftBrace">
              <a:avLst>
                <a:gd name="adj1" fmla="val 22365"/>
                <a:gd name="adj2" fmla="val 72243"/>
              </a:avLst>
            </a:prstGeom>
            <a:ln w="19050" cap="rnd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26A314DC-D8B4-4635-AB5C-1C86D4E5ADF9}"/>
              </a:ext>
            </a:extLst>
          </p:cNvPr>
          <p:cNvSpPr txBox="1"/>
          <p:nvPr/>
        </p:nvSpPr>
        <p:spPr>
          <a:xfrm>
            <a:off x="1264216" y="6195141"/>
            <a:ext cx="4907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Tower designed and machined at MPIK Heidelberg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AB4698C-4923-4A1E-918D-6E56ADC6AB7E}"/>
              </a:ext>
            </a:extLst>
          </p:cNvPr>
          <p:cNvCxnSpPr>
            <a:cxnSpLocks/>
          </p:cNvCxnSpPr>
          <p:nvPr/>
        </p:nvCxnSpPr>
        <p:spPr>
          <a:xfrm flipH="1">
            <a:off x="11352221" y="2564876"/>
            <a:ext cx="554742" cy="2528982"/>
          </a:xfrm>
          <a:prstGeom prst="line">
            <a:avLst/>
          </a:prstGeom>
          <a:ln>
            <a:solidFill>
              <a:srgbClr val="88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AA6412ED-E75C-4D71-88FF-5D9F3B54CA06}"/>
              </a:ext>
            </a:extLst>
          </p:cNvPr>
          <p:cNvCxnSpPr>
            <a:cxnSpLocks/>
          </p:cNvCxnSpPr>
          <p:nvPr/>
        </p:nvCxnSpPr>
        <p:spPr>
          <a:xfrm flipH="1">
            <a:off x="538095" y="2480553"/>
            <a:ext cx="5814067" cy="2613305"/>
          </a:xfrm>
          <a:prstGeom prst="line">
            <a:avLst/>
          </a:prstGeom>
          <a:ln>
            <a:solidFill>
              <a:srgbClr val="88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Map">
            <a:extLst>
              <a:ext uri="{FF2B5EF4-FFF2-40B4-BE49-F238E27FC236}">
                <a16:creationId xmlns:a16="http://schemas.microsoft.com/office/drawing/2014/main" id="{8D8093AB-1405-45D5-8BD7-E25DD8BF37EF}"/>
              </a:ext>
            </a:extLst>
          </p:cNvPr>
          <p:cNvGrpSpPr/>
          <p:nvPr/>
        </p:nvGrpSpPr>
        <p:grpSpPr>
          <a:xfrm>
            <a:off x="1684732" y="3055116"/>
            <a:ext cx="3975581" cy="3129628"/>
            <a:chOff x="208679" y="3191887"/>
            <a:chExt cx="3975581" cy="3129628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A050E392-1DD9-4C23-9A07-B796EF05C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8679" y="3191887"/>
              <a:ext cx="3975581" cy="3129628"/>
            </a:xfrm>
            <a:prstGeom prst="rect">
              <a:avLst/>
            </a:prstGeom>
            <a:ln w="38100">
              <a:solidFill>
                <a:srgbClr val="880000"/>
              </a:solidFill>
            </a:ln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4322DE8F-D49C-4173-BC04-8025CA0CA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85" t="-14298" r="-3304" b="-10779"/>
            <a:stretch/>
          </p:blipFill>
          <p:spPr>
            <a:xfrm>
              <a:off x="1025624" y="3698875"/>
              <a:ext cx="813871" cy="204125"/>
            </a:xfrm>
            <a:prstGeom prst="roundRect">
              <a:avLst>
                <a:gd name="adj" fmla="val 32869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/>
          </p:spPr>
        </p:pic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BA13783E-0C5B-4C51-97C4-F4B59D48249D}"/>
                </a:ext>
              </a:extLst>
            </p:cNvPr>
            <p:cNvSpPr txBox="1"/>
            <p:nvPr/>
          </p:nvSpPr>
          <p:spPr>
            <a:xfrm>
              <a:off x="974605" y="4834900"/>
              <a:ext cx="10987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Bordeaux</a:t>
              </a:r>
            </a:p>
          </p:txBody>
        </p:sp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2E13325F-7235-4E3D-8974-339422D3B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2" t="17734" r="9012" b="17306"/>
            <a:stretch/>
          </p:blipFill>
          <p:spPr>
            <a:xfrm>
              <a:off x="1116579" y="5165249"/>
              <a:ext cx="471841" cy="248045"/>
            </a:xfrm>
            <a:prstGeom prst="roundRect">
              <a:avLst>
                <a:gd name="adj" fmla="val 15885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F8523F9E-3B83-40C9-AF84-634E868D7266}"/>
                </a:ext>
              </a:extLst>
            </p:cNvPr>
            <p:cNvSpPr/>
            <p:nvPr/>
          </p:nvSpPr>
          <p:spPr>
            <a:xfrm>
              <a:off x="1775734" y="4009372"/>
              <a:ext cx="127523" cy="127523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127000" dist="127000" dir="5400000" sx="61000" sy="61000" algn="ctr" rotWithShape="0">
                <a:schemeClr val="tx1">
                  <a:alpha val="75000"/>
                </a:schemeClr>
              </a:outerShdw>
            </a:effectLst>
            <a:scene3d>
              <a:camera prst="orthographicFront">
                <a:rot lat="974263" lon="21298178" rev="818685"/>
              </a:camera>
              <a:lightRig rig="soft" dir="t"/>
            </a:scene3d>
            <a:sp3d extrusionH="12700" prstMaterial="matte">
              <a:bevelT/>
              <a:extrusionClr>
                <a:srgbClr val="990033"/>
              </a:extrusionClr>
              <a:contourClr>
                <a:srgbClr val="99003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3141E7EB-AEF1-420A-9F2F-37C255553C3E}"/>
                </a:ext>
              </a:extLst>
            </p:cNvPr>
            <p:cNvSpPr txBox="1"/>
            <p:nvPr/>
          </p:nvSpPr>
          <p:spPr>
            <a:xfrm>
              <a:off x="1129541" y="3857534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Caen</a:t>
              </a: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50F2ABAA-F5EE-4093-84FA-4E4C9E5B3FA0}"/>
                </a:ext>
              </a:extLst>
            </p:cNvPr>
            <p:cNvSpPr/>
            <p:nvPr/>
          </p:nvSpPr>
          <p:spPr>
            <a:xfrm>
              <a:off x="1680080" y="5230629"/>
              <a:ext cx="127523" cy="127523"/>
            </a:xfrm>
            <a:prstGeom prst="ellipse">
              <a:avLst/>
            </a:prstGeom>
            <a:solidFill>
              <a:srgbClr val="1EB8D0"/>
            </a:solidFill>
            <a:ln>
              <a:noFill/>
            </a:ln>
            <a:effectLst>
              <a:outerShdw blurRad="127000" dist="127000" dir="5400000" sx="61000" sy="61000" algn="ctr" rotWithShape="0">
                <a:schemeClr val="tx1">
                  <a:alpha val="75000"/>
                </a:schemeClr>
              </a:outerShdw>
            </a:effectLst>
            <a:scene3d>
              <a:camera prst="orthographicFront">
                <a:rot lat="974263" lon="21298178" rev="818685"/>
              </a:camera>
              <a:lightRig rig="soft" dir="t"/>
            </a:scene3d>
            <a:sp3d extrusionH="12700" prstMaterial="matte">
              <a:bevelT/>
              <a:extrusionClr>
                <a:srgbClr val="007668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3" name="Picture 8" descr="Stored and Cooled Ions Division - Laboratory Astrophysics Workshop  Heidelberg 2015 - Scientific Scope &amp;amp;amp; Invited Speakers">
              <a:extLst>
                <a:ext uri="{FF2B5EF4-FFF2-40B4-BE49-F238E27FC236}">
                  <a16:creationId xmlns:a16="http://schemas.microsoft.com/office/drawing/2014/main" id="{E5B66EF9-8B52-4B7F-8DF1-F2E5DF3D42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16" t="-5128" r="-3752" b="-6015"/>
            <a:stretch/>
          </p:blipFill>
          <p:spPr bwMode="auto">
            <a:xfrm>
              <a:off x="3137654" y="3614663"/>
              <a:ext cx="338139" cy="369332"/>
            </a:xfrm>
            <a:prstGeom prst="roundRect">
              <a:avLst>
                <a:gd name="adj" fmla="val 32869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/>
          </p:spPr>
        </p:pic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70B2E7CF-BCFD-4E56-8191-F20373BD8063}"/>
                </a:ext>
              </a:extLst>
            </p:cNvPr>
            <p:cNvSpPr/>
            <p:nvPr/>
          </p:nvSpPr>
          <p:spPr>
            <a:xfrm>
              <a:off x="3580555" y="3836152"/>
              <a:ext cx="127523" cy="127523"/>
            </a:xfrm>
            <a:prstGeom prst="ellipse">
              <a:avLst/>
            </a:prstGeom>
            <a:solidFill>
              <a:srgbClr val="00DAC0"/>
            </a:solidFill>
            <a:ln>
              <a:noFill/>
            </a:ln>
            <a:effectLst>
              <a:outerShdw blurRad="127000" dist="127000" dir="5400000" sx="61000" sy="61000" algn="ctr" rotWithShape="0">
                <a:schemeClr val="tx1">
                  <a:alpha val="75000"/>
                </a:schemeClr>
              </a:outerShdw>
            </a:effectLst>
            <a:scene3d>
              <a:camera prst="orthographicFront">
                <a:rot lat="974263" lon="21298178" rev="818685"/>
              </a:camera>
              <a:lightRig rig="soft" dir="t"/>
            </a:scene3d>
            <a:sp3d extrusionH="12700" prstMaterial="matte">
              <a:bevelT/>
              <a:extrusionClr>
                <a:srgbClr val="007668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604B1EDF-86EC-4123-A70A-BE4AD53A464D}"/>
                </a:ext>
              </a:extLst>
            </p:cNvPr>
            <p:cNvSpPr txBox="1"/>
            <p:nvPr/>
          </p:nvSpPr>
          <p:spPr>
            <a:xfrm>
              <a:off x="2775996" y="3924887"/>
              <a:ext cx="1223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Heidelberg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587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 animBg="1"/>
      <p:bldP spid="54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AFA951-E03E-4FE1-8C8F-81364D5E21E2}"/>
              </a:ext>
            </a:extLst>
          </p:cNvPr>
          <p:cNvSpPr/>
          <p:nvPr/>
        </p:nvSpPr>
        <p:spPr>
          <a:xfrm>
            <a:off x="1159185" y="1898248"/>
            <a:ext cx="9906209" cy="4479403"/>
          </a:xfrm>
          <a:prstGeom prst="rect">
            <a:avLst/>
          </a:prstGeom>
          <a:solidFill>
            <a:schemeClr val="bg1"/>
          </a:solidFill>
          <a:ln w="28575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BeamLines DESIR">
            <a:extLst>
              <a:ext uri="{FF2B5EF4-FFF2-40B4-BE49-F238E27FC236}">
                <a16:creationId xmlns:a16="http://schemas.microsoft.com/office/drawing/2014/main" id="{E4983F3A-0B02-45DC-B44F-B53D27A591CF}"/>
              </a:ext>
            </a:extLst>
          </p:cNvPr>
          <p:cNvGrpSpPr/>
          <p:nvPr/>
        </p:nvGrpSpPr>
        <p:grpSpPr>
          <a:xfrm>
            <a:off x="1505301" y="2134330"/>
            <a:ext cx="9181398" cy="4194934"/>
            <a:chOff x="840773" y="1125014"/>
            <a:chExt cx="10450567" cy="4774811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C2F5D34-9579-42B9-BEF4-241C8DAE8BD9}"/>
                </a:ext>
              </a:extLst>
            </p:cNvPr>
            <p:cNvGrpSpPr/>
            <p:nvPr/>
          </p:nvGrpSpPr>
          <p:grpSpPr>
            <a:xfrm>
              <a:off x="840773" y="1125014"/>
              <a:ext cx="10450567" cy="4234275"/>
              <a:chOff x="0" y="635376"/>
              <a:chExt cx="12100703" cy="5254323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19E75E4F-239E-400D-8A98-06621DE9BA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90"/>
              <a:stretch/>
            </p:blipFill>
            <p:spPr>
              <a:xfrm>
                <a:off x="0" y="635376"/>
                <a:ext cx="11376897" cy="5254323"/>
              </a:xfrm>
              <a:prstGeom prst="rect">
                <a:avLst/>
              </a:prstGeom>
            </p:spPr>
          </p:pic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41109284-9221-474F-ACA0-EB06F429BB16}"/>
                  </a:ext>
                </a:extLst>
              </p:cNvPr>
              <p:cNvGrpSpPr/>
              <p:nvPr/>
            </p:nvGrpSpPr>
            <p:grpSpPr>
              <a:xfrm>
                <a:off x="7709037" y="2350881"/>
                <a:ext cx="3973540" cy="1774024"/>
                <a:chOff x="7731557" y="2408174"/>
                <a:chExt cx="4096431" cy="1828894"/>
              </a:xfrm>
            </p:grpSpPr>
            <p:pic>
              <p:nvPicPr>
                <p:cNvPr id="22" name="Image 21">
                  <a:extLst>
                    <a:ext uri="{FF2B5EF4-FFF2-40B4-BE49-F238E27FC236}">
                      <a16:creationId xmlns:a16="http://schemas.microsoft.com/office/drawing/2014/main" id="{1EB1D6AB-1810-4F19-A056-312DF9C74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458" b="-1"/>
                <a:stretch/>
              </p:blipFill>
              <p:spPr>
                <a:xfrm>
                  <a:off x="7731557" y="3715638"/>
                  <a:ext cx="476274" cy="219021"/>
                </a:xfrm>
                <a:prstGeom prst="rect">
                  <a:avLst/>
                </a:prstGeom>
              </p:spPr>
            </p:pic>
            <p:pic>
              <p:nvPicPr>
                <p:cNvPr id="23" name="Image 22">
                  <a:extLst>
                    <a:ext uri="{FF2B5EF4-FFF2-40B4-BE49-F238E27FC236}">
                      <a16:creationId xmlns:a16="http://schemas.microsoft.com/office/drawing/2014/main" id="{DE8D6A36-C548-4E30-900A-BE9DADB08F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76550" y="2408174"/>
                  <a:ext cx="3651438" cy="1828894"/>
                </a:xfrm>
                <a:prstGeom prst="rect">
                  <a:avLst/>
                </a:prstGeom>
              </p:spPr>
            </p:pic>
          </p:grp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0A7F3702-8C93-4A07-9237-E59B4E93F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7200000">
                <a:off x="10048354" y="3882204"/>
                <a:ext cx="1079345" cy="1257120"/>
              </a:xfrm>
              <a:prstGeom prst="rect">
                <a:avLst/>
              </a:prstGeom>
            </p:spPr>
          </p:pic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F97BA529-1D2B-4B99-9297-26D705225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98666" y="3496635"/>
                <a:ext cx="502037" cy="432791"/>
              </a:xfrm>
              <a:prstGeom prst="rect">
                <a:avLst/>
              </a:prstGeom>
            </p:spPr>
          </p:pic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5E8A9DCD-CF1A-4CEB-8C7A-2CE43D441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58733" y="3831575"/>
                <a:ext cx="877597" cy="1269592"/>
              </a:xfrm>
              <a:prstGeom prst="rect">
                <a:avLst/>
              </a:prstGeom>
            </p:spPr>
          </p:pic>
        </p:grp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04DA5F1-E542-4659-9301-7B4FD633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1776" y="4286810"/>
              <a:ext cx="433576" cy="348771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D5EF713-72E1-4661-BB12-B32FE8EE7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480000">
              <a:off x="6187460" y="4549455"/>
              <a:ext cx="404574" cy="373773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A92F9C3-CC6A-4D1A-B9FF-B3F1361E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480000">
              <a:off x="10120463" y="4540523"/>
              <a:ext cx="404574" cy="373773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CC509E7-AB34-42C0-80ED-EE44A8B24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000000">
              <a:off x="8286873" y="3552120"/>
              <a:ext cx="399738" cy="234770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504D18D-90AF-41ED-8530-00E61CAAD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000000">
              <a:off x="9193165" y="2296038"/>
              <a:ext cx="404574" cy="373773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510E222-0567-4283-8492-76C590E0B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480000">
              <a:off x="7108784" y="4549455"/>
              <a:ext cx="404574" cy="373773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AD9DA09D-4BA2-4D85-AFD7-E2986090F7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1"/>
          <a:stretch/>
        </p:blipFill>
        <p:spPr>
          <a:xfrm>
            <a:off x="3079710" y="134544"/>
            <a:ext cx="1532962" cy="647205"/>
          </a:xfrm>
          <a:prstGeom prst="rect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BD98B355-2811-485C-A0A4-BE30C9A58D5D}"/>
              </a:ext>
            </a:extLst>
          </p:cNvPr>
          <p:cNvSpPr txBox="1"/>
          <p:nvPr/>
        </p:nvSpPr>
        <p:spPr>
          <a:xfrm>
            <a:off x="2410937" y="88815"/>
            <a:ext cx="6687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FF0066"/>
                </a:solidFill>
                <a:latin typeface="Calibri" panose="020F0502020204030204" pitchFamily="34" charset="0"/>
              </a:rPr>
              <a:t>@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2C9D77C-2003-4A55-865D-A8D038014382}"/>
              </a:ext>
            </a:extLst>
          </p:cNvPr>
          <p:cNvSpPr txBox="1"/>
          <p:nvPr/>
        </p:nvSpPr>
        <p:spPr>
          <a:xfrm>
            <a:off x="101600" y="88815"/>
            <a:ext cx="23984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880000"/>
                </a:solidFill>
                <a:latin typeface="Calibri" panose="020F0502020204030204" pitchFamily="34" charset="0"/>
              </a:rPr>
              <a:t>PIPERADE</a:t>
            </a:r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71ADDB24-D516-48ED-815C-F699F184B8BE}"/>
              </a:ext>
            </a:extLst>
          </p:cNvPr>
          <p:cNvSpPr/>
          <p:nvPr/>
        </p:nvSpPr>
        <p:spPr>
          <a:xfrm rot="5400000">
            <a:off x="1049831" y="1482029"/>
            <a:ext cx="216914" cy="186995"/>
          </a:xfrm>
          <a:prstGeom prst="triangle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E45084-6241-42CF-BE9E-93B226F69092}"/>
              </a:ext>
            </a:extLst>
          </p:cNvPr>
          <p:cNvSpPr txBox="1"/>
          <p:nvPr/>
        </p:nvSpPr>
        <p:spPr>
          <a:xfrm>
            <a:off x="1337801" y="1352388"/>
            <a:ext cx="5071901" cy="4462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300" dirty="0"/>
              <a:t>Located at the entrance of the DESIR hall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8C34E33-994E-409B-98C1-C52721FB8F38}"/>
              </a:ext>
            </a:extLst>
          </p:cNvPr>
          <p:cNvSpPr/>
          <p:nvPr/>
        </p:nvSpPr>
        <p:spPr>
          <a:xfrm>
            <a:off x="1528084" y="4122745"/>
            <a:ext cx="520890" cy="388599"/>
          </a:xfrm>
          <a:prstGeom prst="ellipse">
            <a:avLst/>
          </a:prstGeom>
          <a:noFill/>
          <a:ln w="19050">
            <a:solidFill>
              <a:srgbClr val="1EB8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E042FFD1-064B-431C-B44E-25531CFD5E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89" y="3800596"/>
            <a:ext cx="578003" cy="284435"/>
          </a:xfrm>
          <a:prstGeom prst="rect">
            <a:avLst/>
          </a:prstGeom>
        </p:spPr>
      </p:pic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AFD08F59-927D-4D8E-9EB7-F1F19FC9ED37}"/>
              </a:ext>
            </a:extLst>
          </p:cNvPr>
          <p:cNvCxnSpPr>
            <a:stCxn id="25" idx="6"/>
          </p:cNvCxnSpPr>
          <p:nvPr/>
        </p:nvCxnSpPr>
        <p:spPr>
          <a:xfrm>
            <a:off x="2048974" y="4317045"/>
            <a:ext cx="1938564" cy="752312"/>
          </a:xfrm>
          <a:prstGeom prst="bentConnector3">
            <a:avLst>
              <a:gd name="adj1" fmla="val 26172"/>
            </a:avLst>
          </a:prstGeom>
          <a:ln w="28575">
            <a:solidFill>
              <a:schemeClr val="tx1"/>
            </a:solidFill>
            <a:prstDash val="sysDot"/>
            <a:tailEnd type="triangle"/>
          </a:ln>
          <a:effectLst>
            <a:glow rad="127000">
              <a:schemeClr val="bg1">
                <a:alpha val="5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DDE519C5-8066-4F42-B4D3-E416F6AEFB7A}"/>
              </a:ext>
            </a:extLst>
          </p:cNvPr>
          <p:cNvSpPr/>
          <p:nvPr/>
        </p:nvSpPr>
        <p:spPr>
          <a:xfrm>
            <a:off x="2798112" y="4714812"/>
            <a:ext cx="950484" cy="709089"/>
          </a:xfrm>
          <a:prstGeom prst="ellipse">
            <a:avLst/>
          </a:prstGeom>
          <a:noFill/>
          <a:ln w="3810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PERADE">
            <a:extLst>
              <a:ext uri="{FF2B5EF4-FFF2-40B4-BE49-F238E27FC236}">
                <a16:creationId xmlns:a16="http://schemas.microsoft.com/office/drawing/2014/main" id="{778463FB-8641-48C7-8F6E-EDDED486292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"/>
          <a:stretch/>
        </p:blipFill>
        <p:spPr>
          <a:xfrm>
            <a:off x="2438828" y="5458227"/>
            <a:ext cx="1669051" cy="73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46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65838E9-1A62-482E-ADD4-1044C7E93F12}"/>
              </a:ext>
            </a:extLst>
          </p:cNvPr>
          <p:cNvCxnSpPr>
            <a:cxnSpLocks/>
            <a:stCxn id="3" idx="3"/>
            <a:endCxn id="12" idx="1"/>
          </p:cNvCxnSpPr>
          <p:nvPr/>
        </p:nvCxnSpPr>
        <p:spPr>
          <a:xfrm>
            <a:off x="6486585" y="1592147"/>
            <a:ext cx="1152008" cy="0"/>
          </a:xfrm>
          <a:prstGeom prst="straightConnector1">
            <a:avLst/>
          </a:prstGeom>
          <a:ln w="38100">
            <a:solidFill>
              <a:srgbClr val="88C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2">
            <a:extLst>
              <a:ext uri="{FF2B5EF4-FFF2-40B4-BE49-F238E27FC236}">
                <a16:creationId xmlns:a16="http://schemas.microsoft.com/office/drawing/2014/main" id="{FE1DD804-DAB3-466D-9264-FF928AE37F63}"/>
              </a:ext>
            </a:extLst>
          </p:cNvPr>
          <p:cNvSpPr txBox="1"/>
          <p:nvPr/>
        </p:nvSpPr>
        <p:spPr>
          <a:xfrm>
            <a:off x="101600" y="88815"/>
            <a:ext cx="39994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880000"/>
                </a:solidFill>
                <a:latin typeface="Calibri" panose="020F0502020204030204" pitchFamily="34" charset="0"/>
              </a:rPr>
              <a:t>Resolving power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893EC47-61B0-4CD6-AE0E-17153CBB6C36}"/>
                  </a:ext>
                </a:extLst>
              </p:cNvPr>
              <p:cNvSpPr/>
              <p:nvPr/>
            </p:nvSpPr>
            <p:spPr>
              <a:xfrm>
                <a:off x="5094344" y="1215826"/>
                <a:ext cx="1392241" cy="7526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88C8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3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300" b="0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lang="fr-FR" sz="2300" b="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fr-FR" sz="2300" b="0" i="0">
                              <a:latin typeface="Cambria Math" panose="02040503050406030204" pitchFamily="18" charset="0"/>
                            </a:rPr>
                            <m:t>ΔM</m:t>
                          </m:r>
                        </m:den>
                      </m:f>
                      <m:r>
                        <a:rPr lang="fr-FR" sz="2300" b="0" i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fr-FR" sz="2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fr-FR" sz="23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893EC47-61B0-4CD6-AE0E-17153CBB6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344" y="1215826"/>
                <a:ext cx="1392241" cy="7526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88C8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4E7F953-DA81-41A5-9C3C-97C8D065B433}"/>
              </a:ext>
            </a:extLst>
          </p:cNvPr>
          <p:cNvSpPr/>
          <p:nvPr/>
        </p:nvSpPr>
        <p:spPr>
          <a:xfrm>
            <a:off x="3096405" y="1330890"/>
            <a:ext cx="914400" cy="522514"/>
          </a:xfrm>
          <a:prstGeom prst="roundRect">
            <a:avLst/>
          </a:prstGeom>
          <a:noFill/>
          <a:ln w="38100">
            <a:solidFill>
              <a:srgbClr val="88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88C800"/>
                </a:solidFill>
              </a:rPr>
              <a:t>HRS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0F4070D-F780-41E2-B82B-8B022A605F25}"/>
              </a:ext>
            </a:extLst>
          </p:cNvPr>
          <p:cNvSpPr/>
          <p:nvPr/>
        </p:nvSpPr>
        <p:spPr>
          <a:xfrm>
            <a:off x="2704519" y="2573949"/>
            <a:ext cx="1698172" cy="522514"/>
          </a:xfrm>
          <a:prstGeom prst="roundRect">
            <a:avLst/>
          </a:prstGeom>
          <a:noFill/>
          <a:ln w="38100">
            <a:solidFill>
              <a:srgbClr val="8800C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8800C8"/>
                </a:solidFill>
              </a:rPr>
              <a:t>MR-ToF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73A1450-87F2-4070-804C-8E7E61898D33}"/>
              </a:ext>
            </a:extLst>
          </p:cNvPr>
          <p:cNvSpPr/>
          <p:nvPr/>
        </p:nvSpPr>
        <p:spPr>
          <a:xfrm>
            <a:off x="2704520" y="3717994"/>
            <a:ext cx="1698171" cy="817431"/>
          </a:xfrm>
          <a:prstGeom prst="roundRect">
            <a:avLst/>
          </a:prstGeom>
          <a:noFill/>
          <a:ln w="3810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880000"/>
                </a:solidFill>
              </a:rPr>
              <a:t>PIPERADE</a:t>
            </a:r>
          </a:p>
          <a:p>
            <a:pPr algn="ctr"/>
            <a:r>
              <a:rPr lang="en-US" sz="2300" i="1" dirty="0">
                <a:solidFill>
                  <a:srgbClr val="880000"/>
                </a:solidFill>
              </a:rPr>
              <a:t>1</a:t>
            </a:r>
            <a:r>
              <a:rPr lang="en-US" sz="2300" i="1" baseline="30000" dirty="0">
                <a:solidFill>
                  <a:srgbClr val="880000"/>
                </a:solidFill>
              </a:rPr>
              <a:t>st</a:t>
            </a:r>
            <a:r>
              <a:rPr lang="en-US" sz="2300" i="1" dirty="0">
                <a:solidFill>
                  <a:srgbClr val="880000"/>
                </a:solidFill>
              </a:rPr>
              <a:t> trap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C6E436B-7533-40BD-91FB-7AA7D1A88D14}"/>
              </a:ext>
            </a:extLst>
          </p:cNvPr>
          <p:cNvSpPr/>
          <p:nvPr/>
        </p:nvSpPr>
        <p:spPr>
          <a:xfrm>
            <a:off x="2704520" y="5040567"/>
            <a:ext cx="1698171" cy="817431"/>
          </a:xfrm>
          <a:prstGeom prst="roundRect">
            <a:avLst/>
          </a:prstGeom>
          <a:noFill/>
          <a:ln w="38100">
            <a:solidFill>
              <a:srgbClr val="8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880000"/>
                </a:solidFill>
              </a:rPr>
              <a:t>PIPERADE</a:t>
            </a:r>
          </a:p>
          <a:p>
            <a:pPr algn="ctr"/>
            <a:r>
              <a:rPr lang="en-US" sz="2300" i="1" dirty="0">
                <a:solidFill>
                  <a:srgbClr val="880000"/>
                </a:solidFill>
              </a:rPr>
              <a:t>2</a:t>
            </a:r>
            <a:r>
              <a:rPr lang="en-US" sz="2300" i="1" baseline="30000" dirty="0">
                <a:solidFill>
                  <a:srgbClr val="880000"/>
                </a:solidFill>
              </a:rPr>
              <a:t>nd</a:t>
            </a:r>
            <a:r>
              <a:rPr lang="en-US" sz="2300" i="1" dirty="0">
                <a:solidFill>
                  <a:srgbClr val="880000"/>
                </a:solidFill>
              </a:rPr>
              <a:t> trap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6B2A9EA-56C5-4078-8BA9-B2A10E4696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1"/>
          <a:stretch/>
        </p:blipFill>
        <p:spPr>
          <a:xfrm>
            <a:off x="4559718" y="134544"/>
            <a:ext cx="1532962" cy="647205"/>
          </a:xfrm>
          <a:prstGeom prst="rect">
            <a:avLst/>
          </a:prstGeom>
        </p:spPr>
      </p:pic>
      <p:sp>
        <p:nvSpPr>
          <p:cNvPr id="10" name="ZoneTexte 2">
            <a:extLst>
              <a:ext uri="{FF2B5EF4-FFF2-40B4-BE49-F238E27FC236}">
                <a16:creationId xmlns:a16="http://schemas.microsoft.com/office/drawing/2014/main" id="{CC64ADCC-1299-4013-A5AB-93793F3A8E60}"/>
              </a:ext>
            </a:extLst>
          </p:cNvPr>
          <p:cNvSpPr txBox="1"/>
          <p:nvPr/>
        </p:nvSpPr>
        <p:spPr>
          <a:xfrm>
            <a:off x="3890945" y="88815"/>
            <a:ext cx="6687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FF0066"/>
                </a:solidFill>
                <a:latin typeface="Calibri" panose="020F0502020204030204" pitchFamily="34" charset="0"/>
              </a:rPr>
              <a:t>@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5FFFDB-52B2-41DE-AA9D-2815D0D6A6B3}"/>
              </a:ext>
            </a:extLst>
          </p:cNvPr>
          <p:cNvSpPr/>
          <p:nvPr/>
        </p:nvSpPr>
        <p:spPr>
          <a:xfrm>
            <a:off x="7638593" y="1369009"/>
            <a:ext cx="275068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300" dirty="0"/>
              <a:t>Clean most of </a:t>
            </a:r>
            <a:r>
              <a:rPr lang="en-GB" sz="2300" b="1" dirty="0"/>
              <a:t>isobars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031C9EF-659B-4BEE-8916-DD93EF847529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402691" y="2835206"/>
            <a:ext cx="963223" cy="0"/>
          </a:xfrm>
          <a:prstGeom prst="straightConnector1">
            <a:avLst/>
          </a:prstGeom>
          <a:ln w="38100">
            <a:solidFill>
              <a:srgbClr val="8800C8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CDE6526-0FAE-4CA9-A00E-28468CE032E9}"/>
                  </a:ext>
                </a:extLst>
              </p:cNvPr>
              <p:cNvSpPr/>
              <p:nvPr/>
            </p:nvSpPr>
            <p:spPr>
              <a:xfrm>
                <a:off x="5094344" y="2459768"/>
                <a:ext cx="1392241" cy="7526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8800C8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3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300" b="0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lang="fr-FR" sz="2300" b="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fr-FR" sz="2300" b="0" i="0">
                              <a:latin typeface="Cambria Math" panose="02040503050406030204" pitchFamily="18" charset="0"/>
                            </a:rPr>
                            <m:t>ΔM</m:t>
                          </m:r>
                        </m:den>
                      </m:f>
                      <m:r>
                        <a:rPr lang="fr-FR" sz="2300" b="0" i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fr-FR" sz="2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fr-FR" sz="23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CDE6526-0FAE-4CA9-A00E-28468CE032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344" y="2459768"/>
                <a:ext cx="1392241" cy="7526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rgbClr val="8800C8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32DCB078-CA59-44A4-9E3B-0A0E5EAB6F1A}"/>
              </a:ext>
            </a:extLst>
          </p:cNvPr>
          <p:cNvSpPr/>
          <p:nvPr/>
        </p:nvSpPr>
        <p:spPr>
          <a:xfrm>
            <a:off x="7638593" y="3256139"/>
            <a:ext cx="307930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300" dirty="0"/>
              <a:t>Clean almost </a:t>
            </a:r>
            <a:r>
              <a:rPr lang="en-GB" sz="2300" b="1" dirty="0"/>
              <a:t>all isobars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466CA16-D44D-4D77-809B-7E3AE2198902}"/>
              </a:ext>
            </a:extLst>
          </p:cNvPr>
          <p:cNvCxnSpPr>
            <a:cxnSpLocks/>
            <a:stCxn id="7" idx="3"/>
            <a:endCxn id="21" idx="1"/>
          </p:cNvCxnSpPr>
          <p:nvPr/>
        </p:nvCxnSpPr>
        <p:spPr>
          <a:xfrm flipV="1">
            <a:off x="4402691" y="4126709"/>
            <a:ext cx="691653" cy="1"/>
          </a:xfrm>
          <a:prstGeom prst="straightConnector1">
            <a:avLst/>
          </a:prstGeom>
          <a:ln w="38100">
            <a:solidFill>
              <a:srgbClr val="88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DEA81A9-1AB5-4033-9BB7-111AE8589EE2}"/>
                  </a:ext>
                </a:extLst>
              </p:cNvPr>
              <p:cNvSpPr/>
              <p:nvPr/>
            </p:nvSpPr>
            <p:spPr>
              <a:xfrm>
                <a:off x="5094344" y="3750388"/>
                <a:ext cx="1392241" cy="7526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88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3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300" b="0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lang="fr-FR" sz="2300" b="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fr-FR" sz="2300" b="0" i="0">
                              <a:latin typeface="Cambria Math" panose="02040503050406030204" pitchFamily="18" charset="0"/>
                            </a:rPr>
                            <m:t>ΔM</m:t>
                          </m:r>
                        </m:den>
                      </m:f>
                      <m:r>
                        <a:rPr lang="fr-FR" sz="2300" b="0" i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fr-FR" sz="2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fr-FR" sz="23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DEA81A9-1AB5-4033-9BB7-111AE8589E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344" y="3750388"/>
                <a:ext cx="1392241" cy="752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88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7194B699-8727-4DCB-81FA-4195C3E2DA89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6486585" y="2836089"/>
            <a:ext cx="1152008" cy="576750"/>
          </a:xfrm>
          <a:prstGeom prst="bentConnector3">
            <a:avLst/>
          </a:prstGeom>
          <a:ln w="38100">
            <a:solidFill>
              <a:srgbClr val="8800C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 : en angle 25">
            <a:extLst>
              <a:ext uri="{FF2B5EF4-FFF2-40B4-BE49-F238E27FC236}">
                <a16:creationId xmlns:a16="http://schemas.microsoft.com/office/drawing/2014/main" id="{CD937455-9117-4F0A-8A5A-F43E79A4D114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6486585" y="3549959"/>
            <a:ext cx="1145312" cy="576750"/>
          </a:xfrm>
          <a:prstGeom prst="bentConnector3">
            <a:avLst/>
          </a:prstGeom>
          <a:ln w="38100">
            <a:solidFill>
              <a:srgbClr val="88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C1338E4-F147-4B5E-A293-EACE1E804829}"/>
              </a:ext>
            </a:extLst>
          </p:cNvPr>
          <p:cNvCxnSpPr>
            <a:cxnSpLocks/>
            <a:stCxn id="4" idx="3"/>
            <a:endCxn id="3" idx="1"/>
          </p:cNvCxnSpPr>
          <p:nvPr/>
        </p:nvCxnSpPr>
        <p:spPr>
          <a:xfrm>
            <a:off x="4010805" y="1592147"/>
            <a:ext cx="1083539" cy="0"/>
          </a:xfrm>
          <a:prstGeom prst="straightConnector1">
            <a:avLst/>
          </a:prstGeom>
          <a:ln w="38100">
            <a:solidFill>
              <a:srgbClr val="88C8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8AE74E13-D6FF-4EB0-9971-B90888706251}"/>
              </a:ext>
            </a:extLst>
          </p:cNvPr>
          <p:cNvCxnSpPr>
            <a:cxnSpLocks/>
            <a:stCxn id="41" idx="3"/>
            <a:endCxn id="47" idx="1"/>
          </p:cNvCxnSpPr>
          <p:nvPr/>
        </p:nvCxnSpPr>
        <p:spPr>
          <a:xfrm>
            <a:off x="6772625" y="5447843"/>
            <a:ext cx="865968" cy="1"/>
          </a:xfrm>
          <a:prstGeom prst="straightConnector1">
            <a:avLst/>
          </a:prstGeom>
          <a:ln w="38100">
            <a:solidFill>
              <a:srgbClr val="88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5AEC572-A7EA-4B19-BD23-6C98DFD84BD7}"/>
                  </a:ext>
                </a:extLst>
              </p:cNvPr>
              <p:cNvSpPr/>
              <p:nvPr/>
            </p:nvSpPr>
            <p:spPr>
              <a:xfrm>
                <a:off x="4686861" y="5071522"/>
                <a:ext cx="2085764" cy="7526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88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3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300" b="0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lang="fr-FR" sz="2300" b="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fr-FR" sz="2300" b="0" i="0">
                              <a:latin typeface="Cambria Math" panose="02040503050406030204" pitchFamily="18" charset="0"/>
                            </a:rPr>
                            <m:t>ΔM</m:t>
                          </m:r>
                        </m:den>
                      </m:f>
                      <m:r>
                        <a:rPr lang="fr-FR" sz="2300" b="0" i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fr-FR" sz="2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nor/>
                        </m:rPr>
                        <a:rPr lang="fr-FR" sz="23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400"/>
                        <m:t>−</m:t>
                      </m:r>
                      <m:r>
                        <m:rPr>
                          <m:nor/>
                        </m:rPr>
                        <a:rPr lang="fr-FR" sz="2400" b="0" i="0" smtClean="0"/>
                        <m:t> </m:t>
                      </m:r>
                      <m:sSup>
                        <m:sSupPr>
                          <m:ctrlPr>
                            <a:rPr lang="fr-FR" sz="2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fr-FR" sz="23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5AEC572-A7EA-4B19-BD23-6C98DFD84B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861" y="5071522"/>
                <a:ext cx="2085764" cy="7526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rgbClr val="88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803481C9-2EB6-4BA3-98E6-1055D25DEA4D}"/>
              </a:ext>
            </a:extLst>
          </p:cNvPr>
          <p:cNvCxnSpPr>
            <a:cxnSpLocks/>
            <a:stCxn id="8" idx="3"/>
            <a:endCxn id="41" idx="1"/>
          </p:cNvCxnSpPr>
          <p:nvPr/>
        </p:nvCxnSpPr>
        <p:spPr>
          <a:xfrm flipV="1">
            <a:off x="4402691" y="5447843"/>
            <a:ext cx="284170" cy="1440"/>
          </a:xfrm>
          <a:prstGeom prst="straightConnector1">
            <a:avLst/>
          </a:prstGeom>
          <a:ln w="38100">
            <a:solidFill>
              <a:srgbClr val="88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12107C1-61AB-4B5E-B183-42ED547A5993}"/>
              </a:ext>
            </a:extLst>
          </p:cNvPr>
          <p:cNvSpPr/>
          <p:nvPr/>
        </p:nvSpPr>
        <p:spPr>
          <a:xfrm>
            <a:off x="7638593" y="5047734"/>
            <a:ext cx="432179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Clean </a:t>
            </a:r>
            <a:r>
              <a:rPr lang="en-US" sz="2300" b="1" dirty="0"/>
              <a:t>isomeric states</a:t>
            </a:r>
            <a:r>
              <a:rPr lang="en-US" sz="2300" dirty="0"/>
              <a:t> separated by a few 10 keV</a:t>
            </a:r>
          </a:p>
        </p:txBody>
      </p:sp>
      <p:sp>
        <p:nvSpPr>
          <p:cNvPr id="48" name="Flèche : droite 47">
            <a:extLst>
              <a:ext uri="{FF2B5EF4-FFF2-40B4-BE49-F238E27FC236}">
                <a16:creationId xmlns:a16="http://schemas.microsoft.com/office/drawing/2014/main" id="{4E50E12E-FDBF-4AD9-9129-26975173830D}"/>
              </a:ext>
            </a:extLst>
          </p:cNvPr>
          <p:cNvSpPr/>
          <p:nvPr/>
        </p:nvSpPr>
        <p:spPr>
          <a:xfrm>
            <a:off x="7699674" y="5908395"/>
            <a:ext cx="569057" cy="325393"/>
          </a:xfrm>
          <a:prstGeom prst="rightArrow">
            <a:avLst>
              <a:gd name="adj1" fmla="val 50000"/>
              <a:gd name="adj2" fmla="val 80629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4C4FFD69-A53F-4309-9D1E-681B875BCB7C}"/>
              </a:ext>
            </a:extLst>
          </p:cNvPr>
          <p:cNvSpPr txBox="1"/>
          <p:nvPr/>
        </p:nvSpPr>
        <p:spPr>
          <a:xfrm>
            <a:off x="5198571" y="5781664"/>
            <a:ext cx="1183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880000"/>
                </a:solidFill>
              </a:rPr>
              <a:t>(expected)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5D6F870-26F9-4802-B204-67CAA3EE5AA7}"/>
              </a:ext>
            </a:extLst>
          </p:cNvPr>
          <p:cNvSpPr txBox="1"/>
          <p:nvPr/>
        </p:nvSpPr>
        <p:spPr>
          <a:xfrm>
            <a:off x="8279341" y="5847953"/>
            <a:ext cx="34517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solidFill>
                  <a:srgbClr val="880000"/>
                </a:solidFill>
              </a:rPr>
              <a:t>Trap-assisted spectroscopy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AAF2376-889D-4B7A-A514-E5A77EA6B142}"/>
              </a:ext>
            </a:extLst>
          </p:cNvPr>
          <p:cNvSpPr txBox="1"/>
          <p:nvPr/>
        </p:nvSpPr>
        <p:spPr>
          <a:xfrm>
            <a:off x="4970496" y="4464258"/>
            <a:ext cx="163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880000"/>
                </a:solidFill>
              </a:rPr>
              <a:t>(demonstrated)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F5C4027-2976-4D62-9A4B-D22C75F46D90}"/>
              </a:ext>
            </a:extLst>
          </p:cNvPr>
          <p:cNvSpPr txBox="1"/>
          <p:nvPr/>
        </p:nvSpPr>
        <p:spPr>
          <a:xfrm>
            <a:off x="5210434" y="3192896"/>
            <a:ext cx="1160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8800C8"/>
                </a:solidFill>
              </a:rPr>
              <a:t>(expected)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CB1D93E-C178-49EE-AF9D-AE7FEE04A3E1}"/>
              </a:ext>
            </a:extLst>
          </p:cNvPr>
          <p:cNvSpPr txBox="1"/>
          <p:nvPr/>
        </p:nvSpPr>
        <p:spPr>
          <a:xfrm>
            <a:off x="4970496" y="1944542"/>
            <a:ext cx="163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88C800"/>
                </a:solidFill>
              </a:rPr>
              <a:t>(demonstrated)</a:t>
            </a:r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7FA828B0-1012-41C7-B9F7-A461295B60E1}"/>
              </a:ext>
            </a:extLst>
          </p:cNvPr>
          <p:cNvSpPr/>
          <p:nvPr/>
        </p:nvSpPr>
        <p:spPr>
          <a:xfrm>
            <a:off x="188281" y="937548"/>
            <a:ext cx="583931" cy="5368958"/>
          </a:xfrm>
          <a:prstGeom prst="downArrow">
            <a:avLst/>
          </a:prstGeom>
          <a:gradFill flip="none" rotWithShape="1">
            <a:gsLst>
              <a:gs pos="0">
                <a:srgbClr val="880000"/>
              </a:gs>
              <a:gs pos="100000">
                <a:srgbClr val="FF9393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1"/>
            <a:r>
              <a:rPr lang="en-US" dirty="0"/>
              <a:t>Selectivity</a:t>
            </a:r>
          </a:p>
        </p:txBody>
      </p:sp>
      <p:sp>
        <p:nvSpPr>
          <p:cNvPr id="36" name="Flèche : bas 35">
            <a:extLst>
              <a:ext uri="{FF2B5EF4-FFF2-40B4-BE49-F238E27FC236}">
                <a16:creationId xmlns:a16="http://schemas.microsoft.com/office/drawing/2014/main" id="{2DEBD383-7972-42DE-9DB2-28E2C397D37B}"/>
              </a:ext>
            </a:extLst>
          </p:cNvPr>
          <p:cNvSpPr/>
          <p:nvPr/>
        </p:nvSpPr>
        <p:spPr>
          <a:xfrm rot="10800000">
            <a:off x="863753" y="937548"/>
            <a:ext cx="583931" cy="5368958"/>
          </a:xfrm>
          <a:prstGeom prst="downArrow">
            <a:avLst/>
          </a:prstGeom>
          <a:gradFill flip="none" rotWithShape="1">
            <a:gsLst>
              <a:gs pos="0">
                <a:srgbClr val="009A44"/>
              </a:gs>
              <a:gs pos="100000">
                <a:srgbClr val="75FFB3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/>
              <a:t>				 Rapidity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291B1E6-B6C5-407F-A97E-DF3F6480DFE8}"/>
                  </a:ext>
                </a:extLst>
              </p:cNvPr>
              <p:cNvSpPr txBox="1"/>
              <p:nvPr/>
            </p:nvSpPr>
            <p:spPr>
              <a:xfrm>
                <a:off x="1456379" y="1399773"/>
                <a:ext cx="1002134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 i="0" smtClean="0">
                        <a:solidFill>
                          <a:srgbClr val="88C8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fr-FR" b="1" i="1" smtClean="0">
                            <a:solidFill>
                              <a:srgbClr val="88C8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0" smtClean="0">
                            <a:solidFill>
                              <a:srgbClr val="88C8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b="1" i="0" smtClean="0">
                            <a:solidFill>
                              <a:srgbClr val="88C8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b="1" i="0" smtClean="0">
                            <a:solidFill>
                              <a:srgbClr val="88C8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fr-FR" b="1" dirty="0">
                    <a:solidFill>
                      <a:srgbClr val="88C800"/>
                    </a:solidFill>
                  </a:rPr>
                  <a:t> s</a:t>
                </a: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291B1E6-B6C5-407F-A97E-DF3F6480D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6379" y="1399773"/>
                <a:ext cx="1002134" cy="379656"/>
              </a:xfrm>
              <a:prstGeom prst="rect">
                <a:avLst/>
              </a:prstGeom>
              <a:blipFill>
                <a:blip r:embed="rId8"/>
                <a:stretch>
                  <a:fillRect t="-6452" r="-4268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A197148A-C01E-485C-8DB8-8FEC18BDDA61}"/>
                  </a:ext>
                </a:extLst>
              </p:cNvPr>
              <p:cNvSpPr txBox="1"/>
              <p:nvPr/>
            </p:nvSpPr>
            <p:spPr>
              <a:xfrm>
                <a:off x="1456379" y="2649001"/>
                <a:ext cx="1002134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 i="0" smtClean="0">
                        <a:solidFill>
                          <a:srgbClr val="8800C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fr-FR" b="1" i="1" smtClean="0">
                            <a:solidFill>
                              <a:srgbClr val="8800C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0" smtClean="0">
                            <a:solidFill>
                              <a:srgbClr val="8800C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b="1" i="0" smtClean="0">
                            <a:solidFill>
                              <a:srgbClr val="8800C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b="1" i="0" smtClean="0">
                            <a:solidFill>
                              <a:srgbClr val="8800C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fr-FR" b="1" dirty="0">
                    <a:solidFill>
                      <a:srgbClr val="8800C8"/>
                    </a:solidFill>
                  </a:rPr>
                  <a:t> s</a:t>
                </a:r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A197148A-C01E-485C-8DB8-8FEC18BDD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6379" y="2649001"/>
                <a:ext cx="1002134" cy="375552"/>
              </a:xfrm>
              <a:prstGeom prst="rect">
                <a:avLst/>
              </a:prstGeom>
              <a:blipFill>
                <a:blip r:embed="rId9"/>
                <a:stretch>
                  <a:fillRect t="-8197" r="-4268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8CAD8E86-A76C-44FD-B7FA-6EA8FB52B6B4}"/>
                  </a:ext>
                </a:extLst>
              </p:cNvPr>
              <p:cNvSpPr txBox="1"/>
              <p:nvPr/>
            </p:nvSpPr>
            <p:spPr>
              <a:xfrm>
                <a:off x="1456379" y="3938933"/>
                <a:ext cx="1002134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 i="0" smtClean="0">
                        <a:solidFill>
                          <a:srgbClr val="88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fr-FR" b="1" i="1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0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b="1" i="0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b="1" i="0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fr-FR" b="1" dirty="0">
                    <a:solidFill>
                      <a:srgbClr val="880000"/>
                    </a:solidFill>
                  </a:rPr>
                  <a:t> s</a:t>
                </a:r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8CAD8E86-A76C-44FD-B7FA-6EA8FB52B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6379" y="3938933"/>
                <a:ext cx="1002134" cy="375552"/>
              </a:xfrm>
              <a:prstGeom prst="rect">
                <a:avLst/>
              </a:prstGeom>
              <a:blipFill>
                <a:blip r:embed="rId10"/>
                <a:stretch>
                  <a:fillRect t="-6452" r="-4268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9E5FE57D-D64F-44C6-878A-8E09476D9C12}"/>
                  </a:ext>
                </a:extLst>
              </p:cNvPr>
              <p:cNvSpPr txBox="1"/>
              <p:nvPr/>
            </p:nvSpPr>
            <p:spPr>
              <a:xfrm>
                <a:off x="1456379" y="5283169"/>
                <a:ext cx="880306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 i="0" smtClean="0">
                        <a:solidFill>
                          <a:srgbClr val="88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fr-FR" b="1" i="1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1" i="0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b="1" i="0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fr-FR" b="1" dirty="0">
                    <a:solidFill>
                      <a:srgbClr val="880000"/>
                    </a:solidFill>
                  </a:rPr>
                  <a:t> s</a:t>
                </a:r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9E5FE57D-D64F-44C6-878A-8E09476D9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6379" y="5283169"/>
                <a:ext cx="880306" cy="375552"/>
              </a:xfrm>
              <a:prstGeom prst="rect">
                <a:avLst/>
              </a:prstGeom>
              <a:blipFill>
                <a:blip r:embed="rId11"/>
                <a:stretch>
                  <a:fillRect t="-8197" r="-5556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ZoneTexte 41">
            <a:extLst>
              <a:ext uri="{FF2B5EF4-FFF2-40B4-BE49-F238E27FC236}">
                <a16:creationId xmlns:a16="http://schemas.microsoft.com/office/drawing/2014/main" id="{0E88CE16-E61E-4B2D-8189-63E1D6FE40DE}"/>
              </a:ext>
            </a:extLst>
          </p:cNvPr>
          <p:cNvSpPr txBox="1"/>
          <p:nvPr/>
        </p:nvSpPr>
        <p:spPr>
          <a:xfrm>
            <a:off x="2930176" y="4505281"/>
            <a:ext cx="186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Buffer-gas cooling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47D3A026-873F-4B41-8A0F-31A8D7C8C434}"/>
              </a:ext>
            </a:extLst>
          </p:cNvPr>
          <p:cNvSpPr txBox="1"/>
          <p:nvPr/>
        </p:nvSpPr>
        <p:spPr>
          <a:xfrm>
            <a:off x="2930176" y="5818671"/>
            <a:ext cx="159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Phase-cleaning</a:t>
            </a:r>
          </a:p>
        </p:txBody>
      </p:sp>
      <p:cxnSp>
        <p:nvCxnSpPr>
          <p:cNvPr id="59" name="Connecteur : en angle 58">
            <a:extLst>
              <a:ext uri="{FF2B5EF4-FFF2-40B4-BE49-F238E27FC236}">
                <a16:creationId xmlns:a16="http://schemas.microsoft.com/office/drawing/2014/main" id="{CC57B6F7-00A7-4D91-80AC-371D85BB9E57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 flipH="1" flipV="1">
            <a:off x="2704520" y="4126710"/>
            <a:ext cx="238928" cy="574668"/>
          </a:xfrm>
          <a:prstGeom prst="bentConnector4">
            <a:avLst>
              <a:gd name="adj1" fmla="val -2657"/>
              <a:gd name="adj2" fmla="val 100147"/>
            </a:avLst>
          </a:prstGeom>
          <a:ln w="28575">
            <a:solidFill>
              <a:srgbClr val="88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 : en angle 68">
            <a:extLst>
              <a:ext uri="{FF2B5EF4-FFF2-40B4-BE49-F238E27FC236}">
                <a16:creationId xmlns:a16="http://schemas.microsoft.com/office/drawing/2014/main" id="{737F72CC-FE94-4C46-9EAF-68181207FD4C}"/>
              </a:ext>
            </a:extLst>
          </p:cNvPr>
          <p:cNvCxnSpPr>
            <a:cxnSpLocks/>
            <a:stCxn id="8" idx="1"/>
            <a:endCxn id="52" idx="1"/>
          </p:cNvCxnSpPr>
          <p:nvPr/>
        </p:nvCxnSpPr>
        <p:spPr>
          <a:xfrm rot="10800000" flipH="1" flipV="1">
            <a:off x="2704520" y="5449283"/>
            <a:ext cx="225656" cy="554054"/>
          </a:xfrm>
          <a:prstGeom prst="bentConnector3">
            <a:avLst>
              <a:gd name="adj1" fmla="val -2532"/>
            </a:avLst>
          </a:prstGeom>
          <a:ln w="28575">
            <a:solidFill>
              <a:srgbClr val="88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71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12" grpId="0"/>
      <p:bldP spid="16" grpId="0" animBg="1"/>
      <p:bldP spid="17" grpId="0"/>
      <p:bldP spid="21" grpId="0" animBg="1"/>
      <p:bldP spid="41" grpId="0" animBg="1"/>
      <p:bldP spid="47" grpId="0"/>
      <p:bldP spid="48" grpId="0" animBg="1"/>
      <p:bldP spid="49" grpId="0"/>
      <p:bldP spid="50" grpId="0"/>
      <p:bldP spid="27" grpId="0"/>
      <p:bldP spid="28" grpId="0"/>
      <p:bldP spid="29" grpId="0"/>
      <p:bldP spid="22" grpId="0" animBg="1"/>
      <p:bldP spid="36" grpId="0" animBg="1"/>
      <p:bldP spid="23" grpId="0"/>
      <p:bldP spid="43" grpId="0"/>
      <p:bldP spid="45" grpId="0"/>
      <p:bldP spid="46" grpId="0"/>
      <p:bldP spid="42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e 55">
            <a:extLst>
              <a:ext uri="{FF2B5EF4-FFF2-40B4-BE49-F238E27FC236}">
                <a16:creationId xmlns:a16="http://schemas.microsoft.com/office/drawing/2014/main" id="{E34B7491-F824-4FAB-AAB0-3620DC6044E0}"/>
              </a:ext>
            </a:extLst>
          </p:cNvPr>
          <p:cNvGrpSpPr/>
          <p:nvPr/>
        </p:nvGrpSpPr>
        <p:grpSpPr>
          <a:xfrm>
            <a:off x="312546" y="1007568"/>
            <a:ext cx="3487365" cy="2890776"/>
            <a:chOff x="208679" y="3191887"/>
            <a:chExt cx="3975581" cy="3129628"/>
          </a:xfrm>
        </p:grpSpPr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93D2B3BD-B8E4-4B10-8435-64B244DBF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8679" y="3191887"/>
              <a:ext cx="3975581" cy="3129628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8150D620-F30D-478D-8F61-E0245E624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85" t="-14298" r="-3304" b="-10779"/>
            <a:stretch/>
          </p:blipFill>
          <p:spPr>
            <a:xfrm>
              <a:off x="322630" y="3424123"/>
              <a:ext cx="1752649" cy="439579"/>
            </a:xfrm>
            <a:prstGeom prst="roundRect">
              <a:avLst>
                <a:gd name="adj" fmla="val 32869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/>
          </p:spPr>
        </p:pic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78532DEC-8316-402F-927D-A7BE04978634}"/>
                </a:ext>
              </a:extLst>
            </p:cNvPr>
            <p:cNvSpPr/>
            <p:nvPr/>
          </p:nvSpPr>
          <p:spPr>
            <a:xfrm>
              <a:off x="1694547" y="3940264"/>
              <a:ext cx="289896" cy="28988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  <a:effectLst>
              <a:outerShdw blurRad="127000" dist="127000" dir="5400000" sx="61000" sy="61000" algn="ctr" rotWithShape="0">
                <a:schemeClr val="tx1">
                  <a:alpha val="75000"/>
                </a:schemeClr>
              </a:outerShdw>
            </a:effectLst>
            <a:scene3d>
              <a:camera prst="orthographicFront">
                <a:rot lat="974263" lon="21298178" rev="818685"/>
              </a:camera>
              <a:lightRig rig="soft" dir="t"/>
            </a:scene3d>
            <a:sp3d extrusionH="12700" prstMaterial="matte">
              <a:bevelT/>
              <a:extrusionClr>
                <a:srgbClr val="990033"/>
              </a:extrusionClr>
              <a:contourClr>
                <a:srgbClr val="99003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C4ECF3A0-68CE-4692-9AF8-A19409868602}"/>
                </a:ext>
              </a:extLst>
            </p:cNvPr>
            <p:cNvSpPr txBox="1"/>
            <p:nvPr/>
          </p:nvSpPr>
          <p:spPr>
            <a:xfrm>
              <a:off x="936296" y="3851710"/>
              <a:ext cx="863509" cy="433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Caen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914C1649-D8C6-41B2-A20C-3C6E4CA5CCAC}"/>
                </a:ext>
              </a:extLst>
            </p:cNvPr>
            <p:cNvSpPr txBox="1"/>
            <p:nvPr/>
          </p:nvSpPr>
          <p:spPr>
            <a:xfrm>
              <a:off x="1737096" y="4571152"/>
              <a:ext cx="1247242" cy="366527"/>
            </a:xfrm>
            <a:prstGeom prst="rect">
              <a:avLst/>
            </a:prstGeom>
            <a:solidFill>
              <a:srgbClr val="637053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bg1"/>
                  </a:solidFill>
                </a:rPr>
                <a:t>FRANCE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374DC1-5F84-4077-9113-AE7E5D3306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r="13772"/>
          <a:stretch/>
        </p:blipFill>
        <p:spPr>
          <a:xfrm>
            <a:off x="2986811" y="3218941"/>
            <a:ext cx="4523295" cy="3084023"/>
          </a:xfrm>
          <a:prstGeom prst="rect">
            <a:avLst/>
          </a:prstGeom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1AFB42C-DE2D-4B85-BDFC-873D2EDAB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999" y="3218941"/>
            <a:ext cx="4112951" cy="30847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B70DB3A2-F871-4759-A5D7-11363A413B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" r="2968"/>
          <a:stretch/>
        </p:blipFill>
        <p:spPr>
          <a:xfrm rot="505941">
            <a:off x="8541308" y="1433261"/>
            <a:ext cx="3253329" cy="1068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7B2877D5-59E8-B0F3-2DCC-4D168BB239B0}"/>
              </a:ext>
            </a:extLst>
          </p:cNvPr>
          <p:cNvSpPr txBox="1"/>
          <p:nvPr/>
        </p:nvSpPr>
        <p:spPr>
          <a:xfrm>
            <a:off x="101600" y="88815"/>
            <a:ext cx="40468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FF0066"/>
                </a:solidFill>
                <a:latin typeface="Calibri" panose="020F0502020204030204" pitchFamily="34" charset="0"/>
              </a:rPr>
              <a:t>The DESIR facility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7EBFCD9D-2AB5-42EC-9AA6-F6D4686E86B5}"/>
              </a:ext>
            </a:extLst>
          </p:cNvPr>
          <p:cNvSpPr txBox="1"/>
          <p:nvPr/>
        </p:nvSpPr>
        <p:spPr>
          <a:xfrm>
            <a:off x="4775522" y="1125446"/>
            <a:ext cx="3487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New experimental hall in </a:t>
            </a:r>
            <a:r>
              <a:rPr lang="en-US" sz="2000" b="1" dirty="0"/>
              <a:t>GANIL</a:t>
            </a:r>
          </a:p>
        </p:txBody>
      </p:sp>
      <p:sp>
        <p:nvSpPr>
          <p:cNvPr id="65" name="Triangle isocèle 64">
            <a:extLst>
              <a:ext uri="{FF2B5EF4-FFF2-40B4-BE49-F238E27FC236}">
                <a16:creationId xmlns:a16="http://schemas.microsoft.com/office/drawing/2014/main" id="{7828FE9B-F575-42D0-AE6A-C9E236B89273}"/>
              </a:ext>
            </a:extLst>
          </p:cNvPr>
          <p:cNvSpPr/>
          <p:nvPr/>
        </p:nvSpPr>
        <p:spPr>
          <a:xfrm rot="5400000">
            <a:off x="4420836" y="1217739"/>
            <a:ext cx="250008" cy="215524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5BA80E43-E340-4C22-8168-8992AE16996B}"/>
              </a:ext>
            </a:extLst>
          </p:cNvPr>
          <p:cNvSpPr txBox="1"/>
          <p:nvPr/>
        </p:nvSpPr>
        <p:spPr>
          <a:xfrm>
            <a:off x="4775522" y="2281568"/>
            <a:ext cx="2692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Building just delivered !</a:t>
            </a:r>
          </a:p>
        </p:txBody>
      </p:sp>
      <p:sp>
        <p:nvSpPr>
          <p:cNvPr id="67" name="Triangle isocèle 66">
            <a:extLst>
              <a:ext uri="{FF2B5EF4-FFF2-40B4-BE49-F238E27FC236}">
                <a16:creationId xmlns:a16="http://schemas.microsoft.com/office/drawing/2014/main" id="{B095D2B4-7060-476C-8EE8-D896952EA624}"/>
              </a:ext>
            </a:extLst>
          </p:cNvPr>
          <p:cNvSpPr/>
          <p:nvPr/>
        </p:nvSpPr>
        <p:spPr>
          <a:xfrm rot="5400000">
            <a:off x="4420836" y="2373861"/>
            <a:ext cx="250008" cy="215524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3C56A158-59DC-4814-98B5-11C9F5D6DB69}"/>
              </a:ext>
            </a:extLst>
          </p:cNvPr>
          <p:cNvSpPr txBox="1"/>
          <p:nvPr/>
        </p:nvSpPr>
        <p:spPr>
          <a:xfrm>
            <a:off x="3018272" y="3187803"/>
            <a:ext cx="2319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In the future…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D6B287E3-6009-4F7F-8980-565C6CC241F0}"/>
              </a:ext>
            </a:extLst>
          </p:cNvPr>
          <p:cNvSpPr txBox="1"/>
          <p:nvPr/>
        </p:nvSpPr>
        <p:spPr>
          <a:xfrm>
            <a:off x="10442306" y="5769827"/>
            <a:ext cx="1321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…Today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558EF010-3DF4-42DE-84D0-2B8CE5254272}"/>
              </a:ext>
            </a:extLst>
          </p:cNvPr>
          <p:cNvSpPr txBox="1"/>
          <p:nvPr/>
        </p:nvSpPr>
        <p:spPr>
          <a:xfrm>
            <a:off x="4775522" y="1666624"/>
            <a:ext cx="2541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Low-Energy RIB facility</a:t>
            </a:r>
          </a:p>
        </p:txBody>
      </p:sp>
      <p:sp>
        <p:nvSpPr>
          <p:cNvPr id="77" name="Triangle isocèle 76">
            <a:extLst>
              <a:ext uri="{FF2B5EF4-FFF2-40B4-BE49-F238E27FC236}">
                <a16:creationId xmlns:a16="http://schemas.microsoft.com/office/drawing/2014/main" id="{9EDEDBAD-67D7-413E-A87F-6B83C5DC955C}"/>
              </a:ext>
            </a:extLst>
          </p:cNvPr>
          <p:cNvSpPr/>
          <p:nvPr/>
        </p:nvSpPr>
        <p:spPr>
          <a:xfrm rot="5400000">
            <a:off x="4420836" y="1758917"/>
            <a:ext cx="250008" cy="215524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F3D5A7E2-5980-4480-B2DD-F1809B5FD274}"/>
              </a:ext>
            </a:extLst>
          </p:cNvPr>
          <p:cNvGrpSpPr/>
          <p:nvPr/>
        </p:nvGrpSpPr>
        <p:grpSpPr>
          <a:xfrm>
            <a:off x="8506213" y="990326"/>
            <a:ext cx="3373241" cy="1616301"/>
            <a:chOff x="8534177" y="716972"/>
            <a:chExt cx="3373241" cy="1616301"/>
          </a:xfrm>
        </p:grpSpPr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F30DDC1B-68BC-46BC-BB38-171791F49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3326">
              <a:off x="8534177" y="883124"/>
              <a:ext cx="3373241" cy="145014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142E093E-EBD6-4DDA-A2E4-5D3A3A9147E8}"/>
                </a:ext>
              </a:extLst>
            </p:cNvPr>
            <p:cNvSpPr txBox="1"/>
            <p:nvPr/>
          </p:nvSpPr>
          <p:spPr>
            <a:xfrm rot="528916">
              <a:off x="8677555" y="716972"/>
              <a:ext cx="12210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September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17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 animBg="1"/>
      <p:bldP spid="55" grpId="0"/>
      <p:bldP spid="75" grpId="0"/>
      <p:bldP spid="76" grpId="0"/>
      <p:bldP spid="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918BCF13-40EC-41C4-9AD7-CE05AD348F45}"/>
              </a:ext>
            </a:extLst>
          </p:cNvPr>
          <p:cNvSpPr txBox="1"/>
          <p:nvPr/>
        </p:nvSpPr>
        <p:spPr>
          <a:xfrm>
            <a:off x="101600" y="88815"/>
            <a:ext cx="76428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880000"/>
                </a:solidFill>
                <a:latin typeface="Calibri" panose="020F0502020204030204" pitchFamily="34" charset="0"/>
              </a:rPr>
              <a:t>Taking advantage of ions motions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61834B-79C8-43FA-89A6-6557813BB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78805" y="3864251"/>
            <a:ext cx="6393837" cy="21570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74919A-1D30-403C-92FE-FBA97A742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435332" y="4892983"/>
            <a:ext cx="111374" cy="99578"/>
          </a:xfrm>
          <a:prstGeom prst="rect">
            <a:avLst/>
          </a:prstGeom>
          <a:effectLst>
            <a:glow rad="38100">
              <a:schemeClr val="bg1">
                <a:alpha val="84000"/>
              </a:schemeClr>
            </a:glo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295938-F99E-4555-9447-C821AAF2C7E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731" t="21478" r="30417" b="26009"/>
          <a:stretch/>
        </p:blipFill>
        <p:spPr bwMode="auto">
          <a:xfrm>
            <a:off x="1852133" y="4430414"/>
            <a:ext cx="3328186" cy="1044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A72BE303-03F8-455E-B263-2A95F0194B26}"/>
              </a:ext>
            </a:extLst>
          </p:cNvPr>
          <p:cNvGrpSpPr/>
          <p:nvPr/>
        </p:nvGrpSpPr>
        <p:grpSpPr>
          <a:xfrm>
            <a:off x="7991465" y="827479"/>
            <a:ext cx="4098935" cy="4200093"/>
            <a:chOff x="8033284" y="949474"/>
            <a:chExt cx="4098935" cy="4200093"/>
          </a:xfrm>
        </p:grpSpPr>
        <p:pic>
          <p:nvPicPr>
            <p:cNvPr id="3" name="Image 7">
              <a:extLst>
                <a:ext uri="{FF2B5EF4-FFF2-40B4-BE49-F238E27FC236}">
                  <a16:creationId xmlns:a16="http://schemas.microsoft.com/office/drawing/2014/main" id="{F9AD4171-2EA6-4103-B827-4DC394191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60" r="19795" b="3839"/>
            <a:stretch/>
          </p:blipFill>
          <p:spPr bwMode="auto">
            <a:xfrm>
              <a:off x="8033284" y="1082798"/>
              <a:ext cx="3914636" cy="4066769"/>
            </a:xfrm>
            <a:prstGeom prst="rect">
              <a:avLst/>
            </a:prstGeom>
          </p:spPr>
        </p:pic>
        <p:grpSp>
          <p:nvGrpSpPr>
            <p:cNvPr id="16" name="Group 26">
              <a:extLst>
                <a:ext uri="{FF2B5EF4-FFF2-40B4-BE49-F238E27FC236}">
                  <a16:creationId xmlns:a16="http://schemas.microsoft.com/office/drawing/2014/main" id="{37BC788E-5C63-46DE-8C9F-888D0ED0AD43}"/>
                </a:ext>
              </a:extLst>
            </p:cNvPr>
            <p:cNvGrpSpPr/>
            <p:nvPr/>
          </p:nvGrpSpPr>
          <p:grpSpPr>
            <a:xfrm>
              <a:off x="9257153" y="949474"/>
              <a:ext cx="2875066" cy="1218256"/>
              <a:chOff x="9137720" y="2707134"/>
              <a:chExt cx="2991376" cy="897126"/>
            </a:xfrm>
          </p:grpSpPr>
          <p:pic>
            <p:nvPicPr>
              <p:cNvPr id="17" name="Image 23">
                <a:extLst>
                  <a:ext uri="{FF2B5EF4-FFF2-40B4-BE49-F238E27FC236}">
                    <a16:creationId xmlns:a16="http://schemas.microsoft.com/office/drawing/2014/main" id="{BF4F29BB-F0B8-4852-973C-B5364970AC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46" t="772" r="6974" b="83765"/>
              <a:stretch/>
            </p:blipFill>
            <p:spPr>
              <a:xfrm>
                <a:off x="9137720" y="2707134"/>
                <a:ext cx="2991376" cy="897126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C7536A6-70C6-4A97-9E2A-77DC3B399ABD}"/>
                  </a:ext>
                </a:extLst>
              </p:cNvPr>
              <p:cNvSpPr/>
              <p:nvPr/>
            </p:nvSpPr>
            <p:spPr>
              <a:xfrm>
                <a:off x="9620250" y="2787228"/>
                <a:ext cx="1779270" cy="154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900" dirty="0">
                    <a:solidFill>
                      <a:schemeClr val="tx1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Noto Sans" panose="020B0502040504020204" pitchFamily="34" charset="0"/>
                  </a:rPr>
                  <a:t>Radial projection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C559EF-BA4C-4FA2-B908-8448D1BCB7A4}"/>
                  </a:ext>
                </a:extLst>
              </p:cNvPr>
              <p:cNvSpPr/>
              <p:nvPr/>
            </p:nvSpPr>
            <p:spPr bwMode="auto">
              <a:xfrm>
                <a:off x="9614546" y="2993452"/>
                <a:ext cx="1779270" cy="154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900" dirty="0">
                    <a:solidFill>
                      <a:schemeClr val="tx1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Noto Sans" panose="020B0502040504020204" pitchFamily="34" charset="0"/>
                  </a:rPr>
                  <a:t>Magnetron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ADBD544-257E-44DF-936C-38AFE4E74D44}"/>
                  </a:ext>
                </a:extLst>
              </p:cNvPr>
              <p:cNvSpPr/>
              <p:nvPr/>
            </p:nvSpPr>
            <p:spPr bwMode="auto">
              <a:xfrm>
                <a:off x="9614546" y="3177315"/>
                <a:ext cx="1779270" cy="154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900" dirty="0">
                    <a:solidFill>
                      <a:schemeClr val="tx1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Noto Sans" panose="020B0502040504020204" pitchFamily="34" charset="0"/>
                  </a:rPr>
                  <a:t>Magnetron + Axial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7C2D4D3-EB07-4B64-BB23-A843F545DE50}"/>
                  </a:ext>
                </a:extLst>
              </p:cNvPr>
              <p:cNvSpPr/>
              <p:nvPr/>
            </p:nvSpPr>
            <p:spPr bwMode="auto">
              <a:xfrm>
                <a:off x="9614546" y="3385121"/>
                <a:ext cx="2436484" cy="154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900" dirty="0">
                    <a:solidFill>
                      <a:schemeClr val="tx1"/>
                    </a:solidFill>
                    <a:latin typeface="Arial" panose="020B0604020202020204" pitchFamily="34" charset="0"/>
                    <a:ea typeface="Roboto" panose="02000000000000000000" pitchFamily="2" charset="0"/>
                    <a:cs typeface="Noto Sans" panose="020B0502040504020204" pitchFamily="34" charset="0"/>
                  </a:rPr>
                  <a:t>Magnetron + Axial + Reduced Cyclotron</a:t>
                </a:r>
              </a:p>
            </p:txBody>
          </p:sp>
        </p:grpSp>
      </p:grpSp>
      <p:pic>
        <p:nvPicPr>
          <p:cNvPr id="22" name="Espace réservé du contenu 6">
            <a:extLst>
              <a:ext uri="{FF2B5EF4-FFF2-40B4-BE49-F238E27FC236}">
                <a16:creationId xmlns:a16="http://schemas.microsoft.com/office/drawing/2014/main" id="{57EAE925-F45A-44BB-89DF-739443F87ED9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28210" r="13816" b="18532"/>
          <a:stretch/>
        </p:blipFill>
        <p:spPr>
          <a:xfrm>
            <a:off x="1019488" y="3841243"/>
            <a:ext cx="6278880" cy="2308808"/>
          </a:xfrm>
          <a:prstGeom prst="rect">
            <a:avLst/>
          </a:prstGeom>
          <a:effectLst/>
        </p:spPr>
      </p:pic>
      <p:sp>
        <p:nvSpPr>
          <p:cNvPr id="24" name="Triangle isocèle 23">
            <a:extLst>
              <a:ext uri="{FF2B5EF4-FFF2-40B4-BE49-F238E27FC236}">
                <a16:creationId xmlns:a16="http://schemas.microsoft.com/office/drawing/2014/main" id="{2F069B86-CA26-41C4-9154-F6856BA936C1}"/>
              </a:ext>
            </a:extLst>
          </p:cNvPr>
          <p:cNvSpPr/>
          <p:nvPr/>
        </p:nvSpPr>
        <p:spPr>
          <a:xfrm rot="5400000">
            <a:off x="582471" y="1300145"/>
            <a:ext cx="216914" cy="186995"/>
          </a:xfrm>
          <a:prstGeom prst="triangle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4F2BB62-2E13-429E-9341-5E3741CAA9D6}"/>
              </a:ext>
            </a:extLst>
          </p:cNvPr>
          <p:cNvSpPr txBox="1"/>
          <p:nvPr/>
        </p:nvSpPr>
        <p:spPr>
          <a:xfrm>
            <a:off x="870441" y="1170504"/>
            <a:ext cx="4614020" cy="44627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300" dirty="0"/>
              <a:t>3 types of motions in a Penning Trap: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81AB5204-9F6E-4E86-AE50-6E506B77BA51}"/>
              </a:ext>
            </a:extLst>
          </p:cNvPr>
          <p:cNvGrpSpPr/>
          <p:nvPr/>
        </p:nvGrpSpPr>
        <p:grpSpPr>
          <a:xfrm>
            <a:off x="1675552" y="1666451"/>
            <a:ext cx="5507920" cy="577348"/>
            <a:chOff x="1248180" y="1666451"/>
            <a:chExt cx="5507920" cy="5773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6BA0DD20-BC7D-4AF3-8CF6-5D70D21FEEFD}"/>
                    </a:ext>
                  </a:extLst>
                </p:cNvPr>
                <p:cNvSpPr txBox="1"/>
                <p:nvPr/>
              </p:nvSpPr>
              <p:spPr>
                <a:xfrm>
                  <a:off x="1248180" y="1666451"/>
                  <a:ext cx="2890407" cy="4641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a14:m>
                  <a:r>
                    <a:rPr lang="en-US" b="1" dirty="0"/>
                    <a:t> 	</a:t>
                  </a:r>
                  <a:r>
                    <a:rPr lang="en-US" dirty="0">
                      <a:solidFill>
                        <a:srgbClr val="880000"/>
                      </a:solidFill>
                    </a:rPr>
                    <a:t>Magnetron</a:t>
                  </a:r>
                  <a:r>
                    <a:rPr lang="en-US" dirty="0"/>
                    <a:t> motion</a:t>
                  </a:r>
                </a:p>
              </p:txBody>
            </p:sp>
          </mc:Choice>
          <mc:Fallback xmlns=""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6BA0DD20-BC7D-4AF3-8CF6-5D70D21FEE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8180" y="1666451"/>
                  <a:ext cx="2890407" cy="464166"/>
                </a:xfrm>
                <a:prstGeom prst="rect">
                  <a:avLst/>
                </a:prstGeom>
                <a:blipFill>
                  <a:blip r:embed="rId8"/>
                  <a:stretch>
                    <a:fillRect l="-1477" r="-1055" b="-194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F303185D-D239-4D7C-A6FF-933FD960327E}"/>
                </a:ext>
              </a:extLst>
            </p:cNvPr>
            <p:cNvSpPr/>
            <p:nvPr/>
          </p:nvSpPr>
          <p:spPr>
            <a:xfrm>
              <a:off x="4997992" y="1681773"/>
              <a:ext cx="562026" cy="562026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6F599E0F-7985-4E63-83B4-7EBE7294C1EF}"/>
                    </a:ext>
                  </a:extLst>
                </p:cNvPr>
                <p:cNvSpPr txBox="1"/>
                <p:nvPr/>
              </p:nvSpPr>
              <p:spPr>
                <a:xfrm>
                  <a:off x="5711455" y="1798398"/>
                  <a:ext cx="10446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fr-FR" b="0" i="1" dirty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1 </m:t>
                        </m:r>
                        <m:r>
                          <a:rPr lang="en-US" i="1" dirty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𝑘𝐻𝑧</m:t>
                        </m:r>
                      </m:oMath>
                    </m:oMathPara>
                  </a14:m>
                  <a:endParaRPr lang="en-US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6F599E0F-7985-4E63-83B4-7EBE7294C1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1455" y="1798398"/>
                  <a:ext cx="104464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A625AE35-90F6-4F79-BFC6-B28227F118FD}"/>
              </a:ext>
            </a:extLst>
          </p:cNvPr>
          <p:cNvGrpSpPr/>
          <p:nvPr/>
        </p:nvGrpSpPr>
        <p:grpSpPr>
          <a:xfrm>
            <a:off x="1675552" y="2073224"/>
            <a:ext cx="5764400" cy="501523"/>
            <a:chOff x="1248180" y="2073224"/>
            <a:chExt cx="5764400" cy="501523"/>
          </a:xfrm>
        </p:grpSpPr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E71B857C-B0D0-4E44-855D-D7165333E1BE}"/>
                </a:ext>
              </a:extLst>
            </p:cNvPr>
            <p:cNvCxnSpPr>
              <a:cxnSpLocks/>
            </p:cNvCxnSpPr>
            <p:nvPr/>
          </p:nvCxnSpPr>
          <p:spPr>
            <a:xfrm>
              <a:off x="4945813" y="2410307"/>
              <a:ext cx="666385" cy="0"/>
            </a:xfrm>
            <a:prstGeom prst="straightConnector1">
              <a:avLst/>
            </a:prstGeom>
            <a:ln w="19050">
              <a:solidFill>
                <a:srgbClr val="00206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66D8BA84-EFF2-4D77-9D43-6F040AB653C8}"/>
                    </a:ext>
                  </a:extLst>
                </p:cNvPr>
                <p:cNvSpPr txBox="1"/>
                <p:nvPr/>
              </p:nvSpPr>
              <p:spPr>
                <a:xfrm>
                  <a:off x="5711455" y="2205415"/>
                  <a:ext cx="130112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fr-FR" b="0" i="1" dirty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100 </m:t>
                        </m:r>
                        <m:r>
                          <a:rPr lang="en-US" i="1" dirty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𝑘𝐻𝑧</m:t>
                        </m:r>
                      </m:oMath>
                    </m:oMathPara>
                  </a14:m>
                  <a:endParaRPr lang="en-US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66D8BA84-EFF2-4D77-9D43-6F040AB653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1455" y="2205415"/>
                  <a:ext cx="130112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F1480CB-F1AF-4BEF-B814-54BFD8E16796}"/>
                    </a:ext>
                  </a:extLst>
                </p:cNvPr>
                <p:cNvSpPr/>
                <p:nvPr/>
              </p:nvSpPr>
              <p:spPr>
                <a:xfrm>
                  <a:off x="1248180" y="2073224"/>
                  <a:ext cx="2289409" cy="4641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a14:m>
                  <a:r>
                    <a:rPr lang="en-US" b="1" dirty="0"/>
                    <a:t> 	</a:t>
                  </a:r>
                  <a:r>
                    <a:rPr lang="en-US" dirty="0">
                      <a:solidFill>
                        <a:srgbClr val="880000"/>
                      </a:solidFill>
                    </a:rPr>
                    <a:t>Axial</a:t>
                  </a:r>
                  <a:r>
                    <a:rPr lang="en-US" dirty="0"/>
                    <a:t> motion</a:t>
                  </a: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3F1480CB-F1AF-4BEF-B814-54BFD8E167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8180" y="2073224"/>
                  <a:ext cx="2289409" cy="464166"/>
                </a:xfrm>
                <a:prstGeom prst="rect">
                  <a:avLst/>
                </a:prstGeom>
                <a:blipFill>
                  <a:blip r:embed="rId11"/>
                  <a:stretch>
                    <a:fillRect l="-1867" r="-1867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3920A7BA-9643-43FA-942F-51F7A08E366D}"/>
              </a:ext>
            </a:extLst>
          </p:cNvPr>
          <p:cNvGrpSpPr/>
          <p:nvPr/>
        </p:nvGrpSpPr>
        <p:grpSpPr>
          <a:xfrm>
            <a:off x="1675552" y="2491417"/>
            <a:ext cx="5892641" cy="464166"/>
            <a:chOff x="1248180" y="2491417"/>
            <a:chExt cx="5892641" cy="464166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7AF83567-6638-4977-818C-C8D45DA7E230}"/>
                </a:ext>
              </a:extLst>
            </p:cNvPr>
            <p:cNvSpPr/>
            <p:nvPr/>
          </p:nvSpPr>
          <p:spPr>
            <a:xfrm>
              <a:off x="5223111" y="2734308"/>
              <a:ext cx="111788" cy="111788"/>
            </a:xfrm>
            <a:prstGeom prst="ellipse">
              <a:avLst/>
            </a:prstGeom>
            <a:noFill/>
            <a:ln w="9525">
              <a:solidFill>
                <a:srgbClr val="CC006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1ABBF8A7-F359-4A65-BA4C-88E6D1DABD7C}"/>
                    </a:ext>
                  </a:extLst>
                </p:cNvPr>
                <p:cNvSpPr txBox="1"/>
                <p:nvPr/>
              </p:nvSpPr>
              <p:spPr>
                <a:xfrm>
                  <a:off x="5711455" y="2586251"/>
                  <a:ext cx="14293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fr-FR" b="0" i="1" dirty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1000 </m:t>
                        </m:r>
                        <m:r>
                          <a:rPr lang="fr-FR" b="0" i="1" dirty="0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𝑘𝐻𝑧</m:t>
                        </m:r>
                      </m:oMath>
                    </m:oMathPara>
                  </a14:m>
                  <a:endParaRPr lang="en-US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1ABBF8A7-F359-4A65-BA4C-88E6D1DABD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1455" y="2586251"/>
                  <a:ext cx="1429366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9001F6A-7E3A-44AD-ACAE-BFD78A9C48CF}"/>
                    </a:ext>
                  </a:extLst>
                </p:cNvPr>
                <p:cNvSpPr/>
                <p:nvPr/>
              </p:nvSpPr>
              <p:spPr>
                <a:xfrm>
                  <a:off x="1248180" y="2491417"/>
                  <a:ext cx="3602781" cy="4641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a14:m>
                  <a:r>
                    <a:rPr lang="en-US" b="1" dirty="0"/>
                    <a:t> 	</a:t>
                  </a:r>
                  <a:r>
                    <a:rPr lang="en-US" dirty="0"/>
                    <a:t>Reduced </a:t>
                  </a:r>
                  <a:r>
                    <a:rPr lang="en-US" dirty="0">
                      <a:solidFill>
                        <a:srgbClr val="880000"/>
                      </a:solidFill>
                    </a:rPr>
                    <a:t>Cyclotron</a:t>
                  </a:r>
                  <a:r>
                    <a:rPr lang="en-US" dirty="0"/>
                    <a:t> motion</a:t>
                  </a: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79001F6A-7E3A-44AD-ACAE-BFD78A9C48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8180" y="2491417"/>
                  <a:ext cx="3602781" cy="464166"/>
                </a:xfrm>
                <a:prstGeom prst="rect">
                  <a:avLst/>
                </a:prstGeom>
                <a:blipFill>
                  <a:blip r:embed="rId13"/>
                  <a:stretch>
                    <a:fillRect l="-1184" r="-677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2C014DD6-AD99-4362-A8B2-100F25D65492}"/>
              </a:ext>
            </a:extLst>
          </p:cNvPr>
          <p:cNvSpPr/>
          <p:nvPr/>
        </p:nvSpPr>
        <p:spPr>
          <a:xfrm>
            <a:off x="454088" y="3203888"/>
            <a:ext cx="660675" cy="205610"/>
          </a:xfrm>
          <a:prstGeom prst="rightArrow">
            <a:avLst>
              <a:gd name="adj1" fmla="val 50000"/>
              <a:gd name="adj2" fmla="val 106332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128BA71-F90F-47D5-BA7B-3EF44EF005B1}"/>
              </a:ext>
            </a:extLst>
          </p:cNvPr>
          <p:cNvSpPr txBox="1"/>
          <p:nvPr/>
        </p:nvSpPr>
        <p:spPr>
          <a:xfrm>
            <a:off x="1146378" y="3116183"/>
            <a:ext cx="668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880000"/>
                </a:solidFill>
              </a:rPr>
              <a:t>One can </a:t>
            </a:r>
            <a:r>
              <a:rPr lang="en-US" b="1" i="1" dirty="0">
                <a:solidFill>
                  <a:srgbClr val="880000"/>
                </a:solidFill>
              </a:rPr>
              <a:t>enhance</a:t>
            </a:r>
            <a:r>
              <a:rPr lang="en-US" i="1" dirty="0">
                <a:solidFill>
                  <a:srgbClr val="880000"/>
                </a:solidFill>
              </a:rPr>
              <a:t> / </a:t>
            </a:r>
            <a:r>
              <a:rPr lang="en-US" b="1" i="1" dirty="0">
                <a:solidFill>
                  <a:srgbClr val="880000"/>
                </a:solidFill>
              </a:rPr>
              <a:t>damp</a:t>
            </a:r>
            <a:r>
              <a:rPr lang="en-US" i="1" dirty="0">
                <a:solidFill>
                  <a:srgbClr val="880000"/>
                </a:solidFill>
              </a:rPr>
              <a:t> / </a:t>
            </a:r>
            <a:r>
              <a:rPr lang="en-US" b="1" i="1" dirty="0">
                <a:solidFill>
                  <a:srgbClr val="880000"/>
                </a:solidFill>
              </a:rPr>
              <a:t>convert</a:t>
            </a:r>
            <a:r>
              <a:rPr lang="en-US" i="1" dirty="0">
                <a:solidFill>
                  <a:srgbClr val="880000"/>
                </a:solidFill>
              </a:rPr>
              <a:t> these motions with </a:t>
            </a:r>
            <a:r>
              <a:rPr lang="en-US" b="1" i="1" dirty="0">
                <a:solidFill>
                  <a:srgbClr val="880000"/>
                </a:solidFill>
              </a:rPr>
              <a:t>RF excitations</a:t>
            </a:r>
          </a:p>
        </p:txBody>
      </p:sp>
      <p:sp>
        <p:nvSpPr>
          <p:cNvPr id="45" name="Accolade ouvrante 44">
            <a:extLst>
              <a:ext uri="{FF2B5EF4-FFF2-40B4-BE49-F238E27FC236}">
                <a16:creationId xmlns:a16="http://schemas.microsoft.com/office/drawing/2014/main" id="{5646CD4C-6877-431C-A343-1F23B7A8E5C0}"/>
              </a:ext>
            </a:extLst>
          </p:cNvPr>
          <p:cNvSpPr/>
          <p:nvPr/>
        </p:nvSpPr>
        <p:spPr>
          <a:xfrm>
            <a:off x="1480933" y="2251587"/>
            <a:ext cx="213668" cy="641531"/>
          </a:xfrm>
          <a:prstGeom prst="leftBrace">
            <a:avLst/>
          </a:prstGeom>
          <a:ln w="28575">
            <a:solidFill>
              <a:srgbClr val="009A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B5B3942-D071-4369-A9F2-5584A9ACF1C8}"/>
              </a:ext>
            </a:extLst>
          </p:cNvPr>
          <p:cNvSpPr txBox="1"/>
          <p:nvPr/>
        </p:nvSpPr>
        <p:spPr>
          <a:xfrm>
            <a:off x="137679" y="2261233"/>
            <a:ext cx="1226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9A44"/>
                </a:solidFill>
              </a:rPr>
              <a:t>Mass</a:t>
            </a:r>
          </a:p>
          <a:p>
            <a:pPr algn="ctr"/>
            <a:r>
              <a:rPr lang="en-US" b="1" dirty="0">
                <a:solidFill>
                  <a:srgbClr val="009A44"/>
                </a:solidFill>
              </a:rPr>
              <a:t>dependent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D91E257-D928-4679-9944-3D3BEE4FF3B3}"/>
              </a:ext>
            </a:extLst>
          </p:cNvPr>
          <p:cNvGrpSpPr/>
          <p:nvPr/>
        </p:nvGrpSpPr>
        <p:grpSpPr>
          <a:xfrm>
            <a:off x="5687874" y="5651961"/>
            <a:ext cx="1791901" cy="618377"/>
            <a:chOff x="5687874" y="5651961"/>
            <a:chExt cx="1791901" cy="618377"/>
          </a:xfrm>
        </p:grpSpPr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27FA4138-7730-49F9-855A-BF78A6545D42}"/>
                </a:ext>
              </a:extLst>
            </p:cNvPr>
            <p:cNvSpPr txBox="1"/>
            <p:nvPr/>
          </p:nvSpPr>
          <p:spPr>
            <a:xfrm>
              <a:off x="5687874" y="5651961"/>
              <a:ext cx="1791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9A44"/>
                  </a:solidFill>
                </a:rPr>
                <a:t>Ion of interest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C41A2C5A-9C59-4D8A-A5CA-690FED80D78A}"/>
                </a:ext>
              </a:extLst>
            </p:cNvPr>
            <p:cNvSpPr txBox="1"/>
            <p:nvPr/>
          </p:nvSpPr>
          <p:spPr>
            <a:xfrm>
              <a:off x="5687874" y="5901006"/>
              <a:ext cx="1751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880000"/>
                  </a:solidFill>
                </a:rPr>
                <a:t>contaminants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CE697F8-2A2E-4BF6-A6F5-15E2B91807DB}"/>
              </a:ext>
            </a:extLst>
          </p:cNvPr>
          <p:cNvGrpSpPr/>
          <p:nvPr/>
        </p:nvGrpSpPr>
        <p:grpSpPr>
          <a:xfrm>
            <a:off x="7713416" y="3934529"/>
            <a:ext cx="4376984" cy="2498983"/>
            <a:chOff x="7713416" y="3934529"/>
            <a:chExt cx="4376984" cy="249898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4601A47-6A4C-46C4-B04A-6A683584E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13416" y="3934529"/>
              <a:ext cx="4327612" cy="2144925"/>
            </a:xfrm>
            <a:prstGeom prst="rect">
              <a:avLst/>
            </a:prstGeom>
            <a:ln w="38100">
              <a:solidFill>
                <a:srgbClr val="880000"/>
              </a:solidFill>
            </a:ln>
          </p:spPr>
        </p:pic>
        <p:sp>
          <p:nvSpPr>
            <p:cNvPr id="43" name="ZoneTexte 20">
              <a:extLst>
                <a:ext uri="{FF2B5EF4-FFF2-40B4-BE49-F238E27FC236}">
                  <a16:creationId xmlns:a16="http://schemas.microsoft.com/office/drawing/2014/main" id="{242887EF-F24B-4DC3-A62E-FD54AAAC9FD9}"/>
                </a:ext>
              </a:extLst>
            </p:cNvPr>
            <p:cNvSpPr txBox="1"/>
            <p:nvPr/>
          </p:nvSpPr>
          <p:spPr>
            <a:xfrm>
              <a:off x="9524861" y="6125735"/>
              <a:ext cx="25655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i="1" dirty="0">
                  <a:solidFill>
                    <a:srgbClr val="880000"/>
                  </a:solidFill>
                  <a:latin typeface="Arial" panose="020B0604020202020204" pitchFamily="34" charset="0"/>
                </a:rPr>
                <a:t>M. </a:t>
              </a:r>
              <a:r>
                <a:rPr lang="fr-FR" sz="1400" i="1" dirty="0" err="1">
                  <a:solidFill>
                    <a:srgbClr val="880000"/>
                  </a:solidFill>
                  <a:latin typeface="Arial" panose="020B0604020202020204" pitchFamily="34" charset="0"/>
                </a:rPr>
                <a:t>Flayol</a:t>
              </a:r>
              <a:r>
                <a:rPr lang="fr-FR" sz="1400" i="1" dirty="0">
                  <a:solidFill>
                    <a:srgbClr val="880000"/>
                  </a:solidFill>
                  <a:latin typeface="Arial" panose="020B0604020202020204" pitchFamily="34" charset="0"/>
                </a:rPr>
                <a:t>, PhD </a:t>
              </a:r>
              <a:r>
                <a:rPr lang="fr-FR" sz="1400" i="1" dirty="0" err="1">
                  <a:solidFill>
                    <a:srgbClr val="880000"/>
                  </a:solidFill>
                  <a:latin typeface="Arial" panose="020B0604020202020204" pitchFamily="34" charset="0"/>
                </a:rPr>
                <a:t>Thesis</a:t>
              </a:r>
              <a:r>
                <a:rPr lang="fr-FR" sz="1400" i="1" dirty="0">
                  <a:solidFill>
                    <a:srgbClr val="880000"/>
                  </a:solidFill>
                  <a:latin typeface="Arial" panose="020B0604020202020204" pitchFamily="34" charset="0"/>
                </a:rPr>
                <a:t> (2024)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ZoneTexte 20">
                  <a:extLst>
                    <a:ext uri="{FF2B5EF4-FFF2-40B4-BE49-F238E27FC236}">
                      <a16:creationId xmlns:a16="http://schemas.microsoft.com/office/drawing/2014/main" id="{AB7F3A79-0EB5-4735-9539-9C661047F387}"/>
                    </a:ext>
                  </a:extLst>
                </p:cNvPr>
                <p:cNvSpPr txBox="1"/>
                <p:nvPr/>
              </p:nvSpPr>
              <p:spPr>
                <a:xfrm>
                  <a:off x="8100922" y="4036793"/>
                  <a:ext cx="1374509" cy="462947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88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400" b="1" i="1" smtClean="0">
                                <a:solidFill>
                                  <a:srgbClr val="88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1" i="1" smtClean="0">
                                <a:solidFill>
                                  <a:srgbClr val="88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num>
                          <m:den>
                            <m:r>
                              <a:rPr lang="fr-FR" sz="1400" b="1" i="0" smtClean="0">
                                <a:solidFill>
                                  <a:srgbClr val="880000"/>
                                </a:solidFill>
                                <a:latin typeface="Cambria Math" panose="02040503050406030204" pitchFamily="18" charset="0"/>
                              </a:rPr>
                              <m:t>𝚫</m:t>
                            </m:r>
                            <m:r>
                              <a:rPr lang="fr-FR" sz="1400" b="1" i="1" smtClean="0">
                                <a:solidFill>
                                  <a:srgbClr val="88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den>
                        </m:f>
                        <m:r>
                          <a:rPr lang="fr-FR" sz="1400" b="1" i="1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400" b="1" i="1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sz="1400" b="1" i="1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fr-FR" sz="1400" b="1" i="1" smtClean="0">
                                <a:solidFill>
                                  <a:srgbClr val="88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1" i="1" smtClean="0">
                                <a:solidFill>
                                  <a:srgbClr val="88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fr-FR" sz="1400" b="1" i="1" smtClean="0">
                                <a:solidFill>
                                  <a:srgbClr val="88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sup>
                        </m:sSup>
                      </m:oMath>
                    </m:oMathPara>
                  </a14:m>
                  <a:endParaRPr lang="fr-FR" sz="1400" b="1" dirty="0">
                    <a:solidFill>
                      <a:srgbClr val="880000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ZoneTexte 20">
                  <a:extLst>
                    <a:ext uri="{FF2B5EF4-FFF2-40B4-BE49-F238E27FC236}">
                      <a16:creationId xmlns:a16="http://schemas.microsoft.com/office/drawing/2014/main" id="{AB7F3A79-0EB5-4735-9539-9C661047F3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0922" y="4036793"/>
                  <a:ext cx="1374509" cy="46294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9050">
                  <a:solidFill>
                    <a:srgbClr val="88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3262E872-F256-4FF7-A6C0-C295BC3DAA06}"/>
              </a:ext>
            </a:extLst>
          </p:cNvPr>
          <p:cNvSpPr txBox="1"/>
          <p:nvPr/>
        </p:nvSpPr>
        <p:spPr bwMode="auto">
          <a:xfrm>
            <a:off x="2892246" y="5876808"/>
            <a:ext cx="1420165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rgbClr val="93764A"/>
                </a:solidFill>
              </a:rPr>
              <a:t>Purification Trap </a:t>
            </a:r>
            <a:r>
              <a:rPr lang="en-GB" sz="1400" dirty="0">
                <a:solidFill>
                  <a:srgbClr val="93764A"/>
                </a:solidFill>
              </a:rPr>
              <a:t>(64mm Ø)</a:t>
            </a:r>
            <a:endParaRPr dirty="0">
              <a:solidFill>
                <a:srgbClr val="93764A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612CF9D-F4AA-4DB6-B56D-13ED876F5300}"/>
              </a:ext>
            </a:extLst>
          </p:cNvPr>
          <p:cNvSpPr txBox="1"/>
          <p:nvPr/>
        </p:nvSpPr>
        <p:spPr>
          <a:xfrm>
            <a:off x="150972" y="3657619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Buffer-Gas Cooling in PIPERADE</a:t>
            </a:r>
          </a:p>
        </p:txBody>
      </p:sp>
    </p:spTree>
    <p:extLst>
      <p:ext uri="{BB962C8B-B14F-4D97-AF65-F5344CB8AC3E}">
        <p14:creationId xmlns:p14="http://schemas.microsoft.com/office/powerpoint/2010/main" val="227954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/>
      <p:bldP spid="45" grpId="0" animBg="1"/>
      <p:bldP spid="46" grpId="0"/>
      <p:bldP spid="4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Sandwich PI-ICR">
            <a:extLst>
              <a:ext uri="{FF2B5EF4-FFF2-40B4-BE49-F238E27FC236}">
                <a16:creationId xmlns:a16="http://schemas.microsoft.com/office/drawing/2014/main" id="{D15FE6E9-1D80-4884-BF39-9752D7EFDEF9}"/>
              </a:ext>
            </a:extLst>
          </p:cNvPr>
          <p:cNvGrpSpPr/>
          <p:nvPr/>
        </p:nvGrpSpPr>
        <p:grpSpPr>
          <a:xfrm>
            <a:off x="101600" y="4895271"/>
            <a:ext cx="9614927" cy="1383348"/>
            <a:chOff x="2750669" y="319761"/>
            <a:chExt cx="9983229" cy="1436337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245A1114-385C-457C-AAAC-8A93AB700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902" y="319761"/>
              <a:ext cx="3324498" cy="14345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93F5D3F4-3D8E-4A4B-9B4E-E0AB304DB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669" y="321577"/>
              <a:ext cx="3324498" cy="14345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B3C72280-89DE-4956-ADFF-B6723ED7E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9400" y="321577"/>
              <a:ext cx="3324498" cy="14345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27">
                  <a:extLst>
                    <a:ext uri="{FF2B5EF4-FFF2-40B4-BE49-F238E27FC236}">
                      <a16:creationId xmlns:a16="http://schemas.microsoft.com/office/drawing/2014/main" id="{108FAF3A-AB6D-40E7-97F7-B00420327CFA}"/>
                    </a:ext>
                  </a:extLst>
                </p:cNvPr>
                <p:cNvSpPr txBox="1"/>
                <p:nvPr/>
              </p:nvSpPr>
              <p:spPr>
                <a:xfrm>
                  <a:off x="2909473" y="383086"/>
                  <a:ext cx="778809" cy="424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4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39</m:t>
                            </m:r>
                          </m:sup>
                          <m:e>
                            <m:sSup>
                              <m:sSup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fr-FR" sz="2400" dirty="0">
                    <a:latin typeface="Broadway" panose="04040905080B02020502" pitchFamily="82" charset="0"/>
                  </a:endParaRPr>
                </a:p>
              </p:txBody>
            </p:sp>
          </mc:Choice>
          <mc:Fallback xmlns="">
            <p:sp>
              <p:nvSpPr>
                <p:cNvPr id="45" name="ZoneTexte 27">
                  <a:extLst>
                    <a:ext uri="{FF2B5EF4-FFF2-40B4-BE49-F238E27FC236}">
                      <a16:creationId xmlns:a16="http://schemas.microsoft.com/office/drawing/2014/main" id="{108FAF3A-AB6D-40E7-97F7-B00420327C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9473" y="383086"/>
                  <a:ext cx="778809" cy="42462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ZoneTexte 28">
                  <a:extLst>
                    <a:ext uri="{FF2B5EF4-FFF2-40B4-BE49-F238E27FC236}">
                      <a16:creationId xmlns:a16="http://schemas.microsoft.com/office/drawing/2014/main" id="{B36A2801-657E-4FB8-B531-21ED69395D9A}"/>
                    </a:ext>
                  </a:extLst>
                </p:cNvPr>
                <p:cNvSpPr txBox="1"/>
                <p:nvPr/>
              </p:nvSpPr>
              <p:spPr>
                <a:xfrm>
                  <a:off x="9581619" y="383086"/>
                  <a:ext cx="778809" cy="4246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4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39</m:t>
                            </m:r>
                          </m:sup>
                          <m:e>
                            <m:sSup>
                              <m:sSup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fr-FR" sz="2400" dirty="0">
                    <a:latin typeface="Broadway" panose="04040905080B02020502" pitchFamily="82" charset="0"/>
                  </a:endParaRPr>
                </a:p>
              </p:txBody>
            </p:sp>
          </mc:Choice>
          <mc:Fallback xmlns="">
            <p:sp>
              <p:nvSpPr>
                <p:cNvPr id="46" name="ZoneTexte 28">
                  <a:extLst>
                    <a:ext uri="{FF2B5EF4-FFF2-40B4-BE49-F238E27FC236}">
                      <a16:creationId xmlns:a16="http://schemas.microsoft.com/office/drawing/2014/main" id="{B36A2801-657E-4FB8-B531-21ED69395D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1619" y="383086"/>
                  <a:ext cx="778809" cy="42462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ZoneTexte 29">
                  <a:extLst>
                    <a:ext uri="{FF2B5EF4-FFF2-40B4-BE49-F238E27FC236}">
                      <a16:creationId xmlns:a16="http://schemas.microsoft.com/office/drawing/2014/main" id="{4A53E797-5BC3-4208-9344-0AE717FC6006}"/>
                    </a:ext>
                  </a:extLst>
                </p:cNvPr>
                <p:cNvSpPr txBox="1"/>
                <p:nvPr/>
              </p:nvSpPr>
              <p:spPr>
                <a:xfrm>
                  <a:off x="6257121" y="383086"/>
                  <a:ext cx="785466" cy="4218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4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41</m:t>
                            </m:r>
                          </m:sup>
                          <m:e>
                            <m:sSup>
                              <m:sSup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fr-FR" sz="2400" dirty="0">
                    <a:latin typeface="Broadway" panose="04040905080B02020502" pitchFamily="82" charset="0"/>
                  </a:endParaRPr>
                </a:p>
              </p:txBody>
            </p:sp>
          </mc:Choice>
          <mc:Fallback xmlns="">
            <p:sp>
              <p:nvSpPr>
                <p:cNvPr id="47" name="ZoneTexte 29">
                  <a:extLst>
                    <a:ext uri="{FF2B5EF4-FFF2-40B4-BE49-F238E27FC236}">
                      <a16:creationId xmlns:a16="http://schemas.microsoft.com/office/drawing/2014/main" id="{4A53E797-5BC3-4208-9344-0AE717FC60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121" y="383086"/>
                  <a:ext cx="785466" cy="42182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Sandwich ToF-ICR">
            <a:extLst>
              <a:ext uri="{FF2B5EF4-FFF2-40B4-BE49-F238E27FC236}">
                <a16:creationId xmlns:a16="http://schemas.microsoft.com/office/drawing/2014/main" id="{26E75DED-2CDA-4898-B5BC-16739B91F695}"/>
              </a:ext>
            </a:extLst>
          </p:cNvPr>
          <p:cNvGrpSpPr/>
          <p:nvPr/>
        </p:nvGrpSpPr>
        <p:grpSpPr>
          <a:xfrm>
            <a:off x="71388" y="4803339"/>
            <a:ext cx="9483138" cy="1595703"/>
            <a:chOff x="71388" y="4803339"/>
            <a:chExt cx="9483138" cy="1595703"/>
          </a:xfrm>
        </p:grpSpPr>
        <p:pic>
          <p:nvPicPr>
            <p:cNvPr id="26" name="Image 24">
              <a:extLst>
                <a:ext uri="{FF2B5EF4-FFF2-40B4-BE49-F238E27FC236}">
                  <a16:creationId xmlns:a16="http://schemas.microsoft.com/office/drawing/2014/main" id="{9F711A9A-1DA2-4569-973C-666C79C41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8"/>
            <a:stretch/>
          </p:blipFill>
          <p:spPr>
            <a:xfrm>
              <a:off x="6475540" y="4803339"/>
              <a:ext cx="3078986" cy="1595324"/>
            </a:xfrm>
            <a:prstGeom prst="rect">
              <a:avLst/>
            </a:prstGeom>
          </p:spPr>
        </p:pic>
        <p:pic>
          <p:nvPicPr>
            <p:cNvPr id="27" name="Image 25">
              <a:extLst>
                <a:ext uri="{FF2B5EF4-FFF2-40B4-BE49-F238E27FC236}">
                  <a16:creationId xmlns:a16="http://schemas.microsoft.com/office/drawing/2014/main" id="{D395E680-64C0-4F96-9562-F5D354DA7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79428" y="4803718"/>
              <a:ext cx="3124177" cy="1595324"/>
            </a:xfrm>
            <a:prstGeom prst="rect">
              <a:avLst/>
            </a:prstGeom>
          </p:spPr>
        </p:pic>
        <p:pic>
          <p:nvPicPr>
            <p:cNvPr id="28" name="Image 26">
              <a:extLst>
                <a:ext uri="{FF2B5EF4-FFF2-40B4-BE49-F238E27FC236}">
                  <a16:creationId xmlns:a16="http://schemas.microsoft.com/office/drawing/2014/main" id="{46DF5E03-15A3-4817-A122-EFA137506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522"/>
            <a:stretch/>
          </p:blipFill>
          <p:spPr>
            <a:xfrm>
              <a:off x="71388" y="4803339"/>
              <a:ext cx="3200779" cy="15906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ZoneTexte 27">
                  <a:extLst>
                    <a:ext uri="{FF2B5EF4-FFF2-40B4-BE49-F238E27FC236}">
                      <a16:creationId xmlns:a16="http://schemas.microsoft.com/office/drawing/2014/main" id="{8A0E46E9-85DA-4C39-816A-844CB0FE6417}"/>
                    </a:ext>
                  </a:extLst>
                </p:cNvPr>
                <p:cNvSpPr txBox="1"/>
                <p:nvPr/>
              </p:nvSpPr>
              <p:spPr>
                <a:xfrm>
                  <a:off x="2471410" y="5722890"/>
                  <a:ext cx="756489" cy="4089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4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39</m:t>
                            </m:r>
                          </m:sup>
                          <m:e>
                            <m:sSup>
                              <m:sSup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fr-FR" sz="2400" dirty="0">
                    <a:latin typeface="Broadway" panose="04040905080B02020502" pitchFamily="82" charset="0"/>
                  </a:endParaRPr>
                </a:p>
              </p:txBody>
            </p:sp>
          </mc:Choice>
          <mc:Fallback xmlns="">
            <p:sp>
              <p:nvSpPr>
                <p:cNvPr id="29" name="ZoneTexte 27">
                  <a:extLst>
                    <a:ext uri="{FF2B5EF4-FFF2-40B4-BE49-F238E27FC236}">
                      <a16:creationId xmlns:a16="http://schemas.microsoft.com/office/drawing/2014/main" id="{8A0E46E9-85DA-4C39-816A-844CB0FE64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1410" y="5722890"/>
                  <a:ext cx="756489" cy="40895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ZoneTexte 28">
                  <a:extLst>
                    <a:ext uri="{FF2B5EF4-FFF2-40B4-BE49-F238E27FC236}">
                      <a16:creationId xmlns:a16="http://schemas.microsoft.com/office/drawing/2014/main" id="{5C784850-7802-4BE1-8261-0FDCA1BA568A}"/>
                    </a:ext>
                  </a:extLst>
                </p:cNvPr>
                <p:cNvSpPr txBox="1"/>
                <p:nvPr/>
              </p:nvSpPr>
              <p:spPr>
                <a:xfrm>
                  <a:off x="8776657" y="5722890"/>
                  <a:ext cx="756489" cy="4089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4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39</m:t>
                            </m:r>
                          </m:sup>
                          <m:e>
                            <m:sSup>
                              <m:sSup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fr-FR" sz="2400" dirty="0">
                    <a:latin typeface="Broadway" panose="04040905080B02020502" pitchFamily="82" charset="0"/>
                  </a:endParaRPr>
                </a:p>
              </p:txBody>
            </p:sp>
          </mc:Choice>
          <mc:Fallback xmlns="">
            <p:sp>
              <p:nvSpPr>
                <p:cNvPr id="30" name="ZoneTexte 28">
                  <a:extLst>
                    <a:ext uri="{FF2B5EF4-FFF2-40B4-BE49-F238E27FC236}">
                      <a16:creationId xmlns:a16="http://schemas.microsoft.com/office/drawing/2014/main" id="{5C784850-7802-4BE1-8261-0FDCA1BA56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6657" y="5722890"/>
                  <a:ext cx="756489" cy="40895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Texte 29">
                  <a:extLst>
                    <a:ext uri="{FF2B5EF4-FFF2-40B4-BE49-F238E27FC236}">
                      <a16:creationId xmlns:a16="http://schemas.microsoft.com/office/drawing/2014/main" id="{FAD65522-BDFB-43EC-8D69-5FD46CADEB2E}"/>
                    </a:ext>
                  </a:extLst>
                </p:cNvPr>
                <p:cNvSpPr txBox="1"/>
                <p:nvPr/>
              </p:nvSpPr>
              <p:spPr>
                <a:xfrm>
                  <a:off x="5622087" y="5725583"/>
                  <a:ext cx="762901" cy="4062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fr-FR" sz="24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41</m:t>
                            </m:r>
                          </m:sup>
                          <m:e>
                            <m:sSup>
                              <m:sSup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sPre>
                      </m:oMath>
                    </m:oMathPara>
                  </a14:m>
                  <a:endParaRPr lang="fr-FR" sz="2400" dirty="0">
                    <a:latin typeface="Broadway" panose="04040905080B02020502" pitchFamily="82" charset="0"/>
                  </a:endParaRPr>
                </a:p>
              </p:txBody>
            </p:sp>
          </mc:Choice>
          <mc:Fallback xmlns="">
            <p:sp>
              <p:nvSpPr>
                <p:cNvPr id="31" name="ZoneTexte 29">
                  <a:extLst>
                    <a:ext uri="{FF2B5EF4-FFF2-40B4-BE49-F238E27FC236}">
                      <a16:creationId xmlns:a16="http://schemas.microsoft.com/office/drawing/2014/main" id="{FAD65522-BDFB-43EC-8D69-5FD46CADEB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2087" y="5725583"/>
                  <a:ext cx="762901" cy="4062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ToF-ICR">
            <a:extLst>
              <a:ext uri="{FF2B5EF4-FFF2-40B4-BE49-F238E27FC236}">
                <a16:creationId xmlns:a16="http://schemas.microsoft.com/office/drawing/2014/main" id="{6AADB213-6394-4D5F-8D14-06928264A155}"/>
              </a:ext>
            </a:extLst>
          </p:cNvPr>
          <p:cNvGrpSpPr/>
          <p:nvPr/>
        </p:nvGrpSpPr>
        <p:grpSpPr>
          <a:xfrm>
            <a:off x="564350" y="969564"/>
            <a:ext cx="4595325" cy="2775785"/>
            <a:chOff x="564350" y="969564"/>
            <a:chExt cx="4595325" cy="2775785"/>
          </a:xfrm>
        </p:grpSpPr>
        <p:pic>
          <p:nvPicPr>
            <p:cNvPr id="23" name="ToF-ICR graph">
              <a:extLst>
                <a:ext uri="{FF2B5EF4-FFF2-40B4-BE49-F238E27FC236}">
                  <a16:creationId xmlns:a16="http://schemas.microsoft.com/office/drawing/2014/main" id="{F2979D9B-553D-42C7-969E-506F66DFA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8" t="8987" r="13706"/>
            <a:stretch/>
          </p:blipFill>
          <p:spPr>
            <a:xfrm>
              <a:off x="792820" y="1255437"/>
              <a:ext cx="4366855" cy="2489912"/>
            </a:xfrm>
            <a:prstGeom prst="rect">
              <a:avLst/>
            </a:prstGeom>
            <a:ln w="19050">
              <a:solidFill>
                <a:srgbClr val="009696"/>
              </a:solidFill>
            </a:ln>
          </p:spPr>
        </p:pic>
        <p:sp>
          <p:nvSpPr>
            <p:cNvPr id="4" name="TextBox 20">
              <a:extLst>
                <a:ext uri="{FF2B5EF4-FFF2-40B4-BE49-F238E27FC236}">
                  <a16:creationId xmlns:a16="http://schemas.microsoft.com/office/drawing/2014/main" id="{E396728F-8AF1-41C8-B19D-33D43C91CE63}"/>
                </a:ext>
              </a:extLst>
            </p:cNvPr>
            <p:cNvSpPr txBox="1"/>
            <p:nvPr/>
          </p:nvSpPr>
          <p:spPr>
            <a:xfrm>
              <a:off x="564350" y="969564"/>
              <a:ext cx="1470272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969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9696"/>
                  </a:solidFill>
                  <a:latin typeface="Arial" panose="020B0604020202020204" pitchFamily="34" charset="0"/>
                </a:rPr>
                <a:t>ToF-ICR</a:t>
              </a:r>
            </a:p>
          </p:txBody>
        </p: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9A71E4A6-5255-47BF-855F-EE862C3D2B77}"/>
              </a:ext>
            </a:extLst>
          </p:cNvPr>
          <p:cNvSpPr txBox="1"/>
          <p:nvPr/>
        </p:nvSpPr>
        <p:spPr>
          <a:xfrm>
            <a:off x="101600" y="88815"/>
            <a:ext cx="82655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880000"/>
                </a:solidFill>
                <a:latin typeface="Calibri" panose="020F0502020204030204" pitchFamily="34" charset="0"/>
              </a:rPr>
              <a:t>Mass measurements with PIPERADE</a:t>
            </a:r>
          </a:p>
        </p:txBody>
      </p:sp>
      <p:cxnSp>
        <p:nvCxnSpPr>
          <p:cNvPr id="6" name="Connector: Curved 10">
            <a:extLst>
              <a:ext uri="{FF2B5EF4-FFF2-40B4-BE49-F238E27FC236}">
                <a16:creationId xmlns:a16="http://schemas.microsoft.com/office/drawing/2014/main" id="{A9E5E1D6-6FB6-4CCF-9663-7C724D043E8E}"/>
              </a:ext>
            </a:extLst>
          </p:cNvPr>
          <p:cNvCxnSpPr>
            <a:cxnSpLocks/>
            <a:stCxn id="23" idx="3"/>
            <a:endCxn id="5" idx="0"/>
          </p:cNvCxnSpPr>
          <p:nvPr/>
        </p:nvCxnSpPr>
        <p:spPr>
          <a:xfrm>
            <a:off x="5159675" y="2500393"/>
            <a:ext cx="1097447" cy="875710"/>
          </a:xfrm>
          <a:prstGeom prst="curvedConnector2">
            <a:avLst/>
          </a:prstGeom>
          <a:ln w="63500">
            <a:solidFill>
              <a:srgbClr val="0096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29">
            <a:extLst>
              <a:ext uri="{FF2B5EF4-FFF2-40B4-BE49-F238E27FC236}">
                <a16:creationId xmlns:a16="http://schemas.microsoft.com/office/drawing/2014/main" id="{D38681C9-1D60-4490-B0FD-A083CFF0E53D}"/>
              </a:ext>
            </a:extLst>
          </p:cNvPr>
          <p:cNvGrpSpPr/>
          <p:nvPr/>
        </p:nvGrpSpPr>
        <p:grpSpPr>
          <a:xfrm>
            <a:off x="8528290" y="1224670"/>
            <a:ext cx="3242739" cy="2775532"/>
            <a:chOff x="5340852" y="1799843"/>
            <a:chExt cx="5246727" cy="4368319"/>
          </a:xfrm>
        </p:grpSpPr>
        <p:pic>
          <p:nvPicPr>
            <p:cNvPr id="8" name="Espace réservé du contenu 5">
              <a:extLst>
                <a:ext uri="{FF2B5EF4-FFF2-40B4-BE49-F238E27FC236}">
                  <a16:creationId xmlns:a16="http://schemas.microsoft.com/office/drawing/2014/main" id="{DE70F9E8-5AA2-402E-847C-AD32C64368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30" t="-5799" r="-1619" b="1"/>
            <a:stretch/>
          </p:blipFill>
          <p:spPr>
            <a:xfrm>
              <a:off x="5340852" y="1799843"/>
              <a:ext cx="5246727" cy="4368319"/>
            </a:xfrm>
            <a:prstGeom prst="rect">
              <a:avLst/>
            </a:prstGeom>
            <a:ln w="19050">
              <a:solidFill>
                <a:srgbClr val="F8D806"/>
              </a:solidFill>
            </a:ln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1CCA28AF-0937-45AA-99E0-19514E7E2C7F}"/>
                </a:ext>
              </a:extLst>
            </p:cNvPr>
            <p:cNvSpPr/>
            <p:nvPr/>
          </p:nvSpPr>
          <p:spPr>
            <a:xfrm>
              <a:off x="7335767" y="2949939"/>
              <a:ext cx="480060" cy="46482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77D194A-E0F8-4DE8-BF58-28DAF13C79CB}"/>
                </a:ext>
              </a:extLst>
            </p:cNvPr>
            <p:cNvSpPr/>
            <p:nvPr/>
          </p:nvSpPr>
          <p:spPr>
            <a:xfrm>
              <a:off x="8321982" y="3493745"/>
              <a:ext cx="644144" cy="603588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EB104A8C-6D0C-4260-B61F-B69875CD9A25}"/>
                </a:ext>
              </a:extLst>
            </p:cNvPr>
            <p:cNvSpPr/>
            <p:nvPr/>
          </p:nvSpPr>
          <p:spPr>
            <a:xfrm>
              <a:off x="6063474" y="3085272"/>
              <a:ext cx="747715" cy="710267"/>
            </a:xfrm>
            <a:prstGeom prst="ellipse">
              <a:avLst/>
            </a:prstGeom>
            <a:noFill/>
            <a:ln w="38100"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C3196C27-B98C-47CF-8ED6-CB2AD930FE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88429" y="3171679"/>
              <a:ext cx="1156544" cy="275066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219CC1AF-60EB-4785-9CCA-53E1B1AC8C39}"/>
                </a:ext>
              </a:extLst>
            </p:cNvPr>
            <p:cNvCxnSpPr>
              <a:cxnSpLocks/>
            </p:cNvCxnSpPr>
            <p:nvPr/>
          </p:nvCxnSpPr>
          <p:spPr>
            <a:xfrm>
              <a:off x="7555570" y="3175768"/>
              <a:ext cx="1088485" cy="60119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061CBC04-A6FA-4BE3-9E48-2461FB9E05F6}"/>
                </a:ext>
              </a:extLst>
            </p:cNvPr>
            <p:cNvSpPr/>
            <p:nvPr/>
          </p:nvSpPr>
          <p:spPr>
            <a:xfrm rot="21442522">
              <a:off x="7111989" y="3290201"/>
              <a:ext cx="837803" cy="344320"/>
            </a:xfrm>
            <a:custGeom>
              <a:avLst/>
              <a:gdLst>
                <a:gd name="connsiteX0" fmla="*/ 116840 w 202403"/>
                <a:gd name="connsiteY0" fmla="*/ 421640 h 421640"/>
                <a:gd name="connsiteX1" fmla="*/ 198120 w 202403"/>
                <a:gd name="connsiteY1" fmla="*/ 177800 h 421640"/>
                <a:gd name="connsiteX2" fmla="*/ 0 w 202403"/>
                <a:gd name="connsiteY2" fmla="*/ 0 h 421640"/>
                <a:gd name="connsiteX0" fmla="*/ 116840 w 188335"/>
                <a:gd name="connsiteY0" fmla="*/ 421640 h 421640"/>
                <a:gd name="connsiteX1" fmla="*/ 182880 w 188335"/>
                <a:gd name="connsiteY1" fmla="*/ 142240 h 421640"/>
                <a:gd name="connsiteX2" fmla="*/ 0 w 188335"/>
                <a:gd name="connsiteY2" fmla="*/ 0 h 421640"/>
                <a:gd name="connsiteX0" fmla="*/ 116840 w 186485"/>
                <a:gd name="connsiteY0" fmla="*/ 421640 h 421640"/>
                <a:gd name="connsiteX1" fmla="*/ 182880 w 186485"/>
                <a:gd name="connsiteY1" fmla="*/ 142240 h 421640"/>
                <a:gd name="connsiteX2" fmla="*/ 0 w 186485"/>
                <a:gd name="connsiteY2" fmla="*/ 0 h 421640"/>
                <a:gd name="connsiteX0" fmla="*/ 116840 w 177286"/>
                <a:gd name="connsiteY0" fmla="*/ 421640 h 421640"/>
                <a:gd name="connsiteX1" fmla="*/ 172720 w 177286"/>
                <a:gd name="connsiteY1" fmla="*/ 162560 h 421640"/>
                <a:gd name="connsiteX2" fmla="*/ 0 w 177286"/>
                <a:gd name="connsiteY2" fmla="*/ 0 h 421640"/>
                <a:gd name="connsiteX0" fmla="*/ 116840 w 175338"/>
                <a:gd name="connsiteY0" fmla="*/ 421640 h 421640"/>
                <a:gd name="connsiteX1" fmla="*/ 172720 w 175338"/>
                <a:gd name="connsiteY1" fmla="*/ 162560 h 421640"/>
                <a:gd name="connsiteX2" fmla="*/ 0 w 175338"/>
                <a:gd name="connsiteY2" fmla="*/ 0 h 421640"/>
                <a:gd name="connsiteX0" fmla="*/ 116840 w 151366"/>
                <a:gd name="connsiteY0" fmla="*/ 421640 h 421640"/>
                <a:gd name="connsiteX1" fmla="*/ 140960 w 151366"/>
                <a:gd name="connsiteY1" fmla="*/ 179705 h 421640"/>
                <a:gd name="connsiteX2" fmla="*/ 0 w 151366"/>
                <a:gd name="connsiteY2" fmla="*/ 0 h 421640"/>
                <a:gd name="connsiteX0" fmla="*/ 116840 w 149982"/>
                <a:gd name="connsiteY0" fmla="*/ 421640 h 421640"/>
                <a:gd name="connsiteX1" fmla="*/ 140960 w 149982"/>
                <a:gd name="connsiteY1" fmla="*/ 179705 h 421640"/>
                <a:gd name="connsiteX2" fmla="*/ 0 w 149982"/>
                <a:gd name="connsiteY2" fmla="*/ 0 h 421640"/>
                <a:gd name="connsiteX0" fmla="*/ 0 w 90990"/>
                <a:gd name="connsiteY0" fmla="*/ 504767 h 504767"/>
                <a:gd name="connsiteX1" fmla="*/ 24120 w 90990"/>
                <a:gd name="connsiteY1" fmla="*/ 262832 h 504767"/>
                <a:gd name="connsiteX2" fmla="*/ 58144 w 90990"/>
                <a:gd name="connsiteY2" fmla="*/ 0 h 504767"/>
                <a:gd name="connsiteX0" fmla="*/ 0 w 804922"/>
                <a:gd name="connsiteY0" fmla="*/ 10861 h 359629"/>
                <a:gd name="connsiteX1" fmla="*/ 738052 w 804922"/>
                <a:gd name="connsiteY1" fmla="*/ 358374 h 359629"/>
                <a:gd name="connsiteX2" fmla="*/ 772076 w 804922"/>
                <a:gd name="connsiteY2" fmla="*/ 95542 h 359629"/>
                <a:gd name="connsiteX0" fmla="*/ 0 w 804922"/>
                <a:gd name="connsiteY0" fmla="*/ 0 h 350240"/>
                <a:gd name="connsiteX1" fmla="*/ 738052 w 804922"/>
                <a:gd name="connsiteY1" fmla="*/ 347513 h 350240"/>
                <a:gd name="connsiteX2" fmla="*/ 772076 w 804922"/>
                <a:gd name="connsiteY2" fmla="*/ 84681 h 350240"/>
                <a:gd name="connsiteX0" fmla="*/ 0 w 772076"/>
                <a:gd name="connsiteY0" fmla="*/ 0 h 350240"/>
                <a:gd name="connsiteX1" fmla="*/ 738052 w 772076"/>
                <a:gd name="connsiteY1" fmla="*/ 347513 h 350240"/>
                <a:gd name="connsiteX2" fmla="*/ 772076 w 772076"/>
                <a:gd name="connsiteY2" fmla="*/ 84681 h 350240"/>
                <a:gd name="connsiteX0" fmla="*/ 0 w 842069"/>
                <a:gd name="connsiteY0" fmla="*/ 0 h 350240"/>
                <a:gd name="connsiteX1" fmla="*/ 738052 w 842069"/>
                <a:gd name="connsiteY1" fmla="*/ 347513 h 350240"/>
                <a:gd name="connsiteX2" fmla="*/ 842069 w 842069"/>
                <a:gd name="connsiteY2" fmla="*/ 160251 h 350240"/>
                <a:gd name="connsiteX0" fmla="*/ 0 w 842069"/>
                <a:gd name="connsiteY0" fmla="*/ 0 h 320432"/>
                <a:gd name="connsiteX1" fmla="*/ 430082 w 842069"/>
                <a:gd name="connsiteY1" fmla="*/ 317285 h 320432"/>
                <a:gd name="connsiteX2" fmla="*/ 842069 w 842069"/>
                <a:gd name="connsiteY2" fmla="*/ 160251 h 320432"/>
                <a:gd name="connsiteX0" fmla="*/ 0 w 842069"/>
                <a:gd name="connsiteY0" fmla="*/ 0 h 320432"/>
                <a:gd name="connsiteX1" fmla="*/ 430082 w 842069"/>
                <a:gd name="connsiteY1" fmla="*/ 317285 h 320432"/>
                <a:gd name="connsiteX2" fmla="*/ 842069 w 842069"/>
                <a:gd name="connsiteY2" fmla="*/ 160251 h 320432"/>
                <a:gd name="connsiteX0" fmla="*/ 0 w 842069"/>
                <a:gd name="connsiteY0" fmla="*/ 0 h 317358"/>
                <a:gd name="connsiteX1" fmla="*/ 430082 w 842069"/>
                <a:gd name="connsiteY1" fmla="*/ 317285 h 317358"/>
                <a:gd name="connsiteX2" fmla="*/ 842069 w 842069"/>
                <a:gd name="connsiteY2" fmla="*/ 160251 h 317358"/>
                <a:gd name="connsiteX0" fmla="*/ 0 w 842069"/>
                <a:gd name="connsiteY0" fmla="*/ 0 h 263915"/>
                <a:gd name="connsiteX1" fmla="*/ 415966 w 842069"/>
                <a:gd name="connsiteY1" fmla="*/ 244895 h 263915"/>
                <a:gd name="connsiteX2" fmla="*/ 842069 w 842069"/>
                <a:gd name="connsiteY2" fmla="*/ 160251 h 263915"/>
                <a:gd name="connsiteX0" fmla="*/ 0 w 842069"/>
                <a:gd name="connsiteY0" fmla="*/ 0 h 267602"/>
                <a:gd name="connsiteX1" fmla="*/ 415966 w 842069"/>
                <a:gd name="connsiteY1" fmla="*/ 244895 h 267602"/>
                <a:gd name="connsiteX2" fmla="*/ 842069 w 842069"/>
                <a:gd name="connsiteY2" fmla="*/ 160251 h 267602"/>
                <a:gd name="connsiteX0" fmla="*/ 0 w 842069"/>
                <a:gd name="connsiteY0" fmla="*/ 0 h 306964"/>
                <a:gd name="connsiteX1" fmla="*/ 400087 w 842069"/>
                <a:gd name="connsiteY1" fmla="*/ 302045 h 306964"/>
                <a:gd name="connsiteX2" fmla="*/ 842069 w 842069"/>
                <a:gd name="connsiteY2" fmla="*/ 160251 h 306964"/>
                <a:gd name="connsiteX0" fmla="*/ 0 w 842069"/>
                <a:gd name="connsiteY0" fmla="*/ 0 h 306964"/>
                <a:gd name="connsiteX1" fmla="*/ 400087 w 842069"/>
                <a:gd name="connsiteY1" fmla="*/ 302045 h 306964"/>
                <a:gd name="connsiteX2" fmla="*/ 842069 w 842069"/>
                <a:gd name="connsiteY2" fmla="*/ 160251 h 306964"/>
                <a:gd name="connsiteX0" fmla="*/ 0 w 842069"/>
                <a:gd name="connsiteY0" fmla="*/ 0 h 318674"/>
                <a:gd name="connsiteX1" fmla="*/ 385971 w 842069"/>
                <a:gd name="connsiteY1" fmla="*/ 315380 h 318674"/>
                <a:gd name="connsiteX2" fmla="*/ 842069 w 842069"/>
                <a:gd name="connsiteY2" fmla="*/ 160251 h 318674"/>
                <a:gd name="connsiteX0" fmla="*/ 0 w 842069"/>
                <a:gd name="connsiteY0" fmla="*/ 0 h 160251"/>
                <a:gd name="connsiteX1" fmla="*/ 842069 w 842069"/>
                <a:gd name="connsiteY1" fmla="*/ 160251 h 160251"/>
                <a:gd name="connsiteX0" fmla="*/ 0 w 842069"/>
                <a:gd name="connsiteY0" fmla="*/ 0 h 183364"/>
                <a:gd name="connsiteX1" fmla="*/ 842069 w 842069"/>
                <a:gd name="connsiteY1" fmla="*/ 160251 h 183364"/>
                <a:gd name="connsiteX0" fmla="*/ 0 w 842069"/>
                <a:gd name="connsiteY0" fmla="*/ 0 h 328677"/>
                <a:gd name="connsiteX1" fmla="*/ 842069 w 842069"/>
                <a:gd name="connsiteY1" fmla="*/ 160251 h 328677"/>
                <a:gd name="connsiteX0" fmla="*/ 0 w 842069"/>
                <a:gd name="connsiteY0" fmla="*/ 0 h 359925"/>
                <a:gd name="connsiteX1" fmla="*/ 842069 w 842069"/>
                <a:gd name="connsiteY1" fmla="*/ 160251 h 359925"/>
                <a:gd name="connsiteX0" fmla="*/ 0 w 833247"/>
                <a:gd name="connsiteY0" fmla="*/ 0 h 344320"/>
                <a:gd name="connsiteX1" fmla="*/ 833247 w 833247"/>
                <a:gd name="connsiteY1" fmla="*/ 133581 h 34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3247" h="344320">
                  <a:moveTo>
                    <a:pt x="0" y="0"/>
                  </a:moveTo>
                  <a:cubicBezTo>
                    <a:pt x="128950" y="430607"/>
                    <a:pt x="672537" y="436399"/>
                    <a:pt x="833247" y="133581"/>
                  </a:cubicBezTo>
                </a:path>
              </a:pathLst>
            </a:custGeom>
            <a:noFill/>
            <a:ln w="28575">
              <a:solidFill>
                <a:srgbClr val="88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7">
                  <a:extLst>
                    <a:ext uri="{FF2B5EF4-FFF2-40B4-BE49-F238E27FC236}">
                      <a16:creationId xmlns:a16="http://schemas.microsoft.com/office/drawing/2014/main" id="{EE82100C-7BA5-4798-9674-497AE8F241FB}"/>
                    </a:ext>
                  </a:extLst>
                </p:cNvPr>
                <p:cNvSpPr txBox="1"/>
                <p:nvPr/>
              </p:nvSpPr>
              <p:spPr>
                <a:xfrm>
                  <a:off x="7412800" y="3649754"/>
                  <a:ext cx="561265" cy="4359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88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0" smtClean="0">
                                <a:solidFill>
                                  <a:srgbClr val="880000"/>
                                </a:solidFill>
                                <a:latin typeface="Cambria Math" panose="02040503050406030204" pitchFamily="18" charset="0"/>
                              </a:rPr>
                              <m:t>𝚽</m:t>
                            </m:r>
                          </m:e>
                          <m:sub>
                            <m:r>
                              <a:rPr lang="fr-FR" b="1" i="1" smtClean="0">
                                <a:solidFill>
                                  <a:srgbClr val="88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fr-FR" b="1" dirty="0">
                    <a:solidFill>
                      <a:srgbClr val="C00000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ZoneTexte 17">
                  <a:extLst>
                    <a:ext uri="{FF2B5EF4-FFF2-40B4-BE49-F238E27FC236}">
                      <a16:creationId xmlns:a16="http://schemas.microsoft.com/office/drawing/2014/main" id="{EE82100C-7BA5-4798-9674-497AE8F241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800" y="3649754"/>
                  <a:ext cx="561265" cy="435960"/>
                </a:xfrm>
                <a:prstGeom prst="rect">
                  <a:avLst/>
                </a:prstGeom>
                <a:blipFill>
                  <a:blip r:embed="rId15"/>
                  <a:stretch>
                    <a:fillRect l="-14035" r="-1754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ZoneTexte 19">
              <a:extLst>
                <a:ext uri="{FF2B5EF4-FFF2-40B4-BE49-F238E27FC236}">
                  <a16:creationId xmlns:a16="http://schemas.microsoft.com/office/drawing/2014/main" id="{AEC65F02-B1F1-43FF-ABF9-D74FC46300C5}"/>
                </a:ext>
              </a:extLst>
            </p:cNvPr>
            <p:cNvSpPr txBox="1"/>
            <p:nvPr/>
          </p:nvSpPr>
          <p:spPr>
            <a:xfrm>
              <a:off x="5896008" y="3830495"/>
              <a:ext cx="1600798" cy="8234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CC0066"/>
                  </a:solidFill>
                  <a:latin typeface="Arial" panose="020B0604020202020204" pitchFamily="34" charset="0"/>
                </a:rPr>
                <a:t>Reduced</a:t>
              </a:r>
            </a:p>
            <a:p>
              <a:r>
                <a:rPr lang="en-GB" sz="1400" b="1" dirty="0">
                  <a:solidFill>
                    <a:srgbClr val="CC0066"/>
                  </a:solidFill>
                  <a:latin typeface="Arial" panose="020B0604020202020204" pitchFamily="34" charset="0"/>
                </a:rPr>
                <a:t>cyclotron</a:t>
              </a:r>
            </a:p>
          </p:txBody>
        </p:sp>
        <p:sp>
          <p:nvSpPr>
            <p:cNvPr id="17" name="ZoneTexte 21">
              <a:extLst>
                <a:ext uri="{FF2B5EF4-FFF2-40B4-BE49-F238E27FC236}">
                  <a16:creationId xmlns:a16="http://schemas.microsoft.com/office/drawing/2014/main" id="{7CBFBB16-3BDD-4979-91BF-9EA599E2C7BC}"/>
                </a:ext>
              </a:extLst>
            </p:cNvPr>
            <p:cNvSpPr txBox="1"/>
            <p:nvPr/>
          </p:nvSpPr>
          <p:spPr>
            <a:xfrm>
              <a:off x="8008541" y="4117018"/>
              <a:ext cx="1777167" cy="4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B050"/>
                  </a:solidFill>
                  <a:latin typeface="Arial" panose="020B0604020202020204" pitchFamily="34" charset="0"/>
                </a:rPr>
                <a:t>Magnetron</a:t>
              </a:r>
              <a:endParaRPr lang="en-GB" sz="1600" b="1" dirty="0">
                <a:solidFill>
                  <a:srgbClr val="00B05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ZoneTexte 22">
              <a:extLst>
                <a:ext uri="{FF2B5EF4-FFF2-40B4-BE49-F238E27FC236}">
                  <a16:creationId xmlns:a16="http://schemas.microsoft.com/office/drawing/2014/main" id="{86B671F7-C16C-4E7A-BE3F-CBE3C83A0629}"/>
                </a:ext>
              </a:extLst>
            </p:cNvPr>
            <p:cNvSpPr txBox="1"/>
            <p:nvPr/>
          </p:nvSpPr>
          <p:spPr>
            <a:xfrm>
              <a:off x="7054676" y="2483078"/>
              <a:ext cx="1216939" cy="4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>
                  <a:latin typeface="Arial" panose="020B0604020202020204" pitchFamily="34" charset="0"/>
                </a:rPr>
                <a:t>Center</a:t>
              </a:r>
              <a:endParaRPr lang="en-GB" sz="16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Group 55">
            <a:extLst>
              <a:ext uri="{FF2B5EF4-FFF2-40B4-BE49-F238E27FC236}">
                <a16:creationId xmlns:a16="http://schemas.microsoft.com/office/drawing/2014/main" id="{921D3F02-3BC1-4B3F-8E69-91468DD6E39E}"/>
              </a:ext>
            </a:extLst>
          </p:cNvPr>
          <p:cNvGrpSpPr/>
          <p:nvPr/>
        </p:nvGrpSpPr>
        <p:grpSpPr>
          <a:xfrm>
            <a:off x="6056095" y="2282767"/>
            <a:ext cx="2472195" cy="1093336"/>
            <a:chOff x="6056095" y="1933496"/>
            <a:chExt cx="2472195" cy="1093336"/>
          </a:xfrm>
        </p:grpSpPr>
        <p:cxnSp>
          <p:nvCxnSpPr>
            <p:cNvPr id="21" name="Connector: Curved 43">
              <a:extLst>
                <a:ext uri="{FF2B5EF4-FFF2-40B4-BE49-F238E27FC236}">
                  <a16:creationId xmlns:a16="http://schemas.microsoft.com/office/drawing/2014/main" id="{631A2227-2E9C-437C-A1C7-60EF2C3E8DF9}"/>
                </a:ext>
              </a:extLst>
            </p:cNvPr>
            <p:cNvCxnSpPr>
              <a:cxnSpLocks/>
              <a:endCxn id="20" idx="3"/>
            </p:cNvCxnSpPr>
            <p:nvPr/>
          </p:nvCxnSpPr>
          <p:spPr>
            <a:xfrm rot="10800000" flipV="1">
              <a:off x="8072995" y="1933496"/>
              <a:ext cx="455295" cy="226302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rgbClr val="F8D8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Curved 47">
              <a:extLst>
                <a:ext uri="{FF2B5EF4-FFF2-40B4-BE49-F238E27FC236}">
                  <a16:creationId xmlns:a16="http://schemas.microsoft.com/office/drawing/2014/main" id="{DA7BCAA6-C0FC-4A2C-B500-6888305932A5}"/>
                </a:ext>
              </a:extLst>
            </p:cNvPr>
            <p:cNvCxnSpPr>
              <a:cxnSpLocks/>
              <a:stCxn id="20" idx="2"/>
              <a:endCxn id="5" idx="0"/>
            </p:cNvCxnSpPr>
            <p:nvPr/>
          </p:nvCxnSpPr>
          <p:spPr>
            <a:xfrm rot="5400000">
              <a:off x="6311956" y="2274242"/>
              <a:ext cx="697757" cy="807423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rgbClr val="F8D8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587D25D9-19D7-40E7-B9D3-E542B8B72F35}"/>
                    </a:ext>
                  </a:extLst>
                </p:cNvPr>
                <p:cNvSpPr/>
                <p:nvPr/>
              </p:nvSpPr>
              <p:spPr>
                <a:xfrm>
                  <a:off x="6056095" y="1990521"/>
                  <a:ext cx="2016899" cy="338554"/>
                </a:xfrm>
                <a:prstGeom prst="rect">
                  <a:avLst/>
                </a:prstGeom>
                <a:ln w="25400"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1" i="1" kern="0" smtClean="0">
                              <a:solidFill>
                                <a:srgbClr val="88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0" kern="0" smtClean="0">
                              <a:solidFill>
                                <a:srgbClr val="88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𝚽</m:t>
                          </m:r>
                        </m:e>
                        <m:sub>
                          <m:r>
                            <a:rPr lang="fi-FI" sz="1600" b="1" i="1" kern="0">
                              <a:solidFill>
                                <a:srgbClr val="88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16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1" i="1" kern="0" smtClean="0">
                              <a:solidFill>
                                <a:srgbClr val="88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i-FI" sz="1600" b="1" i="1" kern="0">
                              <a:solidFill>
                                <a:srgbClr val="88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sz="1600" b="1" i="1" kern="0" smtClean="0">
                              <a:solidFill>
                                <a:srgbClr val="88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fr-FR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sSub>
                        <m:sSubPr>
                          <m:ctrlPr>
                            <a:rPr lang="fr-F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fr-F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𝒂𝒄𝒄</m:t>
                          </m:r>
                        </m:sub>
                      </m:sSub>
                    </m:oMath>
                  </a14:m>
                  <a:r>
                    <a:rPr lang="fr-FR" sz="1600" b="1" i="1" kern="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- </a:t>
                  </a:r>
                  <a14:m>
                    <m:oMath xmlns:m="http://schemas.openxmlformats.org/officeDocument/2006/math">
                      <m:r>
                        <a:rPr lang="fr-F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fr-FR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a14:m>
                  <a:r>
                    <a:rPr lang="fr-FR" sz="1600" b="1" i="1" kern="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n</a:t>
                  </a: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587D25D9-19D7-40E7-B9D3-E542B8B72F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6095" y="1990521"/>
                  <a:ext cx="2016899" cy="33855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nu_c">
            <a:extLst>
              <a:ext uri="{FF2B5EF4-FFF2-40B4-BE49-F238E27FC236}">
                <a16:creationId xmlns:a16="http://schemas.microsoft.com/office/drawing/2014/main" id="{C3AA6899-AE57-4243-BD58-9363E6D3E718}"/>
              </a:ext>
            </a:extLst>
          </p:cNvPr>
          <p:cNvGrpSpPr/>
          <p:nvPr/>
        </p:nvGrpSpPr>
        <p:grpSpPr>
          <a:xfrm>
            <a:off x="2825496" y="1334877"/>
            <a:ext cx="446671" cy="2107972"/>
            <a:chOff x="2825496" y="1334877"/>
            <a:chExt cx="446671" cy="2107972"/>
          </a:xfrm>
        </p:grpSpPr>
        <p:cxnSp>
          <p:nvCxnSpPr>
            <p:cNvPr id="24" name="Straight Connector 6">
              <a:extLst>
                <a:ext uri="{FF2B5EF4-FFF2-40B4-BE49-F238E27FC236}">
                  <a16:creationId xmlns:a16="http://schemas.microsoft.com/office/drawing/2014/main" id="{9C68577E-8148-4DAE-86E6-220238DCF5E6}"/>
                </a:ext>
              </a:extLst>
            </p:cNvPr>
            <p:cNvCxnSpPr/>
            <p:nvPr/>
          </p:nvCxnSpPr>
          <p:spPr>
            <a:xfrm>
              <a:off x="2825496" y="1334877"/>
              <a:ext cx="0" cy="2107972"/>
            </a:xfrm>
            <a:prstGeom prst="line">
              <a:avLst/>
            </a:prstGeom>
            <a:ln w="31750">
              <a:solidFill>
                <a:srgbClr val="8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8">
                  <a:extLst>
                    <a:ext uri="{FF2B5EF4-FFF2-40B4-BE49-F238E27FC236}">
                      <a16:creationId xmlns:a16="http://schemas.microsoft.com/office/drawing/2014/main" id="{B9C6FF53-6D62-4795-9BA4-A3DFC7579ACC}"/>
                    </a:ext>
                  </a:extLst>
                </p:cNvPr>
                <p:cNvSpPr txBox="1"/>
                <p:nvPr/>
              </p:nvSpPr>
              <p:spPr>
                <a:xfrm>
                  <a:off x="2864516" y="1374825"/>
                  <a:ext cx="407651" cy="430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200" b="1" i="1" smtClean="0">
                                <a:solidFill>
                                  <a:srgbClr val="88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200" b="1" i="1">
                                <a:solidFill>
                                  <a:srgbClr val="88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𝝊</m:t>
                            </m:r>
                          </m:e>
                          <m:sub>
                            <m:r>
                              <a:rPr lang="fr-FR" sz="2200" b="1" i="1" smtClean="0">
                                <a:solidFill>
                                  <a:srgbClr val="88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en-GB" sz="2200" b="1" dirty="0">
                    <a:solidFill>
                      <a:srgbClr val="880000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8">
                  <a:extLst>
                    <a:ext uri="{FF2B5EF4-FFF2-40B4-BE49-F238E27FC236}">
                      <a16:creationId xmlns:a16="http://schemas.microsoft.com/office/drawing/2014/main" id="{B9C6FF53-6D62-4795-9BA4-A3DFC7579A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4516" y="1374825"/>
                  <a:ext cx="407651" cy="43088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Sandwich">
            <a:extLst>
              <a:ext uri="{FF2B5EF4-FFF2-40B4-BE49-F238E27FC236}">
                <a16:creationId xmlns:a16="http://schemas.microsoft.com/office/drawing/2014/main" id="{BB2A9518-D6BC-4B1B-BC24-3B691A0D2041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9522" t="9299" r="9156" b="11082"/>
          <a:stretch/>
        </p:blipFill>
        <p:spPr>
          <a:xfrm>
            <a:off x="9897096" y="5382737"/>
            <a:ext cx="588445" cy="4319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m41 formula">
                <a:extLst>
                  <a:ext uri="{FF2B5EF4-FFF2-40B4-BE49-F238E27FC236}">
                    <a16:creationId xmlns:a16="http://schemas.microsoft.com/office/drawing/2014/main" id="{413AD062-7E4F-48C8-9CA4-990A47179586}"/>
                  </a:ext>
                </a:extLst>
              </p:cNvPr>
              <p:cNvSpPr/>
              <p:nvPr/>
            </p:nvSpPr>
            <p:spPr>
              <a:xfrm>
                <a:off x="514905" y="3855430"/>
                <a:ext cx="4471874" cy="84042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9A44">
                    <a:alpha val="95686"/>
                  </a:srgbClr>
                </a:solidFill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Pre>
                            <m:sPre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41</m:t>
                              </m:r>
                            </m:sup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sPre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b="1" i="1" dirty="0" smtClean="0">
                                  <a:solidFill>
                                    <a:srgbClr val="009A4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1" i="1" dirty="0">
                                  <a:solidFill>
                                    <a:srgbClr val="009A4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fr-FR" sz="2000" b="1" i="1" dirty="0">
                                  <a:solidFill>
                                    <a:srgbClr val="009A44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lang="fr-FR" sz="2000" b="1" i="1" dirty="0">
                              <a:solidFill>
                                <a:srgbClr val="009A44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Pre>
                            <m:sPrePr>
                              <m:ctrlPr>
                                <a:rPr lang="fr-FR" sz="2000" b="1" i="1" smtClean="0">
                                  <a:solidFill>
                                    <a:srgbClr val="009A4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2000" b="1" i="1">
                                  <a:solidFill>
                                    <a:srgbClr val="009A44"/>
                                  </a:solidFill>
                                  <a:latin typeface="Cambria Math" panose="02040503050406030204" pitchFamily="18" charset="0"/>
                                </a:rPr>
                                <m:t>𝟑𝟗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FR" sz="2000" b="1" i="1">
                                      <a:solidFill>
                                        <a:srgbClr val="009A4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 b="1" i="1">
                                      <a:solidFill>
                                        <a:srgbClr val="009A44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fr-FR" sz="2000" b="1" i="1">
                                      <a:solidFill>
                                        <a:srgbClr val="009A44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sPre>
                          <m:r>
                            <a:rPr lang="fr-FR" sz="2000" b="1" i="1">
                              <a:solidFill>
                                <a:srgbClr val="009A44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fr-FR" sz="2000" b="1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fr-FR" sz="2000" b="1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lang="fr-FR" sz="2000" b="1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Pre>
                            <m:sPrePr>
                              <m:ctrlPr>
                                <a:rPr lang="fr-FR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𝟒𝟏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FR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fr-FR" sz="20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sPre>
                          <m:r>
                            <m:rPr>
                              <m:nor/>
                            </m:rPr>
                            <a:rPr lang="fr-FR" sz="2000" dirty="0" smtClean="0">
                              <a:solidFill>
                                <a:srgbClr val="C00000"/>
                              </a:solidFill>
                              <a:latin typeface="Broadway" panose="04040905080B02020502" pitchFamily="82" charset="0"/>
                            </a:rPr>
                            <m:t> </m:t>
                          </m:r>
                          <m:r>
                            <a:rPr lang="fr-FR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rgbClr val="009A4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009A44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Pre>
                                <m:sPrePr>
                                  <m:ctrlPr>
                                    <a:rPr lang="fr-FR" sz="2000" b="0" i="1" smtClean="0">
                                      <a:solidFill>
                                        <a:srgbClr val="009A4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fr-FR" sz="2000" b="0" i="1" smtClean="0">
                                      <a:solidFill>
                                        <a:srgbClr val="009A44"/>
                                      </a:solidFill>
                                      <a:latin typeface="Cambria Math" panose="02040503050406030204" pitchFamily="18" charset="0"/>
                                    </a:rPr>
                                    <m:t>39</m:t>
                                  </m:r>
                                </m:sup>
                                <m:e>
                                  <m:r>
                                    <a:rPr lang="fr-FR" sz="2000" b="0" i="1" smtClean="0">
                                      <a:solidFill>
                                        <a:srgbClr val="009A44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</m:sPre>
                            </m:sub>
                          </m:s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sz="2000" dirty="0">
                  <a:latin typeface="Broadway" panose="04040905080B02020502" pitchFamily="82" charset="0"/>
                </a:endParaRPr>
              </a:p>
            </p:txBody>
          </p:sp>
        </mc:Choice>
        <mc:Fallback xmlns="">
          <p:sp>
            <p:nvSpPr>
              <p:cNvPr id="33" name="m41 formula">
                <a:extLst>
                  <a:ext uri="{FF2B5EF4-FFF2-40B4-BE49-F238E27FC236}">
                    <a16:creationId xmlns:a16="http://schemas.microsoft.com/office/drawing/2014/main" id="{413AD062-7E4F-48C8-9CA4-990A47179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05" y="3855430"/>
                <a:ext cx="4471874" cy="84042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25400">
                <a:solidFill>
                  <a:srgbClr val="009A44">
                    <a:alpha val="95686"/>
                  </a:srgbClr>
                </a:solidFill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20">
            <a:extLst>
              <a:ext uri="{FF2B5EF4-FFF2-40B4-BE49-F238E27FC236}">
                <a16:creationId xmlns:a16="http://schemas.microsoft.com/office/drawing/2014/main" id="{4286F9FE-0B49-4D99-83BF-C4978EB74658}"/>
              </a:ext>
            </a:extLst>
          </p:cNvPr>
          <p:cNvSpPr txBox="1"/>
          <p:nvPr/>
        </p:nvSpPr>
        <p:spPr>
          <a:xfrm>
            <a:off x="9653464" y="6167785"/>
            <a:ext cx="2565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>
                <a:solidFill>
                  <a:srgbClr val="880000"/>
                </a:solidFill>
                <a:latin typeface="Arial" panose="020B0604020202020204" pitchFamily="34" charset="0"/>
              </a:rPr>
              <a:t>M. </a:t>
            </a:r>
            <a:r>
              <a:rPr lang="fr-FR" sz="1400" i="1" dirty="0" err="1">
                <a:solidFill>
                  <a:srgbClr val="880000"/>
                </a:solidFill>
                <a:latin typeface="Arial" panose="020B0604020202020204" pitchFamily="34" charset="0"/>
              </a:rPr>
              <a:t>Flayol</a:t>
            </a:r>
            <a:r>
              <a:rPr lang="fr-FR" sz="1400" i="1" dirty="0">
                <a:solidFill>
                  <a:srgbClr val="880000"/>
                </a:solidFill>
                <a:latin typeface="Arial" panose="020B0604020202020204" pitchFamily="34" charset="0"/>
              </a:rPr>
              <a:t>, PhD </a:t>
            </a:r>
            <a:r>
              <a:rPr lang="fr-FR" sz="1400" i="1" dirty="0" err="1">
                <a:solidFill>
                  <a:srgbClr val="880000"/>
                </a:solidFill>
                <a:latin typeface="Arial" panose="020B0604020202020204" pitchFamily="34" charset="0"/>
              </a:rPr>
              <a:t>Thesis</a:t>
            </a:r>
            <a:r>
              <a:rPr lang="fr-FR" sz="1400" i="1" dirty="0">
                <a:solidFill>
                  <a:srgbClr val="880000"/>
                </a:solidFill>
                <a:latin typeface="Arial" panose="020B0604020202020204" pitchFamily="34" charset="0"/>
              </a:rPr>
              <a:t> (2024)</a:t>
            </a:r>
          </a:p>
        </p:txBody>
      </p:sp>
      <p:cxnSp>
        <p:nvCxnSpPr>
          <p:cNvPr id="35" name="Connector: Curved 50">
            <a:extLst>
              <a:ext uri="{FF2B5EF4-FFF2-40B4-BE49-F238E27FC236}">
                <a16:creationId xmlns:a16="http://schemas.microsoft.com/office/drawing/2014/main" id="{C856910F-785A-4086-9058-A0D7A8EA4990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5417061" y="3550849"/>
            <a:ext cx="403934" cy="1276188"/>
          </a:xfrm>
          <a:prstGeom prst="curvedConnector2">
            <a:avLst/>
          </a:prstGeom>
          <a:ln w="63500">
            <a:solidFill>
              <a:srgbClr val="F8D8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27">
            <a:extLst>
              <a:ext uri="{FF2B5EF4-FFF2-40B4-BE49-F238E27FC236}">
                <a16:creationId xmlns:a16="http://schemas.microsoft.com/office/drawing/2014/main" id="{56A644DE-13BA-4E32-A16B-D7B22FE291C3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5537875" y="3430035"/>
            <a:ext cx="162307" cy="1276189"/>
          </a:xfrm>
          <a:prstGeom prst="curvedConnector2">
            <a:avLst/>
          </a:prstGeom>
          <a:ln w="63500">
            <a:solidFill>
              <a:srgbClr val="0096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qb/m">
                <a:extLst>
                  <a:ext uri="{FF2B5EF4-FFF2-40B4-BE49-F238E27FC236}">
                    <a16:creationId xmlns:a16="http://schemas.microsoft.com/office/drawing/2014/main" id="{6519E026-B4E6-43F9-8FC2-9727955F9D6C}"/>
                  </a:ext>
                </a:extLst>
              </p:cNvPr>
              <p:cNvSpPr/>
              <p:nvPr/>
            </p:nvSpPr>
            <p:spPr>
              <a:xfrm>
                <a:off x="5567702" y="3376103"/>
                <a:ext cx="1378839" cy="610873"/>
              </a:xfrm>
              <a:prstGeom prst="rect">
                <a:avLst/>
              </a:prstGeom>
              <a:solidFill>
                <a:srgbClr val="FFFFFF"/>
              </a:solidFill>
              <a:ln w="63500">
                <a:solidFill>
                  <a:srgbClr val="88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𝒒𝑩</m:t>
                          </m:r>
                        </m:num>
                        <m:den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fr-FR" b="1" i="1" smtClean="0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en-GB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qb/m">
                <a:extLst>
                  <a:ext uri="{FF2B5EF4-FFF2-40B4-BE49-F238E27FC236}">
                    <a16:creationId xmlns:a16="http://schemas.microsoft.com/office/drawing/2014/main" id="{6519E026-B4E6-43F9-8FC2-9727955F9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702" y="3376103"/>
                <a:ext cx="1378839" cy="61087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63500">
                <a:solidFill>
                  <a:srgbClr val="88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qBBB/m">
                <a:extLst>
                  <a:ext uri="{FF2B5EF4-FFF2-40B4-BE49-F238E27FC236}">
                    <a16:creationId xmlns:a16="http://schemas.microsoft.com/office/drawing/2014/main" id="{7091B8CB-03EB-4D5B-990A-8B9C59A97592}"/>
                  </a:ext>
                </a:extLst>
              </p:cNvPr>
              <p:cNvSpPr/>
              <p:nvPr/>
            </p:nvSpPr>
            <p:spPr>
              <a:xfrm>
                <a:off x="5568613" y="3374354"/>
                <a:ext cx="1378839" cy="610873"/>
              </a:xfrm>
              <a:prstGeom prst="rect">
                <a:avLst/>
              </a:prstGeom>
              <a:solidFill>
                <a:srgbClr val="FFFFFF"/>
              </a:solidFill>
              <a:ln w="63500">
                <a:solidFill>
                  <a:srgbClr val="88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fr-FR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r>
                            <a:rPr lang="fr-FR" b="1" i="1" smtClean="0">
                              <a:solidFill>
                                <a:srgbClr val="009A4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fr-FR" b="1" i="1" smtClean="0">
                              <a:solidFill>
                                <a:srgbClr val="80002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en-GB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qBBB/m">
                <a:extLst>
                  <a:ext uri="{FF2B5EF4-FFF2-40B4-BE49-F238E27FC236}">
                    <a16:creationId xmlns:a16="http://schemas.microsoft.com/office/drawing/2014/main" id="{7091B8CB-03EB-4D5B-990A-8B9C59A975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613" y="3374354"/>
                <a:ext cx="1378839" cy="61087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63500">
                <a:solidFill>
                  <a:srgbClr val="88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1">
            <a:extLst>
              <a:ext uri="{FF2B5EF4-FFF2-40B4-BE49-F238E27FC236}">
                <a16:creationId xmlns:a16="http://schemas.microsoft.com/office/drawing/2014/main" id="{ACEFB5CC-E833-4022-8160-6982042BC51D}"/>
              </a:ext>
            </a:extLst>
          </p:cNvPr>
          <p:cNvSpPr txBox="1"/>
          <p:nvPr/>
        </p:nvSpPr>
        <p:spPr>
          <a:xfrm>
            <a:off x="8257881" y="969564"/>
            <a:ext cx="122704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8D8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0CF06"/>
                </a:solidFill>
                <a:latin typeface="Arial" panose="020B0604020202020204" pitchFamily="34" charset="0"/>
              </a:rPr>
              <a:t>PI-ICR</a:t>
            </a:r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F22553D3-47B7-4ABC-8E22-7062CDB45C60}"/>
              </a:ext>
            </a:extLst>
          </p:cNvPr>
          <p:cNvGrpSpPr/>
          <p:nvPr/>
        </p:nvGrpSpPr>
        <p:grpSpPr>
          <a:xfrm>
            <a:off x="9508133" y="132310"/>
            <a:ext cx="1060278" cy="276999"/>
            <a:chOff x="9508133" y="132310"/>
            <a:chExt cx="1060278" cy="276999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5F36EB30-B3CF-4EBF-92B7-66225150D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1021" y="152114"/>
              <a:ext cx="237390" cy="237390"/>
            </a:xfrm>
            <a:prstGeom prst="rect">
              <a:avLst/>
            </a:prstGeom>
          </p:spPr>
        </p:pic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132D3E84-7BCD-4273-9D3F-6648288C5E42}"/>
                </a:ext>
              </a:extLst>
            </p:cNvPr>
            <p:cNvSpPr txBox="1"/>
            <p:nvPr/>
          </p:nvSpPr>
          <p:spPr>
            <a:xfrm>
              <a:off x="9508133" y="132310"/>
              <a:ext cx="8483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rgbClr val="880000"/>
                  </a:solidFill>
                </a:rPr>
                <a:t>made 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747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5" grpId="0" animBg="1"/>
      <p:bldP spid="54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9333850-E8EB-475E-9367-A13187BEE8A4}"/>
              </a:ext>
            </a:extLst>
          </p:cNvPr>
          <p:cNvSpPr txBox="1"/>
          <p:nvPr/>
        </p:nvSpPr>
        <p:spPr>
          <a:xfrm>
            <a:off x="101600" y="88815"/>
            <a:ext cx="52871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880000"/>
                </a:solidFill>
                <a:latin typeface="Calibri" panose="020F0502020204030204" pitchFamily="34" charset="0"/>
              </a:rPr>
              <a:t>ToF-ICR measurements</a:t>
            </a:r>
          </a:p>
        </p:txBody>
      </p:sp>
      <p:sp>
        <p:nvSpPr>
          <p:cNvPr id="4" name="ZoneTexte 7">
            <a:extLst>
              <a:ext uri="{FF2B5EF4-FFF2-40B4-BE49-F238E27FC236}">
                <a16:creationId xmlns:a16="http://schemas.microsoft.com/office/drawing/2014/main" id="{8DFD5026-791E-41C2-BA96-AE6E55D37745}"/>
              </a:ext>
            </a:extLst>
          </p:cNvPr>
          <p:cNvSpPr txBox="1"/>
          <p:nvPr/>
        </p:nvSpPr>
        <p:spPr>
          <a:xfrm>
            <a:off x="101600" y="680222"/>
            <a:ext cx="499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i="1" dirty="0">
                <a:solidFill>
                  <a:srgbClr val="880000"/>
                </a:solidFill>
                <a:latin typeface="Calibri" panose="020F0502020204030204" pitchFamily="34" charset="0"/>
              </a:rPr>
              <a:t>T</a:t>
            </a:r>
            <a:r>
              <a:rPr lang="en-US" sz="2300" b="1" i="1" dirty="0">
                <a:latin typeface="Calibri" panose="020F0502020204030204" pitchFamily="34" charset="0"/>
              </a:rPr>
              <a:t>ime-</a:t>
            </a:r>
            <a:r>
              <a:rPr lang="en-US" sz="2300" b="1" i="1" dirty="0">
                <a:solidFill>
                  <a:srgbClr val="880000"/>
                </a:solidFill>
                <a:latin typeface="Calibri" panose="020F0502020204030204" pitchFamily="34" charset="0"/>
              </a:rPr>
              <a:t>o</a:t>
            </a:r>
            <a:r>
              <a:rPr lang="en-US" sz="2300" b="1" i="1" dirty="0">
                <a:latin typeface="Calibri" panose="020F0502020204030204" pitchFamily="34" charset="0"/>
              </a:rPr>
              <a:t>f-</a:t>
            </a:r>
            <a:r>
              <a:rPr lang="en-US" sz="2300" b="1" i="1" dirty="0">
                <a:solidFill>
                  <a:srgbClr val="880000"/>
                </a:solidFill>
                <a:latin typeface="Calibri" panose="020F0502020204030204" pitchFamily="34" charset="0"/>
              </a:rPr>
              <a:t>F</a:t>
            </a:r>
            <a:r>
              <a:rPr lang="en-US" sz="2300" b="1" i="1" dirty="0">
                <a:latin typeface="Calibri" panose="020F0502020204030204" pitchFamily="34" charset="0"/>
              </a:rPr>
              <a:t>light </a:t>
            </a:r>
            <a:r>
              <a:rPr lang="en-US" sz="2300" b="1" i="1" dirty="0">
                <a:solidFill>
                  <a:srgbClr val="880000"/>
                </a:solidFill>
                <a:latin typeface="Calibri" panose="020F0502020204030204" pitchFamily="34" charset="0"/>
              </a:rPr>
              <a:t>I</a:t>
            </a:r>
            <a:r>
              <a:rPr lang="en-US" sz="2300" b="1" i="1" dirty="0">
                <a:latin typeface="Calibri" panose="020F0502020204030204" pitchFamily="34" charset="0"/>
              </a:rPr>
              <a:t>on </a:t>
            </a:r>
            <a:r>
              <a:rPr lang="en-US" sz="2300" b="1" i="1" dirty="0">
                <a:solidFill>
                  <a:srgbClr val="880000"/>
                </a:solidFill>
                <a:latin typeface="Calibri" panose="020F0502020204030204" pitchFamily="34" charset="0"/>
              </a:rPr>
              <a:t>C</a:t>
            </a:r>
            <a:r>
              <a:rPr lang="en-US" sz="2300" b="1" i="1" dirty="0">
                <a:latin typeface="Calibri" panose="020F0502020204030204" pitchFamily="34" charset="0"/>
              </a:rPr>
              <a:t>yclotron </a:t>
            </a:r>
            <a:r>
              <a:rPr lang="en-US" sz="2300" b="1" i="1" dirty="0">
                <a:solidFill>
                  <a:srgbClr val="880000"/>
                </a:solidFill>
                <a:latin typeface="Calibri" panose="020F0502020204030204" pitchFamily="34" charset="0"/>
              </a:rPr>
              <a:t>R</a:t>
            </a:r>
            <a:r>
              <a:rPr lang="en-US" sz="2300" b="1" i="1" dirty="0">
                <a:latin typeface="Calibri" panose="020F0502020204030204" pitchFamily="34" charset="0"/>
              </a:rPr>
              <a:t>esonance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45845E8-4E34-49A3-967D-2A490177E8E2}"/>
                  </a:ext>
                </a:extLst>
              </p:cNvPr>
              <p:cNvSpPr/>
              <p:nvPr/>
            </p:nvSpPr>
            <p:spPr>
              <a:xfrm>
                <a:off x="1176045" y="4770409"/>
                <a:ext cx="10560683" cy="4393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ToF-ICR measurements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b="1" i="1" dirty="0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2000" b="1" i="1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sup>
                      <m:e>
                        <m:r>
                          <a:rPr lang="fr-FR" sz="2000" b="1" i="1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sPre>
                  </m:oMath>
                </a14:m>
                <a:r>
                  <a:rPr lang="en-US" sz="2000" b="1" dirty="0">
                    <a:solidFill>
                      <a:srgbClr val="880000"/>
                    </a:solidFill>
                  </a:rPr>
                  <a:t> </a:t>
                </a:r>
                <a:r>
                  <a:rPr lang="en-US" sz="2000" dirty="0"/>
                  <a:t>with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2000" b="0" i="1" dirty="0" smtClean="0">
                            <a:latin typeface="Cambria Math" panose="02040503050406030204" pitchFamily="18" charset="0"/>
                          </a:rPr>
                          <m:t>39</m:t>
                        </m:r>
                      </m:sup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sPre>
                  </m:oMath>
                </a14:m>
                <a:r>
                  <a:rPr lang="en-US" sz="2000" dirty="0"/>
                  <a:t> as reference with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/>
                  <a:t> of conversion time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45845E8-4E34-49A3-967D-2A490177E8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045" y="4770409"/>
                <a:ext cx="10560683" cy="439351"/>
              </a:xfrm>
              <a:prstGeom prst="rect">
                <a:avLst/>
              </a:prstGeom>
              <a:blipFill>
                <a:blip r:embed="rId2"/>
                <a:stretch>
                  <a:fillRect l="-635" b="-23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E933621A-E9E3-41A0-AA13-77917F422E81}"/>
              </a:ext>
            </a:extLst>
          </p:cNvPr>
          <p:cNvSpPr/>
          <p:nvPr/>
        </p:nvSpPr>
        <p:spPr>
          <a:xfrm rot="5400000">
            <a:off x="902971" y="4902592"/>
            <a:ext cx="216914" cy="186995"/>
          </a:xfrm>
          <a:prstGeom prst="triangle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AD660-38D9-4CD9-8476-DEF04E4AFE63}"/>
              </a:ext>
            </a:extLst>
          </p:cNvPr>
          <p:cNvSpPr/>
          <p:nvPr/>
        </p:nvSpPr>
        <p:spPr>
          <a:xfrm>
            <a:off x="1176046" y="5380738"/>
            <a:ext cx="967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Good agreement with tabulated value</a:t>
            </a:r>
          </a:p>
        </p:txBody>
      </p:sp>
      <p:sp>
        <p:nvSpPr>
          <p:cNvPr id="16" name="Triangle isocèle 15">
            <a:extLst>
              <a:ext uri="{FF2B5EF4-FFF2-40B4-BE49-F238E27FC236}">
                <a16:creationId xmlns:a16="http://schemas.microsoft.com/office/drawing/2014/main" id="{932D179D-9F63-4E48-9A0C-CD978CA60841}"/>
              </a:ext>
            </a:extLst>
          </p:cNvPr>
          <p:cNvSpPr/>
          <p:nvPr/>
        </p:nvSpPr>
        <p:spPr>
          <a:xfrm rot="5400000">
            <a:off x="902971" y="5487296"/>
            <a:ext cx="216914" cy="186995"/>
          </a:xfrm>
          <a:prstGeom prst="triangle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2A53AFD-0928-4A58-867D-1619EB417DB0}"/>
                  </a:ext>
                </a:extLst>
              </p:cNvPr>
              <p:cNvSpPr/>
              <p:nvPr/>
            </p:nvSpPr>
            <p:spPr>
              <a:xfrm>
                <a:off x="1176047" y="5951826"/>
                <a:ext cx="331467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Relative precision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3×10</m:t>
                        </m:r>
                      </m:e>
                      <m:sup>
                        <m:r>
                          <a:rPr lang="fr-FR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2A53AFD-0928-4A58-867D-1619EB417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047" y="5951826"/>
                <a:ext cx="3314674" cy="400110"/>
              </a:xfrm>
              <a:prstGeom prst="rect">
                <a:avLst/>
              </a:prstGeom>
              <a:blipFill>
                <a:blip r:embed="rId3"/>
                <a:stretch>
                  <a:fillRect l="-2022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91F003B0-7F58-496D-B253-8770ABC877AA}"/>
              </a:ext>
            </a:extLst>
          </p:cNvPr>
          <p:cNvSpPr/>
          <p:nvPr/>
        </p:nvSpPr>
        <p:spPr>
          <a:xfrm rot="5400000">
            <a:off x="902971" y="6058384"/>
            <a:ext cx="216914" cy="186995"/>
          </a:xfrm>
          <a:prstGeom prst="triangle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E7FE731-7E10-41AB-B4AE-332D4E90574C}"/>
                  </a:ext>
                </a:extLst>
              </p:cNvPr>
              <p:cNvSpPr/>
              <p:nvPr/>
            </p:nvSpPr>
            <p:spPr>
              <a:xfrm>
                <a:off x="5768367" y="5951826"/>
                <a:ext cx="331467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Relative accuracy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2×10</m:t>
                        </m:r>
                      </m:e>
                      <m:sup>
                        <m:r>
                          <a:rPr lang="fr-FR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E7FE731-7E10-41AB-B4AE-332D4E9057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367" y="5951826"/>
                <a:ext cx="3314674" cy="400110"/>
              </a:xfrm>
              <a:prstGeom prst="rect">
                <a:avLst/>
              </a:prstGeom>
              <a:blipFill>
                <a:blip r:embed="rId4"/>
                <a:stretch>
                  <a:fillRect l="-1838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1A60B821-2D57-484F-BF47-975654389D14}"/>
              </a:ext>
            </a:extLst>
          </p:cNvPr>
          <p:cNvSpPr/>
          <p:nvPr/>
        </p:nvSpPr>
        <p:spPr>
          <a:xfrm rot="5400000">
            <a:off x="5495291" y="6058384"/>
            <a:ext cx="216914" cy="186995"/>
          </a:xfrm>
          <a:prstGeom prst="triangle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B77ACC1-0BAF-4FED-9D7B-3CB5B30EC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4" t="-2227" r="-918" b="-2142"/>
          <a:stretch/>
        </p:blipFill>
        <p:spPr>
          <a:xfrm>
            <a:off x="721362" y="1197664"/>
            <a:ext cx="10749278" cy="3451278"/>
          </a:xfrm>
          <a:prstGeom prst="rect">
            <a:avLst/>
          </a:prstGeom>
          <a:noFill/>
          <a:ln w="28575">
            <a:solidFill>
              <a:srgbClr val="880000"/>
            </a:solidFill>
          </a:ln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5C231546-EDDD-401B-8485-1D18A6560B9D}"/>
              </a:ext>
            </a:extLst>
          </p:cNvPr>
          <p:cNvGrpSpPr/>
          <p:nvPr/>
        </p:nvGrpSpPr>
        <p:grpSpPr>
          <a:xfrm>
            <a:off x="9461489" y="121697"/>
            <a:ext cx="1106923" cy="276999"/>
            <a:chOff x="9461489" y="121697"/>
            <a:chExt cx="1106923" cy="276999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53B4417-5032-47BE-A13B-2D3AB0E7F13C}"/>
                </a:ext>
              </a:extLst>
            </p:cNvPr>
            <p:cNvSpPr txBox="1"/>
            <p:nvPr/>
          </p:nvSpPr>
          <p:spPr>
            <a:xfrm>
              <a:off x="9461489" y="121697"/>
              <a:ext cx="848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rgbClr val="FDC300"/>
                  </a:solidFill>
                </a:rPr>
                <a:t>made with</a:t>
              </a: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6EB15ED5-0CD7-4816-9707-D8EB98AE6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798" y="130890"/>
              <a:ext cx="258614" cy="258614"/>
            </a:xfrm>
            <a:prstGeom prst="rect">
              <a:avLst/>
            </a:prstGeom>
          </p:spPr>
        </p:pic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0E942812-24E1-4D3B-AA65-31A5175B4142}"/>
              </a:ext>
            </a:extLst>
          </p:cNvPr>
          <p:cNvSpPr txBox="1"/>
          <p:nvPr/>
        </p:nvSpPr>
        <p:spPr>
          <a:xfrm>
            <a:off x="10281745" y="860411"/>
            <a:ext cx="131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80000"/>
                </a:solidFill>
              </a:rPr>
              <a:t>29/08/2025</a:t>
            </a:r>
          </a:p>
        </p:txBody>
      </p:sp>
    </p:spTree>
    <p:extLst>
      <p:ext uri="{BB962C8B-B14F-4D97-AF65-F5344CB8AC3E}">
        <p14:creationId xmlns:p14="http://schemas.microsoft.com/office/powerpoint/2010/main" val="2690565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1CFAF0B-3D4E-48C5-BB97-492D4BB00FE8}"/>
              </a:ext>
            </a:extLst>
          </p:cNvPr>
          <p:cNvSpPr txBox="1"/>
          <p:nvPr/>
        </p:nvSpPr>
        <p:spPr>
          <a:xfrm>
            <a:off x="101600" y="88815"/>
            <a:ext cx="49618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880000"/>
                </a:solidFill>
                <a:latin typeface="Calibri" panose="020F0502020204030204" pitchFamily="34" charset="0"/>
              </a:rPr>
              <a:t>PI-ICR measurements</a:t>
            </a:r>
          </a:p>
        </p:txBody>
      </p:sp>
      <p:sp>
        <p:nvSpPr>
          <p:cNvPr id="4" name="ZoneTexte 7">
            <a:extLst>
              <a:ext uri="{FF2B5EF4-FFF2-40B4-BE49-F238E27FC236}">
                <a16:creationId xmlns:a16="http://schemas.microsoft.com/office/drawing/2014/main" id="{AF4A3B31-1CF8-40BA-835D-F642AB2CC55A}"/>
              </a:ext>
            </a:extLst>
          </p:cNvPr>
          <p:cNvSpPr txBox="1"/>
          <p:nvPr/>
        </p:nvSpPr>
        <p:spPr>
          <a:xfrm>
            <a:off x="101599" y="680222"/>
            <a:ext cx="528715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i="1" dirty="0">
                <a:solidFill>
                  <a:srgbClr val="880000"/>
                </a:solidFill>
                <a:latin typeface="Calibri" panose="020F0502020204030204" pitchFamily="34" charset="0"/>
              </a:rPr>
              <a:t>P</a:t>
            </a:r>
            <a:r>
              <a:rPr lang="en-US" sz="2300" b="1" i="1" dirty="0">
                <a:latin typeface="Calibri" panose="020F0502020204030204" pitchFamily="34" charset="0"/>
              </a:rPr>
              <a:t>hase-</a:t>
            </a:r>
            <a:r>
              <a:rPr lang="en-US" sz="2300" b="1" i="1" dirty="0">
                <a:solidFill>
                  <a:srgbClr val="880000"/>
                </a:solidFill>
                <a:latin typeface="Calibri" panose="020F0502020204030204" pitchFamily="34" charset="0"/>
              </a:rPr>
              <a:t>I</a:t>
            </a:r>
            <a:r>
              <a:rPr lang="en-US" sz="2300" b="1" i="1" dirty="0">
                <a:latin typeface="Calibri" panose="020F0502020204030204" pitchFamily="34" charset="0"/>
              </a:rPr>
              <a:t>maging </a:t>
            </a:r>
            <a:r>
              <a:rPr lang="en-US" sz="2300" b="1" i="1" dirty="0">
                <a:solidFill>
                  <a:srgbClr val="880000"/>
                </a:solidFill>
                <a:latin typeface="Calibri" panose="020F0502020204030204" pitchFamily="34" charset="0"/>
              </a:rPr>
              <a:t>I</a:t>
            </a:r>
            <a:r>
              <a:rPr lang="en-US" sz="2300" b="1" i="1" dirty="0">
                <a:latin typeface="Calibri" panose="020F0502020204030204" pitchFamily="34" charset="0"/>
              </a:rPr>
              <a:t>on </a:t>
            </a:r>
            <a:r>
              <a:rPr lang="en-US" sz="2300" b="1" i="1" dirty="0">
                <a:solidFill>
                  <a:srgbClr val="880000"/>
                </a:solidFill>
                <a:latin typeface="Calibri" panose="020F0502020204030204" pitchFamily="34" charset="0"/>
              </a:rPr>
              <a:t>C</a:t>
            </a:r>
            <a:r>
              <a:rPr lang="en-US" sz="2300" b="1" i="1" dirty="0">
                <a:latin typeface="Calibri" panose="020F0502020204030204" pitchFamily="34" charset="0"/>
              </a:rPr>
              <a:t>yclotron </a:t>
            </a:r>
            <a:r>
              <a:rPr lang="en-US" sz="2300" b="1" i="1" dirty="0">
                <a:solidFill>
                  <a:srgbClr val="880000"/>
                </a:solidFill>
                <a:latin typeface="Calibri" panose="020F0502020204030204" pitchFamily="34" charset="0"/>
              </a:rPr>
              <a:t>R</a:t>
            </a:r>
            <a:r>
              <a:rPr lang="en-US" sz="2300" b="1" i="1" dirty="0">
                <a:latin typeface="Calibri" panose="020F0502020204030204" pitchFamily="34" charset="0"/>
              </a:rPr>
              <a:t>esonance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F39E30-A22E-4EC8-A4E1-8D4DA0F1C622}"/>
                  </a:ext>
                </a:extLst>
              </p:cNvPr>
              <p:cNvSpPr/>
              <p:nvPr/>
            </p:nvSpPr>
            <p:spPr>
              <a:xfrm>
                <a:off x="1176046" y="4560756"/>
                <a:ext cx="9672320" cy="4393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PI-ICR measurements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b="1" i="1" dirty="0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2000" b="1" i="1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sup>
                      <m:e>
                        <m:r>
                          <a:rPr lang="fr-FR" sz="2000" b="1" i="1" smtClean="0">
                            <a:solidFill>
                              <a:srgbClr val="88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sPre>
                  </m:oMath>
                </a14:m>
                <a:r>
                  <a:rPr lang="en-US" sz="2000" b="1" dirty="0">
                    <a:solidFill>
                      <a:srgbClr val="880000"/>
                    </a:solidFill>
                  </a:rPr>
                  <a:t> </a:t>
                </a:r>
                <a:r>
                  <a:rPr lang="en-US" sz="2000" dirty="0"/>
                  <a:t>with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fr-FR" sz="2000" b="0" i="1" dirty="0" smtClean="0">
                            <a:latin typeface="Cambria Math" panose="02040503050406030204" pitchFamily="18" charset="0"/>
                          </a:rPr>
                          <m:t>39</m:t>
                        </m:r>
                      </m:sup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sPre>
                  </m:oMath>
                </a14:m>
                <a:r>
                  <a:rPr lang="en-US" sz="2000" dirty="0"/>
                  <a:t> as reference with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en-US" sz="2000" dirty="0"/>
                  <a:t> of accumulation time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F39E30-A22E-4EC8-A4E1-8D4DA0F1C6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046" y="4560756"/>
                <a:ext cx="9672320" cy="439351"/>
              </a:xfrm>
              <a:prstGeom prst="rect">
                <a:avLst/>
              </a:prstGeom>
              <a:blipFill>
                <a:blip r:embed="rId2"/>
                <a:stretch>
                  <a:fillRect l="-693" b="-23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F3A44034-348F-49B2-88C4-B8D49F854FE1}"/>
              </a:ext>
            </a:extLst>
          </p:cNvPr>
          <p:cNvSpPr/>
          <p:nvPr/>
        </p:nvSpPr>
        <p:spPr>
          <a:xfrm rot="5400000">
            <a:off x="902971" y="4692939"/>
            <a:ext cx="216914" cy="186995"/>
          </a:xfrm>
          <a:prstGeom prst="triangle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2C3C12-838C-4D67-849C-3F34E1410490}"/>
              </a:ext>
            </a:extLst>
          </p:cNvPr>
          <p:cNvSpPr/>
          <p:nvPr/>
        </p:nvSpPr>
        <p:spPr>
          <a:xfrm>
            <a:off x="1176046" y="5073457"/>
            <a:ext cx="967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Good agreement with tabulated value</a:t>
            </a:r>
          </a:p>
        </p:txBody>
      </p:sp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6382D410-7C4A-45EC-B238-FC66DD40C89F}"/>
              </a:ext>
            </a:extLst>
          </p:cNvPr>
          <p:cNvSpPr/>
          <p:nvPr/>
        </p:nvSpPr>
        <p:spPr>
          <a:xfrm rot="5400000">
            <a:off x="902971" y="5205640"/>
            <a:ext cx="216914" cy="186995"/>
          </a:xfrm>
          <a:prstGeom prst="triangle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8526489-7AFF-4508-9BF6-E8C761C8A0E4}"/>
                  </a:ext>
                </a:extLst>
              </p:cNvPr>
              <p:cNvSpPr/>
              <p:nvPr/>
            </p:nvSpPr>
            <p:spPr>
              <a:xfrm>
                <a:off x="1176047" y="5560532"/>
                <a:ext cx="331467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Relative precision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2×10</m:t>
                        </m:r>
                      </m:e>
                      <m:sup>
                        <m:r>
                          <a:rPr lang="fr-FR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8526489-7AFF-4508-9BF6-E8C761C8A0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047" y="5560532"/>
                <a:ext cx="3314674" cy="400110"/>
              </a:xfrm>
              <a:prstGeom prst="rect">
                <a:avLst/>
              </a:prstGeom>
              <a:blipFill>
                <a:blip r:embed="rId3"/>
                <a:stretch>
                  <a:fillRect l="-2022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DC39BB41-5111-4EA3-B4A1-2BDF81E681C4}"/>
              </a:ext>
            </a:extLst>
          </p:cNvPr>
          <p:cNvSpPr/>
          <p:nvPr/>
        </p:nvSpPr>
        <p:spPr>
          <a:xfrm rot="5400000">
            <a:off x="902971" y="5667090"/>
            <a:ext cx="216914" cy="186995"/>
          </a:xfrm>
          <a:prstGeom prst="triangle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D98402D-1187-4A1B-ADA4-DF84962FC1B8}"/>
                  </a:ext>
                </a:extLst>
              </p:cNvPr>
              <p:cNvSpPr/>
              <p:nvPr/>
            </p:nvSpPr>
            <p:spPr>
              <a:xfrm>
                <a:off x="5768366" y="5560532"/>
                <a:ext cx="355851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Relative accuracy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5×10</m:t>
                        </m:r>
                      </m:e>
                      <m:sup>
                        <m:r>
                          <a:rPr lang="fr-FR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D98402D-1187-4A1B-ADA4-DF84962FC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366" y="5560532"/>
                <a:ext cx="3558513" cy="400110"/>
              </a:xfrm>
              <a:prstGeom prst="rect">
                <a:avLst/>
              </a:prstGeom>
              <a:blipFill>
                <a:blip r:embed="rId4"/>
                <a:stretch>
                  <a:fillRect l="-1712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EB80607C-C4AC-4019-A20E-75DB33E29F9E}"/>
              </a:ext>
            </a:extLst>
          </p:cNvPr>
          <p:cNvSpPr/>
          <p:nvPr/>
        </p:nvSpPr>
        <p:spPr>
          <a:xfrm rot="5400000">
            <a:off x="5495291" y="5667090"/>
            <a:ext cx="216914" cy="186995"/>
          </a:xfrm>
          <a:prstGeom prst="triangle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80062E49-A8B6-4F22-87E6-41B9392A7EC5}"/>
              </a:ext>
            </a:extLst>
          </p:cNvPr>
          <p:cNvSpPr/>
          <p:nvPr/>
        </p:nvSpPr>
        <p:spPr>
          <a:xfrm>
            <a:off x="841219" y="6046230"/>
            <a:ext cx="443076" cy="374486"/>
          </a:xfrm>
          <a:prstGeom prst="rightArrow">
            <a:avLst>
              <a:gd name="adj1" fmla="val 50000"/>
              <a:gd name="adj2" fmla="val 66278"/>
            </a:avLst>
          </a:prstGeom>
          <a:solidFill>
            <a:srgbClr val="8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6DFC807-1011-4D0F-9343-8CA75DC88752}"/>
              </a:ext>
            </a:extLst>
          </p:cNvPr>
          <p:cNvSpPr txBox="1"/>
          <p:nvPr/>
        </p:nvSpPr>
        <p:spPr>
          <a:xfrm>
            <a:off x="1327800" y="6034707"/>
            <a:ext cx="812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880000"/>
                </a:solidFill>
              </a:rPr>
              <a:t>Issue currently under investigation when going for longer accumulation time…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D4C9D06-A4AA-4F5A-8676-02873D277D91}"/>
              </a:ext>
            </a:extLst>
          </p:cNvPr>
          <p:cNvGrpSpPr/>
          <p:nvPr/>
        </p:nvGrpSpPr>
        <p:grpSpPr>
          <a:xfrm>
            <a:off x="9461489" y="121697"/>
            <a:ext cx="1106923" cy="276999"/>
            <a:chOff x="9461489" y="121697"/>
            <a:chExt cx="1106923" cy="276999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6F706A4-8B7E-4F72-81A3-3B855F05A749}"/>
                </a:ext>
              </a:extLst>
            </p:cNvPr>
            <p:cNvSpPr txBox="1"/>
            <p:nvPr/>
          </p:nvSpPr>
          <p:spPr>
            <a:xfrm>
              <a:off x="9461489" y="121697"/>
              <a:ext cx="848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rgbClr val="FDC300"/>
                  </a:solidFill>
                </a:rPr>
                <a:t>made with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F83B94E1-FFCF-4260-BB9A-19E3DF25C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798" y="130890"/>
              <a:ext cx="258614" cy="258614"/>
            </a:xfrm>
            <a:prstGeom prst="rect">
              <a:avLst/>
            </a:prstGeom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F9756580-D283-4F23-9D81-B19BEC894A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" t="-1496" r="-1641" b="-503"/>
          <a:stretch/>
        </p:blipFill>
        <p:spPr>
          <a:xfrm>
            <a:off x="762001" y="1199904"/>
            <a:ext cx="10668000" cy="3321802"/>
          </a:xfrm>
          <a:prstGeom prst="rect">
            <a:avLst/>
          </a:prstGeom>
          <a:noFill/>
          <a:ln w="28575">
            <a:solidFill>
              <a:srgbClr val="880000"/>
            </a:solidFill>
          </a:ln>
        </p:spPr>
      </p:pic>
      <p:sp>
        <p:nvSpPr>
          <p:cNvPr id="26" name="TextBox 8">
            <a:extLst>
              <a:ext uri="{FF2B5EF4-FFF2-40B4-BE49-F238E27FC236}">
                <a16:creationId xmlns:a16="http://schemas.microsoft.com/office/drawing/2014/main" id="{7F73C902-C76B-46A1-9EBF-0B05B0FBA271}"/>
              </a:ext>
            </a:extLst>
          </p:cNvPr>
          <p:cNvSpPr txBox="1"/>
          <p:nvPr/>
        </p:nvSpPr>
        <p:spPr>
          <a:xfrm>
            <a:off x="10193159" y="860411"/>
            <a:ext cx="131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80000"/>
                </a:solidFill>
              </a:rPr>
              <a:t>07/08/2025</a:t>
            </a:r>
          </a:p>
        </p:txBody>
      </p:sp>
    </p:spTree>
    <p:extLst>
      <p:ext uri="{BB962C8B-B14F-4D97-AF65-F5344CB8AC3E}">
        <p14:creationId xmlns:p14="http://schemas.microsoft.com/office/powerpoint/2010/main" val="46766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3C83E63-6499-4A4F-B312-1964755284D5}"/>
              </a:ext>
            </a:extLst>
          </p:cNvPr>
          <p:cNvSpPr txBox="1"/>
          <p:nvPr/>
        </p:nvSpPr>
        <p:spPr>
          <a:xfrm>
            <a:off x="101600" y="88815"/>
            <a:ext cx="60346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Calibri" panose="020F0502020204030204" pitchFamily="34" charset="0"/>
              </a:rPr>
              <a:t>Conclusion &amp; Perspectives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E2686B5-B242-463A-BB6F-5F287062A0A2}"/>
              </a:ext>
            </a:extLst>
          </p:cNvPr>
          <p:cNvSpPr txBox="1"/>
          <p:nvPr/>
        </p:nvSpPr>
        <p:spPr>
          <a:xfrm>
            <a:off x="948704" y="973606"/>
            <a:ext cx="921713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Well-advanced commissioning of </a:t>
            </a:r>
            <a:r>
              <a:rPr lang="en-US" sz="2300" b="1" dirty="0">
                <a:solidFill>
                  <a:srgbClr val="1EB8D0"/>
                </a:solidFill>
              </a:rPr>
              <a:t>GPIB</a:t>
            </a:r>
            <a:r>
              <a:rPr lang="en-US" sz="2300" dirty="0"/>
              <a:t> and </a:t>
            </a:r>
            <a:r>
              <a:rPr lang="en-US" sz="2300" b="1" dirty="0">
                <a:solidFill>
                  <a:srgbClr val="880000"/>
                </a:solidFill>
              </a:rPr>
              <a:t>PIPERADE</a:t>
            </a:r>
            <a:r>
              <a:rPr lang="en-US" sz="2300" dirty="0"/>
              <a:t> at LP2i Bordeaux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E9A0A84-9348-49C1-B859-5661B509A1C8}"/>
              </a:ext>
            </a:extLst>
          </p:cNvPr>
          <p:cNvSpPr txBox="1"/>
          <p:nvPr/>
        </p:nvSpPr>
        <p:spPr>
          <a:xfrm>
            <a:off x="948704" y="1605861"/>
            <a:ext cx="861184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Still some upgrades / characterization / problems solving to perform …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5F78D76-AE70-4818-85C2-7198E2C2B243}"/>
              </a:ext>
            </a:extLst>
          </p:cNvPr>
          <p:cNvGrpSpPr/>
          <p:nvPr/>
        </p:nvGrpSpPr>
        <p:grpSpPr>
          <a:xfrm>
            <a:off x="2375398" y="3278658"/>
            <a:ext cx="2651760" cy="869469"/>
            <a:chOff x="2375398" y="2935082"/>
            <a:chExt cx="2651760" cy="869469"/>
          </a:xfrm>
        </p:grpSpPr>
        <p:sp>
          <p:nvSpPr>
            <p:cNvPr id="11" name="Flèche : droite 10">
              <a:extLst>
                <a:ext uri="{FF2B5EF4-FFF2-40B4-BE49-F238E27FC236}">
                  <a16:creationId xmlns:a16="http://schemas.microsoft.com/office/drawing/2014/main" id="{1D4AD988-17EA-485C-AED4-6D1A280D250C}"/>
                </a:ext>
              </a:extLst>
            </p:cNvPr>
            <p:cNvSpPr/>
            <p:nvPr/>
          </p:nvSpPr>
          <p:spPr>
            <a:xfrm>
              <a:off x="2375398" y="3030646"/>
              <a:ext cx="2651760" cy="701424"/>
            </a:xfrm>
            <a:prstGeom prst="rightArrow">
              <a:avLst>
                <a:gd name="adj1" fmla="val 38684"/>
                <a:gd name="adj2" fmla="val 77981"/>
              </a:avLst>
            </a:prstGeom>
            <a:solidFill>
              <a:srgbClr val="212D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6F9A8AC7-7B69-4275-9011-C317BE395086}"/>
                </a:ext>
              </a:extLst>
            </p:cNvPr>
            <p:cNvGrpSpPr/>
            <p:nvPr/>
          </p:nvGrpSpPr>
          <p:grpSpPr>
            <a:xfrm>
              <a:off x="2833976" y="2935082"/>
              <a:ext cx="1510349" cy="869469"/>
              <a:chOff x="4955008" y="4143410"/>
              <a:chExt cx="1510349" cy="869469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D673065-D91C-4B27-A530-7F5241CF45E6}"/>
                  </a:ext>
                </a:extLst>
              </p:cNvPr>
              <p:cNvSpPr/>
              <p:nvPr/>
            </p:nvSpPr>
            <p:spPr>
              <a:xfrm>
                <a:off x="5043340" y="4143411"/>
                <a:ext cx="1348033" cy="7679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3D93396-7B0F-44BA-A974-F916993B5281}"/>
                  </a:ext>
                </a:extLst>
              </p:cNvPr>
              <p:cNvSpPr txBox="1"/>
              <p:nvPr/>
            </p:nvSpPr>
            <p:spPr>
              <a:xfrm>
                <a:off x="5149773" y="4366548"/>
                <a:ext cx="11208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600" b="1" dirty="0">
                    <a:solidFill>
                      <a:srgbClr val="3383C5"/>
                    </a:solidFill>
                  </a:rPr>
                  <a:t>2026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95E836D-0609-437F-A680-E860687D9661}"/>
                  </a:ext>
                </a:extLst>
              </p:cNvPr>
              <p:cNvSpPr txBox="1"/>
              <p:nvPr/>
            </p:nvSpPr>
            <p:spPr>
              <a:xfrm>
                <a:off x="4955008" y="4143410"/>
                <a:ext cx="1510349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300" i="1" dirty="0">
                    <a:solidFill>
                      <a:srgbClr val="3383C5"/>
                    </a:solidFill>
                    <a:latin typeface="Arial" panose="020B0604020202020204" pitchFamily="34" charset="0"/>
                    <a:ea typeface="CMU Serif" panose="02000603000000000000" pitchFamily="2" charset="0"/>
                    <a:cs typeface="Arial" panose="020B0604020202020204" pitchFamily="34" charset="0"/>
                  </a:rPr>
                  <a:t>starting in</a:t>
                </a:r>
                <a:endParaRPr lang="en-US" i="1" dirty="0">
                  <a:solidFill>
                    <a:srgbClr val="3383C5"/>
                  </a:solidFill>
                  <a:latin typeface="Arial" panose="020B0604020202020204" pitchFamily="34" charset="0"/>
                  <a:ea typeface="CMU Serif" panose="02000603000000000000" pitchFamily="2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FD51F61C-02D6-4910-8732-E02521291C45}"/>
              </a:ext>
            </a:extLst>
          </p:cNvPr>
          <p:cNvSpPr txBox="1"/>
          <p:nvPr/>
        </p:nvSpPr>
        <p:spPr>
          <a:xfrm>
            <a:off x="1007889" y="4265915"/>
            <a:ext cx="22163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Moving to GANIL</a:t>
            </a:r>
          </a:p>
        </p:txBody>
      </p: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ED6105FC-FCA8-4091-B570-743F883382D5}"/>
              </a:ext>
            </a:extLst>
          </p:cNvPr>
          <p:cNvSpPr/>
          <p:nvPr/>
        </p:nvSpPr>
        <p:spPr>
          <a:xfrm rot="5400000">
            <a:off x="611806" y="1714322"/>
            <a:ext cx="266051" cy="229354"/>
          </a:xfrm>
          <a:prstGeom prst="triangle">
            <a:avLst/>
          </a:prstGeom>
          <a:solidFill>
            <a:srgbClr val="21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1270AF79-24A4-42C7-B587-8CA8B8925531}"/>
              </a:ext>
            </a:extLst>
          </p:cNvPr>
          <p:cNvSpPr/>
          <p:nvPr/>
        </p:nvSpPr>
        <p:spPr>
          <a:xfrm rot="5400000">
            <a:off x="611806" y="1083636"/>
            <a:ext cx="266051" cy="229354"/>
          </a:xfrm>
          <a:prstGeom prst="triangle">
            <a:avLst/>
          </a:prstGeom>
          <a:solidFill>
            <a:srgbClr val="21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sp>
        <p:nvSpPr>
          <p:cNvPr id="21" name="Triangle isocèle 20">
            <a:extLst>
              <a:ext uri="{FF2B5EF4-FFF2-40B4-BE49-F238E27FC236}">
                <a16:creationId xmlns:a16="http://schemas.microsoft.com/office/drawing/2014/main" id="{D88152DF-1FED-4FD8-943D-B433169E81E5}"/>
              </a:ext>
            </a:extLst>
          </p:cNvPr>
          <p:cNvSpPr/>
          <p:nvPr/>
        </p:nvSpPr>
        <p:spPr>
          <a:xfrm rot="5400000">
            <a:off x="638130" y="4374376"/>
            <a:ext cx="266051" cy="229354"/>
          </a:xfrm>
          <a:prstGeom prst="triangle">
            <a:avLst/>
          </a:prstGeom>
          <a:solidFill>
            <a:srgbClr val="21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213C622-ECCD-4430-84B5-FDBB1FF35C5C}"/>
              </a:ext>
            </a:extLst>
          </p:cNvPr>
          <p:cNvSpPr txBox="1"/>
          <p:nvPr/>
        </p:nvSpPr>
        <p:spPr>
          <a:xfrm>
            <a:off x="1007889" y="4967888"/>
            <a:ext cx="55229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Installation in DESIR hall &amp; re-commissioning</a:t>
            </a:r>
          </a:p>
        </p:txBody>
      </p:sp>
      <p:sp>
        <p:nvSpPr>
          <p:cNvPr id="23" name="Triangle isocèle 22">
            <a:extLst>
              <a:ext uri="{FF2B5EF4-FFF2-40B4-BE49-F238E27FC236}">
                <a16:creationId xmlns:a16="http://schemas.microsoft.com/office/drawing/2014/main" id="{402082B0-F9A0-4022-B203-08BA244DCD22}"/>
              </a:ext>
            </a:extLst>
          </p:cNvPr>
          <p:cNvSpPr/>
          <p:nvPr/>
        </p:nvSpPr>
        <p:spPr>
          <a:xfrm rot="5400000">
            <a:off x="638130" y="5076349"/>
            <a:ext cx="266051" cy="229354"/>
          </a:xfrm>
          <a:prstGeom prst="triangle">
            <a:avLst/>
          </a:prstGeom>
          <a:solidFill>
            <a:srgbClr val="21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2F06B90-CC31-4ED5-B6D4-FC6FA2618182}"/>
              </a:ext>
            </a:extLst>
          </p:cNvPr>
          <p:cNvSpPr txBox="1"/>
          <p:nvPr/>
        </p:nvSpPr>
        <p:spPr>
          <a:xfrm>
            <a:off x="1007889" y="5661256"/>
            <a:ext cx="40239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solidFill>
                  <a:srgbClr val="212D64"/>
                </a:solidFill>
              </a:rPr>
              <a:t>First exotic beams and Physics !</a:t>
            </a:r>
          </a:p>
        </p:txBody>
      </p:sp>
      <p:sp>
        <p:nvSpPr>
          <p:cNvPr id="25" name="Triangle isocèle 24">
            <a:extLst>
              <a:ext uri="{FF2B5EF4-FFF2-40B4-BE49-F238E27FC236}">
                <a16:creationId xmlns:a16="http://schemas.microsoft.com/office/drawing/2014/main" id="{EB7F08B9-3B71-4E85-9FBB-D9CF764CD7A9}"/>
              </a:ext>
            </a:extLst>
          </p:cNvPr>
          <p:cNvSpPr/>
          <p:nvPr/>
        </p:nvSpPr>
        <p:spPr>
          <a:xfrm rot="5400000">
            <a:off x="638130" y="5783017"/>
            <a:ext cx="266051" cy="229354"/>
          </a:xfrm>
          <a:prstGeom prst="triangle">
            <a:avLst/>
          </a:prstGeom>
          <a:solidFill>
            <a:srgbClr val="21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A2CBC71F-7267-452E-A6C6-CBDFF6B541B7}"/>
              </a:ext>
            </a:extLst>
          </p:cNvPr>
          <p:cNvGrpSpPr/>
          <p:nvPr/>
        </p:nvGrpSpPr>
        <p:grpSpPr>
          <a:xfrm>
            <a:off x="7508239" y="3169765"/>
            <a:ext cx="4275697" cy="3206772"/>
            <a:chOff x="7344424" y="2935082"/>
            <a:chExt cx="4446776" cy="33350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FF76B71-4A28-4318-BF3A-88C747D03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4424" y="2935082"/>
              <a:ext cx="4446776" cy="3335081"/>
            </a:xfrm>
            <a:prstGeom prst="rect">
              <a:avLst/>
            </a:prstGeom>
            <a:ln w="38100">
              <a:solidFill>
                <a:srgbClr val="212D64"/>
              </a:solidFill>
            </a:ln>
            <a:effectLst/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B442945-2A2E-4441-BE6D-D33691274B24}"/>
                </a:ext>
              </a:extLst>
            </p:cNvPr>
            <p:cNvSpPr txBox="1"/>
            <p:nvPr/>
          </p:nvSpPr>
          <p:spPr>
            <a:xfrm>
              <a:off x="7344424" y="2935082"/>
              <a:ext cx="3324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View of the DESIR hall from GPIB</a:t>
              </a: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58219F29-D000-4C69-AFB5-49626175FEB9}"/>
              </a:ext>
            </a:extLst>
          </p:cNvPr>
          <p:cNvSpPr txBox="1"/>
          <p:nvPr/>
        </p:nvSpPr>
        <p:spPr>
          <a:xfrm>
            <a:off x="948704" y="2276023"/>
            <a:ext cx="417351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Continue software development</a:t>
            </a:r>
          </a:p>
        </p:txBody>
      </p:sp>
      <p:sp>
        <p:nvSpPr>
          <p:cNvPr id="30" name="Triangle isocèle 29">
            <a:extLst>
              <a:ext uri="{FF2B5EF4-FFF2-40B4-BE49-F238E27FC236}">
                <a16:creationId xmlns:a16="http://schemas.microsoft.com/office/drawing/2014/main" id="{E5E6FBF0-795F-49A7-A330-E6A18405898F}"/>
              </a:ext>
            </a:extLst>
          </p:cNvPr>
          <p:cNvSpPr/>
          <p:nvPr/>
        </p:nvSpPr>
        <p:spPr>
          <a:xfrm rot="5400000">
            <a:off x="611806" y="2384484"/>
            <a:ext cx="266051" cy="229354"/>
          </a:xfrm>
          <a:prstGeom prst="triangle">
            <a:avLst/>
          </a:prstGeom>
          <a:solidFill>
            <a:srgbClr val="21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 dirty="0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F7AE9A0C-2F0C-4E29-9DE8-902CC314E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540" y="2095919"/>
            <a:ext cx="580994" cy="580994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D8003383-4741-4D65-B0A0-3EE0854486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9" y="2374654"/>
            <a:ext cx="580994" cy="580994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5FC75058-8DD4-44DB-B622-DA1B39B914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219" y="2100035"/>
            <a:ext cx="580994" cy="580994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19822A4A-A2D2-42F5-A1FD-2BEBFD8E0D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11" y="2366733"/>
            <a:ext cx="580994" cy="580994"/>
          </a:xfrm>
          <a:prstGeom prst="rect">
            <a:avLst/>
          </a:prstGeom>
        </p:spPr>
      </p:pic>
      <p:sp>
        <p:nvSpPr>
          <p:cNvPr id="47" name="Ellipse 46">
            <a:extLst>
              <a:ext uri="{FF2B5EF4-FFF2-40B4-BE49-F238E27FC236}">
                <a16:creationId xmlns:a16="http://schemas.microsoft.com/office/drawing/2014/main" id="{2531A301-2FC4-419E-B73A-5E40285C51F7}"/>
              </a:ext>
            </a:extLst>
          </p:cNvPr>
          <p:cNvSpPr/>
          <p:nvPr/>
        </p:nvSpPr>
        <p:spPr>
          <a:xfrm>
            <a:off x="6634956" y="2095919"/>
            <a:ext cx="580994" cy="580994"/>
          </a:xfrm>
          <a:prstGeom prst="ellipse">
            <a:avLst/>
          </a:prstGeom>
          <a:solidFill>
            <a:schemeClr val="bg1"/>
          </a:solidFill>
          <a:ln>
            <a:solidFill>
              <a:srgbClr val="212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12D64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9905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8" grpId="0"/>
      <p:bldP spid="19" grpId="0" animBg="1"/>
      <p:bldP spid="20" grpId="0" animBg="1"/>
      <p:bldP spid="21" grpId="0" animBg="1"/>
      <p:bldP spid="22" grpId="0"/>
      <p:bldP spid="23" grpId="0" animBg="1"/>
      <p:bldP spid="24" grpId="0"/>
      <p:bldP spid="25" grpId="0" animBg="1"/>
      <p:bldP spid="29" grpId="0"/>
      <p:bldP spid="30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6704259E-7372-4278-BCB0-20913CBEAE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6" b="6508"/>
          <a:stretch/>
        </p:blipFill>
        <p:spPr>
          <a:xfrm rot="606223">
            <a:off x="9506528" y="3356444"/>
            <a:ext cx="2410289" cy="2189879"/>
          </a:xfrm>
          <a:prstGeom prst="rect">
            <a:avLst/>
          </a:prstGeom>
          <a:ln w="38100">
            <a:solidFill>
              <a:srgbClr val="212D6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C4521046-493F-4E2A-A40E-AA89163443DF}"/>
              </a:ext>
            </a:extLst>
          </p:cNvPr>
          <p:cNvSpPr txBox="1"/>
          <p:nvPr/>
        </p:nvSpPr>
        <p:spPr>
          <a:xfrm>
            <a:off x="468988" y="153282"/>
            <a:ext cx="4546437" cy="116955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7000" b="1" dirty="0">
                <a:solidFill>
                  <a:srgbClr val="212D64"/>
                </a:solidFill>
                <a:latin typeface="Calibri" panose="020F0502020204030204" pitchFamily="34" charset="0"/>
              </a:rPr>
              <a:t>Thank you 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D7AFE4-F62D-4908-B2FF-5AAEB13C1D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06" r="2768"/>
          <a:stretch/>
        </p:blipFill>
        <p:spPr>
          <a:xfrm>
            <a:off x="851846" y="2601342"/>
            <a:ext cx="5338904" cy="2897508"/>
          </a:xfrm>
          <a:prstGeom prst="rect">
            <a:avLst/>
          </a:prstGeom>
          <a:ln w="38100">
            <a:solidFill>
              <a:srgbClr val="212D6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BFD5059-593F-4000-BCBA-C93C7213A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1164549">
            <a:off x="6652747" y="2614560"/>
            <a:ext cx="3464872" cy="1949039"/>
          </a:xfrm>
          <a:prstGeom prst="rect">
            <a:avLst/>
          </a:prstGeom>
          <a:ln w="38100">
            <a:solidFill>
              <a:srgbClr val="212D6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D973299-B476-4E24-BF39-B87ABEA075F1}"/>
              </a:ext>
            </a:extLst>
          </p:cNvPr>
          <p:cNvGrpSpPr/>
          <p:nvPr/>
        </p:nvGrpSpPr>
        <p:grpSpPr>
          <a:xfrm>
            <a:off x="5843297" y="5809833"/>
            <a:ext cx="6221513" cy="629419"/>
            <a:chOff x="118862" y="221680"/>
            <a:chExt cx="5010895" cy="50694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3948112-C423-4EF4-9545-321BD018F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01" y="221680"/>
              <a:ext cx="1380256" cy="466915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4A6BCCC-891F-4FCE-BFBA-2D6B8EB40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62" y="297166"/>
              <a:ext cx="409253" cy="409253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F34700E-2D5D-4B71-8583-46D7094E3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2"/>
            <a:stretch/>
          </p:blipFill>
          <p:spPr>
            <a:xfrm>
              <a:off x="2573843" y="237637"/>
              <a:ext cx="1057182" cy="49098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1F874C5-6472-4EA5-901B-784A87D03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06" b="32353"/>
            <a:stretch/>
          </p:blipFill>
          <p:spPr>
            <a:xfrm>
              <a:off x="646591" y="233153"/>
              <a:ext cx="1214985" cy="443969"/>
            </a:xfrm>
            <a:prstGeom prst="rect">
              <a:avLst/>
            </a:prstGeom>
          </p:spPr>
        </p:pic>
        <p:pic>
          <p:nvPicPr>
            <p:cNvPr id="10" name="Picture 8" descr="Stored and Cooled Ions Division - Laboratory Astrophysics Workshop  Heidelberg 2015 - Scientific Scope &amp;amp;amp; Invited Speakers">
              <a:extLst>
                <a:ext uri="{FF2B5EF4-FFF2-40B4-BE49-F238E27FC236}">
                  <a16:creationId xmlns:a16="http://schemas.microsoft.com/office/drawing/2014/main" id="{05D1F592-F8A1-41CF-9E71-A4B783F4B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868" y="250826"/>
              <a:ext cx="380531" cy="408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58C7C4F-FA66-4F85-8333-815713C38BB6}"/>
              </a:ext>
            </a:extLst>
          </p:cNvPr>
          <p:cNvSpPr/>
          <p:nvPr/>
        </p:nvSpPr>
        <p:spPr>
          <a:xfrm>
            <a:off x="574477" y="1278396"/>
            <a:ext cx="6126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P. </a:t>
            </a:r>
            <a:r>
              <a:rPr lang="fr-FR" dirty="0" err="1">
                <a:solidFill>
                  <a:srgbClr val="212D64"/>
                </a:solidFill>
                <a:ea typeface="Roboto" panose="02000000000000000000" pitchFamily="2" charset="0"/>
              </a:rPr>
              <a:t>Alfaurt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</a:t>
            </a:r>
            <a:r>
              <a:rPr lang="fr-FR" b="1" dirty="0">
                <a:solidFill>
                  <a:srgbClr val="212D64"/>
                </a:solidFill>
                <a:ea typeface="Roboto" panose="02000000000000000000" pitchFamily="2" charset="0"/>
              </a:rPr>
              <a:t>P.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  </a:t>
            </a:r>
            <a:r>
              <a:rPr lang="fr-FR" b="1" dirty="0" err="1">
                <a:solidFill>
                  <a:srgbClr val="212D64"/>
                </a:solidFill>
                <a:ea typeface="Roboto" panose="02000000000000000000" pitchFamily="2" charset="0"/>
              </a:rPr>
              <a:t>Ascher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D. </a:t>
            </a:r>
            <a:r>
              <a:rPr lang="fr-FR" dirty="0" err="1">
                <a:solidFill>
                  <a:srgbClr val="212D64"/>
                </a:solidFill>
                <a:ea typeface="Roboto" panose="02000000000000000000" pitchFamily="2" charset="0"/>
              </a:rPr>
              <a:t>Atanasov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A. </a:t>
            </a:r>
            <a:r>
              <a:rPr lang="fr-FR" dirty="0" err="1">
                <a:solidFill>
                  <a:srgbClr val="212D64"/>
                </a:solidFill>
                <a:ea typeface="Roboto" panose="02000000000000000000" pitchFamily="2" charset="0"/>
              </a:rPr>
              <a:t>Balana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B. Blank, </a:t>
            </a:r>
            <a:r>
              <a:rPr lang="fr-FR" b="1" dirty="0">
                <a:solidFill>
                  <a:srgbClr val="212D64"/>
                </a:solidFill>
                <a:ea typeface="Roboto" panose="02000000000000000000" pitchFamily="2" charset="0"/>
              </a:rPr>
              <a:t>L. </a:t>
            </a:r>
            <a:r>
              <a:rPr lang="fr-FR" b="1" dirty="0" err="1">
                <a:solidFill>
                  <a:srgbClr val="212D64"/>
                </a:solidFill>
                <a:ea typeface="Roboto" panose="02000000000000000000" pitchFamily="2" charset="0"/>
              </a:rPr>
              <a:t>Daudin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M. </a:t>
            </a:r>
            <a:r>
              <a:rPr lang="fr-FR" dirty="0" err="1">
                <a:solidFill>
                  <a:srgbClr val="212D64"/>
                </a:solidFill>
                <a:ea typeface="Roboto" panose="02000000000000000000" pitchFamily="2" charset="0"/>
              </a:rPr>
              <a:t>Flayol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</a:t>
            </a:r>
            <a:r>
              <a:rPr lang="fr-FR" b="1" dirty="0">
                <a:solidFill>
                  <a:srgbClr val="212D64"/>
                </a:solidFill>
                <a:ea typeface="Roboto" panose="02000000000000000000" pitchFamily="2" charset="0"/>
              </a:rPr>
              <a:t>M. </a:t>
            </a:r>
            <a:r>
              <a:rPr lang="fr-FR" b="1" dirty="0" err="1">
                <a:solidFill>
                  <a:srgbClr val="212D64"/>
                </a:solidFill>
                <a:ea typeface="Roboto" panose="02000000000000000000" pitchFamily="2" charset="0"/>
              </a:rPr>
              <a:t>Gerbaux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S. Grévy, </a:t>
            </a:r>
            <a:r>
              <a:rPr lang="fr-FR" b="1" dirty="0">
                <a:solidFill>
                  <a:srgbClr val="212D64"/>
                </a:solidFill>
                <a:ea typeface="Roboto" panose="02000000000000000000" pitchFamily="2" charset="0"/>
              </a:rPr>
              <a:t>G. Guignard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M. </a:t>
            </a:r>
            <a:r>
              <a:rPr lang="fr-FR" dirty="0" err="1">
                <a:solidFill>
                  <a:srgbClr val="212D64"/>
                </a:solidFill>
                <a:ea typeface="Roboto" panose="02000000000000000000" pitchFamily="2" charset="0"/>
              </a:rPr>
              <a:t>Hukkanen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A. Husson, G. </a:t>
            </a:r>
            <a:r>
              <a:rPr lang="fr-FR" dirty="0" err="1">
                <a:solidFill>
                  <a:srgbClr val="212D64"/>
                </a:solidFill>
                <a:ea typeface="Roboto" panose="02000000000000000000" pitchFamily="2" charset="0"/>
              </a:rPr>
              <a:t>Jevelot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B. </a:t>
            </a:r>
            <a:r>
              <a:rPr lang="fr-FR" dirty="0" err="1">
                <a:solidFill>
                  <a:srgbClr val="212D64"/>
                </a:solidFill>
                <a:ea typeface="Roboto" panose="02000000000000000000" pitchFamily="2" charset="0"/>
              </a:rPr>
              <a:t>Lachacinski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</a:t>
            </a:r>
            <a:r>
              <a:rPr lang="fr-FR" b="1" dirty="0">
                <a:solidFill>
                  <a:srgbClr val="212D64"/>
                </a:solidFill>
                <a:ea typeface="Roboto" panose="02000000000000000000" pitchFamily="2" charset="0"/>
              </a:rPr>
              <a:t>S. Lechner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</a:t>
            </a:r>
            <a:r>
              <a:rPr lang="fr-FR" b="1" dirty="0">
                <a:solidFill>
                  <a:srgbClr val="212D64"/>
                </a:solidFill>
                <a:ea typeface="Roboto" panose="02000000000000000000" pitchFamily="2" charset="0"/>
              </a:rPr>
              <a:t>E. Rey-</a:t>
            </a:r>
            <a:r>
              <a:rPr lang="fr-FR" b="1" dirty="0" err="1">
                <a:solidFill>
                  <a:srgbClr val="212D64"/>
                </a:solidFill>
                <a:ea typeface="Roboto" panose="02000000000000000000" pitchFamily="2" charset="0"/>
              </a:rPr>
              <a:t>herme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M. Roche, A. de </a:t>
            </a:r>
            <a:r>
              <a:rPr lang="fr-FR" dirty="0" err="1">
                <a:solidFill>
                  <a:srgbClr val="212D64"/>
                </a:solidFill>
                <a:ea typeface="Roboto" panose="02000000000000000000" pitchFamily="2" charset="0"/>
              </a:rPr>
              <a:t>Roubin</a:t>
            </a:r>
            <a:r>
              <a:rPr lang="fr-FR" dirty="0">
                <a:solidFill>
                  <a:srgbClr val="212D64"/>
                </a:solidFill>
                <a:ea typeface="Roboto" panose="02000000000000000000" pitchFamily="2" charset="0"/>
              </a:rPr>
              <a:t>, </a:t>
            </a:r>
            <a:r>
              <a:rPr lang="fr-FR" b="1" dirty="0">
                <a:solidFill>
                  <a:srgbClr val="212D64"/>
                </a:solidFill>
                <a:ea typeface="Roboto" panose="02000000000000000000" pitchFamily="2" charset="0"/>
              </a:rPr>
              <a:t>C. Roumegou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5E81488-6EF8-4249-A0E7-DDCBD488A37A}"/>
              </a:ext>
            </a:extLst>
          </p:cNvPr>
          <p:cNvGrpSpPr/>
          <p:nvPr/>
        </p:nvGrpSpPr>
        <p:grpSpPr>
          <a:xfrm>
            <a:off x="127190" y="5755040"/>
            <a:ext cx="1961531" cy="634513"/>
            <a:chOff x="9378173" y="197924"/>
            <a:chExt cx="2694965" cy="871763"/>
          </a:xfrm>
        </p:grpSpPr>
        <p:pic>
          <p:nvPicPr>
            <p:cNvPr id="13" name="Image 7">
              <a:extLst>
                <a:ext uri="{FF2B5EF4-FFF2-40B4-BE49-F238E27FC236}">
                  <a16:creationId xmlns:a16="http://schemas.microsoft.com/office/drawing/2014/main" id="{F7BDE745-E713-42D5-B51A-1615C58AC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8173" y="197924"/>
              <a:ext cx="861499" cy="861499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67969BB-5BAD-497F-9F7F-B0475731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2" t="17734" r="9012" b="17306"/>
            <a:stretch/>
          </p:blipFill>
          <p:spPr>
            <a:xfrm>
              <a:off x="10434360" y="208188"/>
              <a:ext cx="1638778" cy="861499"/>
            </a:xfrm>
            <a:prstGeom prst="rect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3AECB7CF-48DA-45C3-AB88-2EA631833D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71" y="203774"/>
            <a:ext cx="2183754" cy="107462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BF9D42-DF28-4A3A-B7BB-D3FCE88CBB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25" y="5762511"/>
            <a:ext cx="1974363" cy="58789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D1A3C14-6B5F-43D9-91EB-BE769EA0CC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953" y="255460"/>
            <a:ext cx="2240602" cy="1074622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A9B4EAA2-F0F6-419F-BA53-DD784AA61C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 rot="460435">
            <a:off x="7445735" y="1667691"/>
            <a:ext cx="4546437" cy="892697"/>
          </a:xfrm>
          <a:prstGeom prst="rect">
            <a:avLst/>
          </a:prstGeom>
          <a:ln w="38100">
            <a:solidFill>
              <a:srgbClr val="212D6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3620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09E3F45-CFAD-438E-B590-37B2B66F28EE}"/>
              </a:ext>
            </a:extLst>
          </p:cNvPr>
          <p:cNvGrpSpPr/>
          <p:nvPr/>
        </p:nvGrpSpPr>
        <p:grpSpPr>
          <a:xfrm>
            <a:off x="-1" y="0"/>
            <a:ext cx="12192001" cy="664297"/>
            <a:chOff x="-1" y="6065292"/>
            <a:chExt cx="14548749" cy="79270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EC3B0FE-2123-4008-95D7-53508384B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31" b="26314"/>
            <a:stretch/>
          </p:blipFill>
          <p:spPr>
            <a:xfrm>
              <a:off x="-1" y="6065292"/>
              <a:ext cx="9163050" cy="79270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C5024D1-165B-43E4-825C-BCEFBBD69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85" t="26931" b="26314"/>
            <a:stretch/>
          </p:blipFill>
          <p:spPr>
            <a:xfrm>
              <a:off x="6598979" y="6065292"/>
              <a:ext cx="7949769" cy="792708"/>
            </a:xfrm>
            <a:prstGeom prst="rect">
              <a:avLst/>
            </a:prstGeom>
          </p:spPr>
        </p:pic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FDCCB6B3-AAB6-4E64-84AE-E6588167A1DF}"/>
              </a:ext>
            </a:extLst>
          </p:cNvPr>
          <p:cNvSpPr txBox="1"/>
          <p:nvPr/>
        </p:nvSpPr>
        <p:spPr>
          <a:xfrm>
            <a:off x="3270995" y="2867309"/>
            <a:ext cx="5650009" cy="112338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700" b="1" dirty="0">
                <a:solidFill>
                  <a:srgbClr val="212D64"/>
                </a:solidFill>
                <a:latin typeface="Calibri" panose="020F0502020204030204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32708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2CEC55D7-0AD3-48A8-8227-5BD317324406}"/>
              </a:ext>
            </a:extLst>
          </p:cNvPr>
          <p:cNvSpPr txBox="1"/>
          <p:nvPr/>
        </p:nvSpPr>
        <p:spPr>
          <a:xfrm>
            <a:off x="101600" y="88815"/>
            <a:ext cx="85166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FF0066"/>
                </a:solidFill>
                <a:latin typeface="Calibri" panose="020F0502020204030204" pitchFamily="34" charset="0"/>
              </a:rPr>
              <a:t>Beam preparation: reduce emittance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5EB1CCB-D629-466E-97FF-605730E86A98}"/>
              </a:ext>
            </a:extLst>
          </p:cNvPr>
          <p:cNvSpPr txBox="1"/>
          <p:nvPr/>
        </p:nvSpPr>
        <p:spPr>
          <a:xfrm>
            <a:off x="1010648" y="1658903"/>
            <a:ext cx="153022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RFQ Cooler</a:t>
            </a:r>
            <a:endParaRPr lang="en-US" sz="23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D30CFAAC-0990-43EB-952F-659D06B65C13}"/>
              </a:ext>
            </a:extLst>
          </p:cNvPr>
          <p:cNvSpPr/>
          <p:nvPr/>
        </p:nvSpPr>
        <p:spPr>
          <a:xfrm rot="5400000">
            <a:off x="663455" y="1786265"/>
            <a:ext cx="250008" cy="215524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C804D0C3-8C52-4A7A-946C-23204809A08F}"/>
              </a:ext>
            </a:extLst>
          </p:cNvPr>
          <p:cNvSpPr/>
          <p:nvPr/>
        </p:nvSpPr>
        <p:spPr>
          <a:xfrm rot="5400000">
            <a:off x="663455" y="2284416"/>
            <a:ext cx="250008" cy="215524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1F8E37F-B4A4-4BAE-A801-2C08D457FE2E}"/>
              </a:ext>
            </a:extLst>
          </p:cNvPr>
          <p:cNvSpPr txBox="1"/>
          <p:nvPr/>
        </p:nvSpPr>
        <p:spPr>
          <a:xfrm>
            <a:off x="1754383" y="1034729"/>
            <a:ext cx="339201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/>
              <a:t>RFQ-1p </a:t>
            </a:r>
            <a:r>
              <a:rPr lang="en-US" sz="2300" dirty="0"/>
              <a:t>(formerly </a:t>
            </a:r>
            <a:r>
              <a:rPr lang="en-US" sz="2300" dirty="0">
                <a:solidFill>
                  <a:srgbClr val="FF0066"/>
                </a:solidFill>
              </a:rPr>
              <a:t>SHIRaC</a:t>
            </a:r>
            <a:r>
              <a:rPr lang="en-US" sz="2300" dirty="0"/>
              <a:t>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D67523F-7A6D-41C0-9375-BCB0F033F4B4}"/>
              </a:ext>
            </a:extLst>
          </p:cNvPr>
          <p:cNvSpPr txBox="1"/>
          <p:nvPr/>
        </p:nvSpPr>
        <p:spPr>
          <a:xfrm>
            <a:off x="1010648" y="3163848"/>
            <a:ext cx="462754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Currently commissioning at LPC Caen</a:t>
            </a:r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EAC8ABF0-C9D5-4312-9AD0-5AD44BBC678D}"/>
              </a:ext>
            </a:extLst>
          </p:cNvPr>
          <p:cNvSpPr/>
          <p:nvPr/>
        </p:nvSpPr>
        <p:spPr>
          <a:xfrm rot="5400000">
            <a:off x="663455" y="3291210"/>
            <a:ext cx="250008" cy="215524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B4538C9-A2EC-4B05-A354-418D41856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62" y="827478"/>
            <a:ext cx="4527638" cy="339572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D425808-7297-4ACC-A73F-A26F49E127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6" b="19202"/>
          <a:stretch/>
        </p:blipFill>
        <p:spPr>
          <a:xfrm>
            <a:off x="1425672" y="3665994"/>
            <a:ext cx="4834548" cy="250302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FAD2631-82B3-4C8A-A2A9-929F1C7E71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6" t="12991" r="3059" b="14118"/>
          <a:stretch/>
        </p:blipFill>
        <p:spPr>
          <a:xfrm>
            <a:off x="7692993" y="960814"/>
            <a:ext cx="935900" cy="760390"/>
          </a:xfrm>
          <a:prstGeom prst="rect">
            <a:avLst/>
          </a:prstGeom>
          <a:solidFill>
            <a:schemeClr val="bg1"/>
          </a:solidFill>
          <a:ln w="28575">
            <a:solidFill>
              <a:srgbClr val="F66B0D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288E0CC-5477-490F-B972-479B61B5BD44}"/>
                  </a:ext>
                </a:extLst>
              </p:cNvPr>
              <p:cNvSpPr txBox="1"/>
              <p:nvPr/>
            </p:nvSpPr>
            <p:spPr>
              <a:xfrm>
                <a:off x="1010648" y="2147961"/>
                <a:ext cx="4374852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00" dirty="0"/>
                  <a:t>Transmission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~70 %</m:t>
                    </m:r>
                    <m:r>
                      <a:rPr lang="en-US" sz="23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300" dirty="0"/>
                  <a:t>for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latin typeface="Cambria Math" panose="02040503050406030204" pitchFamily="18" charset="0"/>
                      </a:rPr>
                      <m:t>1µ</m:t>
                    </m:r>
                    <m:r>
                      <a:rPr lang="en-US" sz="23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300" dirty="0"/>
                  <a:t> beam</a:t>
                </a: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288E0CC-5477-490F-B972-479B61B5B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648" y="2147961"/>
                <a:ext cx="4374852" cy="446276"/>
              </a:xfrm>
              <a:prstGeom prst="rect">
                <a:avLst/>
              </a:prstGeom>
              <a:blipFill>
                <a:blip r:embed="rId6"/>
                <a:stretch>
                  <a:fillRect l="-2092" t="-9459" r="-167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riangle isocèle 23">
            <a:extLst>
              <a:ext uri="{FF2B5EF4-FFF2-40B4-BE49-F238E27FC236}">
                <a16:creationId xmlns:a16="http://schemas.microsoft.com/office/drawing/2014/main" id="{6BBED41E-5398-4B94-A3D2-1907987C6750}"/>
              </a:ext>
            </a:extLst>
          </p:cNvPr>
          <p:cNvSpPr/>
          <p:nvPr/>
        </p:nvSpPr>
        <p:spPr>
          <a:xfrm rot="5400000">
            <a:off x="663455" y="2773474"/>
            <a:ext cx="250008" cy="215524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FB3C350-BDF5-4496-8B61-EDE99034AB0C}"/>
                  </a:ext>
                </a:extLst>
              </p:cNvPr>
              <p:cNvSpPr txBox="1"/>
              <p:nvPr/>
            </p:nvSpPr>
            <p:spPr>
              <a:xfrm>
                <a:off x="1010648" y="2637019"/>
                <a:ext cx="6219780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00" dirty="0"/>
                  <a:t>Output Emittance 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&lt;2.5</m:t>
                    </m:r>
                    <m:r>
                      <a:rPr lang="fr-FR" sz="2300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30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300" i="1" dirty="0" err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300" i="1" dirty="0" err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2300" i="1" dirty="0" err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300" i="1" dirty="0" err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𝑚𝑟𝑎𝑑</m:t>
                    </m:r>
                  </m:oMath>
                </a14:m>
                <a:r>
                  <a:rPr lang="en-US" sz="2300" dirty="0">
                    <a:solidFill>
                      <a:srgbClr val="FF0066"/>
                    </a:solidFill>
                  </a:rPr>
                  <a:t> </a:t>
                </a:r>
                <a:r>
                  <a:rPr lang="en-US" sz="2300" dirty="0"/>
                  <a:t>/</a:t>
                </a:r>
                <a14:m>
                  <m:oMath xmlns:m="http://schemas.openxmlformats.org/officeDocument/2006/math">
                    <m:r>
                      <a:rPr lang="en-US" sz="230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sz="2300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fr-FR" sz="2300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&lt;4</m:t>
                    </m:r>
                    <m:r>
                      <a:rPr lang="fr-FR" sz="2300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𝑒𝑉</m:t>
                    </m:r>
                  </m:oMath>
                </a14:m>
                <a:endParaRPr lang="en-US" sz="2300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FB3C350-BDF5-4496-8B61-EDE99034A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648" y="2637019"/>
                <a:ext cx="6219780" cy="446276"/>
              </a:xfrm>
              <a:prstGeom prst="rect">
                <a:avLst/>
              </a:prstGeom>
              <a:blipFill>
                <a:blip r:embed="rId7"/>
                <a:stretch>
                  <a:fillRect l="-1471" t="-10959" b="-30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age 26">
            <a:extLst>
              <a:ext uri="{FF2B5EF4-FFF2-40B4-BE49-F238E27FC236}">
                <a16:creationId xmlns:a16="http://schemas.microsoft.com/office/drawing/2014/main" id="{D46B7D7E-F772-4EF5-87FE-AB9A9EA4FA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62" y="4488046"/>
            <a:ext cx="4517477" cy="19409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7582D6-FF7F-4B78-89A7-2C8F782507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9"/>
          <a:stretch/>
        </p:blipFill>
        <p:spPr>
          <a:xfrm>
            <a:off x="10993120" y="4302644"/>
            <a:ext cx="1097280" cy="460702"/>
          </a:xfrm>
          <a:prstGeom prst="rect">
            <a:avLst/>
          </a:prstGeom>
          <a:ln w="28575">
            <a:solidFill>
              <a:srgbClr val="FF0066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4C24AAD-3361-4494-A137-E25B975241A0}"/>
              </a:ext>
            </a:extLst>
          </p:cNvPr>
          <p:cNvSpPr/>
          <p:nvPr/>
        </p:nvSpPr>
        <p:spPr>
          <a:xfrm rot="1077901">
            <a:off x="9717804" y="5262237"/>
            <a:ext cx="659840" cy="560223"/>
          </a:xfrm>
          <a:prstGeom prst="rect">
            <a:avLst/>
          </a:prstGeom>
          <a:noFill/>
          <a:ln w="57150">
            <a:solidFill>
              <a:srgbClr val="FF0066"/>
            </a:solidFill>
          </a:ln>
          <a:effectLst>
            <a:glow rad="63500">
              <a:schemeClr val="bg1">
                <a:alpha val="5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DF4301B-92C0-4A0A-BEB5-50341A20317F}"/>
              </a:ext>
            </a:extLst>
          </p:cNvPr>
          <p:cNvCxnSpPr>
            <a:cxnSpLocks/>
          </p:cNvCxnSpPr>
          <p:nvPr/>
        </p:nvCxnSpPr>
        <p:spPr>
          <a:xfrm flipV="1">
            <a:off x="8515696" y="5722071"/>
            <a:ext cx="1043083" cy="308450"/>
          </a:xfrm>
          <a:prstGeom prst="straightConnector1">
            <a:avLst/>
          </a:prstGeom>
          <a:noFill/>
          <a:ln w="57150">
            <a:solidFill>
              <a:srgbClr val="FF0066"/>
            </a:solidFill>
            <a:headEnd type="none" w="med" len="med"/>
            <a:tailEnd type="triangle" w="med" len="med"/>
          </a:ln>
          <a:effectLst>
            <a:glow rad="63500">
              <a:schemeClr val="bg1">
                <a:alpha val="5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CDFFA144-1163-4927-9B96-0504F5BCC534}"/>
              </a:ext>
            </a:extLst>
          </p:cNvPr>
          <p:cNvSpPr txBox="1"/>
          <p:nvPr/>
        </p:nvSpPr>
        <p:spPr>
          <a:xfrm>
            <a:off x="7595069" y="5707356"/>
            <a:ext cx="888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66"/>
                </a:solidFill>
              </a:rPr>
              <a:t>SHIRaC</a:t>
            </a:r>
          </a:p>
          <a:p>
            <a:r>
              <a:rPr lang="en-US" b="1" dirty="0">
                <a:solidFill>
                  <a:srgbClr val="FF0066"/>
                </a:solidFill>
              </a:rPr>
              <a:t>RFQ-1p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F148CB-F2B1-433C-8C60-AAF3D5CF0ACD}"/>
              </a:ext>
            </a:extLst>
          </p:cNvPr>
          <p:cNvSpPr/>
          <p:nvPr/>
        </p:nvSpPr>
        <p:spPr>
          <a:xfrm>
            <a:off x="0" y="6199798"/>
            <a:ext cx="3292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/>
              <a:t>R. Boussaid et al., </a:t>
            </a:r>
            <a:r>
              <a:rPr lang="fr-FR" sz="1400" b="1" i="1" dirty="0"/>
              <a:t>PRCST 18 </a:t>
            </a:r>
            <a:r>
              <a:rPr lang="fr-FR" sz="1400" i="1" dirty="0"/>
              <a:t>(2015) 072802</a:t>
            </a:r>
          </a:p>
        </p:txBody>
      </p:sp>
    </p:spTree>
    <p:extLst>
      <p:ext uri="{BB962C8B-B14F-4D97-AF65-F5344CB8AC3E}">
        <p14:creationId xmlns:p14="http://schemas.microsoft.com/office/powerpoint/2010/main" val="2530880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25">
            <a:extLst>
              <a:ext uri="{FF2B5EF4-FFF2-40B4-BE49-F238E27FC236}">
                <a16:creationId xmlns:a16="http://schemas.microsoft.com/office/drawing/2014/main" id="{2F04AE3D-017C-4085-A8DB-226113C0CE5D}"/>
              </a:ext>
            </a:extLst>
          </p:cNvPr>
          <p:cNvGrpSpPr/>
          <p:nvPr/>
        </p:nvGrpSpPr>
        <p:grpSpPr>
          <a:xfrm>
            <a:off x="419515" y="1627081"/>
            <a:ext cx="3889954" cy="1858293"/>
            <a:chOff x="7962114" y="1760220"/>
            <a:chExt cx="3889954" cy="1858293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CACC49F0-6658-45FC-9487-69A84B24554E}"/>
                </a:ext>
              </a:extLst>
            </p:cNvPr>
            <p:cNvGrpSpPr/>
            <p:nvPr/>
          </p:nvGrpSpPr>
          <p:grpSpPr>
            <a:xfrm>
              <a:off x="7962114" y="1792879"/>
              <a:ext cx="3889954" cy="1825634"/>
              <a:chOff x="829853" y="2301786"/>
              <a:chExt cx="5382362" cy="2526051"/>
            </a:xfrm>
          </p:grpSpPr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9F31018E-093D-40D9-A194-998435D42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9853" y="2301786"/>
                <a:ext cx="5382362" cy="252605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ZoneTexte 41">
                    <a:extLst>
                      <a:ext uri="{FF2B5EF4-FFF2-40B4-BE49-F238E27FC236}">
                        <a16:creationId xmlns:a16="http://schemas.microsoft.com/office/drawing/2014/main" id="{0FB821BE-4904-4314-9564-67C064AEB5DA}"/>
                      </a:ext>
                    </a:extLst>
                  </p:cNvPr>
                  <p:cNvSpPr txBox="1"/>
                  <p:nvPr/>
                </p:nvSpPr>
                <p:spPr>
                  <a:xfrm rot="1146744">
                    <a:off x="2973630" y="2747413"/>
                    <a:ext cx="1820833" cy="468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fr-FR" sz="1600" i="1" dirty="0" smtClean="0">
                            <a:solidFill>
                              <a:srgbClr val="1EB8D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</m:oMath>
                    </a14:m>
                    <a:r>
                      <a:rPr lang="fr-FR" sz="1600" dirty="0">
                        <a:solidFill>
                          <a:srgbClr val="1EB8D0"/>
                        </a:solidFill>
                      </a:rPr>
                      <a:t> 800 mm</a:t>
                    </a:r>
                  </a:p>
                </p:txBody>
              </p:sp>
            </mc:Choice>
            <mc:Fallback xmlns="">
              <p:sp>
                <p:nvSpPr>
                  <p:cNvPr id="42" name="ZoneTexte 41">
                    <a:extLst>
                      <a:ext uri="{FF2B5EF4-FFF2-40B4-BE49-F238E27FC236}">
                        <a16:creationId xmlns:a16="http://schemas.microsoft.com/office/drawing/2014/main" id="{0FB821BE-4904-4314-9564-67C064AEB5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146744">
                    <a:off x="2973630" y="2747413"/>
                    <a:ext cx="1820833" cy="46844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48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346631B3-0DD5-4229-9B07-1CB369734177}"/>
                </a:ext>
              </a:extLst>
            </p:cNvPr>
            <p:cNvCxnSpPr>
              <a:cxnSpLocks/>
            </p:cNvCxnSpPr>
            <p:nvPr/>
          </p:nvCxnSpPr>
          <p:spPr>
            <a:xfrm>
              <a:off x="8356600" y="1760220"/>
              <a:ext cx="3403600" cy="1247140"/>
            </a:xfrm>
            <a:prstGeom prst="straightConnector1">
              <a:avLst/>
            </a:prstGeom>
            <a:ln w="28575">
              <a:solidFill>
                <a:srgbClr val="1EB8D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4B64727D-498B-4BC6-AF73-6456223D77DC}"/>
              </a:ext>
            </a:extLst>
          </p:cNvPr>
          <p:cNvSpPr txBox="1"/>
          <p:nvPr/>
        </p:nvSpPr>
        <p:spPr>
          <a:xfrm>
            <a:off x="101600" y="88815"/>
            <a:ext cx="6711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The “GPIB”: an RFQ Paul Trap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633CE528-D7AF-4C8B-BF3E-53D0C114B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815">
            <a:off x="660517" y="4059202"/>
            <a:ext cx="4063779" cy="2418916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FA0E592F-D73D-405C-B085-7DF4C4BA0FDF}"/>
              </a:ext>
            </a:extLst>
          </p:cNvPr>
          <p:cNvSpPr txBox="1"/>
          <p:nvPr/>
        </p:nvSpPr>
        <p:spPr>
          <a:xfrm>
            <a:off x="1811070" y="1246764"/>
            <a:ext cx="3073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Transverse trapping with </a:t>
            </a:r>
            <a:r>
              <a:rPr lang="en-US" sz="2000" b="1" dirty="0">
                <a:solidFill>
                  <a:srgbClr val="1EB8D0"/>
                </a:solidFill>
              </a:rPr>
              <a:t>4</a:t>
            </a:r>
            <a:r>
              <a:rPr lang="en-US" sz="2000" dirty="0"/>
              <a:t> unsegmented </a:t>
            </a:r>
            <a:r>
              <a:rPr lang="en-US" sz="2000" b="1" dirty="0">
                <a:solidFill>
                  <a:srgbClr val="1EB8D0"/>
                </a:solidFill>
              </a:rPr>
              <a:t>RF rods</a:t>
            </a:r>
          </a:p>
        </p:txBody>
      </p:sp>
      <p:sp>
        <p:nvSpPr>
          <p:cNvPr id="25" name="Croix 24">
            <a:extLst>
              <a:ext uri="{FF2B5EF4-FFF2-40B4-BE49-F238E27FC236}">
                <a16:creationId xmlns:a16="http://schemas.microsoft.com/office/drawing/2014/main" id="{53C0D08F-BE87-4739-BB3A-8FAE0EE0FC69}"/>
              </a:ext>
            </a:extLst>
          </p:cNvPr>
          <p:cNvSpPr/>
          <p:nvPr/>
        </p:nvSpPr>
        <p:spPr>
          <a:xfrm>
            <a:off x="2388365" y="3314934"/>
            <a:ext cx="446276" cy="446276"/>
          </a:xfrm>
          <a:prstGeom prst="plus">
            <a:avLst>
              <a:gd name="adj" fmla="val 42476"/>
            </a:avLst>
          </a:prstGeom>
          <a:solidFill>
            <a:srgbClr val="1EB8D0"/>
          </a:solidFill>
          <a:ln w="12700">
            <a:solidFill>
              <a:srgbClr val="11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4A06B09B-420C-47D1-BF8D-65CA433843F7}"/>
              </a:ext>
            </a:extLst>
          </p:cNvPr>
          <p:cNvSpPr txBox="1"/>
          <p:nvPr/>
        </p:nvSpPr>
        <p:spPr>
          <a:xfrm>
            <a:off x="1249031" y="3940160"/>
            <a:ext cx="3654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Longitudinal trapping with </a:t>
            </a:r>
            <a:r>
              <a:rPr lang="en-US" sz="2000" b="1" dirty="0">
                <a:solidFill>
                  <a:srgbClr val="1EB8D0"/>
                </a:solidFill>
              </a:rPr>
              <a:t>25</a:t>
            </a:r>
            <a:r>
              <a:rPr lang="en-US" sz="2000" dirty="0"/>
              <a:t> independent </a:t>
            </a:r>
            <a:r>
              <a:rPr lang="en-US" sz="2000" b="1" dirty="0">
                <a:solidFill>
                  <a:srgbClr val="1EB8D0"/>
                </a:solidFill>
              </a:rPr>
              <a:t>DC segments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4F43062E-1947-46A8-AE08-A219B04859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92" r="1233" b="1821"/>
          <a:stretch/>
        </p:blipFill>
        <p:spPr>
          <a:xfrm>
            <a:off x="6872403" y="2616017"/>
            <a:ext cx="3889954" cy="3768960"/>
          </a:xfrm>
          <a:prstGeom prst="rect">
            <a:avLst/>
          </a:prstGeom>
          <a:ln w="38100">
            <a:solidFill>
              <a:srgbClr val="1EB8D0"/>
            </a:solidFill>
          </a:ln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944639AC-3448-4C91-A39B-49DF93BDAE8A}"/>
              </a:ext>
            </a:extLst>
          </p:cNvPr>
          <p:cNvGrpSpPr/>
          <p:nvPr/>
        </p:nvGrpSpPr>
        <p:grpSpPr>
          <a:xfrm>
            <a:off x="5996736" y="992762"/>
            <a:ext cx="5304488" cy="1565872"/>
            <a:chOff x="6336940" y="118043"/>
            <a:chExt cx="5304488" cy="156587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21794DA-00F0-49D0-AC35-870172209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3814" y="118043"/>
              <a:ext cx="4697614" cy="1565872"/>
            </a:xfrm>
            <a:prstGeom prst="rect">
              <a:avLst/>
            </a:prstGeom>
            <a:effectLst/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99851EE5-71F0-4E13-B692-07B406CDE69B}"/>
                </a:ext>
              </a:extLst>
            </p:cNvPr>
            <p:cNvGrpSpPr/>
            <p:nvPr/>
          </p:nvGrpSpPr>
          <p:grpSpPr>
            <a:xfrm>
              <a:off x="6336940" y="252645"/>
              <a:ext cx="624280" cy="617146"/>
              <a:chOff x="6492800" y="52537"/>
              <a:chExt cx="624280" cy="617146"/>
            </a:xfrm>
          </p:grpSpPr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FB9A825A-933A-4171-A87B-0FCC9B341E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86833" y="212859"/>
                <a:ext cx="230247" cy="456824"/>
              </a:xfrm>
              <a:prstGeom prst="straightConnector1">
                <a:avLst/>
              </a:prstGeom>
              <a:ln w="19050">
                <a:solidFill>
                  <a:srgbClr val="1EB8D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avec flèche 114">
                <a:extLst>
                  <a:ext uri="{FF2B5EF4-FFF2-40B4-BE49-F238E27FC236}">
                    <a16:creationId xmlns:a16="http://schemas.microsoft.com/office/drawing/2014/main" id="{80FFC067-C60B-45DA-90EC-8D7E283CB1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25905" y="489823"/>
                <a:ext cx="374381" cy="176963"/>
              </a:xfrm>
              <a:prstGeom prst="straightConnector1">
                <a:avLst/>
              </a:prstGeom>
              <a:ln w="19050">
                <a:solidFill>
                  <a:srgbClr val="0F5C6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BB4AFC7-3C8C-48AE-B6D1-B2905977522C}"/>
                  </a:ext>
                </a:extLst>
              </p:cNvPr>
              <p:cNvSpPr txBox="1"/>
              <p:nvPr/>
            </p:nvSpPr>
            <p:spPr>
              <a:xfrm>
                <a:off x="6492800" y="241937"/>
                <a:ext cx="2551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F5C68"/>
                    </a:solidFill>
                  </a:rPr>
                  <a:t>z</a:t>
                </a:r>
              </a:p>
            </p:txBody>
          </p:sp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1F2CD372-EAC4-4441-B220-7EC5C92AA039}"/>
                  </a:ext>
                </a:extLst>
              </p:cNvPr>
              <p:cNvSpPr txBox="1"/>
              <p:nvPr/>
            </p:nvSpPr>
            <p:spPr>
              <a:xfrm>
                <a:off x="6850509" y="52537"/>
                <a:ext cx="266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1EB8D0"/>
                    </a:solidFill>
                  </a:rPr>
                  <a:t>y</a:t>
                </a:r>
              </a:p>
            </p:txBody>
          </p:sp>
        </p:grpSp>
      </p:grp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426A840-0E6B-4E07-AD67-3017C4D9190E}"/>
              </a:ext>
            </a:extLst>
          </p:cNvPr>
          <p:cNvCxnSpPr>
            <a:cxnSpLocks/>
          </p:cNvCxnSpPr>
          <p:nvPr/>
        </p:nvCxnSpPr>
        <p:spPr>
          <a:xfrm>
            <a:off x="4900147" y="1246145"/>
            <a:ext cx="0" cy="636942"/>
          </a:xfrm>
          <a:prstGeom prst="line">
            <a:avLst/>
          </a:prstGeom>
          <a:ln w="28575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E1293C68-05F6-43C7-991D-3A9720719E85}"/>
              </a:ext>
            </a:extLst>
          </p:cNvPr>
          <p:cNvCxnSpPr>
            <a:cxnSpLocks/>
          </p:cNvCxnSpPr>
          <p:nvPr/>
        </p:nvCxnSpPr>
        <p:spPr>
          <a:xfrm>
            <a:off x="4900147" y="3975632"/>
            <a:ext cx="0" cy="636942"/>
          </a:xfrm>
          <a:prstGeom prst="line">
            <a:avLst/>
          </a:prstGeom>
          <a:ln w="28575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81AE4703-6386-4E30-A157-61EB8A5101A7}"/>
              </a:ext>
            </a:extLst>
          </p:cNvPr>
          <p:cNvSpPr/>
          <p:nvPr/>
        </p:nvSpPr>
        <p:spPr>
          <a:xfrm flipH="1">
            <a:off x="5027741" y="943583"/>
            <a:ext cx="1473701" cy="5476672"/>
          </a:xfrm>
          <a:prstGeom prst="rightBrace">
            <a:avLst>
              <a:gd name="adj1" fmla="val 8333"/>
              <a:gd name="adj2" fmla="val 11673"/>
            </a:avLst>
          </a:prstGeom>
          <a:ln w="28575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9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19A62BD-1D39-46FE-BA7D-5F7DB0062B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6"/>
          <a:stretch/>
        </p:blipFill>
        <p:spPr>
          <a:xfrm>
            <a:off x="7881677" y="3920777"/>
            <a:ext cx="2100523" cy="25451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99E2F0A-5F71-4D68-9509-FC61371684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3760" r="952" b="262"/>
          <a:stretch/>
        </p:blipFill>
        <p:spPr>
          <a:xfrm>
            <a:off x="7872856" y="684548"/>
            <a:ext cx="4144178" cy="3118706"/>
          </a:xfrm>
          <a:prstGeom prst="rect">
            <a:avLst/>
          </a:prstGeom>
        </p:spPr>
      </p:pic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BE19ABE2-1DC3-424A-88F4-D6904731F625}"/>
              </a:ext>
            </a:extLst>
          </p:cNvPr>
          <p:cNvGrpSpPr/>
          <p:nvPr/>
        </p:nvGrpSpPr>
        <p:grpSpPr>
          <a:xfrm>
            <a:off x="338739" y="882985"/>
            <a:ext cx="7138315" cy="2721831"/>
            <a:chOff x="338739" y="882985"/>
            <a:chExt cx="7138315" cy="2721831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73747A70-598E-4B27-A4C4-6EFCC5366671}"/>
                </a:ext>
              </a:extLst>
            </p:cNvPr>
            <p:cNvCxnSpPr/>
            <p:nvPr/>
          </p:nvCxnSpPr>
          <p:spPr>
            <a:xfrm flipV="1">
              <a:off x="6412787" y="3162650"/>
              <a:ext cx="0" cy="28800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2953DDC4-2415-47EF-A3CB-E350379AE9D6}"/>
                </a:ext>
              </a:extLst>
            </p:cNvPr>
            <p:cNvCxnSpPr/>
            <p:nvPr/>
          </p:nvCxnSpPr>
          <p:spPr>
            <a:xfrm>
              <a:off x="5262702" y="3444266"/>
              <a:ext cx="1152000" cy="1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F77BA9EC-66FA-416F-90DB-55353FD96C63}"/>
                </a:ext>
              </a:extLst>
            </p:cNvPr>
            <p:cNvCxnSpPr/>
            <p:nvPr/>
          </p:nvCxnSpPr>
          <p:spPr>
            <a:xfrm>
              <a:off x="5262702" y="3161062"/>
              <a:ext cx="662648" cy="1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F5234C-4932-4E32-A65B-C78012CA5323}"/>
                </a:ext>
              </a:extLst>
            </p:cNvPr>
            <p:cNvSpPr/>
            <p:nvPr/>
          </p:nvSpPr>
          <p:spPr>
            <a:xfrm>
              <a:off x="364454" y="269041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Function generator</a:t>
              </a:r>
            </a:p>
          </p:txBody>
        </p:sp>
        <p:sp>
          <p:nvSpPr>
            <p:cNvPr id="11" name="Organigramme : Extraire 10">
              <a:extLst>
                <a:ext uri="{FF2B5EF4-FFF2-40B4-BE49-F238E27FC236}">
                  <a16:creationId xmlns:a16="http://schemas.microsoft.com/office/drawing/2014/main" id="{C986DFD7-5D80-4E86-A22E-EE56B37F3C1B}"/>
                </a:ext>
              </a:extLst>
            </p:cNvPr>
            <p:cNvSpPr/>
            <p:nvPr/>
          </p:nvSpPr>
          <p:spPr>
            <a:xfrm rot="5400000">
              <a:off x="1490430" y="1286686"/>
              <a:ext cx="914400" cy="1012502"/>
            </a:xfrm>
            <a:prstGeom prst="flowChartExtra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52EFCD4-EC26-4CC7-9932-8A1D1A4A42C0}"/>
                </a:ext>
              </a:extLst>
            </p:cNvPr>
            <p:cNvSpPr/>
            <p:nvPr/>
          </p:nvSpPr>
          <p:spPr>
            <a:xfrm>
              <a:off x="364454" y="133573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20 dB</a:t>
              </a:r>
            </a:p>
            <a:p>
              <a:pPr algn="ctr"/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endParaRPr>
            </a:p>
            <a:p>
              <a:pPr algn="ctr"/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48DAD4-CA60-4E72-A8C7-B13B42D87408}"/>
                </a:ext>
              </a:extLst>
            </p:cNvPr>
            <p:cNvSpPr/>
            <p:nvPr/>
          </p:nvSpPr>
          <p:spPr>
            <a:xfrm>
              <a:off x="3839060" y="133573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6 dB 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endParaRPr lang="en-US" sz="1400" dirty="0">
                <a:solidFill>
                  <a:schemeClr val="tx1"/>
                </a:solidFill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55C448E3-D050-47D1-91F6-1FDC350FCC08}"/>
                </a:ext>
              </a:extLst>
            </p:cNvPr>
            <p:cNvCxnSpPr>
              <a:stCxn id="10" idx="0"/>
              <a:endCxn id="12" idx="2"/>
            </p:cNvCxnSpPr>
            <p:nvPr/>
          </p:nvCxnSpPr>
          <p:spPr>
            <a:xfrm flipV="1">
              <a:off x="821654" y="2250137"/>
              <a:ext cx="0" cy="4402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214FA517-05E5-4685-B33D-0A2F8EB3C740}"/>
                </a:ext>
              </a:extLst>
            </p:cNvPr>
            <p:cNvCxnSpPr>
              <a:stCxn id="12" idx="3"/>
              <a:endCxn id="11" idx="2"/>
            </p:cNvCxnSpPr>
            <p:nvPr/>
          </p:nvCxnSpPr>
          <p:spPr>
            <a:xfrm>
              <a:off x="1278854" y="1792937"/>
              <a:ext cx="16252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1CC283F2-CAE0-479B-906B-E0A9DCF0C64B}"/>
                </a:ext>
              </a:extLst>
            </p:cNvPr>
            <p:cNvCxnSpPr>
              <a:stCxn id="11" idx="0"/>
            </p:cNvCxnSpPr>
            <p:nvPr/>
          </p:nvCxnSpPr>
          <p:spPr>
            <a:xfrm>
              <a:off x="2453881" y="1792937"/>
              <a:ext cx="140365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8DFD9146-AEE1-430B-A4A0-C3CFC094A5C8}"/>
                </a:ext>
              </a:extLst>
            </p:cNvPr>
            <p:cNvCxnSpPr>
              <a:stCxn id="13" idx="3"/>
            </p:cNvCxnSpPr>
            <p:nvPr/>
          </p:nvCxnSpPr>
          <p:spPr>
            <a:xfrm>
              <a:off x="4753460" y="1792937"/>
              <a:ext cx="6731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73A65E54-5B56-4FC8-8305-CE81E53CAC5F}"/>
                </a:ext>
              </a:extLst>
            </p:cNvPr>
            <p:cNvGrpSpPr/>
            <p:nvPr/>
          </p:nvGrpSpPr>
          <p:grpSpPr>
            <a:xfrm rot="16200000">
              <a:off x="732589" y="1594988"/>
              <a:ext cx="178131" cy="446701"/>
              <a:chOff x="6037046" y="3247080"/>
              <a:chExt cx="360000" cy="926136"/>
            </a:xfrm>
          </p:grpSpPr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9A1B229F-DECE-4D23-976F-5689D6EF706D}"/>
                  </a:ext>
                </a:extLst>
              </p:cNvPr>
              <p:cNvCxnSpPr/>
              <p:nvPr/>
            </p:nvCxnSpPr>
            <p:spPr>
              <a:xfrm rot="1200000">
                <a:off x="6211618" y="3247080"/>
                <a:ext cx="18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95">
                <a:extLst>
                  <a:ext uri="{FF2B5EF4-FFF2-40B4-BE49-F238E27FC236}">
                    <a16:creationId xmlns:a16="http://schemas.microsoft.com/office/drawing/2014/main" id="{334DFE48-872E-47AA-AA17-D477F2B076C6}"/>
                  </a:ext>
                </a:extLst>
              </p:cNvPr>
              <p:cNvCxnSpPr/>
              <p:nvPr/>
            </p:nvCxnSpPr>
            <p:spPr>
              <a:xfrm rot="1200000">
                <a:off x="6037046" y="3462555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>
                <a:extLst>
                  <a:ext uri="{FF2B5EF4-FFF2-40B4-BE49-F238E27FC236}">
                    <a16:creationId xmlns:a16="http://schemas.microsoft.com/office/drawing/2014/main" id="{CA665263-CFBF-46C8-AFB0-2C9917EBD509}"/>
                  </a:ext>
                </a:extLst>
              </p:cNvPr>
              <p:cNvCxnSpPr/>
              <p:nvPr/>
            </p:nvCxnSpPr>
            <p:spPr>
              <a:xfrm rot="1200000">
                <a:off x="6037046" y="3708811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eur droit 97">
                <a:extLst>
                  <a:ext uri="{FF2B5EF4-FFF2-40B4-BE49-F238E27FC236}">
                    <a16:creationId xmlns:a16="http://schemas.microsoft.com/office/drawing/2014/main" id="{FB67B320-B090-4941-8AA2-E29C8E4BFDCE}"/>
                  </a:ext>
                </a:extLst>
              </p:cNvPr>
              <p:cNvCxnSpPr/>
              <p:nvPr/>
            </p:nvCxnSpPr>
            <p:spPr>
              <a:xfrm rot="1200000">
                <a:off x="6037046" y="3957743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98">
                <a:extLst>
                  <a:ext uri="{FF2B5EF4-FFF2-40B4-BE49-F238E27FC236}">
                    <a16:creationId xmlns:a16="http://schemas.microsoft.com/office/drawing/2014/main" id="{3A279D12-71E8-4AFC-A2CD-B152515F8A96}"/>
                  </a:ext>
                </a:extLst>
              </p:cNvPr>
              <p:cNvCxnSpPr/>
              <p:nvPr/>
            </p:nvCxnSpPr>
            <p:spPr>
              <a:xfrm rot="20400000" flipH="1">
                <a:off x="6037046" y="3339427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>
                <a:extLst>
                  <a:ext uri="{FF2B5EF4-FFF2-40B4-BE49-F238E27FC236}">
                    <a16:creationId xmlns:a16="http://schemas.microsoft.com/office/drawing/2014/main" id="{0BF5EF24-D497-4B1C-9D95-F9DBF8BC978E}"/>
                  </a:ext>
                </a:extLst>
              </p:cNvPr>
              <p:cNvCxnSpPr/>
              <p:nvPr/>
            </p:nvCxnSpPr>
            <p:spPr>
              <a:xfrm rot="20400000" flipH="1">
                <a:off x="6037046" y="3585683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>
                <a:extLst>
                  <a:ext uri="{FF2B5EF4-FFF2-40B4-BE49-F238E27FC236}">
                    <a16:creationId xmlns:a16="http://schemas.microsoft.com/office/drawing/2014/main" id="{EB994A6B-4DCD-49AF-B57E-66A8F630090A}"/>
                  </a:ext>
                </a:extLst>
              </p:cNvPr>
              <p:cNvCxnSpPr/>
              <p:nvPr/>
            </p:nvCxnSpPr>
            <p:spPr>
              <a:xfrm rot="20400000" flipH="1">
                <a:off x="6037046" y="3831939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04EF529E-869C-4AE0-A38E-54286EA8F89C}"/>
                  </a:ext>
                </a:extLst>
              </p:cNvPr>
              <p:cNvCxnSpPr/>
              <p:nvPr/>
            </p:nvCxnSpPr>
            <p:spPr>
              <a:xfrm rot="1200000">
                <a:off x="6042474" y="4173216"/>
                <a:ext cx="18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109E82E6-DD83-4A16-979E-00A2F3C61BBB}"/>
                  </a:ext>
                </a:extLst>
              </p:cNvPr>
              <p:cNvCxnSpPr/>
              <p:nvPr/>
            </p:nvCxnSpPr>
            <p:spPr>
              <a:xfrm rot="20400000" flipH="1">
                <a:off x="6037046" y="4080870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E237F887-C2AE-4CB8-9475-253449FFA940}"/>
                </a:ext>
              </a:extLst>
            </p:cNvPr>
            <p:cNvGrpSpPr/>
            <p:nvPr/>
          </p:nvGrpSpPr>
          <p:grpSpPr>
            <a:xfrm>
              <a:off x="5330663" y="2235079"/>
              <a:ext cx="180000" cy="180000"/>
              <a:chOff x="5679513" y="1051429"/>
              <a:chExt cx="180000" cy="180000"/>
            </a:xfrm>
          </p:grpSpPr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68462115-ABC3-457C-A3CE-DE9F46908A67}"/>
                  </a:ext>
                </a:extLst>
              </p:cNvPr>
              <p:cNvCxnSpPr/>
              <p:nvPr/>
            </p:nvCxnSpPr>
            <p:spPr>
              <a:xfrm>
                <a:off x="5679513" y="1231429"/>
                <a:ext cx="1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avec flèche 61">
                <a:extLst>
                  <a:ext uri="{FF2B5EF4-FFF2-40B4-BE49-F238E27FC236}">
                    <a16:creationId xmlns:a16="http://schemas.microsoft.com/office/drawing/2014/main" id="{EACE1873-881A-46C6-A260-A3A53D0166E1}"/>
                  </a:ext>
                </a:extLst>
              </p:cNvPr>
              <p:cNvCxnSpPr/>
              <p:nvPr/>
            </p:nvCxnSpPr>
            <p:spPr>
              <a:xfrm flipV="1">
                <a:off x="5769513" y="1051429"/>
                <a:ext cx="0" cy="180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ECA66E1-ED44-482C-B3B9-C011DCBC5179}"/>
                </a:ext>
              </a:extLst>
            </p:cNvPr>
            <p:cNvSpPr txBox="1"/>
            <p:nvPr/>
          </p:nvSpPr>
          <p:spPr>
            <a:xfrm>
              <a:off x="4958906" y="1317676"/>
              <a:ext cx="7777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F5C68"/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Primary</a:t>
              </a:r>
            </a:p>
            <a:p>
              <a:pPr algn="ctr"/>
              <a:r>
                <a:rPr lang="en-US" sz="1400" dirty="0">
                  <a:solidFill>
                    <a:srgbClr val="0F5C68"/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winding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EFAA1D1-CC11-499B-9864-0F63D7F9ED55}"/>
                </a:ext>
              </a:extLst>
            </p:cNvPr>
            <p:cNvSpPr txBox="1"/>
            <p:nvPr/>
          </p:nvSpPr>
          <p:spPr>
            <a:xfrm>
              <a:off x="6433120" y="3015800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RFQ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F296672-9648-455B-B0BE-93CF3365CD9B}"/>
                </a:ext>
              </a:extLst>
            </p:cNvPr>
            <p:cNvSpPr txBox="1"/>
            <p:nvPr/>
          </p:nvSpPr>
          <p:spPr>
            <a:xfrm>
              <a:off x="1385963" y="1512278"/>
              <a:ext cx="840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Power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amplifier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9D82F15-9B92-4A97-90E4-9A904318FD50}"/>
                </a:ext>
              </a:extLst>
            </p:cNvPr>
            <p:cNvSpPr txBox="1"/>
            <p:nvPr/>
          </p:nvSpPr>
          <p:spPr>
            <a:xfrm>
              <a:off x="5919632" y="103904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460DCF34-ACE1-40CB-9AF0-C0D2D0624DB9}"/>
                </a:ext>
              </a:extLst>
            </p:cNvPr>
            <p:cNvCxnSpPr/>
            <p:nvPr/>
          </p:nvCxnSpPr>
          <p:spPr>
            <a:xfrm rot="5400000" flipV="1">
              <a:off x="5600323" y="2834416"/>
              <a:ext cx="648000" cy="0"/>
            </a:xfrm>
            <a:prstGeom prst="line">
              <a:avLst/>
            </a:prstGeom>
            <a:ln w="25400" cap="rnd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1F4CB164-782C-45DE-9AB1-161CF57D3151}"/>
                </a:ext>
              </a:extLst>
            </p:cNvPr>
            <p:cNvGrpSpPr/>
            <p:nvPr/>
          </p:nvGrpSpPr>
          <p:grpSpPr>
            <a:xfrm>
              <a:off x="5771696" y="1385054"/>
              <a:ext cx="790736" cy="1125361"/>
              <a:chOff x="5771696" y="1385054"/>
              <a:chExt cx="790736" cy="1125361"/>
            </a:xfrm>
          </p:grpSpPr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AE67232B-6CBF-4437-B0EC-A95030BF629C}"/>
                  </a:ext>
                </a:extLst>
              </p:cNvPr>
              <p:cNvSpPr/>
              <p:nvPr/>
            </p:nvSpPr>
            <p:spPr>
              <a:xfrm rot="16200000">
                <a:off x="5807172" y="1799703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Arc 89">
                <a:extLst>
                  <a:ext uri="{FF2B5EF4-FFF2-40B4-BE49-F238E27FC236}">
                    <a16:creationId xmlns:a16="http://schemas.microsoft.com/office/drawing/2014/main" id="{19808EA7-4F61-4077-84FD-4DAF76863DC2}"/>
                  </a:ext>
                </a:extLst>
              </p:cNvPr>
              <p:cNvSpPr/>
              <p:nvPr/>
            </p:nvSpPr>
            <p:spPr>
              <a:xfrm rot="16200000">
                <a:off x="5807172" y="1574669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Arc 90">
                <a:extLst>
                  <a:ext uri="{FF2B5EF4-FFF2-40B4-BE49-F238E27FC236}">
                    <a16:creationId xmlns:a16="http://schemas.microsoft.com/office/drawing/2014/main" id="{1E9261AA-62C4-4F82-8711-4E1DCA9AA177}"/>
                  </a:ext>
                </a:extLst>
              </p:cNvPr>
              <p:cNvSpPr/>
              <p:nvPr/>
            </p:nvSpPr>
            <p:spPr>
              <a:xfrm rot="16200000">
                <a:off x="5807116" y="1349634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A9FCFED6-B71A-41E1-AA40-8BF8DC8FA237}"/>
                  </a:ext>
                </a:extLst>
              </p:cNvPr>
              <p:cNvSpPr/>
              <p:nvPr/>
            </p:nvSpPr>
            <p:spPr>
              <a:xfrm rot="16200000">
                <a:off x="5807172" y="2249961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Arc 92">
                <a:extLst>
                  <a:ext uri="{FF2B5EF4-FFF2-40B4-BE49-F238E27FC236}">
                    <a16:creationId xmlns:a16="http://schemas.microsoft.com/office/drawing/2014/main" id="{5CAA5169-A212-4946-B1EC-6D8412977F5A}"/>
                  </a:ext>
                </a:extLst>
              </p:cNvPr>
              <p:cNvSpPr/>
              <p:nvPr/>
            </p:nvSpPr>
            <p:spPr>
              <a:xfrm rot="16200000">
                <a:off x="5807172" y="2024927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1E3268DB-2820-4856-92D4-185897B404EC}"/>
                  </a:ext>
                </a:extLst>
              </p:cNvPr>
              <p:cNvSpPr/>
              <p:nvPr/>
            </p:nvSpPr>
            <p:spPr>
              <a:xfrm rot="5400000" flipH="1">
                <a:off x="6301922" y="1799702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Arc 83">
                <a:extLst>
                  <a:ext uri="{FF2B5EF4-FFF2-40B4-BE49-F238E27FC236}">
                    <a16:creationId xmlns:a16="http://schemas.microsoft.com/office/drawing/2014/main" id="{FC7DA66A-5E67-42D3-BFBD-3291697E9D23}"/>
                  </a:ext>
                </a:extLst>
              </p:cNvPr>
              <p:cNvSpPr/>
              <p:nvPr/>
            </p:nvSpPr>
            <p:spPr>
              <a:xfrm rot="5400000" flipH="1">
                <a:off x="6301922" y="1574668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Arc 84">
                <a:extLst>
                  <a:ext uri="{FF2B5EF4-FFF2-40B4-BE49-F238E27FC236}">
                    <a16:creationId xmlns:a16="http://schemas.microsoft.com/office/drawing/2014/main" id="{12537AF0-4784-4823-91C0-152A9FF488F5}"/>
                  </a:ext>
                </a:extLst>
              </p:cNvPr>
              <p:cNvSpPr/>
              <p:nvPr/>
            </p:nvSpPr>
            <p:spPr>
              <a:xfrm rot="5400000" flipH="1">
                <a:off x="6301978" y="1349634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543CA26B-D60A-4DC1-B704-98EC2B75521E}"/>
                  </a:ext>
                </a:extLst>
              </p:cNvPr>
              <p:cNvSpPr/>
              <p:nvPr/>
            </p:nvSpPr>
            <p:spPr>
              <a:xfrm rot="5400000" flipH="1">
                <a:off x="6301922" y="2249959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3073EE9E-271C-41AB-92F0-825D70BABCDF}"/>
                  </a:ext>
                </a:extLst>
              </p:cNvPr>
              <p:cNvSpPr/>
              <p:nvPr/>
            </p:nvSpPr>
            <p:spPr>
              <a:xfrm rot="5400000" flipH="1">
                <a:off x="6301922" y="2024925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1EB8D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4BF1DAFA-C74F-40AB-B0DF-23CA86CEB46E}"/>
                </a:ext>
              </a:extLst>
            </p:cNvPr>
            <p:cNvCxnSpPr/>
            <p:nvPr/>
          </p:nvCxnSpPr>
          <p:spPr>
            <a:xfrm rot="5400000" flipH="1">
              <a:off x="6085805" y="2834416"/>
              <a:ext cx="648000" cy="0"/>
            </a:xfrm>
            <a:prstGeom prst="line">
              <a:avLst/>
            </a:prstGeom>
            <a:ln w="25400" cap="rnd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9639495A-6DE8-466C-A732-E4B31C3B341C}"/>
                </a:ext>
              </a:extLst>
            </p:cNvPr>
            <p:cNvCxnSpPr/>
            <p:nvPr/>
          </p:nvCxnSpPr>
          <p:spPr>
            <a:xfrm>
              <a:off x="5919632" y="1385055"/>
              <a:ext cx="49017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52238232-0C14-4AE8-9A23-2CC935DE4A95}"/>
                </a:ext>
              </a:extLst>
            </p:cNvPr>
            <p:cNvGrpSpPr/>
            <p:nvPr/>
          </p:nvGrpSpPr>
          <p:grpSpPr>
            <a:xfrm>
              <a:off x="6077064" y="1385053"/>
              <a:ext cx="180000" cy="180000"/>
              <a:chOff x="5679513" y="1051429"/>
              <a:chExt cx="180000" cy="180000"/>
            </a:xfrm>
          </p:grpSpPr>
          <p:cxnSp>
            <p:nvCxnSpPr>
              <p:cNvPr id="79" name="Connecteur droit 78">
                <a:extLst>
                  <a:ext uri="{FF2B5EF4-FFF2-40B4-BE49-F238E27FC236}">
                    <a16:creationId xmlns:a16="http://schemas.microsoft.com/office/drawing/2014/main" id="{8911F0F4-BC94-42B5-83DC-CB9BDE7E25B0}"/>
                  </a:ext>
                </a:extLst>
              </p:cNvPr>
              <p:cNvCxnSpPr/>
              <p:nvPr/>
            </p:nvCxnSpPr>
            <p:spPr>
              <a:xfrm>
                <a:off x="5679513" y="1231429"/>
                <a:ext cx="1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avec flèche 79">
                <a:extLst>
                  <a:ext uri="{FF2B5EF4-FFF2-40B4-BE49-F238E27FC236}">
                    <a16:creationId xmlns:a16="http://schemas.microsoft.com/office/drawing/2014/main" id="{455F9366-B3AB-4B7E-8FDB-ABC0EED2E238}"/>
                  </a:ext>
                </a:extLst>
              </p:cNvPr>
              <p:cNvCxnSpPr/>
              <p:nvPr/>
            </p:nvCxnSpPr>
            <p:spPr>
              <a:xfrm flipV="1">
                <a:off x="5769513" y="1051429"/>
                <a:ext cx="0" cy="180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BFE52E58-8C7A-4DFC-B1F5-6C759A004416}"/>
                </a:ext>
              </a:extLst>
            </p:cNvPr>
            <p:cNvGrpSpPr/>
            <p:nvPr/>
          </p:nvGrpSpPr>
          <p:grpSpPr>
            <a:xfrm>
              <a:off x="5927504" y="2510416"/>
              <a:ext cx="479121" cy="360000"/>
              <a:chOff x="6577896" y="3390829"/>
              <a:chExt cx="479121" cy="360000"/>
            </a:xfrm>
          </p:grpSpPr>
          <p:grpSp>
            <p:nvGrpSpPr>
              <p:cNvPr id="73" name="Groupe 72">
                <a:extLst>
                  <a:ext uri="{FF2B5EF4-FFF2-40B4-BE49-F238E27FC236}">
                    <a16:creationId xmlns:a16="http://schemas.microsoft.com/office/drawing/2014/main" id="{C14203E6-8824-43E2-85CD-E8FE454A6D15}"/>
                  </a:ext>
                </a:extLst>
              </p:cNvPr>
              <p:cNvGrpSpPr/>
              <p:nvPr/>
            </p:nvGrpSpPr>
            <p:grpSpPr>
              <a:xfrm>
                <a:off x="6764754" y="3390829"/>
                <a:ext cx="105833" cy="360000"/>
                <a:chOff x="7653867" y="3612134"/>
                <a:chExt cx="105833" cy="360000"/>
              </a:xfrm>
            </p:grpSpPr>
            <p:cxnSp>
              <p:nvCxnSpPr>
                <p:cNvPr id="77" name="Connecteur droit 76">
                  <a:extLst>
                    <a:ext uri="{FF2B5EF4-FFF2-40B4-BE49-F238E27FC236}">
                      <a16:creationId xmlns:a16="http://schemas.microsoft.com/office/drawing/2014/main" id="{60E52AFA-6200-40C9-9632-8E6CED7C91B7}"/>
                    </a:ext>
                  </a:extLst>
                </p:cNvPr>
                <p:cNvCxnSpPr/>
                <p:nvPr/>
              </p:nvCxnSpPr>
              <p:spPr>
                <a:xfrm>
                  <a:off x="7653867" y="3612134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necteur droit 77">
                  <a:extLst>
                    <a:ext uri="{FF2B5EF4-FFF2-40B4-BE49-F238E27FC236}">
                      <a16:creationId xmlns:a16="http://schemas.microsoft.com/office/drawing/2014/main" id="{5BF65A92-AE68-40AE-B6DB-E66FEF8C18E4}"/>
                    </a:ext>
                  </a:extLst>
                </p:cNvPr>
                <p:cNvCxnSpPr/>
                <p:nvPr/>
              </p:nvCxnSpPr>
              <p:spPr>
                <a:xfrm>
                  <a:off x="7759700" y="3612134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B3F1A4CC-8F1A-48C3-A43E-FD7613FE7395}"/>
                  </a:ext>
                </a:extLst>
              </p:cNvPr>
              <p:cNvCxnSpPr/>
              <p:nvPr/>
            </p:nvCxnSpPr>
            <p:spPr>
              <a:xfrm flipH="1" flipV="1">
                <a:off x="6577896" y="3570829"/>
                <a:ext cx="18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28DD2ABD-4018-405C-9DC8-45D0F0FB7229}"/>
                  </a:ext>
                </a:extLst>
              </p:cNvPr>
              <p:cNvCxnSpPr/>
              <p:nvPr/>
            </p:nvCxnSpPr>
            <p:spPr>
              <a:xfrm flipH="1" flipV="1">
                <a:off x="6877017" y="3570829"/>
                <a:ext cx="18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avec flèche 75">
                <a:extLst>
                  <a:ext uri="{FF2B5EF4-FFF2-40B4-BE49-F238E27FC236}">
                    <a16:creationId xmlns:a16="http://schemas.microsoft.com/office/drawing/2014/main" id="{D5DB2682-BFAB-4388-9246-66E25E209219}"/>
                  </a:ext>
                </a:extLst>
              </p:cNvPr>
              <p:cNvCxnSpPr/>
              <p:nvPr/>
            </p:nvCxnSpPr>
            <p:spPr>
              <a:xfrm flipV="1">
                <a:off x="6685896" y="3462829"/>
                <a:ext cx="288000" cy="216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E24E71E6-FA19-4EBF-B9B8-89B4359C53F6}"/>
                </a:ext>
              </a:extLst>
            </p:cNvPr>
            <p:cNvGrpSpPr/>
            <p:nvPr/>
          </p:nvGrpSpPr>
          <p:grpSpPr>
            <a:xfrm>
              <a:off x="5927504" y="2978979"/>
              <a:ext cx="479121" cy="360000"/>
              <a:chOff x="6577896" y="3390829"/>
              <a:chExt cx="479121" cy="360000"/>
            </a:xfrm>
          </p:grpSpPr>
          <p:grpSp>
            <p:nvGrpSpPr>
              <p:cNvPr id="68" name="Groupe 67">
                <a:extLst>
                  <a:ext uri="{FF2B5EF4-FFF2-40B4-BE49-F238E27FC236}">
                    <a16:creationId xmlns:a16="http://schemas.microsoft.com/office/drawing/2014/main" id="{65E22F06-3110-4DEE-9152-FA5275364ECF}"/>
                  </a:ext>
                </a:extLst>
              </p:cNvPr>
              <p:cNvGrpSpPr/>
              <p:nvPr/>
            </p:nvGrpSpPr>
            <p:grpSpPr>
              <a:xfrm>
                <a:off x="6764754" y="3390829"/>
                <a:ext cx="105833" cy="360000"/>
                <a:chOff x="7653867" y="3612134"/>
                <a:chExt cx="105833" cy="360000"/>
              </a:xfrm>
            </p:grpSpPr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339C636E-FDF7-4CD3-9414-E6051FADB58C}"/>
                    </a:ext>
                  </a:extLst>
                </p:cNvPr>
                <p:cNvCxnSpPr/>
                <p:nvPr/>
              </p:nvCxnSpPr>
              <p:spPr>
                <a:xfrm>
                  <a:off x="7653867" y="3612134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cteur droit 71">
                  <a:extLst>
                    <a:ext uri="{FF2B5EF4-FFF2-40B4-BE49-F238E27FC236}">
                      <a16:creationId xmlns:a16="http://schemas.microsoft.com/office/drawing/2014/main" id="{C7B46586-1497-4B52-B187-69C040AB3310}"/>
                    </a:ext>
                  </a:extLst>
                </p:cNvPr>
                <p:cNvCxnSpPr/>
                <p:nvPr/>
              </p:nvCxnSpPr>
              <p:spPr>
                <a:xfrm>
                  <a:off x="7759700" y="3612134"/>
                  <a:ext cx="0" cy="36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AD215FB9-FBDE-4059-A403-5FB1717FD2DE}"/>
                  </a:ext>
                </a:extLst>
              </p:cNvPr>
              <p:cNvCxnSpPr/>
              <p:nvPr/>
            </p:nvCxnSpPr>
            <p:spPr>
              <a:xfrm flipH="1" flipV="1">
                <a:off x="6577896" y="3570829"/>
                <a:ext cx="18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1FAFB787-3531-4D22-857F-DD08133F53A5}"/>
                  </a:ext>
                </a:extLst>
              </p:cNvPr>
              <p:cNvCxnSpPr/>
              <p:nvPr/>
            </p:nvCxnSpPr>
            <p:spPr>
              <a:xfrm flipH="1" flipV="1">
                <a:off x="6877017" y="3570829"/>
                <a:ext cx="18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A6BF8848-870A-49D1-952F-91610257E9FD}"/>
                </a:ext>
              </a:extLst>
            </p:cNvPr>
            <p:cNvCxnSpPr/>
            <p:nvPr/>
          </p:nvCxnSpPr>
          <p:spPr>
            <a:xfrm rot="18900000">
              <a:off x="6164834" y="1603587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264448BD-DDDA-4261-A272-7E6622C34C7C}"/>
                </a:ext>
              </a:extLst>
            </p:cNvPr>
            <p:cNvCxnSpPr/>
            <p:nvPr/>
          </p:nvCxnSpPr>
          <p:spPr>
            <a:xfrm rot="18900000">
              <a:off x="6078010" y="1603587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2FE2C5BE-2DB4-4C54-AEAF-81254F528A11}"/>
                </a:ext>
              </a:extLst>
            </p:cNvPr>
            <p:cNvCxnSpPr/>
            <p:nvPr/>
          </p:nvCxnSpPr>
          <p:spPr>
            <a:xfrm rot="18900000">
              <a:off x="5991186" y="1603587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D1E4032-0B05-4A35-B54C-452B9931C3C8}"/>
                </a:ext>
              </a:extLst>
            </p:cNvPr>
            <p:cNvSpPr txBox="1"/>
            <p:nvPr/>
          </p:nvSpPr>
          <p:spPr>
            <a:xfrm>
              <a:off x="5672957" y="882985"/>
              <a:ext cx="9749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Adjustable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ground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7A4BB34-7E33-4171-AB1F-1079E5309FD0}"/>
                </a:ext>
              </a:extLst>
            </p:cNvPr>
            <p:cNvSpPr txBox="1"/>
            <p:nvPr/>
          </p:nvSpPr>
          <p:spPr>
            <a:xfrm>
              <a:off x="6437188" y="2451449"/>
              <a:ext cx="8691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Tunable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capacitor</a:t>
              </a:r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646A9D6A-D634-4C58-A8E8-6FF43D1FB7A1}"/>
                </a:ext>
              </a:extLst>
            </p:cNvPr>
            <p:cNvGrpSpPr/>
            <p:nvPr/>
          </p:nvGrpSpPr>
          <p:grpSpPr>
            <a:xfrm flipH="1">
              <a:off x="5277127" y="1793135"/>
              <a:ext cx="295930" cy="450069"/>
              <a:chOff x="4084939" y="4160307"/>
              <a:chExt cx="295930" cy="450069"/>
            </a:xfrm>
          </p:grpSpPr>
          <p:sp>
            <p:nvSpPr>
              <p:cNvPr id="59" name="Arc 58">
                <a:extLst>
                  <a:ext uri="{FF2B5EF4-FFF2-40B4-BE49-F238E27FC236}">
                    <a16:creationId xmlns:a16="http://schemas.microsoft.com/office/drawing/2014/main" id="{73155E82-72F8-4DF3-BB9E-DA5BFFF8FD5C}"/>
                  </a:ext>
                </a:extLst>
              </p:cNvPr>
              <p:cNvSpPr/>
              <p:nvPr/>
            </p:nvSpPr>
            <p:spPr>
              <a:xfrm rot="16200000">
                <a:off x="4120415" y="4349922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0F5C68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Arc 59">
                <a:extLst>
                  <a:ext uri="{FF2B5EF4-FFF2-40B4-BE49-F238E27FC236}">
                    <a16:creationId xmlns:a16="http://schemas.microsoft.com/office/drawing/2014/main" id="{CD4FEFF3-4F6E-47AA-8445-8347BF404362}"/>
                  </a:ext>
                </a:extLst>
              </p:cNvPr>
              <p:cNvSpPr/>
              <p:nvPr/>
            </p:nvSpPr>
            <p:spPr>
              <a:xfrm rot="16200000">
                <a:off x="4120359" y="4124887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rgbClr val="0F5C68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C6612E3A-C924-4694-AE30-C77F22AA447A}"/>
                </a:ext>
              </a:extLst>
            </p:cNvPr>
            <p:cNvCxnSpPr/>
            <p:nvPr/>
          </p:nvCxnSpPr>
          <p:spPr>
            <a:xfrm rot="18900000">
              <a:off x="5420534" y="2453264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CCB6DCC8-F800-4DDD-9A13-3A0CD5AB8B57}"/>
                </a:ext>
              </a:extLst>
            </p:cNvPr>
            <p:cNvCxnSpPr/>
            <p:nvPr/>
          </p:nvCxnSpPr>
          <p:spPr>
            <a:xfrm rot="18900000">
              <a:off x="5333710" y="2453264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1B0E2511-5E35-48B9-AD51-DE827CC21697}"/>
                </a:ext>
              </a:extLst>
            </p:cNvPr>
            <p:cNvCxnSpPr/>
            <p:nvPr/>
          </p:nvCxnSpPr>
          <p:spPr>
            <a:xfrm rot="18900000">
              <a:off x="5246886" y="2453264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36FA7B1-655F-49E5-B1DA-F511C7C8ED4E}"/>
                </a:ext>
              </a:extLst>
            </p:cNvPr>
            <p:cNvSpPr txBox="1"/>
            <p:nvPr/>
          </p:nvSpPr>
          <p:spPr>
            <a:xfrm>
              <a:off x="6531539" y="1678593"/>
              <a:ext cx="945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EB8D0"/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Secondary</a:t>
              </a:r>
            </a:p>
            <a:p>
              <a:pPr algn="ctr"/>
              <a:r>
                <a:rPr lang="en-US" sz="1400" dirty="0">
                  <a:solidFill>
                    <a:srgbClr val="1EB8D0"/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windings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A3021F-BFD3-489D-A7A8-EEAFED5B9FD0}"/>
                </a:ext>
              </a:extLst>
            </p:cNvPr>
            <p:cNvSpPr/>
            <p:nvPr/>
          </p:nvSpPr>
          <p:spPr>
            <a:xfrm>
              <a:off x="2626210" y="1704037"/>
              <a:ext cx="914400" cy="6731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  <a:ea typeface="CMU Sans Serif" panose="020006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CAA3797C-0093-4D13-989E-1EEDA7201D34}"/>
                </a:ext>
              </a:extLst>
            </p:cNvPr>
            <p:cNvCxnSpPr/>
            <p:nvPr/>
          </p:nvCxnSpPr>
          <p:spPr>
            <a:xfrm>
              <a:off x="2435410" y="2285379"/>
              <a:ext cx="1296000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498AA174-75ED-49F0-BB87-70383A793C67}"/>
                </a:ext>
              </a:extLst>
            </p:cNvPr>
            <p:cNvGrpSpPr/>
            <p:nvPr/>
          </p:nvGrpSpPr>
          <p:grpSpPr>
            <a:xfrm>
              <a:off x="2728218" y="1880861"/>
              <a:ext cx="710385" cy="330200"/>
              <a:chOff x="3371074" y="2870253"/>
              <a:chExt cx="710385" cy="330200"/>
            </a:xfrm>
          </p:grpSpPr>
          <p:cxnSp>
            <p:nvCxnSpPr>
              <p:cNvPr id="57" name="Connecteur droit avec flèche 56">
                <a:extLst>
                  <a:ext uri="{FF2B5EF4-FFF2-40B4-BE49-F238E27FC236}">
                    <a16:creationId xmlns:a16="http://schemas.microsoft.com/office/drawing/2014/main" id="{8D370CDB-EFE4-40F3-9C85-18CF9B8C8D21}"/>
                  </a:ext>
                </a:extLst>
              </p:cNvPr>
              <p:cNvCxnSpPr/>
              <p:nvPr/>
            </p:nvCxnSpPr>
            <p:spPr>
              <a:xfrm>
                <a:off x="3371074" y="2870253"/>
                <a:ext cx="710385" cy="330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avec flèche 57">
                <a:extLst>
                  <a:ext uri="{FF2B5EF4-FFF2-40B4-BE49-F238E27FC236}">
                    <a16:creationId xmlns:a16="http://schemas.microsoft.com/office/drawing/2014/main" id="{F2020FC1-071D-4F43-B31F-5687CF490AA9}"/>
                  </a:ext>
                </a:extLst>
              </p:cNvPr>
              <p:cNvCxnSpPr/>
              <p:nvPr/>
            </p:nvCxnSpPr>
            <p:spPr>
              <a:xfrm flipV="1">
                <a:off x="3371074" y="2870253"/>
                <a:ext cx="710385" cy="330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9066F1DD-3E65-4DC0-98D0-6F788B02BB86}"/>
                </a:ext>
              </a:extLst>
            </p:cNvPr>
            <p:cNvCxnSpPr/>
            <p:nvPr/>
          </p:nvCxnSpPr>
          <p:spPr>
            <a:xfrm flipV="1">
              <a:off x="2435410" y="2278033"/>
              <a:ext cx="0" cy="440279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72A8473A-DD32-4B39-AD00-9A5A38EC2D72}"/>
                </a:ext>
              </a:extLst>
            </p:cNvPr>
            <p:cNvCxnSpPr/>
            <p:nvPr/>
          </p:nvCxnSpPr>
          <p:spPr>
            <a:xfrm flipV="1">
              <a:off x="3731410" y="2277658"/>
              <a:ext cx="0" cy="440279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AB90BD98-5F19-46A6-A209-DF353600A907}"/>
                </a:ext>
              </a:extLst>
            </p:cNvPr>
            <p:cNvSpPr txBox="1"/>
            <p:nvPr/>
          </p:nvSpPr>
          <p:spPr>
            <a:xfrm>
              <a:off x="2581060" y="1252818"/>
              <a:ext cx="9989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Directional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coupler</a:t>
              </a:r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A5D2ECDD-D309-4200-AAB9-9DDB9BD74A33}"/>
                </a:ext>
              </a:extLst>
            </p:cNvPr>
            <p:cNvGrpSpPr/>
            <p:nvPr/>
          </p:nvGrpSpPr>
          <p:grpSpPr>
            <a:xfrm rot="16200000">
              <a:off x="4207195" y="1594987"/>
              <a:ext cx="178131" cy="446701"/>
              <a:chOff x="6037046" y="3247080"/>
              <a:chExt cx="360000" cy="926136"/>
            </a:xfrm>
          </p:grpSpPr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66B9034F-A792-43D4-A86F-D6DBCD898E11}"/>
                  </a:ext>
                </a:extLst>
              </p:cNvPr>
              <p:cNvCxnSpPr/>
              <p:nvPr/>
            </p:nvCxnSpPr>
            <p:spPr>
              <a:xfrm rot="1200000">
                <a:off x="6211618" y="3247080"/>
                <a:ext cx="18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CCE88D9B-B797-4ECF-916C-AE88598DE71B}"/>
                  </a:ext>
                </a:extLst>
              </p:cNvPr>
              <p:cNvCxnSpPr/>
              <p:nvPr/>
            </p:nvCxnSpPr>
            <p:spPr>
              <a:xfrm rot="1200000">
                <a:off x="6037046" y="3462555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F9265930-F825-469E-88E9-4F8EBF208875}"/>
                  </a:ext>
                </a:extLst>
              </p:cNvPr>
              <p:cNvCxnSpPr/>
              <p:nvPr/>
            </p:nvCxnSpPr>
            <p:spPr>
              <a:xfrm rot="1200000">
                <a:off x="6037046" y="3708811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20597007-D02F-441C-9A1D-2F301EA6B1D2}"/>
                  </a:ext>
                </a:extLst>
              </p:cNvPr>
              <p:cNvCxnSpPr/>
              <p:nvPr/>
            </p:nvCxnSpPr>
            <p:spPr>
              <a:xfrm rot="1200000">
                <a:off x="6037046" y="3957743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E219F9D7-2319-45E9-A6BA-89D29763516D}"/>
                  </a:ext>
                </a:extLst>
              </p:cNvPr>
              <p:cNvCxnSpPr/>
              <p:nvPr/>
            </p:nvCxnSpPr>
            <p:spPr>
              <a:xfrm rot="20400000" flipH="1">
                <a:off x="6037046" y="3339427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48D73351-B8CD-4581-AF62-621F3A206CEE}"/>
                  </a:ext>
                </a:extLst>
              </p:cNvPr>
              <p:cNvCxnSpPr/>
              <p:nvPr/>
            </p:nvCxnSpPr>
            <p:spPr>
              <a:xfrm rot="20400000" flipH="1">
                <a:off x="6037046" y="3585683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30E61193-2DF4-4C0E-BD82-32B1D397A4F4}"/>
                  </a:ext>
                </a:extLst>
              </p:cNvPr>
              <p:cNvCxnSpPr/>
              <p:nvPr/>
            </p:nvCxnSpPr>
            <p:spPr>
              <a:xfrm rot="20400000" flipH="1">
                <a:off x="6037046" y="3831939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FF28935D-2863-4834-8C11-DF35B935D376}"/>
                  </a:ext>
                </a:extLst>
              </p:cNvPr>
              <p:cNvCxnSpPr/>
              <p:nvPr/>
            </p:nvCxnSpPr>
            <p:spPr>
              <a:xfrm rot="1200000">
                <a:off x="6042474" y="4173216"/>
                <a:ext cx="18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67B1A9A8-F32B-4EB7-8BAA-EDFF2D15B98E}"/>
                  </a:ext>
                </a:extLst>
              </p:cNvPr>
              <p:cNvCxnSpPr/>
              <p:nvPr/>
            </p:nvCxnSpPr>
            <p:spPr>
              <a:xfrm rot="20400000" flipH="1">
                <a:off x="6037046" y="4080870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585C5271-9553-4150-A3BE-0B4C1EEDB23E}"/>
                </a:ext>
              </a:extLst>
            </p:cNvPr>
            <p:cNvSpPr txBox="1"/>
            <p:nvPr/>
          </p:nvSpPr>
          <p:spPr>
            <a:xfrm>
              <a:off x="2041333" y="2696751"/>
              <a:ext cx="7954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Osc</a:t>
              </a: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. ch1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6768D9DE-6760-4B68-AC8A-FD86DB26FAA2}"/>
                </a:ext>
              </a:extLst>
            </p:cNvPr>
            <p:cNvSpPr txBox="1"/>
            <p:nvPr/>
          </p:nvSpPr>
          <p:spPr>
            <a:xfrm>
              <a:off x="3323608" y="2664412"/>
              <a:ext cx="7954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Osc</a:t>
              </a: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. ch2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DBD6C35B-0702-4C7B-ABB4-6B3F39FB9193}"/>
                </a:ext>
              </a:extLst>
            </p:cNvPr>
            <p:cNvSpPr txBox="1"/>
            <p:nvPr/>
          </p:nvSpPr>
          <p:spPr>
            <a:xfrm>
              <a:off x="4521515" y="3004886"/>
              <a:ext cx="7954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Osc</a:t>
              </a: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. ch3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005377D6-E732-4509-B937-2AABFD833FD1}"/>
                </a:ext>
              </a:extLst>
            </p:cNvPr>
            <p:cNvSpPr txBox="1"/>
            <p:nvPr/>
          </p:nvSpPr>
          <p:spPr>
            <a:xfrm>
              <a:off x="4521515" y="3286010"/>
              <a:ext cx="7954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Osc</a:t>
              </a: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. ch4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55A78E6D-F970-47D9-9CC6-3E5C87A06ED9}"/>
                </a:ext>
              </a:extLst>
            </p:cNvPr>
            <p:cNvSpPr txBox="1"/>
            <p:nvPr/>
          </p:nvSpPr>
          <p:spPr>
            <a:xfrm>
              <a:off x="3817328" y="1864193"/>
              <a:ext cx="966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attenuator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0F3BA958-CEA8-4F05-ABCC-267FA0FFA057}"/>
                </a:ext>
              </a:extLst>
            </p:cNvPr>
            <p:cNvSpPr txBox="1"/>
            <p:nvPr/>
          </p:nvSpPr>
          <p:spPr>
            <a:xfrm>
              <a:off x="338739" y="1844832"/>
              <a:ext cx="966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MU Sans Serif" panose="02000603000000000000" pitchFamily="2" charset="0"/>
                  <a:cs typeface="Calibri" panose="020F0502020204030204" pitchFamily="34" charset="0"/>
                </a:rPr>
                <a:t>attenuator</a:t>
              </a:r>
            </a:p>
          </p:txBody>
        </p:sp>
      </p:grpSp>
      <p:pic>
        <p:nvPicPr>
          <p:cNvPr id="104" name="Image 103">
            <a:extLst>
              <a:ext uri="{FF2B5EF4-FFF2-40B4-BE49-F238E27FC236}">
                <a16:creationId xmlns:a16="http://schemas.microsoft.com/office/drawing/2014/main" id="{2ECA23A6-DF1D-4A0F-A820-1C4DE1B24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887" y="3903027"/>
            <a:ext cx="1922147" cy="2562863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89366C1E-DE9C-4A09-A1A9-8039AAB6C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71" y="3885708"/>
            <a:ext cx="6692846" cy="2495951"/>
          </a:xfrm>
          <a:prstGeom prst="rect">
            <a:avLst/>
          </a:prstGeom>
        </p:spPr>
      </p:pic>
      <p:sp>
        <p:nvSpPr>
          <p:cNvPr id="106" name="ZoneTexte 2">
            <a:extLst>
              <a:ext uri="{FF2B5EF4-FFF2-40B4-BE49-F238E27FC236}">
                <a16:creationId xmlns:a16="http://schemas.microsoft.com/office/drawing/2014/main" id="{DF808E68-097F-499D-B0D6-05BCF30CA1FE}"/>
              </a:ext>
            </a:extLst>
          </p:cNvPr>
          <p:cNvSpPr txBox="1"/>
          <p:nvPr/>
        </p:nvSpPr>
        <p:spPr>
          <a:xfrm>
            <a:off x="101600" y="88815"/>
            <a:ext cx="36085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GPIB RF system</a:t>
            </a:r>
          </a:p>
        </p:txBody>
      </p:sp>
    </p:spTree>
    <p:extLst>
      <p:ext uri="{BB962C8B-B14F-4D97-AF65-F5344CB8AC3E}">
        <p14:creationId xmlns:p14="http://schemas.microsoft.com/office/powerpoint/2010/main" val="357564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8DDB149-ED6C-4E21-A09B-970B30EB7483}"/>
              </a:ext>
            </a:extLst>
          </p:cNvPr>
          <p:cNvSpPr/>
          <p:nvPr/>
        </p:nvSpPr>
        <p:spPr>
          <a:xfrm rot="18900000">
            <a:off x="4955068" y="3704271"/>
            <a:ext cx="3449215" cy="1620942"/>
          </a:xfrm>
          <a:custGeom>
            <a:avLst/>
            <a:gdLst>
              <a:gd name="connsiteX0" fmla="*/ 0 w 3136702"/>
              <a:gd name="connsiteY0" fmla="*/ 0 h 1024352"/>
              <a:gd name="connsiteX1" fmla="*/ 3136702 w 3136702"/>
              <a:gd name="connsiteY1" fmla="*/ 0 h 1024352"/>
              <a:gd name="connsiteX2" fmla="*/ 3136702 w 3136702"/>
              <a:gd name="connsiteY2" fmla="*/ 1024352 h 1024352"/>
              <a:gd name="connsiteX3" fmla="*/ 0 w 3136702"/>
              <a:gd name="connsiteY3" fmla="*/ 1024352 h 1024352"/>
              <a:gd name="connsiteX4" fmla="*/ 0 w 3136702"/>
              <a:gd name="connsiteY4" fmla="*/ 0 h 1024352"/>
              <a:gd name="connsiteX0" fmla="*/ 0 w 3136702"/>
              <a:gd name="connsiteY0" fmla="*/ 488827 h 1513179"/>
              <a:gd name="connsiteX1" fmla="*/ 1670122 w 3136702"/>
              <a:gd name="connsiteY1" fmla="*/ 1 h 1513179"/>
              <a:gd name="connsiteX2" fmla="*/ 3136702 w 3136702"/>
              <a:gd name="connsiteY2" fmla="*/ 488827 h 1513179"/>
              <a:gd name="connsiteX3" fmla="*/ 3136702 w 3136702"/>
              <a:gd name="connsiteY3" fmla="*/ 1513179 h 1513179"/>
              <a:gd name="connsiteX4" fmla="*/ 0 w 3136702"/>
              <a:gd name="connsiteY4" fmla="*/ 1513179 h 1513179"/>
              <a:gd name="connsiteX5" fmla="*/ 0 w 3136702"/>
              <a:gd name="connsiteY5" fmla="*/ 488827 h 1513179"/>
              <a:gd name="connsiteX0" fmla="*/ 0 w 3136702"/>
              <a:gd name="connsiteY0" fmla="*/ 596590 h 1620942"/>
              <a:gd name="connsiteX1" fmla="*/ 1777885 w 3136702"/>
              <a:gd name="connsiteY1" fmla="*/ 1 h 1620942"/>
              <a:gd name="connsiteX2" fmla="*/ 3136702 w 3136702"/>
              <a:gd name="connsiteY2" fmla="*/ 596590 h 1620942"/>
              <a:gd name="connsiteX3" fmla="*/ 3136702 w 3136702"/>
              <a:gd name="connsiteY3" fmla="*/ 1620942 h 1620942"/>
              <a:gd name="connsiteX4" fmla="*/ 0 w 3136702"/>
              <a:gd name="connsiteY4" fmla="*/ 1620942 h 1620942"/>
              <a:gd name="connsiteX5" fmla="*/ 0 w 3136702"/>
              <a:gd name="connsiteY5" fmla="*/ 596590 h 1620942"/>
              <a:gd name="connsiteX0" fmla="*/ 0 w 3136702"/>
              <a:gd name="connsiteY0" fmla="*/ 596590 h 1620942"/>
              <a:gd name="connsiteX1" fmla="*/ 1777885 w 3136702"/>
              <a:gd name="connsiteY1" fmla="*/ 1 h 1620942"/>
              <a:gd name="connsiteX2" fmla="*/ 3136702 w 3136702"/>
              <a:gd name="connsiteY2" fmla="*/ 596590 h 1620942"/>
              <a:gd name="connsiteX3" fmla="*/ 3136702 w 3136702"/>
              <a:gd name="connsiteY3" fmla="*/ 1620942 h 1620942"/>
              <a:gd name="connsiteX4" fmla="*/ 0 w 3136702"/>
              <a:gd name="connsiteY4" fmla="*/ 1620942 h 1620942"/>
              <a:gd name="connsiteX5" fmla="*/ 0 w 3136702"/>
              <a:gd name="connsiteY5" fmla="*/ 596590 h 1620942"/>
              <a:gd name="connsiteX0" fmla="*/ 312513 w 3449215"/>
              <a:gd name="connsiteY0" fmla="*/ 596590 h 1620942"/>
              <a:gd name="connsiteX1" fmla="*/ 2090398 w 3449215"/>
              <a:gd name="connsiteY1" fmla="*/ 1 h 1620942"/>
              <a:gd name="connsiteX2" fmla="*/ 3449215 w 3449215"/>
              <a:gd name="connsiteY2" fmla="*/ 596590 h 1620942"/>
              <a:gd name="connsiteX3" fmla="*/ 3449215 w 3449215"/>
              <a:gd name="connsiteY3" fmla="*/ 1620942 h 1620942"/>
              <a:gd name="connsiteX4" fmla="*/ 0 w 3449215"/>
              <a:gd name="connsiteY4" fmla="*/ 1258139 h 1620942"/>
              <a:gd name="connsiteX5" fmla="*/ 312513 w 3449215"/>
              <a:gd name="connsiteY5" fmla="*/ 596590 h 1620942"/>
              <a:gd name="connsiteX0" fmla="*/ 43105 w 3449215"/>
              <a:gd name="connsiteY0" fmla="*/ 478051 h 1620942"/>
              <a:gd name="connsiteX1" fmla="*/ 2090398 w 3449215"/>
              <a:gd name="connsiteY1" fmla="*/ 1 h 1620942"/>
              <a:gd name="connsiteX2" fmla="*/ 3449215 w 3449215"/>
              <a:gd name="connsiteY2" fmla="*/ 596590 h 1620942"/>
              <a:gd name="connsiteX3" fmla="*/ 3449215 w 3449215"/>
              <a:gd name="connsiteY3" fmla="*/ 1620942 h 1620942"/>
              <a:gd name="connsiteX4" fmla="*/ 0 w 3449215"/>
              <a:gd name="connsiteY4" fmla="*/ 1258139 h 1620942"/>
              <a:gd name="connsiteX5" fmla="*/ 43105 w 3449215"/>
              <a:gd name="connsiteY5" fmla="*/ 478051 h 162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9215" h="1620942">
                <a:moveTo>
                  <a:pt x="43105" y="478051"/>
                </a:moveTo>
                <a:cubicBezTo>
                  <a:pt x="560299" y="479148"/>
                  <a:pt x="1573204" y="-1096"/>
                  <a:pt x="2090398" y="1"/>
                </a:cubicBezTo>
                <a:cubicBezTo>
                  <a:pt x="2554113" y="87509"/>
                  <a:pt x="2996276" y="397727"/>
                  <a:pt x="3449215" y="596590"/>
                </a:cubicBezTo>
                <a:lnTo>
                  <a:pt x="3449215" y="1620942"/>
                </a:lnTo>
                <a:lnTo>
                  <a:pt x="0" y="1258139"/>
                </a:lnTo>
                <a:lnTo>
                  <a:pt x="43105" y="47805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7B2877D5-59E8-B0F3-2DCC-4D168BB239B0}"/>
              </a:ext>
            </a:extLst>
          </p:cNvPr>
          <p:cNvSpPr txBox="1"/>
          <p:nvPr/>
        </p:nvSpPr>
        <p:spPr>
          <a:xfrm>
            <a:off x="101600" y="88815"/>
            <a:ext cx="40468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FF0066"/>
                </a:solidFill>
                <a:latin typeface="Calibri" panose="020F0502020204030204" pitchFamily="34" charset="0"/>
              </a:rPr>
              <a:t>The DESIR facility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ED271A1-DE95-472B-AFAA-B6DA6B70C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57" y="323098"/>
            <a:ext cx="1483143" cy="316404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FA8357E-2B69-4500-A89E-1297DDE159D9}"/>
              </a:ext>
            </a:extLst>
          </p:cNvPr>
          <p:cNvSpPr txBox="1"/>
          <p:nvPr/>
        </p:nvSpPr>
        <p:spPr>
          <a:xfrm>
            <a:off x="4059500" y="169287"/>
            <a:ext cx="553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61F4D"/>
                </a:solidFill>
              </a:rPr>
              <a:t>@</a:t>
            </a:r>
          </a:p>
        </p:txBody>
      </p:sp>
      <p:pic>
        <p:nvPicPr>
          <p:cNvPr id="31" name="Picture 2" descr="C:\Documents and Settings\thomasjc\Bureau\DESIR\Meetings\2011\Symposium_Fr_Jp\Screen shot 2011-01-03 at 13.29.34.png">
            <a:extLst>
              <a:ext uri="{FF2B5EF4-FFF2-40B4-BE49-F238E27FC236}">
                <a16:creationId xmlns:a16="http://schemas.microsoft.com/office/drawing/2014/main" id="{4EB3AC1B-A1CB-484B-ADB0-7F40DD90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t="912" r="1544" b="456"/>
          <a:stretch>
            <a:fillRect/>
          </a:stretch>
        </p:blipFill>
        <p:spPr bwMode="auto">
          <a:xfrm>
            <a:off x="488356" y="1416080"/>
            <a:ext cx="4647033" cy="311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427C09-9A14-44C0-9AD2-EF8C2E536F78}"/>
              </a:ext>
            </a:extLst>
          </p:cNvPr>
          <p:cNvSpPr/>
          <p:nvPr/>
        </p:nvSpPr>
        <p:spPr>
          <a:xfrm>
            <a:off x="5018731" y="2434121"/>
            <a:ext cx="6441749" cy="3722840"/>
          </a:xfrm>
          <a:prstGeom prst="rect">
            <a:avLst/>
          </a:prstGeom>
          <a:solidFill>
            <a:srgbClr val="B2B2B2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43739BD-846F-44B1-94A0-2F600B91B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53" y="2900398"/>
            <a:ext cx="5899729" cy="3115307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6E090EBA-218B-485E-8287-E59D9DCA66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38" y="2609825"/>
            <a:ext cx="1483143" cy="316404"/>
          </a:xfrm>
          <a:prstGeom prst="rect">
            <a:avLst/>
          </a:prstGeom>
        </p:spPr>
      </p:pic>
      <p:sp>
        <p:nvSpPr>
          <p:cNvPr id="3" name="Hide_DESIR">
            <a:extLst>
              <a:ext uri="{FF2B5EF4-FFF2-40B4-BE49-F238E27FC236}">
                <a16:creationId xmlns:a16="http://schemas.microsoft.com/office/drawing/2014/main" id="{A23203C8-3831-4C44-9B34-7BA6A33B30CF}"/>
              </a:ext>
            </a:extLst>
          </p:cNvPr>
          <p:cNvSpPr/>
          <p:nvPr/>
        </p:nvSpPr>
        <p:spPr>
          <a:xfrm>
            <a:off x="7655560" y="2641600"/>
            <a:ext cx="1620520" cy="1727200"/>
          </a:xfrm>
          <a:custGeom>
            <a:avLst/>
            <a:gdLst>
              <a:gd name="connsiteX0" fmla="*/ 0 w 1620520"/>
              <a:gd name="connsiteY0" fmla="*/ 731520 h 1574800"/>
              <a:gd name="connsiteX1" fmla="*/ 858520 w 1620520"/>
              <a:gd name="connsiteY1" fmla="*/ 0 h 1574800"/>
              <a:gd name="connsiteX2" fmla="*/ 1620520 w 1620520"/>
              <a:gd name="connsiteY2" fmla="*/ 360680 h 1574800"/>
              <a:gd name="connsiteX3" fmla="*/ 1473200 w 1620520"/>
              <a:gd name="connsiteY3" fmla="*/ 619760 h 1574800"/>
              <a:gd name="connsiteX4" fmla="*/ 1143000 w 1620520"/>
              <a:gd name="connsiteY4" fmla="*/ 955040 h 1574800"/>
              <a:gd name="connsiteX5" fmla="*/ 975360 w 1620520"/>
              <a:gd name="connsiteY5" fmla="*/ 1005840 h 1574800"/>
              <a:gd name="connsiteX6" fmla="*/ 472440 w 1620520"/>
              <a:gd name="connsiteY6" fmla="*/ 1574800 h 1574800"/>
              <a:gd name="connsiteX7" fmla="*/ 228600 w 1620520"/>
              <a:gd name="connsiteY7" fmla="*/ 1397000 h 1574800"/>
              <a:gd name="connsiteX8" fmla="*/ 142240 w 1620520"/>
              <a:gd name="connsiteY8" fmla="*/ 1325880 h 1574800"/>
              <a:gd name="connsiteX9" fmla="*/ 101600 w 1620520"/>
              <a:gd name="connsiteY9" fmla="*/ 1305560 h 1574800"/>
              <a:gd name="connsiteX10" fmla="*/ 304800 w 1620520"/>
              <a:gd name="connsiteY10" fmla="*/ 1076960 h 1574800"/>
              <a:gd name="connsiteX11" fmla="*/ 45720 w 1620520"/>
              <a:gd name="connsiteY11" fmla="*/ 883920 h 1574800"/>
              <a:gd name="connsiteX12" fmla="*/ 0 w 1620520"/>
              <a:gd name="connsiteY12" fmla="*/ 731520 h 1574800"/>
              <a:gd name="connsiteX0" fmla="*/ 0 w 1620520"/>
              <a:gd name="connsiteY0" fmla="*/ 731520 h 1574800"/>
              <a:gd name="connsiteX1" fmla="*/ 858520 w 1620520"/>
              <a:gd name="connsiteY1" fmla="*/ 0 h 1574800"/>
              <a:gd name="connsiteX2" fmla="*/ 1620520 w 1620520"/>
              <a:gd name="connsiteY2" fmla="*/ 360680 h 1574800"/>
              <a:gd name="connsiteX3" fmla="*/ 1473200 w 1620520"/>
              <a:gd name="connsiteY3" fmla="*/ 619760 h 1574800"/>
              <a:gd name="connsiteX4" fmla="*/ 1143000 w 1620520"/>
              <a:gd name="connsiteY4" fmla="*/ 955040 h 1574800"/>
              <a:gd name="connsiteX5" fmla="*/ 975360 w 1620520"/>
              <a:gd name="connsiteY5" fmla="*/ 1005840 h 1574800"/>
              <a:gd name="connsiteX6" fmla="*/ 472440 w 1620520"/>
              <a:gd name="connsiteY6" fmla="*/ 1574800 h 1574800"/>
              <a:gd name="connsiteX7" fmla="*/ 208280 w 1620520"/>
              <a:gd name="connsiteY7" fmla="*/ 1452880 h 1574800"/>
              <a:gd name="connsiteX8" fmla="*/ 142240 w 1620520"/>
              <a:gd name="connsiteY8" fmla="*/ 1325880 h 1574800"/>
              <a:gd name="connsiteX9" fmla="*/ 101600 w 1620520"/>
              <a:gd name="connsiteY9" fmla="*/ 1305560 h 1574800"/>
              <a:gd name="connsiteX10" fmla="*/ 304800 w 1620520"/>
              <a:gd name="connsiteY10" fmla="*/ 1076960 h 1574800"/>
              <a:gd name="connsiteX11" fmla="*/ 45720 w 1620520"/>
              <a:gd name="connsiteY11" fmla="*/ 883920 h 1574800"/>
              <a:gd name="connsiteX12" fmla="*/ 0 w 1620520"/>
              <a:gd name="connsiteY12" fmla="*/ 731520 h 1574800"/>
              <a:gd name="connsiteX0" fmla="*/ 0 w 1620520"/>
              <a:gd name="connsiteY0" fmla="*/ 731520 h 1574800"/>
              <a:gd name="connsiteX1" fmla="*/ 858520 w 1620520"/>
              <a:gd name="connsiteY1" fmla="*/ 0 h 1574800"/>
              <a:gd name="connsiteX2" fmla="*/ 1620520 w 1620520"/>
              <a:gd name="connsiteY2" fmla="*/ 360680 h 1574800"/>
              <a:gd name="connsiteX3" fmla="*/ 1473200 w 1620520"/>
              <a:gd name="connsiteY3" fmla="*/ 619760 h 1574800"/>
              <a:gd name="connsiteX4" fmla="*/ 1143000 w 1620520"/>
              <a:gd name="connsiteY4" fmla="*/ 955040 h 1574800"/>
              <a:gd name="connsiteX5" fmla="*/ 975360 w 1620520"/>
              <a:gd name="connsiteY5" fmla="*/ 1005840 h 1574800"/>
              <a:gd name="connsiteX6" fmla="*/ 472440 w 1620520"/>
              <a:gd name="connsiteY6" fmla="*/ 1574800 h 1574800"/>
              <a:gd name="connsiteX7" fmla="*/ 208280 w 1620520"/>
              <a:gd name="connsiteY7" fmla="*/ 1452880 h 1574800"/>
              <a:gd name="connsiteX8" fmla="*/ 142240 w 1620520"/>
              <a:gd name="connsiteY8" fmla="*/ 1325880 h 1574800"/>
              <a:gd name="connsiteX9" fmla="*/ 101600 w 1620520"/>
              <a:gd name="connsiteY9" fmla="*/ 1305560 h 1574800"/>
              <a:gd name="connsiteX10" fmla="*/ 304800 w 1620520"/>
              <a:gd name="connsiteY10" fmla="*/ 1076960 h 1574800"/>
              <a:gd name="connsiteX11" fmla="*/ 15240 w 1620520"/>
              <a:gd name="connsiteY11" fmla="*/ 904240 h 1574800"/>
              <a:gd name="connsiteX12" fmla="*/ 0 w 1620520"/>
              <a:gd name="connsiteY12" fmla="*/ 731520 h 1574800"/>
              <a:gd name="connsiteX0" fmla="*/ 0 w 1620520"/>
              <a:gd name="connsiteY0" fmla="*/ 731520 h 1574800"/>
              <a:gd name="connsiteX1" fmla="*/ 858520 w 1620520"/>
              <a:gd name="connsiteY1" fmla="*/ 0 h 1574800"/>
              <a:gd name="connsiteX2" fmla="*/ 1620520 w 1620520"/>
              <a:gd name="connsiteY2" fmla="*/ 360680 h 1574800"/>
              <a:gd name="connsiteX3" fmla="*/ 1473200 w 1620520"/>
              <a:gd name="connsiteY3" fmla="*/ 619760 h 1574800"/>
              <a:gd name="connsiteX4" fmla="*/ 1143000 w 1620520"/>
              <a:gd name="connsiteY4" fmla="*/ 955040 h 1574800"/>
              <a:gd name="connsiteX5" fmla="*/ 975360 w 1620520"/>
              <a:gd name="connsiteY5" fmla="*/ 1005840 h 1574800"/>
              <a:gd name="connsiteX6" fmla="*/ 472440 w 1620520"/>
              <a:gd name="connsiteY6" fmla="*/ 1574800 h 1574800"/>
              <a:gd name="connsiteX7" fmla="*/ 208280 w 1620520"/>
              <a:gd name="connsiteY7" fmla="*/ 1452880 h 1574800"/>
              <a:gd name="connsiteX8" fmla="*/ 142240 w 1620520"/>
              <a:gd name="connsiteY8" fmla="*/ 1325880 h 1574800"/>
              <a:gd name="connsiteX9" fmla="*/ 101600 w 1620520"/>
              <a:gd name="connsiteY9" fmla="*/ 1305560 h 1574800"/>
              <a:gd name="connsiteX10" fmla="*/ 284480 w 1620520"/>
              <a:gd name="connsiteY10" fmla="*/ 1102360 h 1574800"/>
              <a:gd name="connsiteX11" fmla="*/ 15240 w 1620520"/>
              <a:gd name="connsiteY11" fmla="*/ 904240 h 1574800"/>
              <a:gd name="connsiteX12" fmla="*/ 0 w 1620520"/>
              <a:gd name="connsiteY12" fmla="*/ 731520 h 1574800"/>
              <a:gd name="connsiteX0" fmla="*/ 0 w 1620520"/>
              <a:gd name="connsiteY0" fmla="*/ 731520 h 1574800"/>
              <a:gd name="connsiteX1" fmla="*/ 858520 w 1620520"/>
              <a:gd name="connsiteY1" fmla="*/ 0 h 1574800"/>
              <a:gd name="connsiteX2" fmla="*/ 1620520 w 1620520"/>
              <a:gd name="connsiteY2" fmla="*/ 360680 h 1574800"/>
              <a:gd name="connsiteX3" fmla="*/ 1473200 w 1620520"/>
              <a:gd name="connsiteY3" fmla="*/ 619760 h 1574800"/>
              <a:gd name="connsiteX4" fmla="*/ 1143000 w 1620520"/>
              <a:gd name="connsiteY4" fmla="*/ 955040 h 1574800"/>
              <a:gd name="connsiteX5" fmla="*/ 1021080 w 1620520"/>
              <a:gd name="connsiteY5" fmla="*/ 1016000 h 1574800"/>
              <a:gd name="connsiteX6" fmla="*/ 472440 w 1620520"/>
              <a:gd name="connsiteY6" fmla="*/ 1574800 h 1574800"/>
              <a:gd name="connsiteX7" fmla="*/ 208280 w 1620520"/>
              <a:gd name="connsiteY7" fmla="*/ 1452880 h 1574800"/>
              <a:gd name="connsiteX8" fmla="*/ 142240 w 1620520"/>
              <a:gd name="connsiteY8" fmla="*/ 1325880 h 1574800"/>
              <a:gd name="connsiteX9" fmla="*/ 101600 w 1620520"/>
              <a:gd name="connsiteY9" fmla="*/ 1305560 h 1574800"/>
              <a:gd name="connsiteX10" fmla="*/ 284480 w 1620520"/>
              <a:gd name="connsiteY10" fmla="*/ 1102360 h 1574800"/>
              <a:gd name="connsiteX11" fmla="*/ 15240 w 1620520"/>
              <a:gd name="connsiteY11" fmla="*/ 904240 h 1574800"/>
              <a:gd name="connsiteX12" fmla="*/ 0 w 1620520"/>
              <a:gd name="connsiteY12" fmla="*/ 731520 h 1574800"/>
              <a:gd name="connsiteX0" fmla="*/ 0 w 1620520"/>
              <a:gd name="connsiteY0" fmla="*/ 731520 h 1590040"/>
              <a:gd name="connsiteX1" fmla="*/ 858520 w 1620520"/>
              <a:gd name="connsiteY1" fmla="*/ 0 h 1590040"/>
              <a:gd name="connsiteX2" fmla="*/ 1620520 w 1620520"/>
              <a:gd name="connsiteY2" fmla="*/ 360680 h 1590040"/>
              <a:gd name="connsiteX3" fmla="*/ 1473200 w 1620520"/>
              <a:gd name="connsiteY3" fmla="*/ 619760 h 1590040"/>
              <a:gd name="connsiteX4" fmla="*/ 1143000 w 1620520"/>
              <a:gd name="connsiteY4" fmla="*/ 955040 h 1590040"/>
              <a:gd name="connsiteX5" fmla="*/ 1021080 w 1620520"/>
              <a:gd name="connsiteY5" fmla="*/ 1016000 h 1590040"/>
              <a:gd name="connsiteX6" fmla="*/ 487680 w 1620520"/>
              <a:gd name="connsiteY6" fmla="*/ 1590040 h 1590040"/>
              <a:gd name="connsiteX7" fmla="*/ 208280 w 1620520"/>
              <a:gd name="connsiteY7" fmla="*/ 1452880 h 1590040"/>
              <a:gd name="connsiteX8" fmla="*/ 142240 w 1620520"/>
              <a:gd name="connsiteY8" fmla="*/ 1325880 h 1590040"/>
              <a:gd name="connsiteX9" fmla="*/ 101600 w 1620520"/>
              <a:gd name="connsiteY9" fmla="*/ 1305560 h 1590040"/>
              <a:gd name="connsiteX10" fmla="*/ 284480 w 1620520"/>
              <a:gd name="connsiteY10" fmla="*/ 1102360 h 1590040"/>
              <a:gd name="connsiteX11" fmla="*/ 15240 w 1620520"/>
              <a:gd name="connsiteY11" fmla="*/ 904240 h 1590040"/>
              <a:gd name="connsiteX12" fmla="*/ 0 w 1620520"/>
              <a:gd name="connsiteY12" fmla="*/ 731520 h 1590040"/>
              <a:gd name="connsiteX0" fmla="*/ 0 w 1620520"/>
              <a:gd name="connsiteY0" fmla="*/ 731520 h 1590040"/>
              <a:gd name="connsiteX1" fmla="*/ 858520 w 1620520"/>
              <a:gd name="connsiteY1" fmla="*/ 0 h 1590040"/>
              <a:gd name="connsiteX2" fmla="*/ 1620520 w 1620520"/>
              <a:gd name="connsiteY2" fmla="*/ 360680 h 1590040"/>
              <a:gd name="connsiteX3" fmla="*/ 1473200 w 1620520"/>
              <a:gd name="connsiteY3" fmla="*/ 619760 h 1590040"/>
              <a:gd name="connsiteX4" fmla="*/ 1214120 w 1620520"/>
              <a:gd name="connsiteY4" fmla="*/ 1000760 h 1590040"/>
              <a:gd name="connsiteX5" fmla="*/ 1021080 w 1620520"/>
              <a:gd name="connsiteY5" fmla="*/ 1016000 h 1590040"/>
              <a:gd name="connsiteX6" fmla="*/ 487680 w 1620520"/>
              <a:gd name="connsiteY6" fmla="*/ 1590040 h 1590040"/>
              <a:gd name="connsiteX7" fmla="*/ 208280 w 1620520"/>
              <a:gd name="connsiteY7" fmla="*/ 1452880 h 1590040"/>
              <a:gd name="connsiteX8" fmla="*/ 142240 w 1620520"/>
              <a:gd name="connsiteY8" fmla="*/ 1325880 h 1590040"/>
              <a:gd name="connsiteX9" fmla="*/ 101600 w 1620520"/>
              <a:gd name="connsiteY9" fmla="*/ 1305560 h 1590040"/>
              <a:gd name="connsiteX10" fmla="*/ 284480 w 1620520"/>
              <a:gd name="connsiteY10" fmla="*/ 1102360 h 1590040"/>
              <a:gd name="connsiteX11" fmla="*/ 15240 w 1620520"/>
              <a:gd name="connsiteY11" fmla="*/ 904240 h 1590040"/>
              <a:gd name="connsiteX12" fmla="*/ 0 w 1620520"/>
              <a:gd name="connsiteY12" fmla="*/ 731520 h 1590040"/>
              <a:gd name="connsiteX0" fmla="*/ 0 w 1620520"/>
              <a:gd name="connsiteY0" fmla="*/ 731520 h 1590040"/>
              <a:gd name="connsiteX1" fmla="*/ 858520 w 1620520"/>
              <a:gd name="connsiteY1" fmla="*/ 0 h 1590040"/>
              <a:gd name="connsiteX2" fmla="*/ 1620520 w 1620520"/>
              <a:gd name="connsiteY2" fmla="*/ 360680 h 1590040"/>
              <a:gd name="connsiteX3" fmla="*/ 1600200 w 1620520"/>
              <a:gd name="connsiteY3" fmla="*/ 558800 h 1590040"/>
              <a:gd name="connsiteX4" fmla="*/ 1214120 w 1620520"/>
              <a:gd name="connsiteY4" fmla="*/ 1000760 h 1590040"/>
              <a:gd name="connsiteX5" fmla="*/ 1021080 w 1620520"/>
              <a:gd name="connsiteY5" fmla="*/ 1016000 h 1590040"/>
              <a:gd name="connsiteX6" fmla="*/ 487680 w 1620520"/>
              <a:gd name="connsiteY6" fmla="*/ 1590040 h 1590040"/>
              <a:gd name="connsiteX7" fmla="*/ 208280 w 1620520"/>
              <a:gd name="connsiteY7" fmla="*/ 1452880 h 1590040"/>
              <a:gd name="connsiteX8" fmla="*/ 142240 w 1620520"/>
              <a:gd name="connsiteY8" fmla="*/ 1325880 h 1590040"/>
              <a:gd name="connsiteX9" fmla="*/ 101600 w 1620520"/>
              <a:gd name="connsiteY9" fmla="*/ 1305560 h 1590040"/>
              <a:gd name="connsiteX10" fmla="*/ 284480 w 1620520"/>
              <a:gd name="connsiteY10" fmla="*/ 1102360 h 1590040"/>
              <a:gd name="connsiteX11" fmla="*/ 15240 w 1620520"/>
              <a:gd name="connsiteY11" fmla="*/ 904240 h 1590040"/>
              <a:gd name="connsiteX12" fmla="*/ 0 w 1620520"/>
              <a:gd name="connsiteY12" fmla="*/ 731520 h 1590040"/>
              <a:gd name="connsiteX0" fmla="*/ 0 w 1620520"/>
              <a:gd name="connsiteY0" fmla="*/ 868680 h 1727200"/>
              <a:gd name="connsiteX1" fmla="*/ 899160 w 1620520"/>
              <a:gd name="connsiteY1" fmla="*/ 0 h 1727200"/>
              <a:gd name="connsiteX2" fmla="*/ 1620520 w 1620520"/>
              <a:gd name="connsiteY2" fmla="*/ 497840 h 1727200"/>
              <a:gd name="connsiteX3" fmla="*/ 1600200 w 1620520"/>
              <a:gd name="connsiteY3" fmla="*/ 695960 h 1727200"/>
              <a:gd name="connsiteX4" fmla="*/ 1214120 w 1620520"/>
              <a:gd name="connsiteY4" fmla="*/ 1137920 h 1727200"/>
              <a:gd name="connsiteX5" fmla="*/ 1021080 w 1620520"/>
              <a:gd name="connsiteY5" fmla="*/ 1153160 h 1727200"/>
              <a:gd name="connsiteX6" fmla="*/ 487680 w 1620520"/>
              <a:gd name="connsiteY6" fmla="*/ 1727200 h 1727200"/>
              <a:gd name="connsiteX7" fmla="*/ 208280 w 1620520"/>
              <a:gd name="connsiteY7" fmla="*/ 1590040 h 1727200"/>
              <a:gd name="connsiteX8" fmla="*/ 142240 w 1620520"/>
              <a:gd name="connsiteY8" fmla="*/ 1463040 h 1727200"/>
              <a:gd name="connsiteX9" fmla="*/ 101600 w 1620520"/>
              <a:gd name="connsiteY9" fmla="*/ 1442720 h 1727200"/>
              <a:gd name="connsiteX10" fmla="*/ 284480 w 1620520"/>
              <a:gd name="connsiteY10" fmla="*/ 1239520 h 1727200"/>
              <a:gd name="connsiteX11" fmla="*/ 15240 w 1620520"/>
              <a:gd name="connsiteY11" fmla="*/ 1041400 h 1727200"/>
              <a:gd name="connsiteX12" fmla="*/ 0 w 1620520"/>
              <a:gd name="connsiteY12" fmla="*/ 86868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0520" h="1727200">
                <a:moveTo>
                  <a:pt x="0" y="868680"/>
                </a:moveTo>
                <a:lnTo>
                  <a:pt x="899160" y="0"/>
                </a:lnTo>
                <a:lnTo>
                  <a:pt x="1620520" y="497840"/>
                </a:lnTo>
                <a:lnTo>
                  <a:pt x="1600200" y="695960"/>
                </a:lnTo>
                <a:lnTo>
                  <a:pt x="1214120" y="1137920"/>
                </a:lnTo>
                <a:lnTo>
                  <a:pt x="1021080" y="1153160"/>
                </a:lnTo>
                <a:lnTo>
                  <a:pt x="487680" y="1727200"/>
                </a:lnTo>
                <a:lnTo>
                  <a:pt x="208280" y="1590040"/>
                </a:lnTo>
                <a:lnTo>
                  <a:pt x="142240" y="1463040"/>
                </a:lnTo>
                <a:lnTo>
                  <a:pt x="101600" y="1442720"/>
                </a:lnTo>
                <a:lnTo>
                  <a:pt x="284480" y="1239520"/>
                </a:lnTo>
                <a:lnTo>
                  <a:pt x="15240" y="1041400"/>
                </a:lnTo>
                <a:lnTo>
                  <a:pt x="0" y="868680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Hide_SPIRAL2">
            <a:extLst>
              <a:ext uri="{FF2B5EF4-FFF2-40B4-BE49-F238E27FC236}">
                <a16:creationId xmlns:a16="http://schemas.microsoft.com/office/drawing/2014/main" id="{8D284A2E-D903-4A22-9E6B-1FC28030178A}"/>
              </a:ext>
            </a:extLst>
          </p:cNvPr>
          <p:cNvSpPr/>
          <p:nvPr/>
        </p:nvSpPr>
        <p:spPr>
          <a:xfrm>
            <a:off x="5181600" y="3322320"/>
            <a:ext cx="3108960" cy="2773680"/>
          </a:xfrm>
          <a:custGeom>
            <a:avLst/>
            <a:gdLst>
              <a:gd name="connsiteX0" fmla="*/ 0 w 3108960"/>
              <a:gd name="connsiteY0" fmla="*/ 1960880 h 2773680"/>
              <a:gd name="connsiteX1" fmla="*/ 1178560 w 3108960"/>
              <a:gd name="connsiteY1" fmla="*/ 873760 h 2773680"/>
              <a:gd name="connsiteX2" fmla="*/ 863600 w 3108960"/>
              <a:gd name="connsiteY2" fmla="*/ 528320 h 2773680"/>
              <a:gd name="connsiteX3" fmla="*/ 1412240 w 3108960"/>
              <a:gd name="connsiteY3" fmla="*/ 0 h 2773680"/>
              <a:gd name="connsiteX4" fmla="*/ 2194560 w 3108960"/>
              <a:gd name="connsiteY4" fmla="*/ 508000 h 2773680"/>
              <a:gd name="connsiteX5" fmla="*/ 2560320 w 3108960"/>
              <a:gd name="connsiteY5" fmla="*/ 30480 h 2773680"/>
              <a:gd name="connsiteX6" fmla="*/ 3108960 w 3108960"/>
              <a:gd name="connsiteY6" fmla="*/ 467360 h 2773680"/>
              <a:gd name="connsiteX7" fmla="*/ 2235200 w 3108960"/>
              <a:gd name="connsiteY7" fmla="*/ 1544320 h 2773680"/>
              <a:gd name="connsiteX8" fmla="*/ 599440 w 3108960"/>
              <a:gd name="connsiteY8" fmla="*/ 2773680 h 2773680"/>
              <a:gd name="connsiteX9" fmla="*/ 0 w 3108960"/>
              <a:gd name="connsiteY9" fmla="*/ 1960880 h 277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8960" h="2773680">
                <a:moveTo>
                  <a:pt x="0" y="1960880"/>
                </a:moveTo>
                <a:lnTo>
                  <a:pt x="1178560" y="873760"/>
                </a:lnTo>
                <a:lnTo>
                  <a:pt x="863600" y="528320"/>
                </a:lnTo>
                <a:lnTo>
                  <a:pt x="1412240" y="0"/>
                </a:lnTo>
                <a:lnTo>
                  <a:pt x="2194560" y="508000"/>
                </a:lnTo>
                <a:lnTo>
                  <a:pt x="2560320" y="30480"/>
                </a:lnTo>
                <a:lnTo>
                  <a:pt x="3108960" y="467360"/>
                </a:lnTo>
                <a:lnTo>
                  <a:pt x="2235200" y="1544320"/>
                </a:lnTo>
                <a:lnTo>
                  <a:pt x="599440" y="2773680"/>
                </a:lnTo>
                <a:lnTo>
                  <a:pt x="0" y="1960880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DC1AEE7-112D-454F-9F80-593CDA931273}"/>
              </a:ext>
            </a:extLst>
          </p:cNvPr>
          <p:cNvSpPr txBox="1"/>
          <p:nvPr/>
        </p:nvSpPr>
        <p:spPr>
          <a:xfrm>
            <a:off x="6249441" y="1633698"/>
            <a:ext cx="211429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Low-energy RIB</a:t>
            </a:r>
          </a:p>
        </p:txBody>
      </p:sp>
      <p:sp>
        <p:nvSpPr>
          <p:cNvPr id="16" name="Triangle isocèle 15">
            <a:extLst>
              <a:ext uri="{FF2B5EF4-FFF2-40B4-BE49-F238E27FC236}">
                <a16:creationId xmlns:a16="http://schemas.microsoft.com/office/drawing/2014/main" id="{37621521-7FF2-445A-AABD-89D87E05FC31}"/>
              </a:ext>
            </a:extLst>
          </p:cNvPr>
          <p:cNvSpPr/>
          <p:nvPr/>
        </p:nvSpPr>
        <p:spPr>
          <a:xfrm rot="5400000">
            <a:off x="5902248" y="1761060"/>
            <a:ext cx="250008" cy="215524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...from SPIRAL1...">
            <a:extLst>
              <a:ext uri="{FF2B5EF4-FFF2-40B4-BE49-F238E27FC236}">
                <a16:creationId xmlns:a16="http://schemas.microsoft.com/office/drawing/2014/main" id="{240645C4-55BD-4736-887D-1C5186C7137E}"/>
              </a:ext>
            </a:extLst>
          </p:cNvPr>
          <p:cNvSpPr/>
          <p:nvPr/>
        </p:nvSpPr>
        <p:spPr>
          <a:xfrm>
            <a:off x="8158325" y="1633698"/>
            <a:ext cx="179574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from SPIRAL1</a:t>
            </a:r>
          </a:p>
        </p:txBody>
      </p:sp>
      <p:sp>
        <p:nvSpPr>
          <p:cNvPr id="8" name="....and S3">
            <a:extLst>
              <a:ext uri="{FF2B5EF4-FFF2-40B4-BE49-F238E27FC236}">
                <a16:creationId xmlns:a16="http://schemas.microsoft.com/office/drawing/2014/main" id="{654446AD-D5DD-4477-98E8-B60CD6634865}"/>
              </a:ext>
            </a:extLst>
          </p:cNvPr>
          <p:cNvSpPr/>
          <p:nvPr/>
        </p:nvSpPr>
        <p:spPr>
          <a:xfrm>
            <a:off x="9759673" y="1635524"/>
            <a:ext cx="105670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 and S3</a:t>
            </a:r>
          </a:p>
        </p:txBody>
      </p:sp>
      <p:grpSp>
        <p:nvGrpSpPr>
          <p:cNvPr id="42" name="SPIRAL1-map">
            <a:extLst>
              <a:ext uri="{FF2B5EF4-FFF2-40B4-BE49-F238E27FC236}">
                <a16:creationId xmlns:a16="http://schemas.microsoft.com/office/drawing/2014/main" id="{56ACFB01-A534-42DA-BDF9-F92C6C35875C}"/>
              </a:ext>
            </a:extLst>
          </p:cNvPr>
          <p:cNvGrpSpPr/>
          <p:nvPr/>
        </p:nvGrpSpPr>
        <p:grpSpPr>
          <a:xfrm>
            <a:off x="8311586" y="4429955"/>
            <a:ext cx="3041287" cy="964144"/>
            <a:chOff x="8311586" y="4429955"/>
            <a:chExt cx="3041287" cy="964144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F085138-B717-4733-9ABC-486F5916CBD8}"/>
                </a:ext>
              </a:extLst>
            </p:cNvPr>
            <p:cNvSpPr txBox="1"/>
            <p:nvPr/>
          </p:nvSpPr>
          <p:spPr>
            <a:xfrm rot="2072518">
              <a:off x="8323725" y="4917045"/>
              <a:ext cx="126509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solidFill>
                    <a:srgbClr val="261F4D"/>
                  </a:solidFill>
                </a:rPr>
                <a:t>SPIRAL1</a:t>
              </a:r>
              <a:endParaRPr lang="fr-FR" i="1" dirty="0">
                <a:solidFill>
                  <a:srgbClr val="261F4D"/>
                </a:solidFill>
              </a:endParaRPr>
            </a:p>
          </p:txBody>
        </p:sp>
        <p:sp>
          <p:nvSpPr>
            <p:cNvPr id="21" name="Ellipse 23">
              <a:extLst>
                <a:ext uri="{FF2B5EF4-FFF2-40B4-BE49-F238E27FC236}">
                  <a16:creationId xmlns:a16="http://schemas.microsoft.com/office/drawing/2014/main" id="{B85EB1F4-0729-4965-8258-1F1612AB2516}"/>
                </a:ext>
              </a:extLst>
            </p:cNvPr>
            <p:cNvSpPr/>
            <p:nvPr/>
          </p:nvSpPr>
          <p:spPr>
            <a:xfrm rot="1885121">
              <a:off x="8311586" y="4429955"/>
              <a:ext cx="3041287" cy="852954"/>
            </a:xfrm>
            <a:prstGeom prst="ellipse">
              <a:avLst/>
            </a:prstGeom>
            <a:noFill/>
            <a:ln w="28575">
              <a:solidFill>
                <a:srgbClr val="261F4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8" name="SPIRAL2-map">
            <a:extLst>
              <a:ext uri="{FF2B5EF4-FFF2-40B4-BE49-F238E27FC236}">
                <a16:creationId xmlns:a16="http://schemas.microsoft.com/office/drawing/2014/main" id="{23E47D11-03FF-450F-B23C-E71DEC33A924}"/>
              </a:ext>
            </a:extLst>
          </p:cNvPr>
          <p:cNvGrpSpPr/>
          <p:nvPr/>
        </p:nvGrpSpPr>
        <p:grpSpPr>
          <a:xfrm>
            <a:off x="5181296" y="4285883"/>
            <a:ext cx="3041287" cy="1160402"/>
            <a:chOff x="5181296" y="4285883"/>
            <a:chExt cx="3041287" cy="1160402"/>
          </a:xfrm>
        </p:grpSpPr>
        <p:sp>
          <p:nvSpPr>
            <p:cNvPr id="32" name="Ellipse 23">
              <a:extLst>
                <a:ext uri="{FF2B5EF4-FFF2-40B4-BE49-F238E27FC236}">
                  <a16:creationId xmlns:a16="http://schemas.microsoft.com/office/drawing/2014/main" id="{8DA2896A-0F58-407E-AA1F-6C953A26415F}"/>
                </a:ext>
              </a:extLst>
            </p:cNvPr>
            <p:cNvSpPr/>
            <p:nvPr/>
          </p:nvSpPr>
          <p:spPr>
            <a:xfrm rot="19210963">
              <a:off x="5181296" y="4285883"/>
              <a:ext cx="3041287" cy="852954"/>
            </a:xfrm>
            <a:prstGeom prst="ellipse">
              <a:avLst/>
            </a:prstGeom>
            <a:noFill/>
            <a:ln w="28575">
              <a:solidFill>
                <a:srgbClr val="2929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E78AF84-42D4-4DDB-81C8-60CE0BFD2D3B}"/>
                </a:ext>
              </a:extLst>
            </p:cNvPr>
            <p:cNvSpPr txBox="1"/>
            <p:nvPr/>
          </p:nvSpPr>
          <p:spPr>
            <a:xfrm rot="19002948">
              <a:off x="6526907" y="4969231"/>
              <a:ext cx="126509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500" b="1" dirty="0">
                  <a:solidFill>
                    <a:srgbClr val="2929FF"/>
                  </a:solidFill>
                </a:rPr>
                <a:t>SPIRAL2</a:t>
              </a:r>
            </a:p>
          </p:txBody>
        </p:sp>
      </p:grpSp>
      <p:grpSp>
        <p:nvGrpSpPr>
          <p:cNvPr id="19" name="S3-map">
            <a:extLst>
              <a:ext uri="{FF2B5EF4-FFF2-40B4-BE49-F238E27FC236}">
                <a16:creationId xmlns:a16="http://schemas.microsoft.com/office/drawing/2014/main" id="{3B1E1434-D7D3-45E5-BB3B-C9FC3755E331}"/>
              </a:ext>
            </a:extLst>
          </p:cNvPr>
          <p:cNvGrpSpPr/>
          <p:nvPr/>
        </p:nvGrpSpPr>
        <p:grpSpPr>
          <a:xfrm>
            <a:off x="6843920" y="3145793"/>
            <a:ext cx="843661" cy="861939"/>
            <a:chOff x="6843920" y="3145793"/>
            <a:chExt cx="843661" cy="8619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9F069CB-91E1-49BE-9764-E380A0BD5FD2}"/>
                </a:ext>
              </a:extLst>
            </p:cNvPr>
            <p:cNvSpPr/>
            <p:nvPr/>
          </p:nvSpPr>
          <p:spPr>
            <a:xfrm>
              <a:off x="6843920" y="3145793"/>
              <a:ext cx="55656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3000" b="1" dirty="0">
                  <a:solidFill>
                    <a:srgbClr val="2929FF"/>
                  </a:solidFill>
                </a:rPr>
                <a:t>S3</a:t>
              </a: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8407864F-6A1F-4523-85AF-445229207435}"/>
                </a:ext>
              </a:extLst>
            </p:cNvPr>
            <p:cNvCxnSpPr>
              <a:cxnSpLocks/>
            </p:cNvCxnSpPr>
            <p:nvPr/>
          </p:nvCxnSpPr>
          <p:spPr>
            <a:xfrm>
              <a:off x="7320168" y="3600711"/>
              <a:ext cx="367413" cy="407021"/>
            </a:xfrm>
            <a:prstGeom prst="straightConnector1">
              <a:avLst/>
            </a:prstGeom>
            <a:ln w="38100">
              <a:solidFill>
                <a:srgbClr val="3737F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DESIR-map">
            <a:extLst>
              <a:ext uri="{FF2B5EF4-FFF2-40B4-BE49-F238E27FC236}">
                <a16:creationId xmlns:a16="http://schemas.microsoft.com/office/drawing/2014/main" id="{470EA510-C650-4B59-82D2-51577E72F49B}"/>
              </a:ext>
            </a:extLst>
          </p:cNvPr>
          <p:cNvGrpSpPr/>
          <p:nvPr/>
        </p:nvGrpSpPr>
        <p:grpSpPr>
          <a:xfrm>
            <a:off x="7320168" y="2580436"/>
            <a:ext cx="1614403" cy="1394804"/>
            <a:chOff x="7320168" y="2580436"/>
            <a:chExt cx="1614403" cy="1394804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0D874FA8-A363-465F-9E64-0FDF6278D17C}"/>
                </a:ext>
              </a:extLst>
            </p:cNvPr>
            <p:cNvSpPr/>
            <p:nvPr/>
          </p:nvSpPr>
          <p:spPr>
            <a:xfrm rot="18866573">
              <a:off x="7988822" y="3029492"/>
              <a:ext cx="1128367" cy="763130"/>
            </a:xfrm>
            <a:prstGeom prst="roundRect">
              <a:avLst/>
            </a:prstGeom>
            <a:noFill/>
            <a:ln w="28575">
              <a:solidFill>
                <a:srgbClr val="FF0066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2231D7C-FBAF-4261-903F-32A2C4630337}"/>
                </a:ext>
              </a:extLst>
            </p:cNvPr>
            <p:cNvSpPr/>
            <p:nvPr/>
          </p:nvSpPr>
          <p:spPr>
            <a:xfrm>
              <a:off x="7320168" y="2580436"/>
              <a:ext cx="111062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3000" b="1" dirty="0">
                  <a:solidFill>
                    <a:srgbClr val="FF0066"/>
                  </a:solidFill>
                </a:rPr>
                <a:t>DESIR</a:t>
              </a:r>
            </a:p>
          </p:txBody>
        </p:sp>
      </p:grpSp>
      <p:grpSp>
        <p:nvGrpSpPr>
          <p:cNvPr id="14" name="SPIRAL1-chart">
            <a:extLst>
              <a:ext uri="{FF2B5EF4-FFF2-40B4-BE49-F238E27FC236}">
                <a16:creationId xmlns:a16="http://schemas.microsoft.com/office/drawing/2014/main" id="{3307FC06-0910-4679-BB26-F4BD0387AA15}"/>
              </a:ext>
            </a:extLst>
          </p:cNvPr>
          <p:cNvGrpSpPr/>
          <p:nvPr/>
        </p:nvGrpSpPr>
        <p:grpSpPr>
          <a:xfrm>
            <a:off x="276503" y="3337035"/>
            <a:ext cx="2002547" cy="931362"/>
            <a:chOff x="276503" y="3337035"/>
            <a:chExt cx="2002547" cy="931362"/>
          </a:xfrm>
        </p:grpSpPr>
        <p:sp>
          <p:nvSpPr>
            <p:cNvPr id="22" name="Ellipse 23">
              <a:extLst>
                <a:ext uri="{FF2B5EF4-FFF2-40B4-BE49-F238E27FC236}">
                  <a16:creationId xmlns:a16="http://schemas.microsoft.com/office/drawing/2014/main" id="{523DC241-0BDF-4250-BC59-4469244D48B7}"/>
                </a:ext>
              </a:extLst>
            </p:cNvPr>
            <p:cNvSpPr/>
            <p:nvPr/>
          </p:nvSpPr>
          <p:spPr>
            <a:xfrm rot="19863772">
              <a:off x="276503" y="3639032"/>
              <a:ext cx="1872497" cy="629365"/>
            </a:xfrm>
            <a:prstGeom prst="ellipse">
              <a:avLst/>
            </a:prstGeom>
            <a:noFill/>
            <a:ln w="28575">
              <a:solidFill>
                <a:srgbClr val="261F4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Ellipse 23">
              <a:extLst>
                <a:ext uri="{FF2B5EF4-FFF2-40B4-BE49-F238E27FC236}">
                  <a16:creationId xmlns:a16="http://schemas.microsoft.com/office/drawing/2014/main" id="{1A88AC26-D333-420B-9ADA-4467CAF8EA80}"/>
                </a:ext>
              </a:extLst>
            </p:cNvPr>
            <p:cNvSpPr/>
            <p:nvPr/>
          </p:nvSpPr>
          <p:spPr>
            <a:xfrm rot="19336790">
              <a:off x="763123" y="3337035"/>
              <a:ext cx="1515927" cy="261313"/>
            </a:xfrm>
            <a:prstGeom prst="ellipse">
              <a:avLst/>
            </a:prstGeom>
            <a:noFill/>
            <a:ln w="28575">
              <a:solidFill>
                <a:srgbClr val="261F4D"/>
              </a:solidFill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S3-prod">
            <a:extLst>
              <a:ext uri="{FF2B5EF4-FFF2-40B4-BE49-F238E27FC236}">
                <a16:creationId xmlns:a16="http://schemas.microsoft.com/office/drawing/2014/main" id="{7E8DD790-1BC7-47C7-B463-DD246708F5A7}"/>
              </a:ext>
            </a:extLst>
          </p:cNvPr>
          <p:cNvGrpSpPr/>
          <p:nvPr/>
        </p:nvGrpSpPr>
        <p:grpSpPr>
          <a:xfrm>
            <a:off x="527804" y="1770093"/>
            <a:ext cx="2145537" cy="749613"/>
            <a:chOff x="527804" y="1770093"/>
            <a:chExt cx="2145537" cy="749613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86EF9FD-5DA2-4E88-8DD2-EC16BB9CE38B}"/>
                </a:ext>
              </a:extLst>
            </p:cNvPr>
            <p:cNvSpPr txBox="1"/>
            <p:nvPr/>
          </p:nvSpPr>
          <p:spPr>
            <a:xfrm>
              <a:off x="717229" y="2150374"/>
              <a:ext cx="195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rgbClr val="2929FF"/>
                  </a:solidFill>
                </a:rPr>
                <a:t>fusion-evaporation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3001B0-9833-4E67-812B-BB92BD77D5B6}"/>
                </a:ext>
              </a:extLst>
            </p:cNvPr>
            <p:cNvSpPr/>
            <p:nvPr/>
          </p:nvSpPr>
          <p:spPr>
            <a:xfrm>
              <a:off x="1272457" y="1770093"/>
              <a:ext cx="55656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3000" b="1" dirty="0">
                  <a:solidFill>
                    <a:srgbClr val="2929FF"/>
                  </a:solidFill>
                </a:rPr>
                <a:t>S3</a:t>
              </a:r>
            </a:p>
          </p:txBody>
        </p:sp>
        <p:sp>
          <p:nvSpPr>
            <p:cNvPr id="10" name="Flèche : chevron 9">
              <a:extLst>
                <a:ext uri="{FF2B5EF4-FFF2-40B4-BE49-F238E27FC236}">
                  <a16:creationId xmlns:a16="http://schemas.microsoft.com/office/drawing/2014/main" id="{6D7B2868-E931-4447-B716-890418C01EE1}"/>
                </a:ext>
              </a:extLst>
            </p:cNvPr>
            <p:cNvSpPr/>
            <p:nvPr/>
          </p:nvSpPr>
          <p:spPr>
            <a:xfrm>
              <a:off x="527804" y="2251054"/>
              <a:ext cx="247223" cy="167973"/>
            </a:xfrm>
            <a:prstGeom prst="chevron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SPIRAL1-prod">
            <a:extLst>
              <a:ext uri="{FF2B5EF4-FFF2-40B4-BE49-F238E27FC236}">
                <a16:creationId xmlns:a16="http://schemas.microsoft.com/office/drawing/2014/main" id="{0C895E78-C12D-4A8F-B288-181CF4065B1C}"/>
              </a:ext>
            </a:extLst>
          </p:cNvPr>
          <p:cNvGrpSpPr/>
          <p:nvPr/>
        </p:nvGrpSpPr>
        <p:grpSpPr>
          <a:xfrm>
            <a:off x="1608123" y="4081026"/>
            <a:ext cx="2273508" cy="1031051"/>
            <a:chOff x="1608123" y="4081026"/>
            <a:chExt cx="2273508" cy="1031051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960357A-02D4-4D48-8167-3522548FC282}"/>
                </a:ext>
              </a:extLst>
            </p:cNvPr>
            <p:cNvSpPr txBox="1"/>
            <p:nvPr/>
          </p:nvSpPr>
          <p:spPr>
            <a:xfrm>
              <a:off x="1608123" y="4081026"/>
              <a:ext cx="2273508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solidFill>
                    <a:srgbClr val="261F4D"/>
                  </a:solidFill>
                </a:rPr>
                <a:t>SPIRAL1</a:t>
              </a:r>
            </a:p>
            <a:p>
              <a:r>
                <a:rPr lang="en-US" i="1" dirty="0">
                  <a:solidFill>
                    <a:srgbClr val="261F4D"/>
                  </a:solidFill>
                </a:rPr>
                <a:t>      fragmentation</a:t>
              </a:r>
            </a:p>
            <a:p>
              <a:r>
                <a:rPr lang="en-US" i="1" dirty="0">
                  <a:solidFill>
                    <a:srgbClr val="261F4D"/>
                  </a:solidFill>
                </a:rPr>
                <a:t>      fusion-evaporation</a:t>
              </a:r>
            </a:p>
          </p:txBody>
        </p:sp>
        <p:sp>
          <p:nvSpPr>
            <p:cNvPr id="38" name="Flèche : chevron 37">
              <a:extLst>
                <a:ext uri="{FF2B5EF4-FFF2-40B4-BE49-F238E27FC236}">
                  <a16:creationId xmlns:a16="http://schemas.microsoft.com/office/drawing/2014/main" id="{DCC6E2B0-FF3A-445E-B4A9-829A619E7909}"/>
                </a:ext>
              </a:extLst>
            </p:cNvPr>
            <p:cNvSpPr/>
            <p:nvPr/>
          </p:nvSpPr>
          <p:spPr>
            <a:xfrm>
              <a:off x="1695285" y="4578395"/>
              <a:ext cx="247223" cy="167973"/>
            </a:xfrm>
            <a:prstGeom prst="chevron">
              <a:avLst>
                <a:gd name="adj" fmla="val 50000"/>
              </a:avLst>
            </a:prstGeom>
            <a:solidFill>
              <a:srgbClr val="261F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Flèche : chevron 40">
              <a:extLst>
                <a:ext uri="{FF2B5EF4-FFF2-40B4-BE49-F238E27FC236}">
                  <a16:creationId xmlns:a16="http://schemas.microsoft.com/office/drawing/2014/main" id="{6D59C825-4EDF-4284-8C83-414FE4A3A477}"/>
                </a:ext>
              </a:extLst>
            </p:cNvPr>
            <p:cNvSpPr/>
            <p:nvPr/>
          </p:nvSpPr>
          <p:spPr>
            <a:xfrm>
              <a:off x="1709026" y="4854322"/>
              <a:ext cx="219740" cy="160947"/>
            </a:xfrm>
            <a:prstGeom prst="chevron">
              <a:avLst>
                <a:gd name="adj" fmla="val 50000"/>
              </a:avLst>
            </a:prstGeom>
            <a:noFill/>
            <a:ln>
              <a:solidFill>
                <a:srgbClr val="261F4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Ellipse 22">
            <a:extLst>
              <a:ext uri="{FF2B5EF4-FFF2-40B4-BE49-F238E27FC236}">
                <a16:creationId xmlns:a16="http://schemas.microsoft.com/office/drawing/2014/main" id="{21579F75-0804-4704-90CA-4296519C49BA}"/>
              </a:ext>
            </a:extLst>
          </p:cNvPr>
          <p:cNvSpPr/>
          <p:nvPr/>
        </p:nvSpPr>
        <p:spPr>
          <a:xfrm rot="19530452">
            <a:off x="841683" y="2762733"/>
            <a:ext cx="2898536" cy="340967"/>
          </a:xfrm>
          <a:prstGeom prst="ellipse">
            <a:avLst/>
          </a:prstGeom>
          <a:noFill/>
          <a:ln w="28575">
            <a:solidFill>
              <a:srgbClr val="2929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006D6E9-FD0D-435A-B613-8C1B963B5C05}"/>
              </a:ext>
            </a:extLst>
          </p:cNvPr>
          <p:cNvSpPr/>
          <p:nvPr/>
        </p:nvSpPr>
        <p:spPr>
          <a:xfrm rot="19875665">
            <a:off x="3490171" y="1624616"/>
            <a:ext cx="1869162" cy="285276"/>
          </a:xfrm>
          <a:prstGeom prst="ellipse">
            <a:avLst/>
          </a:prstGeom>
          <a:noFill/>
          <a:ln w="28575">
            <a:solidFill>
              <a:srgbClr val="2929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3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8" grpId="0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3468DB-06C0-442E-AB4B-B56D7FE62F69}"/>
              </a:ext>
            </a:extLst>
          </p:cNvPr>
          <p:cNvSpPr txBox="1"/>
          <p:nvPr/>
        </p:nvSpPr>
        <p:spPr>
          <a:xfrm>
            <a:off x="101600" y="88815"/>
            <a:ext cx="66624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Cooling: emittance reduction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D5221C-81C9-417C-B4C7-AB35952A99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12"/>
          <a:stretch/>
        </p:blipFill>
        <p:spPr>
          <a:xfrm>
            <a:off x="886869" y="1322712"/>
            <a:ext cx="4085317" cy="2106289"/>
          </a:xfrm>
          <a:prstGeom prst="rect">
            <a:avLst/>
          </a:prstGeom>
          <a:ln w="38100">
            <a:solidFill>
              <a:srgbClr val="1EB8D0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8CD7BD-8DCD-4FBF-A84B-5E4C6A189D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2"/>
          <a:stretch/>
        </p:blipFill>
        <p:spPr>
          <a:xfrm>
            <a:off x="3251200" y="3620008"/>
            <a:ext cx="5689600" cy="19498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3F4A885-8944-4D8E-AC2D-F192BF0F9C21}"/>
              </a:ext>
            </a:extLst>
          </p:cNvPr>
          <p:cNvSpPr txBox="1"/>
          <p:nvPr/>
        </p:nvSpPr>
        <p:spPr>
          <a:xfrm>
            <a:off x="569738" y="4717562"/>
            <a:ext cx="2251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111C22"/>
                </a:solidFill>
              </a:rPr>
              <a:t>Beam from</a:t>
            </a:r>
          </a:p>
          <a:p>
            <a:pPr algn="ctr"/>
            <a:r>
              <a:rPr lang="en-US" sz="2000" i="1" dirty="0">
                <a:solidFill>
                  <a:srgbClr val="111C22"/>
                </a:solidFill>
              </a:rPr>
              <a:t>SPIRAL1 / S3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42DB17B-6E1D-412B-9C24-A7A8B0D1FC35}"/>
              </a:ext>
            </a:extLst>
          </p:cNvPr>
          <p:cNvCxnSpPr>
            <a:cxnSpLocks/>
          </p:cNvCxnSpPr>
          <p:nvPr/>
        </p:nvCxnSpPr>
        <p:spPr>
          <a:xfrm>
            <a:off x="589280" y="4673471"/>
            <a:ext cx="2603808" cy="0"/>
          </a:xfrm>
          <a:prstGeom prst="straightConnector1">
            <a:avLst/>
          </a:prstGeom>
          <a:ln w="190500"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4DC2A2BE-4427-498F-9F16-9F81A757C454}"/>
              </a:ext>
            </a:extLst>
          </p:cNvPr>
          <p:cNvSpPr txBox="1"/>
          <p:nvPr/>
        </p:nvSpPr>
        <p:spPr>
          <a:xfrm>
            <a:off x="9210507" y="4717562"/>
            <a:ext cx="225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111C22"/>
                </a:solidFill>
              </a:rPr>
              <a:t>Ions to DESIR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EA0554A-8355-4FA3-B5D0-4E699436C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0" b="1642"/>
          <a:stretch/>
        </p:blipFill>
        <p:spPr>
          <a:xfrm>
            <a:off x="7569200" y="1322711"/>
            <a:ext cx="4085317" cy="2106289"/>
          </a:xfrm>
          <a:prstGeom prst="rect">
            <a:avLst/>
          </a:prstGeom>
          <a:ln w="38100">
            <a:solidFill>
              <a:srgbClr val="1EB8D0"/>
            </a:solidFill>
          </a:ln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D98DAF9-A1AE-461D-91BD-2E79DFD8218B}"/>
              </a:ext>
            </a:extLst>
          </p:cNvPr>
          <p:cNvCxnSpPr>
            <a:cxnSpLocks/>
          </p:cNvCxnSpPr>
          <p:nvPr/>
        </p:nvCxnSpPr>
        <p:spPr>
          <a:xfrm flipV="1">
            <a:off x="2384729" y="3429000"/>
            <a:ext cx="236117" cy="1121309"/>
          </a:xfrm>
          <a:prstGeom prst="line">
            <a:avLst/>
          </a:prstGeom>
          <a:ln w="38100">
            <a:solidFill>
              <a:srgbClr val="1EB8D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77813EE-3FB5-4180-AA9B-9E578B471B3C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9611859" y="3429000"/>
            <a:ext cx="456331" cy="1237343"/>
          </a:xfrm>
          <a:prstGeom prst="line">
            <a:avLst/>
          </a:prstGeom>
          <a:ln w="38100">
            <a:solidFill>
              <a:srgbClr val="1EB8D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6BC577F-9794-4C9D-9FA3-9595E967792C}"/>
              </a:ext>
            </a:extLst>
          </p:cNvPr>
          <p:cNvSpPr txBox="1"/>
          <p:nvPr/>
        </p:nvSpPr>
        <p:spPr>
          <a:xfrm>
            <a:off x="812139" y="3429000"/>
            <a:ext cx="130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1EB8D0"/>
                </a:solidFill>
              </a:rPr>
              <a:t>Before GPIB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E47C346-D74D-4697-82CE-6BC75811E365}"/>
              </a:ext>
            </a:extLst>
          </p:cNvPr>
          <p:cNvSpPr txBox="1"/>
          <p:nvPr/>
        </p:nvSpPr>
        <p:spPr>
          <a:xfrm>
            <a:off x="10573655" y="3443351"/>
            <a:ext cx="115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1EB8D0"/>
                </a:solidFill>
              </a:rPr>
              <a:t>After GPIB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B1CAE44-4C93-404A-A4A3-040D05F4FDDF}"/>
                  </a:ext>
                </a:extLst>
              </p:cNvPr>
              <p:cNvSpPr txBox="1"/>
              <p:nvPr/>
            </p:nvSpPr>
            <p:spPr>
              <a:xfrm>
                <a:off x="1868980" y="953379"/>
                <a:ext cx="2121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𝒎𝒎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𝒎𝒓𝒂𝒅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B1CAE44-4C93-404A-A4A3-040D05F4F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980" y="953379"/>
                <a:ext cx="212109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A5ACA725-B6AC-494A-9769-8425C3721973}"/>
                  </a:ext>
                </a:extLst>
              </p:cNvPr>
              <p:cNvSpPr txBox="1"/>
              <p:nvPr/>
            </p:nvSpPr>
            <p:spPr>
              <a:xfrm>
                <a:off x="8706660" y="953379"/>
                <a:ext cx="19832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𝒎𝒎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𝒎𝒓𝒂𝒅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A5ACA725-B6AC-494A-9769-8425C3721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660" y="953379"/>
                <a:ext cx="198323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90AFDEDF-2B56-4E47-901B-D024808DAD3A}"/>
              </a:ext>
            </a:extLst>
          </p:cNvPr>
          <p:cNvSpPr txBox="1"/>
          <p:nvPr/>
        </p:nvSpPr>
        <p:spPr>
          <a:xfrm>
            <a:off x="217950" y="6075695"/>
            <a:ext cx="928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Measured in Bordeaux with electrical sweep type emittance scanner, for a 30keV continuous beam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9CF54BA-15FC-4701-B21C-47AB1E94DAF0}"/>
              </a:ext>
            </a:extLst>
          </p:cNvPr>
          <p:cNvSpPr txBox="1"/>
          <p:nvPr/>
        </p:nvSpPr>
        <p:spPr>
          <a:xfrm>
            <a:off x="5265197" y="1927329"/>
            <a:ext cx="186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EB8D0"/>
                </a:solidFill>
              </a:rPr>
              <a:t>Buffer-gas cooling</a:t>
            </a:r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BD187CA8-FAC2-414A-A026-860570E5D123}"/>
              </a:ext>
            </a:extLst>
          </p:cNvPr>
          <p:cNvSpPr/>
          <p:nvPr/>
        </p:nvSpPr>
        <p:spPr>
          <a:xfrm>
            <a:off x="4972186" y="2164959"/>
            <a:ext cx="2556374" cy="421794"/>
          </a:xfrm>
          <a:prstGeom prst="rightArrow">
            <a:avLst>
              <a:gd name="adj1" fmla="val 50000"/>
              <a:gd name="adj2" fmla="val 80109"/>
            </a:avLst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D10B51D-A76E-4F0F-99EF-40C9507FE3A5}"/>
              </a:ext>
            </a:extLst>
          </p:cNvPr>
          <p:cNvCxnSpPr>
            <a:cxnSpLocks/>
          </p:cNvCxnSpPr>
          <p:nvPr/>
        </p:nvCxnSpPr>
        <p:spPr>
          <a:xfrm>
            <a:off x="9110571" y="4666343"/>
            <a:ext cx="2451509" cy="0"/>
          </a:xfrm>
          <a:prstGeom prst="straightConnector1">
            <a:avLst/>
          </a:prstGeom>
          <a:ln w="38100" cmpd="sng">
            <a:solidFill>
              <a:srgbClr val="111C22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65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3468DB-06C0-442E-AB4B-B56D7FE62F69}"/>
              </a:ext>
            </a:extLst>
          </p:cNvPr>
          <p:cNvSpPr txBox="1"/>
          <p:nvPr/>
        </p:nvSpPr>
        <p:spPr>
          <a:xfrm>
            <a:off x="101600" y="88815"/>
            <a:ext cx="7363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Energy dispersion measurement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8CD7BD-8DCD-4FBF-A84B-5E4C6A189D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2"/>
          <a:stretch/>
        </p:blipFill>
        <p:spPr>
          <a:xfrm>
            <a:off x="1581416" y="4470346"/>
            <a:ext cx="5689600" cy="194988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42DB17B-6E1D-412B-9C24-A7A8B0D1FC35}"/>
              </a:ext>
            </a:extLst>
          </p:cNvPr>
          <p:cNvCxnSpPr>
            <a:cxnSpLocks/>
          </p:cNvCxnSpPr>
          <p:nvPr/>
        </p:nvCxnSpPr>
        <p:spPr>
          <a:xfrm>
            <a:off x="196770" y="5523809"/>
            <a:ext cx="1326534" cy="0"/>
          </a:xfrm>
          <a:prstGeom prst="straightConnector1">
            <a:avLst/>
          </a:prstGeom>
          <a:ln w="190500"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52E3ECBA-F7D7-4AAD-91A2-A272B9C7D38C}"/>
              </a:ext>
            </a:extLst>
          </p:cNvPr>
          <p:cNvSpPr txBox="1"/>
          <p:nvPr/>
        </p:nvSpPr>
        <p:spPr>
          <a:xfrm>
            <a:off x="1010648" y="1658903"/>
            <a:ext cx="444371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MCP/MagneToF with </a:t>
            </a:r>
            <a:r>
              <a:rPr lang="en-US" sz="2300" b="1" dirty="0">
                <a:solidFill>
                  <a:srgbClr val="1EB8D0"/>
                </a:solidFill>
              </a:rPr>
              <a:t>retarding grid</a:t>
            </a:r>
          </a:p>
        </p:txBody>
      </p:sp>
      <p:sp>
        <p:nvSpPr>
          <p:cNvPr id="24" name="Triangle isocèle 23">
            <a:extLst>
              <a:ext uri="{FF2B5EF4-FFF2-40B4-BE49-F238E27FC236}">
                <a16:creationId xmlns:a16="http://schemas.microsoft.com/office/drawing/2014/main" id="{74E81FEA-7DE2-4C2B-93B0-92565B4B6DE9}"/>
              </a:ext>
            </a:extLst>
          </p:cNvPr>
          <p:cNvSpPr/>
          <p:nvPr/>
        </p:nvSpPr>
        <p:spPr>
          <a:xfrm rot="5400000">
            <a:off x="663455" y="1786265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A1E10E9-924C-4320-BD2E-DCB638B4A819}"/>
              </a:ext>
            </a:extLst>
          </p:cNvPr>
          <p:cNvGrpSpPr/>
          <p:nvPr/>
        </p:nvGrpSpPr>
        <p:grpSpPr>
          <a:xfrm>
            <a:off x="8036395" y="4027990"/>
            <a:ext cx="3963901" cy="2364829"/>
            <a:chOff x="6972300" y="721972"/>
            <a:chExt cx="4967923" cy="296382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842641-5CAF-4877-AD8A-5CC341218847}"/>
                </a:ext>
              </a:extLst>
            </p:cNvPr>
            <p:cNvSpPr/>
            <p:nvPr/>
          </p:nvSpPr>
          <p:spPr>
            <a:xfrm>
              <a:off x="6972300" y="805792"/>
              <a:ext cx="4932000" cy="28800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0C3BA9E6-BEC2-4317-B21E-F97495D76F62}"/>
                </a:ext>
              </a:extLst>
            </p:cNvPr>
            <p:cNvGrpSpPr/>
            <p:nvPr/>
          </p:nvGrpSpPr>
          <p:grpSpPr>
            <a:xfrm>
              <a:off x="7215847" y="721972"/>
              <a:ext cx="4724376" cy="2932398"/>
              <a:chOff x="798659" y="3682472"/>
              <a:chExt cx="4724376" cy="2932398"/>
            </a:xfrm>
            <a:noFill/>
          </p:grpSpPr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08EE5CB5-8420-433B-AEFD-A893A45AB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 flipV="1">
                <a:off x="2017855" y="3682472"/>
                <a:ext cx="2297800" cy="2932398"/>
              </a:xfrm>
              <a:prstGeom prst="rect">
                <a:avLst/>
              </a:prstGeom>
              <a:grpFill/>
              <a:effectLst>
                <a:softEdge rad="127000"/>
              </a:effectLst>
            </p:spPr>
          </p:pic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0CEBDDC7-1DCD-4960-8538-AD8C71627B14}"/>
                  </a:ext>
                </a:extLst>
              </p:cNvPr>
              <p:cNvSpPr txBox="1"/>
              <p:nvPr/>
            </p:nvSpPr>
            <p:spPr>
              <a:xfrm>
                <a:off x="798659" y="6072947"/>
                <a:ext cx="1555235" cy="36933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err="1"/>
                  <a:t>Grounded</a:t>
                </a:r>
                <a:r>
                  <a:rPr lang="fr-FR" dirty="0"/>
                  <a:t> </a:t>
                </a:r>
                <a:r>
                  <a:rPr lang="fr-FR" dirty="0" err="1"/>
                  <a:t>grid</a:t>
                </a:r>
                <a:endParaRPr lang="fr-FR" dirty="0"/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BC24D222-6CC6-476D-834A-7DFDBACCD5AA}"/>
                  </a:ext>
                </a:extLst>
              </p:cNvPr>
              <p:cNvSpPr txBox="1"/>
              <p:nvPr/>
            </p:nvSpPr>
            <p:spPr>
              <a:xfrm>
                <a:off x="3959786" y="5888280"/>
                <a:ext cx="1563249" cy="36933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err="1"/>
                  <a:t>Retarding</a:t>
                </a:r>
                <a:r>
                  <a:rPr lang="fr-FR" dirty="0"/>
                  <a:t> </a:t>
                </a:r>
                <a:r>
                  <a:rPr lang="fr-FR" dirty="0" err="1"/>
                  <a:t>grid</a:t>
                </a:r>
                <a:endParaRPr lang="fr-FR" dirty="0"/>
              </a:p>
            </p:txBody>
          </p:sp>
          <p:cxnSp>
            <p:nvCxnSpPr>
              <p:cNvPr id="37" name="Connecteur droit avec flèche 36">
                <a:extLst>
                  <a:ext uri="{FF2B5EF4-FFF2-40B4-BE49-F238E27FC236}">
                    <a16:creationId xmlns:a16="http://schemas.microsoft.com/office/drawing/2014/main" id="{DB242318-6B0C-4622-B20B-B6E25967AD69}"/>
                  </a:ext>
                </a:extLst>
              </p:cNvPr>
              <p:cNvCxnSpPr/>
              <p:nvPr/>
            </p:nvCxnSpPr>
            <p:spPr>
              <a:xfrm flipV="1">
                <a:off x="2443612" y="5715000"/>
                <a:ext cx="642488" cy="398491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tailEnd type="triangle"/>
              </a:ln>
              <a:effectLst>
                <a:glow rad="63500">
                  <a:schemeClr val="bg1">
                    <a:alpha val="9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avec flèche 37">
                <a:extLst>
                  <a:ext uri="{FF2B5EF4-FFF2-40B4-BE49-F238E27FC236}">
                    <a16:creationId xmlns:a16="http://schemas.microsoft.com/office/drawing/2014/main" id="{BD214D37-CE11-4F91-836C-718BD3D0ADC8}"/>
                  </a:ext>
                </a:extLst>
              </p:cNvPr>
              <p:cNvCxnSpPr/>
              <p:nvPr/>
            </p:nvCxnSpPr>
            <p:spPr>
              <a:xfrm flipH="1" flipV="1">
                <a:off x="3197740" y="5636307"/>
                <a:ext cx="796410" cy="292518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tailEnd type="triangle"/>
              </a:ln>
              <a:effectLst>
                <a:glow rad="63500">
                  <a:schemeClr val="bg1">
                    <a:alpha val="9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9" name="Image 38">
            <a:extLst>
              <a:ext uri="{FF2B5EF4-FFF2-40B4-BE49-F238E27FC236}">
                <a16:creationId xmlns:a16="http://schemas.microsoft.com/office/drawing/2014/main" id="{7E63EF68-91A3-4F7F-9A48-00BA14E6A6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11001" r="7193" b="1514"/>
          <a:stretch/>
        </p:blipFill>
        <p:spPr>
          <a:xfrm>
            <a:off x="7050668" y="1017020"/>
            <a:ext cx="5039732" cy="3024186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D10B51D-A76E-4F0F-99EF-40C9507FE3A5}"/>
              </a:ext>
            </a:extLst>
          </p:cNvPr>
          <p:cNvCxnSpPr>
            <a:cxnSpLocks/>
          </p:cNvCxnSpPr>
          <p:nvPr/>
        </p:nvCxnSpPr>
        <p:spPr>
          <a:xfrm>
            <a:off x="7440787" y="5516681"/>
            <a:ext cx="1124479" cy="0"/>
          </a:xfrm>
          <a:prstGeom prst="straightConnector1">
            <a:avLst/>
          </a:prstGeom>
          <a:ln w="38100" cmpd="sng">
            <a:solidFill>
              <a:srgbClr val="111C22"/>
            </a:solidFill>
            <a:prstDash val="dash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158E87D1-BBEF-4896-92F7-EB0E492A0284}"/>
              </a:ext>
            </a:extLst>
          </p:cNvPr>
          <p:cNvSpPr txBox="1"/>
          <p:nvPr/>
        </p:nvSpPr>
        <p:spPr>
          <a:xfrm>
            <a:off x="1010648" y="2387654"/>
            <a:ext cx="556120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MCP amplification is beam-shape dependent</a:t>
            </a:r>
            <a:endParaRPr lang="en-US" sz="23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1" name="Triangle isocèle 40">
            <a:extLst>
              <a:ext uri="{FF2B5EF4-FFF2-40B4-BE49-F238E27FC236}">
                <a16:creationId xmlns:a16="http://schemas.microsoft.com/office/drawing/2014/main" id="{DBC8790D-454D-444E-BAEC-8266DEDAAE2C}"/>
              </a:ext>
            </a:extLst>
          </p:cNvPr>
          <p:cNvSpPr/>
          <p:nvPr/>
        </p:nvSpPr>
        <p:spPr>
          <a:xfrm rot="5400000">
            <a:off x="663455" y="2515016"/>
            <a:ext cx="250008" cy="215524"/>
          </a:xfrm>
          <a:prstGeom prst="triangle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26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5CBF65-F6B8-4A28-AD2A-9EFC7799D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350253"/>
            <a:ext cx="12174767" cy="6157494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71CC26E6-1FAB-43B5-B1CE-AB6E719AA8DD}"/>
              </a:ext>
            </a:extLst>
          </p:cNvPr>
          <p:cNvSpPr txBox="1"/>
          <p:nvPr/>
        </p:nvSpPr>
        <p:spPr>
          <a:xfrm>
            <a:off x="101600" y="88815"/>
            <a:ext cx="54874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GPIB mechanical design</a:t>
            </a:r>
          </a:p>
        </p:txBody>
      </p:sp>
      <p:sp>
        <p:nvSpPr>
          <p:cNvPr id="5" name="Nuage 4">
            <a:extLst>
              <a:ext uri="{FF2B5EF4-FFF2-40B4-BE49-F238E27FC236}">
                <a16:creationId xmlns:a16="http://schemas.microsoft.com/office/drawing/2014/main" id="{D0E8115C-8221-4DE4-98B8-16567880550C}"/>
              </a:ext>
            </a:extLst>
          </p:cNvPr>
          <p:cNvSpPr/>
          <p:nvPr/>
        </p:nvSpPr>
        <p:spPr>
          <a:xfrm>
            <a:off x="5841396" y="2026404"/>
            <a:ext cx="781766" cy="517507"/>
          </a:xfrm>
          <a:prstGeom prst="cloud">
            <a:avLst/>
          </a:prstGeom>
          <a:noFill/>
          <a:ln>
            <a:solidFill>
              <a:srgbClr val="980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1E434D2-DB3B-4027-8740-CB2AC858D08F}"/>
              </a:ext>
            </a:extLst>
          </p:cNvPr>
          <p:cNvCxnSpPr>
            <a:cxnSpLocks/>
          </p:cNvCxnSpPr>
          <p:nvPr/>
        </p:nvCxnSpPr>
        <p:spPr>
          <a:xfrm>
            <a:off x="6454455" y="2469823"/>
            <a:ext cx="1" cy="448655"/>
          </a:xfrm>
          <a:prstGeom prst="straightConnector1">
            <a:avLst/>
          </a:prstGeom>
          <a:ln w="38100">
            <a:solidFill>
              <a:srgbClr val="9805A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E9403FAD-7177-4F6E-8A4C-E12CD7112BBA}"/>
              </a:ext>
            </a:extLst>
          </p:cNvPr>
          <p:cNvSpPr txBox="1"/>
          <p:nvPr/>
        </p:nvSpPr>
        <p:spPr>
          <a:xfrm>
            <a:off x="6010103" y="2063448"/>
            <a:ext cx="444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805AB"/>
                </a:solidFill>
              </a:rPr>
              <a:t>He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5DBCA1-85F9-482B-A33E-2EF5CAEBE51F}"/>
              </a:ext>
            </a:extLst>
          </p:cNvPr>
          <p:cNvSpPr txBox="1"/>
          <p:nvPr/>
        </p:nvSpPr>
        <p:spPr>
          <a:xfrm>
            <a:off x="6643366" y="1991749"/>
            <a:ext cx="118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RF feeding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619F0EA-9EA8-4629-8B30-61927416CC3D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6791869" y="2361081"/>
            <a:ext cx="444352" cy="444017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7F20560-B965-4DFB-B38E-303696DB6044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6791869" y="2361081"/>
            <a:ext cx="444352" cy="1221105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8EFDA10A-CE5E-40CA-A2FB-47C92D3F14CD}"/>
              </a:ext>
            </a:extLst>
          </p:cNvPr>
          <p:cNvSpPr txBox="1"/>
          <p:nvPr/>
        </p:nvSpPr>
        <p:spPr>
          <a:xfrm>
            <a:off x="784029" y="3259020"/>
            <a:ext cx="11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effectLst>
                  <a:glow rad="127000">
                    <a:schemeClr val="bg1">
                      <a:alpha val="77000"/>
                    </a:schemeClr>
                  </a:glow>
                </a:effectLst>
              </a:rPr>
              <a:t>Grounded</a:t>
            </a:r>
          </a:p>
          <a:p>
            <a:pPr algn="ctr"/>
            <a:r>
              <a:rPr lang="en-US" dirty="0">
                <a:effectLst>
                  <a:glow rad="127000">
                    <a:schemeClr val="bg1">
                      <a:alpha val="77000"/>
                    </a:schemeClr>
                  </a:glow>
                </a:effectLst>
              </a:rPr>
              <a:t>electrode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F8A2FD7-D261-483A-8DC7-D18965446891}"/>
              </a:ext>
            </a:extLst>
          </p:cNvPr>
          <p:cNvSpPr txBox="1"/>
          <p:nvPr/>
        </p:nvSpPr>
        <p:spPr>
          <a:xfrm>
            <a:off x="10199239" y="1740282"/>
            <a:ext cx="11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effectLst>
                  <a:glow rad="127000">
                    <a:schemeClr val="bg1">
                      <a:alpha val="77000"/>
                    </a:schemeClr>
                  </a:glow>
                </a:effectLst>
              </a:rPr>
              <a:t>Grounded</a:t>
            </a:r>
          </a:p>
          <a:p>
            <a:pPr algn="ctr"/>
            <a:r>
              <a:rPr lang="en-US" dirty="0">
                <a:effectLst>
                  <a:glow rad="127000">
                    <a:schemeClr val="bg1">
                      <a:alpha val="77000"/>
                    </a:schemeClr>
                  </a:glow>
                </a:effectLst>
              </a:rPr>
              <a:t>electrode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9C6BCCA-0DF9-442B-9B70-AB2F01E8643B}"/>
              </a:ext>
            </a:extLst>
          </p:cNvPr>
          <p:cNvSpPr txBox="1"/>
          <p:nvPr/>
        </p:nvSpPr>
        <p:spPr>
          <a:xfrm>
            <a:off x="4658142" y="2462720"/>
            <a:ext cx="89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RF rods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C3E6FE6-85F0-4A55-9206-462125FFECC4}"/>
              </a:ext>
            </a:extLst>
          </p:cNvPr>
          <p:cNvCxnSpPr/>
          <p:nvPr/>
        </p:nvCxnSpPr>
        <p:spPr>
          <a:xfrm>
            <a:off x="5248542" y="2805098"/>
            <a:ext cx="255441" cy="4539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759FCF21-60E8-4846-AA2B-76553F2BECDD}"/>
              </a:ext>
            </a:extLst>
          </p:cNvPr>
          <p:cNvSpPr txBox="1"/>
          <p:nvPr/>
        </p:nvSpPr>
        <p:spPr>
          <a:xfrm>
            <a:off x="4087120" y="4159382"/>
            <a:ext cx="14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>
                <a:effectLst>
                  <a:glow rad="127000">
                    <a:schemeClr val="bg1">
                      <a:alpha val="77000"/>
                    </a:schemeClr>
                  </a:glow>
                </a:effectLst>
              </a:defRPr>
            </a:lvl1pPr>
          </a:lstStyle>
          <a:p>
            <a:r>
              <a:rPr lang="en-US" dirty="0">
                <a:solidFill>
                  <a:srgbClr val="1EB8D0"/>
                </a:solidFill>
              </a:rPr>
              <a:t>DC segments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3A06A184-2920-47A7-9197-175E37E7CD75}"/>
              </a:ext>
            </a:extLst>
          </p:cNvPr>
          <p:cNvCxnSpPr>
            <a:cxnSpLocks/>
          </p:cNvCxnSpPr>
          <p:nvPr/>
        </p:nvCxnSpPr>
        <p:spPr>
          <a:xfrm>
            <a:off x="4585444" y="3950948"/>
            <a:ext cx="145395" cy="312129"/>
          </a:xfrm>
          <a:prstGeom prst="line">
            <a:avLst/>
          </a:prstGeom>
          <a:ln w="28575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E315603A-692F-48BD-96C9-639F13A62B1B}"/>
              </a:ext>
            </a:extLst>
          </p:cNvPr>
          <p:cNvSpPr/>
          <p:nvPr/>
        </p:nvSpPr>
        <p:spPr>
          <a:xfrm rot="5400000">
            <a:off x="5530731" y="4778413"/>
            <a:ext cx="1342802" cy="84206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261F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58EFA0-D5CB-4D6C-9BCD-C178640D3DBB}"/>
              </a:ext>
            </a:extLst>
          </p:cNvPr>
          <p:cNvSpPr txBox="1"/>
          <p:nvPr/>
        </p:nvSpPr>
        <p:spPr>
          <a:xfrm>
            <a:off x="5694621" y="4898456"/>
            <a:ext cx="101502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Pumping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6D86AD8-374E-453F-A996-5E04C414CEFF}"/>
              </a:ext>
            </a:extLst>
          </p:cNvPr>
          <p:cNvSpPr txBox="1"/>
          <p:nvPr/>
        </p:nvSpPr>
        <p:spPr>
          <a:xfrm>
            <a:off x="2934427" y="735280"/>
            <a:ext cx="2086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93C3C"/>
                </a:solidFill>
              </a:rPr>
              <a:t>Alignment system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D43DF5D-B695-46F4-B9C0-A7ED50FD9B90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3703899" y="1135390"/>
            <a:ext cx="273698" cy="385027"/>
          </a:xfrm>
          <a:prstGeom prst="line">
            <a:avLst/>
          </a:prstGeom>
          <a:ln w="38100">
            <a:solidFill>
              <a:srgbClr val="89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289D228-301F-4CFB-A32E-7D70218DA330}"/>
              </a:ext>
            </a:extLst>
          </p:cNvPr>
          <p:cNvCxnSpPr>
            <a:cxnSpLocks/>
            <a:endCxn id="28" idx="2"/>
          </p:cNvCxnSpPr>
          <p:nvPr/>
        </p:nvCxnSpPr>
        <p:spPr>
          <a:xfrm flipH="1">
            <a:off x="3977597" y="1135390"/>
            <a:ext cx="4900185" cy="0"/>
          </a:xfrm>
          <a:prstGeom prst="line">
            <a:avLst/>
          </a:prstGeom>
          <a:ln w="38100">
            <a:solidFill>
              <a:srgbClr val="89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929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38EE673-4E30-B0C5-0702-AAC16CB452FA}"/>
              </a:ext>
            </a:extLst>
          </p:cNvPr>
          <p:cNvSpPr txBox="1"/>
          <p:nvPr/>
        </p:nvSpPr>
        <p:spPr>
          <a:xfrm>
            <a:off x="101600" y="88815"/>
            <a:ext cx="33554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880000"/>
                </a:solidFill>
                <a:latin typeface="Calibri" panose="020F0502020204030204" pitchFamily="34" charset="0"/>
              </a:rPr>
              <a:t>BGC sequence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7AAA2-0820-9493-0485-D2C72038E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007" y="2000005"/>
            <a:ext cx="5418414" cy="2601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6A506B-84B2-C0BF-645E-1A7CF893F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78" y="961315"/>
            <a:ext cx="5549045" cy="52740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EEBAD0-818C-6C11-E738-A1FCF35C12FA}"/>
              </a:ext>
            </a:extLst>
          </p:cNvPr>
          <p:cNvSpPr txBox="1"/>
          <p:nvPr/>
        </p:nvSpPr>
        <p:spPr>
          <a:xfrm>
            <a:off x="7074040" y="1630673"/>
            <a:ext cx="162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93A49"/>
                </a:solidFill>
              </a:rPr>
              <a:t>Step 2 </a:t>
            </a:r>
            <a:r>
              <a:rPr lang="en-US" dirty="0"/>
              <a:t>&amp; </a:t>
            </a:r>
            <a:r>
              <a:rPr lang="en-US" b="1" dirty="0">
                <a:solidFill>
                  <a:srgbClr val="97A05D"/>
                </a:solidFill>
              </a:rPr>
              <a:t>Step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5DECA4-F783-D914-7510-FAF8C215636F}"/>
              </a:ext>
            </a:extLst>
          </p:cNvPr>
          <p:cNvSpPr txBox="1"/>
          <p:nvPr/>
        </p:nvSpPr>
        <p:spPr>
          <a:xfrm>
            <a:off x="10222298" y="1630673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gradFill flip="none" rotWithShape="1">
                  <a:gsLst>
                    <a:gs pos="0">
                      <a:srgbClr val="97A05D"/>
                    </a:gs>
                    <a:gs pos="100000">
                      <a:srgbClr val="086090"/>
                    </a:gs>
                  </a:gsLst>
                  <a:lin ang="2700000" scaled="1"/>
                  <a:tileRect/>
                </a:gradFill>
              </a:rPr>
              <a:t>Step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791228-A962-2478-E57D-9FD4C4B787F3}"/>
              </a:ext>
            </a:extLst>
          </p:cNvPr>
          <p:cNvSpPr txBox="1"/>
          <p:nvPr/>
        </p:nvSpPr>
        <p:spPr>
          <a:xfrm>
            <a:off x="6586694" y="4555559"/>
            <a:ext cx="24166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93A49"/>
                </a:solidFill>
              </a:rPr>
              <a:t>Cyclotron motion is damped by interactions with the gas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1BE0D1-F0CD-4139-D74D-DFBDCA2E6B30}"/>
                  </a:ext>
                </a:extLst>
              </p:cNvPr>
              <p:cNvSpPr txBox="1"/>
              <p:nvPr/>
            </p:nvSpPr>
            <p:spPr>
              <a:xfrm>
                <a:off x="6586694" y="5386556"/>
                <a:ext cx="241663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97A05D"/>
                    </a:solidFill>
                  </a:rPr>
                  <a:t>Magnetron motion enhanced by dipolar excitation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600" i="1" dirty="0">
                            <a:solidFill>
                              <a:srgbClr val="97A05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dirty="0">
                            <a:solidFill>
                              <a:srgbClr val="97A05D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600" dirty="0">
                            <a:solidFill>
                              <a:srgbClr val="97A05D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97A05D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1BE0D1-F0CD-4139-D74D-DFBDCA2E6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694" y="5386556"/>
                <a:ext cx="2416630" cy="830997"/>
              </a:xfrm>
              <a:prstGeom prst="rect">
                <a:avLst/>
              </a:prstGeom>
              <a:blipFill>
                <a:blip r:embed="rId4"/>
                <a:stretch>
                  <a:fillRect l="-1008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3A6DE7-CDAE-3200-4B16-5DB8372DEEF8}"/>
                  </a:ext>
                </a:extLst>
              </p:cNvPr>
              <p:cNvSpPr txBox="1"/>
              <p:nvPr/>
            </p:nvSpPr>
            <p:spPr>
              <a:xfrm>
                <a:off x="9403865" y="4555559"/>
                <a:ext cx="250566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b="1">
                    <a:gradFill flip="none" rotWithShape="1">
                      <a:gsLst>
                        <a:gs pos="0">
                          <a:srgbClr val="97A05D"/>
                        </a:gs>
                        <a:gs pos="100000">
                          <a:srgbClr val="086090"/>
                        </a:gs>
                      </a:gsLst>
                      <a:lin ang="2700000" scaled="1"/>
                      <a:tileRect/>
                    </a:gradFill>
                  </a:defRPr>
                </a:lvl1pPr>
              </a:lstStyle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b="0" dirty="0"/>
                  <a:t>Magnetron -&gt;</a:t>
                </a:r>
                <a:r>
                  <a:rPr lang="en-US" b="0" dirty="0"/>
                  <a:t> </a:t>
                </a:r>
                <a:r>
                  <a:rPr lang="en-US" sz="1600" b="0" dirty="0"/>
                  <a:t>Cyclotron conversion with quadrupolar excitation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b="0" i="1" dirty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sz="16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600" b="0" dirty="0"/>
                  <a:t> (mass-dependent)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3A6DE7-CDAE-3200-4B16-5DB8372DE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3865" y="4555559"/>
                <a:ext cx="2505665" cy="1107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8652FA8-8B52-49EC-6796-1A01EA0420EB}"/>
              </a:ext>
            </a:extLst>
          </p:cNvPr>
          <p:cNvSpPr txBox="1"/>
          <p:nvPr/>
        </p:nvSpPr>
        <p:spPr>
          <a:xfrm>
            <a:off x="9359347" y="5663555"/>
            <a:ext cx="2505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b="1">
                <a:gradFill flip="none" rotWithShape="1">
                  <a:gsLst>
                    <a:gs pos="0">
                      <a:srgbClr val="97A05D"/>
                    </a:gs>
                    <a:gs pos="100000">
                      <a:srgbClr val="086090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Cyclotron cooled by gas</a:t>
            </a:r>
          </a:p>
        </p:txBody>
      </p:sp>
      <p:sp>
        <p:nvSpPr>
          <p:cNvPr id="15" name="ZoneTexte 20">
            <a:extLst>
              <a:ext uri="{FF2B5EF4-FFF2-40B4-BE49-F238E27FC236}">
                <a16:creationId xmlns:a16="http://schemas.microsoft.com/office/drawing/2014/main" id="{05C322A0-B3C3-4473-C067-D7854E305F7F}"/>
              </a:ext>
            </a:extLst>
          </p:cNvPr>
          <p:cNvSpPr txBox="1"/>
          <p:nvPr/>
        </p:nvSpPr>
        <p:spPr>
          <a:xfrm>
            <a:off x="0" y="6229075"/>
            <a:ext cx="2565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880000"/>
                </a:solidFill>
                <a:latin typeface="Arial" panose="020B0604020202020204" pitchFamily="34" charset="0"/>
              </a:rPr>
              <a:t>M. </a:t>
            </a:r>
            <a:r>
              <a:rPr lang="fr-FR" sz="1400" i="1" dirty="0" err="1">
                <a:solidFill>
                  <a:srgbClr val="880000"/>
                </a:solidFill>
                <a:latin typeface="Arial" panose="020B0604020202020204" pitchFamily="34" charset="0"/>
              </a:rPr>
              <a:t>Flayol</a:t>
            </a:r>
            <a:r>
              <a:rPr lang="fr-FR" sz="1400" i="1" dirty="0">
                <a:solidFill>
                  <a:srgbClr val="880000"/>
                </a:solidFill>
                <a:latin typeface="Arial" panose="020B0604020202020204" pitchFamily="34" charset="0"/>
              </a:rPr>
              <a:t>, PhD </a:t>
            </a:r>
            <a:r>
              <a:rPr lang="fr-FR" sz="1400" i="1" dirty="0" err="1">
                <a:solidFill>
                  <a:srgbClr val="880000"/>
                </a:solidFill>
                <a:latin typeface="Arial" panose="020B0604020202020204" pitchFamily="34" charset="0"/>
              </a:rPr>
              <a:t>Thesis</a:t>
            </a:r>
            <a:r>
              <a:rPr lang="fr-FR" sz="1400" i="1" dirty="0">
                <a:solidFill>
                  <a:srgbClr val="880000"/>
                </a:solidFill>
                <a:latin typeface="Arial" panose="020B0604020202020204" pitchFamily="34" charset="0"/>
              </a:rPr>
              <a:t> (2024)</a:t>
            </a:r>
          </a:p>
        </p:txBody>
      </p:sp>
    </p:spTree>
    <p:extLst>
      <p:ext uri="{BB962C8B-B14F-4D97-AF65-F5344CB8AC3E}">
        <p14:creationId xmlns:p14="http://schemas.microsoft.com/office/powerpoint/2010/main" val="183767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C4BC8-30C2-CFF4-31C0-3CC699EEB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69B58E-E0E3-926E-956D-1CEC82780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09" y="810113"/>
            <a:ext cx="4796446" cy="47053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375F82-E766-4492-213C-5BCCB74D3069}"/>
              </a:ext>
            </a:extLst>
          </p:cNvPr>
          <p:cNvSpPr txBox="1"/>
          <p:nvPr/>
        </p:nvSpPr>
        <p:spPr>
          <a:xfrm>
            <a:off x="101600" y="88815"/>
            <a:ext cx="33377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880000"/>
                </a:solidFill>
                <a:latin typeface="Calibri" panose="020F0502020204030204" pitchFamily="34" charset="0"/>
              </a:rPr>
              <a:t>PDC sequence</a:t>
            </a:r>
          </a:p>
        </p:txBody>
      </p:sp>
      <p:sp>
        <p:nvSpPr>
          <p:cNvPr id="9" name="ZoneTexte 20">
            <a:extLst>
              <a:ext uri="{FF2B5EF4-FFF2-40B4-BE49-F238E27FC236}">
                <a16:creationId xmlns:a16="http://schemas.microsoft.com/office/drawing/2014/main" id="{0D5C5309-4872-B79B-FA05-57A0D5074C8C}"/>
              </a:ext>
            </a:extLst>
          </p:cNvPr>
          <p:cNvSpPr txBox="1"/>
          <p:nvPr/>
        </p:nvSpPr>
        <p:spPr>
          <a:xfrm>
            <a:off x="0" y="6229075"/>
            <a:ext cx="2565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880000"/>
                </a:solidFill>
                <a:latin typeface="Arial" panose="020B0604020202020204" pitchFamily="34" charset="0"/>
              </a:rPr>
              <a:t>M. </a:t>
            </a:r>
            <a:r>
              <a:rPr lang="fr-FR" sz="1400" i="1" dirty="0" err="1">
                <a:solidFill>
                  <a:srgbClr val="880000"/>
                </a:solidFill>
                <a:latin typeface="Arial" panose="020B0604020202020204" pitchFamily="34" charset="0"/>
              </a:rPr>
              <a:t>Flayol</a:t>
            </a:r>
            <a:r>
              <a:rPr lang="fr-FR" sz="1400" i="1" dirty="0">
                <a:solidFill>
                  <a:srgbClr val="880000"/>
                </a:solidFill>
                <a:latin typeface="Arial" panose="020B0604020202020204" pitchFamily="34" charset="0"/>
              </a:rPr>
              <a:t>, PhD </a:t>
            </a:r>
            <a:r>
              <a:rPr lang="fr-FR" sz="1400" i="1" dirty="0" err="1">
                <a:solidFill>
                  <a:srgbClr val="880000"/>
                </a:solidFill>
                <a:latin typeface="Arial" panose="020B0604020202020204" pitchFamily="34" charset="0"/>
              </a:rPr>
              <a:t>Thesis</a:t>
            </a:r>
            <a:r>
              <a:rPr lang="fr-FR" sz="1400" i="1" dirty="0">
                <a:solidFill>
                  <a:srgbClr val="880000"/>
                </a:solidFill>
                <a:latin typeface="Arial" panose="020B0604020202020204" pitchFamily="34" charset="0"/>
              </a:rPr>
              <a:t> (2024)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7059F6-A398-CA9F-9F8B-A158CD14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800" y="4107257"/>
            <a:ext cx="3891279" cy="1738051"/>
          </a:xfrm>
          <a:prstGeom prst="rect">
            <a:avLst/>
          </a:prstGeom>
          <a:ln w="19050">
            <a:solidFill>
              <a:srgbClr val="97A05D"/>
            </a:solidFill>
          </a:ln>
        </p:spPr>
      </p:pic>
      <p:sp>
        <p:nvSpPr>
          <p:cNvPr id="17" name="ZoneTexte 20">
            <a:extLst>
              <a:ext uri="{FF2B5EF4-FFF2-40B4-BE49-F238E27FC236}">
                <a16:creationId xmlns:a16="http://schemas.microsoft.com/office/drawing/2014/main" id="{020920F8-8224-6641-3A6E-E621B8CF9E43}"/>
              </a:ext>
            </a:extLst>
          </p:cNvPr>
          <p:cNvSpPr txBox="1"/>
          <p:nvPr/>
        </p:nvSpPr>
        <p:spPr>
          <a:xfrm>
            <a:off x="8389433" y="5820832"/>
            <a:ext cx="3802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i="1" dirty="0">
                <a:solidFill>
                  <a:srgbClr val="97A05D"/>
                </a:solidFill>
                <a:latin typeface="Arial" panose="020B0604020202020204" pitchFamily="34" charset="0"/>
              </a:rPr>
              <a:t>D. A. Nesterenko et al. EPJ A </a:t>
            </a:r>
            <a:r>
              <a:rPr lang="fr-FR" sz="1400" b="1" i="1" dirty="0">
                <a:solidFill>
                  <a:srgbClr val="97A05D"/>
                </a:solidFill>
                <a:latin typeface="Arial" panose="020B0604020202020204" pitchFamily="34" charset="0"/>
              </a:rPr>
              <a:t>54</a:t>
            </a:r>
            <a:r>
              <a:rPr lang="fr-FR" sz="1400" i="1" dirty="0">
                <a:solidFill>
                  <a:srgbClr val="97A05D"/>
                </a:solidFill>
                <a:latin typeface="Arial" panose="020B0604020202020204" pitchFamily="34" charset="0"/>
              </a:rPr>
              <a:t>, 154 (2018)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5C8158-F2BD-5228-EF58-88B573DE2ABD}"/>
              </a:ext>
            </a:extLst>
          </p:cNvPr>
          <p:cNvSpPr txBox="1"/>
          <p:nvPr/>
        </p:nvSpPr>
        <p:spPr>
          <a:xfrm>
            <a:off x="4895492" y="2887214"/>
            <a:ext cx="588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86090"/>
                </a:solidFill>
              </a:rPr>
              <a:t>Phase separation (mass-dependent cyclotron motion)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B74804-7899-2B76-E7CF-A4200DF82643}"/>
              </a:ext>
            </a:extLst>
          </p:cNvPr>
          <p:cNvSpPr txBox="1"/>
          <p:nvPr/>
        </p:nvSpPr>
        <p:spPr>
          <a:xfrm>
            <a:off x="4895492" y="2274019"/>
            <a:ext cx="4062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86090"/>
                </a:solidFill>
              </a:rPr>
              <a:t>Enhance cyclotron motion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6FEC9E-37BD-B2C7-123F-5801970FD2B7}"/>
              </a:ext>
            </a:extLst>
          </p:cNvPr>
          <p:cNvSpPr txBox="1"/>
          <p:nvPr/>
        </p:nvSpPr>
        <p:spPr>
          <a:xfrm>
            <a:off x="4895492" y="3608512"/>
            <a:ext cx="588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 b="0">
                <a:gradFill flip="none" rotWithShape="1">
                  <a:gsLst>
                    <a:gs pos="0">
                      <a:srgbClr val="97A05D"/>
                    </a:gs>
                    <a:gs pos="100000">
                      <a:srgbClr val="086090"/>
                    </a:gs>
                  </a:gsLst>
                  <a:lin ang="2700000" scaled="1"/>
                  <a:tileRect/>
                </a:gradFill>
              </a:defRPr>
            </a:lvl1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Conversion Reduced cyclotron -&gt; Magnetron motion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591D6B-5FFC-3704-F119-C8F62B9B886F}"/>
              </a:ext>
            </a:extLst>
          </p:cNvPr>
          <p:cNvSpPr txBox="1"/>
          <p:nvPr/>
        </p:nvSpPr>
        <p:spPr>
          <a:xfrm>
            <a:off x="4895492" y="4329810"/>
            <a:ext cx="4888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97A05D"/>
                </a:solidFill>
              </a:rPr>
              <a:t>Damp </a:t>
            </a:r>
            <a:r>
              <a:rPr lang="en-US" dirty="0" err="1">
                <a:solidFill>
                  <a:srgbClr val="97A05D"/>
                </a:solidFill>
              </a:rPr>
              <a:t>IoI‘s</a:t>
            </a:r>
            <a:r>
              <a:rPr lang="en-US" dirty="0">
                <a:solidFill>
                  <a:srgbClr val="97A05D"/>
                </a:solidFill>
              </a:rPr>
              <a:t> Magnetron motion</a:t>
            </a:r>
          </a:p>
        </p:txBody>
      </p:sp>
    </p:spTree>
    <p:extLst>
      <p:ext uri="{BB962C8B-B14F-4D97-AF65-F5344CB8AC3E}">
        <p14:creationId xmlns:p14="http://schemas.microsoft.com/office/powerpoint/2010/main" val="93542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F43CE57-511D-41BD-A2AC-5E35334D8FF0}"/>
              </a:ext>
            </a:extLst>
          </p:cNvPr>
          <p:cNvSpPr txBox="1"/>
          <p:nvPr/>
        </p:nvSpPr>
        <p:spPr>
          <a:xfrm>
            <a:off x="101600" y="88815"/>
            <a:ext cx="40798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880000"/>
                </a:solidFill>
                <a:latin typeface="Calibri" panose="020F0502020204030204" pitchFamily="34" charset="0"/>
              </a:rPr>
              <a:t>ToF-ICR sequence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E6D12-D63A-8B66-F028-8166B23924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32"/>
          <a:stretch>
            <a:fillRect/>
          </a:stretch>
        </p:blipFill>
        <p:spPr>
          <a:xfrm>
            <a:off x="5716270" y="2429530"/>
            <a:ext cx="6363970" cy="4030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4FD68F-DDA2-40AE-C8B5-95D384DCAE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48" t="46790" b="20365"/>
          <a:stretch>
            <a:fillRect/>
          </a:stretch>
        </p:blipFill>
        <p:spPr>
          <a:xfrm>
            <a:off x="519487" y="1125691"/>
            <a:ext cx="5383411" cy="1794490"/>
          </a:xfrm>
          <a:prstGeom prst="rect">
            <a:avLst/>
          </a:prstGeom>
          <a:ln w="28575">
            <a:solidFill>
              <a:srgbClr val="8E2717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2BDF64-E62F-EC67-7AC2-1190A078B7EF}"/>
                  </a:ext>
                </a:extLst>
              </p:cNvPr>
              <p:cNvSpPr txBox="1"/>
              <p:nvPr/>
            </p:nvSpPr>
            <p:spPr>
              <a:xfrm>
                <a:off x="8471175" y="2147407"/>
                <a:ext cx="16702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8E2717"/>
                    </a:solidFill>
                  </a:rPr>
                  <a:t>“Scanning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000" b="1" i="1" dirty="0">
                            <a:solidFill>
                              <a:srgbClr val="8E271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000" b="1" i="1" dirty="0">
                            <a:solidFill>
                              <a:srgbClr val="8E2717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fr-FR" sz="2000" b="1" i="1" dirty="0">
                            <a:solidFill>
                              <a:srgbClr val="8E2717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rgbClr val="8E2717"/>
                    </a:solidFill>
                  </a:rPr>
                  <a:t>”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2BDF64-E62F-EC67-7AC2-1190A078B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1175" y="2147407"/>
                <a:ext cx="1670202" cy="400110"/>
              </a:xfrm>
              <a:prstGeom prst="rect">
                <a:avLst/>
              </a:prstGeom>
              <a:blipFill>
                <a:blip r:embed="rId4"/>
                <a:stretch>
                  <a:fillRect l="-3650" t="-7576" r="-2920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0">
            <a:extLst>
              <a:ext uri="{FF2B5EF4-FFF2-40B4-BE49-F238E27FC236}">
                <a16:creationId xmlns:a16="http://schemas.microsoft.com/office/drawing/2014/main" id="{A4D06FF2-5D81-ED2B-CE9B-6C41FEB50530}"/>
              </a:ext>
            </a:extLst>
          </p:cNvPr>
          <p:cNvSpPr txBox="1"/>
          <p:nvPr/>
        </p:nvSpPr>
        <p:spPr>
          <a:xfrm>
            <a:off x="0" y="6229075"/>
            <a:ext cx="2565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880000"/>
                </a:solidFill>
                <a:latin typeface="Arial" panose="020B0604020202020204" pitchFamily="34" charset="0"/>
              </a:rPr>
              <a:t>M. </a:t>
            </a:r>
            <a:r>
              <a:rPr lang="fr-FR" sz="1400" i="1" dirty="0" err="1">
                <a:solidFill>
                  <a:srgbClr val="880000"/>
                </a:solidFill>
                <a:latin typeface="Arial" panose="020B0604020202020204" pitchFamily="34" charset="0"/>
              </a:rPr>
              <a:t>Flayol</a:t>
            </a:r>
            <a:r>
              <a:rPr lang="fr-FR" sz="1400" i="1" dirty="0">
                <a:solidFill>
                  <a:srgbClr val="880000"/>
                </a:solidFill>
                <a:latin typeface="Arial" panose="020B0604020202020204" pitchFamily="34" charset="0"/>
              </a:rPr>
              <a:t>, PhD </a:t>
            </a:r>
            <a:r>
              <a:rPr lang="fr-FR" sz="1400" i="1" dirty="0" err="1">
                <a:solidFill>
                  <a:srgbClr val="880000"/>
                </a:solidFill>
                <a:latin typeface="Arial" panose="020B0604020202020204" pitchFamily="34" charset="0"/>
              </a:rPr>
              <a:t>Thesis</a:t>
            </a:r>
            <a:r>
              <a:rPr lang="fr-FR" sz="1400" i="1" dirty="0">
                <a:solidFill>
                  <a:srgbClr val="880000"/>
                </a:solidFill>
                <a:latin typeface="Arial" panose="020B0604020202020204" pitchFamily="34" charset="0"/>
              </a:rPr>
              <a:t> (2024)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26BA7E4-FF2A-E0A4-06CF-5E339A1FFD17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788310" y="2347462"/>
            <a:ext cx="3682865" cy="0"/>
          </a:xfrm>
          <a:prstGeom prst="straightConnector1">
            <a:avLst/>
          </a:prstGeom>
          <a:ln w="38100">
            <a:solidFill>
              <a:srgbClr val="8E2717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52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016A71D-2AA1-EF76-0AEF-F69B348E63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837"/>
          <a:stretch>
            <a:fillRect/>
          </a:stretch>
        </p:blipFill>
        <p:spPr>
          <a:xfrm>
            <a:off x="2594132" y="3097037"/>
            <a:ext cx="7489995" cy="334689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F43CE57-511D-41BD-A2AC-5E35334D8FF0}"/>
              </a:ext>
            </a:extLst>
          </p:cNvPr>
          <p:cNvSpPr txBox="1"/>
          <p:nvPr/>
        </p:nvSpPr>
        <p:spPr>
          <a:xfrm>
            <a:off x="101600" y="88815"/>
            <a:ext cx="37545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880000"/>
                </a:solidFill>
                <a:latin typeface="Calibri" panose="020F0502020204030204" pitchFamily="34" charset="0"/>
              </a:rPr>
              <a:t>PI-ICR sequence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06D31E-A082-42EC-9130-0D4B5B872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223292" y="904972"/>
            <a:ext cx="2197242" cy="18907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C731B20-E72C-4609-8AD1-B0F55EAD0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337082" y="904972"/>
            <a:ext cx="2197242" cy="18907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A9A5AB-44FC-447F-B8AA-688CFD6CE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515596" y="921780"/>
            <a:ext cx="2212840" cy="19041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ED4E42-0AC4-443D-B1EB-CE22574F6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93370" y="922941"/>
            <a:ext cx="2205846" cy="189813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089DF00-A60D-4D41-8C07-F1DA7A079EBF}"/>
              </a:ext>
            </a:extLst>
          </p:cNvPr>
          <p:cNvSpPr txBox="1"/>
          <p:nvPr/>
        </p:nvSpPr>
        <p:spPr bwMode="auto">
          <a:xfrm>
            <a:off x="838682" y="684180"/>
            <a:ext cx="177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latin typeface="Calibri" panose="020F0502020204030204" pitchFamily="34" charset="0"/>
              </a:rPr>
              <a:t>Initial conditions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D338A3E-FEB4-4074-8728-DE401F76F2A7}"/>
              </a:ext>
            </a:extLst>
          </p:cNvPr>
          <p:cNvSpPr txBox="1"/>
          <p:nvPr/>
        </p:nvSpPr>
        <p:spPr bwMode="auto">
          <a:xfrm>
            <a:off x="3516504" y="684180"/>
            <a:ext cx="2153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latin typeface="Calibri" panose="020F0502020204030204" pitchFamily="34" charset="0"/>
              </a:rPr>
              <a:t>Magnetron damping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0299158-CA52-42A2-83E3-27A358DA2E3E}"/>
              </a:ext>
            </a:extLst>
          </p:cNvPr>
          <p:cNvSpPr txBox="1"/>
          <p:nvPr/>
        </p:nvSpPr>
        <p:spPr bwMode="auto">
          <a:xfrm>
            <a:off x="6771762" y="684180"/>
            <a:ext cx="138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latin typeface="Symbol"/>
              </a:rPr>
              <a:t>n</a:t>
            </a:r>
            <a:r>
              <a:rPr lang="en-US" baseline="-25000" dirty="0">
                <a:latin typeface="Calibri" panose="020F0502020204030204" pitchFamily="34" charset="0"/>
              </a:rPr>
              <a:t>+</a:t>
            </a:r>
            <a:r>
              <a:rPr lang="en-US" dirty="0">
                <a:latin typeface="Calibri" panose="020F0502020204030204" pitchFamily="34" charset="0"/>
              </a:rPr>
              <a:t> excitation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BB4AE05-C36C-4027-B795-3C99AA132434}"/>
              </a:ext>
            </a:extLst>
          </p:cNvPr>
          <p:cNvSpPr txBox="1"/>
          <p:nvPr/>
        </p:nvSpPr>
        <p:spPr bwMode="auto">
          <a:xfrm>
            <a:off x="9109615" y="684180"/>
            <a:ext cx="238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>
                <a:latin typeface="Calibri" panose="020F0502020204030204" pitchFamily="34" charset="0"/>
              </a:rPr>
              <a:t>Magnetron conversion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96D4B5-E863-4FED-A815-6719210420D2}"/>
              </a:ext>
            </a:extLst>
          </p:cNvPr>
          <p:cNvSpPr/>
          <p:nvPr/>
        </p:nvSpPr>
        <p:spPr bwMode="auto">
          <a:xfrm>
            <a:off x="7091959" y="88815"/>
            <a:ext cx="37545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880000"/>
                </a:solidFill>
              </a:rPr>
              <a:t>Eliseev, S et al. Appl. Phys. B </a:t>
            </a:r>
            <a:r>
              <a:rPr lang="en-US" sz="1400" b="1" i="1" dirty="0">
                <a:solidFill>
                  <a:srgbClr val="880000"/>
                </a:solidFill>
              </a:rPr>
              <a:t>114</a:t>
            </a:r>
            <a:r>
              <a:rPr lang="en-US" sz="1400" i="1" dirty="0">
                <a:solidFill>
                  <a:srgbClr val="880000"/>
                </a:solidFill>
              </a:rPr>
              <a:t> (2014) 107–128</a:t>
            </a:r>
            <a:endParaRPr lang="fr-FR" sz="1400" i="1" dirty="0">
              <a:solidFill>
                <a:srgbClr val="880000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2FC72A7-5C8B-CFF4-B38C-E4D3380131ED}"/>
              </a:ext>
            </a:extLst>
          </p:cNvPr>
          <p:cNvGrpSpPr/>
          <p:nvPr/>
        </p:nvGrpSpPr>
        <p:grpSpPr>
          <a:xfrm>
            <a:off x="15710" y="2220813"/>
            <a:ext cx="12086912" cy="743179"/>
            <a:chOff x="15710" y="2054903"/>
            <a:chExt cx="12086912" cy="743179"/>
          </a:xfrm>
        </p:grpSpPr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F221E217-830E-4685-95A1-D3CD68C78B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2102" y="2798082"/>
              <a:ext cx="11685485" cy="0"/>
            </a:xfrm>
            <a:prstGeom prst="straightConnector1">
              <a:avLst/>
            </a:prstGeom>
            <a:ln w="38100">
              <a:solidFill>
                <a:srgbClr val="8E271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3C80EDE7-09BE-4595-9F6A-C31AE2BB80B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817" y="2627848"/>
              <a:ext cx="0" cy="170234"/>
            </a:xfrm>
            <a:prstGeom prst="line">
              <a:avLst/>
            </a:prstGeom>
            <a:ln w="38100">
              <a:solidFill>
                <a:srgbClr val="8E27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3C651EC-CCAA-49AA-B023-DF5237582333}"/>
                </a:ext>
              </a:extLst>
            </p:cNvPr>
            <p:cNvSpPr txBox="1"/>
            <p:nvPr/>
          </p:nvSpPr>
          <p:spPr bwMode="auto">
            <a:xfrm>
              <a:off x="15710" y="2285222"/>
              <a:ext cx="797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8E2717"/>
                  </a:solidFill>
                  <a:latin typeface="Calibri" panose="020F0502020204030204" pitchFamily="34" charset="0"/>
                </a:rPr>
                <a:t>Step 1</a:t>
              </a: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E0B4A3B7-F04B-49FA-A04F-FC67D61823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84725" y="2625486"/>
              <a:ext cx="0" cy="172596"/>
            </a:xfrm>
            <a:prstGeom prst="line">
              <a:avLst/>
            </a:prstGeom>
            <a:ln w="38100">
              <a:solidFill>
                <a:srgbClr val="8E27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4D65AA9-A741-4BE2-8E37-6A8C9C599AD9}"/>
                </a:ext>
              </a:extLst>
            </p:cNvPr>
            <p:cNvSpPr txBox="1"/>
            <p:nvPr/>
          </p:nvSpPr>
          <p:spPr bwMode="auto">
            <a:xfrm>
              <a:off x="2574397" y="2272332"/>
              <a:ext cx="1226742" cy="378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i="1" dirty="0">
                  <a:solidFill>
                    <a:srgbClr val="8E2717"/>
                  </a:solidFill>
                  <a:latin typeface="Calibri" panose="020F0502020204030204" pitchFamily="34" charset="0"/>
                </a:rPr>
                <a:t>Step 1</a:t>
              </a:r>
              <a:r>
                <a:rPr lang="en-US" i="1" baseline="30000" dirty="0">
                  <a:solidFill>
                    <a:srgbClr val="8E2717"/>
                  </a:solidFill>
                  <a:latin typeface="Calibri" panose="020F0502020204030204" pitchFamily="34" charset="0"/>
                </a:rPr>
                <a:t>bis</a:t>
              </a:r>
              <a:endParaRPr lang="en-US" i="1" baseline="30000" dirty="0">
                <a:solidFill>
                  <a:srgbClr val="8E2717"/>
                </a:solidFill>
              </a:endParaRP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FFECF932-CC9B-412D-86DD-AF87F42EBB7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61120" y="2625150"/>
              <a:ext cx="0" cy="172932"/>
            </a:xfrm>
            <a:prstGeom prst="line">
              <a:avLst/>
            </a:prstGeom>
            <a:ln w="38100">
              <a:solidFill>
                <a:srgbClr val="8E27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257B487-0476-413E-B521-5ED5E3CCC384}"/>
                </a:ext>
              </a:extLst>
            </p:cNvPr>
            <p:cNvSpPr txBox="1"/>
            <p:nvPr/>
          </p:nvSpPr>
          <p:spPr bwMode="auto">
            <a:xfrm>
              <a:off x="5572013" y="2263810"/>
              <a:ext cx="797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8E2717"/>
                  </a:solidFill>
                  <a:latin typeface="Calibri" panose="020F0502020204030204" pitchFamily="34" charset="0"/>
                </a:rPr>
                <a:t>Step 2</a:t>
              </a:r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9579597B-0806-4C8A-8B8D-9CA1C80DC9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16154" y="2633868"/>
              <a:ext cx="0" cy="164214"/>
            </a:xfrm>
            <a:prstGeom prst="line">
              <a:avLst/>
            </a:prstGeom>
            <a:ln w="38100">
              <a:solidFill>
                <a:srgbClr val="8E27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FB34E773-A0A3-4864-8CFB-76F4FE65769D}"/>
                </a:ext>
              </a:extLst>
            </p:cNvPr>
            <p:cNvSpPr txBox="1"/>
            <p:nvPr/>
          </p:nvSpPr>
          <p:spPr bwMode="auto">
            <a:xfrm>
              <a:off x="8427047" y="2272332"/>
              <a:ext cx="797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CC0066"/>
                  </a:solidFill>
                  <a:latin typeface="Calibri" panose="020F0502020204030204" pitchFamily="34" charset="0"/>
                </a:rPr>
                <a:t>Step 4</a:t>
              </a: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E5E2059-D869-444C-9326-AE9D177D889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694060" y="2633868"/>
              <a:ext cx="0" cy="164214"/>
            </a:xfrm>
            <a:prstGeom prst="line">
              <a:avLst/>
            </a:prstGeom>
            <a:ln w="38100">
              <a:solidFill>
                <a:srgbClr val="8E27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42D40A8A-468F-4976-86D0-ABD479E09076}"/>
                </a:ext>
              </a:extLst>
            </p:cNvPr>
            <p:cNvSpPr txBox="1"/>
            <p:nvPr/>
          </p:nvSpPr>
          <p:spPr bwMode="auto">
            <a:xfrm>
              <a:off x="11304953" y="2272332"/>
              <a:ext cx="797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8E2717"/>
                  </a:solidFill>
                  <a:latin typeface="Calibri" panose="020F0502020204030204" pitchFamily="34" charset="0"/>
                </a:rPr>
                <a:t>Step 5</a:t>
              </a:r>
            </a:p>
          </p:txBody>
        </p:sp>
        <p:sp>
          <p:nvSpPr>
            <p:cNvPr id="27" name="ZoneTexte 19">
              <a:extLst>
                <a:ext uri="{FF2B5EF4-FFF2-40B4-BE49-F238E27FC236}">
                  <a16:creationId xmlns:a16="http://schemas.microsoft.com/office/drawing/2014/main" id="{2FEF6CDB-9508-4933-99B1-4ADABF3C3612}"/>
                </a:ext>
              </a:extLst>
            </p:cNvPr>
            <p:cNvSpPr txBox="1"/>
            <p:nvPr/>
          </p:nvSpPr>
          <p:spPr bwMode="auto">
            <a:xfrm>
              <a:off x="8417319" y="2054903"/>
              <a:ext cx="797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22BA67"/>
                  </a:solidFill>
                  <a:latin typeface="Calibri" panose="020F0502020204030204" pitchFamily="34" charset="0"/>
                </a:rPr>
                <a:t>Step 3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5C135564-F6A5-D29B-02C8-8E6531183EC5}"/>
              </a:ext>
            </a:extLst>
          </p:cNvPr>
          <p:cNvSpPr/>
          <p:nvPr/>
        </p:nvSpPr>
        <p:spPr>
          <a:xfrm>
            <a:off x="2594131" y="3096701"/>
            <a:ext cx="3680917" cy="3347229"/>
          </a:xfrm>
          <a:prstGeom prst="rect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2AC360-BA02-C9D0-467B-492490F5CFE9}"/>
              </a:ext>
            </a:extLst>
          </p:cNvPr>
          <p:cNvSpPr/>
          <p:nvPr/>
        </p:nvSpPr>
        <p:spPr>
          <a:xfrm>
            <a:off x="6391486" y="3096701"/>
            <a:ext cx="3680917" cy="3347229"/>
          </a:xfrm>
          <a:prstGeom prst="rect">
            <a:avLst/>
          </a:prstGeom>
          <a:noFill/>
          <a:ln w="28575">
            <a:solidFill>
              <a:srgbClr val="22BA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BA67"/>
              </a:solidFill>
            </a:endParaRPr>
          </a:p>
        </p:txBody>
      </p:sp>
      <p:sp>
        <p:nvSpPr>
          <p:cNvPr id="34" name="ZoneTexte 20">
            <a:extLst>
              <a:ext uri="{FF2B5EF4-FFF2-40B4-BE49-F238E27FC236}">
                <a16:creationId xmlns:a16="http://schemas.microsoft.com/office/drawing/2014/main" id="{130A7D02-529F-02E1-C8EF-DF305B503C74}"/>
              </a:ext>
            </a:extLst>
          </p:cNvPr>
          <p:cNvSpPr txBox="1"/>
          <p:nvPr/>
        </p:nvSpPr>
        <p:spPr>
          <a:xfrm>
            <a:off x="0" y="6229075"/>
            <a:ext cx="2565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880000"/>
                </a:solidFill>
                <a:latin typeface="Arial" panose="020B0604020202020204" pitchFamily="34" charset="0"/>
              </a:rPr>
              <a:t>M. </a:t>
            </a:r>
            <a:r>
              <a:rPr lang="fr-FR" sz="1400" i="1" dirty="0" err="1">
                <a:solidFill>
                  <a:srgbClr val="880000"/>
                </a:solidFill>
                <a:latin typeface="Arial" panose="020B0604020202020204" pitchFamily="34" charset="0"/>
              </a:rPr>
              <a:t>Flayol</a:t>
            </a:r>
            <a:r>
              <a:rPr lang="fr-FR" sz="1400" i="1" dirty="0">
                <a:solidFill>
                  <a:srgbClr val="880000"/>
                </a:solidFill>
                <a:latin typeface="Arial" panose="020B0604020202020204" pitchFamily="34" charset="0"/>
              </a:rPr>
              <a:t>, PhD </a:t>
            </a:r>
            <a:r>
              <a:rPr lang="fr-FR" sz="1400" i="1" dirty="0" err="1">
                <a:solidFill>
                  <a:srgbClr val="880000"/>
                </a:solidFill>
                <a:latin typeface="Arial" panose="020B0604020202020204" pitchFamily="34" charset="0"/>
              </a:rPr>
              <a:t>Thesis</a:t>
            </a:r>
            <a:r>
              <a:rPr lang="fr-FR" sz="1400" i="1" dirty="0">
                <a:solidFill>
                  <a:srgbClr val="880000"/>
                </a:solidFill>
                <a:latin typeface="Arial" panose="020B0604020202020204" pitchFamily="34" charset="0"/>
              </a:rPr>
              <a:t> (2024)</a:t>
            </a:r>
          </a:p>
        </p:txBody>
      </p:sp>
      <p:sp>
        <p:nvSpPr>
          <p:cNvPr id="62" name="ZoneTexte 19">
            <a:extLst>
              <a:ext uri="{FF2B5EF4-FFF2-40B4-BE49-F238E27FC236}">
                <a16:creationId xmlns:a16="http://schemas.microsoft.com/office/drawing/2014/main" id="{E9442FA3-1EE7-A038-869A-46CDE0B443E0}"/>
              </a:ext>
            </a:extLst>
          </p:cNvPr>
          <p:cNvSpPr txBox="1"/>
          <p:nvPr/>
        </p:nvSpPr>
        <p:spPr bwMode="auto">
          <a:xfrm>
            <a:off x="9923078" y="1053512"/>
            <a:ext cx="79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i="1" dirty="0">
                <a:solidFill>
                  <a:srgbClr val="22BA67"/>
                </a:solidFill>
                <a:latin typeface="Calibri" panose="020F0502020204030204" pitchFamily="34" charset="0"/>
              </a:rPr>
              <a:t>Wait…</a:t>
            </a:r>
          </a:p>
        </p:txBody>
      </p:sp>
      <p:sp>
        <p:nvSpPr>
          <p:cNvPr id="63" name="ZoneTexte 19">
            <a:extLst>
              <a:ext uri="{FF2B5EF4-FFF2-40B4-BE49-F238E27FC236}">
                <a16:creationId xmlns:a16="http://schemas.microsoft.com/office/drawing/2014/main" id="{9FDBE7AE-4A12-F2F3-28BD-C52B4F0650CB}"/>
              </a:ext>
            </a:extLst>
          </p:cNvPr>
          <p:cNvSpPr txBox="1"/>
          <p:nvPr/>
        </p:nvSpPr>
        <p:spPr bwMode="auto">
          <a:xfrm>
            <a:off x="6998272" y="1053512"/>
            <a:ext cx="79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i="1" dirty="0">
                <a:solidFill>
                  <a:srgbClr val="CC0066"/>
                </a:solidFill>
                <a:latin typeface="Calibri" panose="020F0502020204030204" pitchFamily="34" charset="0"/>
              </a:rPr>
              <a:t>Wait…</a:t>
            </a:r>
          </a:p>
        </p:txBody>
      </p:sp>
    </p:spTree>
    <p:extLst>
      <p:ext uri="{BB962C8B-B14F-4D97-AF65-F5344CB8AC3E}">
        <p14:creationId xmlns:p14="http://schemas.microsoft.com/office/powerpoint/2010/main" val="420154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F5C8AFB-5B8F-4460-ACB0-88DB6CB243BE}"/>
              </a:ext>
            </a:extLst>
          </p:cNvPr>
          <p:cNvSpPr txBox="1"/>
          <p:nvPr/>
        </p:nvSpPr>
        <p:spPr>
          <a:xfrm>
            <a:off x="101600" y="88815"/>
            <a:ext cx="52910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880000"/>
                </a:solidFill>
                <a:latin typeface="Calibri" panose="020F0502020204030204" pitchFamily="34" charset="0"/>
              </a:rPr>
              <a:t>Position-sensitive MCP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3DE0B2-AC79-4597-8930-DDD41DA33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54113" y="876373"/>
            <a:ext cx="4670338" cy="560566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093559-BEBB-45A8-8E34-20EE9224E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24451" y="819604"/>
            <a:ext cx="5702078" cy="38340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A81419F-FF99-4DB1-A240-EB1ECE1A50F0}"/>
              </a:ext>
            </a:extLst>
          </p:cNvPr>
          <p:cNvSpPr txBox="1"/>
          <p:nvPr/>
        </p:nvSpPr>
        <p:spPr bwMode="auto">
          <a:xfrm>
            <a:off x="5685661" y="3792797"/>
            <a:ext cx="3566160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800">
                <a:latin typeface="Calibri" panose="020F0502020204030204" pitchFamily="34" charset="0"/>
                <a:cs typeface="Calibri" panose="020F0502020204030204" pitchFamily="34" charset="0"/>
              </a:rPr>
              <a:t>Base flange 250 mm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08880C-8889-4FF1-8AE2-478114A7F469}"/>
              </a:ext>
            </a:extLst>
          </p:cNvPr>
          <p:cNvSpPr txBox="1"/>
          <p:nvPr/>
        </p:nvSpPr>
        <p:spPr bwMode="auto">
          <a:xfrm>
            <a:off x="5685661" y="2631723"/>
            <a:ext cx="2447274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Mounting</a:t>
            </a:r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 ring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5D13D0-30EA-4955-B058-157A2615736F}"/>
              </a:ext>
            </a:extLst>
          </p:cNvPr>
          <p:cNvSpPr txBox="1"/>
          <p:nvPr/>
        </p:nvSpPr>
        <p:spPr bwMode="auto">
          <a:xfrm>
            <a:off x="5124451" y="1874679"/>
            <a:ext cx="1411177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DLD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1CD6E2B-BF31-4DC5-87C1-97814DA74968}"/>
              </a:ext>
            </a:extLst>
          </p:cNvPr>
          <p:cNvSpPr txBox="1"/>
          <p:nvPr/>
        </p:nvSpPr>
        <p:spPr bwMode="auto">
          <a:xfrm>
            <a:off x="5279937" y="1169547"/>
            <a:ext cx="2151489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Holder plate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9BEE21B-9C3E-44C2-BB31-682E53D4CA33}"/>
              </a:ext>
            </a:extLst>
          </p:cNvPr>
          <p:cNvSpPr txBox="1"/>
          <p:nvPr/>
        </p:nvSpPr>
        <p:spPr bwMode="auto">
          <a:xfrm>
            <a:off x="9034341" y="892495"/>
            <a:ext cx="1650039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MCP rings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DC03CA7-1124-4285-9DC7-76A16AA19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279937" y="4793249"/>
            <a:ext cx="64579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21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047E2A8-3931-4E11-8E8F-0981A11CFDB2}"/>
              </a:ext>
            </a:extLst>
          </p:cNvPr>
          <p:cNvSpPr txBox="1"/>
          <p:nvPr/>
        </p:nvSpPr>
        <p:spPr>
          <a:xfrm>
            <a:off x="101600" y="88815"/>
            <a:ext cx="38618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880000"/>
                </a:solidFill>
                <a:latin typeface="Calibri" panose="020F0502020204030204" pitchFamily="34" charset="0"/>
              </a:rPr>
              <a:t>MCP Delay Lines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5763C6B-9B2C-45C5-8C02-AE75AD3E2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95601" y="1722262"/>
            <a:ext cx="6975230" cy="35730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E232465-8D7F-4171-A82C-6E00B5AA84AB}"/>
              </a:ext>
            </a:extLst>
          </p:cNvPr>
          <p:cNvSpPr txBox="1"/>
          <p:nvPr/>
        </p:nvSpPr>
        <p:spPr bwMode="auto">
          <a:xfrm>
            <a:off x="1925516" y="5472498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Multiple Hit Readout of a Microchannel Plate Detector With a Three-Layer Delay-Line Anode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9B88910-24E4-4E7A-B2FF-8F4A3198AF09}"/>
              </a:ext>
            </a:extLst>
          </p:cNvPr>
          <p:cNvSpPr txBox="1"/>
          <p:nvPr/>
        </p:nvSpPr>
        <p:spPr bwMode="auto">
          <a:xfrm>
            <a:off x="9545760" y="3189310"/>
            <a:ext cx="376891" cy="444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2"/>
              </a:lnSpc>
              <a:defRPr/>
            </a:pPr>
            <a:r>
              <a:rPr lang="en-US" sz="2400" b="1" dirty="0">
                <a:latin typeface="Arial" panose="020B0604020202020204" pitchFamily="34" charset="0"/>
              </a:rPr>
              <a:t>t1</a:t>
            </a:r>
            <a:endParaRPr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8DE4BF2-8DE7-4161-8EFB-F4652626251F}"/>
              </a:ext>
            </a:extLst>
          </p:cNvPr>
          <p:cNvSpPr txBox="1"/>
          <p:nvPr/>
        </p:nvSpPr>
        <p:spPr bwMode="auto">
          <a:xfrm>
            <a:off x="9545760" y="4556674"/>
            <a:ext cx="541041" cy="444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2"/>
              </a:lnSpc>
              <a:defRPr/>
            </a:pPr>
            <a:r>
              <a:rPr lang="en-US" sz="2400" b="1" dirty="0">
                <a:latin typeface="Arial" panose="020B0604020202020204" pitchFamily="34" charset="0"/>
              </a:rPr>
              <a:t>t2</a:t>
            </a:r>
            <a:endParaRPr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BEEA779-91A7-45AA-B1AE-8735FC6CBFC0}"/>
              </a:ext>
            </a:extLst>
          </p:cNvPr>
          <p:cNvSpPr/>
          <p:nvPr/>
        </p:nvSpPr>
        <p:spPr bwMode="auto">
          <a:xfrm>
            <a:off x="6383216" y="3335286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3DF86C7-16B2-48C9-AD07-1E85C7339CA7}"/>
              </a:ext>
            </a:extLst>
          </p:cNvPr>
          <p:cNvSpPr/>
          <p:nvPr/>
        </p:nvSpPr>
        <p:spPr bwMode="auto">
          <a:xfrm>
            <a:off x="6383377" y="33528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DCFC75-2EFE-4635-8A64-668CD7AC45D9}"/>
              </a:ext>
            </a:extLst>
          </p:cNvPr>
          <p:cNvSpPr txBox="1"/>
          <p:nvPr/>
        </p:nvSpPr>
        <p:spPr bwMode="auto">
          <a:xfrm>
            <a:off x="42673" y="601897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 i="1" u="sng" dirty="0" err="1">
                <a:latin typeface="Arial" panose="020B0604020202020204" pitchFamily="34" charset="0"/>
              </a:rPr>
              <a:t>Isometric</a:t>
            </a:r>
            <a:r>
              <a:rPr lang="fr-FR" sz="2400" i="1" u="sng" dirty="0">
                <a:latin typeface="Arial" panose="020B0604020202020204" pitchFamily="34" charset="0"/>
              </a:rPr>
              <a:t> </a:t>
            </a:r>
            <a:r>
              <a:rPr lang="fr-FR" sz="2400" i="1" u="sng" dirty="0" err="1">
                <a:latin typeface="Arial" panose="020B0604020202020204" pitchFamily="34" charset="0"/>
              </a:rPr>
              <a:t>view</a:t>
            </a:r>
            <a:endParaRPr lang="fr-FR" sz="2400" i="1" u="sng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4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 L 0.15521 -0.00208 L 0.16536 -0.03843 L -0.18308 -0.04051 L -0.17409 -0.07616 L 0.17474 -0.075 L 0.18476 -0.1125 L -0.16537 -0.1125 L -0.13828 -0.19653 L 0.23164 -0.19468 L 0.23268 0.03264 " pathEditMode="relative" rAng="0" ptsTypes="AAAAAAAAAAA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1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3.7037E-6 L -0.19531 -0.0037 L -0.20612 0.03264 L 0.14388 0.0338 L 0.13567 0.0713 L -0.21602 0.06829 L -0.22565 0.10486 L 0.12448 0.10672 L 0.11562 0.14329 L -0.23607 0.14537 L -0.24584 0.18102 L 0.10429 0.17894 L 0.09388 0.21644 L -0.25573 0.21644 L -0.26576 0.25093 L 0.23268 0.25209 L 0.23164 0.16505 " pathEditMode="relative" rAng="0" ptsTypes="AAAAAAAAAAAAAAAAA">
                                      <p:cBhvr>
                                        <p:cTn id="13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240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0" grpId="1" animBg="1"/>
      <p:bldP spid="11" grpId="0" animBg="1"/>
      <p:bldP spid="11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>
            <a:extLst>
              <a:ext uri="{FF2B5EF4-FFF2-40B4-BE49-F238E27FC236}">
                <a16:creationId xmlns:a16="http://schemas.microsoft.com/office/drawing/2014/main" id="{37030031-0CE6-439F-A244-A35E227701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5540" y="1468263"/>
            <a:ext cx="7572369" cy="4582860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7D400DB-B696-4CF6-9517-B3FC70C6F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004" y="197462"/>
            <a:ext cx="1705512" cy="17055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BBC4AB9-44C1-4D82-BA71-F2995C0489BF}"/>
              </a:ext>
            </a:extLst>
          </p:cNvPr>
          <p:cNvSpPr txBox="1"/>
          <p:nvPr/>
        </p:nvSpPr>
        <p:spPr>
          <a:xfrm>
            <a:off x="101600" y="88815"/>
            <a:ext cx="1653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</a:rPr>
              <a:t>PTSD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008F37-4682-4B02-B91D-B5D3A176D68D}"/>
              </a:ext>
            </a:extLst>
          </p:cNvPr>
          <p:cNvSpPr/>
          <p:nvPr/>
        </p:nvSpPr>
        <p:spPr>
          <a:xfrm>
            <a:off x="686615" y="1709297"/>
            <a:ext cx="30123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Scan all </a:t>
            </a:r>
            <a:r>
              <a:rPr lang="en-US" sz="2000" b="1" dirty="0"/>
              <a:t>EPICS</a:t>
            </a:r>
            <a:r>
              <a:rPr lang="en-US" sz="2000" dirty="0"/>
              <a:t> variables</a:t>
            </a:r>
          </a:p>
          <a:p>
            <a:endParaRPr lang="en-US" sz="2000" dirty="0"/>
          </a:p>
          <a:p>
            <a:r>
              <a:rPr lang="en-US" sz="2000" dirty="0"/>
              <a:t>Control trapping sequence</a:t>
            </a:r>
          </a:p>
          <a:p>
            <a:endParaRPr lang="en-US" sz="2000" dirty="0"/>
          </a:p>
          <a:p>
            <a:r>
              <a:rPr lang="en-US" sz="2000" dirty="0"/>
              <a:t>Signal acquisition</a:t>
            </a:r>
          </a:p>
          <a:p>
            <a:endParaRPr lang="en-US" sz="2000" dirty="0"/>
          </a:p>
          <a:p>
            <a:r>
              <a:rPr lang="en-US" sz="2000" dirty="0"/>
              <a:t>Position reconstruction</a:t>
            </a:r>
          </a:p>
          <a:p>
            <a:endParaRPr lang="en-US" sz="2000" dirty="0"/>
          </a:p>
          <a:p>
            <a:r>
              <a:rPr lang="en-US" sz="2000" dirty="0"/>
              <a:t>Data gating and fitting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802494-1A4E-49B8-BF12-19CCFC5CF88C}"/>
              </a:ext>
            </a:extLst>
          </p:cNvPr>
          <p:cNvSpPr/>
          <p:nvPr/>
        </p:nvSpPr>
        <p:spPr>
          <a:xfrm>
            <a:off x="1279887" y="4994814"/>
            <a:ext cx="2815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rgbClr val="002060"/>
                </a:solidFill>
              </a:rPr>
              <a:t>Adaptable to various DESIR detector type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5C21BFD-D30A-4E21-BDF1-4D7C34A250C2}"/>
              </a:ext>
            </a:extLst>
          </p:cNvPr>
          <p:cNvSpPr txBox="1"/>
          <p:nvPr/>
        </p:nvSpPr>
        <p:spPr>
          <a:xfrm>
            <a:off x="101601" y="834607"/>
            <a:ext cx="68920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P</a:t>
            </a:r>
            <a:r>
              <a:rPr lang="en-US" sz="2800" i="1" dirty="0">
                <a:latin typeface="Calibri" panose="020F0502020204030204" pitchFamily="34" charset="0"/>
              </a:rPr>
              <a:t>ython 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T</a:t>
            </a:r>
            <a:r>
              <a:rPr lang="en-US" sz="2800" i="1" dirty="0">
                <a:latin typeface="Calibri" panose="020F0502020204030204" pitchFamily="34" charset="0"/>
              </a:rPr>
              <a:t>rap 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S</a:t>
            </a:r>
            <a:r>
              <a:rPr lang="en-US" sz="2800" i="1" dirty="0">
                <a:latin typeface="Calibri" panose="020F0502020204030204" pitchFamily="34" charset="0"/>
              </a:rPr>
              <a:t>canner for 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D</a:t>
            </a:r>
            <a:r>
              <a:rPr lang="en-US" sz="2800" i="1" dirty="0">
                <a:latin typeface="Calibri" panose="020F0502020204030204" pitchFamily="34" charset="0"/>
              </a:rPr>
              <a:t>ESIR</a:t>
            </a:r>
          </a:p>
        </p:txBody>
      </p:sp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DC544401-35F6-4EB7-875D-66B3B1164118}"/>
              </a:ext>
            </a:extLst>
          </p:cNvPr>
          <p:cNvSpPr/>
          <p:nvPr/>
        </p:nvSpPr>
        <p:spPr>
          <a:xfrm rot="5400000">
            <a:off x="381476" y="1819886"/>
            <a:ext cx="250008" cy="21552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31E1C79E-4264-4877-8B25-1A5D2645270F}"/>
              </a:ext>
            </a:extLst>
          </p:cNvPr>
          <p:cNvSpPr/>
          <p:nvPr/>
        </p:nvSpPr>
        <p:spPr>
          <a:xfrm rot="5400000">
            <a:off x="381476" y="2403334"/>
            <a:ext cx="250008" cy="21552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riangle isocèle 14">
            <a:extLst>
              <a:ext uri="{FF2B5EF4-FFF2-40B4-BE49-F238E27FC236}">
                <a16:creationId xmlns:a16="http://schemas.microsoft.com/office/drawing/2014/main" id="{B2D6CBFF-06B2-40DC-80C2-C1D8384FF298}"/>
              </a:ext>
            </a:extLst>
          </p:cNvPr>
          <p:cNvSpPr/>
          <p:nvPr/>
        </p:nvSpPr>
        <p:spPr>
          <a:xfrm rot="5400000">
            <a:off x="381476" y="3032696"/>
            <a:ext cx="250008" cy="21552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riangle isocèle 15">
            <a:extLst>
              <a:ext uri="{FF2B5EF4-FFF2-40B4-BE49-F238E27FC236}">
                <a16:creationId xmlns:a16="http://schemas.microsoft.com/office/drawing/2014/main" id="{99142680-39A0-4E57-B398-90B8324C3E3D}"/>
              </a:ext>
            </a:extLst>
          </p:cNvPr>
          <p:cNvSpPr/>
          <p:nvPr/>
        </p:nvSpPr>
        <p:spPr>
          <a:xfrm rot="5400000">
            <a:off x="381476" y="3657930"/>
            <a:ext cx="250008" cy="21552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75BF32D1-65C0-46E0-AAF9-3C6F366E9B16}"/>
              </a:ext>
            </a:extLst>
          </p:cNvPr>
          <p:cNvSpPr/>
          <p:nvPr/>
        </p:nvSpPr>
        <p:spPr>
          <a:xfrm rot="5400000">
            <a:off x="381476" y="4279312"/>
            <a:ext cx="250008" cy="21552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363C8502-5C1D-413D-840E-0812CF8CF8A6}"/>
              </a:ext>
            </a:extLst>
          </p:cNvPr>
          <p:cNvSpPr/>
          <p:nvPr/>
        </p:nvSpPr>
        <p:spPr>
          <a:xfrm>
            <a:off x="398718" y="5148703"/>
            <a:ext cx="783892" cy="52322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40C235-653B-6E46-D8AF-063ABE1B1DC8}"/>
              </a:ext>
            </a:extLst>
          </p:cNvPr>
          <p:cNvSpPr/>
          <p:nvPr/>
        </p:nvSpPr>
        <p:spPr>
          <a:xfrm>
            <a:off x="0" y="6207624"/>
            <a:ext cx="11666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2060"/>
                </a:solidFill>
              </a:rPr>
              <a:t>Already compatible with 2 MCP types (simple ToF signal or position-sensitive with delay lines), Faraday Cups and MagneToF - For Continuous or Bunched beam.</a:t>
            </a:r>
          </a:p>
        </p:txBody>
      </p:sp>
    </p:spTree>
    <p:extLst>
      <p:ext uri="{BB962C8B-B14F-4D97-AF65-F5344CB8AC3E}">
        <p14:creationId xmlns:p14="http://schemas.microsoft.com/office/powerpoint/2010/main" val="262990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7">
            <a:extLst>
              <a:ext uri="{FF2B5EF4-FFF2-40B4-BE49-F238E27FC236}">
                <a16:creationId xmlns:a16="http://schemas.microsoft.com/office/drawing/2014/main" id="{C0401C22-4BA4-772D-52A7-718AC4DF9F70}"/>
              </a:ext>
            </a:extLst>
          </p:cNvPr>
          <p:cNvSpPr txBox="1"/>
          <p:nvPr/>
        </p:nvSpPr>
        <p:spPr>
          <a:xfrm>
            <a:off x="1668105" y="2212103"/>
            <a:ext cx="8855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66"/>
                </a:solidFill>
                <a:latin typeface="Calibri" panose="020F0502020204030204" pitchFamily="34" charset="0"/>
              </a:rPr>
              <a:t>Dé</a:t>
            </a:r>
            <a:r>
              <a:rPr lang="fr-FR" sz="2800" b="1" dirty="0">
                <a:latin typeface="Calibri" panose="020F0502020204030204" pitchFamily="34" charset="0"/>
              </a:rPr>
              <a:t>croissance, </a:t>
            </a:r>
            <a:r>
              <a:rPr lang="fr-FR" sz="2800" b="1" dirty="0">
                <a:solidFill>
                  <a:srgbClr val="FF0066"/>
                </a:solidFill>
                <a:latin typeface="Calibri" panose="020F0502020204030204" pitchFamily="34" charset="0"/>
              </a:rPr>
              <a:t>E</a:t>
            </a:r>
            <a:r>
              <a:rPr lang="fr-FR" sz="2800" b="1" dirty="0">
                <a:latin typeface="Calibri" panose="020F0502020204030204" pitchFamily="34" charset="0"/>
              </a:rPr>
              <a:t>xcitation et </a:t>
            </a:r>
            <a:r>
              <a:rPr lang="fr-FR" sz="2800" b="1" dirty="0">
                <a:solidFill>
                  <a:srgbClr val="FF0066"/>
                </a:solidFill>
                <a:latin typeface="Calibri" panose="020F0502020204030204" pitchFamily="34" charset="0"/>
              </a:rPr>
              <a:t>S</a:t>
            </a:r>
            <a:r>
              <a:rPr lang="fr-FR" sz="2800" b="1" dirty="0">
                <a:latin typeface="Calibri" panose="020F0502020204030204" pitchFamily="34" charset="0"/>
              </a:rPr>
              <a:t>tockage d’</a:t>
            </a:r>
            <a:r>
              <a:rPr lang="fr-FR" sz="2800" b="1" dirty="0">
                <a:solidFill>
                  <a:srgbClr val="FF0066"/>
                </a:solidFill>
                <a:latin typeface="Calibri" panose="020F0502020204030204" pitchFamily="34" charset="0"/>
              </a:rPr>
              <a:t>I</a:t>
            </a:r>
            <a:r>
              <a:rPr lang="fr-FR" sz="2800" b="1" dirty="0">
                <a:latin typeface="Calibri" panose="020F0502020204030204" pitchFamily="34" charset="0"/>
              </a:rPr>
              <a:t>ons </a:t>
            </a:r>
            <a:r>
              <a:rPr lang="fr-FR" sz="2800" b="1" dirty="0">
                <a:solidFill>
                  <a:srgbClr val="FF0066"/>
                </a:solidFill>
                <a:latin typeface="Calibri" panose="020F0502020204030204" pitchFamily="34" charset="0"/>
              </a:rPr>
              <a:t>R</a:t>
            </a:r>
            <a:r>
              <a:rPr lang="fr-FR" sz="2800" b="1" dirty="0">
                <a:latin typeface="Calibri" panose="020F0502020204030204" pitchFamily="34" charset="0"/>
              </a:rPr>
              <a:t>adioactifs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7B2877D5-59E8-B0F3-2DCC-4D168BB239B0}"/>
              </a:ext>
            </a:extLst>
          </p:cNvPr>
          <p:cNvSpPr txBox="1"/>
          <p:nvPr/>
        </p:nvSpPr>
        <p:spPr>
          <a:xfrm>
            <a:off x="101600" y="88815"/>
            <a:ext cx="37808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FF0066"/>
                </a:solidFill>
                <a:latin typeface="Calibri" panose="020F0502020204030204" pitchFamily="34" charset="0"/>
              </a:rPr>
              <a:t>Physics at DESIR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4BA02D8-A008-48F5-A007-FC066458C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920" y="1145736"/>
            <a:ext cx="3312160" cy="986250"/>
          </a:xfrm>
          <a:prstGeom prst="rect">
            <a:avLst/>
          </a:prstGeom>
        </p:spPr>
      </p:pic>
      <p:sp>
        <p:nvSpPr>
          <p:cNvPr id="27" name="ZoneTexte 7">
            <a:extLst>
              <a:ext uri="{FF2B5EF4-FFF2-40B4-BE49-F238E27FC236}">
                <a16:creationId xmlns:a16="http://schemas.microsoft.com/office/drawing/2014/main" id="{161DDCC4-C10B-434A-8A7F-9D651E7ED0D0}"/>
              </a:ext>
            </a:extLst>
          </p:cNvPr>
          <p:cNvSpPr txBox="1"/>
          <p:nvPr/>
        </p:nvSpPr>
        <p:spPr>
          <a:xfrm>
            <a:off x="1668105" y="2667709"/>
            <a:ext cx="88557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solidFill>
                  <a:srgbClr val="FF0066"/>
                </a:solidFill>
                <a:latin typeface="Calibri" panose="020F0502020204030204" pitchFamily="34" charset="0"/>
              </a:rPr>
              <a:t>Decay, Excitation and Storage of Radioactive Ions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27897B4-093A-4DD6-8C21-E5409E86902F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2544942" y="3110083"/>
            <a:ext cx="895271" cy="827094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00983DB0-E043-45C5-B1E6-F63331FD612B}"/>
              </a:ext>
            </a:extLst>
          </p:cNvPr>
          <p:cNvSpPr txBox="1"/>
          <p:nvPr/>
        </p:nvSpPr>
        <p:spPr>
          <a:xfrm>
            <a:off x="1394947" y="3937177"/>
            <a:ext cx="2299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66"/>
                </a:solidFill>
              </a:rPr>
              <a:t>Decay Spectroscopy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89C4261-F091-41E9-89E5-A29DA3ACDCFD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4830904" y="3089140"/>
            <a:ext cx="1305294" cy="848037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8B8F37C9-F319-48E3-8EEB-F11F202AD517}"/>
              </a:ext>
            </a:extLst>
          </p:cNvPr>
          <p:cNvSpPr txBox="1"/>
          <p:nvPr/>
        </p:nvSpPr>
        <p:spPr>
          <a:xfrm>
            <a:off x="4979150" y="3937177"/>
            <a:ext cx="2314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66"/>
                </a:solidFill>
              </a:rPr>
              <a:t>LASER Spectroscopy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CA2D6AE-C701-4D07-A193-EFA88EB75E52}"/>
              </a:ext>
            </a:extLst>
          </p:cNvPr>
          <p:cNvSpPr txBox="1"/>
          <p:nvPr/>
        </p:nvSpPr>
        <p:spPr>
          <a:xfrm>
            <a:off x="8272686" y="3937177"/>
            <a:ext cx="749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66"/>
                </a:solidFill>
              </a:rPr>
              <a:t>Traps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967074C-F212-48F9-9368-B5EF5AD2A52B}"/>
              </a:ext>
            </a:extLst>
          </p:cNvPr>
          <p:cNvSpPr txBox="1"/>
          <p:nvPr/>
        </p:nvSpPr>
        <p:spPr>
          <a:xfrm>
            <a:off x="1394947" y="4337287"/>
            <a:ext cx="3006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Exotic decay modes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High-precision </a:t>
            </a:r>
            <a:r>
              <a:rPr lang="el-GR" sz="1600" dirty="0"/>
              <a:t>β</a:t>
            </a:r>
            <a:r>
              <a:rPr lang="en-US" sz="1600" dirty="0"/>
              <a:t>-decay studies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TAS measurements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CD6F2B3-1931-4F38-9550-BB31A09956D7}"/>
              </a:ext>
            </a:extLst>
          </p:cNvPr>
          <p:cNvSpPr txBox="1"/>
          <p:nvPr/>
        </p:nvSpPr>
        <p:spPr>
          <a:xfrm>
            <a:off x="4979150" y="4337287"/>
            <a:ext cx="1967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Charge radii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Nuclear moments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Spins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ACC2007-B09F-4D07-96CA-FCD2DFCBF1B4}"/>
              </a:ext>
            </a:extLst>
          </p:cNvPr>
          <p:cNvSpPr txBox="1"/>
          <p:nvPr/>
        </p:nvSpPr>
        <p:spPr>
          <a:xfrm>
            <a:off x="8303299" y="4337287"/>
            <a:ext cx="2697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Mass measurement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Fundamental interactions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Trap-assisted spectroscopy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967B2A9-49D2-45BA-81F8-2E32F5916B91}"/>
              </a:ext>
            </a:extLst>
          </p:cNvPr>
          <p:cNvSpPr txBox="1"/>
          <p:nvPr/>
        </p:nvSpPr>
        <p:spPr>
          <a:xfrm>
            <a:off x="5639426" y="5469644"/>
            <a:ext cx="1141787" cy="40011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</a:rPr>
              <a:t>LUMIERE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E902885-865B-4948-B25D-6A206D9DB438}"/>
              </a:ext>
            </a:extLst>
          </p:cNvPr>
          <p:cNvSpPr txBox="1"/>
          <p:nvPr/>
        </p:nvSpPr>
        <p:spPr>
          <a:xfrm>
            <a:off x="9022378" y="5469644"/>
            <a:ext cx="1034257" cy="40011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</a:rPr>
              <a:t>DETRAP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0E45605-0AD1-49D9-860C-A5E95EBBF1D0}"/>
              </a:ext>
            </a:extLst>
          </p:cNvPr>
          <p:cNvSpPr txBox="1"/>
          <p:nvPr/>
        </p:nvSpPr>
        <p:spPr>
          <a:xfrm>
            <a:off x="2166054" y="5469644"/>
            <a:ext cx="1048492" cy="40011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</a:rPr>
              <a:t>BESTIOL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DB28375C-34C2-4BE9-A01B-8BD521EB9B30}"/>
              </a:ext>
            </a:extLst>
          </p:cNvPr>
          <p:cNvCxnSpPr>
            <a:cxnSpLocks/>
          </p:cNvCxnSpPr>
          <p:nvPr/>
        </p:nvCxnSpPr>
        <p:spPr>
          <a:xfrm>
            <a:off x="6557800" y="3098376"/>
            <a:ext cx="1745499" cy="860249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48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6" grpId="0"/>
      <p:bldP spid="41" grpId="0"/>
      <p:bldP spid="39" grpId="0"/>
      <p:bldP spid="44" grpId="0"/>
      <p:bldP spid="45" grpId="0"/>
      <p:bldP spid="46" grpId="0" animBg="1"/>
      <p:bldP spid="47" grpId="0" animBg="1"/>
      <p:bldP spid="4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BBC4AB9-44C1-4D82-BA71-F2995C0489BF}"/>
              </a:ext>
            </a:extLst>
          </p:cNvPr>
          <p:cNvSpPr txBox="1"/>
          <p:nvPr/>
        </p:nvSpPr>
        <p:spPr>
          <a:xfrm>
            <a:off x="101600" y="88815"/>
            <a:ext cx="1110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</a:rPr>
              <a:t>IPA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F70F3B3-D457-45E1-B5B7-792720652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110061" y="1447513"/>
            <a:ext cx="7850913" cy="4211687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A1C90F5-7240-4536-8A57-9511D5427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28530" y="3429000"/>
            <a:ext cx="3963061" cy="2756911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B5D3A4-6233-4D74-A527-883ADEB81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004" y="197462"/>
            <a:ext cx="1705513" cy="170551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2A9D2E9-8906-44B7-ACF2-DE7E8EB43450}"/>
              </a:ext>
            </a:extLst>
          </p:cNvPr>
          <p:cNvSpPr txBox="1"/>
          <p:nvPr/>
        </p:nvSpPr>
        <p:spPr>
          <a:xfrm>
            <a:off x="101601" y="834607"/>
            <a:ext cx="68920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I</a:t>
            </a:r>
            <a:r>
              <a:rPr lang="en-US" sz="2800" i="1" dirty="0">
                <a:latin typeface="Calibri" panose="020F0502020204030204" pitchFamily="34" charset="0"/>
              </a:rPr>
              <a:t>nterface for 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P</a:t>
            </a:r>
            <a:r>
              <a:rPr lang="en-US" sz="2800" i="1" dirty="0">
                <a:latin typeface="Calibri" panose="020F0502020204030204" pitchFamily="34" charset="0"/>
              </a:rPr>
              <a:t>IPERADE 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A</a:t>
            </a:r>
            <a:r>
              <a:rPr lang="en-US" sz="2800" i="1" dirty="0">
                <a:latin typeface="Calibri" panose="020F0502020204030204" pitchFamily="34" charset="0"/>
              </a:rPr>
              <a:t>nalysis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E0988E2-31CD-447A-9213-F76287E14712}"/>
              </a:ext>
            </a:extLst>
          </p:cNvPr>
          <p:cNvSpPr txBox="1"/>
          <p:nvPr/>
        </p:nvSpPr>
        <p:spPr>
          <a:xfrm>
            <a:off x="656943" y="1727593"/>
            <a:ext cx="3253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PIPERADE Analysis software</a:t>
            </a:r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6502B297-0E22-4705-9CBA-0656496BC0F8}"/>
              </a:ext>
            </a:extLst>
          </p:cNvPr>
          <p:cNvSpPr/>
          <p:nvPr/>
        </p:nvSpPr>
        <p:spPr>
          <a:xfrm rot="5400000">
            <a:off x="381476" y="1819886"/>
            <a:ext cx="250008" cy="21552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9BA6BAB-8C21-406A-9314-D7B095E4A8B0}"/>
              </a:ext>
            </a:extLst>
          </p:cNvPr>
          <p:cNvSpPr txBox="1"/>
          <p:nvPr/>
        </p:nvSpPr>
        <p:spPr>
          <a:xfrm>
            <a:off x="656942" y="2322079"/>
            <a:ext cx="3253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ToF-ICR &amp; PI-ICR fitting and mass determination</a:t>
            </a:r>
          </a:p>
        </p:txBody>
      </p:sp>
      <p:sp>
        <p:nvSpPr>
          <p:cNvPr id="15" name="Triangle isocèle 14">
            <a:extLst>
              <a:ext uri="{FF2B5EF4-FFF2-40B4-BE49-F238E27FC236}">
                <a16:creationId xmlns:a16="http://schemas.microsoft.com/office/drawing/2014/main" id="{84087C17-8845-4520-8E00-D8E01CDFB2EB}"/>
              </a:ext>
            </a:extLst>
          </p:cNvPr>
          <p:cNvSpPr/>
          <p:nvPr/>
        </p:nvSpPr>
        <p:spPr>
          <a:xfrm rot="5400000">
            <a:off x="381476" y="2568260"/>
            <a:ext cx="250008" cy="21552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972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4996D72-1361-4C2B-9C68-E98CEE7767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863" y="1449197"/>
            <a:ext cx="6956589" cy="4574196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5523EF-27F6-424F-B14B-C6BECC622CBE}"/>
              </a:ext>
            </a:extLst>
          </p:cNvPr>
          <p:cNvSpPr txBox="1"/>
          <p:nvPr/>
        </p:nvSpPr>
        <p:spPr>
          <a:xfrm>
            <a:off x="101600" y="88815"/>
            <a:ext cx="1770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</a:rPr>
              <a:t>SPICE</a:t>
            </a:r>
          </a:p>
        </p:txBody>
      </p:sp>
      <p:sp>
        <p:nvSpPr>
          <p:cNvPr id="4" name="ZoneTexte 7">
            <a:extLst>
              <a:ext uri="{FF2B5EF4-FFF2-40B4-BE49-F238E27FC236}">
                <a16:creationId xmlns:a16="http://schemas.microsoft.com/office/drawing/2014/main" id="{EE60C6E2-5B9F-476A-ACEF-71A9A82DA771}"/>
              </a:ext>
            </a:extLst>
          </p:cNvPr>
          <p:cNvSpPr txBox="1"/>
          <p:nvPr/>
        </p:nvSpPr>
        <p:spPr>
          <a:xfrm>
            <a:off x="101601" y="834607"/>
            <a:ext cx="68920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S</a:t>
            </a:r>
            <a:r>
              <a:rPr lang="en-US" sz="2800" i="1" dirty="0">
                <a:latin typeface="Calibri" panose="020F0502020204030204" pitchFamily="34" charset="0"/>
              </a:rPr>
              <a:t>imulation of 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P</a:t>
            </a:r>
            <a:r>
              <a:rPr lang="en-US" sz="2800" i="1" dirty="0">
                <a:latin typeface="Calibri" panose="020F0502020204030204" pitchFamily="34" charset="0"/>
              </a:rPr>
              <a:t>IPERADE 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I</a:t>
            </a:r>
            <a:r>
              <a:rPr lang="en-US" sz="2800" i="1" dirty="0">
                <a:latin typeface="Calibri" panose="020F0502020204030204" pitchFamily="34" charset="0"/>
              </a:rPr>
              <a:t>ons’ 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C</a:t>
            </a:r>
            <a:r>
              <a:rPr lang="en-US" sz="2800" i="1" dirty="0">
                <a:latin typeface="Calibri" panose="020F0502020204030204" pitchFamily="34" charset="0"/>
              </a:rPr>
              <a:t>lean 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E</a:t>
            </a:r>
            <a:r>
              <a:rPr lang="en-US" sz="2800" i="1" dirty="0">
                <a:latin typeface="Calibri" panose="020F0502020204030204" pitchFamily="34" charset="0"/>
              </a:rPr>
              <a:t>xtraction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80F215-6AC7-4EC2-AC17-D7D1F1640715}"/>
              </a:ext>
            </a:extLst>
          </p:cNvPr>
          <p:cNvSpPr txBox="1"/>
          <p:nvPr/>
        </p:nvSpPr>
        <p:spPr>
          <a:xfrm>
            <a:off x="728178" y="1955326"/>
            <a:ext cx="4186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Optimize PIPERADE extraction</a:t>
            </a:r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E4AA45F4-A682-4383-B82A-9AC993F22CF8}"/>
              </a:ext>
            </a:extLst>
          </p:cNvPr>
          <p:cNvSpPr/>
          <p:nvPr/>
        </p:nvSpPr>
        <p:spPr>
          <a:xfrm rot="5400000">
            <a:off x="323110" y="2047619"/>
            <a:ext cx="250008" cy="21552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A9FFE95-5255-4FF3-A590-CB1F5AED2664}"/>
              </a:ext>
            </a:extLst>
          </p:cNvPr>
          <p:cNvSpPr txBox="1"/>
          <p:nvPr/>
        </p:nvSpPr>
        <p:spPr>
          <a:xfrm>
            <a:off x="9293468" y="6025368"/>
            <a:ext cx="2749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K. Ronxin, Internship (2025)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816CEBE-B3CD-46C8-B311-FDE80097B65A}"/>
              </a:ext>
            </a:extLst>
          </p:cNvPr>
          <p:cNvSpPr txBox="1"/>
          <p:nvPr/>
        </p:nvSpPr>
        <p:spPr>
          <a:xfrm>
            <a:off x="728178" y="2667126"/>
            <a:ext cx="4186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Use SIMION simulations</a:t>
            </a:r>
          </a:p>
        </p:txBody>
      </p:sp>
      <p:sp>
        <p:nvSpPr>
          <p:cNvPr id="9" name="Triangle isocèle 8">
            <a:extLst>
              <a:ext uri="{FF2B5EF4-FFF2-40B4-BE49-F238E27FC236}">
                <a16:creationId xmlns:a16="http://schemas.microsoft.com/office/drawing/2014/main" id="{49C25558-4B08-42DF-AC05-332ACE2DDCE1}"/>
              </a:ext>
            </a:extLst>
          </p:cNvPr>
          <p:cNvSpPr/>
          <p:nvPr/>
        </p:nvSpPr>
        <p:spPr>
          <a:xfrm rot="5400000">
            <a:off x="323110" y="2782502"/>
            <a:ext cx="250008" cy="21552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02C720F-477C-4B3D-8BD3-6B490E8A204A}"/>
              </a:ext>
            </a:extLst>
          </p:cNvPr>
          <p:cNvSpPr txBox="1"/>
          <p:nvPr/>
        </p:nvSpPr>
        <p:spPr>
          <a:xfrm>
            <a:off x="728179" y="3378926"/>
            <a:ext cx="4498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Good correlation with experimental observations</a:t>
            </a:r>
          </a:p>
        </p:txBody>
      </p: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14D809AD-2E09-46C8-9A86-C8188650B226}"/>
              </a:ext>
            </a:extLst>
          </p:cNvPr>
          <p:cNvSpPr/>
          <p:nvPr/>
        </p:nvSpPr>
        <p:spPr>
          <a:xfrm rot="5400000">
            <a:off x="323110" y="3494302"/>
            <a:ext cx="250008" cy="21552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469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EF9C54B-E780-42F4-AACF-309BE2595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05" y="1290891"/>
            <a:ext cx="7971203" cy="4276218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68C445B-CC0F-4A6E-AA38-35A7F3AEE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004" y="197461"/>
            <a:ext cx="1705512" cy="17055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D563B74-25FF-4866-A252-7C7F92796637}"/>
              </a:ext>
            </a:extLst>
          </p:cNvPr>
          <p:cNvSpPr txBox="1"/>
          <p:nvPr/>
        </p:nvSpPr>
        <p:spPr>
          <a:xfrm>
            <a:off x="101600" y="88815"/>
            <a:ext cx="5435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</a:rPr>
              <a:t>P3: PythonPlotPot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202300-7C1E-4396-B142-E7757A8035E5}"/>
              </a:ext>
            </a:extLst>
          </p:cNvPr>
          <p:cNvSpPr txBox="1"/>
          <p:nvPr/>
        </p:nvSpPr>
        <p:spPr>
          <a:xfrm>
            <a:off x="715309" y="3170096"/>
            <a:ext cx="2825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Plot potential curve on a given axis of beamline</a:t>
            </a:r>
          </a:p>
        </p:txBody>
      </p:sp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E332A6E1-AEEE-463C-B936-BD4BE55270DB}"/>
              </a:ext>
            </a:extLst>
          </p:cNvPr>
          <p:cNvSpPr/>
          <p:nvPr/>
        </p:nvSpPr>
        <p:spPr>
          <a:xfrm rot="5400000">
            <a:off x="381476" y="3416277"/>
            <a:ext cx="250008" cy="21552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427D71C-E63D-4019-9F5E-52A989D17097}"/>
              </a:ext>
            </a:extLst>
          </p:cNvPr>
          <p:cNvSpPr txBox="1"/>
          <p:nvPr/>
        </p:nvSpPr>
        <p:spPr>
          <a:xfrm>
            <a:off x="715308" y="3993520"/>
            <a:ext cx="2825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Check current beamline settings and create new ones</a:t>
            </a:r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AAA5DB82-31DE-4013-B739-9AD511DF211A}"/>
              </a:ext>
            </a:extLst>
          </p:cNvPr>
          <p:cNvSpPr/>
          <p:nvPr/>
        </p:nvSpPr>
        <p:spPr>
          <a:xfrm rot="5400000">
            <a:off x="381476" y="4393590"/>
            <a:ext cx="250008" cy="21552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3DE6749-064F-4E71-8F9A-730224CD1652}"/>
              </a:ext>
            </a:extLst>
          </p:cNvPr>
          <p:cNvSpPr txBox="1"/>
          <p:nvPr/>
        </p:nvSpPr>
        <p:spPr>
          <a:xfrm>
            <a:off x="715308" y="1409593"/>
            <a:ext cx="2825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Interface with SIMION python PA library</a:t>
            </a:r>
          </a:p>
        </p:txBody>
      </p:sp>
      <p:sp>
        <p:nvSpPr>
          <p:cNvPr id="17" name="Triangle isocèle 16">
            <a:extLst>
              <a:ext uri="{FF2B5EF4-FFF2-40B4-BE49-F238E27FC236}">
                <a16:creationId xmlns:a16="http://schemas.microsoft.com/office/drawing/2014/main" id="{7A234DA1-CFBF-43D4-A96B-C2C80D0259C1}"/>
              </a:ext>
            </a:extLst>
          </p:cNvPr>
          <p:cNvSpPr/>
          <p:nvPr/>
        </p:nvSpPr>
        <p:spPr>
          <a:xfrm rot="5400000">
            <a:off x="381476" y="1655774"/>
            <a:ext cx="250008" cy="21552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2C520A3-F7A0-4E1A-A19B-06B132F97693}"/>
              </a:ext>
            </a:extLst>
          </p:cNvPr>
          <p:cNvSpPr txBox="1"/>
          <p:nvPr/>
        </p:nvSpPr>
        <p:spPr>
          <a:xfrm>
            <a:off x="715308" y="2418705"/>
            <a:ext cx="290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Adjust electrodes voltages</a:t>
            </a:r>
          </a:p>
        </p:txBody>
      </p:sp>
      <p:sp>
        <p:nvSpPr>
          <p:cNvPr id="21" name="Triangle isocèle 20">
            <a:extLst>
              <a:ext uri="{FF2B5EF4-FFF2-40B4-BE49-F238E27FC236}">
                <a16:creationId xmlns:a16="http://schemas.microsoft.com/office/drawing/2014/main" id="{60F8A062-D3FE-4112-A64E-F1714D6F1DCA}"/>
              </a:ext>
            </a:extLst>
          </p:cNvPr>
          <p:cNvSpPr/>
          <p:nvPr/>
        </p:nvSpPr>
        <p:spPr>
          <a:xfrm rot="5400000">
            <a:off x="381476" y="2506149"/>
            <a:ext cx="250008" cy="215524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178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D0CD22C-EDD2-463A-81FD-A5E24132D2E3}"/>
              </a:ext>
            </a:extLst>
          </p:cNvPr>
          <p:cNvGrpSpPr/>
          <p:nvPr/>
        </p:nvGrpSpPr>
        <p:grpSpPr>
          <a:xfrm>
            <a:off x="6253422" y="2684906"/>
            <a:ext cx="5880210" cy="3801121"/>
            <a:chOff x="5299231" y="2204224"/>
            <a:chExt cx="6748267" cy="4362255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91C42BB8-A024-4A9C-B9B8-BA7E49DCB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562" y="2204224"/>
              <a:ext cx="6647936" cy="4362255"/>
            </a:xfrm>
            <a:prstGeom prst="rect">
              <a:avLst/>
            </a:prstGeom>
            <a:ln w="38100">
              <a:noFill/>
            </a:ln>
            <a:effectLst>
              <a:softEdge rad="31750"/>
            </a:effectLst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A967B2A9-49D2-45BA-81F8-2E32F5916B91}"/>
                </a:ext>
              </a:extLst>
            </p:cNvPr>
            <p:cNvSpPr txBox="1"/>
            <p:nvPr/>
          </p:nvSpPr>
          <p:spPr>
            <a:xfrm>
              <a:off x="9124766" y="4878603"/>
              <a:ext cx="1141787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rgbClr val="7ABFD4"/>
                  </a:solidFill>
                </a:defRPr>
              </a:lvl1pPr>
            </a:lstStyle>
            <a:p>
              <a:r>
                <a:rPr lang="en-US" dirty="0">
                  <a:solidFill>
                    <a:schemeClr val="accent2"/>
                  </a:solidFill>
                </a:rPr>
                <a:t>LUMIERE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5E902885-865B-4948-B25D-6A206D9DB438}"/>
                </a:ext>
              </a:extLst>
            </p:cNvPr>
            <p:cNvSpPr txBox="1"/>
            <p:nvPr/>
          </p:nvSpPr>
          <p:spPr>
            <a:xfrm>
              <a:off x="7811261" y="5155917"/>
              <a:ext cx="1034257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ABFD4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7ABFD4"/>
                  </a:solidFill>
                </a:rPr>
                <a:t>DETRAP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70E45605-0AD1-49D9-860C-A5E95EBBF1D0}"/>
                </a:ext>
              </a:extLst>
            </p:cNvPr>
            <p:cNvSpPr txBox="1"/>
            <p:nvPr/>
          </p:nvSpPr>
          <p:spPr>
            <a:xfrm>
              <a:off x="10519194" y="4493841"/>
              <a:ext cx="1048492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3"/>
                  </a:solidFill>
                </a:rPr>
                <a:t>BESTIOL</a:t>
              </a:r>
            </a:p>
          </p:txBody>
        </p:sp>
        <p:sp>
          <p:nvSpPr>
            <p:cNvPr id="43" name="Ellipse 24">
              <a:extLst>
                <a:ext uri="{FF2B5EF4-FFF2-40B4-BE49-F238E27FC236}">
                  <a16:creationId xmlns:a16="http://schemas.microsoft.com/office/drawing/2014/main" id="{DE92639E-C632-4430-87BB-E033E29E3C3A}"/>
                </a:ext>
              </a:extLst>
            </p:cNvPr>
            <p:cNvSpPr/>
            <p:nvPr/>
          </p:nvSpPr>
          <p:spPr>
            <a:xfrm rot="20867580">
              <a:off x="5299231" y="4614086"/>
              <a:ext cx="699862" cy="659393"/>
            </a:xfrm>
            <a:prstGeom prst="ellipse">
              <a:avLst/>
            </a:prstGeom>
            <a:noFill/>
            <a:ln w="28575">
              <a:solidFill>
                <a:srgbClr val="2929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50" name="Ellipse 23">
              <a:extLst>
                <a:ext uri="{FF2B5EF4-FFF2-40B4-BE49-F238E27FC236}">
                  <a16:creationId xmlns:a16="http://schemas.microsoft.com/office/drawing/2014/main" id="{936415BC-A62C-47CF-BC55-A5A7B5EB5D33}"/>
                </a:ext>
              </a:extLst>
            </p:cNvPr>
            <p:cNvSpPr/>
            <p:nvPr/>
          </p:nvSpPr>
          <p:spPr>
            <a:xfrm rot="15416657">
              <a:off x="5676327" y="5463646"/>
              <a:ext cx="1344580" cy="832246"/>
            </a:xfrm>
            <a:prstGeom prst="ellipse">
              <a:avLst/>
            </a:prstGeom>
            <a:noFill/>
            <a:ln w="28575">
              <a:solidFill>
                <a:srgbClr val="261F4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22B09D46-3166-46F6-84CD-42FE23D759EE}"/>
              </a:ext>
            </a:extLst>
          </p:cNvPr>
          <p:cNvSpPr txBox="1"/>
          <p:nvPr/>
        </p:nvSpPr>
        <p:spPr>
          <a:xfrm>
            <a:off x="6249441" y="969804"/>
            <a:ext cx="45974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Low-energy RIB from SPIRAL1 and S3</a:t>
            </a:r>
          </a:p>
        </p:txBody>
      </p:sp>
      <p:sp>
        <p:nvSpPr>
          <p:cNvPr id="54" name="Triangle isocèle 53">
            <a:extLst>
              <a:ext uri="{FF2B5EF4-FFF2-40B4-BE49-F238E27FC236}">
                <a16:creationId xmlns:a16="http://schemas.microsoft.com/office/drawing/2014/main" id="{9883FC05-1A76-4022-89D2-F4285DA157FA}"/>
              </a:ext>
            </a:extLst>
          </p:cNvPr>
          <p:cNvSpPr/>
          <p:nvPr/>
        </p:nvSpPr>
        <p:spPr>
          <a:xfrm rot="5400000">
            <a:off x="5902248" y="1097166"/>
            <a:ext cx="250008" cy="215524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Ellipse 23">
            <a:extLst>
              <a:ext uri="{FF2B5EF4-FFF2-40B4-BE49-F238E27FC236}">
                <a16:creationId xmlns:a16="http://schemas.microsoft.com/office/drawing/2014/main" id="{C2AD06C4-93A7-4C6B-81C5-2082021F75D6}"/>
              </a:ext>
            </a:extLst>
          </p:cNvPr>
          <p:cNvSpPr/>
          <p:nvPr/>
        </p:nvSpPr>
        <p:spPr>
          <a:xfrm rot="15416657">
            <a:off x="6421795" y="4141545"/>
            <a:ext cx="1110335" cy="680047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5ABC132-FA45-443C-8AEE-7003611EBBCE}"/>
              </a:ext>
            </a:extLst>
          </p:cNvPr>
          <p:cNvSpPr txBox="1"/>
          <p:nvPr/>
        </p:nvSpPr>
        <p:spPr>
          <a:xfrm>
            <a:off x="6249441" y="1561643"/>
            <a:ext cx="223009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Beam is possibly:</a:t>
            </a:r>
          </a:p>
        </p:txBody>
      </p:sp>
      <p:sp>
        <p:nvSpPr>
          <p:cNvPr id="24" name="Triangle isocèle 23">
            <a:extLst>
              <a:ext uri="{FF2B5EF4-FFF2-40B4-BE49-F238E27FC236}">
                <a16:creationId xmlns:a16="http://schemas.microsoft.com/office/drawing/2014/main" id="{DBD1065B-791B-4295-9A1E-24F68E84D452}"/>
              </a:ext>
            </a:extLst>
          </p:cNvPr>
          <p:cNvSpPr/>
          <p:nvPr/>
        </p:nvSpPr>
        <p:spPr>
          <a:xfrm rot="5400000">
            <a:off x="5902248" y="1689005"/>
            <a:ext cx="250008" cy="215524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lèche : bas 24">
            <a:extLst>
              <a:ext uri="{FF2B5EF4-FFF2-40B4-BE49-F238E27FC236}">
                <a16:creationId xmlns:a16="http://schemas.microsoft.com/office/drawing/2014/main" id="{26438517-5D60-4C40-94F2-D95E54E97AF6}"/>
              </a:ext>
            </a:extLst>
          </p:cNvPr>
          <p:cNvSpPr/>
          <p:nvPr/>
        </p:nvSpPr>
        <p:spPr>
          <a:xfrm rot="19779218">
            <a:off x="6256187" y="3048445"/>
            <a:ext cx="481501" cy="981631"/>
          </a:xfrm>
          <a:prstGeom prst="downArrow">
            <a:avLst>
              <a:gd name="adj1" fmla="val 31492"/>
              <a:gd name="adj2" fmla="val 60384"/>
            </a:avLst>
          </a:prstGeom>
          <a:solidFill>
            <a:srgbClr val="FF006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ZoneTexte 2">
            <a:extLst>
              <a:ext uri="{FF2B5EF4-FFF2-40B4-BE49-F238E27FC236}">
                <a16:creationId xmlns:a16="http://schemas.microsoft.com/office/drawing/2014/main" id="{860D774D-7F44-466E-BFA7-6F2F338A3EA0}"/>
              </a:ext>
            </a:extLst>
          </p:cNvPr>
          <p:cNvSpPr txBox="1"/>
          <p:nvPr/>
        </p:nvSpPr>
        <p:spPr>
          <a:xfrm>
            <a:off x="101600" y="88815"/>
            <a:ext cx="40468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FF0066"/>
                </a:solidFill>
                <a:latin typeface="Calibri" panose="020F0502020204030204" pitchFamily="34" charset="0"/>
              </a:rPr>
              <a:t>The DESIR facility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833BBE2-A820-4F0E-BDF9-8070C3059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57" y="323098"/>
            <a:ext cx="1483143" cy="316404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B83FCD15-484E-4122-8833-94BB11988D43}"/>
              </a:ext>
            </a:extLst>
          </p:cNvPr>
          <p:cNvSpPr txBox="1"/>
          <p:nvPr/>
        </p:nvSpPr>
        <p:spPr>
          <a:xfrm>
            <a:off x="4059500" y="169287"/>
            <a:ext cx="553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61F4D"/>
                </a:solidFill>
              </a:rPr>
              <a:t>@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78B3CD3-7C2C-453F-8980-F5E381D42E00}"/>
              </a:ext>
            </a:extLst>
          </p:cNvPr>
          <p:cNvGrpSpPr/>
          <p:nvPr/>
        </p:nvGrpSpPr>
        <p:grpSpPr>
          <a:xfrm>
            <a:off x="276503" y="1416080"/>
            <a:ext cx="5082830" cy="3695997"/>
            <a:chOff x="276503" y="1416080"/>
            <a:chExt cx="5082830" cy="3695997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8B4AF193-2915-45C6-807C-F79169004F82}"/>
                </a:ext>
              </a:extLst>
            </p:cNvPr>
            <p:cNvGrpSpPr/>
            <p:nvPr/>
          </p:nvGrpSpPr>
          <p:grpSpPr>
            <a:xfrm>
              <a:off x="276503" y="1416080"/>
              <a:ext cx="5082830" cy="3115307"/>
              <a:chOff x="276503" y="1416080"/>
              <a:chExt cx="5082830" cy="3115307"/>
            </a:xfrm>
          </p:grpSpPr>
          <p:pic>
            <p:nvPicPr>
              <p:cNvPr id="31" name="Picture 2" descr="C:\Documents and Settings\thomasjc\Bureau\DESIR\Meetings\2011\Symposium_Fr_Jp\Screen shot 2011-01-03 at 13.29.34.png">
                <a:extLst>
                  <a:ext uri="{FF2B5EF4-FFF2-40B4-BE49-F238E27FC236}">
                    <a16:creationId xmlns:a16="http://schemas.microsoft.com/office/drawing/2014/main" id="{4EB3AC1B-A1CB-484B-ADB0-7F40DD90A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" t="912" r="1544" b="456"/>
              <a:stretch>
                <a:fillRect/>
              </a:stretch>
            </p:blipFill>
            <p:spPr bwMode="auto">
              <a:xfrm>
                <a:off x="488356" y="1416080"/>
                <a:ext cx="4647033" cy="3115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Ellipse 22">
                <a:extLst>
                  <a:ext uri="{FF2B5EF4-FFF2-40B4-BE49-F238E27FC236}">
                    <a16:creationId xmlns:a16="http://schemas.microsoft.com/office/drawing/2014/main" id="{4B3E9976-F7E3-4C5A-8253-7DF8485CED1E}"/>
                  </a:ext>
                </a:extLst>
              </p:cNvPr>
              <p:cNvSpPr/>
              <p:nvPr/>
            </p:nvSpPr>
            <p:spPr>
              <a:xfrm rot="19530452">
                <a:off x="841683" y="2762733"/>
                <a:ext cx="2898536" cy="340967"/>
              </a:xfrm>
              <a:prstGeom prst="ellipse">
                <a:avLst/>
              </a:prstGeom>
              <a:noFill/>
              <a:ln w="28575">
                <a:solidFill>
                  <a:srgbClr val="2929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Ellipse 24">
                <a:extLst>
                  <a:ext uri="{FF2B5EF4-FFF2-40B4-BE49-F238E27FC236}">
                    <a16:creationId xmlns:a16="http://schemas.microsoft.com/office/drawing/2014/main" id="{0210B2C7-0671-4E06-9A8D-2F3936BF81E3}"/>
                  </a:ext>
                </a:extLst>
              </p:cNvPr>
              <p:cNvSpPr/>
              <p:nvPr/>
            </p:nvSpPr>
            <p:spPr>
              <a:xfrm rot="19875665">
                <a:off x="3490171" y="1624616"/>
                <a:ext cx="1869162" cy="285276"/>
              </a:xfrm>
              <a:prstGeom prst="ellipse">
                <a:avLst/>
              </a:prstGeom>
              <a:noFill/>
              <a:ln w="28575">
                <a:solidFill>
                  <a:srgbClr val="2929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Ellipse 23">
                <a:extLst>
                  <a:ext uri="{FF2B5EF4-FFF2-40B4-BE49-F238E27FC236}">
                    <a16:creationId xmlns:a16="http://schemas.microsoft.com/office/drawing/2014/main" id="{7EB3B3A4-DF94-43EB-AF8B-262CB1CEA7BF}"/>
                  </a:ext>
                </a:extLst>
              </p:cNvPr>
              <p:cNvSpPr/>
              <p:nvPr/>
            </p:nvSpPr>
            <p:spPr>
              <a:xfrm rot="19863772">
                <a:off x="276503" y="3639032"/>
                <a:ext cx="1872497" cy="629365"/>
              </a:xfrm>
              <a:prstGeom prst="ellipse">
                <a:avLst/>
              </a:prstGeom>
              <a:noFill/>
              <a:ln w="28575">
                <a:solidFill>
                  <a:srgbClr val="261F4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Ellipse 23">
                <a:extLst>
                  <a:ext uri="{FF2B5EF4-FFF2-40B4-BE49-F238E27FC236}">
                    <a16:creationId xmlns:a16="http://schemas.microsoft.com/office/drawing/2014/main" id="{1C0A1980-172E-40E7-8FA5-20DBBAD25B40}"/>
                  </a:ext>
                </a:extLst>
              </p:cNvPr>
              <p:cNvSpPr/>
              <p:nvPr/>
            </p:nvSpPr>
            <p:spPr>
              <a:xfrm rot="19336790">
                <a:off x="763123" y="3337035"/>
                <a:ext cx="1515927" cy="261313"/>
              </a:xfrm>
              <a:prstGeom prst="ellipse">
                <a:avLst/>
              </a:prstGeom>
              <a:noFill/>
              <a:ln w="28575">
                <a:solidFill>
                  <a:srgbClr val="261F4D"/>
                </a:solidFill>
                <a:prstDash val="sysDot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4" name="S3-prod">
              <a:extLst>
                <a:ext uri="{FF2B5EF4-FFF2-40B4-BE49-F238E27FC236}">
                  <a16:creationId xmlns:a16="http://schemas.microsoft.com/office/drawing/2014/main" id="{580846A9-C93C-4BA4-99FF-DDA290D98564}"/>
                </a:ext>
              </a:extLst>
            </p:cNvPr>
            <p:cNvGrpSpPr/>
            <p:nvPr/>
          </p:nvGrpSpPr>
          <p:grpSpPr>
            <a:xfrm>
              <a:off x="527804" y="1770093"/>
              <a:ext cx="2145537" cy="749613"/>
              <a:chOff x="527804" y="1770093"/>
              <a:chExt cx="2145537" cy="749613"/>
            </a:xfrm>
          </p:grpSpPr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1E9F54A9-6E9C-43F1-BE01-EE284DD0D52B}"/>
                  </a:ext>
                </a:extLst>
              </p:cNvPr>
              <p:cNvSpPr txBox="1"/>
              <p:nvPr/>
            </p:nvSpPr>
            <p:spPr>
              <a:xfrm>
                <a:off x="717229" y="2150374"/>
                <a:ext cx="1956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rgbClr val="2929FF"/>
                    </a:solidFill>
                  </a:rPr>
                  <a:t>fusion-evaporation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3BD4846-D963-4AE5-941E-D0B2D55256EA}"/>
                  </a:ext>
                </a:extLst>
              </p:cNvPr>
              <p:cNvSpPr/>
              <p:nvPr/>
            </p:nvSpPr>
            <p:spPr>
              <a:xfrm>
                <a:off x="1272457" y="1770093"/>
                <a:ext cx="55656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3000" b="1" dirty="0">
                    <a:solidFill>
                      <a:srgbClr val="2929FF"/>
                    </a:solidFill>
                  </a:rPr>
                  <a:t>S3</a:t>
                </a:r>
              </a:p>
            </p:txBody>
          </p:sp>
          <p:sp>
            <p:nvSpPr>
              <p:cNvPr id="51" name="Flèche : chevron 50">
                <a:extLst>
                  <a:ext uri="{FF2B5EF4-FFF2-40B4-BE49-F238E27FC236}">
                    <a16:creationId xmlns:a16="http://schemas.microsoft.com/office/drawing/2014/main" id="{08216976-61DE-44A4-B090-B9AF6C94D517}"/>
                  </a:ext>
                </a:extLst>
              </p:cNvPr>
              <p:cNvSpPr/>
              <p:nvPr/>
            </p:nvSpPr>
            <p:spPr>
              <a:xfrm>
                <a:off x="527804" y="2251054"/>
                <a:ext cx="247223" cy="167973"/>
              </a:xfrm>
              <a:prstGeom prst="chevron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2" name="SPIRAL1-prod">
              <a:extLst>
                <a:ext uri="{FF2B5EF4-FFF2-40B4-BE49-F238E27FC236}">
                  <a16:creationId xmlns:a16="http://schemas.microsoft.com/office/drawing/2014/main" id="{2A0B8034-CE0B-4C1A-9ACF-39135542D11A}"/>
                </a:ext>
              </a:extLst>
            </p:cNvPr>
            <p:cNvGrpSpPr/>
            <p:nvPr/>
          </p:nvGrpSpPr>
          <p:grpSpPr>
            <a:xfrm>
              <a:off x="1608123" y="4081026"/>
              <a:ext cx="2273508" cy="1031051"/>
              <a:chOff x="1608123" y="4081026"/>
              <a:chExt cx="2273508" cy="1031051"/>
            </a:xfrm>
          </p:grpSpPr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0911E0C2-E324-4B2B-88A4-42F914425EC5}"/>
                  </a:ext>
                </a:extLst>
              </p:cNvPr>
              <p:cNvSpPr txBox="1"/>
              <p:nvPr/>
            </p:nvSpPr>
            <p:spPr>
              <a:xfrm>
                <a:off x="1608123" y="4081026"/>
                <a:ext cx="2273508" cy="1031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>
                    <a:solidFill>
                      <a:srgbClr val="261F4D"/>
                    </a:solidFill>
                  </a:rPr>
                  <a:t>SPIRAL1</a:t>
                </a:r>
              </a:p>
              <a:p>
                <a:r>
                  <a:rPr lang="en-US" i="1" dirty="0">
                    <a:solidFill>
                      <a:srgbClr val="261F4D"/>
                    </a:solidFill>
                  </a:rPr>
                  <a:t>      fragmentation</a:t>
                </a:r>
              </a:p>
              <a:p>
                <a:r>
                  <a:rPr lang="en-US" i="1" dirty="0">
                    <a:solidFill>
                      <a:srgbClr val="261F4D"/>
                    </a:solidFill>
                  </a:rPr>
                  <a:t>      fusion-evaporation</a:t>
                </a:r>
              </a:p>
            </p:txBody>
          </p:sp>
          <p:sp>
            <p:nvSpPr>
              <p:cNvPr id="56" name="Flèche : chevron 55">
                <a:extLst>
                  <a:ext uri="{FF2B5EF4-FFF2-40B4-BE49-F238E27FC236}">
                    <a16:creationId xmlns:a16="http://schemas.microsoft.com/office/drawing/2014/main" id="{9FBC8EAE-EB3C-46BA-AEAD-97DB120854A8}"/>
                  </a:ext>
                </a:extLst>
              </p:cNvPr>
              <p:cNvSpPr/>
              <p:nvPr/>
            </p:nvSpPr>
            <p:spPr>
              <a:xfrm>
                <a:off x="1695285" y="4578395"/>
                <a:ext cx="247223" cy="167973"/>
              </a:xfrm>
              <a:prstGeom prst="chevron">
                <a:avLst>
                  <a:gd name="adj" fmla="val 50000"/>
                </a:avLst>
              </a:prstGeom>
              <a:solidFill>
                <a:srgbClr val="261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lèche : chevron 56">
                <a:extLst>
                  <a:ext uri="{FF2B5EF4-FFF2-40B4-BE49-F238E27FC236}">
                    <a16:creationId xmlns:a16="http://schemas.microsoft.com/office/drawing/2014/main" id="{B39F1848-0076-44B5-800C-EF448480CE9A}"/>
                  </a:ext>
                </a:extLst>
              </p:cNvPr>
              <p:cNvSpPr/>
              <p:nvPr/>
            </p:nvSpPr>
            <p:spPr>
              <a:xfrm>
                <a:off x="1709026" y="4854322"/>
                <a:ext cx="219740" cy="160947"/>
              </a:xfrm>
              <a:prstGeom prst="chevron">
                <a:avLst>
                  <a:gd name="adj" fmla="val 50000"/>
                </a:avLst>
              </a:prstGeom>
              <a:noFill/>
              <a:ln>
                <a:solidFill>
                  <a:srgbClr val="261F4D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CA1C7FD2-7850-47F7-8A80-C1376837BFB7}"/>
              </a:ext>
            </a:extLst>
          </p:cNvPr>
          <p:cNvSpPr txBox="1"/>
          <p:nvPr/>
        </p:nvSpPr>
        <p:spPr>
          <a:xfrm>
            <a:off x="6843077" y="2007919"/>
            <a:ext cx="237783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300" dirty="0"/>
              <a:t>Contaminated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300" dirty="0"/>
              <a:t>Continuous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300" dirty="0"/>
              <a:t>High-emittance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06E0425-95DC-4153-9DFB-88966C1E7137}"/>
              </a:ext>
            </a:extLst>
          </p:cNvPr>
          <p:cNvCxnSpPr>
            <a:cxnSpLocks/>
          </p:cNvCxnSpPr>
          <p:nvPr/>
        </p:nvCxnSpPr>
        <p:spPr>
          <a:xfrm>
            <a:off x="7285259" y="2401849"/>
            <a:ext cx="1698721" cy="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86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4A55B05-75CA-4145-8338-DCF116FE8008}"/>
              </a:ext>
            </a:extLst>
          </p:cNvPr>
          <p:cNvGrpSpPr/>
          <p:nvPr/>
        </p:nvGrpSpPr>
        <p:grpSpPr>
          <a:xfrm>
            <a:off x="203036" y="3532840"/>
            <a:ext cx="5314443" cy="2873901"/>
            <a:chOff x="4169303" y="3463848"/>
            <a:chExt cx="5329466" cy="2882025"/>
          </a:xfrm>
        </p:grpSpPr>
        <p:pic>
          <p:nvPicPr>
            <p:cNvPr id="14" name="Espace réservé du contenu 3">
              <a:extLst>
                <a:ext uri="{FF2B5EF4-FFF2-40B4-BE49-F238E27FC236}">
                  <a16:creationId xmlns:a16="http://schemas.microsoft.com/office/drawing/2014/main" id="{FF649FDE-2545-496A-813F-5D7BDD386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17" t="21027" r="16568" b="3215"/>
            <a:stretch/>
          </p:blipFill>
          <p:spPr>
            <a:xfrm>
              <a:off x="4169303" y="3656254"/>
              <a:ext cx="5033616" cy="2689619"/>
            </a:xfrm>
            <a:prstGeom prst="rect">
              <a:avLst/>
            </a:prstGeom>
          </p:spPr>
        </p:pic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4DA65755-60E2-4484-90A4-D8D65CCFA9DE}"/>
                </a:ext>
              </a:extLst>
            </p:cNvPr>
            <p:cNvSpPr/>
            <p:nvPr/>
          </p:nvSpPr>
          <p:spPr>
            <a:xfrm>
              <a:off x="6245284" y="3463848"/>
              <a:ext cx="3253485" cy="1550435"/>
            </a:xfrm>
            <a:custGeom>
              <a:avLst/>
              <a:gdLst>
                <a:gd name="connsiteX0" fmla="*/ 0 w 3027680"/>
                <a:gd name="connsiteY0" fmla="*/ 203200 h 1219200"/>
                <a:gd name="connsiteX1" fmla="*/ 2214880 w 3027680"/>
                <a:gd name="connsiteY1" fmla="*/ 1178560 h 1219200"/>
                <a:gd name="connsiteX2" fmla="*/ 3027680 w 3027680"/>
                <a:gd name="connsiteY2" fmla="*/ 1219200 h 1219200"/>
                <a:gd name="connsiteX3" fmla="*/ 3017520 w 3027680"/>
                <a:gd name="connsiteY3" fmla="*/ 0 h 1219200"/>
                <a:gd name="connsiteX4" fmla="*/ 50800 w 3027680"/>
                <a:gd name="connsiteY4" fmla="*/ 20320 h 1219200"/>
                <a:gd name="connsiteX5" fmla="*/ 0 w 3027680"/>
                <a:gd name="connsiteY5" fmla="*/ 203200 h 1219200"/>
                <a:gd name="connsiteX0" fmla="*/ 0 w 3027680"/>
                <a:gd name="connsiteY0" fmla="*/ 203200 h 1219200"/>
                <a:gd name="connsiteX1" fmla="*/ 1828800 w 3027680"/>
                <a:gd name="connsiteY1" fmla="*/ 1178560 h 1219200"/>
                <a:gd name="connsiteX2" fmla="*/ 3027680 w 3027680"/>
                <a:gd name="connsiteY2" fmla="*/ 1219200 h 1219200"/>
                <a:gd name="connsiteX3" fmla="*/ 3017520 w 3027680"/>
                <a:gd name="connsiteY3" fmla="*/ 0 h 1219200"/>
                <a:gd name="connsiteX4" fmla="*/ 50800 w 3027680"/>
                <a:gd name="connsiteY4" fmla="*/ 20320 h 1219200"/>
                <a:gd name="connsiteX5" fmla="*/ 0 w 3027680"/>
                <a:gd name="connsiteY5" fmla="*/ 203200 h 1219200"/>
                <a:gd name="connsiteX0" fmla="*/ 50800 w 2976880"/>
                <a:gd name="connsiteY0" fmla="*/ 458861 h 1219200"/>
                <a:gd name="connsiteX1" fmla="*/ 1778000 w 2976880"/>
                <a:gd name="connsiteY1" fmla="*/ 1178560 h 1219200"/>
                <a:gd name="connsiteX2" fmla="*/ 2976880 w 2976880"/>
                <a:gd name="connsiteY2" fmla="*/ 1219200 h 1219200"/>
                <a:gd name="connsiteX3" fmla="*/ 2966720 w 2976880"/>
                <a:gd name="connsiteY3" fmla="*/ 0 h 1219200"/>
                <a:gd name="connsiteX4" fmla="*/ 0 w 2976880"/>
                <a:gd name="connsiteY4" fmla="*/ 20320 h 1219200"/>
                <a:gd name="connsiteX5" fmla="*/ 50800 w 2976880"/>
                <a:gd name="connsiteY5" fmla="*/ 458861 h 1219200"/>
                <a:gd name="connsiteX0" fmla="*/ 50800 w 2976880"/>
                <a:gd name="connsiteY0" fmla="*/ 458861 h 1219200"/>
                <a:gd name="connsiteX1" fmla="*/ 1666240 w 2976880"/>
                <a:gd name="connsiteY1" fmla="*/ 1178560 h 1219200"/>
                <a:gd name="connsiteX2" fmla="*/ 2976880 w 2976880"/>
                <a:gd name="connsiteY2" fmla="*/ 1219200 h 1219200"/>
                <a:gd name="connsiteX3" fmla="*/ 2966720 w 2976880"/>
                <a:gd name="connsiteY3" fmla="*/ 0 h 1219200"/>
                <a:gd name="connsiteX4" fmla="*/ 0 w 2976880"/>
                <a:gd name="connsiteY4" fmla="*/ 20320 h 1219200"/>
                <a:gd name="connsiteX5" fmla="*/ 50800 w 2976880"/>
                <a:gd name="connsiteY5" fmla="*/ 458861 h 1219200"/>
                <a:gd name="connsiteX0" fmla="*/ 91440 w 2976880"/>
                <a:gd name="connsiteY0" fmla="*/ 482829 h 1219200"/>
                <a:gd name="connsiteX1" fmla="*/ 1666240 w 2976880"/>
                <a:gd name="connsiteY1" fmla="*/ 1178560 h 1219200"/>
                <a:gd name="connsiteX2" fmla="*/ 2976880 w 2976880"/>
                <a:gd name="connsiteY2" fmla="*/ 1219200 h 1219200"/>
                <a:gd name="connsiteX3" fmla="*/ 2966720 w 2976880"/>
                <a:gd name="connsiteY3" fmla="*/ 0 h 1219200"/>
                <a:gd name="connsiteX4" fmla="*/ 0 w 2976880"/>
                <a:gd name="connsiteY4" fmla="*/ 20320 h 1219200"/>
                <a:gd name="connsiteX5" fmla="*/ 91440 w 2976880"/>
                <a:gd name="connsiteY5" fmla="*/ 482829 h 1219200"/>
                <a:gd name="connsiteX0" fmla="*/ 91440 w 2976880"/>
                <a:gd name="connsiteY0" fmla="*/ 482829 h 1219200"/>
                <a:gd name="connsiteX1" fmla="*/ 1739794 w 2976880"/>
                <a:gd name="connsiteY1" fmla="*/ 1017013 h 1219200"/>
                <a:gd name="connsiteX2" fmla="*/ 2976880 w 2976880"/>
                <a:gd name="connsiteY2" fmla="*/ 1219200 h 1219200"/>
                <a:gd name="connsiteX3" fmla="*/ 2966720 w 2976880"/>
                <a:gd name="connsiteY3" fmla="*/ 0 h 1219200"/>
                <a:gd name="connsiteX4" fmla="*/ 0 w 2976880"/>
                <a:gd name="connsiteY4" fmla="*/ 20320 h 1219200"/>
                <a:gd name="connsiteX5" fmla="*/ 91440 w 2976880"/>
                <a:gd name="connsiteY5" fmla="*/ 482829 h 1219200"/>
                <a:gd name="connsiteX0" fmla="*/ 164994 w 2976880"/>
                <a:gd name="connsiteY0" fmla="*/ 419615 h 1219200"/>
                <a:gd name="connsiteX1" fmla="*/ 1739794 w 2976880"/>
                <a:gd name="connsiteY1" fmla="*/ 1017013 h 1219200"/>
                <a:gd name="connsiteX2" fmla="*/ 2976880 w 2976880"/>
                <a:gd name="connsiteY2" fmla="*/ 1219200 h 1219200"/>
                <a:gd name="connsiteX3" fmla="*/ 2966720 w 2976880"/>
                <a:gd name="connsiteY3" fmla="*/ 0 h 1219200"/>
                <a:gd name="connsiteX4" fmla="*/ 0 w 2976880"/>
                <a:gd name="connsiteY4" fmla="*/ 20320 h 1219200"/>
                <a:gd name="connsiteX5" fmla="*/ 164994 w 2976880"/>
                <a:gd name="connsiteY5" fmla="*/ 419615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6880" h="1219200">
                  <a:moveTo>
                    <a:pt x="164994" y="419615"/>
                  </a:moveTo>
                  <a:lnTo>
                    <a:pt x="1739794" y="1017013"/>
                  </a:lnTo>
                  <a:lnTo>
                    <a:pt x="2976880" y="1219200"/>
                  </a:lnTo>
                  <a:cubicBezTo>
                    <a:pt x="2973493" y="812800"/>
                    <a:pt x="2970107" y="406400"/>
                    <a:pt x="2966720" y="0"/>
                  </a:cubicBezTo>
                  <a:lnTo>
                    <a:pt x="0" y="20320"/>
                  </a:lnTo>
                  <a:lnTo>
                    <a:pt x="164994" y="4196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2CEC55D7-0AD3-48A8-8227-5BD317324406}"/>
              </a:ext>
            </a:extLst>
          </p:cNvPr>
          <p:cNvSpPr txBox="1"/>
          <p:nvPr/>
        </p:nvSpPr>
        <p:spPr>
          <a:xfrm>
            <a:off x="101600" y="88815"/>
            <a:ext cx="81230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FF0066"/>
                </a:solidFill>
                <a:latin typeface="Calibri" panose="020F0502020204030204" pitchFamily="34" charset="0"/>
              </a:rPr>
              <a:t>Beam preparation: mass separation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14FCE4F-32B4-494E-BAE1-12B7E1699E6D}"/>
                  </a:ext>
                </a:extLst>
              </p:cNvPr>
              <p:cNvSpPr/>
              <p:nvPr/>
            </p:nvSpPr>
            <p:spPr>
              <a:xfrm>
                <a:off x="1058781" y="2825241"/>
                <a:ext cx="1834413" cy="752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3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300" b="0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a:rPr lang="fr-FR" sz="2300" b="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fr-FR" sz="2300" b="0" i="0">
                              <a:latin typeface="Cambria Math" panose="02040503050406030204" pitchFamily="18" charset="0"/>
                            </a:rPr>
                            <m:t>ΔM</m:t>
                          </m:r>
                        </m:den>
                      </m:f>
                      <m:r>
                        <a:rPr lang="fr-FR" sz="2300" b="0" i="0">
                          <a:latin typeface="Cambria Math" panose="02040503050406030204" pitchFamily="18" charset="0"/>
                        </a:rPr>
                        <m:t>~20 000</m:t>
                      </m:r>
                    </m:oMath>
                  </m:oMathPara>
                </a14:m>
                <a:endParaRPr lang="fr-FR" sz="23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14FCE4F-32B4-494E-BAE1-12B7E1699E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781" y="2825241"/>
                <a:ext cx="1834413" cy="7526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75EB1CCB-D629-466E-97FF-605730E86A98}"/>
              </a:ext>
            </a:extLst>
          </p:cNvPr>
          <p:cNvSpPr txBox="1"/>
          <p:nvPr/>
        </p:nvSpPr>
        <p:spPr>
          <a:xfrm>
            <a:off x="1010648" y="1667330"/>
            <a:ext cx="306962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U-shape mass separator</a:t>
            </a:r>
            <a:endParaRPr lang="en-US" sz="23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D30CFAAC-0990-43EB-952F-659D06B65C13}"/>
              </a:ext>
            </a:extLst>
          </p:cNvPr>
          <p:cNvSpPr/>
          <p:nvPr/>
        </p:nvSpPr>
        <p:spPr>
          <a:xfrm rot="5400000">
            <a:off x="663455" y="1794692"/>
            <a:ext cx="250008" cy="215524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C804D0C3-8C52-4A7A-946C-23204809A08F}"/>
              </a:ext>
            </a:extLst>
          </p:cNvPr>
          <p:cNvSpPr/>
          <p:nvPr/>
        </p:nvSpPr>
        <p:spPr>
          <a:xfrm rot="5400000">
            <a:off x="663455" y="3130669"/>
            <a:ext cx="250008" cy="215524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1F8E37F-B4A4-4BAE-A801-2C08D457FE2E}"/>
              </a:ext>
            </a:extLst>
          </p:cNvPr>
          <p:cNvSpPr txBox="1"/>
          <p:nvPr/>
        </p:nvSpPr>
        <p:spPr>
          <a:xfrm>
            <a:off x="1754383" y="1001015"/>
            <a:ext cx="40879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>
                <a:solidFill>
                  <a:srgbClr val="FF0066"/>
                </a:solidFill>
              </a:rPr>
              <a:t>HRS</a:t>
            </a:r>
            <a:r>
              <a:rPr lang="en-US" sz="2300" b="1" dirty="0"/>
              <a:t> : </a:t>
            </a:r>
            <a:r>
              <a:rPr lang="en-US" sz="2300" b="1" dirty="0">
                <a:solidFill>
                  <a:srgbClr val="FF0066"/>
                </a:solidFill>
              </a:rPr>
              <a:t>H</a:t>
            </a:r>
            <a:r>
              <a:rPr lang="en-US" sz="2300" b="1" dirty="0"/>
              <a:t>igh </a:t>
            </a:r>
            <a:r>
              <a:rPr lang="en-US" sz="2300" b="1" dirty="0">
                <a:solidFill>
                  <a:srgbClr val="FF0066"/>
                </a:solidFill>
              </a:rPr>
              <a:t>R</a:t>
            </a:r>
            <a:r>
              <a:rPr lang="en-US" sz="2300" b="1" dirty="0"/>
              <a:t>esolution </a:t>
            </a:r>
            <a:r>
              <a:rPr lang="en-US" sz="2300" b="1" dirty="0">
                <a:solidFill>
                  <a:srgbClr val="FF0066"/>
                </a:solidFill>
              </a:rPr>
              <a:t>S</a:t>
            </a:r>
            <a:r>
              <a:rPr lang="en-US" sz="2300" b="1" dirty="0"/>
              <a:t>eparator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D67523F-7A6D-41C0-9375-BCB0F033F4B4}"/>
              </a:ext>
            </a:extLst>
          </p:cNvPr>
          <p:cNvSpPr txBox="1"/>
          <p:nvPr/>
        </p:nvSpPr>
        <p:spPr>
          <a:xfrm>
            <a:off x="1010648" y="2298077"/>
            <a:ext cx="46528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Currently commissioning in Bordeaux</a:t>
            </a:r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EAC8ABF0-C9D5-4312-9AD0-5AD44BBC678D}"/>
              </a:ext>
            </a:extLst>
          </p:cNvPr>
          <p:cNvSpPr/>
          <p:nvPr/>
        </p:nvSpPr>
        <p:spPr>
          <a:xfrm rot="5400000">
            <a:off x="663455" y="2425439"/>
            <a:ext cx="250008" cy="215524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4AA19BA-EA03-499C-B893-2BC59B3E6E7D}"/>
              </a:ext>
            </a:extLst>
          </p:cNvPr>
          <p:cNvGrpSpPr/>
          <p:nvPr/>
        </p:nvGrpSpPr>
        <p:grpSpPr>
          <a:xfrm>
            <a:off x="2893196" y="2916336"/>
            <a:ext cx="4684117" cy="2872752"/>
            <a:chOff x="2893196" y="2916336"/>
            <a:chExt cx="4684117" cy="287275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16DC46-4792-4DA9-9AB1-051976157CCC}"/>
                </a:ext>
              </a:extLst>
            </p:cNvPr>
            <p:cNvSpPr/>
            <p:nvPr/>
          </p:nvSpPr>
          <p:spPr>
            <a:xfrm>
              <a:off x="3569549" y="5512089"/>
              <a:ext cx="4007764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fr-FR" sz="1200" i="1" dirty="0">
                  <a:solidFill>
                    <a:srgbClr val="FF0066"/>
                  </a:solidFill>
                </a:rPr>
                <a:t>J. Michaud et al., </a:t>
              </a:r>
              <a:r>
                <a:rPr lang="en-US" sz="1200" b="1" i="1" dirty="0" err="1">
                  <a:solidFill>
                    <a:srgbClr val="FF0066"/>
                  </a:solidFill>
                </a:rPr>
                <a:t>Nucl</a:t>
              </a:r>
              <a:r>
                <a:rPr lang="en-US" sz="1200" b="1" i="1" dirty="0">
                  <a:solidFill>
                    <a:srgbClr val="FF0066"/>
                  </a:solidFill>
                </a:rPr>
                <a:t>. </a:t>
              </a:r>
              <a:r>
                <a:rPr lang="en-US" sz="1200" b="1" i="1" dirty="0" err="1">
                  <a:solidFill>
                    <a:srgbClr val="FF0066"/>
                  </a:solidFill>
                </a:rPr>
                <a:t>Instrum</a:t>
              </a:r>
              <a:r>
                <a:rPr lang="en-US" sz="1200" b="1" i="1" dirty="0">
                  <a:solidFill>
                    <a:srgbClr val="FF0066"/>
                  </a:solidFill>
                </a:rPr>
                <a:t>. Methods Phys. Res.</a:t>
              </a:r>
              <a:r>
                <a:rPr lang="fr-FR" sz="1200" b="1" i="1" dirty="0">
                  <a:solidFill>
                    <a:srgbClr val="FF0066"/>
                  </a:solidFill>
                </a:rPr>
                <a:t> B </a:t>
              </a:r>
              <a:r>
                <a:rPr lang="fr-FR" sz="1200" i="1" dirty="0">
                  <a:solidFill>
                    <a:srgbClr val="FF0066"/>
                  </a:solidFill>
                </a:rPr>
                <a:t>(2023)</a:t>
              </a:r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0C45F2DA-F5E2-4FF3-BB25-BA02BA7843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196" y="3238431"/>
              <a:ext cx="784550" cy="0"/>
            </a:xfrm>
            <a:prstGeom prst="line">
              <a:avLst/>
            </a:prstGeom>
            <a:grpFill/>
            <a:ln w="28575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2E0EAE8-EEA1-413D-A3C5-D2BC730AA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7746" y="2916336"/>
              <a:ext cx="3791856" cy="25974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954F1DD-15C1-4779-B8FA-CE5144A483C7}"/>
              </a:ext>
            </a:extLst>
          </p:cNvPr>
          <p:cNvGrpSpPr/>
          <p:nvPr/>
        </p:nvGrpSpPr>
        <p:grpSpPr>
          <a:xfrm>
            <a:off x="6765796" y="4667012"/>
            <a:ext cx="5314443" cy="1764374"/>
            <a:chOff x="6765796" y="4667012"/>
            <a:chExt cx="5314443" cy="176437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FC893F0-D1A3-4E06-9B39-5A6E14C9D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756"/>
            <a:stretch/>
          </p:blipFill>
          <p:spPr>
            <a:xfrm>
              <a:off x="6765796" y="4667012"/>
              <a:ext cx="5314443" cy="1764374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E7582D6-FF7F-4B78-89A7-2C8F78250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79"/>
            <a:stretch/>
          </p:blipFill>
          <p:spPr>
            <a:xfrm>
              <a:off x="6918960" y="4790404"/>
              <a:ext cx="1097280" cy="460702"/>
            </a:xfrm>
            <a:prstGeom prst="rect">
              <a:avLst/>
            </a:prstGeom>
            <a:ln w="28575">
              <a:solidFill>
                <a:srgbClr val="FF0066"/>
              </a:solidFill>
            </a:ln>
          </p:spPr>
        </p:pic>
      </p:grpSp>
      <p:sp>
        <p:nvSpPr>
          <p:cNvPr id="19" name="Flèche : courbe vers la droite 18">
            <a:extLst>
              <a:ext uri="{FF2B5EF4-FFF2-40B4-BE49-F238E27FC236}">
                <a16:creationId xmlns:a16="http://schemas.microsoft.com/office/drawing/2014/main" id="{6C18F43F-1AAB-40AF-A9F5-114B7ED08CF8}"/>
              </a:ext>
            </a:extLst>
          </p:cNvPr>
          <p:cNvSpPr/>
          <p:nvPr/>
        </p:nvSpPr>
        <p:spPr>
          <a:xfrm rot="857046">
            <a:off x="6531816" y="2959013"/>
            <a:ext cx="845628" cy="3146159"/>
          </a:xfrm>
          <a:prstGeom prst="curvedRightArrow">
            <a:avLst>
              <a:gd name="adj1" fmla="val 25000"/>
              <a:gd name="adj2" fmla="val 48476"/>
              <a:gd name="adj3" fmla="val 38611"/>
            </a:avLst>
          </a:prstGeom>
          <a:solidFill>
            <a:srgbClr val="FF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D61474-438F-4966-B0C6-56E3B17850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741" r="31667" b="6220"/>
          <a:stretch/>
        </p:blipFill>
        <p:spPr>
          <a:xfrm>
            <a:off x="7633548" y="1358650"/>
            <a:ext cx="4429760" cy="31621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999802-2195-4B46-BA83-95AB44A0A8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17734" r="9012" b="17306"/>
          <a:stretch/>
        </p:blipFill>
        <p:spPr>
          <a:xfrm>
            <a:off x="7743067" y="1436486"/>
            <a:ext cx="878241" cy="461688"/>
          </a:xfrm>
          <a:prstGeom prst="rect">
            <a:avLst/>
          </a:prstGeom>
          <a:ln w="28575">
            <a:solidFill>
              <a:srgbClr val="1EB8D0"/>
            </a:solidFill>
          </a:ln>
        </p:spPr>
      </p:pic>
    </p:spTree>
    <p:extLst>
      <p:ext uri="{BB962C8B-B14F-4D97-AF65-F5344CB8AC3E}">
        <p14:creationId xmlns:p14="http://schemas.microsoft.com/office/powerpoint/2010/main" val="268556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7" grpId="0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 43">
            <a:extLst>
              <a:ext uri="{FF2B5EF4-FFF2-40B4-BE49-F238E27FC236}">
                <a16:creationId xmlns:a16="http://schemas.microsoft.com/office/drawing/2014/main" id="{753F7A21-8673-468E-9F0F-E6B13C8C5FF0}"/>
              </a:ext>
            </a:extLst>
          </p:cNvPr>
          <p:cNvGrpSpPr/>
          <p:nvPr/>
        </p:nvGrpSpPr>
        <p:grpSpPr>
          <a:xfrm>
            <a:off x="276503" y="1416080"/>
            <a:ext cx="5082830" cy="3695997"/>
            <a:chOff x="276503" y="1416080"/>
            <a:chExt cx="5082830" cy="3695997"/>
          </a:xfrm>
        </p:grpSpPr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9B86CBE1-479F-4A05-83EC-B2A70C8AE25D}"/>
                </a:ext>
              </a:extLst>
            </p:cNvPr>
            <p:cNvGrpSpPr/>
            <p:nvPr/>
          </p:nvGrpSpPr>
          <p:grpSpPr>
            <a:xfrm>
              <a:off x="276503" y="1416080"/>
              <a:ext cx="5082830" cy="3115307"/>
              <a:chOff x="276503" y="1416080"/>
              <a:chExt cx="5082830" cy="3115307"/>
            </a:xfrm>
          </p:grpSpPr>
          <p:pic>
            <p:nvPicPr>
              <p:cNvPr id="60" name="Picture 2" descr="C:\Documents and Settings\thomasjc\Bureau\DESIR\Meetings\2011\Symposium_Fr_Jp\Screen shot 2011-01-03 at 13.29.34.png">
                <a:extLst>
                  <a:ext uri="{FF2B5EF4-FFF2-40B4-BE49-F238E27FC236}">
                    <a16:creationId xmlns:a16="http://schemas.microsoft.com/office/drawing/2014/main" id="{E19A30EC-67BF-47FF-B609-4F8BB48F1A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" t="912" r="1544" b="456"/>
              <a:stretch>
                <a:fillRect/>
              </a:stretch>
            </p:blipFill>
            <p:spPr bwMode="auto">
              <a:xfrm>
                <a:off x="488356" y="1416080"/>
                <a:ext cx="4647033" cy="3115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" name="Ellipse 22">
                <a:extLst>
                  <a:ext uri="{FF2B5EF4-FFF2-40B4-BE49-F238E27FC236}">
                    <a16:creationId xmlns:a16="http://schemas.microsoft.com/office/drawing/2014/main" id="{856814AE-60F1-4124-85B5-894E15CD63BB}"/>
                  </a:ext>
                </a:extLst>
              </p:cNvPr>
              <p:cNvSpPr/>
              <p:nvPr/>
            </p:nvSpPr>
            <p:spPr>
              <a:xfrm rot="19530452">
                <a:off x="841683" y="2762733"/>
                <a:ext cx="2898536" cy="340967"/>
              </a:xfrm>
              <a:prstGeom prst="ellipse">
                <a:avLst/>
              </a:prstGeom>
              <a:noFill/>
              <a:ln w="28575">
                <a:solidFill>
                  <a:srgbClr val="2929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2" name="Ellipse 24">
                <a:extLst>
                  <a:ext uri="{FF2B5EF4-FFF2-40B4-BE49-F238E27FC236}">
                    <a16:creationId xmlns:a16="http://schemas.microsoft.com/office/drawing/2014/main" id="{C8ABF2A8-6DB5-432E-B761-62EA06FC0B20}"/>
                  </a:ext>
                </a:extLst>
              </p:cNvPr>
              <p:cNvSpPr/>
              <p:nvPr/>
            </p:nvSpPr>
            <p:spPr>
              <a:xfrm rot="19875665">
                <a:off x="3490171" y="1624616"/>
                <a:ext cx="1869162" cy="285276"/>
              </a:xfrm>
              <a:prstGeom prst="ellipse">
                <a:avLst/>
              </a:prstGeom>
              <a:noFill/>
              <a:ln w="28575">
                <a:solidFill>
                  <a:srgbClr val="2929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63" name="Ellipse 23">
                <a:extLst>
                  <a:ext uri="{FF2B5EF4-FFF2-40B4-BE49-F238E27FC236}">
                    <a16:creationId xmlns:a16="http://schemas.microsoft.com/office/drawing/2014/main" id="{4C86C36A-BE15-4975-AD1A-239C907C42F5}"/>
                  </a:ext>
                </a:extLst>
              </p:cNvPr>
              <p:cNvSpPr/>
              <p:nvPr/>
            </p:nvSpPr>
            <p:spPr>
              <a:xfrm rot="19863772">
                <a:off x="276503" y="3639032"/>
                <a:ext cx="1872497" cy="629365"/>
              </a:xfrm>
              <a:prstGeom prst="ellipse">
                <a:avLst/>
              </a:prstGeom>
              <a:noFill/>
              <a:ln w="28575">
                <a:solidFill>
                  <a:srgbClr val="261F4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4" name="Ellipse 23">
                <a:extLst>
                  <a:ext uri="{FF2B5EF4-FFF2-40B4-BE49-F238E27FC236}">
                    <a16:creationId xmlns:a16="http://schemas.microsoft.com/office/drawing/2014/main" id="{25715841-5B81-4C61-9C83-41A1A6350226}"/>
                  </a:ext>
                </a:extLst>
              </p:cNvPr>
              <p:cNvSpPr/>
              <p:nvPr/>
            </p:nvSpPr>
            <p:spPr>
              <a:xfrm rot="19336790">
                <a:off x="763123" y="3337035"/>
                <a:ext cx="1515927" cy="261313"/>
              </a:xfrm>
              <a:prstGeom prst="ellipse">
                <a:avLst/>
              </a:prstGeom>
              <a:noFill/>
              <a:ln w="28575">
                <a:solidFill>
                  <a:srgbClr val="261F4D"/>
                </a:solidFill>
                <a:prstDash val="sysDot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9" name="S3-prod">
              <a:extLst>
                <a:ext uri="{FF2B5EF4-FFF2-40B4-BE49-F238E27FC236}">
                  <a16:creationId xmlns:a16="http://schemas.microsoft.com/office/drawing/2014/main" id="{5CE0B161-1D4E-4737-B86B-5B9952964376}"/>
                </a:ext>
              </a:extLst>
            </p:cNvPr>
            <p:cNvGrpSpPr/>
            <p:nvPr/>
          </p:nvGrpSpPr>
          <p:grpSpPr>
            <a:xfrm>
              <a:off x="527804" y="1770093"/>
              <a:ext cx="2145537" cy="749613"/>
              <a:chOff x="527804" y="1770093"/>
              <a:chExt cx="2145537" cy="749613"/>
            </a:xfrm>
          </p:grpSpPr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C32F3195-2C73-44F1-98F7-E604393786D6}"/>
                  </a:ext>
                </a:extLst>
              </p:cNvPr>
              <p:cNvSpPr txBox="1"/>
              <p:nvPr/>
            </p:nvSpPr>
            <p:spPr>
              <a:xfrm>
                <a:off x="717229" y="2150374"/>
                <a:ext cx="1956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rgbClr val="2929FF"/>
                    </a:solidFill>
                  </a:rPr>
                  <a:t>fusion-evaporation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5EF0B57-B789-45FD-A110-0C2ACC79AF03}"/>
                  </a:ext>
                </a:extLst>
              </p:cNvPr>
              <p:cNvSpPr/>
              <p:nvPr/>
            </p:nvSpPr>
            <p:spPr>
              <a:xfrm>
                <a:off x="1272457" y="1770093"/>
                <a:ext cx="55656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3000" b="1" dirty="0">
                    <a:solidFill>
                      <a:srgbClr val="2929FF"/>
                    </a:solidFill>
                  </a:rPr>
                  <a:t>S3</a:t>
                </a:r>
              </a:p>
            </p:txBody>
          </p:sp>
          <p:sp>
            <p:nvSpPr>
              <p:cNvPr id="59" name="Flèche : chevron 58">
                <a:extLst>
                  <a:ext uri="{FF2B5EF4-FFF2-40B4-BE49-F238E27FC236}">
                    <a16:creationId xmlns:a16="http://schemas.microsoft.com/office/drawing/2014/main" id="{901396C6-80FC-4C58-B78D-11933E96BC62}"/>
                  </a:ext>
                </a:extLst>
              </p:cNvPr>
              <p:cNvSpPr/>
              <p:nvPr/>
            </p:nvSpPr>
            <p:spPr>
              <a:xfrm>
                <a:off x="527804" y="2251054"/>
                <a:ext cx="247223" cy="167973"/>
              </a:xfrm>
              <a:prstGeom prst="chevron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1" name="SPIRAL1-prod">
              <a:extLst>
                <a:ext uri="{FF2B5EF4-FFF2-40B4-BE49-F238E27FC236}">
                  <a16:creationId xmlns:a16="http://schemas.microsoft.com/office/drawing/2014/main" id="{9C4024ED-2C0A-4509-87A9-EFD56C5D5C85}"/>
                </a:ext>
              </a:extLst>
            </p:cNvPr>
            <p:cNvGrpSpPr/>
            <p:nvPr/>
          </p:nvGrpSpPr>
          <p:grpSpPr>
            <a:xfrm>
              <a:off x="1608123" y="4081026"/>
              <a:ext cx="2273508" cy="1031051"/>
              <a:chOff x="1608123" y="4081026"/>
              <a:chExt cx="2273508" cy="1031051"/>
            </a:xfrm>
          </p:grpSpPr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7C436F48-6CE8-4657-A1BE-122C0E58CDF4}"/>
                  </a:ext>
                </a:extLst>
              </p:cNvPr>
              <p:cNvSpPr txBox="1"/>
              <p:nvPr/>
            </p:nvSpPr>
            <p:spPr>
              <a:xfrm>
                <a:off x="1608123" y="4081026"/>
                <a:ext cx="2273508" cy="1031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>
                    <a:solidFill>
                      <a:srgbClr val="261F4D"/>
                    </a:solidFill>
                  </a:rPr>
                  <a:t>SPIRAL1</a:t>
                </a:r>
              </a:p>
              <a:p>
                <a:r>
                  <a:rPr lang="en-US" i="1" dirty="0">
                    <a:solidFill>
                      <a:srgbClr val="261F4D"/>
                    </a:solidFill>
                  </a:rPr>
                  <a:t>      fragmentation</a:t>
                </a:r>
              </a:p>
              <a:p>
                <a:r>
                  <a:rPr lang="en-US" i="1" dirty="0">
                    <a:solidFill>
                      <a:srgbClr val="261F4D"/>
                    </a:solidFill>
                  </a:rPr>
                  <a:t>      fusion-evaporation</a:t>
                </a:r>
              </a:p>
            </p:txBody>
          </p:sp>
          <p:sp>
            <p:nvSpPr>
              <p:cNvPr id="55" name="Flèche : chevron 54">
                <a:extLst>
                  <a:ext uri="{FF2B5EF4-FFF2-40B4-BE49-F238E27FC236}">
                    <a16:creationId xmlns:a16="http://schemas.microsoft.com/office/drawing/2014/main" id="{56F9175D-E2DD-461E-9BA2-F6A08CEF3B3A}"/>
                  </a:ext>
                </a:extLst>
              </p:cNvPr>
              <p:cNvSpPr/>
              <p:nvPr/>
            </p:nvSpPr>
            <p:spPr>
              <a:xfrm>
                <a:off x="1695285" y="4578395"/>
                <a:ext cx="247223" cy="167973"/>
              </a:xfrm>
              <a:prstGeom prst="chevron">
                <a:avLst>
                  <a:gd name="adj" fmla="val 50000"/>
                </a:avLst>
              </a:prstGeom>
              <a:solidFill>
                <a:srgbClr val="261F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Flèche : chevron 55">
                <a:extLst>
                  <a:ext uri="{FF2B5EF4-FFF2-40B4-BE49-F238E27FC236}">
                    <a16:creationId xmlns:a16="http://schemas.microsoft.com/office/drawing/2014/main" id="{6762BB9B-CDA3-41CE-838A-418864BC6A9C}"/>
                  </a:ext>
                </a:extLst>
              </p:cNvPr>
              <p:cNvSpPr/>
              <p:nvPr/>
            </p:nvSpPr>
            <p:spPr>
              <a:xfrm>
                <a:off x="1709026" y="4854322"/>
                <a:ext cx="219740" cy="160947"/>
              </a:xfrm>
              <a:prstGeom prst="chevron">
                <a:avLst>
                  <a:gd name="adj" fmla="val 50000"/>
                </a:avLst>
              </a:prstGeom>
              <a:noFill/>
              <a:ln>
                <a:solidFill>
                  <a:srgbClr val="261F4D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AE463739-4714-4337-AD26-5A160E330A12}"/>
              </a:ext>
            </a:extLst>
          </p:cNvPr>
          <p:cNvGrpSpPr/>
          <p:nvPr/>
        </p:nvGrpSpPr>
        <p:grpSpPr>
          <a:xfrm>
            <a:off x="6253422" y="2684906"/>
            <a:ext cx="5880210" cy="3801121"/>
            <a:chOff x="5299231" y="2204224"/>
            <a:chExt cx="6748267" cy="4362255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70C9447A-9874-4037-BDA5-01BF17E26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562" y="2204224"/>
              <a:ext cx="6647936" cy="4362255"/>
            </a:xfrm>
            <a:prstGeom prst="rect">
              <a:avLst/>
            </a:prstGeom>
            <a:ln w="38100">
              <a:noFill/>
            </a:ln>
            <a:effectLst>
              <a:softEdge rad="31750"/>
            </a:effectLst>
          </p:spPr>
        </p:pic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4786FC4E-1174-432A-A34E-333B9E216CF1}"/>
                </a:ext>
              </a:extLst>
            </p:cNvPr>
            <p:cNvSpPr txBox="1"/>
            <p:nvPr/>
          </p:nvSpPr>
          <p:spPr>
            <a:xfrm>
              <a:off x="9124766" y="4878603"/>
              <a:ext cx="1141787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rgbClr val="7ABFD4"/>
                  </a:solidFill>
                </a:defRPr>
              </a:lvl1pPr>
            </a:lstStyle>
            <a:p>
              <a:r>
                <a:rPr lang="en-US" dirty="0">
                  <a:solidFill>
                    <a:schemeClr val="accent2"/>
                  </a:solidFill>
                </a:rPr>
                <a:t>LUMIERE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65DDC432-2FCE-4E33-8A1B-5A8272F42936}"/>
                </a:ext>
              </a:extLst>
            </p:cNvPr>
            <p:cNvSpPr txBox="1"/>
            <p:nvPr/>
          </p:nvSpPr>
          <p:spPr>
            <a:xfrm>
              <a:off x="7811261" y="5155917"/>
              <a:ext cx="1034257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ABFD4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7ABFD4"/>
                  </a:solidFill>
                </a:rPr>
                <a:t>DETRAP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8A6B445C-4D3B-4F74-BC4D-D164BF6B3536}"/>
                </a:ext>
              </a:extLst>
            </p:cNvPr>
            <p:cNvSpPr txBox="1"/>
            <p:nvPr/>
          </p:nvSpPr>
          <p:spPr>
            <a:xfrm>
              <a:off x="10519194" y="4493841"/>
              <a:ext cx="1048492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3"/>
                  </a:solidFill>
                </a:rPr>
                <a:t>BESTIOL</a:t>
              </a:r>
            </a:p>
          </p:txBody>
        </p:sp>
        <p:sp>
          <p:nvSpPr>
            <p:cNvPr id="68" name="Ellipse 24">
              <a:extLst>
                <a:ext uri="{FF2B5EF4-FFF2-40B4-BE49-F238E27FC236}">
                  <a16:creationId xmlns:a16="http://schemas.microsoft.com/office/drawing/2014/main" id="{26DF02FB-773A-4AE6-A540-056B3EEAFA43}"/>
                </a:ext>
              </a:extLst>
            </p:cNvPr>
            <p:cNvSpPr/>
            <p:nvPr/>
          </p:nvSpPr>
          <p:spPr>
            <a:xfrm rot="20867580">
              <a:off x="5299231" y="4614086"/>
              <a:ext cx="699862" cy="659393"/>
            </a:xfrm>
            <a:prstGeom prst="ellipse">
              <a:avLst/>
            </a:prstGeom>
            <a:noFill/>
            <a:ln w="28575">
              <a:solidFill>
                <a:srgbClr val="2929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69" name="Ellipse 23">
              <a:extLst>
                <a:ext uri="{FF2B5EF4-FFF2-40B4-BE49-F238E27FC236}">
                  <a16:creationId xmlns:a16="http://schemas.microsoft.com/office/drawing/2014/main" id="{AEA424C8-D6B5-4B5A-BA7C-501A16C92BA4}"/>
                </a:ext>
              </a:extLst>
            </p:cNvPr>
            <p:cNvSpPr/>
            <p:nvPr/>
          </p:nvSpPr>
          <p:spPr>
            <a:xfrm rot="15416657">
              <a:off x="5676327" y="5463646"/>
              <a:ext cx="1344580" cy="832246"/>
            </a:xfrm>
            <a:prstGeom prst="ellipse">
              <a:avLst/>
            </a:prstGeom>
            <a:noFill/>
            <a:ln w="28575">
              <a:solidFill>
                <a:srgbClr val="261F4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2333FA35-CC39-4274-9824-9D13AE820E1D}"/>
              </a:ext>
            </a:extLst>
          </p:cNvPr>
          <p:cNvSpPr txBox="1"/>
          <p:nvPr/>
        </p:nvSpPr>
        <p:spPr>
          <a:xfrm>
            <a:off x="6843077" y="2007919"/>
            <a:ext cx="237783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300" dirty="0"/>
              <a:t>Contaminated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300" dirty="0"/>
              <a:t>Continuous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300" dirty="0"/>
              <a:t>High-emittance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22B09D46-3166-46F6-84CD-42FE23D759EE}"/>
              </a:ext>
            </a:extLst>
          </p:cNvPr>
          <p:cNvSpPr txBox="1"/>
          <p:nvPr/>
        </p:nvSpPr>
        <p:spPr>
          <a:xfrm>
            <a:off x="6249441" y="969804"/>
            <a:ext cx="459741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Low-energy RIB from SPIRAL1 and S3</a:t>
            </a:r>
          </a:p>
        </p:txBody>
      </p:sp>
      <p:sp>
        <p:nvSpPr>
          <p:cNvPr id="54" name="Triangle isocèle 53">
            <a:extLst>
              <a:ext uri="{FF2B5EF4-FFF2-40B4-BE49-F238E27FC236}">
                <a16:creationId xmlns:a16="http://schemas.microsoft.com/office/drawing/2014/main" id="{9883FC05-1A76-4022-89D2-F4285DA157FA}"/>
              </a:ext>
            </a:extLst>
          </p:cNvPr>
          <p:cNvSpPr/>
          <p:nvPr/>
        </p:nvSpPr>
        <p:spPr>
          <a:xfrm rot="5400000">
            <a:off x="5902248" y="1097166"/>
            <a:ext cx="250008" cy="215524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Ellipse 23">
            <a:extLst>
              <a:ext uri="{FF2B5EF4-FFF2-40B4-BE49-F238E27FC236}">
                <a16:creationId xmlns:a16="http://schemas.microsoft.com/office/drawing/2014/main" id="{FB6613E9-6877-4498-B740-837FF1503F54}"/>
              </a:ext>
            </a:extLst>
          </p:cNvPr>
          <p:cNvSpPr/>
          <p:nvPr/>
        </p:nvSpPr>
        <p:spPr>
          <a:xfrm rot="15416657">
            <a:off x="8092214" y="4431761"/>
            <a:ext cx="611975" cy="750063"/>
          </a:xfrm>
          <a:prstGeom prst="ellipse">
            <a:avLst/>
          </a:prstGeom>
          <a:noFill/>
          <a:ln w="28575">
            <a:solidFill>
              <a:srgbClr val="1EB8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FDB414DB-963A-4675-A71C-DCBD1745B329}"/>
              </a:ext>
            </a:extLst>
          </p:cNvPr>
          <p:cNvSpPr/>
          <p:nvPr/>
        </p:nvSpPr>
        <p:spPr>
          <a:xfrm rot="2497456">
            <a:off x="8982846" y="3077465"/>
            <a:ext cx="528660" cy="1682869"/>
          </a:xfrm>
          <a:prstGeom prst="downArrow">
            <a:avLst>
              <a:gd name="adj1" fmla="val 31492"/>
              <a:gd name="adj2" fmla="val 56719"/>
            </a:avLst>
          </a:prstGeom>
          <a:solidFill>
            <a:srgbClr val="1EB8D0"/>
          </a:solidFill>
          <a:ln w="9525">
            <a:solidFill>
              <a:srgbClr val="111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E555D20-FF36-4C9C-9EA2-514CA7753843}"/>
              </a:ext>
            </a:extLst>
          </p:cNvPr>
          <p:cNvCxnSpPr>
            <a:cxnSpLocks/>
          </p:cNvCxnSpPr>
          <p:nvPr/>
        </p:nvCxnSpPr>
        <p:spPr>
          <a:xfrm>
            <a:off x="7285259" y="2733751"/>
            <a:ext cx="1371061" cy="0"/>
          </a:xfrm>
          <a:prstGeom prst="line">
            <a:avLst/>
          </a:prstGeom>
          <a:ln w="19050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1C90B68B-46F6-4DF0-8B96-D2D10182FD57}"/>
              </a:ext>
            </a:extLst>
          </p:cNvPr>
          <p:cNvCxnSpPr>
            <a:cxnSpLocks/>
          </p:cNvCxnSpPr>
          <p:nvPr/>
        </p:nvCxnSpPr>
        <p:spPr>
          <a:xfrm>
            <a:off x="7285259" y="3099402"/>
            <a:ext cx="1820641" cy="0"/>
          </a:xfrm>
          <a:prstGeom prst="line">
            <a:avLst/>
          </a:prstGeom>
          <a:ln w="19050">
            <a:solidFill>
              <a:srgbClr val="1EB8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39E3DF4-11B5-47BA-AE7F-9A3798E3105F}"/>
              </a:ext>
            </a:extLst>
          </p:cNvPr>
          <p:cNvCxnSpPr>
            <a:cxnSpLocks/>
          </p:cNvCxnSpPr>
          <p:nvPr/>
        </p:nvCxnSpPr>
        <p:spPr>
          <a:xfrm flipH="1">
            <a:off x="7482302" y="4882126"/>
            <a:ext cx="549690" cy="117336"/>
          </a:xfrm>
          <a:prstGeom prst="straightConnector1">
            <a:avLst/>
          </a:prstGeom>
          <a:ln w="76200" cap="flat" cmpd="dbl">
            <a:solidFill>
              <a:schemeClr val="tx1"/>
            </a:solidFill>
            <a:headEnd type="stealth" w="med" len="med"/>
            <a:tailEnd type="none"/>
          </a:ln>
          <a:effectLst>
            <a:glow rad="228600">
              <a:schemeClr val="bg1">
                <a:alpha val="5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2">
            <a:extLst>
              <a:ext uri="{FF2B5EF4-FFF2-40B4-BE49-F238E27FC236}">
                <a16:creationId xmlns:a16="http://schemas.microsoft.com/office/drawing/2014/main" id="{36AD9391-2468-47BF-913D-1F2DB35E9F39}"/>
              </a:ext>
            </a:extLst>
          </p:cNvPr>
          <p:cNvSpPr txBox="1"/>
          <p:nvPr/>
        </p:nvSpPr>
        <p:spPr>
          <a:xfrm>
            <a:off x="101600" y="88815"/>
            <a:ext cx="40468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FF0066"/>
                </a:solidFill>
                <a:latin typeface="Calibri" panose="020F0502020204030204" pitchFamily="34" charset="0"/>
              </a:rPr>
              <a:t>The DESIR facility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8CA3801B-7B39-4F91-A3D4-61A1B5FBE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57" y="323098"/>
            <a:ext cx="1483143" cy="316404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A9F005AD-89E8-49F8-8F36-7C63C9046E50}"/>
              </a:ext>
            </a:extLst>
          </p:cNvPr>
          <p:cNvSpPr txBox="1"/>
          <p:nvPr/>
        </p:nvSpPr>
        <p:spPr>
          <a:xfrm>
            <a:off x="4059500" y="169287"/>
            <a:ext cx="553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61F4D"/>
                </a:solidFill>
              </a:rPr>
              <a:t>@</a:t>
            </a:r>
          </a:p>
        </p:txBody>
      </p:sp>
      <p:sp>
        <p:nvSpPr>
          <p:cNvPr id="70" name="Ellipse 23">
            <a:extLst>
              <a:ext uri="{FF2B5EF4-FFF2-40B4-BE49-F238E27FC236}">
                <a16:creationId xmlns:a16="http://schemas.microsoft.com/office/drawing/2014/main" id="{917E421E-09A3-4B41-A3BF-59AE44F88603}"/>
              </a:ext>
            </a:extLst>
          </p:cNvPr>
          <p:cNvSpPr/>
          <p:nvPr/>
        </p:nvSpPr>
        <p:spPr>
          <a:xfrm rot="15416657">
            <a:off x="6421795" y="4141545"/>
            <a:ext cx="1110335" cy="680047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1" name="Flèche : bas 70">
            <a:extLst>
              <a:ext uri="{FF2B5EF4-FFF2-40B4-BE49-F238E27FC236}">
                <a16:creationId xmlns:a16="http://schemas.microsoft.com/office/drawing/2014/main" id="{5A1691C1-6711-422B-9358-FE01A250AFDC}"/>
              </a:ext>
            </a:extLst>
          </p:cNvPr>
          <p:cNvSpPr/>
          <p:nvPr/>
        </p:nvSpPr>
        <p:spPr>
          <a:xfrm rot="19779218">
            <a:off x="6256187" y="3048445"/>
            <a:ext cx="481501" cy="981631"/>
          </a:xfrm>
          <a:prstGeom prst="downArrow">
            <a:avLst>
              <a:gd name="adj1" fmla="val 31492"/>
              <a:gd name="adj2" fmla="val 60384"/>
            </a:avLst>
          </a:prstGeom>
          <a:solidFill>
            <a:srgbClr val="FF006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3260369D-34AA-4FD8-AE40-1CAA8C58E1ED}"/>
              </a:ext>
            </a:extLst>
          </p:cNvPr>
          <p:cNvSpPr txBox="1"/>
          <p:nvPr/>
        </p:nvSpPr>
        <p:spPr>
          <a:xfrm>
            <a:off x="6249441" y="1561643"/>
            <a:ext cx="223009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Beam is possibly:</a:t>
            </a:r>
          </a:p>
        </p:txBody>
      </p:sp>
      <p:sp>
        <p:nvSpPr>
          <p:cNvPr id="73" name="Triangle isocèle 72">
            <a:extLst>
              <a:ext uri="{FF2B5EF4-FFF2-40B4-BE49-F238E27FC236}">
                <a16:creationId xmlns:a16="http://schemas.microsoft.com/office/drawing/2014/main" id="{AB85A4B7-E1E5-4D1C-BC09-1EF5AD1F4B38}"/>
              </a:ext>
            </a:extLst>
          </p:cNvPr>
          <p:cNvSpPr/>
          <p:nvPr/>
        </p:nvSpPr>
        <p:spPr>
          <a:xfrm rot="5400000">
            <a:off x="5902248" y="1689005"/>
            <a:ext cx="250008" cy="215524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5E9AED1F-1154-434D-94B7-6775CD952A41}"/>
              </a:ext>
            </a:extLst>
          </p:cNvPr>
          <p:cNvSpPr/>
          <p:nvPr/>
        </p:nvSpPr>
        <p:spPr>
          <a:xfrm rot="11631587">
            <a:off x="7308934" y="2055963"/>
            <a:ext cx="1604280" cy="392652"/>
          </a:xfrm>
          <a:custGeom>
            <a:avLst/>
            <a:gdLst>
              <a:gd name="connsiteX0" fmla="*/ 0 w 2753360"/>
              <a:gd name="connsiteY0" fmla="*/ 751840 h 751840"/>
              <a:gd name="connsiteX1" fmla="*/ 284480 w 2753360"/>
              <a:gd name="connsiteY1" fmla="*/ 650240 h 751840"/>
              <a:gd name="connsiteX2" fmla="*/ 985520 w 2753360"/>
              <a:gd name="connsiteY2" fmla="*/ 447040 h 751840"/>
              <a:gd name="connsiteX3" fmla="*/ 1798320 w 2753360"/>
              <a:gd name="connsiteY3" fmla="*/ 274320 h 751840"/>
              <a:gd name="connsiteX4" fmla="*/ 2143760 w 2753360"/>
              <a:gd name="connsiteY4" fmla="*/ 172720 h 751840"/>
              <a:gd name="connsiteX5" fmla="*/ 2316480 w 2753360"/>
              <a:gd name="connsiteY5" fmla="*/ 132080 h 751840"/>
              <a:gd name="connsiteX6" fmla="*/ 2489200 w 2753360"/>
              <a:gd name="connsiteY6" fmla="*/ 71120 h 751840"/>
              <a:gd name="connsiteX7" fmla="*/ 2631440 w 2753360"/>
              <a:gd name="connsiteY7" fmla="*/ 30480 h 751840"/>
              <a:gd name="connsiteX8" fmla="*/ 2753360 w 2753360"/>
              <a:gd name="connsiteY8" fmla="*/ 0 h 75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3360" h="751840">
                <a:moveTo>
                  <a:pt x="0" y="751840"/>
                </a:moveTo>
                <a:cubicBezTo>
                  <a:pt x="94827" y="717973"/>
                  <a:pt x="188618" y="681053"/>
                  <a:pt x="284480" y="650240"/>
                </a:cubicBezTo>
                <a:cubicBezTo>
                  <a:pt x="560257" y="561597"/>
                  <a:pt x="682865" y="517076"/>
                  <a:pt x="985520" y="447040"/>
                </a:cubicBezTo>
                <a:cubicBezTo>
                  <a:pt x="1255372" y="384595"/>
                  <a:pt x="1532592" y="352475"/>
                  <a:pt x="1798320" y="274320"/>
                </a:cubicBezTo>
                <a:lnTo>
                  <a:pt x="2143760" y="172720"/>
                </a:lnTo>
                <a:cubicBezTo>
                  <a:pt x="2200796" y="157063"/>
                  <a:pt x="2259738" y="148769"/>
                  <a:pt x="2316480" y="132080"/>
                </a:cubicBezTo>
                <a:cubicBezTo>
                  <a:pt x="2375053" y="114853"/>
                  <a:pt x="2431094" y="89864"/>
                  <a:pt x="2489200" y="71120"/>
                </a:cubicBezTo>
                <a:cubicBezTo>
                  <a:pt x="2536129" y="55982"/>
                  <a:pt x="2583825" y="43299"/>
                  <a:pt x="2631440" y="30480"/>
                </a:cubicBezTo>
                <a:cubicBezTo>
                  <a:pt x="2671890" y="19590"/>
                  <a:pt x="2753360" y="0"/>
                  <a:pt x="2753360" y="0"/>
                </a:cubicBezTo>
              </a:path>
            </a:pathLst>
          </a:custGeom>
          <a:noFill/>
          <a:ln w="63500" cap="rnd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3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DDF9C77-019B-49B9-A2DF-51218B09C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81" y="869905"/>
            <a:ext cx="3851039" cy="1895090"/>
          </a:xfrm>
          <a:prstGeom prst="rect">
            <a:avLst/>
          </a:prstGeom>
        </p:spPr>
      </p:pic>
      <p:sp>
        <p:nvSpPr>
          <p:cNvPr id="4" name="ZoneTexte 7">
            <a:extLst>
              <a:ext uri="{FF2B5EF4-FFF2-40B4-BE49-F238E27FC236}">
                <a16:creationId xmlns:a16="http://schemas.microsoft.com/office/drawing/2014/main" id="{29758BB5-BD1F-42AC-AABA-1325D8590FAF}"/>
              </a:ext>
            </a:extLst>
          </p:cNvPr>
          <p:cNvSpPr txBox="1"/>
          <p:nvPr/>
        </p:nvSpPr>
        <p:spPr>
          <a:xfrm>
            <a:off x="2708910" y="2764995"/>
            <a:ext cx="677418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i="1" dirty="0">
                <a:solidFill>
                  <a:srgbClr val="1EB8D0"/>
                </a:solidFill>
                <a:latin typeface="Calibri" panose="020F0502020204030204" pitchFamily="34" charset="0"/>
              </a:rPr>
              <a:t>G</a:t>
            </a:r>
            <a:r>
              <a:rPr lang="en-US" sz="3500" b="1" i="1" dirty="0">
                <a:latin typeface="Calibri" panose="020F0502020204030204" pitchFamily="34" charset="0"/>
              </a:rPr>
              <a:t>eneral </a:t>
            </a:r>
            <a:r>
              <a:rPr lang="en-US" sz="3500" b="1" i="1" dirty="0">
                <a:solidFill>
                  <a:srgbClr val="1EB8D0"/>
                </a:solidFill>
                <a:latin typeface="Calibri" panose="020F0502020204030204" pitchFamily="34" charset="0"/>
              </a:rPr>
              <a:t>P</a:t>
            </a:r>
            <a:r>
              <a:rPr lang="en-US" sz="3500" b="1" i="1" dirty="0">
                <a:latin typeface="Calibri" panose="020F0502020204030204" pitchFamily="34" charset="0"/>
              </a:rPr>
              <a:t>urpose </a:t>
            </a:r>
            <a:r>
              <a:rPr lang="en-US" sz="3500" b="1" i="1" dirty="0">
                <a:solidFill>
                  <a:srgbClr val="1EB8D0"/>
                </a:solidFill>
                <a:latin typeface="Calibri" panose="020F0502020204030204" pitchFamily="34" charset="0"/>
              </a:rPr>
              <a:t>I</a:t>
            </a:r>
            <a:r>
              <a:rPr lang="en-US" sz="3500" b="1" i="1" dirty="0">
                <a:latin typeface="Calibri" panose="020F0502020204030204" pitchFamily="34" charset="0"/>
              </a:rPr>
              <a:t>on </a:t>
            </a:r>
            <a:r>
              <a:rPr lang="en-US" sz="3500" b="1" i="1" dirty="0">
                <a:solidFill>
                  <a:srgbClr val="1EB8D0"/>
                </a:solidFill>
                <a:latin typeface="Calibri" panose="020F0502020204030204" pitchFamily="34" charset="0"/>
              </a:rPr>
              <a:t>B</a:t>
            </a:r>
            <a:r>
              <a:rPr lang="en-US" sz="3500" b="1" i="1" dirty="0">
                <a:latin typeface="Calibri" panose="020F0502020204030204" pitchFamily="34" charset="0"/>
              </a:rPr>
              <a:t>uncher</a:t>
            </a:r>
            <a:endParaRPr lang="en-US" sz="3500" i="1" dirty="0">
              <a:latin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0D2157F-BCFA-4C6E-8180-633236771982}"/>
              </a:ext>
            </a:extLst>
          </p:cNvPr>
          <p:cNvSpPr txBox="1"/>
          <p:nvPr/>
        </p:nvSpPr>
        <p:spPr>
          <a:xfrm>
            <a:off x="101600" y="88815"/>
            <a:ext cx="89051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Beam preparation: cooling &amp; bunching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2BABCD8-97B5-40F9-8543-405560992BA6}"/>
              </a:ext>
            </a:extLst>
          </p:cNvPr>
          <p:cNvGrpSpPr/>
          <p:nvPr/>
        </p:nvGrpSpPr>
        <p:grpSpPr>
          <a:xfrm>
            <a:off x="584461" y="3957324"/>
            <a:ext cx="9035381" cy="1973838"/>
            <a:chOff x="584461" y="3957324"/>
            <a:chExt cx="9035381" cy="1973838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B59AD90-BFF3-480B-999F-1E03DFE87215}"/>
                </a:ext>
              </a:extLst>
            </p:cNvPr>
            <p:cNvSpPr txBox="1"/>
            <p:nvPr/>
          </p:nvSpPr>
          <p:spPr>
            <a:xfrm>
              <a:off x="1300898" y="3957324"/>
              <a:ext cx="83189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R</a:t>
              </a:r>
              <a:r>
                <a:rPr lang="en-US" sz="2800" dirty="0"/>
                <a:t>adio</a:t>
              </a:r>
              <a:r>
                <a:rPr lang="en-US" sz="2800" b="1" dirty="0"/>
                <a:t>F</a:t>
              </a:r>
              <a:r>
                <a:rPr lang="en-US" sz="2800" dirty="0"/>
                <a:t>requency </a:t>
              </a:r>
              <a:r>
                <a:rPr lang="en-US" sz="2800" b="1" dirty="0"/>
                <a:t>Q</a:t>
              </a:r>
              <a:r>
                <a:rPr lang="en-US" sz="2800" dirty="0"/>
                <a:t>uadrupole </a:t>
              </a:r>
              <a:r>
                <a:rPr lang="en-US" sz="2800" b="1" dirty="0"/>
                <a:t>Cooler</a:t>
              </a:r>
              <a:r>
                <a:rPr lang="en-US" sz="2800" dirty="0"/>
                <a:t> - </a:t>
              </a:r>
              <a:r>
                <a:rPr lang="en-US" sz="2800" b="1" dirty="0"/>
                <a:t>Buncher </a:t>
              </a:r>
              <a:r>
                <a:rPr lang="en-US" sz="2800" i="1" dirty="0"/>
                <a:t>(RFQCB)</a:t>
              </a:r>
            </a:p>
          </p:txBody>
        </p:sp>
        <p:sp>
          <p:nvSpPr>
            <p:cNvPr id="3" name="Flèche : droite 2">
              <a:extLst>
                <a:ext uri="{FF2B5EF4-FFF2-40B4-BE49-F238E27FC236}">
                  <a16:creationId xmlns:a16="http://schemas.microsoft.com/office/drawing/2014/main" id="{D02EEF58-01AD-4F0A-A3C3-56C458C38465}"/>
                </a:ext>
              </a:extLst>
            </p:cNvPr>
            <p:cNvSpPr/>
            <p:nvPr/>
          </p:nvSpPr>
          <p:spPr>
            <a:xfrm>
              <a:off x="584461" y="4017781"/>
              <a:ext cx="631595" cy="396389"/>
            </a:xfrm>
            <a:prstGeom prst="rightArrow">
              <a:avLst>
                <a:gd name="adj1" fmla="val 50000"/>
                <a:gd name="adj2" fmla="val 80629"/>
              </a:avLst>
            </a:prstGeom>
            <a:solidFill>
              <a:srgbClr val="1EB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riangle isocèle 21">
              <a:extLst>
                <a:ext uri="{FF2B5EF4-FFF2-40B4-BE49-F238E27FC236}">
                  <a16:creationId xmlns:a16="http://schemas.microsoft.com/office/drawing/2014/main" id="{351B86BF-1627-44E9-B7D2-2A1939045B3A}"/>
                </a:ext>
              </a:extLst>
            </p:cNvPr>
            <p:cNvSpPr/>
            <p:nvPr/>
          </p:nvSpPr>
          <p:spPr>
            <a:xfrm rot="5400000">
              <a:off x="2070219" y="4858823"/>
              <a:ext cx="287430" cy="247785"/>
            </a:xfrm>
            <a:prstGeom prst="triangle">
              <a:avLst/>
            </a:prstGeom>
            <a:solidFill>
              <a:srgbClr val="1EB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EC4AD6F-0DE1-42E9-978F-0F519F68B953}"/>
                </a:ext>
              </a:extLst>
            </p:cNvPr>
            <p:cNvSpPr txBox="1"/>
            <p:nvPr/>
          </p:nvSpPr>
          <p:spPr>
            <a:xfrm>
              <a:off x="2496754" y="4759577"/>
              <a:ext cx="309559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dirty="0"/>
                <a:t>Reduce beam emittance</a:t>
              </a:r>
            </a:p>
          </p:txBody>
        </p:sp>
        <p:sp>
          <p:nvSpPr>
            <p:cNvPr id="24" name="Triangle isocèle 23">
              <a:extLst>
                <a:ext uri="{FF2B5EF4-FFF2-40B4-BE49-F238E27FC236}">
                  <a16:creationId xmlns:a16="http://schemas.microsoft.com/office/drawing/2014/main" id="{F13BDF40-F629-44E2-8C91-8F8D7F1AB8B5}"/>
                </a:ext>
              </a:extLst>
            </p:cNvPr>
            <p:cNvSpPr/>
            <p:nvPr/>
          </p:nvSpPr>
          <p:spPr>
            <a:xfrm rot="5400000">
              <a:off x="2070219" y="5584132"/>
              <a:ext cx="287430" cy="247785"/>
            </a:xfrm>
            <a:prstGeom prst="triangle">
              <a:avLst/>
            </a:prstGeom>
            <a:solidFill>
              <a:srgbClr val="1EB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B0CB999-FBCD-41EC-A0DB-AE98A46EA628}"/>
                </a:ext>
              </a:extLst>
            </p:cNvPr>
            <p:cNvSpPr txBox="1"/>
            <p:nvPr/>
          </p:nvSpPr>
          <p:spPr>
            <a:xfrm>
              <a:off x="2496754" y="5484886"/>
              <a:ext cx="2153154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dirty="0"/>
                <a:t>Bunch the beam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025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LASAGN">
            <a:extLst>
              <a:ext uri="{FF2B5EF4-FFF2-40B4-BE49-F238E27FC236}">
                <a16:creationId xmlns:a16="http://schemas.microsoft.com/office/drawing/2014/main" id="{56A8BBE3-C49D-4F26-8FC3-0733838F69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47" y="1031065"/>
            <a:ext cx="2387845" cy="1241538"/>
          </a:xfrm>
          <a:prstGeom prst="rect">
            <a:avLst/>
          </a:prstGeom>
        </p:spPr>
      </p:pic>
      <p:grpSp>
        <p:nvGrpSpPr>
          <p:cNvPr id="40" name="BeamLines DESIR">
            <a:extLst>
              <a:ext uri="{FF2B5EF4-FFF2-40B4-BE49-F238E27FC236}">
                <a16:creationId xmlns:a16="http://schemas.microsoft.com/office/drawing/2014/main" id="{8BBE53FD-D82D-420B-B0DC-042AADDC58DC}"/>
              </a:ext>
            </a:extLst>
          </p:cNvPr>
          <p:cNvGrpSpPr/>
          <p:nvPr/>
        </p:nvGrpSpPr>
        <p:grpSpPr>
          <a:xfrm>
            <a:off x="1505301" y="2317633"/>
            <a:ext cx="9181398" cy="4194934"/>
            <a:chOff x="840773" y="1125014"/>
            <a:chExt cx="10450567" cy="4774811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68073D97-699D-42BF-8B41-61D1C92CA78E}"/>
                </a:ext>
              </a:extLst>
            </p:cNvPr>
            <p:cNvGrpSpPr/>
            <p:nvPr/>
          </p:nvGrpSpPr>
          <p:grpSpPr>
            <a:xfrm>
              <a:off x="840773" y="1125014"/>
              <a:ext cx="10450567" cy="4234275"/>
              <a:chOff x="0" y="635376"/>
              <a:chExt cx="12100703" cy="5254323"/>
            </a:xfrm>
          </p:grpSpPr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59457391-5121-4D79-9F49-FAC906916F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90"/>
              <a:stretch/>
            </p:blipFill>
            <p:spPr>
              <a:xfrm>
                <a:off x="0" y="635376"/>
                <a:ext cx="11376897" cy="5254323"/>
              </a:xfrm>
              <a:prstGeom prst="rect">
                <a:avLst/>
              </a:prstGeom>
            </p:spPr>
          </p:pic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6B44BF53-F0D8-4547-8F30-0854EC05F638}"/>
                  </a:ext>
                </a:extLst>
              </p:cNvPr>
              <p:cNvGrpSpPr/>
              <p:nvPr/>
            </p:nvGrpSpPr>
            <p:grpSpPr>
              <a:xfrm>
                <a:off x="7709037" y="2350881"/>
                <a:ext cx="3973540" cy="1774024"/>
                <a:chOff x="7731557" y="2408174"/>
                <a:chExt cx="4096431" cy="1828894"/>
              </a:xfrm>
            </p:grpSpPr>
            <p:pic>
              <p:nvPicPr>
                <p:cNvPr id="38" name="Image 37">
                  <a:extLst>
                    <a:ext uri="{FF2B5EF4-FFF2-40B4-BE49-F238E27FC236}">
                      <a16:creationId xmlns:a16="http://schemas.microsoft.com/office/drawing/2014/main" id="{9F6FBA74-ACD1-4C85-A309-8F158F56DD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458" b="-1"/>
                <a:stretch/>
              </p:blipFill>
              <p:spPr>
                <a:xfrm>
                  <a:off x="7731557" y="3715638"/>
                  <a:ext cx="476274" cy="219021"/>
                </a:xfrm>
                <a:prstGeom prst="rect">
                  <a:avLst/>
                </a:prstGeom>
              </p:spPr>
            </p:pic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47641507-605D-4F1C-94BE-0B96EB9DA5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76550" y="2408174"/>
                  <a:ext cx="3651438" cy="1828894"/>
                </a:xfrm>
                <a:prstGeom prst="rect">
                  <a:avLst/>
                </a:prstGeom>
              </p:spPr>
            </p:pic>
          </p:grpSp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68EF4FD5-3650-43A9-8727-49C273C02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7200000">
                <a:off x="10048354" y="3882204"/>
                <a:ext cx="1079345" cy="1257120"/>
              </a:xfrm>
              <a:prstGeom prst="rect">
                <a:avLst/>
              </a:prstGeom>
            </p:spPr>
          </p:pic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528016E7-C7F8-4278-A311-C161C3455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98666" y="3496635"/>
                <a:ext cx="502037" cy="432791"/>
              </a:xfrm>
              <a:prstGeom prst="rect">
                <a:avLst/>
              </a:prstGeom>
            </p:spPr>
          </p:pic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E68E812D-F986-4A6A-AEE4-5C566CAA9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58733" y="3831575"/>
                <a:ext cx="877597" cy="1269592"/>
              </a:xfrm>
              <a:prstGeom prst="rect">
                <a:avLst/>
              </a:prstGeom>
            </p:spPr>
          </p:pic>
        </p:grp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D61CE73-6C4B-4593-8B32-3ADA24D22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1776" y="4286810"/>
              <a:ext cx="433576" cy="348771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831519B-D6A3-4D73-AADA-67F1D8F87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480000">
              <a:off x="6187460" y="4549455"/>
              <a:ext cx="404574" cy="37377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4067841-E85C-4CB6-9E5F-ABBDCBD06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480000">
              <a:off x="10120463" y="4540523"/>
              <a:ext cx="404574" cy="373773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3709B36D-FFB7-472E-BCF9-F3E4BA83F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9000000">
              <a:off x="8286873" y="3552120"/>
              <a:ext cx="399738" cy="2347705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2C4824E-7C87-463A-94EC-105364E04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000000">
              <a:off x="9193165" y="2296038"/>
              <a:ext cx="404574" cy="373773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8621931-C367-44E3-83C3-D140BADA1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480000">
              <a:off x="7108784" y="4549455"/>
              <a:ext cx="404574" cy="373773"/>
            </a:xfrm>
            <a:prstGeom prst="rect">
              <a:avLst/>
            </a:prstGeom>
          </p:spPr>
        </p:pic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64DBB166-A603-4F64-8FF3-BCDE0D414279}"/>
              </a:ext>
            </a:extLst>
          </p:cNvPr>
          <p:cNvSpPr txBox="1"/>
          <p:nvPr/>
        </p:nvSpPr>
        <p:spPr>
          <a:xfrm>
            <a:off x="101600" y="88815"/>
            <a:ext cx="70628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solidFill>
                  <a:srgbClr val="1EB8D0"/>
                </a:solidFill>
                <a:latin typeface="Calibri" panose="020F0502020204030204" pitchFamily="34" charset="0"/>
              </a:rPr>
              <a:t>Bunching Radioactive Ions To…</a:t>
            </a:r>
          </a:p>
        </p:txBody>
      </p:sp>
      <p:pic>
        <p:nvPicPr>
          <p:cNvPr id="42" name="GPIB LOGO">
            <a:extLst>
              <a:ext uri="{FF2B5EF4-FFF2-40B4-BE49-F238E27FC236}">
                <a16:creationId xmlns:a16="http://schemas.microsoft.com/office/drawing/2014/main" id="{E5E24659-5B59-493B-ABEC-B7C0E3D287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745" y="1097810"/>
            <a:ext cx="2198953" cy="1082101"/>
          </a:xfrm>
          <a:prstGeom prst="rect">
            <a:avLst/>
          </a:prstGeom>
        </p:spPr>
      </p:pic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9C557D0C-63A8-4C18-930B-A17B3E8878CF}"/>
              </a:ext>
            </a:extLst>
          </p:cNvPr>
          <p:cNvSpPr/>
          <p:nvPr/>
        </p:nvSpPr>
        <p:spPr>
          <a:xfrm>
            <a:off x="5448528" y="1394595"/>
            <a:ext cx="1294945" cy="498516"/>
          </a:xfrm>
          <a:prstGeom prst="rightArrow">
            <a:avLst>
              <a:gd name="adj1" fmla="val 38684"/>
              <a:gd name="adj2" fmla="val 77981"/>
            </a:avLst>
          </a:prstGeom>
          <a:solidFill>
            <a:srgbClr val="111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D442658-C270-42F1-926C-9E6D4C2253A1}"/>
              </a:ext>
            </a:extLst>
          </p:cNvPr>
          <p:cNvSpPr txBox="1"/>
          <p:nvPr/>
        </p:nvSpPr>
        <p:spPr>
          <a:xfrm>
            <a:off x="1398249" y="3795830"/>
            <a:ext cx="772969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300" b="1" dirty="0">
                <a:solidFill>
                  <a:srgbClr val="1EB8D0"/>
                </a:solidFill>
              </a:rPr>
              <a:t>GPIB</a:t>
            </a:r>
          </a:p>
        </p:txBody>
      </p:sp>
      <p:pic>
        <p:nvPicPr>
          <p:cNvPr id="50" name="MORA">
            <a:extLst>
              <a:ext uri="{FF2B5EF4-FFF2-40B4-BE49-F238E27FC236}">
                <a16:creationId xmlns:a16="http://schemas.microsoft.com/office/drawing/2014/main" id="{5A78B087-ABD7-45B4-9C91-E32D221CBA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22" y="1021060"/>
            <a:ext cx="1817167" cy="1297160"/>
          </a:xfrm>
          <a:prstGeom prst="rect">
            <a:avLst/>
          </a:prstGeom>
        </p:spPr>
      </p:pic>
      <p:sp>
        <p:nvSpPr>
          <p:cNvPr id="51" name="PO-ToF-E">
            <a:extLst>
              <a:ext uri="{FF2B5EF4-FFF2-40B4-BE49-F238E27FC236}">
                <a16:creationId xmlns:a16="http://schemas.microsoft.com/office/drawing/2014/main" id="{696E44DB-7285-4D2E-B459-A3BBC3189ABD}"/>
              </a:ext>
            </a:extLst>
          </p:cNvPr>
          <p:cNvSpPr txBox="1"/>
          <p:nvPr/>
        </p:nvSpPr>
        <p:spPr>
          <a:xfrm>
            <a:off x="7004262" y="1405859"/>
            <a:ext cx="2044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8800C8"/>
                </a:solidFill>
                <a:latin typeface="Arial Black" panose="020B0A04020102020204" pitchFamily="34" charset="0"/>
              </a:rPr>
              <a:t>MR-ToF-MS</a:t>
            </a:r>
          </a:p>
        </p:txBody>
      </p:sp>
      <p:pic>
        <p:nvPicPr>
          <p:cNvPr id="55" name="MLLTRAP">
            <a:extLst>
              <a:ext uri="{FF2B5EF4-FFF2-40B4-BE49-F238E27FC236}">
                <a16:creationId xmlns:a16="http://schemas.microsoft.com/office/drawing/2014/main" id="{742C685E-A156-4E01-A9B8-964C21D3D3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9595" y="1362865"/>
            <a:ext cx="1885950" cy="561975"/>
          </a:xfrm>
          <a:prstGeom prst="rect">
            <a:avLst/>
          </a:prstGeom>
        </p:spPr>
      </p:pic>
      <p:sp>
        <p:nvSpPr>
          <p:cNvPr id="56" name="NA2STARS">
            <a:extLst>
              <a:ext uri="{FF2B5EF4-FFF2-40B4-BE49-F238E27FC236}">
                <a16:creationId xmlns:a16="http://schemas.microsoft.com/office/drawing/2014/main" id="{00869E5C-A92F-4A9D-8184-4DB18FA7E31E}"/>
              </a:ext>
            </a:extLst>
          </p:cNvPr>
          <p:cNvSpPr/>
          <p:nvPr/>
        </p:nvSpPr>
        <p:spPr>
          <a:xfrm>
            <a:off x="7020334" y="1399753"/>
            <a:ext cx="2051011" cy="461665"/>
          </a:xfrm>
          <a:prstGeom prst="rect">
            <a:avLst/>
          </a:prstGeom>
          <a:ln w="127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Bell MT" panose="02020503060305020303" pitchFamily="18" charset="0"/>
              </a:rPr>
              <a:t>(NA)</a:t>
            </a:r>
            <a:r>
              <a:rPr lang="en-US" sz="2400" b="1" baseline="30000" dirty="0">
                <a:solidFill>
                  <a:srgbClr val="0000FF"/>
                </a:solidFill>
                <a:latin typeface="Bell MT" panose="02020503060305020303" pitchFamily="18" charset="0"/>
              </a:rPr>
              <a:t>2</a:t>
            </a:r>
            <a:r>
              <a:rPr lang="en-US" sz="2400" b="1" dirty="0">
                <a:solidFill>
                  <a:srgbClr val="0000FF"/>
                </a:solidFill>
                <a:latin typeface="Bell MT" panose="02020503060305020303" pitchFamily="18" charset="0"/>
              </a:rPr>
              <a:t>STARS </a:t>
            </a:r>
          </a:p>
        </p:txBody>
      </p:sp>
      <p:pic>
        <p:nvPicPr>
          <p:cNvPr id="57" name="HINA">
            <a:extLst>
              <a:ext uri="{FF2B5EF4-FFF2-40B4-BE49-F238E27FC236}">
                <a16:creationId xmlns:a16="http://schemas.microsoft.com/office/drawing/2014/main" id="{779F28F1-0A69-4BA9-99C0-0BE2C49813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930" y="947947"/>
            <a:ext cx="1115158" cy="1381826"/>
          </a:xfrm>
          <a:prstGeom prst="rect">
            <a:avLst/>
          </a:prstGeom>
        </p:spPr>
      </p:pic>
      <p:cxnSp>
        <p:nvCxnSpPr>
          <p:cNvPr id="59" name="trajPIPERADE">
            <a:extLst>
              <a:ext uri="{FF2B5EF4-FFF2-40B4-BE49-F238E27FC236}">
                <a16:creationId xmlns:a16="http://schemas.microsoft.com/office/drawing/2014/main" id="{E5A43145-2CD5-4FC6-AF29-3D7557B04BDF}"/>
              </a:ext>
            </a:extLst>
          </p:cNvPr>
          <p:cNvCxnSpPr>
            <a:stCxn id="45" idx="4"/>
          </p:cNvCxnSpPr>
          <p:nvPr/>
        </p:nvCxnSpPr>
        <p:spPr>
          <a:xfrm>
            <a:off x="2060687" y="4500348"/>
            <a:ext cx="987313" cy="752312"/>
          </a:xfrm>
          <a:prstGeom prst="bentConnector3">
            <a:avLst/>
          </a:prstGeom>
          <a:noFill/>
          <a:ln w="57150">
            <a:solidFill>
              <a:srgbClr val="1EB8D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7" name="TrajPOToFE">
            <a:extLst>
              <a:ext uri="{FF2B5EF4-FFF2-40B4-BE49-F238E27FC236}">
                <a16:creationId xmlns:a16="http://schemas.microsoft.com/office/drawing/2014/main" id="{02D51BE8-1D73-4C61-A36F-C6516189AFCE}"/>
              </a:ext>
            </a:extLst>
          </p:cNvPr>
          <p:cNvSpPr/>
          <p:nvPr/>
        </p:nvSpPr>
        <p:spPr>
          <a:xfrm>
            <a:off x="2072640" y="4495800"/>
            <a:ext cx="492760" cy="767080"/>
          </a:xfrm>
          <a:custGeom>
            <a:avLst/>
            <a:gdLst>
              <a:gd name="connsiteX0" fmla="*/ 0 w 492760"/>
              <a:gd name="connsiteY0" fmla="*/ 0 h 767080"/>
              <a:gd name="connsiteX1" fmla="*/ 0 w 492760"/>
              <a:gd name="connsiteY1" fmla="*/ 0 h 767080"/>
              <a:gd name="connsiteX2" fmla="*/ 71120 w 492760"/>
              <a:gd name="connsiteY2" fmla="*/ 5080 h 767080"/>
              <a:gd name="connsiteX3" fmla="*/ 492760 w 492760"/>
              <a:gd name="connsiteY3" fmla="*/ 0 h 767080"/>
              <a:gd name="connsiteX4" fmla="*/ 487680 w 492760"/>
              <a:gd name="connsiteY4" fmla="*/ 767080 h 767080"/>
              <a:gd name="connsiteX5" fmla="*/ 101600 w 492760"/>
              <a:gd name="connsiteY5" fmla="*/ 762000 h 767080"/>
              <a:gd name="connsiteX6" fmla="*/ 101600 w 492760"/>
              <a:gd name="connsiteY6" fmla="*/ 762000 h 76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760" h="767080">
                <a:moveTo>
                  <a:pt x="0" y="0"/>
                </a:moveTo>
                <a:lnTo>
                  <a:pt x="0" y="0"/>
                </a:lnTo>
                <a:lnTo>
                  <a:pt x="71120" y="5080"/>
                </a:lnTo>
                <a:lnTo>
                  <a:pt x="492760" y="0"/>
                </a:lnTo>
                <a:cubicBezTo>
                  <a:pt x="491067" y="255693"/>
                  <a:pt x="489373" y="511387"/>
                  <a:pt x="487680" y="767080"/>
                </a:cubicBezTo>
                <a:lnTo>
                  <a:pt x="101600" y="762000"/>
                </a:lnTo>
                <a:lnTo>
                  <a:pt x="101600" y="762000"/>
                </a:lnTo>
              </a:path>
            </a:pathLst>
          </a:custGeom>
          <a:noFill/>
          <a:ln w="57150">
            <a:solidFill>
              <a:srgbClr val="1EB8D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trajLASAGN">
            <a:extLst>
              <a:ext uri="{FF2B5EF4-FFF2-40B4-BE49-F238E27FC236}">
                <a16:creationId xmlns:a16="http://schemas.microsoft.com/office/drawing/2014/main" id="{FA6F2913-2BA4-4BCB-9DC3-7D9172BC2047}"/>
              </a:ext>
            </a:extLst>
          </p:cNvPr>
          <p:cNvSpPr/>
          <p:nvPr/>
        </p:nvSpPr>
        <p:spPr>
          <a:xfrm>
            <a:off x="2072640" y="3698240"/>
            <a:ext cx="3799840" cy="782320"/>
          </a:xfrm>
          <a:custGeom>
            <a:avLst/>
            <a:gdLst>
              <a:gd name="connsiteX0" fmla="*/ 0 w 3799840"/>
              <a:gd name="connsiteY0" fmla="*/ 782320 h 782320"/>
              <a:gd name="connsiteX1" fmla="*/ 2936240 w 3799840"/>
              <a:gd name="connsiteY1" fmla="*/ 782320 h 782320"/>
              <a:gd name="connsiteX2" fmla="*/ 3423920 w 3799840"/>
              <a:gd name="connsiteY2" fmla="*/ 0 h 782320"/>
              <a:gd name="connsiteX3" fmla="*/ 3799840 w 3799840"/>
              <a:gd name="connsiteY3" fmla="*/ 20320 h 78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9840" h="782320">
                <a:moveTo>
                  <a:pt x="0" y="782320"/>
                </a:moveTo>
                <a:lnTo>
                  <a:pt x="2936240" y="782320"/>
                </a:lnTo>
                <a:lnTo>
                  <a:pt x="3423920" y="0"/>
                </a:lnTo>
                <a:lnTo>
                  <a:pt x="3799840" y="20320"/>
                </a:lnTo>
              </a:path>
            </a:pathLst>
          </a:custGeom>
          <a:noFill/>
          <a:ln w="57150">
            <a:solidFill>
              <a:srgbClr val="1EB8D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trajMLLTRAP">
            <a:extLst>
              <a:ext uri="{FF2B5EF4-FFF2-40B4-BE49-F238E27FC236}">
                <a16:creationId xmlns:a16="http://schemas.microsoft.com/office/drawing/2014/main" id="{C15EE529-BBCE-4B0D-A2FA-1FD0893EBDE8}"/>
              </a:ext>
            </a:extLst>
          </p:cNvPr>
          <p:cNvSpPr/>
          <p:nvPr/>
        </p:nvSpPr>
        <p:spPr>
          <a:xfrm>
            <a:off x="2095018" y="4478097"/>
            <a:ext cx="6433286" cy="1493134"/>
          </a:xfrm>
          <a:custGeom>
            <a:avLst/>
            <a:gdLst>
              <a:gd name="connsiteX0" fmla="*/ 0 w 6389225"/>
              <a:gd name="connsiteY0" fmla="*/ 0 h 1493134"/>
              <a:gd name="connsiteX1" fmla="*/ 5544273 w 6389225"/>
              <a:gd name="connsiteY1" fmla="*/ 46299 h 1493134"/>
              <a:gd name="connsiteX2" fmla="*/ 6389225 w 6389225"/>
              <a:gd name="connsiteY2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89225" h="1493134">
                <a:moveTo>
                  <a:pt x="0" y="0"/>
                </a:moveTo>
                <a:lnTo>
                  <a:pt x="5544273" y="46299"/>
                </a:lnTo>
                <a:lnTo>
                  <a:pt x="6389225" y="1493134"/>
                </a:lnTo>
              </a:path>
            </a:pathLst>
          </a:custGeom>
          <a:noFill/>
          <a:ln w="57150">
            <a:solidFill>
              <a:srgbClr val="1EB8D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trajNA2STARS">
            <a:extLst>
              <a:ext uri="{FF2B5EF4-FFF2-40B4-BE49-F238E27FC236}">
                <a16:creationId xmlns:a16="http://schemas.microsoft.com/office/drawing/2014/main" id="{D403FE66-CBFF-49C1-B7A9-4A5B8406DBC4}"/>
              </a:ext>
            </a:extLst>
          </p:cNvPr>
          <p:cNvSpPr/>
          <p:nvPr/>
        </p:nvSpPr>
        <p:spPr>
          <a:xfrm>
            <a:off x="2071868" y="4490977"/>
            <a:ext cx="4259484" cy="949124"/>
          </a:xfrm>
          <a:custGeom>
            <a:avLst/>
            <a:gdLst>
              <a:gd name="connsiteX0" fmla="*/ 0 w 4259484"/>
              <a:gd name="connsiteY0" fmla="*/ 0 h 949124"/>
              <a:gd name="connsiteX1" fmla="*/ 3680750 w 4259484"/>
              <a:gd name="connsiteY1" fmla="*/ 0 h 949124"/>
              <a:gd name="connsiteX2" fmla="*/ 4259484 w 4259484"/>
              <a:gd name="connsiteY2" fmla="*/ 949124 h 94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9484" h="949124">
                <a:moveTo>
                  <a:pt x="0" y="0"/>
                </a:moveTo>
                <a:lnTo>
                  <a:pt x="3680750" y="0"/>
                </a:lnTo>
                <a:lnTo>
                  <a:pt x="4259484" y="949124"/>
                </a:lnTo>
              </a:path>
            </a:pathLst>
          </a:custGeom>
          <a:noFill/>
          <a:ln w="57150">
            <a:solidFill>
              <a:srgbClr val="1EB8D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trajHINA">
            <a:extLst>
              <a:ext uri="{FF2B5EF4-FFF2-40B4-BE49-F238E27FC236}">
                <a16:creationId xmlns:a16="http://schemas.microsoft.com/office/drawing/2014/main" id="{D88B438D-3964-42D9-8132-3591337470B0}"/>
              </a:ext>
            </a:extLst>
          </p:cNvPr>
          <p:cNvSpPr/>
          <p:nvPr/>
        </p:nvSpPr>
        <p:spPr>
          <a:xfrm>
            <a:off x="2083443" y="3923818"/>
            <a:ext cx="497711" cy="567159"/>
          </a:xfrm>
          <a:custGeom>
            <a:avLst/>
            <a:gdLst>
              <a:gd name="connsiteX0" fmla="*/ 0 w 497711"/>
              <a:gd name="connsiteY0" fmla="*/ 567159 h 567159"/>
              <a:gd name="connsiteX1" fmla="*/ 497711 w 497711"/>
              <a:gd name="connsiteY1" fmla="*/ 567159 h 567159"/>
              <a:gd name="connsiteX2" fmla="*/ 497711 w 497711"/>
              <a:gd name="connsiteY2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711" h="567159">
                <a:moveTo>
                  <a:pt x="0" y="567159"/>
                </a:moveTo>
                <a:lnTo>
                  <a:pt x="497711" y="567159"/>
                </a:lnTo>
                <a:lnTo>
                  <a:pt x="497711" y="0"/>
                </a:lnTo>
              </a:path>
            </a:pathLst>
          </a:custGeom>
          <a:noFill/>
          <a:ln w="57150">
            <a:solidFill>
              <a:srgbClr val="1EB8D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PERADE">
            <a:extLst>
              <a:ext uri="{FF2B5EF4-FFF2-40B4-BE49-F238E27FC236}">
                <a16:creationId xmlns:a16="http://schemas.microsoft.com/office/drawing/2014/main" id="{9AD10D1D-E384-493B-BC98-C33FE2D36C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473" y="1100753"/>
            <a:ext cx="2604735" cy="1249268"/>
          </a:xfrm>
          <a:prstGeom prst="rect">
            <a:avLst/>
          </a:prstGeom>
        </p:spPr>
      </p:pic>
      <p:pic>
        <p:nvPicPr>
          <p:cNvPr id="44" name="DESIR">
            <a:extLst>
              <a:ext uri="{FF2B5EF4-FFF2-40B4-BE49-F238E27FC236}">
                <a16:creationId xmlns:a16="http://schemas.microsoft.com/office/drawing/2014/main" id="{B02B4358-737D-4981-99DB-B326B0D8C15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3"/>
          <a:stretch/>
        </p:blipFill>
        <p:spPr>
          <a:xfrm>
            <a:off x="6890547" y="1145736"/>
            <a:ext cx="2324046" cy="9862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A42CDD7-7D5F-4C9B-B5EB-9A9440F7AD4E}"/>
              </a:ext>
            </a:extLst>
          </p:cNvPr>
          <p:cNvSpPr txBox="1"/>
          <p:nvPr/>
        </p:nvSpPr>
        <p:spPr>
          <a:xfrm>
            <a:off x="0" y="6203930"/>
            <a:ext cx="5041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111C22"/>
                </a:solidFill>
              </a:rPr>
              <a:t>* Non-exhaustive list. The exact location of each setup may change</a:t>
            </a:r>
          </a:p>
        </p:txBody>
      </p:sp>
      <p:sp>
        <p:nvSpPr>
          <p:cNvPr id="7" name="TrajMORA">
            <a:extLst>
              <a:ext uri="{FF2B5EF4-FFF2-40B4-BE49-F238E27FC236}">
                <a16:creationId xmlns:a16="http://schemas.microsoft.com/office/drawing/2014/main" id="{60D51BD0-EEE0-4BEC-8DDF-9A0973D0E8F2}"/>
              </a:ext>
            </a:extLst>
          </p:cNvPr>
          <p:cNvSpPr/>
          <p:nvPr/>
        </p:nvSpPr>
        <p:spPr>
          <a:xfrm>
            <a:off x="2077929" y="3431161"/>
            <a:ext cx="1987296" cy="1054608"/>
          </a:xfrm>
          <a:custGeom>
            <a:avLst/>
            <a:gdLst>
              <a:gd name="connsiteX0" fmla="*/ 0 w 1987296"/>
              <a:gd name="connsiteY0" fmla="*/ 1054608 h 1054608"/>
              <a:gd name="connsiteX1" fmla="*/ 1328928 w 1987296"/>
              <a:gd name="connsiteY1" fmla="*/ 1042416 h 1054608"/>
              <a:gd name="connsiteX2" fmla="*/ 1987296 w 1987296"/>
              <a:gd name="connsiteY2" fmla="*/ 0 h 105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7296" h="1054608">
                <a:moveTo>
                  <a:pt x="0" y="1054608"/>
                </a:moveTo>
                <a:lnTo>
                  <a:pt x="1328928" y="1042416"/>
                </a:lnTo>
                <a:lnTo>
                  <a:pt x="1987296" y="0"/>
                </a:lnTo>
              </a:path>
            </a:pathLst>
          </a:custGeom>
          <a:noFill/>
          <a:ln w="57150">
            <a:solidFill>
              <a:srgbClr val="1EB8D0"/>
            </a:solidFill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lipse 23">
            <a:extLst>
              <a:ext uri="{FF2B5EF4-FFF2-40B4-BE49-F238E27FC236}">
                <a16:creationId xmlns:a16="http://schemas.microsoft.com/office/drawing/2014/main" id="{9E7FE4CA-9252-4B98-9984-E0D658F1B300}"/>
              </a:ext>
            </a:extLst>
          </p:cNvPr>
          <p:cNvSpPr/>
          <p:nvPr/>
        </p:nvSpPr>
        <p:spPr>
          <a:xfrm rot="16200000">
            <a:off x="1572158" y="4224395"/>
            <a:ext cx="425152" cy="551906"/>
          </a:xfrm>
          <a:prstGeom prst="ellipse">
            <a:avLst/>
          </a:prstGeom>
          <a:noFill/>
          <a:ln w="28575">
            <a:solidFill>
              <a:srgbClr val="1EB8D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4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2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6" grpId="0" animBg="1"/>
      <p:bldP spid="56" grpId="1" animBg="1"/>
      <p:bldP spid="127" grpId="0" animBg="1"/>
      <p:bldP spid="127" grpId="1" animBg="1"/>
      <p:bldP spid="128" grpId="0" animBg="1"/>
      <p:bldP spid="128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11566</TotalTime>
  <Words>1508</Words>
  <Application>Microsoft Office PowerPoint</Application>
  <PresentationFormat>Widescreen</PresentationFormat>
  <Paragraphs>428</Paragraphs>
  <Slides>42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 Black</vt:lpstr>
      <vt:lpstr>Wingdings</vt:lpstr>
      <vt:lpstr>Bell MT</vt:lpstr>
      <vt:lpstr>Calibri</vt:lpstr>
      <vt:lpstr>Symbol</vt:lpstr>
      <vt:lpstr>Arial</vt:lpstr>
      <vt:lpstr>CMU Serif</vt:lpstr>
      <vt:lpstr>Broadway</vt:lpstr>
      <vt:lpstr>Cambria Math</vt:lpstr>
      <vt:lpstr>Roboto</vt:lpstr>
      <vt:lpstr>Calibri Light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R-Mg-X</dc:creator>
  <cp:lastModifiedBy>Corentin Roumegou</cp:lastModifiedBy>
  <cp:revision>588</cp:revision>
  <dcterms:created xsi:type="dcterms:W3CDTF">2020-07-29T15:07:35Z</dcterms:created>
  <dcterms:modified xsi:type="dcterms:W3CDTF">2025-10-18T00:15:54Z</dcterms:modified>
</cp:coreProperties>
</file>