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904" r:id="rId1"/>
  </p:sldMasterIdLst>
  <p:notesMasterIdLst>
    <p:notesMasterId r:id="rId23"/>
  </p:notesMasterIdLst>
  <p:handoutMasterIdLst>
    <p:handoutMasterId r:id="rId24"/>
  </p:handoutMasterIdLst>
  <p:sldIdLst>
    <p:sldId id="256" r:id="rId2"/>
    <p:sldId id="359" r:id="rId3"/>
    <p:sldId id="424" r:id="rId4"/>
    <p:sldId id="312" r:id="rId5"/>
    <p:sldId id="415" r:id="rId6"/>
    <p:sldId id="401" r:id="rId7"/>
    <p:sldId id="419" r:id="rId8"/>
    <p:sldId id="422" r:id="rId9"/>
    <p:sldId id="338" r:id="rId10"/>
    <p:sldId id="329" r:id="rId11"/>
    <p:sldId id="385" r:id="rId12"/>
    <p:sldId id="388" r:id="rId13"/>
    <p:sldId id="305" r:id="rId14"/>
    <p:sldId id="403" r:id="rId15"/>
    <p:sldId id="425" r:id="rId16"/>
    <p:sldId id="426" r:id="rId17"/>
    <p:sldId id="423" r:id="rId18"/>
    <p:sldId id="298" r:id="rId19"/>
    <p:sldId id="420" r:id="rId20"/>
    <p:sldId id="421" r:id="rId21"/>
    <p:sldId id="400" r:id="rId22"/>
  </p:sldIdLst>
  <p:sldSz cx="12192000" cy="6858000"/>
  <p:notesSz cx="8794750" cy="126460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F0202"/>
    <a:srgbClr val="FF8000"/>
    <a:srgbClr val="006101"/>
    <a:srgbClr val="FF0080"/>
    <a:srgbClr val="E5E701"/>
    <a:srgbClr val="D25E2F"/>
    <a:srgbClr val="B17336"/>
    <a:srgbClr val="95F2DF"/>
    <a:srgbClr val="A5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95" autoAdjust="0"/>
    <p:restoredTop sz="86345" autoAdjust="0"/>
  </p:normalViewPr>
  <p:slideViewPr>
    <p:cSldViewPr snapToGrid="0" snapToObjects="1">
      <p:cViewPr varScale="1">
        <p:scale>
          <a:sx n="67" d="100"/>
          <a:sy n="67" d="100"/>
        </p:scale>
        <p:origin x="508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3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811058" cy="632302"/>
          </a:xfrm>
          <a:prstGeom prst="rect">
            <a:avLst/>
          </a:prstGeom>
        </p:spPr>
        <p:txBody>
          <a:bodyPr vert="horz" lIns="122502" tIns="61251" rIns="122502" bIns="61251" rtlCol="0"/>
          <a:lstStyle>
            <a:lvl1pPr algn="l">
              <a:defRPr sz="16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81657" y="0"/>
            <a:ext cx="3811058" cy="632302"/>
          </a:xfrm>
          <a:prstGeom prst="rect">
            <a:avLst/>
          </a:prstGeom>
        </p:spPr>
        <p:txBody>
          <a:bodyPr vert="horz" lIns="122502" tIns="61251" rIns="122502" bIns="61251" rtlCol="0"/>
          <a:lstStyle>
            <a:lvl1pPr algn="r">
              <a:defRPr sz="1600"/>
            </a:lvl1pPr>
          </a:lstStyle>
          <a:p>
            <a:fld id="{182ED960-5444-744A-A96C-BF314D716008}" type="datetimeFigureOut">
              <a:rPr lang="en-US" smtClean="0"/>
              <a:t>10/21/2025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12011529"/>
            <a:ext cx="3811058" cy="632302"/>
          </a:xfrm>
          <a:prstGeom prst="rect">
            <a:avLst/>
          </a:prstGeom>
        </p:spPr>
        <p:txBody>
          <a:bodyPr vert="horz" lIns="122502" tIns="61251" rIns="122502" bIns="61251" rtlCol="0" anchor="b"/>
          <a:lstStyle>
            <a:lvl1pPr algn="l">
              <a:defRPr sz="16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981657" y="12011529"/>
            <a:ext cx="3811058" cy="632302"/>
          </a:xfrm>
          <a:prstGeom prst="rect">
            <a:avLst/>
          </a:prstGeom>
        </p:spPr>
        <p:txBody>
          <a:bodyPr vert="horz" lIns="122502" tIns="61251" rIns="122502" bIns="61251" rtlCol="0" anchor="b"/>
          <a:lstStyle>
            <a:lvl1pPr algn="r">
              <a:defRPr sz="1600"/>
            </a:lvl1pPr>
          </a:lstStyle>
          <a:p>
            <a:fld id="{423D212C-B393-944E-825A-A638327ED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5231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811058" cy="632302"/>
          </a:xfrm>
          <a:prstGeom prst="rect">
            <a:avLst/>
          </a:prstGeom>
        </p:spPr>
        <p:txBody>
          <a:bodyPr vert="horz" lIns="122502" tIns="61251" rIns="122502" bIns="61251" rtlCol="0"/>
          <a:lstStyle>
            <a:lvl1pPr algn="l">
              <a:defRPr sz="16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981657" y="0"/>
            <a:ext cx="3811058" cy="632302"/>
          </a:xfrm>
          <a:prstGeom prst="rect">
            <a:avLst/>
          </a:prstGeom>
        </p:spPr>
        <p:txBody>
          <a:bodyPr vert="horz" lIns="122502" tIns="61251" rIns="122502" bIns="61251" rtlCol="0"/>
          <a:lstStyle>
            <a:lvl1pPr algn="r">
              <a:defRPr sz="1600"/>
            </a:lvl1pPr>
          </a:lstStyle>
          <a:p>
            <a:fld id="{6A86A80B-EA8E-4346-9A50-5D8C8858200A}" type="datetimeFigureOut">
              <a:rPr lang="en-US" smtClean="0"/>
              <a:t>10/21/2025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2563" y="949325"/>
            <a:ext cx="8429625" cy="474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22502" tIns="61251" rIns="122502" bIns="6125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79475" y="6006862"/>
            <a:ext cx="7035800" cy="5690712"/>
          </a:xfrm>
          <a:prstGeom prst="rect">
            <a:avLst/>
          </a:prstGeom>
        </p:spPr>
        <p:txBody>
          <a:bodyPr vert="horz" lIns="122502" tIns="61251" rIns="122502" bIns="6125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2011529"/>
            <a:ext cx="3811058" cy="632302"/>
          </a:xfrm>
          <a:prstGeom prst="rect">
            <a:avLst/>
          </a:prstGeom>
        </p:spPr>
        <p:txBody>
          <a:bodyPr vert="horz" lIns="122502" tIns="61251" rIns="122502" bIns="61251" rtlCol="0" anchor="b"/>
          <a:lstStyle>
            <a:lvl1pPr algn="l">
              <a:defRPr sz="16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981657" y="12011529"/>
            <a:ext cx="3811058" cy="632302"/>
          </a:xfrm>
          <a:prstGeom prst="rect">
            <a:avLst/>
          </a:prstGeom>
        </p:spPr>
        <p:txBody>
          <a:bodyPr vert="horz" lIns="122502" tIns="61251" rIns="122502" bIns="61251" rtlCol="0" anchor="b"/>
          <a:lstStyle>
            <a:lvl1pPr algn="r">
              <a:defRPr sz="1600"/>
            </a:lvl1pPr>
          </a:lstStyle>
          <a:p>
            <a:fld id="{D0B89209-7188-0D4A-9DFB-0E83C0C9F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2978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E3F6-050F-C64F-ABCA-36106427A907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948CB-84CC-6B46-BE87-AE2A1DDE430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0"/>
          <a:stretch/>
        </p:blipFill>
        <p:spPr bwMode="auto">
          <a:xfrm>
            <a:off x="0" y="0"/>
            <a:ext cx="12213709" cy="278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2789710"/>
            <a:ext cx="12192000" cy="71438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0" y="6163140"/>
            <a:ext cx="12192000" cy="71438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737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218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4E5E-D6F6-CB4B-AED8-9F870392148F}" type="datetime1">
              <a:rPr lang="en-US" smtClean="0"/>
              <a:t>10/21/2025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684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EDCBC-9794-F049-B334-F5B76A6B2A31}" type="datetime1">
              <a:rPr lang="en-US" smtClean="0"/>
              <a:t>10/21/2025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94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74661" y="6488669"/>
            <a:ext cx="2844800" cy="365125"/>
          </a:xfrm>
        </p:spPr>
        <p:txBody>
          <a:bodyPr/>
          <a:lstStyle>
            <a:lvl1pPr algn="ctr">
              <a:defRPr/>
            </a:lvl1pPr>
          </a:lstStyle>
          <a:p>
            <a:fld id="{D7C0764F-FC62-FE4D-A31A-C9D6098AE243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9" b="13448"/>
          <a:stretch/>
        </p:blipFill>
        <p:spPr bwMode="auto">
          <a:xfrm>
            <a:off x="-3292" y="3"/>
            <a:ext cx="12206400" cy="76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740563"/>
            <a:ext cx="12192000" cy="71438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0" y="6398340"/>
            <a:ext cx="12192000" cy="71438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 noProof="0"/>
          </a:p>
        </p:txBody>
      </p:sp>
      <p:sp>
        <p:nvSpPr>
          <p:cNvPr id="10" name="Rectangle 9"/>
          <p:cNvSpPr/>
          <p:nvPr userDrawn="1"/>
        </p:nvSpPr>
        <p:spPr>
          <a:xfrm>
            <a:off x="2" y="6488668"/>
            <a:ext cx="5677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aseline="0" noProof="0" dirty="0" smtClean="0"/>
              <a:t>TAN 19 </a:t>
            </a:r>
            <a:r>
              <a:rPr lang="en-GB" sz="1800" baseline="0" noProof="0" dirty="0" smtClean="0"/>
              <a:t>@Wilhelmshaven, 27 August </a:t>
            </a:r>
            <a:r>
              <a:rPr lang="en-GB" sz="1800" noProof="0" dirty="0" smtClean="0"/>
              <a:t>2019</a:t>
            </a:r>
            <a:endParaRPr lang="en-GB" sz="1800" noProof="0" dirty="0"/>
          </a:p>
        </p:txBody>
      </p:sp>
      <p:pic>
        <p:nvPicPr>
          <p:cNvPr id="11" name="Picture 10" descr="GSI_Logo_o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623" y="6488669"/>
            <a:ext cx="1244813" cy="28786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830325" y="6488668"/>
            <a:ext cx="2215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noProof="0" smtClean="0"/>
              <a:t>F. Giacoppo</a:t>
            </a:r>
            <a:endParaRPr lang="en-GB" sz="1800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9" y="1"/>
            <a:ext cx="12175371" cy="740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0090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4" name="Picture 13" descr="HI-Mainz_d.jp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" t="17636" r="7985" b="18698"/>
          <a:stretch/>
        </p:blipFill>
        <p:spPr>
          <a:xfrm>
            <a:off x="10989383" y="6479934"/>
            <a:ext cx="1130781" cy="37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5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A96FA-5EC9-0842-A02E-D6596978AE5C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38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90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8E382-1C12-DD4F-B31A-AA609975B7C3}" type="datetime1">
              <a:rPr lang="en-US" smtClean="0"/>
              <a:t>10/21/2025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829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F1B6-58E5-7849-81E6-75EB6A6FECA3}" type="datetime1">
              <a:rPr lang="en-US" smtClean="0"/>
              <a:t>10/21/2025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373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7E561-68B5-F743-87E7-FE06468790BC}" type="datetime1">
              <a:rPr lang="en-US" smtClean="0"/>
              <a:t>10/21/2025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592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4E88-3A08-A947-A8CB-FFE260A7EA8E}" type="datetime1">
              <a:rPr lang="en-US" smtClean="0"/>
              <a:t>10/21/2025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948CB-84CC-6B46-BE87-AE2A1DDE4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706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E660-EA95-BC4E-964C-4738A7BAA0BC}" type="datetime1">
              <a:rPr lang="en-US" smtClean="0"/>
              <a:t>10/21/2025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4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296D0-1C35-644E-B15E-84EF9545B499}" type="datetimeFigureOut">
              <a:rPr lang="en-US" smtClean="0"/>
              <a:t>10/21/2025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64F-FC62-FE4D-A31A-C9D6098AE2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81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3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jp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png"/><Relationship Id="rId5" Type="http://schemas.openxmlformats.org/officeDocument/2006/relationships/image" Target="../media/image57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87" y="160125"/>
            <a:ext cx="11458574" cy="2252866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smtClean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 Measurements of</a:t>
            </a:r>
            <a:br>
              <a:rPr lang="en-US" sz="4000" b="1" dirty="0" smtClean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b="1" dirty="0" smtClean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4000" b="1" dirty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4000" b="1" dirty="0" smtClean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eaviest </a:t>
            </a:r>
            <a:r>
              <a:rPr lang="en-US" sz="4000" b="1" dirty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4000" b="1" dirty="0" smtClean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lements with the </a:t>
            </a:r>
            <a:br>
              <a:rPr lang="en-US" sz="4000" b="1" dirty="0" smtClean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b="1" dirty="0" err="1" smtClean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SHIPTrap</a:t>
            </a:r>
            <a:r>
              <a:rPr lang="en-US" sz="4000" b="1" dirty="0" smtClean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dirty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sz="4000" b="1" dirty="0" smtClean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 </a:t>
            </a:r>
            <a:r>
              <a:rPr lang="en-US" sz="4000" b="1" dirty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4000" b="1" dirty="0" smtClean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pectrometer @GSI</a:t>
            </a:r>
            <a:endParaRPr lang="en-GB" sz="4000" b="1" dirty="0">
              <a:solidFill>
                <a:srgbClr val="00009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4205" y="2926363"/>
            <a:ext cx="4337159" cy="1449689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Francesca Giacoppo</a:t>
            </a:r>
          </a:p>
          <a:p>
            <a:pPr algn="ctr"/>
            <a:r>
              <a:rPr lang="en-GB" sz="2200" b="1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</a:rPr>
              <a:t>GSI Darmstadt </a:t>
            </a:r>
          </a:p>
          <a:p>
            <a:r>
              <a:rPr lang="en-GB" sz="2200" b="1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</a:rPr>
              <a:t>Helmholtz-</a:t>
            </a:r>
            <a:r>
              <a:rPr lang="en-GB" sz="2200" b="1" dirty="0" err="1">
                <a:solidFill>
                  <a:schemeClr val="accent4">
                    <a:lumMod val="75000"/>
                  </a:schemeClr>
                </a:solidFill>
                <a:latin typeface="Tahoma" pitchFamily="34" charset="0"/>
              </a:rPr>
              <a:t>Institut</a:t>
            </a:r>
            <a:r>
              <a:rPr lang="en-GB" sz="2200" b="1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</a:rPr>
              <a:t> Mainz</a:t>
            </a:r>
          </a:p>
          <a:p>
            <a:pPr algn="ctr"/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 descr="GSI_Logo_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51" y="4596923"/>
            <a:ext cx="1995760" cy="6153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31467"/>
            <a:ext cx="1209446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700" dirty="0" smtClean="0"/>
              <a:t>20th International Conference on Electromagnetic Isotope Separators and Related Topics, EMISXX -  Oct. 19 -24, 2025  Whistler, Canada</a:t>
            </a:r>
            <a:endParaRPr lang="en-GB" sz="1700" dirty="0"/>
          </a:p>
        </p:txBody>
      </p:sp>
      <p:pic>
        <p:nvPicPr>
          <p:cNvPr id="11" name="Picture 10" descr="HI-Mainz_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1" b="13567"/>
          <a:stretch/>
        </p:blipFill>
        <p:spPr>
          <a:xfrm>
            <a:off x="6067723" y="4596923"/>
            <a:ext cx="2241176" cy="961555"/>
          </a:xfrm>
          <a:prstGeom prst="rect">
            <a:avLst/>
          </a:prstGeom>
        </p:spPr>
      </p:pic>
      <p:pic>
        <p:nvPicPr>
          <p:cNvPr id="12" name="Picture 10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109" y="5012153"/>
            <a:ext cx="1947596" cy="99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FAIR-Phase0_Logo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10948" r="8579" b="13874"/>
          <a:stretch/>
        </p:blipFill>
        <p:spPr>
          <a:xfrm>
            <a:off x="4733862" y="4931958"/>
            <a:ext cx="1185512" cy="10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36472" y="1"/>
            <a:ext cx="9131528" cy="740563"/>
          </a:xfrm>
        </p:spPr>
        <p:txBody>
          <a:bodyPr>
            <a:normAutofit/>
          </a:bodyPr>
          <a:lstStyle/>
          <a:p>
            <a:r>
              <a:rPr lang="en-GB" dirty="0" err="1" smtClean="0"/>
              <a:t>Beamtime</a:t>
            </a:r>
            <a:r>
              <a:rPr lang="en-GB" dirty="0" smtClean="0"/>
              <a:t> June-July 2018: </a:t>
            </a:r>
            <a:r>
              <a:rPr lang="en-GB" baseline="30000" dirty="0" smtClean="0"/>
              <a:t>255m</a:t>
            </a:r>
            <a:r>
              <a:rPr lang="en-GB" dirty="0" smtClean="0"/>
              <a:t>Lr</a:t>
            </a:r>
            <a:endParaRPr lang="en-GB" dirty="0"/>
          </a:p>
        </p:txBody>
      </p:sp>
      <p:sp>
        <p:nvSpPr>
          <p:cNvPr id="27" name="Rectangle 30"/>
          <p:cNvSpPr>
            <a:spLocks noChangeArrowheads="1"/>
          </p:cNvSpPr>
          <p:nvPr/>
        </p:nvSpPr>
        <p:spPr bwMode="auto">
          <a:xfrm>
            <a:off x="6273591" y="872739"/>
            <a:ext cx="1903764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u="sng" baseline="30000" dirty="0">
                <a:solidFill>
                  <a:srgbClr val="00009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255m</a:t>
            </a:r>
            <a:r>
              <a:rPr lang="en-US" sz="3200" b="1" u="sng" dirty="0">
                <a:solidFill>
                  <a:srgbClr val="00009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Lr </a:t>
            </a:r>
            <a:r>
              <a:rPr lang="en-US" sz="3200" b="1" dirty="0">
                <a:solidFill>
                  <a:srgbClr val="00009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eaLnBrk="1" hangingPunct="1"/>
            <a:endParaRPr lang="en-US" sz="2400" dirty="0">
              <a:solidFill>
                <a:srgbClr val="00009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solidFill>
                  <a:srgbClr val="00009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400" baseline="30000" dirty="0">
                <a:solidFill>
                  <a:srgbClr val="00009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sz="2400" dirty="0">
                <a:solidFill>
                  <a:srgbClr val="00009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≈30 </a:t>
            </a:r>
            <a:r>
              <a:rPr lang="en-US" sz="2400" dirty="0" err="1">
                <a:solidFill>
                  <a:srgbClr val="00009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keV</a:t>
            </a:r>
            <a:r>
              <a:rPr lang="en-US" sz="2400" dirty="0">
                <a:solidFill>
                  <a:srgbClr val="00009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2400" dirty="0">
                <a:solidFill>
                  <a:srgbClr val="00009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400" baseline="-25000" dirty="0">
                <a:solidFill>
                  <a:srgbClr val="00009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1/2</a:t>
            </a:r>
            <a:r>
              <a:rPr lang="en-US" sz="2400" dirty="0">
                <a:solidFill>
                  <a:srgbClr val="00009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≈2.5 s  </a:t>
            </a:r>
          </a:p>
          <a:p>
            <a:endParaRPr lang="en-US" sz="2400" dirty="0">
              <a:solidFill>
                <a:srgbClr val="00009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>
              <a:solidFill>
                <a:srgbClr val="00009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51257" y="1215176"/>
            <a:ext cx="250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C</a:t>
            </a:r>
            <a:r>
              <a:rPr lang="en-GB" b="1" dirty="0" err="1" smtClean="0">
                <a:latin typeface="Arial"/>
                <a:cs typeface="Arial"/>
              </a:rPr>
              <a:t>yclotron</a:t>
            </a:r>
            <a:r>
              <a:rPr lang="en-GB" b="1" dirty="0" smtClean="0">
                <a:latin typeface="Arial"/>
                <a:cs typeface="Arial"/>
              </a:rPr>
              <a:t> </a:t>
            </a:r>
            <a:r>
              <a:rPr lang="en-GB" b="1" dirty="0">
                <a:latin typeface="Arial"/>
                <a:cs typeface="Arial"/>
              </a:rPr>
              <a:t>P</a:t>
            </a:r>
            <a:r>
              <a:rPr lang="en-GB" b="1" dirty="0" smtClean="0">
                <a:latin typeface="Arial"/>
                <a:cs typeface="Arial"/>
              </a:rPr>
              <a:t>hase</a:t>
            </a:r>
            <a:endParaRPr lang="en-GB" b="1" dirty="0">
              <a:latin typeface="Arial"/>
              <a:cs typeface="Arial"/>
            </a:endParaRPr>
          </a:p>
        </p:txBody>
      </p:sp>
      <p:sp>
        <p:nvSpPr>
          <p:cNvPr id="35" name="Rectangle 30"/>
          <p:cNvSpPr>
            <a:spLocks noChangeArrowheads="1"/>
          </p:cNvSpPr>
          <p:nvPr/>
        </p:nvSpPr>
        <p:spPr bwMode="auto">
          <a:xfrm rot="16200000">
            <a:off x="-1588167" y="2539768"/>
            <a:ext cx="39656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BF020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O. </a:t>
            </a:r>
            <a:r>
              <a:rPr lang="en-US" dirty="0" err="1" smtClean="0">
                <a:solidFill>
                  <a:srgbClr val="BF020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Kaleja</a:t>
            </a:r>
            <a:r>
              <a:rPr lang="en-US" dirty="0" smtClean="0">
                <a:solidFill>
                  <a:srgbClr val="BF020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US" dirty="0">
                <a:solidFill>
                  <a:srgbClr val="BF020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al., </a:t>
            </a:r>
            <a:r>
              <a:rPr lang="is-IS" dirty="0" smtClean="0">
                <a:solidFill>
                  <a:srgbClr val="BF020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PRC 106, 054325 (2022) </a:t>
            </a:r>
            <a:endParaRPr lang="is-IS" dirty="0">
              <a:solidFill>
                <a:srgbClr val="BF020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13" y="1475067"/>
            <a:ext cx="3772516" cy="2563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697" y="843013"/>
            <a:ext cx="3836009" cy="8214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46727"/>
          <a:stretch/>
        </p:blipFill>
        <p:spPr>
          <a:xfrm>
            <a:off x="4923782" y="3847215"/>
            <a:ext cx="5631595" cy="2526197"/>
          </a:xfrm>
          <a:prstGeom prst="rect">
            <a:avLst/>
          </a:prstGeom>
        </p:spPr>
      </p:pic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931768" y="5504158"/>
            <a:ext cx="503589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Chantillon</a:t>
            </a:r>
            <a:r>
              <a:rPr lang="en-US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et al., </a:t>
            </a:r>
            <a:r>
              <a:rPr lang="is-IS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Eur. Phys. J. A 30 (2006) 397</a:t>
            </a:r>
          </a:p>
          <a:p>
            <a:r>
              <a:rPr lang="is-IS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F. Hessberger et al., Phys. At. Nucl. 70 (2007) 1445</a:t>
            </a:r>
          </a:p>
          <a:p>
            <a:r>
              <a:rPr lang="en-US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S. </a:t>
            </a:r>
            <a:r>
              <a:rPr lang="en-US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Antalic</a:t>
            </a:r>
            <a:r>
              <a:rPr lang="en-US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et al., </a:t>
            </a:r>
            <a:r>
              <a:rPr lang="is-IS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Eur. Phys. J. A 38 (2008) 219</a:t>
            </a:r>
            <a:endParaRPr lang="en-US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78A2DB4-E2E2-4317-B7F4-842823E403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9"/>
          <a:stretch/>
        </p:blipFill>
        <p:spPr>
          <a:xfrm>
            <a:off x="1179523" y="864972"/>
            <a:ext cx="4880250" cy="4696635"/>
          </a:xfrm>
          <a:prstGeom prst="rect">
            <a:avLst/>
          </a:prstGeom>
        </p:spPr>
      </p:pic>
      <p:sp>
        <p:nvSpPr>
          <p:cNvPr id="29" name="Shape 3682"/>
          <p:cNvSpPr/>
          <p:nvPr/>
        </p:nvSpPr>
        <p:spPr>
          <a:xfrm rot="21360640">
            <a:off x="5185224" y="3427794"/>
            <a:ext cx="2949536" cy="67197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 sz="1800"/>
            </a:pPr>
            <a:r>
              <a:rPr lang="en-US" sz="20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Resolving power ≈</a:t>
            </a:r>
          </a:p>
          <a:p>
            <a:pPr lvl="0" algn="ctr">
              <a:lnSpc>
                <a:spcPct val="110000"/>
              </a:lnSpc>
              <a:defRPr sz="1800"/>
            </a:pPr>
            <a:r>
              <a:rPr lang="en-US" sz="20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11 000 000 !!!</a:t>
            </a:r>
            <a:endParaRPr sz="2000" b="1" dirty="0">
              <a:solidFill>
                <a:srgbClr val="C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" name="TextBox 24"/>
          <p:cNvSpPr txBox="1"/>
          <p:nvPr/>
        </p:nvSpPr>
        <p:spPr>
          <a:xfrm rot="20407594">
            <a:off x="2618460" y="2010423"/>
            <a:ext cx="3250159" cy="573562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GB" sz="3144" dirty="0">
                <a:solidFill>
                  <a:srgbClr val="B2B2B2"/>
                </a:solidFill>
                <a:latin typeface="CMU Sans Serif" pitchFamily="34"/>
                <a:ea typeface="Microsoft YaHei" pitchFamily="2"/>
                <a:cs typeface="Lucida Sans" pitchFamily="2"/>
              </a:rPr>
              <a:t>PRELIMINARY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378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noProof="0" smtClean="0"/>
              <a:pPr/>
              <a:t>10</a:t>
            </a:fld>
            <a:endParaRPr lang="en-GB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Beamtime</a:t>
            </a:r>
            <a:r>
              <a:rPr lang="en-GB" dirty="0"/>
              <a:t> </a:t>
            </a:r>
            <a:r>
              <a:rPr lang="en-GB" dirty="0" smtClean="0"/>
              <a:t>April-June 2021</a:t>
            </a:r>
            <a:endParaRPr lang="de-DE" dirty="0"/>
          </a:p>
        </p:txBody>
      </p:sp>
      <p:sp>
        <p:nvSpPr>
          <p:cNvPr id="39" name="Inhaltsplatzhalter 8"/>
          <p:cNvSpPr>
            <a:spLocks noGrp="1"/>
          </p:cNvSpPr>
          <p:nvPr>
            <p:ph idx="4294967295"/>
          </p:nvPr>
        </p:nvSpPr>
        <p:spPr bwMode="auto">
          <a:xfrm>
            <a:off x="4261874" y="2463801"/>
            <a:ext cx="6172200" cy="3394075"/>
          </a:xfrm>
        </p:spPr>
        <p:txBody>
          <a:bodyPr/>
          <a:lstStyle/>
          <a:p>
            <a:pPr>
              <a:defRPr/>
            </a:pPr>
            <a:endParaRPr lang="de-DE" sz="1350" dirty="0"/>
          </a:p>
          <a:p>
            <a:pPr>
              <a:defRPr/>
            </a:pPr>
            <a:endParaRPr lang="de-DE" sz="1350" dirty="0"/>
          </a:p>
          <a:p>
            <a:pPr>
              <a:defRPr/>
            </a:pPr>
            <a:endParaRPr lang="de-DE" sz="1350" dirty="0"/>
          </a:p>
          <a:p>
            <a:pPr lvl="2">
              <a:defRPr/>
            </a:pPr>
            <a:endParaRPr lang="de-DE" sz="300" dirty="0"/>
          </a:p>
        </p:txBody>
      </p:sp>
      <p:pic>
        <p:nvPicPr>
          <p:cNvPr id="19" name="Grafik 19">
            <a:extLst>
              <a:ext uri="{FF2B5EF4-FFF2-40B4-BE49-F238E27FC236}">
                <a16:creationId xmlns:a16="http://schemas.microsoft.com/office/drawing/2014/main" id="{8AC2215C-5EB8-4AFE-AA4F-009E29352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50" y="2619889"/>
            <a:ext cx="4594464" cy="3740475"/>
          </a:xfrm>
          <a:prstGeom prst="rect">
            <a:avLst/>
          </a:prstGeom>
        </p:spPr>
      </p:pic>
      <p:sp>
        <p:nvSpPr>
          <p:cNvPr id="20" name="Textfeld 24">
            <a:extLst>
              <a:ext uri="{FF2B5EF4-FFF2-40B4-BE49-F238E27FC236}">
                <a16:creationId xmlns:a16="http://schemas.microsoft.com/office/drawing/2014/main" id="{D3D0EA25-D919-4F04-92AD-884E074CFE55}"/>
              </a:ext>
            </a:extLst>
          </p:cNvPr>
          <p:cNvSpPr txBox="1"/>
          <p:nvPr/>
        </p:nvSpPr>
        <p:spPr>
          <a:xfrm>
            <a:off x="8208321" y="5817882"/>
            <a:ext cx="4065243" cy="7060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hangingPunct="0"/>
            <a:r>
              <a:rPr lang="en-GB" sz="14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F.-P. </a:t>
            </a:r>
            <a:r>
              <a:rPr lang="en-GB" sz="14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Heßberger</a:t>
            </a:r>
            <a:r>
              <a:rPr lang="en-GB" sz="14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en-GB" sz="1400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et al</a:t>
            </a:r>
            <a:r>
              <a:rPr lang="en-GB" sz="14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 Z. Phys. A </a:t>
            </a:r>
            <a:r>
              <a:rPr lang="en-GB" sz="14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359</a:t>
            </a:r>
            <a:r>
              <a:rPr lang="en-GB" sz="14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en-GB" sz="1400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415 (1997</a:t>
            </a:r>
            <a:r>
              <a:rPr lang="en-GB" sz="14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)</a:t>
            </a:r>
          </a:p>
          <a:p>
            <a:pPr lvl="0" hangingPunct="0"/>
            <a:r>
              <a:rPr lang="en-GB" sz="14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K. </a:t>
            </a:r>
            <a:r>
              <a:rPr lang="en-GB" sz="14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Hauschild</a:t>
            </a:r>
            <a:r>
              <a:rPr lang="en-GB" sz="14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en-GB" sz="1400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et al</a:t>
            </a:r>
            <a:r>
              <a:rPr lang="en-GB" sz="14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 Eur. Phys. J. A </a:t>
            </a:r>
            <a:r>
              <a:rPr lang="en-GB" sz="14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58</a:t>
            </a:r>
            <a:r>
              <a:rPr lang="en-GB" sz="14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6 (2022)</a:t>
            </a:r>
          </a:p>
          <a:p>
            <a:endParaRPr lang="de-DE" sz="118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4">
            <a:extLst>
              <a:ext uri="{FF2B5EF4-FFF2-40B4-BE49-F238E27FC236}">
                <a16:creationId xmlns:a16="http://schemas.microsoft.com/office/drawing/2014/main" id="{AFD2D512-EA15-435D-A396-F8392CBA5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097" y="2882869"/>
            <a:ext cx="3618854" cy="3508278"/>
          </a:xfrm>
          <a:prstGeom prst="rect">
            <a:avLst/>
          </a:prstGeom>
        </p:spPr>
      </p:pic>
      <p:sp>
        <p:nvSpPr>
          <p:cNvPr id="23" name="Cross 65">
            <a:extLst>
              <a:ext uri="{FF2B5EF4-FFF2-40B4-BE49-F238E27FC236}">
                <a16:creationId xmlns:a16="http://schemas.microsoft.com/office/drawing/2014/main" id="{125917D9-A4D0-494C-92AE-B60E0B41B206}"/>
              </a:ext>
            </a:extLst>
          </p:cNvPr>
          <p:cNvSpPr/>
          <p:nvPr/>
        </p:nvSpPr>
        <p:spPr>
          <a:xfrm>
            <a:off x="3880062" y="4064271"/>
            <a:ext cx="47862" cy="37142"/>
          </a:xfrm>
          <a:prstGeom prst="plus">
            <a:avLst/>
          </a:prstGeom>
          <a:solidFill>
            <a:schemeClr val="accent2"/>
          </a:solidFill>
          <a:ln>
            <a:solidFill>
              <a:srgbClr val="D2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615" tIns="38807" rIns="77615" bIns="38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28"/>
          </a:p>
        </p:txBody>
      </p:sp>
      <p:sp>
        <p:nvSpPr>
          <p:cNvPr id="24" name="TextBox 67">
            <a:extLst>
              <a:ext uri="{FF2B5EF4-FFF2-40B4-BE49-F238E27FC236}">
                <a16:creationId xmlns:a16="http://schemas.microsoft.com/office/drawing/2014/main" id="{79F276B1-F5FD-42AA-8CB9-68C0A0723CD0}"/>
              </a:ext>
            </a:extLst>
          </p:cNvPr>
          <p:cNvSpPr txBox="1"/>
          <p:nvPr/>
        </p:nvSpPr>
        <p:spPr>
          <a:xfrm>
            <a:off x="3805556" y="2943553"/>
            <a:ext cx="1116352" cy="391856"/>
          </a:xfrm>
          <a:prstGeom prst="rect">
            <a:avLst/>
          </a:prstGeom>
        </p:spPr>
        <p:txBody>
          <a:bodyPr vert="horz" wrap="square" lIns="77615" tIns="38807" rIns="77615" bIns="38807" rtlCol="0" anchor="t">
            <a:spAutoFit/>
          </a:bodyPr>
          <a:lstStyle/>
          <a:p>
            <a:pPr algn="l"/>
            <a:r>
              <a:rPr lang="en-GB" sz="2037" baseline="30000" dirty="0"/>
              <a:t>257g</a:t>
            </a:r>
            <a:r>
              <a:rPr lang="en-GB" sz="2037" dirty="0"/>
              <a:t>Rf</a:t>
            </a:r>
            <a:r>
              <a:rPr lang="en-GB" sz="2037" baseline="30000" dirty="0"/>
              <a:t>2+</a:t>
            </a:r>
            <a:endParaRPr lang="de-DE" sz="2037" baseline="30000" dirty="0"/>
          </a:p>
        </p:txBody>
      </p:sp>
      <p:sp>
        <p:nvSpPr>
          <p:cNvPr id="25" name="TextBox 68">
            <a:extLst>
              <a:ext uri="{FF2B5EF4-FFF2-40B4-BE49-F238E27FC236}">
                <a16:creationId xmlns:a16="http://schemas.microsoft.com/office/drawing/2014/main" id="{7B80DFA3-615E-40D5-8A8D-1515D25A92AC}"/>
              </a:ext>
            </a:extLst>
          </p:cNvPr>
          <p:cNvSpPr txBox="1"/>
          <p:nvPr/>
        </p:nvSpPr>
        <p:spPr>
          <a:xfrm>
            <a:off x="3952039" y="5245933"/>
            <a:ext cx="1506449" cy="391856"/>
          </a:xfrm>
          <a:prstGeom prst="rect">
            <a:avLst/>
          </a:prstGeom>
        </p:spPr>
        <p:txBody>
          <a:bodyPr vert="horz" wrap="square" lIns="77615" tIns="38807" rIns="77615" bIns="38807" rtlCol="0" anchor="t">
            <a:spAutoFit/>
          </a:bodyPr>
          <a:lstStyle/>
          <a:p>
            <a:pPr algn="l"/>
            <a:r>
              <a:rPr lang="en-GB" sz="2037" baseline="30000" dirty="0"/>
              <a:t>257m</a:t>
            </a:r>
            <a:r>
              <a:rPr lang="en-GB" sz="2037" dirty="0"/>
              <a:t>Rf</a:t>
            </a:r>
            <a:r>
              <a:rPr lang="en-GB" sz="2037" baseline="30000" dirty="0"/>
              <a:t>2+</a:t>
            </a:r>
            <a:endParaRPr lang="de-DE" sz="2037" baseline="30000" dirty="0"/>
          </a:p>
        </p:txBody>
      </p:sp>
      <p:sp>
        <p:nvSpPr>
          <p:cNvPr id="26" name="TextBox 69">
            <a:extLst>
              <a:ext uri="{FF2B5EF4-FFF2-40B4-BE49-F238E27FC236}">
                <a16:creationId xmlns:a16="http://schemas.microsoft.com/office/drawing/2014/main" id="{6B8292E4-76A5-41EE-9E68-F85E79D5656D}"/>
              </a:ext>
            </a:extLst>
          </p:cNvPr>
          <p:cNvSpPr txBox="1"/>
          <p:nvPr/>
        </p:nvSpPr>
        <p:spPr>
          <a:xfrm rot="19121566">
            <a:off x="2228917" y="4001812"/>
            <a:ext cx="3143178" cy="509259"/>
          </a:xfrm>
          <a:prstGeom prst="rect">
            <a:avLst/>
          </a:prstGeom>
        </p:spPr>
        <p:txBody>
          <a:bodyPr vert="horz" wrap="square" lIns="77615" tIns="38807" rIns="77615" bIns="38807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PRELIMINARY</a:t>
            </a:r>
            <a:endParaRPr lang="de-DE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7" name="TextBox 70">
            <a:extLst>
              <a:ext uri="{FF2B5EF4-FFF2-40B4-BE49-F238E27FC236}">
                <a16:creationId xmlns:a16="http://schemas.microsoft.com/office/drawing/2014/main" id="{5E9497D4-20FA-4C68-8A1D-4F6DC4E3C531}"/>
              </a:ext>
            </a:extLst>
          </p:cNvPr>
          <p:cNvSpPr txBox="1"/>
          <p:nvPr/>
        </p:nvSpPr>
        <p:spPr>
          <a:xfrm>
            <a:off x="4074265" y="3943258"/>
            <a:ext cx="987618" cy="391856"/>
          </a:xfrm>
          <a:prstGeom prst="rect">
            <a:avLst/>
          </a:prstGeom>
        </p:spPr>
        <p:txBody>
          <a:bodyPr vert="horz" wrap="square" lIns="77615" tIns="38807" rIns="77615" bIns="38807" rtlCol="0" anchor="t">
            <a:spAutoFit/>
          </a:bodyPr>
          <a:lstStyle/>
          <a:p>
            <a:pPr algn="l"/>
            <a:r>
              <a:rPr lang="en-GB" sz="2037" dirty="0" err="1">
                <a:solidFill>
                  <a:srgbClr val="C00000"/>
                </a:solidFill>
              </a:rPr>
              <a:t>center</a:t>
            </a:r>
            <a:endParaRPr lang="de-DE" sz="2037" dirty="0">
              <a:solidFill>
                <a:srgbClr val="C00000"/>
              </a:solidFill>
            </a:endParaRPr>
          </a:p>
        </p:txBody>
      </p:sp>
      <p:cxnSp>
        <p:nvCxnSpPr>
          <p:cNvPr id="28" name="Straight Connector 71">
            <a:extLst>
              <a:ext uri="{FF2B5EF4-FFF2-40B4-BE49-F238E27FC236}">
                <a16:creationId xmlns:a16="http://schemas.microsoft.com/office/drawing/2014/main" id="{0E2DA584-F421-4737-B556-84C4FA53EC7D}"/>
              </a:ext>
            </a:extLst>
          </p:cNvPr>
          <p:cNvCxnSpPr/>
          <p:nvPr/>
        </p:nvCxnSpPr>
        <p:spPr>
          <a:xfrm flipH="1">
            <a:off x="3800507" y="4084081"/>
            <a:ext cx="103486" cy="259994"/>
          </a:xfrm>
          <a:prstGeom prst="line">
            <a:avLst/>
          </a:prstGeom>
          <a:ln w="19050">
            <a:solidFill>
              <a:srgbClr val="D23D3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72">
            <a:extLst>
              <a:ext uri="{FF2B5EF4-FFF2-40B4-BE49-F238E27FC236}">
                <a16:creationId xmlns:a16="http://schemas.microsoft.com/office/drawing/2014/main" id="{6C028102-CAAD-4080-A2A7-85727E63B8E2}"/>
              </a:ext>
            </a:extLst>
          </p:cNvPr>
          <p:cNvCxnSpPr/>
          <p:nvPr/>
        </p:nvCxnSpPr>
        <p:spPr>
          <a:xfrm>
            <a:off x="3722731" y="3838945"/>
            <a:ext cx="185144" cy="245137"/>
          </a:xfrm>
          <a:prstGeom prst="line">
            <a:avLst/>
          </a:prstGeom>
          <a:ln w="19050">
            <a:solidFill>
              <a:srgbClr val="D23D3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0">
            <a:extLst>
              <a:ext uri="{FF2B5EF4-FFF2-40B4-BE49-F238E27FC236}">
                <a16:creationId xmlns:a16="http://schemas.microsoft.com/office/drawing/2014/main" id="{CBE2F931-397D-444F-BA5E-60A64B9C20E7}"/>
              </a:ext>
            </a:extLst>
          </p:cNvPr>
          <p:cNvSpPr>
            <a:spLocks noChangeAspect="1"/>
          </p:cNvSpPr>
          <p:nvPr/>
        </p:nvSpPr>
        <p:spPr>
          <a:xfrm>
            <a:off x="3012540" y="3325917"/>
            <a:ext cx="1603060" cy="160306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8"/>
          </a:p>
        </p:txBody>
      </p:sp>
      <p:sp>
        <p:nvSpPr>
          <p:cNvPr id="31" name="Oval 21">
            <a:extLst>
              <a:ext uri="{FF2B5EF4-FFF2-40B4-BE49-F238E27FC236}">
                <a16:creationId xmlns:a16="http://schemas.microsoft.com/office/drawing/2014/main" id="{91AFED7C-A2AB-472E-A344-9553B8FD9DE5}"/>
              </a:ext>
            </a:extLst>
          </p:cNvPr>
          <p:cNvSpPr>
            <a:spLocks noChangeAspect="1"/>
          </p:cNvSpPr>
          <p:nvPr/>
        </p:nvSpPr>
        <p:spPr>
          <a:xfrm>
            <a:off x="2871861" y="2937843"/>
            <a:ext cx="849746" cy="849746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8"/>
          </a:p>
        </p:txBody>
      </p:sp>
      <p:sp>
        <p:nvSpPr>
          <p:cNvPr id="32" name="Oval 26">
            <a:extLst>
              <a:ext uri="{FF2B5EF4-FFF2-40B4-BE49-F238E27FC236}">
                <a16:creationId xmlns:a16="http://schemas.microsoft.com/office/drawing/2014/main" id="{50FB70D9-74E5-4599-A702-593E08A5B4F5}"/>
              </a:ext>
            </a:extLst>
          </p:cNvPr>
          <p:cNvSpPr>
            <a:spLocks noChangeAspect="1"/>
          </p:cNvSpPr>
          <p:nvPr/>
        </p:nvSpPr>
        <p:spPr>
          <a:xfrm>
            <a:off x="3205890" y="4522039"/>
            <a:ext cx="849746" cy="849746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28"/>
          </a:p>
        </p:txBody>
      </p:sp>
      <p:sp>
        <p:nvSpPr>
          <p:cNvPr id="40" name="Rechteck 1"/>
          <p:cNvSpPr/>
          <p:nvPr/>
        </p:nvSpPr>
        <p:spPr bwMode="auto">
          <a:xfrm>
            <a:off x="-82194" y="763243"/>
            <a:ext cx="12294742" cy="237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450"/>
              </a:spcAft>
              <a:defRPr/>
            </a:pP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Mass measurements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of heavy nuclides with 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SHIPTRAP @GSI in 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2021/24: </a:t>
            </a:r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257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Rf (Z=104)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&amp; </a:t>
            </a:r>
            <a:r>
              <a:rPr lang="en-US" sz="2000" b="1" baseline="300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258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Db (Z=105)</a:t>
            </a:r>
          </a:p>
          <a:p>
            <a:pPr>
              <a:lnSpc>
                <a:spcPct val="150000"/>
              </a:lnSpc>
              <a:spcAft>
                <a:spcPts val="450"/>
              </a:spcAft>
              <a:defRPr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Wingdings" panose="05000000000000000000" pitchFamily="2" charset="2"/>
              </a:rPr>
              <a:t>  </a:t>
            </a:r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257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Rf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: supreme mass resolving power of SHIPTRAP up  to 11,000,000 allows resolving 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low-lying 			nuclear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isomers (resolution at the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keV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-level for excitation energy!)</a:t>
            </a:r>
          </a:p>
          <a:p>
            <a:pPr>
              <a:lnSpc>
                <a:spcPct val="150000"/>
              </a:lnSpc>
              <a:spcAft>
                <a:spcPts val="450"/>
              </a:spcAft>
              <a:defRPr/>
            </a:pPr>
            <a:r>
              <a:rPr lang="en-US" sz="2000" b="1" baseline="3000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en-US" sz="2000" b="1" baseline="300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258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Db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: 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first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measurements with only 5 detected ions in total and rates down 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to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≈ 0.00002/s</a:t>
            </a:r>
          </a:p>
          <a:p>
            <a:pPr>
              <a:lnSpc>
                <a:spcPct val="113999"/>
              </a:lnSpc>
              <a:spcAft>
                <a:spcPts val="450"/>
              </a:spcAft>
              <a:defRPr/>
            </a:pPr>
            <a:endParaRPr lang="en-US" sz="1400" dirty="0">
              <a:ea typeface="Verdana"/>
              <a:cs typeface="Verdana"/>
            </a:endParaRPr>
          </a:p>
        </p:txBody>
      </p:sp>
      <p:sp>
        <p:nvSpPr>
          <p:cNvPr id="33" name="Shape 3522"/>
          <p:cNvSpPr/>
          <p:nvPr/>
        </p:nvSpPr>
        <p:spPr>
          <a:xfrm>
            <a:off x="172311" y="5779666"/>
            <a:ext cx="220874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>
              <a:defRPr sz="1800"/>
            </a:pPr>
            <a:r>
              <a:rPr lang="en-GB" dirty="0" smtClean="0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rPr>
              <a:t>15 events in 15 hours</a:t>
            </a:r>
          </a:p>
          <a:p>
            <a:pPr marL="342900" indent="-342900">
              <a:defRPr sz="1800"/>
            </a:pPr>
            <a:r>
              <a:rPr lang="en-US" dirty="0" smtClean="0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rPr>
              <a:t>~1200 </a:t>
            </a:r>
            <a:r>
              <a:rPr lang="en-US" dirty="0" err="1" smtClean="0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rPr>
              <a:t>ms</a:t>
            </a:r>
            <a:r>
              <a:rPr lang="en-US" dirty="0" smtClean="0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rPr>
              <a:t> Acc. time</a:t>
            </a:r>
            <a:endParaRPr dirty="0">
              <a:solidFill>
                <a:srgbClr val="008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49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noProof="0" smtClean="0"/>
              <a:pPr/>
              <a:t>11</a:t>
            </a:fld>
            <a:endParaRPr lang="en-GB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241</a:t>
            </a:r>
            <a:r>
              <a:rPr lang="en-US" dirty="0" smtClean="0"/>
              <a:t>Cf has an isomer!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426" y="3426125"/>
            <a:ext cx="23149" cy="5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56" y="2733624"/>
            <a:ext cx="4237722" cy="1717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48" y="4392980"/>
            <a:ext cx="4293482" cy="193930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981857" y="880548"/>
            <a:ext cx="5010425" cy="3354652"/>
            <a:chOff x="6021607" y="2658033"/>
            <a:chExt cx="5010425" cy="335465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021607" y="2658033"/>
              <a:ext cx="5010425" cy="33546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Freeform 30"/>
            <p:cNvSpPr/>
            <p:nvPr/>
          </p:nvSpPr>
          <p:spPr>
            <a:xfrm>
              <a:off x="7858065" y="3258431"/>
              <a:ext cx="1761138" cy="6748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0800">
              <a:solidFill>
                <a:srgbClr val="FF0000"/>
              </a:solidFill>
              <a:custDash>
                <a:ds d="100000" sp="100000"/>
              </a:custDash>
            </a:ln>
          </p:spPr>
          <p:txBody>
            <a:bodyPr wrap="square" lIns="115377" tIns="60954" rIns="115377" bIns="60954" anchor="ctr" anchorCtr="0" compatLnSpc="0">
              <a:noAutofit/>
            </a:bodyPr>
            <a:lstStyle/>
            <a:p>
              <a:pPr hangingPunct="0"/>
              <a:endParaRPr lang="en-GB" sz="2177">
                <a:latin typeface="CMU Sans Serif" pitchFamily="34"/>
                <a:ea typeface="Microsoft YaHei" pitchFamily="2"/>
                <a:cs typeface="Lucida Sans" pitchFamily="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33" y="873522"/>
            <a:ext cx="6433058" cy="181158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031894" y="2423664"/>
            <a:ext cx="4015947" cy="3864489"/>
            <a:chOff x="1237696" y="2772540"/>
            <a:chExt cx="4015947" cy="386448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lum/>
              <a:alphaModFix/>
            </a:blip>
            <a:srcRect l="2479" r="3935"/>
            <a:stretch/>
          </p:blipFill>
          <p:spPr>
            <a:xfrm>
              <a:off x="1237696" y="2772540"/>
              <a:ext cx="4015947" cy="38644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Straight Connector 23"/>
            <p:cNvSpPr/>
            <p:nvPr/>
          </p:nvSpPr>
          <p:spPr>
            <a:xfrm flipH="1" flipV="1">
              <a:off x="3634384" y="4128333"/>
              <a:ext cx="816349" cy="567744"/>
            </a:xfrm>
            <a:prstGeom prst="line">
              <a:avLst/>
            </a:prstGeom>
            <a:noFill/>
            <a:ln w="18000" cap="rnd">
              <a:solidFill>
                <a:srgbClr val="FF0000"/>
              </a:solidFill>
              <a:custDash>
                <a:ds d="201000" sp="201000"/>
              </a:custDash>
            </a:ln>
          </p:spPr>
          <p:txBody>
            <a:bodyPr wrap="square" lIns="119731" tIns="65308" rIns="119731" bIns="65308" anchor="ctr" anchorCtr="0" compatLnSpc="0"/>
            <a:lstStyle/>
            <a:p>
              <a:pPr hangingPunct="0"/>
              <a:endParaRPr lang="en-GB" sz="2177">
                <a:latin typeface="CMU Sans Serif" pitchFamily="34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 flipH="1">
              <a:off x="3634384" y="3766092"/>
              <a:ext cx="849002" cy="362241"/>
            </a:xfrm>
            <a:prstGeom prst="line">
              <a:avLst/>
            </a:prstGeom>
            <a:noFill/>
            <a:ln w="18000" cap="rnd">
              <a:solidFill>
                <a:srgbClr val="FF0000"/>
              </a:solidFill>
              <a:custDash>
                <a:ds d="201000" sp="201000"/>
              </a:custDash>
            </a:ln>
          </p:spPr>
          <p:txBody>
            <a:bodyPr wrap="square" lIns="119731" tIns="65308" rIns="119731" bIns="65308" anchor="ctr" anchorCtr="0" compatLnSpc="0"/>
            <a:lstStyle/>
            <a:p>
              <a:pPr hangingPunct="0"/>
              <a:endParaRPr lang="en-GB" sz="2177">
                <a:latin typeface="CMU Sans Serif" pitchFamily="34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53819" y="3001989"/>
              <a:ext cx="1152032" cy="7520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108847" tIns="54423" rIns="108847" bIns="54423" anchorCtr="0" compatLnSpc="0">
              <a:spAutoFit/>
            </a:bodyPr>
            <a:lstStyle/>
            <a:p>
              <a:pPr hangingPunct="0"/>
              <a:r>
                <a:rPr lang="en-GB" sz="2177" baseline="33000">
                  <a:latin typeface="CMU Sans Serif" pitchFamily="34"/>
                  <a:ea typeface="Microsoft YaHei" pitchFamily="2"/>
                  <a:cs typeface="Lucida Sans" pitchFamily="2"/>
                </a:rPr>
                <a:t>241m</a:t>
              </a:r>
              <a:r>
                <a:rPr lang="en-GB" sz="2177">
                  <a:latin typeface="CMU Sans Serif" pitchFamily="34"/>
                  <a:ea typeface="Microsoft YaHei" pitchFamily="2"/>
                  <a:cs typeface="Lucida Sans" pitchFamily="2"/>
                </a:rPr>
                <a:t>Cf</a:t>
              </a:r>
              <a:r>
                <a:rPr lang="en-GB" sz="2177" baseline="33000">
                  <a:latin typeface="CMU Sans Serif" pitchFamily="34"/>
                  <a:ea typeface="Microsoft YaHei" pitchFamily="2"/>
                  <a:cs typeface="Lucida Sans" pitchFamily="2"/>
                </a:rPr>
                <a:t>2+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54828" y="5056576"/>
              <a:ext cx="1152032" cy="43095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108847" tIns="54423" rIns="108847" bIns="54423" anchorCtr="0" compatLnSpc="0">
              <a:spAutoFit/>
            </a:bodyPr>
            <a:lstStyle/>
            <a:p>
              <a:pPr hangingPunct="0"/>
              <a:r>
                <a:rPr lang="en-GB" sz="2177" baseline="33000">
                  <a:latin typeface="CMU Sans Serif" pitchFamily="34"/>
                  <a:ea typeface="Microsoft YaHei" pitchFamily="2"/>
                  <a:cs typeface="Lucida Sans" pitchFamily="2"/>
                </a:rPr>
                <a:t>241</a:t>
              </a:r>
              <a:r>
                <a:rPr lang="en-GB" sz="2177">
                  <a:latin typeface="CMU Sans Serif" pitchFamily="34"/>
                  <a:ea typeface="Microsoft YaHei" pitchFamily="2"/>
                  <a:cs typeface="Lucida Sans" pitchFamily="2"/>
                </a:rPr>
                <a:t>Cf</a:t>
              </a:r>
              <a:r>
                <a:rPr lang="en-GB" sz="2177" baseline="33000">
                  <a:latin typeface="CMU Sans Serif" pitchFamily="34"/>
                  <a:ea typeface="Microsoft YaHei" pitchFamily="2"/>
                  <a:cs typeface="Lucida Sans" pitchFamily="2"/>
                </a:rPr>
                <a:t>2+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9035257">
              <a:off x="1732855" y="3935142"/>
              <a:ext cx="3250159" cy="57356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108847" tIns="54423" rIns="108847" bIns="54423" anchorCtr="0" compatLnSpc="0">
              <a:spAutoFit/>
            </a:bodyPr>
            <a:lstStyle/>
            <a:p>
              <a:pPr hangingPunct="0"/>
              <a:r>
                <a:rPr lang="en-GB" sz="3144" dirty="0">
                  <a:solidFill>
                    <a:srgbClr val="B2B2B2"/>
                  </a:solidFill>
                  <a:latin typeface="CMU Sans Serif" pitchFamily="34"/>
                  <a:ea typeface="Microsoft YaHei" pitchFamily="2"/>
                  <a:cs typeface="Lucida Sans" pitchFamily="2"/>
                </a:rPr>
                <a:t>PRELIMINARY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936876" y="2607802"/>
            <a:ext cx="119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 </a:t>
            </a:r>
            <a:r>
              <a:rPr lang="en-US" dirty="0" err="1"/>
              <a:t>ms</a:t>
            </a:r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dirty="0" smtClean="0"/>
              <a:t>Acc</a:t>
            </a:r>
            <a:r>
              <a:rPr lang="en-US" dirty="0"/>
              <a:t>. time</a:t>
            </a:r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7795544" y="2579608"/>
            <a:ext cx="340371" cy="277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Shape 3522"/>
          <p:cNvSpPr/>
          <p:nvPr/>
        </p:nvSpPr>
        <p:spPr>
          <a:xfrm>
            <a:off x="6642504" y="5779666"/>
            <a:ext cx="2082108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>
              <a:defRPr sz="1800"/>
            </a:pPr>
            <a:r>
              <a:rPr lang="en-GB" dirty="0" smtClean="0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rPr>
              <a:t>19 events in 8 hours</a:t>
            </a:r>
          </a:p>
          <a:p>
            <a:pPr marL="342900" indent="-342900">
              <a:defRPr sz="1800"/>
            </a:pPr>
            <a:r>
              <a:rPr lang="en-US" dirty="0" smtClean="0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rPr>
              <a:t>~200 </a:t>
            </a:r>
            <a:r>
              <a:rPr lang="en-US" dirty="0" err="1" smtClean="0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rPr>
              <a:t>ms</a:t>
            </a:r>
            <a:r>
              <a:rPr lang="en-US" dirty="0" smtClean="0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rPr>
              <a:t> Acc. time</a:t>
            </a:r>
            <a:endParaRPr dirty="0">
              <a:solidFill>
                <a:srgbClr val="008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21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84814" y="632029"/>
            <a:ext cx="10170758" cy="5936029"/>
          </a:xfrm>
        </p:spPr>
        <p:txBody>
          <a:bodyPr>
            <a:normAutofit/>
          </a:bodyPr>
          <a:lstStyle/>
          <a:p>
            <a:pPr marL="176212" indent="0">
              <a:lnSpc>
                <a:spcPct val="125000"/>
              </a:lnSpc>
              <a:spcBef>
                <a:spcPts val="1200"/>
              </a:spcBef>
              <a:buNone/>
              <a:tabLst>
                <a:tab pos="627063" algn="l"/>
              </a:tabLst>
            </a:pPr>
            <a:endParaRPr lang="en-US" sz="1600" dirty="0" smtClean="0">
              <a:solidFill>
                <a:srgbClr val="333399"/>
              </a:solidFill>
              <a:latin typeface="Tahoma"/>
              <a:cs typeface="Tahoma"/>
            </a:endParaRPr>
          </a:p>
          <a:p>
            <a:pPr marL="539750" indent="-363538">
              <a:lnSpc>
                <a:spcPct val="125000"/>
              </a:lnSpc>
              <a:spcBef>
                <a:spcPts val="1200"/>
              </a:spcBef>
              <a:buFont typeface="Wingdings" charset="2"/>
              <a:buChar char="Ø"/>
              <a:tabLst>
                <a:tab pos="627063" algn="l"/>
              </a:tabLst>
            </a:pPr>
            <a:r>
              <a:rPr lang="en-US" sz="2200" dirty="0" smtClean="0">
                <a:solidFill>
                  <a:srgbClr val="333399"/>
                </a:solidFill>
                <a:latin typeface="Tahoma"/>
                <a:cs typeface="Tahoma"/>
              </a:rPr>
              <a:t>Thanks </a:t>
            </a:r>
            <a:r>
              <a:rPr lang="en-US" sz="2200" dirty="0">
                <a:solidFill>
                  <a:srgbClr val="333399"/>
                </a:solidFill>
                <a:latin typeface="Tahoma"/>
                <a:cs typeface="Tahoma"/>
              </a:rPr>
              <a:t>to the technical and methodical improvements achieved at SHIPTRAP in the last years we had extended our investigations towards more exotic nuclides with higher </a:t>
            </a:r>
            <a:r>
              <a:rPr lang="en-US" sz="2200" i="1" dirty="0">
                <a:solidFill>
                  <a:srgbClr val="333399"/>
                </a:solidFill>
                <a:latin typeface="Tahoma"/>
                <a:cs typeface="Tahoma"/>
              </a:rPr>
              <a:t>Z.</a:t>
            </a:r>
          </a:p>
          <a:p>
            <a:pPr marL="1174750" indent="-457200">
              <a:lnSpc>
                <a:spcPct val="125000"/>
              </a:lnSpc>
              <a:spcBef>
                <a:spcPts val="1200"/>
              </a:spcBef>
              <a:buFont typeface="Wingdings" charset="2"/>
              <a:buChar char="²"/>
              <a:tabLst>
                <a:tab pos="627063" algn="l"/>
              </a:tabLst>
            </a:pPr>
            <a:r>
              <a:rPr lang="en-US" sz="2200" dirty="0">
                <a:solidFill>
                  <a:srgbClr val="333399"/>
                </a:solidFill>
                <a:latin typeface="Tahoma"/>
                <a:cs typeface="Tahoma"/>
              </a:rPr>
              <a:t>Implementation of the Cryogenic buffer-gas </a:t>
            </a:r>
            <a:r>
              <a:rPr lang="en-US" sz="2200" dirty="0" smtClean="0">
                <a:solidFill>
                  <a:srgbClr val="333399"/>
                </a:solidFill>
                <a:latin typeface="Tahoma"/>
                <a:cs typeface="Tahoma"/>
              </a:rPr>
              <a:t>cell                        Boosted </a:t>
            </a:r>
            <a:r>
              <a:rPr lang="en-US" sz="2200" dirty="0">
                <a:solidFill>
                  <a:srgbClr val="333399"/>
                </a:solidFill>
                <a:latin typeface="Tahoma"/>
                <a:cs typeface="Tahoma"/>
              </a:rPr>
              <a:t>overall efficiency of about a factor of </a:t>
            </a:r>
            <a:r>
              <a:rPr lang="en-US" sz="2200" dirty="0" smtClean="0">
                <a:solidFill>
                  <a:srgbClr val="333399"/>
                </a:solidFill>
                <a:latin typeface="Tahoma"/>
                <a:cs typeface="Tahoma"/>
              </a:rPr>
              <a:t>10 </a:t>
            </a:r>
            <a:r>
              <a:rPr lang="en-US" sz="2200" dirty="0">
                <a:solidFill>
                  <a:srgbClr val="333399"/>
                </a:solidFill>
                <a:latin typeface="Tahoma"/>
                <a:cs typeface="Tahoma"/>
              </a:rPr>
              <a:t>compared to 2010</a:t>
            </a:r>
          </a:p>
          <a:p>
            <a:pPr marL="1174750" indent="-457200">
              <a:lnSpc>
                <a:spcPct val="125000"/>
              </a:lnSpc>
              <a:spcBef>
                <a:spcPts val="1200"/>
              </a:spcBef>
              <a:buFont typeface="Wingdings" charset="2"/>
              <a:buChar char="²"/>
              <a:tabLst>
                <a:tab pos="627063" algn="l"/>
              </a:tabLst>
            </a:pPr>
            <a:r>
              <a:rPr lang="en-US" sz="2200" dirty="0">
                <a:solidFill>
                  <a:srgbClr val="333399"/>
                </a:solidFill>
                <a:latin typeface="Tahoma"/>
                <a:cs typeface="Tahoma"/>
              </a:rPr>
              <a:t>Development of a new measurement method, the </a:t>
            </a:r>
            <a:r>
              <a:rPr lang="en-US" sz="2200" dirty="0">
                <a:solidFill>
                  <a:srgbClr val="333399"/>
                </a:solidFill>
                <a:latin typeface="Tahoma"/>
                <a:cs typeface="Tahoma"/>
                <a:sym typeface="Wingdings"/>
              </a:rPr>
              <a:t>PI-ICR </a:t>
            </a:r>
            <a:r>
              <a:rPr lang="en-US" sz="2200" dirty="0" smtClean="0">
                <a:solidFill>
                  <a:srgbClr val="333399"/>
                </a:solidFill>
                <a:latin typeface="Tahoma"/>
                <a:cs typeface="Tahoma"/>
                <a:sym typeface="Wingdings"/>
              </a:rPr>
              <a:t>technique </a:t>
            </a:r>
            <a:r>
              <a:rPr lang="en-US" sz="2200" dirty="0" smtClean="0">
                <a:solidFill>
                  <a:srgbClr val="333399"/>
                </a:solidFill>
                <a:latin typeface="Tahoma"/>
                <a:cs typeface="Tahoma"/>
              </a:rPr>
              <a:t>Confirmed </a:t>
            </a:r>
            <a:r>
              <a:rPr lang="en-US" sz="2200" dirty="0">
                <a:solidFill>
                  <a:srgbClr val="333399"/>
                </a:solidFill>
                <a:latin typeface="Tahoma"/>
                <a:cs typeface="Tahoma"/>
              </a:rPr>
              <a:t>PI-ICR high mass resolving power for radioactive nuclides </a:t>
            </a:r>
            <a:r>
              <a:rPr lang="en-US" sz="2200" dirty="0" smtClean="0">
                <a:solidFill>
                  <a:srgbClr val="333399"/>
                </a:solidFill>
                <a:latin typeface="Tahoma"/>
                <a:cs typeface="Tahoma"/>
              </a:rPr>
              <a:t>at </a:t>
            </a:r>
            <a:r>
              <a:rPr lang="en-US" sz="2200" dirty="0">
                <a:solidFill>
                  <a:srgbClr val="333399"/>
                </a:solidFill>
                <a:latin typeface="Tahoma"/>
                <a:cs typeface="Tahoma"/>
              </a:rPr>
              <a:t>the lowest production </a:t>
            </a:r>
            <a:r>
              <a:rPr lang="en-US" sz="2200" dirty="0" smtClean="0">
                <a:solidFill>
                  <a:srgbClr val="333399"/>
                </a:solidFill>
                <a:latin typeface="Tahoma"/>
                <a:cs typeface="Tahoma"/>
              </a:rPr>
              <a:t>yields</a:t>
            </a:r>
            <a:endParaRPr lang="en-US" sz="2200" dirty="0">
              <a:solidFill>
                <a:srgbClr val="333399"/>
              </a:solidFill>
              <a:latin typeface="Tahoma"/>
              <a:cs typeface="Tahoma"/>
              <a:sym typeface="Wingdings"/>
            </a:endParaRPr>
          </a:p>
          <a:p>
            <a:pPr marL="717550" indent="-717550" algn="ctr">
              <a:lnSpc>
                <a:spcPct val="125000"/>
              </a:lnSpc>
              <a:spcBef>
                <a:spcPts val="1200"/>
              </a:spcBef>
              <a:buNone/>
              <a:tabLst>
                <a:tab pos="0" algn="l"/>
              </a:tabLst>
            </a:pPr>
            <a:r>
              <a:rPr lang="en-US" sz="2600" dirty="0">
                <a:solidFill>
                  <a:srgbClr val="BF0202"/>
                </a:solidFill>
                <a:latin typeface="Tahoma"/>
                <a:cs typeface="Tahoma"/>
                <a:sym typeface="Wingdings"/>
              </a:rPr>
              <a:t>Successful direct measurements of the first </a:t>
            </a:r>
            <a:r>
              <a:rPr lang="en-US" sz="2600" dirty="0" err="1" smtClean="0">
                <a:solidFill>
                  <a:srgbClr val="BF0202"/>
                </a:solidFill>
                <a:latin typeface="Tahoma"/>
                <a:cs typeface="Tahoma"/>
                <a:sym typeface="Wingdings"/>
              </a:rPr>
              <a:t>superheavy</a:t>
            </a:r>
            <a:r>
              <a:rPr lang="en-US" sz="2600" dirty="0" smtClean="0">
                <a:solidFill>
                  <a:srgbClr val="BF0202"/>
                </a:solidFill>
                <a:latin typeface="Tahoma"/>
                <a:cs typeface="Tahoma"/>
                <a:sym typeface="Wingdings"/>
              </a:rPr>
              <a:t> </a:t>
            </a:r>
            <a:endParaRPr lang="en-US" sz="2600" dirty="0">
              <a:solidFill>
                <a:srgbClr val="BF0202"/>
              </a:solidFill>
              <a:latin typeface="Tahoma"/>
              <a:cs typeface="Tahoma"/>
              <a:sym typeface="Wingdings"/>
            </a:endParaRPr>
          </a:p>
          <a:p>
            <a:pPr marL="717550" indent="-717550" algn="ctr">
              <a:lnSpc>
                <a:spcPct val="125000"/>
              </a:lnSpc>
              <a:spcBef>
                <a:spcPts val="1200"/>
              </a:spcBef>
              <a:buNone/>
              <a:tabLst>
                <a:tab pos="0" algn="l"/>
              </a:tabLst>
            </a:pPr>
            <a:r>
              <a:rPr lang="en-US" sz="2600" baseline="30000" dirty="0">
                <a:solidFill>
                  <a:srgbClr val="BF0202"/>
                </a:solidFill>
                <a:latin typeface="Tahoma"/>
                <a:cs typeface="Tahoma"/>
                <a:sym typeface="Wingdings"/>
              </a:rPr>
              <a:t>257</a:t>
            </a:r>
            <a:r>
              <a:rPr lang="en-US" sz="2600" dirty="0">
                <a:solidFill>
                  <a:srgbClr val="BF0202"/>
                </a:solidFill>
                <a:latin typeface="Tahoma"/>
                <a:cs typeface="Tahoma"/>
                <a:sym typeface="Wingdings"/>
              </a:rPr>
              <a:t>Rf  (σ=15 </a:t>
            </a:r>
            <a:r>
              <a:rPr lang="en-US" sz="2600" dirty="0" err="1">
                <a:solidFill>
                  <a:srgbClr val="BF0202"/>
                </a:solidFill>
                <a:latin typeface="Tahoma"/>
                <a:cs typeface="Tahoma"/>
                <a:sym typeface="Wingdings"/>
              </a:rPr>
              <a:t>nb</a:t>
            </a:r>
            <a:r>
              <a:rPr lang="en-US" sz="2600" dirty="0">
                <a:solidFill>
                  <a:srgbClr val="BF0202"/>
                </a:solidFill>
                <a:latin typeface="Tahoma"/>
                <a:cs typeface="Tahoma"/>
                <a:sym typeface="Wingdings"/>
              </a:rPr>
              <a:t>) </a:t>
            </a:r>
            <a:r>
              <a:rPr lang="en-US" sz="2600" dirty="0" smtClean="0">
                <a:solidFill>
                  <a:srgbClr val="BF0202"/>
                </a:solidFill>
                <a:latin typeface="Tahoma"/>
                <a:cs typeface="Tahoma"/>
                <a:sym typeface="Wingdings"/>
              </a:rPr>
              <a:t>and its </a:t>
            </a:r>
            <a:r>
              <a:rPr lang="en-US" sz="2600" dirty="0">
                <a:solidFill>
                  <a:srgbClr val="BF0202"/>
                </a:solidFill>
                <a:latin typeface="Tahoma"/>
                <a:cs typeface="Tahoma"/>
                <a:sym typeface="Wingdings"/>
              </a:rPr>
              <a:t>low-lying isomeric </a:t>
            </a:r>
            <a:r>
              <a:rPr lang="en-US" sz="2600" dirty="0" smtClean="0">
                <a:solidFill>
                  <a:srgbClr val="BF0202"/>
                </a:solidFill>
                <a:latin typeface="Tahoma"/>
                <a:cs typeface="Tahoma"/>
                <a:sym typeface="Wingdings"/>
              </a:rPr>
              <a:t>state!</a:t>
            </a:r>
          </a:p>
          <a:p>
            <a:pPr marL="717550" indent="-717550" algn="ctr">
              <a:lnSpc>
                <a:spcPct val="125000"/>
              </a:lnSpc>
              <a:spcBef>
                <a:spcPts val="1200"/>
              </a:spcBef>
              <a:buNone/>
              <a:tabLst>
                <a:tab pos="0" algn="l"/>
              </a:tabLst>
            </a:pPr>
            <a:endParaRPr lang="en-US" sz="800" dirty="0" smtClean="0">
              <a:solidFill>
                <a:srgbClr val="BF0202"/>
              </a:solidFill>
              <a:latin typeface="Tahoma"/>
              <a:cs typeface="Tahoma"/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t>12</a:t>
            </a:fld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1552195" y="3634344"/>
            <a:ext cx="708084" cy="314214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1552195" y="2598024"/>
            <a:ext cx="708084" cy="314214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072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31951" y="6488403"/>
            <a:ext cx="4396112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700" dirty="0"/>
              <a:t>TASCA 21 </a:t>
            </a:r>
            <a:r>
              <a:rPr lang="en-US" sz="1700" dirty="0"/>
              <a:t>@GSI, 22 June 2021</a:t>
            </a:r>
            <a:endParaRPr lang="de-DE" sz="1700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766071" y="531511"/>
            <a:ext cx="5005909" cy="946441"/>
          </a:xfrm>
        </p:spPr>
        <p:txBody>
          <a:bodyPr/>
          <a:lstStyle/>
          <a:p>
            <a:r>
              <a:rPr lang="en-GB" sz="2000" dirty="0" smtClean="0">
                <a:latin typeface="+mj-lt"/>
              </a:rPr>
              <a:t>Low </a:t>
            </a:r>
            <a:r>
              <a:rPr lang="en-GB" sz="2000" baseline="30000" dirty="0" smtClean="0">
                <a:latin typeface="+mj-lt"/>
              </a:rPr>
              <a:t>258</a:t>
            </a:r>
            <a:r>
              <a:rPr lang="en-GB" sz="2000" dirty="0" smtClean="0">
                <a:latin typeface="+mj-lt"/>
              </a:rPr>
              <a:t>Db incoming rate: efficiency drop</a:t>
            </a:r>
            <a:r>
              <a:rPr lang="en-GB" dirty="0" smtClean="0">
                <a:latin typeface="+mj-lt"/>
              </a:rPr>
              <a:t>?</a:t>
            </a:r>
            <a:endParaRPr lang="de-DE" dirty="0"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20489" y="3915211"/>
            <a:ext cx="8132085" cy="2366269"/>
            <a:chOff x="106322" y="3623239"/>
            <a:chExt cx="10007685" cy="2795826"/>
          </a:xfrm>
        </p:grpSpPr>
        <p:pic>
          <p:nvPicPr>
            <p:cNvPr id="10" name="Picture 2" descr="D:\Dropbox\Screenshots\Screenshot 2017-03-17 13.25.47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6" t="14964" b="9016"/>
            <a:stretch/>
          </p:blipFill>
          <p:spPr bwMode="auto">
            <a:xfrm>
              <a:off x="778197" y="3623239"/>
              <a:ext cx="9335810" cy="2795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856254" y="4831234"/>
              <a:ext cx="36388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028977" y="4825241"/>
              <a:ext cx="419630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1377904" y="4739894"/>
              <a:ext cx="388408" cy="288032"/>
            </a:xfrm>
            <a:prstGeom prst="ellipse">
              <a:avLst/>
            </a:prstGeom>
            <a:solidFill>
              <a:srgbClr val="C00000">
                <a:alpha val="1000"/>
              </a:srgbClr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97483" y="5440872"/>
              <a:ext cx="1210620" cy="188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0969" y="4454800"/>
              <a:ext cx="800100" cy="3937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0969" y="4454800"/>
              <a:ext cx="800100" cy="3937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0969" y="4454800"/>
              <a:ext cx="800100" cy="3937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0969" y="4454800"/>
              <a:ext cx="800100" cy="393700"/>
            </a:xfrm>
            <a:prstGeom prst="rect">
              <a:avLst/>
            </a:prstGeom>
          </p:spPr>
        </p:pic>
        <p:pic>
          <p:nvPicPr>
            <p:cNvPr id="34" name="Picture 2" descr="D:\Dropbox\Screenshots\Screenshot 2017-03-17 13.25.47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2" t="59347" r="85567" b="38833"/>
            <a:stretch/>
          </p:blipFill>
          <p:spPr bwMode="auto">
            <a:xfrm>
              <a:off x="1179362" y="4406938"/>
              <a:ext cx="849948" cy="6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06322" y="4596066"/>
              <a:ext cx="915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BF0202"/>
                  </a:solidFill>
                </a:rPr>
                <a:t>SHIP</a:t>
              </a:r>
              <a:endParaRPr lang="de-DE" sz="2000" b="1" dirty="0">
                <a:solidFill>
                  <a:srgbClr val="BF0202"/>
                </a:solidFill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837" y="1257309"/>
            <a:ext cx="3312799" cy="280294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80718" y="1781471"/>
            <a:ext cx="405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smtClean="0">
                <a:solidFill>
                  <a:srgbClr val="002060"/>
                </a:solidFill>
              </a:rPr>
              <a:t>The </a:t>
            </a:r>
            <a:r>
              <a:rPr lang="en-US" sz="2000" dirty="0" err="1" smtClean="0">
                <a:solidFill>
                  <a:srgbClr val="002060"/>
                </a:solidFill>
              </a:rPr>
              <a:t>cryocell</a:t>
            </a:r>
            <a:r>
              <a:rPr lang="en-US" sz="2000" dirty="0" smtClean="0">
                <a:solidFill>
                  <a:srgbClr val="002060"/>
                </a:solidFill>
              </a:rPr>
              <a:t> entrance 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window got thicker with time!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6228" y="771243"/>
            <a:ext cx="5108752" cy="3575263"/>
            <a:chOff x="446228" y="771243"/>
            <a:chExt cx="4572812" cy="299656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/>
            <a:srcRect l="29720" t="18873" r="20180" b="4659"/>
            <a:stretch/>
          </p:blipFill>
          <p:spPr>
            <a:xfrm>
              <a:off x="1607288" y="1227026"/>
              <a:ext cx="2143019" cy="2318196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446228" y="785134"/>
              <a:ext cx="2114109" cy="606312"/>
              <a:chOff x="1164608" y="2860751"/>
              <a:chExt cx="2281641" cy="737214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1363408" y="3190812"/>
                <a:ext cx="1183904" cy="6793"/>
              </a:xfrm>
              <a:prstGeom prst="line">
                <a:avLst/>
              </a:prstGeom>
              <a:ln w="38100">
                <a:solidFill>
                  <a:srgbClr val="0600E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1164608" y="2860751"/>
                <a:ext cx="1088534" cy="3077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400" baseline="30000" dirty="0" smtClean="0">
                    <a:solidFill>
                      <a:srgbClr val="1A0AE4"/>
                    </a:solidFill>
                  </a:rPr>
                  <a:t>258</a:t>
                </a:r>
                <a:r>
                  <a:rPr lang="en-GB" sz="1400" dirty="0" smtClean="0">
                    <a:solidFill>
                      <a:srgbClr val="1A0AE4"/>
                    </a:solidFill>
                  </a:rPr>
                  <a:t>Db(1)</a:t>
                </a:r>
                <a:endParaRPr lang="de-DE" sz="1400" dirty="0" smtClean="0">
                  <a:solidFill>
                    <a:srgbClr val="1A0AE4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363408" y="3208578"/>
                <a:ext cx="1021938" cy="3077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400" dirty="0" smtClean="0">
                    <a:solidFill>
                      <a:srgbClr val="1A0AE4"/>
                    </a:solidFill>
                  </a:rPr>
                  <a:t>T</a:t>
                </a:r>
                <a:r>
                  <a:rPr lang="en-GB" sz="1400" baseline="-25000" dirty="0" smtClean="0">
                    <a:solidFill>
                      <a:srgbClr val="1A0AE4"/>
                    </a:solidFill>
                  </a:rPr>
                  <a:t>1/2</a:t>
                </a:r>
                <a:r>
                  <a:rPr lang="en-GB" sz="1400" dirty="0" smtClean="0">
                    <a:solidFill>
                      <a:srgbClr val="1A0AE4"/>
                    </a:solidFill>
                  </a:rPr>
                  <a:t>=4.4 s</a:t>
                </a:r>
                <a:endParaRPr lang="de-DE" sz="1400" dirty="0" smtClean="0">
                  <a:solidFill>
                    <a:srgbClr val="1A0AE4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856981" y="2861510"/>
                <a:ext cx="1005647" cy="3077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400" dirty="0" smtClean="0">
                    <a:solidFill>
                      <a:srgbClr val="1A0AE4"/>
                    </a:solidFill>
                  </a:rPr>
                  <a:t>(5</a:t>
                </a:r>
                <a:r>
                  <a:rPr lang="en-GB" sz="1400" baseline="30000" dirty="0" smtClean="0">
                    <a:solidFill>
                      <a:srgbClr val="1A0AE4"/>
                    </a:solidFill>
                  </a:rPr>
                  <a:t>+</a:t>
                </a:r>
                <a:r>
                  <a:rPr lang="en-GB" sz="1400" dirty="0" smtClean="0">
                    <a:solidFill>
                      <a:srgbClr val="1A0AE4"/>
                    </a:solidFill>
                  </a:rPr>
                  <a:t>, 10</a:t>
                </a:r>
                <a:r>
                  <a:rPr lang="en-GB" sz="1400" baseline="30000" dirty="0" smtClean="0">
                    <a:solidFill>
                      <a:srgbClr val="1A0AE4"/>
                    </a:solidFill>
                  </a:rPr>
                  <a:t>-</a:t>
                </a:r>
                <a:r>
                  <a:rPr lang="en-GB" sz="1400" dirty="0" smtClean="0">
                    <a:solidFill>
                      <a:srgbClr val="1A0AE4"/>
                    </a:solidFill>
                  </a:rPr>
                  <a:t>)</a:t>
                </a:r>
                <a:endParaRPr lang="de-DE" sz="1400" dirty="0" smtClean="0">
                  <a:solidFill>
                    <a:srgbClr val="1A0AE4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511971" y="2940706"/>
                <a:ext cx="934278" cy="3077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400" dirty="0" smtClean="0">
                    <a:solidFill>
                      <a:srgbClr val="1A0AE4"/>
                    </a:solidFill>
                  </a:rPr>
                  <a:t>51 </a:t>
                </a:r>
                <a:r>
                  <a:rPr lang="en-GB" sz="1400" dirty="0" err="1">
                    <a:solidFill>
                      <a:srgbClr val="1A0AE4"/>
                    </a:solidFill>
                  </a:rPr>
                  <a:t>k</a:t>
                </a:r>
                <a:r>
                  <a:rPr lang="en-GB" sz="1400" dirty="0" err="1" smtClean="0">
                    <a:solidFill>
                      <a:srgbClr val="1A0AE4"/>
                    </a:solidFill>
                  </a:rPr>
                  <a:t>eV</a:t>
                </a:r>
                <a:endParaRPr lang="de-DE" sz="1400" dirty="0" smtClean="0">
                  <a:solidFill>
                    <a:srgbClr val="1A0AE4"/>
                  </a:solidFill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2359805" y="3179226"/>
                <a:ext cx="323760" cy="418739"/>
              </a:xfrm>
              <a:prstGeom prst="straightConnector1">
                <a:avLst/>
              </a:prstGeom>
              <a:ln w="38100">
                <a:solidFill>
                  <a:srgbClr val="0600EE"/>
                </a:solidFill>
                <a:prstDash val="sysDash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/>
          </p:nvGrpSpPr>
          <p:grpSpPr>
            <a:xfrm>
              <a:off x="3277717" y="771243"/>
              <a:ext cx="1741323" cy="606312"/>
              <a:chOff x="716950" y="2860751"/>
              <a:chExt cx="1830363" cy="737214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1363408" y="3190812"/>
                <a:ext cx="1183904" cy="679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1273937" y="2860751"/>
                <a:ext cx="1088534" cy="3077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400" baseline="30000" dirty="0" smtClean="0">
                    <a:solidFill>
                      <a:srgbClr val="FF0000"/>
                    </a:solidFill>
                  </a:rPr>
                  <a:t>258</a:t>
                </a:r>
                <a:r>
                  <a:rPr lang="en-GB" sz="1400" dirty="0" smtClean="0">
                    <a:solidFill>
                      <a:srgbClr val="FF0000"/>
                    </a:solidFill>
                  </a:rPr>
                  <a:t>Db(2)</a:t>
                </a:r>
                <a:endParaRPr lang="de-DE" sz="1400" dirty="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462798" y="3208579"/>
                <a:ext cx="1084515" cy="3077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400" dirty="0" smtClean="0">
                    <a:solidFill>
                      <a:srgbClr val="FF0000"/>
                    </a:solidFill>
                  </a:rPr>
                  <a:t>T</a:t>
                </a:r>
                <a:r>
                  <a:rPr lang="en-GB" sz="1400" baseline="-25000" dirty="0" smtClean="0">
                    <a:solidFill>
                      <a:srgbClr val="FF0000"/>
                    </a:solidFill>
                  </a:rPr>
                  <a:t>1/2</a:t>
                </a:r>
                <a:r>
                  <a:rPr lang="en-GB" sz="1400" dirty="0" smtClean="0">
                    <a:solidFill>
                      <a:srgbClr val="FF0000"/>
                    </a:solidFill>
                  </a:rPr>
                  <a:t>=2.17 s</a:t>
                </a:r>
                <a:endParaRPr lang="de-DE" sz="1400" dirty="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966311" y="2861510"/>
                <a:ext cx="581002" cy="3077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400" dirty="0" smtClean="0">
                    <a:solidFill>
                      <a:srgbClr val="FF0000"/>
                    </a:solidFill>
                  </a:rPr>
                  <a:t>  (0</a:t>
                </a:r>
                <a:r>
                  <a:rPr lang="en-GB" sz="1400" baseline="30000" dirty="0" smtClean="0">
                    <a:solidFill>
                      <a:srgbClr val="FF0000"/>
                    </a:solidFill>
                  </a:rPr>
                  <a:t>-</a:t>
                </a:r>
                <a:r>
                  <a:rPr lang="en-GB" sz="1400" dirty="0" smtClean="0">
                    <a:solidFill>
                      <a:srgbClr val="FF0000"/>
                    </a:solidFill>
                  </a:rPr>
                  <a:t>)</a:t>
                </a:r>
                <a:endParaRPr lang="de-DE" sz="1400" dirty="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16950" y="3026371"/>
                <a:ext cx="934278" cy="3077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400" dirty="0">
                    <a:solidFill>
                      <a:srgbClr val="FF0000"/>
                    </a:solidFill>
                  </a:rPr>
                  <a:t>0</a:t>
                </a:r>
                <a:r>
                  <a:rPr lang="en-GB" sz="14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sz="1400" dirty="0" err="1">
                    <a:solidFill>
                      <a:srgbClr val="FF0000"/>
                    </a:solidFill>
                  </a:rPr>
                  <a:t>k</a:t>
                </a:r>
                <a:r>
                  <a:rPr lang="en-GB" sz="1400" dirty="0" err="1" smtClean="0">
                    <a:solidFill>
                      <a:srgbClr val="FF0000"/>
                    </a:solidFill>
                  </a:rPr>
                  <a:t>eV</a:t>
                </a:r>
                <a:endParaRPr lang="de-DE" sz="1400" dirty="0" smtClean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 flipH="1">
                <a:off x="1162235" y="3179226"/>
                <a:ext cx="382561" cy="41873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ash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/>
            <p:cNvSpPr txBox="1"/>
            <p:nvPr/>
          </p:nvSpPr>
          <p:spPr>
            <a:xfrm>
              <a:off x="3647799" y="2540908"/>
              <a:ext cx="745464" cy="3231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1500" b="1" baseline="30000" dirty="0" smtClean="0"/>
                <a:t>254m</a:t>
              </a:r>
              <a:r>
                <a:rPr lang="en-GB" sz="1500" b="1" dirty="0" smtClean="0"/>
                <a:t>Lr</a:t>
              </a:r>
              <a:endParaRPr lang="de-DE" sz="1500" b="1" dirty="0" smtClean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652712" y="3444647"/>
              <a:ext cx="685829" cy="3231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1500" b="1" baseline="30000" dirty="0" smtClean="0"/>
                <a:t>254g</a:t>
              </a:r>
              <a:r>
                <a:rPr lang="en-GB" sz="1500" b="1" dirty="0" smtClean="0"/>
                <a:t>Lr</a:t>
              </a:r>
              <a:endParaRPr lang="de-DE" sz="1500" b="1" dirty="0" smtClean="0"/>
            </a:p>
          </p:txBody>
        </p:sp>
      </p:grpSp>
      <p:sp>
        <p:nvSpPr>
          <p:cNvPr id="54" name="Rectangle 2"/>
          <p:cNvSpPr/>
          <p:nvPr/>
        </p:nvSpPr>
        <p:spPr>
          <a:xfrm>
            <a:off x="114734" y="4123726"/>
            <a:ext cx="48390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 </a:t>
            </a:r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Vostinar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EPJA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55, 17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2019)</a:t>
            </a:r>
          </a:p>
          <a:p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P. </a:t>
            </a:r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Schury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</a:t>
            </a:r>
            <a:r>
              <a:rPr lang="sv-SE" dirty="0"/>
              <a:t>RIKEN </a:t>
            </a:r>
            <a:r>
              <a:rPr lang="sv-SE" dirty="0" smtClean="0"/>
              <a:t>AP </a:t>
            </a:r>
            <a:r>
              <a:rPr lang="sv-SE" dirty="0"/>
              <a:t>Rep</a:t>
            </a:r>
            <a:r>
              <a:rPr lang="sv-SE" dirty="0" smtClean="0"/>
              <a:t>. </a:t>
            </a:r>
            <a:r>
              <a:rPr lang="sv-SE" dirty="0"/>
              <a:t>55, </a:t>
            </a:r>
            <a:r>
              <a:rPr lang="sv-SE" dirty="0" smtClean="0"/>
              <a:t>7 (2022)</a:t>
            </a:r>
            <a:endParaRPr lang="de-DE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6629" y="1"/>
            <a:ext cx="12175371" cy="74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0090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GB" dirty="0" smtClean="0"/>
              <a:t>Outlook: Hunting </a:t>
            </a:r>
            <a:r>
              <a:rPr lang="en-GB" baseline="30000" dirty="0" smtClean="0"/>
              <a:t>258</a:t>
            </a:r>
            <a:r>
              <a:rPr lang="en-GB" dirty="0" smtClean="0"/>
              <a:t>Db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7920" y="4872567"/>
            <a:ext cx="3659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b="1" i="1" dirty="0" smtClean="0">
                <a:solidFill>
                  <a:srgbClr val="7030A0"/>
                </a:solidFill>
              </a:rPr>
              <a:t>Exp. February 2024  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i="1" dirty="0" smtClean="0">
                <a:solidFill>
                  <a:srgbClr val="7030A0"/>
                </a:solidFill>
              </a:rPr>
              <a:t>Exp.  May 2025         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400" b="1" i="1" dirty="0" smtClean="0">
                <a:solidFill>
                  <a:srgbClr val="7030A0"/>
                </a:solidFill>
              </a:rPr>
              <a:t>     </a:t>
            </a:r>
            <a:endParaRPr lang="de-DE" sz="2400" b="1" i="1" dirty="0">
              <a:solidFill>
                <a:srgbClr val="7030A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45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31951" y="6488403"/>
            <a:ext cx="4396112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700" dirty="0"/>
              <a:t>TASCA 21 </a:t>
            </a:r>
            <a:r>
              <a:rPr lang="en-US" sz="1700" dirty="0"/>
              <a:t>@GSI, 22 June 2021</a:t>
            </a:r>
            <a:endParaRPr lang="de-DE" sz="1700" dirty="0"/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6629" y="1"/>
            <a:ext cx="12175371" cy="74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0090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GB" dirty="0" smtClean="0"/>
              <a:t>Outlook: What’s next?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115" y="1740023"/>
            <a:ext cx="8918679" cy="46090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4372" y="961076"/>
            <a:ext cx="11709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b="1" i="1" dirty="0" smtClean="0">
                <a:solidFill>
                  <a:srgbClr val="7030A0"/>
                </a:solidFill>
              </a:rPr>
              <a:t>New </a:t>
            </a:r>
            <a:r>
              <a:rPr lang="en-US" sz="2400" b="1" i="1" dirty="0">
                <a:solidFill>
                  <a:srgbClr val="7030A0"/>
                </a:solidFill>
              </a:rPr>
              <a:t>Off-line Branch for </a:t>
            </a:r>
            <a:r>
              <a:rPr lang="en-US" sz="2400" b="1" i="1" dirty="0" err="1" smtClean="0">
                <a:solidFill>
                  <a:srgbClr val="7030A0"/>
                </a:solidFill>
              </a:rPr>
              <a:t>SHIPTrap</a:t>
            </a:r>
            <a:r>
              <a:rPr lang="en-US" sz="2400" b="1" i="1" dirty="0" smtClean="0">
                <a:solidFill>
                  <a:srgbClr val="7030A0"/>
                </a:solidFill>
              </a:rPr>
              <a:t>:  </a:t>
            </a:r>
            <a:r>
              <a:rPr lang="en-US" sz="2400" b="1" i="1" dirty="0">
                <a:solidFill>
                  <a:srgbClr val="7030A0"/>
                </a:solidFill>
              </a:rPr>
              <a:t>r</a:t>
            </a:r>
            <a:r>
              <a:rPr lang="en-US" sz="2400" b="1" i="1" dirty="0" smtClean="0">
                <a:solidFill>
                  <a:srgbClr val="7030A0"/>
                </a:solidFill>
              </a:rPr>
              <a:t>ecoil source buffer-gas cell + compact </a:t>
            </a:r>
            <a:r>
              <a:rPr lang="en-US" sz="2400" b="1" i="1" dirty="0" err="1" smtClean="0">
                <a:solidFill>
                  <a:srgbClr val="7030A0"/>
                </a:solidFill>
              </a:rPr>
              <a:t>buncher</a:t>
            </a:r>
            <a:endParaRPr lang="en-US" sz="2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5"/>
            <a:endParaRPr lang="en-US" sz="2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5"/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i="1" dirty="0" smtClean="0">
                <a:solidFill>
                  <a:schemeClr val="tx2">
                    <a:lumMod val="75000"/>
                  </a:schemeClr>
                </a:solidFill>
              </a:rPr>
              <a:t>    53% Extraction efficiency </a:t>
            </a:r>
          </a:p>
          <a:p>
            <a:pPr lvl="5"/>
            <a:r>
              <a:rPr lang="en-US" sz="2000" b="1" i="1" dirty="0" smtClean="0">
                <a:solidFill>
                  <a:schemeClr val="tx2">
                    <a:lumMod val="75000"/>
                  </a:schemeClr>
                </a:solidFill>
              </a:rPr>
              <a:t>in first tests with </a:t>
            </a:r>
            <a:r>
              <a:rPr lang="en-US" sz="2000" b="1" i="1" baseline="30000" dirty="0" smtClean="0">
                <a:solidFill>
                  <a:schemeClr val="tx2">
                    <a:lumMod val="75000"/>
                  </a:schemeClr>
                </a:solidFill>
              </a:rPr>
              <a:t>225</a:t>
            </a:r>
            <a:r>
              <a:rPr lang="en-US" sz="2000" b="1" i="1" dirty="0" smtClean="0">
                <a:solidFill>
                  <a:schemeClr val="tx2">
                    <a:lumMod val="75000"/>
                  </a:schemeClr>
                </a:solidFill>
              </a:rPr>
              <a:t>Ac source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89" y="1607407"/>
            <a:ext cx="1983628" cy="21647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31" y="3861786"/>
            <a:ext cx="2520972" cy="1841559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077375" y="1740023"/>
            <a:ext cx="5761608" cy="195309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077375" y="2751248"/>
            <a:ext cx="5761608" cy="933271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027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31951" y="6488403"/>
            <a:ext cx="4396112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700" dirty="0"/>
              <a:t>TASCA 21 </a:t>
            </a:r>
            <a:r>
              <a:rPr lang="en-US" sz="1700" dirty="0"/>
              <a:t>@GSI, 22 June 2021</a:t>
            </a:r>
            <a:endParaRPr lang="de-DE" sz="1700" dirty="0"/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6629" y="1"/>
            <a:ext cx="12175371" cy="74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0090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GB" dirty="0" smtClean="0"/>
              <a:t>Outlook: What’s next?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115" y="1740023"/>
            <a:ext cx="8918679" cy="46090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4372" y="961076"/>
            <a:ext cx="117099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b="1" i="1" dirty="0" smtClean="0">
                <a:solidFill>
                  <a:srgbClr val="7030A0"/>
                </a:solidFill>
              </a:rPr>
              <a:t>New </a:t>
            </a:r>
            <a:r>
              <a:rPr lang="en-US" sz="2400" b="1" i="1" dirty="0">
                <a:solidFill>
                  <a:srgbClr val="7030A0"/>
                </a:solidFill>
              </a:rPr>
              <a:t>Off-line Branch for </a:t>
            </a:r>
            <a:r>
              <a:rPr lang="en-US" sz="2400" b="1" i="1" dirty="0" err="1" smtClean="0">
                <a:solidFill>
                  <a:srgbClr val="7030A0"/>
                </a:solidFill>
              </a:rPr>
              <a:t>SHIPTrap</a:t>
            </a:r>
            <a:r>
              <a:rPr lang="en-US" sz="2400" b="1" i="1" dirty="0" smtClean="0">
                <a:solidFill>
                  <a:srgbClr val="7030A0"/>
                </a:solidFill>
              </a:rPr>
              <a:t>:  </a:t>
            </a:r>
            <a:r>
              <a:rPr lang="en-US" sz="2400" b="1" i="1" dirty="0">
                <a:solidFill>
                  <a:srgbClr val="7030A0"/>
                </a:solidFill>
              </a:rPr>
              <a:t>r</a:t>
            </a:r>
            <a:r>
              <a:rPr lang="en-US" sz="2400" b="1" i="1" dirty="0" smtClean="0">
                <a:solidFill>
                  <a:srgbClr val="7030A0"/>
                </a:solidFill>
              </a:rPr>
              <a:t>ecoil source buffer-gas cell + compact </a:t>
            </a:r>
            <a:r>
              <a:rPr lang="en-US" sz="2400" b="1" i="1" dirty="0" err="1" smtClean="0">
                <a:solidFill>
                  <a:srgbClr val="7030A0"/>
                </a:solidFill>
              </a:rPr>
              <a:t>buncher</a:t>
            </a:r>
            <a:endParaRPr lang="en-US" sz="2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5"/>
            <a:endParaRPr lang="en-US" sz="2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5"/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i="1" dirty="0" smtClean="0">
                <a:solidFill>
                  <a:schemeClr val="tx2">
                    <a:lumMod val="75000"/>
                  </a:schemeClr>
                </a:solidFill>
              </a:rPr>
              <a:t>    53</a:t>
            </a:r>
            <a:r>
              <a:rPr lang="en-US" sz="2000" b="1" i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en-US" sz="2000" b="1" i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610549" y="1810105"/>
            <a:ext cx="4228434" cy="873261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486025" y="3567245"/>
            <a:ext cx="5352958" cy="1728655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69789" y="1816437"/>
            <a:ext cx="3540760" cy="174053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4"/>
          <a:stretch>
            <a:fillRect/>
          </a:stretch>
        </p:blipFill>
        <p:spPr>
          <a:xfrm>
            <a:off x="3200474" y="5195473"/>
            <a:ext cx="1890247" cy="168014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5"/>
          <a:stretch>
            <a:fillRect/>
          </a:stretch>
        </p:blipFill>
        <p:spPr>
          <a:xfrm>
            <a:off x="92352" y="3576770"/>
            <a:ext cx="2465070" cy="179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6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31951" y="6488403"/>
            <a:ext cx="4396112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700" dirty="0"/>
              <a:t>TASCA 21 </a:t>
            </a:r>
            <a:r>
              <a:rPr lang="en-US" sz="1700" dirty="0"/>
              <a:t>@GSI, 22 June 2021</a:t>
            </a:r>
            <a:endParaRPr lang="de-DE" sz="1700" dirty="0"/>
          </a:p>
        </p:txBody>
      </p:sp>
      <p:grpSp>
        <p:nvGrpSpPr>
          <p:cNvPr id="4" name="Group 3"/>
          <p:cNvGrpSpPr/>
          <p:nvPr/>
        </p:nvGrpSpPr>
        <p:grpSpPr>
          <a:xfrm>
            <a:off x="3920489" y="3915211"/>
            <a:ext cx="8132085" cy="2366269"/>
            <a:chOff x="106322" y="3623239"/>
            <a:chExt cx="10007685" cy="2795826"/>
          </a:xfrm>
        </p:grpSpPr>
        <p:pic>
          <p:nvPicPr>
            <p:cNvPr id="10" name="Picture 2" descr="D:\Dropbox\Screenshots\Screenshot 2017-03-17 13.25.47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6" t="14964" b="9016"/>
            <a:stretch/>
          </p:blipFill>
          <p:spPr bwMode="auto">
            <a:xfrm>
              <a:off x="778197" y="3623239"/>
              <a:ext cx="9335810" cy="2795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856254" y="4831234"/>
              <a:ext cx="36388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028977" y="4825241"/>
              <a:ext cx="419630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1377904" y="4739894"/>
              <a:ext cx="388408" cy="288032"/>
            </a:xfrm>
            <a:prstGeom prst="ellipse">
              <a:avLst/>
            </a:prstGeom>
            <a:solidFill>
              <a:srgbClr val="C00000">
                <a:alpha val="1000"/>
              </a:srgbClr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97483" y="5440872"/>
              <a:ext cx="1210620" cy="188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0969" y="4454800"/>
              <a:ext cx="800100" cy="3937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0969" y="4454800"/>
              <a:ext cx="800100" cy="3937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0969" y="4454800"/>
              <a:ext cx="800100" cy="3937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0969" y="4454800"/>
              <a:ext cx="800100" cy="393700"/>
            </a:xfrm>
            <a:prstGeom prst="rect">
              <a:avLst/>
            </a:prstGeom>
          </p:spPr>
        </p:pic>
        <p:pic>
          <p:nvPicPr>
            <p:cNvPr id="34" name="Picture 2" descr="D:\Dropbox\Screenshots\Screenshot 2017-03-17 13.25.47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2" t="59347" r="85567" b="38833"/>
            <a:stretch/>
          </p:blipFill>
          <p:spPr bwMode="auto">
            <a:xfrm>
              <a:off x="1179362" y="4406938"/>
              <a:ext cx="849948" cy="6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06322" y="4596066"/>
              <a:ext cx="915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BF0202"/>
                  </a:solidFill>
                </a:rPr>
                <a:t>SHIP</a:t>
              </a:r>
              <a:endParaRPr lang="de-DE" sz="2000" b="1" dirty="0">
                <a:solidFill>
                  <a:srgbClr val="BF0202"/>
                </a:solidFill>
              </a:endParaRPr>
            </a:p>
          </p:txBody>
        </p:sp>
      </p:grpSp>
      <p:sp>
        <p:nvSpPr>
          <p:cNvPr id="57" name="Title 1"/>
          <p:cNvSpPr txBox="1">
            <a:spLocks/>
          </p:cNvSpPr>
          <p:nvPr/>
        </p:nvSpPr>
        <p:spPr>
          <a:xfrm>
            <a:off x="16629" y="1"/>
            <a:ext cx="12175371" cy="74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0090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GB" dirty="0" smtClean="0"/>
              <a:t>Outlook: What’s next?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34372" y="961076"/>
            <a:ext cx="117099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b="1" i="1" dirty="0" smtClean="0">
                <a:solidFill>
                  <a:srgbClr val="7030A0"/>
                </a:solidFill>
              </a:rPr>
              <a:t>New </a:t>
            </a:r>
            <a:r>
              <a:rPr lang="en-US" sz="2400" b="1" i="1" dirty="0" err="1" smtClean="0">
                <a:solidFill>
                  <a:srgbClr val="7030A0"/>
                </a:solidFill>
              </a:rPr>
              <a:t>Buncher</a:t>
            </a:r>
            <a:r>
              <a:rPr lang="en-US" sz="2400" b="1" i="1" dirty="0" smtClean="0">
                <a:solidFill>
                  <a:srgbClr val="7030A0"/>
                </a:solidFill>
              </a:rPr>
              <a:t> for </a:t>
            </a:r>
            <a:r>
              <a:rPr lang="en-US" sz="2400" b="1" i="1" dirty="0" err="1" smtClean="0">
                <a:solidFill>
                  <a:srgbClr val="7030A0"/>
                </a:solidFill>
              </a:rPr>
              <a:t>SHIPTrap</a:t>
            </a:r>
            <a:r>
              <a:rPr lang="en-US" sz="2400" b="1" i="1" dirty="0" smtClean="0"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i="1" dirty="0" smtClean="0">
                <a:solidFill>
                  <a:srgbClr val="7030A0"/>
                </a:solidFill>
              </a:rPr>
              <a:t>Cryogenic!                                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(Ongoing)</a:t>
            </a:r>
            <a:r>
              <a:rPr lang="en-US" sz="2400" b="1" i="1" dirty="0" smtClean="0">
                <a:solidFill>
                  <a:srgbClr val="7030A0"/>
                </a:solidFill>
              </a:rPr>
              <a:t> </a:t>
            </a:r>
            <a:endParaRPr lang="en-US" sz="2400" b="1" i="1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endParaRPr lang="en-US" sz="1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b="1" i="1" dirty="0" smtClean="0">
                <a:solidFill>
                  <a:srgbClr val="7030A0"/>
                </a:solidFill>
              </a:rPr>
              <a:t>Design of a new Penning-trap system </a:t>
            </a:r>
            <a:r>
              <a:rPr lang="en-US" sz="2400" b="1" i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 more efficient purification</a:t>
            </a:r>
            <a:r>
              <a:rPr lang="en-US" sz="2400" b="1" i="1" dirty="0" smtClean="0">
                <a:solidFill>
                  <a:srgbClr val="7030A0"/>
                </a:solidFill>
              </a:rPr>
              <a:t> and PI-ICR in cryogenic environment                                                                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(Starting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oon)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lvl="8">
              <a:lnSpc>
                <a:spcPct val="150000"/>
              </a:lnSpc>
            </a:pPr>
            <a:r>
              <a:rPr lang="en-GB" sz="2400" b="1" i="1" dirty="0" smtClean="0">
                <a:solidFill>
                  <a:srgbClr val="7030A0"/>
                </a:solidFill>
              </a:rPr>
              <a:t>                                      </a:t>
            </a:r>
            <a:r>
              <a:rPr lang="en-GB" sz="2400" b="1" i="1" dirty="0" smtClean="0">
                <a:solidFill>
                  <a:srgbClr val="FF0000"/>
                </a:solidFill>
              </a:rPr>
              <a:t>(We are looking for a PhD student!)</a:t>
            </a:r>
            <a:endParaRPr lang="de-DE" sz="2400" b="1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172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 SHIPTRAP collaborators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70960" y="3540058"/>
            <a:ext cx="18161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9327" y="3523395"/>
            <a:ext cx="2614385" cy="77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 descr="lmu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5602"/>
          <a:stretch>
            <a:fillRect/>
          </a:stretch>
        </p:blipFill>
        <p:spPr bwMode="auto">
          <a:xfrm>
            <a:off x="4710386" y="4398027"/>
            <a:ext cx="2702658" cy="115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 rotWithShape="1">
          <a:blip r:embed="rId5"/>
          <a:srcRect l="8945" r="45527"/>
          <a:stretch/>
        </p:blipFill>
        <p:spPr bwMode="auto">
          <a:xfrm>
            <a:off x="6021179" y="3201201"/>
            <a:ext cx="1975228" cy="138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4" descr="Unilogo bunt 2008 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009" y="4356735"/>
            <a:ext cx="1330325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downloa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13" y="4558495"/>
            <a:ext cx="2180376" cy="908490"/>
          </a:xfrm>
          <a:prstGeom prst="rect">
            <a:avLst/>
          </a:prstGeom>
        </p:spPr>
      </p:pic>
      <p:pic>
        <p:nvPicPr>
          <p:cNvPr id="14" name="Picture 2" descr="http://www.pnpi.spb.ru/gif/logograd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52" y="4396767"/>
            <a:ext cx="899949" cy="89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mages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16" y="5479450"/>
            <a:ext cx="1597038" cy="814425"/>
          </a:xfrm>
          <a:prstGeom prst="rect">
            <a:avLst/>
          </a:prstGeom>
        </p:spPr>
      </p:pic>
      <p:pic>
        <p:nvPicPr>
          <p:cNvPr id="5" name="Picture 4" descr="rugr_logonl_rood_rgb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49" y="5702598"/>
            <a:ext cx="2929841" cy="6869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975" y="734158"/>
            <a:ext cx="11868150" cy="307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2200" dirty="0">
                <a:solidFill>
                  <a:srgbClr val="000090"/>
                </a:solidFill>
              </a:rPr>
              <a:t>B. </a:t>
            </a:r>
            <a:r>
              <a:rPr lang="de-DE" sz="2200" dirty="0" err="1">
                <a:solidFill>
                  <a:srgbClr val="000090"/>
                </a:solidFill>
              </a:rPr>
              <a:t>Anđelić</a:t>
            </a:r>
            <a:r>
              <a:rPr lang="sk-SK" sz="2200" dirty="0">
                <a:solidFill>
                  <a:srgbClr val="000090"/>
                </a:solidFill>
              </a:rPr>
              <a:t>, </a:t>
            </a:r>
            <a:r>
              <a:rPr lang="en-US" sz="2200" dirty="0">
                <a:solidFill>
                  <a:srgbClr val="000090"/>
                </a:solidFill>
              </a:rPr>
              <a:t>L. </a:t>
            </a:r>
            <a:r>
              <a:rPr lang="en-US" sz="2200" dirty="0" err="1">
                <a:solidFill>
                  <a:srgbClr val="000090"/>
                </a:solidFill>
              </a:rPr>
              <a:t>Arcila</a:t>
            </a:r>
            <a:r>
              <a:rPr lang="en-US" sz="2200" dirty="0">
                <a:solidFill>
                  <a:srgbClr val="000090"/>
                </a:solidFill>
              </a:rPr>
              <a:t> Gonzalez, </a:t>
            </a:r>
            <a:r>
              <a:rPr lang="en-US" sz="2200" dirty="0" smtClean="0">
                <a:solidFill>
                  <a:srgbClr val="000090"/>
                </a:solidFill>
              </a:rPr>
              <a:t>K. van </a:t>
            </a:r>
            <a:r>
              <a:rPr lang="en-US" sz="2200" dirty="0" err="1" smtClean="0">
                <a:solidFill>
                  <a:srgbClr val="000090"/>
                </a:solidFill>
              </a:rPr>
              <a:t>Beek</a:t>
            </a:r>
            <a:r>
              <a:rPr lang="en-US" sz="2200" dirty="0" smtClean="0">
                <a:solidFill>
                  <a:srgbClr val="000090"/>
                </a:solidFill>
              </a:rPr>
              <a:t>, J</a:t>
            </a:r>
            <a:r>
              <a:rPr lang="en-US" sz="2200" dirty="0">
                <a:solidFill>
                  <a:srgbClr val="000090"/>
                </a:solidFill>
              </a:rPr>
              <a:t>. </a:t>
            </a:r>
            <a:r>
              <a:rPr lang="en-US" sz="2200" dirty="0" err="1">
                <a:solidFill>
                  <a:srgbClr val="000090"/>
                </a:solidFill>
              </a:rPr>
              <a:t>Berrocal</a:t>
            </a:r>
            <a:r>
              <a:rPr lang="en-US" sz="2200" dirty="0">
                <a:solidFill>
                  <a:srgbClr val="000090"/>
                </a:solidFill>
              </a:rPr>
              <a:t> Sanchez, </a:t>
            </a:r>
            <a:r>
              <a:rPr lang="en-US" sz="2200" dirty="0" smtClean="0">
                <a:solidFill>
                  <a:srgbClr val="000090"/>
                </a:solidFill>
              </a:rPr>
              <a:t>A. </a:t>
            </a:r>
            <a:r>
              <a:rPr lang="en-US" sz="2200" dirty="0" err="1" smtClean="0">
                <a:solidFill>
                  <a:srgbClr val="000090"/>
                </a:solidFill>
              </a:rPr>
              <a:t>Brizard</a:t>
            </a:r>
            <a:r>
              <a:rPr lang="en-US" sz="2200" dirty="0" smtClean="0">
                <a:solidFill>
                  <a:srgbClr val="000090"/>
                </a:solidFill>
              </a:rPr>
              <a:t>, L</a:t>
            </a:r>
            <a:r>
              <a:rPr lang="en-US" sz="2200" dirty="0">
                <a:solidFill>
                  <a:srgbClr val="000090"/>
                </a:solidFill>
              </a:rPr>
              <a:t>. </a:t>
            </a:r>
            <a:r>
              <a:rPr lang="en-US" sz="2200" dirty="0" err="1">
                <a:solidFill>
                  <a:srgbClr val="000090"/>
                </a:solidFill>
              </a:rPr>
              <a:t>Blaauw</a:t>
            </a:r>
            <a:r>
              <a:rPr lang="en-US" sz="2200" dirty="0">
                <a:solidFill>
                  <a:srgbClr val="000090"/>
                </a:solidFill>
              </a:rPr>
              <a:t>, </a:t>
            </a:r>
            <a:r>
              <a:rPr lang="de-DE" sz="2200" dirty="0">
                <a:solidFill>
                  <a:srgbClr val="000090"/>
                </a:solidFill>
              </a:rPr>
              <a:t>K. </a:t>
            </a:r>
            <a:r>
              <a:rPr lang="de-DE" sz="2200" dirty="0" err="1">
                <a:solidFill>
                  <a:srgbClr val="000090"/>
                </a:solidFill>
              </a:rPr>
              <a:t>Blaum</a:t>
            </a:r>
            <a:r>
              <a:rPr lang="de-DE" sz="2200" dirty="0">
                <a:solidFill>
                  <a:srgbClr val="000090"/>
                </a:solidFill>
              </a:rPr>
              <a:t>, </a:t>
            </a:r>
          </a:p>
          <a:p>
            <a:pPr algn="ctr">
              <a:lnSpc>
                <a:spcPct val="110000"/>
              </a:lnSpc>
            </a:pPr>
            <a:r>
              <a:rPr lang="de-DE" sz="2200" dirty="0">
                <a:solidFill>
                  <a:srgbClr val="000090"/>
                </a:solidFill>
              </a:rPr>
              <a:t>M. Block, </a:t>
            </a:r>
            <a:r>
              <a:rPr lang="de-DE" sz="2200" dirty="0" smtClean="0">
                <a:solidFill>
                  <a:srgbClr val="000090"/>
                </a:solidFill>
              </a:rPr>
              <a:t>J. </a:t>
            </a:r>
            <a:r>
              <a:rPr lang="de-DE" sz="2200" dirty="0" err="1" smtClean="0">
                <a:solidFill>
                  <a:srgbClr val="000090"/>
                </a:solidFill>
              </a:rPr>
              <a:t>Cipagauta</a:t>
            </a:r>
            <a:r>
              <a:rPr lang="de-DE" sz="2200" dirty="0" smtClean="0">
                <a:solidFill>
                  <a:srgbClr val="000090"/>
                </a:solidFill>
              </a:rPr>
              <a:t> Mora, P</a:t>
            </a:r>
            <a:r>
              <a:rPr lang="de-DE" sz="2200" dirty="0">
                <a:solidFill>
                  <a:srgbClr val="000090"/>
                </a:solidFill>
              </a:rPr>
              <a:t>. </a:t>
            </a:r>
            <a:r>
              <a:rPr lang="de-DE" sz="2200" dirty="0" err="1">
                <a:solidFill>
                  <a:srgbClr val="000090"/>
                </a:solidFill>
              </a:rPr>
              <a:t>Chauveau</a:t>
            </a:r>
            <a:r>
              <a:rPr lang="de-DE" sz="2200" dirty="0">
                <a:solidFill>
                  <a:srgbClr val="000090"/>
                </a:solidFill>
              </a:rPr>
              <a:t>, S. </a:t>
            </a:r>
            <a:r>
              <a:rPr lang="de-DE" sz="2200" dirty="0" err="1">
                <a:solidFill>
                  <a:srgbClr val="000090"/>
                </a:solidFill>
              </a:rPr>
              <a:t>Chenmarev</a:t>
            </a:r>
            <a:r>
              <a:rPr lang="de-DE" sz="2200" dirty="0">
                <a:solidFill>
                  <a:srgbClr val="000090"/>
                </a:solidFill>
              </a:rPr>
              <a:t>, P. </a:t>
            </a:r>
            <a:r>
              <a:rPr lang="de-DE" sz="2200" dirty="0" err="1">
                <a:solidFill>
                  <a:srgbClr val="000090"/>
                </a:solidFill>
              </a:rPr>
              <a:t>Chhetri</a:t>
            </a:r>
            <a:r>
              <a:rPr lang="de-DE" sz="2200" dirty="0">
                <a:solidFill>
                  <a:srgbClr val="000090"/>
                </a:solidFill>
              </a:rPr>
              <a:t>, C. E. </a:t>
            </a:r>
            <a:r>
              <a:rPr lang="de-DE" sz="2200" dirty="0" err="1">
                <a:solidFill>
                  <a:srgbClr val="000090"/>
                </a:solidFill>
              </a:rPr>
              <a:t>Düllmann</a:t>
            </a:r>
            <a:r>
              <a:rPr lang="de-DE" sz="2200" dirty="0">
                <a:solidFill>
                  <a:srgbClr val="000090"/>
                </a:solidFill>
              </a:rPr>
              <a:t>, M. </a:t>
            </a:r>
            <a:r>
              <a:rPr lang="de-DE" sz="2200" dirty="0" err="1">
                <a:solidFill>
                  <a:srgbClr val="000090"/>
                </a:solidFill>
              </a:rPr>
              <a:t>Eibach</a:t>
            </a:r>
            <a:r>
              <a:rPr lang="de-DE" sz="2200" dirty="0">
                <a:solidFill>
                  <a:srgbClr val="000090"/>
                </a:solidFill>
              </a:rPr>
              <a:t>, J. Even, P. </a:t>
            </a:r>
            <a:r>
              <a:rPr lang="de-DE" sz="2200" dirty="0" err="1">
                <a:solidFill>
                  <a:srgbClr val="000090"/>
                </a:solidFill>
              </a:rPr>
              <a:t>Filianin</a:t>
            </a:r>
            <a:r>
              <a:rPr lang="de-DE" sz="2200" dirty="0">
                <a:solidFill>
                  <a:srgbClr val="000090"/>
                </a:solidFill>
              </a:rPr>
              <a:t>, </a:t>
            </a:r>
            <a:r>
              <a:rPr lang="es-ES_tradnl" sz="2200" dirty="0">
                <a:solidFill>
                  <a:srgbClr val="000090"/>
                </a:solidFill>
              </a:rPr>
              <a:t>M. </a:t>
            </a:r>
            <a:r>
              <a:rPr lang="es-ES_tradnl" sz="2200" dirty="0" err="1">
                <a:solidFill>
                  <a:srgbClr val="000090"/>
                </a:solidFill>
              </a:rPr>
              <a:t>Gutierrez</a:t>
            </a:r>
            <a:r>
              <a:rPr lang="es-ES_tradnl" sz="2200" dirty="0">
                <a:solidFill>
                  <a:srgbClr val="000090"/>
                </a:solidFill>
              </a:rPr>
              <a:t> Torres, </a:t>
            </a:r>
            <a:r>
              <a:rPr lang="es-ES_tradnl" sz="2200" dirty="0" smtClean="0">
                <a:solidFill>
                  <a:srgbClr val="000090"/>
                </a:solidFill>
              </a:rPr>
              <a:t>B. </a:t>
            </a:r>
            <a:r>
              <a:rPr lang="es-ES_tradnl" sz="2200" dirty="0" err="1" smtClean="0">
                <a:solidFill>
                  <a:srgbClr val="000090"/>
                </a:solidFill>
              </a:rPr>
              <a:t>Hartigan</a:t>
            </a:r>
            <a:r>
              <a:rPr lang="es-ES_tradnl" sz="2200" dirty="0" smtClean="0">
                <a:solidFill>
                  <a:srgbClr val="000090"/>
                </a:solidFill>
              </a:rPr>
              <a:t>, </a:t>
            </a:r>
            <a:r>
              <a:rPr lang="de-DE" sz="2200" dirty="0" smtClean="0">
                <a:solidFill>
                  <a:srgbClr val="000090"/>
                </a:solidFill>
              </a:rPr>
              <a:t>F</a:t>
            </a:r>
            <a:r>
              <a:rPr lang="de-DE" sz="2200" dirty="0">
                <a:solidFill>
                  <a:srgbClr val="000090"/>
                </a:solidFill>
              </a:rPr>
              <a:t>. P. </a:t>
            </a:r>
            <a:r>
              <a:rPr lang="de-DE" sz="2200" dirty="0" err="1">
                <a:solidFill>
                  <a:srgbClr val="000090"/>
                </a:solidFill>
              </a:rPr>
              <a:t>Hessberger</a:t>
            </a:r>
            <a:r>
              <a:rPr lang="de-DE" sz="2200" dirty="0">
                <a:solidFill>
                  <a:srgbClr val="000090"/>
                </a:solidFill>
              </a:rPr>
              <a:t>, </a:t>
            </a:r>
          </a:p>
          <a:p>
            <a:pPr algn="ctr">
              <a:lnSpc>
                <a:spcPct val="110000"/>
              </a:lnSpc>
            </a:pPr>
            <a:r>
              <a:rPr lang="de-DE" sz="2200" dirty="0">
                <a:solidFill>
                  <a:srgbClr val="000090"/>
                </a:solidFill>
              </a:rPr>
              <a:t>N. </a:t>
            </a:r>
            <a:r>
              <a:rPr lang="de-DE" sz="2200" dirty="0" err="1">
                <a:solidFill>
                  <a:srgbClr val="000090"/>
                </a:solidFill>
              </a:rPr>
              <a:t>Kalantar-Nayestanaki</a:t>
            </a:r>
            <a:r>
              <a:rPr lang="de-DE" sz="2200" dirty="0">
                <a:solidFill>
                  <a:srgbClr val="000090"/>
                </a:solidFill>
              </a:rPr>
              <a:t>, O. </a:t>
            </a:r>
            <a:r>
              <a:rPr lang="de-DE" sz="2200" dirty="0" err="1">
                <a:solidFill>
                  <a:srgbClr val="000090"/>
                </a:solidFill>
              </a:rPr>
              <a:t>Kaleja</a:t>
            </a:r>
            <a:r>
              <a:rPr lang="de-DE" sz="2200" dirty="0">
                <a:solidFill>
                  <a:srgbClr val="000090"/>
                </a:solidFill>
              </a:rPr>
              <a:t>, </a:t>
            </a:r>
            <a:r>
              <a:rPr lang="de-DE" sz="2200" dirty="0" smtClean="0">
                <a:solidFill>
                  <a:srgbClr val="000090"/>
                </a:solidFill>
              </a:rPr>
              <a:t>T. </a:t>
            </a:r>
            <a:r>
              <a:rPr lang="de-DE" sz="2200" dirty="0" err="1" smtClean="0">
                <a:solidFill>
                  <a:srgbClr val="000090"/>
                </a:solidFill>
              </a:rPr>
              <a:t>Kieck</a:t>
            </a:r>
            <a:r>
              <a:rPr lang="de-DE" sz="2200" dirty="0" smtClean="0">
                <a:solidFill>
                  <a:srgbClr val="000090"/>
                </a:solidFill>
              </a:rPr>
              <a:t>, </a:t>
            </a:r>
            <a:r>
              <a:rPr lang="nl-NL" sz="2200" dirty="0" smtClean="0">
                <a:solidFill>
                  <a:srgbClr val="000090"/>
                </a:solidFill>
              </a:rPr>
              <a:t>J</a:t>
            </a:r>
            <a:r>
              <a:rPr lang="nl-NL" sz="2200" dirty="0">
                <a:solidFill>
                  <a:srgbClr val="000090"/>
                </a:solidFill>
              </a:rPr>
              <a:t>. van de Laar, </a:t>
            </a:r>
            <a:r>
              <a:rPr lang="de-DE" sz="2200" dirty="0">
                <a:solidFill>
                  <a:srgbClr val="000090"/>
                </a:solidFill>
              </a:rPr>
              <a:t>M. </a:t>
            </a:r>
            <a:r>
              <a:rPr lang="de-DE" sz="2200" dirty="0" err="1">
                <a:solidFill>
                  <a:srgbClr val="000090"/>
                </a:solidFill>
              </a:rPr>
              <a:t>Laatiaoui</a:t>
            </a:r>
            <a:r>
              <a:rPr lang="de-DE" sz="2200" dirty="0">
                <a:solidFill>
                  <a:srgbClr val="000090"/>
                </a:solidFill>
              </a:rPr>
              <a:t>, S. Lohse</a:t>
            </a:r>
            <a:r>
              <a:rPr lang="cs-CZ" sz="2200" dirty="0">
                <a:solidFill>
                  <a:srgbClr val="000090"/>
                </a:solidFill>
              </a:rPr>
              <a:t>, </a:t>
            </a:r>
            <a:endParaRPr lang="en-US" sz="2200" dirty="0">
              <a:solidFill>
                <a:srgbClr val="00009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de-DE" sz="2200" dirty="0">
                <a:solidFill>
                  <a:srgbClr val="000090"/>
                </a:solidFill>
              </a:rPr>
              <a:t>E. </a:t>
            </a:r>
            <a:r>
              <a:rPr lang="de-DE" sz="2200" dirty="0" err="1">
                <a:solidFill>
                  <a:srgbClr val="000090"/>
                </a:solidFill>
              </a:rPr>
              <a:t>Minaya</a:t>
            </a:r>
            <a:r>
              <a:rPr lang="de-DE" sz="2200" dirty="0">
                <a:solidFill>
                  <a:srgbClr val="000090"/>
                </a:solidFill>
              </a:rPr>
              <a:t> Ramirez, </a:t>
            </a:r>
            <a:r>
              <a:rPr lang="en-US" sz="2200" dirty="0">
                <a:solidFill>
                  <a:srgbClr val="000090"/>
                </a:solidFill>
              </a:rPr>
              <a:t>A. Mistry, </a:t>
            </a:r>
            <a:r>
              <a:rPr lang="en-US" sz="2200" dirty="0" smtClean="0">
                <a:solidFill>
                  <a:srgbClr val="000090"/>
                </a:solidFill>
              </a:rPr>
              <a:t>S. </a:t>
            </a:r>
            <a:r>
              <a:rPr lang="en-US" sz="2200" dirty="0" err="1" smtClean="0">
                <a:solidFill>
                  <a:srgbClr val="000090"/>
                </a:solidFill>
              </a:rPr>
              <a:t>Morard</a:t>
            </a:r>
            <a:r>
              <a:rPr lang="en-US" sz="2200" dirty="0" smtClean="0">
                <a:solidFill>
                  <a:srgbClr val="000090"/>
                </a:solidFill>
              </a:rPr>
              <a:t>, E</a:t>
            </a:r>
            <a:r>
              <a:rPr lang="en-US" sz="2200" dirty="0">
                <a:solidFill>
                  <a:srgbClr val="000090"/>
                </a:solidFill>
              </a:rPr>
              <a:t>. Morin</a:t>
            </a:r>
            <a:r>
              <a:rPr lang="hr-HR" sz="2200" dirty="0">
                <a:solidFill>
                  <a:srgbClr val="000090"/>
                </a:solidFill>
              </a:rPr>
              <a:t>,</a:t>
            </a:r>
            <a:r>
              <a:rPr lang="en-US" sz="2200" dirty="0">
                <a:solidFill>
                  <a:srgbClr val="000090"/>
                </a:solidFill>
              </a:rPr>
              <a:t> Y. </a:t>
            </a:r>
            <a:r>
              <a:rPr lang="en-US" sz="2200" dirty="0" err="1">
                <a:solidFill>
                  <a:srgbClr val="000090"/>
                </a:solidFill>
              </a:rPr>
              <a:t>Nechiporenko</a:t>
            </a:r>
            <a:r>
              <a:rPr lang="en-US" sz="2200" dirty="0">
                <a:solidFill>
                  <a:srgbClr val="000090"/>
                </a:solidFill>
              </a:rPr>
              <a:t>, D. </a:t>
            </a:r>
            <a:r>
              <a:rPr lang="en-US" sz="2200" dirty="0" err="1">
                <a:solidFill>
                  <a:srgbClr val="000090"/>
                </a:solidFill>
              </a:rPr>
              <a:t>Neidheer</a:t>
            </a:r>
            <a:r>
              <a:rPr lang="en-US" sz="2200" dirty="0">
                <a:solidFill>
                  <a:srgbClr val="000090"/>
                </a:solidFill>
              </a:rPr>
              <a:t>, </a:t>
            </a:r>
          </a:p>
          <a:p>
            <a:pPr algn="ctr">
              <a:lnSpc>
                <a:spcPct val="110000"/>
              </a:lnSpc>
            </a:pPr>
            <a:r>
              <a:rPr lang="en-US" sz="2200" dirty="0">
                <a:solidFill>
                  <a:srgbClr val="000090"/>
                </a:solidFill>
              </a:rPr>
              <a:t>S. </a:t>
            </a:r>
            <a:r>
              <a:rPr lang="en-US" sz="2200" dirty="0" err="1">
                <a:solidFill>
                  <a:srgbClr val="000090"/>
                </a:solidFill>
              </a:rPr>
              <a:t>Nothhelfer</a:t>
            </a:r>
            <a:r>
              <a:rPr lang="en-US" sz="2200" dirty="0">
                <a:solidFill>
                  <a:srgbClr val="000090"/>
                </a:solidFill>
              </a:rPr>
              <a:t>, Y. </a:t>
            </a:r>
            <a:r>
              <a:rPr lang="en-US" sz="2200" dirty="0" err="1">
                <a:solidFill>
                  <a:srgbClr val="000090"/>
                </a:solidFill>
              </a:rPr>
              <a:t>Novikov</a:t>
            </a:r>
            <a:r>
              <a:rPr lang="en-US" sz="2200" dirty="0">
                <a:solidFill>
                  <a:srgbClr val="000090"/>
                </a:solidFill>
              </a:rPr>
              <a:t>, </a:t>
            </a:r>
            <a:r>
              <a:rPr lang="en-US" sz="2200" dirty="0" smtClean="0">
                <a:solidFill>
                  <a:srgbClr val="000090"/>
                </a:solidFill>
              </a:rPr>
              <a:t>J. Patel, S</a:t>
            </a:r>
            <a:r>
              <a:rPr lang="en-US" sz="2200" dirty="0">
                <a:solidFill>
                  <a:srgbClr val="000090"/>
                </a:solidFill>
              </a:rPr>
              <a:t>. Raeder, E. </a:t>
            </a:r>
            <a:r>
              <a:rPr lang="en-US" sz="2200" dirty="0" err="1">
                <a:solidFill>
                  <a:srgbClr val="000090"/>
                </a:solidFill>
              </a:rPr>
              <a:t>Rickert</a:t>
            </a:r>
            <a:r>
              <a:rPr lang="en-US" sz="2200" dirty="0">
                <a:solidFill>
                  <a:srgbClr val="000090"/>
                </a:solidFill>
              </a:rPr>
              <a:t>, D. Rodriguez, </a:t>
            </a:r>
          </a:p>
          <a:p>
            <a:pPr algn="ctr">
              <a:lnSpc>
                <a:spcPct val="110000"/>
              </a:lnSpc>
            </a:pPr>
            <a:r>
              <a:rPr lang="en-US" sz="2200" dirty="0">
                <a:solidFill>
                  <a:srgbClr val="000090"/>
                </a:solidFill>
              </a:rPr>
              <a:t>L. </a:t>
            </a:r>
            <a:r>
              <a:rPr lang="en-US" sz="2200" dirty="0" err="1">
                <a:solidFill>
                  <a:srgbClr val="000090"/>
                </a:solidFill>
              </a:rPr>
              <a:t>Schweikhard</a:t>
            </a:r>
            <a:r>
              <a:rPr lang="en-US" sz="2200" dirty="0">
                <a:solidFill>
                  <a:srgbClr val="000090"/>
                </a:solidFill>
              </a:rPr>
              <a:t>,  </a:t>
            </a:r>
            <a:r>
              <a:rPr lang="de-DE" sz="2200" dirty="0">
                <a:solidFill>
                  <a:srgbClr val="000090"/>
                </a:solidFill>
              </a:rPr>
              <a:t>P. G. </a:t>
            </a:r>
            <a:r>
              <a:rPr lang="de-DE" sz="2200" dirty="0" err="1">
                <a:solidFill>
                  <a:srgbClr val="000090"/>
                </a:solidFill>
              </a:rPr>
              <a:t>Thirolf</a:t>
            </a:r>
            <a:r>
              <a:rPr lang="de-DE" sz="2200" dirty="0">
                <a:solidFill>
                  <a:srgbClr val="000090"/>
                </a:solidFill>
              </a:rPr>
              <a:t>, J. </a:t>
            </a:r>
            <a:r>
              <a:rPr lang="de-DE" sz="2200" dirty="0" err="1">
                <a:solidFill>
                  <a:srgbClr val="000090"/>
                </a:solidFill>
              </a:rPr>
              <a:t>Warbinek</a:t>
            </a:r>
            <a:r>
              <a:rPr lang="de-DE" sz="2200" dirty="0">
                <a:solidFill>
                  <a:srgbClr val="000090"/>
                </a:solidFill>
              </a:rPr>
              <a:t>, A. </a:t>
            </a:r>
            <a:r>
              <a:rPr lang="de-DE" sz="2200" dirty="0" err="1">
                <a:solidFill>
                  <a:srgbClr val="000090"/>
                </a:solidFill>
              </a:rPr>
              <a:t>Yakushev</a:t>
            </a:r>
            <a:r>
              <a:rPr lang="de-DE" sz="2200" dirty="0">
                <a:solidFill>
                  <a:srgbClr val="000090"/>
                </a:solidFill>
              </a:rPr>
              <a:t> </a:t>
            </a:r>
          </a:p>
          <a:p>
            <a:pPr algn="ctr">
              <a:lnSpc>
                <a:spcPct val="110000"/>
              </a:lnSpc>
            </a:pPr>
            <a:endParaRPr lang="de-DE" sz="2200" dirty="0">
              <a:solidFill>
                <a:srgbClr val="000090"/>
              </a:solidFill>
            </a:endParaRPr>
          </a:p>
        </p:txBody>
      </p:sp>
      <p:pic>
        <p:nvPicPr>
          <p:cNvPr id="4" name="Picture 3" descr="top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92" y="5585392"/>
            <a:ext cx="2342060" cy="804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018" y="4502557"/>
            <a:ext cx="2100567" cy="1042808"/>
          </a:xfrm>
          <a:prstGeom prst="rect">
            <a:avLst/>
          </a:prstGeom>
        </p:spPr>
      </p:pic>
      <p:pic>
        <p:nvPicPr>
          <p:cNvPr id="24" name="Picture 23" descr="HI-Mainz_d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1" b="13567"/>
          <a:stretch/>
        </p:blipFill>
        <p:spPr>
          <a:xfrm>
            <a:off x="3971934" y="3479133"/>
            <a:ext cx="2241176" cy="9615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867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31951" y="6488403"/>
            <a:ext cx="4396112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700" dirty="0"/>
              <a:t>TASCA 21 </a:t>
            </a:r>
            <a:r>
              <a:rPr lang="en-US" sz="1700" dirty="0"/>
              <a:t>@GSI, 22 June 2021</a:t>
            </a:r>
            <a:endParaRPr lang="de-DE" sz="1700" dirty="0"/>
          </a:p>
        </p:txBody>
      </p:sp>
      <p:sp>
        <p:nvSpPr>
          <p:cNvPr id="2" name="Rectangle 1"/>
          <p:cNvSpPr/>
          <p:nvPr/>
        </p:nvSpPr>
        <p:spPr>
          <a:xfrm rot="21407585">
            <a:off x="3101959" y="3020046"/>
            <a:ext cx="5344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i="1" dirty="0" err="1" smtClean="0">
                <a:solidFill>
                  <a:srgbClr val="000090"/>
                </a:solidFill>
              </a:rPr>
              <a:t>Thank</a:t>
            </a:r>
            <a:r>
              <a:rPr lang="es-ES_tradnl" sz="3200" b="1" i="1" dirty="0" smtClean="0">
                <a:solidFill>
                  <a:srgbClr val="000090"/>
                </a:solidFill>
              </a:rPr>
              <a:t> </a:t>
            </a:r>
            <a:r>
              <a:rPr lang="es-ES_tradnl" sz="3200" b="1" i="1" dirty="0" err="1">
                <a:solidFill>
                  <a:srgbClr val="000090"/>
                </a:solidFill>
              </a:rPr>
              <a:t>y</a:t>
            </a:r>
            <a:r>
              <a:rPr lang="es-ES_tradnl" sz="3200" b="1" i="1" dirty="0" err="1" smtClean="0">
                <a:solidFill>
                  <a:srgbClr val="000090"/>
                </a:solidFill>
              </a:rPr>
              <a:t>ou</a:t>
            </a:r>
            <a:r>
              <a:rPr lang="es-ES_tradnl" sz="3200" b="1" i="1" dirty="0" smtClean="0">
                <a:solidFill>
                  <a:srgbClr val="000090"/>
                </a:solidFill>
              </a:rPr>
              <a:t> </a:t>
            </a:r>
            <a:r>
              <a:rPr lang="es-ES_tradnl" sz="3200" b="1" i="1" dirty="0" err="1" smtClean="0">
                <a:solidFill>
                  <a:srgbClr val="000090"/>
                </a:solidFill>
              </a:rPr>
              <a:t>for</a:t>
            </a:r>
            <a:r>
              <a:rPr lang="es-ES_tradnl" sz="3200" b="1" i="1" dirty="0" smtClean="0">
                <a:solidFill>
                  <a:srgbClr val="000090"/>
                </a:solidFill>
              </a:rPr>
              <a:t> </a:t>
            </a:r>
            <a:r>
              <a:rPr lang="es-ES_tradnl" sz="3200" b="1" i="1" dirty="0" err="1" smtClean="0">
                <a:solidFill>
                  <a:srgbClr val="000090"/>
                </a:solidFill>
              </a:rPr>
              <a:t>your</a:t>
            </a:r>
            <a:r>
              <a:rPr lang="es-ES_tradnl" sz="3200" b="1" i="1" dirty="0" smtClean="0">
                <a:solidFill>
                  <a:srgbClr val="000090"/>
                </a:solidFill>
              </a:rPr>
              <a:t> </a:t>
            </a:r>
            <a:r>
              <a:rPr lang="es-ES_tradnl" sz="3200" b="1" i="1" dirty="0" err="1" smtClean="0">
                <a:solidFill>
                  <a:srgbClr val="000090"/>
                </a:solidFill>
              </a:rPr>
              <a:t>attention</a:t>
            </a:r>
            <a:r>
              <a:rPr lang="es-ES_tradnl" sz="3200" b="1" i="1" dirty="0" smtClean="0">
                <a:solidFill>
                  <a:srgbClr val="000090"/>
                </a:solidFill>
              </a:rPr>
              <a:t>!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672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PTMS for SHE</a:t>
            </a:r>
            <a:endParaRPr lang="en-GB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132" y="3890477"/>
            <a:ext cx="3232514" cy="850072"/>
          </a:xfrm>
          <a:prstGeom prst="rect">
            <a:avLst/>
          </a:prstGeom>
        </p:spPr>
      </p:pic>
      <p:sp>
        <p:nvSpPr>
          <p:cNvPr id="48" name="Rectangle 42"/>
          <p:cNvSpPr>
            <a:spLocks noChangeArrowheads="1"/>
          </p:cNvSpPr>
          <p:nvPr/>
        </p:nvSpPr>
        <p:spPr bwMode="auto">
          <a:xfrm>
            <a:off x="8240805" y="4887663"/>
            <a:ext cx="3405334" cy="131489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GB" sz="2000" b="1" dirty="0">
                <a:solidFill>
                  <a:srgbClr val="800000"/>
                </a:solidFill>
                <a:latin typeface="Cambria" panose="02040503050406030204" pitchFamily="18" charset="0"/>
              </a:rPr>
              <a:t>What is the structure of SHEs?</a:t>
            </a:r>
          </a:p>
          <a:p>
            <a:pPr>
              <a:lnSpc>
                <a:spcPct val="140000"/>
              </a:lnSpc>
            </a:pPr>
            <a:r>
              <a:rPr lang="en-GB" sz="2000" b="1" dirty="0">
                <a:solidFill>
                  <a:srgbClr val="000090"/>
                </a:solidFill>
                <a:latin typeface="Cambria" panose="02040503050406030204" pitchFamily="18" charset="0"/>
              </a:rPr>
              <a:t>    ...Stability due to shell effects</a:t>
            </a:r>
          </a:p>
          <a:p>
            <a:pPr>
              <a:lnSpc>
                <a:spcPct val="140000"/>
              </a:lnSpc>
            </a:pPr>
            <a:r>
              <a:rPr lang="en-GB" sz="2000" b="1" dirty="0">
                <a:solidFill>
                  <a:srgbClr val="000090"/>
                </a:solidFill>
                <a:latin typeface="Cambria" panose="02040503050406030204" pitchFamily="18" charset="0"/>
                <a:sym typeface="Wingdings"/>
              </a:rPr>
              <a:t>     accurate binding energies!</a:t>
            </a:r>
            <a:endParaRPr lang="en-GB" sz="2000" b="1" dirty="0">
              <a:solidFill>
                <a:srgbClr val="000090"/>
              </a:solidFill>
              <a:latin typeface="Cambria" panose="02040503050406030204" pitchFamily="18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9FDC234-27FF-42A6-BC09-D220B96FB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1" y="938850"/>
            <a:ext cx="7833074" cy="5024630"/>
          </a:xfrm>
          <a:prstGeom prst="rect">
            <a:avLst/>
          </a:prstGeom>
        </p:spPr>
      </p:pic>
      <p:sp>
        <p:nvSpPr>
          <p:cNvPr id="62" name="Arrow: Right 1">
            <a:extLst>
              <a:ext uri="{FF2B5EF4-FFF2-40B4-BE49-F238E27FC236}">
                <a16:creationId xmlns:a16="http://schemas.microsoft.com/office/drawing/2014/main" id="{83B67CFA-DC08-4134-A94A-1DA79ADB531F}"/>
              </a:ext>
            </a:extLst>
          </p:cNvPr>
          <p:cNvSpPr/>
          <p:nvPr/>
        </p:nvSpPr>
        <p:spPr>
          <a:xfrm rot="19783144">
            <a:off x="196343" y="3891657"/>
            <a:ext cx="4789707" cy="45754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≈ 1/s	  	 ≈ 1/day		  ≈ 1/week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969" y="3628973"/>
            <a:ext cx="1251775" cy="11115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67663" y="5448300"/>
            <a:ext cx="188093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140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31951" y="6488403"/>
            <a:ext cx="4396112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700" dirty="0"/>
              <a:t>TASCA 21 </a:t>
            </a:r>
            <a:r>
              <a:rPr lang="en-US" sz="1700" dirty="0"/>
              <a:t>@GSI, 22 June 2021</a:t>
            </a:r>
            <a:endParaRPr lang="de-DE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80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Ion storage in a Penning Trap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837" y="3439228"/>
            <a:ext cx="2476500" cy="2705100"/>
          </a:xfrm>
          <a:prstGeom prst="rect">
            <a:avLst/>
          </a:prstGeom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979749"/>
              </p:ext>
            </p:extLst>
          </p:nvPr>
        </p:nvGraphicFramePr>
        <p:xfrm>
          <a:off x="8463316" y="5358629"/>
          <a:ext cx="155575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" name="Equation" r:id="rId4" imgW="723900" imgH="215900" progId="Equation.3">
                  <p:embed/>
                </p:oleObj>
              </mc:Choice>
              <mc:Fallback>
                <p:oleObj name="Equation" r:id="rId4" imgW="723900" imgH="215900" progId="Equation.3">
                  <p:embed/>
                  <p:pic>
                    <p:nvPicPr>
                      <p:cNvPr id="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3316" y="5358629"/>
                        <a:ext cx="1555750" cy="46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1119993" y="3504945"/>
            <a:ext cx="3817725" cy="2634142"/>
            <a:chOff x="4036024" y="3207735"/>
            <a:chExt cx="5018730" cy="3037680"/>
          </a:xfrm>
        </p:grpSpPr>
        <p:grpSp>
          <p:nvGrpSpPr>
            <p:cNvPr id="19" name="Gruppieren 1"/>
            <p:cNvGrpSpPr/>
            <p:nvPr/>
          </p:nvGrpSpPr>
          <p:grpSpPr>
            <a:xfrm>
              <a:off x="4036024" y="3216970"/>
              <a:ext cx="5018730" cy="3028445"/>
              <a:chOff x="3765432" y="3742645"/>
              <a:chExt cx="4670820" cy="2932731"/>
            </a:xfrm>
          </p:grpSpPr>
          <p:pic>
            <p:nvPicPr>
              <p:cNvPr id="21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23696" y="3764459"/>
                <a:ext cx="4032250" cy="2662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TextBox 12"/>
              <p:cNvSpPr txBox="1">
                <a:spLocks noChangeArrowheads="1"/>
              </p:cNvSpPr>
              <p:nvPr/>
            </p:nvSpPr>
            <p:spPr bwMode="auto">
              <a:xfrm>
                <a:off x="7063784" y="5277346"/>
                <a:ext cx="453452" cy="4468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9" tIns="45725" rIns="91449" bIns="45725">
                <a:spAutoFit/>
              </a:bodyPr>
              <a:lstStyle/>
              <a:p>
                <a:r>
                  <a:rPr lang="de-DE" sz="2000" b="1">
                    <a:solidFill>
                      <a:srgbClr val="0070C0"/>
                    </a:solidFill>
                    <a:latin typeface="Symbol" pitchFamily="18" charset="2"/>
                    <a:cs typeface="Arial" charset="0"/>
                  </a:rPr>
                  <a:t>n</a:t>
                </a:r>
                <a:r>
                  <a:rPr lang="de-DE" sz="2000" b="1" baseline="-25000">
                    <a:solidFill>
                      <a:srgbClr val="0070C0"/>
                    </a:solidFill>
                    <a:cs typeface="Arial" charset="0"/>
                  </a:rPr>
                  <a:t>-</a:t>
                </a:r>
                <a:endParaRPr lang="en-US" sz="2000" b="1">
                  <a:solidFill>
                    <a:srgbClr val="0070C0"/>
                  </a:solidFill>
                  <a:cs typeface="Arial" charset="0"/>
                </a:endParaRPr>
              </a:p>
            </p:txBody>
          </p:sp>
          <p:sp>
            <p:nvSpPr>
              <p:cNvPr id="23" name="TextBox 13"/>
              <p:cNvSpPr txBox="1">
                <a:spLocks noChangeArrowheads="1"/>
              </p:cNvSpPr>
              <p:nvPr/>
            </p:nvSpPr>
            <p:spPr bwMode="auto">
              <a:xfrm>
                <a:off x="6631984" y="4196259"/>
                <a:ext cx="492677" cy="4468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9" tIns="45725" rIns="91449" bIns="45725">
                <a:spAutoFit/>
              </a:bodyPr>
              <a:lstStyle/>
              <a:p>
                <a:r>
                  <a:rPr lang="de-DE" sz="2000" b="1">
                    <a:solidFill>
                      <a:srgbClr val="FF0000"/>
                    </a:solidFill>
                    <a:latin typeface="Symbol" pitchFamily="18" charset="2"/>
                    <a:cs typeface="Arial" charset="0"/>
                  </a:rPr>
                  <a:t>n</a:t>
                </a:r>
                <a:r>
                  <a:rPr lang="de-DE" sz="2000" b="1" baseline="-25000">
                    <a:solidFill>
                      <a:srgbClr val="FF0000"/>
                    </a:solidFill>
                    <a:cs typeface="Arial" charset="0"/>
                  </a:rPr>
                  <a:t>+</a:t>
                </a:r>
                <a:endParaRPr lang="en-US" sz="2000" b="1">
                  <a:solidFill>
                    <a:srgbClr val="FF0000"/>
                  </a:solidFill>
                  <a:cs typeface="Arial" charset="0"/>
                </a:endParaRPr>
              </a:p>
            </p:txBody>
          </p:sp>
          <p:sp>
            <p:nvSpPr>
              <p:cNvPr id="24" name="TextBox 14"/>
              <p:cNvSpPr txBox="1">
                <a:spLocks noChangeArrowheads="1"/>
              </p:cNvSpPr>
              <p:nvPr/>
            </p:nvSpPr>
            <p:spPr bwMode="auto">
              <a:xfrm>
                <a:off x="5406433" y="3908921"/>
                <a:ext cx="471104" cy="4468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9" tIns="45725" rIns="91449" bIns="45725">
                <a:spAutoFit/>
              </a:bodyPr>
              <a:lstStyle/>
              <a:p>
                <a:r>
                  <a:rPr lang="de-DE" sz="2000" b="1">
                    <a:solidFill>
                      <a:srgbClr val="49DE42"/>
                    </a:solidFill>
                    <a:latin typeface="Symbol" pitchFamily="18" charset="2"/>
                    <a:cs typeface="Arial" charset="0"/>
                  </a:rPr>
                  <a:t>n</a:t>
                </a:r>
                <a:r>
                  <a:rPr lang="de-DE" sz="2000" b="1" baseline="-25000">
                    <a:solidFill>
                      <a:srgbClr val="49DE42"/>
                    </a:solidFill>
                    <a:cs typeface="Arial" charset="0"/>
                  </a:rPr>
                  <a:t>z</a:t>
                </a:r>
                <a:endParaRPr lang="en-US" sz="2000" b="1">
                  <a:solidFill>
                    <a:srgbClr val="49DE42"/>
                  </a:solidFill>
                  <a:cs typeface="Arial" charset="0"/>
                </a:endParaRPr>
              </a:p>
            </p:txBody>
          </p:sp>
          <p:sp>
            <p:nvSpPr>
              <p:cNvPr id="25" name="Textfeld 23"/>
              <p:cNvSpPr txBox="1"/>
              <p:nvPr/>
            </p:nvSpPr>
            <p:spPr>
              <a:xfrm>
                <a:off x="3765432" y="3742645"/>
                <a:ext cx="1682479" cy="412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3"/>
                    </a:solidFill>
                  </a:rPr>
                  <a:t>axial motion</a:t>
                </a:r>
              </a:p>
            </p:txBody>
          </p:sp>
          <p:sp>
            <p:nvSpPr>
              <p:cNvPr id="26" name="Textfeld 24"/>
              <p:cNvSpPr txBox="1"/>
              <p:nvPr/>
            </p:nvSpPr>
            <p:spPr>
              <a:xfrm>
                <a:off x="6214991" y="3874655"/>
                <a:ext cx="2221261" cy="412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cyclotron motion</a:t>
                </a:r>
              </a:p>
            </p:txBody>
          </p:sp>
          <p:sp>
            <p:nvSpPr>
              <p:cNvPr id="27" name="Textfeld 25"/>
              <p:cNvSpPr txBox="1"/>
              <p:nvPr/>
            </p:nvSpPr>
            <p:spPr>
              <a:xfrm>
                <a:off x="4053464" y="6262925"/>
                <a:ext cx="2428834" cy="412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3366FF"/>
                    </a:solidFill>
                  </a:rPr>
                  <a:t>magnetron motion</a:t>
                </a:r>
              </a:p>
            </p:txBody>
          </p:sp>
          <p:sp>
            <p:nvSpPr>
              <p:cNvPr id="28" name="Textfeld 26"/>
              <p:cNvSpPr txBox="1"/>
              <p:nvPr/>
            </p:nvSpPr>
            <p:spPr>
              <a:xfrm>
                <a:off x="6501736" y="6046901"/>
                <a:ext cx="1369470" cy="412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trajectory</a:t>
                </a:r>
              </a:p>
            </p:txBody>
          </p:sp>
        </p:grpSp>
        <p:sp>
          <p:nvSpPr>
            <p:cNvPr id="20" name="Textfeld 24"/>
            <p:cNvSpPr txBox="1"/>
            <p:nvPr/>
          </p:nvSpPr>
          <p:spPr>
            <a:xfrm>
              <a:off x="4036708" y="3207735"/>
              <a:ext cx="1807800" cy="425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9900"/>
                  </a:solidFill>
                </a:rPr>
                <a:t>axial motion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470383" y="4140265"/>
            <a:ext cx="1498681" cy="623161"/>
            <a:chOff x="7553462" y="1399669"/>
            <a:chExt cx="1498681" cy="623161"/>
          </a:xfrm>
        </p:grpSpPr>
        <p:sp>
          <p:nvSpPr>
            <p:cNvPr id="40" name="Freeform 39"/>
            <p:cNvSpPr/>
            <p:nvPr/>
          </p:nvSpPr>
          <p:spPr>
            <a:xfrm>
              <a:off x="7553462" y="1677589"/>
              <a:ext cx="142200" cy="133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6" h="372">
                  <a:moveTo>
                    <a:pt x="144" y="10"/>
                  </a:moveTo>
                  <a:cubicBezTo>
                    <a:pt x="140" y="6"/>
                    <a:pt x="144" y="0"/>
                    <a:pt x="132" y="0"/>
                  </a:cubicBezTo>
                  <a:cubicBezTo>
                    <a:pt x="113" y="0"/>
                    <a:pt x="53" y="7"/>
                    <a:pt x="29" y="10"/>
                  </a:cubicBezTo>
                  <a:cubicBezTo>
                    <a:pt x="24" y="10"/>
                    <a:pt x="14" y="10"/>
                    <a:pt x="14" y="26"/>
                  </a:cubicBezTo>
                  <a:cubicBezTo>
                    <a:pt x="14" y="36"/>
                    <a:pt x="22" y="36"/>
                    <a:pt x="34" y="36"/>
                  </a:cubicBezTo>
                  <a:cubicBezTo>
                    <a:pt x="74" y="36"/>
                    <a:pt x="77" y="41"/>
                    <a:pt x="77" y="50"/>
                  </a:cubicBezTo>
                  <a:cubicBezTo>
                    <a:pt x="77" y="55"/>
                    <a:pt x="67" y="96"/>
                    <a:pt x="60" y="117"/>
                  </a:cubicBezTo>
                  <a:cubicBezTo>
                    <a:pt x="43" y="186"/>
                    <a:pt x="26" y="255"/>
                    <a:pt x="10" y="324"/>
                  </a:cubicBezTo>
                  <a:cubicBezTo>
                    <a:pt x="5" y="338"/>
                    <a:pt x="0" y="360"/>
                    <a:pt x="0" y="362"/>
                  </a:cubicBezTo>
                  <a:cubicBezTo>
                    <a:pt x="0" y="372"/>
                    <a:pt x="7" y="372"/>
                    <a:pt x="12" y="372"/>
                  </a:cubicBezTo>
                  <a:cubicBezTo>
                    <a:pt x="16" y="372"/>
                    <a:pt x="20" y="372"/>
                    <a:pt x="24" y="372"/>
                  </a:cubicBezTo>
                  <a:cubicBezTo>
                    <a:pt x="84" y="362"/>
                    <a:pt x="175" y="328"/>
                    <a:pt x="262" y="249"/>
                  </a:cubicBezTo>
                  <a:cubicBezTo>
                    <a:pt x="374" y="146"/>
                    <a:pt x="396" y="31"/>
                    <a:pt x="396" y="24"/>
                  </a:cubicBezTo>
                  <a:cubicBezTo>
                    <a:pt x="396" y="10"/>
                    <a:pt x="386" y="0"/>
                    <a:pt x="372" y="0"/>
                  </a:cubicBezTo>
                  <a:cubicBezTo>
                    <a:pt x="365" y="0"/>
                    <a:pt x="346" y="5"/>
                    <a:pt x="338" y="29"/>
                  </a:cubicBezTo>
                  <a:cubicBezTo>
                    <a:pt x="286" y="218"/>
                    <a:pt x="158" y="314"/>
                    <a:pt x="60" y="345"/>
                  </a:cubicBezTo>
                  <a:cubicBezTo>
                    <a:pt x="88" y="233"/>
                    <a:pt x="116" y="121"/>
                    <a:pt x="144" y="10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7700343" y="1763989"/>
              <a:ext cx="92160" cy="95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7" h="266">
                  <a:moveTo>
                    <a:pt x="223" y="34"/>
                  </a:moveTo>
                  <a:cubicBezTo>
                    <a:pt x="202" y="36"/>
                    <a:pt x="192" y="53"/>
                    <a:pt x="192" y="67"/>
                  </a:cubicBezTo>
                  <a:cubicBezTo>
                    <a:pt x="192" y="82"/>
                    <a:pt x="204" y="89"/>
                    <a:pt x="216" y="89"/>
                  </a:cubicBezTo>
                  <a:cubicBezTo>
                    <a:pt x="228" y="89"/>
                    <a:pt x="250" y="79"/>
                    <a:pt x="250" y="50"/>
                  </a:cubicBezTo>
                  <a:cubicBezTo>
                    <a:pt x="250" y="10"/>
                    <a:pt x="202" y="0"/>
                    <a:pt x="170" y="0"/>
                  </a:cubicBezTo>
                  <a:cubicBezTo>
                    <a:pt x="82" y="0"/>
                    <a:pt x="0" y="82"/>
                    <a:pt x="0" y="163"/>
                  </a:cubicBezTo>
                  <a:cubicBezTo>
                    <a:pt x="0" y="213"/>
                    <a:pt x="36" y="266"/>
                    <a:pt x="110" y="266"/>
                  </a:cubicBezTo>
                  <a:cubicBezTo>
                    <a:pt x="209" y="266"/>
                    <a:pt x="257" y="206"/>
                    <a:pt x="257" y="199"/>
                  </a:cubicBezTo>
                  <a:cubicBezTo>
                    <a:pt x="257" y="194"/>
                    <a:pt x="250" y="189"/>
                    <a:pt x="245" y="189"/>
                  </a:cubicBezTo>
                  <a:cubicBezTo>
                    <a:pt x="242" y="189"/>
                    <a:pt x="240" y="189"/>
                    <a:pt x="235" y="194"/>
                  </a:cubicBezTo>
                  <a:cubicBezTo>
                    <a:pt x="190" y="249"/>
                    <a:pt x="120" y="249"/>
                    <a:pt x="110" y="249"/>
                  </a:cubicBezTo>
                  <a:cubicBezTo>
                    <a:pt x="67" y="249"/>
                    <a:pt x="48" y="221"/>
                    <a:pt x="48" y="182"/>
                  </a:cubicBezTo>
                  <a:cubicBezTo>
                    <a:pt x="48" y="165"/>
                    <a:pt x="58" y="101"/>
                    <a:pt x="89" y="60"/>
                  </a:cubicBezTo>
                  <a:cubicBezTo>
                    <a:pt x="110" y="31"/>
                    <a:pt x="142" y="17"/>
                    <a:pt x="170" y="17"/>
                  </a:cubicBezTo>
                  <a:cubicBezTo>
                    <a:pt x="180" y="17"/>
                    <a:pt x="206" y="17"/>
                    <a:pt x="223" y="34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7912023" y="1700269"/>
              <a:ext cx="201960" cy="71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2" h="199">
                  <a:moveTo>
                    <a:pt x="533" y="36"/>
                  </a:moveTo>
                  <a:cubicBezTo>
                    <a:pt x="545" y="36"/>
                    <a:pt x="562" y="35"/>
                    <a:pt x="562" y="17"/>
                  </a:cubicBezTo>
                  <a:cubicBezTo>
                    <a:pt x="562" y="-1"/>
                    <a:pt x="545" y="0"/>
                    <a:pt x="533" y="0"/>
                  </a:cubicBezTo>
                  <a:cubicBezTo>
                    <a:pt x="365" y="0"/>
                    <a:pt x="197" y="0"/>
                    <a:pt x="29" y="0"/>
                  </a:cubicBezTo>
                  <a:cubicBezTo>
                    <a:pt x="17" y="0"/>
                    <a:pt x="0" y="-1"/>
                    <a:pt x="0" y="17"/>
                  </a:cubicBezTo>
                  <a:cubicBezTo>
                    <a:pt x="0" y="35"/>
                    <a:pt x="17" y="36"/>
                    <a:pt x="29" y="36"/>
                  </a:cubicBezTo>
                  <a:cubicBezTo>
                    <a:pt x="197" y="36"/>
                    <a:pt x="365" y="36"/>
                    <a:pt x="533" y="36"/>
                  </a:cubicBezTo>
                  <a:close/>
                  <a:moveTo>
                    <a:pt x="533" y="199"/>
                  </a:moveTo>
                  <a:cubicBezTo>
                    <a:pt x="545" y="199"/>
                    <a:pt x="562" y="199"/>
                    <a:pt x="562" y="182"/>
                  </a:cubicBezTo>
                  <a:cubicBezTo>
                    <a:pt x="562" y="165"/>
                    <a:pt x="545" y="165"/>
                    <a:pt x="533" y="165"/>
                  </a:cubicBezTo>
                  <a:cubicBezTo>
                    <a:pt x="365" y="165"/>
                    <a:pt x="197" y="165"/>
                    <a:pt x="29" y="165"/>
                  </a:cubicBezTo>
                  <a:cubicBezTo>
                    <a:pt x="17" y="165"/>
                    <a:pt x="0" y="165"/>
                    <a:pt x="0" y="182"/>
                  </a:cubicBezTo>
                  <a:cubicBezTo>
                    <a:pt x="0" y="199"/>
                    <a:pt x="17" y="199"/>
                    <a:pt x="29" y="199"/>
                  </a:cubicBezTo>
                  <a:cubicBezTo>
                    <a:pt x="197" y="199"/>
                    <a:pt x="365" y="199"/>
                    <a:pt x="533" y="19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8370663" y="1405069"/>
              <a:ext cx="99720" cy="201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561">
                  <a:moveTo>
                    <a:pt x="173" y="22"/>
                  </a:moveTo>
                  <a:cubicBezTo>
                    <a:pt x="173" y="2"/>
                    <a:pt x="173" y="0"/>
                    <a:pt x="154" y="0"/>
                  </a:cubicBezTo>
                  <a:cubicBezTo>
                    <a:pt x="101" y="53"/>
                    <a:pt x="29" y="53"/>
                    <a:pt x="0" y="53"/>
                  </a:cubicBezTo>
                  <a:cubicBezTo>
                    <a:pt x="0" y="62"/>
                    <a:pt x="0" y="70"/>
                    <a:pt x="0" y="79"/>
                  </a:cubicBezTo>
                  <a:cubicBezTo>
                    <a:pt x="17" y="79"/>
                    <a:pt x="67" y="79"/>
                    <a:pt x="110" y="58"/>
                  </a:cubicBezTo>
                  <a:cubicBezTo>
                    <a:pt x="110" y="203"/>
                    <a:pt x="110" y="348"/>
                    <a:pt x="110" y="494"/>
                  </a:cubicBezTo>
                  <a:cubicBezTo>
                    <a:pt x="110" y="525"/>
                    <a:pt x="108" y="535"/>
                    <a:pt x="34" y="535"/>
                  </a:cubicBezTo>
                  <a:cubicBezTo>
                    <a:pt x="24" y="535"/>
                    <a:pt x="14" y="535"/>
                    <a:pt x="5" y="535"/>
                  </a:cubicBezTo>
                  <a:cubicBezTo>
                    <a:pt x="5" y="543"/>
                    <a:pt x="5" y="552"/>
                    <a:pt x="5" y="561"/>
                  </a:cubicBezTo>
                  <a:cubicBezTo>
                    <a:pt x="36" y="559"/>
                    <a:pt x="108" y="559"/>
                    <a:pt x="142" y="559"/>
                  </a:cubicBezTo>
                  <a:cubicBezTo>
                    <a:pt x="175" y="559"/>
                    <a:pt x="250" y="559"/>
                    <a:pt x="278" y="561"/>
                  </a:cubicBezTo>
                  <a:cubicBezTo>
                    <a:pt x="278" y="552"/>
                    <a:pt x="278" y="543"/>
                    <a:pt x="278" y="535"/>
                  </a:cubicBezTo>
                  <a:cubicBezTo>
                    <a:pt x="270" y="535"/>
                    <a:pt x="261" y="535"/>
                    <a:pt x="252" y="535"/>
                  </a:cubicBezTo>
                  <a:cubicBezTo>
                    <a:pt x="175" y="535"/>
                    <a:pt x="173" y="525"/>
                    <a:pt x="173" y="494"/>
                  </a:cubicBezTo>
                  <a:cubicBezTo>
                    <a:pt x="173" y="336"/>
                    <a:pt x="173" y="179"/>
                    <a:pt x="173" y="2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8252583" y="1730150"/>
              <a:ext cx="334800" cy="11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1" h="34">
                  <a:moveTo>
                    <a:pt x="466" y="34"/>
                  </a:moveTo>
                  <a:cubicBezTo>
                    <a:pt x="310" y="34"/>
                    <a:pt x="155" y="34"/>
                    <a:pt x="0" y="34"/>
                  </a:cubicBezTo>
                  <a:cubicBezTo>
                    <a:pt x="0" y="22"/>
                    <a:pt x="0" y="11"/>
                    <a:pt x="0" y="0"/>
                  </a:cubicBezTo>
                  <a:cubicBezTo>
                    <a:pt x="310" y="0"/>
                    <a:pt x="621" y="0"/>
                    <a:pt x="931" y="0"/>
                  </a:cubicBezTo>
                  <a:cubicBezTo>
                    <a:pt x="931" y="11"/>
                    <a:pt x="931" y="22"/>
                    <a:pt x="931" y="34"/>
                  </a:cubicBezTo>
                  <a:cubicBezTo>
                    <a:pt x="776" y="34"/>
                    <a:pt x="621" y="34"/>
                    <a:pt x="466" y="34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8266983" y="1817630"/>
              <a:ext cx="120600" cy="201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6" h="561">
                  <a:moveTo>
                    <a:pt x="65" y="496"/>
                  </a:moveTo>
                  <a:cubicBezTo>
                    <a:pt x="94" y="468"/>
                    <a:pt x="124" y="439"/>
                    <a:pt x="154" y="410"/>
                  </a:cubicBezTo>
                  <a:cubicBezTo>
                    <a:pt x="286" y="295"/>
                    <a:pt x="336" y="249"/>
                    <a:pt x="336" y="165"/>
                  </a:cubicBezTo>
                  <a:cubicBezTo>
                    <a:pt x="336" y="67"/>
                    <a:pt x="262" y="0"/>
                    <a:pt x="158" y="0"/>
                  </a:cubicBezTo>
                  <a:cubicBezTo>
                    <a:pt x="62" y="0"/>
                    <a:pt x="0" y="79"/>
                    <a:pt x="0" y="153"/>
                  </a:cubicBezTo>
                  <a:cubicBezTo>
                    <a:pt x="0" y="201"/>
                    <a:pt x="43" y="201"/>
                    <a:pt x="46" y="201"/>
                  </a:cubicBezTo>
                  <a:cubicBezTo>
                    <a:pt x="60" y="201"/>
                    <a:pt x="89" y="189"/>
                    <a:pt x="89" y="156"/>
                  </a:cubicBezTo>
                  <a:cubicBezTo>
                    <a:pt x="89" y="134"/>
                    <a:pt x="74" y="113"/>
                    <a:pt x="43" y="113"/>
                  </a:cubicBezTo>
                  <a:cubicBezTo>
                    <a:pt x="38" y="113"/>
                    <a:pt x="36" y="113"/>
                    <a:pt x="34" y="113"/>
                  </a:cubicBezTo>
                  <a:cubicBezTo>
                    <a:pt x="53" y="58"/>
                    <a:pt x="98" y="26"/>
                    <a:pt x="146" y="26"/>
                  </a:cubicBezTo>
                  <a:cubicBezTo>
                    <a:pt x="223" y="26"/>
                    <a:pt x="259" y="96"/>
                    <a:pt x="259" y="165"/>
                  </a:cubicBezTo>
                  <a:cubicBezTo>
                    <a:pt x="259" y="233"/>
                    <a:pt x="218" y="297"/>
                    <a:pt x="173" y="350"/>
                  </a:cubicBezTo>
                  <a:cubicBezTo>
                    <a:pt x="118" y="410"/>
                    <a:pt x="64" y="470"/>
                    <a:pt x="10" y="530"/>
                  </a:cubicBezTo>
                  <a:cubicBezTo>
                    <a:pt x="0" y="539"/>
                    <a:pt x="0" y="542"/>
                    <a:pt x="0" y="561"/>
                  </a:cubicBezTo>
                  <a:cubicBezTo>
                    <a:pt x="105" y="561"/>
                    <a:pt x="210" y="561"/>
                    <a:pt x="314" y="561"/>
                  </a:cubicBezTo>
                  <a:cubicBezTo>
                    <a:pt x="322" y="512"/>
                    <a:pt x="329" y="464"/>
                    <a:pt x="336" y="415"/>
                  </a:cubicBezTo>
                  <a:cubicBezTo>
                    <a:pt x="330" y="415"/>
                    <a:pt x="323" y="415"/>
                    <a:pt x="317" y="415"/>
                  </a:cubicBezTo>
                  <a:cubicBezTo>
                    <a:pt x="312" y="441"/>
                    <a:pt x="305" y="477"/>
                    <a:pt x="298" y="489"/>
                  </a:cubicBezTo>
                  <a:cubicBezTo>
                    <a:pt x="290" y="496"/>
                    <a:pt x="235" y="496"/>
                    <a:pt x="216" y="496"/>
                  </a:cubicBezTo>
                  <a:cubicBezTo>
                    <a:pt x="166" y="496"/>
                    <a:pt x="115" y="496"/>
                    <a:pt x="65" y="49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8412423" y="1889270"/>
              <a:ext cx="163800" cy="133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6" h="372">
                  <a:moveTo>
                    <a:pt x="199" y="48"/>
                  </a:moveTo>
                  <a:cubicBezTo>
                    <a:pt x="231" y="48"/>
                    <a:pt x="263" y="48"/>
                    <a:pt x="295" y="48"/>
                  </a:cubicBezTo>
                  <a:cubicBezTo>
                    <a:pt x="269" y="173"/>
                    <a:pt x="259" y="209"/>
                    <a:pt x="259" y="266"/>
                  </a:cubicBezTo>
                  <a:cubicBezTo>
                    <a:pt x="259" y="278"/>
                    <a:pt x="259" y="302"/>
                    <a:pt x="266" y="331"/>
                  </a:cubicBezTo>
                  <a:cubicBezTo>
                    <a:pt x="276" y="367"/>
                    <a:pt x="286" y="372"/>
                    <a:pt x="298" y="372"/>
                  </a:cubicBezTo>
                  <a:cubicBezTo>
                    <a:pt x="314" y="372"/>
                    <a:pt x="331" y="357"/>
                    <a:pt x="331" y="340"/>
                  </a:cubicBezTo>
                  <a:cubicBezTo>
                    <a:pt x="331" y="336"/>
                    <a:pt x="331" y="333"/>
                    <a:pt x="326" y="321"/>
                  </a:cubicBezTo>
                  <a:cubicBezTo>
                    <a:pt x="302" y="261"/>
                    <a:pt x="302" y="206"/>
                    <a:pt x="302" y="182"/>
                  </a:cubicBezTo>
                  <a:cubicBezTo>
                    <a:pt x="302" y="139"/>
                    <a:pt x="307" y="94"/>
                    <a:pt x="317" y="48"/>
                  </a:cubicBezTo>
                  <a:cubicBezTo>
                    <a:pt x="349" y="48"/>
                    <a:pt x="381" y="48"/>
                    <a:pt x="413" y="48"/>
                  </a:cubicBezTo>
                  <a:cubicBezTo>
                    <a:pt x="425" y="48"/>
                    <a:pt x="456" y="48"/>
                    <a:pt x="456" y="19"/>
                  </a:cubicBezTo>
                  <a:cubicBezTo>
                    <a:pt x="456" y="0"/>
                    <a:pt x="437" y="0"/>
                    <a:pt x="420" y="0"/>
                  </a:cubicBezTo>
                  <a:cubicBezTo>
                    <a:pt x="326" y="0"/>
                    <a:pt x="233" y="0"/>
                    <a:pt x="139" y="0"/>
                  </a:cubicBezTo>
                  <a:cubicBezTo>
                    <a:pt x="120" y="0"/>
                    <a:pt x="89" y="0"/>
                    <a:pt x="50" y="38"/>
                  </a:cubicBezTo>
                  <a:cubicBezTo>
                    <a:pt x="22" y="72"/>
                    <a:pt x="0" y="110"/>
                    <a:pt x="0" y="115"/>
                  </a:cubicBezTo>
                  <a:cubicBezTo>
                    <a:pt x="3" y="118"/>
                    <a:pt x="0" y="125"/>
                    <a:pt x="10" y="125"/>
                  </a:cubicBezTo>
                  <a:cubicBezTo>
                    <a:pt x="17" y="125"/>
                    <a:pt x="19" y="120"/>
                    <a:pt x="24" y="113"/>
                  </a:cubicBezTo>
                  <a:cubicBezTo>
                    <a:pt x="65" y="48"/>
                    <a:pt x="113" y="48"/>
                    <a:pt x="130" y="48"/>
                  </a:cubicBezTo>
                  <a:cubicBezTo>
                    <a:pt x="146" y="48"/>
                    <a:pt x="162" y="48"/>
                    <a:pt x="178" y="48"/>
                  </a:cubicBezTo>
                  <a:cubicBezTo>
                    <a:pt x="151" y="151"/>
                    <a:pt x="106" y="252"/>
                    <a:pt x="70" y="328"/>
                  </a:cubicBezTo>
                  <a:cubicBezTo>
                    <a:pt x="62" y="343"/>
                    <a:pt x="62" y="343"/>
                    <a:pt x="62" y="350"/>
                  </a:cubicBezTo>
                  <a:cubicBezTo>
                    <a:pt x="62" y="364"/>
                    <a:pt x="77" y="372"/>
                    <a:pt x="89" y="372"/>
                  </a:cubicBezTo>
                  <a:cubicBezTo>
                    <a:pt x="113" y="372"/>
                    <a:pt x="120" y="348"/>
                    <a:pt x="130" y="316"/>
                  </a:cubicBezTo>
                  <a:cubicBezTo>
                    <a:pt x="142" y="278"/>
                    <a:pt x="142" y="276"/>
                    <a:pt x="154" y="235"/>
                  </a:cubicBezTo>
                  <a:cubicBezTo>
                    <a:pt x="169" y="173"/>
                    <a:pt x="184" y="110"/>
                    <a:pt x="199" y="4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8673063" y="1473109"/>
              <a:ext cx="124200" cy="192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6" h="535">
                  <a:moveTo>
                    <a:pt x="346" y="7"/>
                  </a:moveTo>
                  <a:cubicBezTo>
                    <a:pt x="346" y="5"/>
                    <a:pt x="343" y="0"/>
                    <a:pt x="338" y="0"/>
                  </a:cubicBezTo>
                  <a:cubicBezTo>
                    <a:pt x="329" y="0"/>
                    <a:pt x="295" y="34"/>
                    <a:pt x="281" y="58"/>
                  </a:cubicBezTo>
                  <a:cubicBezTo>
                    <a:pt x="262" y="12"/>
                    <a:pt x="230" y="0"/>
                    <a:pt x="202" y="0"/>
                  </a:cubicBezTo>
                  <a:cubicBezTo>
                    <a:pt x="103" y="0"/>
                    <a:pt x="0" y="125"/>
                    <a:pt x="0" y="245"/>
                  </a:cubicBezTo>
                  <a:cubicBezTo>
                    <a:pt x="0" y="328"/>
                    <a:pt x="48" y="381"/>
                    <a:pt x="110" y="381"/>
                  </a:cubicBezTo>
                  <a:cubicBezTo>
                    <a:pt x="146" y="381"/>
                    <a:pt x="180" y="360"/>
                    <a:pt x="209" y="331"/>
                  </a:cubicBezTo>
                  <a:cubicBezTo>
                    <a:pt x="202" y="360"/>
                    <a:pt x="175" y="472"/>
                    <a:pt x="173" y="480"/>
                  </a:cubicBezTo>
                  <a:cubicBezTo>
                    <a:pt x="166" y="503"/>
                    <a:pt x="158" y="508"/>
                    <a:pt x="110" y="508"/>
                  </a:cubicBezTo>
                  <a:cubicBezTo>
                    <a:pt x="101" y="508"/>
                    <a:pt x="91" y="508"/>
                    <a:pt x="91" y="525"/>
                  </a:cubicBezTo>
                  <a:cubicBezTo>
                    <a:pt x="95" y="528"/>
                    <a:pt x="91" y="535"/>
                    <a:pt x="103" y="535"/>
                  </a:cubicBezTo>
                  <a:cubicBezTo>
                    <a:pt x="130" y="535"/>
                    <a:pt x="158" y="532"/>
                    <a:pt x="187" y="532"/>
                  </a:cubicBezTo>
                  <a:cubicBezTo>
                    <a:pt x="216" y="532"/>
                    <a:pt x="247" y="535"/>
                    <a:pt x="274" y="535"/>
                  </a:cubicBezTo>
                  <a:cubicBezTo>
                    <a:pt x="278" y="535"/>
                    <a:pt x="288" y="535"/>
                    <a:pt x="288" y="518"/>
                  </a:cubicBezTo>
                  <a:cubicBezTo>
                    <a:pt x="288" y="508"/>
                    <a:pt x="281" y="508"/>
                    <a:pt x="266" y="508"/>
                  </a:cubicBezTo>
                  <a:cubicBezTo>
                    <a:pt x="226" y="508"/>
                    <a:pt x="226" y="503"/>
                    <a:pt x="226" y="494"/>
                  </a:cubicBezTo>
                  <a:cubicBezTo>
                    <a:pt x="226" y="489"/>
                    <a:pt x="228" y="484"/>
                    <a:pt x="230" y="477"/>
                  </a:cubicBezTo>
                  <a:cubicBezTo>
                    <a:pt x="269" y="320"/>
                    <a:pt x="307" y="164"/>
                    <a:pt x="346" y="7"/>
                  </a:cubicBezTo>
                  <a:close/>
                  <a:moveTo>
                    <a:pt x="113" y="362"/>
                  </a:moveTo>
                  <a:cubicBezTo>
                    <a:pt x="62" y="362"/>
                    <a:pt x="60" y="297"/>
                    <a:pt x="60" y="283"/>
                  </a:cubicBezTo>
                  <a:cubicBezTo>
                    <a:pt x="60" y="242"/>
                    <a:pt x="84" y="151"/>
                    <a:pt x="98" y="115"/>
                  </a:cubicBezTo>
                  <a:cubicBezTo>
                    <a:pt x="125" y="53"/>
                    <a:pt x="168" y="17"/>
                    <a:pt x="202" y="17"/>
                  </a:cubicBezTo>
                  <a:cubicBezTo>
                    <a:pt x="257" y="17"/>
                    <a:pt x="269" y="86"/>
                    <a:pt x="269" y="91"/>
                  </a:cubicBezTo>
                  <a:cubicBezTo>
                    <a:pt x="269" y="96"/>
                    <a:pt x="223" y="281"/>
                    <a:pt x="221" y="285"/>
                  </a:cubicBezTo>
                  <a:cubicBezTo>
                    <a:pt x="206" y="307"/>
                    <a:pt x="161" y="362"/>
                    <a:pt x="113" y="36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8819943" y="1399669"/>
              <a:ext cx="216360" cy="206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2" h="575">
                  <a:moveTo>
                    <a:pt x="98" y="508"/>
                  </a:moveTo>
                  <a:cubicBezTo>
                    <a:pt x="91" y="542"/>
                    <a:pt x="89" y="549"/>
                    <a:pt x="22" y="549"/>
                  </a:cubicBezTo>
                  <a:cubicBezTo>
                    <a:pt x="7" y="549"/>
                    <a:pt x="0" y="549"/>
                    <a:pt x="0" y="566"/>
                  </a:cubicBezTo>
                  <a:cubicBezTo>
                    <a:pt x="0" y="575"/>
                    <a:pt x="7" y="575"/>
                    <a:pt x="22" y="575"/>
                  </a:cubicBezTo>
                  <a:cubicBezTo>
                    <a:pt x="122" y="575"/>
                    <a:pt x="223" y="575"/>
                    <a:pt x="324" y="575"/>
                  </a:cubicBezTo>
                  <a:cubicBezTo>
                    <a:pt x="456" y="575"/>
                    <a:pt x="557" y="475"/>
                    <a:pt x="557" y="393"/>
                  </a:cubicBezTo>
                  <a:cubicBezTo>
                    <a:pt x="557" y="333"/>
                    <a:pt x="506" y="283"/>
                    <a:pt x="425" y="273"/>
                  </a:cubicBezTo>
                  <a:cubicBezTo>
                    <a:pt x="514" y="259"/>
                    <a:pt x="602" y="197"/>
                    <a:pt x="602" y="115"/>
                  </a:cubicBezTo>
                  <a:cubicBezTo>
                    <a:pt x="602" y="53"/>
                    <a:pt x="545" y="0"/>
                    <a:pt x="444" y="0"/>
                  </a:cubicBezTo>
                  <a:cubicBezTo>
                    <a:pt x="350" y="0"/>
                    <a:pt x="255" y="0"/>
                    <a:pt x="161" y="0"/>
                  </a:cubicBezTo>
                  <a:cubicBezTo>
                    <a:pt x="146" y="0"/>
                    <a:pt x="137" y="0"/>
                    <a:pt x="137" y="17"/>
                  </a:cubicBezTo>
                  <a:cubicBezTo>
                    <a:pt x="137" y="26"/>
                    <a:pt x="144" y="26"/>
                    <a:pt x="161" y="26"/>
                  </a:cubicBezTo>
                  <a:cubicBezTo>
                    <a:pt x="163" y="26"/>
                    <a:pt x="178" y="26"/>
                    <a:pt x="192" y="26"/>
                  </a:cubicBezTo>
                  <a:cubicBezTo>
                    <a:pt x="209" y="29"/>
                    <a:pt x="216" y="31"/>
                    <a:pt x="216" y="41"/>
                  </a:cubicBezTo>
                  <a:cubicBezTo>
                    <a:pt x="216" y="43"/>
                    <a:pt x="214" y="48"/>
                    <a:pt x="211" y="58"/>
                  </a:cubicBezTo>
                  <a:cubicBezTo>
                    <a:pt x="174" y="208"/>
                    <a:pt x="136" y="358"/>
                    <a:pt x="98" y="508"/>
                  </a:cubicBezTo>
                  <a:close/>
                  <a:moveTo>
                    <a:pt x="226" y="266"/>
                  </a:moveTo>
                  <a:cubicBezTo>
                    <a:pt x="243" y="197"/>
                    <a:pt x="261" y="127"/>
                    <a:pt x="278" y="58"/>
                  </a:cubicBezTo>
                  <a:cubicBezTo>
                    <a:pt x="286" y="29"/>
                    <a:pt x="288" y="26"/>
                    <a:pt x="324" y="26"/>
                  </a:cubicBezTo>
                  <a:cubicBezTo>
                    <a:pt x="360" y="26"/>
                    <a:pt x="396" y="26"/>
                    <a:pt x="432" y="26"/>
                  </a:cubicBezTo>
                  <a:cubicBezTo>
                    <a:pt x="506" y="26"/>
                    <a:pt x="526" y="74"/>
                    <a:pt x="526" y="113"/>
                  </a:cubicBezTo>
                  <a:cubicBezTo>
                    <a:pt x="526" y="187"/>
                    <a:pt x="451" y="266"/>
                    <a:pt x="350" y="266"/>
                  </a:cubicBezTo>
                  <a:cubicBezTo>
                    <a:pt x="309" y="266"/>
                    <a:pt x="267" y="266"/>
                    <a:pt x="226" y="266"/>
                  </a:cubicBezTo>
                  <a:close/>
                  <a:moveTo>
                    <a:pt x="187" y="549"/>
                  </a:moveTo>
                  <a:cubicBezTo>
                    <a:pt x="178" y="549"/>
                    <a:pt x="175" y="549"/>
                    <a:pt x="170" y="549"/>
                  </a:cubicBezTo>
                  <a:cubicBezTo>
                    <a:pt x="161" y="547"/>
                    <a:pt x="158" y="547"/>
                    <a:pt x="158" y="539"/>
                  </a:cubicBezTo>
                  <a:cubicBezTo>
                    <a:pt x="158" y="537"/>
                    <a:pt x="158" y="535"/>
                    <a:pt x="163" y="520"/>
                  </a:cubicBezTo>
                  <a:cubicBezTo>
                    <a:pt x="182" y="442"/>
                    <a:pt x="202" y="364"/>
                    <a:pt x="221" y="285"/>
                  </a:cubicBezTo>
                  <a:cubicBezTo>
                    <a:pt x="274" y="285"/>
                    <a:pt x="328" y="285"/>
                    <a:pt x="382" y="285"/>
                  </a:cubicBezTo>
                  <a:cubicBezTo>
                    <a:pt x="461" y="285"/>
                    <a:pt x="478" y="348"/>
                    <a:pt x="478" y="384"/>
                  </a:cubicBezTo>
                  <a:cubicBezTo>
                    <a:pt x="478" y="468"/>
                    <a:pt x="403" y="549"/>
                    <a:pt x="302" y="549"/>
                  </a:cubicBezTo>
                  <a:cubicBezTo>
                    <a:pt x="264" y="549"/>
                    <a:pt x="226" y="549"/>
                    <a:pt x="187" y="54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8661183" y="1730150"/>
              <a:ext cx="390960" cy="11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87" h="34">
                  <a:moveTo>
                    <a:pt x="542" y="34"/>
                  </a:moveTo>
                  <a:cubicBezTo>
                    <a:pt x="362" y="34"/>
                    <a:pt x="181" y="34"/>
                    <a:pt x="0" y="34"/>
                  </a:cubicBezTo>
                  <a:cubicBezTo>
                    <a:pt x="0" y="22"/>
                    <a:pt x="0" y="11"/>
                    <a:pt x="0" y="0"/>
                  </a:cubicBezTo>
                  <a:cubicBezTo>
                    <a:pt x="362" y="0"/>
                    <a:pt x="725" y="0"/>
                    <a:pt x="1087" y="0"/>
                  </a:cubicBezTo>
                  <a:cubicBezTo>
                    <a:pt x="1087" y="11"/>
                    <a:pt x="1087" y="22"/>
                    <a:pt x="1087" y="34"/>
                  </a:cubicBezTo>
                  <a:cubicBezTo>
                    <a:pt x="905" y="34"/>
                    <a:pt x="724" y="34"/>
                    <a:pt x="542" y="34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8731743" y="1885670"/>
              <a:ext cx="248400" cy="136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91" h="381">
                  <a:moveTo>
                    <a:pt x="50" y="324"/>
                  </a:moveTo>
                  <a:cubicBezTo>
                    <a:pt x="48" y="336"/>
                    <a:pt x="43" y="355"/>
                    <a:pt x="43" y="360"/>
                  </a:cubicBezTo>
                  <a:cubicBezTo>
                    <a:pt x="43" y="374"/>
                    <a:pt x="55" y="381"/>
                    <a:pt x="67" y="381"/>
                  </a:cubicBezTo>
                  <a:cubicBezTo>
                    <a:pt x="77" y="381"/>
                    <a:pt x="94" y="374"/>
                    <a:pt x="98" y="357"/>
                  </a:cubicBezTo>
                  <a:cubicBezTo>
                    <a:pt x="104" y="336"/>
                    <a:pt x="110" y="316"/>
                    <a:pt x="115" y="295"/>
                  </a:cubicBezTo>
                  <a:cubicBezTo>
                    <a:pt x="121" y="270"/>
                    <a:pt x="126" y="245"/>
                    <a:pt x="132" y="221"/>
                  </a:cubicBezTo>
                  <a:cubicBezTo>
                    <a:pt x="139" y="201"/>
                    <a:pt x="144" y="182"/>
                    <a:pt x="146" y="163"/>
                  </a:cubicBezTo>
                  <a:cubicBezTo>
                    <a:pt x="151" y="149"/>
                    <a:pt x="158" y="125"/>
                    <a:pt x="158" y="122"/>
                  </a:cubicBezTo>
                  <a:cubicBezTo>
                    <a:pt x="170" y="96"/>
                    <a:pt x="216" y="19"/>
                    <a:pt x="295" y="19"/>
                  </a:cubicBezTo>
                  <a:cubicBezTo>
                    <a:pt x="334" y="19"/>
                    <a:pt x="341" y="50"/>
                    <a:pt x="341" y="77"/>
                  </a:cubicBezTo>
                  <a:cubicBezTo>
                    <a:pt x="341" y="98"/>
                    <a:pt x="336" y="122"/>
                    <a:pt x="329" y="149"/>
                  </a:cubicBezTo>
                  <a:cubicBezTo>
                    <a:pt x="321" y="181"/>
                    <a:pt x="313" y="213"/>
                    <a:pt x="305" y="245"/>
                  </a:cubicBezTo>
                  <a:cubicBezTo>
                    <a:pt x="299" y="266"/>
                    <a:pt x="294" y="288"/>
                    <a:pt x="288" y="309"/>
                  </a:cubicBezTo>
                  <a:cubicBezTo>
                    <a:pt x="286" y="326"/>
                    <a:pt x="278" y="355"/>
                    <a:pt x="278" y="360"/>
                  </a:cubicBezTo>
                  <a:cubicBezTo>
                    <a:pt x="278" y="374"/>
                    <a:pt x="288" y="381"/>
                    <a:pt x="302" y="381"/>
                  </a:cubicBezTo>
                  <a:cubicBezTo>
                    <a:pt x="329" y="381"/>
                    <a:pt x="335" y="360"/>
                    <a:pt x="341" y="333"/>
                  </a:cubicBezTo>
                  <a:cubicBezTo>
                    <a:pt x="352" y="286"/>
                    <a:pt x="382" y="163"/>
                    <a:pt x="391" y="129"/>
                  </a:cubicBezTo>
                  <a:cubicBezTo>
                    <a:pt x="394" y="120"/>
                    <a:pt x="437" y="19"/>
                    <a:pt x="530" y="19"/>
                  </a:cubicBezTo>
                  <a:cubicBezTo>
                    <a:pt x="566" y="19"/>
                    <a:pt x="576" y="48"/>
                    <a:pt x="576" y="77"/>
                  </a:cubicBezTo>
                  <a:cubicBezTo>
                    <a:pt x="576" y="125"/>
                    <a:pt x="540" y="221"/>
                    <a:pt x="523" y="266"/>
                  </a:cubicBezTo>
                  <a:cubicBezTo>
                    <a:pt x="516" y="285"/>
                    <a:pt x="511" y="295"/>
                    <a:pt x="511" y="312"/>
                  </a:cubicBezTo>
                  <a:cubicBezTo>
                    <a:pt x="511" y="352"/>
                    <a:pt x="540" y="381"/>
                    <a:pt x="581" y="381"/>
                  </a:cubicBezTo>
                  <a:cubicBezTo>
                    <a:pt x="660" y="381"/>
                    <a:pt x="691" y="259"/>
                    <a:pt x="691" y="252"/>
                  </a:cubicBezTo>
                  <a:cubicBezTo>
                    <a:pt x="691" y="245"/>
                    <a:pt x="684" y="245"/>
                    <a:pt x="681" y="245"/>
                  </a:cubicBezTo>
                  <a:cubicBezTo>
                    <a:pt x="672" y="245"/>
                    <a:pt x="672" y="247"/>
                    <a:pt x="669" y="259"/>
                  </a:cubicBezTo>
                  <a:cubicBezTo>
                    <a:pt x="655" y="302"/>
                    <a:pt x="629" y="362"/>
                    <a:pt x="583" y="362"/>
                  </a:cubicBezTo>
                  <a:cubicBezTo>
                    <a:pt x="569" y="362"/>
                    <a:pt x="562" y="355"/>
                    <a:pt x="562" y="336"/>
                  </a:cubicBezTo>
                  <a:cubicBezTo>
                    <a:pt x="562" y="314"/>
                    <a:pt x="569" y="295"/>
                    <a:pt x="578" y="276"/>
                  </a:cubicBezTo>
                  <a:cubicBezTo>
                    <a:pt x="593" y="233"/>
                    <a:pt x="629" y="139"/>
                    <a:pt x="629" y="91"/>
                  </a:cubicBezTo>
                  <a:cubicBezTo>
                    <a:pt x="629" y="36"/>
                    <a:pt x="596" y="0"/>
                    <a:pt x="533" y="0"/>
                  </a:cubicBezTo>
                  <a:cubicBezTo>
                    <a:pt x="469" y="0"/>
                    <a:pt x="425" y="38"/>
                    <a:pt x="394" y="82"/>
                  </a:cubicBezTo>
                  <a:cubicBezTo>
                    <a:pt x="394" y="72"/>
                    <a:pt x="391" y="43"/>
                    <a:pt x="367" y="22"/>
                  </a:cubicBezTo>
                  <a:cubicBezTo>
                    <a:pt x="346" y="5"/>
                    <a:pt x="319" y="0"/>
                    <a:pt x="298" y="0"/>
                  </a:cubicBezTo>
                  <a:cubicBezTo>
                    <a:pt x="223" y="0"/>
                    <a:pt x="180" y="55"/>
                    <a:pt x="166" y="74"/>
                  </a:cubicBezTo>
                  <a:cubicBezTo>
                    <a:pt x="163" y="26"/>
                    <a:pt x="127" y="0"/>
                    <a:pt x="89" y="0"/>
                  </a:cubicBezTo>
                  <a:cubicBezTo>
                    <a:pt x="50" y="0"/>
                    <a:pt x="34" y="34"/>
                    <a:pt x="26" y="48"/>
                  </a:cubicBezTo>
                  <a:cubicBezTo>
                    <a:pt x="12" y="77"/>
                    <a:pt x="0" y="127"/>
                    <a:pt x="0" y="129"/>
                  </a:cubicBezTo>
                  <a:cubicBezTo>
                    <a:pt x="0" y="139"/>
                    <a:pt x="6" y="136"/>
                    <a:pt x="10" y="139"/>
                  </a:cubicBezTo>
                  <a:cubicBezTo>
                    <a:pt x="19" y="139"/>
                    <a:pt x="19" y="137"/>
                    <a:pt x="24" y="120"/>
                  </a:cubicBezTo>
                  <a:cubicBezTo>
                    <a:pt x="38" y="60"/>
                    <a:pt x="55" y="19"/>
                    <a:pt x="86" y="19"/>
                  </a:cubicBezTo>
                  <a:cubicBezTo>
                    <a:pt x="101" y="19"/>
                    <a:pt x="113" y="26"/>
                    <a:pt x="113" y="58"/>
                  </a:cubicBezTo>
                  <a:cubicBezTo>
                    <a:pt x="113" y="74"/>
                    <a:pt x="110" y="84"/>
                    <a:pt x="98" y="127"/>
                  </a:cubicBezTo>
                  <a:cubicBezTo>
                    <a:pt x="82" y="193"/>
                    <a:pt x="66" y="258"/>
                    <a:pt x="50" y="324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endParaRP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431689" y="1470826"/>
            <a:ext cx="3668148" cy="1136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roup 81" descr="24§display§\vec B§svg§600§FALSE§" title="TexMaths"/>
          <p:cNvGrpSpPr/>
          <p:nvPr/>
        </p:nvGrpSpPr>
        <p:grpSpPr>
          <a:xfrm>
            <a:off x="4816102" y="1326701"/>
            <a:ext cx="231169" cy="371818"/>
            <a:chOff x="8147160" y="4344120"/>
            <a:chExt cx="223559" cy="291600"/>
          </a:xfrm>
        </p:grpSpPr>
        <p:grpSp>
          <p:nvGrpSpPr>
            <p:cNvPr id="83" name="Group 82"/>
            <p:cNvGrpSpPr/>
            <p:nvPr/>
          </p:nvGrpSpPr>
          <p:grpSpPr>
            <a:xfrm>
              <a:off x="8147160" y="4344120"/>
              <a:ext cx="223559" cy="291600"/>
              <a:chOff x="8147160" y="4344120"/>
              <a:chExt cx="223559" cy="291600"/>
            </a:xfrm>
          </p:grpSpPr>
          <p:sp>
            <p:nvSpPr>
              <p:cNvPr id="84" name="Freeform 83"/>
              <p:cNvSpPr/>
              <p:nvPr/>
            </p:nvSpPr>
            <p:spPr>
              <a:xfrm>
                <a:off x="8149680" y="4359600"/>
                <a:ext cx="205560" cy="2606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72" h="725">
                    <a:moveTo>
                      <a:pt x="0" y="0"/>
                    </a:moveTo>
                    <a:cubicBezTo>
                      <a:pt x="191" y="0"/>
                      <a:pt x="381" y="0"/>
                      <a:pt x="572" y="0"/>
                    </a:cubicBezTo>
                    <a:cubicBezTo>
                      <a:pt x="572" y="242"/>
                      <a:pt x="572" y="483"/>
                      <a:pt x="572" y="725"/>
                    </a:cubicBezTo>
                    <a:cubicBezTo>
                      <a:pt x="381" y="725"/>
                      <a:pt x="191" y="725"/>
                      <a:pt x="0" y="725"/>
                    </a:cubicBezTo>
                    <a:cubicBezTo>
                      <a:pt x="0" y="483"/>
                      <a:pt x="0" y="24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8237519" y="4344120"/>
                <a:ext cx="133200" cy="590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71" h="165">
                    <a:moveTo>
                      <a:pt x="297" y="100"/>
                    </a:moveTo>
                    <a:cubicBezTo>
                      <a:pt x="285" y="110"/>
                      <a:pt x="258" y="134"/>
                      <a:pt x="258" y="148"/>
                    </a:cubicBezTo>
                    <a:cubicBezTo>
                      <a:pt x="258" y="158"/>
                      <a:pt x="266" y="165"/>
                      <a:pt x="275" y="165"/>
                    </a:cubicBezTo>
                    <a:cubicBezTo>
                      <a:pt x="282" y="165"/>
                      <a:pt x="287" y="160"/>
                      <a:pt x="290" y="156"/>
                    </a:cubicBezTo>
                    <a:cubicBezTo>
                      <a:pt x="301" y="144"/>
                      <a:pt x="321" y="120"/>
                      <a:pt x="357" y="100"/>
                    </a:cubicBezTo>
                    <a:cubicBezTo>
                      <a:pt x="364" y="98"/>
                      <a:pt x="371" y="93"/>
                      <a:pt x="371" y="84"/>
                    </a:cubicBezTo>
                    <a:cubicBezTo>
                      <a:pt x="371" y="74"/>
                      <a:pt x="366" y="69"/>
                      <a:pt x="359" y="67"/>
                    </a:cubicBezTo>
                    <a:cubicBezTo>
                      <a:pt x="340" y="53"/>
                      <a:pt x="333" y="38"/>
                      <a:pt x="325" y="19"/>
                    </a:cubicBezTo>
                    <a:cubicBezTo>
                      <a:pt x="323" y="12"/>
                      <a:pt x="321" y="0"/>
                      <a:pt x="309" y="0"/>
                    </a:cubicBezTo>
                    <a:cubicBezTo>
                      <a:pt x="297" y="0"/>
                      <a:pt x="292" y="12"/>
                      <a:pt x="292" y="17"/>
                    </a:cubicBezTo>
                    <a:cubicBezTo>
                      <a:pt x="292" y="22"/>
                      <a:pt x="299" y="48"/>
                      <a:pt x="311" y="67"/>
                    </a:cubicBezTo>
                    <a:cubicBezTo>
                      <a:pt x="217" y="67"/>
                      <a:pt x="123" y="67"/>
                      <a:pt x="29" y="67"/>
                    </a:cubicBezTo>
                    <a:cubicBezTo>
                      <a:pt x="14" y="67"/>
                      <a:pt x="0" y="67"/>
                      <a:pt x="0" y="84"/>
                    </a:cubicBezTo>
                    <a:cubicBezTo>
                      <a:pt x="0" y="100"/>
                      <a:pt x="14" y="100"/>
                      <a:pt x="29" y="100"/>
                    </a:cubicBezTo>
                    <a:cubicBezTo>
                      <a:pt x="118" y="100"/>
                      <a:pt x="207" y="100"/>
                      <a:pt x="297" y="10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8147160" y="4430160"/>
                <a:ext cx="214920" cy="2055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98" h="572">
                    <a:moveTo>
                      <a:pt x="98" y="507"/>
                    </a:moveTo>
                    <a:cubicBezTo>
                      <a:pt x="89" y="538"/>
                      <a:pt x="89" y="545"/>
                      <a:pt x="22" y="545"/>
                    </a:cubicBezTo>
                    <a:cubicBezTo>
                      <a:pt x="7" y="545"/>
                      <a:pt x="0" y="545"/>
                      <a:pt x="0" y="562"/>
                    </a:cubicBezTo>
                    <a:cubicBezTo>
                      <a:pt x="0" y="572"/>
                      <a:pt x="7" y="572"/>
                      <a:pt x="22" y="572"/>
                    </a:cubicBezTo>
                    <a:cubicBezTo>
                      <a:pt x="121" y="572"/>
                      <a:pt x="221" y="572"/>
                      <a:pt x="321" y="572"/>
                    </a:cubicBezTo>
                    <a:cubicBezTo>
                      <a:pt x="452" y="572"/>
                      <a:pt x="553" y="474"/>
                      <a:pt x="553" y="390"/>
                    </a:cubicBezTo>
                    <a:cubicBezTo>
                      <a:pt x="553" y="330"/>
                      <a:pt x="502" y="282"/>
                      <a:pt x="421" y="273"/>
                    </a:cubicBezTo>
                    <a:cubicBezTo>
                      <a:pt x="510" y="256"/>
                      <a:pt x="598" y="194"/>
                      <a:pt x="598" y="115"/>
                    </a:cubicBezTo>
                    <a:cubicBezTo>
                      <a:pt x="598" y="53"/>
                      <a:pt x="541" y="0"/>
                      <a:pt x="440" y="0"/>
                    </a:cubicBezTo>
                    <a:cubicBezTo>
                      <a:pt x="347" y="0"/>
                      <a:pt x="254" y="0"/>
                      <a:pt x="160" y="0"/>
                    </a:cubicBezTo>
                    <a:cubicBezTo>
                      <a:pt x="144" y="0"/>
                      <a:pt x="136" y="0"/>
                      <a:pt x="136" y="17"/>
                    </a:cubicBezTo>
                    <a:cubicBezTo>
                      <a:pt x="136" y="24"/>
                      <a:pt x="144" y="24"/>
                      <a:pt x="160" y="24"/>
                    </a:cubicBezTo>
                    <a:cubicBezTo>
                      <a:pt x="171" y="25"/>
                      <a:pt x="177" y="24"/>
                      <a:pt x="191" y="26"/>
                    </a:cubicBezTo>
                    <a:cubicBezTo>
                      <a:pt x="206" y="29"/>
                      <a:pt x="213" y="29"/>
                      <a:pt x="213" y="41"/>
                    </a:cubicBezTo>
                    <a:cubicBezTo>
                      <a:pt x="213" y="43"/>
                      <a:pt x="213" y="45"/>
                      <a:pt x="211" y="55"/>
                    </a:cubicBezTo>
                    <a:cubicBezTo>
                      <a:pt x="173" y="206"/>
                      <a:pt x="136" y="356"/>
                      <a:pt x="98" y="507"/>
                    </a:cubicBezTo>
                    <a:close/>
                    <a:moveTo>
                      <a:pt x="225" y="266"/>
                    </a:moveTo>
                    <a:cubicBezTo>
                      <a:pt x="242" y="196"/>
                      <a:pt x="260" y="127"/>
                      <a:pt x="278" y="57"/>
                    </a:cubicBezTo>
                    <a:cubicBezTo>
                      <a:pt x="285" y="26"/>
                      <a:pt x="285" y="24"/>
                      <a:pt x="321" y="24"/>
                    </a:cubicBezTo>
                    <a:cubicBezTo>
                      <a:pt x="357" y="24"/>
                      <a:pt x="394" y="24"/>
                      <a:pt x="431" y="24"/>
                    </a:cubicBezTo>
                    <a:cubicBezTo>
                      <a:pt x="502" y="24"/>
                      <a:pt x="522" y="74"/>
                      <a:pt x="522" y="110"/>
                    </a:cubicBezTo>
                    <a:cubicBezTo>
                      <a:pt x="522" y="184"/>
                      <a:pt x="450" y="266"/>
                      <a:pt x="347" y="266"/>
                    </a:cubicBezTo>
                    <a:cubicBezTo>
                      <a:pt x="306" y="266"/>
                      <a:pt x="266" y="266"/>
                      <a:pt x="225" y="266"/>
                    </a:cubicBezTo>
                    <a:close/>
                    <a:moveTo>
                      <a:pt x="187" y="545"/>
                    </a:moveTo>
                    <a:cubicBezTo>
                      <a:pt x="175" y="545"/>
                      <a:pt x="172" y="545"/>
                      <a:pt x="167" y="545"/>
                    </a:cubicBezTo>
                    <a:cubicBezTo>
                      <a:pt x="160" y="543"/>
                      <a:pt x="158" y="543"/>
                      <a:pt x="158" y="536"/>
                    </a:cubicBezTo>
                    <a:cubicBezTo>
                      <a:pt x="158" y="533"/>
                      <a:pt x="158" y="533"/>
                      <a:pt x="163" y="517"/>
                    </a:cubicBezTo>
                    <a:cubicBezTo>
                      <a:pt x="182" y="439"/>
                      <a:pt x="201" y="360"/>
                      <a:pt x="220" y="282"/>
                    </a:cubicBezTo>
                    <a:cubicBezTo>
                      <a:pt x="273" y="282"/>
                      <a:pt x="325" y="282"/>
                      <a:pt x="378" y="282"/>
                    </a:cubicBezTo>
                    <a:cubicBezTo>
                      <a:pt x="457" y="282"/>
                      <a:pt x="474" y="344"/>
                      <a:pt x="474" y="380"/>
                    </a:cubicBezTo>
                    <a:cubicBezTo>
                      <a:pt x="474" y="464"/>
                      <a:pt x="400" y="545"/>
                      <a:pt x="301" y="545"/>
                    </a:cubicBezTo>
                    <a:cubicBezTo>
                      <a:pt x="263" y="545"/>
                      <a:pt x="225" y="545"/>
                      <a:pt x="187" y="545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82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Are </a:t>
            </a:r>
            <a:r>
              <a:rPr lang="en-GB" dirty="0" err="1" smtClean="0"/>
              <a:t>superheavies</a:t>
            </a:r>
            <a:r>
              <a:rPr lang="en-GB" dirty="0" smtClean="0"/>
              <a:t> made in the r-process?</a:t>
            </a:r>
            <a:endParaRPr lang="en-GB" dirty="0"/>
          </a:p>
        </p:txBody>
      </p:sp>
      <p:sp>
        <p:nvSpPr>
          <p:cNvPr id="48" name="Rectangle 42"/>
          <p:cNvSpPr>
            <a:spLocks noChangeArrowheads="1"/>
          </p:cNvSpPr>
          <p:nvPr/>
        </p:nvSpPr>
        <p:spPr bwMode="auto">
          <a:xfrm>
            <a:off x="7991475" y="3981025"/>
            <a:ext cx="3405334" cy="131489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GB" sz="2000" b="1" dirty="0">
                <a:solidFill>
                  <a:srgbClr val="800000"/>
                </a:solidFill>
                <a:latin typeface="Cambria" panose="02040503050406030204" pitchFamily="18" charset="0"/>
              </a:rPr>
              <a:t>What is the </a:t>
            </a:r>
            <a:r>
              <a:rPr lang="en-GB" sz="2000" b="1" dirty="0" smtClean="0">
                <a:solidFill>
                  <a:srgbClr val="800000"/>
                </a:solidFill>
                <a:latin typeface="Cambria" panose="02040503050406030204" pitchFamily="18" charset="0"/>
              </a:rPr>
              <a:t>heaviest element </a:t>
            </a:r>
          </a:p>
          <a:p>
            <a:pPr>
              <a:lnSpc>
                <a:spcPct val="140000"/>
              </a:lnSpc>
            </a:pPr>
            <a:r>
              <a:rPr lang="en-GB" sz="2000" b="1" dirty="0" smtClean="0">
                <a:solidFill>
                  <a:srgbClr val="800000"/>
                </a:solidFill>
                <a:latin typeface="Cambria" panose="02040503050406030204" pitchFamily="18" charset="0"/>
              </a:rPr>
              <a:t>    that can be synthetized in a lab?</a:t>
            </a:r>
            <a:endParaRPr lang="en-GB" sz="2000" b="1" dirty="0">
              <a:solidFill>
                <a:srgbClr val="800000"/>
              </a:solidFill>
              <a:latin typeface="Cambria" panose="02040503050406030204" pitchFamily="18" charset="0"/>
            </a:endParaRPr>
          </a:p>
          <a:p>
            <a:pPr>
              <a:lnSpc>
                <a:spcPct val="140000"/>
              </a:lnSpc>
            </a:pPr>
            <a:r>
              <a:rPr lang="en-GB" sz="2000" b="1" dirty="0">
                <a:solidFill>
                  <a:srgbClr val="000090"/>
                </a:solidFill>
                <a:latin typeface="Cambria" panose="02040503050406030204" pitchFamily="18" charset="0"/>
              </a:rPr>
              <a:t>    </a:t>
            </a:r>
            <a:r>
              <a:rPr lang="en-GB" sz="2000" b="1" dirty="0" smtClean="0">
                <a:solidFill>
                  <a:srgbClr val="000090"/>
                </a:solidFill>
                <a:latin typeface="Cambria" panose="02040503050406030204" pitchFamily="18" charset="0"/>
              </a:rPr>
              <a:t>...and in the stars</a:t>
            </a:r>
            <a:r>
              <a:rPr lang="en-GB" sz="2000" b="1" dirty="0">
                <a:solidFill>
                  <a:srgbClr val="000090"/>
                </a:solidFill>
                <a:latin typeface="Cambria" panose="02040503050406030204" pitchFamily="18" charset="0"/>
                <a:sym typeface="Wingdings"/>
              </a:rPr>
              <a:t>?</a:t>
            </a:r>
            <a:endParaRPr lang="en-GB" sz="2000" b="1" dirty="0">
              <a:solidFill>
                <a:srgbClr val="000090"/>
              </a:solidFill>
              <a:latin typeface="Cambria" panose="02040503050406030204" pitchFamily="18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9FDC234-27FF-42A6-BC09-D220B96FB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1" y="938850"/>
            <a:ext cx="7833074" cy="5024630"/>
          </a:xfrm>
          <a:prstGeom prst="rect">
            <a:avLst/>
          </a:prstGeom>
        </p:spPr>
      </p:pic>
      <p:sp>
        <p:nvSpPr>
          <p:cNvPr id="62" name="Arrow: Right 1">
            <a:extLst>
              <a:ext uri="{FF2B5EF4-FFF2-40B4-BE49-F238E27FC236}">
                <a16:creationId xmlns:a16="http://schemas.microsoft.com/office/drawing/2014/main" id="{83B67CFA-DC08-4134-A94A-1DA79ADB531F}"/>
              </a:ext>
            </a:extLst>
          </p:cNvPr>
          <p:cNvSpPr/>
          <p:nvPr/>
        </p:nvSpPr>
        <p:spPr>
          <a:xfrm rot="19783144">
            <a:off x="196343" y="3891657"/>
            <a:ext cx="4789707" cy="45754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≈ 1/s	  	 ≈ 1/day		  ≈ 1/week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67663" y="5448300"/>
            <a:ext cx="188093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9" descr="Ein Bild, das Universum, Nebel, Astronomisches Objekt, Weltraum enthält.&#10;&#10;KI-generierte Inhalte können fehlerhaft sein.">
            <a:extLst>
              <a:ext uri="{FF2B5EF4-FFF2-40B4-BE49-F238E27FC236}">
                <a16:creationId xmlns:a16="http://schemas.microsoft.com/office/drawing/2014/main" id="{2B18841B-E2A7-5612-7F13-71D5DEA41F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58" r="7380"/>
          <a:stretch>
            <a:fillRect/>
          </a:stretch>
        </p:blipFill>
        <p:spPr>
          <a:xfrm>
            <a:off x="8797778" y="1233818"/>
            <a:ext cx="2710710" cy="24744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07873" y="5667666"/>
            <a:ext cx="4572539" cy="53330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5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O</a:t>
            </a:r>
            <a:r>
              <a:rPr lang="en-GB" sz="1500" b="0" i="0" u="none" strike="noStrike" kern="1200" cap="none" dirty="0" smtClean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. R. Smits </a:t>
            </a:r>
            <a:r>
              <a:rPr lang="en-GB" sz="1500" b="0" i="1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et al</a:t>
            </a:r>
            <a:r>
              <a:rPr lang="en-GB" sz="15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 </a:t>
            </a:r>
            <a:r>
              <a:rPr lang="en-GB" sz="1500" b="0" i="0" u="none" strike="noStrike" kern="1200" cap="none" dirty="0" smtClean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Nature </a:t>
            </a:r>
            <a:r>
              <a:rPr lang="en-GB" sz="1500" b="0" i="0" u="none" strike="noStrike" kern="1200" cap="none" dirty="0" err="1" smtClean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Rewiew</a:t>
            </a:r>
            <a:r>
              <a:rPr lang="en-GB" sz="1500" b="0" i="0" u="none" strike="noStrike" kern="1200" cap="none" dirty="0" smtClean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P. </a:t>
            </a:r>
            <a:r>
              <a:rPr lang="en-GB" sz="1500" b="1" i="0" u="none" strike="noStrike" kern="1200" cap="none" dirty="0" smtClean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6</a:t>
            </a:r>
            <a:r>
              <a:rPr lang="en-GB" sz="1500" b="0" i="0" u="none" strike="noStrike" kern="1200" cap="none" dirty="0" smtClean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86 </a:t>
            </a:r>
            <a:r>
              <a:rPr lang="en-GB" sz="15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</a:t>
            </a:r>
            <a:r>
              <a:rPr lang="en-GB" sz="1500" b="0" i="0" u="none" strike="noStrike" kern="1200" cap="none" dirty="0" smtClean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2024)</a:t>
            </a:r>
            <a:endParaRPr lang="en-GB" sz="1500" b="0" i="0" u="none" strike="noStrike" kern="1200" cap="none" dirty="0">
              <a:ln>
                <a:noFill/>
              </a:ln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500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S. A</a:t>
            </a:r>
            <a:r>
              <a:rPr lang="en-GB" sz="1500" b="0" i="0" u="none" strike="noStrike" kern="1200" cap="none" dirty="0" smtClean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. Giuliani </a:t>
            </a:r>
            <a:r>
              <a:rPr lang="en-GB" sz="1500" b="0" i="1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et al</a:t>
            </a:r>
            <a:r>
              <a:rPr lang="en-GB" sz="15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 </a:t>
            </a:r>
            <a:r>
              <a:rPr lang="en-GB" sz="1500" b="0" i="0" u="none" strike="noStrike" kern="1200" cap="none" dirty="0" smtClean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RMP </a:t>
            </a:r>
            <a:r>
              <a:rPr lang="en-GB" sz="1500" b="1" i="0" u="none" strike="noStrike" kern="1200" cap="none" dirty="0" smtClean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91</a:t>
            </a:r>
            <a:r>
              <a:rPr lang="en-GB" sz="1500" b="0" i="0" u="none" strike="noStrike" kern="1200" cap="none" dirty="0" smtClean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 011001 </a:t>
            </a:r>
            <a:r>
              <a:rPr lang="en-GB" sz="15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</a:t>
            </a:r>
            <a:r>
              <a:rPr lang="en-GB" sz="1500" b="0" i="0" u="none" strike="noStrike" kern="1200" cap="none" dirty="0" smtClean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2019)</a:t>
            </a:r>
            <a:endParaRPr lang="en-GB" sz="1500" b="0" i="0" u="none" strike="noStrike" kern="1200" cap="none" dirty="0">
              <a:ln>
                <a:noFill/>
              </a:ln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22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Mapping nuclear shell effects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with </a:t>
            </a:r>
            <a:r>
              <a:rPr lang="en-GB" dirty="0"/>
              <a:t>direct mass measurements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561719" y="2431442"/>
            <a:ext cx="8811888" cy="336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Rectangle 42"/>
          <p:cNvSpPr/>
          <p:nvPr/>
        </p:nvSpPr>
        <p:spPr>
          <a:xfrm>
            <a:off x="135957" y="835421"/>
            <a:ext cx="79001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0090"/>
                </a:solidFill>
                <a:latin typeface="Cambria" pitchFamily="18" charset="0"/>
                <a:sym typeface="Wingdings" pitchFamily="2" charset="2"/>
              </a:rPr>
              <a:t>High-precision mass spectrometry of the SHEs allow to...</a:t>
            </a:r>
          </a:p>
          <a:p>
            <a:pPr marL="177800" lvl="1">
              <a:tabLst>
                <a:tab pos="328613" algn="l"/>
              </a:tabLst>
            </a:pPr>
            <a:r>
              <a:rPr lang="en-GB" sz="2000" b="1" dirty="0">
                <a:solidFill>
                  <a:srgbClr val="000090"/>
                </a:solidFill>
                <a:latin typeface="Cambria" pitchFamily="18" charset="0"/>
                <a:sym typeface="Wingdings" pitchFamily="2" charset="2"/>
              </a:rPr>
              <a:t>... map and study nuclear shell effects</a:t>
            </a:r>
          </a:p>
          <a:p>
            <a:pPr marL="177800" lvl="1">
              <a:tabLst>
                <a:tab pos="328613" algn="l"/>
              </a:tabLst>
            </a:pPr>
            <a:r>
              <a:rPr lang="en-GB" sz="2000" b="1" dirty="0">
                <a:solidFill>
                  <a:srgbClr val="000090"/>
                </a:solidFill>
                <a:latin typeface="Cambria" pitchFamily="18" charset="0"/>
                <a:sym typeface="Wingdings" pitchFamily="2" charset="2"/>
              </a:rPr>
              <a:t>... provide  anchor points to fix alpha decay chains</a:t>
            </a:r>
          </a:p>
          <a:p>
            <a:pPr marL="177800" lvl="1">
              <a:tabLst>
                <a:tab pos="328613" algn="l"/>
              </a:tabLst>
            </a:pPr>
            <a:r>
              <a:rPr lang="en-GB" sz="2000" b="1" dirty="0">
                <a:solidFill>
                  <a:srgbClr val="000090"/>
                </a:solidFill>
                <a:latin typeface="Cambria" pitchFamily="18" charset="0"/>
                <a:sym typeface="Wingdings" pitchFamily="2" charset="2"/>
              </a:rPr>
              <a:t>... benchmark theoretical </a:t>
            </a:r>
            <a:r>
              <a:rPr lang="en-GB" sz="2000" b="1" dirty="0" smtClean="0">
                <a:solidFill>
                  <a:srgbClr val="000090"/>
                </a:solidFill>
                <a:latin typeface="Cambria" pitchFamily="18" charset="0"/>
                <a:sym typeface="Wingdings" pitchFamily="2" charset="2"/>
              </a:rPr>
              <a:t>models</a:t>
            </a:r>
          </a:p>
          <a:p>
            <a:pPr marL="177800" lvl="1">
              <a:tabLst>
                <a:tab pos="328613" algn="l"/>
              </a:tabLst>
            </a:pPr>
            <a:r>
              <a:rPr lang="en-GB" sz="2000" b="1" dirty="0">
                <a:solidFill>
                  <a:srgbClr val="000090"/>
                </a:solidFill>
                <a:latin typeface="Cambria" pitchFamily="18" charset="0"/>
                <a:sym typeface="Wingdings" pitchFamily="2" charset="2"/>
              </a:rPr>
              <a:t>… investigate isomeric states</a:t>
            </a:r>
          </a:p>
          <a:p>
            <a:pPr marL="177800" lvl="1">
              <a:tabLst>
                <a:tab pos="328613" algn="l"/>
              </a:tabLst>
            </a:pPr>
            <a:endParaRPr lang="en-GB" sz="2000" b="1" dirty="0">
              <a:solidFill>
                <a:srgbClr val="000090"/>
              </a:solidFill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62336" y="1622202"/>
            <a:ext cx="4572539" cy="53330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5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E. </a:t>
            </a:r>
            <a:r>
              <a:rPr lang="en-GB" sz="1500" b="0" i="0" u="none" strike="noStrike" kern="1200" cap="none" dirty="0" err="1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Minaya</a:t>
            </a:r>
            <a:r>
              <a:rPr lang="en-GB" sz="15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Ramirez </a:t>
            </a:r>
            <a:r>
              <a:rPr lang="en-GB" sz="1500" b="0" i="1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et al</a:t>
            </a:r>
            <a:r>
              <a:rPr lang="en-GB" sz="15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 Science </a:t>
            </a:r>
            <a:r>
              <a:rPr lang="en-GB" sz="1500" b="1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337</a:t>
            </a:r>
            <a:r>
              <a:rPr lang="en-GB" sz="15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1207 (2012)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5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O. </a:t>
            </a:r>
            <a:r>
              <a:rPr lang="en-GB" sz="1500" b="0" i="0" u="none" strike="noStrike" kern="1200" cap="none" dirty="0" err="1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Kaleja</a:t>
            </a:r>
            <a:r>
              <a:rPr lang="en-GB" sz="15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en-GB" sz="1500" b="0" i="1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et al</a:t>
            </a:r>
            <a:r>
              <a:rPr lang="en-GB" sz="15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 PRC </a:t>
            </a:r>
            <a:r>
              <a:rPr lang="en-GB" sz="1500" b="1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106</a:t>
            </a:r>
            <a:r>
              <a:rPr lang="en-GB" sz="15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 054325 (2022)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495" y="5838631"/>
            <a:ext cx="4567446" cy="527013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098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Mapping nuclear shell effects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with </a:t>
            </a:r>
            <a:r>
              <a:rPr lang="en-GB" dirty="0"/>
              <a:t>direct mass measurements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31951" y="6488403"/>
            <a:ext cx="4396112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700" dirty="0"/>
              <a:t>TASCA 21 </a:t>
            </a:r>
            <a:r>
              <a:rPr lang="en-US" sz="1700" dirty="0"/>
              <a:t>@GSI, 22 June 2021</a:t>
            </a:r>
            <a:endParaRPr lang="de-DE" sz="1700" dirty="0"/>
          </a:p>
        </p:txBody>
      </p:sp>
      <p:grpSp>
        <p:nvGrpSpPr>
          <p:cNvPr id="10" name="Group 9"/>
          <p:cNvGrpSpPr/>
          <p:nvPr/>
        </p:nvGrpSpPr>
        <p:grpSpPr>
          <a:xfrm>
            <a:off x="7940015" y="1052366"/>
            <a:ext cx="3508631" cy="3705939"/>
            <a:chOff x="10897490" y="1143000"/>
            <a:chExt cx="5044746" cy="5206706"/>
          </a:xfrm>
        </p:grpSpPr>
        <p:sp>
          <p:nvSpPr>
            <p:cNvPr id="11" name="Rectangle 10"/>
            <p:cNvSpPr/>
            <p:nvPr/>
          </p:nvSpPr>
          <p:spPr>
            <a:xfrm>
              <a:off x="10897490" y="1143000"/>
              <a:ext cx="5044746" cy="5206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927372" y="1232646"/>
              <a:ext cx="4916626" cy="4822444"/>
              <a:chOff x="10927372" y="1232646"/>
              <a:chExt cx="4916626" cy="4822444"/>
            </a:xfrm>
          </p:grpSpPr>
          <p:sp>
            <p:nvSpPr>
              <p:cNvPr id="13" name="Rectangle 3"/>
              <p:cNvSpPr>
                <a:spLocks noChangeArrowheads="1"/>
              </p:cNvSpPr>
              <p:nvPr/>
            </p:nvSpPr>
            <p:spPr bwMode="auto">
              <a:xfrm>
                <a:off x="12243548" y="5335953"/>
                <a:ext cx="719137" cy="719137"/>
              </a:xfrm>
              <a:prstGeom prst="rect">
                <a:avLst/>
              </a:prstGeom>
              <a:solidFill>
                <a:srgbClr val="FFFFCC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fr-FR" baseline="30000"/>
                  <a:t>254</a:t>
                </a:r>
                <a:r>
                  <a:rPr lang="fr-FR"/>
                  <a:t>No</a:t>
                </a:r>
              </a:p>
              <a:p>
                <a:pPr algn="ctr" eaLnBrk="0" hangingPunct="0"/>
                <a:r>
                  <a:rPr lang="fr-FR" sz="1200" i="1"/>
                  <a:t>55s</a:t>
                </a:r>
              </a:p>
            </p:txBody>
          </p:sp>
          <p:grpSp>
            <p:nvGrpSpPr>
              <p:cNvPr id="14" name="Group 4"/>
              <p:cNvGrpSpPr>
                <a:grpSpLocks/>
              </p:cNvGrpSpPr>
              <p:nvPr/>
            </p:nvGrpSpPr>
            <p:grpSpPr bwMode="auto">
              <a:xfrm>
                <a:off x="12316573" y="1330690"/>
                <a:ext cx="3527425" cy="4176713"/>
                <a:chOff x="3433" y="986"/>
                <a:chExt cx="2222" cy="2631"/>
              </a:xfrm>
            </p:grpSpPr>
            <p:sp>
              <p:nvSpPr>
                <p:cNvPr id="20" name="Rectangle 5"/>
                <p:cNvSpPr>
                  <a:spLocks noChangeArrowheads="1"/>
                </p:cNvSpPr>
                <p:nvPr/>
              </p:nvSpPr>
              <p:spPr bwMode="auto">
                <a:xfrm>
                  <a:off x="5202" y="986"/>
                  <a:ext cx="453" cy="453"/>
                </a:xfrm>
                <a:prstGeom prst="rect">
                  <a:avLst/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fr-FR" baseline="30000"/>
                    <a:t>270</a:t>
                  </a:r>
                  <a:r>
                    <a:rPr lang="fr-FR"/>
                    <a:t>Ds</a:t>
                  </a:r>
                </a:p>
                <a:p>
                  <a:pPr algn="ctr" eaLnBrk="0" hangingPunct="0"/>
                  <a:r>
                    <a:rPr lang="fr-FR" sz="1200" i="1"/>
                    <a:t>0.1ms</a:t>
                  </a:r>
                </a:p>
              </p:txBody>
            </p:sp>
            <p:sp>
              <p:nvSpPr>
                <p:cNvPr id="21" name="Rectangle 6"/>
                <p:cNvSpPr>
                  <a:spLocks noChangeArrowheads="1"/>
                </p:cNvSpPr>
                <p:nvPr/>
              </p:nvSpPr>
              <p:spPr bwMode="auto">
                <a:xfrm>
                  <a:off x="4294" y="2256"/>
                  <a:ext cx="453" cy="453"/>
                </a:xfrm>
                <a:prstGeom prst="rect">
                  <a:avLst/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fr-FR" baseline="30000"/>
                    <a:t>262</a:t>
                  </a:r>
                  <a:r>
                    <a:rPr lang="fr-FR"/>
                    <a:t>Sg</a:t>
                  </a:r>
                </a:p>
                <a:p>
                  <a:pPr algn="ctr" eaLnBrk="0" hangingPunct="0"/>
                  <a:r>
                    <a:rPr lang="fr-FR" sz="1200" i="1"/>
                    <a:t>6.9ms</a:t>
                  </a:r>
                </a:p>
              </p:txBody>
            </p:sp>
            <p:sp>
              <p:nvSpPr>
                <p:cNvPr id="22" name="Rectangle 7"/>
                <p:cNvSpPr>
                  <a:spLocks noChangeArrowheads="1"/>
                </p:cNvSpPr>
                <p:nvPr/>
              </p:nvSpPr>
              <p:spPr bwMode="auto">
                <a:xfrm>
                  <a:off x="4748" y="1621"/>
                  <a:ext cx="453" cy="453"/>
                </a:xfrm>
                <a:prstGeom prst="rect">
                  <a:avLst/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fr-FR" baseline="30000"/>
                    <a:t>266</a:t>
                  </a:r>
                  <a:r>
                    <a:rPr lang="fr-FR"/>
                    <a:t>Hs</a:t>
                  </a:r>
                </a:p>
                <a:p>
                  <a:pPr algn="ctr" eaLnBrk="0" hangingPunct="0"/>
                  <a:r>
                    <a:rPr lang="fr-FR" sz="1200" i="1"/>
                    <a:t>2.3ms</a:t>
                  </a:r>
                </a:p>
              </p:txBody>
            </p:sp>
            <p:sp>
              <p:nvSpPr>
                <p:cNvPr id="23" name="Rectangle 8"/>
                <p:cNvSpPr>
                  <a:spLocks noChangeArrowheads="1"/>
                </p:cNvSpPr>
                <p:nvPr/>
              </p:nvSpPr>
              <p:spPr bwMode="auto">
                <a:xfrm>
                  <a:off x="3842" y="2891"/>
                  <a:ext cx="453" cy="453"/>
                </a:xfrm>
                <a:prstGeom prst="rect">
                  <a:avLst/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fr-FR" baseline="30000"/>
                    <a:t>258</a:t>
                  </a:r>
                  <a:r>
                    <a:rPr lang="fr-FR"/>
                    <a:t>Rf</a:t>
                  </a:r>
                </a:p>
                <a:p>
                  <a:pPr algn="ctr" eaLnBrk="0" hangingPunct="0"/>
                  <a:r>
                    <a:rPr lang="fr-FR" sz="1200" i="1"/>
                    <a:t>13ms</a:t>
                  </a:r>
                </a:p>
              </p:txBody>
            </p:sp>
            <p:grpSp>
              <p:nvGrpSpPr>
                <p:cNvPr id="24" name="Group 9"/>
                <p:cNvGrpSpPr>
                  <a:grpSpLocks/>
                </p:cNvGrpSpPr>
                <p:nvPr/>
              </p:nvGrpSpPr>
              <p:grpSpPr bwMode="auto">
                <a:xfrm>
                  <a:off x="4794" y="1031"/>
                  <a:ext cx="544" cy="681"/>
                  <a:chOff x="1610" y="1207"/>
                  <a:chExt cx="544" cy="681"/>
                </a:xfrm>
              </p:grpSpPr>
              <p:sp>
                <p:nvSpPr>
                  <p:cNvPr id="34" name="AutoShape 10"/>
                  <p:cNvSpPr>
                    <a:spLocks noChangeArrowheads="1"/>
                  </p:cNvSpPr>
                  <p:nvPr/>
                </p:nvSpPr>
                <p:spPr bwMode="auto">
                  <a:xfrm rot="21479307" flipH="1">
                    <a:off x="1746" y="1390"/>
                    <a:ext cx="408" cy="49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3176 w 21600"/>
                      <a:gd name="T19" fmla="*/ 3166 h 21600"/>
                      <a:gd name="T20" fmla="*/ 18424 w 21600"/>
                      <a:gd name="T21" fmla="*/ 18434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17110" y="10787"/>
                        </a:moveTo>
                        <a:cubicBezTo>
                          <a:pt x="17104" y="7307"/>
                          <a:pt x="14280" y="4489"/>
                          <a:pt x="10800" y="4489"/>
                        </a:cubicBezTo>
                        <a:cubicBezTo>
                          <a:pt x="10469" y="4488"/>
                          <a:pt x="10139" y="4514"/>
                          <a:pt x="9812" y="4566"/>
                        </a:cubicBezTo>
                        <a:lnTo>
                          <a:pt x="9110" y="132"/>
                        </a:lnTo>
                        <a:cubicBezTo>
                          <a:pt x="9669" y="44"/>
                          <a:pt x="10234" y="-1"/>
                          <a:pt x="10800" y="0"/>
                        </a:cubicBezTo>
                        <a:cubicBezTo>
                          <a:pt x="16756" y="0"/>
                          <a:pt x="21588" y="4822"/>
                          <a:pt x="21599" y="10779"/>
                        </a:cubicBezTo>
                        <a:lnTo>
                          <a:pt x="24299" y="10774"/>
                        </a:lnTo>
                        <a:lnTo>
                          <a:pt x="19365" y="15728"/>
                        </a:lnTo>
                        <a:lnTo>
                          <a:pt x="14410" y="10793"/>
                        </a:lnTo>
                        <a:lnTo>
                          <a:pt x="17110" y="1078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5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610" y="1207"/>
                    <a:ext cx="182" cy="3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r>
                      <a:rPr lang="el-GR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α</a:t>
                    </a:r>
                  </a:p>
                </p:txBody>
              </p:sp>
            </p:grpSp>
            <p:grpSp>
              <p:nvGrpSpPr>
                <p:cNvPr id="25" name="Group 12"/>
                <p:cNvGrpSpPr>
                  <a:grpSpLocks/>
                </p:cNvGrpSpPr>
                <p:nvPr/>
              </p:nvGrpSpPr>
              <p:grpSpPr bwMode="auto">
                <a:xfrm>
                  <a:off x="4341" y="1666"/>
                  <a:ext cx="544" cy="681"/>
                  <a:chOff x="1610" y="1207"/>
                  <a:chExt cx="544" cy="681"/>
                </a:xfrm>
              </p:grpSpPr>
              <p:sp>
                <p:nvSpPr>
                  <p:cNvPr id="32" name="AutoShape 13"/>
                  <p:cNvSpPr>
                    <a:spLocks noChangeArrowheads="1"/>
                  </p:cNvSpPr>
                  <p:nvPr/>
                </p:nvSpPr>
                <p:spPr bwMode="auto">
                  <a:xfrm rot="21479307" flipH="1">
                    <a:off x="1746" y="1390"/>
                    <a:ext cx="408" cy="49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3176 w 21600"/>
                      <a:gd name="T19" fmla="*/ 3166 h 21600"/>
                      <a:gd name="T20" fmla="*/ 18424 w 21600"/>
                      <a:gd name="T21" fmla="*/ 18434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17110" y="10787"/>
                        </a:moveTo>
                        <a:cubicBezTo>
                          <a:pt x="17104" y="7307"/>
                          <a:pt x="14280" y="4489"/>
                          <a:pt x="10800" y="4489"/>
                        </a:cubicBezTo>
                        <a:cubicBezTo>
                          <a:pt x="10469" y="4488"/>
                          <a:pt x="10139" y="4514"/>
                          <a:pt x="9812" y="4566"/>
                        </a:cubicBezTo>
                        <a:lnTo>
                          <a:pt x="9110" y="132"/>
                        </a:lnTo>
                        <a:cubicBezTo>
                          <a:pt x="9669" y="44"/>
                          <a:pt x="10234" y="-1"/>
                          <a:pt x="10800" y="0"/>
                        </a:cubicBezTo>
                        <a:cubicBezTo>
                          <a:pt x="16756" y="0"/>
                          <a:pt x="21588" y="4822"/>
                          <a:pt x="21599" y="10779"/>
                        </a:cubicBezTo>
                        <a:lnTo>
                          <a:pt x="24299" y="10774"/>
                        </a:lnTo>
                        <a:lnTo>
                          <a:pt x="19365" y="15728"/>
                        </a:lnTo>
                        <a:lnTo>
                          <a:pt x="14410" y="10793"/>
                        </a:lnTo>
                        <a:lnTo>
                          <a:pt x="17110" y="1078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3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1610" y="1207"/>
                    <a:ext cx="182" cy="3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r>
                      <a:rPr lang="el-GR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α</a:t>
                    </a:r>
                  </a:p>
                </p:txBody>
              </p:sp>
            </p:grpSp>
            <p:grpSp>
              <p:nvGrpSpPr>
                <p:cNvPr id="26" name="Group 15"/>
                <p:cNvGrpSpPr>
                  <a:grpSpLocks/>
                </p:cNvGrpSpPr>
                <p:nvPr/>
              </p:nvGrpSpPr>
              <p:grpSpPr bwMode="auto">
                <a:xfrm>
                  <a:off x="3887" y="2301"/>
                  <a:ext cx="544" cy="681"/>
                  <a:chOff x="1610" y="1207"/>
                  <a:chExt cx="544" cy="681"/>
                </a:xfrm>
              </p:grpSpPr>
              <p:sp>
                <p:nvSpPr>
                  <p:cNvPr id="30" name="AutoShape 16"/>
                  <p:cNvSpPr>
                    <a:spLocks noChangeArrowheads="1"/>
                  </p:cNvSpPr>
                  <p:nvPr/>
                </p:nvSpPr>
                <p:spPr bwMode="auto">
                  <a:xfrm rot="21479307" flipH="1">
                    <a:off x="1746" y="1390"/>
                    <a:ext cx="408" cy="49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3176 w 21600"/>
                      <a:gd name="T19" fmla="*/ 3166 h 21600"/>
                      <a:gd name="T20" fmla="*/ 18424 w 21600"/>
                      <a:gd name="T21" fmla="*/ 18434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17110" y="10787"/>
                        </a:moveTo>
                        <a:cubicBezTo>
                          <a:pt x="17104" y="7307"/>
                          <a:pt x="14280" y="4489"/>
                          <a:pt x="10800" y="4489"/>
                        </a:cubicBezTo>
                        <a:cubicBezTo>
                          <a:pt x="10469" y="4488"/>
                          <a:pt x="10139" y="4514"/>
                          <a:pt x="9812" y="4566"/>
                        </a:cubicBezTo>
                        <a:lnTo>
                          <a:pt x="9110" y="132"/>
                        </a:lnTo>
                        <a:cubicBezTo>
                          <a:pt x="9669" y="44"/>
                          <a:pt x="10234" y="-1"/>
                          <a:pt x="10800" y="0"/>
                        </a:cubicBezTo>
                        <a:cubicBezTo>
                          <a:pt x="16756" y="0"/>
                          <a:pt x="21588" y="4822"/>
                          <a:pt x="21599" y="10779"/>
                        </a:cubicBezTo>
                        <a:lnTo>
                          <a:pt x="24299" y="10774"/>
                        </a:lnTo>
                        <a:lnTo>
                          <a:pt x="19365" y="15728"/>
                        </a:lnTo>
                        <a:lnTo>
                          <a:pt x="14410" y="10793"/>
                        </a:lnTo>
                        <a:lnTo>
                          <a:pt x="17110" y="1078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1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610" y="1207"/>
                    <a:ext cx="182" cy="3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r>
                      <a:rPr lang="el-GR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α</a:t>
                    </a:r>
                  </a:p>
                </p:txBody>
              </p:sp>
            </p:grpSp>
            <p:grpSp>
              <p:nvGrpSpPr>
                <p:cNvPr id="27" name="Group 18"/>
                <p:cNvGrpSpPr>
                  <a:grpSpLocks/>
                </p:cNvGrpSpPr>
                <p:nvPr/>
              </p:nvGrpSpPr>
              <p:grpSpPr bwMode="auto">
                <a:xfrm>
                  <a:off x="3433" y="2936"/>
                  <a:ext cx="544" cy="681"/>
                  <a:chOff x="1610" y="1207"/>
                  <a:chExt cx="544" cy="681"/>
                </a:xfrm>
              </p:grpSpPr>
              <p:sp>
                <p:nvSpPr>
                  <p:cNvPr id="28" name="AutoShape 19"/>
                  <p:cNvSpPr>
                    <a:spLocks noChangeArrowheads="1"/>
                  </p:cNvSpPr>
                  <p:nvPr/>
                </p:nvSpPr>
                <p:spPr bwMode="auto">
                  <a:xfrm rot="21479307" flipH="1">
                    <a:off x="1746" y="1390"/>
                    <a:ext cx="408" cy="49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3176 w 21600"/>
                      <a:gd name="T19" fmla="*/ 3166 h 21600"/>
                      <a:gd name="T20" fmla="*/ 18424 w 21600"/>
                      <a:gd name="T21" fmla="*/ 18434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17110" y="10787"/>
                        </a:moveTo>
                        <a:cubicBezTo>
                          <a:pt x="17104" y="7307"/>
                          <a:pt x="14280" y="4489"/>
                          <a:pt x="10800" y="4489"/>
                        </a:cubicBezTo>
                        <a:cubicBezTo>
                          <a:pt x="10469" y="4488"/>
                          <a:pt x="10139" y="4514"/>
                          <a:pt x="9812" y="4566"/>
                        </a:cubicBezTo>
                        <a:lnTo>
                          <a:pt x="9110" y="132"/>
                        </a:lnTo>
                        <a:cubicBezTo>
                          <a:pt x="9669" y="44"/>
                          <a:pt x="10234" y="-1"/>
                          <a:pt x="10800" y="0"/>
                        </a:cubicBezTo>
                        <a:cubicBezTo>
                          <a:pt x="16756" y="0"/>
                          <a:pt x="21588" y="4822"/>
                          <a:pt x="21599" y="10779"/>
                        </a:cubicBezTo>
                        <a:lnTo>
                          <a:pt x="24299" y="10774"/>
                        </a:lnTo>
                        <a:lnTo>
                          <a:pt x="19365" y="15728"/>
                        </a:lnTo>
                        <a:lnTo>
                          <a:pt x="14410" y="10793"/>
                        </a:lnTo>
                        <a:lnTo>
                          <a:pt x="17110" y="1078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9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1610" y="1207"/>
                    <a:ext cx="182" cy="3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r>
                      <a:rPr lang="el-GR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α</a:t>
                    </a:r>
                  </a:p>
                </p:txBody>
              </p:sp>
            </p:grpSp>
          </p:grpSp>
          <p:sp>
            <p:nvSpPr>
              <p:cNvPr id="15" name="Rectangle 21"/>
              <p:cNvSpPr>
                <a:spLocks noChangeArrowheads="1"/>
              </p:cNvSpPr>
              <p:nvPr/>
            </p:nvSpPr>
            <p:spPr bwMode="auto">
              <a:xfrm>
                <a:off x="10927372" y="5409359"/>
                <a:ext cx="1326449" cy="475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Z</a:t>
                </a:r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102</a:t>
                </a:r>
                <a:endParaRPr lang="fr-FR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Rectangle 22"/>
              <p:cNvSpPr>
                <a:spLocks noChangeArrowheads="1"/>
              </p:cNvSpPr>
              <p:nvPr/>
            </p:nvSpPr>
            <p:spPr bwMode="auto">
              <a:xfrm>
                <a:off x="10927372" y="4401296"/>
                <a:ext cx="1326449" cy="475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Z</a:t>
                </a:r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104</a:t>
                </a:r>
                <a:endParaRPr lang="fr-FR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10938485" y="3321796"/>
                <a:ext cx="1326449" cy="475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Z</a:t>
                </a:r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106</a:t>
                </a:r>
                <a:endParaRPr lang="fr-FR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Rectangle 24"/>
              <p:cNvSpPr>
                <a:spLocks noChangeArrowheads="1"/>
              </p:cNvSpPr>
              <p:nvPr/>
            </p:nvSpPr>
            <p:spPr bwMode="auto">
              <a:xfrm>
                <a:off x="10936897" y="2312146"/>
                <a:ext cx="1326449" cy="475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Z</a:t>
                </a:r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108</a:t>
                </a:r>
                <a:endParaRPr lang="fr-FR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9" name="Rectangle 25"/>
              <p:cNvSpPr>
                <a:spLocks noChangeArrowheads="1"/>
              </p:cNvSpPr>
              <p:nvPr/>
            </p:nvSpPr>
            <p:spPr bwMode="auto">
              <a:xfrm>
                <a:off x="10938485" y="1232646"/>
                <a:ext cx="1326449" cy="475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Z</a:t>
                </a:r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110</a:t>
                </a:r>
                <a:endParaRPr lang="fr-FR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36" name="Rectangle 1011"/>
          <p:cNvSpPr>
            <a:spLocks noChangeArrowheads="1"/>
          </p:cNvSpPr>
          <p:nvPr/>
        </p:nvSpPr>
        <p:spPr bwMode="auto">
          <a:xfrm>
            <a:off x="8226870" y="4729031"/>
            <a:ext cx="3633166" cy="73250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 baseline="30000" dirty="0">
                <a:solidFill>
                  <a:srgbClr val="C00000"/>
                </a:solidFill>
                <a:latin typeface="Tahoma" pitchFamily="34" charset="0"/>
              </a:rPr>
              <a:t>270</a:t>
            </a:r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Ds mass can now be fixed with about 40 </a:t>
            </a:r>
            <a:r>
              <a:rPr lang="en-US" sz="1600" dirty="0" err="1">
                <a:solidFill>
                  <a:srgbClr val="C00000"/>
                </a:solidFill>
                <a:latin typeface="Tahoma" pitchFamily="34" charset="0"/>
              </a:rPr>
              <a:t>keV</a:t>
            </a:r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 uncertainty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7062" y="2158860"/>
            <a:ext cx="7509520" cy="3875899"/>
            <a:chOff x="177062" y="2158860"/>
            <a:chExt cx="7509520" cy="3875899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177062" y="2253717"/>
              <a:ext cx="7351563" cy="37810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1075345" y="2755928"/>
              <a:ext cx="2520448" cy="2973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GB" sz="1400" b="0" i="0" u="none" strike="noStrike" kern="1200" cap="none" dirty="0">
                  <a:ln>
                    <a:noFill/>
                  </a:ln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SHIPTRAP PI-ICR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75345" y="3107263"/>
              <a:ext cx="2790125" cy="2973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GB" sz="1400" b="0" i="0" u="none" strike="noStrike" kern="1200" cap="none" dirty="0">
                  <a:ln>
                    <a:noFill/>
                  </a:ln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SHIPTRAP TOF-ICR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81829" y="3453838"/>
              <a:ext cx="2670846" cy="2973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GB" sz="1400" b="0" i="0" u="none" strike="noStrike" kern="1200" cap="none" dirty="0">
                  <a:ln>
                    <a:noFill/>
                  </a:ln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Connected isotopes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62205" y="2158860"/>
              <a:ext cx="6924420" cy="453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Rectangle 47"/>
            <p:cNvSpPr/>
            <p:nvPr/>
          </p:nvSpPr>
          <p:spPr>
            <a:xfrm rot="5400000">
              <a:off x="5688529" y="3659797"/>
              <a:ext cx="3256269" cy="739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500071" y="5823087"/>
            <a:ext cx="3378985" cy="5038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4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M. </a:t>
            </a:r>
            <a:r>
              <a:rPr lang="en-GB" sz="1400" b="0" i="0" u="none" strike="noStrike" kern="1200" cap="none" dirty="0" err="1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Dworschak</a:t>
            </a:r>
            <a:r>
              <a:rPr lang="en-GB" sz="14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en-GB" sz="1400" b="0" i="1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et al</a:t>
            </a:r>
            <a:r>
              <a:rPr lang="en-GB" sz="14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 PRC </a:t>
            </a:r>
            <a:r>
              <a:rPr lang="en-GB" sz="1400" b="1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81</a:t>
            </a:r>
            <a:r>
              <a:rPr lang="en-GB" sz="14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(2010)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4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O. </a:t>
            </a:r>
            <a:r>
              <a:rPr lang="en-GB" sz="1400" b="0" i="0" u="none" strike="noStrike" kern="1200" cap="none" dirty="0" err="1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Kaleja</a:t>
            </a:r>
            <a:r>
              <a:rPr lang="en-GB" sz="14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en-GB" sz="1400" b="0" i="1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et al</a:t>
            </a:r>
            <a:r>
              <a:rPr lang="en-GB" sz="14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 PRC </a:t>
            </a:r>
            <a:r>
              <a:rPr lang="en-GB" sz="1400" b="1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106</a:t>
            </a:r>
            <a:r>
              <a:rPr lang="en-GB" sz="1400" b="0" i="0" u="none" strike="noStrike" kern="1200" cap="none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 054325 (2022)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35957" y="835421"/>
            <a:ext cx="79001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0090"/>
                </a:solidFill>
                <a:latin typeface="Cambria" pitchFamily="18" charset="0"/>
                <a:sym typeface="Wingdings" pitchFamily="2" charset="2"/>
              </a:rPr>
              <a:t>High-precision mass spectrometry of the SHEs allow to...</a:t>
            </a:r>
          </a:p>
          <a:p>
            <a:pPr marL="177800" lvl="1">
              <a:tabLst>
                <a:tab pos="328613" algn="l"/>
              </a:tabLst>
            </a:pPr>
            <a:r>
              <a:rPr lang="en-GB" sz="2000" b="1" dirty="0">
                <a:solidFill>
                  <a:srgbClr val="000090"/>
                </a:solidFill>
                <a:latin typeface="Cambria" pitchFamily="18" charset="0"/>
                <a:sym typeface="Wingdings" pitchFamily="2" charset="2"/>
              </a:rPr>
              <a:t>... map and study nuclear shell effects</a:t>
            </a:r>
          </a:p>
          <a:p>
            <a:pPr marL="177800" lvl="1">
              <a:tabLst>
                <a:tab pos="328613" algn="l"/>
              </a:tabLst>
            </a:pPr>
            <a:r>
              <a:rPr lang="en-GB" sz="2000" b="1" dirty="0">
                <a:solidFill>
                  <a:srgbClr val="000090"/>
                </a:solidFill>
                <a:latin typeface="Cambria" pitchFamily="18" charset="0"/>
                <a:sym typeface="Wingdings" pitchFamily="2" charset="2"/>
              </a:rPr>
              <a:t>... provide  anchor points to fix alpha decay chains</a:t>
            </a:r>
          </a:p>
          <a:p>
            <a:pPr marL="177800" lvl="1">
              <a:tabLst>
                <a:tab pos="328613" algn="l"/>
              </a:tabLst>
            </a:pPr>
            <a:r>
              <a:rPr lang="en-GB" sz="2000" b="1" dirty="0">
                <a:solidFill>
                  <a:srgbClr val="000090"/>
                </a:solidFill>
                <a:latin typeface="Cambria" pitchFamily="18" charset="0"/>
                <a:sym typeface="Wingdings" pitchFamily="2" charset="2"/>
              </a:rPr>
              <a:t>... benchmark theoretical </a:t>
            </a:r>
            <a:r>
              <a:rPr lang="en-GB" sz="2000" b="1" dirty="0" smtClean="0">
                <a:solidFill>
                  <a:srgbClr val="000090"/>
                </a:solidFill>
                <a:latin typeface="Cambria" pitchFamily="18" charset="0"/>
                <a:sym typeface="Wingdings" pitchFamily="2" charset="2"/>
              </a:rPr>
              <a:t>models</a:t>
            </a:r>
            <a:endParaRPr lang="en-GB" sz="2000" b="1" dirty="0">
              <a:solidFill>
                <a:srgbClr val="000090"/>
              </a:solidFill>
              <a:latin typeface="Cambria" pitchFamily="18" charset="0"/>
              <a:sym typeface="Wingdings" pitchFamily="2" charset="2"/>
            </a:endParaRPr>
          </a:p>
          <a:p>
            <a:pPr marL="177800" lvl="1">
              <a:tabLst>
                <a:tab pos="328613" algn="l"/>
              </a:tabLst>
            </a:pPr>
            <a:r>
              <a:rPr lang="en-GB" sz="2000" b="1" dirty="0">
                <a:solidFill>
                  <a:srgbClr val="000090"/>
                </a:solidFill>
                <a:latin typeface="Cambria" pitchFamily="18" charset="0"/>
                <a:sym typeface="Wingdings" pitchFamily="2" charset="2"/>
              </a:rPr>
              <a:t>… investigate </a:t>
            </a:r>
            <a:r>
              <a:rPr lang="en-GB" sz="2000" b="1" dirty="0" smtClean="0">
                <a:solidFill>
                  <a:srgbClr val="000090"/>
                </a:solidFill>
                <a:latin typeface="Cambria" pitchFamily="18" charset="0"/>
                <a:sym typeface="Wingdings" pitchFamily="2" charset="2"/>
              </a:rPr>
              <a:t>isomeric states</a:t>
            </a:r>
            <a:endParaRPr lang="en-GB" sz="2000" b="1" dirty="0">
              <a:solidFill>
                <a:srgbClr val="000090"/>
              </a:solidFill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00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noProof="0" smtClean="0"/>
              <a:pPr/>
              <a:t>5</a:t>
            </a:fld>
            <a:endParaRPr lang="en-GB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PTMS for </a:t>
            </a:r>
            <a:r>
              <a:rPr lang="en-GB" sz="2800" dirty="0" smtClean="0"/>
              <a:t>SHE: </a:t>
            </a:r>
            <a:r>
              <a:rPr lang="en-US" sz="2800" dirty="0" smtClean="0"/>
              <a:t>Where we started and where we are</a:t>
            </a:r>
            <a:endParaRPr lang="en-GB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6294AE-6CD0-40E7-900C-B1E36D289036}"/>
              </a:ext>
            </a:extLst>
          </p:cNvPr>
          <p:cNvSpPr/>
          <p:nvPr/>
        </p:nvSpPr>
        <p:spPr>
          <a:xfrm>
            <a:off x="987371" y="839863"/>
            <a:ext cx="7891827" cy="4679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7934EF2-2C68-4ED5-9227-9E50AA1E417F}"/>
              </a:ext>
            </a:extLst>
          </p:cNvPr>
          <p:cNvGrpSpPr/>
          <p:nvPr/>
        </p:nvGrpSpPr>
        <p:grpSpPr>
          <a:xfrm>
            <a:off x="7393285" y="2899656"/>
            <a:ext cx="4548620" cy="3458695"/>
            <a:chOff x="4439891" y="2307634"/>
            <a:chExt cx="4548620" cy="345869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DD9C214-7A7D-4F65-9814-FA1394D62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9891" y="2307634"/>
              <a:ext cx="4548620" cy="3458695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312CFA0-7176-4DFA-9D70-97AE2CE97360}"/>
                </a:ext>
              </a:extLst>
            </p:cNvPr>
            <p:cNvSpPr txBox="1"/>
            <p:nvPr/>
          </p:nvSpPr>
          <p:spPr>
            <a:xfrm>
              <a:off x="6745946" y="2416957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ions in 4 days</a:t>
              </a:r>
            </a:p>
            <a:p>
              <a:pPr algn="r"/>
              <a:r>
                <a:rPr lang="de-DE" b="1" dirty="0">
                  <a:solidFill>
                    <a:srgbClr val="C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𝝳m/m = 3E-7</a:t>
              </a:r>
              <a:endPara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9FF2523-9551-46B7-9148-9D57B52FFC7E}"/>
                </a:ext>
              </a:extLst>
            </p:cNvPr>
            <p:cNvSpPr/>
            <p:nvPr/>
          </p:nvSpPr>
          <p:spPr>
            <a:xfrm>
              <a:off x="7460184" y="4446052"/>
              <a:ext cx="1288280" cy="4231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200" b="1" baseline="30000" dirty="0">
                  <a:solidFill>
                    <a:srgbClr val="C00000"/>
                  </a:solidFill>
                </a:rPr>
                <a:t>256</a:t>
              </a:r>
              <a:r>
                <a:rPr lang="de-DE" sz="3200" b="1" dirty="0">
                  <a:solidFill>
                    <a:srgbClr val="C00000"/>
                  </a:solidFill>
                </a:rPr>
                <a:t>Lr</a:t>
              </a:r>
              <a:r>
                <a:rPr lang="de-DE" sz="3200" b="1" baseline="30000" dirty="0">
                  <a:solidFill>
                    <a:srgbClr val="C00000"/>
                  </a:solidFill>
                </a:rPr>
                <a:t>2+</a:t>
              </a:r>
            </a:p>
          </p:txBody>
        </p:sp>
      </p:grp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2780802" y="5477257"/>
            <a:ext cx="44982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 Block et al., Nature 463, 785 (2010</a:t>
            </a:r>
            <a:r>
              <a:rPr lang="en-GB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eaLnBrk="0" hangingPunct="0"/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 </a:t>
            </a:r>
            <a:r>
              <a:rPr lang="en-GB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Dworschak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PRC 81, 064312 (2010)</a:t>
            </a:r>
          </a:p>
          <a:p>
            <a:pPr algn="r" eaLnBrk="0" hangingPunct="0"/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</a:t>
            </a:r>
            <a:r>
              <a:rPr lang="en-GB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Minaya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Ramirez et al., Science 337, 1183 (2012</a:t>
            </a:r>
            <a:r>
              <a:rPr lang="en-GB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r" eaLnBrk="0" hangingPunct="0"/>
            <a:r>
              <a:rPr lang="en-GB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O. </a:t>
            </a:r>
            <a:r>
              <a:rPr lang="en-GB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Kaleja</a:t>
            </a:r>
            <a:r>
              <a:rPr lang="en-GB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PRC106,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054325 (2022)</a:t>
            </a:r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42"/>
          <p:cNvSpPr>
            <a:spLocks noChangeArrowheads="1"/>
          </p:cNvSpPr>
          <p:nvPr/>
        </p:nvSpPr>
        <p:spPr bwMode="auto">
          <a:xfrm>
            <a:off x="8412100" y="1541337"/>
            <a:ext cx="3188232" cy="110986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Until 2012 up to masses of </a:t>
            </a:r>
          </a:p>
          <a:p>
            <a:pPr algn="ctr">
              <a:lnSpc>
                <a:spcPct val="110000"/>
              </a:lnSpc>
            </a:pPr>
            <a:r>
              <a:rPr lang="en-GB" sz="2000" b="1" baseline="30000" dirty="0">
                <a:solidFill>
                  <a:srgbClr val="C00000"/>
                </a:solidFill>
                <a:latin typeface="Cambria" panose="02040503050406030204" pitchFamily="18" charset="0"/>
              </a:rPr>
              <a:t>252-255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No  and  </a:t>
            </a:r>
            <a:r>
              <a:rPr lang="en-GB" sz="2000" b="1" baseline="30000" dirty="0">
                <a:solidFill>
                  <a:srgbClr val="C00000"/>
                </a:solidFill>
                <a:latin typeface="Cambria" panose="02040503050406030204" pitchFamily="18" charset="0"/>
              </a:rPr>
              <a:t>255,256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Lr </a:t>
            </a:r>
          </a:p>
          <a:p>
            <a:pPr algn="ctr">
              <a:lnSpc>
                <a:spcPct val="110000"/>
              </a:lnSpc>
            </a:pP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with </a:t>
            </a:r>
            <a:r>
              <a:rPr lang="en-GB" sz="2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δm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/m ~ 10</a:t>
            </a:r>
            <a:r>
              <a:rPr lang="en-GB" sz="2000" b="1" baseline="30000" dirty="0">
                <a:solidFill>
                  <a:srgbClr val="C00000"/>
                </a:solidFill>
                <a:latin typeface="Cambria" panose="02040503050406030204" pitchFamily="18" charset="0"/>
              </a:rPr>
              <a:t>-7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 to 10</a:t>
            </a:r>
            <a:r>
              <a:rPr lang="en-GB" sz="2000" b="1" baseline="30000" dirty="0">
                <a:solidFill>
                  <a:srgbClr val="C00000"/>
                </a:solidFill>
                <a:latin typeface="Cambria" panose="02040503050406030204" pitchFamily="18" charset="0"/>
              </a:rPr>
              <a:t>-8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20209" y="977013"/>
            <a:ext cx="7058845" cy="3970716"/>
            <a:chOff x="232909" y="977013"/>
            <a:chExt cx="7058845" cy="3970716"/>
          </a:xfrm>
        </p:grpSpPr>
        <p:sp>
          <p:nvSpPr>
            <p:cNvPr id="16" name="Rectangle 15"/>
            <p:cNvSpPr/>
            <p:nvPr/>
          </p:nvSpPr>
          <p:spPr>
            <a:xfrm flipV="1">
              <a:off x="1553751" y="1340150"/>
              <a:ext cx="258427" cy="993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Grafik 3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232909" y="977013"/>
              <a:ext cx="7058845" cy="39707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</p:pic>
        <p:sp>
          <p:nvSpPr>
            <p:cNvPr id="18" name="Rechteck 2"/>
            <p:cNvSpPr/>
            <p:nvPr/>
          </p:nvSpPr>
          <p:spPr bwMode="auto">
            <a:xfrm>
              <a:off x="2187608" y="4402732"/>
              <a:ext cx="110196" cy="119186"/>
            </a:xfrm>
            <a:prstGeom prst="rect">
              <a:avLst/>
            </a:prstGeom>
            <a:solidFill>
              <a:srgbClr val="C5C6C6"/>
            </a:solidFill>
            <a:ln w="19050">
              <a:solidFill>
                <a:srgbClr val="AD0762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Rechteck 13"/>
            <p:cNvSpPr/>
            <p:nvPr/>
          </p:nvSpPr>
          <p:spPr bwMode="auto">
            <a:xfrm>
              <a:off x="2414902" y="4402732"/>
              <a:ext cx="110196" cy="119186"/>
            </a:xfrm>
            <a:prstGeom prst="rect">
              <a:avLst/>
            </a:prstGeom>
            <a:solidFill>
              <a:srgbClr val="C5C6C6"/>
            </a:solidFill>
            <a:ln w="19050">
              <a:solidFill>
                <a:srgbClr val="AD0762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chteck 14"/>
            <p:cNvSpPr/>
            <p:nvPr/>
          </p:nvSpPr>
          <p:spPr bwMode="auto">
            <a:xfrm>
              <a:off x="1961084" y="4404356"/>
              <a:ext cx="110196" cy="119186"/>
            </a:xfrm>
            <a:prstGeom prst="rect">
              <a:avLst/>
            </a:prstGeom>
            <a:solidFill>
              <a:srgbClr val="C5C6C6"/>
            </a:solidFill>
            <a:ln w="19050">
              <a:solidFill>
                <a:srgbClr val="AD0762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Rechteck 15"/>
            <p:cNvSpPr/>
            <p:nvPr/>
          </p:nvSpPr>
          <p:spPr bwMode="auto">
            <a:xfrm>
              <a:off x="2414132" y="4276691"/>
              <a:ext cx="110196" cy="119186"/>
            </a:xfrm>
            <a:prstGeom prst="rect">
              <a:avLst/>
            </a:prstGeom>
            <a:solidFill>
              <a:srgbClr val="C5C6C6"/>
            </a:solidFill>
            <a:ln w="19050">
              <a:solidFill>
                <a:srgbClr val="AD0762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hteck 16"/>
            <p:cNvSpPr/>
            <p:nvPr/>
          </p:nvSpPr>
          <p:spPr bwMode="auto">
            <a:xfrm>
              <a:off x="2640657" y="4157505"/>
              <a:ext cx="110196" cy="119186"/>
            </a:xfrm>
            <a:prstGeom prst="rect">
              <a:avLst/>
            </a:prstGeom>
            <a:solidFill>
              <a:srgbClr val="C5C6C6"/>
            </a:solidFill>
            <a:ln w="19050">
              <a:solidFill>
                <a:srgbClr val="AD0762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hteck 17"/>
            <p:cNvSpPr/>
            <p:nvPr/>
          </p:nvSpPr>
          <p:spPr bwMode="auto">
            <a:xfrm>
              <a:off x="2977585" y="3909618"/>
              <a:ext cx="110196" cy="119186"/>
            </a:xfrm>
            <a:prstGeom prst="rect">
              <a:avLst/>
            </a:prstGeom>
            <a:solidFill>
              <a:srgbClr val="C5C6C6"/>
            </a:solidFill>
            <a:ln w="19050">
              <a:solidFill>
                <a:srgbClr val="AD0762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hteck 18"/>
            <p:cNvSpPr/>
            <p:nvPr/>
          </p:nvSpPr>
          <p:spPr bwMode="auto">
            <a:xfrm>
              <a:off x="2523979" y="4157047"/>
              <a:ext cx="110196" cy="119186"/>
            </a:xfrm>
            <a:prstGeom prst="rect">
              <a:avLst/>
            </a:prstGeom>
            <a:solidFill>
              <a:srgbClr val="C5C6C6"/>
            </a:solidFill>
            <a:ln w="19050">
              <a:solidFill>
                <a:srgbClr val="AD0762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hteck 19"/>
            <p:cNvSpPr/>
            <p:nvPr/>
          </p:nvSpPr>
          <p:spPr bwMode="auto">
            <a:xfrm>
              <a:off x="2867389" y="3909618"/>
              <a:ext cx="110196" cy="119186"/>
            </a:xfrm>
            <a:prstGeom prst="rect">
              <a:avLst/>
            </a:prstGeom>
            <a:solidFill>
              <a:srgbClr val="C5C6C6"/>
            </a:solidFill>
            <a:ln w="19050">
              <a:solidFill>
                <a:srgbClr val="AD0762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hteck 20"/>
            <p:cNvSpPr/>
            <p:nvPr/>
          </p:nvSpPr>
          <p:spPr bwMode="auto">
            <a:xfrm>
              <a:off x="3318600" y="3788089"/>
              <a:ext cx="110196" cy="119186"/>
            </a:xfrm>
            <a:prstGeom prst="rect">
              <a:avLst/>
            </a:prstGeom>
            <a:solidFill>
              <a:srgbClr val="C5C6C6"/>
            </a:solidFill>
            <a:ln w="19050">
              <a:solidFill>
                <a:srgbClr val="AD0762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Rechteck 21"/>
            <p:cNvSpPr/>
            <p:nvPr/>
          </p:nvSpPr>
          <p:spPr bwMode="auto">
            <a:xfrm>
              <a:off x="3318600" y="3668904"/>
              <a:ext cx="110196" cy="119186"/>
            </a:xfrm>
            <a:prstGeom prst="rect">
              <a:avLst/>
            </a:prstGeom>
            <a:solidFill>
              <a:srgbClr val="C5C6C6"/>
            </a:solidFill>
            <a:ln w="19050">
              <a:solidFill>
                <a:srgbClr val="AD0762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hteck 22"/>
            <p:cNvSpPr/>
            <p:nvPr/>
          </p:nvSpPr>
          <p:spPr bwMode="auto">
            <a:xfrm>
              <a:off x="3428796" y="3668904"/>
              <a:ext cx="110196" cy="119186"/>
            </a:xfrm>
            <a:prstGeom prst="rect">
              <a:avLst/>
            </a:prstGeom>
            <a:solidFill>
              <a:srgbClr val="C5C6C6"/>
            </a:solidFill>
            <a:ln w="19050">
              <a:solidFill>
                <a:srgbClr val="AD0762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Rechteck 23"/>
            <p:cNvSpPr/>
            <p:nvPr/>
          </p:nvSpPr>
          <p:spPr bwMode="auto">
            <a:xfrm>
              <a:off x="3549416" y="3668904"/>
              <a:ext cx="110196" cy="119186"/>
            </a:xfrm>
            <a:prstGeom prst="rect">
              <a:avLst/>
            </a:prstGeom>
            <a:solidFill>
              <a:srgbClr val="C5C6C6"/>
            </a:solidFill>
            <a:ln w="19050">
              <a:solidFill>
                <a:srgbClr val="AD0762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0" name="Gerader Verbinder 30"/>
            <p:cNvCxnSpPr/>
            <p:nvPr/>
          </p:nvCxnSpPr>
          <p:spPr bwMode="auto">
            <a:xfrm>
              <a:off x="3318300" y="4043776"/>
              <a:ext cx="0" cy="466379"/>
            </a:xfrm>
            <a:prstGeom prst="line">
              <a:avLst/>
            </a:prstGeom>
            <a:ln w="13970">
              <a:solidFill>
                <a:srgbClr val="21009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1"/>
            <p:cNvCxnSpPr/>
            <p:nvPr/>
          </p:nvCxnSpPr>
          <p:spPr bwMode="auto">
            <a:xfrm>
              <a:off x="3430079" y="4042151"/>
              <a:ext cx="0" cy="466379"/>
            </a:xfrm>
            <a:prstGeom prst="line">
              <a:avLst/>
            </a:prstGeom>
            <a:ln w="13970">
              <a:solidFill>
                <a:srgbClr val="21009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5-Point Star 31"/>
            <p:cNvSpPr>
              <a:spLocks noChangeAspect="1"/>
            </p:cNvSpPr>
            <p:nvPr/>
          </p:nvSpPr>
          <p:spPr bwMode="auto">
            <a:xfrm>
              <a:off x="1370367" y="2361155"/>
              <a:ext cx="182543" cy="19743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191929" y="1138017"/>
              <a:ext cx="964315" cy="1042978"/>
            </a:xfrm>
            <a:prstGeom prst="rect">
              <a:avLst/>
            </a:prstGeom>
          </p:spPr>
        </p:pic>
        <p:sp>
          <p:nvSpPr>
            <p:cNvPr id="34" name="TextBox 12"/>
            <p:cNvSpPr>
              <a:spLocks/>
            </p:cNvSpPr>
            <p:nvPr/>
          </p:nvSpPr>
          <p:spPr bwMode="auto">
            <a:xfrm>
              <a:off x="320145" y="2283261"/>
              <a:ext cx="1842552" cy="403370"/>
            </a:xfrm>
            <a:prstGeom prst="rect">
              <a:avLst/>
            </a:prstGeom>
            <a:grpFill/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r">
                <a:defRPr/>
              </a:pPr>
              <a:r>
                <a:rPr lang="en-US" dirty="0"/>
                <a:t>2021</a:t>
              </a:r>
              <a:endParaRPr dirty="0"/>
            </a:p>
          </p:txBody>
        </p:sp>
        <p:sp>
          <p:nvSpPr>
            <p:cNvPr id="35" name="Rectangle 13"/>
            <p:cNvSpPr/>
            <p:nvPr/>
          </p:nvSpPr>
          <p:spPr bwMode="auto">
            <a:xfrm>
              <a:off x="978681" y="1157172"/>
              <a:ext cx="1435449" cy="1845010"/>
            </a:xfrm>
            <a:prstGeom prst="rect">
              <a:avLst/>
            </a:prstGeom>
            <a:noFill/>
            <a:ln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36" name="TextBox 14"/>
            <p:cNvSpPr>
              <a:spLocks/>
            </p:cNvSpPr>
            <p:nvPr/>
          </p:nvSpPr>
          <p:spPr bwMode="auto">
            <a:xfrm>
              <a:off x="1094427" y="1955454"/>
              <a:ext cx="1567700" cy="403370"/>
            </a:xfrm>
            <a:prstGeom prst="rect">
              <a:avLst/>
            </a:prstGeom>
            <a:grpFill/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l"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SHIPTRAP</a:t>
              </a:r>
              <a:endParaRPr dirty="0"/>
            </a:p>
          </p:txBody>
        </p:sp>
        <p:sp>
          <p:nvSpPr>
            <p:cNvPr id="37" name="5-Point Star 36"/>
            <p:cNvSpPr>
              <a:spLocks noChangeAspect="1"/>
            </p:cNvSpPr>
            <p:nvPr/>
          </p:nvSpPr>
          <p:spPr bwMode="auto">
            <a:xfrm>
              <a:off x="2274755" y="3606027"/>
              <a:ext cx="182543" cy="19743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5-Point Star 37"/>
            <p:cNvSpPr>
              <a:spLocks noChangeAspect="1"/>
            </p:cNvSpPr>
            <p:nvPr/>
          </p:nvSpPr>
          <p:spPr bwMode="auto">
            <a:xfrm>
              <a:off x="2489280" y="3604973"/>
              <a:ext cx="182543" cy="19743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4567168" y="3155929"/>
              <a:ext cx="1926273" cy="129295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>
                <a:lnSpc>
                  <a:spcPct val="130000"/>
                </a:lnSpc>
              </a:pPr>
              <a:r>
                <a:rPr lang="en-GB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SHIPTRAP  @GSI</a:t>
              </a:r>
            </a:p>
            <a:p>
              <a:pPr>
                <a:lnSpc>
                  <a:spcPct val="130000"/>
                </a:lnSpc>
              </a:pPr>
              <a:r>
                <a:rPr lang="en-GB" b="1" dirty="0">
                  <a:solidFill>
                    <a:srgbClr val="FF0080"/>
                  </a:solidFill>
                  <a:latin typeface="Cambria" panose="02040503050406030204" pitchFamily="18" charset="0"/>
                </a:rPr>
                <a:t>TRIGATRAP @ Mainz</a:t>
              </a:r>
            </a:p>
            <a:p>
              <a:pPr>
                <a:lnSpc>
                  <a:spcPct val="130000"/>
                </a:lnSpc>
              </a:pPr>
              <a:r>
                <a:rPr lang="en-GB" b="1" dirty="0">
                  <a:solidFill>
                    <a:srgbClr val="FF8000"/>
                  </a:solidFill>
                  <a:latin typeface="Cambria" panose="02040503050406030204" pitchFamily="18" charset="0"/>
                </a:rPr>
                <a:t>MR-TOF @Riken</a:t>
              </a:r>
            </a:p>
          </p:txBody>
        </p:sp>
        <p:sp>
          <p:nvSpPr>
            <p:cNvPr id="45" name="5-Point Star 44"/>
            <p:cNvSpPr>
              <a:spLocks noChangeAspect="1"/>
            </p:cNvSpPr>
            <p:nvPr/>
          </p:nvSpPr>
          <p:spPr bwMode="auto">
            <a:xfrm>
              <a:off x="1366181" y="2669991"/>
              <a:ext cx="182543" cy="197433"/>
            </a:xfrm>
            <a:prstGeom prst="star5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TextBox 12"/>
            <p:cNvSpPr>
              <a:spLocks/>
            </p:cNvSpPr>
            <p:nvPr/>
          </p:nvSpPr>
          <p:spPr bwMode="auto">
            <a:xfrm>
              <a:off x="315950" y="2615545"/>
              <a:ext cx="1842553" cy="403371"/>
            </a:xfrm>
            <a:prstGeom prst="rect">
              <a:avLst/>
            </a:prstGeom>
            <a:grpFill/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r">
                <a:defRPr/>
              </a:pPr>
              <a:r>
                <a:rPr lang="en-US" dirty="0" smtClean="0"/>
                <a:t>2018</a:t>
              </a:r>
              <a:endParaRPr dirty="0"/>
            </a:p>
          </p:txBody>
        </p:sp>
        <p:sp>
          <p:nvSpPr>
            <p:cNvPr id="47" name="5-Point Star 46"/>
            <p:cNvSpPr>
              <a:spLocks noChangeAspect="1"/>
            </p:cNvSpPr>
            <p:nvPr/>
          </p:nvSpPr>
          <p:spPr bwMode="auto">
            <a:xfrm>
              <a:off x="2944415" y="3115489"/>
              <a:ext cx="182543" cy="197433"/>
            </a:xfrm>
            <a:prstGeom prst="star5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5-Point Star 47"/>
            <p:cNvSpPr>
              <a:spLocks noChangeAspect="1"/>
            </p:cNvSpPr>
            <p:nvPr/>
          </p:nvSpPr>
          <p:spPr bwMode="auto">
            <a:xfrm>
              <a:off x="3171671" y="3002184"/>
              <a:ext cx="182543" cy="197433"/>
            </a:xfrm>
            <a:prstGeom prst="star5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5-Point Star 48"/>
            <p:cNvSpPr>
              <a:spLocks noChangeAspect="1"/>
            </p:cNvSpPr>
            <p:nvPr/>
          </p:nvSpPr>
          <p:spPr bwMode="auto">
            <a:xfrm>
              <a:off x="3397870" y="3004290"/>
              <a:ext cx="182543" cy="197433"/>
            </a:xfrm>
            <a:prstGeom prst="star5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5-Point Star 49"/>
            <p:cNvSpPr>
              <a:spLocks noChangeAspect="1"/>
            </p:cNvSpPr>
            <p:nvPr/>
          </p:nvSpPr>
          <p:spPr bwMode="auto">
            <a:xfrm>
              <a:off x="3282425" y="3122180"/>
              <a:ext cx="182543" cy="197433"/>
            </a:xfrm>
            <a:prstGeom prst="star5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321228" y="2819639"/>
              <a:ext cx="109673" cy="101887"/>
            </a:xfrm>
            <a:prstGeom prst="rect">
              <a:avLst/>
            </a:prstGeom>
            <a:solidFill>
              <a:srgbClr val="FF8000"/>
            </a:solidFill>
            <a:ln>
              <a:solidFill>
                <a:srgbClr val="FF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5-Point Star 51"/>
            <p:cNvSpPr>
              <a:spLocks noChangeAspect="1"/>
            </p:cNvSpPr>
            <p:nvPr/>
          </p:nvSpPr>
          <p:spPr bwMode="auto">
            <a:xfrm>
              <a:off x="3286556" y="2996743"/>
              <a:ext cx="182543" cy="197433"/>
            </a:xfrm>
            <a:prstGeom prst="star5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5-Point Star 57">
              <a:extLst>
                <a:ext uri="{FF2B5EF4-FFF2-40B4-BE49-F238E27FC236}">
                  <a16:creationId xmlns:a16="http://schemas.microsoft.com/office/drawing/2014/main" id="{55D5DAAC-AAA4-1040-AC2C-50DB53C9EDC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01439" y="2881647"/>
              <a:ext cx="182543" cy="197435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5-Point Star 57">
              <a:extLst>
                <a:ext uri="{FF2B5EF4-FFF2-40B4-BE49-F238E27FC236}">
                  <a16:creationId xmlns:a16="http://schemas.microsoft.com/office/drawing/2014/main" id="{55D5DAAC-AAA4-1040-AC2C-50DB53C9EDC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01439" y="2746772"/>
              <a:ext cx="182543" cy="19743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de-DE" sz="135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17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 The SHIPTRAP setup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80976" y="833037"/>
            <a:ext cx="11929508" cy="5499183"/>
            <a:chOff x="180976" y="833037"/>
            <a:chExt cx="11929508" cy="5499183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2"/>
            <a:srcRect t="978" b="1146"/>
            <a:stretch/>
          </p:blipFill>
          <p:spPr>
            <a:xfrm>
              <a:off x="180976" y="833037"/>
              <a:ext cx="11812550" cy="5499183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1323674" y="5794744"/>
              <a:ext cx="786810" cy="537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313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Ion storage in a Penning Trap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8418545" y="2182091"/>
            <a:ext cx="3228038" cy="2523486"/>
            <a:chOff x="5855991" y="3829054"/>
            <a:chExt cx="3228038" cy="2523486"/>
          </a:xfrm>
        </p:grpSpPr>
        <p:pic>
          <p:nvPicPr>
            <p:cNvPr id="11" name="Grafik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5059" y="3829054"/>
              <a:ext cx="3044708" cy="2236051"/>
            </a:xfrm>
            <a:prstGeom prst="rect">
              <a:avLst/>
            </a:prstGeom>
          </p:spPr>
        </p:pic>
        <p:pic>
          <p:nvPicPr>
            <p:cNvPr id="29" name="Picture 28" descr="26425414-a-cartoon-blue-atom-smiling-and-happy-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15" b="98615" l="66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8762" y="4469627"/>
              <a:ext cx="1130769" cy="1222962"/>
            </a:xfrm>
            <a:prstGeom prst="rect">
              <a:avLst/>
            </a:prstGeom>
          </p:spPr>
        </p:pic>
        <p:pic>
          <p:nvPicPr>
            <p:cNvPr id="31" name="Picture 30" descr="26468615-a-cartoon-blue-atom-happy-and-smiling-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7" b="96231" l="25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5059" y="4639223"/>
              <a:ext cx="915991" cy="99067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855991" y="5643414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aseline="30000" dirty="0"/>
                <a:t>133</a:t>
              </a:r>
              <a:r>
                <a:rPr lang="en-GB" dirty="0"/>
                <a:t>Cs</a:t>
              </a:r>
              <a:r>
                <a:rPr lang="en-GB" baseline="30000" dirty="0"/>
                <a:t>+</a:t>
              </a:r>
              <a:endParaRPr lang="en-GB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804262" y="5706209"/>
              <a:ext cx="12797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???</a:t>
              </a:r>
            </a:p>
            <a:p>
              <a:pPr algn="ctr"/>
              <a:r>
                <a:rPr lang="en-GB" dirty="0"/>
                <a:t> radioactive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531951" y="4149276"/>
            <a:ext cx="91360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Low ion rate = long measurements</a:t>
            </a:r>
          </a:p>
          <a:p>
            <a:r>
              <a:rPr lang="en-GB" sz="2000" dirty="0"/>
              <a:t>Challenges:</a:t>
            </a:r>
          </a:p>
          <a:p>
            <a:pPr marL="285750" indent="-285750">
              <a:buFont typeface="Wingdings" charset="2"/>
              <a:buChar char="²"/>
              <a:tabLst>
                <a:tab pos="3860800" algn="l"/>
              </a:tabLst>
            </a:pPr>
            <a:r>
              <a:rPr lang="en-GB" sz="2000" dirty="0"/>
              <a:t>Reduced drift of the magnetic field  </a:t>
            </a:r>
            <a:r>
              <a:rPr lang="en-US" sz="2000" dirty="0">
                <a:sym typeface="Wingdings"/>
              </a:rPr>
              <a:t> Two/three steps temperature stabilization </a:t>
            </a:r>
          </a:p>
          <a:p>
            <a:pPr>
              <a:tabLst>
                <a:tab pos="3860800" algn="l"/>
              </a:tabLst>
            </a:pPr>
            <a:r>
              <a:rPr lang="en-US" sz="2000" dirty="0">
                <a:sym typeface="Wingdings"/>
              </a:rPr>
              <a:t>		   of the magnet bore</a:t>
            </a:r>
          </a:p>
          <a:p>
            <a:pPr lvl="8">
              <a:tabLst>
                <a:tab pos="3860800" algn="l"/>
              </a:tabLst>
            </a:pPr>
            <a:r>
              <a:rPr lang="en-US" sz="2000" dirty="0">
                <a:sym typeface="Wingdings"/>
              </a:rPr>
              <a:t>	    (temperature fluctuations reduced to ~ </a:t>
            </a:r>
            <a:r>
              <a:rPr lang="en-US" sz="2000" dirty="0" smtClean="0">
                <a:sym typeface="Wingdings"/>
              </a:rPr>
              <a:t>10mV</a:t>
            </a:r>
            <a:r>
              <a:rPr lang="en-US" sz="2000" dirty="0">
                <a:sym typeface="Wingdings"/>
              </a:rPr>
              <a:t>)</a:t>
            </a:r>
            <a:endParaRPr lang="en-GB" sz="2000" dirty="0"/>
          </a:p>
          <a:p>
            <a:pPr marL="285750" indent="-285750">
              <a:buFont typeface="Wingdings" charset="2"/>
              <a:buChar char="²"/>
            </a:pPr>
            <a:r>
              <a:rPr lang="en-US" sz="2000" dirty="0"/>
              <a:t>R</a:t>
            </a:r>
            <a:r>
              <a:rPr lang="en-GB" sz="2000" dirty="0"/>
              <a:t>educed drift of the trapping voltage </a:t>
            </a:r>
            <a:r>
              <a:rPr lang="en-US" sz="2000" dirty="0">
                <a:sym typeface="Wingdings"/>
              </a:rPr>
              <a:t> More stable power supplies for MT 								                             temperature-controlled cabinet (</a:t>
            </a:r>
            <a:r>
              <a:rPr lang="en-US" sz="2000" dirty="0" err="1">
                <a:sym typeface="Wingdings"/>
              </a:rPr>
              <a:t>dV</a:t>
            </a:r>
            <a:r>
              <a:rPr lang="en-US" sz="2000" dirty="0">
                <a:sym typeface="Wingdings"/>
              </a:rPr>
              <a:t> &lt; 1 mV) </a:t>
            </a:r>
            <a:endParaRPr lang="en-GB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3623925" y="2493015"/>
            <a:ext cx="1520999" cy="710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r>
              <a:rPr lang="en-GB" sz="1400" b="1" i="0" u="none" strike="noStrike" kern="1200" cap="none" dirty="0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rPr>
              <a:t>Reference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r>
              <a:rPr lang="en-GB" sz="1400" b="1" i="0" u="none" strike="noStrike" kern="1200" cap="none" dirty="0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rPr>
              <a:t>Ion of interest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r>
              <a:rPr lang="en-GB" sz="1400" b="1" i="0" u="none" strike="noStrike" kern="1200" cap="none" dirty="0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rPr>
              <a:t>Time</a:t>
            </a:r>
          </a:p>
        </p:txBody>
      </p:sp>
      <p:sp>
        <p:nvSpPr>
          <p:cNvPr id="36" name="Freeform 35"/>
          <p:cNvSpPr/>
          <p:nvPr/>
        </p:nvSpPr>
        <p:spPr>
          <a:xfrm>
            <a:off x="4915709" y="2553360"/>
            <a:ext cx="145080" cy="1450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cap="none">
              <a:ln>
                <a:noFill/>
              </a:ln>
              <a:latin typeface="CMU Sans Serif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5131709" y="2769360"/>
            <a:ext cx="145080" cy="1450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4000"/>
          </a:solidFill>
          <a:ln w="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cap="none">
              <a:ln>
                <a:noFill/>
              </a:ln>
              <a:latin typeface="CMU Sans Serif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39" name="Straight Connector 38"/>
          <p:cNvSpPr/>
          <p:nvPr/>
        </p:nvSpPr>
        <p:spPr>
          <a:xfrm>
            <a:off x="4969710" y="3041520"/>
            <a:ext cx="1907280" cy="0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cap="none">
              <a:ln>
                <a:noFill/>
              </a:ln>
              <a:latin typeface="CMU Sans Serif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5339070" y="2553360"/>
            <a:ext cx="145080" cy="1450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cap="none">
              <a:ln>
                <a:noFill/>
              </a:ln>
              <a:latin typeface="CMU Sans Serif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5539950" y="2769360"/>
            <a:ext cx="145080" cy="1450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4000"/>
          </a:solidFill>
          <a:ln w="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cap="none">
              <a:ln>
                <a:noFill/>
              </a:ln>
              <a:latin typeface="CMU Sans Serif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5948550" y="2769360"/>
            <a:ext cx="145080" cy="1450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4000"/>
          </a:solidFill>
          <a:ln w="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cap="none">
              <a:ln>
                <a:noFill/>
              </a:ln>
              <a:latin typeface="CMU Sans Serif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6355710" y="2769360"/>
            <a:ext cx="145080" cy="1450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4000"/>
          </a:solidFill>
          <a:ln w="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cap="none">
              <a:ln>
                <a:noFill/>
              </a:ln>
              <a:latin typeface="CMU Sans Serif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762429" y="2553360"/>
            <a:ext cx="145080" cy="1450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cap="none">
              <a:ln>
                <a:noFill/>
              </a:ln>
              <a:latin typeface="CMU Sans Serif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6185430" y="2553360"/>
            <a:ext cx="145080" cy="1450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cap="none">
              <a:ln>
                <a:noFill/>
              </a:ln>
              <a:latin typeface="CMU Sans Serif" pitchFamily="34"/>
              <a:ea typeface="Microsoft YaHei" pitchFamily="2"/>
              <a:cs typeface="Lucida Sans" pitchFamily="2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6607710" y="2553360"/>
            <a:ext cx="145080" cy="1450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cap="none">
              <a:ln>
                <a:noFill/>
              </a:ln>
              <a:latin typeface="CMU Sans Serif" pitchFamily="34"/>
              <a:ea typeface="Microsoft YaHei" pitchFamily="2"/>
              <a:cs typeface="Lucida Sans" pitchFamily="2"/>
            </a:endParaRPr>
          </a:p>
        </p:txBody>
      </p:sp>
      <p:grpSp>
        <p:nvGrpSpPr>
          <p:cNvPr id="47" name="Group 46" descr="24§display§\nu_c = \frac{1}{2\pi} \frac{qB}{m}&#10;\Rightarrow&#10;\frac{\nu_c^{ioi}}{\nu_c^{ref}} = \frac{(m/q)^{ref}}{(m/q)^{ioi}}§svg§600§FALSE§" title="TexMaths"/>
          <p:cNvGrpSpPr/>
          <p:nvPr/>
        </p:nvGrpSpPr>
        <p:grpSpPr>
          <a:xfrm>
            <a:off x="7356600" y="1147670"/>
            <a:ext cx="4275719" cy="761760"/>
            <a:chOff x="3395520" y="1693440"/>
            <a:chExt cx="4275719" cy="761760"/>
          </a:xfrm>
        </p:grpSpPr>
        <p:grpSp>
          <p:nvGrpSpPr>
            <p:cNvPr id="48" name="Group 47"/>
            <p:cNvGrpSpPr/>
            <p:nvPr/>
          </p:nvGrpSpPr>
          <p:grpSpPr>
            <a:xfrm>
              <a:off x="3395520" y="1693440"/>
              <a:ext cx="4275719" cy="761760"/>
              <a:chOff x="3395520" y="1693440"/>
              <a:chExt cx="4275719" cy="761760"/>
            </a:xfrm>
          </p:grpSpPr>
          <p:sp>
            <p:nvSpPr>
              <p:cNvPr id="49" name="Freeform 48"/>
              <p:cNvSpPr/>
              <p:nvPr/>
            </p:nvSpPr>
            <p:spPr>
              <a:xfrm>
                <a:off x="3395520" y="1708920"/>
                <a:ext cx="4260240" cy="73079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835" h="2031">
                    <a:moveTo>
                      <a:pt x="5917" y="2031"/>
                    </a:moveTo>
                    <a:cubicBezTo>
                      <a:pt x="3945" y="2031"/>
                      <a:pt x="1972" y="2031"/>
                      <a:pt x="0" y="2031"/>
                    </a:cubicBezTo>
                    <a:cubicBezTo>
                      <a:pt x="0" y="1354"/>
                      <a:pt x="0" y="677"/>
                      <a:pt x="0" y="0"/>
                    </a:cubicBezTo>
                    <a:cubicBezTo>
                      <a:pt x="3945" y="0"/>
                      <a:pt x="7890" y="0"/>
                      <a:pt x="11835" y="0"/>
                    </a:cubicBezTo>
                    <a:cubicBezTo>
                      <a:pt x="11835" y="677"/>
                      <a:pt x="11835" y="1354"/>
                      <a:pt x="11835" y="2031"/>
                    </a:cubicBezTo>
                    <a:cubicBezTo>
                      <a:pt x="9862" y="2031"/>
                      <a:pt x="7890" y="2031"/>
                      <a:pt x="5917" y="203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3396239" y="2023919"/>
                <a:ext cx="142200" cy="1335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96" h="372">
                    <a:moveTo>
                      <a:pt x="144" y="10"/>
                    </a:moveTo>
                    <a:cubicBezTo>
                      <a:pt x="140" y="6"/>
                      <a:pt x="144" y="0"/>
                      <a:pt x="132" y="0"/>
                    </a:cubicBezTo>
                    <a:cubicBezTo>
                      <a:pt x="113" y="0"/>
                      <a:pt x="53" y="7"/>
                      <a:pt x="29" y="10"/>
                    </a:cubicBezTo>
                    <a:cubicBezTo>
                      <a:pt x="24" y="10"/>
                      <a:pt x="14" y="10"/>
                      <a:pt x="14" y="26"/>
                    </a:cubicBezTo>
                    <a:cubicBezTo>
                      <a:pt x="14" y="36"/>
                      <a:pt x="22" y="36"/>
                      <a:pt x="34" y="36"/>
                    </a:cubicBezTo>
                    <a:cubicBezTo>
                      <a:pt x="74" y="36"/>
                      <a:pt x="77" y="41"/>
                      <a:pt x="77" y="50"/>
                    </a:cubicBezTo>
                    <a:cubicBezTo>
                      <a:pt x="77" y="55"/>
                      <a:pt x="67" y="96"/>
                      <a:pt x="60" y="117"/>
                    </a:cubicBezTo>
                    <a:cubicBezTo>
                      <a:pt x="43" y="186"/>
                      <a:pt x="26" y="255"/>
                      <a:pt x="10" y="324"/>
                    </a:cubicBezTo>
                    <a:cubicBezTo>
                      <a:pt x="5" y="338"/>
                      <a:pt x="0" y="360"/>
                      <a:pt x="0" y="362"/>
                    </a:cubicBezTo>
                    <a:cubicBezTo>
                      <a:pt x="0" y="372"/>
                      <a:pt x="7" y="372"/>
                      <a:pt x="12" y="372"/>
                    </a:cubicBezTo>
                    <a:cubicBezTo>
                      <a:pt x="16" y="372"/>
                      <a:pt x="20" y="372"/>
                      <a:pt x="24" y="372"/>
                    </a:cubicBezTo>
                    <a:cubicBezTo>
                      <a:pt x="84" y="362"/>
                      <a:pt x="175" y="328"/>
                      <a:pt x="262" y="249"/>
                    </a:cubicBezTo>
                    <a:cubicBezTo>
                      <a:pt x="374" y="146"/>
                      <a:pt x="396" y="31"/>
                      <a:pt x="396" y="24"/>
                    </a:cubicBezTo>
                    <a:cubicBezTo>
                      <a:pt x="396" y="10"/>
                      <a:pt x="386" y="0"/>
                      <a:pt x="372" y="0"/>
                    </a:cubicBezTo>
                    <a:cubicBezTo>
                      <a:pt x="365" y="0"/>
                      <a:pt x="346" y="5"/>
                      <a:pt x="338" y="29"/>
                    </a:cubicBezTo>
                    <a:cubicBezTo>
                      <a:pt x="286" y="218"/>
                      <a:pt x="158" y="314"/>
                      <a:pt x="60" y="345"/>
                    </a:cubicBezTo>
                    <a:cubicBezTo>
                      <a:pt x="88" y="233"/>
                      <a:pt x="116" y="121"/>
                      <a:pt x="144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3543120" y="2110319"/>
                <a:ext cx="92160" cy="954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7" h="266">
                    <a:moveTo>
                      <a:pt x="223" y="34"/>
                    </a:moveTo>
                    <a:cubicBezTo>
                      <a:pt x="202" y="36"/>
                      <a:pt x="192" y="53"/>
                      <a:pt x="192" y="67"/>
                    </a:cubicBezTo>
                    <a:cubicBezTo>
                      <a:pt x="192" y="82"/>
                      <a:pt x="204" y="89"/>
                      <a:pt x="216" y="89"/>
                    </a:cubicBezTo>
                    <a:cubicBezTo>
                      <a:pt x="228" y="89"/>
                      <a:pt x="250" y="79"/>
                      <a:pt x="250" y="50"/>
                    </a:cubicBezTo>
                    <a:cubicBezTo>
                      <a:pt x="250" y="10"/>
                      <a:pt x="202" y="0"/>
                      <a:pt x="170" y="0"/>
                    </a:cubicBezTo>
                    <a:cubicBezTo>
                      <a:pt x="82" y="0"/>
                      <a:pt x="0" y="82"/>
                      <a:pt x="0" y="163"/>
                    </a:cubicBezTo>
                    <a:cubicBezTo>
                      <a:pt x="0" y="213"/>
                      <a:pt x="36" y="266"/>
                      <a:pt x="110" y="266"/>
                    </a:cubicBezTo>
                    <a:cubicBezTo>
                      <a:pt x="209" y="266"/>
                      <a:pt x="257" y="206"/>
                      <a:pt x="257" y="199"/>
                    </a:cubicBezTo>
                    <a:cubicBezTo>
                      <a:pt x="257" y="194"/>
                      <a:pt x="250" y="189"/>
                      <a:pt x="245" y="189"/>
                    </a:cubicBezTo>
                    <a:cubicBezTo>
                      <a:pt x="242" y="189"/>
                      <a:pt x="240" y="189"/>
                      <a:pt x="235" y="194"/>
                    </a:cubicBezTo>
                    <a:cubicBezTo>
                      <a:pt x="190" y="249"/>
                      <a:pt x="120" y="249"/>
                      <a:pt x="110" y="249"/>
                    </a:cubicBezTo>
                    <a:cubicBezTo>
                      <a:pt x="67" y="249"/>
                      <a:pt x="48" y="221"/>
                      <a:pt x="48" y="182"/>
                    </a:cubicBezTo>
                    <a:cubicBezTo>
                      <a:pt x="48" y="165"/>
                      <a:pt x="58" y="101"/>
                      <a:pt x="89" y="60"/>
                    </a:cubicBezTo>
                    <a:cubicBezTo>
                      <a:pt x="110" y="31"/>
                      <a:pt x="142" y="17"/>
                      <a:pt x="170" y="17"/>
                    </a:cubicBezTo>
                    <a:cubicBezTo>
                      <a:pt x="180" y="17"/>
                      <a:pt x="206" y="17"/>
                      <a:pt x="223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3754800" y="2046599"/>
                <a:ext cx="201960" cy="712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62" h="199">
                    <a:moveTo>
                      <a:pt x="533" y="36"/>
                    </a:moveTo>
                    <a:cubicBezTo>
                      <a:pt x="545" y="36"/>
                      <a:pt x="562" y="35"/>
                      <a:pt x="562" y="17"/>
                    </a:cubicBezTo>
                    <a:cubicBezTo>
                      <a:pt x="562" y="-1"/>
                      <a:pt x="545" y="0"/>
                      <a:pt x="533" y="0"/>
                    </a:cubicBezTo>
                    <a:cubicBezTo>
                      <a:pt x="365" y="0"/>
                      <a:pt x="197" y="0"/>
                      <a:pt x="29" y="0"/>
                    </a:cubicBezTo>
                    <a:cubicBezTo>
                      <a:pt x="17" y="0"/>
                      <a:pt x="0" y="-1"/>
                      <a:pt x="0" y="17"/>
                    </a:cubicBezTo>
                    <a:cubicBezTo>
                      <a:pt x="0" y="35"/>
                      <a:pt x="17" y="36"/>
                      <a:pt x="29" y="36"/>
                    </a:cubicBezTo>
                    <a:cubicBezTo>
                      <a:pt x="197" y="36"/>
                      <a:pt x="365" y="36"/>
                      <a:pt x="533" y="36"/>
                    </a:cubicBezTo>
                    <a:close/>
                    <a:moveTo>
                      <a:pt x="533" y="199"/>
                    </a:moveTo>
                    <a:cubicBezTo>
                      <a:pt x="545" y="199"/>
                      <a:pt x="562" y="199"/>
                      <a:pt x="562" y="182"/>
                    </a:cubicBezTo>
                    <a:cubicBezTo>
                      <a:pt x="562" y="165"/>
                      <a:pt x="545" y="165"/>
                      <a:pt x="533" y="165"/>
                    </a:cubicBezTo>
                    <a:cubicBezTo>
                      <a:pt x="365" y="165"/>
                      <a:pt x="197" y="165"/>
                      <a:pt x="29" y="165"/>
                    </a:cubicBezTo>
                    <a:cubicBezTo>
                      <a:pt x="17" y="165"/>
                      <a:pt x="0" y="165"/>
                      <a:pt x="0" y="182"/>
                    </a:cubicBezTo>
                    <a:cubicBezTo>
                      <a:pt x="0" y="199"/>
                      <a:pt x="17" y="199"/>
                      <a:pt x="29" y="199"/>
                    </a:cubicBezTo>
                    <a:cubicBezTo>
                      <a:pt x="197" y="199"/>
                      <a:pt x="365" y="199"/>
                      <a:pt x="533" y="199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4213440" y="1751399"/>
                <a:ext cx="99720" cy="2016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78" h="561">
                    <a:moveTo>
                      <a:pt x="173" y="22"/>
                    </a:moveTo>
                    <a:cubicBezTo>
                      <a:pt x="173" y="2"/>
                      <a:pt x="173" y="0"/>
                      <a:pt x="154" y="0"/>
                    </a:cubicBezTo>
                    <a:cubicBezTo>
                      <a:pt x="101" y="53"/>
                      <a:pt x="29" y="53"/>
                      <a:pt x="0" y="53"/>
                    </a:cubicBezTo>
                    <a:cubicBezTo>
                      <a:pt x="0" y="62"/>
                      <a:pt x="0" y="70"/>
                      <a:pt x="0" y="79"/>
                    </a:cubicBezTo>
                    <a:cubicBezTo>
                      <a:pt x="17" y="79"/>
                      <a:pt x="67" y="79"/>
                      <a:pt x="110" y="58"/>
                    </a:cubicBezTo>
                    <a:cubicBezTo>
                      <a:pt x="110" y="203"/>
                      <a:pt x="110" y="348"/>
                      <a:pt x="110" y="494"/>
                    </a:cubicBezTo>
                    <a:cubicBezTo>
                      <a:pt x="110" y="525"/>
                      <a:pt x="108" y="535"/>
                      <a:pt x="34" y="535"/>
                    </a:cubicBezTo>
                    <a:cubicBezTo>
                      <a:pt x="24" y="535"/>
                      <a:pt x="14" y="535"/>
                      <a:pt x="5" y="535"/>
                    </a:cubicBezTo>
                    <a:cubicBezTo>
                      <a:pt x="5" y="543"/>
                      <a:pt x="5" y="552"/>
                      <a:pt x="5" y="561"/>
                    </a:cubicBezTo>
                    <a:cubicBezTo>
                      <a:pt x="36" y="559"/>
                      <a:pt x="108" y="559"/>
                      <a:pt x="142" y="559"/>
                    </a:cubicBezTo>
                    <a:cubicBezTo>
                      <a:pt x="175" y="559"/>
                      <a:pt x="250" y="559"/>
                      <a:pt x="278" y="561"/>
                    </a:cubicBezTo>
                    <a:cubicBezTo>
                      <a:pt x="278" y="552"/>
                      <a:pt x="278" y="543"/>
                      <a:pt x="278" y="535"/>
                    </a:cubicBezTo>
                    <a:cubicBezTo>
                      <a:pt x="270" y="535"/>
                      <a:pt x="261" y="535"/>
                      <a:pt x="252" y="535"/>
                    </a:cubicBezTo>
                    <a:cubicBezTo>
                      <a:pt x="175" y="535"/>
                      <a:pt x="173" y="525"/>
                      <a:pt x="173" y="494"/>
                    </a:cubicBezTo>
                    <a:cubicBezTo>
                      <a:pt x="173" y="336"/>
                      <a:pt x="173" y="179"/>
                      <a:pt x="173" y="22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4095360" y="2076480"/>
                <a:ext cx="334800" cy="11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31" h="34">
                    <a:moveTo>
                      <a:pt x="466" y="34"/>
                    </a:moveTo>
                    <a:cubicBezTo>
                      <a:pt x="310" y="34"/>
                      <a:pt x="155" y="34"/>
                      <a:pt x="0" y="34"/>
                    </a:cubicBezTo>
                    <a:cubicBezTo>
                      <a:pt x="0" y="22"/>
                      <a:pt x="0" y="11"/>
                      <a:pt x="0" y="0"/>
                    </a:cubicBezTo>
                    <a:cubicBezTo>
                      <a:pt x="310" y="0"/>
                      <a:pt x="621" y="0"/>
                      <a:pt x="931" y="0"/>
                    </a:cubicBezTo>
                    <a:cubicBezTo>
                      <a:pt x="931" y="11"/>
                      <a:pt x="931" y="22"/>
                      <a:pt x="931" y="34"/>
                    </a:cubicBezTo>
                    <a:cubicBezTo>
                      <a:pt x="776" y="34"/>
                      <a:pt x="621" y="34"/>
                      <a:pt x="466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4109760" y="2163960"/>
                <a:ext cx="120600" cy="2016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36" h="561">
                    <a:moveTo>
                      <a:pt x="65" y="496"/>
                    </a:moveTo>
                    <a:cubicBezTo>
                      <a:pt x="94" y="468"/>
                      <a:pt x="124" y="439"/>
                      <a:pt x="154" y="410"/>
                    </a:cubicBezTo>
                    <a:cubicBezTo>
                      <a:pt x="286" y="295"/>
                      <a:pt x="336" y="249"/>
                      <a:pt x="336" y="165"/>
                    </a:cubicBezTo>
                    <a:cubicBezTo>
                      <a:pt x="336" y="67"/>
                      <a:pt x="262" y="0"/>
                      <a:pt x="158" y="0"/>
                    </a:cubicBezTo>
                    <a:cubicBezTo>
                      <a:pt x="62" y="0"/>
                      <a:pt x="0" y="79"/>
                      <a:pt x="0" y="153"/>
                    </a:cubicBezTo>
                    <a:cubicBezTo>
                      <a:pt x="0" y="201"/>
                      <a:pt x="43" y="201"/>
                      <a:pt x="46" y="201"/>
                    </a:cubicBezTo>
                    <a:cubicBezTo>
                      <a:pt x="60" y="201"/>
                      <a:pt x="89" y="189"/>
                      <a:pt x="89" y="156"/>
                    </a:cubicBezTo>
                    <a:cubicBezTo>
                      <a:pt x="89" y="134"/>
                      <a:pt x="74" y="113"/>
                      <a:pt x="43" y="113"/>
                    </a:cubicBezTo>
                    <a:cubicBezTo>
                      <a:pt x="38" y="113"/>
                      <a:pt x="36" y="113"/>
                      <a:pt x="34" y="113"/>
                    </a:cubicBezTo>
                    <a:cubicBezTo>
                      <a:pt x="53" y="58"/>
                      <a:pt x="98" y="26"/>
                      <a:pt x="146" y="26"/>
                    </a:cubicBezTo>
                    <a:cubicBezTo>
                      <a:pt x="223" y="26"/>
                      <a:pt x="259" y="96"/>
                      <a:pt x="259" y="165"/>
                    </a:cubicBezTo>
                    <a:cubicBezTo>
                      <a:pt x="259" y="233"/>
                      <a:pt x="218" y="297"/>
                      <a:pt x="173" y="350"/>
                    </a:cubicBezTo>
                    <a:cubicBezTo>
                      <a:pt x="118" y="410"/>
                      <a:pt x="64" y="470"/>
                      <a:pt x="10" y="530"/>
                    </a:cubicBezTo>
                    <a:cubicBezTo>
                      <a:pt x="0" y="539"/>
                      <a:pt x="0" y="542"/>
                      <a:pt x="0" y="561"/>
                    </a:cubicBezTo>
                    <a:cubicBezTo>
                      <a:pt x="105" y="561"/>
                      <a:pt x="210" y="561"/>
                      <a:pt x="314" y="561"/>
                    </a:cubicBezTo>
                    <a:cubicBezTo>
                      <a:pt x="322" y="512"/>
                      <a:pt x="329" y="464"/>
                      <a:pt x="336" y="415"/>
                    </a:cubicBezTo>
                    <a:cubicBezTo>
                      <a:pt x="330" y="415"/>
                      <a:pt x="323" y="415"/>
                      <a:pt x="317" y="415"/>
                    </a:cubicBezTo>
                    <a:cubicBezTo>
                      <a:pt x="312" y="441"/>
                      <a:pt x="305" y="477"/>
                      <a:pt x="298" y="489"/>
                    </a:cubicBezTo>
                    <a:cubicBezTo>
                      <a:pt x="290" y="496"/>
                      <a:pt x="235" y="496"/>
                      <a:pt x="216" y="496"/>
                    </a:cubicBezTo>
                    <a:cubicBezTo>
                      <a:pt x="166" y="496"/>
                      <a:pt x="115" y="496"/>
                      <a:pt x="65" y="496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4255200" y="2235600"/>
                <a:ext cx="163800" cy="1335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56" h="372">
                    <a:moveTo>
                      <a:pt x="199" y="48"/>
                    </a:moveTo>
                    <a:cubicBezTo>
                      <a:pt x="231" y="48"/>
                      <a:pt x="263" y="48"/>
                      <a:pt x="295" y="48"/>
                    </a:cubicBezTo>
                    <a:cubicBezTo>
                      <a:pt x="269" y="173"/>
                      <a:pt x="259" y="209"/>
                      <a:pt x="259" y="266"/>
                    </a:cubicBezTo>
                    <a:cubicBezTo>
                      <a:pt x="259" y="278"/>
                      <a:pt x="259" y="302"/>
                      <a:pt x="266" y="331"/>
                    </a:cubicBezTo>
                    <a:cubicBezTo>
                      <a:pt x="276" y="367"/>
                      <a:pt x="286" y="372"/>
                      <a:pt x="298" y="372"/>
                    </a:cubicBezTo>
                    <a:cubicBezTo>
                      <a:pt x="314" y="372"/>
                      <a:pt x="331" y="357"/>
                      <a:pt x="331" y="340"/>
                    </a:cubicBezTo>
                    <a:cubicBezTo>
                      <a:pt x="331" y="336"/>
                      <a:pt x="331" y="333"/>
                      <a:pt x="326" y="321"/>
                    </a:cubicBezTo>
                    <a:cubicBezTo>
                      <a:pt x="302" y="261"/>
                      <a:pt x="302" y="206"/>
                      <a:pt x="302" y="182"/>
                    </a:cubicBezTo>
                    <a:cubicBezTo>
                      <a:pt x="302" y="139"/>
                      <a:pt x="307" y="94"/>
                      <a:pt x="317" y="48"/>
                    </a:cubicBezTo>
                    <a:cubicBezTo>
                      <a:pt x="349" y="48"/>
                      <a:pt x="381" y="48"/>
                      <a:pt x="413" y="48"/>
                    </a:cubicBezTo>
                    <a:cubicBezTo>
                      <a:pt x="425" y="48"/>
                      <a:pt x="456" y="48"/>
                      <a:pt x="456" y="19"/>
                    </a:cubicBezTo>
                    <a:cubicBezTo>
                      <a:pt x="456" y="0"/>
                      <a:pt x="437" y="0"/>
                      <a:pt x="420" y="0"/>
                    </a:cubicBezTo>
                    <a:cubicBezTo>
                      <a:pt x="326" y="0"/>
                      <a:pt x="233" y="0"/>
                      <a:pt x="139" y="0"/>
                    </a:cubicBezTo>
                    <a:cubicBezTo>
                      <a:pt x="120" y="0"/>
                      <a:pt x="89" y="0"/>
                      <a:pt x="50" y="38"/>
                    </a:cubicBezTo>
                    <a:cubicBezTo>
                      <a:pt x="22" y="72"/>
                      <a:pt x="0" y="110"/>
                      <a:pt x="0" y="115"/>
                    </a:cubicBezTo>
                    <a:cubicBezTo>
                      <a:pt x="3" y="118"/>
                      <a:pt x="0" y="125"/>
                      <a:pt x="10" y="125"/>
                    </a:cubicBezTo>
                    <a:cubicBezTo>
                      <a:pt x="17" y="125"/>
                      <a:pt x="19" y="120"/>
                      <a:pt x="24" y="113"/>
                    </a:cubicBezTo>
                    <a:cubicBezTo>
                      <a:pt x="65" y="48"/>
                      <a:pt x="113" y="48"/>
                      <a:pt x="130" y="48"/>
                    </a:cubicBezTo>
                    <a:cubicBezTo>
                      <a:pt x="146" y="48"/>
                      <a:pt x="162" y="48"/>
                      <a:pt x="178" y="48"/>
                    </a:cubicBezTo>
                    <a:cubicBezTo>
                      <a:pt x="151" y="151"/>
                      <a:pt x="106" y="252"/>
                      <a:pt x="70" y="328"/>
                    </a:cubicBezTo>
                    <a:cubicBezTo>
                      <a:pt x="62" y="343"/>
                      <a:pt x="62" y="343"/>
                      <a:pt x="62" y="350"/>
                    </a:cubicBezTo>
                    <a:cubicBezTo>
                      <a:pt x="62" y="364"/>
                      <a:pt x="77" y="372"/>
                      <a:pt x="89" y="372"/>
                    </a:cubicBezTo>
                    <a:cubicBezTo>
                      <a:pt x="113" y="372"/>
                      <a:pt x="120" y="348"/>
                      <a:pt x="130" y="316"/>
                    </a:cubicBezTo>
                    <a:cubicBezTo>
                      <a:pt x="142" y="278"/>
                      <a:pt x="142" y="276"/>
                      <a:pt x="154" y="235"/>
                    </a:cubicBezTo>
                    <a:cubicBezTo>
                      <a:pt x="169" y="173"/>
                      <a:pt x="184" y="110"/>
                      <a:pt x="199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4515840" y="1819439"/>
                <a:ext cx="124200" cy="1922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46" h="535">
                    <a:moveTo>
                      <a:pt x="346" y="7"/>
                    </a:moveTo>
                    <a:cubicBezTo>
                      <a:pt x="346" y="5"/>
                      <a:pt x="343" y="0"/>
                      <a:pt x="338" y="0"/>
                    </a:cubicBezTo>
                    <a:cubicBezTo>
                      <a:pt x="329" y="0"/>
                      <a:pt x="295" y="34"/>
                      <a:pt x="281" y="58"/>
                    </a:cubicBezTo>
                    <a:cubicBezTo>
                      <a:pt x="262" y="12"/>
                      <a:pt x="230" y="0"/>
                      <a:pt x="202" y="0"/>
                    </a:cubicBezTo>
                    <a:cubicBezTo>
                      <a:pt x="103" y="0"/>
                      <a:pt x="0" y="125"/>
                      <a:pt x="0" y="245"/>
                    </a:cubicBezTo>
                    <a:cubicBezTo>
                      <a:pt x="0" y="328"/>
                      <a:pt x="48" y="381"/>
                      <a:pt x="110" y="381"/>
                    </a:cubicBezTo>
                    <a:cubicBezTo>
                      <a:pt x="146" y="381"/>
                      <a:pt x="180" y="360"/>
                      <a:pt x="209" y="331"/>
                    </a:cubicBezTo>
                    <a:cubicBezTo>
                      <a:pt x="202" y="360"/>
                      <a:pt x="175" y="472"/>
                      <a:pt x="173" y="480"/>
                    </a:cubicBezTo>
                    <a:cubicBezTo>
                      <a:pt x="166" y="503"/>
                      <a:pt x="158" y="508"/>
                      <a:pt x="110" y="508"/>
                    </a:cubicBezTo>
                    <a:cubicBezTo>
                      <a:pt x="101" y="508"/>
                      <a:pt x="91" y="508"/>
                      <a:pt x="91" y="525"/>
                    </a:cubicBezTo>
                    <a:cubicBezTo>
                      <a:pt x="95" y="528"/>
                      <a:pt x="91" y="535"/>
                      <a:pt x="103" y="535"/>
                    </a:cubicBezTo>
                    <a:cubicBezTo>
                      <a:pt x="130" y="535"/>
                      <a:pt x="158" y="532"/>
                      <a:pt x="187" y="532"/>
                    </a:cubicBezTo>
                    <a:cubicBezTo>
                      <a:pt x="216" y="532"/>
                      <a:pt x="247" y="535"/>
                      <a:pt x="274" y="535"/>
                    </a:cubicBezTo>
                    <a:cubicBezTo>
                      <a:pt x="278" y="535"/>
                      <a:pt x="288" y="535"/>
                      <a:pt x="288" y="518"/>
                    </a:cubicBezTo>
                    <a:cubicBezTo>
                      <a:pt x="288" y="508"/>
                      <a:pt x="281" y="508"/>
                      <a:pt x="266" y="508"/>
                    </a:cubicBezTo>
                    <a:cubicBezTo>
                      <a:pt x="226" y="508"/>
                      <a:pt x="226" y="503"/>
                      <a:pt x="226" y="494"/>
                    </a:cubicBezTo>
                    <a:cubicBezTo>
                      <a:pt x="226" y="489"/>
                      <a:pt x="228" y="484"/>
                      <a:pt x="230" y="477"/>
                    </a:cubicBezTo>
                    <a:cubicBezTo>
                      <a:pt x="269" y="320"/>
                      <a:pt x="307" y="164"/>
                      <a:pt x="346" y="7"/>
                    </a:cubicBezTo>
                    <a:close/>
                    <a:moveTo>
                      <a:pt x="113" y="362"/>
                    </a:moveTo>
                    <a:cubicBezTo>
                      <a:pt x="62" y="362"/>
                      <a:pt x="60" y="297"/>
                      <a:pt x="60" y="283"/>
                    </a:cubicBezTo>
                    <a:cubicBezTo>
                      <a:pt x="60" y="242"/>
                      <a:pt x="84" y="151"/>
                      <a:pt x="98" y="115"/>
                    </a:cubicBezTo>
                    <a:cubicBezTo>
                      <a:pt x="125" y="53"/>
                      <a:pt x="168" y="17"/>
                      <a:pt x="202" y="17"/>
                    </a:cubicBezTo>
                    <a:cubicBezTo>
                      <a:pt x="257" y="17"/>
                      <a:pt x="269" y="86"/>
                      <a:pt x="269" y="91"/>
                    </a:cubicBezTo>
                    <a:cubicBezTo>
                      <a:pt x="269" y="96"/>
                      <a:pt x="223" y="281"/>
                      <a:pt x="221" y="285"/>
                    </a:cubicBezTo>
                    <a:cubicBezTo>
                      <a:pt x="206" y="307"/>
                      <a:pt x="161" y="362"/>
                      <a:pt x="113" y="362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4662720" y="1745999"/>
                <a:ext cx="216360" cy="2066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2" h="575">
                    <a:moveTo>
                      <a:pt x="98" y="508"/>
                    </a:moveTo>
                    <a:cubicBezTo>
                      <a:pt x="91" y="542"/>
                      <a:pt x="89" y="549"/>
                      <a:pt x="22" y="549"/>
                    </a:cubicBezTo>
                    <a:cubicBezTo>
                      <a:pt x="7" y="549"/>
                      <a:pt x="0" y="549"/>
                      <a:pt x="0" y="566"/>
                    </a:cubicBezTo>
                    <a:cubicBezTo>
                      <a:pt x="0" y="575"/>
                      <a:pt x="7" y="575"/>
                      <a:pt x="22" y="575"/>
                    </a:cubicBezTo>
                    <a:cubicBezTo>
                      <a:pt x="122" y="575"/>
                      <a:pt x="223" y="575"/>
                      <a:pt x="324" y="575"/>
                    </a:cubicBezTo>
                    <a:cubicBezTo>
                      <a:pt x="456" y="575"/>
                      <a:pt x="557" y="475"/>
                      <a:pt x="557" y="393"/>
                    </a:cubicBezTo>
                    <a:cubicBezTo>
                      <a:pt x="557" y="333"/>
                      <a:pt x="506" y="283"/>
                      <a:pt x="425" y="273"/>
                    </a:cubicBezTo>
                    <a:cubicBezTo>
                      <a:pt x="514" y="259"/>
                      <a:pt x="602" y="197"/>
                      <a:pt x="602" y="115"/>
                    </a:cubicBezTo>
                    <a:cubicBezTo>
                      <a:pt x="602" y="53"/>
                      <a:pt x="545" y="0"/>
                      <a:pt x="444" y="0"/>
                    </a:cubicBezTo>
                    <a:cubicBezTo>
                      <a:pt x="350" y="0"/>
                      <a:pt x="255" y="0"/>
                      <a:pt x="161" y="0"/>
                    </a:cubicBezTo>
                    <a:cubicBezTo>
                      <a:pt x="146" y="0"/>
                      <a:pt x="137" y="0"/>
                      <a:pt x="137" y="17"/>
                    </a:cubicBezTo>
                    <a:cubicBezTo>
                      <a:pt x="137" y="26"/>
                      <a:pt x="144" y="26"/>
                      <a:pt x="161" y="26"/>
                    </a:cubicBezTo>
                    <a:cubicBezTo>
                      <a:pt x="163" y="26"/>
                      <a:pt x="178" y="26"/>
                      <a:pt x="192" y="26"/>
                    </a:cubicBezTo>
                    <a:cubicBezTo>
                      <a:pt x="209" y="29"/>
                      <a:pt x="216" y="31"/>
                      <a:pt x="216" y="41"/>
                    </a:cubicBezTo>
                    <a:cubicBezTo>
                      <a:pt x="216" y="43"/>
                      <a:pt x="214" y="48"/>
                      <a:pt x="211" y="58"/>
                    </a:cubicBezTo>
                    <a:cubicBezTo>
                      <a:pt x="174" y="208"/>
                      <a:pt x="136" y="358"/>
                      <a:pt x="98" y="508"/>
                    </a:cubicBezTo>
                    <a:close/>
                    <a:moveTo>
                      <a:pt x="226" y="266"/>
                    </a:moveTo>
                    <a:cubicBezTo>
                      <a:pt x="243" y="197"/>
                      <a:pt x="261" y="127"/>
                      <a:pt x="278" y="58"/>
                    </a:cubicBezTo>
                    <a:cubicBezTo>
                      <a:pt x="286" y="29"/>
                      <a:pt x="288" y="26"/>
                      <a:pt x="324" y="26"/>
                    </a:cubicBezTo>
                    <a:cubicBezTo>
                      <a:pt x="360" y="26"/>
                      <a:pt x="396" y="26"/>
                      <a:pt x="432" y="26"/>
                    </a:cubicBezTo>
                    <a:cubicBezTo>
                      <a:pt x="506" y="26"/>
                      <a:pt x="526" y="74"/>
                      <a:pt x="526" y="113"/>
                    </a:cubicBezTo>
                    <a:cubicBezTo>
                      <a:pt x="526" y="187"/>
                      <a:pt x="451" y="266"/>
                      <a:pt x="350" y="266"/>
                    </a:cubicBezTo>
                    <a:cubicBezTo>
                      <a:pt x="309" y="266"/>
                      <a:pt x="267" y="266"/>
                      <a:pt x="226" y="266"/>
                    </a:cubicBezTo>
                    <a:close/>
                    <a:moveTo>
                      <a:pt x="187" y="549"/>
                    </a:moveTo>
                    <a:cubicBezTo>
                      <a:pt x="178" y="549"/>
                      <a:pt x="175" y="549"/>
                      <a:pt x="170" y="549"/>
                    </a:cubicBezTo>
                    <a:cubicBezTo>
                      <a:pt x="161" y="547"/>
                      <a:pt x="158" y="547"/>
                      <a:pt x="158" y="539"/>
                    </a:cubicBezTo>
                    <a:cubicBezTo>
                      <a:pt x="158" y="537"/>
                      <a:pt x="158" y="535"/>
                      <a:pt x="163" y="520"/>
                    </a:cubicBezTo>
                    <a:cubicBezTo>
                      <a:pt x="182" y="442"/>
                      <a:pt x="202" y="364"/>
                      <a:pt x="221" y="285"/>
                    </a:cubicBezTo>
                    <a:cubicBezTo>
                      <a:pt x="274" y="285"/>
                      <a:pt x="328" y="285"/>
                      <a:pt x="382" y="285"/>
                    </a:cubicBezTo>
                    <a:cubicBezTo>
                      <a:pt x="461" y="285"/>
                      <a:pt x="478" y="348"/>
                      <a:pt x="478" y="384"/>
                    </a:cubicBezTo>
                    <a:cubicBezTo>
                      <a:pt x="478" y="468"/>
                      <a:pt x="403" y="549"/>
                      <a:pt x="302" y="549"/>
                    </a:cubicBezTo>
                    <a:cubicBezTo>
                      <a:pt x="264" y="549"/>
                      <a:pt x="226" y="549"/>
                      <a:pt x="187" y="549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4503960" y="2076480"/>
                <a:ext cx="390960" cy="11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87" h="34">
                    <a:moveTo>
                      <a:pt x="542" y="34"/>
                    </a:moveTo>
                    <a:cubicBezTo>
                      <a:pt x="362" y="34"/>
                      <a:pt x="181" y="34"/>
                      <a:pt x="0" y="34"/>
                    </a:cubicBezTo>
                    <a:cubicBezTo>
                      <a:pt x="0" y="22"/>
                      <a:pt x="0" y="11"/>
                      <a:pt x="0" y="0"/>
                    </a:cubicBezTo>
                    <a:cubicBezTo>
                      <a:pt x="362" y="0"/>
                      <a:pt x="725" y="0"/>
                      <a:pt x="1087" y="0"/>
                    </a:cubicBezTo>
                    <a:cubicBezTo>
                      <a:pt x="1087" y="11"/>
                      <a:pt x="1087" y="22"/>
                      <a:pt x="1087" y="34"/>
                    </a:cubicBezTo>
                    <a:cubicBezTo>
                      <a:pt x="905" y="34"/>
                      <a:pt x="724" y="34"/>
                      <a:pt x="542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4574520" y="2232000"/>
                <a:ext cx="248400" cy="136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91" h="381">
                    <a:moveTo>
                      <a:pt x="50" y="324"/>
                    </a:moveTo>
                    <a:cubicBezTo>
                      <a:pt x="48" y="336"/>
                      <a:pt x="43" y="355"/>
                      <a:pt x="43" y="360"/>
                    </a:cubicBezTo>
                    <a:cubicBezTo>
                      <a:pt x="43" y="374"/>
                      <a:pt x="55" y="381"/>
                      <a:pt x="67" y="381"/>
                    </a:cubicBezTo>
                    <a:cubicBezTo>
                      <a:pt x="77" y="381"/>
                      <a:pt x="94" y="374"/>
                      <a:pt x="98" y="357"/>
                    </a:cubicBezTo>
                    <a:cubicBezTo>
                      <a:pt x="104" y="336"/>
                      <a:pt x="110" y="316"/>
                      <a:pt x="115" y="295"/>
                    </a:cubicBezTo>
                    <a:cubicBezTo>
                      <a:pt x="121" y="270"/>
                      <a:pt x="126" y="245"/>
                      <a:pt x="132" y="221"/>
                    </a:cubicBezTo>
                    <a:cubicBezTo>
                      <a:pt x="139" y="201"/>
                      <a:pt x="144" y="182"/>
                      <a:pt x="146" y="163"/>
                    </a:cubicBezTo>
                    <a:cubicBezTo>
                      <a:pt x="151" y="149"/>
                      <a:pt x="158" y="125"/>
                      <a:pt x="158" y="122"/>
                    </a:cubicBezTo>
                    <a:cubicBezTo>
                      <a:pt x="170" y="96"/>
                      <a:pt x="216" y="19"/>
                      <a:pt x="295" y="19"/>
                    </a:cubicBezTo>
                    <a:cubicBezTo>
                      <a:pt x="334" y="19"/>
                      <a:pt x="341" y="50"/>
                      <a:pt x="341" y="77"/>
                    </a:cubicBezTo>
                    <a:cubicBezTo>
                      <a:pt x="341" y="98"/>
                      <a:pt x="336" y="122"/>
                      <a:pt x="329" y="149"/>
                    </a:cubicBezTo>
                    <a:cubicBezTo>
                      <a:pt x="321" y="181"/>
                      <a:pt x="313" y="213"/>
                      <a:pt x="305" y="245"/>
                    </a:cubicBezTo>
                    <a:cubicBezTo>
                      <a:pt x="299" y="266"/>
                      <a:pt x="294" y="288"/>
                      <a:pt x="288" y="309"/>
                    </a:cubicBezTo>
                    <a:cubicBezTo>
                      <a:pt x="286" y="326"/>
                      <a:pt x="278" y="355"/>
                      <a:pt x="278" y="360"/>
                    </a:cubicBezTo>
                    <a:cubicBezTo>
                      <a:pt x="278" y="374"/>
                      <a:pt x="288" y="381"/>
                      <a:pt x="302" y="381"/>
                    </a:cubicBezTo>
                    <a:cubicBezTo>
                      <a:pt x="329" y="381"/>
                      <a:pt x="335" y="360"/>
                      <a:pt x="341" y="333"/>
                    </a:cubicBezTo>
                    <a:cubicBezTo>
                      <a:pt x="352" y="286"/>
                      <a:pt x="382" y="163"/>
                      <a:pt x="391" y="129"/>
                    </a:cubicBezTo>
                    <a:cubicBezTo>
                      <a:pt x="394" y="120"/>
                      <a:pt x="437" y="19"/>
                      <a:pt x="530" y="19"/>
                    </a:cubicBezTo>
                    <a:cubicBezTo>
                      <a:pt x="566" y="19"/>
                      <a:pt x="576" y="48"/>
                      <a:pt x="576" y="77"/>
                    </a:cubicBezTo>
                    <a:cubicBezTo>
                      <a:pt x="576" y="125"/>
                      <a:pt x="540" y="221"/>
                      <a:pt x="523" y="266"/>
                    </a:cubicBezTo>
                    <a:cubicBezTo>
                      <a:pt x="516" y="285"/>
                      <a:pt x="511" y="295"/>
                      <a:pt x="511" y="312"/>
                    </a:cubicBezTo>
                    <a:cubicBezTo>
                      <a:pt x="511" y="352"/>
                      <a:pt x="540" y="381"/>
                      <a:pt x="581" y="381"/>
                    </a:cubicBezTo>
                    <a:cubicBezTo>
                      <a:pt x="660" y="381"/>
                      <a:pt x="691" y="259"/>
                      <a:pt x="691" y="252"/>
                    </a:cubicBezTo>
                    <a:cubicBezTo>
                      <a:pt x="691" y="245"/>
                      <a:pt x="684" y="245"/>
                      <a:pt x="681" y="245"/>
                    </a:cubicBezTo>
                    <a:cubicBezTo>
                      <a:pt x="672" y="245"/>
                      <a:pt x="672" y="247"/>
                      <a:pt x="669" y="259"/>
                    </a:cubicBezTo>
                    <a:cubicBezTo>
                      <a:pt x="655" y="302"/>
                      <a:pt x="629" y="362"/>
                      <a:pt x="583" y="362"/>
                    </a:cubicBezTo>
                    <a:cubicBezTo>
                      <a:pt x="569" y="362"/>
                      <a:pt x="562" y="355"/>
                      <a:pt x="562" y="336"/>
                    </a:cubicBezTo>
                    <a:cubicBezTo>
                      <a:pt x="562" y="314"/>
                      <a:pt x="569" y="295"/>
                      <a:pt x="578" y="276"/>
                    </a:cubicBezTo>
                    <a:cubicBezTo>
                      <a:pt x="593" y="233"/>
                      <a:pt x="629" y="139"/>
                      <a:pt x="629" y="91"/>
                    </a:cubicBezTo>
                    <a:cubicBezTo>
                      <a:pt x="629" y="36"/>
                      <a:pt x="596" y="0"/>
                      <a:pt x="533" y="0"/>
                    </a:cubicBezTo>
                    <a:cubicBezTo>
                      <a:pt x="469" y="0"/>
                      <a:pt x="425" y="38"/>
                      <a:pt x="394" y="82"/>
                    </a:cubicBezTo>
                    <a:cubicBezTo>
                      <a:pt x="394" y="72"/>
                      <a:pt x="391" y="43"/>
                      <a:pt x="367" y="22"/>
                    </a:cubicBezTo>
                    <a:cubicBezTo>
                      <a:pt x="346" y="5"/>
                      <a:pt x="319" y="0"/>
                      <a:pt x="298" y="0"/>
                    </a:cubicBezTo>
                    <a:cubicBezTo>
                      <a:pt x="223" y="0"/>
                      <a:pt x="180" y="55"/>
                      <a:pt x="166" y="74"/>
                    </a:cubicBezTo>
                    <a:cubicBezTo>
                      <a:pt x="163" y="26"/>
                      <a:pt x="127" y="0"/>
                      <a:pt x="89" y="0"/>
                    </a:cubicBezTo>
                    <a:cubicBezTo>
                      <a:pt x="50" y="0"/>
                      <a:pt x="34" y="34"/>
                      <a:pt x="26" y="48"/>
                    </a:cubicBezTo>
                    <a:cubicBezTo>
                      <a:pt x="12" y="77"/>
                      <a:pt x="0" y="127"/>
                      <a:pt x="0" y="129"/>
                    </a:cubicBezTo>
                    <a:cubicBezTo>
                      <a:pt x="0" y="139"/>
                      <a:pt x="6" y="136"/>
                      <a:pt x="10" y="139"/>
                    </a:cubicBezTo>
                    <a:cubicBezTo>
                      <a:pt x="19" y="139"/>
                      <a:pt x="19" y="137"/>
                      <a:pt x="24" y="120"/>
                    </a:cubicBezTo>
                    <a:cubicBezTo>
                      <a:pt x="38" y="60"/>
                      <a:pt x="55" y="19"/>
                      <a:pt x="86" y="19"/>
                    </a:cubicBezTo>
                    <a:cubicBezTo>
                      <a:pt x="101" y="19"/>
                      <a:pt x="113" y="26"/>
                      <a:pt x="113" y="58"/>
                    </a:cubicBezTo>
                    <a:cubicBezTo>
                      <a:pt x="113" y="74"/>
                      <a:pt x="110" y="84"/>
                      <a:pt x="98" y="127"/>
                    </a:cubicBezTo>
                    <a:cubicBezTo>
                      <a:pt x="82" y="193"/>
                      <a:pt x="66" y="258"/>
                      <a:pt x="50" y="32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5032440" y="1999080"/>
                <a:ext cx="269280" cy="166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49" h="463">
                    <a:moveTo>
                      <a:pt x="566" y="168"/>
                    </a:moveTo>
                    <a:cubicBezTo>
                      <a:pt x="602" y="197"/>
                      <a:pt x="645" y="218"/>
                      <a:pt x="672" y="233"/>
                    </a:cubicBezTo>
                    <a:cubicBezTo>
                      <a:pt x="643" y="245"/>
                      <a:pt x="600" y="266"/>
                      <a:pt x="566" y="297"/>
                    </a:cubicBezTo>
                    <a:cubicBezTo>
                      <a:pt x="388" y="297"/>
                      <a:pt x="210" y="297"/>
                      <a:pt x="31" y="297"/>
                    </a:cubicBezTo>
                    <a:cubicBezTo>
                      <a:pt x="17" y="297"/>
                      <a:pt x="0" y="297"/>
                      <a:pt x="0" y="314"/>
                    </a:cubicBezTo>
                    <a:cubicBezTo>
                      <a:pt x="0" y="331"/>
                      <a:pt x="17" y="331"/>
                      <a:pt x="31" y="331"/>
                    </a:cubicBezTo>
                    <a:cubicBezTo>
                      <a:pt x="197" y="331"/>
                      <a:pt x="362" y="331"/>
                      <a:pt x="528" y="331"/>
                    </a:cubicBezTo>
                    <a:cubicBezTo>
                      <a:pt x="487" y="369"/>
                      <a:pt x="444" y="444"/>
                      <a:pt x="444" y="453"/>
                    </a:cubicBezTo>
                    <a:cubicBezTo>
                      <a:pt x="444" y="463"/>
                      <a:pt x="456" y="463"/>
                      <a:pt x="461" y="463"/>
                    </a:cubicBezTo>
                    <a:cubicBezTo>
                      <a:pt x="468" y="463"/>
                      <a:pt x="473" y="463"/>
                      <a:pt x="475" y="456"/>
                    </a:cubicBezTo>
                    <a:cubicBezTo>
                      <a:pt x="494" y="424"/>
                      <a:pt x="518" y="379"/>
                      <a:pt x="571" y="331"/>
                    </a:cubicBezTo>
                    <a:cubicBezTo>
                      <a:pt x="631" y="281"/>
                      <a:pt x="686" y="257"/>
                      <a:pt x="732" y="245"/>
                    </a:cubicBezTo>
                    <a:cubicBezTo>
                      <a:pt x="744" y="240"/>
                      <a:pt x="746" y="237"/>
                      <a:pt x="749" y="237"/>
                    </a:cubicBezTo>
                    <a:cubicBezTo>
                      <a:pt x="749" y="235"/>
                      <a:pt x="749" y="234"/>
                      <a:pt x="749" y="233"/>
                    </a:cubicBezTo>
                    <a:cubicBezTo>
                      <a:pt x="749" y="230"/>
                      <a:pt x="749" y="228"/>
                      <a:pt x="749" y="225"/>
                    </a:cubicBezTo>
                    <a:cubicBezTo>
                      <a:pt x="748" y="225"/>
                      <a:pt x="747" y="225"/>
                      <a:pt x="746" y="225"/>
                    </a:cubicBezTo>
                    <a:cubicBezTo>
                      <a:pt x="744" y="223"/>
                      <a:pt x="744" y="223"/>
                      <a:pt x="727" y="218"/>
                    </a:cubicBezTo>
                    <a:cubicBezTo>
                      <a:pt x="614" y="185"/>
                      <a:pt x="530" y="108"/>
                      <a:pt x="482" y="17"/>
                    </a:cubicBezTo>
                    <a:cubicBezTo>
                      <a:pt x="473" y="0"/>
                      <a:pt x="473" y="0"/>
                      <a:pt x="461" y="0"/>
                    </a:cubicBezTo>
                    <a:cubicBezTo>
                      <a:pt x="456" y="0"/>
                      <a:pt x="444" y="0"/>
                      <a:pt x="444" y="10"/>
                    </a:cubicBezTo>
                    <a:cubicBezTo>
                      <a:pt x="444" y="19"/>
                      <a:pt x="487" y="94"/>
                      <a:pt x="528" y="132"/>
                    </a:cubicBezTo>
                    <a:cubicBezTo>
                      <a:pt x="362" y="132"/>
                      <a:pt x="197" y="132"/>
                      <a:pt x="31" y="132"/>
                    </a:cubicBezTo>
                    <a:cubicBezTo>
                      <a:pt x="17" y="132"/>
                      <a:pt x="0" y="131"/>
                      <a:pt x="0" y="149"/>
                    </a:cubicBezTo>
                    <a:cubicBezTo>
                      <a:pt x="0" y="167"/>
                      <a:pt x="17" y="168"/>
                      <a:pt x="31" y="168"/>
                    </a:cubicBezTo>
                    <a:cubicBezTo>
                      <a:pt x="210" y="168"/>
                      <a:pt x="388" y="168"/>
                      <a:pt x="566" y="168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5499000" y="1819439"/>
                <a:ext cx="142200" cy="1335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96" h="372">
                    <a:moveTo>
                      <a:pt x="144" y="7"/>
                    </a:moveTo>
                    <a:cubicBezTo>
                      <a:pt x="140" y="5"/>
                      <a:pt x="144" y="0"/>
                      <a:pt x="132" y="0"/>
                    </a:cubicBezTo>
                    <a:cubicBezTo>
                      <a:pt x="113" y="0"/>
                      <a:pt x="53" y="5"/>
                      <a:pt x="31" y="7"/>
                    </a:cubicBezTo>
                    <a:cubicBezTo>
                      <a:pt x="24" y="7"/>
                      <a:pt x="14" y="10"/>
                      <a:pt x="14" y="24"/>
                    </a:cubicBezTo>
                    <a:cubicBezTo>
                      <a:pt x="14" y="34"/>
                      <a:pt x="22" y="34"/>
                      <a:pt x="34" y="34"/>
                    </a:cubicBezTo>
                    <a:cubicBezTo>
                      <a:pt x="74" y="34"/>
                      <a:pt x="77" y="41"/>
                      <a:pt x="77" y="48"/>
                    </a:cubicBezTo>
                    <a:cubicBezTo>
                      <a:pt x="77" y="55"/>
                      <a:pt x="67" y="94"/>
                      <a:pt x="60" y="117"/>
                    </a:cubicBezTo>
                    <a:cubicBezTo>
                      <a:pt x="43" y="186"/>
                      <a:pt x="26" y="255"/>
                      <a:pt x="10" y="324"/>
                    </a:cubicBezTo>
                    <a:cubicBezTo>
                      <a:pt x="5" y="336"/>
                      <a:pt x="0" y="360"/>
                      <a:pt x="0" y="362"/>
                    </a:cubicBezTo>
                    <a:cubicBezTo>
                      <a:pt x="0" y="369"/>
                      <a:pt x="7" y="372"/>
                      <a:pt x="12" y="372"/>
                    </a:cubicBezTo>
                    <a:cubicBezTo>
                      <a:pt x="16" y="372"/>
                      <a:pt x="20" y="372"/>
                      <a:pt x="24" y="372"/>
                    </a:cubicBezTo>
                    <a:cubicBezTo>
                      <a:pt x="84" y="362"/>
                      <a:pt x="175" y="328"/>
                      <a:pt x="264" y="247"/>
                    </a:cubicBezTo>
                    <a:cubicBezTo>
                      <a:pt x="374" y="144"/>
                      <a:pt x="396" y="29"/>
                      <a:pt x="396" y="22"/>
                    </a:cubicBezTo>
                    <a:cubicBezTo>
                      <a:pt x="396" y="7"/>
                      <a:pt x="386" y="0"/>
                      <a:pt x="372" y="0"/>
                    </a:cubicBezTo>
                    <a:cubicBezTo>
                      <a:pt x="365" y="0"/>
                      <a:pt x="346" y="2"/>
                      <a:pt x="338" y="26"/>
                    </a:cubicBezTo>
                    <a:cubicBezTo>
                      <a:pt x="286" y="218"/>
                      <a:pt x="158" y="312"/>
                      <a:pt x="62" y="343"/>
                    </a:cubicBezTo>
                    <a:cubicBezTo>
                      <a:pt x="90" y="231"/>
                      <a:pt x="117" y="119"/>
                      <a:pt x="144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5662440" y="1702080"/>
                <a:ext cx="63720" cy="1429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78" h="398">
                    <a:moveTo>
                      <a:pt x="163" y="24"/>
                    </a:moveTo>
                    <a:cubicBezTo>
                      <a:pt x="163" y="14"/>
                      <a:pt x="156" y="0"/>
                      <a:pt x="139" y="0"/>
                    </a:cubicBezTo>
                    <a:cubicBezTo>
                      <a:pt x="122" y="0"/>
                      <a:pt x="106" y="17"/>
                      <a:pt x="106" y="34"/>
                    </a:cubicBezTo>
                    <a:cubicBezTo>
                      <a:pt x="106" y="43"/>
                      <a:pt x="113" y="55"/>
                      <a:pt x="130" y="55"/>
                    </a:cubicBezTo>
                    <a:cubicBezTo>
                      <a:pt x="146" y="55"/>
                      <a:pt x="163" y="38"/>
                      <a:pt x="163" y="24"/>
                    </a:cubicBezTo>
                    <a:close/>
                    <a:moveTo>
                      <a:pt x="43" y="324"/>
                    </a:moveTo>
                    <a:cubicBezTo>
                      <a:pt x="41" y="331"/>
                      <a:pt x="36" y="338"/>
                      <a:pt x="36" y="348"/>
                    </a:cubicBezTo>
                    <a:cubicBezTo>
                      <a:pt x="36" y="374"/>
                      <a:pt x="60" y="398"/>
                      <a:pt x="94" y="398"/>
                    </a:cubicBezTo>
                    <a:cubicBezTo>
                      <a:pt x="151" y="398"/>
                      <a:pt x="178" y="316"/>
                      <a:pt x="178" y="307"/>
                    </a:cubicBezTo>
                    <a:cubicBezTo>
                      <a:pt x="178" y="300"/>
                      <a:pt x="170" y="300"/>
                      <a:pt x="168" y="300"/>
                    </a:cubicBezTo>
                    <a:cubicBezTo>
                      <a:pt x="161" y="300"/>
                      <a:pt x="161" y="302"/>
                      <a:pt x="158" y="309"/>
                    </a:cubicBezTo>
                    <a:cubicBezTo>
                      <a:pt x="144" y="357"/>
                      <a:pt x="118" y="381"/>
                      <a:pt x="96" y="381"/>
                    </a:cubicBezTo>
                    <a:cubicBezTo>
                      <a:pt x="84" y="381"/>
                      <a:pt x="79" y="374"/>
                      <a:pt x="79" y="360"/>
                    </a:cubicBezTo>
                    <a:cubicBezTo>
                      <a:pt x="79" y="348"/>
                      <a:pt x="84" y="336"/>
                      <a:pt x="89" y="324"/>
                    </a:cubicBezTo>
                    <a:cubicBezTo>
                      <a:pt x="96" y="307"/>
                      <a:pt x="103" y="290"/>
                      <a:pt x="108" y="276"/>
                    </a:cubicBezTo>
                    <a:cubicBezTo>
                      <a:pt x="113" y="261"/>
                      <a:pt x="134" y="209"/>
                      <a:pt x="137" y="201"/>
                    </a:cubicBezTo>
                    <a:cubicBezTo>
                      <a:pt x="139" y="194"/>
                      <a:pt x="142" y="187"/>
                      <a:pt x="142" y="182"/>
                    </a:cubicBezTo>
                    <a:cubicBezTo>
                      <a:pt x="142" y="153"/>
                      <a:pt x="118" y="132"/>
                      <a:pt x="84" y="132"/>
                    </a:cubicBezTo>
                    <a:cubicBezTo>
                      <a:pt x="26" y="132"/>
                      <a:pt x="0" y="211"/>
                      <a:pt x="0" y="221"/>
                    </a:cubicBezTo>
                    <a:cubicBezTo>
                      <a:pt x="0" y="230"/>
                      <a:pt x="7" y="230"/>
                      <a:pt x="10" y="230"/>
                    </a:cubicBezTo>
                    <a:cubicBezTo>
                      <a:pt x="17" y="230"/>
                      <a:pt x="19" y="225"/>
                      <a:pt x="19" y="221"/>
                    </a:cubicBezTo>
                    <a:cubicBezTo>
                      <a:pt x="36" y="170"/>
                      <a:pt x="62" y="149"/>
                      <a:pt x="84" y="149"/>
                    </a:cubicBezTo>
                    <a:cubicBezTo>
                      <a:pt x="94" y="149"/>
                      <a:pt x="98" y="153"/>
                      <a:pt x="98" y="168"/>
                    </a:cubicBezTo>
                    <a:cubicBezTo>
                      <a:pt x="98" y="182"/>
                      <a:pt x="94" y="192"/>
                      <a:pt x="79" y="228"/>
                    </a:cubicBezTo>
                    <a:cubicBezTo>
                      <a:pt x="67" y="260"/>
                      <a:pt x="55" y="292"/>
                      <a:pt x="43" y="32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5751360" y="1749599"/>
                <a:ext cx="99000" cy="954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76" h="266">
                    <a:moveTo>
                      <a:pt x="276" y="103"/>
                    </a:moveTo>
                    <a:cubicBezTo>
                      <a:pt x="276" y="38"/>
                      <a:pt x="228" y="0"/>
                      <a:pt x="170" y="0"/>
                    </a:cubicBezTo>
                    <a:cubicBezTo>
                      <a:pt x="82" y="0"/>
                      <a:pt x="0" y="82"/>
                      <a:pt x="0" y="163"/>
                    </a:cubicBezTo>
                    <a:cubicBezTo>
                      <a:pt x="0" y="221"/>
                      <a:pt x="43" y="266"/>
                      <a:pt x="108" y="266"/>
                    </a:cubicBezTo>
                    <a:cubicBezTo>
                      <a:pt x="192" y="266"/>
                      <a:pt x="276" y="187"/>
                      <a:pt x="276" y="103"/>
                    </a:cubicBezTo>
                    <a:close/>
                    <a:moveTo>
                      <a:pt x="108" y="249"/>
                    </a:moveTo>
                    <a:cubicBezTo>
                      <a:pt x="79" y="249"/>
                      <a:pt x="48" y="230"/>
                      <a:pt x="48" y="185"/>
                    </a:cubicBezTo>
                    <a:cubicBezTo>
                      <a:pt x="48" y="161"/>
                      <a:pt x="60" y="101"/>
                      <a:pt x="84" y="67"/>
                    </a:cubicBezTo>
                    <a:cubicBezTo>
                      <a:pt x="108" y="31"/>
                      <a:pt x="142" y="17"/>
                      <a:pt x="168" y="17"/>
                    </a:cubicBezTo>
                    <a:cubicBezTo>
                      <a:pt x="202" y="17"/>
                      <a:pt x="228" y="38"/>
                      <a:pt x="228" y="82"/>
                    </a:cubicBezTo>
                    <a:cubicBezTo>
                      <a:pt x="228" y="96"/>
                      <a:pt x="221" y="153"/>
                      <a:pt x="194" y="197"/>
                    </a:cubicBezTo>
                    <a:cubicBezTo>
                      <a:pt x="173" y="230"/>
                      <a:pt x="137" y="249"/>
                      <a:pt x="108" y="249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5868000" y="1702080"/>
                <a:ext cx="63720" cy="1429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78" h="398">
                    <a:moveTo>
                      <a:pt x="163" y="24"/>
                    </a:moveTo>
                    <a:cubicBezTo>
                      <a:pt x="163" y="14"/>
                      <a:pt x="156" y="0"/>
                      <a:pt x="139" y="0"/>
                    </a:cubicBezTo>
                    <a:cubicBezTo>
                      <a:pt x="125" y="0"/>
                      <a:pt x="106" y="17"/>
                      <a:pt x="106" y="34"/>
                    </a:cubicBezTo>
                    <a:cubicBezTo>
                      <a:pt x="106" y="43"/>
                      <a:pt x="115" y="55"/>
                      <a:pt x="130" y="55"/>
                    </a:cubicBezTo>
                    <a:cubicBezTo>
                      <a:pt x="146" y="55"/>
                      <a:pt x="163" y="38"/>
                      <a:pt x="163" y="24"/>
                    </a:cubicBezTo>
                    <a:close/>
                    <a:moveTo>
                      <a:pt x="43" y="324"/>
                    </a:moveTo>
                    <a:cubicBezTo>
                      <a:pt x="41" y="331"/>
                      <a:pt x="38" y="338"/>
                      <a:pt x="38" y="348"/>
                    </a:cubicBezTo>
                    <a:cubicBezTo>
                      <a:pt x="38" y="374"/>
                      <a:pt x="60" y="398"/>
                      <a:pt x="94" y="398"/>
                    </a:cubicBezTo>
                    <a:cubicBezTo>
                      <a:pt x="154" y="398"/>
                      <a:pt x="178" y="316"/>
                      <a:pt x="178" y="307"/>
                    </a:cubicBezTo>
                    <a:cubicBezTo>
                      <a:pt x="178" y="300"/>
                      <a:pt x="170" y="300"/>
                      <a:pt x="168" y="300"/>
                    </a:cubicBezTo>
                    <a:cubicBezTo>
                      <a:pt x="161" y="300"/>
                      <a:pt x="161" y="302"/>
                      <a:pt x="158" y="309"/>
                    </a:cubicBezTo>
                    <a:cubicBezTo>
                      <a:pt x="144" y="357"/>
                      <a:pt x="118" y="381"/>
                      <a:pt x="96" y="381"/>
                    </a:cubicBezTo>
                    <a:cubicBezTo>
                      <a:pt x="84" y="381"/>
                      <a:pt x="82" y="374"/>
                      <a:pt x="82" y="360"/>
                    </a:cubicBezTo>
                    <a:cubicBezTo>
                      <a:pt x="82" y="348"/>
                      <a:pt x="84" y="336"/>
                      <a:pt x="89" y="324"/>
                    </a:cubicBezTo>
                    <a:cubicBezTo>
                      <a:pt x="96" y="307"/>
                      <a:pt x="103" y="290"/>
                      <a:pt x="108" y="276"/>
                    </a:cubicBezTo>
                    <a:cubicBezTo>
                      <a:pt x="115" y="261"/>
                      <a:pt x="134" y="209"/>
                      <a:pt x="137" y="201"/>
                    </a:cubicBezTo>
                    <a:cubicBezTo>
                      <a:pt x="139" y="194"/>
                      <a:pt x="142" y="187"/>
                      <a:pt x="142" y="182"/>
                    </a:cubicBezTo>
                    <a:cubicBezTo>
                      <a:pt x="142" y="153"/>
                      <a:pt x="118" y="132"/>
                      <a:pt x="86" y="132"/>
                    </a:cubicBezTo>
                    <a:cubicBezTo>
                      <a:pt x="26" y="132"/>
                      <a:pt x="0" y="211"/>
                      <a:pt x="0" y="221"/>
                    </a:cubicBezTo>
                    <a:cubicBezTo>
                      <a:pt x="0" y="230"/>
                      <a:pt x="7" y="230"/>
                      <a:pt x="10" y="230"/>
                    </a:cubicBezTo>
                    <a:cubicBezTo>
                      <a:pt x="17" y="230"/>
                      <a:pt x="19" y="225"/>
                      <a:pt x="19" y="221"/>
                    </a:cubicBezTo>
                    <a:cubicBezTo>
                      <a:pt x="36" y="170"/>
                      <a:pt x="62" y="149"/>
                      <a:pt x="84" y="149"/>
                    </a:cubicBezTo>
                    <a:cubicBezTo>
                      <a:pt x="94" y="149"/>
                      <a:pt x="98" y="153"/>
                      <a:pt x="98" y="168"/>
                    </a:cubicBezTo>
                    <a:cubicBezTo>
                      <a:pt x="98" y="182"/>
                      <a:pt x="94" y="192"/>
                      <a:pt x="79" y="228"/>
                    </a:cubicBezTo>
                    <a:cubicBezTo>
                      <a:pt x="67" y="260"/>
                      <a:pt x="55" y="292"/>
                      <a:pt x="43" y="32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5645880" y="1934280"/>
                <a:ext cx="92160" cy="954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7" h="266">
                    <a:moveTo>
                      <a:pt x="223" y="34"/>
                    </a:moveTo>
                    <a:cubicBezTo>
                      <a:pt x="202" y="38"/>
                      <a:pt x="192" y="55"/>
                      <a:pt x="192" y="67"/>
                    </a:cubicBezTo>
                    <a:cubicBezTo>
                      <a:pt x="192" y="84"/>
                      <a:pt x="204" y="89"/>
                      <a:pt x="216" y="89"/>
                    </a:cubicBezTo>
                    <a:cubicBezTo>
                      <a:pt x="228" y="89"/>
                      <a:pt x="250" y="79"/>
                      <a:pt x="250" y="53"/>
                    </a:cubicBezTo>
                    <a:cubicBezTo>
                      <a:pt x="250" y="12"/>
                      <a:pt x="202" y="0"/>
                      <a:pt x="170" y="0"/>
                    </a:cubicBezTo>
                    <a:cubicBezTo>
                      <a:pt x="82" y="0"/>
                      <a:pt x="0" y="82"/>
                      <a:pt x="0" y="163"/>
                    </a:cubicBezTo>
                    <a:cubicBezTo>
                      <a:pt x="0" y="213"/>
                      <a:pt x="36" y="266"/>
                      <a:pt x="110" y="266"/>
                    </a:cubicBezTo>
                    <a:cubicBezTo>
                      <a:pt x="209" y="266"/>
                      <a:pt x="257" y="209"/>
                      <a:pt x="257" y="199"/>
                    </a:cubicBezTo>
                    <a:cubicBezTo>
                      <a:pt x="257" y="197"/>
                      <a:pt x="250" y="189"/>
                      <a:pt x="245" y="189"/>
                    </a:cubicBezTo>
                    <a:cubicBezTo>
                      <a:pt x="242" y="189"/>
                      <a:pt x="240" y="192"/>
                      <a:pt x="235" y="197"/>
                    </a:cubicBezTo>
                    <a:cubicBezTo>
                      <a:pt x="190" y="249"/>
                      <a:pt x="120" y="249"/>
                      <a:pt x="110" y="249"/>
                    </a:cubicBezTo>
                    <a:cubicBezTo>
                      <a:pt x="67" y="249"/>
                      <a:pt x="48" y="221"/>
                      <a:pt x="48" y="185"/>
                    </a:cubicBezTo>
                    <a:cubicBezTo>
                      <a:pt x="48" y="168"/>
                      <a:pt x="58" y="103"/>
                      <a:pt x="89" y="62"/>
                    </a:cubicBezTo>
                    <a:cubicBezTo>
                      <a:pt x="110" y="34"/>
                      <a:pt x="142" y="17"/>
                      <a:pt x="170" y="17"/>
                    </a:cubicBezTo>
                    <a:cubicBezTo>
                      <a:pt x="180" y="17"/>
                      <a:pt x="206" y="19"/>
                      <a:pt x="223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5440320" y="2076480"/>
                <a:ext cx="560160" cy="11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57" h="34">
                    <a:moveTo>
                      <a:pt x="780" y="34"/>
                    </a:moveTo>
                    <a:cubicBezTo>
                      <a:pt x="520" y="34"/>
                      <a:pt x="260" y="34"/>
                      <a:pt x="0" y="34"/>
                    </a:cubicBezTo>
                    <a:cubicBezTo>
                      <a:pt x="0" y="22"/>
                      <a:pt x="0" y="11"/>
                      <a:pt x="0" y="0"/>
                    </a:cubicBezTo>
                    <a:cubicBezTo>
                      <a:pt x="519" y="0"/>
                      <a:pt x="1038" y="0"/>
                      <a:pt x="1557" y="0"/>
                    </a:cubicBezTo>
                    <a:cubicBezTo>
                      <a:pt x="1557" y="11"/>
                      <a:pt x="1557" y="22"/>
                      <a:pt x="1557" y="34"/>
                    </a:cubicBezTo>
                    <a:cubicBezTo>
                      <a:pt x="1298" y="34"/>
                      <a:pt x="1039" y="34"/>
                      <a:pt x="780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5456520" y="2283840"/>
                <a:ext cx="142200" cy="1335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96" h="372">
                    <a:moveTo>
                      <a:pt x="144" y="10"/>
                    </a:moveTo>
                    <a:cubicBezTo>
                      <a:pt x="140" y="6"/>
                      <a:pt x="144" y="0"/>
                      <a:pt x="132" y="0"/>
                    </a:cubicBezTo>
                    <a:cubicBezTo>
                      <a:pt x="113" y="0"/>
                      <a:pt x="50" y="7"/>
                      <a:pt x="29" y="10"/>
                    </a:cubicBezTo>
                    <a:cubicBezTo>
                      <a:pt x="24" y="10"/>
                      <a:pt x="14" y="10"/>
                      <a:pt x="14" y="26"/>
                    </a:cubicBezTo>
                    <a:cubicBezTo>
                      <a:pt x="14" y="36"/>
                      <a:pt x="22" y="36"/>
                      <a:pt x="34" y="36"/>
                    </a:cubicBezTo>
                    <a:cubicBezTo>
                      <a:pt x="74" y="36"/>
                      <a:pt x="77" y="41"/>
                      <a:pt x="77" y="50"/>
                    </a:cubicBezTo>
                    <a:cubicBezTo>
                      <a:pt x="77" y="55"/>
                      <a:pt x="65" y="96"/>
                      <a:pt x="60" y="117"/>
                    </a:cubicBezTo>
                    <a:cubicBezTo>
                      <a:pt x="43" y="186"/>
                      <a:pt x="26" y="255"/>
                      <a:pt x="10" y="324"/>
                    </a:cubicBezTo>
                    <a:cubicBezTo>
                      <a:pt x="5" y="336"/>
                      <a:pt x="0" y="360"/>
                      <a:pt x="0" y="362"/>
                    </a:cubicBezTo>
                    <a:cubicBezTo>
                      <a:pt x="0" y="372"/>
                      <a:pt x="7" y="372"/>
                      <a:pt x="12" y="372"/>
                    </a:cubicBezTo>
                    <a:cubicBezTo>
                      <a:pt x="16" y="372"/>
                      <a:pt x="20" y="372"/>
                      <a:pt x="24" y="372"/>
                    </a:cubicBezTo>
                    <a:cubicBezTo>
                      <a:pt x="84" y="362"/>
                      <a:pt x="175" y="328"/>
                      <a:pt x="262" y="249"/>
                    </a:cubicBezTo>
                    <a:cubicBezTo>
                      <a:pt x="374" y="144"/>
                      <a:pt x="396" y="31"/>
                      <a:pt x="396" y="22"/>
                    </a:cubicBezTo>
                    <a:cubicBezTo>
                      <a:pt x="396" y="10"/>
                      <a:pt x="386" y="0"/>
                      <a:pt x="372" y="0"/>
                    </a:cubicBezTo>
                    <a:cubicBezTo>
                      <a:pt x="365" y="0"/>
                      <a:pt x="346" y="2"/>
                      <a:pt x="338" y="29"/>
                    </a:cubicBezTo>
                    <a:cubicBezTo>
                      <a:pt x="286" y="218"/>
                      <a:pt x="156" y="314"/>
                      <a:pt x="60" y="345"/>
                    </a:cubicBezTo>
                    <a:cubicBezTo>
                      <a:pt x="88" y="233"/>
                      <a:pt x="116" y="121"/>
                      <a:pt x="144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5619960" y="2178360"/>
                <a:ext cx="98280" cy="954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74" h="266">
                    <a:moveTo>
                      <a:pt x="110" y="141"/>
                    </a:moveTo>
                    <a:cubicBezTo>
                      <a:pt x="110" y="137"/>
                      <a:pt x="125" y="84"/>
                      <a:pt x="125" y="82"/>
                    </a:cubicBezTo>
                    <a:cubicBezTo>
                      <a:pt x="127" y="77"/>
                      <a:pt x="144" y="48"/>
                      <a:pt x="163" y="34"/>
                    </a:cubicBezTo>
                    <a:cubicBezTo>
                      <a:pt x="168" y="29"/>
                      <a:pt x="185" y="17"/>
                      <a:pt x="211" y="17"/>
                    </a:cubicBezTo>
                    <a:cubicBezTo>
                      <a:pt x="216" y="17"/>
                      <a:pt x="230" y="17"/>
                      <a:pt x="242" y="24"/>
                    </a:cubicBezTo>
                    <a:cubicBezTo>
                      <a:pt x="223" y="31"/>
                      <a:pt x="216" y="46"/>
                      <a:pt x="216" y="58"/>
                    </a:cubicBezTo>
                    <a:cubicBezTo>
                      <a:pt x="216" y="70"/>
                      <a:pt x="226" y="79"/>
                      <a:pt x="240" y="79"/>
                    </a:cubicBezTo>
                    <a:cubicBezTo>
                      <a:pt x="254" y="79"/>
                      <a:pt x="274" y="67"/>
                      <a:pt x="274" y="43"/>
                    </a:cubicBezTo>
                    <a:cubicBezTo>
                      <a:pt x="274" y="12"/>
                      <a:pt x="240" y="0"/>
                      <a:pt x="211" y="0"/>
                    </a:cubicBezTo>
                    <a:cubicBezTo>
                      <a:pt x="180" y="0"/>
                      <a:pt x="154" y="12"/>
                      <a:pt x="127" y="41"/>
                    </a:cubicBezTo>
                    <a:cubicBezTo>
                      <a:pt x="118" y="7"/>
                      <a:pt x="82" y="0"/>
                      <a:pt x="67" y="0"/>
                    </a:cubicBezTo>
                    <a:cubicBezTo>
                      <a:pt x="46" y="0"/>
                      <a:pt x="31" y="14"/>
                      <a:pt x="22" y="31"/>
                    </a:cubicBezTo>
                    <a:cubicBezTo>
                      <a:pt x="7" y="53"/>
                      <a:pt x="0" y="86"/>
                      <a:pt x="0" y="91"/>
                    </a:cubicBezTo>
                    <a:cubicBezTo>
                      <a:pt x="0" y="98"/>
                      <a:pt x="7" y="98"/>
                      <a:pt x="10" y="98"/>
                    </a:cubicBezTo>
                    <a:cubicBezTo>
                      <a:pt x="17" y="98"/>
                      <a:pt x="17" y="96"/>
                      <a:pt x="22" y="79"/>
                    </a:cubicBezTo>
                    <a:cubicBezTo>
                      <a:pt x="31" y="43"/>
                      <a:pt x="43" y="17"/>
                      <a:pt x="65" y="17"/>
                    </a:cubicBezTo>
                    <a:cubicBezTo>
                      <a:pt x="79" y="17"/>
                      <a:pt x="84" y="29"/>
                      <a:pt x="84" y="46"/>
                    </a:cubicBezTo>
                    <a:cubicBezTo>
                      <a:pt x="84" y="58"/>
                      <a:pt x="78" y="78"/>
                      <a:pt x="74" y="94"/>
                    </a:cubicBezTo>
                    <a:cubicBezTo>
                      <a:pt x="71" y="109"/>
                      <a:pt x="65" y="134"/>
                      <a:pt x="62" y="149"/>
                    </a:cubicBezTo>
                    <a:cubicBezTo>
                      <a:pt x="56" y="173"/>
                      <a:pt x="50" y="198"/>
                      <a:pt x="43" y="223"/>
                    </a:cubicBezTo>
                    <a:cubicBezTo>
                      <a:pt x="41" y="230"/>
                      <a:pt x="38" y="245"/>
                      <a:pt x="38" y="247"/>
                    </a:cubicBezTo>
                    <a:cubicBezTo>
                      <a:pt x="38" y="259"/>
                      <a:pt x="48" y="266"/>
                      <a:pt x="58" y="266"/>
                    </a:cubicBezTo>
                    <a:cubicBezTo>
                      <a:pt x="67" y="266"/>
                      <a:pt x="79" y="261"/>
                      <a:pt x="82" y="249"/>
                    </a:cubicBezTo>
                    <a:cubicBezTo>
                      <a:pt x="84" y="245"/>
                      <a:pt x="91" y="221"/>
                      <a:pt x="94" y="204"/>
                    </a:cubicBezTo>
                    <a:cubicBezTo>
                      <a:pt x="99" y="183"/>
                      <a:pt x="105" y="162"/>
                      <a:pt x="110" y="141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5742720" y="2178360"/>
                <a:ext cx="91080" cy="954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4" h="266">
                    <a:moveTo>
                      <a:pt x="94" y="125"/>
                    </a:moveTo>
                    <a:cubicBezTo>
                      <a:pt x="110" y="125"/>
                      <a:pt x="156" y="125"/>
                      <a:pt x="190" y="113"/>
                    </a:cubicBezTo>
                    <a:cubicBezTo>
                      <a:pt x="233" y="98"/>
                      <a:pt x="240" y="70"/>
                      <a:pt x="240" y="53"/>
                    </a:cubicBezTo>
                    <a:cubicBezTo>
                      <a:pt x="240" y="19"/>
                      <a:pt x="209" y="0"/>
                      <a:pt x="168" y="0"/>
                    </a:cubicBezTo>
                    <a:cubicBezTo>
                      <a:pt x="96" y="0"/>
                      <a:pt x="0" y="55"/>
                      <a:pt x="0" y="156"/>
                    </a:cubicBezTo>
                    <a:cubicBezTo>
                      <a:pt x="0" y="216"/>
                      <a:pt x="38" y="266"/>
                      <a:pt x="108" y="266"/>
                    </a:cubicBezTo>
                    <a:cubicBezTo>
                      <a:pt x="206" y="266"/>
                      <a:pt x="254" y="209"/>
                      <a:pt x="254" y="199"/>
                    </a:cubicBezTo>
                    <a:cubicBezTo>
                      <a:pt x="254" y="197"/>
                      <a:pt x="250" y="189"/>
                      <a:pt x="245" y="189"/>
                    </a:cubicBezTo>
                    <a:cubicBezTo>
                      <a:pt x="240" y="189"/>
                      <a:pt x="240" y="189"/>
                      <a:pt x="235" y="194"/>
                    </a:cubicBezTo>
                    <a:cubicBezTo>
                      <a:pt x="187" y="249"/>
                      <a:pt x="120" y="249"/>
                      <a:pt x="108" y="249"/>
                    </a:cubicBezTo>
                    <a:cubicBezTo>
                      <a:pt x="74" y="249"/>
                      <a:pt x="50" y="225"/>
                      <a:pt x="50" y="177"/>
                    </a:cubicBezTo>
                    <a:cubicBezTo>
                      <a:pt x="50" y="170"/>
                      <a:pt x="50" y="158"/>
                      <a:pt x="58" y="125"/>
                    </a:cubicBezTo>
                    <a:cubicBezTo>
                      <a:pt x="70" y="125"/>
                      <a:pt x="82" y="125"/>
                      <a:pt x="94" y="125"/>
                    </a:cubicBezTo>
                    <a:close/>
                    <a:moveTo>
                      <a:pt x="62" y="110"/>
                    </a:moveTo>
                    <a:cubicBezTo>
                      <a:pt x="86" y="24"/>
                      <a:pt x="151" y="17"/>
                      <a:pt x="168" y="17"/>
                    </a:cubicBezTo>
                    <a:cubicBezTo>
                      <a:pt x="194" y="17"/>
                      <a:pt x="216" y="29"/>
                      <a:pt x="216" y="53"/>
                    </a:cubicBezTo>
                    <a:cubicBezTo>
                      <a:pt x="216" y="110"/>
                      <a:pt x="115" y="110"/>
                      <a:pt x="91" y="110"/>
                    </a:cubicBezTo>
                    <a:cubicBezTo>
                      <a:pt x="82" y="110"/>
                      <a:pt x="72" y="110"/>
                      <a:pt x="62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5859360" y="2122560"/>
                <a:ext cx="112680" cy="192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4" h="537">
                    <a:moveTo>
                      <a:pt x="197" y="182"/>
                    </a:moveTo>
                    <a:cubicBezTo>
                      <a:pt x="217" y="182"/>
                      <a:pt x="237" y="182"/>
                      <a:pt x="257" y="182"/>
                    </a:cubicBezTo>
                    <a:cubicBezTo>
                      <a:pt x="266" y="182"/>
                      <a:pt x="276" y="182"/>
                      <a:pt x="276" y="170"/>
                    </a:cubicBezTo>
                    <a:cubicBezTo>
                      <a:pt x="276" y="163"/>
                      <a:pt x="266" y="163"/>
                      <a:pt x="257" y="163"/>
                    </a:cubicBezTo>
                    <a:cubicBezTo>
                      <a:pt x="238" y="163"/>
                      <a:pt x="220" y="163"/>
                      <a:pt x="202" y="163"/>
                    </a:cubicBezTo>
                    <a:cubicBezTo>
                      <a:pt x="216" y="86"/>
                      <a:pt x="221" y="60"/>
                      <a:pt x="226" y="43"/>
                    </a:cubicBezTo>
                    <a:cubicBezTo>
                      <a:pt x="228" y="29"/>
                      <a:pt x="240" y="17"/>
                      <a:pt x="254" y="17"/>
                    </a:cubicBezTo>
                    <a:cubicBezTo>
                      <a:pt x="257" y="17"/>
                      <a:pt x="271" y="17"/>
                      <a:pt x="283" y="24"/>
                    </a:cubicBezTo>
                    <a:cubicBezTo>
                      <a:pt x="259" y="31"/>
                      <a:pt x="257" y="53"/>
                      <a:pt x="257" y="58"/>
                    </a:cubicBezTo>
                    <a:cubicBezTo>
                      <a:pt x="257" y="70"/>
                      <a:pt x="266" y="79"/>
                      <a:pt x="281" y="79"/>
                    </a:cubicBezTo>
                    <a:cubicBezTo>
                      <a:pt x="298" y="79"/>
                      <a:pt x="314" y="65"/>
                      <a:pt x="314" y="43"/>
                    </a:cubicBezTo>
                    <a:cubicBezTo>
                      <a:pt x="314" y="17"/>
                      <a:pt x="286" y="0"/>
                      <a:pt x="254" y="0"/>
                    </a:cubicBezTo>
                    <a:cubicBezTo>
                      <a:pt x="228" y="0"/>
                      <a:pt x="199" y="17"/>
                      <a:pt x="185" y="46"/>
                    </a:cubicBezTo>
                    <a:cubicBezTo>
                      <a:pt x="173" y="67"/>
                      <a:pt x="168" y="94"/>
                      <a:pt x="156" y="163"/>
                    </a:cubicBezTo>
                    <a:cubicBezTo>
                      <a:pt x="140" y="163"/>
                      <a:pt x="124" y="163"/>
                      <a:pt x="108" y="163"/>
                    </a:cubicBezTo>
                    <a:cubicBezTo>
                      <a:pt x="96" y="163"/>
                      <a:pt x="89" y="163"/>
                      <a:pt x="89" y="175"/>
                    </a:cubicBezTo>
                    <a:cubicBezTo>
                      <a:pt x="89" y="182"/>
                      <a:pt x="96" y="182"/>
                      <a:pt x="108" y="182"/>
                    </a:cubicBezTo>
                    <a:cubicBezTo>
                      <a:pt x="122" y="182"/>
                      <a:pt x="137" y="182"/>
                      <a:pt x="151" y="182"/>
                    </a:cubicBezTo>
                    <a:cubicBezTo>
                      <a:pt x="151" y="187"/>
                      <a:pt x="113" y="398"/>
                      <a:pt x="98" y="463"/>
                    </a:cubicBezTo>
                    <a:cubicBezTo>
                      <a:pt x="96" y="475"/>
                      <a:pt x="86" y="520"/>
                      <a:pt x="58" y="520"/>
                    </a:cubicBezTo>
                    <a:cubicBezTo>
                      <a:pt x="49" y="518"/>
                      <a:pt x="43" y="520"/>
                      <a:pt x="31" y="513"/>
                    </a:cubicBezTo>
                    <a:cubicBezTo>
                      <a:pt x="55" y="506"/>
                      <a:pt x="58" y="484"/>
                      <a:pt x="58" y="480"/>
                    </a:cubicBezTo>
                    <a:cubicBezTo>
                      <a:pt x="58" y="468"/>
                      <a:pt x="48" y="458"/>
                      <a:pt x="34" y="458"/>
                    </a:cubicBezTo>
                    <a:cubicBezTo>
                      <a:pt x="19" y="458"/>
                      <a:pt x="0" y="472"/>
                      <a:pt x="0" y="494"/>
                    </a:cubicBezTo>
                    <a:cubicBezTo>
                      <a:pt x="0" y="520"/>
                      <a:pt x="29" y="537"/>
                      <a:pt x="58" y="537"/>
                    </a:cubicBezTo>
                    <a:cubicBezTo>
                      <a:pt x="96" y="537"/>
                      <a:pt x="122" y="496"/>
                      <a:pt x="130" y="484"/>
                    </a:cubicBezTo>
                    <a:cubicBezTo>
                      <a:pt x="151" y="446"/>
                      <a:pt x="163" y="372"/>
                      <a:pt x="166" y="364"/>
                    </a:cubicBezTo>
                    <a:cubicBezTo>
                      <a:pt x="176" y="304"/>
                      <a:pt x="186" y="243"/>
                      <a:pt x="197" y="182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5603400" y="2359800"/>
                <a:ext cx="91080" cy="954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4" h="266">
                    <a:moveTo>
                      <a:pt x="221" y="34"/>
                    </a:moveTo>
                    <a:cubicBezTo>
                      <a:pt x="199" y="38"/>
                      <a:pt x="192" y="55"/>
                      <a:pt x="192" y="67"/>
                    </a:cubicBezTo>
                    <a:cubicBezTo>
                      <a:pt x="192" y="84"/>
                      <a:pt x="204" y="89"/>
                      <a:pt x="214" y="89"/>
                    </a:cubicBezTo>
                    <a:cubicBezTo>
                      <a:pt x="228" y="89"/>
                      <a:pt x="247" y="79"/>
                      <a:pt x="247" y="50"/>
                    </a:cubicBezTo>
                    <a:cubicBezTo>
                      <a:pt x="247" y="12"/>
                      <a:pt x="202" y="0"/>
                      <a:pt x="170" y="0"/>
                    </a:cubicBezTo>
                    <a:cubicBezTo>
                      <a:pt x="82" y="0"/>
                      <a:pt x="0" y="82"/>
                      <a:pt x="0" y="163"/>
                    </a:cubicBezTo>
                    <a:cubicBezTo>
                      <a:pt x="0" y="213"/>
                      <a:pt x="36" y="266"/>
                      <a:pt x="108" y="266"/>
                    </a:cubicBezTo>
                    <a:cubicBezTo>
                      <a:pt x="209" y="266"/>
                      <a:pt x="254" y="206"/>
                      <a:pt x="254" y="199"/>
                    </a:cubicBezTo>
                    <a:cubicBezTo>
                      <a:pt x="254" y="197"/>
                      <a:pt x="250" y="189"/>
                      <a:pt x="245" y="189"/>
                    </a:cubicBezTo>
                    <a:cubicBezTo>
                      <a:pt x="242" y="189"/>
                      <a:pt x="240" y="189"/>
                      <a:pt x="235" y="194"/>
                    </a:cubicBezTo>
                    <a:cubicBezTo>
                      <a:pt x="190" y="249"/>
                      <a:pt x="120" y="249"/>
                      <a:pt x="110" y="249"/>
                    </a:cubicBezTo>
                    <a:cubicBezTo>
                      <a:pt x="67" y="249"/>
                      <a:pt x="48" y="221"/>
                      <a:pt x="48" y="185"/>
                    </a:cubicBezTo>
                    <a:cubicBezTo>
                      <a:pt x="48" y="165"/>
                      <a:pt x="58" y="103"/>
                      <a:pt x="89" y="62"/>
                    </a:cubicBezTo>
                    <a:cubicBezTo>
                      <a:pt x="110" y="34"/>
                      <a:pt x="142" y="17"/>
                      <a:pt x="170" y="17"/>
                    </a:cubicBezTo>
                    <a:cubicBezTo>
                      <a:pt x="178" y="17"/>
                      <a:pt x="206" y="17"/>
                      <a:pt x="221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6139080" y="2046599"/>
                <a:ext cx="201960" cy="712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62" h="199">
                    <a:moveTo>
                      <a:pt x="533" y="36"/>
                    </a:moveTo>
                    <a:cubicBezTo>
                      <a:pt x="545" y="36"/>
                      <a:pt x="562" y="35"/>
                      <a:pt x="562" y="17"/>
                    </a:cubicBezTo>
                    <a:cubicBezTo>
                      <a:pt x="562" y="-1"/>
                      <a:pt x="545" y="0"/>
                      <a:pt x="533" y="0"/>
                    </a:cubicBezTo>
                    <a:cubicBezTo>
                      <a:pt x="365" y="0"/>
                      <a:pt x="197" y="0"/>
                      <a:pt x="29" y="0"/>
                    </a:cubicBezTo>
                    <a:cubicBezTo>
                      <a:pt x="17" y="0"/>
                      <a:pt x="0" y="-1"/>
                      <a:pt x="0" y="17"/>
                    </a:cubicBezTo>
                    <a:cubicBezTo>
                      <a:pt x="0" y="35"/>
                      <a:pt x="17" y="36"/>
                      <a:pt x="29" y="36"/>
                    </a:cubicBezTo>
                    <a:cubicBezTo>
                      <a:pt x="197" y="36"/>
                      <a:pt x="365" y="36"/>
                      <a:pt x="533" y="36"/>
                    </a:cubicBezTo>
                    <a:close/>
                    <a:moveTo>
                      <a:pt x="533" y="199"/>
                    </a:moveTo>
                    <a:cubicBezTo>
                      <a:pt x="545" y="199"/>
                      <a:pt x="562" y="199"/>
                      <a:pt x="562" y="182"/>
                    </a:cubicBezTo>
                    <a:cubicBezTo>
                      <a:pt x="562" y="165"/>
                      <a:pt x="545" y="165"/>
                      <a:pt x="533" y="165"/>
                    </a:cubicBezTo>
                    <a:cubicBezTo>
                      <a:pt x="365" y="165"/>
                      <a:pt x="197" y="165"/>
                      <a:pt x="29" y="165"/>
                    </a:cubicBezTo>
                    <a:cubicBezTo>
                      <a:pt x="17" y="165"/>
                      <a:pt x="0" y="165"/>
                      <a:pt x="0" y="182"/>
                    </a:cubicBezTo>
                    <a:cubicBezTo>
                      <a:pt x="0" y="199"/>
                      <a:pt x="17" y="199"/>
                      <a:pt x="29" y="199"/>
                    </a:cubicBezTo>
                    <a:cubicBezTo>
                      <a:pt x="197" y="199"/>
                      <a:pt x="365" y="199"/>
                      <a:pt x="533" y="199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6508799" y="1725480"/>
                <a:ext cx="70560" cy="3034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7" h="844">
                    <a:moveTo>
                      <a:pt x="197" y="834"/>
                    </a:moveTo>
                    <a:cubicBezTo>
                      <a:pt x="197" y="832"/>
                      <a:pt x="197" y="830"/>
                      <a:pt x="182" y="815"/>
                    </a:cubicBezTo>
                    <a:cubicBezTo>
                      <a:pt x="77" y="710"/>
                      <a:pt x="48" y="551"/>
                      <a:pt x="48" y="422"/>
                    </a:cubicBezTo>
                    <a:cubicBezTo>
                      <a:pt x="48" y="276"/>
                      <a:pt x="82" y="129"/>
                      <a:pt x="185" y="24"/>
                    </a:cubicBezTo>
                    <a:cubicBezTo>
                      <a:pt x="197" y="14"/>
                      <a:pt x="197" y="12"/>
                      <a:pt x="197" y="10"/>
                    </a:cubicBezTo>
                    <a:cubicBezTo>
                      <a:pt x="197" y="2"/>
                      <a:pt x="192" y="0"/>
                      <a:pt x="187" y="0"/>
                    </a:cubicBezTo>
                    <a:cubicBezTo>
                      <a:pt x="180" y="0"/>
                      <a:pt x="103" y="58"/>
                      <a:pt x="53" y="165"/>
                    </a:cubicBezTo>
                    <a:cubicBezTo>
                      <a:pt x="10" y="257"/>
                      <a:pt x="0" y="350"/>
                      <a:pt x="0" y="422"/>
                    </a:cubicBezTo>
                    <a:cubicBezTo>
                      <a:pt x="0" y="487"/>
                      <a:pt x="10" y="590"/>
                      <a:pt x="55" y="686"/>
                    </a:cubicBezTo>
                    <a:cubicBezTo>
                      <a:pt x="106" y="789"/>
                      <a:pt x="180" y="844"/>
                      <a:pt x="187" y="844"/>
                    </a:cubicBezTo>
                    <a:cubicBezTo>
                      <a:pt x="192" y="844"/>
                      <a:pt x="197" y="842"/>
                      <a:pt x="197" y="83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6605640" y="1819439"/>
                <a:ext cx="248400" cy="136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91" h="381">
                    <a:moveTo>
                      <a:pt x="50" y="321"/>
                    </a:moveTo>
                    <a:cubicBezTo>
                      <a:pt x="48" y="333"/>
                      <a:pt x="43" y="352"/>
                      <a:pt x="43" y="357"/>
                    </a:cubicBezTo>
                    <a:cubicBezTo>
                      <a:pt x="43" y="372"/>
                      <a:pt x="55" y="381"/>
                      <a:pt x="67" y="381"/>
                    </a:cubicBezTo>
                    <a:cubicBezTo>
                      <a:pt x="77" y="381"/>
                      <a:pt x="91" y="374"/>
                      <a:pt x="98" y="357"/>
                    </a:cubicBezTo>
                    <a:cubicBezTo>
                      <a:pt x="98" y="355"/>
                      <a:pt x="108" y="316"/>
                      <a:pt x="115" y="295"/>
                    </a:cubicBezTo>
                    <a:cubicBezTo>
                      <a:pt x="121" y="269"/>
                      <a:pt x="126" y="244"/>
                      <a:pt x="132" y="218"/>
                    </a:cubicBezTo>
                    <a:cubicBezTo>
                      <a:pt x="137" y="199"/>
                      <a:pt x="144" y="182"/>
                      <a:pt x="146" y="163"/>
                    </a:cubicBezTo>
                    <a:cubicBezTo>
                      <a:pt x="151" y="149"/>
                      <a:pt x="158" y="125"/>
                      <a:pt x="158" y="120"/>
                    </a:cubicBezTo>
                    <a:cubicBezTo>
                      <a:pt x="170" y="94"/>
                      <a:pt x="216" y="17"/>
                      <a:pt x="295" y="17"/>
                    </a:cubicBezTo>
                    <a:cubicBezTo>
                      <a:pt x="334" y="17"/>
                      <a:pt x="341" y="48"/>
                      <a:pt x="341" y="77"/>
                    </a:cubicBezTo>
                    <a:cubicBezTo>
                      <a:pt x="341" y="98"/>
                      <a:pt x="336" y="120"/>
                      <a:pt x="329" y="146"/>
                    </a:cubicBezTo>
                    <a:cubicBezTo>
                      <a:pt x="321" y="179"/>
                      <a:pt x="313" y="212"/>
                      <a:pt x="305" y="245"/>
                    </a:cubicBezTo>
                    <a:cubicBezTo>
                      <a:pt x="299" y="265"/>
                      <a:pt x="294" y="286"/>
                      <a:pt x="288" y="307"/>
                    </a:cubicBezTo>
                    <a:cubicBezTo>
                      <a:pt x="286" y="324"/>
                      <a:pt x="276" y="352"/>
                      <a:pt x="276" y="357"/>
                    </a:cubicBezTo>
                    <a:cubicBezTo>
                      <a:pt x="276" y="372"/>
                      <a:pt x="288" y="381"/>
                      <a:pt x="302" y="381"/>
                    </a:cubicBezTo>
                    <a:cubicBezTo>
                      <a:pt x="326" y="381"/>
                      <a:pt x="334" y="360"/>
                      <a:pt x="338" y="333"/>
                    </a:cubicBezTo>
                    <a:cubicBezTo>
                      <a:pt x="350" y="285"/>
                      <a:pt x="382" y="163"/>
                      <a:pt x="389" y="129"/>
                    </a:cubicBezTo>
                    <a:cubicBezTo>
                      <a:pt x="394" y="117"/>
                      <a:pt x="437" y="17"/>
                      <a:pt x="528" y="17"/>
                    </a:cubicBezTo>
                    <a:cubicBezTo>
                      <a:pt x="566" y="17"/>
                      <a:pt x="574" y="46"/>
                      <a:pt x="574" y="77"/>
                    </a:cubicBezTo>
                    <a:cubicBezTo>
                      <a:pt x="574" y="125"/>
                      <a:pt x="540" y="221"/>
                      <a:pt x="523" y="266"/>
                    </a:cubicBezTo>
                    <a:cubicBezTo>
                      <a:pt x="514" y="285"/>
                      <a:pt x="511" y="295"/>
                      <a:pt x="511" y="312"/>
                    </a:cubicBezTo>
                    <a:cubicBezTo>
                      <a:pt x="511" y="350"/>
                      <a:pt x="540" y="381"/>
                      <a:pt x="581" y="381"/>
                    </a:cubicBezTo>
                    <a:cubicBezTo>
                      <a:pt x="660" y="381"/>
                      <a:pt x="691" y="257"/>
                      <a:pt x="691" y="252"/>
                    </a:cubicBezTo>
                    <a:cubicBezTo>
                      <a:pt x="691" y="242"/>
                      <a:pt x="684" y="242"/>
                      <a:pt x="681" y="242"/>
                    </a:cubicBezTo>
                    <a:cubicBezTo>
                      <a:pt x="672" y="242"/>
                      <a:pt x="672" y="245"/>
                      <a:pt x="667" y="257"/>
                    </a:cubicBezTo>
                    <a:cubicBezTo>
                      <a:pt x="655" y="302"/>
                      <a:pt x="629" y="362"/>
                      <a:pt x="583" y="362"/>
                    </a:cubicBezTo>
                    <a:cubicBezTo>
                      <a:pt x="569" y="362"/>
                      <a:pt x="562" y="352"/>
                      <a:pt x="562" y="333"/>
                    </a:cubicBezTo>
                    <a:cubicBezTo>
                      <a:pt x="562" y="314"/>
                      <a:pt x="569" y="293"/>
                      <a:pt x="576" y="273"/>
                    </a:cubicBezTo>
                    <a:cubicBezTo>
                      <a:pt x="593" y="230"/>
                      <a:pt x="629" y="137"/>
                      <a:pt x="629" y="89"/>
                    </a:cubicBezTo>
                    <a:cubicBezTo>
                      <a:pt x="629" y="34"/>
                      <a:pt x="596" y="0"/>
                      <a:pt x="533" y="0"/>
                    </a:cubicBezTo>
                    <a:cubicBezTo>
                      <a:pt x="469" y="0"/>
                      <a:pt x="425" y="36"/>
                      <a:pt x="394" y="82"/>
                    </a:cubicBezTo>
                    <a:cubicBezTo>
                      <a:pt x="394" y="70"/>
                      <a:pt x="391" y="41"/>
                      <a:pt x="367" y="22"/>
                    </a:cubicBezTo>
                    <a:cubicBezTo>
                      <a:pt x="346" y="2"/>
                      <a:pt x="319" y="0"/>
                      <a:pt x="298" y="0"/>
                    </a:cubicBezTo>
                    <a:cubicBezTo>
                      <a:pt x="223" y="0"/>
                      <a:pt x="180" y="53"/>
                      <a:pt x="166" y="72"/>
                    </a:cubicBezTo>
                    <a:cubicBezTo>
                      <a:pt x="163" y="24"/>
                      <a:pt x="127" y="0"/>
                      <a:pt x="89" y="0"/>
                    </a:cubicBezTo>
                    <a:cubicBezTo>
                      <a:pt x="50" y="0"/>
                      <a:pt x="34" y="31"/>
                      <a:pt x="26" y="48"/>
                    </a:cubicBezTo>
                    <a:cubicBezTo>
                      <a:pt x="12" y="77"/>
                      <a:pt x="0" y="127"/>
                      <a:pt x="0" y="129"/>
                    </a:cubicBezTo>
                    <a:cubicBezTo>
                      <a:pt x="0" y="137"/>
                      <a:pt x="6" y="134"/>
                      <a:pt x="10" y="137"/>
                    </a:cubicBezTo>
                    <a:cubicBezTo>
                      <a:pt x="19" y="137"/>
                      <a:pt x="19" y="137"/>
                      <a:pt x="24" y="117"/>
                    </a:cubicBezTo>
                    <a:cubicBezTo>
                      <a:pt x="38" y="58"/>
                      <a:pt x="55" y="17"/>
                      <a:pt x="86" y="17"/>
                    </a:cubicBezTo>
                    <a:cubicBezTo>
                      <a:pt x="101" y="17"/>
                      <a:pt x="113" y="24"/>
                      <a:pt x="113" y="55"/>
                    </a:cubicBezTo>
                    <a:cubicBezTo>
                      <a:pt x="113" y="74"/>
                      <a:pt x="110" y="84"/>
                      <a:pt x="98" y="127"/>
                    </a:cubicBezTo>
                    <a:cubicBezTo>
                      <a:pt x="82" y="192"/>
                      <a:pt x="66" y="257"/>
                      <a:pt x="50" y="321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6880320" y="1725480"/>
                <a:ext cx="117000" cy="3034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6" h="844">
                    <a:moveTo>
                      <a:pt x="324" y="34"/>
                    </a:moveTo>
                    <a:cubicBezTo>
                      <a:pt x="326" y="22"/>
                      <a:pt x="326" y="19"/>
                      <a:pt x="326" y="17"/>
                    </a:cubicBezTo>
                    <a:cubicBezTo>
                      <a:pt x="326" y="10"/>
                      <a:pt x="319" y="0"/>
                      <a:pt x="310" y="0"/>
                    </a:cubicBezTo>
                    <a:cubicBezTo>
                      <a:pt x="305" y="0"/>
                      <a:pt x="300" y="2"/>
                      <a:pt x="295" y="10"/>
                    </a:cubicBezTo>
                    <a:cubicBezTo>
                      <a:pt x="198" y="277"/>
                      <a:pt x="102" y="543"/>
                      <a:pt x="5" y="810"/>
                    </a:cubicBezTo>
                    <a:cubicBezTo>
                      <a:pt x="0" y="822"/>
                      <a:pt x="0" y="825"/>
                      <a:pt x="0" y="827"/>
                    </a:cubicBezTo>
                    <a:cubicBezTo>
                      <a:pt x="0" y="834"/>
                      <a:pt x="7" y="844"/>
                      <a:pt x="17" y="844"/>
                    </a:cubicBezTo>
                    <a:cubicBezTo>
                      <a:pt x="26" y="844"/>
                      <a:pt x="29" y="837"/>
                      <a:pt x="36" y="822"/>
                    </a:cubicBezTo>
                    <a:cubicBezTo>
                      <a:pt x="132" y="559"/>
                      <a:pt x="228" y="297"/>
                      <a:pt x="324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7027200" y="1819439"/>
                <a:ext cx="124920" cy="1922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48" h="535">
                    <a:moveTo>
                      <a:pt x="348" y="7"/>
                    </a:moveTo>
                    <a:cubicBezTo>
                      <a:pt x="348" y="5"/>
                      <a:pt x="346" y="0"/>
                      <a:pt x="338" y="0"/>
                    </a:cubicBezTo>
                    <a:cubicBezTo>
                      <a:pt x="331" y="0"/>
                      <a:pt x="298" y="34"/>
                      <a:pt x="283" y="58"/>
                    </a:cubicBezTo>
                    <a:cubicBezTo>
                      <a:pt x="264" y="12"/>
                      <a:pt x="230" y="0"/>
                      <a:pt x="204" y="0"/>
                    </a:cubicBezTo>
                    <a:cubicBezTo>
                      <a:pt x="103" y="0"/>
                      <a:pt x="0" y="125"/>
                      <a:pt x="0" y="245"/>
                    </a:cubicBezTo>
                    <a:cubicBezTo>
                      <a:pt x="0" y="328"/>
                      <a:pt x="50" y="381"/>
                      <a:pt x="113" y="381"/>
                    </a:cubicBezTo>
                    <a:cubicBezTo>
                      <a:pt x="149" y="381"/>
                      <a:pt x="180" y="360"/>
                      <a:pt x="211" y="331"/>
                    </a:cubicBezTo>
                    <a:cubicBezTo>
                      <a:pt x="204" y="360"/>
                      <a:pt x="175" y="472"/>
                      <a:pt x="173" y="480"/>
                    </a:cubicBezTo>
                    <a:cubicBezTo>
                      <a:pt x="166" y="503"/>
                      <a:pt x="161" y="508"/>
                      <a:pt x="113" y="508"/>
                    </a:cubicBezTo>
                    <a:cubicBezTo>
                      <a:pt x="101" y="508"/>
                      <a:pt x="94" y="508"/>
                      <a:pt x="94" y="525"/>
                    </a:cubicBezTo>
                    <a:cubicBezTo>
                      <a:pt x="97" y="528"/>
                      <a:pt x="94" y="535"/>
                      <a:pt x="103" y="535"/>
                    </a:cubicBezTo>
                    <a:cubicBezTo>
                      <a:pt x="132" y="535"/>
                      <a:pt x="161" y="532"/>
                      <a:pt x="190" y="532"/>
                    </a:cubicBezTo>
                    <a:cubicBezTo>
                      <a:pt x="218" y="532"/>
                      <a:pt x="247" y="535"/>
                      <a:pt x="276" y="535"/>
                    </a:cubicBezTo>
                    <a:cubicBezTo>
                      <a:pt x="281" y="535"/>
                      <a:pt x="290" y="535"/>
                      <a:pt x="290" y="518"/>
                    </a:cubicBezTo>
                    <a:cubicBezTo>
                      <a:pt x="290" y="508"/>
                      <a:pt x="283" y="508"/>
                      <a:pt x="269" y="508"/>
                    </a:cubicBezTo>
                    <a:cubicBezTo>
                      <a:pt x="228" y="508"/>
                      <a:pt x="228" y="503"/>
                      <a:pt x="228" y="494"/>
                    </a:cubicBezTo>
                    <a:cubicBezTo>
                      <a:pt x="228" y="489"/>
                      <a:pt x="230" y="484"/>
                      <a:pt x="230" y="477"/>
                    </a:cubicBezTo>
                    <a:cubicBezTo>
                      <a:pt x="270" y="320"/>
                      <a:pt x="309" y="164"/>
                      <a:pt x="348" y="7"/>
                    </a:cubicBezTo>
                    <a:close/>
                    <a:moveTo>
                      <a:pt x="115" y="362"/>
                    </a:moveTo>
                    <a:cubicBezTo>
                      <a:pt x="65" y="362"/>
                      <a:pt x="60" y="297"/>
                      <a:pt x="60" y="283"/>
                    </a:cubicBezTo>
                    <a:cubicBezTo>
                      <a:pt x="60" y="242"/>
                      <a:pt x="84" y="151"/>
                      <a:pt x="98" y="115"/>
                    </a:cubicBezTo>
                    <a:cubicBezTo>
                      <a:pt x="125" y="53"/>
                      <a:pt x="168" y="17"/>
                      <a:pt x="204" y="17"/>
                    </a:cubicBezTo>
                    <a:cubicBezTo>
                      <a:pt x="259" y="17"/>
                      <a:pt x="271" y="86"/>
                      <a:pt x="271" y="91"/>
                    </a:cubicBezTo>
                    <a:cubicBezTo>
                      <a:pt x="271" y="96"/>
                      <a:pt x="223" y="281"/>
                      <a:pt x="221" y="285"/>
                    </a:cubicBezTo>
                    <a:cubicBezTo>
                      <a:pt x="209" y="307"/>
                      <a:pt x="161" y="362"/>
                      <a:pt x="115" y="362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7179119" y="1725480"/>
                <a:ext cx="69480" cy="3034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4" h="844">
                    <a:moveTo>
                      <a:pt x="194" y="422"/>
                    </a:moveTo>
                    <a:cubicBezTo>
                      <a:pt x="194" y="357"/>
                      <a:pt x="185" y="254"/>
                      <a:pt x="139" y="158"/>
                    </a:cubicBezTo>
                    <a:cubicBezTo>
                      <a:pt x="89" y="55"/>
                      <a:pt x="17" y="0"/>
                      <a:pt x="7" y="0"/>
                    </a:cubicBezTo>
                    <a:cubicBezTo>
                      <a:pt x="2" y="0"/>
                      <a:pt x="0" y="5"/>
                      <a:pt x="0" y="10"/>
                    </a:cubicBezTo>
                    <a:cubicBezTo>
                      <a:pt x="0" y="12"/>
                      <a:pt x="0" y="14"/>
                      <a:pt x="14" y="29"/>
                    </a:cubicBezTo>
                    <a:cubicBezTo>
                      <a:pt x="98" y="113"/>
                      <a:pt x="146" y="247"/>
                      <a:pt x="146" y="422"/>
                    </a:cubicBezTo>
                    <a:cubicBezTo>
                      <a:pt x="146" y="566"/>
                      <a:pt x="115" y="714"/>
                      <a:pt x="10" y="820"/>
                    </a:cubicBezTo>
                    <a:cubicBezTo>
                      <a:pt x="0" y="830"/>
                      <a:pt x="0" y="832"/>
                      <a:pt x="0" y="834"/>
                    </a:cubicBezTo>
                    <a:cubicBezTo>
                      <a:pt x="0" y="839"/>
                      <a:pt x="2" y="844"/>
                      <a:pt x="7" y="844"/>
                    </a:cubicBezTo>
                    <a:cubicBezTo>
                      <a:pt x="17" y="844"/>
                      <a:pt x="91" y="786"/>
                      <a:pt x="142" y="679"/>
                    </a:cubicBezTo>
                    <a:cubicBezTo>
                      <a:pt x="185" y="585"/>
                      <a:pt x="194" y="492"/>
                      <a:pt x="194" y="422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7289640" y="1749599"/>
                <a:ext cx="98280" cy="954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74" h="266">
                    <a:moveTo>
                      <a:pt x="110" y="141"/>
                    </a:moveTo>
                    <a:cubicBezTo>
                      <a:pt x="110" y="137"/>
                      <a:pt x="125" y="84"/>
                      <a:pt x="125" y="82"/>
                    </a:cubicBezTo>
                    <a:cubicBezTo>
                      <a:pt x="127" y="77"/>
                      <a:pt x="144" y="48"/>
                      <a:pt x="163" y="34"/>
                    </a:cubicBezTo>
                    <a:cubicBezTo>
                      <a:pt x="170" y="29"/>
                      <a:pt x="185" y="17"/>
                      <a:pt x="211" y="17"/>
                    </a:cubicBezTo>
                    <a:cubicBezTo>
                      <a:pt x="216" y="17"/>
                      <a:pt x="230" y="17"/>
                      <a:pt x="242" y="24"/>
                    </a:cubicBezTo>
                    <a:cubicBezTo>
                      <a:pt x="226" y="29"/>
                      <a:pt x="218" y="46"/>
                      <a:pt x="218" y="58"/>
                    </a:cubicBezTo>
                    <a:cubicBezTo>
                      <a:pt x="218" y="70"/>
                      <a:pt x="227" y="79"/>
                      <a:pt x="240" y="79"/>
                    </a:cubicBezTo>
                    <a:cubicBezTo>
                      <a:pt x="253" y="79"/>
                      <a:pt x="274" y="67"/>
                      <a:pt x="274" y="43"/>
                    </a:cubicBezTo>
                    <a:cubicBezTo>
                      <a:pt x="274" y="12"/>
                      <a:pt x="242" y="0"/>
                      <a:pt x="211" y="0"/>
                    </a:cubicBezTo>
                    <a:cubicBezTo>
                      <a:pt x="180" y="0"/>
                      <a:pt x="154" y="12"/>
                      <a:pt x="127" y="41"/>
                    </a:cubicBezTo>
                    <a:cubicBezTo>
                      <a:pt x="118" y="5"/>
                      <a:pt x="82" y="0"/>
                      <a:pt x="67" y="0"/>
                    </a:cubicBezTo>
                    <a:cubicBezTo>
                      <a:pt x="46" y="0"/>
                      <a:pt x="31" y="14"/>
                      <a:pt x="22" y="29"/>
                    </a:cubicBezTo>
                    <a:cubicBezTo>
                      <a:pt x="7" y="53"/>
                      <a:pt x="0" y="86"/>
                      <a:pt x="0" y="89"/>
                    </a:cubicBezTo>
                    <a:cubicBezTo>
                      <a:pt x="0" y="98"/>
                      <a:pt x="7" y="98"/>
                      <a:pt x="10" y="98"/>
                    </a:cubicBezTo>
                    <a:cubicBezTo>
                      <a:pt x="17" y="98"/>
                      <a:pt x="19" y="96"/>
                      <a:pt x="22" y="79"/>
                    </a:cubicBezTo>
                    <a:cubicBezTo>
                      <a:pt x="31" y="43"/>
                      <a:pt x="43" y="17"/>
                      <a:pt x="65" y="17"/>
                    </a:cubicBezTo>
                    <a:cubicBezTo>
                      <a:pt x="82" y="17"/>
                      <a:pt x="84" y="29"/>
                      <a:pt x="84" y="46"/>
                    </a:cubicBezTo>
                    <a:cubicBezTo>
                      <a:pt x="84" y="55"/>
                      <a:pt x="80" y="78"/>
                      <a:pt x="77" y="94"/>
                    </a:cubicBezTo>
                    <a:cubicBezTo>
                      <a:pt x="73" y="109"/>
                      <a:pt x="65" y="134"/>
                      <a:pt x="62" y="146"/>
                    </a:cubicBezTo>
                    <a:cubicBezTo>
                      <a:pt x="56" y="172"/>
                      <a:pt x="50" y="197"/>
                      <a:pt x="43" y="223"/>
                    </a:cubicBezTo>
                    <a:cubicBezTo>
                      <a:pt x="41" y="230"/>
                      <a:pt x="38" y="245"/>
                      <a:pt x="38" y="247"/>
                    </a:cubicBezTo>
                    <a:cubicBezTo>
                      <a:pt x="38" y="259"/>
                      <a:pt x="48" y="266"/>
                      <a:pt x="58" y="266"/>
                    </a:cubicBezTo>
                    <a:cubicBezTo>
                      <a:pt x="67" y="266"/>
                      <a:pt x="79" y="261"/>
                      <a:pt x="84" y="249"/>
                    </a:cubicBezTo>
                    <a:cubicBezTo>
                      <a:pt x="84" y="245"/>
                      <a:pt x="91" y="218"/>
                      <a:pt x="94" y="204"/>
                    </a:cubicBezTo>
                    <a:cubicBezTo>
                      <a:pt x="99" y="183"/>
                      <a:pt x="105" y="162"/>
                      <a:pt x="110" y="141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7413480" y="1749599"/>
                <a:ext cx="90360" cy="954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2" h="266">
                    <a:moveTo>
                      <a:pt x="91" y="125"/>
                    </a:moveTo>
                    <a:cubicBezTo>
                      <a:pt x="108" y="125"/>
                      <a:pt x="156" y="125"/>
                      <a:pt x="187" y="113"/>
                    </a:cubicBezTo>
                    <a:cubicBezTo>
                      <a:pt x="230" y="98"/>
                      <a:pt x="240" y="70"/>
                      <a:pt x="240" y="53"/>
                    </a:cubicBezTo>
                    <a:cubicBezTo>
                      <a:pt x="240" y="19"/>
                      <a:pt x="206" y="0"/>
                      <a:pt x="166" y="0"/>
                    </a:cubicBezTo>
                    <a:cubicBezTo>
                      <a:pt x="96" y="0"/>
                      <a:pt x="0" y="55"/>
                      <a:pt x="0" y="156"/>
                    </a:cubicBezTo>
                    <a:cubicBezTo>
                      <a:pt x="0" y="213"/>
                      <a:pt x="36" y="266"/>
                      <a:pt x="106" y="266"/>
                    </a:cubicBezTo>
                    <a:cubicBezTo>
                      <a:pt x="206" y="266"/>
                      <a:pt x="252" y="206"/>
                      <a:pt x="252" y="199"/>
                    </a:cubicBezTo>
                    <a:cubicBezTo>
                      <a:pt x="252" y="197"/>
                      <a:pt x="247" y="189"/>
                      <a:pt x="242" y="189"/>
                    </a:cubicBezTo>
                    <a:cubicBezTo>
                      <a:pt x="238" y="189"/>
                      <a:pt x="238" y="189"/>
                      <a:pt x="233" y="194"/>
                    </a:cubicBezTo>
                    <a:cubicBezTo>
                      <a:pt x="187" y="249"/>
                      <a:pt x="118" y="249"/>
                      <a:pt x="108" y="249"/>
                    </a:cubicBezTo>
                    <a:cubicBezTo>
                      <a:pt x="72" y="249"/>
                      <a:pt x="48" y="225"/>
                      <a:pt x="48" y="177"/>
                    </a:cubicBezTo>
                    <a:cubicBezTo>
                      <a:pt x="48" y="170"/>
                      <a:pt x="48" y="158"/>
                      <a:pt x="55" y="125"/>
                    </a:cubicBezTo>
                    <a:cubicBezTo>
                      <a:pt x="67" y="125"/>
                      <a:pt x="79" y="125"/>
                      <a:pt x="91" y="125"/>
                    </a:cubicBezTo>
                    <a:close/>
                    <a:moveTo>
                      <a:pt x="60" y="108"/>
                    </a:moveTo>
                    <a:cubicBezTo>
                      <a:pt x="84" y="24"/>
                      <a:pt x="149" y="17"/>
                      <a:pt x="166" y="17"/>
                    </a:cubicBezTo>
                    <a:cubicBezTo>
                      <a:pt x="192" y="17"/>
                      <a:pt x="214" y="29"/>
                      <a:pt x="214" y="53"/>
                    </a:cubicBezTo>
                    <a:cubicBezTo>
                      <a:pt x="214" y="108"/>
                      <a:pt x="113" y="108"/>
                      <a:pt x="89" y="108"/>
                    </a:cubicBezTo>
                    <a:cubicBezTo>
                      <a:pt x="79" y="108"/>
                      <a:pt x="70" y="108"/>
                      <a:pt x="60" y="108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7529760" y="1693440"/>
                <a:ext cx="111960" cy="1922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2" h="535">
                    <a:moveTo>
                      <a:pt x="197" y="182"/>
                    </a:moveTo>
                    <a:cubicBezTo>
                      <a:pt x="216" y="182"/>
                      <a:pt x="235" y="182"/>
                      <a:pt x="254" y="182"/>
                    </a:cubicBezTo>
                    <a:cubicBezTo>
                      <a:pt x="266" y="182"/>
                      <a:pt x="274" y="182"/>
                      <a:pt x="274" y="170"/>
                    </a:cubicBezTo>
                    <a:cubicBezTo>
                      <a:pt x="274" y="161"/>
                      <a:pt x="266" y="161"/>
                      <a:pt x="254" y="161"/>
                    </a:cubicBezTo>
                    <a:cubicBezTo>
                      <a:pt x="236" y="161"/>
                      <a:pt x="218" y="161"/>
                      <a:pt x="199" y="161"/>
                    </a:cubicBezTo>
                    <a:cubicBezTo>
                      <a:pt x="214" y="86"/>
                      <a:pt x="218" y="60"/>
                      <a:pt x="223" y="43"/>
                    </a:cubicBezTo>
                    <a:cubicBezTo>
                      <a:pt x="226" y="29"/>
                      <a:pt x="240" y="17"/>
                      <a:pt x="254" y="17"/>
                    </a:cubicBezTo>
                    <a:cubicBezTo>
                      <a:pt x="263" y="19"/>
                      <a:pt x="269" y="17"/>
                      <a:pt x="281" y="24"/>
                    </a:cubicBezTo>
                    <a:cubicBezTo>
                      <a:pt x="257" y="31"/>
                      <a:pt x="254" y="53"/>
                      <a:pt x="254" y="58"/>
                    </a:cubicBezTo>
                    <a:cubicBezTo>
                      <a:pt x="254" y="70"/>
                      <a:pt x="266" y="79"/>
                      <a:pt x="278" y="79"/>
                    </a:cubicBezTo>
                    <a:cubicBezTo>
                      <a:pt x="295" y="79"/>
                      <a:pt x="312" y="65"/>
                      <a:pt x="312" y="43"/>
                    </a:cubicBezTo>
                    <a:cubicBezTo>
                      <a:pt x="312" y="14"/>
                      <a:pt x="283" y="0"/>
                      <a:pt x="254" y="0"/>
                    </a:cubicBezTo>
                    <a:cubicBezTo>
                      <a:pt x="228" y="0"/>
                      <a:pt x="199" y="14"/>
                      <a:pt x="182" y="46"/>
                    </a:cubicBezTo>
                    <a:cubicBezTo>
                      <a:pt x="170" y="67"/>
                      <a:pt x="166" y="94"/>
                      <a:pt x="154" y="161"/>
                    </a:cubicBezTo>
                    <a:cubicBezTo>
                      <a:pt x="138" y="161"/>
                      <a:pt x="123" y="161"/>
                      <a:pt x="108" y="161"/>
                    </a:cubicBezTo>
                    <a:cubicBezTo>
                      <a:pt x="96" y="161"/>
                      <a:pt x="86" y="161"/>
                      <a:pt x="86" y="175"/>
                    </a:cubicBezTo>
                    <a:cubicBezTo>
                      <a:pt x="86" y="182"/>
                      <a:pt x="96" y="182"/>
                      <a:pt x="106" y="182"/>
                    </a:cubicBezTo>
                    <a:cubicBezTo>
                      <a:pt x="120" y="182"/>
                      <a:pt x="134" y="182"/>
                      <a:pt x="149" y="182"/>
                    </a:cubicBezTo>
                    <a:cubicBezTo>
                      <a:pt x="149" y="187"/>
                      <a:pt x="113" y="398"/>
                      <a:pt x="98" y="460"/>
                    </a:cubicBezTo>
                    <a:cubicBezTo>
                      <a:pt x="94" y="475"/>
                      <a:pt x="84" y="520"/>
                      <a:pt x="55" y="520"/>
                    </a:cubicBezTo>
                    <a:cubicBezTo>
                      <a:pt x="47" y="518"/>
                      <a:pt x="41" y="520"/>
                      <a:pt x="31" y="513"/>
                    </a:cubicBezTo>
                    <a:cubicBezTo>
                      <a:pt x="55" y="503"/>
                      <a:pt x="55" y="484"/>
                      <a:pt x="55" y="480"/>
                    </a:cubicBezTo>
                    <a:cubicBezTo>
                      <a:pt x="55" y="468"/>
                      <a:pt x="46" y="458"/>
                      <a:pt x="34" y="458"/>
                    </a:cubicBezTo>
                    <a:cubicBezTo>
                      <a:pt x="17" y="458"/>
                      <a:pt x="0" y="472"/>
                      <a:pt x="0" y="494"/>
                    </a:cubicBezTo>
                    <a:cubicBezTo>
                      <a:pt x="0" y="520"/>
                      <a:pt x="26" y="535"/>
                      <a:pt x="55" y="535"/>
                    </a:cubicBezTo>
                    <a:cubicBezTo>
                      <a:pt x="94" y="535"/>
                      <a:pt x="120" y="496"/>
                      <a:pt x="127" y="484"/>
                    </a:cubicBezTo>
                    <a:cubicBezTo>
                      <a:pt x="149" y="444"/>
                      <a:pt x="161" y="372"/>
                      <a:pt x="163" y="364"/>
                    </a:cubicBezTo>
                    <a:cubicBezTo>
                      <a:pt x="174" y="304"/>
                      <a:pt x="186" y="243"/>
                      <a:pt x="197" y="182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6478559" y="2076480"/>
                <a:ext cx="1192680" cy="11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314" h="34">
                    <a:moveTo>
                      <a:pt x="1658" y="34"/>
                    </a:moveTo>
                    <a:cubicBezTo>
                      <a:pt x="1105" y="34"/>
                      <a:pt x="553" y="34"/>
                      <a:pt x="0" y="34"/>
                    </a:cubicBezTo>
                    <a:cubicBezTo>
                      <a:pt x="0" y="22"/>
                      <a:pt x="0" y="11"/>
                      <a:pt x="0" y="0"/>
                    </a:cubicBezTo>
                    <a:cubicBezTo>
                      <a:pt x="1105" y="0"/>
                      <a:pt x="2209" y="0"/>
                      <a:pt x="3314" y="0"/>
                    </a:cubicBezTo>
                    <a:cubicBezTo>
                      <a:pt x="3314" y="11"/>
                      <a:pt x="3314" y="22"/>
                      <a:pt x="3314" y="34"/>
                    </a:cubicBezTo>
                    <a:cubicBezTo>
                      <a:pt x="2762" y="34"/>
                      <a:pt x="2210" y="34"/>
                      <a:pt x="1658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6551280" y="2138760"/>
                <a:ext cx="70560" cy="302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7" h="842">
                    <a:moveTo>
                      <a:pt x="197" y="834"/>
                    </a:moveTo>
                    <a:cubicBezTo>
                      <a:pt x="197" y="832"/>
                      <a:pt x="197" y="830"/>
                      <a:pt x="182" y="815"/>
                    </a:cubicBezTo>
                    <a:cubicBezTo>
                      <a:pt x="77" y="710"/>
                      <a:pt x="50" y="549"/>
                      <a:pt x="50" y="420"/>
                    </a:cubicBezTo>
                    <a:cubicBezTo>
                      <a:pt x="50" y="273"/>
                      <a:pt x="82" y="127"/>
                      <a:pt x="185" y="22"/>
                    </a:cubicBezTo>
                    <a:cubicBezTo>
                      <a:pt x="197" y="12"/>
                      <a:pt x="197" y="10"/>
                      <a:pt x="197" y="7"/>
                    </a:cubicBezTo>
                    <a:cubicBezTo>
                      <a:pt x="197" y="2"/>
                      <a:pt x="192" y="0"/>
                      <a:pt x="187" y="0"/>
                    </a:cubicBezTo>
                    <a:cubicBezTo>
                      <a:pt x="180" y="0"/>
                      <a:pt x="103" y="58"/>
                      <a:pt x="53" y="163"/>
                    </a:cubicBezTo>
                    <a:cubicBezTo>
                      <a:pt x="12" y="257"/>
                      <a:pt x="0" y="350"/>
                      <a:pt x="0" y="420"/>
                    </a:cubicBezTo>
                    <a:cubicBezTo>
                      <a:pt x="0" y="487"/>
                      <a:pt x="10" y="587"/>
                      <a:pt x="55" y="683"/>
                    </a:cubicBezTo>
                    <a:cubicBezTo>
                      <a:pt x="108" y="786"/>
                      <a:pt x="180" y="842"/>
                      <a:pt x="187" y="842"/>
                    </a:cubicBezTo>
                    <a:cubicBezTo>
                      <a:pt x="192" y="842"/>
                      <a:pt x="197" y="839"/>
                      <a:pt x="197" y="83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6647759" y="2232000"/>
                <a:ext cx="248400" cy="136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91" h="381">
                    <a:moveTo>
                      <a:pt x="50" y="324"/>
                    </a:moveTo>
                    <a:cubicBezTo>
                      <a:pt x="48" y="336"/>
                      <a:pt x="43" y="355"/>
                      <a:pt x="43" y="360"/>
                    </a:cubicBezTo>
                    <a:cubicBezTo>
                      <a:pt x="43" y="374"/>
                      <a:pt x="55" y="381"/>
                      <a:pt x="67" y="381"/>
                    </a:cubicBezTo>
                    <a:cubicBezTo>
                      <a:pt x="77" y="381"/>
                      <a:pt x="94" y="374"/>
                      <a:pt x="98" y="357"/>
                    </a:cubicBezTo>
                    <a:cubicBezTo>
                      <a:pt x="104" y="336"/>
                      <a:pt x="110" y="316"/>
                      <a:pt x="115" y="295"/>
                    </a:cubicBezTo>
                    <a:cubicBezTo>
                      <a:pt x="122" y="270"/>
                      <a:pt x="128" y="245"/>
                      <a:pt x="134" y="221"/>
                    </a:cubicBezTo>
                    <a:cubicBezTo>
                      <a:pt x="139" y="201"/>
                      <a:pt x="144" y="182"/>
                      <a:pt x="146" y="163"/>
                    </a:cubicBezTo>
                    <a:cubicBezTo>
                      <a:pt x="151" y="149"/>
                      <a:pt x="158" y="125"/>
                      <a:pt x="158" y="122"/>
                    </a:cubicBezTo>
                    <a:cubicBezTo>
                      <a:pt x="170" y="96"/>
                      <a:pt x="216" y="19"/>
                      <a:pt x="295" y="19"/>
                    </a:cubicBezTo>
                    <a:cubicBezTo>
                      <a:pt x="334" y="19"/>
                      <a:pt x="341" y="50"/>
                      <a:pt x="341" y="77"/>
                    </a:cubicBezTo>
                    <a:cubicBezTo>
                      <a:pt x="341" y="98"/>
                      <a:pt x="336" y="122"/>
                      <a:pt x="329" y="149"/>
                    </a:cubicBezTo>
                    <a:cubicBezTo>
                      <a:pt x="321" y="181"/>
                      <a:pt x="313" y="213"/>
                      <a:pt x="305" y="245"/>
                    </a:cubicBezTo>
                    <a:cubicBezTo>
                      <a:pt x="299" y="266"/>
                      <a:pt x="294" y="288"/>
                      <a:pt x="288" y="309"/>
                    </a:cubicBezTo>
                    <a:cubicBezTo>
                      <a:pt x="286" y="326"/>
                      <a:pt x="278" y="355"/>
                      <a:pt x="278" y="360"/>
                    </a:cubicBezTo>
                    <a:cubicBezTo>
                      <a:pt x="278" y="374"/>
                      <a:pt x="290" y="381"/>
                      <a:pt x="302" y="381"/>
                    </a:cubicBezTo>
                    <a:cubicBezTo>
                      <a:pt x="329" y="381"/>
                      <a:pt x="334" y="360"/>
                      <a:pt x="341" y="333"/>
                    </a:cubicBezTo>
                    <a:cubicBezTo>
                      <a:pt x="353" y="285"/>
                      <a:pt x="384" y="163"/>
                      <a:pt x="391" y="129"/>
                    </a:cubicBezTo>
                    <a:cubicBezTo>
                      <a:pt x="394" y="120"/>
                      <a:pt x="437" y="19"/>
                      <a:pt x="530" y="19"/>
                    </a:cubicBezTo>
                    <a:cubicBezTo>
                      <a:pt x="566" y="19"/>
                      <a:pt x="576" y="48"/>
                      <a:pt x="576" y="77"/>
                    </a:cubicBezTo>
                    <a:cubicBezTo>
                      <a:pt x="576" y="125"/>
                      <a:pt x="540" y="221"/>
                      <a:pt x="523" y="266"/>
                    </a:cubicBezTo>
                    <a:cubicBezTo>
                      <a:pt x="516" y="285"/>
                      <a:pt x="511" y="295"/>
                      <a:pt x="511" y="312"/>
                    </a:cubicBezTo>
                    <a:cubicBezTo>
                      <a:pt x="511" y="352"/>
                      <a:pt x="542" y="381"/>
                      <a:pt x="581" y="381"/>
                    </a:cubicBezTo>
                    <a:cubicBezTo>
                      <a:pt x="660" y="381"/>
                      <a:pt x="691" y="259"/>
                      <a:pt x="691" y="252"/>
                    </a:cubicBezTo>
                    <a:cubicBezTo>
                      <a:pt x="691" y="245"/>
                      <a:pt x="684" y="245"/>
                      <a:pt x="681" y="245"/>
                    </a:cubicBezTo>
                    <a:cubicBezTo>
                      <a:pt x="672" y="245"/>
                      <a:pt x="672" y="247"/>
                      <a:pt x="669" y="259"/>
                    </a:cubicBezTo>
                    <a:cubicBezTo>
                      <a:pt x="655" y="302"/>
                      <a:pt x="629" y="362"/>
                      <a:pt x="583" y="362"/>
                    </a:cubicBezTo>
                    <a:cubicBezTo>
                      <a:pt x="569" y="362"/>
                      <a:pt x="562" y="355"/>
                      <a:pt x="562" y="336"/>
                    </a:cubicBezTo>
                    <a:cubicBezTo>
                      <a:pt x="562" y="314"/>
                      <a:pt x="571" y="295"/>
                      <a:pt x="578" y="276"/>
                    </a:cubicBezTo>
                    <a:cubicBezTo>
                      <a:pt x="593" y="233"/>
                      <a:pt x="629" y="139"/>
                      <a:pt x="629" y="91"/>
                    </a:cubicBezTo>
                    <a:cubicBezTo>
                      <a:pt x="629" y="36"/>
                      <a:pt x="596" y="0"/>
                      <a:pt x="533" y="0"/>
                    </a:cubicBezTo>
                    <a:cubicBezTo>
                      <a:pt x="469" y="0"/>
                      <a:pt x="425" y="38"/>
                      <a:pt x="394" y="82"/>
                    </a:cubicBezTo>
                    <a:cubicBezTo>
                      <a:pt x="394" y="72"/>
                      <a:pt x="391" y="43"/>
                      <a:pt x="367" y="22"/>
                    </a:cubicBezTo>
                    <a:cubicBezTo>
                      <a:pt x="346" y="5"/>
                      <a:pt x="319" y="0"/>
                      <a:pt x="298" y="0"/>
                    </a:cubicBezTo>
                    <a:cubicBezTo>
                      <a:pt x="223" y="0"/>
                      <a:pt x="182" y="55"/>
                      <a:pt x="168" y="74"/>
                    </a:cubicBezTo>
                    <a:cubicBezTo>
                      <a:pt x="163" y="26"/>
                      <a:pt x="127" y="0"/>
                      <a:pt x="89" y="0"/>
                    </a:cubicBezTo>
                    <a:cubicBezTo>
                      <a:pt x="50" y="0"/>
                      <a:pt x="34" y="34"/>
                      <a:pt x="26" y="48"/>
                    </a:cubicBezTo>
                    <a:cubicBezTo>
                      <a:pt x="12" y="77"/>
                      <a:pt x="0" y="127"/>
                      <a:pt x="0" y="129"/>
                    </a:cubicBezTo>
                    <a:cubicBezTo>
                      <a:pt x="0" y="139"/>
                      <a:pt x="10" y="139"/>
                      <a:pt x="12" y="139"/>
                    </a:cubicBezTo>
                    <a:cubicBezTo>
                      <a:pt x="19" y="139"/>
                      <a:pt x="19" y="137"/>
                      <a:pt x="26" y="120"/>
                    </a:cubicBezTo>
                    <a:cubicBezTo>
                      <a:pt x="41" y="60"/>
                      <a:pt x="58" y="19"/>
                      <a:pt x="86" y="19"/>
                    </a:cubicBezTo>
                    <a:cubicBezTo>
                      <a:pt x="101" y="19"/>
                      <a:pt x="113" y="26"/>
                      <a:pt x="113" y="58"/>
                    </a:cubicBezTo>
                    <a:cubicBezTo>
                      <a:pt x="113" y="74"/>
                      <a:pt x="110" y="84"/>
                      <a:pt x="98" y="127"/>
                    </a:cubicBezTo>
                    <a:cubicBezTo>
                      <a:pt x="82" y="193"/>
                      <a:pt x="66" y="258"/>
                      <a:pt x="50" y="32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6922800" y="2138760"/>
                <a:ext cx="118080" cy="302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9" h="842">
                    <a:moveTo>
                      <a:pt x="324" y="31"/>
                    </a:moveTo>
                    <a:cubicBezTo>
                      <a:pt x="329" y="22"/>
                      <a:pt x="327" y="22"/>
                      <a:pt x="329" y="17"/>
                    </a:cubicBezTo>
                    <a:cubicBezTo>
                      <a:pt x="329" y="7"/>
                      <a:pt x="322" y="0"/>
                      <a:pt x="312" y="0"/>
                    </a:cubicBezTo>
                    <a:cubicBezTo>
                      <a:pt x="305" y="0"/>
                      <a:pt x="300" y="2"/>
                      <a:pt x="298" y="7"/>
                    </a:cubicBezTo>
                    <a:cubicBezTo>
                      <a:pt x="200" y="275"/>
                      <a:pt x="102" y="543"/>
                      <a:pt x="5" y="810"/>
                    </a:cubicBezTo>
                    <a:cubicBezTo>
                      <a:pt x="0" y="820"/>
                      <a:pt x="2" y="820"/>
                      <a:pt x="0" y="825"/>
                    </a:cubicBezTo>
                    <a:cubicBezTo>
                      <a:pt x="0" y="834"/>
                      <a:pt x="7" y="842"/>
                      <a:pt x="17" y="842"/>
                    </a:cubicBezTo>
                    <a:cubicBezTo>
                      <a:pt x="29" y="842"/>
                      <a:pt x="31" y="837"/>
                      <a:pt x="36" y="822"/>
                    </a:cubicBezTo>
                    <a:cubicBezTo>
                      <a:pt x="132" y="559"/>
                      <a:pt x="228" y="295"/>
                      <a:pt x="324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7069320" y="2232000"/>
                <a:ext cx="124920" cy="1922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48" h="535">
                    <a:moveTo>
                      <a:pt x="348" y="10"/>
                    </a:moveTo>
                    <a:cubicBezTo>
                      <a:pt x="348" y="7"/>
                      <a:pt x="346" y="0"/>
                      <a:pt x="341" y="0"/>
                    </a:cubicBezTo>
                    <a:cubicBezTo>
                      <a:pt x="331" y="0"/>
                      <a:pt x="298" y="34"/>
                      <a:pt x="283" y="60"/>
                    </a:cubicBezTo>
                    <a:cubicBezTo>
                      <a:pt x="264" y="14"/>
                      <a:pt x="230" y="0"/>
                      <a:pt x="204" y="0"/>
                    </a:cubicBezTo>
                    <a:cubicBezTo>
                      <a:pt x="106" y="0"/>
                      <a:pt x="0" y="125"/>
                      <a:pt x="0" y="247"/>
                    </a:cubicBezTo>
                    <a:cubicBezTo>
                      <a:pt x="0" y="328"/>
                      <a:pt x="50" y="381"/>
                      <a:pt x="113" y="381"/>
                    </a:cubicBezTo>
                    <a:cubicBezTo>
                      <a:pt x="149" y="381"/>
                      <a:pt x="182" y="362"/>
                      <a:pt x="211" y="331"/>
                    </a:cubicBezTo>
                    <a:cubicBezTo>
                      <a:pt x="204" y="360"/>
                      <a:pt x="178" y="475"/>
                      <a:pt x="173" y="482"/>
                    </a:cubicBezTo>
                    <a:cubicBezTo>
                      <a:pt x="168" y="506"/>
                      <a:pt x="161" y="508"/>
                      <a:pt x="113" y="511"/>
                    </a:cubicBezTo>
                    <a:cubicBezTo>
                      <a:pt x="103" y="511"/>
                      <a:pt x="94" y="511"/>
                      <a:pt x="94" y="527"/>
                    </a:cubicBezTo>
                    <a:cubicBezTo>
                      <a:pt x="98" y="530"/>
                      <a:pt x="94" y="535"/>
                      <a:pt x="106" y="535"/>
                    </a:cubicBezTo>
                    <a:cubicBezTo>
                      <a:pt x="132" y="535"/>
                      <a:pt x="161" y="532"/>
                      <a:pt x="190" y="532"/>
                    </a:cubicBezTo>
                    <a:cubicBezTo>
                      <a:pt x="218" y="532"/>
                      <a:pt x="247" y="535"/>
                      <a:pt x="276" y="535"/>
                    </a:cubicBezTo>
                    <a:cubicBezTo>
                      <a:pt x="281" y="535"/>
                      <a:pt x="290" y="535"/>
                      <a:pt x="290" y="518"/>
                    </a:cubicBezTo>
                    <a:cubicBezTo>
                      <a:pt x="290" y="511"/>
                      <a:pt x="283" y="511"/>
                      <a:pt x="269" y="511"/>
                    </a:cubicBezTo>
                    <a:cubicBezTo>
                      <a:pt x="228" y="511"/>
                      <a:pt x="228" y="503"/>
                      <a:pt x="228" y="496"/>
                    </a:cubicBezTo>
                    <a:cubicBezTo>
                      <a:pt x="228" y="489"/>
                      <a:pt x="230" y="484"/>
                      <a:pt x="233" y="477"/>
                    </a:cubicBezTo>
                    <a:cubicBezTo>
                      <a:pt x="271" y="321"/>
                      <a:pt x="310" y="165"/>
                      <a:pt x="348" y="10"/>
                    </a:cubicBezTo>
                    <a:close/>
                    <a:moveTo>
                      <a:pt x="115" y="362"/>
                    </a:moveTo>
                    <a:cubicBezTo>
                      <a:pt x="65" y="362"/>
                      <a:pt x="60" y="297"/>
                      <a:pt x="60" y="283"/>
                    </a:cubicBezTo>
                    <a:cubicBezTo>
                      <a:pt x="60" y="245"/>
                      <a:pt x="86" y="151"/>
                      <a:pt x="101" y="117"/>
                    </a:cubicBezTo>
                    <a:cubicBezTo>
                      <a:pt x="125" y="55"/>
                      <a:pt x="170" y="19"/>
                      <a:pt x="204" y="19"/>
                    </a:cubicBezTo>
                    <a:cubicBezTo>
                      <a:pt x="259" y="19"/>
                      <a:pt x="271" y="86"/>
                      <a:pt x="271" y="94"/>
                    </a:cubicBezTo>
                    <a:cubicBezTo>
                      <a:pt x="271" y="98"/>
                      <a:pt x="226" y="283"/>
                      <a:pt x="221" y="285"/>
                    </a:cubicBezTo>
                    <a:cubicBezTo>
                      <a:pt x="209" y="309"/>
                      <a:pt x="163" y="362"/>
                      <a:pt x="115" y="362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7221600" y="2138760"/>
                <a:ext cx="69480" cy="302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4" h="842">
                    <a:moveTo>
                      <a:pt x="194" y="420"/>
                    </a:moveTo>
                    <a:cubicBezTo>
                      <a:pt x="194" y="355"/>
                      <a:pt x="187" y="254"/>
                      <a:pt x="139" y="158"/>
                    </a:cubicBezTo>
                    <a:cubicBezTo>
                      <a:pt x="89" y="55"/>
                      <a:pt x="17" y="0"/>
                      <a:pt x="7" y="0"/>
                    </a:cubicBezTo>
                    <a:cubicBezTo>
                      <a:pt x="2" y="0"/>
                      <a:pt x="0" y="2"/>
                      <a:pt x="0" y="7"/>
                    </a:cubicBezTo>
                    <a:cubicBezTo>
                      <a:pt x="0" y="10"/>
                      <a:pt x="0" y="12"/>
                      <a:pt x="17" y="26"/>
                    </a:cubicBezTo>
                    <a:cubicBezTo>
                      <a:pt x="98" y="110"/>
                      <a:pt x="146" y="245"/>
                      <a:pt x="146" y="420"/>
                    </a:cubicBezTo>
                    <a:cubicBezTo>
                      <a:pt x="146" y="566"/>
                      <a:pt x="115" y="712"/>
                      <a:pt x="10" y="820"/>
                    </a:cubicBezTo>
                    <a:cubicBezTo>
                      <a:pt x="0" y="830"/>
                      <a:pt x="0" y="832"/>
                      <a:pt x="0" y="834"/>
                    </a:cubicBezTo>
                    <a:cubicBezTo>
                      <a:pt x="0" y="839"/>
                      <a:pt x="2" y="842"/>
                      <a:pt x="7" y="842"/>
                    </a:cubicBezTo>
                    <a:cubicBezTo>
                      <a:pt x="17" y="842"/>
                      <a:pt x="94" y="784"/>
                      <a:pt x="142" y="679"/>
                    </a:cubicBezTo>
                    <a:cubicBezTo>
                      <a:pt x="185" y="585"/>
                      <a:pt x="194" y="492"/>
                      <a:pt x="194" y="42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7332120" y="2138040"/>
                <a:ext cx="64440" cy="1422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0" h="396">
                    <a:moveTo>
                      <a:pt x="163" y="22"/>
                    </a:moveTo>
                    <a:cubicBezTo>
                      <a:pt x="163" y="12"/>
                      <a:pt x="156" y="0"/>
                      <a:pt x="139" y="0"/>
                    </a:cubicBezTo>
                    <a:cubicBezTo>
                      <a:pt x="125" y="0"/>
                      <a:pt x="108" y="14"/>
                      <a:pt x="108" y="31"/>
                    </a:cubicBezTo>
                    <a:cubicBezTo>
                      <a:pt x="108" y="43"/>
                      <a:pt x="115" y="55"/>
                      <a:pt x="130" y="55"/>
                    </a:cubicBezTo>
                    <a:cubicBezTo>
                      <a:pt x="149" y="55"/>
                      <a:pt x="163" y="38"/>
                      <a:pt x="163" y="22"/>
                    </a:cubicBezTo>
                    <a:close/>
                    <a:moveTo>
                      <a:pt x="43" y="321"/>
                    </a:moveTo>
                    <a:cubicBezTo>
                      <a:pt x="41" y="328"/>
                      <a:pt x="38" y="336"/>
                      <a:pt x="38" y="345"/>
                    </a:cubicBezTo>
                    <a:cubicBezTo>
                      <a:pt x="38" y="374"/>
                      <a:pt x="62" y="396"/>
                      <a:pt x="94" y="396"/>
                    </a:cubicBezTo>
                    <a:cubicBezTo>
                      <a:pt x="154" y="396"/>
                      <a:pt x="180" y="314"/>
                      <a:pt x="180" y="307"/>
                    </a:cubicBezTo>
                    <a:cubicBezTo>
                      <a:pt x="180" y="297"/>
                      <a:pt x="174" y="300"/>
                      <a:pt x="170" y="297"/>
                    </a:cubicBezTo>
                    <a:cubicBezTo>
                      <a:pt x="161" y="297"/>
                      <a:pt x="161" y="302"/>
                      <a:pt x="158" y="309"/>
                    </a:cubicBezTo>
                    <a:cubicBezTo>
                      <a:pt x="144" y="355"/>
                      <a:pt x="118" y="379"/>
                      <a:pt x="96" y="379"/>
                    </a:cubicBezTo>
                    <a:cubicBezTo>
                      <a:pt x="84" y="379"/>
                      <a:pt x="82" y="372"/>
                      <a:pt x="82" y="360"/>
                    </a:cubicBezTo>
                    <a:cubicBezTo>
                      <a:pt x="82" y="345"/>
                      <a:pt x="84" y="333"/>
                      <a:pt x="91" y="321"/>
                    </a:cubicBezTo>
                    <a:cubicBezTo>
                      <a:pt x="96" y="304"/>
                      <a:pt x="103" y="290"/>
                      <a:pt x="110" y="273"/>
                    </a:cubicBezTo>
                    <a:cubicBezTo>
                      <a:pt x="115" y="259"/>
                      <a:pt x="137" y="206"/>
                      <a:pt x="139" y="199"/>
                    </a:cubicBezTo>
                    <a:cubicBezTo>
                      <a:pt x="139" y="194"/>
                      <a:pt x="142" y="187"/>
                      <a:pt x="142" y="180"/>
                    </a:cubicBezTo>
                    <a:cubicBezTo>
                      <a:pt x="142" y="153"/>
                      <a:pt x="118" y="129"/>
                      <a:pt x="86" y="129"/>
                    </a:cubicBezTo>
                    <a:cubicBezTo>
                      <a:pt x="26" y="129"/>
                      <a:pt x="0" y="211"/>
                      <a:pt x="0" y="221"/>
                    </a:cubicBezTo>
                    <a:cubicBezTo>
                      <a:pt x="0" y="228"/>
                      <a:pt x="7" y="228"/>
                      <a:pt x="10" y="228"/>
                    </a:cubicBezTo>
                    <a:cubicBezTo>
                      <a:pt x="19" y="228"/>
                      <a:pt x="19" y="225"/>
                      <a:pt x="22" y="218"/>
                    </a:cubicBezTo>
                    <a:cubicBezTo>
                      <a:pt x="36" y="168"/>
                      <a:pt x="62" y="146"/>
                      <a:pt x="84" y="146"/>
                    </a:cubicBezTo>
                    <a:cubicBezTo>
                      <a:pt x="94" y="146"/>
                      <a:pt x="98" y="151"/>
                      <a:pt x="98" y="168"/>
                    </a:cubicBezTo>
                    <a:cubicBezTo>
                      <a:pt x="98" y="182"/>
                      <a:pt x="96" y="189"/>
                      <a:pt x="79" y="225"/>
                    </a:cubicBezTo>
                    <a:cubicBezTo>
                      <a:pt x="67" y="257"/>
                      <a:pt x="55" y="289"/>
                      <a:pt x="43" y="321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89" name="Freeform 88"/>
              <p:cNvSpPr/>
              <p:nvPr/>
            </p:nvSpPr>
            <p:spPr>
              <a:xfrm>
                <a:off x="7421040" y="2184480"/>
                <a:ext cx="99000" cy="954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76" h="266">
                    <a:moveTo>
                      <a:pt x="276" y="103"/>
                    </a:moveTo>
                    <a:cubicBezTo>
                      <a:pt x="276" y="38"/>
                      <a:pt x="228" y="0"/>
                      <a:pt x="170" y="0"/>
                    </a:cubicBezTo>
                    <a:cubicBezTo>
                      <a:pt x="84" y="0"/>
                      <a:pt x="0" y="84"/>
                      <a:pt x="0" y="163"/>
                    </a:cubicBezTo>
                    <a:cubicBezTo>
                      <a:pt x="0" y="223"/>
                      <a:pt x="43" y="266"/>
                      <a:pt x="108" y="266"/>
                    </a:cubicBezTo>
                    <a:cubicBezTo>
                      <a:pt x="192" y="266"/>
                      <a:pt x="276" y="189"/>
                      <a:pt x="276" y="103"/>
                    </a:cubicBezTo>
                    <a:close/>
                    <a:moveTo>
                      <a:pt x="108" y="249"/>
                    </a:moveTo>
                    <a:cubicBezTo>
                      <a:pt x="79" y="249"/>
                      <a:pt x="50" y="233"/>
                      <a:pt x="50" y="185"/>
                    </a:cubicBezTo>
                    <a:cubicBezTo>
                      <a:pt x="50" y="161"/>
                      <a:pt x="60" y="103"/>
                      <a:pt x="84" y="70"/>
                    </a:cubicBezTo>
                    <a:cubicBezTo>
                      <a:pt x="108" y="34"/>
                      <a:pt x="144" y="17"/>
                      <a:pt x="170" y="17"/>
                    </a:cubicBezTo>
                    <a:cubicBezTo>
                      <a:pt x="202" y="17"/>
                      <a:pt x="228" y="38"/>
                      <a:pt x="228" y="84"/>
                    </a:cubicBezTo>
                    <a:cubicBezTo>
                      <a:pt x="228" y="96"/>
                      <a:pt x="221" y="156"/>
                      <a:pt x="197" y="197"/>
                    </a:cubicBezTo>
                    <a:cubicBezTo>
                      <a:pt x="173" y="233"/>
                      <a:pt x="137" y="249"/>
                      <a:pt x="108" y="249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7537680" y="2138040"/>
                <a:ext cx="64440" cy="1422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0" h="396">
                    <a:moveTo>
                      <a:pt x="163" y="22"/>
                    </a:moveTo>
                    <a:cubicBezTo>
                      <a:pt x="163" y="12"/>
                      <a:pt x="156" y="0"/>
                      <a:pt x="139" y="0"/>
                    </a:cubicBezTo>
                    <a:cubicBezTo>
                      <a:pt x="125" y="0"/>
                      <a:pt x="108" y="14"/>
                      <a:pt x="108" y="31"/>
                    </a:cubicBezTo>
                    <a:cubicBezTo>
                      <a:pt x="108" y="43"/>
                      <a:pt x="115" y="55"/>
                      <a:pt x="132" y="55"/>
                    </a:cubicBezTo>
                    <a:cubicBezTo>
                      <a:pt x="149" y="55"/>
                      <a:pt x="163" y="38"/>
                      <a:pt x="163" y="22"/>
                    </a:cubicBezTo>
                    <a:close/>
                    <a:moveTo>
                      <a:pt x="43" y="321"/>
                    </a:moveTo>
                    <a:cubicBezTo>
                      <a:pt x="41" y="328"/>
                      <a:pt x="38" y="336"/>
                      <a:pt x="38" y="345"/>
                    </a:cubicBezTo>
                    <a:cubicBezTo>
                      <a:pt x="38" y="374"/>
                      <a:pt x="62" y="396"/>
                      <a:pt x="94" y="396"/>
                    </a:cubicBezTo>
                    <a:cubicBezTo>
                      <a:pt x="154" y="396"/>
                      <a:pt x="180" y="314"/>
                      <a:pt x="180" y="307"/>
                    </a:cubicBezTo>
                    <a:cubicBezTo>
                      <a:pt x="180" y="297"/>
                      <a:pt x="174" y="300"/>
                      <a:pt x="170" y="297"/>
                    </a:cubicBezTo>
                    <a:cubicBezTo>
                      <a:pt x="161" y="297"/>
                      <a:pt x="161" y="302"/>
                      <a:pt x="158" y="309"/>
                    </a:cubicBezTo>
                    <a:cubicBezTo>
                      <a:pt x="144" y="355"/>
                      <a:pt x="120" y="379"/>
                      <a:pt x="96" y="379"/>
                    </a:cubicBezTo>
                    <a:cubicBezTo>
                      <a:pt x="84" y="379"/>
                      <a:pt x="82" y="372"/>
                      <a:pt x="82" y="360"/>
                    </a:cubicBezTo>
                    <a:cubicBezTo>
                      <a:pt x="82" y="345"/>
                      <a:pt x="86" y="333"/>
                      <a:pt x="91" y="321"/>
                    </a:cubicBezTo>
                    <a:cubicBezTo>
                      <a:pt x="96" y="304"/>
                      <a:pt x="103" y="290"/>
                      <a:pt x="110" y="273"/>
                    </a:cubicBezTo>
                    <a:cubicBezTo>
                      <a:pt x="115" y="259"/>
                      <a:pt x="137" y="206"/>
                      <a:pt x="139" y="199"/>
                    </a:cubicBezTo>
                    <a:cubicBezTo>
                      <a:pt x="139" y="194"/>
                      <a:pt x="142" y="187"/>
                      <a:pt x="142" y="180"/>
                    </a:cubicBezTo>
                    <a:cubicBezTo>
                      <a:pt x="142" y="153"/>
                      <a:pt x="118" y="129"/>
                      <a:pt x="86" y="129"/>
                    </a:cubicBezTo>
                    <a:cubicBezTo>
                      <a:pt x="26" y="129"/>
                      <a:pt x="0" y="211"/>
                      <a:pt x="0" y="221"/>
                    </a:cubicBezTo>
                    <a:cubicBezTo>
                      <a:pt x="0" y="228"/>
                      <a:pt x="6" y="225"/>
                      <a:pt x="10" y="228"/>
                    </a:cubicBezTo>
                    <a:cubicBezTo>
                      <a:pt x="19" y="228"/>
                      <a:pt x="19" y="225"/>
                      <a:pt x="22" y="218"/>
                    </a:cubicBezTo>
                    <a:cubicBezTo>
                      <a:pt x="36" y="168"/>
                      <a:pt x="62" y="146"/>
                      <a:pt x="84" y="146"/>
                    </a:cubicBezTo>
                    <a:cubicBezTo>
                      <a:pt x="94" y="146"/>
                      <a:pt x="98" y="151"/>
                      <a:pt x="98" y="168"/>
                    </a:cubicBezTo>
                    <a:cubicBezTo>
                      <a:pt x="98" y="182"/>
                      <a:pt x="96" y="189"/>
                      <a:pt x="82" y="225"/>
                    </a:cubicBezTo>
                    <a:cubicBezTo>
                      <a:pt x="69" y="257"/>
                      <a:pt x="56" y="289"/>
                      <a:pt x="43" y="321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46782" y="1179710"/>
            <a:ext cx="2752920" cy="1094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roup 91" descr="24§display§\vec B§svg§600§FALSE§" title="TexMaths"/>
          <p:cNvGrpSpPr/>
          <p:nvPr/>
        </p:nvGrpSpPr>
        <p:grpSpPr>
          <a:xfrm>
            <a:off x="1327621" y="1056590"/>
            <a:ext cx="223561" cy="291600"/>
            <a:chOff x="1032839" y="1907280"/>
            <a:chExt cx="223561" cy="291600"/>
          </a:xfrm>
        </p:grpSpPr>
        <p:grpSp>
          <p:nvGrpSpPr>
            <p:cNvPr id="93" name="Group 92"/>
            <p:cNvGrpSpPr/>
            <p:nvPr/>
          </p:nvGrpSpPr>
          <p:grpSpPr>
            <a:xfrm>
              <a:off x="1032839" y="1907280"/>
              <a:ext cx="223561" cy="291600"/>
              <a:chOff x="1032839" y="1907280"/>
              <a:chExt cx="223561" cy="291600"/>
            </a:xfrm>
          </p:grpSpPr>
          <p:sp>
            <p:nvSpPr>
              <p:cNvPr id="94" name="Freeform 93"/>
              <p:cNvSpPr/>
              <p:nvPr/>
            </p:nvSpPr>
            <p:spPr>
              <a:xfrm>
                <a:off x="1035359" y="1922760"/>
                <a:ext cx="205560" cy="2606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72" h="725">
                    <a:moveTo>
                      <a:pt x="0" y="0"/>
                    </a:moveTo>
                    <a:cubicBezTo>
                      <a:pt x="191" y="0"/>
                      <a:pt x="381" y="0"/>
                      <a:pt x="572" y="0"/>
                    </a:cubicBezTo>
                    <a:cubicBezTo>
                      <a:pt x="572" y="242"/>
                      <a:pt x="572" y="483"/>
                      <a:pt x="572" y="725"/>
                    </a:cubicBezTo>
                    <a:cubicBezTo>
                      <a:pt x="381" y="725"/>
                      <a:pt x="191" y="725"/>
                      <a:pt x="0" y="725"/>
                    </a:cubicBezTo>
                    <a:cubicBezTo>
                      <a:pt x="0" y="483"/>
                      <a:pt x="0" y="24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95" name="Freeform 94"/>
              <p:cNvSpPr/>
              <p:nvPr/>
            </p:nvSpPr>
            <p:spPr>
              <a:xfrm>
                <a:off x="1123200" y="1907280"/>
                <a:ext cx="133200" cy="590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71" h="165">
                    <a:moveTo>
                      <a:pt x="297" y="100"/>
                    </a:moveTo>
                    <a:cubicBezTo>
                      <a:pt x="285" y="110"/>
                      <a:pt x="258" y="134"/>
                      <a:pt x="258" y="148"/>
                    </a:cubicBezTo>
                    <a:cubicBezTo>
                      <a:pt x="258" y="158"/>
                      <a:pt x="266" y="165"/>
                      <a:pt x="275" y="165"/>
                    </a:cubicBezTo>
                    <a:cubicBezTo>
                      <a:pt x="282" y="165"/>
                      <a:pt x="287" y="160"/>
                      <a:pt x="290" y="156"/>
                    </a:cubicBezTo>
                    <a:cubicBezTo>
                      <a:pt x="301" y="144"/>
                      <a:pt x="321" y="120"/>
                      <a:pt x="357" y="100"/>
                    </a:cubicBezTo>
                    <a:cubicBezTo>
                      <a:pt x="364" y="98"/>
                      <a:pt x="371" y="93"/>
                      <a:pt x="371" y="84"/>
                    </a:cubicBezTo>
                    <a:cubicBezTo>
                      <a:pt x="371" y="74"/>
                      <a:pt x="366" y="69"/>
                      <a:pt x="359" y="67"/>
                    </a:cubicBezTo>
                    <a:cubicBezTo>
                      <a:pt x="340" y="53"/>
                      <a:pt x="333" y="38"/>
                      <a:pt x="325" y="19"/>
                    </a:cubicBezTo>
                    <a:cubicBezTo>
                      <a:pt x="323" y="12"/>
                      <a:pt x="321" y="0"/>
                      <a:pt x="309" y="0"/>
                    </a:cubicBezTo>
                    <a:cubicBezTo>
                      <a:pt x="297" y="0"/>
                      <a:pt x="292" y="12"/>
                      <a:pt x="292" y="17"/>
                    </a:cubicBezTo>
                    <a:cubicBezTo>
                      <a:pt x="292" y="22"/>
                      <a:pt x="299" y="48"/>
                      <a:pt x="311" y="67"/>
                    </a:cubicBezTo>
                    <a:cubicBezTo>
                      <a:pt x="217" y="67"/>
                      <a:pt x="123" y="67"/>
                      <a:pt x="29" y="67"/>
                    </a:cubicBezTo>
                    <a:cubicBezTo>
                      <a:pt x="14" y="67"/>
                      <a:pt x="0" y="67"/>
                      <a:pt x="0" y="84"/>
                    </a:cubicBezTo>
                    <a:cubicBezTo>
                      <a:pt x="0" y="100"/>
                      <a:pt x="14" y="100"/>
                      <a:pt x="29" y="100"/>
                    </a:cubicBezTo>
                    <a:cubicBezTo>
                      <a:pt x="118" y="100"/>
                      <a:pt x="207" y="100"/>
                      <a:pt x="297" y="10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96" name="Freeform 95"/>
              <p:cNvSpPr/>
              <p:nvPr/>
            </p:nvSpPr>
            <p:spPr>
              <a:xfrm>
                <a:off x="1032839" y="1993320"/>
                <a:ext cx="214920" cy="2055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98" h="572">
                    <a:moveTo>
                      <a:pt x="98" y="507"/>
                    </a:moveTo>
                    <a:cubicBezTo>
                      <a:pt x="89" y="538"/>
                      <a:pt x="89" y="545"/>
                      <a:pt x="22" y="545"/>
                    </a:cubicBezTo>
                    <a:cubicBezTo>
                      <a:pt x="7" y="545"/>
                      <a:pt x="0" y="545"/>
                      <a:pt x="0" y="562"/>
                    </a:cubicBezTo>
                    <a:cubicBezTo>
                      <a:pt x="0" y="572"/>
                      <a:pt x="7" y="572"/>
                      <a:pt x="22" y="572"/>
                    </a:cubicBezTo>
                    <a:cubicBezTo>
                      <a:pt x="121" y="572"/>
                      <a:pt x="221" y="572"/>
                      <a:pt x="321" y="572"/>
                    </a:cubicBezTo>
                    <a:cubicBezTo>
                      <a:pt x="452" y="572"/>
                      <a:pt x="553" y="474"/>
                      <a:pt x="553" y="390"/>
                    </a:cubicBezTo>
                    <a:cubicBezTo>
                      <a:pt x="553" y="330"/>
                      <a:pt x="502" y="282"/>
                      <a:pt x="421" y="273"/>
                    </a:cubicBezTo>
                    <a:cubicBezTo>
                      <a:pt x="510" y="256"/>
                      <a:pt x="598" y="194"/>
                      <a:pt x="598" y="115"/>
                    </a:cubicBezTo>
                    <a:cubicBezTo>
                      <a:pt x="598" y="53"/>
                      <a:pt x="541" y="0"/>
                      <a:pt x="440" y="0"/>
                    </a:cubicBezTo>
                    <a:cubicBezTo>
                      <a:pt x="347" y="0"/>
                      <a:pt x="254" y="0"/>
                      <a:pt x="160" y="0"/>
                    </a:cubicBezTo>
                    <a:cubicBezTo>
                      <a:pt x="144" y="0"/>
                      <a:pt x="136" y="0"/>
                      <a:pt x="136" y="17"/>
                    </a:cubicBezTo>
                    <a:cubicBezTo>
                      <a:pt x="136" y="24"/>
                      <a:pt x="144" y="24"/>
                      <a:pt x="160" y="24"/>
                    </a:cubicBezTo>
                    <a:cubicBezTo>
                      <a:pt x="171" y="25"/>
                      <a:pt x="177" y="24"/>
                      <a:pt x="191" y="26"/>
                    </a:cubicBezTo>
                    <a:cubicBezTo>
                      <a:pt x="206" y="29"/>
                      <a:pt x="213" y="29"/>
                      <a:pt x="213" y="41"/>
                    </a:cubicBezTo>
                    <a:cubicBezTo>
                      <a:pt x="213" y="43"/>
                      <a:pt x="213" y="45"/>
                      <a:pt x="211" y="55"/>
                    </a:cubicBezTo>
                    <a:cubicBezTo>
                      <a:pt x="173" y="206"/>
                      <a:pt x="136" y="356"/>
                      <a:pt x="98" y="507"/>
                    </a:cubicBezTo>
                    <a:close/>
                    <a:moveTo>
                      <a:pt x="225" y="266"/>
                    </a:moveTo>
                    <a:cubicBezTo>
                      <a:pt x="242" y="196"/>
                      <a:pt x="260" y="127"/>
                      <a:pt x="278" y="57"/>
                    </a:cubicBezTo>
                    <a:cubicBezTo>
                      <a:pt x="285" y="26"/>
                      <a:pt x="285" y="24"/>
                      <a:pt x="321" y="24"/>
                    </a:cubicBezTo>
                    <a:cubicBezTo>
                      <a:pt x="357" y="24"/>
                      <a:pt x="394" y="24"/>
                      <a:pt x="431" y="24"/>
                    </a:cubicBezTo>
                    <a:cubicBezTo>
                      <a:pt x="502" y="24"/>
                      <a:pt x="522" y="74"/>
                      <a:pt x="522" y="110"/>
                    </a:cubicBezTo>
                    <a:cubicBezTo>
                      <a:pt x="522" y="184"/>
                      <a:pt x="450" y="266"/>
                      <a:pt x="347" y="266"/>
                    </a:cubicBezTo>
                    <a:cubicBezTo>
                      <a:pt x="306" y="266"/>
                      <a:pt x="266" y="266"/>
                      <a:pt x="225" y="266"/>
                    </a:cubicBezTo>
                    <a:close/>
                    <a:moveTo>
                      <a:pt x="187" y="545"/>
                    </a:moveTo>
                    <a:cubicBezTo>
                      <a:pt x="175" y="545"/>
                      <a:pt x="172" y="545"/>
                      <a:pt x="167" y="545"/>
                    </a:cubicBezTo>
                    <a:cubicBezTo>
                      <a:pt x="160" y="543"/>
                      <a:pt x="158" y="543"/>
                      <a:pt x="158" y="536"/>
                    </a:cubicBezTo>
                    <a:cubicBezTo>
                      <a:pt x="158" y="533"/>
                      <a:pt x="158" y="533"/>
                      <a:pt x="163" y="517"/>
                    </a:cubicBezTo>
                    <a:cubicBezTo>
                      <a:pt x="182" y="439"/>
                      <a:pt x="201" y="360"/>
                      <a:pt x="220" y="282"/>
                    </a:cubicBezTo>
                    <a:cubicBezTo>
                      <a:pt x="273" y="282"/>
                      <a:pt x="325" y="282"/>
                      <a:pt x="378" y="282"/>
                    </a:cubicBezTo>
                    <a:cubicBezTo>
                      <a:pt x="457" y="282"/>
                      <a:pt x="474" y="344"/>
                      <a:pt x="474" y="380"/>
                    </a:cubicBezTo>
                    <a:cubicBezTo>
                      <a:pt x="474" y="464"/>
                      <a:pt x="400" y="545"/>
                      <a:pt x="301" y="545"/>
                    </a:cubicBezTo>
                    <a:cubicBezTo>
                      <a:pt x="263" y="545"/>
                      <a:pt x="225" y="545"/>
                      <a:pt x="187" y="545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</p:grpSp>
      </p:grpSp>
      <p:grpSp>
        <p:nvGrpSpPr>
          <p:cNvPr id="97" name="Group 96" descr="24§display§\vec B§svg§600§FALSE§" title="TexMaths"/>
          <p:cNvGrpSpPr/>
          <p:nvPr/>
        </p:nvGrpSpPr>
        <p:grpSpPr>
          <a:xfrm>
            <a:off x="2875622" y="1056950"/>
            <a:ext cx="223560" cy="291600"/>
            <a:chOff x="2580840" y="1907640"/>
            <a:chExt cx="223560" cy="291600"/>
          </a:xfrm>
        </p:grpSpPr>
        <p:grpSp>
          <p:nvGrpSpPr>
            <p:cNvPr id="98" name="Group 97"/>
            <p:cNvGrpSpPr/>
            <p:nvPr/>
          </p:nvGrpSpPr>
          <p:grpSpPr>
            <a:xfrm>
              <a:off x="2580840" y="1907640"/>
              <a:ext cx="223560" cy="291600"/>
              <a:chOff x="2580840" y="1907640"/>
              <a:chExt cx="223560" cy="291600"/>
            </a:xfrm>
          </p:grpSpPr>
          <p:sp>
            <p:nvSpPr>
              <p:cNvPr id="99" name="Freeform 98"/>
              <p:cNvSpPr/>
              <p:nvPr/>
            </p:nvSpPr>
            <p:spPr>
              <a:xfrm>
                <a:off x="2583360" y="1923119"/>
                <a:ext cx="205560" cy="2606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72" h="725">
                    <a:moveTo>
                      <a:pt x="0" y="0"/>
                    </a:moveTo>
                    <a:cubicBezTo>
                      <a:pt x="191" y="0"/>
                      <a:pt x="381" y="0"/>
                      <a:pt x="572" y="0"/>
                    </a:cubicBezTo>
                    <a:cubicBezTo>
                      <a:pt x="572" y="242"/>
                      <a:pt x="572" y="483"/>
                      <a:pt x="572" y="725"/>
                    </a:cubicBezTo>
                    <a:cubicBezTo>
                      <a:pt x="381" y="725"/>
                      <a:pt x="191" y="725"/>
                      <a:pt x="0" y="725"/>
                    </a:cubicBezTo>
                    <a:cubicBezTo>
                      <a:pt x="0" y="483"/>
                      <a:pt x="0" y="24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2671200" y="1907640"/>
                <a:ext cx="133200" cy="590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71" h="165">
                    <a:moveTo>
                      <a:pt x="297" y="100"/>
                    </a:moveTo>
                    <a:cubicBezTo>
                      <a:pt x="285" y="110"/>
                      <a:pt x="258" y="134"/>
                      <a:pt x="258" y="148"/>
                    </a:cubicBezTo>
                    <a:cubicBezTo>
                      <a:pt x="258" y="158"/>
                      <a:pt x="266" y="165"/>
                      <a:pt x="275" y="165"/>
                    </a:cubicBezTo>
                    <a:cubicBezTo>
                      <a:pt x="282" y="165"/>
                      <a:pt x="287" y="160"/>
                      <a:pt x="290" y="156"/>
                    </a:cubicBezTo>
                    <a:cubicBezTo>
                      <a:pt x="301" y="144"/>
                      <a:pt x="321" y="120"/>
                      <a:pt x="357" y="100"/>
                    </a:cubicBezTo>
                    <a:cubicBezTo>
                      <a:pt x="364" y="98"/>
                      <a:pt x="371" y="93"/>
                      <a:pt x="371" y="84"/>
                    </a:cubicBezTo>
                    <a:cubicBezTo>
                      <a:pt x="371" y="74"/>
                      <a:pt x="366" y="69"/>
                      <a:pt x="359" y="67"/>
                    </a:cubicBezTo>
                    <a:cubicBezTo>
                      <a:pt x="340" y="53"/>
                      <a:pt x="333" y="38"/>
                      <a:pt x="325" y="19"/>
                    </a:cubicBezTo>
                    <a:cubicBezTo>
                      <a:pt x="323" y="12"/>
                      <a:pt x="321" y="0"/>
                      <a:pt x="309" y="0"/>
                    </a:cubicBezTo>
                    <a:cubicBezTo>
                      <a:pt x="297" y="0"/>
                      <a:pt x="292" y="12"/>
                      <a:pt x="292" y="17"/>
                    </a:cubicBezTo>
                    <a:cubicBezTo>
                      <a:pt x="292" y="22"/>
                      <a:pt x="299" y="48"/>
                      <a:pt x="311" y="67"/>
                    </a:cubicBezTo>
                    <a:cubicBezTo>
                      <a:pt x="217" y="67"/>
                      <a:pt x="123" y="67"/>
                      <a:pt x="29" y="67"/>
                    </a:cubicBezTo>
                    <a:cubicBezTo>
                      <a:pt x="14" y="67"/>
                      <a:pt x="0" y="67"/>
                      <a:pt x="0" y="84"/>
                    </a:cubicBezTo>
                    <a:cubicBezTo>
                      <a:pt x="0" y="100"/>
                      <a:pt x="14" y="100"/>
                      <a:pt x="29" y="100"/>
                    </a:cubicBezTo>
                    <a:cubicBezTo>
                      <a:pt x="118" y="100"/>
                      <a:pt x="207" y="100"/>
                      <a:pt x="297" y="10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>
                <a:off x="2580840" y="1993680"/>
                <a:ext cx="214920" cy="2055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98" h="572">
                    <a:moveTo>
                      <a:pt x="98" y="507"/>
                    </a:moveTo>
                    <a:cubicBezTo>
                      <a:pt x="89" y="538"/>
                      <a:pt x="89" y="545"/>
                      <a:pt x="22" y="545"/>
                    </a:cubicBezTo>
                    <a:cubicBezTo>
                      <a:pt x="7" y="545"/>
                      <a:pt x="0" y="545"/>
                      <a:pt x="0" y="562"/>
                    </a:cubicBezTo>
                    <a:cubicBezTo>
                      <a:pt x="0" y="572"/>
                      <a:pt x="7" y="572"/>
                      <a:pt x="22" y="572"/>
                    </a:cubicBezTo>
                    <a:cubicBezTo>
                      <a:pt x="121" y="572"/>
                      <a:pt x="221" y="572"/>
                      <a:pt x="321" y="572"/>
                    </a:cubicBezTo>
                    <a:cubicBezTo>
                      <a:pt x="452" y="572"/>
                      <a:pt x="553" y="474"/>
                      <a:pt x="553" y="390"/>
                    </a:cubicBezTo>
                    <a:cubicBezTo>
                      <a:pt x="553" y="330"/>
                      <a:pt x="502" y="282"/>
                      <a:pt x="421" y="273"/>
                    </a:cubicBezTo>
                    <a:cubicBezTo>
                      <a:pt x="510" y="256"/>
                      <a:pt x="598" y="194"/>
                      <a:pt x="598" y="115"/>
                    </a:cubicBezTo>
                    <a:cubicBezTo>
                      <a:pt x="598" y="53"/>
                      <a:pt x="541" y="0"/>
                      <a:pt x="440" y="0"/>
                    </a:cubicBezTo>
                    <a:cubicBezTo>
                      <a:pt x="347" y="0"/>
                      <a:pt x="254" y="0"/>
                      <a:pt x="160" y="0"/>
                    </a:cubicBezTo>
                    <a:cubicBezTo>
                      <a:pt x="144" y="0"/>
                      <a:pt x="136" y="0"/>
                      <a:pt x="136" y="17"/>
                    </a:cubicBezTo>
                    <a:cubicBezTo>
                      <a:pt x="136" y="24"/>
                      <a:pt x="144" y="24"/>
                      <a:pt x="160" y="24"/>
                    </a:cubicBezTo>
                    <a:cubicBezTo>
                      <a:pt x="171" y="25"/>
                      <a:pt x="177" y="24"/>
                      <a:pt x="191" y="26"/>
                    </a:cubicBezTo>
                    <a:cubicBezTo>
                      <a:pt x="206" y="29"/>
                      <a:pt x="213" y="29"/>
                      <a:pt x="213" y="41"/>
                    </a:cubicBezTo>
                    <a:cubicBezTo>
                      <a:pt x="213" y="43"/>
                      <a:pt x="213" y="45"/>
                      <a:pt x="211" y="55"/>
                    </a:cubicBezTo>
                    <a:cubicBezTo>
                      <a:pt x="173" y="206"/>
                      <a:pt x="136" y="356"/>
                      <a:pt x="98" y="507"/>
                    </a:cubicBezTo>
                    <a:close/>
                    <a:moveTo>
                      <a:pt x="225" y="266"/>
                    </a:moveTo>
                    <a:cubicBezTo>
                      <a:pt x="242" y="196"/>
                      <a:pt x="260" y="127"/>
                      <a:pt x="278" y="57"/>
                    </a:cubicBezTo>
                    <a:cubicBezTo>
                      <a:pt x="285" y="26"/>
                      <a:pt x="285" y="24"/>
                      <a:pt x="321" y="24"/>
                    </a:cubicBezTo>
                    <a:cubicBezTo>
                      <a:pt x="357" y="24"/>
                      <a:pt x="394" y="24"/>
                      <a:pt x="431" y="24"/>
                    </a:cubicBezTo>
                    <a:cubicBezTo>
                      <a:pt x="502" y="24"/>
                      <a:pt x="522" y="74"/>
                      <a:pt x="522" y="110"/>
                    </a:cubicBezTo>
                    <a:cubicBezTo>
                      <a:pt x="522" y="184"/>
                      <a:pt x="450" y="266"/>
                      <a:pt x="347" y="266"/>
                    </a:cubicBezTo>
                    <a:cubicBezTo>
                      <a:pt x="306" y="266"/>
                      <a:pt x="266" y="266"/>
                      <a:pt x="225" y="266"/>
                    </a:cubicBezTo>
                    <a:close/>
                    <a:moveTo>
                      <a:pt x="187" y="545"/>
                    </a:moveTo>
                    <a:cubicBezTo>
                      <a:pt x="175" y="545"/>
                      <a:pt x="172" y="545"/>
                      <a:pt x="167" y="545"/>
                    </a:cubicBezTo>
                    <a:cubicBezTo>
                      <a:pt x="160" y="543"/>
                      <a:pt x="158" y="543"/>
                      <a:pt x="158" y="536"/>
                    </a:cubicBezTo>
                    <a:cubicBezTo>
                      <a:pt x="158" y="533"/>
                      <a:pt x="158" y="533"/>
                      <a:pt x="163" y="517"/>
                    </a:cubicBezTo>
                    <a:cubicBezTo>
                      <a:pt x="182" y="439"/>
                      <a:pt x="201" y="360"/>
                      <a:pt x="220" y="282"/>
                    </a:cubicBezTo>
                    <a:cubicBezTo>
                      <a:pt x="273" y="282"/>
                      <a:pt x="325" y="282"/>
                      <a:pt x="378" y="282"/>
                    </a:cubicBezTo>
                    <a:cubicBezTo>
                      <a:pt x="457" y="282"/>
                      <a:pt x="474" y="344"/>
                      <a:pt x="474" y="380"/>
                    </a:cubicBezTo>
                    <a:cubicBezTo>
                      <a:pt x="474" y="464"/>
                      <a:pt x="400" y="545"/>
                      <a:pt x="301" y="545"/>
                    </a:cubicBezTo>
                    <a:cubicBezTo>
                      <a:pt x="263" y="545"/>
                      <a:pt x="225" y="545"/>
                      <a:pt x="187" y="545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</p:grpSp>
      </p:grpSp>
      <p:sp>
        <p:nvSpPr>
          <p:cNvPr id="102" name="TextBox 101"/>
          <p:cNvSpPr txBox="1"/>
          <p:nvPr/>
        </p:nvSpPr>
        <p:spPr>
          <a:xfrm>
            <a:off x="478741" y="2272670"/>
            <a:ext cx="1413117" cy="2973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GB" sz="1400" b="1" i="0" u="none" strike="noStrike" kern="1200" cap="none" dirty="0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rPr>
              <a:t>Ion of interest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099100" y="2273030"/>
            <a:ext cx="1462681" cy="2973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GB" sz="1400" b="1" i="0" u="none" strike="noStrike" kern="1200" cap="none" dirty="0">
                <a:ln>
                  <a:noFill/>
                </a:ln>
                <a:latin typeface="CMU Sans Serif" pitchFamily="34"/>
                <a:ea typeface="Microsoft YaHei" pitchFamily="2"/>
                <a:cs typeface="Lucida Sans" pitchFamily="2"/>
              </a:rPr>
              <a:t>Reference 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3662" y="3444093"/>
            <a:ext cx="8846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2400"/>
            </a:pPr>
            <a:r>
              <a:rPr lang="en-GB" sz="2000" dirty="0">
                <a:latin typeface="Noto Sans" pitchFamily="18"/>
                <a:ea typeface="Segoe UI" pitchFamily="2"/>
                <a:cs typeface="Tahoma" pitchFamily="2"/>
              </a:rPr>
              <a:t>Important:                     </a:t>
            </a:r>
            <a:r>
              <a:rPr lang="en-GB" sz="2000" dirty="0" smtClean="0">
                <a:latin typeface="Noto Sans" pitchFamily="18"/>
                <a:ea typeface="Segoe UI" pitchFamily="2"/>
                <a:cs typeface="Tahoma" pitchFamily="2"/>
              </a:rPr>
              <a:t>       (</a:t>
            </a:r>
            <a:r>
              <a:rPr lang="en-GB" sz="2000" dirty="0">
                <a:latin typeface="Noto Sans" pitchFamily="18"/>
                <a:ea typeface="Segoe UI" pitchFamily="2"/>
                <a:cs typeface="Tahoma" pitchFamily="2"/>
              </a:rPr>
              <a:t>systematics) → choice of reference</a:t>
            </a:r>
            <a:r>
              <a:rPr lang="en-GB" dirty="0">
                <a:latin typeface="Noto Sans" pitchFamily="18"/>
                <a:ea typeface="Segoe UI" pitchFamily="2"/>
                <a:cs typeface="Tahoma" pitchFamily="2"/>
              </a:rPr>
              <a:t>!</a:t>
            </a:r>
          </a:p>
        </p:txBody>
      </p:sp>
      <p:grpSp>
        <p:nvGrpSpPr>
          <p:cNvPr id="104" name="Group 103" descr="24§display§\nu_c^{ioi} \simeq \nu_c^{ref}§svg§600§FALSE§" title="TexMaths"/>
          <p:cNvGrpSpPr/>
          <p:nvPr/>
        </p:nvGrpSpPr>
        <p:grpSpPr>
          <a:xfrm>
            <a:off x="1720526" y="3488421"/>
            <a:ext cx="1396800" cy="351360"/>
            <a:chOff x="2353680" y="3733560"/>
            <a:chExt cx="1396800" cy="351360"/>
          </a:xfrm>
        </p:grpSpPr>
        <p:grpSp>
          <p:nvGrpSpPr>
            <p:cNvPr id="105" name="Group 104"/>
            <p:cNvGrpSpPr/>
            <p:nvPr/>
          </p:nvGrpSpPr>
          <p:grpSpPr>
            <a:xfrm>
              <a:off x="2353680" y="3733560"/>
              <a:ext cx="1396800" cy="351360"/>
              <a:chOff x="2353680" y="3733560"/>
              <a:chExt cx="1396800" cy="351360"/>
            </a:xfrm>
          </p:grpSpPr>
          <p:sp>
            <p:nvSpPr>
              <p:cNvPr id="106" name="Freeform 105"/>
              <p:cNvSpPr/>
              <p:nvPr/>
            </p:nvSpPr>
            <p:spPr>
              <a:xfrm>
                <a:off x="2353680" y="3749040"/>
                <a:ext cx="1381320" cy="3204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838" h="891">
                    <a:moveTo>
                      <a:pt x="0" y="0"/>
                    </a:moveTo>
                    <a:cubicBezTo>
                      <a:pt x="1279" y="0"/>
                      <a:pt x="2559" y="0"/>
                      <a:pt x="3838" y="0"/>
                    </a:cubicBezTo>
                    <a:cubicBezTo>
                      <a:pt x="3838" y="297"/>
                      <a:pt x="3838" y="594"/>
                      <a:pt x="3838" y="891"/>
                    </a:cubicBezTo>
                    <a:cubicBezTo>
                      <a:pt x="2559" y="891"/>
                      <a:pt x="1279" y="891"/>
                      <a:pt x="0" y="891"/>
                    </a:cubicBezTo>
                    <a:cubicBezTo>
                      <a:pt x="0" y="594"/>
                      <a:pt x="0" y="29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2354400" y="3874320"/>
                <a:ext cx="142200" cy="1335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96" h="372">
                    <a:moveTo>
                      <a:pt x="144" y="10"/>
                    </a:moveTo>
                    <a:cubicBezTo>
                      <a:pt x="144" y="7"/>
                      <a:pt x="144" y="0"/>
                      <a:pt x="132" y="0"/>
                    </a:cubicBezTo>
                    <a:cubicBezTo>
                      <a:pt x="113" y="0"/>
                      <a:pt x="50" y="7"/>
                      <a:pt x="29" y="7"/>
                    </a:cubicBezTo>
                    <a:cubicBezTo>
                      <a:pt x="22" y="10"/>
                      <a:pt x="14" y="10"/>
                      <a:pt x="14" y="24"/>
                    </a:cubicBezTo>
                    <a:cubicBezTo>
                      <a:pt x="14" y="34"/>
                      <a:pt x="22" y="34"/>
                      <a:pt x="34" y="34"/>
                    </a:cubicBezTo>
                    <a:cubicBezTo>
                      <a:pt x="74" y="34"/>
                      <a:pt x="77" y="41"/>
                      <a:pt x="77" y="48"/>
                    </a:cubicBezTo>
                    <a:cubicBezTo>
                      <a:pt x="77" y="55"/>
                      <a:pt x="65" y="94"/>
                      <a:pt x="60" y="118"/>
                    </a:cubicBezTo>
                    <a:cubicBezTo>
                      <a:pt x="42" y="186"/>
                      <a:pt x="25" y="255"/>
                      <a:pt x="7" y="324"/>
                    </a:cubicBezTo>
                    <a:cubicBezTo>
                      <a:pt x="5" y="336"/>
                      <a:pt x="0" y="360"/>
                      <a:pt x="0" y="362"/>
                    </a:cubicBezTo>
                    <a:cubicBezTo>
                      <a:pt x="0" y="370"/>
                      <a:pt x="7" y="372"/>
                      <a:pt x="12" y="372"/>
                    </a:cubicBezTo>
                    <a:cubicBezTo>
                      <a:pt x="16" y="372"/>
                      <a:pt x="20" y="372"/>
                      <a:pt x="24" y="372"/>
                    </a:cubicBezTo>
                    <a:cubicBezTo>
                      <a:pt x="84" y="362"/>
                      <a:pt x="175" y="329"/>
                      <a:pt x="262" y="247"/>
                    </a:cubicBezTo>
                    <a:cubicBezTo>
                      <a:pt x="374" y="144"/>
                      <a:pt x="396" y="29"/>
                      <a:pt x="396" y="22"/>
                    </a:cubicBezTo>
                    <a:cubicBezTo>
                      <a:pt x="396" y="7"/>
                      <a:pt x="386" y="0"/>
                      <a:pt x="372" y="0"/>
                    </a:cubicBezTo>
                    <a:cubicBezTo>
                      <a:pt x="365" y="0"/>
                      <a:pt x="346" y="2"/>
                      <a:pt x="338" y="26"/>
                    </a:cubicBezTo>
                    <a:cubicBezTo>
                      <a:pt x="286" y="218"/>
                      <a:pt x="156" y="312"/>
                      <a:pt x="60" y="343"/>
                    </a:cubicBezTo>
                    <a:cubicBezTo>
                      <a:pt x="88" y="232"/>
                      <a:pt x="116" y="121"/>
                      <a:pt x="144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08" name="Freeform 107"/>
              <p:cNvSpPr/>
              <p:nvPr/>
            </p:nvSpPr>
            <p:spPr>
              <a:xfrm>
                <a:off x="2517120" y="3742200"/>
                <a:ext cx="64440" cy="1422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0" h="396">
                    <a:moveTo>
                      <a:pt x="166" y="22"/>
                    </a:moveTo>
                    <a:cubicBezTo>
                      <a:pt x="166" y="12"/>
                      <a:pt x="158" y="0"/>
                      <a:pt x="142" y="0"/>
                    </a:cubicBezTo>
                    <a:cubicBezTo>
                      <a:pt x="125" y="0"/>
                      <a:pt x="108" y="14"/>
                      <a:pt x="108" y="34"/>
                    </a:cubicBezTo>
                    <a:cubicBezTo>
                      <a:pt x="108" y="43"/>
                      <a:pt x="115" y="55"/>
                      <a:pt x="132" y="55"/>
                    </a:cubicBezTo>
                    <a:cubicBezTo>
                      <a:pt x="149" y="55"/>
                      <a:pt x="166" y="38"/>
                      <a:pt x="166" y="22"/>
                    </a:cubicBezTo>
                    <a:close/>
                    <a:moveTo>
                      <a:pt x="43" y="322"/>
                    </a:moveTo>
                    <a:cubicBezTo>
                      <a:pt x="41" y="329"/>
                      <a:pt x="38" y="336"/>
                      <a:pt x="38" y="346"/>
                    </a:cubicBezTo>
                    <a:cubicBezTo>
                      <a:pt x="38" y="374"/>
                      <a:pt x="62" y="396"/>
                      <a:pt x="96" y="396"/>
                    </a:cubicBezTo>
                    <a:cubicBezTo>
                      <a:pt x="154" y="396"/>
                      <a:pt x="180" y="314"/>
                      <a:pt x="180" y="307"/>
                    </a:cubicBezTo>
                    <a:cubicBezTo>
                      <a:pt x="180" y="300"/>
                      <a:pt x="173" y="300"/>
                      <a:pt x="170" y="300"/>
                    </a:cubicBezTo>
                    <a:cubicBezTo>
                      <a:pt x="163" y="300"/>
                      <a:pt x="161" y="302"/>
                      <a:pt x="158" y="310"/>
                    </a:cubicBezTo>
                    <a:cubicBezTo>
                      <a:pt x="146" y="355"/>
                      <a:pt x="120" y="379"/>
                      <a:pt x="96" y="379"/>
                    </a:cubicBezTo>
                    <a:cubicBezTo>
                      <a:pt x="84" y="379"/>
                      <a:pt x="82" y="372"/>
                      <a:pt x="82" y="360"/>
                    </a:cubicBezTo>
                    <a:cubicBezTo>
                      <a:pt x="82" y="346"/>
                      <a:pt x="86" y="336"/>
                      <a:pt x="91" y="322"/>
                    </a:cubicBezTo>
                    <a:cubicBezTo>
                      <a:pt x="98" y="307"/>
                      <a:pt x="103" y="290"/>
                      <a:pt x="110" y="276"/>
                    </a:cubicBezTo>
                    <a:cubicBezTo>
                      <a:pt x="115" y="262"/>
                      <a:pt x="137" y="206"/>
                      <a:pt x="139" y="199"/>
                    </a:cubicBezTo>
                    <a:cubicBezTo>
                      <a:pt x="142" y="194"/>
                      <a:pt x="142" y="187"/>
                      <a:pt x="142" y="180"/>
                    </a:cubicBezTo>
                    <a:cubicBezTo>
                      <a:pt x="142" y="154"/>
                      <a:pt x="120" y="132"/>
                      <a:pt x="86" y="132"/>
                    </a:cubicBezTo>
                    <a:cubicBezTo>
                      <a:pt x="29" y="132"/>
                      <a:pt x="0" y="211"/>
                      <a:pt x="0" y="221"/>
                    </a:cubicBezTo>
                    <a:cubicBezTo>
                      <a:pt x="0" y="228"/>
                      <a:pt x="10" y="228"/>
                      <a:pt x="12" y="228"/>
                    </a:cubicBezTo>
                    <a:cubicBezTo>
                      <a:pt x="19" y="228"/>
                      <a:pt x="19" y="226"/>
                      <a:pt x="22" y="218"/>
                    </a:cubicBezTo>
                    <a:cubicBezTo>
                      <a:pt x="36" y="168"/>
                      <a:pt x="62" y="146"/>
                      <a:pt x="84" y="146"/>
                    </a:cubicBezTo>
                    <a:cubicBezTo>
                      <a:pt x="94" y="146"/>
                      <a:pt x="101" y="151"/>
                      <a:pt x="101" y="168"/>
                    </a:cubicBezTo>
                    <a:cubicBezTo>
                      <a:pt x="101" y="182"/>
                      <a:pt x="96" y="190"/>
                      <a:pt x="82" y="228"/>
                    </a:cubicBezTo>
                    <a:cubicBezTo>
                      <a:pt x="69" y="259"/>
                      <a:pt x="56" y="290"/>
                      <a:pt x="43" y="322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2606760" y="3789719"/>
                <a:ext cx="99000" cy="94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76" h="264">
                    <a:moveTo>
                      <a:pt x="276" y="103"/>
                    </a:moveTo>
                    <a:cubicBezTo>
                      <a:pt x="276" y="36"/>
                      <a:pt x="226" y="0"/>
                      <a:pt x="168" y="0"/>
                    </a:cubicBezTo>
                    <a:cubicBezTo>
                      <a:pt x="82" y="0"/>
                      <a:pt x="0" y="82"/>
                      <a:pt x="0" y="161"/>
                    </a:cubicBezTo>
                    <a:cubicBezTo>
                      <a:pt x="0" y="221"/>
                      <a:pt x="41" y="264"/>
                      <a:pt x="106" y="264"/>
                    </a:cubicBezTo>
                    <a:cubicBezTo>
                      <a:pt x="190" y="264"/>
                      <a:pt x="276" y="187"/>
                      <a:pt x="276" y="103"/>
                    </a:cubicBezTo>
                    <a:close/>
                    <a:moveTo>
                      <a:pt x="108" y="247"/>
                    </a:moveTo>
                    <a:cubicBezTo>
                      <a:pt x="77" y="247"/>
                      <a:pt x="48" y="230"/>
                      <a:pt x="48" y="182"/>
                    </a:cubicBezTo>
                    <a:cubicBezTo>
                      <a:pt x="48" y="158"/>
                      <a:pt x="60" y="101"/>
                      <a:pt x="82" y="67"/>
                    </a:cubicBezTo>
                    <a:cubicBezTo>
                      <a:pt x="108" y="31"/>
                      <a:pt x="142" y="14"/>
                      <a:pt x="168" y="14"/>
                    </a:cubicBezTo>
                    <a:cubicBezTo>
                      <a:pt x="199" y="14"/>
                      <a:pt x="228" y="38"/>
                      <a:pt x="228" y="82"/>
                    </a:cubicBezTo>
                    <a:cubicBezTo>
                      <a:pt x="228" y="96"/>
                      <a:pt x="221" y="154"/>
                      <a:pt x="194" y="194"/>
                    </a:cubicBezTo>
                    <a:cubicBezTo>
                      <a:pt x="173" y="230"/>
                      <a:pt x="137" y="247"/>
                      <a:pt x="108" y="247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2723400" y="3742200"/>
                <a:ext cx="63720" cy="1422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78" h="396">
                    <a:moveTo>
                      <a:pt x="163" y="22"/>
                    </a:moveTo>
                    <a:cubicBezTo>
                      <a:pt x="163" y="12"/>
                      <a:pt x="156" y="0"/>
                      <a:pt x="139" y="0"/>
                    </a:cubicBezTo>
                    <a:cubicBezTo>
                      <a:pt x="122" y="0"/>
                      <a:pt x="106" y="14"/>
                      <a:pt x="106" y="34"/>
                    </a:cubicBezTo>
                    <a:cubicBezTo>
                      <a:pt x="106" y="43"/>
                      <a:pt x="113" y="55"/>
                      <a:pt x="130" y="55"/>
                    </a:cubicBezTo>
                    <a:cubicBezTo>
                      <a:pt x="146" y="55"/>
                      <a:pt x="163" y="38"/>
                      <a:pt x="163" y="22"/>
                    </a:cubicBezTo>
                    <a:close/>
                    <a:moveTo>
                      <a:pt x="41" y="322"/>
                    </a:moveTo>
                    <a:cubicBezTo>
                      <a:pt x="38" y="329"/>
                      <a:pt x="36" y="336"/>
                      <a:pt x="36" y="346"/>
                    </a:cubicBezTo>
                    <a:cubicBezTo>
                      <a:pt x="36" y="374"/>
                      <a:pt x="60" y="396"/>
                      <a:pt x="94" y="396"/>
                    </a:cubicBezTo>
                    <a:cubicBezTo>
                      <a:pt x="151" y="396"/>
                      <a:pt x="178" y="314"/>
                      <a:pt x="178" y="307"/>
                    </a:cubicBezTo>
                    <a:cubicBezTo>
                      <a:pt x="178" y="300"/>
                      <a:pt x="170" y="300"/>
                      <a:pt x="168" y="300"/>
                    </a:cubicBezTo>
                    <a:cubicBezTo>
                      <a:pt x="161" y="300"/>
                      <a:pt x="158" y="302"/>
                      <a:pt x="156" y="310"/>
                    </a:cubicBezTo>
                    <a:cubicBezTo>
                      <a:pt x="144" y="355"/>
                      <a:pt x="118" y="379"/>
                      <a:pt x="94" y="379"/>
                    </a:cubicBezTo>
                    <a:cubicBezTo>
                      <a:pt x="82" y="379"/>
                      <a:pt x="79" y="372"/>
                      <a:pt x="79" y="360"/>
                    </a:cubicBezTo>
                    <a:cubicBezTo>
                      <a:pt x="79" y="346"/>
                      <a:pt x="84" y="336"/>
                      <a:pt x="89" y="322"/>
                    </a:cubicBezTo>
                    <a:cubicBezTo>
                      <a:pt x="96" y="307"/>
                      <a:pt x="101" y="290"/>
                      <a:pt x="108" y="276"/>
                    </a:cubicBezTo>
                    <a:cubicBezTo>
                      <a:pt x="113" y="262"/>
                      <a:pt x="134" y="206"/>
                      <a:pt x="137" y="199"/>
                    </a:cubicBezTo>
                    <a:cubicBezTo>
                      <a:pt x="139" y="194"/>
                      <a:pt x="142" y="187"/>
                      <a:pt x="142" y="180"/>
                    </a:cubicBezTo>
                    <a:cubicBezTo>
                      <a:pt x="142" y="154"/>
                      <a:pt x="118" y="132"/>
                      <a:pt x="84" y="132"/>
                    </a:cubicBezTo>
                    <a:cubicBezTo>
                      <a:pt x="26" y="132"/>
                      <a:pt x="0" y="211"/>
                      <a:pt x="0" y="221"/>
                    </a:cubicBezTo>
                    <a:cubicBezTo>
                      <a:pt x="0" y="228"/>
                      <a:pt x="7" y="228"/>
                      <a:pt x="10" y="228"/>
                    </a:cubicBezTo>
                    <a:cubicBezTo>
                      <a:pt x="17" y="228"/>
                      <a:pt x="17" y="226"/>
                      <a:pt x="19" y="218"/>
                    </a:cubicBezTo>
                    <a:cubicBezTo>
                      <a:pt x="36" y="168"/>
                      <a:pt x="60" y="146"/>
                      <a:pt x="82" y="146"/>
                    </a:cubicBezTo>
                    <a:cubicBezTo>
                      <a:pt x="91" y="146"/>
                      <a:pt x="98" y="151"/>
                      <a:pt x="98" y="168"/>
                    </a:cubicBezTo>
                    <a:cubicBezTo>
                      <a:pt x="98" y="182"/>
                      <a:pt x="94" y="190"/>
                      <a:pt x="79" y="228"/>
                    </a:cubicBezTo>
                    <a:cubicBezTo>
                      <a:pt x="66" y="259"/>
                      <a:pt x="54" y="290"/>
                      <a:pt x="41" y="322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11" name="Freeform 110"/>
              <p:cNvSpPr/>
              <p:nvPr/>
            </p:nvSpPr>
            <p:spPr>
              <a:xfrm>
                <a:off x="2501280" y="3989520"/>
                <a:ext cx="91080" cy="954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4" h="266">
                    <a:moveTo>
                      <a:pt x="221" y="34"/>
                    </a:moveTo>
                    <a:cubicBezTo>
                      <a:pt x="199" y="38"/>
                      <a:pt x="192" y="55"/>
                      <a:pt x="192" y="67"/>
                    </a:cubicBezTo>
                    <a:cubicBezTo>
                      <a:pt x="192" y="84"/>
                      <a:pt x="204" y="89"/>
                      <a:pt x="214" y="89"/>
                    </a:cubicBezTo>
                    <a:cubicBezTo>
                      <a:pt x="228" y="89"/>
                      <a:pt x="247" y="79"/>
                      <a:pt x="247" y="53"/>
                    </a:cubicBezTo>
                    <a:cubicBezTo>
                      <a:pt x="247" y="12"/>
                      <a:pt x="202" y="0"/>
                      <a:pt x="170" y="0"/>
                    </a:cubicBezTo>
                    <a:cubicBezTo>
                      <a:pt x="82" y="0"/>
                      <a:pt x="0" y="82"/>
                      <a:pt x="0" y="163"/>
                    </a:cubicBezTo>
                    <a:cubicBezTo>
                      <a:pt x="0" y="214"/>
                      <a:pt x="36" y="266"/>
                      <a:pt x="108" y="266"/>
                    </a:cubicBezTo>
                    <a:cubicBezTo>
                      <a:pt x="209" y="266"/>
                      <a:pt x="254" y="209"/>
                      <a:pt x="254" y="199"/>
                    </a:cubicBezTo>
                    <a:cubicBezTo>
                      <a:pt x="254" y="197"/>
                      <a:pt x="250" y="190"/>
                      <a:pt x="245" y="190"/>
                    </a:cubicBezTo>
                    <a:cubicBezTo>
                      <a:pt x="242" y="190"/>
                      <a:pt x="240" y="192"/>
                      <a:pt x="235" y="197"/>
                    </a:cubicBezTo>
                    <a:cubicBezTo>
                      <a:pt x="190" y="250"/>
                      <a:pt x="120" y="250"/>
                      <a:pt x="110" y="250"/>
                    </a:cubicBezTo>
                    <a:cubicBezTo>
                      <a:pt x="67" y="250"/>
                      <a:pt x="48" y="221"/>
                      <a:pt x="48" y="185"/>
                    </a:cubicBezTo>
                    <a:cubicBezTo>
                      <a:pt x="48" y="168"/>
                      <a:pt x="58" y="103"/>
                      <a:pt x="86" y="62"/>
                    </a:cubicBezTo>
                    <a:cubicBezTo>
                      <a:pt x="110" y="34"/>
                      <a:pt x="142" y="17"/>
                      <a:pt x="170" y="17"/>
                    </a:cubicBezTo>
                    <a:cubicBezTo>
                      <a:pt x="178" y="17"/>
                      <a:pt x="206" y="19"/>
                      <a:pt x="221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12" name="Freeform 111"/>
              <p:cNvSpPr/>
              <p:nvPr/>
            </p:nvSpPr>
            <p:spPr>
              <a:xfrm>
                <a:off x="2915279" y="3867479"/>
                <a:ext cx="201960" cy="1292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62" h="360">
                    <a:moveTo>
                      <a:pt x="562" y="26"/>
                    </a:moveTo>
                    <a:cubicBezTo>
                      <a:pt x="562" y="7"/>
                      <a:pt x="557" y="0"/>
                      <a:pt x="550" y="0"/>
                    </a:cubicBezTo>
                    <a:cubicBezTo>
                      <a:pt x="547" y="0"/>
                      <a:pt x="540" y="5"/>
                      <a:pt x="538" y="24"/>
                    </a:cubicBezTo>
                    <a:cubicBezTo>
                      <a:pt x="535" y="94"/>
                      <a:pt x="475" y="132"/>
                      <a:pt x="420" y="132"/>
                    </a:cubicBezTo>
                    <a:cubicBezTo>
                      <a:pt x="370" y="132"/>
                      <a:pt x="331" y="103"/>
                      <a:pt x="286" y="70"/>
                    </a:cubicBezTo>
                    <a:cubicBezTo>
                      <a:pt x="242" y="34"/>
                      <a:pt x="197" y="0"/>
                      <a:pt x="139" y="0"/>
                    </a:cubicBezTo>
                    <a:cubicBezTo>
                      <a:pt x="58" y="0"/>
                      <a:pt x="0" y="74"/>
                      <a:pt x="0" y="154"/>
                    </a:cubicBezTo>
                    <a:cubicBezTo>
                      <a:pt x="0" y="178"/>
                      <a:pt x="10" y="180"/>
                      <a:pt x="12" y="180"/>
                    </a:cubicBezTo>
                    <a:cubicBezTo>
                      <a:pt x="22" y="180"/>
                      <a:pt x="24" y="163"/>
                      <a:pt x="24" y="161"/>
                    </a:cubicBezTo>
                    <a:cubicBezTo>
                      <a:pt x="26" y="77"/>
                      <a:pt x="96" y="48"/>
                      <a:pt x="139" y="48"/>
                    </a:cubicBezTo>
                    <a:cubicBezTo>
                      <a:pt x="192" y="48"/>
                      <a:pt x="230" y="77"/>
                      <a:pt x="276" y="110"/>
                    </a:cubicBezTo>
                    <a:cubicBezTo>
                      <a:pt x="319" y="146"/>
                      <a:pt x="365" y="180"/>
                      <a:pt x="420" y="180"/>
                    </a:cubicBezTo>
                    <a:cubicBezTo>
                      <a:pt x="504" y="180"/>
                      <a:pt x="562" y="106"/>
                      <a:pt x="562" y="26"/>
                    </a:cubicBezTo>
                    <a:close/>
                    <a:moveTo>
                      <a:pt x="29" y="326"/>
                    </a:moveTo>
                    <a:cubicBezTo>
                      <a:pt x="17" y="326"/>
                      <a:pt x="0" y="326"/>
                      <a:pt x="0" y="343"/>
                    </a:cubicBezTo>
                    <a:cubicBezTo>
                      <a:pt x="0" y="360"/>
                      <a:pt x="14" y="360"/>
                      <a:pt x="29" y="360"/>
                    </a:cubicBezTo>
                    <a:cubicBezTo>
                      <a:pt x="197" y="360"/>
                      <a:pt x="365" y="360"/>
                      <a:pt x="533" y="360"/>
                    </a:cubicBezTo>
                    <a:cubicBezTo>
                      <a:pt x="547" y="360"/>
                      <a:pt x="562" y="360"/>
                      <a:pt x="562" y="343"/>
                    </a:cubicBezTo>
                    <a:cubicBezTo>
                      <a:pt x="562" y="326"/>
                      <a:pt x="545" y="326"/>
                      <a:pt x="530" y="326"/>
                    </a:cubicBezTo>
                    <a:cubicBezTo>
                      <a:pt x="363" y="326"/>
                      <a:pt x="196" y="326"/>
                      <a:pt x="29" y="326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13" name="Freeform 112"/>
              <p:cNvSpPr/>
              <p:nvPr/>
            </p:nvSpPr>
            <p:spPr>
              <a:xfrm>
                <a:off x="3234960" y="3874320"/>
                <a:ext cx="142200" cy="1335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96" h="372">
                    <a:moveTo>
                      <a:pt x="144" y="10"/>
                    </a:moveTo>
                    <a:cubicBezTo>
                      <a:pt x="144" y="7"/>
                      <a:pt x="144" y="0"/>
                      <a:pt x="132" y="0"/>
                    </a:cubicBezTo>
                    <a:cubicBezTo>
                      <a:pt x="113" y="0"/>
                      <a:pt x="53" y="7"/>
                      <a:pt x="31" y="7"/>
                    </a:cubicBezTo>
                    <a:cubicBezTo>
                      <a:pt x="24" y="10"/>
                      <a:pt x="14" y="10"/>
                      <a:pt x="14" y="24"/>
                    </a:cubicBezTo>
                    <a:cubicBezTo>
                      <a:pt x="14" y="34"/>
                      <a:pt x="22" y="34"/>
                      <a:pt x="34" y="34"/>
                    </a:cubicBezTo>
                    <a:cubicBezTo>
                      <a:pt x="74" y="34"/>
                      <a:pt x="77" y="41"/>
                      <a:pt x="77" y="48"/>
                    </a:cubicBezTo>
                    <a:cubicBezTo>
                      <a:pt x="77" y="55"/>
                      <a:pt x="67" y="94"/>
                      <a:pt x="60" y="118"/>
                    </a:cubicBezTo>
                    <a:cubicBezTo>
                      <a:pt x="43" y="186"/>
                      <a:pt x="26" y="255"/>
                      <a:pt x="10" y="324"/>
                    </a:cubicBezTo>
                    <a:cubicBezTo>
                      <a:pt x="5" y="336"/>
                      <a:pt x="0" y="360"/>
                      <a:pt x="0" y="362"/>
                    </a:cubicBezTo>
                    <a:cubicBezTo>
                      <a:pt x="0" y="370"/>
                      <a:pt x="7" y="372"/>
                      <a:pt x="14" y="372"/>
                    </a:cubicBezTo>
                    <a:cubicBezTo>
                      <a:pt x="18" y="372"/>
                      <a:pt x="21" y="372"/>
                      <a:pt x="24" y="372"/>
                    </a:cubicBezTo>
                    <a:cubicBezTo>
                      <a:pt x="84" y="362"/>
                      <a:pt x="175" y="329"/>
                      <a:pt x="264" y="247"/>
                    </a:cubicBezTo>
                    <a:cubicBezTo>
                      <a:pt x="374" y="144"/>
                      <a:pt x="396" y="29"/>
                      <a:pt x="396" y="22"/>
                    </a:cubicBezTo>
                    <a:cubicBezTo>
                      <a:pt x="396" y="7"/>
                      <a:pt x="386" y="0"/>
                      <a:pt x="372" y="0"/>
                    </a:cubicBezTo>
                    <a:cubicBezTo>
                      <a:pt x="365" y="0"/>
                      <a:pt x="346" y="2"/>
                      <a:pt x="338" y="26"/>
                    </a:cubicBezTo>
                    <a:cubicBezTo>
                      <a:pt x="286" y="218"/>
                      <a:pt x="158" y="312"/>
                      <a:pt x="62" y="343"/>
                    </a:cubicBezTo>
                    <a:cubicBezTo>
                      <a:pt x="90" y="232"/>
                      <a:pt x="117" y="121"/>
                      <a:pt x="144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14" name="Freeform 113"/>
              <p:cNvSpPr/>
              <p:nvPr/>
            </p:nvSpPr>
            <p:spPr>
              <a:xfrm>
                <a:off x="3398400" y="3789719"/>
                <a:ext cx="98280" cy="94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74" h="264">
                    <a:moveTo>
                      <a:pt x="110" y="139"/>
                    </a:moveTo>
                    <a:cubicBezTo>
                      <a:pt x="110" y="137"/>
                      <a:pt x="125" y="84"/>
                      <a:pt x="125" y="79"/>
                    </a:cubicBezTo>
                    <a:cubicBezTo>
                      <a:pt x="127" y="77"/>
                      <a:pt x="144" y="46"/>
                      <a:pt x="163" y="31"/>
                    </a:cubicBezTo>
                    <a:cubicBezTo>
                      <a:pt x="170" y="26"/>
                      <a:pt x="185" y="14"/>
                      <a:pt x="211" y="14"/>
                    </a:cubicBezTo>
                    <a:cubicBezTo>
                      <a:pt x="216" y="14"/>
                      <a:pt x="230" y="17"/>
                      <a:pt x="242" y="24"/>
                    </a:cubicBezTo>
                    <a:cubicBezTo>
                      <a:pt x="223" y="29"/>
                      <a:pt x="216" y="46"/>
                      <a:pt x="216" y="55"/>
                    </a:cubicBezTo>
                    <a:cubicBezTo>
                      <a:pt x="216" y="70"/>
                      <a:pt x="227" y="79"/>
                      <a:pt x="240" y="79"/>
                    </a:cubicBezTo>
                    <a:cubicBezTo>
                      <a:pt x="253" y="79"/>
                      <a:pt x="274" y="67"/>
                      <a:pt x="274" y="43"/>
                    </a:cubicBezTo>
                    <a:cubicBezTo>
                      <a:pt x="274" y="12"/>
                      <a:pt x="242" y="0"/>
                      <a:pt x="211" y="0"/>
                    </a:cubicBezTo>
                    <a:cubicBezTo>
                      <a:pt x="180" y="0"/>
                      <a:pt x="154" y="12"/>
                      <a:pt x="127" y="41"/>
                    </a:cubicBezTo>
                    <a:cubicBezTo>
                      <a:pt x="118" y="5"/>
                      <a:pt x="82" y="0"/>
                      <a:pt x="67" y="0"/>
                    </a:cubicBezTo>
                    <a:cubicBezTo>
                      <a:pt x="46" y="0"/>
                      <a:pt x="31" y="12"/>
                      <a:pt x="22" y="29"/>
                    </a:cubicBezTo>
                    <a:cubicBezTo>
                      <a:pt x="7" y="53"/>
                      <a:pt x="0" y="86"/>
                      <a:pt x="0" y="89"/>
                    </a:cubicBezTo>
                    <a:cubicBezTo>
                      <a:pt x="0" y="96"/>
                      <a:pt x="7" y="96"/>
                      <a:pt x="10" y="96"/>
                    </a:cubicBezTo>
                    <a:cubicBezTo>
                      <a:pt x="17" y="96"/>
                      <a:pt x="19" y="96"/>
                      <a:pt x="22" y="79"/>
                    </a:cubicBezTo>
                    <a:cubicBezTo>
                      <a:pt x="31" y="43"/>
                      <a:pt x="43" y="14"/>
                      <a:pt x="65" y="14"/>
                    </a:cubicBezTo>
                    <a:cubicBezTo>
                      <a:pt x="82" y="14"/>
                      <a:pt x="84" y="29"/>
                      <a:pt x="84" y="46"/>
                    </a:cubicBezTo>
                    <a:cubicBezTo>
                      <a:pt x="84" y="55"/>
                      <a:pt x="78" y="77"/>
                      <a:pt x="74" y="94"/>
                    </a:cubicBezTo>
                    <a:cubicBezTo>
                      <a:pt x="71" y="110"/>
                      <a:pt x="65" y="134"/>
                      <a:pt x="62" y="146"/>
                    </a:cubicBezTo>
                    <a:cubicBezTo>
                      <a:pt x="56" y="171"/>
                      <a:pt x="50" y="196"/>
                      <a:pt x="43" y="221"/>
                    </a:cubicBezTo>
                    <a:cubicBezTo>
                      <a:pt x="41" y="230"/>
                      <a:pt x="38" y="245"/>
                      <a:pt x="38" y="247"/>
                    </a:cubicBezTo>
                    <a:cubicBezTo>
                      <a:pt x="38" y="259"/>
                      <a:pt x="48" y="264"/>
                      <a:pt x="58" y="264"/>
                    </a:cubicBezTo>
                    <a:cubicBezTo>
                      <a:pt x="67" y="264"/>
                      <a:pt x="79" y="259"/>
                      <a:pt x="84" y="247"/>
                    </a:cubicBezTo>
                    <a:cubicBezTo>
                      <a:pt x="84" y="245"/>
                      <a:pt x="91" y="218"/>
                      <a:pt x="94" y="204"/>
                    </a:cubicBezTo>
                    <a:cubicBezTo>
                      <a:pt x="99" y="182"/>
                      <a:pt x="105" y="161"/>
                      <a:pt x="110" y="139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15" name="Freeform 114"/>
              <p:cNvSpPr/>
              <p:nvPr/>
            </p:nvSpPr>
            <p:spPr>
              <a:xfrm>
                <a:off x="3521880" y="3789719"/>
                <a:ext cx="90360" cy="94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2" h="264">
                    <a:moveTo>
                      <a:pt x="91" y="125"/>
                    </a:moveTo>
                    <a:cubicBezTo>
                      <a:pt x="108" y="125"/>
                      <a:pt x="156" y="122"/>
                      <a:pt x="187" y="113"/>
                    </a:cubicBezTo>
                    <a:cubicBezTo>
                      <a:pt x="230" y="96"/>
                      <a:pt x="240" y="70"/>
                      <a:pt x="240" y="50"/>
                    </a:cubicBezTo>
                    <a:cubicBezTo>
                      <a:pt x="240" y="19"/>
                      <a:pt x="206" y="0"/>
                      <a:pt x="166" y="0"/>
                    </a:cubicBezTo>
                    <a:cubicBezTo>
                      <a:pt x="94" y="0"/>
                      <a:pt x="0" y="53"/>
                      <a:pt x="0" y="154"/>
                    </a:cubicBezTo>
                    <a:cubicBezTo>
                      <a:pt x="0" y="214"/>
                      <a:pt x="36" y="264"/>
                      <a:pt x="106" y="264"/>
                    </a:cubicBezTo>
                    <a:cubicBezTo>
                      <a:pt x="204" y="264"/>
                      <a:pt x="252" y="206"/>
                      <a:pt x="252" y="199"/>
                    </a:cubicBezTo>
                    <a:cubicBezTo>
                      <a:pt x="252" y="194"/>
                      <a:pt x="247" y="187"/>
                      <a:pt x="242" y="187"/>
                    </a:cubicBezTo>
                    <a:cubicBezTo>
                      <a:pt x="238" y="187"/>
                      <a:pt x="238" y="190"/>
                      <a:pt x="233" y="194"/>
                    </a:cubicBezTo>
                    <a:cubicBezTo>
                      <a:pt x="187" y="247"/>
                      <a:pt x="118" y="247"/>
                      <a:pt x="106" y="247"/>
                    </a:cubicBezTo>
                    <a:cubicBezTo>
                      <a:pt x="72" y="247"/>
                      <a:pt x="48" y="226"/>
                      <a:pt x="48" y="178"/>
                    </a:cubicBezTo>
                    <a:cubicBezTo>
                      <a:pt x="48" y="168"/>
                      <a:pt x="48" y="156"/>
                      <a:pt x="55" y="125"/>
                    </a:cubicBezTo>
                    <a:cubicBezTo>
                      <a:pt x="67" y="125"/>
                      <a:pt x="79" y="125"/>
                      <a:pt x="91" y="125"/>
                    </a:cubicBezTo>
                    <a:close/>
                    <a:moveTo>
                      <a:pt x="60" y="108"/>
                    </a:moveTo>
                    <a:cubicBezTo>
                      <a:pt x="84" y="22"/>
                      <a:pt x="149" y="14"/>
                      <a:pt x="166" y="14"/>
                    </a:cubicBezTo>
                    <a:cubicBezTo>
                      <a:pt x="192" y="14"/>
                      <a:pt x="214" y="29"/>
                      <a:pt x="214" y="50"/>
                    </a:cubicBezTo>
                    <a:cubicBezTo>
                      <a:pt x="214" y="108"/>
                      <a:pt x="113" y="108"/>
                      <a:pt x="89" y="108"/>
                    </a:cubicBezTo>
                    <a:cubicBezTo>
                      <a:pt x="79" y="108"/>
                      <a:pt x="70" y="108"/>
                      <a:pt x="60" y="108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3637800" y="3733560"/>
                <a:ext cx="112680" cy="1922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4" h="535">
                    <a:moveTo>
                      <a:pt x="199" y="182"/>
                    </a:moveTo>
                    <a:cubicBezTo>
                      <a:pt x="218" y="182"/>
                      <a:pt x="238" y="182"/>
                      <a:pt x="257" y="182"/>
                    </a:cubicBezTo>
                    <a:cubicBezTo>
                      <a:pt x="269" y="182"/>
                      <a:pt x="276" y="182"/>
                      <a:pt x="276" y="168"/>
                    </a:cubicBezTo>
                    <a:cubicBezTo>
                      <a:pt x="276" y="161"/>
                      <a:pt x="269" y="161"/>
                      <a:pt x="257" y="161"/>
                    </a:cubicBezTo>
                    <a:cubicBezTo>
                      <a:pt x="238" y="161"/>
                      <a:pt x="220" y="161"/>
                      <a:pt x="202" y="161"/>
                    </a:cubicBezTo>
                    <a:cubicBezTo>
                      <a:pt x="216" y="86"/>
                      <a:pt x="221" y="60"/>
                      <a:pt x="226" y="41"/>
                    </a:cubicBezTo>
                    <a:cubicBezTo>
                      <a:pt x="228" y="29"/>
                      <a:pt x="242" y="17"/>
                      <a:pt x="254" y="17"/>
                    </a:cubicBezTo>
                    <a:cubicBezTo>
                      <a:pt x="257" y="17"/>
                      <a:pt x="271" y="17"/>
                      <a:pt x="283" y="24"/>
                    </a:cubicBezTo>
                    <a:cubicBezTo>
                      <a:pt x="259" y="31"/>
                      <a:pt x="257" y="53"/>
                      <a:pt x="257" y="55"/>
                    </a:cubicBezTo>
                    <a:cubicBezTo>
                      <a:pt x="257" y="70"/>
                      <a:pt x="266" y="77"/>
                      <a:pt x="281" y="77"/>
                    </a:cubicBezTo>
                    <a:cubicBezTo>
                      <a:pt x="298" y="77"/>
                      <a:pt x="314" y="65"/>
                      <a:pt x="314" y="41"/>
                    </a:cubicBezTo>
                    <a:cubicBezTo>
                      <a:pt x="314" y="14"/>
                      <a:pt x="286" y="0"/>
                      <a:pt x="254" y="0"/>
                    </a:cubicBezTo>
                    <a:cubicBezTo>
                      <a:pt x="230" y="0"/>
                      <a:pt x="202" y="14"/>
                      <a:pt x="185" y="43"/>
                    </a:cubicBezTo>
                    <a:cubicBezTo>
                      <a:pt x="173" y="67"/>
                      <a:pt x="168" y="94"/>
                      <a:pt x="156" y="161"/>
                    </a:cubicBezTo>
                    <a:cubicBezTo>
                      <a:pt x="140" y="161"/>
                      <a:pt x="124" y="161"/>
                      <a:pt x="108" y="161"/>
                    </a:cubicBezTo>
                    <a:cubicBezTo>
                      <a:pt x="98" y="161"/>
                      <a:pt x="89" y="161"/>
                      <a:pt x="89" y="173"/>
                    </a:cubicBezTo>
                    <a:cubicBezTo>
                      <a:pt x="89" y="182"/>
                      <a:pt x="98" y="182"/>
                      <a:pt x="108" y="182"/>
                    </a:cubicBezTo>
                    <a:cubicBezTo>
                      <a:pt x="122" y="182"/>
                      <a:pt x="137" y="182"/>
                      <a:pt x="151" y="182"/>
                    </a:cubicBezTo>
                    <a:cubicBezTo>
                      <a:pt x="151" y="185"/>
                      <a:pt x="113" y="398"/>
                      <a:pt x="98" y="461"/>
                    </a:cubicBezTo>
                    <a:cubicBezTo>
                      <a:pt x="96" y="473"/>
                      <a:pt x="86" y="519"/>
                      <a:pt x="58" y="519"/>
                    </a:cubicBezTo>
                    <a:cubicBezTo>
                      <a:pt x="49" y="516"/>
                      <a:pt x="43" y="519"/>
                      <a:pt x="31" y="511"/>
                    </a:cubicBezTo>
                    <a:cubicBezTo>
                      <a:pt x="58" y="504"/>
                      <a:pt x="58" y="482"/>
                      <a:pt x="58" y="480"/>
                    </a:cubicBezTo>
                    <a:cubicBezTo>
                      <a:pt x="58" y="466"/>
                      <a:pt x="48" y="458"/>
                      <a:pt x="34" y="458"/>
                    </a:cubicBezTo>
                    <a:cubicBezTo>
                      <a:pt x="19" y="458"/>
                      <a:pt x="0" y="470"/>
                      <a:pt x="0" y="495"/>
                    </a:cubicBezTo>
                    <a:cubicBezTo>
                      <a:pt x="0" y="521"/>
                      <a:pt x="29" y="535"/>
                      <a:pt x="58" y="535"/>
                    </a:cubicBezTo>
                    <a:cubicBezTo>
                      <a:pt x="96" y="535"/>
                      <a:pt x="122" y="497"/>
                      <a:pt x="130" y="482"/>
                    </a:cubicBezTo>
                    <a:cubicBezTo>
                      <a:pt x="151" y="444"/>
                      <a:pt x="163" y="372"/>
                      <a:pt x="166" y="365"/>
                    </a:cubicBezTo>
                    <a:cubicBezTo>
                      <a:pt x="177" y="304"/>
                      <a:pt x="188" y="243"/>
                      <a:pt x="199" y="182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3381840" y="3989520"/>
                <a:ext cx="92160" cy="954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7" h="266">
                    <a:moveTo>
                      <a:pt x="223" y="34"/>
                    </a:moveTo>
                    <a:cubicBezTo>
                      <a:pt x="202" y="38"/>
                      <a:pt x="192" y="55"/>
                      <a:pt x="192" y="67"/>
                    </a:cubicBezTo>
                    <a:cubicBezTo>
                      <a:pt x="192" y="84"/>
                      <a:pt x="204" y="89"/>
                      <a:pt x="216" y="89"/>
                    </a:cubicBezTo>
                    <a:cubicBezTo>
                      <a:pt x="228" y="89"/>
                      <a:pt x="250" y="79"/>
                      <a:pt x="250" y="53"/>
                    </a:cubicBezTo>
                    <a:cubicBezTo>
                      <a:pt x="250" y="12"/>
                      <a:pt x="202" y="0"/>
                      <a:pt x="170" y="0"/>
                    </a:cubicBezTo>
                    <a:cubicBezTo>
                      <a:pt x="82" y="0"/>
                      <a:pt x="0" y="82"/>
                      <a:pt x="0" y="163"/>
                    </a:cubicBezTo>
                    <a:cubicBezTo>
                      <a:pt x="0" y="214"/>
                      <a:pt x="36" y="266"/>
                      <a:pt x="110" y="266"/>
                    </a:cubicBezTo>
                    <a:cubicBezTo>
                      <a:pt x="209" y="266"/>
                      <a:pt x="257" y="209"/>
                      <a:pt x="257" y="199"/>
                    </a:cubicBezTo>
                    <a:cubicBezTo>
                      <a:pt x="257" y="197"/>
                      <a:pt x="250" y="190"/>
                      <a:pt x="245" y="190"/>
                    </a:cubicBezTo>
                    <a:cubicBezTo>
                      <a:pt x="242" y="190"/>
                      <a:pt x="240" y="192"/>
                      <a:pt x="235" y="197"/>
                    </a:cubicBezTo>
                    <a:cubicBezTo>
                      <a:pt x="190" y="250"/>
                      <a:pt x="120" y="250"/>
                      <a:pt x="110" y="250"/>
                    </a:cubicBezTo>
                    <a:cubicBezTo>
                      <a:pt x="67" y="250"/>
                      <a:pt x="48" y="221"/>
                      <a:pt x="48" y="185"/>
                    </a:cubicBezTo>
                    <a:cubicBezTo>
                      <a:pt x="48" y="168"/>
                      <a:pt x="58" y="103"/>
                      <a:pt x="89" y="62"/>
                    </a:cubicBezTo>
                    <a:cubicBezTo>
                      <a:pt x="110" y="34"/>
                      <a:pt x="142" y="17"/>
                      <a:pt x="170" y="17"/>
                    </a:cubicBezTo>
                    <a:cubicBezTo>
                      <a:pt x="180" y="17"/>
                      <a:pt x="206" y="19"/>
                      <a:pt x="223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 cap="none">
                  <a:ln>
                    <a:noFill/>
                  </a:ln>
                  <a:latin typeface="CMU Sans Serif" pitchFamily="34"/>
                  <a:ea typeface="Microsoft YaHei" pitchFamily="2"/>
                  <a:cs typeface="Lucida Sans" pitchFamily="2"/>
                </a:endParaRPr>
              </a:p>
            </p:txBody>
          </p:sp>
        </p:grpSp>
      </p:grpSp>
      <p:sp>
        <p:nvSpPr>
          <p:cNvPr id="118" name="TextBox 117"/>
          <p:cNvSpPr txBox="1"/>
          <p:nvPr/>
        </p:nvSpPr>
        <p:spPr>
          <a:xfrm>
            <a:off x="0" y="6488404"/>
            <a:ext cx="5967663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700" dirty="0" smtClean="0"/>
              <a:t>DPG SAMOP 2024 – 11.03.2024      </a:t>
            </a:r>
            <a:endParaRPr lang="de-DE" sz="1700" dirty="0"/>
          </a:p>
        </p:txBody>
      </p:sp>
      <p:sp>
        <p:nvSpPr>
          <p:cNvPr id="120" name="TextBox 119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097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64F-FC62-FE4D-A31A-C9D6098AE243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Phase Imaging Ion-Cyclotron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Resonance </a:t>
            </a:r>
            <a:r>
              <a:rPr lang="en-GB" dirty="0"/>
              <a:t>method PI-ICR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97314" y="859979"/>
            <a:ext cx="8960347" cy="3397296"/>
            <a:chOff x="1559690" y="800758"/>
            <a:chExt cx="7588081" cy="22505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/>
            <a:stretch/>
          </p:blipFill>
          <p:spPr>
            <a:xfrm>
              <a:off x="1559690" y="800758"/>
              <a:ext cx="7588081" cy="225054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973361" y="1350164"/>
              <a:ext cx="1182609" cy="127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04859" y="1214235"/>
              <a:ext cx="172199" cy="127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Shape 3524"/>
          <p:cNvSpPr/>
          <p:nvPr/>
        </p:nvSpPr>
        <p:spPr>
          <a:xfrm>
            <a:off x="7497935" y="5874225"/>
            <a:ext cx="427747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>
              <a:defRPr sz="1800"/>
            </a:pPr>
            <a:r>
              <a:rPr sz="1400" dirty="0">
                <a:solidFill>
                  <a:srgbClr val="333399"/>
                </a:solidFill>
                <a:latin typeface="Tahoma"/>
                <a:ea typeface="Tahoma"/>
                <a:cs typeface="Tahoma"/>
                <a:sym typeface="Tahoma"/>
              </a:rPr>
              <a:t>S. Eliseev et al., Phys. Rev. Lett. 110, 082501 (2013)</a:t>
            </a:r>
          </a:p>
        </p:txBody>
      </p:sp>
      <p:sp>
        <p:nvSpPr>
          <p:cNvPr id="31" name="Rectangle 2"/>
          <p:cNvSpPr/>
          <p:nvPr/>
        </p:nvSpPr>
        <p:spPr>
          <a:xfrm>
            <a:off x="7399295" y="6068754"/>
            <a:ext cx="4106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 </a:t>
            </a:r>
            <a:r>
              <a:rPr lang="en-US" sz="1400" dirty="0" err="1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Eliseev</a:t>
            </a:r>
            <a:r>
              <a:rPr lang="en-US" sz="1400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</a:t>
            </a:r>
            <a:r>
              <a:rPr lang="de-DE" sz="1400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</a:t>
            </a:r>
            <a:r>
              <a:rPr lang="de-DE" sz="1400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Phys. B</a:t>
            </a:r>
            <a:r>
              <a:rPr lang="en-US" sz="1400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114, 107</a:t>
            </a:r>
            <a:r>
              <a:rPr lang="de-DE" sz="1400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(2014)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10202" y="2818367"/>
            <a:ext cx="7123519" cy="2712871"/>
            <a:chOff x="582532" y="2108257"/>
            <a:chExt cx="7123519" cy="2712871"/>
          </a:xfrm>
        </p:grpSpPr>
        <p:sp>
          <p:nvSpPr>
            <p:cNvPr id="42" name="Shape 3521"/>
            <p:cNvSpPr/>
            <p:nvPr/>
          </p:nvSpPr>
          <p:spPr>
            <a:xfrm>
              <a:off x="582532" y="4267130"/>
              <a:ext cx="2110967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>
                <a:defRPr sz="1800"/>
              </a:pPr>
              <a:r>
                <a:rPr dirty="0">
                  <a:solidFill>
                    <a:srgbClr val="FF0000"/>
                  </a:solidFill>
                  <a:latin typeface="Tahoma"/>
                  <a:ea typeface="Tahoma"/>
                  <a:cs typeface="Tahoma"/>
                  <a:sym typeface="Tahoma"/>
                </a:rPr>
                <a:t>Determination of the</a:t>
              </a:r>
            </a:p>
            <a:p>
              <a:pPr marL="342900" indent="-342900">
                <a:defRPr sz="1800"/>
              </a:pPr>
              <a:r>
                <a:rPr dirty="0">
                  <a:solidFill>
                    <a:srgbClr val="FF0000"/>
                  </a:solidFill>
                  <a:latin typeface="Tahoma"/>
                  <a:ea typeface="Tahoma"/>
                  <a:cs typeface="Tahoma"/>
                  <a:sym typeface="Tahoma"/>
                </a:rPr>
                <a:t>spatial distribution</a:t>
              </a:r>
              <a:r>
                <a:rPr dirty="0">
                  <a:latin typeface="Tahoma"/>
                  <a:ea typeface="Tahoma"/>
                  <a:cs typeface="Tahoma"/>
                  <a:sym typeface="Tahoma"/>
                </a:rPr>
                <a:t> 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4078109" y="2108257"/>
              <a:ext cx="3627942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823289" y="2034223"/>
            <a:ext cx="7297589" cy="2768295"/>
            <a:chOff x="299288" y="1987330"/>
            <a:chExt cx="7297589" cy="2768295"/>
          </a:xfrm>
        </p:grpSpPr>
        <p:sp>
          <p:nvSpPr>
            <p:cNvPr id="41" name="Shape 3520"/>
            <p:cNvSpPr/>
            <p:nvPr/>
          </p:nvSpPr>
          <p:spPr>
            <a:xfrm>
              <a:off x="299288" y="4478626"/>
              <a:ext cx="1664631" cy="2769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defRPr sz="1400">
                  <a:solidFill>
                    <a:srgbClr val="0000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800" dirty="0"/>
                <a:t>Radial excitation</a:t>
              </a: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781778" y="1987330"/>
              <a:ext cx="3203888" cy="339768"/>
            </a:xfrm>
            <a:custGeom>
              <a:avLst/>
              <a:gdLst>
                <a:gd name="connsiteX0" fmla="*/ 0 w 2953136"/>
                <a:gd name="connsiteY0" fmla="*/ 221921 h 234250"/>
                <a:gd name="connsiteX1" fmla="*/ 998704 w 2953136"/>
                <a:gd name="connsiteY1" fmla="*/ 234250 h 234250"/>
                <a:gd name="connsiteX2" fmla="*/ 1417913 w 2953136"/>
                <a:gd name="connsiteY2" fmla="*/ 197263 h 234250"/>
                <a:gd name="connsiteX3" fmla="*/ 2071387 w 2953136"/>
                <a:gd name="connsiteY3" fmla="*/ 123289 h 234250"/>
                <a:gd name="connsiteX4" fmla="*/ 2749519 w 2953136"/>
                <a:gd name="connsiteY4" fmla="*/ 24658 h 234250"/>
                <a:gd name="connsiteX5" fmla="*/ 2934464 w 2953136"/>
                <a:gd name="connsiteY5" fmla="*/ 12329 h 234250"/>
                <a:gd name="connsiteX6" fmla="*/ 2946794 w 2953136"/>
                <a:gd name="connsiteY6" fmla="*/ 0 h 23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3136" h="234250">
                  <a:moveTo>
                    <a:pt x="0" y="221921"/>
                  </a:moveTo>
                  <a:lnTo>
                    <a:pt x="998704" y="234250"/>
                  </a:lnTo>
                  <a:cubicBezTo>
                    <a:pt x="1235023" y="230140"/>
                    <a:pt x="1417913" y="197263"/>
                    <a:pt x="1417913" y="197263"/>
                  </a:cubicBezTo>
                  <a:lnTo>
                    <a:pt x="2071387" y="123289"/>
                  </a:lnTo>
                  <a:cubicBezTo>
                    <a:pt x="2293321" y="94522"/>
                    <a:pt x="2605673" y="43151"/>
                    <a:pt x="2749519" y="24658"/>
                  </a:cubicBezTo>
                  <a:cubicBezTo>
                    <a:pt x="2893365" y="6165"/>
                    <a:pt x="2901585" y="16439"/>
                    <a:pt x="2934464" y="12329"/>
                  </a:cubicBezTo>
                  <a:cubicBezTo>
                    <a:pt x="2967343" y="8219"/>
                    <a:pt x="2946794" y="0"/>
                    <a:pt x="2946794" y="0"/>
                  </a:cubicBezTo>
                </a:path>
              </a:pathLst>
            </a:custGeom>
            <a:ln w="44450">
              <a:solidFill>
                <a:srgbClr val="0000FF"/>
              </a:solidFill>
              <a:tailEnd type="arrow" w="lg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 flipH="1" flipV="1">
              <a:off x="7409720" y="2188441"/>
              <a:ext cx="187157" cy="27731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9049059" y="1758422"/>
            <a:ext cx="543326" cy="387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9235401" y="3438972"/>
            <a:ext cx="377343" cy="387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9538053" y="3479724"/>
            <a:ext cx="217332" cy="3026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9405202" y="2610033"/>
            <a:ext cx="615051" cy="387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1805543" y="2167347"/>
            <a:ext cx="8739366" cy="4021133"/>
            <a:chOff x="281543" y="2120454"/>
            <a:chExt cx="8739366" cy="4021133"/>
          </a:xfrm>
        </p:grpSpPr>
        <p:sp>
          <p:nvSpPr>
            <p:cNvPr id="43" name="Shape 3522"/>
            <p:cNvSpPr/>
            <p:nvPr/>
          </p:nvSpPr>
          <p:spPr>
            <a:xfrm>
              <a:off x="281543" y="5587589"/>
              <a:ext cx="2974340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>
                <a:defRPr sz="1800"/>
              </a:pPr>
              <a:r>
                <a:rPr dirty="0">
                  <a:solidFill>
                    <a:srgbClr val="008000"/>
                  </a:solidFill>
                  <a:latin typeface="Tahoma"/>
                  <a:ea typeface="Tahoma"/>
                  <a:cs typeface="Tahoma"/>
                  <a:sym typeface="Tahoma"/>
                </a:rPr>
                <a:t>Radial excitation followed by </a:t>
              </a:r>
              <a:endParaRPr lang="en-US" dirty="0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342900" indent="-342900">
                <a:defRPr sz="1800"/>
              </a:pPr>
              <a:r>
                <a:rPr dirty="0">
                  <a:solidFill>
                    <a:srgbClr val="008000"/>
                  </a:solidFill>
                  <a:latin typeface="Tahoma"/>
                  <a:ea typeface="Tahoma"/>
                  <a:cs typeface="Tahoma"/>
                  <a:sym typeface="Tahoma"/>
                </a:rPr>
                <a:t>a phase accumulation time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3781778" y="3243997"/>
              <a:ext cx="3203888" cy="263788"/>
            </a:xfrm>
            <a:custGeom>
              <a:avLst/>
              <a:gdLst>
                <a:gd name="connsiteX0" fmla="*/ 0 w 2956156"/>
                <a:gd name="connsiteY0" fmla="*/ 0 h 229094"/>
                <a:gd name="connsiteX1" fmla="*/ 456620 w 2956156"/>
                <a:gd name="connsiteY1" fmla="*/ 0 h 229094"/>
                <a:gd name="connsiteX2" fmla="*/ 863298 w 2956156"/>
                <a:gd name="connsiteY2" fmla="*/ 14269 h 229094"/>
                <a:gd name="connsiteX3" fmla="*/ 1277110 w 2956156"/>
                <a:gd name="connsiteY3" fmla="*/ 35672 h 229094"/>
                <a:gd name="connsiteX4" fmla="*/ 1419804 w 2956156"/>
                <a:gd name="connsiteY4" fmla="*/ 42806 h 229094"/>
                <a:gd name="connsiteX5" fmla="*/ 1962040 w 2956156"/>
                <a:gd name="connsiteY5" fmla="*/ 99882 h 229094"/>
                <a:gd name="connsiteX6" fmla="*/ 2404391 w 2956156"/>
                <a:gd name="connsiteY6" fmla="*/ 171227 h 229094"/>
                <a:gd name="connsiteX7" fmla="*/ 2889550 w 2956156"/>
                <a:gd name="connsiteY7" fmla="*/ 221168 h 229094"/>
                <a:gd name="connsiteX8" fmla="*/ 2939493 w 2956156"/>
                <a:gd name="connsiteY8" fmla="*/ 228302 h 22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6156" h="229094">
                  <a:moveTo>
                    <a:pt x="0" y="0"/>
                  </a:moveTo>
                  <a:lnTo>
                    <a:pt x="456620" y="0"/>
                  </a:lnTo>
                  <a:cubicBezTo>
                    <a:pt x="600503" y="2378"/>
                    <a:pt x="863298" y="14269"/>
                    <a:pt x="863298" y="14269"/>
                  </a:cubicBezTo>
                  <a:lnTo>
                    <a:pt x="1277110" y="35672"/>
                  </a:lnTo>
                  <a:cubicBezTo>
                    <a:pt x="1369861" y="40428"/>
                    <a:pt x="1305649" y="32104"/>
                    <a:pt x="1419804" y="42806"/>
                  </a:cubicBezTo>
                  <a:cubicBezTo>
                    <a:pt x="1533959" y="53508"/>
                    <a:pt x="1797942" y="78479"/>
                    <a:pt x="1962040" y="99882"/>
                  </a:cubicBezTo>
                  <a:cubicBezTo>
                    <a:pt x="2126138" y="121285"/>
                    <a:pt x="2249806" y="151013"/>
                    <a:pt x="2404391" y="171227"/>
                  </a:cubicBezTo>
                  <a:cubicBezTo>
                    <a:pt x="2558976" y="191441"/>
                    <a:pt x="2800366" y="211656"/>
                    <a:pt x="2889550" y="221168"/>
                  </a:cubicBezTo>
                  <a:cubicBezTo>
                    <a:pt x="2978734" y="230680"/>
                    <a:pt x="2959113" y="229491"/>
                    <a:pt x="2939493" y="228302"/>
                  </a:cubicBezTo>
                </a:path>
              </a:pathLst>
            </a:custGeom>
            <a:ln w="44450">
              <a:solidFill>
                <a:srgbClr val="008000"/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V="1">
              <a:off x="7434027" y="3017569"/>
              <a:ext cx="199175" cy="28076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518"/>
            <p:cNvGrpSpPr/>
            <p:nvPr/>
          </p:nvGrpSpPr>
          <p:grpSpPr>
            <a:xfrm>
              <a:off x="3016258" y="4400380"/>
              <a:ext cx="1972065" cy="1295741"/>
              <a:chOff x="298228" y="-640619"/>
              <a:chExt cx="2378075" cy="1566232"/>
            </a:xfrm>
          </p:grpSpPr>
          <p:pic>
            <p:nvPicPr>
              <p:cNvPr id="33" name="image68.pdf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98228" y="52489"/>
                <a:ext cx="2300288" cy="8731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4" name="image69.pdf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98228" y="-640619"/>
                <a:ext cx="2378075" cy="5222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2" name="TextBox 71"/>
            <p:cNvSpPr txBox="1"/>
            <p:nvPr/>
          </p:nvSpPr>
          <p:spPr>
            <a:xfrm>
              <a:off x="6872190" y="2338074"/>
              <a:ext cx="4206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err="1">
                  <a:latin typeface="Lucida Sans"/>
                  <a:cs typeface="Lucida Sans"/>
                </a:rPr>
                <a:t>Φ</a:t>
              </a:r>
              <a:endParaRPr lang="en-GB" sz="1600" b="1" dirty="0">
                <a:latin typeface="Lucida Sans"/>
                <a:cs typeface="Lucida Sans"/>
              </a:endParaRPr>
            </a:p>
          </p:txBody>
        </p:sp>
        <p:sp>
          <p:nvSpPr>
            <p:cNvPr id="80" name="Shape 3682"/>
            <p:cNvSpPr/>
            <p:nvPr/>
          </p:nvSpPr>
          <p:spPr>
            <a:xfrm rot="21360640">
              <a:off x="4858513" y="4653480"/>
              <a:ext cx="4162396" cy="671979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>
                <a:lnSpc>
                  <a:spcPct val="110000"/>
                </a:lnSpc>
                <a:defRPr sz="1800"/>
              </a:pPr>
              <a:r>
                <a:rPr lang="en-US" sz="2000" b="1" dirty="0">
                  <a:solidFill>
                    <a:srgbClr val="C00000"/>
                  </a:solidFill>
                  <a:latin typeface="Tahoma"/>
                  <a:ea typeface="Tahoma"/>
                  <a:cs typeface="Tahoma"/>
                  <a:sym typeface="Tahoma"/>
                </a:rPr>
                <a:t>	</a:t>
              </a:r>
              <a:r>
                <a:rPr sz="2000" b="1" dirty="0">
                  <a:solidFill>
                    <a:srgbClr val="C00000"/>
                  </a:solidFill>
                  <a:latin typeface="Tahoma"/>
                  <a:ea typeface="Tahoma"/>
                  <a:cs typeface="Tahoma"/>
                  <a:sym typeface="Tahoma"/>
                </a:rPr>
                <a:t>Gain  in Precision  ≈ 4.5</a:t>
              </a:r>
              <a:endParaRPr lang="en-US" sz="20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>
                <a:lnSpc>
                  <a:spcPct val="110000"/>
                </a:lnSpc>
                <a:defRPr sz="1800"/>
              </a:pPr>
              <a:r>
                <a:rPr lang="en-US" sz="2000" b="1" dirty="0">
                  <a:solidFill>
                    <a:srgbClr val="C00000"/>
                  </a:solidFill>
                  <a:latin typeface="Tahoma"/>
                  <a:ea typeface="Tahoma"/>
                  <a:cs typeface="Tahoma"/>
                  <a:sym typeface="Tahoma"/>
                </a:rPr>
                <a:t>	Gain in resolving power ≈ 40</a:t>
              </a:r>
              <a:endParaRPr sz="20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1" name="Block Arc 70"/>
            <p:cNvSpPr/>
            <p:nvPr/>
          </p:nvSpPr>
          <p:spPr>
            <a:xfrm rot="16200000">
              <a:off x="6590070" y="2383350"/>
              <a:ext cx="1240420" cy="714627"/>
            </a:xfrm>
            <a:prstGeom prst="blockArc">
              <a:avLst>
                <a:gd name="adj1" fmla="val 11231763"/>
                <a:gd name="adj2" fmla="val 20874986"/>
                <a:gd name="adj3" fmla="val 136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0" name="Shape 3524"/>
          <p:cNvSpPr/>
          <p:nvPr/>
        </p:nvSpPr>
        <p:spPr>
          <a:xfrm rot="16200000">
            <a:off x="-342544" y="2479666"/>
            <a:ext cx="372917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>
              <a:defRPr sz="1800"/>
            </a:pPr>
            <a:r>
              <a:rPr lang="fr-FR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fr-FR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fr-FR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Filianin</a:t>
            </a:r>
            <a:r>
              <a:rPr lang="fr-FR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al, Phys. </a:t>
            </a:r>
            <a:r>
              <a:rPr lang="fr-FR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Lett</a:t>
            </a:r>
            <a:r>
              <a:rPr lang="fr-FR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 758 407-411 (</a:t>
            </a:r>
            <a:r>
              <a:rPr lang="fr-FR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2016)</a:t>
            </a:r>
            <a:endParaRPr sz="1300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6478130"/>
            <a:ext cx="614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EMISXX -  21.10.2025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469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1478</Words>
  <Application>Microsoft Office PowerPoint</Application>
  <PresentationFormat>Widescreen</PresentationFormat>
  <Paragraphs>242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Microsoft YaHei</vt:lpstr>
      <vt:lpstr>Arial</vt:lpstr>
      <vt:lpstr>Calibri</vt:lpstr>
      <vt:lpstr>Cambria</vt:lpstr>
      <vt:lpstr>Cambria Math</vt:lpstr>
      <vt:lpstr>CMU Sans Serif</vt:lpstr>
      <vt:lpstr>Courier New</vt:lpstr>
      <vt:lpstr>Lucida Sans</vt:lpstr>
      <vt:lpstr>Noto Sans</vt:lpstr>
      <vt:lpstr>Segoe UI</vt:lpstr>
      <vt:lpstr>Symbol</vt:lpstr>
      <vt:lpstr>Tahoma</vt:lpstr>
      <vt:lpstr>Times New Roman</vt:lpstr>
      <vt:lpstr>Verdana</vt:lpstr>
      <vt:lpstr>Wingdings</vt:lpstr>
      <vt:lpstr>Office Theme</vt:lpstr>
      <vt:lpstr>Equation</vt:lpstr>
      <vt:lpstr>Mass Measurements of the Heaviest Elements with the  SHIPTrap Mass Spectrometer @GSI</vt:lpstr>
      <vt:lpstr>PTMS for SHE</vt:lpstr>
      <vt:lpstr>Are superheavies made in the r-process?</vt:lpstr>
      <vt:lpstr>Mapping nuclear shell effects  with direct mass measurements</vt:lpstr>
      <vt:lpstr>Mapping nuclear shell effects  with direct mass measurements</vt:lpstr>
      <vt:lpstr>PTMS for SHE: Where we started and where we are</vt:lpstr>
      <vt:lpstr> The SHIPTRAP setup</vt:lpstr>
      <vt:lpstr>Ion storage in a Penning Trap</vt:lpstr>
      <vt:lpstr>Phase Imaging Ion-Cyclotron  Resonance method PI-ICR</vt:lpstr>
      <vt:lpstr>Beamtime June-July 2018: 255mLr</vt:lpstr>
      <vt:lpstr>Beamtime April-June 2021</vt:lpstr>
      <vt:lpstr>241Cf has an isomer!</vt:lpstr>
      <vt:lpstr>Summary</vt:lpstr>
      <vt:lpstr>Low 258Db incoming rate: efficiency drop?</vt:lpstr>
      <vt:lpstr>PowerPoint Presentation</vt:lpstr>
      <vt:lpstr>PowerPoint Presentation</vt:lpstr>
      <vt:lpstr>PowerPoint Presentation</vt:lpstr>
      <vt:lpstr> SHIPTRAP collaborators</vt:lpstr>
      <vt:lpstr>PowerPoint Presentation</vt:lpstr>
      <vt:lpstr>PowerPoint Presentation</vt:lpstr>
      <vt:lpstr>Ion storage in a Penning Trap</vt:lpstr>
    </vt:vector>
  </TitlesOfParts>
  <Manager/>
  <Company>University of Bern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High-precision mass  measurements with SHIPTRAP</dc:title>
  <dc:subject/>
  <dc:creator>Francesca Giacoppo</dc:creator>
  <cp:keywords/>
  <dc:description/>
  <cp:lastModifiedBy>Giacoppo, Francesca Dr.</cp:lastModifiedBy>
  <cp:revision>644</cp:revision>
  <cp:lastPrinted>2024-08-23T22:40:11Z</cp:lastPrinted>
  <dcterms:created xsi:type="dcterms:W3CDTF">2015-11-19T16:43:12Z</dcterms:created>
  <dcterms:modified xsi:type="dcterms:W3CDTF">2025-10-21T15:09:26Z</dcterms:modified>
  <cp:category/>
</cp:coreProperties>
</file>