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1" r:id="rId4"/>
    <p:sldId id="295" r:id="rId5"/>
    <p:sldId id="287" r:id="rId6"/>
    <p:sldId id="270" r:id="rId7"/>
    <p:sldId id="290" r:id="rId8"/>
    <p:sldId id="285" r:id="rId9"/>
    <p:sldId id="286" r:id="rId10"/>
    <p:sldId id="262" r:id="rId11"/>
    <p:sldId id="291" r:id="rId12"/>
    <p:sldId id="280" r:id="rId13"/>
    <p:sldId id="281" r:id="rId14"/>
    <p:sldId id="292" r:id="rId15"/>
    <p:sldId id="266" r:id="rId16"/>
    <p:sldId id="267" r:id="rId17"/>
    <p:sldId id="293" r:id="rId18"/>
    <p:sldId id="294" r:id="rId19"/>
    <p:sldId id="296" r:id="rId20"/>
    <p:sldId id="269" r:id="rId21"/>
    <p:sldId id="275" r:id="rId22"/>
    <p:sldId id="276" r:id="rId23"/>
    <p:sldId id="273" r:id="rId24"/>
    <p:sldId id="272" r:id="rId25"/>
    <p:sldId id="268" r:id="rId26"/>
    <p:sldId id="297" r:id="rId27"/>
    <p:sldId id="300" r:id="rId28"/>
    <p:sldId id="298" r:id="rId29"/>
    <p:sldId id="301" r:id="rId30"/>
    <p:sldId id="299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AE3A"/>
    <a:srgbClr val="2D5499"/>
    <a:srgbClr val="DB332C"/>
    <a:srgbClr val="9E5697"/>
    <a:srgbClr val="FF69EA"/>
    <a:srgbClr val="E74C2B"/>
    <a:srgbClr val="17AA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6A36E-936A-4AB7-A5AD-0404DF55F455}" type="datetimeFigureOut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8906D-3DC9-402B-A9A7-D369B4CE50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55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59B87-5C62-DD68-A268-0AC7A1524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C97D5A-9E07-7C60-8895-B79E2C251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F5DFF6-ED50-37A5-151A-064495C0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BE886-CAE0-4715-B9C8-CA047CAA01F3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9CDB9E8-B19B-7A82-72F0-6BB96FD98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r>
              <a:rPr lang="en-US" altLang="ja-JP">
                <a:ea typeface="Segoe UI Historic" panose="020B0502040204020203" pitchFamily="34" charset="0"/>
              </a:rPr>
              <a:t>EMISXX, Whistler, Oct. 19-24, 2025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2226EE-3EC0-E129-A7A3-59110BC8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D68E3CEE-F550-4AF0-AAA8-9414B6D034E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713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125DDF-A141-C4F8-A29C-95D4B153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9CC9483-0324-1325-E682-22BF09CC6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08ECF1-23A9-07F4-CFAA-37FF4024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FDFF4-17CD-46BA-80E6-0D873A419362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0A191C-8800-188D-8B5B-1965F96E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12A84F-ED65-4E82-DC40-46E1EF3C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3581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7EF1756-A4E3-22EA-E4FA-9D2D754AC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315F76F-7598-6378-B8B5-CE6840031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2DCCCE-5D26-1D24-11AB-8439FA3D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E639-47A5-4226-B35E-D156114B9923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268B02-9E75-DB6F-6006-5B457095B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883557-08D6-9CBF-5FE3-A253F872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74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BBAD09-BCA0-3F4A-3A92-C8A7EF8F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B3A2C6-1877-3E29-2E54-8EBB5F76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6DB0930-4005-DB5D-9D79-89D53C30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6A5F-379E-4462-9184-ED07CA7D64A1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172D66-5A1F-B4FD-BDCD-42C097CD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r>
              <a:rPr lang="en-US" altLang="ja-JP">
                <a:ea typeface="Segoe UI Historic" panose="020B0502040204020203" pitchFamily="34" charset="0"/>
              </a:rPr>
              <a:t>EMISXX, Whistler, Oct. 19-24, 2025</a:t>
            </a: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BA6B69-6726-77F4-2144-51D709EB7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D68E3CEE-F550-4AF0-AAA8-9414B6D034E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109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E98431-BF1A-0C59-E7D8-17A71D228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B149F6-24DD-BFBB-588F-D59C2B3D2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9CB34F-2067-AAD5-F0D9-2AEAA610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1DCD3-B1AD-4733-A26B-94D8B4B7C8CE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8371A2-8B0C-B3EB-151E-35883541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D4DEF3-C49E-F187-A51E-C3FB6974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34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9A4DC-B5E2-4378-6488-68038D879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2D20D7-46E9-91CA-B8FF-E2F485347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9D24E2-10A2-5D5B-E107-3EB3C41B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7CE51A-F207-22DA-BAED-C83C80DE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DB87-8116-4127-90CD-1B1657B4D10D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7B9ECD4-0083-2CC8-8C24-24AADD81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D77637-CEBB-F7A1-BCF7-8C00BB43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94256D-8B3A-CCE0-32C0-2073465A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23F2E8-A3F3-ABF8-AEC3-7254A08FE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18BE7C-62BC-91B6-35DA-66A3AF655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ECC179-2508-6009-EA54-108C28C5C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8F482A3-FD4F-B2FB-1DDC-03471B02D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8161C0B-95E7-E1BD-DA39-0E1EB215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8431-D8C4-4DDF-8B47-BF1A4195056B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3848A49-5593-CF5B-0CE9-85865F1CF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226C4F-8F36-AC3F-760C-1FB796113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17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629118-D8A5-94C7-30FC-7CB5AB3D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8B0D81A-9C91-2507-1B87-5B1ECEC9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A544-BB5F-4FAE-963F-FE623CE0D24E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0A69665-204C-702E-2E18-EEB325AB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5B0796-7BD4-44B0-0325-E67FBA6B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55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506E6FD-A496-4EE5-291F-AB2514A7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1C42-6C06-42CA-86CF-60D3022654E9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B8DAE1-1D1F-B250-E14D-24D81D84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C83F52-337F-7B89-DAC8-51F868C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86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243D6F-BC18-B6F6-F54F-43945C1F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A6DB1D-44BE-018F-A72D-4EB2303B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5FC46F-7B2A-A4CB-2D16-8A7DE9037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2AF2762-7C4B-05B0-ACD5-FF1D5757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854A-DB0E-4BCF-A456-1678C53D41C7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00DBE5-197E-D147-17A5-281ABB04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23E5614-3036-9FEE-59A4-3A7ED994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152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1B9DB-98FC-B63F-C145-B9E9D919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D4FA2A1-1E25-C226-FD03-EB434B568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D34CD73-1369-6CD3-5C0E-BEB0A838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495A90-B956-C948-7F09-5524DD0CB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8585-9642-4F72-A68B-95B76EBB1077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2E57B8-4707-5A6C-FC57-6B7FF0B0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8CC69F-6DC1-FE58-912E-D8C73327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72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5480A6D-5FF3-F22E-955C-1334D312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5E996C-07A9-E93A-E40F-7254F1E28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E7BEE2-1DE5-DE32-4D36-6B0700A3E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B12E5B-FF1C-4390-BA46-835FD8762241}" type="datetime1">
              <a:rPr kumimoji="1" lang="ja-JP" altLang="en-US" smtClean="0"/>
              <a:t>2025/10/20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636AB3-FA84-6974-F74B-1E90ADFD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078069-2421-E888-CA47-8038199DD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E3CEE-F550-4AF0-AAA8-9414B6D034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6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.png"/><Relationship Id="rId8" Type="http://schemas.openxmlformats.org/officeDocument/2006/relationships/image" Target="../media/image11.png"/><Relationship Id="rId26" Type="http://schemas.openxmlformats.org/officeDocument/2006/relationships/image" Target="../media/image25.png"/><Relationship Id="rId13" Type="http://schemas.openxmlformats.org/officeDocument/2006/relationships/image" Target="../media/image16.png"/><Relationship Id="rId3" Type="http://schemas.openxmlformats.org/officeDocument/2006/relationships/image" Target="../media/image17.png"/><Relationship Id="rId21" Type="http://schemas.openxmlformats.org/officeDocument/2006/relationships/image" Target="../media/image5.png"/><Relationship Id="rId25" Type="http://schemas.openxmlformats.org/officeDocument/2006/relationships/image" Target="../media/image24.png"/><Relationship Id="rId2" Type="http://schemas.openxmlformats.org/officeDocument/2006/relationships/image" Target="../media/image10.png"/><Relationship Id="rId20" Type="http://schemas.openxmlformats.org/officeDocument/2006/relationships/image" Target="../media/image22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3.png"/><Relationship Id="rId23" Type="http://schemas.openxmlformats.org/officeDocument/2006/relationships/image" Target="../media/image8.png"/><Relationship Id="rId28" Type="http://schemas.microsoft.com/office/2007/relationships/hdphoto" Target="../media/hdphoto1.wdp"/><Relationship Id="rId19" Type="http://schemas.openxmlformats.org/officeDocument/2006/relationships/image" Target="../media/image21.png"/><Relationship Id="rId22" Type="http://schemas.openxmlformats.org/officeDocument/2006/relationships/image" Target="../media/image6.png"/><Relationship Id="rId9" Type="http://schemas.openxmlformats.org/officeDocument/2006/relationships/image" Target="../media/image12.png"/><Relationship Id="rId27" Type="http://schemas.openxmlformats.org/officeDocument/2006/relationships/image" Target="../media/image9.png"/><Relationship Id="rId30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1.png"/><Relationship Id="rId7" Type="http://schemas.openxmlformats.org/officeDocument/2006/relationships/image" Target="../media/image2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70.png"/><Relationship Id="rId10" Type="http://schemas.openxmlformats.org/officeDocument/2006/relationships/image" Target="../media/image32.png"/><Relationship Id="rId4" Type="http://schemas.openxmlformats.org/officeDocument/2006/relationships/image" Target="../media/image260.png"/><Relationship Id="rId9" Type="http://schemas.openxmlformats.org/officeDocument/2006/relationships/image" Target="../media/image3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6E1E84B-4DD7-182C-B19B-17255652A54B}"/>
              </a:ext>
            </a:extLst>
          </p:cNvPr>
          <p:cNvGrpSpPr/>
          <p:nvPr/>
        </p:nvGrpSpPr>
        <p:grpSpPr>
          <a:xfrm>
            <a:off x="9836841" y="5785041"/>
            <a:ext cx="2117098" cy="849173"/>
            <a:chOff x="5590663" y="5706162"/>
            <a:chExt cx="1737166" cy="696781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FD39EDE-72FA-886E-7683-AB1DFA11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0663" y="5770606"/>
              <a:ext cx="576917" cy="549114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8CD95B37-6EAC-6A7E-1E62-21132E02B718}"/>
                </a:ext>
              </a:extLst>
            </p:cNvPr>
            <p:cNvGrpSpPr/>
            <p:nvPr/>
          </p:nvGrpSpPr>
          <p:grpSpPr>
            <a:xfrm>
              <a:off x="6299332" y="5706162"/>
              <a:ext cx="1028497" cy="696781"/>
              <a:chOff x="5129078" y="3323804"/>
              <a:chExt cx="1678878" cy="1137398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A8EB3147-A634-C66B-3545-41506EE2D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2664" y="3323804"/>
                <a:ext cx="1035292" cy="1137398"/>
              </a:xfrm>
              <a:prstGeom prst="rect">
                <a:avLst/>
              </a:prstGeom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948A1453-4472-5BE9-46A9-5562A5C54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9078" y="3429000"/>
                <a:ext cx="527743" cy="896352"/>
              </a:xfrm>
              <a:prstGeom prst="rect">
                <a:avLst/>
              </a:prstGeom>
            </p:spPr>
          </p:pic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3D0E19-5139-51F9-B931-C814620C67DA}"/>
              </a:ext>
            </a:extLst>
          </p:cNvPr>
          <p:cNvSpPr txBox="1"/>
          <p:nvPr/>
        </p:nvSpPr>
        <p:spPr>
          <a:xfrm>
            <a:off x="527488" y="979805"/>
            <a:ext cx="11137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Present and future mass measurement methods </a:t>
            </a:r>
          </a:p>
          <a:p>
            <a:pPr algn="ctr"/>
            <a:r>
              <a:rPr kumimoji="1" lang="en-US" altLang="ja-JP" sz="4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of the Rare-RI Ring</a:t>
            </a:r>
            <a:endParaRPr kumimoji="1" lang="ja-JP" altLang="en-US" sz="4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8D55FD17-24F1-58E4-5031-450ABE57E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4598" y="3688801"/>
            <a:ext cx="4767879" cy="1228639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A. Yano (Univ. of Tsukuba / RIKEN)</a:t>
            </a:r>
          </a:p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for the Rare-RI Ring collaboration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C6F16BC-D6DC-80C5-C9F8-FD96C539C175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682406F5-DB48-BADE-7548-B4417E1AA02E}"/>
              </a:ext>
            </a:extLst>
          </p:cNvPr>
          <p:cNvCxnSpPr>
            <a:cxnSpLocks/>
          </p:cNvCxnSpPr>
          <p:nvPr/>
        </p:nvCxnSpPr>
        <p:spPr>
          <a:xfrm>
            <a:off x="338719" y="2481812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フッター プレースホルダー 13">
            <a:extLst>
              <a:ext uri="{FF2B5EF4-FFF2-40B4-BE49-F238E27FC236}">
                <a16:creationId xmlns:a16="http://schemas.microsoft.com/office/drawing/2014/main" id="{3D47F7FA-55CE-352E-5134-E25127CC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F23F6E-4866-A0BF-C42D-A217C7161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19" y="2660381"/>
            <a:ext cx="5425314" cy="36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75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F68C-8F50-AE3C-2222-66A6EC9E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DB936DF-EDDE-3F95-DC16-A2D63BD0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D07C50-5C7E-E9CC-C677-5B2D5517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10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BF059EC-DC97-E722-F6DC-F7982DB41CA5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4587A73-EFC7-7460-D6B9-E39A7BEAE2DE}"/>
              </a:ext>
            </a:extLst>
          </p:cNvPr>
          <p:cNvGrpSpPr/>
          <p:nvPr/>
        </p:nvGrpSpPr>
        <p:grpSpPr>
          <a:xfrm>
            <a:off x="9267256" y="1015627"/>
            <a:ext cx="2808138" cy="1934177"/>
            <a:chOff x="400356" y="1286655"/>
            <a:chExt cx="4528047" cy="3118807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18D94A95-07D5-C1D6-B367-43CD60DD0FB5}"/>
                </a:ext>
              </a:extLst>
            </p:cNvPr>
            <p:cNvGrpSpPr/>
            <p:nvPr/>
          </p:nvGrpSpPr>
          <p:grpSpPr>
            <a:xfrm>
              <a:off x="400356" y="1286655"/>
              <a:ext cx="4528047" cy="3118807"/>
              <a:chOff x="400356" y="1342121"/>
              <a:chExt cx="4528047" cy="3118807"/>
            </a:xfrm>
          </p:grpSpPr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9CB96FBB-C6B2-D752-CBDD-87A6A90283C1}"/>
                  </a:ext>
                </a:extLst>
              </p:cNvPr>
              <p:cNvGrpSpPr/>
              <p:nvPr/>
            </p:nvGrpSpPr>
            <p:grpSpPr>
              <a:xfrm>
                <a:off x="400356" y="1342121"/>
                <a:ext cx="4528047" cy="3118807"/>
                <a:chOff x="400356" y="1342121"/>
                <a:chExt cx="4528047" cy="3118807"/>
              </a:xfrm>
            </p:grpSpPr>
            <p:grpSp>
              <p:nvGrpSpPr>
                <p:cNvPr id="62" name="グループ化 61">
                  <a:extLst>
                    <a:ext uri="{FF2B5EF4-FFF2-40B4-BE49-F238E27FC236}">
                      <a16:creationId xmlns:a16="http://schemas.microsoft.com/office/drawing/2014/main" id="{8EEA0D2D-09E2-9406-B6D6-8BD3E2F5B6C0}"/>
                    </a:ext>
                  </a:extLst>
                </p:cNvPr>
                <p:cNvGrpSpPr/>
                <p:nvPr/>
              </p:nvGrpSpPr>
              <p:grpSpPr>
                <a:xfrm>
                  <a:off x="400356" y="1342121"/>
                  <a:ext cx="4528047" cy="3118807"/>
                  <a:chOff x="400356" y="1342121"/>
                  <a:chExt cx="4528047" cy="3118807"/>
                </a:xfrm>
              </p:grpSpPr>
              <p:pic>
                <p:nvPicPr>
                  <p:cNvPr id="64" name="図 63">
                    <a:extLst>
                      <a:ext uri="{FF2B5EF4-FFF2-40B4-BE49-F238E27FC236}">
                        <a16:creationId xmlns:a16="http://schemas.microsoft.com/office/drawing/2014/main" id="{21031B53-7564-BAE8-AE8E-F5EB8F932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00356" y="1342121"/>
                    <a:ext cx="4528047" cy="3118807"/>
                  </a:xfrm>
                  <a:prstGeom prst="rect">
                    <a:avLst/>
                  </a:prstGeom>
                </p:spPr>
              </p:pic>
              <p:sp>
                <p:nvSpPr>
                  <p:cNvPr id="65" name="正方形/長方形 64">
                    <a:extLst>
                      <a:ext uri="{FF2B5EF4-FFF2-40B4-BE49-F238E27FC236}">
                        <a16:creationId xmlns:a16="http://schemas.microsoft.com/office/drawing/2014/main" id="{D84324D4-F5D8-BBD1-75D6-5E5C7230903E}"/>
                      </a:ext>
                    </a:extLst>
                  </p:cNvPr>
                  <p:cNvSpPr/>
                  <p:nvPr/>
                </p:nvSpPr>
                <p:spPr>
                  <a:xfrm>
                    <a:off x="3643341" y="3457575"/>
                    <a:ext cx="907228" cy="1500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6" name="正方形/長方形 65">
                    <a:extLst>
                      <a:ext uri="{FF2B5EF4-FFF2-40B4-BE49-F238E27FC236}">
                        <a16:creationId xmlns:a16="http://schemas.microsoft.com/office/drawing/2014/main" id="{4A3C61C7-E32A-3EE0-314B-2294247923C2}"/>
                      </a:ext>
                    </a:extLst>
                  </p:cNvPr>
                  <p:cNvSpPr/>
                  <p:nvPr/>
                </p:nvSpPr>
                <p:spPr>
                  <a:xfrm>
                    <a:off x="3914091" y="3094179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7" name="正方形/長方形 66">
                    <a:extLst>
                      <a:ext uri="{FF2B5EF4-FFF2-40B4-BE49-F238E27FC236}">
                        <a16:creationId xmlns:a16="http://schemas.microsoft.com/office/drawing/2014/main" id="{5D7BAB4B-289D-EAD7-9FBC-1C79AF304650}"/>
                      </a:ext>
                    </a:extLst>
                  </p:cNvPr>
                  <p:cNvSpPr/>
                  <p:nvPr/>
                </p:nvSpPr>
                <p:spPr>
                  <a:xfrm rot="18685894">
                    <a:off x="4002338" y="2979496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9B157A2-C458-FF79-A343-823BC8FA042F}"/>
                      </a:ext>
                    </a:extLst>
                  </p:cNvPr>
                  <p:cNvSpPr/>
                  <p:nvPr/>
                </p:nvSpPr>
                <p:spPr>
                  <a:xfrm rot="20021421">
                    <a:off x="3816344" y="3224149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3EFB0678-EBB3-5E54-114A-89B5E53556BF}"/>
                      </a:ext>
                    </a:extLst>
                  </p:cNvPr>
                  <p:cNvSpPr/>
                  <p:nvPr/>
                </p:nvSpPr>
                <p:spPr>
                  <a:xfrm>
                    <a:off x="2892594" y="2319282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C2A36DB0-CDE6-68B2-F8B9-6F3454BA651C}"/>
                      </a:ext>
                    </a:extLst>
                  </p:cNvPr>
                  <p:cNvSpPr/>
                  <p:nvPr/>
                </p:nvSpPr>
                <p:spPr>
                  <a:xfrm>
                    <a:off x="3711997" y="1563611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0DBFF16F-E366-9935-6AF6-BDAE1F79B3EC}"/>
                      </a:ext>
                    </a:extLst>
                  </p:cNvPr>
                  <p:cNvSpPr/>
                  <p:nvPr/>
                </p:nvSpPr>
                <p:spPr>
                  <a:xfrm>
                    <a:off x="2851150" y="1378733"/>
                    <a:ext cx="1041543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2" name="正方形/長方形 71">
                    <a:extLst>
                      <a:ext uri="{FF2B5EF4-FFF2-40B4-BE49-F238E27FC236}">
                        <a16:creationId xmlns:a16="http://schemas.microsoft.com/office/drawing/2014/main" id="{03954DE4-69F2-9436-0E7C-7855F3BD0B2F}"/>
                      </a:ext>
                    </a:extLst>
                  </p:cNvPr>
                  <p:cNvSpPr/>
                  <p:nvPr/>
                </p:nvSpPr>
                <p:spPr>
                  <a:xfrm rot="3875560">
                    <a:off x="3533775" y="2205795"/>
                    <a:ext cx="11843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3" name="正方形/長方形 72">
                    <a:extLst>
                      <a:ext uri="{FF2B5EF4-FFF2-40B4-BE49-F238E27FC236}">
                        <a16:creationId xmlns:a16="http://schemas.microsoft.com/office/drawing/2014/main" id="{E069B5B9-EB20-2BAD-5607-D4BF0855B479}"/>
                      </a:ext>
                    </a:extLst>
                  </p:cNvPr>
                  <p:cNvSpPr/>
                  <p:nvPr/>
                </p:nvSpPr>
                <p:spPr>
                  <a:xfrm rot="4101230">
                    <a:off x="3481670" y="2087962"/>
                    <a:ext cx="71629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4" name="正方形/長方形 73">
                    <a:extLst>
                      <a:ext uri="{FF2B5EF4-FFF2-40B4-BE49-F238E27FC236}">
                        <a16:creationId xmlns:a16="http://schemas.microsoft.com/office/drawing/2014/main" id="{C5CA8231-1410-2B1D-C263-845E98577721}"/>
                      </a:ext>
                    </a:extLst>
                  </p:cNvPr>
                  <p:cNvSpPr/>
                  <p:nvPr/>
                </p:nvSpPr>
                <p:spPr>
                  <a:xfrm rot="8493779">
                    <a:off x="3219794" y="1936649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id="{777491A6-F66D-4FDD-47D3-3F7263404968}"/>
                      </a:ext>
                    </a:extLst>
                  </p:cNvPr>
                  <p:cNvSpPr/>
                  <p:nvPr/>
                </p:nvSpPr>
                <p:spPr>
                  <a:xfrm rot="4792516">
                    <a:off x="3616257" y="1553712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6" name="正方形/長方形 75">
                    <a:extLst>
                      <a:ext uri="{FF2B5EF4-FFF2-40B4-BE49-F238E27FC236}">
                        <a16:creationId xmlns:a16="http://schemas.microsoft.com/office/drawing/2014/main" id="{909E5A75-A2C0-73C1-C493-F5938070E248}"/>
                      </a:ext>
                    </a:extLst>
                  </p:cNvPr>
                  <p:cNvSpPr/>
                  <p:nvPr/>
                </p:nvSpPr>
                <p:spPr>
                  <a:xfrm rot="1976362">
                    <a:off x="3682705" y="1713120"/>
                    <a:ext cx="71629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7" name="正方形/長方形 76">
                    <a:extLst>
                      <a:ext uri="{FF2B5EF4-FFF2-40B4-BE49-F238E27FC236}">
                        <a16:creationId xmlns:a16="http://schemas.microsoft.com/office/drawing/2014/main" id="{6262EDD4-3435-07C6-C916-B13DD0048CD2}"/>
                      </a:ext>
                    </a:extLst>
                  </p:cNvPr>
                  <p:cNvSpPr/>
                  <p:nvPr/>
                </p:nvSpPr>
                <p:spPr>
                  <a:xfrm rot="1864737">
                    <a:off x="1846577" y="1483129"/>
                    <a:ext cx="258852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8" name="正方形/長方形 77">
                    <a:extLst>
                      <a:ext uri="{FF2B5EF4-FFF2-40B4-BE49-F238E27FC236}">
                        <a16:creationId xmlns:a16="http://schemas.microsoft.com/office/drawing/2014/main" id="{927914B1-A011-B1DE-4C54-56539C248615}"/>
                      </a:ext>
                    </a:extLst>
                  </p:cNvPr>
                  <p:cNvSpPr/>
                  <p:nvPr/>
                </p:nvSpPr>
                <p:spPr>
                  <a:xfrm>
                    <a:off x="688222" y="1421494"/>
                    <a:ext cx="1154865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79" name="正方形/長方形 78">
                    <a:extLst>
                      <a:ext uri="{FF2B5EF4-FFF2-40B4-BE49-F238E27FC236}">
                        <a16:creationId xmlns:a16="http://schemas.microsoft.com/office/drawing/2014/main" id="{78BBF25C-84D0-6CFD-4669-10540016A2A4}"/>
                      </a:ext>
                    </a:extLst>
                  </p:cNvPr>
                  <p:cNvSpPr/>
                  <p:nvPr/>
                </p:nvSpPr>
                <p:spPr>
                  <a:xfrm>
                    <a:off x="533477" y="1897373"/>
                    <a:ext cx="916551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0" name="正方形/長方形 79">
                    <a:extLst>
                      <a:ext uri="{FF2B5EF4-FFF2-40B4-BE49-F238E27FC236}">
                        <a16:creationId xmlns:a16="http://schemas.microsoft.com/office/drawing/2014/main" id="{1B9A1C69-23F7-0CFA-DE14-18DAAB1287FB}"/>
                      </a:ext>
                    </a:extLst>
                  </p:cNvPr>
                  <p:cNvSpPr/>
                  <p:nvPr/>
                </p:nvSpPr>
                <p:spPr>
                  <a:xfrm rot="1752164">
                    <a:off x="1403701" y="2069816"/>
                    <a:ext cx="143595" cy="7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1" name="正方形/長方形 80">
                    <a:extLst>
                      <a:ext uri="{FF2B5EF4-FFF2-40B4-BE49-F238E27FC236}">
                        <a16:creationId xmlns:a16="http://schemas.microsoft.com/office/drawing/2014/main" id="{8F2900FE-7C11-81BE-A93B-9977B6185518}"/>
                      </a:ext>
                    </a:extLst>
                  </p:cNvPr>
                  <p:cNvSpPr/>
                  <p:nvPr/>
                </p:nvSpPr>
                <p:spPr>
                  <a:xfrm>
                    <a:off x="1394770" y="3655461"/>
                    <a:ext cx="948380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2" name="正方形/長方形 81">
                    <a:extLst>
                      <a:ext uri="{FF2B5EF4-FFF2-40B4-BE49-F238E27FC236}">
                        <a16:creationId xmlns:a16="http://schemas.microsoft.com/office/drawing/2014/main" id="{DE72D5DB-04B8-D5C1-32B1-D60288030587}"/>
                      </a:ext>
                    </a:extLst>
                  </p:cNvPr>
                  <p:cNvSpPr/>
                  <p:nvPr/>
                </p:nvSpPr>
                <p:spPr>
                  <a:xfrm rot="19820022">
                    <a:off x="2089744" y="3554600"/>
                    <a:ext cx="225434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3" name="正方形/長方形 82">
                    <a:extLst>
                      <a:ext uri="{FF2B5EF4-FFF2-40B4-BE49-F238E27FC236}">
                        <a16:creationId xmlns:a16="http://schemas.microsoft.com/office/drawing/2014/main" id="{210133D2-72BA-9854-C3EB-1D5CA0C92E17}"/>
                      </a:ext>
                    </a:extLst>
                  </p:cNvPr>
                  <p:cNvSpPr/>
                  <p:nvPr/>
                </p:nvSpPr>
                <p:spPr>
                  <a:xfrm rot="19444900">
                    <a:off x="2197986" y="3494580"/>
                    <a:ext cx="261033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4" name="正方形/長方形 83">
                    <a:extLst>
                      <a:ext uri="{FF2B5EF4-FFF2-40B4-BE49-F238E27FC236}">
                        <a16:creationId xmlns:a16="http://schemas.microsoft.com/office/drawing/2014/main" id="{6C41E7E5-6183-85E0-344C-2DCB32DFBD11}"/>
                      </a:ext>
                    </a:extLst>
                  </p:cNvPr>
                  <p:cNvSpPr/>
                  <p:nvPr/>
                </p:nvSpPr>
                <p:spPr>
                  <a:xfrm>
                    <a:off x="1608981" y="4014017"/>
                    <a:ext cx="948380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5" name="正方形/長方形 84">
                    <a:extLst>
                      <a:ext uri="{FF2B5EF4-FFF2-40B4-BE49-F238E27FC236}">
                        <a16:creationId xmlns:a16="http://schemas.microsoft.com/office/drawing/2014/main" id="{B536FA42-E9A2-17FC-AAB1-A447CEA1286E}"/>
                      </a:ext>
                    </a:extLst>
                  </p:cNvPr>
                  <p:cNvSpPr/>
                  <p:nvPr/>
                </p:nvSpPr>
                <p:spPr>
                  <a:xfrm rot="2246957">
                    <a:off x="2431565" y="3947116"/>
                    <a:ext cx="251711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B24B9C12-8CBB-DBC2-07CD-559457C1365A}"/>
                    </a:ext>
                  </a:extLst>
                </p:cNvPr>
                <p:cNvSpPr/>
                <p:nvPr/>
              </p:nvSpPr>
              <p:spPr>
                <a:xfrm>
                  <a:off x="3337564" y="3883325"/>
                  <a:ext cx="948380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D4695B8F-25D1-D225-EAD8-5EFC227CB57C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6FE82B14-DAD4-9815-5360-246E30B9D6A2}"/>
                  </a:ext>
                </a:extLst>
              </p:cNvPr>
              <p:cNvSpPr/>
              <p:nvPr/>
            </p:nvSpPr>
            <p:spPr>
              <a:xfrm>
                <a:off x="708474" y="3118823"/>
                <a:ext cx="810764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8EB281ED-AFF8-74DE-CF8C-80A5E14AB56E}"/>
                </a:ext>
              </a:extLst>
            </p:cNvPr>
            <p:cNvSpPr txBox="1"/>
            <p:nvPr/>
          </p:nvSpPr>
          <p:spPr>
            <a:xfrm>
              <a:off x="1950841" y="2008540"/>
              <a:ext cx="1536023" cy="934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Kicker magnet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6D61A1C8-CB26-DB08-4C92-41559BCD0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9238" y="2479519"/>
              <a:ext cx="456764" cy="3246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09432CF-38B3-101E-326E-DF0479FA6264}"/>
              </a:ext>
            </a:extLst>
          </p:cNvPr>
          <p:cNvGrpSpPr/>
          <p:nvPr/>
        </p:nvGrpSpPr>
        <p:grpSpPr>
          <a:xfrm>
            <a:off x="3684885" y="1258967"/>
            <a:ext cx="5798689" cy="2849475"/>
            <a:chOff x="4654551" y="1187401"/>
            <a:chExt cx="5893668" cy="289614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77EA441-E8E0-4299-49C8-D949327218DD}"/>
                </a:ext>
              </a:extLst>
            </p:cNvPr>
            <p:cNvGrpSpPr/>
            <p:nvPr/>
          </p:nvGrpSpPr>
          <p:grpSpPr>
            <a:xfrm>
              <a:off x="4654551" y="3564468"/>
              <a:ext cx="2984499" cy="514789"/>
              <a:chOff x="4391596" y="2955828"/>
              <a:chExt cx="3358579" cy="579316"/>
            </a:xfrm>
          </p:grpSpPr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E5B0681-B369-3DF4-5080-48BFA14AC3AB}"/>
                  </a:ext>
                </a:extLst>
              </p:cNvPr>
              <p:cNvSpPr txBox="1"/>
              <p:nvPr/>
            </p:nvSpPr>
            <p:spPr>
              <a:xfrm>
                <a:off x="5273675" y="3154155"/>
                <a:ext cx="1644650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Y</a:t>
                </a:r>
                <a:r>
                  <a:rPr kumimoji="1"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 [mm]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3DC066E-5A39-5FA7-7544-B6256A8D2DAA}"/>
                  </a:ext>
                </a:extLst>
              </p:cNvPr>
              <p:cNvSpPr txBox="1"/>
              <p:nvPr/>
            </p:nvSpPr>
            <p:spPr>
              <a:xfrm>
                <a:off x="5824207" y="2956727"/>
                <a:ext cx="533399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0</a:t>
                </a:r>
                <a:endParaRPr kumimoji="1" lang="ja-JP" altLang="en-US" sz="160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D0F8470-7B33-42BD-0F61-AE6325D52350}"/>
                  </a:ext>
                </a:extLst>
              </p:cNvPr>
              <p:cNvSpPr txBox="1"/>
              <p:nvPr/>
            </p:nvSpPr>
            <p:spPr>
              <a:xfrm>
                <a:off x="7216776" y="2955828"/>
                <a:ext cx="533399" cy="380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50</a:t>
                </a:r>
                <a:endParaRPr kumimoji="1" lang="ja-JP" altLang="en-US" sz="160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FFB74C7-14FC-E256-59F0-7F911E642347}"/>
                  </a:ext>
                </a:extLst>
              </p:cNvPr>
              <p:cNvSpPr txBox="1"/>
              <p:nvPr/>
            </p:nvSpPr>
            <p:spPr>
              <a:xfrm>
                <a:off x="4391596" y="2955839"/>
                <a:ext cx="655090" cy="38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-50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B7B134E6-0753-A4B5-A16C-402F7797DF7F}"/>
                </a:ext>
              </a:extLst>
            </p:cNvPr>
            <p:cNvGrpSpPr/>
            <p:nvPr/>
          </p:nvGrpSpPr>
          <p:grpSpPr>
            <a:xfrm>
              <a:off x="4913562" y="1188892"/>
              <a:ext cx="2535518" cy="2447386"/>
              <a:chOff x="572881" y="1312718"/>
              <a:chExt cx="2876522" cy="2776539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E8BB11EF-F104-4417-FC32-0DE57B699211}"/>
                  </a:ext>
                </a:extLst>
              </p:cNvPr>
              <p:cNvGrpSpPr/>
              <p:nvPr/>
            </p:nvGrpSpPr>
            <p:grpSpPr>
              <a:xfrm>
                <a:off x="572881" y="1312718"/>
                <a:ext cx="2876522" cy="2776539"/>
                <a:chOff x="1209018" y="1350818"/>
                <a:chExt cx="2876522" cy="2776539"/>
              </a:xfrm>
            </p:grpSpPr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BAB3B2A7-EAD2-155C-C91C-6F9B6633C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4594" b="3067"/>
                <a:stretch/>
              </p:blipFill>
              <p:spPr>
                <a:xfrm>
                  <a:off x="1209018" y="1350818"/>
                  <a:ext cx="2829582" cy="2776539"/>
                </a:xfrm>
                <a:prstGeom prst="rect">
                  <a:avLst/>
                </a:prstGeom>
              </p:spPr>
            </p:pic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99B4F82A-B74A-BE40-8B48-2559228F579F}"/>
                    </a:ext>
                  </a:extLst>
                </p:cNvPr>
                <p:cNvSpPr txBox="1"/>
                <p:nvPr/>
              </p:nvSpPr>
              <p:spPr>
                <a:xfrm>
                  <a:off x="2417757" y="2099044"/>
                  <a:ext cx="1667783" cy="419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en-US" altLang="ja-JP" b="1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-7.4 </a:t>
                  </a:r>
                  <a:r>
                    <a:rPr kumimoji="1" lang="en-US" altLang="ja-JP" b="1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mm</a:t>
                  </a:r>
                  <a:endParaRPr kumimoji="1" lang="ja-JP" altLang="en-US" b="1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p:grp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9CC169F2-43A8-3E12-214D-C3D1C7DD3A50}"/>
                  </a:ext>
                </a:extLst>
              </p:cNvPr>
              <p:cNvSpPr txBox="1"/>
              <p:nvPr/>
            </p:nvSpPr>
            <p:spPr>
              <a:xfrm>
                <a:off x="2101651" y="1746082"/>
                <a:ext cx="1333520" cy="4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w/</a:t>
                </a:r>
                <a:r>
                  <a:rPr kumimoji="1" lang="en-US" altLang="ja-JP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o ST</a:t>
                </a:r>
                <a:endParaRPr kumimoji="1"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9226A74-FF98-31C2-505C-A30AE7BB2C45}"/>
                </a:ext>
              </a:extLst>
            </p:cNvPr>
            <p:cNvSpPr txBox="1"/>
            <p:nvPr/>
          </p:nvSpPr>
          <p:spPr>
            <a:xfrm>
              <a:off x="8347553" y="3744995"/>
              <a:ext cx="1461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Y’ [</a:t>
              </a:r>
              <a:r>
                <a:rPr kumimoji="1" lang="en-US" altLang="ja-JP" sz="1600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]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E8457FD-086F-C73C-2129-80386E893A8D}"/>
                </a:ext>
              </a:extLst>
            </p:cNvPr>
            <p:cNvSpPr txBox="1"/>
            <p:nvPr/>
          </p:nvSpPr>
          <p:spPr>
            <a:xfrm>
              <a:off x="8836767" y="3569568"/>
              <a:ext cx="4739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6D90ADE-1E70-9E56-2F72-5C9942C5DCC0}"/>
                </a:ext>
              </a:extLst>
            </p:cNvPr>
            <p:cNvSpPr txBox="1"/>
            <p:nvPr/>
          </p:nvSpPr>
          <p:spPr>
            <a:xfrm>
              <a:off x="10074230" y="3568758"/>
              <a:ext cx="4739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</a:t>
              </a: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C43FCFA-A8B7-647F-304F-165F3F22D59A}"/>
                </a:ext>
              </a:extLst>
            </p:cNvPr>
            <p:cNvSpPr txBox="1"/>
            <p:nvPr/>
          </p:nvSpPr>
          <p:spPr>
            <a:xfrm>
              <a:off x="7559750" y="3568756"/>
              <a:ext cx="582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ACB7289-8991-1963-6F69-B76237D5A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61"/>
            <a:stretch/>
          </p:blipFill>
          <p:spPr>
            <a:xfrm>
              <a:off x="7820207" y="1187401"/>
              <a:ext cx="2508151" cy="2443494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7B9E8E7E-33AD-9A22-4C4E-CE7F5419B34F}"/>
                </a:ext>
              </a:extLst>
            </p:cNvPr>
            <p:cNvSpPr txBox="1"/>
            <p:nvPr/>
          </p:nvSpPr>
          <p:spPr>
            <a:xfrm>
              <a:off x="8958536" y="1921066"/>
              <a:ext cx="13726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</a:t>
              </a:r>
              <a:r>
                <a:rPr kumimoji="1" lang="en-US" altLang="ja-JP" b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1.8 </a:t>
              </a:r>
              <a:r>
                <a:rPr kumimoji="1" lang="en-US" altLang="ja-JP" b="1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endParaRPr kumimoji="1" lang="ja-JP" altLang="en-US" b="1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49BEFB9-3133-6C25-454B-C5C111007DB3}"/>
                </a:ext>
              </a:extLst>
            </p:cNvPr>
            <p:cNvSpPr txBox="1"/>
            <p:nvPr/>
          </p:nvSpPr>
          <p:spPr>
            <a:xfrm>
              <a:off x="9053668" y="1595716"/>
              <a:ext cx="1257312" cy="37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w/</a:t>
              </a: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o ST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25FD3F6-8AC4-3626-49D8-6E1031415EA3}"/>
              </a:ext>
            </a:extLst>
          </p:cNvPr>
          <p:cNvSpPr txBox="1"/>
          <p:nvPr/>
        </p:nvSpPr>
        <p:spPr>
          <a:xfrm>
            <a:off x="9673111" y="3172880"/>
            <a:ext cx="227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Deflection angle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ST1: -1.5 </a:t>
            </a:r>
            <a:r>
              <a:rPr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ST2: +1.7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F2684C7D-37C2-372B-A0ED-889477069A12}"/>
              </a:ext>
            </a:extLst>
          </p:cNvPr>
          <p:cNvGrpSpPr/>
          <p:nvPr/>
        </p:nvGrpSpPr>
        <p:grpSpPr>
          <a:xfrm>
            <a:off x="364222" y="1755400"/>
            <a:ext cx="3147161" cy="3098171"/>
            <a:chOff x="88206" y="988977"/>
            <a:chExt cx="5839696" cy="5748806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85A13599-D8A5-53E9-691A-3F63B0152775}"/>
                </a:ext>
              </a:extLst>
            </p:cNvPr>
            <p:cNvGrpSpPr/>
            <p:nvPr/>
          </p:nvGrpSpPr>
          <p:grpSpPr>
            <a:xfrm>
              <a:off x="1027997" y="1314841"/>
              <a:ext cx="4587874" cy="4530726"/>
              <a:chOff x="3400423" y="1854200"/>
              <a:chExt cx="4587874" cy="4530726"/>
            </a:xfrm>
          </p:grpSpPr>
          <p:pic>
            <p:nvPicPr>
              <p:cNvPr id="107" name="図 106">
                <a:extLst>
                  <a:ext uri="{FF2B5EF4-FFF2-40B4-BE49-F238E27FC236}">
                    <a16:creationId xmlns:a16="http://schemas.microsoft.com/office/drawing/2014/main" id="{F55BF4AA-0D5E-5D71-B0A1-DA133B6A8D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883" t="1639" r="6554" b="5416"/>
              <a:stretch>
                <a:fillRect/>
              </a:stretch>
            </p:blipFill>
            <p:spPr>
              <a:xfrm>
                <a:off x="3439889" y="1854200"/>
                <a:ext cx="4513151" cy="4502150"/>
              </a:xfrm>
              <a:prstGeom prst="rect">
                <a:avLst/>
              </a:prstGeom>
            </p:spPr>
          </p:pic>
          <p:sp>
            <p:nvSpPr>
              <p:cNvPr id="108" name="正方形/長方形 107">
                <a:extLst>
                  <a:ext uri="{FF2B5EF4-FFF2-40B4-BE49-F238E27FC236}">
                    <a16:creationId xmlns:a16="http://schemas.microsoft.com/office/drawing/2014/main" id="{FDD0DE55-C96F-1024-3E4E-F72281323685}"/>
                  </a:ext>
                </a:extLst>
              </p:cNvPr>
              <p:cNvSpPr/>
              <p:nvPr/>
            </p:nvSpPr>
            <p:spPr>
              <a:xfrm>
                <a:off x="3400425" y="6294770"/>
                <a:ext cx="4587874" cy="9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44279396-CF31-34F5-2A10-D5B75B4E684D}"/>
                </a:ext>
              </a:extLst>
            </p:cNvPr>
            <p:cNvSpPr txBox="1"/>
            <p:nvPr/>
          </p:nvSpPr>
          <p:spPr>
            <a:xfrm>
              <a:off x="2485075" y="6052470"/>
              <a:ext cx="1690078" cy="68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 [mm]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876138A3-1A80-BE5F-C91B-B03D50058E74}"/>
                </a:ext>
              </a:extLst>
            </p:cNvPr>
            <p:cNvSpPr txBox="1"/>
            <p:nvPr/>
          </p:nvSpPr>
          <p:spPr>
            <a:xfrm>
              <a:off x="293616" y="5644939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-20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27CE35F7-0E92-7F41-E22A-F9D5BCD246AF}"/>
                </a:ext>
              </a:extLst>
            </p:cNvPr>
            <p:cNvSpPr txBox="1"/>
            <p:nvPr/>
          </p:nvSpPr>
          <p:spPr>
            <a:xfrm>
              <a:off x="1729700" y="5686372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88DBCF29-F414-05F3-425E-F363889CCB8F}"/>
                </a:ext>
              </a:extLst>
            </p:cNvPr>
            <p:cNvSpPr txBox="1"/>
            <p:nvPr/>
          </p:nvSpPr>
          <p:spPr>
            <a:xfrm>
              <a:off x="3051248" y="5686372"/>
              <a:ext cx="547892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F931792B-A30B-77E4-2B9D-F8F0F5334661}"/>
                </a:ext>
              </a:extLst>
            </p:cNvPr>
            <p:cNvSpPr txBox="1"/>
            <p:nvPr/>
          </p:nvSpPr>
          <p:spPr>
            <a:xfrm>
              <a:off x="4052860" y="5686372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BEA08E84-2250-6DAA-0498-97EEAAC5B149}"/>
                </a:ext>
              </a:extLst>
            </p:cNvPr>
            <p:cNvSpPr txBox="1"/>
            <p:nvPr/>
          </p:nvSpPr>
          <p:spPr>
            <a:xfrm>
              <a:off x="5174774" y="5686795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20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90DAD37E-94A3-2AE4-1F1A-14524C5680E4}"/>
                </a:ext>
              </a:extLst>
            </p:cNvPr>
            <p:cNvSpPr txBox="1"/>
            <p:nvPr/>
          </p:nvSpPr>
          <p:spPr>
            <a:xfrm>
              <a:off x="293620" y="4322547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13522032-1A59-AF6E-FDC7-0AB07202D977}"/>
                </a:ext>
              </a:extLst>
            </p:cNvPr>
            <p:cNvSpPr txBox="1"/>
            <p:nvPr/>
          </p:nvSpPr>
          <p:spPr>
            <a:xfrm>
              <a:off x="563455" y="3227150"/>
              <a:ext cx="547892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69A30963-E6C2-D634-44FB-25ABD37B8747}"/>
                </a:ext>
              </a:extLst>
            </p:cNvPr>
            <p:cNvSpPr txBox="1"/>
            <p:nvPr/>
          </p:nvSpPr>
          <p:spPr>
            <a:xfrm>
              <a:off x="403932" y="2161361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1B1532EA-3EEF-6876-9DA5-91E04B86C46E}"/>
                </a:ext>
              </a:extLst>
            </p:cNvPr>
            <p:cNvSpPr txBox="1"/>
            <p:nvPr/>
          </p:nvSpPr>
          <p:spPr>
            <a:xfrm>
              <a:off x="403936" y="988977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20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2B2019D4-4228-2FEA-654F-F09773C8BEA8}"/>
                </a:ext>
              </a:extLst>
            </p:cNvPr>
            <p:cNvSpPr txBox="1"/>
            <p:nvPr/>
          </p:nvSpPr>
          <p:spPr>
            <a:xfrm rot="16200000">
              <a:off x="-588185" y="3201209"/>
              <a:ext cx="2038093" cy="685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Y’ [</a:t>
              </a:r>
              <a:r>
                <a:rPr kumimoji="1" lang="en-US" altLang="ja-JP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]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F9FD2945-2E4E-8C35-740F-BFEB4758763E}"/>
              </a:ext>
            </a:extLst>
          </p:cNvPr>
          <p:cNvSpPr txBox="1"/>
          <p:nvPr/>
        </p:nvSpPr>
        <p:spPr>
          <a:xfrm>
            <a:off x="408767" y="1044267"/>
            <a:ext cx="287417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124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Xe ~155 MeV/u@R3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4720200-DDD4-83D7-DC53-150B67E42C0E}"/>
              </a:ext>
            </a:extLst>
          </p:cNvPr>
          <p:cNvSpPr txBox="1"/>
          <p:nvPr/>
        </p:nvSpPr>
        <p:spPr>
          <a:xfrm>
            <a:off x="4538550" y="885083"/>
            <a:ext cx="4027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 and Y’ </a:t>
            </a:r>
            <a:r>
              <a:rPr kumimoji="1"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at the kicker </a:t>
            </a:r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magnet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D3899EE8-C34E-59B0-8663-8F2EA427550C}"/>
              </a:ext>
            </a:extLst>
          </p:cNvPr>
          <p:cNvSpPr txBox="1"/>
          <p:nvPr/>
        </p:nvSpPr>
        <p:spPr>
          <a:xfrm>
            <a:off x="1185675" y="5455194"/>
            <a:ext cx="166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Y: -2.0 mm</a:t>
            </a: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Y’: -2.8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F805B3B1-7CC2-8210-198C-64C930D51174}"/>
              </a:ext>
            </a:extLst>
          </p:cNvPr>
          <p:cNvSpPr txBox="1"/>
          <p:nvPr/>
        </p:nvSpPr>
        <p:spPr>
          <a:xfrm>
            <a:off x="417000" y="4840289"/>
            <a:ext cx="339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Vertical beam profile@F3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7A7BF131-5A6D-F879-0172-83A431864D09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Commissioning results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39E773-3D69-3B56-73B9-3FC467786C14}"/>
              </a:ext>
            </a:extLst>
          </p:cNvPr>
          <p:cNvSpPr txBox="1"/>
          <p:nvPr/>
        </p:nvSpPr>
        <p:spPr>
          <a:xfrm>
            <a:off x="387318" y="27536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(i) Injection </a:t>
            </a:r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3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84A89-1427-9C8D-8122-F03F9C9E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FEDBF57-5950-F4C8-7DC5-08633EB0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B2ECAA3-C9F2-2FFF-DB6C-A3A9E7A2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11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A1DAA65-8913-52A4-FDC2-A4F098501270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4CA198F-8261-58E3-9F2E-23A8512E4BE3}"/>
              </a:ext>
            </a:extLst>
          </p:cNvPr>
          <p:cNvGrpSpPr/>
          <p:nvPr/>
        </p:nvGrpSpPr>
        <p:grpSpPr>
          <a:xfrm>
            <a:off x="3684885" y="1258967"/>
            <a:ext cx="5798689" cy="5211673"/>
            <a:chOff x="4654551" y="1187401"/>
            <a:chExt cx="5893668" cy="529703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111C1936-50EB-2FE8-BC69-89C906EDA3D0}"/>
                </a:ext>
              </a:extLst>
            </p:cNvPr>
            <p:cNvGrpSpPr/>
            <p:nvPr/>
          </p:nvGrpSpPr>
          <p:grpSpPr>
            <a:xfrm>
              <a:off x="4654551" y="3611351"/>
              <a:ext cx="2984499" cy="2868813"/>
              <a:chOff x="4391596" y="3008577"/>
              <a:chExt cx="3358579" cy="3228393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795FDF39-61A4-3A6B-EE87-D1DA965239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870"/>
              <a:stretch/>
            </p:blipFill>
            <p:spPr>
              <a:xfrm>
                <a:off x="4678388" y="3008577"/>
                <a:ext cx="2822525" cy="2752076"/>
              </a:xfrm>
              <a:prstGeom prst="rect">
                <a:avLst/>
              </a:prstGeom>
            </p:spPr>
          </p:pic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7050459-C68E-5514-7C56-C075E392BEF2}"/>
                  </a:ext>
                </a:extLst>
              </p:cNvPr>
              <p:cNvSpPr txBox="1"/>
              <p:nvPr/>
            </p:nvSpPr>
            <p:spPr>
              <a:xfrm>
                <a:off x="5273675" y="5855981"/>
                <a:ext cx="1644650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Y</a:t>
                </a:r>
                <a:r>
                  <a:rPr kumimoji="1"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 [mm]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B3A6B5A-B84B-C3D8-579B-788FE9ECF505}"/>
                  </a:ext>
                </a:extLst>
              </p:cNvPr>
              <p:cNvSpPr txBox="1"/>
              <p:nvPr/>
            </p:nvSpPr>
            <p:spPr>
              <a:xfrm>
                <a:off x="5892780" y="3723742"/>
                <a:ext cx="1654581" cy="42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b="1">
                    <a:solidFill>
                      <a:srgbClr val="FF0000"/>
                    </a:solidFill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0</a:t>
                </a:r>
                <a:r>
                  <a:rPr kumimoji="1" lang="en-US" altLang="ja-JP" b="1">
                    <a:solidFill>
                      <a:srgbClr val="FF0000"/>
                    </a:solidFill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.4 </a:t>
                </a:r>
                <a:r>
                  <a:rPr kumimoji="1" lang="en-US" altLang="ja-JP" b="1" dirty="0">
                    <a:solidFill>
                      <a:srgbClr val="FF0000"/>
                    </a:solidFill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mm</a:t>
                </a:r>
                <a:endParaRPr kumimoji="1" lang="ja-JP" altLang="en-US" b="1" dirty="0">
                  <a:solidFill>
                    <a:srgbClr val="FF0000"/>
                  </a:solidFill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79CD5D3-2A05-1311-28AC-F5EE6F509978}"/>
                  </a:ext>
                </a:extLst>
              </p:cNvPr>
              <p:cNvSpPr txBox="1"/>
              <p:nvPr/>
            </p:nvSpPr>
            <p:spPr>
              <a:xfrm>
                <a:off x="6109762" y="3443364"/>
                <a:ext cx="1414905" cy="42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w</a:t>
                </a:r>
                <a:r>
                  <a:rPr kumimoji="1" lang="en-US" altLang="ja-JP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/ ST</a:t>
                </a:r>
                <a:endParaRPr kumimoji="1"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77132EA5-EF95-4D38-965D-DD7780DB4D39}"/>
                  </a:ext>
                </a:extLst>
              </p:cNvPr>
              <p:cNvSpPr txBox="1"/>
              <p:nvPr/>
            </p:nvSpPr>
            <p:spPr>
              <a:xfrm>
                <a:off x="5824207" y="5658568"/>
                <a:ext cx="533399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0</a:t>
                </a:r>
                <a:endParaRPr kumimoji="1" lang="ja-JP" altLang="en-US" sz="160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DF992D70-B92D-5CA8-D810-D064921844A7}"/>
                  </a:ext>
                </a:extLst>
              </p:cNvPr>
              <p:cNvSpPr txBox="1"/>
              <p:nvPr/>
            </p:nvSpPr>
            <p:spPr>
              <a:xfrm>
                <a:off x="7216776" y="5657656"/>
                <a:ext cx="533399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50</a:t>
                </a:r>
                <a:endParaRPr kumimoji="1" lang="ja-JP" altLang="en-US" sz="160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64719410-3AAD-F580-C159-0B31A216A0BE}"/>
                  </a:ext>
                </a:extLst>
              </p:cNvPr>
              <p:cNvSpPr txBox="1"/>
              <p:nvPr/>
            </p:nvSpPr>
            <p:spPr>
              <a:xfrm>
                <a:off x="4391596" y="5657656"/>
                <a:ext cx="655090" cy="380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-50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0A03F839-25B0-CD14-7AF4-C64F273F95D8}"/>
                </a:ext>
              </a:extLst>
            </p:cNvPr>
            <p:cNvGrpSpPr/>
            <p:nvPr/>
          </p:nvGrpSpPr>
          <p:grpSpPr>
            <a:xfrm>
              <a:off x="4913562" y="1188892"/>
              <a:ext cx="2535518" cy="2447386"/>
              <a:chOff x="572881" y="1312718"/>
              <a:chExt cx="2876522" cy="2776539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163A9A2F-4AFD-FC72-940D-F709A7BCC6FF}"/>
                  </a:ext>
                </a:extLst>
              </p:cNvPr>
              <p:cNvGrpSpPr/>
              <p:nvPr/>
            </p:nvGrpSpPr>
            <p:grpSpPr>
              <a:xfrm>
                <a:off x="572881" y="1312718"/>
                <a:ext cx="2876522" cy="2776539"/>
                <a:chOff x="1209018" y="1350818"/>
                <a:chExt cx="2876522" cy="2776539"/>
              </a:xfrm>
            </p:grpSpPr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BD8CB0C8-8B83-4C93-4423-5CDE4B8A3C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4594" b="3067"/>
                <a:stretch/>
              </p:blipFill>
              <p:spPr>
                <a:xfrm>
                  <a:off x="1209018" y="1350818"/>
                  <a:ext cx="2829582" cy="2776539"/>
                </a:xfrm>
                <a:prstGeom prst="rect">
                  <a:avLst/>
                </a:prstGeom>
              </p:spPr>
            </p:pic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26C80D3B-301A-13D9-10B9-AA799B4E90D0}"/>
                    </a:ext>
                  </a:extLst>
                </p:cNvPr>
                <p:cNvSpPr txBox="1"/>
                <p:nvPr/>
              </p:nvSpPr>
              <p:spPr>
                <a:xfrm>
                  <a:off x="2417757" y="2099044"/>
                  <a:ext cx="1667783" cy="419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en-US" altLang="ja-JP" b="1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-7.4 </a:t>
                  </a:r>
                  <a:r>
                    <a:rPr kumimoji="1" lang="en-US" altLang="ja-JP" b="1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mm</a:t>
                  </a:r>
                  <a:endParaRPr kumimoji="1" lang="ja-JP" altLang="en-US" b="1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p:grp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11A535F-FEE3-BBBF-35E2-C4D055FB6F38}"/>
                  </a:ext>
                </a:extLst>
              </p:cNvPr>
              <p:cNvSpPr txBox="1"/>
              <p:nvPr/>
            </p:nvSpPr>
            <p:spPr>
              <a:xfrm>
                <a:off x="2101651" y="1746082"/>
                <a:ext cx="1333520" cy="425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w/</a:t>
                </a:r>
                <a:r>
                  <a:rPr kumimoji="1" lang="en-US" altLang="ja-JP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o ST</a:t>
                </a:r>
                <a:endParaRPr kumimoji="1"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6A3EF0D-8B21-A3D8-C62C-14DE08313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60"/>
            <a:stretch/>
          </p:blipFill>
          <p:spPr>
            <a:xfrm>
              <a:off x="7806118" y="3605147"/>
              <a:ext cx="2524200" cy="2455376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F71B405-E7E8-F4B1-1B7E-3B3445E4276B}"/>
                </a:ext>
              </a:extLst>
            </p:cNvPr>
            <p:cNvSpPr txBox="1"/>
            <p:nvPr/>
          </p:nvSpPr>
          <p:spPr>
            <a:xfrm>
              <a:off x="8347553" y="6145884"/>
              <a:ext cx="14614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Y’ [</a:t>
              </a:r>
              <a:r>
                <a:rPr kumimoji="1" lang="en-US" altLang="ja-JP" sz="1600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]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C281D64-4745-0C8C-93D4-6584B8573D08}"/>
                </a:ext>
              </a:extLst>
            </p:cNvPr>
            <p:cNvSpPr txBox="1"/>
            <p:nvPr/>
          </p:nvSpPr>
          <p:spPr>
            <a:xfrm>
              <a:off x="8836767" y="5970460"/>
              <a:ext cx="4739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C376A5B-9E24-23D4-9B53-DB2A626C0C78}"/>
                </a:ext>
              </a:extLst>
            </p:cNvPr>
            <p:cNvSpPr txBox="1"/>
            <p:nvPr/>
          </p:nvSpPr>
          <p:spPr>
            <a:xfrm>
              <a:off x="10074230" y="5969649"/>
              <a:ext cx="4739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</a:t>
              </a: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C1D3226-598F-2EC8-53CE-C1716AB95491}"/>
                </a:ext>
              </a:extLst>
            </p:cNvPr>
            <p:cNvSpPr txBox="1"/>
            <p:nvPr/>
          </p:nvSpPr>
          <p:spPr>
            <a:xfrm>
              <a:off x="7559750" y="5969649"/>
              <a:ext cx="582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2F26604-52EE-1748-7D5C-3E73F126ECDF}"/>
                </a:ext>
              </a:extLst>
            </p:cNvPr>
            <p:cNvSpPr txBox="1"/>
            <p:nvPr/>
          </p:nvSpPr>
          <p:spPr>
            <a:xfrm>
              <a:off x="8710606" y="4326851"/>
              <a:ext cx="1620540" cy="328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kumimoji="1" lang="en-US" altLang="ja-JP">
                  <a:solidFill>
                    <a:srgbClr val="FF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</a:t>
              </a:r>
              <a:r>
                <a:rPr lang="en-US" altLang="ja-JP" b="1">
                  <a:solidFill>
                    <a:srgbClr val="FF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r>
                <a:rPr kumimoji="1" lang="en-US" altLang="ja-JP" b="1">
                  <a:solidFill>
                    <a:srgbClr val="FF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.5 </a:t>
              </a:r>
              <a:r>
                <a:rPr kumimoji="1" lang="en-US" altLang="ja-JP" b="1" dirty="0" err="1">
                  <a:solidFill>
                    <a:srgbClr val="FF0000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endParaRPr kumimoji="1" lang="ja-JP" altLang="en-US" b="1" dirty="0">
                <a:solidFill>
                  <a:srgbClr val="FF0000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FE0E0FD4-53C0-8D03-3576-78842623FFD2}"/>
                </a:ext>
              </a:extLst>
            </p:cNvPr>
            <p:cNvSpPr txBox="1"/>
            <p:nvPr/>
          </p:nvSpPr>
          <p:spPr>
            <a:xfrm>
              <a:off x="9053668" y="4001501"/>
              <a:ext cx="1257312" cy="37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w</a:t>
              </a: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/ ST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952FE68A-026F-7C11-C3AE-D04D5A72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961"/>
            <a:stretch/>
          </p:blipFill>
          <p:spPr>
            <a:xfrm>
              <a:off x="7820207" y="1187401"/>
              <a:ext cx="2508151" cy="2443494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83E3ECD1-31FF-B657-EB02-5E2D396CACFE}"/>
                </a:ext>
              </a:extLst>
            </p:cNvPr>
            <p:cNvSpPr txBox="1"/>
            <p:nvPr/>
          </p:nvSpPr>
          <p:spPr>
            <a:xfrm>
              <a:off x="8958536" y="1921066"/>
              <a:ext cx="13726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</a:t>
              </a:r>
              <a:r>
                <a:rPr kumimoji="1" lang="en-US" altLang="ja-JP" b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1.8 </a:t>
              </a:r>
              <a:r>
                <a:rPr kumimoji="1" lang="en-US" altLang="ja-JP" b="1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endParaRPr kumimoji="1" lang="ja-JP" altLang="en-US" b="1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FB869BA-C08D-D22D-4C1D-F1A8748C1FFF}"/>
                </a:ext>
              </a:extLst>
            </p:cNvPr>
            <p:cNvSpPr txBox="1"/>
            <p:nvPr/>
          </p:nvSpPr>
          <p:spPr>
            <a:xfrm>
              <a:off x="9053668" y="1595716"/>
              <a:ext cx="1257312" cy="37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w/</a:t>
              </a: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o ST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1E1EB50C-EF0F-0DA4-06E9-971CB6D259AA}"/>
              </a:ext>
            </a:extLst>
          </p:cNvPr>
          <p:cNvSpPr txBox="1"/>
          <p:nvPr/>
        </p:nvSpPr>
        <p:spPr>
          <a:xfrm>
            <a:off x="4538550" y="885083"/>
            <a:ext cx="4027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 and Y’ </a:t>
            </a:r>
            <a:r>
              <a:rPr kumimoji="1"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at the kicker </a:t>
            </a:r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magnet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E2BBDC3F-C493-9508-0A4B-23EFAF4BD98B}"/>
              </a:ext>
            </a:extLst>
          </p:cNvPr>
          <p:cNvSpPr/>
          <p:nvPr/>
        </p:nvSpPr>
        <p:spPr>
          <a:xfrm rot="21313308">
            <a:off x="4940373" y="1754390"/>
            <a:ext cx="316898" cy="1987590"/>
          </a:xfrm>
          <a:prstGeom prst="downArrow">
            <a:avLst/>
          </a:prstGeom>
          <a:solidFill>
            <a:srgbClr val="FF69E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4E172224-40F7-F248-0372-88C5F763C1DE}"/>
              </a:ext>
            </a:extLst>
          </p:cNvPr>
          <p:cNvSpPr/>
          <p:nvPr/>
        </p:nvSpPr>
        <p:spPr>
          <a:xfrm rot="21313308">
            <a:off x="7733836" y="1909091"/>
            <a:ext cx="316898" cy="2112323"/>
          </a:xfrm>
          <a:prstGeom prst="downArrow">
            <a:avLst/>
          </a:prstGeom>
          <a:solidFill>
            <a:srgbClr val="FF69E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6D29CDD-F665-50D3-903D-CF84D962BB56}"/>
              </a:ext>
            </a:extLst>
          </p:cNvPr>
          <p:cNvSpPr txBox="1"/>
          <p:nvPr/>
        </p:nvSpPr>
        <p:spPr>
          <a:xfrm>
            <a:off x="9673111" y="3172880"/>
            <a:ext cx="227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Deflection angle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ST1: -1.5 </a:t>
            </a:r>
            <a:r>
              <a:rPr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ST2: +1.7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EBAB85D-43D5-E360-F41B-7E1700A3BA76}"/>
              </a:ext>
            </a:extLst>
          </p:cNvPr>
          <p:cNvSpPr txBox="1"/>
          <p:nvPr/>
        </p:nvSpPr>
        <p:spPr>
          <a:xfrm>
            <a:off x="9716628" y="4505905"/>
            <a:ext cx="2412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mismatch </a:t>
            </a:r>
          </a:p>
          <a:p>
            <a:r>
              <a:rPr kumimoji="1"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was corrected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583EE929-D03A-9508-9D51-177D87035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9379431" y="4558237"/>
            <a:ext cx="341745" cy="349832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F79998F-A003-D988-8934-879EDE80148D}"/>
              </a:ext>
            </a:extLst>
          </p:cNvPr>
          <p:cNvSpPr txBox="1"/>
          <p:nvPr/>
        </p:nvSpPr>
        <p:spPr>
          <a:xfrm>
            <a:off x="9716628" y="5447499"/>
            <a:ext cx="2412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Injection    x2</a:t>
            </a:r>
          </a:p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</a:t>
            </a:r>
            <a:r>
              <a:rPr kumimoji="1"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xtraction  x3.5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03166C44-9916-EE6E-59F8-AC037A7B4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9379431" y="5484915"/>
            <a:ext cx="341745" cy="349832"/>
          </a:xfrm>
          <a:prstGeom prst="rect">
            <a:avLst/>
          </a:prstGeom>
        </p:spPr>
      </p:pic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51C5BD0-21CF-96DB-4527-3648CE215472}"/>
              </a:ext>
            </a:extLst>
          </p:cNvPr>
          <p:cNvGrpSpPr/>
          <p:nvPr/>
        </p:nvGrpSpPr>
        <p:grpSpPr>
          <a:xfrm>
            <a:off x="9267256" y="1015627"/>
            <a:ext cx="2808138" cy="1934177"/>
            <a:chOff x="400356" y="1286655"/>
            <a:chExt cx="4528047" cy="3118807"/>
          </a:xfrm>
        </p:grpSpPr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3C84A929-3913-FBF4-4916-8A06259FF9DB}"/>
                </a:ext>
              </a:extLst>
            </p:cNvPr>
            <p:cNvGrpSpPr/>
            <p:nvPr/>
          </p:nvGrpSpPr>
          <p:grpSpPr>
            <a:xfrm>
              <a:off x="400356" y="1286655"/>
              <a:ext cx="4528047" cy="3118807"/>
              <a:chOff x="400356" y="1342121"/>
              <a:chExt cx="4528047" cy="3118807"/>
            </a:xfrm>
          </p:grpSpPr>
          <p:grpSp>
            <p:nvGrpSpPr>
              <p:cNvPr id="97" name="グループ化 96">
                <a:extLst>
                  <a:ext uri="{FF2B5EF4-FFF2-40B4-BE49-F238E27FC236}">
                    <a16:creationId xmlns:a16="http://schemas.microsoft.com/office/drawing/2014/main" id="{B1A576BC-D4C9-6CDA-03B4-EFD560A3754E}"/>
                  </a:ext>
                </a:extLst>
              </p:cNvPr>
              <p:cNvGrpSpPr/>
              <p:nvPr/>
            </p:nvGrpSpPr>
            <p:grpSpPr>
              <a:xfrm>
                <a:off x="400356" y="1342121"/>
                <a:ext cx="4528047" cy="3118807"/>
                <a:chOff x="400356" y="1342121"/>
                <a:chExt cx="4528047" cy="3118807"/>
              </a:xfrm>
            </p:grpSpPr>
            <p:grpSp>
              <p:nvGrpSpPr>
                <p:cNvPr id="100" name="グループ化 99">
                  <a:extLst>
                    <a:ext uri="{FF2B5EF4-FFF2-40B4-BE49-F238E27FC236}">
                      <a16:creationId xmlns:a16="http://schemas.microsoft.com/office/drawing/2014/main" id="{E33A3AD3-4842-AAE9-7D5B-33DB0A2B9E22}"/>
                    </a:ext>
                  </a:extLst>
                </p:cNvPr>
                <p:cNvGrpSpPr/>
                <p:nvPr/>
              </p:nvGrpSpPr>
              <p:grpSpPr>
                <a:xfrm>
                  <a:off x="400356" y="1342121"/>
                  <a:ext cx="4528047" cy="3118807"/>
                  <a:chOff x="400356" y="1342121"/>
                  <a:chExt cx="4528047" cy="3118807"/>
                </a:xfrm>
              </p:grpSpPr>
              <p:pic>
                <p:nvPicPr>
                  <p:cNvPr id="102" name="図 101">
                    <a:extLst>
                      <a:ext uri="{FF2B5EF4-FFF2-40B4-BE49-F238E27FC236}">
                        <a16:creationId xmlns:a16="http://schemas.microsoft.com/office/drawing/2014/main" id="{A5CB754F-1FFA-699C-A093-39383C392C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00356" y="1342121"/>
                    <a:ext cx="4528047" cy="3118807"/>
                  </a:xfrm>
                  <a:prstGeom prst="rect">
                    <a:avLst/>
                  </a:prstGeom>
                </p:spPr>
              </p:pic>
              <p:sp>
                <p:nvSpPr>
                  <p:cNvPr id="103" name="正方形/長方形 102">
                    <a:extLst>
                      <a:ext uri="{FF2B5EF4-FFF2-40B4-BE49-F238E27FC236}">
                        <a16:creationId xmlns:a16="http://schemas.microsoft.com/office/drawing/2014/main" id="{D722F944-48A8-0068-B6C6-35A720B9E308}"/>
                      </a:ext>
                    </a:extLst>
                  </p:cNvPr>
                  <p:cNvSpPr/>
                  <p:nvPr/>
                </p:nvSpPr>
                <p:spPr>
                  <a:xfrm>
                    <a:off x="3643341" y="3457575"/>
                    <a:ext cx="907228" cy="1500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4" name="正方形/長方形 103">
                    <a:extLst>
                      <a:ext uri="{FF2B5EF4-FFF2-40B4-BE49-F238E27FC236}">
                        <a16:creationId xmlns:a16="http://schemas.microsoft.com/office/drawing/2014/main" id="{BB537EFE-3C84-85CA-30E1-55D01B8173A4}"/>
                      </a:ext>
                    </a:extLst>
                  </p:cNvPr>
                  <p:cNvSpPr/>
                  <p:nvPr/>
                </p:nvSpPr>
                <p:spPr>
                  <a:xfrm>
                    <a:off x="3914091" y="3094179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5" name="正方形/長方形 104">
                    <a:extLst>
                      <a:ext uri="{FF2B5EF4-FFF2-40B4-BE49-F238E27FC236}">
                        <a16:creationId xmlns:a16="http://schemas.microsoft.com/office/drawing/2014/main" id="{6337EDCA-209E-E79B-985C-F3CF25EEFA96}"/>
                      </a:ext>
                    </a:extLst>
                  </p:cNvPr>
                  <p:cNvSpPr/>
                  <p:nvPr/>
                </p:nvSpPr>
                <p:spPr>
                  <a:xfrm rot="18685894">
                    <a:off x="4002338" y="2979496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6" name="正方形/長方形 105">
                    <a:extLst>
                      <a:ext uri="{FF2B5EF4-FFF2-40B4-BE49-F238E27FC236}">
                        <a16:creationId xmlns:a16="http://schemas.microsoft.com/office/drawing/2014/main" id="{E0339CD9-5830-5854-99ED-ABCE4BCA1FAC}"/>
                      </a:ext>
                    </a:extLst>
                  </p:cNvPr>
                  <p:cNvSpPr/>
                  <p:nvPr/>
                </p:nvSpPr>
                <p:spPr>
                  <a:xfrm rot="20021421">
                    <a:off x="3816344" y="3224149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7" name="正方形/長方形 106">
                    <a:extLst>
                      <a:ext uri="{FF2B5EF4-FFF2-40B4-BE49-F238E27FC236}">
                        <a16:creationId xmlns:a16="http://schemas.microsoft.com/office/drawing/2014/main" id="{82B6D8A8-140E-86CD-6BCD-C2CB3D612EFD}"/>
                      </a:ext>
                    </a:extLst>
                  </p:cNvPr>
                  <p:cNvSpPr/>
                  <p:nvPr/>
                </p:nvSpPr>
                <p:spPr>
                  <a:xfrm>
                    <a:off x="2892594" y="2319282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8" name="正方形/長方形 107">
                    <a:extLst>
                      <a:ext uri="{FF2B5EF4-FFF2-40B4-BE49-F238E27FC236}">
                        <a16:creationId xmlns:a16="http://schemas.microsoft.com/office/drawing/2014/main" id="{E9D0D1E5-F606-0BAF-5D79-79F8DAE0ACEA}"/>
                      </a:ext>
                    </a:extLst>
                  </p:cNvPr>
                  <p:cNvSpPr/>
                  <p:nvPr/>
                </p:nvSpPr>
                <p:spPr>
                  <a:xfrm>
                    <a:off x="3711997" y="1563611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9" name="正方形/長方形 108">
                    <a:extLst>
                      <a:ext uri="{FF2B5EF4-FFF2-40B4-BE49-F238E27FC236}">
                        <a16:creationId xmlns:a16="http://schemas.microsoft.com/office/drawing/2014/main" id="{6022D0FB-EDDA-9E82-FA01-56AEE8459DFF}"/>
                      </a:ext>
                    </a:extLst>
                  </p:cNvPr>
                  <p:cNvSpPr/>
                  <p:nvPr/>
                </p:nvSpPr>
                <p:spPr>
                  <a:xfrm>
                    <a:off x="2851150" y="1378733"/>
                    <a:ext cx="1041543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0" name="正方形/長方形 109">
                    <a:extLst>
                      <a:ext uri="{FF2B5EF4-FFF2-40B4-BE49-F238E27FC236}">
                        <a16:creationId xmlns:a16="http://schemas.microsoft.com/office/drawing/2014/main" id="{DEA40F42-5240-6B51-67E4-93F4F51AAF8E}"/>
                      </a:ext>
                    </a:extLst>
                  </p:cNvPr>
                  <p:cNvSpPr/>
                  <p:nvPr/>
                </p:nvSpPr>
                <p:spPr>
                  <a:xfrm rot="3875560">
                    <a:off x="3533775" y="2205795"/>
                    <a:ext cx="11843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1" name="正方形/長方形 110">
                    <a:extLst>
                      <a:ext uri="{FF2B5EF4-FFF2-40B4-BE49-F238E27FC236}">
                        <a16:creationId xmlns:a16="http://schemas.microsoft.com/office/drawing/2014/main" id="{8412EFFE-C42B-1A94-497B-36E0A12DF135}"/>
                      </a:ext>
                    </a:extLst>
                  </p:cNvPr>
                  <p:cNvSpPr/>
                  <p:nvPr/>
                </p:nvSpPr>
                <p:spPr>
                  <a:xfrm rot="4101230">
                    <a:off x="3481670" y="2087962"/>
                    <a:ext cx="71629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2" name="正方形/長方形 111">
                    <a:extLst>
                      <a:ext uri="{FF2B5EF4-FFF2-40B4-BE49-F238E27FC236}">
                        <a16:creationId xmlns:a16="http://schemas.microsoft.com/office/drawing/2014/main" id="{91FFAEBE-6D88-B517-0395-20D5D89E4650}"/>
                      </a:ext>
                    </a:extLst>
                  </p:cNvPr>
                  <p:cNvSpPr/>
                  <p:nvPr/>
                </p:nvSpPr>
                <p:spPr>
                  <a:xfrm rot="8493779">
                    <a:off x="3219794" y="1936649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3" name="正方形/長方形 112">
                    <a:extLst>
                      <a:ext uri="{FF2B5EF4-FFF2-40B4-BE49-F238E27FC236}">
                        <a16:creationId xmlns:a16="http://schemas.microsoft.com/office/drawing/2014/main" id="{60A48C00-12FF-E076-8FF2-DD6E2B6935CC}"/>
                      </a:ext>
                    </a:extLst>
                  </p:cNvPr>
                  <p:cNvSpPr/>
                  <p:nvPr/>
                </p:nvSpPr>
                <p:spPr>
                  <a:xfrm rot="4792516">
                    <a:off x="3616257" y="1553712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4" name="正方形/長方形 113">
                    <a:extLst>
                      <a:ext uri="{FF2B5EF4-FFF2-40B4-BE49-F238E27FC236}">
                        <a16:creationId xmlns:a16="http://schemas.microsoft.com/office/drawing/2014/main" id="{EDB4C455-6D1C-1752-9B40-D81CFC5DDC73}"/>
                      </a:ext>
                    </a:extLst>
                  </p:cNvPr>
                  <p:cNvSpPr/>
                  <p:nvPr/>
                </p:nvSpPr>
                <p:spPr>
                  <a:xfrm rot="1976362">
                    <a:off x="3682705" y="1713120"/>
                    <a:ext cx="71629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5" name="正方形/長方形 114">
                    <a:extLst>
                      <a:ext uri="{FF2B5EF4-FFF2-40B4-BE49-F238E27FC236}">
                        <a16:creationId xmlns:a16="http://schemas.microsoft.com/office/drawing/2014/main" id="{7A380333-56CD-E653-C42D-DDA4488190A7}"/>
                      </a:ext>
                    </a:extLst>
                  </p:cNvPr>
                  <p:cNvSpPr/>
                  <p:nvPr/>
                </p:nvSpPr>
                <p:spPr>
                  <a:xfrm rot="1864737">
                    <a:off x="1846577" y="1483129"/>
                    <a:ext cx="258852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6" name="正方形/長方形 115">
                    <a:extLst>
                      <a:ext uri="{FF2B5EF4-FFF2-40B4-BE49-F238E27FC236}">
                        <a16:creationId xmlns:a16="http://schemas.microsoft.com/office/drawing/2014/main" id="{FB899A8E-D635-DFC6-17AB-39D3F862F1F1}"/>
                      </a:ext>
                    </a:extLst>
                  </p:cNvPr>
                  <p:cNvSpPr/>
                  <p:nvPr/>
                </p:nvSpPr>
                <p:spPr>
                  <a:xfrm>
                    <a:off x="688222" y="1421494"/>
                    <a:ext cx="1154865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7" name="正方形/長方形 116">
                    <a:extLst>
                      <a:ext uri="{FF2B5EF4-FFF2-40B4-BE49-F238E27FC236}">
                        <a16:creationId xmlns:a16="http://schemas.microsoft.com/office/drawing/2014/main" id="{C7AF604C-97E9-45F5-C2CB-8A1FB914281C}"/>
                      </a:ext>
                    </a:extLst>
                  </p:cNvPr>
                  <p:cNvSpPr/>
                  <p:nvPr/>
                </p:nvSpPr>
                <p:spPr>
                  <a:xfrm>
                    <a:off x="533477" y="1897373"/>
                    <a:ext cx="916551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8" name="正方形/長方形 117">
                    <a:extLst>
                      <a:ext uri="{FF2B5EF4-FFF2-40B4-BE49-F238E27FC236}">
                        <a16:creationId xmlns:a16="http://schemas.microsoft.com/office/drawing/2014/main" id="{ADCFE6D5-21CB-530E-8010-7B07E350C5E0}"/>
                      </a:ext>
                    </a:extLst>
                  </p:cNvPr>
                  <p:cNvSpPr/>
                  <p:nvPr/>
                </p:nvSpPr>
                <p:spPr>
                  <a:xfrm rot="1752164">
                    <a:off x="1403701" y="2069816"/>
                    <a:ext cx="143595" cy="7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9" name="正方形/長方形 118">
                    <a:extLst>
                      <a:ext uri="{FF2B5EF4-FFF2-40B4-BE49-F238E27FC236}">
                        <a16:creationId xmlns:a16="http://schemas.microsoft.com/office/drawing/2014/main" id="{C245C669-F7D3-0C2F-EB7D-4E1465B68A4D}"/>
                      </a:ext>
                    </a:extLst>
                  </p:cNvPr>
                  <p:cNvSpPr/>
                  <p:nvPr/>
                </p:nvSpPr>
                <p:spPr>
                  <a:xfrm>
                    <a:off x="1394770" y="3655461"/>
                    <a:ext cx="948380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0" name="正方形/長方形 119">
                    <a:extLst>
                      <a:ext uri="{FF2B5EF4-FFF2-40B4-BE49-F238E27FC236}">
                        <a16:creationId xmlns:a16="http://schemas.microsoft.com/office/drawing/2014/main" id="{A07DB750-8C7F-23A0-7C5A-634B64A4DD07}"/>
                      </a:ext>
                    </a:extLst>
                  </p:cNvPr>
                  <p:cNvSpPr/>
                  <p:nvPr/>
                </p:nvSpPr>
                <p:spPr>
                  <a:xfrm rot="19820022">
                    <a:off x="2089744" y="3554600"/>
                    <a:ext cx="225434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1" name="正方形/長方形 120">
                    <a:extLst>
                      <a:ext uri="{FF2B5EF4-FFF2-40B4-BE49-F238E27FC236}">
                        <a16:creationId xmlns:a16="http://schemas.microsoft.com/office/drawing/2014/main" id="{656BD82E-AE16-A487-29F6-92B34AAC1276}"/>
                      </a:ext>
                    </a:extLst>
                  </p:cNvPr>
                  <p:cNvSpPr/>
                  <p:nvPr/>
                </p:nvSpPr>
                <p:spPr>
                  <a:xfrm rot="19444900">
                    <a:off x="2197986" y="3494580"/>
                    <a:ext cx="261033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2" name="正方形/長方形 121">
                    <a:extLst>
                      <a:ext uri="{FF2B5EF4-FFF2-40B4-BE49-F238E27FC236}">
                        <a16:creationId xmlns:a16="http://schemas.microsoft.com/office/drawing/2014/main" id="{FEC23F73-6341-ECE8-7276-880325B9F995}"/>
                      </a:ext>
                    </a:extLst>
                  </p:cNvPr>
                  <p:cNvSpPr/>
                  <p:nvPr/>
                </p:nvSpPr>
                <p:spPr>
                  <a:xfrm>
                    <a:off x="1608981" y="4014017"/>
                    <a:ext cx="948380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3" name="正方形/長方形 122">
                    <a:extLst>
                      <a:ext uri="{FF2B5EF4-FFF2-40B4-BE49-F238E27FC236}">
                        <a16:creationId xmlns:a16="http://schemas.microsoft.com/office/drawing/2014/main" id="{15ABA2F0-7E7C-8E06-8927-A371F0A6BA82}"/>
                      </a:ext>
                    </a:extLst>
                  </p:cNvPr>
                  <p:cNvSpPr/>
                  <p:nvPr/>
                </p:nvSpPr>
                <p:spPr>
                  <a:xfrm rot="2246957">
                    <a:off x="2431565" y="3947116"/>
                    <a:ext cx="251711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E5A3826A-2B5C-4AAB-1C62-6955BCA6C976}"/>
                    </a:ext>
                  </a:extLst>
                </p:cNvPr>
                <p:cNvSpPr/>
                <p:nvPr/>
              </p:nvSpPr>
              <p:spPr>
                <a:xfrm>
                  <a:off x="3337564" y="3883325"/>
                  <a:ext cx="948380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97A63A7B-2BDD-9B57-51A1-5CD47033C278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C9C7152C-09B7-8EE9-AB78-9FC866B65EDF}"/>
                  </a:ext>
                </a:extLst>
              </p:cNvPr>
              <p:cNvSpPr/>
              <p:nvPr/>
            </p:nvSpPr>
            <p:spPr>
              <a:xfrm>
                <a:off x="708474" y="3118823"/>
                <a:ext cx="810764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95A78E3-BD8F-CB0A-9312-53F4354CC571}"/>
                </a:ext>
              </a:extLst>
            </p:cNvPr>
            <p:cNvSpPr txBox="1"/>
            <p:nvPr/>
          </p:nvSpPr>
          <p:spPr>
            <a:xfrm>
              <a:off x="1950841" y="2008540"/>
              <a:ext cx="1536023" cy="934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kumimoji="1"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Kicker magnet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3F9D9BD-997D-3A68-9FB8-AF807D73B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9238" y="2479519"/>
              <a:ext cx="456764" cy="3246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EA054438-15CE-9748-AD67-1F3DF747A87D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Commissioning results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5EDE1248-E27B-7504-CBED-852016F773E1}"/>
              </a:ext>
            </a:extLst>
          </p:cNvPr>
          <p:cNvGrpSpPr/>
          <p:nvPr/>
        </p:nvGrpSpPr>
        <p:grpSpPr>
          <a:xfrm>
            <a:off x="364222" y="1755400"/>
            <a:ext cx="3147161" cy="3098171"/>
            <a:chOff x="88206" y="988977"/>
            <a:chExt cx="5839696" cy="5748806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27260EA7-EA64-5836-9A32-F8AB6B4BCCFA}"/>
                </a:ext>
              </a:extLst>
            </p:cNvPr>
            <p:cNvGrpSpPr/>
            <p:nvPr/>
          </p:nvGrpSpPr>
          <p:grpSpPr>
            <a:xfrm>
              <a:off x="1027997" y="1314841"/>
              <a:ext cx="4587874" cy="4530726"/>
              <a:chOff x="3400423" y="1854200"/>
              <a:chExt cx="4587874" cy="4530726"/>
            </a:xfrm>
          </p:grpSpPr>
          <p:pic>
            <p:nvPicPr>
              <p:cNvPr id="140" name="図 139">
                <a:extLst>
                  <a:ext uri="{FF2B5EF4-FFF2-40B4-BE49-F238E27FC236}">
                    <a16:creationId xmlns:a16="http://schemas.microsoft.com/office/drawing/2014/main" id="{8A625ED8-5582-D470-9F3A-CBD61D0CC7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883" t="1639" r="6554" b="5416"/>
              <a:stretch>
                <a:fillRect/>
              </a:stretch>
            </p:blipFill>
            <p:spPr>
              <a:xfrm>
                <a:off x="3439889" y="1854200"/>
                <a:ext cx="4513151" cy="4502150"/>
              </a:xfrm>
              <a:prstGeom prst="rect">
                <a:avLst/>
              </a:prstGeom>
            </p:spPr>
          </p:pic>
          <p:sp>
            <p:nvSpPr>
              <p:cNvPr id="141" name="正方形/長方形 140">
                <a:extLst>
                  <a:ext uri="{FF2B5EF4-FFF2-40B4-BE49-F238E27FC236}">
                    <a16:creationId xmlns:a16="http://schemas.microsoft.com/office/drawing/2014/main" id="{DCC97492-FECE-696F-9549-6F49498AFC92}"/>
                  </a:ext>
                </a:extLst>
              </p:cNvPr>
              <p:cNvSpPr/>
              <p:nvPr/>
            </p:nvSpPr>
            <p:spPr>
              <a:xfrm>
                <a:off x="3400425" y="6294770"/>
                <a:ext cx="4587874" cy="9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305FD373-3097-C522-1415-CCCF1785D736}"/>
                </a:ext>
              </a:extLst>
            </p:cNvPr>
            <p:cNvSpPr txBox="1"/>
            <p:nvPr/>
          </p:nvSpPr>
          <p:spPr>
            <a:xfrm>
              <a:off x="2485075" y="6052470"/>
              <a:ext cx="1690078" cy="685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 [mm]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97208BDA-9142-DC4D-BD14-ACC6EB014DCF}"/>
                </a:ext>
              </a:extLst>
            </p:cNvPr>
            <p:cNvSpPr txBox="1"/>
            <p:nvPr/>
          </p:nvSpPr>
          <p:spPr>
            <a:xfrm>
              <a:off x="293616" y="5644939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-20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08E456D0-5F72-4FC6-91D6-5458C1DD74FC}"/>
                </a:ext>
              </a:extLst>
            </p:cNvPr>
            <p:cNvSpPr txBox="1"/>
            <p:nvPr/>
          </p:nvSpPr>
          <p:spPr>
            <a:xfrm>
              <a:off x="1729700" y="5686372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6EA9B095-F4AC-F721-4560-ABFDC9B1694A}"/>
                </a:ext>
              </a:extLst>
            </p:cNvPr>
            <p:cNvSpPr txBox="1"/>
            <p:nvPr/>
          </p:nvSpPr>
          <p:spPr>
            <a:xfrm>
              <a:off x="3051248" y="5686372"/>
              <a:ext cx="547892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B0A8A345-519A-1FD2-10F3-438E1FEC2811}"/>
                </a:ext>
              </a:extLst>
            </p:cNvPr>
            <p:cNvSpPr txBox="1"/>
            <p:nvPr/>
          </p:nvSpPr>
          <p:spPr>
            <a:xfrm>
              <a:off x="4052860" y="5686372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292DEDE3-7E61-E0F1-4C16-5B13A95CB614}"/>
                </a:ext>
              </a:extLst>
            </p:cNvPr>
            <p:cNvSpPr txBox="1"/>
            <p:nvPr/>
          </p:nvSpPr>
          <p:spPr>
            <a:xfrm>
              <a:off x="5174774" y="5686795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20</a:t>
              </a:r>
              <a:endParaRPr kumimoji="1" lang="ja-JP" altLang="en-US" sz="16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9DE1873C-73D2-7A62-210E-E3BB9B4E964D}"/>
                </a:ext>
              </a:extLst>
            </p:cNvPr>
            <p:cNvSpPr txBox="1"/>
            <p:nvPr/>
          </p:nvSpPr>
          <p:spPr>
            <a:xfrm>
              <a:off x="293620" y="4322547"/>
              <a:ext cx="904826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-10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259ED09E-705B-154C-DD76-C84D659196DF}"/>
                </a:ext>
              </a:extLst>
            </p:cNvPr>
            <p:cNvSpPr txBox="1"/>
            <p:nvPr/>
          </p:nvSpPr>
          <p:spPr>
            <a:xfrm>
              <a:off x="563455" y="3227150"/>
              <a:ext cx="547892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A3AEB6F1-678B-C297-A0BF-2CFD2B805032}"/>
                </a:ext>
              </a:extLst>
            </p:cNvPr>
            <p:cNvSpPr txBox="1"/>
            <p:nvPr/>
          </p:nvSpPr>
          <p:spPr>
            <a:xfrm>
              <a:off x="403932" y="2161361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10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99EB848F-9E9C-9C74-9E09-9E4C6A0DBD55}"/>
                </a:ext>
              </a:extLst>
            </p:cNvPr>
            <p:cNvSpPr txBox="1"/>
            <p:nvPr/>
          </p:nvSpPr>
          <p:spPr>
            <a:xfrm>
              <a:off x="403936" y="988977"/>
              <a:ext cx="753128" cy="628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20</a:t>
              </a:r>
              <a:endParaRPr kumimoji="1" lang="ja-JP" altLang="en-US" sz="16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57DECAE0-24C2-BCFA-F9FA-37B33527B3D2}"/>
                </a:ext>
              </a:extLst>
            </p:cNvPr>
            <p:cNvSpPr txBox="1"/>
            <p:nvPr/>
          </p:nvSpPr>
          <p:spPr>
            <a:xfrm rot="16200000">
              <a:off x="-588185" y="3201209"/>
              <a:ext cx="2038093" cy="685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Y’ [</a:t>
              </a:r>
              <a:r>
                <a:rPr kumimoji="1" lang="en-US" altLang="ja-JP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mrad</a:t>
              </a: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]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B9F34923-6A3A-14B8-A959-E3EB19A3A272}"/>
              </a:ext>
            </a:extLst>
          </p:cNvPr>
          <p:cNvSpPr txBox="1"/>
          <p:nvPr/>
        </p:nvSpPr>
        <p:spPr>
          <a:xfrm>
            <a:off x="408767" y="1044267"/>
            <a:ext cx="287417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124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Xe ~155 MeV/u@R3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14B4879F-B5AE-5316-5AFC-9ADF820C42B7}"/>
              </a:ext>
            </a:extLst>
          </p:cNvPr>
          <p:cNvSpPr txBox="1"/>
          <p:nvPr/>
        </p:nvSpPr>
        <p:spPr>
          <a:xfrm>
            <a:off x="1185675" y="5455194"/>
            <a:ext cx="166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Y: -2.0 mm</a:t>
            </a: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Y’: -2.8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8324B7F0-4C30-3F84-1384-5364C3647D7E}"/>
              </a:ext>
            </a:extLst>
          </p:cNvPr>
          <p:cNvSpPr txBox="1"/>
          <p:nvPr/>
        </p:nvSpPr>
        <p:spPr>
          <a:xfrm>
            <a:off x="417000" y="4840289"/>
            <a:ext cx="339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Vertical beam profile@F3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4CE588E-45D7-14FA-3929-361C537FCDE1}"/>
              </a:ext>
            </a:extLst>
          </p:cNvPr>
          <p:cNvSpPr txBox="1"/>
          <p:nvPr/>
        </p:nvSpPr>
        <p:spPr>
          <a:xfrm>
            <a:off x="387318" y="27536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(i) Injection </a:t>
            </a:r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0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254A-9F76-B97A-E4E8-15CA25EB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97745A4-170D-C05A-64C0-C4713C3D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8DF562-12FC-99F9-8C1D-0565B88C8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E635F7-40A1-E6A9-9639-740301499C7E}"/>
              </a:ext>
            </a:extLst>
          </p:cNvPr>
          <p:cNvSpPr txBox="1"/>
          <p:nvPr/>
        </p:nvSpPr>
        <p:spPr>
          <a:xfrm>
            <a:off x="324000" y="275360"/>
            <a:ext cx="457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Extraction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from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5340427-EBBC-828E-AE40-7D3AFE18EC97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BB5DFA-4452-E087-A0B0-930B36B31020}"/>
              </a:ext>
            </a:extLst>
          </p:cNvPr>
          <p:cNvSpPr txBox="1"/>
          <p:nvPr/>
        </p:nvSpPr>
        <p:spPr>
          <a:xfrm>
            <a:off x="6262841" y="380580"/>
            <a:ext cx="572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Beam motion inside R3</a:t>
            </a:r>
            <a:endParaRPr kumimoji="1" lang="en-US" altLang="ja-JP" sz="2800" baseline="-25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4F419AD-17B2-53C5-84BE-5A7296C469D3}"/>
              </a:ext>
            </a:extLst>
          </p:cNvPr>
          <p:cNvGrpSpPr/>
          <p:nvPr/>
        </p:nvGrpSpPr>
        <p:grpSpPr>
          <a:xfrm>
            <a:off x="6577906" y="2087452"/>
            <a:ext cx="4492510" cy="3461752"/>
            <a:chOff x="732489" y="2960545"/>
            <a:chExt cx="4644412" cy="3578802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0BD7281-D132-00A0-7CDB-DBDAEEB9FCB1}"/>
                </a:ext>
              </a:extLst>
            </p:cNvPr>
            <p:cNvSpPr txBox="1"/>
            <p:nvPr/>
          </p:nvSpPr>
          <p:spPr>
            <a:xfrm>
              <a:off x="838200" y="6170015"/>
              <a:ext cx="4138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Y. Abe </a:t>
              </a:r>
              <a:r>
                <a:rPr kumimoji="1" lang="en-US" altLang="ja-JP" i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et al.</a:t>
              </a:r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, NIM-A</a:t>
              </a:r>
              <a:r>
                <a:rPr kumimoji="1" lang="en-US" altLang="ja-JP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1072</a:t>
              </a:r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,170083 (2023)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C7CB8BCD-3D2C-C5BC-C8B2-D70C4C8CEDAB}"/>
                </a:ext>
              </a:extLst>
            </p:cNvPr>
            <p:cNvGrpSpPr/>
            <p:nvPr/>
          </p:nvGrpSpPr>
          <p:grpSpPr>
            <a:xfrm>
              <a:off x="732489" y="2960545"/>
              <a:ext cx="4644412" cy="3229607"/>
              <a:chOff x="732489" y="2937685"/>
              <a:chExt cx="4644412" cy="3229607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B57BEBBD-82AF-45D0-96D9-801E5B681636}"/>
                  </a:ext>
                </a:extLst>
              </p:cNvPr>
              <p:cNvGrpSpPr/>
              <p:nvPr/>
            </p:nvGrpSpPr>
            <p:grpSpPr>
              <a:xfrm>
                <a:off x="732489" y="2937685"/>
                <a:ext cx="4644412" cy="3229607"/>
                <a:chOff x="863468" y="2011559"/>
                <a:chExt cx="4644412" cy="3229607"/>
              </a:xfrm>
            </p:grpSpPr>
            <p:pic>
              <p:nvPicPr>
                <p:cNvPr id="11" name="図 10">
                  <a:extLst>
                    <a:ext uri="{FF2B5EF4-FFF2-40B4-BE49-F238E27FC236}">
                      <a16:creationId xmlns:a16="http://schemas.microsoft.com/office/drawing/2014/main" id="{977DBC0A-E1F9-7DD9-ED61-A6B169475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63468" y="2011559"/>
                  <a:ext cx="4644412" cy="3229607"/>
                </a:xfrm>
                <a:prstGeom prst="rect">
                  <a:avLst/>
                </a:prstGeom>
              </p:spPr>
            </p:pic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2672FEB-6970-518C-AE39-6B6A7C73D450}"/>
                    </a:ext>
                  </a:extLst>
                </p:cNvPr>
                <p:cNvSpPr txBox="1"/>
                <p:nvPr/>
              </p:nvSpPr>
              <p:spPr>
                <a:xfrm>
                  <a:off x="1537068" y="2270487"/>
                  <a:ext cx="364337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aseline="30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  <a:sym typeface="Wingdings" panose="05000000000000000000" pitchFamily="2" charset="2"/>
                    </a:rPr>
                    <a:t>78</a:t>
                  </a:r>
                  <a:r>
                    <a:rPr kumimoji="1" lang="en-US" altLang="ja-JP" sz="20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  <a:sym typeface="Wingdings" panose="05000000000000000000" pitchFamily="2" charset="2"/>
                    </a:rPr>
                    <a:t>Ge, 4.8508 Tm (175 MeV/u)</a:t>
                  </a:r>
                </a:p>
              </p:txBody>
            </p:sp>
          </p:grp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A16D85A-3A79-C549-77D6-C94B535B0873}"/>
                  </a:ext>
                </a:extLst>
              </p:cNvPr>
              <p:cNvSpPr txBox="1"/>
              <p:nvPr/>
            </p:nvSpPr>
            <p:spPr>
              <a:xfrm>
                <a:off x="1767690" y="5024787"/>
                <a:ext cx="3548299" cy="413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0.9 ppm standard deviation</a:t>
                </a:r>
              </a:p>
            </p:txBody>
          </p:sp>
          <p:sp>
            <p:nvSpPr>
              <p:cNvPr id="24" name="四角形: 角を丸くする 23">
                <a:extLst>
                  <a:ext uri="{FF2B5EF4-FFF2-40B4-BE49-F238E27FC236}">
                    <a16:creationId xmlns:a16="http://schemas.microsoft.com/office/drawing/2014/main" id="{99EF6726-AADC-33CF-31A1-707EE94EFC6A}"/>
                  </a:ext>
                </a:extLst>
              </p:cNvPr>
              <p:cNvSpPr/>
              <p:nvPr/>
            </p:nvSpPr>
            <p:spPr>
              <a:xfrm>
                <a:off x="1902437" y="5036053"/>
                <a:ext cx="3260876" cy="397385"/>
              </a:xfrm>
              <a:prstGeom prst="round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01273C40-EC28-638A-5D47-FB43AB55EB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302" y="4239365"/>
                <a:ext cx="0" cy="3669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E055DFBA-333A-5C8E-E40C-3CBCBC277D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5653" y="4579112"/>
                <a:ext cx="546527" cy="4005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FFACB3-0EDC-91EF-674F-BC74EFA92ED5}"/>
              </a:ext>
            </a:extLst>
          </p:cNvPr>
          <p:cNvSpPr txBox="1"/>
          <p:nvPr/>
        </p:nvSpPr>
        <p:spPr>
          <a:xfrm>
            <a:off x="563808" y="5354838"/>
            <a:ext cx="5787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Still large gap between RMD-4 and ELC</a:t>
            </a:r>
          </a:p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 Beam motion inside R3</a:t>
            </a:r>
            <a:endParaRPr kumimoji="1" lang="en-US" altLang="ja-JP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034DAE03-1C69-7B3B-8609-387B84261E73}"/>
              </a:ext>
            </a:extLst>
          </p:cNvPr>
          <p:cNvGrpSpPr/>
          <p:nvPr/>
        </p:nvGrpSpPr>
        <p:grpSpPr>
          <a:xfrm>
            <a:off x="367280" y="1290091"/>
            <a:ext cx="5728848" cy="3526628"/>
            <a:chOff x="338719" y="1109779"/>
            <a:chExt cx="5728848" cy="3526628"/>
          </a:xfrm>
        </p:grpSpPr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550475C5-2366-790F-C993-8C6E26DCC65E}"/>
                </a:ext>
              </a:extLst>
            </p:cNvPr>
            <p:cNvGrpSpPr/>
            <p:nvPr/>
          </p:nvGrpSpPr>
          <p:grpSpPr>
            <a:xfrm>
              <a:off x="338719" y="1109779"/>
              <a:ext cx="5412551" cy="3526628"/>
              <a:chOff x="323056" y="1029550"/>
              <a:chExt cx="5412551" cy="3526628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CA5CF04E-42D2-B9BE-3EF3-01118D076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2062" t="9079"/>
              <a:stretch>
                <a:fillRect/>
              </a:stretch>
            </p:blipFill>
            <p:spPr>
              <a:xfrm>
                <a:off x="1091194" y="1363980"/>
                <a:ext cx="4644413" cy="3094984"/>
              </a:xfrm>
              <a:prstGeom prst="rect">
                <a:avLst/>
              </a:prstGeom>
            </p:spPr>
          </p:pic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69698641-FC40-BC0C-C71D-7AA22AB699CC}"/>
                  </a:ext>
                </a:extLst>
              </p:cNvPr>
              <p:cNvSpPr txBox="1"/>
              <p:nvPr/>
            </p:nvSpPr>
            <p:spPr>
              <a:xfrm rot="16200000">
                <a:off x="-1179718" y="2653295"/>
                <a:ext cx="34056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Transmission relative to F3</a:t>
                </a:r>
                <a:endPara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C9084E6E-562B-FA23-3629-D377BFB1A70F}"/>
                  </a:ext>
                </a:extLst>
              </p:cNvPr>
              <p:cNvSpPr txBox="1"/>
              <p:nvPr/>
            </p:nvSpPr>
            <p:spPr>
              <a:xfrm>
                <a:off x="548376" y="4138006"/>
                <a:ext cx="636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0.1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4B9FF1B-8C03-540C-0442-AE9E2FF13B3D}"/>
                  </a:ext>
                </a:extLst>
              </p:cNvPr>
              <p:cNvSpPr txBox="1"/>
              <p:nvPr/>
            </p:nvSpPr>
            <p:spPr>
              <a:xfrm>
                <a:off x="548376" y="3180086"/>
                <a:ext cx="636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1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89F0B16B-0761-4708-21E6-444FB168A6DC}"/>
                  </a:ext>
                </a:extLst>
              </p:cNvPr>
              <p:cNvSpPr txBox="1"/>
              <p:nvPr/>
            </p:nvSpPr>
            <p:spPr>
              <a:xfrm>
                <a:off x="548375" y="2208960"/>
                <a:ext cx="636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10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EFECF72-DAA6-C909-D44B-94BB817D7BB6}"/>
                  </a:ext>
                </a:extLst>
              </p:cNvPr>
              <p:cNvSpPr txBox="1"/>
              <p:nvPr/>
            </p:nvSpPr>
            <p:spPr>
              <a:xfrm>
                <a:off x="548374" y="1242621"/>
                <a:ext cx="6360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100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29B1441C-0511-4A87-7612-81636D81E951}"/>
                  </a:ext>
                </a:extLst>
              </p:cNvPr>
              <p:cNvSpPr txBox="1"/>
              <p:nvPr/>
            </p:nvSpPr>
            <p:spPr>
              <a:xfrm>
                <a:off x="1269967" y="1036558"/>
                <a:ext cx="4869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F3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D5406E11-D83C-DBBE-6219-6F48DB3EFA4E}"/>
                  </a:ext>
                </a:extLst>
              </p:cNvPr>
              <p:cNvSpPr txBox="1"/>
              <p:nvPr/>
            </p:nvSpPr>
            <p:spPr>
              <a:xfrm>
                <a:off x="2013140" y="1036558"/>
                <a:ext cx="4869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S0</a:t>
                </a:r>
              </a:p>
            </p:txBody>
          </p:sp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0B5875D0-9255-DAFA-C467-78649E3AACB3}"/>
                  </a:ext>
                </a:extLst>
              </p:cNvPr>
              <p:cNvSpPr txBox="1"/>
              <p:nvPr/>
            </p:nvSpPr>
            <p:spPr>
              <a:xfrm>
                <a:off x="2637756" y="1036558"/>
                <a:ext cx="69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ILC1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A02402E-90A0-16DE-EC5B-1C43F56B13C6}"/>
                  </a:ext>
                </a:extLst>
              </p:cNvPr>
              <p:cNvSpPr txBox="1"/>
              <p:nvPr/>
            </p:nvSpPr>
            <p:spPr>
              <a:xfrm>
                <a:off x="3365467" y="1034730"/>
                <a:ext cx="6959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ILC2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6E20B4D-DCD4-7AD9-722B-C368A1451876}"/>
                  </a:ext>
                </a:extLst>
              </p:cNvPr>
              <p:cNvSpPr txBox="1"/>
              <p:nvPr/>
            </p:nvSpPr>
            <p:spPr>
              <a:xfrm>
                <a:off x="3978878" y="1029550"/>
                <a:ext cx="962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RMD-4</a:t>
                </a:r>
              </a:p>
            </p:txBody>
          </p: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1F66A839-548E-5AD0-3959-D535682D1738}"/>
                  </a:ext>
                </a:extLst>
              </p:cNvPr>
              <p:cNvSpPr txBox="1"/>
              <p:nvPr/>
            </p:nvSpPr>
            <p:spPr>
              <a:xfrm>
                <a:off x="4892551" y="1036558"/>
                <a:ext cx="597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ELC</a:t>
                </a:r>
              </a:p>
            </p:txBody>
          </p:sp>
        </p:grpSp>
        <p:sp>
          <p:nvSpPr>
            <p:cNvPr id="58" name="矢印: 下 57">
              <a:extLst>
                <a:ext uri="{FF2B5EF4-FFF2-40B4-BE49-F238E27FC236}">
                  <a16:creationId xmlns:a16="http://schemas.microsoft.com/office/drawing/2014/main" id="{45999EC1-688E-AF28-F972-B4C9DCF962B0}"/>
                </a:ext>
              </a:extLst>
            </p:cNvPr>
            <p:cNvSpPr/>
            <p:nvPr/>
          </p:nvSpPr>
          <p:spPr>
            <a:xfrm rot="10800000">
              <a:off x="5076886" y="3429000"/>
              <a:ext cx="260537" cy="588635"/>
            </a:xfrm>
            <a:prstGeom prst="downArrow">
              <a:avLst>
                <a:gd name="adj1" fmla="val 50000"/>
                <a:gd name="adj2" fmla="val 72400"/>
              </a:avLst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2413B1F-77AD-0A70-5B62-3DE4ED86F287}"/>
                </a:ext>
              </a:extLst>
            </p:cNvPr>
            <p:cNvSpPr txBox="1"/>
            <p:nvPr/>
          </p:nvSpPr>
          <p:spPr>
            <a:xfrm>
              <a:off x="5288533" y="3555971"/>
              <a:ext cx="779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x10</a:t>
              </a:r>
              <a:endPara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44B5853-6150-0804-B00E-FF6D2775C044}"/>
              </a:ext>
            </a:extLst>
          </p:cNvPr>
          <p:cNvSpPr txBox="1"/>
          <p:nvPr/>
        </p:nvSpPr>
        <p:spPr>
          <a:xfrm>
            <a:off x="399416" y="4774810"/>
            <a:ext cx="3495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S. Naimi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EPJA 59-90 (2023)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74057BF-6FF3-301A-AB3E-62F826B6B5E2}"/>
              </a:ext>
            </a:extLst>
          </p:cNvPr>
          <p:cNvSpPr txBox="1"/>
          <p:nvPr/>
        </p:nvSpPr>
        <p:spPr>
          <a:xfrm>
            <a:off x="6577906" y="948917"/>
            <a:ext cx="469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Beam tracking simulation with B</a:t>
            </a:r>
            <a:r>
              <a:rPr lang="en-US" altLang="ja-JP" sz="2400" baseline="-25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y</a:t>
            </a:r>
            <a:endParaRPr kumimoji="1" lang="en-US" altLang="ja-JP" sz="2400" baseline="-25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B2E8D682-3079-0995-BE82-5C4B05DE5CE8}"/>
              </a:ext>
            </a:extLst>
          </p:cNvPr>
          <p:cNvGrpSpPr/>
          <p:nvPr/>
        </p:nvGrpSpPr>
        <p:grpSpPr>
          <a:xfrm>
            <a:off x="7618130" y="5642990"/>
            <a:ext cx="3135555" cy="1082476"/>
            <a:chOff x="7579249" y="5476442"/>
            <a:chExt cx="3135555" cy="1082476"/>
          </a:xfrm>
        </p:grpSpPr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C3F5D34B-7617-F22B-6C5B-779386EA3E4F}"/>
                </a:ext>
              </a:extLst>
            </p:cNvPr>
            <p:cNvSpPr/>
            <p:nvPr/>
          </p:nvSpPr>
          <p:spPr>
            <a:xfrm>
              <a:off x="10398635" y="6394576"/>
              <a:ext cx="316169" cy="1643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AE8C4EE0-60E0-A6CF-DE48-DB187DB9671B}"/>
                </a:ext>
              </a:extLst>
            </p:cNvPr>
            <p:cNvSpPr/>
            <p:nvPr/>
          </p:nvSpPr>
          <p:spPr>
            <a:xfrm>
              <a:off x="9968529" y="6212070"/>
              <a:ext cx="396240" cy="20596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C48F7439-D15D-7D41-190D-A76420AD4863}"/>
                </a:ext>
              </a:extLst>
            </p:cNvPr>
            <p:cNvSpPr/>
            <p:nvPr/>
          </p:nvSpPr>
          <p:spPr>
            <a:xfrm>
              <a:off x="7579249" y="5476442"/>
              <a:ext cx="2771040" cy="83099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EF0D0C9F-05BA-4ACE-64B1-3D202EEB877A}"/>
                </a:ext>
              </a:extLst>
            </p:cNvPr>
            <p:cNvSpPr txBox="1"/>
            <p:nvPr/>
          </p:nvSpPr>
          <p:spPr>
            <a:xfrm>
              <a:off x="7648683" y="5676832"/>
              <a:ext cx="2685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3D magnetic field</a:t>
              </a:r>
              <a:endPara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68" name="図 67">
            <a:extLst>
              <a:ext uri="{FF2B5EF4-FFF2-40B4-BE49-F238E27FC236}">
                <a16:creationId xmlns:a16="http://schemas.microsoft.com/office/drawing/2014/main" id="{74608E1C-0A8A-12FF-8283-8B036D605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6610922" y="1411062"/>
            <a:ext cx="341745" cy="349832"/>
          </a:xfrm>
          <a:prstGeom prst="rect">
            <a:avLst/>
          </a:prstGeom>
        </p:spPr>
      </p:pic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3E647720-0206-9175-4440-B2CD19257176}"/>
              </a:ext>
            </a:extLst>
          </p:cNvPr>
          <p:cNvSpPr txBox="1"/>
          <p:nvPr/>
        </p:nvSpPr>
        <p:spPr>
          <a:xfrm>
            <a:off x="6985683" y="1364380"/>
            <a:ext cx="307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Runge-</a:t>
            </a:r>
            <a:r>
              <a:rPr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Kutta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method</a:t>
            </a:r>
            <a:endParaRPr kumimoji="1"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7E70B262-BDA2-01B0-FAB2-FD275551D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6607376" y="1827279"/>
            <a:ext cx="341745" cy="349832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8F2EA1B-F91A-5BDF-E4D2-0444F1C49C56}"/>
              </a:ext>
            </a:extLst>
          </p:cNvPr>
          <p:cNvSpPr txBox="1"/>
          <p:nvPr/>
        </p:nvSpPr>
        <p:spPr>
          <a:xfrm>
            <a:off x="6985683" y="1774522"/>
            <a:ext cx="307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Isochronism evaluation</a:t>
            </a:r>
            <a:endParaRPr kumimoji="1"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C7D27801-3DB1-407B-0E84-ABF2956B1417}"/>
              </a:ext>
            </a:extLst>
          </p:cNvPr>
          <p:cNvCxnSpPr>
            <a:cxnSpLocks/>
          </p:cNvCxnSpPr>
          <p:nvPr/>
        </p:nvCxnSpPr>
        <p:spPr>
          <a:xfrm flipH="1">
            <a:off x="4498826" y="4723791"/>
            <a:ext cx="739924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EBE129B-6A15-F859-9E0C-9ACF4BA8E57A}"/>
              </a:ext>
            </a:extLst>
          </p:cNvPr>
          <p:cNvSpPr txBox="1"/>
          <p:nvPr/>
        </p:nvSpPr>
        <p:spPr>
          <a:xfrm>
            <a:off x="4368192" y="4745386"/>
            <a:ext cx="101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Stored</a:t>
            </a:r>
            <a:endParaRPr kumimoji="1"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7044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42AF-BB31-CD8E-1B92-CDE4ABC2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A9198B8-0D7F-2FCE-0931-806A0D91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A792A02-20B0-EC5D-4947-E858F334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13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F315796-2E21-DBE6-1087-49D076559D4F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BDD67A-EFA5-0117-8891-5316A1703B07}"/>
              </a:ext>
            </a:extLst>
          </p:cNvPr>
          <p:cNvSpPr txBox="1"/>
          <p:nvPr/>
        </p:nvSpPr>
        <p:spPr>
          <a:xfrm>
            <a:off x="324000" y="275360"/>
            <a:ext cx="457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Extraction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from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F27641-DC3E-3D4D-2C6D-E87E5606CEDE}"/>
              </a:ext>
            </a:extLst>
          </p:cNvPr>
          <p:cNvSpPr txBox="1"/>
          <p:nvPr/>
        </p:nvSpPr>
        <p:spPr>
          <a:xfrm>
            <a:off x="6482080" y="380580"/>
            <a:ext cx="550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beam motion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6A94158-CFA8-4D3E-4E01-C4CC02E14CAA}"/>
              </a:ext>
            </a:extLst>
          </p:cNvPr>
          <p:cNvGrpSpPr/>
          <p:nvPr/>
        </p:nvGrpSpPr>
        <p:grpSpPr>
          <a:xfrm>
            <a:off x="665860" y="3544620"/>
            <a:ext cx="5154965" cy="2600198"/>
            <a:chOff x="6270461" y="2648673"/>
            <a:chExt cx="5154965" cy="2600198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478A4AE5-C0BF-7AA4-1012-4C179BE5A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461" y="2648673"/>
              <a:ext cx="3407415" cy="2600198"/>
            </a:xfrm>
            <a:prstGeom prst="rect">
              <a:avLst/>
            </a:prstGeom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A9751416-BDEA-DEC9-64FE-03829B056B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2184" y="3432041"/>
              <a:ext cx="716235" cy="4271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99AFA05-2DEE-30A5-4D55-FF61BC5638D1}"/>
                </a:ext>
              </a:extLst>
            </p:cNvPr>
            <p:cNvSpPr txBox="1"/>
            <p:nvPr/>
          </p:nvSpPr>
          <p:spPr>
            <a:xfrm>
              <a:off x="9538832" y="3131959"/>
              <a:ext cx="13889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Main coils</a:t>
              </a:r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C3A3738-D28B-6ABA-5698-3E795FD554EC}"/>
                </a:ext>
              </a:extLst>
            </p:cNvPr>
            <p:cNvCxnSpPr>
              <a:cxnSpLocks/>
            </p:cNvCxnSpPr>
            <p:nvPr/>
          </p:nvCxnSpPr>
          <p:spPr>
            <a:xfrm>
              <a:off x="8677463" y="4082676"/>
              <a:ext cx="945648" cy="932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E6520D8-8B1B-790F-0DBA-1D4D07E561E2}"/>
                </a:ext>
              </a:extLst>
            </p:cNvPr>
            <p:cNvSpPr txBox="1"/>
            <p:nvPr/>
          </p:nvSpPr>
          <p:spPr>
            <a:xfrm>
              <a:off x="9623111" y="3948772"/>
              <a:ext cx="18023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Trim coils for isochronous magnetic field</a:t>
              </a: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FFFBA70-4D80-F7AB-334C-949F56368F7B}"/>
              </a:ext>
            </a:extLst>
          </p:cNvPr>
          <p:cNvGrpSpPr/>
          <p:nvPr/>
        </p:nvGrpSpPr>
        <p:grpSpPr>
          <a:xfrm>
            <a:off x="447236" y="1562114"/>
            <a:ext cx="5530369" cy="1687892"/>
            <a:chOff x="447236" y="1116127"/>
            <a:chExt cx="5530369" cy="1687892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914FD00-A2E5-EDF4-3BA1-E5C25A461968}"/>
                </a:ext>
              </a:extLst>
            </p:cNvPr>
            <p:cNvSpPr txBox="1"/>
            <p:nvPr/>
          </p:nvSpPr>
          <p:spPr>
            <a:xfrm>
              <a:off x="509082" y="1117253"/>
              <a:ext cx="54685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Calculate 3D magnetic field using Opera 2023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1CA3758-9BF4-38F9-61F9-B6F57B768D7F}"/>
                </a:ext>
              </a:extLst>
            </p:cNvPr>
            <p:cNvSpPr txBox="1"/>
            <p:nvPr/>
          </p:nvSpPr>
          <p:spPr>
            <a:xfrm>
              <a:off x="509082" y="2060559"/>
              <a:ext cx="54685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Parameterize the magnetic field as a </a:t>
              </a:r>
              <a:r>
                <a:rPr kumimoji="1" lang="en-US" altLang="ja-JP" sz="20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function of the </a:t>
              </a:r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beam position</a:t>
              </a: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7E025B68-AB20-349D-B683-F9DCF12E74E6}"/>
                </a:ext>
              </a:extLst>
            </p:cNvPr>
            <p:cNvSpPr/>
            <p:nvPr/>
          </p:nvSpPr>
          <p:spPr>
            <a:xfrm>
              <a:off x="447236" y="1116127"/>
              <a:ext cx="5359349" cy="384388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3B76C025-D8A0-7FEA-3578-C95DB2C713CE}"/>
                </a:ext>
              </a:extLst>
            </p:cNvPr>
            <p:cNvSpPr/>
            <p:nvPr/>
          </p:nvSpPr>
          <p:spPr>
            <a:xfrm>
              <a:off x="447236" y="2056359"/>
              <a:ext cx="5359349" cy="747660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1DF94439-6940-781A-B80F-CBE98A349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768" y="1593736"/>
              <a:ext cx="0" cy="395739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9F0EB1F5-4D5D-2316-4D92-34E1F1565E36}"/>
              </a:ext>
            </a:extLst>
          </p:cNvPr>
          <p:cNvGrpSpPr/>
          <p:nvPr/>
        </p:nvGrpSpPr>
        <p:grpSpPr>
          <a:xfrm>
            <a:off x="6260963" y="1591468"/>
            <a:ext cx="5707411" cy="4698541"/>
            <a:chOff x="6260963" y="1591468"/>
            <a:chExt cx="5707411" cy="469854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251C2780-4272-B70E-1BCA-FC33F8C8C378}"/>
                </a:ext>
              </a:extLst>
            </p:cNvPr>
            <p:cNvGrpSpPr/>
            <p:nvPr/>
          </p:nvGrpSpPr>
          <p:grpSpPr>
            <a:xfrm>
              <a:off x="6260963" y="1591468"/>
              <a:ext cx="5707411" cy="4362732"/>
              <a:chOff x="171135" y="1158393"/>
              <a:chExt cx="7277731" cy="5563082"/>
            </a:xfrm>
          </p:grpSpPr>
          <p:pic>
            <p:nvPicPr>
              <p:cNvPr id="8" name="図 7" descr="グラフ, 等高線グラフ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8FCD2F9F-C446-10D1-8CF7-C101FDC34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35" y="1158393"/>
                <a:ext cx="7277731" cy="5563082"/>
              </a:xfrm>
              <a:prstGeom prst="rect">
                <a:avLst/>
              </a:prstGeom>
            </p:spPr>
          </p:pic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AC18F6C9-4633-9747-47FF-5CADD722E521}"/>
                  </a:ext>
                </a:extLst>
              </p:cNvPr>
              <p:cNvSpPr/>
              <p:nvPr/>
            </p:nvSpPr>
            <p:spPr>
              <a:xfrm>
                <a:off x="1306513" y="1482161"/>
                <a:ext cx="4853584" cy="1689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A052AEF1-0695-F1D9-BC44-F1F0951003B0}"/>
                  </a:ext>
                </a:extLst>
              </p:cNvPr>
              <p:cNvSpPr/>
              <p:nvPr/>
            </p:nvSpPr>
            <p:spPr>
              <a:xfrm>
                <a:off x="4771166" y="1681700"/>
                <a:ext cx="1388931" cy="1774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9A1C4535-B9EB-67D8-6942-7BA84249E9AE}"/>
                </a:ext>
              </a:extLst>
            </p:cNvPr>
            <p:cNvGrpSpPr/>
            <p:nvPr/>
          </p:nvGrpSpPr>
          <p:grpSpPr>
            <a:xfrm>
              <a:off x="7946137" y="1842820"/>
              <a:ext cx="3795102" cy="4447189"/>
              <a:chOff x="7946137" y="1806234"/>
              <a:chExt cx="3795102" cy="4447189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674D1CB9-9597-A565-97C9-49E10AF2EA95}"/>
                  </a:ext>
                </a:extLst>
              </p:cNvPr>
              <p:cNvSpPr txBox="1"/>
              <p:nvPr/>
            </p:nvSpPr>
            <p:spPr>
              <a:xfrm>
                <a:off x="8064997" y="1806234"/>
                <a:ext cx="284634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kumimoji="1" lang="en-US" altLang="ja-JP" baseline="30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78</a:t>
                </a:r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Ge</a:t>
                </a:r>
              </a:p>
              <a:p>
                <a:pPr algn="r"/>
                <a:r>
                  <a:rPr kumimoji="1"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4.8508 Tm (175 MeV/u)</a:t>
                </a:r>
              </a:p>
              <a:p>
                <a:pPr algn="r"/>
                <a:r>
                  <a:rPr lang="en-US" altLang="ja-JP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After 6 revolutions</a:t>
                </a:r>
                <a:endPara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73B656DD-C7F0-B443-75A1-68E72DB86A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3867" y="4519500"/>
                <a:ext cx="1883470" cy="132508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E175C013-4B77-C076-5ACA-1D3325B2DB53}"/>
                  </a:ext>
                </a:extLst>
              </p:cNvPr>
              <p:cNvSpPr txBox="1"/>
              <p:nvPr/>
            </p:nvSpPr>
            <p:spPr>
              <a:xfrm>
                <a:off x="7946137" y="5853313"/>
                <a:ext cx="37951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ppm-order isochronism region</a:t>
                </a:r>
              </a:p>
            </p:txBody>
          </p:sp>
        </p:grp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8FC9B60-0E48-6EC9-3BCB-E3B57AF48109}"/>
              </a:ext>
            </a:extLst>
          </p:cNvPr>
          <p:cNvSpPr txBox="1"/>
          <p:nvPr/>
        </p:nvSpPr>
        <p:spPr>
          <a:xfrm>
            <a:off x="6802182" y="1052281"/>
            <a:ext cx="4598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Simulated isochronous conditions of </a:t>
            </a:r>
            <a:r>
              <a:rPr lang="en-US" altLang="ja-JP" sz="22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dp</a:t>
            </a:r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/p=0 particles</a:t>
            </a:r>
            <a:endParaRPr kumimoji="1" lang="en-US" altLang="ja-JP" sz="22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0844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B822C-D0CF-C8E4-1654-53A2D6FBB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1119BDE-61BA-6A50-21A5-9A624018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B98DCF-2A54-8FE1-1B73-2EF58B73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30CC8C-2D80-FC01-1769-60EEBA9A7982}"/>
              </a:ext>
            </a:extLst>
          </p:cNvPr>
          <p:cNvSpPr txBox="1"/>
          <p:nvPr/>
        </p:nvSpPr>
        <p:spPr>
          <a:xfrm>
            <a:off x="324000" y="275360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Future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28A1B876-DB13-E3A1-212A-EE010C0469DA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127D07-F3B2-3208-A561-E78406B54A1B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Schottky-based IMS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B67257B-05AF-7F03-4D39-8957A68C3C37}"/>
                  </a:ext>
                </a:extLst>
              </p:cNvPr>
              <p:cNvSpPr txBox="1"/>
              <p:nvPr/>
            </p:nvSpPr>
            <p:spPr>
              <a:xfrm>
                <a:off x="750865" y="916329"/>
                <a:ext cx="48923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Present (detectors upstream R3)</a:t>
                </a:r>
              </a:p>
              <a:p>
                <a:r>
                  <a:rPr lang="en-US" altLang="ja-JP" sz="2400" b="1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</a:t>
                </a:r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Velocity :  TOF (F3-S0)</a:t>
                </a:r>
              </a:p>
              <a:p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  :  Position@F5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B67257B-05AF-7F03-4D39-8957A68C3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65" y="916329"/>
                <a:ext cx="4892393" cy="1200329"/>
              </a:xfrm>
              <a:prstGeom prst="rect">
                <a:avLst/>
              </a:prstGeom>
              <a:blipFill>
                <a:blip r:embed="rId2"/>
                <a:stretch>
                  <a:fillRect l="-1868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7BFC459-2AF4-BA99-9997-B82C599DC704}"/>
                  </a:ext>
                </a:extLst>
              </p:cNvPr>
              <p:cNvSpPr txBox="1"/>
              <p:nvPr/>
            </p:nvSpPr>
            <p:spPr>
              <a:xfrm>
                <a:off x="6656130" y="916328"/>
                <a:ext cx="47850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Future (detectors installed in R3)</a:t>
                </a:r>
              </a:p>
              <a:p>
                <a:r>
                  <a:rPr lang="en-US" altLang="ja-JP" sz="2400" b="1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</a:t>
                </a:r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Velocity :  Revolution time</a:t>
                </a:r>
              </a:p>
              <a:p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  :  Position@R3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7BFC459-2AF4-BA99-9997-B82C599DC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30" y="916328"/>
                <a:ext cx="4785005" cy="1200329"/>
              </a:xfrm>
              <a:prstGeom prst="rect">
                <a:avLst/>
              </a:prstGeom>
              <a:blipFill>
                <a:blip r:embed="rId3"/>
                <a:stretch>
                  <a:fillRect l="-2038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矢印: 下 17">
            <a:extLst>
              <a:ext uri="{FF2B5EF4-FFF2-40B4-BE49-F238E27FC236}">
                <a16:creationId xmlns:a16="http://schemas.microsoft.com/office/drawing/2014/main" id="{05D30BF0-35F1-474C-B125-ED3598CF0866}"/>
              </a:ext>
            </a:extLst>
          </p:cNvPr>
          <p:cNvSpPr/>
          <p:nvPr/>
        </p:nvSpPr>
        <p:spPr>
          <a:xfrm rot="16200000">
            <a:off x="5746960" y="970585"/>
            <a:ext cx="646329" cy="1091813"/>
          </a:xfrm>
          <a:prstGeom prst="downArrow">
            <a:avLst>
              <a:gd name="adj1" fmla="val 50000"/>
              <a:gd name="adj2" fmla="val 72400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11F88A0-858E-E404-8CAF-4D07BF3D1F65}"/>
              </a:ext>
            </a:extLst>
          </p:cNvPr>
          <p:cNvGrpSpPr/>
          <p:nvPr/>
        </p:nvGrpSpPr>
        <p:grpSpPr>
          <a:xfrm>
            <a:off x="2042712" y="2253278"/>
            <a:ext cx="8106576" cy="523220"/>
            <a:chOff x="2042712" y="2623610"/>
            <a:chExt cx="8106576" cy="523220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E82B142-4E3D-63F3-FCFC-8F91136125AD}"/>
                </a:ext>
              </a:extLst>
            </p:cNvPr>
            <p:cNvSpPr txBox="1"/>
            <p:nvPr/>
          </p:nvSpPr>
          <p:spPr>
            <a:xfrm>
              <a:off x="2042712" y="2623610"/>
              <a:ext cx="8106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Whole measurements will be completed inside R3</a:t>
              </a:r>
            </a:p>
          </p:txBody>
        </p:sp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62F268B6-F9B4-F8CF-0586-2199F62137B7}"/>
                </a:ext>
              </a:extLst>
            </p:cNvPr>
            <p:cNvSpPr/>
            <p:nvPr/>
          </p:nvSpPr>
          <p:spPr>
            <a:xfrm>
              <a:off x="2156460" y="2626864"/>
              <a:ext cx="7894320" cy="49394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E55120F9-B900-5A95-2516-DE68B1ED5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092124" y="2784914"/>
            <a:ext cx="341745" cy="349832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0858FB6-498F-59EE-40F8-49EB8B8C11FE}"/>
              </a:ext>
            </a:extLst>
          </p:cNvPr>
          <p:cNvSpPr txBox="1"/>
          <p:nvPr/>
        </p:nvSpPr>
        <p:spPr>
          <a:xfrm>
            <a:off x="3413047" y="2724868"/>
            <a:ext cx="531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Better transmission of high-Z beams</a:t>
            </a:r>
          </a:p>
        </p:txBody>
      </p:sp>
    </p:spTree>
    <p:extLst>
      <p:ext uri="{BB962C8B-B14F-4D97-AF65-F5344CB8AC3E}">
        <p14:creationId xmlns:p14="http://schemas.microsoft.com/office/powerpoint/2010/main" val="88393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6C46-7C21-C137-AF4C-DCC66332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625A0DB-A3FD-A089-ECAD-E0FB9FD2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FF377A-5328-B0D9-047D-2508F448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9E8965-F37E-B01D-BD72-4498EE05C0E1}"/>
              </a:ext>
            </a:extLst>
          </p:cNvPr>
          <p:cNvSpPr txBox="1"/>
          <p:nvPr/>
        </p:nvSpPr>
        <p:spPr>
          <a:xfrm>
            <a:off x="324000" y="275360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Future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0D7A1D4F-14D6-A3B3-9451-07F0135F222E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7541DD6-A27C-82E0-0C19-3F63FF812158}"/>
                  </a:ext>
                </a:extLst>
              </p:cNvPr>
              <p:cNvSpPr txBox="1"/>
              <p:nvPr/>
            </p:nvSpPr>
            <p:spPr>
              <a:xfrm>
                <a:off x="750865" y="916329"/>
                <a:ext cx="48923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Present (detectors upstream R3)</a:t>
                </a:r>
              </a:p>
              <a:p>
                <a:r>
                  <a:rPr lang="en-US" altLang="ja-JP" sz="2400" b="1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</a:t>
                </a:r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Velocity :  TOF (F3-S0)</a:t>
                </a:r>
              </a:p>
              <a:p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  :  Position@F5</a:t>
                </a: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E7541DD6-A27C-82E0-0C19-3F63FF812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865" y="916329"/>
                <a:ext cx="4892393" cy="1200329"/>
              </a:xfrm>
              <a:prstGeom prst="rect">
                <a:avLst/>
              </a:prstGeom>
              <a:blipFill>
                <a:blip r:embed="rId2"/>
                <a:stretch>
                  <a:fillRect l="-1868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55A0623-B542-FAF1-08E4-972927C99ED6}"/>
                  </a:ext>
                </a:extLst>
              </p:cNvPr>
              <p:cNvSpPr txBox="1"/>
              <p:nvPr/>
            </p:nvSpPr>
            <p:spPr>
              <a:xfrm>
                <a:off x="6656130" y="916328"/>
                <a:ext cx="478500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Future (detectors installed in R3)</a:t>
                </a:r>
              </a:p>
              <a:p>
                <a:r>
                  <a:rPr lang="en-US" altLang="ja-JP" sz="2400" b="1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</a:t>
                </a:r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Velocity :  Revolution time</a:t>
                </a:r>
              </a:p>
              <a:p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        :  Position@R3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55A0623-B542-FAF1-08E4-972927C99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30" y="916328"/>
                <a:ext cx="4785005" cy="1200329"/>
              </a:xfrm>
              <a:prstGeom prst="rect">
                <a:avLst/>
              </a:prstGeom>
              <a:blipFill>
                <a:blip r:embed="rId3"/>
                <a:stretch>
                  <a:fillRect l="-2038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0FCF86-E2F0-E3A6-1E17-8E632ED06B3B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Schottky-based IMS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7BA03387-61A1-E759-2E0B-583400758FE8}"/>
              </a:ext>
            </a:extLst>
          </p:cNvPr>
          <p:cNvSpPr/>
          <p:nvPr/>
        </p:nvSpPr>
        <p:spPr>
          <a:xfrm rot="16200000">
            <a:off x="5746960" y="970585"/>
            <a:ext cx="646329" cy="1091813"/>
          </a:xfrm>
          <a:prstGeom prst="downArrow">
            <a:avLst>
              <a:gd name="adj1" fmla="val 50000"/>
              <a:gd name="adj2" fmla="val 72400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CB4A6F-EEF9-5A88-8A52-C3DAAA82C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858" y="4187191"/>
            <a:ext cx="3216330" cy="21767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7933126-CC4E-A70F-6529-F10F57E7D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38719" y="3842113"/>
            <a:ext cx="341745" cy="34983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688491-EE8E-06A7-7B09-A6B116FC3FEA}"/>
              </a:ext>
            </a:extLst>
          </p:cNvPr>
          <p:cNvSpPr txBox="1"/>
          <p:nvPr/>
        </p:nvSpPr>
        <p:spPr>
          <a:xfrm>
            <a:off x="665223" y="3786494"/>
            <a:ext cx="4591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Electric or magnetic field is induced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96BD326-5BF1-F9BE-75FE-F75804E52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38719" y="4303588"/>
            <a:ext cx="341745" cy="34983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E29A706-03BD-DC42-90AD-DCAE5C489D82}"/>
              </a:ext>
            </a:extLst>
          </p:cNvPr>
          <p:cNvSpPr txBox="1"/>
          <p:nvPr/>
        </p:nvSpPr>
        <p:spPr>
          <a:xfrm>
            <a:off x="665223" y="4255589"/>
            <a:ext cx="2426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Non-destructive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4EA7BEE-BE00-FB15-35D0-F286296815DB}"/>
              </a:ext>
            </a:extLst>
          </p:cNvPr>
          <p:cNvSpPr txBox="1"/>
          <p:nvPr/>
        </p:nvSpPr>
        <p:spPr>
          <a:xfrm>
            <a:off x="324000" y="3324829"/>
            <a:ext cx="284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Schottky detectors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059AB8B7-5533-B339-6E5C-CB23C41B1A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06"/>
          <a:stretch>
            <a:fillRect/>
          </a:stretch>
        </p:blipFill>
        <p:spPr>
          <a:xfrm>
            <a:off x="6236161" y="4194521"/>
            <a:ext cx="2985710" cy="21960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2B1631B-A933-90BE-D05B-FBC1DE91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9223639" y="4402649"/>
            <a:ext cx="341745" cy="34983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28C6875-F1F2-B925-BB06-F7D282784D9F}"/>
              </a:ext>
            </a:extLst>
          </p:cNvPr>
          <p:cNvSpPr txBox="1"/>
          <p:nvPr/>
        </p:nvSpPr>
        <p:spPr>
          <a:xfrm>
            <a:off x="9563123" y="4347029"/>
            <a:ext cx="2426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Fast detection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6A60DC-3C59-CF7C-DC92-D5DBC9B77A70}"/>
              </a:ext>
            </a:extLst>
          </p:cNvPr>
          <p:cNvSpPr txBox="1"/>
          <p:nvPr/>
        </p:nvSpPr>
        <p:spPr>
          <a:xfrm>
            <a:off x="209293" y="5734167"/>
            <a:ext cx="2647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F. </a:t>
            </a:r>
            <a:r>
              <a:rPr lang="en-US" altLang="ja-JP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Suzaki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</a:t>
            </a:r>
          </a:p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RIKEN APR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49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,179 (2016)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DF8863A-1DEC-6E15-9262-1F48B07A872B}"/>
              </a:ext>
            </a:extLst>
          </p:cNvPr>
          <p:cNvSpPr txBox="1"/>
          <p:nvPr/>
        </p:nvSpPr>
        <p:spPr>
          <a:xfrm>
            <a:off x="9221871" y="5744235"/>
            <a:ext cx="2177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T. Yamaguchi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</a:t>
            </a:r>
          </a:p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RIKEN APR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58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29DDD1F-6C40-0AC7-532E-0DDFC7EBEBAE}"/>
              </a:ext>
            </a:extLst>
          </p:cNvPr>
          <p:cNvGrpSpPr/>
          <p:nvPr/>
        </p:nvGrpSpPr>
        <p:grpSpPr>
          <a:xfrm>
            <a:off x="9215790" y="4857503"/>
            <a:ext cx="2743202" cy="710961"/>
            <a:chOff x="9203435" y="4702365"/>
            <a:chExt cx="2743202" cy="71096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68A05E0-C7F8-6B09-C5AD-A960EF8D9A07}"/>
                </a:ext>
              </a:extLst>
            </p:cNvPr>
            <p:cNvSpPr txBox="1"/>
            <p:nvPr/>
          </p:nvSpPr>
          <p:spPr>
            <a:xfrm>
              <a:off x="9203436" y="4705440"/>
              <a:ext cx="2743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aseline="30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124</a:t>
              </a:r>
              <a:r>
                <a:rPr lang="en-US" altLang="ja-JP" sz="2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Xe</a:t>
              </a:r>
              <a:r>
                <a:rPr lang="en-US" altLang="ja-JP" sz="2000" baseline="30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54+</a:t>
              </a:r>
              <a:r>
                <a:rPr lang="en-US" altLang="ja-JP" sz="2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(155 MeV/u) was detected &lt;10 </a:t>
              </a:r>
              <a:r>
                <a:rPr lang="en-US" altLang="ja-JP" sz="2000" dirty="0" err="1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ms</a:t>
              </a:r>
              <a:r>
                <a:rPr lang="en-US" altLang="ja-JP" sz="2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!</a:t>
              </a:r>
              <a:endParaRPr kumimoji="1" lang="ja-JP" altLang="en-US" sz="2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DE37BD24-974A-3DD4-3F64-EC18F66D8B69}"/>
                </a:ext>
              </a:extLst>
            </p:cNvPr>
            <p:cNvSpPr/>
            <p:nvPr/>
          </p:nvSpPr>
          <p:spPr>
            <a:xfrm>
              <a:off x="9203435" y="4702365"/>
              <a:ext cx="2672705" cy="66379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C55D573-F42E-3E10-543E-EDBB131568AE}"/>
              </a:ext>
            </a:extLst>
          </p:cNvPr>
          <p:cNvGrpSpPr/>
          <p:nvPr/>
        </p:nvGrpSpPr>
        <p:grpSpPr>
          <a:xfrm>
            <a:off x="2042712" y="2253278"/>
            <a:ext cx="8106576" cy="523220"/>
            <a:chOff x="2042712" y="2623610"/>
            <a:chExt cx="8106576" cy="523220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39654802-A2C7-819B-94E8-5787E32B6E45}"/>
                </a:ext>
              </a:extLst>
            </p:cNvPr>
            <p:cNvSpPr txBox="1"/>
            <p:nvPr/>
          </p:nvSpPr>
          <p:spPr>
            <a:xfrm>
              <a:off x="2042712" y="2623610"/>
              <a:ext cx="8106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b="1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Whole measurements will be completed inside R3</a:t>
              </a:r>
            </a:p>
          </p:txBody>
        </p:sp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71E4FA09-A0F6-9B2B-29BB-0954902CF2A5}"/>
                </a:ext>
              </a:extLst>
            </p:cNvPr>
            <p:cNvSpPr/>
            <p:nvPr/>
          </p:nvSpPr>
          <p:spPr>
            <a:xfrm>
              <a:off x="2156460" y="2626864"/>
              <a:ext cx="7894320" cy="493945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A5F1F6D-D60C-5491-2FE2-78182092BE54}"/>
              </a:ext>
            </a:extLst>
          </p:cNvPr>
          <p:cNvSpPr txBox="1"/>
          <p:nvPr/>
        </p:nvSpPr>
        <p:spPr>
          <a:xfrm>
            <a:off x="6283487" y="3325316"/>
            <a:ext cx="386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Compact Schottky </a:t>
            </a:r>
          </a:p>
          <a:p>
            <a:r>
              <a:rPr lang="en-US" altLang="ja-JP" sz="24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for velocity measurements</a:t>
            </a:r>
            <a:endParaRPr lang="en-US" altLang="ja-JP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1CD2909-FF98-2BDA-515A-357DE48D6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092124" y="2784914"/>
            <a:ext cx="341745" cy="34983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9E9AA2-BB9E-ABA4-5141-154A01F26816}"/>
              </a:ext>
            </a:extLst>
          </p:cNvPr>
          <p:cNvSpPr txBox="1"/>
          <p:nvPr/>
        </p:nvSpPr>
        <p:spPr>
          <a:xfrm>
            <a:off x="3413047" y="2724868"/>
            <a:ext cx="531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Better transmission of high-Z beams</a:t>
            </a:r>
          </a:p>
        </p:txBody>
      </p:sp>
    </p:spTree>
    <p:extLst>
      <p:ext uri="{BB962C8B-B14F-4D97-AF65-F5344CB8AC3E}">
        <p14:creationId xmlns:p14="http://schemas.microsoft.com/office/powerpoint/2010/main" val="2760237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356E1-4D8A-10E3-85AD-96747DC9E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96CE473-A98B-9A0E-2637-9D4143BF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BFFC87F-E1DD-63E7-D859-2EDE1554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16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B738145A-331F-CDF0-44B7-BF872B5C4259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E25D3139-EBF4-8317-C064-AB45CAD5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292" y="2250322"/>
            <a:ext cx="1965858" cy="35528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DB679EB-7005-6545-C4D7-D072518B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4" y="2789795"/>
            <a:ext cx="2335393" cy="247999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21014-4184-2A19-23A7-41E166457B51}"/>
              </a:ext>
            </a:extLst>
          </p:cNvPr>
          <p:cNvSpPr txBox="1"/>
          <p:nvPr/>
        </p:nvSpPr>
        <p:spPr>
          <a:xfrm>
            <a:off x="919648" y="52213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Reference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EFFF00-1EDF-2BEE-1E06-80C1E2CE3635}"/>
              </a:ext>
            </a:extLst>
          </p:cNvPr>
          <p:cNvSpPr txBox="1"/>
          <p:nvPr/>
        </p:nvSpPr>
        <p:spPr>
          <a:xfrm>
            <a:off x="3145084" y="57137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Elliptical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7AB7AC2-25CF-891B-52F9-E090292F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83755" y="2110941"/>
            <a:ext cx="341745" cy="34983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0DB1FB7-669A-9D29-98CE-677758A9C4AE}"/>
              </a:ext>
            </a:extLst>
          </p:cNvPr>
          <p:cNvSpPr txBox="1"/>
          <p:nvPr/>
        </p:nvSpPr>
        <p:spPr>
          <a:xfrm>
            <a:off x="753667" y="2046447"/>
            <a:ext cx="2398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Position-sensitive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83DC9C-AC1E-F66F-E865-3E79A602E127}"/>
              </a:ext>
            </a:extLst>
          </p:cNvPr>
          <p:cNvSpPr txBox="1"/>
          <p:nvPr/>
        </p:nvSpPr>
        <p:spPr>
          <a:xfrm>
            <a:off x="554627" y="6167675"/>
            <a:ext cx="358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Courtesy by G. Hudson-Chang</a:t>
            </a:r>
            <a:endParaRPr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BA80615-CF99-0F30-F43B-DCB1A77CA405}"/>
              </a:ext>
            </a:extLst>
          </p:cNvPr>
          <p:cNvSpPr txBox="1"/>
          <p:nvPr/>
        </p:nvSpPr>
        <p:spPr>
          <a:xfrm>
            <a:off x="324000" y="275360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Future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63E3B9E-926A-5939-A82D-2F09BD8F5D1A}"/>
              </a:ext>
            </a:extLst>
          </p:cNvPr>
          <p:cNvSpPr txBox="1"/>
          <p:nvPr/>
        </p:nvSpPr>
        <p:spPr>
          <a:xfrm>
            <a:off x="6617938" y="380580"/>
            <a:ext cx="537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Schottky Cavity Doublet (SCD)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D122E9D-ACB1-08BC-A691-30A802A77A0D}"/>
                  </a:ext>
                </a:extLst>
              </p:cNvPr>
              <p:cNvSpPr txBox="1"/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Schottky Cavity Doublet (SCD) </a:t>
                </a:r>
              </a:p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measurements</a:t>
                </a:r>
                <a:endParaRPr lang="en-US" altLang="ja-JP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D122E9D-ACB1-08BC-A691-30A802A77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blipFill>
                <a:blip r:embed="rId5"/>
                <a:stretch>
                  <a:fillRect l="-2177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E218282-6C85-B5C8-F3FB-FE9A9F67C460}"/>
              </a:ext>
            </a:extLst>
          </p:cNvPr>
          <p:cNvGrpSpPr/>
          <p:nvPr/>
        </p:nvGrpSpPr>
        <p:grpSpPr>
          <a:xfrm>
            <a:off x="5675757" y="1009105"/>
            <a:ext cx="5869686" cy="2807895"/>
            <a:chOff x="5675757" y="1009105"/>
            <a:chExt cx="5869686" cy="280789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9F779DD8-75E6-C8E0-166C-CAC333870020}"/>
                </a:ext>
              </a:extLst>
            </p:cNvPr>
            <p:cNvGrpSpPr/>
            <p:nvPr/>
          </p:nvGrpSpPr>
          <p:grpSpPr>
            <a:xfrm>
              <a:off x="5675757" y="1009105"/>
              <a:ext cx="5869686" cy="2807895"/>
              <a:chOff x="5568647" y="1064646"/>
              <a:chExt cx="5869686" cy="2807895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6345C312-CB91-D5DF-BF2C-E4E2CBF75C1B}"/>
                  </a:ext>
                </a:extLst>
              </p:cNvPr>
              <p:cNvGrpSpPr/>
              <p:nvPr/>
            </p:nvGrpSpPr>
            <p:grpSpPr>
              <a:xfrm>
                <a:off x="5568647" y="1064646"/>
                <a:ext cx="5869686" cy="2434554"/>
                <a:chOff x="5550684" y="911538"/>
                <a:chExt cx="5869686" cy="2434554"/>
              </a:xfrm>
            </p:grpSpPr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id="{F189C107-76E7-EEAA-D60B-FC1CA92521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50684" y="975149"/>
                  <a:ext cx="5869686" cy="2370943"/>
                </a:xfrm>
                <a:prstGeom prst="rect">
                  <a:avLst/>
                </a:prstGeom>
              </p:spPr>
            </p:pic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D80B46D-1B4B-2665-B91F-FE53BC6DDD5E}"/>
                    </a:ext>
                  </a:extLst>
                </p:cNvPr>
                <p:cNvSpPr txBox="1"/>
                <p:nvPr/>
              </p:nvSpPr>
              <p:spPr>
                <a:xfrm>
                  <a:off x="5731854" y="911538"/>
                  <a:ext cx="550734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  <a:sym typeface="Wingdings" panose="05000000000000000000" pitchFamily="2" charset="2"/>
                    </a:rPr>
                    <a:t>Signal sensitivity of the elliptical cavity</a:t>
                  </a:r>
                </a:p>
              </p:txBody>
            </p:sp>
          </p:grp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6B9B5B06-8162-148E-AEEB-9E8052DAF46D}"/>
                  </a:ext>
                </a:extLst>
              </p:cNvPr>
              <p:cNvSpPr txBox="1"/>
              <p:nvPr/>
            </p:nvSpPr>
            <p:spPr>
              <a:xfrm>
                <a:off x="5725059" y="3503209"/>
                <a:ext cx="499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D. </a:t>
                </a:r>
                <a:r>
                  <a:rPr lang="en-US" altLang="ja-JP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Dmytriiev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</a:t>
                </a:r>
                <a:r>
                  <a:rPr lang="en-US" altLang="ja-JP" i="1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et al.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, NIM-B</a:t>
                </a:r>
                <a:r>
                  <a:rPr lang="en-US" altLang="ja-JP" b="1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463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, 320-323 (2020)</a:t>
                </a:r>
                <a:endParaRPr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4C686CE-D0CD-4C8F-FA33-5EC2D50D82F0}"/>
                </a:ext>
              </a:extLst>
            </p:cNvPr>
            <p:cNvSpPr txBox="1"/>
            <p:nvPr/>
          </p:nvSpPr>
          <p:spPr>
            <a:xfrm>
              <a:off x="8208645" y="1440098"/>
              <a:ext cx="919793" cy="90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71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00202-6AC0-B08F-44A7-8F028A335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D369B87-AE46-810B-BB65-F28B7FDF8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27809CA-6499-C213-9ED8-2939764F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17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97D3265-1B2D-0908-91E5-D9A820B53808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BE308BA3-2946-F5EA-927A-EFF31C744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292" y="2250322"/>
            <a:ext cx="1965858" cy="35528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3C208A0-B31D-3AC2-FEB5-D0C64EB3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4" y="2789795"/>
            <a:ext cx="2335393" cy="247999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F93981-CF53-3A7B-C9CC-EC216931CABC}"/>
              </a:ext>
            </a:extLst>
          </p:cNvPr>
          <p:cNvSpPr txBox="1"/>
          <p:nvPr/>
        </p:nvSpPr>
        <p:spPr>
          <a:xfrm>
            <a:off x="919648" y="52213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Reference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53D7A8-5C48-C130-DA4D-5941A7506A74}"/>
              </a:ext>
            </a:extLst>
          </p:cNvPr>
          <p:cNvSpPr txBox="1"/>
          <p:nvPr/>
        </p:nvSpPr>
        <p:spPr>
          <a:xfrm>
            <a:off x="3145084" y="57137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Elliptical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5DF8DBA-DC67-AB30-587C-81BD050DE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83755" y="2110941"/>
            <a:ext cx="341745" cy="34983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E2CA5F7-8ADE-098B-CF85-9B2C9D173E46}"/>
              </a:ext>
            </a:extLst>
          </p:cNvPr>
          <p:cNvSpPr txBox="1"/>
          <p:nvPr/>
        </p:nvSpPr>
        <p:spPr>
          <a:xfrm>
            <a:off x="753667" y="2046447"/>
            <a:ext cx="2398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Position-sensitive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B869015-1510-665E-798D-963B09D81325}"/>
              </a:ext>
            </a:extLst>
          </p:cNvPr>
          <p:cNvSpPr txBox="1"/>
          <p:nvPr/>
        </p:nvSpPr>
        <p:spPr>
          <a:xfrm>
            <a:off x="554627" y="6167675"/>
            <a:ext cx="358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Courtesy by G. Hudson-Chang</a:t>
            </a:r>
            <a:endParaRPr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ED124C-9C91-70DF-7190-FFE46E2D8B68}"/>
              </a:ext>
            </a:extLst>
          </p:cNvPr>
          <p:cNvSpPr txBox="1"/>
          <p:nvPr/>
        </p:nvSpPr>
        <p:spPr>
          <a:xfrm>
            <a:off x="324000" y="275360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Future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E8DE5C8-EFA9-DA62-D2E8-3F4A405FEC17}"/>
              </a:ext>
            </a:extLst>
          </p:cNvPr>
          <p:cNvSpPr txBox="1"/>
          <p:nvPr/>
        </p:nvSpPr>
        <p:spPr>
          <a:xfrm>
            <a:off x="6617938" y="380580"/>
            <a:ext cx="537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Schottky Cavity Doublet (SCD)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491671F-2584-9163-C7AF-B88DB09B782C}"/>
                  </a:ext>
                </a:extLst>
              </p:cNvPr>
              <p:cNvSpPr txBox="1"/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Schottky Cavity Doublet (SCD) </a:t>
                </a:r>
              </a:p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measurements</a:t>
                </a:r>
                <a:endParaRPr lang="en-US" altLang="ja-JP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491671F-2584-9163-C7AF-B88DB09B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blipFill>
                <a:blip r:embed="rId5"/>
                <a:stretch>
                  <a:fillRect l="-2177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C42D737-8EA4-CE89-ACD0-F6FAAFB0EB61}"/>
              </a:ext>
            </a:extLst>
          </p:cNvPr>
          <p:cNvGrpSpPr/>
          <p:nvPr/>
        </p:nvGrpSpPr>
        <p:grpSpPr>
          <a:xfrm>
            <a:off x="5675757" y="1009105"/>
            <a:ext cx="5869686" cy="2807895"/>
            <a:chOff x="5675757" y="1009105"/>
            <a:chExt cx="5869686" cy="280789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91178086-6C4D-8D74-3B1D-9F2E68F926D6}"/>
                </a:ext>
              </a:extLst>
            </p:cNvPr>
            <p:cNvGrpSpPr/>
            <p:nvPr/>
          </p:nvGrpSpPr>
          <p:grpSpPr>
            <a:xfrm>
              <a:off x="5675757" y="1009105"/>
              <a:ext cx="5869686" cy="2807895"/>
              <a:chOff x="5568647" y="1064646"/>
              <a:chExt cx="5869686" cy="2807895"/>
            </a:xfrm>
          </p:grpSpPr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698CC4A-352B-23ED-7B45-FB5001DE9B19}"/>
                  </a:ext>
                </a:extLst>
              </p:cNvPr>
              <p:cNvGrpSpPr/>
              <p:nvPr/>
            </p:nvGrpSpPr>
            <p:grpSpPr>
              <a:xfrm>
                <a:off x="5568647" y="1064646"/>
                <a:ext cx="5869686" cy="2434554"/>
                <a:chOff x="5550684" y="911538"/>
                <a:chExt cx="5869686" cy="2434554"/>
              </a:xfrm>
            </p:grpSpPr>
            <p:pic>
              <p:nvPicPr>
                <p:cNvPr id="18" name="図 17">
                  <a:extLst>
                    <a:ext uri="{FF2B5EF4-FFF2-40B4-BE49-F238E27FC236}">
                      <a16:creationId xmlns:a16="http://schemas.microsoft.com/office/drawing/2014/main" id="{C7BFC89F-5E6D-C9AE-438C-AD07C5AB88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50684" y="975149"/>
                  <a:ext cx="5869686" cy="2370943"/>
                </a:xfrm>
                <a:prstGeom prst="rect">
                  <a:avLst/>
                </a:prstGeom>
              </p:spPr>
            </p:pic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AD49ABC4-0DEF-17BB-F604-A1A37057660B}"/>
                    </a:ext>
                  </a:extLst>
                </p:cNvPr>
                <p:cNvSpPr txBox="1"/>
                <p:nvPr/>
              </p:nvSpPr>
              <p:spPr>
                <a:xfrm>
                  <a:off x="5731854" y="911538"/>
                  <a:ext cx="550734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  <a:sym typeface="Wingdings" panose="05000000000000000000" pitchFamily="2" charset="2"/>
                    </a:rPr>
                    <a:t>Signal sensitivity of the elliptical cavity</a:t>
                  </a:r>
                </a:p>
              </p:txBody>
            </p:sp>
          </p:grp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AF93F1C-C3C4-894B-4734-51C72513B4AD}"/>
                  </a:ext>
                </a:extLst>
              </p:cNvPr>
              <p:cNvSpPr txBox="1"/>
              <p:nvPr/>
            </p:nvSpPr>
            <p:spPr>
              <a:xfrm>
                <a:off x="5725059" y="3503209"/>
                <a:ext cx="4999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D. </a:t>
                </a:r>
                <a:r>
                  <a:rPr lang="en-US" altLang="ja-JP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Dmytriiev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</a:t>
                </a:r>
                <a:r>
                  <a:rPr lang="en-US" altLang="ja-JP" i="1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et al.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, NIM-B</a:t>
                </a:r>
                <a:r>
                  <a:rPr lang="en-US" altLang="ja-JP" b="1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463</a:t>
                </a:r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, 320-323 (2020)</a:t>
                </a:r>
                <a:endParaRPr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5B008683-417B-2947-CC02-51C9CE7393DE}"/>
                </a:ext>
              </a:extLst>
            </p:cNvPr>
            <p:cNvSpPr txBox="1"/>
            <p:nvPr/>
          </p:nvSpPr>
          <p:spPr>
            <a:xfrm>
              <a:off x="8208645" y="1440098"/>
              <a:ext cx="919793" cy="90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4" name="矢印: 左右 3">
            <a:extLst>
              <a:ext uri="{FF2B5EF4-FFF2-40B4-BE49-F238E27FC236}">
                <a16:creationId xmlns:a16="http://schemas.microsoft.com/office/drawing/2014/main" id="{62FA4A3B-4745-F13B-167A-576D530F15D0}"/>
              </a:ext>
            </a:extLst>
          </p:cNvPr>
          <p:cNvSpPr/>
          <p:nvPr/>
        </p:nvSpPr>
        <p:spPr>
          <a:xfrm>
            <a:off x="6745787" y="1800743"/>
            <a:ext cx="3913238" cy="821533"/>
          </a:xfrm>
          <a:prstGeom prst="leftRightArrow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Positional dependence</a:t>
            </a:r>
            <a:endParaRPr kumimoji="1" lang="ja-JP" altLang="en-US" sz="2000" dirty="0">
              <a:solidFill>
                <a:schemeClr val="tx1"/>
              </a:solidFill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AD472C-47CB-01B2-35DF-6FD11F1B8708}"/>
              </a:ext>
            </a:extLst>
          </p:cNvPr>
          <p:cNvSpPr txBox="1"/>
          <p:nvPr/>
        </p:nvSpPr>
        <p:spPr>
          <a:xfrm>
            <a:off x="5815867" y="3891375"/>
            <a:ext cx="5589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Signal height (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elliptical cavity / reference cavity)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The beam position inside R3</a:t>
            </a:r>
          </a:p>
        </p:txBody>
      </p:sp>
    </p:spTree>
    <p:extLst>
      <p:ext uri="{BB962C8B-B14F-4D97-AF65-F5344CB8AC3E}">
        <p14:creationId xmlns:p14="http://schemas.microsoft.com/office/powerpoint/2010/main" val="410354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59A28-F3F9-A6D2-843E-E407EB8A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ACA915F-5CFB-00F9-7CF5-94C3F321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E40BF07-32AF-27EA-D2E1-562759D5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18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AB340BC6-66D3-CC60-062F-071B916A0AFE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図 5">
            <a:extLst>
              <a:ext uri="{FF2B5EF4-FFF2-40B4-BE49-F238E27FC236}">
                <a16:creationId xmlns:a16="http://schemas.microsoft.com/office/drawing/2014/main" id="{42EC7FF7-3A4C-5D6A-DC43-BA44ADB6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292" y="2250322"/>
            <a:ext cx="1965858" cy="35528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2E223FB-A712-0390-4186-5552397C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4" y="2789795"/>
            <a:ext cx="2335393" cy="247999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9C1365-76C1-7B0D-6E27-C0AA9FA9A451}"/>
              </a:ext>
            </a:extLst>
          </p:cNvPr>
          <p:cNvSpPr txBox="1"/>
          <p:nvPr/>
        </p:nvSpPr>
        <p:spPr>
          <a:xfrm>
            <a:off x="919648" y="52213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Reference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8829B9-7044-9A75-2FA2-2E9D6128A459}"/>
              </a:ext>
            </a:extLst>
          </p:cNvPr>
          <p:cNvSpPr txBox="1"/>
          <p:nvPr/>
        </p:nvSpPr>
        <p:spPr>
          <a:xfrm>
            <a:off x="3145084" y="5713775"/>
            <a:ext cx="211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Elliptical cavity</a:t>
            </a:r>
            <a:endParaRPr kumimoji="1" lang="ja-JP" altLang="en-US" sz="2000" u="sng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C7EB4404-F2D5-8202-6C07-CE756BCA4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383755" y="2110941"/>
            <a:ext cx="341745" cy="34983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2671572-432D-C248-BF47-58FC3CC36076}"/>
              </a:ext>
            </a:extLst>
          </p:cNvPr>
          <p:cNvSpPr txBox="1"/>
          <p:nvPr/>
        </p:nvSpPr>
        <p:spPr>
          <a:xfrm>
            <a:off x="753667" y="2046447"/>
            <a:ext cx="2398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Position-sensitive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B7A80DF-6CAB-E861-FDB3-1742E5DE6460}"/>
              </a:ext>
            </a:extLst>
          </p:cNvPr>
          <p:cNvSpPr txBox="1"/>
          <p:nvPr/>
        </p:nvSpPr>
        <p:spPr>
          <a:xfrm>
            <a:off x="554627" y="6167675"/>
            <a:ext cx="358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Courtesy by G. Hudson-Chang</a:t>
            </a:r>
            <a:endParaRPr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E45D3B-8A9D-AF7A-9CCC-9AFEBBA9C80C}"/>
              </a:ext>
            </a:extLst>
          </p:cNvPr>
          <p:cNvSpPr txBox="1"/>
          <p:nvPr/>
        </p:nvSpPr>
        <p:spPr>
          <a:xfrm>
            <a:off x="324000" y="275360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(iii) </a:t>
            </a:r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Future 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593C89-7D26-0A86-F2A8-80168BD60D4F}"/>
              </a:ext>
            </a:extLst>
          </p:cNvPr>
          <p:cNvSpPr txBox="1"/>
          <p:nvPr/>
        </p:nvSpPr>
        <p:spPr>
          <a:xfrm>
            <a:off x="6617938" y="380580"/>
            <a:ext cx="537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Schottky Cavity Doublet (SCD)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2FDD8F8-D9A0-BD1C-B938-0E6B58203C9C}"/>
                  </a:ext>
                </a:extLst>
              </p:cNvPr>
              <p:cNvSpPr txBox="1"/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Schottky Cavity Doublet (SCD) </a:t>
                </a:r>
              </a:p>
              <a:p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 u="sng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ja-JP" sz="2400" u="sng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measurements</a:t>
                </a:r>
                <a:endParaRPr lang="en-US" altLang="ja-JP" sz="24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2FDD8F8-D9A0-BD1C-B938-0E6B58203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19" y="1054825"/>
                <a:ext cx="4482019" cy="830997"/>
              </a:xfrm>
              <a:prstGeom prst="rect">
                <a:avLst/>
              </a:prstGeom>
              <a:blipFill>
                <a:blip r:embed="rId5"/>
                <a:stretch>
                  <a:fillRect l="-2177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>
            <a:extLst>
              <a:ext uri="{FF2B5EF4-FFF2-40B4-BE49-F238E27FC236}">
                <a16:creationId xmlns:a16="http://schemas.microsoft.com/office/drawing/2014/main" id="{7E178726-C148-38FB-E5A9-9FD38C4609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82" r="8284"/>
          <a:stretch>
            <a:fillRect/>
          </a:stretch>
        </p:blipFill>
        <p:spPr>
          <a:xfrm>
            <a:off x="7785436" y="982317"/>
            <a:ext cx="3710623" cy="543256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C66CF1-85EA-2AE0-56A6-6129627C57F9}"/>
              </a:ext>
            </a:extLst>
          </p:cNvPr>
          <p:cNvSpPr txBox="1"/>
          <p:nvPr/>
        </p:nvSpPr>
        <p:spPr>
          <a:xfrm>
            <a:off x="4977150" y="1526273"/>
            <a:ext cx="30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Sep. 2024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Shipped from Germany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57998EB-86F0-DBE1-1338-94F6BFC64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103" y="2205423"/>
            <a:ext cx="1573041" cy="5493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B2C922E-B2B8-3385-BBD2-1B5ED2D0D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800" y="2732350"/>
            <a:ext cx="2617907" cy="5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F55A6-0EC9-04C8-4577-0AE3CFFD2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0193457D-1907-1A43-7676-D64F2557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CA5C1B-3757-1771-BFB7-DEB04701E270}"/>
              </a:ext>
            </a:extLst>
          </p:cNvPr>
          <p:cNvSpPr txBox="1"/>
          <p:nvPr/>
        </p:nvSpPr>
        <p:spPr>
          <a:xfrm>
            <a:off x="324000" y="275360"/>
            <a:ext cx="439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Summary &amp; Outlook</a:t>
            </a:r>
            <a:endParaRPr kumimoji="1" lang="ja-JP" altLang="en-US" sz="36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23C8196E-3190-B6CE-A2F1-123EE7614A79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D766440-BC5A-A442-526C-910125D850FC}"/>
              </a:ext>
            </a:extLst>
          </p:cNvPr>
          <p:cNvSpPr txBox="1"/>
          <p:nvPr/>
        </p:nvSpPr>
        <p:spPr>
          <a:xfrm>
            <a:off x="292998" y="974225"/>
            <a:ext cx="932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The Rare-RI Ring facility: </a:t>
            </a:r>
            <a:r>
              <a:rPr lang="en-US" altLang="ja-JP" sz="22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A unique storage ring optimized for IMS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DFCA4-AC52-FC74-2F08-C8D6D94B8C11}"/>
              </a:ext>
            </a:extLst>
          </p:cNvPr>
          <p:cNvSpPr txBox="1"/>
          <p:nvPr/>
        </p:nvSpPr>
        <p:spPr>
          <a:xfrm>
            <a:off x="292998" y="4640630"/>
            <a:ext cx="54558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Outlook: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Test of Schottky Cavity Doublet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Mass measurements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n-rich side / high-z region with 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238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U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p-rich side with 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124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Xe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Isomer beam filter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: Poster #128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10EE5E7-3597-74EF-6630-D204E00530E9}"/>
              </a:ext>
            </a:extLst>
          </p:cNvPr>
          <p:cNvGrpSpPr/>
          <p:nvPr/>
        </p:nvGrpSpPr>
        <p:grpSpPr>
          <a:xfrm>
            <a:off x="6217920" y="2311379"/>
            <a:ext cx="5974080" cy="4121971"/>
            <a:chOff x="6217920" y="2311379"/>
            <a:chExt cx="5974080" cy="412197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DF31993-82B2-9A6B-C82E-81447ED46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7920" y="2851589"/>
              <a:ext cx="5974080" cy="3581761"/>
            </a:xfrm>
            <a:prstGeom prst="rect">
              <a:avLst/>
            </a:prstGeom>
          </p:spPr>
        </p:pic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A65ECECE-A7E5-0AA9-6715-C55410828A73}"/>
                </a:ext>
              </a:extLst>
            </p:cNvPr>
            <p:cNvSpPr/>
            <p:nvPr/>
          </p:nvSpPr>
          <p:spPr>
            <a:xfrm rot="19735027">
              <a:off x="8068735" y="5049298"/>
              <a:ext cx="426370" cy="3260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A3BC15DE-7AC5-2D9B-5DA0-CDDEB20177E5}"/>
                </a:ext>
              </a:extLst>
            </p:cNvPr>
            <p:cNvSpPr/>
            <p:nvPr/>
          </p:nvSpPr>
          <p:spPr>
            <a:xfrm rot="19146278">
              <a:off x="7321184" y="4556483"/>
              <a:ext cx="1172663" cy="2943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9D94DD71-B667-765E-0FE1-93DDFF51C5F7}"/>
                </a:ext>
              </a:extLst>
            </p:cNvPr>
            <p:cNvSpPr/>
            <p:nvPr/>
          </p:nvSpPr>
          <p:spPr>
            <a:xfrm rot="19735027">
              <a:off x="9332238" y="4229596"/>
              <a:ext cx="426371" cy="3260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973921C5-4F9E-82F7-AC46-F42D5E52F446}"/>
                </a:ext>
              </a:extLst>
            </p:cNvPr>
            <p:cNvSpPr/>
            <p:nvPr/>
          </p:nvSpPr>
          <p:spPr>
            <a:xfrm>
              <a:off x="10786534" y="2899833"/>
              <a:ext cx="1003300" cy="217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18F3EB9-9F2C-D278-2082-8B9EA53E90AC}"/>
                </a:ext>
              </a:extLst>
            </p:cNvPr>
            <p:cNvSpPr txBox="1"/>
            <p:nvPr/>
          </p:nvSpPr>
          <p:spPr>
            <a:xfrm>
              <a:off x="8665054" y="5250959"/>
              <a:ext cx="2038942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T</a:t>
              </a:r>
              <a:r>
                <a:rPr lang="en-US" altLang="ja-JP" sz="2200" baseline="-25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1/2</a:t>
              </a:r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 &lt; ~20 </a:t>
              </a:r>
              <a:r>
                <a:rPr lang="en-US" altLang="ja-JP" sz="2200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ms</a:t>
              </a:r>
              <a:endPara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3D6088-4DDD-C36F-4858-FE96B46BB424}"/>
                </a:ext>
              </a:extLst>
            </p:cNvPr>
            <p:cNvSpPr txBox="1"/>
            <p:nvPr/>
          </p:nvSpPr>
          <p:spPr>
            <a:xfrm>
              <a:off x="10584731" y="2311379"/>
              <a:ext cx="1406905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High-Z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2CAD4C-FF7B-41F1-83F5-46061C04CFBB}"/>
              </a:ext>
            </a:extLst>
          </p:cNvPr>
          <p:cNvSpPr txBox="1"/>
          <p:nvPr/>
        </p:nvSpPr>
        <p:spPr>
          <a:xfrm>
            <a:off x="292998" y="1444011"/>
            <a:ext cx="95191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Some recent upgrades: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Injection to the Rare-RI Ring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The vertical beam trajectory correction  The vertical steering magnets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The Injection (x2) and the extraction (x3.5) was improved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Extraction from the Rare-RI Ring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         - Injected beam is not fully extracted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Beam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motion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         - The beam tracking simulation with 3D magnetic field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Future mass measurements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Schottky-based IMS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Compact Schottky &amp; Schottky Cavity Doublet</a:t>
            </a:r>
          </a:p>
        </p:txBody>
      </p:sp>
    </p:spTree>
    <p:extLst>
      <p:ext uri="{BB962C8B-B14F-4D97-AF65-F5344CB8AC3E}">
        <p14:creationId xmlns:p14="http://schemas.microsoft.com/office/powerpoint/2010/main" val="15872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B97A12-791A-42A3-B814-A96C3C394560}"/>
              </a:ext>
            </a:extLst>
          </p:cNvPr>
          <p:cNvSpPr txBox="1"/>
          <p:nvPr/>
        </p:nvSpPr>
        <p:spPr>
          <a:xfrm>
            <a:off x="324000" y="275360"/>
            <a:ext cx="1678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Outline</a:t>
            </a:r>
            <a:endParaRPr kumimoji="1" lang="ja-JP" altLang="en-US" sz="36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97479B6-6851-23D5-C01E-0C92E0008983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8CDF9DF0-4D32-3554-37C6-8182302FA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DD16C76D-9B6F-4497-1B8A-ED49ABA4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F5E83B-32F1-73AC-9E8D-823F9B55C3F6}"/>
              </a:ext>
            </a:extLst>
          </p:cNvPr>
          <p:cNvSpPr txBox="1"/>
          <p:nvPr/>
        </p:nvSpPr>
        <p:spPr>
          <a:xfrm>
            <a:off x="338719" y="1102632"/>
            <a:ext cx="72237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Introduction</a:t>
            </a:r>
          </a:p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Principle of isochronous mass spectrometry</a:t>
            </a:r>
          </a:p>
          <a:p>
            <a:r>
              <a: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T</a:t>
            </a:r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he Rare-RI Ring </a:t>
            </a:r>
            <a:r>
              <a:rPr lang="en-US" altLang="ja-JP" sz="24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facility@RIBF</a:t>
            </a:r>
            <a:endParaRPr lang="en-US" altLang="ja-JP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Achieved isochronism &amp; mass precision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7D353B-87CA-9F82-756A-21CBE561E05C}"/>
              </a:ext>
            </a:extLst>
          </p:cNvPr>
          <p:cNvSpPr txBox="1"/>
          <p:nvPr/>
        </p:nvSpPr>
        <p:spPr>
          <a:xfrm>
            <a:off x="338719" y="2944661"/>
            <a:ext cx="76585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Recent upgrades</a:t>
            </a:r>
          </a:p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Injection to the Rare-RI Ring</a:t>
            </a:r>
          </a:p>
          <a:p>
            <a:r>
              <a:rPr kumimoji="1"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</a:t>
            </a:r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Extraction from the Rare-RI Ring</a:t>
            </a:r>
            <a:endParaRPr kumimoji="1" lang="en-US" altLang="ja-JP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	- Future mass measurements in the Rare-RI Ring</a:t>
            </a:r>
            <a:endParaRPr kumimoji="1" lang="en-US" altLang="ja-JP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BA18283-76A3-1041-6E7B-EC20D99A9C43}"/>
              </a:ext>
            </a:extLst>
          </p:cNvPr>
          <p:cNvSpPr txBox="1"/>
          <p:nvPr/>
        </p:nvSpPr>
        <p:spPr>
          <a:xfrm>
            <a:off x="324000" y="4786690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Summay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158615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E3B3-72FC-FADF-FE5E-194A86ABB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0801DD5-5D24-02DE-6E21-19BD6575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063BF5-5099-3664-0BE8-F59E54A88C04}"/>
              </a:ext>
            </a:extLst>
          </p:cNvPr>
          <p:cNvSpPr txBox="1"/>
          <p:nvPr/>
        </p:nvSpPr>
        <p:spPr>
          <a:xfrm>
            <a:off x="324000" y="275360"/>
            <a:ext cx="439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Summary &amp; Outlook</a:t>
            </a:r>
            <a:endParaRPr kumimoji="1" lang="ja-JP" altLang="en-US" sz="36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D1700DF-ED3E-C402-A726-D3F23C85CC94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7A8E48-8FF5-45FF-E60C-1306F9DCFBAD}"/>
              </a:ext>
            </a:extLst>
          </p:cNvPr>
          <p:cNvSpPr txBox="1"/>
          <p:nvPr/>
        </p:nvSpPr>
        <p:spPr>
          <a:xfrm>
            <a:off x="292998" y="974225"/>
            <a:ext cx="9326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The Rare-RI Ring facility: </a:t>
            </a:r>
            <a:r>
              <a:rPr lang="en-US" altLang="ja-JP" sz="22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A unique storage ring optimized for IMS</a:t>
            </a: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1B7A740-8FB8-24A7-B87B-06B3B7266C48}"/>
              </a:ext>
            </a:extLst>
          </p:cNvPr>
          <p:cNvGrpSpPr/>
          <p:nvPr/>
        </p:nvGrpSpPr>
        <p:grpSpPr>
          <a:xfrm>
            <a:off x="6256944" y="1720826"/>
            <a:ext cx="5885297" cy="5000649"/>
            <a:chOff x="6919775" y="2246741"/>
            <a:chExt cx="5385171" cy="457569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F71FA5B-01E8-8800-2481-09CBB8C0F1A8}"/>
                </a:ext>
              </a:extLst>
            </p:cNvPr>
            <p:cNvGrpSpPr/>
            <p:nvPr/>
          </p:nvGrpSpPr>
          <p:grpSpPr>
            <a:xfrm>
              <a:off x="7846854" y="2794149"/>
              <a:ext cx="4257039" cy="3971773"/>
              <a:chOff x="7985760" y="2964203"/>
              <a:chExt cx="3867521" cy="3664107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C8756F79-5F32-5283-F068-4287326C1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47219" y="3068450"/>
                <a:ext cx="3806062" cy="3559860"/>
              </a:xfrm>
              <a:prstGeom prst="rect">
                <a:avLst/>
              </a:prstGeom>
            </p:spPr>
          </p:pic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141BB8D-F901-3282-B99D-F7D452B53B1B}"/>
                  </a:ext>
                </a:extLst>
              </p:cNvPr>
              <p:cNvSpPr/>
              <p:nvPr/>
            </p:nvSpPr>
            <p:spPr>
              <a:xfrm>
                <a:off x="7985760" y="2964203"/>
                <a:ext cx="91440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2E3956EA-8CD0-20D0-38D1-B5C6749BB085}"/>
                </a:ext>
              </a:extLst>
            </p:cNvPr>
            <p:cNvCxnSpPr>
              <a:cxnSpLocks/>
            </p:cNvCxnSpPr>
            <p:nvPr/>
          </p:nvCxnSpPr>
          <p:spPr>
            <a:xfrm>
              <a:off x="7430345" y="6052077"/>
              <a:ext cx="474133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8804BB8D-EBE5-56AF-75D3-03B0A878C317}"/>
                </a:ext>
              </a:extLst>
            </p:cNvPr>
            <p:cNvSpPr txBox="1"/>
            <p:nvPr/>
          </p:nvSpPr>
          <p:spPr>
            <a:xfrm>
              <a:off x="6919775" y="5839095"/>
              <a:ext cx="5931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28</a:t>
              </a:r>
              <a:endPara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AD38DB61-EC4F-3668-6F6F-37AD18D986E7}"/>
                </a:ext>
              </a:extLst>
            </p:cNvPr>
            <p:cNvCxnSpPr>
              <a:cxnSpLocks/>
            </p:cNvCxnSpPr>
            <p:nvPr/>
          </p:nvCxnSpPr>
          <p:spPr>
            <a:xfrm>
              <a:off x="8122920" y="4608798"/>
              <a:ext cx="0" cy="22136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3B42320-E3AE-94E0-4992-E076FC11849C}"/>
                </a:ext>
              </a:extLst>
            </p:cNvPr>
            <p:cNvSpPr txBox="1"/>
            <p:nvPr/>
          </p:nvSpPr>
          <p:spPr>
            <a:xfrm>
              <a:off x="7826325" y="4208148"/>
              <a:ext cx="59318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28</a:t>
              </a:r>
              <a:endPara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16BAE2B6-F79D-15F1-9846-2E3EBD34425E}"/>
                </a:ext>
              </a:extLst>
            </p:cNvPr>
            <p:cNvCxnSpPr>
              <a:cxnSpLocks/>
            </p:cNvCxnSpPr>
            <p:nvPr/>
          </p:nvCxnSpPr>
          <p:spPr>
            <a:xfrm>
              <a:off x="11704320" y="2622893"/>
              <a:ext cx="0" cy="4199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C351CB9B-4FA0-D5B3-D8E3-68FB1EDFE660}"/>
                </a:ext>
              </a:extLst>
            </p:cNvPr>
            <p:cNvSpPr txBox="1"/>
            <p:nvPr/>
          </p:nvSpPr>
          <p:spPr>
            <a:xfrm>
              <a:off x="11407725" y="2246741"/>
              <a:ext cx="593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50</a:t>
              </a: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1745B015-B8D2-FF48-9CBD-D57349C84F95}"/>
                </a:ext>
              </a:extLst>
            </p:cNvPr>
            <p:cNvSpPr/>
            <p:nvPr/>
          </p:nvSpPr>
          <p:spPr>
            <a:xfrm rot="19289220">
              <a:off x="7799831" y="3956399"/>
              <a:ext cx="3807273" cy="5796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A14A3A3D-DEAD-50EB-83B6-0E49F44D2979}"/>
                </a:ext>
              </a:extLst>
            </p:cNvPr>
            <p:cNvSpPr/>
            <p:nvPr/>
          </p:nvSpPr>
          <p:spPr>
            <a:xfrm rot="19735027">
              <a:off x="10429815" y="5913315"/>
              <a:ext cx="1875131" cy="5796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E5B937A-53B0-5D3D-1D0F-C452D5FDB0FC}"/>
              </a:ext>
            </a:extLst>
          </p:cNvPr>
          <p:cNvSpPr txBox="1"/>
          <p:nvPr/>
        </p:nvSpPr>
        <p:spPr>
          <a:xfrm>
            <a:off x="292998" y="4640630"/>
            <a:ext cx="580187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Outlook: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Test of Schottky Cavity Doublet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Mass measurements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n-rich side / high-z region with 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238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U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p-rich side with 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124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Xe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Isomer beam filter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: Poster #128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966EC2-D641-952C-4E94-63C01F477C98}"/>
              </a:ext>
            </a:extLst>
          </p:cNvPr>
          <p:cNvSpPr txBox="1"/>
          <p:nvPr/>
        </p:nvSpPr>
        <p:spPr>
          <a:xfrm>
            <a:off x="292998" y="1444011"/>
            <a:ext cx="95191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Some recent upgrades: 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Injection to the Rare-RI Ring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The vertical beam trajectory correction  The vertical steering magnets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The Injection (x2) and the extraction (x3.5) was improved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Extraction from the Rare-RI Ring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Wingdings" panose="05000000000000000000" pitchFamily="2" charset="2"/>
            </a:endParaRP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         - Injected beam is not fully extracted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Beam</a:t>
            </a:r>
            <a:r>
              <a:rPr lang="ja-JP" altLang="en-US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motion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         - The beam tracking simulation with 3D magnetic field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</a:t>
            </a:r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Future mass measurements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Schottky-based IMS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	- Compact Schottky &amp; Schottky Cavity Doublet</a:t>
            </a:r>
          </a:p>
        </p:txBody>
      </p:sp>
    </p:spTree>
    <p:extLst>
      <p:ext uri="{BB962C8B-B14F-4D97-AF65-F5344CB8AC3E}">
        <p14:creationId xmlns:p14="http://schemas.microsoft.com/office/powerpoint/2010/main" val="327144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A629-B31F-B8B5-B5A3-A615EA1FA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A81773C-8596-D4E4-EA37-2A29086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2F610F-FDFD-D8D7-E109-F41D5645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21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80F0D05-31AB-2C8F-DD18-B429C1C78EC7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2B4712-C900-7FC9-09F9-0DF400081C3D}"/>
              </a:ext>
            </a:extLst>
          </p:cNvPr>
          <p:cNvSpPr txBox="1"/>
          <p:nvPr/>
        </p:nvSpPr>
        <p:spPr>
          <a:xfrm>
            <a:off x="3087836" y="200533"/>
            <a:ext cx="6016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Thank you for your listening!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図 6" descr="椅子に座って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80E46F01-96A8-D68C-EDB1-0C5C9AFE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23333" r="7494" b="13179"/>
          <a:stretch>
            <a:fillRect/>
          </a:stretch>
        </p:blipFill>
        <p:spPr>
          <a:xfrm>
            <a:off x="6266787" y="3338318"/>
            <a:ext cx="4828564" cy="3005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DDE0C3F-12CF-7072-75AD-03EF9C2E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17" y="3272272"/>
            <a:ext cx="1493841" cy="52165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B79CDCB-8AEA-96E2-81C4-A6B459920C39}"/>
              </a:ext>
            </a:extLst>
          </p:cNvPr>
          <p:cNvSpPr txBox="1"/>
          <p:nvPr/>
        </p:nvSpPr>
        <p:spPr>
          <a:xfrm>
            <a:off x="338719" y="1053495"/>
            <a:ext cx="115145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M. S. Sanjari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A. Ozawa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Y. Yamaguchi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T. Ohnishi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Y. Abe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G. Hudson-Chang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3,4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</a:t>
            </a:r>
          </a:p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D. Nagae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T. Yamaguchi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N. Chandratakumar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3,4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N. Imai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Y. Kikuchi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N. Kitamura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R. Kojima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</a:t>
            </a:r>
          </a:p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J. Li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T. Moriguchi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S. Nishizawa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F. Suzaki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7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K. Takiura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N. Tomioka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R. Tuchiya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M. Wakasugi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8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</a:t>
            </a:r>
          </a:p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K. Watanabe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5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R. Yokoyama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, and H. Zhang</a:t>
            </a:r>
            <a:r>
              <a:rPr lang="en-US" altLang="ja-JP" sz="2000" baseline="30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2</a:t>
            </a:r>
            <a:endParaRPr lang="ja-JP" altLang="en-US" sz="2000" baseline="30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5FD59C2-C2A9-AA84-B426-C2D467F4A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721" y="3164820"/>
            <a:ext cx="2216467" cy="78409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6B9E23F-1945-0504-7C09-FDAFD33D9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663" y="3781313"/>
            <a:ext cx="866806" cy="10112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3817876-B709-CFC2-3BB4-E9AFE8C37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571" y="4025261"/>
            <a:ext cx="2026762" cy="57249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8901482-D273-03EE-3109-8550C8CFE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55" y="4763784"/>
            <a:ext cx="1961414" cy="68631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ADE04E-BA07-C351-E8CE-A54AF9A2B43E}"/>
              </a:ext>
            </a:extLst>
          </p:cNvPr>
          <p:cNvSpPr txBox="1"/>
          <p:nvPr/>
        </p:nvSpPr>
        <p:spPr>
          <a:xfrm>
            <a:off x="338719" y="2456934"/>
            <a:ext cx="1151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1 - GSI, 2 – University of Tsukuba, 3 – RIKEN, 4 – University of Surrey, 5 – Saitama University, </a:t>
            </a:r>
          </a:p>
          <a:p>
            <a:pPr algn="ctr"/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6 – The university of Tokyo, 7 – JAEA, 8 – Kyoto University</a:t>
            </a:r>
            <a:endParaRPr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4BE3D5-412A-69BA-80AE-4D3F416E41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554" y="4770970"/>
            <a:ext cx="2422634" cy="7512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2564200-DECC-8920-CC9A-7FCF8A8A8F1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8694"/>
          <a:stretch>
            <a:fillRect/>
          </a:stretch>
        </p:blipFill>
        <p:spPr>
          <a:xfrm>
            <a:off x="639708" y="5599510"/>
            <a:ext cx="2029108" cy="93940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212042E-1164-0421-7292-9D91413A9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798" y="5522219"/>
            <a:ext cx="978311" cy="9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05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068C-0849-0E54-451F-E613C8528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DFF49BF-B629-7543-1C58-80BA60EF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CDE3B4-F5BA-0590-84ED-C7597B3E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22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083B627-7601-C307-4005-9EF841168A19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04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A2C96-4802-4AF3-BE79-EE4719FA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6379E2E-33E8-DC73-E16E-FACAADE7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82E9065-CFE4-F1BF-600B-9FF01275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1E8046-676D-0EB2-E80B-929DA1081F94}"/>
              </a:ext>
            </a:extLst>
          </p:cNvPr>
          <p:cNvSpPr txBox="1"/>
          <p:nvPr/>
        </p:nvSpPr>
        <p:spPr>
          <a:xfrm>
            <a:off x="324000" y="27536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(</a:t>
            </a:r>
            <a:r>
              <a:rPr kumimoji="1" lang="en-US" altLang="ja-JP" sz="36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i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) Injection 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46E8FF1-F76B-8C9F-795B-4E5C6D3F54BC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DE968312-5F0B-64E0-5D6D-4587C1C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48746" r="36801" b="21994"/>
          <a:stretch/>
        </p:blipFill>
        <p:spPr>
          <a:xfrm>
            <a:off x="338719" y="1002988"/>
            <a:ext cx="371973" cy="349832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ED045B38-1CC7-D7AA-594A-EEF4E6D2CE56}"/>
              </a:ext>
            </a:extLst>
          </p:cNvPr>
          <p:cNvSpPr txBox="1">
            <a:spLocks/>
          </p:cNvSpPr>
          <p:nvPr/>
        </p:nvSpPr>
        <p:spPr>
          <a:xfrm>
            <a:off x="685620" y="1034253"/>
            <a:ext cx="746778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Low injection efficiency to R3</a:t>
            </a:r>
            <a:endParaRPr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D454E24-5C55-4590-E264-ACAB0FD6080C}"/>
              </a:ext>
            </a:extLst>
          </p:cNvPr>
          <p:cNvSpPr txBox="1"/>
          <p:nvPr/>
        </p:nvSpPr>
        <p:spPr>
          <a:xfrm>
            <a:off x="10375829" y="2581568"/>
            <a:ext cx="1264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Vertical </a:t>
            </a:r>
          </a:p>
          <a:p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steering </a:t>
            </a:r>
          </a:p>
          <a:p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magnets</a:t>
            </a:r>
            <a:endParaRPr kumimoji="1" lang="ja-JP" altLang="en-US" sz="22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7CF4E8C-E792-3D95-5D3A-BFE9E2564A20}"/>
              </a:ext>
            </a:extLst>
          </p:cNvPr>
          <p:cNvSpPr txBox="1"/>
          <p:nvPr/>
        </p:nvSpPr>
        <p:spPr>
          <a:xfrm>
            <a:off x="2928682" y="6274289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>
                <a:latin typeface="Segoe UI Historic" panose="020B0502040204020203" pitchFamily="34" charset="0"/>
                <a:cs typeface="Segoe UI Historic" panose="020B0502040204020203" pitchFamily="34" charset="0"/>
              </a:rPr>
              <a:t>ST1: -0.7 mrad</a:t>
            </a:r>
            <a:endParaRPr kumimoji="1" lang="ja-JP" altLang="en-US" sz="2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EEB5E8E-1348-AB92-9B67-4A9EE31E02D8}"/>
              </a:ext>
            </a:extLst>
          </p:cNvPr>
          <p:cNvSpPr txBox="1"/>
          <p:nvPr/>
        </p:nvSpPr>
        <p:spPr>
          <a:xfrm>
            <a:off x="7627815" y="6274289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>
                <a:latin typeface="Segoe UI Historic" panose="020B0502040204020203" pitchFamily="34" charset="0"/>
                <a:cs typeface="Segoe UI Historic" panose="020B0502040204020203" pitchFamily="34" charset="0"/>
              </a:rPr>
              <a:t>ST2: +1.0 mrad</a:t>
            </a:r>
            <a:endParaRPr kumimoji="1" lang="ja-JP" altLang="en-US" sz="2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9" name="矢印: 下 58">
            <a:extLst>
              <a:ext uri="{FF2B5EF4-FFF2-40B4-BE49-F238E27FC236}">
                <a16:creationId xmlns:a16="http://schemas.microsoft.com/office/drawing/2014/main" id="{F990AFDC-E744-F3B1-C060-E7CFFAE62E2E}"/>
              </a:ext>
            </a:extLst>
          </p:cNvPr>
          <p:cNvSpPr/>
          <p:nvPr/>
        </p:nvSpPr>
        <p:spPr>
          <a:xfrm>
            <a:off x="10537440" y="3819469"/>
            <a:ext cx="906195" cy="42373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9002B62-D03D-DA43-0FC6-5E47FE76EEC4}"/>
              </a:ext>
            </a:extLst>
          </p:cNvPr>
          <p:cNvSpPr txBox="1"/>
          <p:nvPr/>
        </p:nvSpPr>
        <p:spPr>
          <a:xfrm>
            <a:off x="10375829" y="4377595"/>
            <a:ext cx="156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Correct </a:t>
            </a:r>
          </a:p>
          <a:p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the vertical </a:t>
            </a:r>
          </a:p>
          <a:p>
            <a:r>
              <a:rPr kumimoji="1"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beam trajectory</a:t>
            </a:r>
            <a:endParaRPr kumimoji="1" lang="ja-JP" altLang="en-US" sz="22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597D485A-71DB-BCC9-3002-E2F65E469C85}"/>
              </a:ext>
            </a:extLst>
          </p:cNvPr>
          <p:cNvGrpSpPr/>
          <p:nvPr/>
        </p:nvGrpSpPr>
        <p:grpSpPr>
          <a:xfrm>
            <a:off x="8118573" y="103909"/>
            <a:ext cx="4035954" cy="2158721"/>
            <a:chOff x="8210013" y="103909"/>
            <a:chExt cx="4035954" cy="2158721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B825A6D-9D3C-84F6-F905-27D5A0E5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4043" t="9455"/>
            <a:stretch>
              <a:fillRect/>
            </a:stretch>
          </p:blipFill>
          <p:spPr>
            <a:xfrm>
              <a:off x="8686801" y="103909"/>
              <a:ext cx="3400424" cy="215872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2D42567-89BE-489F-5DE0-EBBF76BE28FC}"/>
                </a:ext>
              </a:extLst>
            </p:cNvPr>
            <p:cNvSpPr txBox="1"/>
            <p:nvPr/>
          </p:nvSpPr>
          <p:spPr>
            <a:xfrm>
              <a:off x="11460620" y="1549287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R3</a:t>
              </a:r>
              <a:endParaRPr kumimoji="1" lang="ja-JP" altLang="en-US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CC0F2FA-640A-FC03-2FFB-156D8690A80E}"/>
                </a:ext>
              </a:extLst>
            </p:cNvPr>
            <p:cNvSpPr txBox="1"/>
            <p:nvPr/>
          </p:nvSpPr>
          <p:spPr>
            <a:xfrm>
              <a:off x="8210013" y="44951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100@F</a:t>
              </a:r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3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2406701E-838E-E198-10F9-613F99DE64F6}"/>
                </a:ext>
              </a:extLst>
            </p:cNvPr>
            <p:cNvSpPr txBox="1"/>
            <p:nvPr/>
          </p:nvSpPr>
          <p:spPr>
            <a:xfrm>
              <a:off x="10375829" y="183195"/>
              <a:ext cx="1529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10@Injection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2B5AB27B-7486-3A1D-82D4-D0E8937E27B2}"/>
                </a:ext>
              </a:extLst>
            </p:cNvPr>
            <p:cNvCxnSpPr>
              <a:cxnSpLocks/>
            </p:cNvCxnSpPr>
            <p:nvPr/>
          </p:nvCxnSpPr>
          <p:spPr>
            <a:xfrm>
              <a:off x="10820399" y="625868"/>
              <a:ext cx="502204" cy="8982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6EB919F-322B-5EEA-6E6B-2A00FC389DA3}"/>
                </a:ext>
              </a:extLst>
            </p:cNvPr>
            <p:cNvSpPr txBox="1"/>
            <p:nvPr/>
          </p:nvSpPr>
          <p:spPr>
            <a:xfrm>
              <a:off x="11353800" y="808572"/>
              <a:ext cx="89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1@ELC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cxnSp>
          <p:nvCxnSpPr>
            <p:cNvPr id="45" name="直線矢印コネクタ 44">
              <a:extLst>
                <a:ext uri="{FF2B5EF4-FFF2-40B4-BE49-F238E27FC236}">
                  <a16:creationId xmlns:a16="http://schemas.microsoft.com/office/drawing/2014/main" id="{658186FA-244B-8040-2C41-0D9BDC33015C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11799884" y="1177904"/>
              <a:ext cx="170369" cy="2644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45DE50F0-E50B-8683-DB55-A6C1BF282ACB}"/>
              </a:ext>
            </a:extLst>
          </p:cNvPr>
          <p:cNvGrpSpPr/>
          <p:nvPr/>
        </p:nvGrpSpPr>
        <p:grpSpPr>
          <a:xfrm>
            <a:off x="338719" y="1445211"/>
            <a:ext cx="10015947" cy="4921967"/>
            <a:chOff x="338719" y="1503579"/>
            <a:chExt cx="10015947" cy="4921967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85372210-0CCC-4BA3-AAEC-E4F3051329D6}"/>
                </a:ext>
              </a:extLst>
            </p:cNvPr>
            <p:cNvGrpSpPr/>
            <p:nvPr/>
          </p:nvGrpSpPr>
          <p:grpSpPr>
            <a:xfrm>
              <a:off x="350133" y="1654062"/>
              <a:ext cx="10004533" cy="4771484"/>
              <a:chOff x="338719" y="1529831"/>
              <a:chExt cx="10004533" cy="4771484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292947C9-D30E-DCF8-F8E4-EF9178B2EA6F}"/>
                  </a:ext>
                </a:extLst>
              </p:cNvPr>
              <p:cNvGrpSpPr/>
              <p:nvPr/>
            </p:nvGrpSpPr>
            <p:grpSpPr>
              <a:xfrm>
                <a:off x="338719" y="1529831"/>
                <a:ext cx="10004533" cy="2397804"/>
                <a:chOff x="304800" y="1980562"/>
                <a:chExt cx="11612320" cy="2868141"/>
              </a:xfrm>
            </p:grpSpPr>
            <p:pic>
              <p:nvPicPr>
                <p:cNvPr id="14" name="図 13">
                  <a:extLst>
                    <a:ext uri="{FF2B5EF4-FFF2-40B4-BE49-F238E27FC236}">
                      <a16:creationId xmlns:a16="http://schemas.microsoft.com/office/drawing/2014/main" id="{0919A2C4-9317-8597-A237-4A8A387C24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9684" y="2088990"/>
                  <a:ext cx="11378849" cy="2680019"/>
                </a:xfrm>
                <a:prstGeom prst="rect">
                  <a:avLst/>
                </a:prstGeom>
              </p:spPr>
            </p:pic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0F1DA665-E2ED-8CD5-EBFA-6701BCF00121}"/>
                    </a:ext>
                  </a:extLst>
                </p:cNvPr>
                <p:cNvSpPr/>
                <p:nvPr/>
              </p:nvSpPr>
              <p:spPr>
                <a:xfrm>
                  <a:off x="304800" y="1990725"/>
                  <a:ext cx="942973" cy="257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5249C4EC-E43B-B748-AC40-3FC254A6DC48}"/>
                    </a:ext>
                  </a:extLst>
                </p:cNvPr>
                <p:cNvSpPr/>
                <p:nvPr/>
              </p:nvSpPr>
              <p:spPr>
                <a:xfrm>
                  <a:off x="409684" y="4591529"/>
                  <a:ext cx="942973" cy="257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4154E6BD-3B0A-7243-DE3F-BAF3B5A3DE2A}"/>
                    </a:ext>
                  </a:extLst>
                </p:cNvPr>
                <p:cNvSpPr/>
                <p:nvPr/>
              </p:nvSpPr>
              <p:spPr>
                <a:xfrm>
                  <a:off x="10944226" y="1980562"/>
                  <a:ext cx="942973" cy="257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0E313C93-15C7-3095-6AEA-F604607B15E6}"/>
                    </a:ext>
                  </a:extLst>
                </p:cNvPr>
                <p:cNvSpPr/>
                <p:nvPr/>
              </p:nvSpPr>
              <p:spPr>
                <a:xfrm>
                  <a:off x="10974147" y="4591529"/>
                  <a:ext cx="942973" cy="2571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D7026CC5-6CCE-A07D-D608-731BC09D5283}"/>
                  </a:ext>
                </a:extLst>
              </p:cNvPr>
              <p:cNvSpPr/>
              <p:nvPr/>
            </p:nvSpPr>
            <p:spPr>
              <a:xfrm>
                <a:off x="6719554" y="2555459"/>
                <a:ext cx="839085" cy="346887"/>
              </a:xfrm>
              <a:prstGeom prst="rect">
                <a:avLst/>
              </a:prstGeom>
              <a:solidFill>
                <a:srgbClr val="00B0F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E71531AF-6D64-A3FB-F120-F67B264908A7}"/>
                  </a:ext>
                </a:extLst>
              </p:cNvPr>
              <p:cNvSpPr/>
              <p:nvPr/>
            </p:nvSpPr>
            <p:spPr>
              <a:xfrm>
                <a:off x="7563289" y="2615173"/>
                <a:ext cx="2539824" cy="224792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45DF2034-1B42-486B-9DC2-EE41D1B91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02444" y="3959577"/>
                <a:ext cx="9686832" cy="2257569"/>
              </a:xfrm>
              <a:prstGeom prst="rect">
                <a:avLst/>
              </a:prstGeom>
            </p:spPr>
          </p:pic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5FBD136D-806B-790E-144D-756C49C0DE0D}"/>
                  </a:ext>
                </a:extLst>
              </p:cNvPr>
              <p:cNvSpPr/>
              <p:nvPr/>
            </p:nvSpPr>
            <p:spPr>
              <a:xfrm>
                <a:off x="6693930" y="4918704"/>
                <a:ext cx="853980" cy="354038"/>
              </a:xfrm>
              <a:prstGeom prst="rect">
                <a:avLst/>
              </a:prstGeom>
              <a:solidFill>
                <a:srgbClr val="00B0F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8CF2AD-8DB2-A95C-1088-6AE9CDF9E761}"/>
                  </a:ext>
                </a:extLst>
              </p:cNvPr>
              <p:cNvSpPr/>
              <p:nvPr/>
            </p:nvSpPr>
            <p:spPr>
              <a:xfrm>
                <a:off x="7544430" y="4978207"/>
                <a:ext cx="2532940" cy="227901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7D8FDBA8-036D-EE7D-8936-98D8EC838A59}"/>
                  </a:ext>
                </a:extLst>
              </p:cNvPr>
              <p:cNvSpPr/>
              <p:nvPr/>
            </p:nvSpPr>
            <p:spPr>
              <a:xfrm>
                <a:off x="492739" y="3819534"/>
                <a:ext cx="600255" cy="2178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1F578C21-1C89-CE3F-7BE4-4F9DFDF97FC4}"/>
                  </a:ext>
                </a:extLst>
              </p:cNvPr>
              <p:cNvSpPr/>
              <p:nvPr/>
            </p:nvSpPr>
            <p:spPr>
              <a:xfrm>
                <a:off x="492738" y="5992390"/>
                <a:ext cx="600255" cy="2178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55F4AC3-A7CD-5B9F-AAE3-3F21AB407E4A}"/>
                  </a:ext>
                </a:extLst>
              </p:cNvPr>
              <p:cNvSpPr/>
              <p:nvPr/>
            </p:nvSpPr>
            <p:spPr>
              <a:xfrm>
                <a:off x="9889149" y="3791869"/>
                <a:ext cx="385946" cy="2178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/>
                  <a:t>00</a:t>
                </a:r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904704B7-62E1-CF51-C4AE-8061C2087F83}"/>
                  </a:ext>
                </a:extLst>
              </p:cNvPr>
              <p:cNvSpPr/>
              <p:nvPr/>
            </p:nvSpPr>
            <p:spPr>
              <a:xfrm>
                <a:off x="9846522" y="6083467"/>
                <a:ext cx="385946" cy="2178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300B7E3-023F-7058-EFE2-0597F50349B0}"/>
                </a:ext>
              </a:extLst>
            </p:cNvPr>
            <p:cNvSpPr txBox="1"/>
            <p:nvPr/>
          </p:nvSpPr>
          <p:spPr>
            <a:xfrm>
              <a:off x="338719" y="3816810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F</a:t>
              </a:r>
              <a:r>
                <a:rPr kumimoji="1"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3</a:t>
              </a:r>
              <a:endParaRPr kumimoji="1" lang="ja-JP" altLang="en-US" sz="20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CCD6D1D-4B2A-0DA5-6D95-1409D04C579D}"/>
                </a:ext>
              </a:extLst>
            </p:cNvPr>
            <p:cNvSpPr txBox="1"/>
            <p:nvPr/>
          </p:nvSpPr>
          <p:spPr>
            <a:xfrm>
              <a:off x="6534797" y="3782917"/>
              <a:ext cx="12314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Injection </a:t>
              </a:r>
            </a:p>
            <a:p>
              <a:pPr algn="ctr"/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line</a:t>
              </a:r>
              <a:endParaRPr kumimoji="1" lang="ja-JP" altLang="en-US" sz="20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8804FFD-5F12-65E3-81F9-AB776769BD7F}"/>
                </a:ext>
              </a:extLst>
            </p:cNvPr>
            <p:cNvSpPr txBox="1"/>
            <p:nvPr/>
          </p:nvSpPr>
          <p:spPr>
            <a:xfrm>
              <a:off x="8584108" y="3804904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R3</a:t>
              </a:r>
              <a:endParaRPr kumimoji="1" lang="ja-JP" altLang="en-US" sz="20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CF5A9F6D-5D84-761C-1D04-4F7F2A3969CF}"/>
                </a:ext>
              </a:extLst>
            </p:cNvPr>
            <p:cNvSpPr txBox="1"/>
            <p:nvPr/>
          </p:nvSpPr>
          <p:spPr>
            <a:xfrm>
              <a:off x="685620" y="1503579"/>
              <a:ext cx="33183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Y</a:t>
              </a:r>
              <a:r>
                <a:rPr kumimoji="1" lang="en-US" altLang="ja-JP" sz="20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: -2.0 mm, Y’: -2.7 mrad</a:t>
              </a:r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4FBBB09C-42D3-68CC-88A1-2CD7D414E0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680" y="1898734"/>
              <a:ext cx="493727" cy="7081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EF221144-B156-1D3C-EAE1-00CAB5FAA2A5}"/>
                </a:ext>
              </a:extLst>
            </p:cNvPr>
            <p:cNvSpPr/>
            <p:nvPr/>
          </p:nvSpPr>
          <p:spPr>
            <a:xfrm>
              <a:off x="409122" y="2606837"/>
              <a:ext cx="332944" cy="45126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2A93ACA6-F1A2-F418-105A-7919FDDBCB6A}"/>
                </a:ext>
              </a:extLst>
            </p:cNvPr>
            <p:cNvSpPr/>
            <p:nvPr/>
          </p:nvSpPr>
          <p:spPr>
            <a:xfrm>
              <a:off x="409122" y="4989713"/>
              <a:ext cx="332944" cy="451266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0EF690F6-845F-3849-D87E-DA57E5EB3F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979" y="1898734"/>
              <a:ext cx="434320" cy="309097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13DD0519-2492-1621-4924-420797E09A02}"/>
                </a:ext>
              </a:extLst>
            </p:cNvPr>
            <p:cNvCxnSpPr>
              <a:cxnSpLocks/>
            </p:cNvCxnSpPr>
            <p:nvPr/>
          </p:nvCxnSpPr>
          <p:spPr>
            <a:xfrm>
              <a:off x="5074284" y="4135164"/>
              <a:ext cx="0" cy="2064722"/>
            </a:xfrm>
            <a:prstGeom prst="line">
              <a:avLst/>
            </a:prstGeom>
            <a:ln w="444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BA23E917-D3E0-4F5E-007F-D7C999759B65}"/>
                </a:ext>
              </a:extLst>
            </p:cNvPr>
            <p:cNvCxnSpPr>
              <a:cxnSpLocks/>
            </p:cNvCxnSpPr>
            <p:nvPr/>
          </p:nvCxnSpPr>
          <p:spPr>
            <a:xfrm>
              <a:off x="6541781" y="4134415"/>
              <a:ext cx="0" cy="2083137"/>
            </a:xfrm>
            <a:prstGeom prst="line">
              <a:avLst/>
            </a:prstGeom>
            <a:ln w="444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5654AA69-6A42-15E5-96C2-9B24E81BDF81}"/>
              </a:ext>
            </a:extLst>
          </p:cNvPr>
          <p:cNvCxnSpPr>
            <a:cxnSpLocks/>
          </p:cNvCxnSpPr>
          <p:nvPr/>
        </p:nvCxnSpPr>
        <p:spPr>
          <a:xfrm flipH="1" flipV="1">
            <a:off x="6556372" y="6113140"/>
            <a:ext cx="1013681" cy="20181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8A21ACF-C717-F0D8-7441-530FCABA4AAF}"/>
              </a:ext>
            </a:extLst>
          </p:cNvPr>
          <p:cNvCxnSpPr>
            <a:cxnSpLocks/>
          </p:cNvCxnSpPr>
          <p:nvPr/>
        </p:nvCxnSpPr>
        <p:spPr>
          <a:xfrm flipH="1">
            <a:off x="4164546" y="6113140"/>
            <a:ext cx="909737" cy="20181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F9690-6926-6E98-543D-779C20A88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5061F76-A8F7-C0BC-EC10-50F4A7E8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53DDAA8-7858-209A-FAFC-B95A246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C0119C-8683-DDE0-8D11-2CE5C9B15C9A}"/>
              </a:ext>
            </a:extLst>
          </p:cNvPr>
          <p:cNvSpPr txBox="1"/>
          <p:nvPr/>
        </p:nvSpPr>
        <p:spPr>
          <a:xfrm>
            <a:off x="324000" y="275360"/>
            <a:ext cx="8158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Design of the vertical steering magnets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FD2767A-6BB7-6233-32B6-1B97238634A0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A17C3DA-4658-4B37-CDB7-DAF9DDE8745C}"/>
              </a:ext>
            </a:extLst>
          </p:cNvPr>
          <p:cNvGrpSpPr/>
          <p:nvPr/>
        </p:nvGrpSpPr>
        <p:grpSpPr>
          <a:xfrm>
            <a:off x="7697274" y="1034231"/>
            <a:ext cx="3187717" cy="2693344"/>
            <a:chOff x="1153723" y="1550394"/>
            <a:chExt cx="3819467" cy="3227118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79514555-FDA2-09E1-410B-9E3062452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600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0" t="17190" r="31145" b="59892"/>
            <a:stretch/>
          </p:blipFill>
          <p:spPr>
            <a:xfrm>
              <a:off x="1153723" y="1602304"/>
              <a:ext cx="3694545" cy="3175208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AA89046-0EF0-7146-8C2B-37ADC34D7154}"/>
                </a:ext>
              </a:extLst>
            </p:cNvPr>
            <p:cNvSpPr txBox="1"/>
            <p:nvPr/>
          </p:nvSpPr>
          <p:spPr>
            <a:xfrm>
              <a:off x="4027889" y="1550394"/>
              <a:ext cx="945301" cy="48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ST1</a:t>
              </a:r>
              <a:endParaRPr kumimoji="1" lang="ja-JP" altLang="en-US" sz="24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 18">
                <a:extLst>
                  <a:ext uri="{FF2B5EF4-FFF2-40B4-BE49-F238E27FC236}">
                    <a16:creationId xmlns:a16="http://schemas.microsoft.com/office/drawing/2014/main" id="{12818017-4905-108E-4B28-FDF0A3A04A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0903693"/>
                  </p:ext>
                </p:extLst>
              </p:nvPr>
            </p:nvGraphicFramePr>
            <p:xfrm>
              <a:off x="6096000" y="3847333"/>
              <a:ext cx="5712684" cy="25909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228">
                      <a:extLst>
                        <a:ext uri="{9D8B030D-6E8A-4147-A177-3AD203B41FA5}">
                          <a16:colId xmlns:a16="http://schemas.microsoft.com/office/drawing/2014/main" val="705854903"/>
                        </a:ext>
                      </a:extLst>
                    </a:gridCol>
                    <a:gridCol w="1904228">
                      <a:extLst>
                        <a:ext uri="{9D8B030D-6E8A-4147-A177-3AD203B41FA5}">
                          <a16:colId xmlns:a16="http://schemas.microsoft.com/office/drawing/2014/main" val="2229770609"/>
                        </a:ext>
                      </a:extLst>
                    </a:gridCol>
                    <a:gridCol w="1904228">
                      <a:extLst>
                        <a:ext uri="{9D8B030D-6E8A-4147-A177-3AD203B41FA5}">
                          <a16:colId xmlns:a16="http://schemas.microsoft.com/office/drawing/2014/main" val="2818179180"/>
                        </a:ext>
                      </a:extLst>
                    </a:gridCol>
                  </a:tblGrid>
                  <a:tr h="376866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ST1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ST2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817261"/>
                      </a:ext>
                    </a:extLst>
                  </a:tr>
                  <a:tr h="4867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5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Magnetic flux density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0.056 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0.067 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918022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Current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19 A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 A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4245264"/>
                      </a:ext>
                    </a:extLst>
                  </a:tr>
                  <a:tr h="5967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Size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370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430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300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310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360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250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6138052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Pole gap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170 mm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125 mm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0419708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Weight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180 kg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110 kg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779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 18">
                <a:extLst>
                  <a:ext uri="{FF2B5EF4-FFF2-40B4-BE49-F238E27FC236}">
                    <a16:creationId xmlns:a16="http://schemas.microsoft.com/office/drawing/2014/main" id="{12818017-4905-108E-4B28-FDF0A3A04A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0903693"/>
                  </p:ext>
                </p:extLst>
              </p:nvPr>
            </p:nvGraphicFramePr>
            <p:xfrm>
              <a:off x="6096000" y="3847333"/>
              <a:ext cx="5712684" cy="25909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04228">
                      <a:extLst>
                        <a:ext uri="{9D8B030D-6E8A-4147-A177-3AD203B41FA5}">
                          <a16:colId xmlns:a16="http://schemas.microsoft.com/office/drawing/2014/main" val="705854903"/>
                        </a:ext>
                      </a:extLst>
                    </a:gridCol>
                    <a:gridCol w="1904228">
                      <a:extLst>
                        <a:ext uri="{9D8B030D-6E8A-4147-A177-3AD203B41FA5}">
                          <a16:colId xmlns:a16="http://schemas.microsoft.com/office/drawing/2014/main" val="2229770609"/>
                        </a:ext>
                      </a:extLst>
                    </a:gridCol>
                    <a:gridCol w="1904228">
                      <a:extLst>
                        <a:ext uri="{9D8B030D-6E8A-4147-A177-3AD203B41FA5}">
                          <a16:colId xmlns:a16="http://schemas.microsoft.com/office/drawing/2014/main" val="2818179180"/>
                        </a:ext>
                      </a:extLst>
                    </a:gridCol>
                  </a:tblGrid>
                  <a:tr h="376866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ST1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ST2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817261"/>
                      </a:ext>
                    </a:extLst>
                  </a:tr>
                  <a:tr h="4867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5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Magnetic flux density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0.056 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0.067 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918022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Current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19 A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 A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4245264"/>
                      </a:ext>
                    </a:extLst>
                  </a:tr>
                  <a:tr h="5967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Size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321" t="-212245" r="-100321" b="-1408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9681" t="-212245" b="-1408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138052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Pole gap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170 mm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125 mm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0419708"/>
                      </a:ext>
                    </a:extLst>
                  </a:tr>
                  <a:tr h="3768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Weight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180 kg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8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110 kg</a:t>
                          </a:r>
                          <a:endParaRPr kumimoji="1" lang="ja-JP" altLang="en-US" sz="18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7791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196BF5A-A930-3199-BB03-E7802D04517A}"/>
              </a:ext>
            </a:extLst>
          </p:cNvPr>
          <p:cNvGrpSpPr/>
          <p:nvPr/>
        </p:nvGrpSpPr>
        <p:grpSpPr>
          <a:xfrm>
            <a:off x="3004463" y="1232989"/>
            <a:ext cx="4158954" cy="2696279"/>
            <a:chOff x="338719" y="1083208"/>
            <a:chExt cx="4158954" cy="269627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D61E65D-5CC6-A038-0796-E672E5003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5237" t="45508"/>
            <a:stretch>
              <a:fillRect/>
            </a:stretch>
          </p:blipFill>
          <p:spPr>
            <a:xfrm>
              <a:off x="338719" y="1083208"/>
              <a:ext cx="4158954" cy="2696279"/>
            </a:xfrm>
            <a:prstGeom prst="rect">
              <a:avLst/>
            </a:prstGeom>
          </p:spPr>
        </p:pic>
        <p:sp>
          <p:nvSpPr>
            <p:cNvPr id="22" name="星: 5 pt 21">
              <a:extLst>
                <a:ext uri="{FF2B5EF4-FFF2-40B4-BE49-F238E27FC236}">
                  <a16:creationId xmlns:a16="http://schemas.microsoft.com/office/drawing/2014/main" id="{E204C280-0AE1-2CBB-0F6A-D02E64C0EEFB}"/>
                </a:ext>
              </a:extLst>
            </p:cNvPr>
            <p:cNvSpPr/>
            <p:nvPr/>
          </p:nvSpPr>
          <p:spPr>
            <a:xfrm>
              <a:off x="1271067" y="2032503"/>
              <a:ext cx="288000" cy="288000"/>
            </a:xfrm>
            <a:prstGeom prst="star5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星: 5 pt 22">
              <a:extLst>
                <a:ext uri="{FF2B5EF4-FFF2-40B4-BE49-F238E27FC236}">
                  <a16:creationId xmlns:a16="http://schemas.microsoft.com/office/drawing/2014/main" id="{D3D540AF-285B-43DF-F932-37FD883FC40A}"/>
                </a:ext>
              </a:extLst>
            </p:cNvPr>
            <p:cNvSpPr/>
            <p:nvPr/>
          </p:nvSpPr>
          <p:spPr>
            <a:xfrm>
              <a:off x="2221186" y="3411101"/>
              <a:ext cx="288000" cy="288000"/>
            </a:xfrm>
            <a:prstGeom prst="star5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5A125F1-B9FF-34F9-5DE5-2035A78DA845}"/>
                </a:ext>
              </a:extLst>
            </p:cNvPr>
            <p:cNvSpPr txBox="1"/>
            <p:nvPr/>
          </p:nvSpPr>
          <p:spPr>
            <a:xfrm>
              <a:off x="727853" y="1992177"/>
              <a:ext cx="5934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ST1</a:t>
              </a:r>
              <a:endParaRPr kumimoji="1" lang="ja-JP" altLang="en-US" sz="20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6F14A60-600D-59C9-7E58-583C7C9343A8}"/>
                </a:ext>
              </a:extLst>
            </p:cNvPr>
            <p:cNvSpPr txBox="1"/>
            <p:nvPr/>
          </p:nvSpPr>
          <p:spPr>
            <a:xfrm>
              <a:off x="2068470" y="3010991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ST2</a:t>
              </a:r>
              <a:endParaRPr kumimoji="1" lang="ja-JP" altLang="en-US" sz="20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323C7E-90A7-8A76-B3FC-4B3C99273996}"/>
              </a:ext>
            </a:extLst>
          </p:cNvPr>
          <p:cNvSpPr txBox="1"/>
          <p:nvPr/>
        </p:nvSpPr>
        <p:spPr>
          <a:xfrm>
            <a:off x="338719" y="3849989"/>
            <a:ext cx="38982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u="sng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Concidered beam conditions</a:t>
            </a:r>
          </a:p>
          <a:p>
            <a:pPr>
              <a:lnSpc>
                <a:spcPct val="150000"/>
              </a:lnSpc>
            </a:pPr>
            <a:r>
              <a:rPr kumimoji="1"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Max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. B</a:t>
            </a:r>
            <a:r>
              <a:rPr kumimoji="1" lang="el-GR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ρ</a:t>
            </a:r>
            <a:r>
              <a:rPr kumimoji="1"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              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6.4 Tm</a:t>
            </a:r>
          </a:p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Position deviation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&lt; |3| mm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A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ngle deviation    </a:t>
            </a:r>
            <a:r>
              <a:rPr kumimoji="1" lang="en-US" altLang="ja-JP" sz="6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&lt; |6.5|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mrad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C70280D-0C59-1F35-F73A-23E5E4C86912}"/>
              </a:ext>
            </a:extLst>
          </p:cNvPr>
          <p:cNvSpPr txBox="1"/>
          <p:nvPr/>
        </p:nvSpPr>
        <p:spPr>
          <a:xfrm>
            <a:off x="324000" y="5616528"/>
            <a:ext cx="5305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>
                <a:latin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 Required BL product : </a:t>
            </a:r>
            <a:r>
              <a:rPr lang="en-US" altLang="ja-JP" sz="2200" b="1">
                <a:latin typeface="Helvetica" panose="020B0604020202020204" pitchFamily="34" charset="0"/>
                <a:ea typeface="HGPｺﾞｼｯｸE" panose="020B0900000000000000" pitchFamily="50" charset="-128"/>
                <a:cs typeface="Helvetica" panose="020B0604020202020204" pitchFamily="34" charset="0"/>
                <a:sym typeface="Wingdings" panose="05000000000000000000" pitchFamily="2" charset="2"/>
              </a:rPr>
              <a:t>~0.0192 Tm</a:t>
            </a:r>
            <a:endParaRPr kumimoji="1" lang="ja-JP" altLang="en-US" sz="2200" b="1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DA8EC15-862D-61B2-7439-BCE7353458A6}"/>
              </a:ext>
            </a:extLst>
          </p:cNvPr>
          <p:cNvSpPr txBox="1"/>
          <p:nvPr/>
        </p:nvSpPr>
        <p:spPr>
          <a:xfrm>
            <a:off x="338719" y="1113012"/>
            <a:ext cx="3360309" cy="261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Geometrical requirement</a:t>
            </a:r>
            <a:r>
              <a:rPr kumimoji="1" lang="en-US" altLang="ja-JP" sz="2200" b="1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rPr>
              <a:t>Aperture of the beam pipe</a:t>
            </a:r>
          </a:p>
          <a:p>
            <a:pPr>
              <a:lnSpc>
                <a:spcPts val="2500"/>
              </a:lnSpc>
            </a:pPr>
            <a:r>
              <a:rPr lang="en-US" altLang="ja-JP" sz="2000" dirty="0"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ST1 : 150 mm</a:t>
            </a:r>
          </a:p>
          <a:p>
            <a:pPr>
              <a:lnSpc>
                <a:spcPts val="2500"/>
              </a:lnSpc>
            </a:pP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ST2 : 110 mm</a:t>
            </a:r>
          </a:p>
          <a:p>
            <a:pPr>
              <a:lnSpc>
                <a:spcPct val="150000"/>
              </a:lnSpc>
            </a:pP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Max. pole length</a:t>
            </a:r>
          </a:p>
          <a:p>
            <a:pPr>
              <a:lnSpc>
                <a:spcPts val="2500"/>
              </a:lnSpc>
            </a:pP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  </a:t>
            </a: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ST1 : 300 mm</a:t>
            </a:r>
          </a:p>
          <a:p>
            <a:pPr>
              <a:lnSpc>
                <a:spcPts val="2500"/>
              </a:lnSpc>
            </a:pPr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  ST2 : 250 mm</a:t>
            </a:r>
          </a:p>
        </p:txBody>
      </p:sp>
    </p:spTree>
    <p:extLst>
      <p:ext uri="{BB962C8B-B14F-4D97-AF65-F5344CB8AC3E}">
        <p14:creationId xmlns:p14="http://schemas.microsoft.com/office/powerpoint/2010/main" val="413011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7B6D7-38DD-0AAA-0022-C7125E25A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0F24392-80B5-ECBB-F3FC-B574DEA0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07C3A0-CD48-1D56-5451-6A2D4E32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021014-112B-97FA-00C4-A13B6521A818}"/>
              </a:ext>
            </a:extLst>
          </p:cNvPr>
          <p:cNvSpPr txBox="1"/>
          <p:nvPr/>
        </p:nvSpPr>
        <p:spPr>
          <a:xfrm>
            <a:off x="324000" y="275360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Schottky Cavity Doublet (SCD)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018A07F-DA9F-D702-678A-AF6B250DEE1F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 descr="屋内, テーブル, 建物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20F1A70-8EED-8BD7-A109-3AF88C63F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t="22603" r="10000" b="9333"/>
          <a:stretch>
            <a:fillRect/>
          </a:stretch>
        </p:blipFill>
        <p:spPr>
          <a:xfrm>
            <a:off x="359146" y="2953847"/>
            <a:ext cx="2280317" cy="2438402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8260F749-3961-6401-72FA-BA2333B9286C}"/>
              </a:ext>
            </a:extLst>
          </p:cNvPr>
          <p:cNvGrpSpPr/>
          <p:nvPr/>
        </p:nvGrpSpPr>
        <p:grpSpPr>
          <a:xfrm>
            <a:off x="6878057" y="1577591"/>
            <a:ext cx="3067269" cy="2066651"/>
            <a:chOff x="1215170" y="3327309"/>
            <a:chExt cx="4114801" cy="277245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8093D553-AD2A-9ABF-684C-F5074ED82F1D}"/>
                </a:ext>
              </a:extLst>
            </p:cNvPr>
            <p:cNvGrpSpPr/>
            <p:nvPr/>
          </p:nvGrpSpPr>
          <p:grpSpPr>
            <a:xfrm>
              <a:off x="1215170" y="3327309"/>
              <a:ext cx="4114801" cy="2772453"/>
              <a:chOff x="400356" y="1342121"/>
              <a:chExt cx="4528047" cy="3050886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E115E580-B5A6-6B0F-1DAF-76290015D5DD}"/>
                  </a:ext>
                </a:extLst>
              </p:cNvPr>
              <p:cNvGrpSpPr/>
              <p:nvPr/>
            </p:nvGrpSpPr>
            <p:grpSpPr>
              <a:xfrm>
                <a:off x="400356" y="1342121"/>
                <a:ext cx="4528047" cy="3050886"/>
                <a:chOff x="400356" y="1342121"/>
                <a:chExt cx="4528047" cy="3050886"/>
              </a:xfrm>
            </p:grpSpPr>
            <p:grpSp>
              <p:nvGrpSpPr>
                <p:cNvPr id="16" name="グループ化 15">
                  <a:extLst>
                    <a:ext uri="{FF2B5EF4-FFF2-40B4-BE49-F238E27FC236}">
                      <a16:creationId xmlns:a16="http://schemas.microsoft.com/office/drawing/2014/main" id="{E6857172-AD6E-8300-258D-FF0746528303}"/>
                    </a:ext>
                  </a:extLst>
                </p:cNvPr>
                <p:cNvGrpSpPr/>
                <p:nvPr/>
              </p:nvGrpSpPr>
              <p:grpSpPr>
                <a:xfrm>
                  <a:off x="400356" y="1342121"/>
                  <a:ext cx="4528047" cy="3050886"/>
                  <a:chOff x="400356" y="1342121"/>
                  <a:chExt cx="4528047" cy="3050886"/>
                </a:xfrm>
              </p:grpSpPr>
              <p:pic>
                <p:nvPicPr>
                  <p:cNvPr id="18" name="図 17">
                    <a:extLst>
                      <a:ext uri="{FF2B5EF4-FFF2-40B4-BE49-F238E27FC236}">
                        <a16:creationId xmlns:a16="http://schemas.microsoft.com/office/drawing/2014/main" id="{AEACF6A4-7B8C-8B04-F0CE-AAF05783F4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b="22060"/>
                  <a:stretch>
                    <a:fillRect/>
                  </a:stretch>
                </p:blipFill>
                <p:spPr>
                  <a:xfrm>
                    <a:off x="400356" y="1342121"/>
                    <a:ext cx="4528047" cy="2430795"/>
                  </a:xfrm>
                  <a:prstGeom prst="rect">
                    <a:avLst/>
                  </a:prstGeom>
                </p:spPr>
              </p:pic>
              <p:sp>
                <p:nvSpPr>
                  <p:cNvPr id="19" name="正方形/長方形 18">
                    <a:extLst>
                      <a:ext uri="{FF2B5EF4-FFF2-40B4-BE49-F238E27FC236}">
                        <a16:creationId xmlns:a16="http://schemas.microsoft.com/office/drawing/2014/main" id="{F5D4BA31-BF6A-6256-D8AB-38AEF564DE39}"/>
                      </a:ext>
                    </a:extLst>
                  </p:cNvPr>
                  <p:cNvSpPr/>
                  <p:nvPr/>
                </p:nvSpPr>
                <p:spPr>
                  <a:xfrm>
                    <a:off x="3643341" y="3457575"/>
                    <a:ext cx="907228" cy="1500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" name="正方形/長方形 19">
                    <a:extLst>
                      <a:ext uri="{FF2B5EF4-FFF2-40B4-BE49-F238E27FC236}">
                        <a16:creationId xmlns:a16="http://schemas.microsoft.com/office/drawing/2014/main" id="{B56C280E-CBDB-34DD-920C-A1E301481535}"/>
                      </a:ext>
                    </a:extLst>
                  </p:cNvPr>
                  <p:cNvSpPr/>
                  <p:nvPr/>
                </p:nvSpPr>
                <p:spPr>
                  <a:xfrm>
                    <a:off x="3914091" y="3094179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" name="正方形/長方形 20">
                    <a:extLst>
                      <a:ext uri="{FF2B5EF4-FFF2-40B4-BE49-F238E27FC236}">
                        <a16:creationId xmlns:a16="http://schemas.microsoft.com/office/drawing/2014/main" id="{916B2117-B441-28B5-382A-9F70D704FC5C}"/>
                      </a:ext>
                    </a:extLst>
                  </p:cNvPr>
                  <p:cNvSpPr/>
                  <p:nvPr/>
                </p:nvSpPr>
                <p:spPr>
                  <a:xfrm rot="18685894">
                    <a:off x="4002338" y="2979496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正方形/長方形 21">
                    <a:extLst>
                      <a:ext uri="{FF2B5EF4-FFF2-40B4-BE49-F238E27FC236}">
                        <a16:creationId xmlns:a16="http://schemas.microsoft.com/office/drawing/2014/main" id="{02ACC564-E82A-44FB-21C8-01A819976249}"/>
                      </a:ext>
                    </a:extLst>
                  </p:cNvPr>
                  <p:cNvSpPr/>
                  <p:nvPr/>
                </p:nvSpPr>
                <p:spPr>
                  <a:xfrm rot="20021421">
                    <a:off x="3816344" y="3224149"/>
                    <a:ext cx="71846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" name="正方形/長方形 22">
                    <a:extLst>
                      <a:ext uri="{FF2B5EF4-FFF2-40B4-BE49-F238E27FC236}">
                        <a16:creationId xmlns:a16="http://schemas.microsoft.com/office/drawing/2014/main" id="{D0B989CF-7E58-9A96-90E7-023CBCA95916}"/>
                      </a:ext>
                    </a:extLst>
                  </p:cNvPr>
                  <p:cNvSpPr/>
                  <p:nvPr/>
                </p:nvSpPr>
                <p:spPr>
                  <a:xfrm>
                    <a:off x="2892594" y="2319282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正方形/長方形 23">
                    <a:extLst>
                      <a:ext uri="{FF2B5EF4-FFF2-40B4-BE49-F238E27FC236}">
                        <a16:creationId xmlns:a16="http://schemas.microsoft.com/office/drawing/2014/main" id="{C55C63BA-44FE-A010-E763-46344E21A647}"/>
                      </a:ext>
                    </a:extLst>
                  </p:cNvPr>
                  <p:cNvSpPr/>
                  <p:nvPr/>
                </p:nvSpPr>
                <p:spPr>
                  <a:xfrm>
                    <a:off x="3711997" y="1563611"/>
                    <a:ext cx="90722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" name="正方形/長方形 24">
                    <a:extLst>
                      <a:ext uri="{FF2B5EF4-FFF2-40B4-BE49-F238E27FC236}">
                        <a16:creationId xmlns:a16="http://schemas.microsoft.com/office/drawing/2014/main" id="{63609B95-3C19-7115-E470-2C5CCABC6F19}"/>
                      </a:ext>
                    </a:extLst>
                  </p:cNvPr>
                  <p:cNvSpPr/>
                  <p:nvPr/>
                </p:nvSpPr>
                <p:spPr>
                  <a:xfrm>
                    <a:off x="2851150" y="1378733"/>
                    <a:ext cx="1041543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" name="正方形/長方形 25">
                    <a:extLst>
                      <a:ext uri="{FF2B5EF4-FFF2-40B4-BE49-F238E27FC236}">
                        <a16:creationId xmlns:a16="http://schemas.microsoft.com/office/drawing/2014/main" id="{33727478-CFD0-E87A-1ED7-F6BD356CC02C}"/>
                      </a:ext>
                    </a:extLst>
                  </p:cNvPr>
                  <p:cNvSpPr/>
                  <p:nvPr/>
                </p:nvSpPr>
                <p:spPr>
                  <a:xfrm rot="3875560">
                    <a:off x="3533775" y="2205795"/>
                    <a:ext cx="118438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" name="正方形/長方形 26">
                    <a:extLst>
                      <a:ext uri="{FF2B5EF4-FFF2-40B4-BE49-F238E27FC236}">
                        <a16:creationId xmlns:a16="http://schemas.microsoft.com/office/drawing/2014/main" id="{35565A37-952D-5B0D-3032-4D24D231AABA}"/>
                      </a:ext>
                    </a:extLst>
                  </p:cNvPr>
                  <p:cNvSpPr/>
                  <p:nvPr/>
                </p:nvSpPr>
                <p:spPr>
                  <a:xfrm rot="4101230">
                    <a:off x="3481670" y="2087962"/>
                    <a:ext cx="71629" cy="3062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" name="正方形/長方形 27">
                    <a:extLst>
                      <a:ext uri="{FF2B5EF4-FFF2-40B4-BE49-F238E27FC236}">
                        <a16:creationId xmlns:a16="http://schemas.microsoft.com/office/drawing/2014/main" id="{C905FADB-5C4E-FC91-40A9-89ABCF51ED8F}"/>
                      </a:ext>
                    </a:extLst>
                  </p:cNvPr>
                  <p:cNvSpPr/>
                  <p:nvPr/>
                </p:nvSpPr>
                <p:spPr>
                  <a:xfrm rot="8493779">
                    <a:off x="3219794" y="1936649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" name="正方形/長方形 28">
                    <a:extLst>
                      <a:ext uri="{FF2B5EF4-FFF2-40B4-BE49-F238E27FC236}">
                        <a16:creationId xmlns:a16="http://schemas.microsoft.com/office/drawing/2014/main" id="{1BE88E9B-901F-61FC-3767-300BDE9156DB}"/>
                      </a:ext>
                    </a:extLst>
                  </p:cNvPr>
                  <p:cNvSpPr/>
                  <p:nvPr/>
                </p:nvSpPr>
                <p:spPr>
                  <a:xfrm rot="4792516">
                    <a:off x="3616257" y="1553712"/>
                    <a:ext cx="71629" cy="41563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BE21D144-5783-5DEB-4DBF-D1D3609E4E6B}"/>
                      </a:ext>
                    </a:extLst>
                  </p:cNvPr>
                  <p:cNvSpPr/>
                  <p:nvPr/>
                </p:nvSpPr>
                <p:spPr>
                  <a:xfrm rot="1976362">
                    <a:off x="3682705" y="1713120"/>
                    <a:ext cx="71629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0C9E1404-5B9C-FCFE-01EE-91ABB8E2F02C}"/>
                      </a:ext>
                    </a:extLst>
                  </p:cNvPr>
                  <p:cNvSpPr/>
                  <p:nvPr/>
                </p:nvSpPr>
                <p:spPr>
                  <a:xfrm rot="1864737">
                    <a:off x="1846577" y="1483129"/>
                    <a:ext cx="258852" cy="210227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88CF92D7-1AE1-47BB-CF81-173C00A13BEB}"/>
                      </a:ext>
                    </a:extLst>
                  </p:cNvPr>
                  <p:cNvSpPr/>
                  <p:nvPr/>
                </p:nvSpPr>
                <p:spPr>
                  <a:xfrm>
                    <a:off x="688222" y="1421494"/>
                    <a:ext cx="1154865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45279D0F-07B0-9B18-B00F-63AF496A1CC8}"/>
                      </a:ext>
                    </a:extLst>
                  </p:cNvPr>
                  <p:cNvSpPr/>
                  <p:nvPr/>
                </p:nvSpPr>
                <p:spPr>
                  <a:xfrm>
                    <a:off x="533477" y="1897373"/>
                    <a:ext cx="916551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正方形/長方形 33">
                    <a:extLst>
                      <a:ext uri="{FF2B5EF4-FFF2-40B4-BE49-F238E27FC236}">
                        <a16:creationId xmlns:a16="http://schemas.microsoft.com/office/drawing/2014/main" id="{BD9ED0BE-D593-0A23-F0EC-4575B817996F}"/>
                      </a:ext>
                    </a:extLst>
                  </p:cNvPr>
                  <p:cNvSpPr/>
                  <p:nvPr/>
                </p:nvSpPr>
                <p:spPr>
                  <a:xfrm rot="1752164">
                    <a:off x="1403701" y="2069816"/>
                    <a:ext cx="143595" cy="7401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" name="正方形/長方形 34">
                    <a:extLst>
                      <a:ext uri="{FF2B5EF4-FFF2-40B4-BE49-F238E27FC236}">
                        <a16:creationId xmlns:a16="http://schemas.microsoft.com/office/drawing/2014/main" id="{E58AE6C4-CC6D-6372-41F5-804F4EBBDEB0}"/>
                      </a:ext>
                    </a:extLst>
                  </p:cNvPr>
                  <p:cNvSpPr/>
                  <p:nvPr/>
                </p:nvSpPr>
                <p:spPr>
                  <a:xfrm>
                    <a:off x="1394770" y="3655461"/>
                    <a:ext cx="948380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" name="正方形/長方形 35">
                    <a:extLst>
                      <a:ext uri="{FF2B5EF4-FFF2-40B4-BE49-F238E27FC236}">
                        <a16:creationId xmlns:a16="http://schemas.microsoft.com/office/drawing/2014/main" id="{5B2D2DF5-0093-B05C-D737-2CEA23A29D93}"/>
                      </a:ext>
                    </a:extLst>
                  </p:cNvPr>
                  <p:cNvSpPr/>
                  <p:nvPr/>
                </p:nvSpPr>
                <p:spPr>
                  <a:xfrm rot="19820022">
                    <a:off x="2089744" y="3554600"/>
                    <a:ext cx="225434" cy="28423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" name="正方形/長方形 36">
                    <a:extLst>
                      <a:ext uri="{FF2B5EF4-FFF2-40B4-BE49-F238E27FC236}">
                        <a16:creationId xmlns:a16="http://schemas.microsoft.com/office/drawing/2014/main" id="{76E4D580-2BDD-DA98-BF20-1DBCC6958697}"/>
                      </a:ext>
                    </a:extLst>
                  </p:cNvPr>
                  <p:cNvSpPr/>
                  <p:nvPr/>
                </p:nvSpPr>
                <p:spPr>
                  <a:xfrm rot="19444900">
                    <a:off x="2197986" y="3494580"/>
                    <a:ext cx="261033" cy="45719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" name="正方形/長方形 37">
                    <a:extLst>
                      <a:ext uri="{FF2B5EF4-FFF2-40B4-BE49-F238E27FC236}">
                        <a16:creationId xmlns:a16="http://schemas.microsoft.com/office/drawing/2014/main" id="{42938212-829D-7E05-2DDE-07152A2E7B1D}"/>
                      </a:ext>
                    </a:extLst>
                  </p:cNvPr>
                  <p:cNvSpPr/>
                  <p:nvPr/>
                </p:nvSpPr>
                <p:spPr>
                  <a:xfrm>
                    <a:off x="1608981" y="4014017"/>
                    <a:ext cx="948380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" name="正方形/長方形 38">
                    <a:extLst>
                      <a:ext uri="{FF2B5EF4-FFF2-40B4-BE49-F238E27FC236}">
                        <a16:creationId xmlns:a16="http://schemas.microsoft.com/office/drawing/2014/main" id="{D9B5FD00-7CFD-F97F-52B4-F62D42040610}"/>
                      </a:ext>
                    </a:extLst>
                  </p:cNvPr>
                  <p:cNvSpPr/>
                  <p:nvPr/>
                </p:nvSpPr>
                <p:spPr>
                  <a:xfrm rot="2246957">
                    <a:off x="2431565" y="3947116"/>
                    <a:ext cx="251711" cy="37899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D52EA8EA-C046-3AAE-A564-9C53AA2BB752}"/>
                    </a:ext>
                  </a:extLst>
                </p:cNvPr>
                <p:cNvSpPr/>
                <p:nvPr/>
              </p:nvSpPr>
              <p:spPr>
                <a:xfrm>
                  <a:off x="3337564" y="3883325"/>
                  <a:ext cx="948380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F113CDFF-516A-EA66-CA20-9C7494A10870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169444F4-7EEC-DBBE-67DD-28960200F45D}"/>
                  </a:ext>
                </a:extLst>
              </p:cNvPr>
              <p:cNvSpPr/>
              <p:nvPr/>
            </p:nvSpPr>
            <p:spPr>
              <a:xfrm>
                <a:off x="708474" y="3118823"/>
                <a:ext cx="810764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0" name="星: 5 pt 39">
              <a:extLst>
                <a:ext uri="{FF2B5EF4-FFF2-40B4-BE49-F238E27FC236}">
                  <a16:creationId xmlns:a16="http://schemas.microsoft.com/office/drawing/2014/main" id="{F096239B-329D-2037-8398-DBBA6A95F311}"/>
                </a:ext>
              </a:extLst>
            </p:cNvPr>
            <p:cNvSpPr/>
            <p:nvPr/>
          </p:nvSpPr>
          <p:spPr>
            <a:xfrm>
              <a:off x="4178616" y="3884949"/>
              <a:ext cx="458178" cy="458178"/>
            </a:xfrm>
            <a:prstGeom prst="star5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1E1372F-A916-DC25-1B48-FF046DCA6A62}"/>
              </a:ext>
            </a:extLst>
          </p:cNvPr>
          <p:cNvSpPr txBox="1"/>
          <p:nvPr/>
        </p:nvSpPr>
        <p:spPr>
          <a:xfrm>
            <a:off x="359146" y="5383927"/>
            <a:ext cx="228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Sep. 2024</a:t>
            </a:r>
          </a:p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Shipped from GSI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4B2FCADE-2548-E77E-342F-634263A641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2" r="8284"/>
          <a:stretch>
            <a:fillRect/>
          </a:stretch>
        </p:blipFill>
        <p:spPr>
          <a:xfrm>
            <a:off x="3644024" y="1137941"/>
            <a:ext cx="3573249" cy="5231438"/>
          </a:xfrm>
          <a:prstGeom prst="rect">
            <a:avLst/>
          </a:prstGeom>
        </p:spPr>
      </p:pic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BE8DEFD-2659-CDCC-9B46-4666AB866199}"/>
              </a:ext>
            </a:extLst>
          </p:cNvPr>
          <p:cNvCxnSpPr>
            <a:cxnSpLocks/>
          </p:cNvCxnSpPr>
          <p:nvPr/>
        </p:nvCxnSpPr>
        <p:spPr>
          <a:xfrm flipV="1">
            <a:off x="3213572" y="3459919"/>
            <a:ext cx="479415" cy="25763"/>
          </a:xfrm>
          <a:prstGeom prst="line">
            <a:avLst/>
          </a:prstGeom>
          <a:ln w="508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0D6A478-A9B5-4017-C07C-877F8BE5EF48}"/>
              </a:ext>
            </a:extLst>
          </p:cNvPr>
          <p:cNvSpPr txBox="1"/>
          <p:nvPr/>
        </p:nvSpPr>
        <p:spPr>
          <a:xfrm>
            <a:off x="2799747" y="3085572"/>
            <a:ext cx="89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Beam</a:t>
            </a:r>
            <a:endParaRPr kumimoji="1" lang="ja-JP" altLang="en-US" sz="2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0F2E4AA-A467-0F49-6AF1-82882F2ED51F}"/>
              </a:ext>
            </a:extLst>
          </p:cNvPr>
          <p:cNvSpPr txBox="1"/>
          <p:nvPr/>
        </p:nvSpPr>
        <p:spPr>
          <a:xfrm>
            <a:off x="4130495" y="1098613"/>
            <a:ext cx="16815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Elliptical cavity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CDDC400-120D-190C-DF76-27CB0FCE5A0B}"/>
              </a:ext>
            </a:extLst>
          </p:cNvPr>
          <p:cNvCxnSpPr>
            <a:cxnSpLocks/>
          </p:cNvCxnSpPr>
          <p:nvPr/>
        </p:nvCxnSpPr>
        <p:spPr>
          <a:xfrm>
            <a:off x="4877631" y="1467945"/>
            <a:ext cx="113288" cy="624698"/>
          </a:xfrm>
          <a:prstGeom prst="line">
            <a:avLst/>
          </a:prstGeom>
          <a:ln w="38100">
            <a:solidFill>
              <a:srgbClr val="FFFF00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EB0CC13-86A5-3DE7-90F2-863621CF85CA}"/>
              </a:ext>
            </a:extLst>
          </p:cNvPr>
          <p:cNvCxnSpPr>
            <a:cxnSpLocks/>
          </p:cNvCxnSpPr>
          <p:nvPr/>
        </p:nvCxnSpPr>
        <p:spPr>
          <a:xfrm flipH="1">
            <a:off x="6337814" y="1645772"/>
            <a:ext cx="274086" cy="627207"/>
          </a:xfrm>
          <a:prstGeom prst="line">
            <a:avLst/>
          </a:prstGeom>
          <a:ln w="38100">
            <a:solidFill>
              <a:srgbClr val="FFFF00"/>
            </a:solidFill>
            <a:tailEnd type="non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123B5183-3FAB-009B-9F9E-3974FC42983E}"/>
              </a:ext>
            </a:extLst>
          </p:cNvPr>
          <p:cNvSpPr txBox="1"/>
          <p:nvPr/>
        </p:nvSpPr>
        <p:spPr>
          <a:xfrm>
            <a:off x="6406675" y="1208259"/>
            <a:ext cx="20050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Reference cavity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AD146DB-D9C4-BB72-8185-EBBB8A57BF14}"/>
              </a:ext>
            </a:extLst>
          </p:cNvPr>
          <p:cNvSpPr txBox="1"/>
          <p:nvPr/>
        </p:nvSpPr>
        <p:spPr>
          <a:xfrm>
            <a:off x="9519324" y="2020889"/>
            <a:ext cx="22605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Installed at the 2</a:t>
            </a:r>
            <a:r>
              <a:rPr lang="en-US" altLang="ja-JP" sz="2000" baseline="30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nd</a:t>
            </a:r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US" altLang="ja-JP" sz="200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straight section</a:t>
            </a:r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EF750442-5F7C-37AF-6C4F-94929F87A748}"/>
              </a:ext>
            </a:extLst>
          </p:cNvPr>
          <p:cNvGrpSpPr/>
          <p:nvPr/>
        </p:nvGrpSpPr>
        <p:grpSpPr>
          <a:xfrm>
            <a:off x="8085494" y="3674652"/>
            <a:ext cx="3207779" cy="2663061"/>
            <a:chOff x="6438723" y="2586831"/>
            <a:chExt cx="4343753" cy="3606134"/>
          </a:xfrm>
        </p:grpSpPr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4C7A0DD0-07FB-67DC-D343-2E2EB2F90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8723" y="2586831"/>
              <a:ext cx="4343753" cy="3606134"/>
            </a:xfrm>
            <a:prstGeom prst="rect">
              <a:avLst/>
            </a:prstGeom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09933845-4745-7790-45FE-AA1789F707DC}"/>
                </a:ext>
              </a:extLst>
            </p:cNvPr>
            <p:cNvSpPr txBox="1"/>
            <p:nvPr/>
          </p:nvSpPr>
          <p:spPr>
            <a:xfrm>
              <a:off x="7479931" y="5073922"/>
              <a:ext cx="783962" cy="5418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F.G.</a:t>
              </a:r>
              <a:endParaRPr kumimoji="1" lang="en-US" altLang="ja-JP" sz="20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DC8C523-6141-F764-FD17-544CADA748D7}"/>
                </a:ext>
              </a:extLst>
            </p:cNvPr>
            <p:cNvSpPr txBox="1"/>
            <p:nvPr/>
          </p:nvSpPr>
          <p:spPr>
            <a:xfrm>
              <a:off x="9239782" y="3518120"/>
              <a:ext cx="1181283" cy="54180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>
                  <a:solidFill>
                    <a:schemeClr val="bg1"/>
                  </a:solidFill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Signal</a:t>
              </a:r>
              <a:endParaRPr kumimoji="1" lang="en-US" altLang="ja-JP" sz="200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146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D8BFC-8340-5934-B6EF-156E4BAC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7E78318-1136-7349-F29C-6D644628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FD3B768-A81B-4ACE-42BA-0311C26A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26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89E74A6-6FF6-BE0D-E93F-2BBF242F380E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F6AF5F-3447-F553-127B-C25A319BBE60}"/>
              </a:ext>
            </a:extLst>
          </p:cNvPr>
          <p:cNvSpPr txBox="1"/>
          <p:nvPr/>
        </p:nvSpPr>
        <p:spPr>
          <a:xfrm>
            <a:off x="324000" y="275360"/>
            <a:ext cx="958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Mass measurements in R3 vs other techniques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図 6" descr="グラフ, 散布図&#10;&#10;AI 生成コンテンツは誤りを含む可能性があります。">
            <a:extLst>
              <a:ext uri="{FF2B5EF4-FFF2-40B4-BE49-F238E27FC236}">
                <a16:creationId xmlns:a16="http://schemas.microsoft.com/office/drawing/2014/main" id="{D611DB1A-76A9-AF88-BA4E-77DD74573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/>
          <a:stretch>
            <a:fillRect/>
          </a:stretch>
        </p:blipFill>
        <p:spPr>
          <a:xfrm>
            <a:off x="324000" y="998694"/>
            <a:ext cx="7045692" cy="541890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6EAD4C-CB73-AF69-392B-3FE4F0A2D0AD}"/>
              </a:ext>
            </a:extLst>
          </p:cNvPr>
          <p:cNvSpPr txBox="1"/>
          <p:nvPr/>
        </p:nvSpPr>
        <p:spPr>
          <a:xfrm>
            <a:off x="338719" y="6352143"/>
            <a:ext cx="307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RIKEN APR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56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S1-S5 (2023)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587021A-5457-D8D8-6827-B24404701978}"/>
              </a:ext>
            </a:extLst>
          </p:cNvPr>
          <p:cNvCxnSpPr>
            <a:cxnSpLocks/>
          </p:cNvCxnSpPr>
          <p:nvPr/>
        </p:nvCxnSpPr>
        <p:spPr>
          <a:xfrm>
            <a:off x="2256367" y="2057400"/>
            <a:ext cx="1408897" cy="649929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ECEAE4-C78C-8AEA-B78B-115CFFEB537A}"/>
              </a:ext>
            </a:extLst>
          </p:cNvPr>
          <p:cNvSpPr txBox="1"/>
          <p:nvPr/>
        </p:nvSpPr>
        <p:spPr>
          <a:xfrm>
            <a:off x="1575380" y="1780342"/>
            <a:ext cx="680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aseline="30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75</a:t>
            </a:r>
            <a:r>
              <a:rPr kumimoji="1"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Cu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55DE163-A03E-2BE7-7D75-717C2D221247}"/>
              </a:ext>
            </a:extLst>
          </p:cNvPr>
          <p:cNvGrpSpPr/>
          <p:nvPr/>
        </p:nvGrpSpPr>
        <p:grpSpPr>
          <a:xfrm>
            <a:off x="7556158" y="1318912"/>
            <a:ext cx="3969343" cy="1500860"/>
            <a:chOff x="7488089" y="1029912"/>
            <a:chExt cx="3969343" cy="1500860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FFF2BDB-0A14-574A-CDFA-C08AE8FF1F8F}"/>
                </a:ext>
              </a:extLst>
            </p:cNvPr>
            <p:cNvSpPr txBox="1"/>
            <p:nvPr/>
          </p:nvSpPr>
          <p:spPr>
            <a:xfrm>
              <a:off x="7488089" y="1029912"/>
              <a:ext cx="3969343" cy="15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u="sng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Advantages of R3</a:t>
              </a:r>
            </a:p>
            <a:p>
              <a:pPr>
                <a:lnSpc>
                  <a:spcPct val="150000"/>
                </a:lnSpc>
              </a:pPr>
              <a:r>
                <a:rPr kumimoji="1" lang="ja-JP" altLang="en-US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   </a:t>
              </a:r>
              <a:r>
                <a:rPr kumimoji="1"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Short measurement time</a:t>
              </a:r>
            </a:p>
            <a:p>
              <a:pPr>
                <a:lnSpc>
                  <a:spcPct val="150000"/>
                </a:lnSpc>
              </a:pPr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   </a:t>
              </a:r>
              <a:r>
                <a:rPr lang="en-US" altLang="ja-JP" sz="2400" dirty="0" err="1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Δm</a:t>
              </a:r>
              <a:r>
                <a:rPr lang="ja-JP" altLang="en-US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~few</a:t>
              </a:r>
              <a:r>
                <a:rPr lang="ja-JP" altLang="en-US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100</a:t>
              </a:r>
              <a:r>
                <a:rPr lang="ja-JP" altLang="en-US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keV</a:t>
              </a:r>
              <a:endPara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009CB66-50F5-0F91-6D85-2754D8164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7" t="19360" r="39330" b="51380"/>
            <a:stretch/>
          </p:blipFill>
          <p:spPr>
            <a:xfrm>
              <a:off x="7508409" y="1558420"/>
              <a:ext cx="341745" cy="34983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63FFB26-1118-E9CF-FC58-8AEE7C438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7" t="19360" r="39330" b="51380"/>
            <a:stretch/>
          </p:blipFill>
          <p:spPr>
            <a:xfrm>
              <a:off x="7508409" y="2134458"/>
              <a:ext cx="341745" cy="349832"/>
            </a:xfrm>
            <a:prstGeom prst="rect">
              <a:avLst/>
            </a:prstGeom>
          </p:spPr>
        </p:pic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5AA778-7214-3C3D-D138-D2EC14E988A7}"/>
              </a:ext>
            </a:extLst>
          </p:cNvPr>
          <p:cNvSpPr/>
          <p:nvPr/>
        </p:nvSpPr>
        <p:spPr>
          <a:xfrm>
            <a:off x="4854855" y="2670753"/>
            <a:ext cx="1673352" cy="135260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CE1D10D-BC5D-6F13-B55A-C3689E8E1779}"/>
              </a:ext>
            </a:extLst>
          </p:cNvPr>
          <p:cNvGrpSpPr/>
          <p:nvPr/>
        </p:nvGrpSpPr>
        <p:grpSpPr>
          <a:xfrm>
            <a:off x="7433138" y="3235837"/>
            <a:ext cx="4486076" cy="2878113"/>
            <a:chOff x="6217920" y="3555237"/>
            <a:chExt cx="4486076" cy="287811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CFF980B4-D540-09F9-F0D9-81DB35F6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9645" r="29438"/>
            <a:stretch>
              <a:fillRect/>
            </a:stretch>
          </p:blipFill>
          <p:spPr>
            <a:xfrm>
              <a:off x="6217920" y="3555237"/>
              <a:ext cx="4215384" cy="2878113"/>
            </a:xfrm>
            <a:prstGeom prst="rect">
              <a:avLst/>
            </a:prstGeom>
          </p:spPr>
        </p:pic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6510466B-BA2E-C344-EC93-1920FF25399E}"/>
                </a:ext>
              </a:extLst>
            </p:cNvPr>
            <p:cNvSpPr/>
            <p:nvPr/>
          </p:nvSpPr>
          <p:spPr>
            <a:xfrm rot="19735027">
              <a:off x="8068735" y="5049298"/>
              <a:ext cx="426370" cy="3260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97EB8B70-8617-E246-E86C-09A104DEC939}"/>
                </a:ext>
              </a:extLst>
            </p:cNvPr>
            <p:cNvSpPr/>
            <p:nvPr/>
          </p:nvSpPr>
          <p:spPr>
            <a:xfrm rot="19146278">
              <a:off x="7321184" y="4556483"/>
              <a:ext cx="1172663" cy="2943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121040D4-57E3-253A-3E00-4C7AAAAB83FB}"/>
                </a:ext>
              </a:extLst>
            </p:cNvPr>
            <p:cNvSpPr/>
            <p:nvPr/>
          </p:nvSpPr>
          <p:spPr>
            <a:xfrm rot="19735027">
              <a:off x="9332238" y="4229596"/>
              <a:ext cx="426371" cy="3260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7941602-06C5-FC39-CA46-9D221D85058B}"/>
                </a:ext>
              </a:extLst>
            </p:cNvPr>
            <p:cNvSpPr txBox="1"/>
            <p:nvPr/>
          </p:nvSpPr>
          <p:spPr>
            <a:xfrm>
              <a:off x="8665054" y="5250959"/>
              <a:ext cx="2038942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T</a:t>
              </a:r>
              <a:r>
                <a:rPr lang="en-US" altLang="ja-JP" sz="2200" baseline="-25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1/2</a:t>
              </a:r>
              <a:r>
                <a:rPr lang="en-US" altLang="ja-JP" sz="22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 &lt; ~20 </a:t>
              </a:r>
              <a:r>
                <a:rPr lang="en-US" altLang="ja-JP" sz="2200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ms</a:t>
              </a:r>
              <a:endParaRPr lang="en-US" altLang="ja-JP" sz="22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969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40CC2-87D3-0828-BE4B-C1CCE454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2870849-61A5-F623-C7EF-C2D624F6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F8AAE77-2BA6-9987-279C-59562F77A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27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E69D3E0-84D3-9E00-E683-475A8B6F4DF6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2D4119-82BC-D23A-F115-B101CF7AE2B9}"/>
              </a:ext>
            </a:extLst>
          </p:cNvPr>
          <p:cNvSpPr txBox="1"/>
          <p:nvPr/>
        </p:nvSpPr>
        <p:spPr>
          <a:xfrm>
            <a:off x="324000" y="275360"/>
            <a:ext cx="1061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How to prepare 3D magnetic field in the simulation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8808162-5A65-4310-8932-268B0B0D7DDB}"/>
              </a:ext>
            </a:extLst>
          </p:cNvPr>
          <p:cNvGrpSpPr/>
          <p:nvPr/>
        </p:nvGrpSpPr>
        <p:grpSpPr>
          <a:xfrm>
            <a:off x="224969" y="3755807"/>
            <a:ext cx="4723535" cy="2850627"/>
            <a:chOff x="102175" y="3600618"/>
            <a:chExt cx="4941259" cy="2982022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53D2F790-6649-915E-0309-14235C5C4634}"/>
                </a:ext>
              </a:extLst>
            </p:cNvPr>
            <p:cNvGrpSpPr/>
            <p:nvPr/>
          </p:nvGrpSpPr>
          <p:grpSpPr>
            <a:xfrm>
              <a:off x="386133" y="3982442"/>
              <a:ext cx="4657301" cy="2600198"/>
              <a:chOff x="6270461" y="2648673"/>
              <a:chExt cx="4657301" cy="2600198"/>
            </a:xfrm>
          </p:grpSpPr>
          <p:pic>
            <p:nvPicPr>
              <p:cNvPr id="63" name="図 62">
                <a:extLst>
                  <a:ext uri="{FF2B5EF4-FFF2-40B4-BE49-F238E27FC236}">
                    <a16:creationId xmlns:a16="http://schemas.microsoft.com/office/drawing/2014/main" id="{6F6559C8-49CE-51A4-8927-74E0E9B62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0461" y="2648673"/>
                <a:ext cx="3407415" cy="2600198"/>
              </a:xfrm>
              <a:prstGeom prst="rect">
                <a:avLst/>
              </a:prstGeom>
            </p:spPr>
          </p:pic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B267ABC8-1697-499D-58E7-7E1CE03788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2184" y="3432041"/>
                <a:ext cx="716235" cy="4271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C24D16E6-72E1-A242-9ABA-A91A8AE6F919}"/>
                  </a:ext>
                </a:extLst>
              </p:cNvPr>
              <p:cNvSpPr txBox="1"/>
              <p:nvPr/>
            </p:nvSpPr>
            <p:spPr>
              <a:xfrm>
                <a:off x="9538832" y="3131959"/>
                <a:ext cx="1388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Main coils</a:t>
                </a:r>
              </a:p>
            </p:txBody>
          </p: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5F824B67-D0E6-EB4A-F549-85FB4EAD5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463" y="4082676"/>
                <a:ext cx="945648" cy="93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テキスト ボックス 72">
                <a:extLst>
                  <a:ext uri="{FF2B5EF4-FFF2-40B4-BE49-F238E27FC236}">
                    <a16:creationId xmlns:a16="http://schemas.microsoft.com/office/drawing/2014/main" id="{1B41A469-32D4-EDE0-2A80-B724D5B6C3AE}"/>
                  </a:ext>
                </a:extLst>
              </p:cNvPr>
              <p:cNvSpPr txBox="1"/>
              <p:nvPr/>
            </p:nvSpPr>
            <p:spPr>
              <a:xfrm>
                <a:off x="9621644" y="3963317"/>
                <a:ext cx="1306116" cy="416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Trim coils</a:t>
                </a:r>
              </a:p>
            </p:txBody>
          </p:sp>
        </p:grp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C7DEB150-732D-3425-4225-EDC53C9F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9137" y="3962586"/>
              <a:ext cx="0" cy="13724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2441E90-71B5-5E0C-5DCE-CCA170F62D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043" y="5326352"/>
              <a:ext cx="1925268" cy="3415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2F91FC29-BAF6-1F7A-1B3D-3EE86F41967B}"/>
                </a:ext>
              </a:extLst>
            </p:cNvPr>
            <p:cNvCxnSpPr>
              <a:cxnSpLocks/>
            </p:cNvCxnSpPr>
            <p:nvPr/>
          </p:nvCxnSpPr>
          <p:spPr>
            <a:xfrm>
              <a:off x="2053127" y="5326352"/>
              <a:ext cx="1681013" cy="8107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0E7D34E-9CAA-CB68-49F5-AF5BEE7F459D}"/>
                </a:ext>
              </a:extLst>
            </p:cNvPr>
            <p:cNvSpPr txBox="1"/>
            <p:nvPr/>
          </p:nvSpPr>
          <p:spPr>
            <a:xfrm>
              <a:off x="102175" y="5120990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X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8FE5EBF5-3EFD-344D-587A-D5B7923A9B91}"/>
                </a:ext>
              </a:extLst>
            </p:cNvPr>
            <p:cNvSpPr txBox="1"/>
            <p:nvPr/>
          </p:nvSpPr>
          <p:spPr>
            <a:xfrm>
              <a:off x="1747050" y="3600618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Y</a:t>
              </a: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4FCAC900-1664-7631-BA40-818D15FA6DDE}"/>
                </a:ext>
              </a:extLst>
            </p:cNvPr>
            <p:cNvSpPr txBox="1"/>
            <p:nvPr/>
          </p:nvSpPr>
          <p:spPr>
            <a:xfrm>
              <a:off x="3715016" y="5991407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Z</a:t>
              </a:r>
            </a:p>
          </p:txBody>
        </p: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C8CEB36B-3D2B-9E18-C679-CF58AF4DE78C}"/>
              </a:ext>
            </a:extLst>
          </p:cNvPr>
          <p:cNvSpPr txBox="1"/>
          <p:nvPr/>
        </p:nvSpPr>
        <p:spPr>
          <a:xfrm>
            <a:off x="2630781" y="3765646"/>
            <a:ext cx="32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Total B =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main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+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trims</a:t>
            </a:r>
            <a:endParaRPr kumimoji="1" lang="ja-JP" altLang="en-US" sz="2400" baseline="-25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D24DA067-6563-F950-B032-BDC71931BE28}"/>
              </a:ext>
            </a:extLst>
          </p:cNvPr>
          <p:cNvGrpSpPr/>
          <p:nvPr/>
        </p:nvGrpSpPr>
        <p:grpSpPr>
          <a:xfrm>
            <a:off x="34868" y="1089614"/>
            <a:ext cx="6161625" cy="2371837"/>
            <a:chOff x="34868" y="1089614"/>
            <a:chExt cx="6161625" cy="2371837"/>
          </a:xfrm>
        </p:grpSpPr>
        <p:grpSp>
          <p:nvGrpSpPr>
            <p:cNvPr id="76" name="グループ化 75">
              <a:extLst>
                <a:ext uri="{FF2B5EF4-FFF2-40B4-BE49-F238E27FC236}">
                  <a16:creationId xmlns:a16="http://schemas.microsoft.com/office/drawing/2014/main" id="{0FF973E6-10C0-D01C-740C-C8F1CF94C520}"/>
                </a:ext>
              </a:extLst>
            </p:cNvPr>
            <p:cNvGrpSpPr/>
            <p:nvPr/>
          </p:nvGrpSpPr>
          <p:grpSpPr>
            <a:xfrm>
              <a:off x="34868" y="1089614"/>
              <a:ext cx="3177831" cy="2371837"/>
              <a:chOff x="996724" y="1480086"/>
              <a:chExt cx="3553845" cy="2127508"/>
            </a:xfrm>
          </p:grpSpPr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EF0F8D01-73AC-2A4B-F856-3F34ECE9F3A4}"/>
                  </a:ext>
                </a:extLst>
              </p:cNvPr>
              <p:cNvGrpSpPr/>
              <p:nvPr/>
            </p:nvGrpSpPr>
            <p:grpSpPr>
              <a:xfrm>
                <a:off x="996725" y="1480086"/>
                <a:ext cx="3553844" cy="2127508"/>
                <a:chOff x="996725" y="1480086"/>
                <a:chExt cx="3553844" cy="2127508"/>
              </a:xfrm>
            </p:grpSpPr>
            <p:pic>
              <p:nvPicPr>
                <p:cNvPr id="91" name="図 90">
                  <a:extLst>
                    <a:ext uri="{FF2B5EF4-FFF2-40B4-BE49-F238E27FC236}">
                      <a16:creationId xmlns:a16="http://schemas.microsoft.com/office/drawing/2014/main" id="{C5A48D3E-005E-2886-1542-4452472C4F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14127" t="6203" r="14189" b="29417"/>
                <a:stretch>
                  <a:fillRect/>
                </a:stretch>
              </p:blipFill>
              <p:spPr>
                <a:xfrm>
                  <a:off x="1040023" y="1535577"/>
                  <a:ext cx="3245921" cy="2007866"/>
                </a:xfrm>
                <a:prstGeom prst="rect">
                  <a:avLst/>
                </a:prstGeom>
              </p:spPr>
            </p:pic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51492C37-4000-9442-96E1-A9B914A4F295}"/>
                    </a:ext>
                  </a:extLst>
                </p:cNvPr>
                <p:cNvSpPr/>
                <p:nvPr/>
              </p:nvSpPr>
              <p:spPr>
                <a:xfrm>
                  <a:off x="3643341" y="3457575"/>
                  <a:ext cx="907228" cy="1500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CC2C1171-DFCD-9856-5BDE-4AB9644270FE}"/>
                    </a:ext>
                  </a:extLst>
                </p:cNvPr>
                <p:cNvSpPr/>
                <p:nvPr/>
              </p:nvSpPr>
              <p:spPr>
                <a:xfrm>
                  <a:off x="3914092" y="3094179"/>
                  <a:ext cx="407212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3">
                  <a:extLst>
                    <a:ext uri="{FF2B5EF4-FFF2-40B4-BE49-F238E27FC236}">
                      <a16:creationId xmlns:a16="http://schemas.microsoft.com/office/drawing/2014/main" id="{1049D078-9B9C-E144-7AEC-539D8B1E34BC}"/>
                    </a:ext>
                  </a:extLst>
                </p:cNvPr>
                <p:cNvSpPr/>
                <p:nvPr/>
              </p:nvSpPr>
              <p:spPr>
                <a:xfrm rot="18685894">
                  <a:off x="4011674" y="2944657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正方形/長方形 94">
                  <a:extLst>
                    <a:ext uri="{FF2B5EF4-FFF2-40B4-BE49-F238E27FC236}">
                      <a16:creationId xmlns:a16="http://schemas.microsoft.com/office/drawing/2014/main" id="{0244D776-96A0-D117-23B1-40C7F9679CF9}"/>
                    </a:ext>
                  </a:extLst>
                </p:cNvPr>
                <p:cNvSpPr/>
                <p:nvPr/>
              </p:nvSpPr>
              <p:spPr>
                <a:xfrm rot="20021421">
                  <a:off x="3811974" y="3233193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AFB58EA5-DF00-C291-8AAA-3525C253FC8D}"/>
                    </a:ext>
                  </a:extLst>
                </p:cNvPr>
                <p:cNvSpPr/>
                <p:nvPr/>
              </p:nvSpPr>
              <p:spPr>
                <a:xfrm>
                  <a:off x="2892594" y="2319282"/>
                  <a:ext cx="90722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C3853BD7-BC44-D7D8-FE26-8B7416E27FC6}"/>
                    </a:ext>
                  </a:extLst>
                </p:cNvPr>
                <p:cNvSpPr/>
                <p:nvPr/>
              </p:nvSpPr>
              <p:spPr>
                <a:xfrm>
                  <a:off x="3711997" y="1563611"/>
                  <a:ext cx="60930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87457268-BD11-4D5F-571D-100A855FCBC5}"/>
                    </a:ext>
                  </a:extLst>
                </p:cNvPr>
                <p:cNvSpPr/>
                <p:nvPr/>
              </p:nvSpPr>
              <p:spPr>
                <a:xfrm>
                  <a:off x="2795195" y="1480086"/>
                  <a:ext cx="916803" cy="236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402557F9-240C-6771-6ABD-4966A2EBA118}"/>
                    </a:ext>
                  </a:extLst>
                </p:cNvPr>
                <p:cNvSpPr/>
                <p:nvPr/>
              </p:nvSpPr>
              <p:spPr>
                <a:xfrm rot="3875560">
                  <a:off x="3533775" y="2205795"/>
                  <a:ext cx="11843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8FAAB6D4-89BC-0691-E7C2-CE67A6AD146F}"/>
                    </a:ext>
                  </a:extLst>
                </p:cNvPr>
                <p:cNvSpPr/>
                <p:nvPr/>
              </p:nvSpPr>
              <p:spPr>
                <a:xfrm rot="4101230">
                  <a:off x="3484111" y="2076254"/>
                  <a:ext cx="71629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765D4C5B-F7AA-C2DA-069D-1078089AFC1D}"/>
                    </a:ext>
                  </a:extLst>
                </p:cNvPr>
                <p:cNvSpPr/>
                <p:nvPr/>
              </p:nvSpPr>
              <p:spPr>
                <a:xfrm rot="8493779">
                  <a:off x="3243031" y="1938399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197DF832-7738-1CFF-472A-4F3C269A8A8A}"/>
                    </a:ext>
                  </a:extLst>
                </p:cNvPr>
                <p:cNvSpPr/>
                <p:nvPr/>
              </p:nvSpPr>
              <p:spPr>
                <a:xfrm rot="4792516">
                  <a:off x="3617025" y="1555334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A3C28F9F-1CB8-5948-449B-C03C8F516081}"/>
                    </a:ext>
                  </a:extLst>
                </p:cNvPr>
                <p:cNvSpPr/>
                <p:nvPr/>
              </p:nvSpPr>
              <p:spPr>
                <a:xfrm rot="1976362">
                  <a:off x="3682705" y="1713120"/>
                  <a:ext cx="71629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EC50DA15-684A-88EB-DA42-67C789D8758A}"/>
                    </a:ext>
                  </a:extLst>
                </p:cNvPr>
                <p:cNvSpPr/>
                <p:nvPr/>
              </p:nvSpPr>
              <p:spPr>
                <a:xfrm rot="1864737">
                  <a:off x="1846577" y="1483129"/>
                  <a:ext cx="258852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5EC95AA7-B5CC-4CBF-5CC0-145779AB66B2}"/>
                    </a:ext>
                  </a:extLst>
                </p:cNvPr>
                <p:cNvSpPr/>
                <p:nvPr/>
              </p:nvSpPr>
              <p:spPr>
                <a:xfrm>
                  <a:off x="996725" y="1527802"/>
                  <a:ext cx="846362" cy="17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正方形/長方形 105">
                  <a:extLst>
                    <a:ext uri="{FF2B5EF4-FFF2-40B4-BE49-F238E27FC236}">
                      <a16:creationId xmlns:a16="http://schemas.microsoft.com/office/drawing/2014/main" id="{74CF8CB7-6837-9692-FD0D-27A4440D6503}"/>
                    </a:ext>
                  </a:extLst>
                </p:cNvPr>
                <p:cNvSpPr/>
                <p:nvPr/>
              </p:nvSpPr>
              <p:spPr>
                <a:xfrm>
                  <a:off x="1004664" y="1896313"/>
                  <a:ext cx="488995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正方形/長方形 106">
                  <a:extLst>
                    <a:ext uri="{FF2B5EF4-FFF2-40B4-BE49-F238E27FC236}">
                      <a16:creationId xmlns:a16="http://schemas.microsoft.com/office/drawing/2014/main" id="{35382A73-662E-FBF2-2C67-0B37B7C6683F}"/>
                    </a:ext>
                  </a:extLst>
                </p:cNvPr>
                <p:cNvSpPr/>
                <p:nvPr/>
              </p:nvSpPr>
              <p:spPr>
                <a:xfrm rot="1752164">
                  <a:off x="1403701" y="2069816"/>
                  <a:ext cx="143595" cy="740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正方形/長方形 107">
                  <a:extLst>
                    <a:ext uri="{FF2B5EF4-FFF2-40B4-BE49-F238E27FC236}">
                      <a16:creationId xmlns:a16="http://schemas.microsoft.com/office/drawing/2014/main" id="{BF8B3AB4-446B-0264-8A7A-09434B809782}"/>
                    </a:ext>
                  </a:extLst>
                </p:cNvPr>
                <p:cNvSpPr/>
                <p:nvPr/>
              </p:nvSpPr>
              <p:spPr>
                <a:xfrm rot="19444900">
                  <a:off x="2197986" y="3494580"/>
                  <a:ext cx="261033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3F586D0D-1F03-6330-7D61-F10F3E5C9836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7ABA91A5-E499-3169-BF8D-33066D1B0CB4}"/>
                  </a:ext>
                </a:extLst>
              </p:cNvPr>
              <p:cNvSpPr/>
              <p:nvPr/>
            </p:nvSpPr>
            <p:spPr>
              <a:xfrm>
                <a:off x="996724" y="3118823"/>
                <a:ext cx="522513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FEF49CFA-7922-B44A-F1FE-428A2F3CD99B}"/>
                </a:ext>
              </a:extLst>
            </p:cNvPr>
            <p:cNvSpPr/>
            <p:nvPr/>
          </p:nvSpPr>
          <p:spPr>
            <a:xfrm rot="1448079">
              <a:off x="1637833" y="1333485"/>
              <a:ext cx="1124712" cy="553325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35B517C0-3B55-1D97-B8E5-418D3573F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2000"/>
                      </a14:imgEffect>
                    </a14:imgLayer>
                  </a14:imgProps>
                </a:ext>
              </a:extLst>
            </a:blip>
            <a:srcRect l="52914" t="68551" r="16262"/>
            <a:stretch>
              <a:fillRect/>
            </a:stretch>
          </p:blipFill>
          <p:spPr>
            <a:xfrm rot="16200000">
              <a:off x="3293058" y="1364316"/>
              <a:ext cx="1801207" cy="1774244"/>
            </a:xfrm>
            <a:prstGeom prst="rect">
              <a:avLst/>
            </a:prstGeom>
          </p:spPr>
        </p:pic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1D25F544-07A0-EF28-64BC-37BBD87C4B7F}"/>
                </a:ext>
              </a:extLst>
            </p:cNvPr>
            <p:cNvSpPr/>
            <p:nvPr/>
          </p:nvSpPr>
          <p:spPr>
            <a:xfrm>
              <a:off x="3356851" y="1241990"/>
              <a:ext cx="2748224" cy="2029849"/>
            </a:xfrm>
            <a:prstGeom prst="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E2194B24-918F-5D27-16E1-2920578CD428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V="1">
              <a:off x="1917292" y="1245545"/>
              <a:ext cx="1439559" cy="23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A329DD96-497D-0507-04AF-FB95475E77A0}"/>
                </a:ext>
              </a:extLst>
            </p:cNvPr>
            <p:cNvCxnSpPr>
              <a:cxnSpLocks/>
            </p:cNvCxnSpPr>
            <p:nvPr/>
          </p:nvCxnSpPr>
          <p:spPr>
            <a:xfrm>
              <a:off x="2643564" y="1916560"/>
              <a:ext cx="723849" cy="1332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30D7CDBD-0DC1-C227-3C79-62EDA91AD4F7}"/>
                </a:ext>
              </a:extLst>
            </p:cNvPr>
            <p:cNvSpPr txBox="1"/>
            <p:nvPr/>
          </p:nvSpPr>
          <p:spPr>
            <a:xfrm>
              <a:off x="4548881" y="1237421"/>
              <a:ext cx="1647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w/ Trim coils</a:t>
              </a:r>
            </a:p>
          </p:txBody>
        </p: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B4961640-2246-846A-8577-668727F75A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9448" y="1524147"/>
              <a:ext cx="549433" cy="396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>
              <a:extLst>
                <a:ext uri="{FF2B5EF4-FFF2-40B4-BE49-F238E27FC236}">
                  <a16:creationId xmlns:a16="http://schemas.microsoft.com/office/drawing/2014/main" id="{56C224A7-2A46-FD5C-D84D-F2AE7F00F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0963" y="1630860"/>
              <a:ext cx="400133" cy="10655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E7B53CE3-CD00-870F-2223-CDD650B86C84}"/>
              </a:ext>
            </a:extLst>
          </p:cNvPr>
          <p:cNvSpPr txBox="1"/>
          <p:nvPr/>
        </p:nvSpPr>
        <p:spPr>
          <a:xfrm>
            <a:off x="7490051" y="2614742"/>
            <a:ext cx="136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1915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A</a:t>
            </a:r>
            <a:endParaRPr kumimoji="1"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6FA7D8EA-9342-A418-4491-BA948BBC532B}"/>
              </a:ext>
            </a:extLst>
          </p:cNvPr>
          <p:cNvSpPr txBox="1"/>
          <p:nvPr/>
        </p:nvSpPr>
        <p:spPr>
          <a:xfrm>
            <a:off x="7472521" y="2074443"/>
            <a:ext cx="2148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Y=Z=0 mm</a:t>
            </a:r>
            <a:endParaRPr kumimoji="1"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ED38776A-978D-A394-7DDB-63CC69F042C6}"/>
              </a:ext>
            </a:extLst>
          </p:cNvPr>
          <p:cNvSpPr txBox="1"/>
          <p:nvPr/>
        </p:nvSpPr>
        <p:spPr>
          <a:xfrm>
            <a:off x="6518822" y="5924680"/>
            <a:ext cx="550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Z-direction: 5-order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enge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function</a:t>
            </a:r>
            <a:endParaRPr kumimoji="1"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1D7D375-3AA1-C39E-9EB4-9B045915F071}"/>
              </a:ext>
            </a:extLst>
          </p:cNvPr>
          <p:cNvGrpSpPr/>
          <p:nvPr/>
        </p:nvGrpSpPr>
        <p:grpSpPr>
          <a:xfrm>
            <a:off x="6075728" y="941035"/>
            <a:ext cx="6170484" cy="4857717"/>
            <a:chOff x="6075728" y="941035"/>
            <a:chExt cx="6170484" cy="485771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FD0F9082-E892-910E-A8BA-D5F1A1DFDC84}"/>
                </a:ext>
              </a:extLst>
            </p:cNvPr>
            <p:cNvGrpSpPr/>
            <p:nvPr/>
          </p:nvGrpSpPr>
          <p:grpSpPr>
            <a:xfrm>
              <a:off x="6282765" y="941035"/>
              <a:ext cx="5963447" cy="4857717"/>
              <a:chOff x="6054165" y="941035"/>
              <a:chExt cx="5963447" cy="4857717"/>
            </a:xfrm>
          </p:grpSpPr>
          <p:grpSp>
            <p:nvGrpSpPr>
              <p:cNvPr id="149" name="グループ化 148">
                <a:extLst>
                  <a:ext uri="{FF2B5EF4-FFF2-40B4-BE49-F238E27FC236}">
                    <a16:creationId xmlns:a16="http://schemas.microsoft.com/office/drawing/2014/main" id="{61FDCFA0-E062-44FA-115A-19454D1E2711}"/>
                  </a:ext>
                </a:extLst>
              </p:cNvPr>
              <p:cNvGrpSpPr/>
              <p:nvPr/>
            </p:nvGrpSpPr>
            <p:grpSpPr>
              <a:xfrm>
                <a:off x="6054165" y="941035"/>
                <a:ext cx="5963447" cy="4857717"/>
                <a:chOff x="6070040" y="1069051"/>
                <a:chExt cx="5963447" cy="4857717"/>
              </a:xfrm>
            </p:grpSpPr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C3E88CAA-3174-4BD2-C5C7-2975DFE28E99}"/>
                    </a:ext>
                  </a:extLst>
                </p:cNvPr>
                <p:cNvSpPr txBox="1"/>
                <p:nvPr/>
              </p:nvSpPr>
              <p:spPr>
                <a:xfrm>
                  <a:off x="7136915" y="1069051"/>
                  <a:ext cx="437358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Parameterized B</a:t>
                  </a:r>
                  <a:r>
                    <a:rPr lang="en-US" altLang="ja-JP" sz="2400" baseline="-25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y</a:t>
                  </a:r>
                  <a:r>
                    <a:rPr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 </a:t>
                  </a:r>
                  <a:r>
                    <a:rPr kumimoji="1"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distribution </a:t>
                  </a:r>
                </a:p>
                <a:p>
                  <a:pPr algn="ctr"/>
                  <a:r>
                    <a:rPr kumimoji="1"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of the main coils</a:t>
                  </a:r>
                  <a:endParaRPr kumimoji="1" lang="ja-JP" altLang="en-US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grpSp>
              <p:nvGrpSpPr>
                <p:cNvPr id="146" name="グループ化 145">
                  <a:extLst>
                    <a:ext uri="{FF2B5EF4-FFF2-40B4-BE49-F238E27FC236}">
                      <a16:creationId xmlns:a16="http://schemas.microsoft.com/office/drawing/2014/main" id="{E843330E-1D4F-7AA6-0D0A-4C4355C05240}"/>
                    </a:ext>
                  </a:extLst>
                </p:cNvPr>
                <p:cNvGrpSpPr/>
                <p:nvPr/>
              </p:nvGrpSpPr>
              <p:grpSpPr>
                <a:xfrm>
                  <a:off x="6070040" y="1905186"/>
                  <a:ext cx="5963447" cy="4021582"/>
                  <a:chOff x="6052665" y="1947935"/>
                  <a:chExt cx="5963447" cy="4021582"/>
                </a:xfrm>
              </p:grpSpPr>
              <p:grpSp>
                <p:nvGrpSpPr>
                  <p:cNvPr id="134" name="グループ化 133">
                    <a:extLst>
                      <a:ext uri="{FF2B5EF4-FFF2-40B4-BE49-F238E27FC236}">
                        <a16:creationId xmlns:a16="http://schemas.microsoft.com/office/drawing/2014/main" id="{AE9B4ED3-172E-6284-F4AC-4BADE1781008}"/>
                      </a:ext>
                    </a:extLst>
                  </p:cNvPr>
                  <p:cNvGrpSpPr/>
                  <p:nvPr/>
                </p:nvGrpSpPr>
                <p:grpSpPr>
                  <a:xfrm>
                    <a:off x="6843716" y="1947935"/>
                    <a:ext cx="5172396" cy="4021582"/>
                    <a:chOff x="6666652" y="1908576"/>
                    <a:chExt cx="5172396" cy="4021582"/>
                  </a:xfrm>
                </p:grpSpPr>
                <p:grpSp>
                  <p:nvGrpSpPr>
                    <p:cNvPr id="133" name="グループ化 132">
                      <a:extLst>
                        <a:ext uri="{FF2B5EF4-FFF2-40B4-BE49-F238E27FC236}">
                          <a16:creationId xmlns:a16="http://schemas.microsoft.com/office/drawing/2014/main" id="{5EA34873-CD31-3D5A-38AF-39DAB10897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51909" y="1908576"/>
                      <a:ext cx="5023350" cy="4021582"/>
                      <a:chOff x="6751909" y="1908576"/>
                      <a:chExt cx="5023350" cy="4021582"/>
                    </a:xfrm>
                  </p:grpSpPr>
                  <p:pic>
                    <p:nvPicPr>
                      <p:cNvPr id="86" name="図 85" descr="グラフ&#10;&#10;AI 生成コンテンツは誤りを含む可能性があります。">
                        <a:extLst>
                          <a:ext uri="{FF2B5EF4-FFF2-40B4-BE49-F238E27FC236}">
                            <a16:creationId xmlns:a16="http://schemas.microsoft.com/office/drawing/2014/main" id="{E1E82DAF-9046-0817-971D-5E984126FC8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32" t="5847" r="3618" b="8306"/>
                      <a:stretch>
                        <a:fillRect/>
                      </a:stretch>
                    </p:blipFill>
                    <p:spPr>
                      <a:xfrm>
                        <a:off x="6751909" y="1908576"/>
                        <a:ext cx="5023350" cy="3430715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120" name="直線コネクタ 119">
                        <a:extLst>
                          <a:ext uri="{FF2B5EF4-FFF2-40B4-BE49-F238E27FC236}">
                            <a16:creationId xmlns:a16="http://schemas.microsoft.com/office/drawing/2014/main" id="{DDE9A414-1EB6-35D1-D16C-3626CC9956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01169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1" name="直線コネクタ 120">
                        <a:extLst>
                          <a:ext uri="{FF2B5EF4-FFF2-40B4-BE49-F238E27FC236}">
                            <a16:creationId xmlns:a16="http://schemas.microsoft.com/office/drawing/2014/main" id="{90B670A6-96FC-9D24-D4B6-A193B14FD2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253859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2" name="直線コネクタ 121">
                        <a:extLst>
                          <a:ext uri="{FF2B5EF4-FFF2-40B4-BE49-F238E27FC236}">
                            <a16:creationId xmlns:a16="http://schemas.microsoft.com/office/drawing/2014/main" id="{42639CBC-7EE5-7165-6F22-830179406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687108" y="527518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3" name="直線コネクタ 122">
                        <a:extLst>
                          <a:ext uri="{FF2B5EF4-FFF2-40B4-BE49-F238E27FC236}">
                            <a16:creationId xmlns:a16="http://schemas.microsoft.com/office/drawing/2014/main" id="{2A81A3F0-DDA0-9A3C-7010-4D4C1AB4C6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128293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4" name="直線コネクタ 123">
                        <a:extLst>
                          <a:ext uri="{FF2B5EF4-FFF2-40B4-BE49-F238E27FC236}">
                            <a16:creationId xmlns:a16="http://schemas.microsoft.com/office/drawing/2014/main" id="{4DC21C70-1CD4-DBDB-341D-86685AACA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561568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5" name="直線コネクタ 124">
                        <a:extLst>
                          <a:ext uri="{FF2B5EF4-FFF2-40B4-BE49-F238E27FC236}">
                            <a16:creationId xmlns:a16="http://schemas.microsoft.com/office/drawing/2014/main" id="{D1AA7E50-8AF9-38B6-5238-0007A0FCAA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812828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直線コネクタ 125">
                        <a:extLst>
                          <a:ext uri="{FF2B5EF4-FFF2-40B4-BE49-F238E27FC236}">
                            <a16:creationId xmlns:a16="http://schemas.microsoft.com/office/drawing/2014/main" id="{CA0AF2B1-607E-009F-D6F7-FEAB16CFFD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939828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直線コネクタ 126">
                        <a:extLst>
                          <a:ext uri="{FF2B5EF4-FFF2-40B4-BE49-F238E27FC236}">
                            <a16:creationId xmlns:a16="http://schemas.microsoft.com/office/drawing/2014/main" id="{D203854B-825D-7EDF-721C-B3903848F9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1504997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直線コネクタ 127">
                        <a:extLst>
                          <a:ext uri="{FF2B5EF4-FFF2-40B4-BE49-F238E27FC236}">
                            <a16:creationId xmlns:a16="http://schemas.microsoft.com/office/drawing/2014/main" id="{F04F9C5A-F21C-C36F-87CC-20F247199C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379428" y="5275018"/>
                        <a:ext cx="0" cy="47284"/>
                      </a:xfrm>
                      <a:prstGeom prst="line">
                        <a:avLst/>
                      </a:prstGeom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テキスト ボックス 128">
                        <a:extLst>
                          <a:ext uri="{FF2B5EF4-FFF2-40B4-BE49-F238E27FC236}">
                            <a16:creationId xmlns:a16="http://schemas.microsoft.com/office/drawing/2014/main" id="{31AD57AB-FE8C-7F7C-A123-D6F52113CC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50286" y="5560826"/>
                        <a:ext cx="340397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altLang="ja-JP" dirty="0"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rPr>
                          <a:t>X-</a:t>
                        </a:r>
                        <a:r>
                          <a:rPr kumimoji="1" lang="en-US" altLang="ja-JP" dirty="0"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rPr>
                          <a:t>position [mm] </a:t>
                        </a:r>
                        <a:endParaRPr kumimoji="1" lang="ja-JP" altLang="en-US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31" name="正方形/長方形 130">
                        <a:extLst>
                          <a:ext uri="{FF2B5EF4-FFF2-40B4-BE49-F238E27FC236}">
                            <a16:creationId xmlns:a16="http://schemas.microsoft.com/office/drawing/2014/main" id="{8166D196-5690-0C75-2BC5-3F1B11F3BC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2777" y="5330682"/>
                        <a:ext cx="4600573" cy="16935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11" name="テキスト ボックス 110">
                      <a:extLst>
                        <a:ext uri="{FF2B5EF4-FFF2-40B4-BE49-F238E27FC236}">
                          <a16:creationId xmlns:a16="http://schemas.microsoft.com/office/drawing/2014/main" id="{666ED5B3-A6AE-ADD0-B5B6-67E0E202FE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074404" y="5292010"/>
                      <a:ext cx="35927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2" name="テキスト ボックス 111">
                      <a:extLst>
                        <a:ext uri="{FF2B5EF4-FFF2-40B4-BE49-F238E27FC236}">
                          <a16:creationId xmlns:a16="http://schemas.microsoft.com/office/drawing/2014/main" id="{28A5A59E-4035-6EB3-53FA-6CAD6A3F7A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93358" y="5292010"/>
                      <a:ext cx="5862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-50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3" name="テキスト ボックス 112">
                      <a:extLst>
                        <a:ext uri="{FF2B5EF4-FFF2-40B4-BE49-F238E27FC236}">
                          <a16:creationId xmlns:a16="http://schemas.microsoft.com/office/drawing/2014/main" id="{2E805165-A331-D575-FF7D-C1A195894A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94822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-100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4" name="テキスト ボックス 113">
                      <a:extLst>
                        <a:ext uri="{FF2B5EF4-FFF2-40B4-BE49-F238E27FC236}">
                          <a16:creationId xmlns:a16="http://schemas.microsoft.com/office/drawing/2014/main" id="{A2AF0E11-3082-3A91-8CEB-1BD237630F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25962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-150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6" name="テキスト ボックス 115">
                      <a:extLst>
                        <a:ext uri="{FF2B5EF4-FFF2-40B4-BE49-F238E27FC236}">
                          <a16:creationId xmlns:a16="http://schemas.microsoft.com/office/drawing/2014/main" id="{5F95F102-5AE9-D090-C739-A0300A4E26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477891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5</a:t>
                      </a:r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7" name="テキスト ボックス 116">
                      <a:extLst>
                        <a:ext uri="{FF2B5EF4-FFF2-40B4-BE49-F238E27FC236}">
                          <a16:creationId xmlns:a16="http://schemas.microsoft.com/office/drawing/2014/main" id="{45BA8B8F-F9D8-E743-A78C-02730D5C778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43948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100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8" name="テキスト ボックス 117">
                      <a:extLst>
                        <a:ext uri="{FF2B5EF4-FFF2-40B4-BE49-F238E27FC236}">
                          <a16:creationId xmlns:a16="http://schemas.microsoft.com/office/drawing/2014/main" id="{2E5CADF2-E1C0-159D-B5D6-937B7C9A226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04349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150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9" name="テキスト ボックス 118">
                      <a:extLst>
                        <a:ext uri="{FF2B5EF4-FFF2-40B4-BE49-F238E27FC236}">
                          <a16:creationId xmlns:a16="http://schemas.microsoft.com/office/drawing/2014/main" id="{63A7C7FC-AF68-36AA-A6B4-3D9145615C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70502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2</a:t>
                      </a:r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00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  <p:sp>
                  <p:nvSpPr>
                    <p:cNvPr id="115" name="テキスト ボックス 114">
                      <a:extLst>
                        <a:ext uri="{FF2B5EF4-FFF2-40B4-BE49-F238E27FC236}">
                          <a16:creationId xmlns:a16="http://schemas.microsoft.com/office/drawing/2014/main" id="{CB761BA1-31D7-5A8C-ABC7-7D4CFDB05A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66652" y="5292010"/>
                      <a:ext cx="66854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kumimoji="1" lang="en-US" altLang="ja-JP" dirty="0"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-200</a:t>
                      </a:r>
                      <a:endParaRPr kumimoji="1" lang="ja-JP" altLang="en-US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145" name="正方形/長方形 144">
                    <a:extLst>
                      <a:ext uri="{FF2B5EF4-FFF2-40B4-BE49-F238E27FC236}">
                        <a16:creationId xmlns:a16="http://schemas.microsoft.com/office/drawing/2014/main" id="{E6B72E86-CFA5-0DE9-6FB1-049BB4D960B2}"/>
                      </a:ext>
                    </a:extLst>
                  </p:cNvPr>
                  <p:cNvSpPr/>
                  <p:nvPr/>
                </p:nvSpPr>
                <p:spPr>
                  <a:xfrm>
                    <a:off x="6750741" y="2312763"/>
                    <a:ext cx="183901" cy="29392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5" name="テキスト ボックス 134">
                    <a:extLst>
                      <a:ext uri="{FF2B5EF4-FFF2-40B4-BE49-F238E27FC236}">
                        <a16:creationId xmlns:a16="http://schemas.microsoft.com/office/drawing/2014/main" id="{151E7C8E-8C08-E2DC-3124-DEB52F22048E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668" y="5018599"/>
                    <a:ext cx="9378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-12000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41" name="テキスト ボックス 140">
                    <a:extLst>
                      <a:ext uri="{FF2B5EF4-FFF2-40B4-BE49-F238E27FC236}">
                        <a16:creationId xmlns:a16="http://schemas.microsoft.com/office/drawing/2014/main" id="{EA81ECAE-A821-FB00-AFE0-9075C3CC135A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668" y="4324217"/>
                    <a:ext cx="9378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-11000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42" name="テキスト ボックス 141">
                    <a:extLst>
                      <a:ext uri="{FF2B5EF4-FFF2-40B4-BE49-F238E27FC236}">
                        <a16:creationId xmlns:a16="http://schemas.microsoft.com/office/drawing/2014/main" id="{37CAC496-06DE-0E78-1FFF-CA90F7F50219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667" y="3630131"/>
                    <a:ext cx="9378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-10000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43" name="テキスト ボックス 142">
                    <a:extLst>
                      <a:ext uri="{FF2B5EF4-FFF2-40B4-BE49-F238E27FC236}">
                        <a16:creationId xmlns:a16="http://schemas.microsoft.com/office/drawing/2014/main" id="{BFA8F209-2436-1C2F-EC16-774172F8EE6F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666" y="2940126"/>
                    <a:ext cx="9378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-9000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44" name="テキスト ボックス 143">
                    <a:extLst>
                      <a:ext uri="{FF2B5EF4-FFF2-40B4-BE49-F238E27FC236}">
                        <a16:creationId xmlns:a16="http://schemas.microsoft.com/office/drawing/2014/main" id="{5E160C00-91D3-21C8-ACBE-06E2878155DA}"/>
                      </a:ext>
                    </a:extLst>
                  </p:cNvPr>
                  <p:cNvSpPr txBox="1"/>
                  <p:nvPr/>
                </p:nvSpPr>
                <p:spPr>
                  <a:xfrm>
                    <a:off x="6052665" y="2248308"/>
                    <a:ext cx="93780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-8000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</p:grp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A1E9896-7BB9-5B15-3ECE-B9B300DBA8A2}"/>
                    </a:ext>
                  </a:extLst>
                </p:cNvPr>
                <p:cNvSpPr txBox="1"/>
                <p:nvPr/>
              </p:nvSpPr>
              <p:spPr>
                <a:xfrm>
                  <a:off x="7633346" y="2559487"/>
                  <a:ext cx="136511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1915</a:t>
                  </a:r>
                  <a:r>
                    <a:rPr kumimoji="1"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 A</a:t>
                  </a:r>
                  <a:endParaRPr kumimoji="1" lang="ja-JP" altLang="en-US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DAD43C55-66D6-FC2B-E29F-AB206046E7C4}"/>
                    </a:ext>
                  </a:extLst>
                </p:cNvPr>
                <p:cNvSpPr txBox="1"/>
                <p:nvPr/>
              </p:nvSpPr>
              <p:spPr>
                <a:xfrm>
                  <a:off x="7615816" y="2019188"/>
                  <a:ext cx="214844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Y=Z=0 mm</a:t>
                  </a:r>
                  <a:endParaRPr kumimoji="1" lang="ja-JP" altLang="en-US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p:grpSp>
          <p:cxnSp>
            <p:nvCxnSpPr>
              <p:cNvPr id="136" name="直線コネクタ 135">
                <a:extLst>
                  <a:ext uri="{FF2B5EF4-FFF2-40B4-BE49-F238E27FC236}">
                    <a16:creationId xmlns:a16="http://schemas.microsoft.com/office/drawing/2014/main" id="{19E32C69-8E9E-2884-D588-B55B44ACE8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75027" y="5011174"/>
                <a:ext cx="0" cy="4728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コネクタ 136">
                <a:extLst>
                  <a:ext uri="{FF2B5EF4-FFF2-40B4-BE49-F238E27FC236}">
                    <a16:creationId xmlns:a16="http://schemas.microsoft.com/office/drawing/2014/main" id="{9EE9B397-4096-AC6E-7367-35A3DCFB2FC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75027" y="3620493"/>
                <a:ext cx="0" cy="4728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>
                <a:extLst>
                  <a:ext uri="{FF2B5EF4-FFF2-40B4-BE49-F238E27FC236}">
                    <a16:creationId xmlns:a16="http://schemas.microsoft.com/office/drawing/2014/main" id="{452187BD-DABC-4477-60BD-7D6F1C3397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75027" y="2237766"/>
                <a:ext cx="0" cy="4728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コネクタ 138">
                <a:extLst>
                  <a:ext uri="{FF2B5EF4-FFF2-40B4-BE49-F238E27FC236}">
                    <a16:creationId xmlns:a16="http://schemas.microsoft.com/office/drawing/2014/main" id="{D8CC9B3F-2A11-3271-FD8D-A6F5E620562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75027" y="2931129"/>
                <a:ext cx="0" cy="4728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コネクタ 139">
                <a:extLst>
                  <a:ext uri="{FF2B5EF4-FFF2-40B4-BE49-F238E27FC236}">
                    <a16:creationId xmlns:a16="http://schemas.microsoft.com/office/drawing/2014/main" id="{95C2B782-0400-D84C-7371-C8E7CDCE2C2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975027" y="4312660"/>
                <a:ext cx="0" cy="4728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A6DAF8-E1DD-7C87-3775-0DE14B0330F2}"/>
                </a:ext>
              </a:extLst>
            </p:cNvPr>
            <p:cNvSpPr txBox="1"/>
            <p:nvPr/>
          </p:nvSpPr>
          <p:spPr>
            <a:xfrm rot="16200000">
              <a:off x="4312735" y="3446193"/>
              <a:ext cx="3895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Y-magnetic field flux [G] 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228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74AFA-5DF6-D25F-C415-DB2D870E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607F633-D3FD-851F-B50E-A40D33EC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71C949-8A2E-E518-04BF-22F25B22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28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E16B0699-12EA-BE7C-F74F-95D61C5F7381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98EBFE-CF58-9A9C-750A-FC324A1998EC}"/>
              </a:ext>
            </a:extLst>
          </p:cNvPr>
          <p:cNvSpPr txBox="1"/>
          <p:nvPr/>
        </p:nvSpPr>
        <p:spPr>
          <a:xfrm>
            <a:off x="324000" y="275360"/>
            <a:ext cx="1061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How to prepare 3D magnetic field in the simulation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50F5B142-8D20-5953-7BCF-26D9B68F8006}"/>
              </a:ext>
            </a:extLst>
          </p:cNvPr>
          <p:cNvGrpSpPr/>
          <p:nvPr/>
        </p:nvGrpSpPr>
        <p:grpSpPr>
          <a:xfrm>
            <a:off x="224969" y="3755807"/>
            <a:ext cx="4723535" cy="2850627"/>
            <a:chOff x="102175" y="3600618"/>
            <a:chExt cx="4941259" cy="2982022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EE899AB0-F431-BA0D-F0ED-2FC5BE68B4E8}"/>
                </a:ext>
              </a:extLst>
            </p:cNvPr>
            <p:cNvGrpSpPr/>
            <p:nvPr/>
          </p:nvGrpSpPr>
          <p:grpSpPr>
            <a:xfrm>
              <a:off x="386133" y="3982442"/>
              <a:ext cx="4657301" cy="2600198"/>
              <a:chOff x="6270461" y="2648673"/>
              <a:chExt cx="4657301" cy="2600198"/>
            </a:xfrm>
          </p:grpSpPr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91CA36C2-43C2-1507-4CA6-F74B564A4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0461" y="2648673"/>
                <a:ext cx="3407415" cy="2600198"/>
              </a:xfrm>
              <a:prstGeom prst="rect">
                <a:avLst/>
              </a:prstGeom>
            </p:spPr>
          </p:pic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F3511869-1525-1F58-A5B0-19DC4EE6AA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2184" y="3432041"/>
                <a:ext cx="716235" cy="4271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6BB44E5-3E08-698A-05E0-6F7C9D6FCCF6}"/>
                  </a:ext>
                </a:extLst>
              </p:cNvPr>
              <p:cNvSpPr txBox="1"/>
              <p:nvPr/>
            </p:nvSpPr>
            <p:spPr>
              <a:xfrm>
                <a:off x="9538832" y="3131959"/>
                <a:ext cx="1388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Main coils</a:t>
                </a:r>
              </a:p>
            </p:txBody>
          </p:sp>
          <p:cxnSp>
            <p:nvCxnSpPr>
              <p:cNvPr id="59" name="直線コネクタ 58">
                <a:extLst>
                  <a:ext uri="{FF2B5EF4-FFF2-40B4-BE49-F238E27FC236}">
                    <a16:creationId xmlns:a16="http://schemas.microsoft.com/office/drawing/2014/main" id="{EBF0F621-488C-E8C7-720C-63C05D264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463" y="4082676"/>
                <a:ext cx="945648" cy="93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45AD4503-43B0-C493-CD1F-100A9FD9FBDC}"/>
                  </a:ext>
                </a:extLst>
              </p:cNvPr>
              <p:cNvSpPr txBox="1"/>
              <p:nvPr/>
            </p:nvSpPr>
            <p:spPr>
              <a:xfrm>
                <a:off x="9621644" y="3963317"/>
                <a:ext cx="1306116" cy="416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Trim coils</a:t>
                </a:r>
              </a:p>
            </p:txBody>
          </p:sp>
        </p:grpSp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D728D0D4-9EB8-C238-88F4-65A3157E88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9137" y="3962586"/>
              <a:ext cx="0" cy="13724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6F274604-9BDA-8DA8-B31B-975AC9448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043" y="5326352"/>
              <a:ext cx="1925268" cy="3415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94AC7B40-116E-3A93-CB6D-C29F85E244A9}"/>
                </a:ext>
              </a:extLst>
            </p:cNvPr>
            <p:cNvCxnSpPr>
              <a:cxnSpLocks/>
            </p:cNvCxnSpPr>
            <p:nvPr/>
          </p:nvCxnSpPr>
          <p:spPr>
            <a:xfrm>
              <a:off x="2053127" y="5326352"/>
              <a:ext cx="1681013" cy="8107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2E55A0D3-9769-F4D3-474A-69A8F0D6C653}"/>
                </a:ext>
              </a:extLst>
            </p:cNvPr>
            <p:cNvSpPr txBox="1"/>
            <p:nvPr/>
          </p:nvSpPr>
          <p:spPr>
            <a:xfrm>
              <a:off x="102175" y="5120990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X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FC8C92AF-DF94-4158-30A0-796001EC039B}"/>
                </a:ext>
              </a:extLst>
            </p:cNvPr>
            <p:cNvSpPr txBox="1"/>
            <p:nvPr/>
          </p:nvSpPr>
          <p:spPr>
            <a:xfrm>
              <a:off x="1747050" y="3600618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Y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5647C05C-2593-F87C-7465-6A5B54FF427D}"/>
                </a:ext>
              </a:extLst>
            </p:cNvPr>
            <p:cNvSpPr txBox="1"/>
            <p:nvPr/>
          </p:nvSpPr>
          <p:spPr>
            <a:xfrm>
              <a:off x="3715016" y="5991407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Z</a:t>
              </a: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F1B739D2-AD66-1C4F-989C-B8BA14D6072A}"/>
              </a:ext>
            </a:extLst>
          </p:cNvPr>
          <p:cNvGrpSpPr/>
          <p:nvPr/>
        </p:nvGrpSpPr>
        <p:grpSpPr>
          <a:xfrm>
            <a:off x="6341585" y="914472"/>
            <a:ext cx="5551822" cy="5473014"/>
            <a:chOff x="6189185" y="914472"/>
            <a:chExt cx="5551822" cy="5473014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32FED912-3D69-3BB3-AD21-BB81A56E28F8}"/>
                </a:ext>
              </a:extLst>
            </p:cNvPr>
            <p:cNvGrpSpPr/>
            <p:nvPr/>
          </p:nvGrpSpPr>
          <p:grpSpPr>
            <a:xfrm>
              <a:off x="6189185" y="1696881"/>
              <a:ext cx="5551822" cy="4690605"/>
              <a:chOff x="338719" y="1550131"/>
              <a:chExt cx="5551822" cy="4690605"/>
            </a:xfrm>
          </p:grpSpPr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155FF147-314C-FC99-C110-4798B90617F1}"/>
                  </a:ext>
                </a:extLst>
              </p:cNvPr>
              <p:cNvGrpSpPr/>
              <p:nvPr/>
            </p:nvGrpSpPr>
            <p:grpSpPr>
              <a:xfrm>
                <a:off x="338719" y="1550131"/>
                <a:ext cx="5551822" cy="4690605"/>
                <a:chOff x="58196" y="1532242"/>
                <a:chExt cx="5551822" cy="4690605"/>
              </a:xfrm>
            </p:grpSpPr>
            <p:grpSp>
              <p:nvGrpSpPr>
                <p:cNvPr id="35" name="グループ化 34">
                  <a:extLst>
                    <a:ext uri="{FF2B5EF4-FFF2-40B4-BE49-F238E27FC236}">
                      <a16:creationId xmlns:a16="http://schemas.microsoft.com/office/drawing/2014/main" id="{314EBF50-6AAD-DD47-8181-4D92043ADE36}"/>
                    </a:ext>
                  </a:extLst>
                </p:cNvPr>
                <p:cNvGrpSpPr/>
                <p:nvPr/>
              </p:nvGrpSpPr>
              <p:grpSpPr>
                <a:xfrm>
                  <a:off x="710693" y="1532242"/>
                  <a:ext cx="4899325" cy="4690605"/>
                  <a:chOff x="710693" y="1532242"/>
                  <a:chExt cx="4899325" cy="4690605"/>
                </a:xfrm>
              </p:grpSpPr>
              <p:pic>
                <p:nvPicPr>
                  <p:cNvPr id="7" name="図 6" descr="ダイアグラム, ヒストグラム&#10;&#10;AI 生成コンテンツは誤りを含む可能性があります。">
                    <a:extLst>
                      <a:ext uri="{FF2B5EF4-FFF2-40B4-BE49-F238E27FC236}">
                        <a16:creationId xmlns:a16="http://schemas.microsoft.com/office/drawing/2014/main" id="{EF454BD3-9EC1-00A5-DECD-049C7498CE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492" b="5360"/>
                  <a:stretch>
                    <a:fillRect/>
                  </a:stretch>
                </p:blipFill>
                <p:spPr>
                  <a:xfrm>
                    <a:off x="836197" y="1532242"/>
                    <a:ext cx="4758734" cy="4071634"/>
                  </a:xfrm>
                  <a:prstGeom prst="rect">
                    <a:avLst/>
                  </a:prstGeom>
                </p:spPr>
              </p:pic>
              <p:sp>
                <p:nvSpPr>
                  <p:cNvPr id="10" name="テキスト ボックス 9">
                    <a:extLst>
                      <a:ext uri="{FF2B5EF4-FFF2-40B4-BE49-F238E27FC236}">
                        <a16:creationId xmlns:a16="http://schemas.microsoft.com/office/drawing/2014/main" id="{9B716045-9F9F-E05C-DF4A-47318BD987FB}"/>
                      </a:ext>
                    </a:extLst>
                  </p:cNvPr>
                  <p:cNvSpPr txBox="1"/>
                  <p:nvPr/>
                </p:nvSpPr>
                <p:spPr>
                  <a:xfrm>
                    <a:off x="902599" y="5094926"/>
                    <a:ext cx="136511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2400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200 A</a:t>
                    </a:r>
                    <a:endParaRPr kumimoji="1" lang="ja-JP" altLang="en-US" sz="2400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1" name="テキスト ボックス 10">
                    <a:extLst>
                      <a:ext uri="{FF2B5EF4-FFF2-40B4-BE49-F238E27FC236}">
                        <a16:creationId xmlns:a16="http://schemas.microsoft.com/office/drawing/2014/main" id="{738AA639-562C-9C26-DE00-55A884464C0F}"/>
                      </a:ext>
                    </a:extLst>
                  </p:cNvPr>
                  <p:cNvSpPr txBox="1"/>
                  <p:nvPr/>
                </p:nvSpPr>
                <p:spPr>
                  <a:xfrm>
                    <a:off x="2986670" y="5584699"/>
                    <a:ext cx="35927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2" name="テキスト ボックス 11">
                    <a:extLst>
                      <a:ext uri="{FF2B5EF4-FFF2-40B4-BE49-F238E27FC236}">
                        <a16:creationId xmlns:a16="http://schemas.microsoft.com/office/drawing/2014/main" id="{A4055D5B-0777-5C0A-9830-A83B60E526BA}"/>
                      </a:ext>
                    </a:extLst>
                  </p:cNvPr>
                  <p:cNvSpPr txBox="1"/>
                  <p:nvPr/>
                </p:nvSpPr>
                <p:spPr>
                  <a:xfrm>
                    <a:off x="2338968" y="5584699"/>
                    <a:ext cx="586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-50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38095B4F-F716-17CE-DE15-96FE48F977F1}"/>
                      </a:ext>
                    </a:extLst>
                  </p:cNvPr>
                  <p:cNvSpPr txBox="1"/>
                  <p:nvPr/>
                </p:nvSpPr>
                <p:spPr>
                  <a:xfrm>
                    <a:off x="1773766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-100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CEDAA31B-F3CE-EF2C-C894-78878E333E37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98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-150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EAFEA2FC-DC7B-D88E-7FFD-B26261E239B0}"/>
                      </a:ext>
                    </a:extLst>
                  </p:cNvPr>
                  <p:cNvSpPr txBox="1"/>
                  <p:nvPr/>
                </p:nvSpPr>
                <p:spPr>
                  <a:xfrm>
                    <a:off x="710693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-200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7" name="テキスト ボックス 16">
                    <a:extLst>
                      <a:ext uri="{FF2B5EF4-FFF2-40B4-BE49-F238E27FC236}">
                        <a16:creationId xmlns:a16="http://schemas.microsoft.com/office/drawing/2014/main" id="{21BE6E07-CCA1-DCE3-BA89-A110C4722E1D}"/>
                      </a:ext>
                    </a:extLst>
                  </p:cNvPr>
                  <p:cNvSpPr txBox="1"/>
                  <p:nvPr/>
                </p:nvSpPr>
                <p:spPr>
                  <a:xfrm>
                    <a:off x="3355229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5</a:t>
                    </a:r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3B3B06D2-3CF1-184F-7A13-E1575895084E}"/>
                      </a:ext>
                    </a:extLst>
                  </p:cNvPr>
                  <p:cNvSpPr txBox="1"/>
                  <p:nvPr/>
                </p:nvSpPr>
                <p:spPr>
                  <a:xfrm>
                    <a:off x="3883187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100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46159F38-DDFB-26E8-92E2-BC9B9363D342}"/>
                      </a:ext>
                    </a:extLst>
                  </p:cNvPr>
                  <p:cNvSpPr txBox="1"/>
                  <p:nvPr/>
                </p:nvSpPr>
                <p:spPr>
                  <a:xfrm>
                    <a:off x="4410244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150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2EBC0071-AD2C-5F26-0F09-94E6B4730753}"/>
                      </a:ext>
                    </a:extLst>
                  </p:cNvPr>
                  <p:cNvSpPr txBox="1"/>
                  <p:nvPr/>
                </p:nvSpPr>
                <p:spPr>
                  <a:xfrm>
                    <a:off x="4941472" y="5584699"/>
                    <a:ext cx="66854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2</a:t>
                    </a:r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00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CB8FFF60-4C60-05F1-03C2-F47165F871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8379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26129821-0A87-5E94-4367-88268E2C3B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64537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F941F94E-A566-A3F2-41A8-7B91FCEB97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34302" y="555676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5644D473-E089-B68D-C8AE-CDA7C04B5E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07243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48313309-47C3-4299-223C-9FC894569C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0198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id="{4B6C237D-4BC3-EE9A-64B3-3E771E40EB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91752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id="{6F89AFF1-5C49-16C8-A8A0-AE6FB79D1A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45728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id="{921836A3-A3F7-8BF1-7E87-AB2933E93E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77555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79B1BC07-9810-5FCA-9FBC-92C6B2E43E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18664" y="5556591"/>
                    <a:ext cx="0" cy="47284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50E0B9E7-6DC7-EC42-0BB9-44FF44A42E48}"/>
                      </a:ext>
                    </a:extLst>
                  </p:cNvPr>
                  <p:cNvSpPr txBox="1"/>
                  <p:nvPr/>
                </p:nvSpPr>
                <p:spPr>
                  <a:xfrm>
                    <a:off x="1462552" y="5853515"/>
                    <a:ext cx="34039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X-</a:t>
                    </a:r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position [mm] 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</p:grp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EC87E9F8-428E-F897-5612-B98AC8A53388}"/>
                    </a:ext>
                  </a:extLst>
                </p:cNvPr>
                <p:cNvSpPr txBox="1"/>
                <p:nvPr/>
              </p:nvSpPr>
              <p:spPr>
                <a:xfrm rot="16200000">
                  <a:off x="-1704797" y="3437188"/>
                  <a:ext cx="38953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Y-magnetic field flux [G] 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728804AA-22DF-3593-F7F4-F4EABC483AF1}"/>
                    </a:ext>
                  </a:extLst>
                </p:cNvPr>
                <p:cNvSpPr txBox="1"/>
                <p:nvPr/>
              </p:nvSpPr>
              <p:spPr>
                <a:xfrm>
                  <a:off x="313157" y="5159875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-60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A94C889B-212A-86CA-9B6E-5A94404BF801}"/>
                    </a:ext>
                  </a:extLst>
                </p:cNvPr>
                <p:cNvSpPr txBox="1"/>
                <p:nvPr/>
              </p:nvSpPr>
              <p:spPr>
                <a:xfrm>
                  <a:off x="313157" y="4584741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-40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933CED37-0040-445D-904A-DDE377C2A36D}"/>
                    </a:ext>
                  </a:extLst>
                </p:cNvPr>
                <p:cNvSpPr txBox="1"/>
                <p:nvPr/>
              </p:nvSpPr>
              <p:spPr>
                <a:xfrm>
                  <a:off x="319907" y="2892945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2</a:t>
                  </a:r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78A83B15-EBE2-A4CB-135D-C156531B1974}"/>
                    </a:ext>
                  </a:extLst>
                </p:cNvPr>
                <p:cNvSpPr txBox="1"/>
                <p:nvPr/>
              </p:nvSpPr>
              <p:spPr>
                <a:xfrm>
                  <a:off x="313157" y="3439879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DD50AAD-B6EE-803C-13D1-BE155E1D7AAA}"/>
                    </a:ext>
                  </a:extLst>
                </p:cNvPr>
                <p:cNvSpPr txBox="1"/>
                <p:nvPr/>
              </p:nvSpPr>
              <p:spPr>
                <a:xfrm>
                  <a:off x="313157" y="4015850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-20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7C620A1A-374F-9180-3741-6F25042F1A16}"/>
                    </a:ext>
                  </a:extLst>
                </p:cNvPr>
                <p:cNvSpPr txBox="1"/>
                <p:nvPr/>
              </p:nvSpPr>
              <p:spPr>
                <a:xfrm>
                  <a:off x="319907" y="2291482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40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65E95337-AF9F-DA29-93B6-748581440DEB}"/>
                    </a:ext>
                  </a:extLst>
                </p:cNvPr>
                <p:cNvSpPr txBox="1"/>
                <p:nvPr/>
              </p:nvSpPr>
              <p:spPr>
                <a:xfrm>
                  <a:off x="319907" y="1722624"/>
                  <a:ext cx="586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60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0CFC025B-DE40-BD2C-3A09-9653A9C11D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946" y="5319139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44">
                  <a:extLst>
                    <a:ext uri="{FF2B5EF4-FFF2-40B4-BE49-F238E27FC236}">
                      <a16:creationId xmlns:a16="http://schemas.microsoft.com/office/drawing/2014/main" id="{EBE31DEE-93FA-24DB-50EA-89F83D5FD7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946" y="4175071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AACDFC68-564F-A7C3-1A32-A5EC793A0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427" y="1883873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77942EE0-16BB-B452-822E-676322549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427" y="2452594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>
                  <a:extLst>
                    <a:ext uri="{FF2B5EF4-FFF2-40B4-BE49-F238E27FC236}">
                      <a16:creationId xmlns:a16="http://schemas.microsoft.com/office/drawing/2014/main" id="{0651AC95-3AFA-4BCA-4D52-4D29B92318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946" y="3025715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EB987DE9-8515-D63B-1C5E-985E3C25DA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946" y="3600924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B722CB7D-5AB4-FE2C-AF0C-06F0C7CB4E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61946" y="4745516"/>
                  <a:ext cx="0" cy="47284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3" name="図 52" descr="ダイアグラム, ヒストグラム&#10;&#10;AI 生成コンテンツは誤りを含む可能性があります。">
                <a:extLst>
                  <a:ext uri="{FF2B5EF4-FFF2-40B4-BE49-F238E27FC236}">
                    <a16:creationId xmlns:a16="http://schemas.microsoft.com/office/drawing/2014/main" id="{923C8745-AF80-0FBD-C28A-2BF6F4764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252" t="2861" r="2296" b="73819"/>
              <a:stretch>
                <a:fillRect/>
              </a:stretch>
            </p:blipFill>
            <p:spPr>
              <a:xfrm>
                <a:off x="4786025" y="1682416"/>
                <a:ext cx="956605" cy="1746584"/>
              </a:xfrm>
              <a:prstGeom prst="rect">
                <a:avLst/>
              </a:prstGeom>
            </p:spPr>
          </p:pic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97EDD21-25F9-14A1-7018-33D96F84B298}"/>
                </a:ext>
              </a:extLst>
            </p:cNvPr>
            <p:cNvSpPr txBox="1"/>
            <p:nvPr/>
          </p:nvSpPr>
          <p:spPr>
            <a:xfrm>
              <a:off x="7016058" y="4719266"/>
              <a:ext cx="214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Y=Z=0 mm</a:t>
              </a:r>
              <a:endPara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DC187E85-F40E-614F-AF8D-FCECB6540F2D}"/>
                </a:ext>
              </a:extLst>
            </p:cNvPr>
            <p:cNvSpPr txBox="1"/>
            <p:nvPr/>
          </p:nvSpPr>
          <p:spPr>
            <a:xfrm>
              <a:off x="7108734" y="914472"/>
              <a:ext cx="4373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Parameterized B</a:t>
              </a:r>
              <a:r>
                <a:rPr lang="en-US" altLang="ja-JP" sz="2400" baseline="-25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y</a:t>
              </a:r>
              <a:r>
                <a:rPr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</a:t>
              </a:r>
              <a:r>
                <a:rPr kumimoji="1"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distribution </a:t>
              </a:r>
            </a:p>
            <a:p>
              <a:pPr algn="ctr"/>
              <a:r>
                <a:rPr kumimoji="1"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of the trim coils</a:t>
              </a:r>
              <a:endPara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grpSp>
        <p:nvGrpSpPr>
          <p:cNvPr id="131" name="グループ化 130">
            <a:extLst>
              <a:ext uri="{FF2B5EF4-FFF2-40B4-BE49-F238E27FC236}">
                <a16:creationId xmlns:a16="http://schemas.microsoft.com/office/drawing/2014/main" id="{5DFF4C7B-5358-5D79-62EF-390A62F56369}"/>
              </a:ext>
            </a:extLst>
          </p:cNvPr>
          <p:cNvGrpSpPr/>
          <p:nvPr/>
        </p:nvGrpSpPr>
        <p:grpSpPr>
          <a:xfrm>
            <a:off x="34868" y="1089614"/>
            <a:ext cx="6161625" cy="2371837"/>
            <a:chOff x="34868" y="1089614"/>
            <a:chExt cx="6161625" cy="2371837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901C4E39-D18D-B9B9-E114-F958A2EE7219}"/>
                </a:ext>
              </a:extLst>
            </p:cNvPr>
            <p:cNvGrpSpPr/>
            <p:nvPr/>
          </p:nvGrpSpPr>
          <p:grpSpPr>
            <a:xfrm>
              <a:off x="34868" y="1089614"/>
              <a:ext cx="3177831" cy="2371837"/>
              <a:chOff x="996724" y="1480086"/>
              <a:chExt cx="3553845" cy="2127508"/>
            </a:xfrm>
          </p:grpSpPr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1E03C28D-A533-D6B9-8E5D-34A92FC61CDE}"/>
                  </a:ext>
                </a:extLst>
              </p:cNvPr>
              <p:cNvGrpSpPr/>
              <p:nvPr/>
            </p:nvGrpSpPr>
            <p:grpSpPr>
              <a:xfrm>
                <a:off x="996725" y="1480086"/>
                <a:ext cx="3553844" cy="2127508"/>
                <a:chOff x="996725" y="1480086"/>
                <a:chExt cx="3553844" cy="2127508"/>
              </a:xfrm>
            </p:grpSpPr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CE70F9AF-AC76-F54D-B72F-08A3AEA63C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4127" t="6203" r="14189" b="29417"/>
                <a:stretch>
                  <a:fillRect/>
                </a:stretch>
              </p:blipFill>
              <p:spPr>
                <a:xfrm>
                  <a:off x="1040023" y="1535577"/>
                  <a:ext cx="3245921" cy="2007866"/>
                </a:xfrm>
                <a:prstGeom prst="rect">
                  <a:avLst/>
                </a:prstGeom>
              </p:spPr>
            </p:pic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948D7636-1162-C38E-50F4-292269324DD2}"/>
                    </a:ext>
                  </a:extLst>
                </p:cNvPr>
                <p:cNvSpPr/>
                <p:nvPr/>
              </p:nvSpPr>
              <p:spPr>
                <a:xfrm>
                  <a:off x="3643341" y="3457575"/>
                  <a:ext cx="907228" cy="1500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D51EB37A-2E28-DF80-3019-5538F80838A2}"/>
                    </a:ext>
                  </a:extLst>
                </p:cNvPr>
                <p:cNvSpPr/>
                <p:nvPr/>
              </p:nvSpPr>
              <p:spPr>
                <a:xfrm>
                  <a:off x="3914092" y="3094179"/>
                  <a:ext cx="407212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563098D1-D3B5-4EF0-7DAA-95BC2F6195DD}"/>
                    </a:ext>
                  </a:extLst>
                </p:cNvPr>
                <p:cNvSpPr/>
                <p:nvPr/>
              </p:nvSpPr>
              <p:spPr>
                <a:xfrm rot="18685894">
                  <a:off x="4011674" y="2944657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B3973CDB-533A-B325-A088-493488DEB9D2}"/>
                    </a:ext>
                  </a:extLst>
                </p:cNvPr>
                <p:cNvSpPr/>
                <p:nvPr/>
              </p:nvSpPr>
              <p:spPr>
                <a:xfrm rot="20021421">
                  <a:off x="3811974" y="3233193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C181B5C-636C-5E4D-A8F8-F4087247DC94}"/>
                    </a:ext>
                  </a:extLst>
                </p:cNvPr>
                <p:cNvSpPr/>
                <p:nvPr/>
              </p:nvSpPr>
              <p:spPr>
                <a:xfrm>
                  <a:off x="2892594" y="2319282"/>
                  <a:ext cx="90722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79825367-E34E-C6F4-97F3-9A10E3AD90DE}"/>
                    </a:ext>
                  </a:extLst>
                </p:cNvPr>
                <p:cNvSpPr/>
                <p:nvPr/>
              </p:nvSpPr>
              <p:spPr>
                <a:xfrm>
                  <a:off x="3711997" y="1563611"/>
                  <a:ext cx="60930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2D773A65-A6E6-B278-E889-C395DA84255C}"/>
                    </a:ext>
                  </a:extLst>
                </p:cNvPr>
                <p:cNvSpPr/>
                <p:nvPr/>
              </p:nvSpPr>
              <p:spPr>
                <a:xfrm>
                  <a:off x="2795195" y="1480086"/>
                  <a:ext cx="916803" cy="236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正方形/長方形 105">
                  <a:extLst>
                    <a:ext uri="{FF2B5EF4-FFF2-40B4-BE49-F238E27FC236}">
                      <a16:creationId xmlns:a16="http://schemas.microsoft.com/office/drawing/2014/main" id="{E2EE7E08-2332-94D9-B0E1-319475C4242B}"/>
                    </a:ext>
                  </a:extLst>
                </p:cNvPr>
                <p:cNvSpPr/>
                <p:nvPr/>
              </p:nvSpPr>
              <p:spPr>
                <a:xfrm rot="3875560">
                  <a:off x="3533775" y="2205795"/>
                  <a:ext cx="11843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正方形/長方形 106">
                  <a:extLst>
                    <a:ext uri="{FF2B5EF4-FFF2-40B4-BE49-F238E27FC236}">
                      <a16:creationId xmlns:a16="http://schemas.microsoft.com/office/drawing/2014/main" id="{717AEA41-2B0B-7B3D-5F62-B6777CC2E355}"/>
                    </a:ext>
                  </a:extLst>
                </p:cNvPr>
                <p:cNvSpPr/>
                <p:nvPr/>
              </p:nvSpPr>
              <p:spPr>
                <a:xfrm rot="4101230">
                  <a:off x="3484111" y="2076254"/>
                  <a:ext cx="71629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正方形/長方形 107">
                  <a:extLst>
                    <a:ext uri="{FF2B5EF4-FFF2-40B4-BE49-F238E27FC236}">
                      <a16:creationId xmlns:a16="http://schemas.microsoft.com/office/drawing/2014/main" id="{AF27CF9D-EA63-D57B-CDB3-A6DEA3F37C33}"/>
                    </a:ext>
                  </a:extLst>
                </p:cNvPr>
                <p:cNvSpPr/>
                <p:nvPr/>
              </p:nvSpPr>
              <p:spPr>
                <a:xfrm rot="8493779">
                  <a:off x="3243031" y="1938399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正方形/長方形 108">
                  <a:extLst>
                    <a:ext uri="{FF2B5EF4-FFF2-40B4-BE49-F238E27FC236}">
                      <a16:creationId xmlns:a16="http://schemas.microsoft.com/office/drawing/2014/main" id="{B9AF3471-0E8D-6564-A415-26FA962420FC}"/>
                    </a:ext>
                  </a:extLst>
                </p:cNvPr>
                <p:cNvSpPr/>
                <p:nvPr/>
              </p:nvSpPr>
              <p:spPr>
                <a:xfrm rot="4792516">
                  <a:off x="3617025" y="1555334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正方形/長方形 109">
                  <a:extLst>
                    <a:ext uri="{FF2B5EF4-FFF2-40B4-BE49-F238E27FC236}">
                      <a16:creationId xmlns:a16="http://schemas.microsoft.com/office/drawing/2014/main" id="{32344AD2-727D-E90F-A4ED-008F37B673ED}"/>
                    </a:ext>
                  </a:extLst>
                </p:cNvPr>
                <p:cNvSpPr/>
                <p:nvPr/>
              </p:nvSpPr>
              <p:spPr>
                <a:xfrm rot="1976362">
                  <a:off x="3682705" y="1713120"/>
                  <a:ext cx="71629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正方形/長方形 110">
                  <a:extLst>
                    <a:ext uri="{FF2B5EF4-FFF2-40B4-BE49-F238E27FC236}">
                      <a16:creationId xmlns:a16="http://schemas.microsoft.com/office/drawing/2014/main" id="{0E04B787-5420-780F-C783-9D176A600953}"/>
                    </a:ext>
                  </a:extLst>
                </p:cNvPr>
                <p:cNvSpPr/>
                <p:nvPr/>
              </p:nvSpPr>
              <p:spPr>
                <a:xfrm rot="1864737">
                  <a:off x="1846577" y="1483129"/>
                  <a:ext cx="258852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正方形/長方形 111">
                  <a:extLst>
                    <a:ext uri="{FF2B5EF4-FFF2-40B4-BE49-F238E27FC236}">
                      <a16:creationId xmlns:a16="http://schemas.microsoft.com/office/drawing/2014/main" id="{1EDE65B9-FA70-4F60-4665-21391ABB54AB}"/>
                    </a:ext>
                  </a:extLst>
                </p:cNvPr>
                <p:cNvSpPr/>
                <p:nvPr/>
              </p:nvSpPr>
              <p:spPr>
                <a:xfrm>
                  <a:off x="996725" y="1527802"/>
                  <a:ext cx="846362" cy="17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正方形/長方形 112">
                  <a:extLst>
                    <a:ext uri="{FF2B5EF4-FFF2-40B4-BE49-F238E27FC236}">
                      <a16:creationId xmlns:a16="http://schemas.microsoft.com/office/drawing/2014/main" id="{F5BE252F-31C3-54F8-00AA-9C981F6CF899}"/>
                    </a:ext>
                  </a:extLst>
                </p:cNvPr>
                <p:cNvSpPr/>
                <p:nvPr/>
              </p:nvSpPr>
              <p:spPr>
                <a:xfrm>
                  <a:off x="1004664" y="1896313"/>
                  <a:ext cx="488995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正方形/長方形 113">
                  <a:extLst>
                    <a:ext uri="{FF2B5EF4-FFF2-40B4-BE49-F238E27FC236}">
                      <a16:creationId xmlns:a16="http://schemas.microsoft.com/office/drawing/2014/main" id="{9CE591AB-3A78-3E0D-2B08-530FC1B0F479}"/>
                    </a:ext>
                  </a:extLst>
                </p:cNvPr>
                <p:cNvSpPr/>
                <p:nvPr/>
              </p:nvSpPr>
              <p:spPr>
                <a:xfrm rot="1752164">
                  <a:off x="1403701" y="2069816"/>
                  <a:ext cx="143595" cy="740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正方形/長方形 114">
                  <a:extLst>
                    <a:ext uri="{FF2B5EF4-FFF2-40B4-BE49-F238E27FC236}">
                      <a16:creationId xmlns:a16="http://schemas.microsoft.com/office/drawing/2014/main" id="{1B6F488A-D904-4D1F-4975-6F33FFBB707A}"/>
                    </a:ext>
                  </a:extLst>
                </p:cNvPr>
                <p:cNvSpPr/>
                <p:nvPr/>
              </p:nvSpPr>
              <p:spPr>
                <a:xfrm rot="19444900">
                  <a:off x="2197986" y="3494580"/>
                  <a:ext cx="261033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678ABC33-D04F-69AA-3E9C-CDDEC21947D6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7E925235-E665-DAF2-7512-73B94E384386}"/>
                  </a:ext>
                </a:extLst>
              </p:cNvPr>
              <p:cNvSpPr/>
              <p:nvPr/>
            </p:nvSpPr>
            <p:spPr>
              <a:xfrm>
                <a:off x="996724" y="3118823"/>
                <a:ext cx="522513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B5C5FD8E-4273-0155-B73D-D3E325D8B095}"/>
                </a:ext>
              </a:extLst>
            </p:cNvPr>
            <p:cNvSpPr/>
            <p:nvPr/>
          </p:nvSpPr>
          <p:spPr>
            <a:xfrm rot="1448079">
              <a:off x="1637833" y="1333485"/>
              <a:ext cx="1124712" cy="553325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7" name="図 116">
              <a:extLst>
                <a:ext uri="{FF2B5EF4-FFF2-40B4-BE49-F238E27FC236}">
                  <a16:creationId xmlns:a16="http://schemas.microsoft.com/office/drawing/2014/main" id="{AACB8EAA-5044-1C72-9B67-70006B9A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2000"/>
                      </a14:imgEffect>
                    </a14:imgLayer>
                  </a14:imgProps>
                </a:ext>
              </a:extLst>
            </a:blip>
            <a:srcRect l="52914" t="68551" r="16262"/>
            <a:stretch>
              <a:fillRect/>
            </a:stretch>
          </p:blipFill>
          <p:spPr>
            <a:xfrm rot="16200000">
              <a:off x="3293058" y="1364316"/>
              <a:ext cx="1801207" cy="1774244"/>
            </a:xfrm>
            <a:prstGeom prst="rect">
              <a:avLst/>
            </a:prstGeom>
          </p:spPr>
        </p:pic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F1D0622F-BB39-EFBD-4221-2CBF9FCFDE7E}"/>
                </a:ext>
              </a:extLst>
            </p:cNvPr>
            <p:cNvSpPr/>
            <p:nvPr/>
          </p:nvSpPr>
          <p:spPr>
            <a:xfrm>
              <a:off x="3356851" y="1241990"/>
              <a:ext cx="2748224" cy="2029849"/>
            </a:xfrm>
            <a:prstGeom prst="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9" name="直線矢印コネクタ 118">
              <a:extLst>
                <a:ext uri="{FF2B5EF4-FFF2-40B4-BE49-F238E27FC236}">
                  <a16:creationId xmlns:a16="http://schemas.microsoft.com/office/drawing/2014/main" id="{6B514A3C-94C4-3506-F2C8-C68FAE144D51}"/>
                </a:ext>
              </a:extLst>
            </p:cNvPr>
            <p:cNvCxnSpPr>
              <a:cxnSpLocks/>
              <a:stCxn id="116" idx="1"/>
            </p:cNvCxnSpPr>
            <p:nvPr/>
          </p:nvCxnSpPr>
          <p:spPr>
            <a:xfrm flipV="1">
              <a:off x="1917292" y="1245545"/>
              <a:ext cx="1439559" cy="23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矢印コネクタ 122">
              <a:extLst>
                <a:ext uri="{FF2B5EF4-FFF2-40B4-BE49-F238E27FC236}">
                  <a16:creationId xmlns:a16="http://schemas.microsoft.com/office/drawing/2014/main" id="{6F5E8061-B165-50B4-C11F-8C471B802817}"/>
                </a:ext>
              </a:extLst>
            </p:cNvPr>
            <p:cNvCxnSpPr>
              <a:cxnSpLocks/>
            </p:cNvCxnSpPr>
            <p:nvPr/>
          </p:nvCxnSpPr>
          <p:spPr>
            <a:xfrm>
              <a:off x="2643564" y="1916560"/>
              <a:ext cx="723849" cy="1332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2ACFA147-37C0-FD67-78B9-37966C2151C8}"/>
                </a:ext>
              </a:extLst>
            </p:cNvPr>
            <p:cNvSpPr txBox="1"/>
            <p:nvPr/>
          </p:nvSpPr>
          <p:spPr>
            <a:xfrm>
              <a:off x="4548881" y="1237421"/>
              <a:ext cx="1647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w/ Trim coils</a:t>
              </a:r>
            </a:p>
          </p:txBody>
        </p:sp>
        <p:cxnSp>
          <p:nvCxnSpPr>
            <p:cNvPr id="126" name="直線矢印コネクタ 125">
              <a:extLst>
                <a:ext uri="{FF2B5EF4-FFF2-40B4-BE49-F238E27FC236}">
                  <a16:creationId xmlns:a16="http://schemas.microsoft.com/office/drawing/2014/main" id="{235CE068-9489-E5DD-9A09-C1C4AD8AF5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9448" y="1524147"/>
              <a:ext cx="549433" cy="396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矢印コネクタ 127">
              <a:extLst>
                <a:ext uri="{FF2B5EF4-FFF2-40B4-BE49-F238E27FC236}">
                  <a16:creationId xmlns:a16="http://schemas.microsoft.com/office/drawing/2014/main" id="{2C0F35E9-CA32-F12C-0968-1DC680AE2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0963" y="1630860"/>
              <a:ext cx="400133" cy="10655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C8B0E52-FBBE-0284-CE3F-C55542656441}"/>
              </a:ext>
            </a:extLst>
          </p:cNvPr>
          <p:cNvSpPr txBox="1"/>
          <p:nvPr/>
        </p:nvSpPr>
        <p:spPr>
          <a:xfrm>
            <a:off x="2630781" y="3765646"/>
            <a:ext cx="32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Total B =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main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+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trims</a:t>
            </a:r>
            <a:endParaRPr kumimoji="1" lang="ja-JP" altLang="en-US" sz="2400" baseline="-25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99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97C9F-347F-F1EA-DEDE-75AB6A81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C7BB814-C351-348E-9FAB-AB513C06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8F4988-504C-CA4C-C29C-056F1DC0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29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1CAB365-8A5C-C585-D2CE-6D58BEFD07E1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B0177B5-8933-20EB-409B-D2B685CD322F}"/>
              </a:ext>
            </a:extLst>
          </p:cNvPr>
          <p:cNvSpPr txBox="1"/>
          <p:nvPr/>
        </p:nvSpPr>
        <p:spPr>
          <a:xfrm>
            <a:off x="324000" y="275360"/>
            <a:ext cx="1061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How to prepare 3D magnetic field in the simulation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C68FE3C-000C-B0FD-A711-20D9692C4972}"/>
              </a:ext>
            </a:extLst>
          </p:cNvPr>
          <p:cNvGrpSpPr/>
          <p:nvPr/>
        </p:nvGrpSpPr>
        <p:grpSpPr>
          <a:xfrm>
            <a:off x="224969" y="3755807"/>
            <a:ext cx="4723535" cy="2850627"/>
            <a:chOff x="102175" y="3600618"/>
            <a:chExt cx="4941259" cy="2982022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356A3B65-4356-EC9F-134A-069696258F34}"/>
                </a:ext>
              </a:extLst>
            </p:cNvPr>
            <p:cNvGrpSpPr/>
            <p:nvPr/>
          </p:nvGrpSpPr>
          <p:grpSpPr>
            <a:xfrm>
              <a:off x="386133" y="3982442"/>
              <a:ext cx="4657301" cy="2600198"/>
              <a:chOff x="6270461" y="2648673"/>
              <a:chExt cx="4657301" cy="2600198"/>
            </a:xfrm>
          </p:grpSpPr>
          <p:pic>
            <p:nvPicPr>
              <p:cNvPr id="61" name="図 60">
                <a:extLst>
                  <a:ext uri="{FF2B5EF4-FFF2-40B4-BE49-F238E27FC236}">
                    <a16:creationId xmlns:a16="http://schemas.microsoft.com/office/drawing/2014/main" id="{3314DE61-22FD-4098-7CE3-7637D1673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0461" y="2648673"/>
                <a:ext cx="3407415" cy="2600198"/>
              </a:xfrm>
              <a:prstGeom prst="rect">
                <a:avLst/>
              </a:prstGeom>
            </p:spPr>
          </p:pic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DB5598A5-4715-A7D8-FD8F-DC2ACBCAB2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62184" y="3432041"/>
                <a:ext cx="716235" cy="4271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EDFA467C-F296-4870-29A3-2E734E5AC86A}"/>
                  </a:ext>
                </a:extLst>
              </p:cNvPr>
              <p:cNvSpPr txBox="1"/>
              <p:nvPr/>
            </p:nvSpPr>
            <p:spPr>
              <a:xfrm>
                <a:off x="9538832" y="3131959"/>
                <a:ext cx="13889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Main coils</a:t>
                </a:r>
              </a:p>
            </p:txBody>
          </p: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95383AB8-49B6-41E8-1443-8D0E3CC2C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77463" y="4082676"/>
                <a:ext cx="945648" cy="9322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DC18C3BB-9A51-F71A-CFDC-CC3DA27CC96B}"/>
                  </a:ext>
                </a:extLst>
              </p:cNvPr>
              <p:cNvSpPr txBox="1"/>
              <p:nvPr/>
            </p:nvSpPr>
            <p:spPr>
              <a:xfrm>
                <a:off x="9621644" y="3963317"/>
                <a:ext cx="1306116" cy="416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Trim coils</a:t>
                </a:r>
              </a:p>
            </p:txBody>
          </p:sp>
        </p:grp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E9B1D94F-94EC-D112-E15D-6DC3BF753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9137" y="3962586"/>
              <a:ext cx="0" cy="13724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ED2AEFE9-59A7-6DC3-EF6E-C6B03D321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043" y="5326352"/>
              <a:ext cx="1925268" cy="3415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113985F0-E8FA-852A-6DCF-53A8EF574278}"/>
                </a:ext>
              </a:extLst>
            </p:cNvPr>
            <p:cNvCxnSpPr>
              <a:cxnSpLocks/>
            </p:cNvCxnSpPr>
            <p:nvPr/>
          </p:nvCxnSpPr>
          <p:spPr>
            <a:xfrm>
              <a:off x="2053127" y="5326352"/>
              <a:ext cx="1681013" cy="8107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D1B72E27-05FA-1C43-2749-DAACEFDC131F}"/>
                </a:ext>
              </a:extLst>
            </p:cNvPr>
            <p:cNvSpPr txBox="1"/>
            <p:nvPr/>
          </p:nvSpPr>
          <p:spPr>
            <a:xfrm>
              <a:off x="102175" y="5120990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X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01FB40B-1A72-8E5A-C229-55D6B77DDC1D}"/>
                </a:ext>
              </a:extLst>
            </p:cNvPr>
            <p:cNvSpPr txBox="1"/>
            <p:nvPr/>
          </p:nvSpPr>
          <p:spPr>
            <a:xfrm>
              <a:off x="1747050" y="3600618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Y</a:t>
              </a: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CA790697-0890-3524-773F-2D4A62E7603F}"/>
                </a:ext>
              </a:extLst>
            </p:cNvPr>
            <p:cNvSpPr txBox="1"/>
            <p:nvPr/>
          </p:nvSpPr>
          <p:spPr>
            <a:xfrm>
              <a:off x="3715016" y="5991407"/>
              <a:ext cx="3693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Z</a:t>
              </a: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92276AB-D7C5-0302-5015-BDF7E981832F}"/>
              </a:ext>
            </a:extLst>
          </p:cNvPr>
          <p:cNvSpPr txBox="1"/>
          <p:nvPr/>
        </p:nvSpPr>
        <p:spPr>
          <a:xfrm>
            <a:off x="2630781" y="3765646"/>
            <a:ext cx="328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Total B =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main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+ </a:t>
            </a:r>
            <a:r>
              <a:rPr kumimoji="1" lang="en-US" altLang="ja-JP" sz="24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</a:t>
            </a:r>
            <a:r>
              <a:rPr kumimoji="1" lang="en-US" altLang="ja-JP" sz="2400" baseline="-25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trims</a:t>
            </a:r>
            <a:endParaRPr kumimoji="1" lang="ja-JP" altLang="en-US" sz="2400" baseline="-25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ACD62081-9088-B3B0-EBC0-D9BCBC50DF42}"/>
              </a:ext>
            </a:extLst>
          </p:cNvPr>
          <p:cNvGrpSpPr/>
          <p:nvPr/>
        </p:nvGrpSpPr>
        <p:grpSpPr>
          <a:xfrm>
            <a:off x="34868" y="1089614"/>
            <a:ext cx="6161625" cy="2371837"/>
            <a:chOff x="34868" y="1089614"/>
            <a:chExt cx="6161625" cy="2371837"/>
          </a:xfrm>
        </p:grpSpPr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547BB9BF-6998-3185-046D-43D2CE274F3F}"/>
                </a:ext>
              </a:extLst>
            </p:cNvPr>
            <p:cNvGrpSpPr/>
            <p:nvPr/>
          </p:nvGrpSpPr>
          <p:grpSpPr>
            <a:xfrm>
              <a:off x="34868" y="1089614"/>
              <a:ext cx="3177831" cy="2371837"/>
              <a:chOff x="996724" y="1480086"/>
              <a:chExt cx="3553845" cy="2127508"/>
            </a:xfrm>
          </p:grpSpPr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3C43560A-C3BC-017F-6C7A-50DDD9ED0FB8}"/>
                  </a:ext>
                </a:extLst>
              </p:cNvPr>
              <p:cNvGrpSpPr/>
              <p:nvPr/>
            </p:nvGrpSpPr>
            <p:grpSpPr>
              <a:xfrm>
                <a:off x="996725" y="1480086"/>
                <a:ext cx="3553844" cy="2127508"/>
                <a:chOff x="996725" y="1480086"/>
                <a:chExt cx="3553844" cy="2127508"/>
              </a:xfrm>
            </p:grpSpPr>
            <p:pic>
              <p:nvPicPr>
                <p:cNvPr id="90" name="図 89">
                  <a:extLst>
                    <a:ext uri="{FF2B5EF4-FFF2-40B4-BE49-F238E27FC236}">
                      <a16:creationId xmlns:a16="http://schemas.microsoft.com/office/drawing/2014/main" id="{EB6692EA-4831-8F4F-3E51-8400D0153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14127" t="6203" r="14189" b="29417"/>
                <a:stretch>
                  <a:fillRect/>
                </a:stretch>
              </p:blipFill>
              <p:spPr>
                <a:xfrm>
                  <a:off x="1040023" y="1535577"/>
                  <a:ext cx="3245921" cy="2007866"/>
                </a:xfrm>
                <a:prstGeom prst="rect">
                  <a:avLst/>
                </a:prstGeom>
              </p:spPr>
            </p:pic>
            <p:sp>
              <p:nvSpPr>
                <p:cNvPr id="91" name="正方形/長方形 90">
                  <a:extLst>
                    <a:ext uri="{FF2B5EF4-FFF2-40B4-BE49-F238E27FC236}">
                      <a16:creationId xmlns:a16="http://schemas.microsoft.com/office/drawing/2014/main" id="{26D86DBF-74FD-8969-73C1-DFB3E6BA5C68}"/>
                    </a:ext>
                  </a:extLst>
                </p:cNvPr>
                <p:cNvSpPr/>
                <p:nvPr/>
              </p:nvSpPr>
              <p:spPr>
                <a:xfrm>
                  <a:off x="3643341" y="3457575"/>
                  <a:ext cx="907228" cy="1500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正方形/長方形 91">
                  <a:extLst>
                    <a:ext uri="{FF2B5EF4-FFF2-40B4-BE49-F238E27FC236}">
                      <a16:creationId xmlns:a16="http://schemas.microsoft.com/office/drawing/2014/main" id="{A2BB5DA5-7316-A30B-98B2-0E752F70CC2C}"/>
                    </a:ext>
                  </a:extLst>
                </p:cNvPr>
                <p:cNvSpPr/>
                <p:nvPr/>
              </p:nvSpPr>
              <p:spPr>
                <a:xfrm>
                  <a:off x="3914092" y="3094179"/>
                  <a:ext cx="407212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06365070-BB9E-3F09-B34B-FAE0F42335D1}"/>
                    </a:ext>
                  </a:extLst>
                </p:cNvPr>
                <p:cNvSpPr/>
                <p:nvPr/>
              </p:nvSpPr>
              <p:spPr>
                <a:xfrm rot="18685894">
                  <a:off x="4011674" y="2944657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3">
                  <a:extLst>
                    <a:ext uri="{FF2B5EF4-FFF2-40B4-BE49-F238E27FC236}">
                      <a16:creationId xmlns:a16="http://schemas.microsoft.com/office/drawing/2014/main" id="{65DEDD55-A589-4C2D-84BB-115D233760BC}"/>
                    </a:ext>
                  </a:extLst>
                </p:cNvPr>
                <p:cNvSpPr/>
                <p:nvPr/>
              </p:nvSpPr>
              <p:spPr>
                <a:xfrm rot="20021421">
                  <a:off x="3811974" y="3233193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正方形/長方形 94">
                  <a:extLst>
                    <a:ext uri="{FF2B5EF4-FFF2-40B4-BE49-F238E27FC236}">
                      <a16:creationId xmlns:a16="http://schemas.microsoft.com/office/drawing/2014/main" id="{3F3C9466-8ECE-F689-12C8-14CBCF161C56}"/>
                    </a:ext>
                  </a:extLst>
                </p:cNvPr>
                <p:cNvSpPr/>
                <p:nvPr/>
              </p:nvSpPr>
              <p:spPr>
                <a:xfrm>
                  <a:off x="2892594" y="2319282"/>
                  <a:ext cx="90722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6A3189E5-8720-BDF7-363C-63BF344F7FA9}"/>
                    </a:ext>
                  </a:extLst>
                </p:cNvPr>
                <p:cNvSpPr/>
                <p:nvPr/>
              </p:nvSpPr>
              <p:spPr>
                <a:xfrm>
                  <a:off x="3711997" y="1563611"/>
                  <a:ext cx="60930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0C0842B2-6D74-6C3D-CBB4-8F0D804C0214}"/>
                    </a:ext>
                  </a:extLst>
                </p:cNvPr>
                <p:cNvSpPr/>
                <p:nvPr/>
              </p:nvSpPr>
              <p:spPr>
                <a:xfrm>
                  <a:off x="2795195" y="1480086"/>
                  <a:ext cx="916803" cy="236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43ADCABD-2D6C-BCF1-A465-CF25EF794287}"/>
                    </a:ext>
                  </a:extLst>
                </p:cNvPr>
                <p:cNvSpPr/>
                <p:nvPr/>
              </p:nvSpPr>
              <p:spPr>
                <a:xfrm rot="3875560">
                  <a:off x="3533775" y="2205795"/>
                  <a:ext cx="11843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33B36A7D-7BD1-D9C2-3771-9AF0A0111B1E}"/>
                    </a:ext>
                  </a:extLst>
                </p:cNvPr>
                <p:cNvSpPr/>
                <p:nvPr/>
              </p:nvSpPr>
              <p:spPr>
                <a:xfrm rot="4101230">
                  <a:off x="3484111" y="2076254"/>
                  <a:ext cx="71629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F3505D3A-3A54-E15A-331F-26E554029FE9}"/>
                    </a:ext>
                  </a:extLst>
                </p:cNvPr>
                <p:cNvSpPr/>
                <p:nvPr/>
              </p:nvSpPr>
              <p:spPr>
                <a:xfrm rot="8493779">
                  <a:off x="3243031" y="1938399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EDB9FFAA-1D93-E8ED-EF9E-EA1A85608FEB}"/>
                    </a:ext>
                  </a:extLst>
                </p:cNvPr>
                <p:cNvSpPr/>
                <p:nvPr/>
              </p:nvSpPr>
              <p:spPr>
                <a:xfrm rot="4792516">
                  <a:off x="3617025" y="1555334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615D07B7-2627-F80C-54D9-01E4A8808449}"/>
                    </a:ext>
                  </a:extLst>
                </p:cNvPr>
                <p:cNvSpPr/>
                <p:nvPr/>
              </p:nvSpPr>
              <p:spPr>
                <a:xfrm rot="1976362">
                  <a:off x="3682705" y="1713120"/>
                  <a:ext cx="71629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A0D78001-05B4-BCA2-210B-7BC432587399}"/>
                    </a:ext>
                  </a:extLst>
                </p:cNvPr>
                <p:cNvSpPr/>
                <p:nvPr/>
              </p:nvSpPr>
              <p:spPr>
                <a:xfrm rot="1864737">
                  <a:off x="1846577" y="1483129"/>
                  <a:ext cx="258852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19DAF80-7C48-0B21-D4EC-0E35A2355E4A}"/>
                    </a:ext>
                  </a:extLst>
                </p:cNvPr>
                <p:cNvSpPr/>
                <p:nvPr/>
              </p:nvSpPr>
              <p:spPr>
                <a:xfrm>
                  <a:off x="996725" y="1527802"/>
                  <a:ext cx="846362" cy="17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62093EA2-A201-6FAE-44E8-950910AAA964}"/>
                    </a:ext>
                  </a:extLst>
                </p:cNvPr>
                <p:cNvSpPr/>
                <p:nvPr/>
              </p:nvSpPr>
              <p:spPr>
                <a:xfrm>
                  <a:off x="1004664" y="1896313"/>
                  <a:ext cx="488995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正方形/長方形 105">
                  <a:extLst>
                    <a:ext uri="{FF2B5EF4-FFF2-40B4-BE49-F238E27FC236}">
                      <a16:creationId xmlns:a16="http://schemas.microsoft.com/office/drawing/2014/main" id="{556DD15F-A820-2F9B-383C-FBEB138B493D}"/>
                    </a:ext>
                  </a:extLst>
                </p:cNvPr>
                <p:cNvSpPr/>
                <p:nvPr/>
              </p:nvSpPr>
              <p:spPr>
                <a:xfrm rot="1752164">
                  <a:off x="1403701" y="2069816"/>
                  <a:ext cx="143595" cy="740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正方形/長方形 106">
                  <a:extLst>
                    <a:ext uri="{FF2B5EF4-FFF2-40B4-BE49-F238E27FC236}">
                      <a16:creationId xmlns:a16="http://schemas.microsoft.com/office/drawing/2014/main" id="{A9F9A7EB-CBAB-57BD-F994-82EEB5C2DDDD}"/>
                    </a:ext>
                  </a:extLst>
                </p:cNvPr>
                <p:cNvSpPr/>
                <p:nvPr/>
              </p:nvSpPr>
              <p:spPr>
                <a:xfrm rot="19444900">
                  <a:off x="2197986" y="3494580"/>
                  <a:ext cx="261033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A6CD13E3-5AA3-C093-C6D4-1D3A2989BAD6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>
                <a:extLst>
                  <a:ext uri="{FF2B5EF4-FFF2-40B4-BE49-F238E27FC236}">
                    <a16:creationId xmlns:a16="http://schemas.microsoft.com/office/drawing/2014/main" id="{D5236F88-18D8-1DDF-21E1-C5A302993F50}"/>
                  </a:ext>
                </a:extLst>
              </p:cNvPr>
              <p:cNvSpPr/>
              <p:nvPr/>
            </p:nvSpPr>
            <p:spPr>
              <a:xfrm>
                <a:off x="996724" y="3118823"/>
                <a:ext cx="522513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6" name="楕円 75">
              <a:extLst>
                <a:ext uri="{FF2B5EF4-FFF2-40B4-BE49-F238E27FC236}">
                  <a16:creationId xmlns:a16="http://schemas.microsoft.com/office/drawing/2014/main" id="{56C1849C-8A9E-742A-1802-C22A1AB826B9}"/>
                </a:ext>
              </a:extLst>
            </p:cNvPr>
            <p:cNvSpPr/>
            <p:nvPr/>
          </p:nvSpPr>
          <p:spPr>
            <a:xfrm rot="1448079">
              <a:off x="1637833" y="1333485"/>
              <a:ext cx="1124712" cy="553325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E9472D3F-D1BB-B094-A7C4-2455D1225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2000"/>
                      </a14:imgEffect>
                    </a14:imgLayer>
                  </a14:imgProps>
                </a:ext>
              </a:extLst>
            </a:blip>
            <a:srcRect l="52914" t="68551" r="16262"/>
            <a:stretch>
              <a:fillRect/>
            </a:stretch>
          </p:blipFill>
          <p:spPr>
            <a:xfrm rot="16200000">
              <a:off x="3293058" y="1364316"/>
              <a:ext cx="1801207" cy="1774244"/>
            </a:xfrm>
            <a:prstGeom prst="rect">
              <a:avLst/>
            </a:prstGeom>
          </p:spPr>
        </p:pic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673C42C8-9CDA-1A71-4302-08023CF2086E}"/>
                </a:ext>
              </a:extLst>
            </p:cNvPr>
            <p:cNvSpPr/>
            <p:nvPr/>
          </p:nvSpPr>
          <p:spPr>
            <a:xfrm>
              <a:off x="3356851" y="1241990"/>
              <a:ext cx="2748224" cy="2029849"/>
            </a:xfrm>
            <a:prstGeom prst="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D1D958A5-371C-27A6-C7B0-B2FCF7A9EC60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V="1">
              <a:off x="1917292" y="1245545"/>
              <a:ext cx="1439559" cy="23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7D43D373-08BD-A60E-669D-2EC0A0A16B9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564" y="1916560"/>
              <a:ext cx="723849" cy="1332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F305FA25-9737-7EE6-5DC2-9D94FF55A838}"/>
                </a:ext>
              </a:extLst>
            </p:cNvPr>
            <p:cNvSpPr txBox="1"/>
            <p:nvPr/>
          </p:nvSpPr>
          <p:spPr>
            <a:xfrm>
              <a:off x="4548881" y="1237421"/>
              <a:ext cx="1647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  <a:sym typeface="Wingdings" panose="05000000000000000000" pitchFamily="2" charset="2"/>
                </a:rPr>
                <a:t>w/ Trim coils</a:t>
              </a:r>
            </a:p>
          </p:txBody>
        </p: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37C07CCC-1216-1144-E818-B76193B32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9448" y="1524147"/>
              <a:ext cx="549433" cy="396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>
              <a:extLst>
                <a:ext uri="{FF2B5EF4-FFF2-40B4-BE49-F238E27FC236}">
                  <a16:creationId xmlns:a16="http://schemas.microsoft.com/office/drawing/2014/main" id="{65C66218-4953-99FF-10F7-F1A2E4B04F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0963" y="1630860"/>
              <a:ext cx="400133" cy="10655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1CD42FA-CE02-B7CF-FA1F-7184B25A7C01}"/>
              </a:ext>
            </a:extLst>
          </p:cNvPr>
          <p:cNvGrpSpPr/>
          <p:nvPr/>
        </p:nvGrpSpPr>
        <p:grpSpPr>
          <a:xfrm>
            <a:off x="6182727" y="861289"/>
            <a:ext cx="5867261" cy="4743273"/>
            <a:chOff x="6184716" y="1304522"/>
            <a:chExt cx="5867261" cy="4743273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96B66EE-8F76-4307-714B-CE2AB65BA055}"/>
                </a:ext>
              </a:extLst>
            </p:cNvPr>
            <p:cNvGrpSpPr/>
            <p:nvPr/>
          </p:nvGrpSpPr>
          <p:grpSpPr>
            <a:xfrm>
              <a:off x="6184716" y="1304522"/>
              <a:ext cx="5867261" cy="4743273"/>
              <a:chOff x="6184716" y="1304522"/>
              <a:chExt cx="5867261" cy="4743273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611CBD67-EEBA-6C3B-1D32-707B03532A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85853" y="1920342"/>
                <a:ext cx="5566124" cy="3935643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6E83775-F20F-DFD9-F70B-8D549C916822}"/>
                  </a:ext>
                </a:extLst>
              </p:cNvPr>
              <p:cNvSpPr txBox="1"/>
              <p:nvPr/>
            </p:nvSpPr>
            <p:spPr>
              <a:xfrm>
                <a:off x="7908476" y="5678463"/>
                <a:ext cx="34039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X-</a:t>
                </a:r>
                <a:r>
                  <a:rPr kumimoji="1"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position [mm] </a:t>
                </a:r>
                <a:endParaRPr kumimoji="1"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553E2C99-EA18-B324-EF4B-34B89A9E1C24}"/>
                  </a:ext>
                </a:extLst>
              </p:cNvPr>
              <p:cNvSpPr txBox="1"/>
              <p:nvPr/>
            </p:nvSpPr>
            <p:spPr>
              <a:xfrm rot="16200000">
                <a:off x="4421723" y="3572680"/>
                <a:ext cx="38953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Y-magnetic field flux [G] </a:t>
                </a:r>
                <a:endParaRPr kumimoji="1" lang="ja-JP" altLang="en-US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9D94FC9-A556-7D32-B9B5-153C1A0C290C}"/>
                  </a:ext>
                </a:extLst>
              </p:cNvPr>
              <p:cNvSpPr txBox="1"/>
              <p:nvPr/>
            </p:nvSpPr>
            <p:spPr>
              <a:xfrm>
                <a:off x="7329938" y="1304522"/>
                <a:ext cx="43735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Parameterized </a:t>
                </a:r>
              </a:p>
              <a:p>
                <a:pPr algn="ctr"/>
                <a:r>
                  <a:rPr lang="en-US" altLang="ja-JP" sz="2400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B</a:t>
                </a:r>
                <a:r>
                  <a:rPr lang="en-US" altLang="ja-JP" sz="2400" baseline="-25000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y_main</a:t>
                </a:r>
                <a:r>
                  <a:rPr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+ </a:t>
                </a:r>
                <a:r>
                  <a:rPr lang="en-US" altLang="ja-JP" sz="2400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B</a:t>
                </a:r>
                <a:r>
                  <a:rPr lang="en-US" altLang="ja-JP" sz="2400" baseline="-25000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y_trims</a:t>
                </a:r>
                <a:r>
                  <a:rPr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distribution</a:t>
                </a:r>
                <a:endParaRPr kumimoji="1" lang="ja-JP" altLang="en-US" sz="24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1007761-B833-C933-1A26-37851D43C612}"/>
                </a:ext>
              </a:extLst>
            </p:cNvPr>
            <p:cNvSpPr txBox="1"/>
            <p:nvPr/>
          </p:nvSpPr>
          <p:spPr>
            <a:xfrm>
              <a:off x="7642426" y="2232068"/>
              <a:ext cx="214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Y=Z=0 mm</a:t>
              </a:r>
              <a:endPara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4AC4183-0B8C-F5BB-C0F6-4F76E7C0FCA4}"/>
              </a:ext>
            </a:extLst>
          </p:cNvPr>
          <p:cNvSpPr txBox="1"/>
          <p:nvPr/>
        </p:nvSpPr>
        <p:spPr>
          <a:xfrm>
            <a:off x="6858451" y="5642921"/>
            <a:ext cx="5075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-20 mm</a:t>
            </a:r>
            <a:r>
              <a: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≦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Y</a:t>
            </a:r>
            <a:r>
              <a:rPr kumimoji="1" lang="ja-JP" altLang="en-US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≦</a:t>
            </a:r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20 mm in 1 mm steps </a:t>
            </a:r>
          </a:p>
          <a:p>
            <a:r>
              <a:rPr kumimoji="1" lang="en-US" altLang="ja-JP" sz="2400" dirty="0">
                <a:latin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 Spline interpolation</a:t>
            </a:r>
            <a:endParaRPr kumimoji="1"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47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B920C-B91B-5B87-BB98-0223D05D1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F8CB938-E690-7957-AD09-39782F05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C0840F-4DCB-4311-A317-47A71229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4C2E4-95B2-3E60-7921-425BEC668419}"/>
              </a:ext>
            </a:extLst>
          </p:cNvPr>
          <p:cNvSpPr txBox="1"/>
          <p:nvPr/>
        </p:nvSpPr>
        <p:spPr>
          <a:xfrm>
            <a:off x="324000" y="275360"/>
            <a:ext cx="672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Principle of 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355728-7E43-DCBA-D2C0-10BB14E63179}"/>
              </a:ext>
            </a:extLst>
          </p:cNvPr>
          <p:cNvSpPr txBox="1"/>
          <p:nvPr/>
        </p:nvSpPr>
        <p:spPr>
          <a:xfrm>
            <a:off x="335008" y="868208"/>
            <a:ext cx="601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Isochronous mass spectrometry (IMS)</a:t>
            </a:r>
            <a:endParaRPr kumimoji="1" lang="ja-JP" altLang="en-US" sz="2800" b="1" u="sng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545AEF14-8311-165B-8AA0-DEFED61147B1}"/>
                  </a:ext>
                </a:extLst>
              </p:cNvPr>
              <p:cNvSpPr txBox="1"/>
              <p:nvPr/>
            </p:nvSpPr>
            <p:spPr>
              <a:xfrm>
                <a:off x="775177" y="1389110"/>
                <a:ext cx="48547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Isochronism: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constant revolution time</a:t>
                </a:r>
                <a:r>
                  <a:rPr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545AEF14-8311-165B-8AA0-DEFED6114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77" y="1389110"/>
                <a:ext cx="4854791" cy="400110"/>
              </a:xfrm>
              <a:prstGeom prst="rect">
                <a:avLst/>
              </a:prstGeom>
              <a:blipFill>
                <a:blip r:embed="rId4"/>
                <a:stretch>
                  <a:fillRect l="-1255" t="-10606" r="-376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図 55">
            <a:extLst>
              <a:ext uri="{FF2B5EF4-FFF2-40B4-BE49-F238E27FC236}">
                <a16:creationId xmlns:a16="http://schemas.microsoft.com/office/drawing/2014/main" id="{D16EF1A8-CF76-264A-7F1C-75B18FAC7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413949" y="1429863"/>
            <a:ext cx="341745" cy="34983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960EC00-69B8-14D5-BC80-F38B16064F06}"/>
              </a:ext>
            </a:extLst>
          </p:cNvPr>
          <p:cNvGrpSpPr/>
          <p:nvPr/>
        </p:nvGrpSpPr>
        <p:grpSpPr>
          <a:xfrm>
            <a:off x="1687095" y="2122357"/>
            <a:ext cx="3439267" cy="2041144"/>
            <a:chOff x="1903710" y="2084146"/>
            <a:chExt cx="3439267" cy="2041144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FA20C14-C857-2FEA-535F-98738AC9E37A}"/>
                </a:ext>
              </a:extLst>
            </p:cNvPr>
            <p:cNvGrpSpPr/>
            <p:nvPr/>
          </p:nvGrpSpPr>
          <p:grpSpPr>
            <a:xfrm>
              <a:off x="1903710" y="2084146"/>
              <a:ext cx="2734762" cy="2041144"/>
              <a:chOff x="996724" y="1480086"/>
              <a:chExt cx="3553845" cy="2127508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CB9D8670-C181-4FE0-B6E9-1BE774FCF3FE}"/>
                  </a:ext>
                </a:extLst>
              </p:cNvPr>
              <p:cNvGrpSpPr/>
              <p:nvPr/>
            </p:nvGrpSpPr>
            <p:grpSpPr>
              <a:xfrm>
                <a:off x="996725" y="1480086"/>
                <a:ext cx="3553844" cy="2127508"/>
                <a:chOff x="996725" y="1480086"/>
                <a:chExt cx="3553844" cy="2127508"/>
              </a:xfrm>
            </p:grpSpPr>
            <p:pic>
              <p:nvPicPr>
                <p:cNvPr id="25" name="図 24">
                  <a:extLst>
                    <a:ext uri="{FF2B5EF4-FFF2-40B4-BE49-F238E27FC236}">
                      <a16:creationId xmlns:a16="http://schemas.microsoft.com/office/drawing/2014/main" id="{7DB7D9F8-4D41-3FA8-30DE-FEFE1E9580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127" t="6203" r="14189" b="29417"/>
                <a:stretch>
                  <a:fillRect/>
                </a:stretch>
              </p:blipFill>
              <p:spPr>
                <a:xfrm>
                  <a:off x="1040023" y="1535577"/>
                  <a:ext cx="3245921" cy="2007866"/>
                </a:xfrm>
                <a:prstGeom prst="rect">
                  <a:avLst/>
                </a:prstGeom>
              </p:spPr>
            </p:pic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8F5F153D-07FC-99CA-0673-CE9DA76E1BA8}"/>
                    </a:ext>
                  </a:extLst>
                </p:cNvPr>
                <p:cNvSpPr/>
                <p:nvPr/>
              </p:nvSpPr>
              <p:spPr>
                <a:xfrm>
                  <a:off x="3643341" y="3457575"/>
                  <a:ext cx="907228" cy="1500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正方形/長方形 26">
                  <a:extLst>
                    <a:ext uri="{FF2B5EF4-FFF2-40B4-BE49-F238E27FC236}">
                      <a16:creationId xmlns:a16="http://schemas.microsoft.com/office/drawing/2014/main" id="{4288B7E5-8779-9D8D-8AD6-320F838EEC18}"/>
                    </a:ext>
                  </a:extLst>
                </p:cNvPr>
                <p:cNvSpPr/>
                <p:nvPr/>
              </p:nvSpPr>
              <p:spPr>
                <a:xfrm>
                  <a:off x="3914092" y="3094179"/>
                  <a:ext cx="407212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47EE3091-DB41-7992-91D0-46B40B6F843D}"/>
                    </a:ext>
                  </a:extLst>
                </p:cNvPr>
                <p:cNvSpPr/>
                <p:nvPr/>
              </p:nvSpPr>
              <p:spPr>
                <a:xfrm rot="18685894">
                  <a:off x="4011674" y="2944657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E2DBBEFE-9AFA-46D0-C6ED-74276B4AD1EB}"/>
                    </a:ext>
                  </a:extLst>
                </p:cNvPr>
                <p:cNvSpPr/>
                <p:nvPr/>
              </p:nvSpPr>
              <p:spPr>
                <a:xfrm rot="20021421">
                  <a:off x="3811974" y="3233193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E718332A-6C42-94C9-7E53-FF6829D022CD}"/>
                    </a:ext>
                  </a:extLst>
                </p:cNvPr>
                <p:cNvSpPr/>
                <p:nvPr/>
              </p:nvSpPr>
              <p:spPr>
                <a:xfrm>
                  <a:off x="2892594" y="2319282"/>
                  <a:ext cx="90722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2A3495A9-8318-9B7F-EAF4-5FECB53B5941}"/>
                    </a:ext>
                  </a:extLst>
                </p:cNvPr>
                <p:cNvSpPr/>
                <p:nvPr/>
              </p:nvSpPr>
              <p:spPr>
                <a:xfrm>
                  <a:off x="3711997" y="1563611"/>
                  <a:ext cx="60930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7C714705-221D-04B9-DE38-21E9A5526482}"/>
                    </a:ext>
                  </a:extLst>
                </p:cNvPr>
                <p:cNvSpPr/>
                <p:nvPr/>
              </p:nvSpPr>
              <p:spPr>
                <a:xfrm>
                  <a:off x="2795195" y="1480086"/>
                  <a:ext cx="916803" cy="236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15F90897-BCBC-DE09-0F41-25E7B05A6846}"/>
                    </a:ext>
                  </a:extLst>
                </p:cNvPr>
                <p:cNvSpPr/>
                <p:nvPr/>
              </p:nvSpPr>
              <p:spPr>
                <a:xfrm rot="3875560">
                  <a:off x="3533775" y="2205795"/>
                  <a:ext cx="11843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2CFE0A9A-3CD2-D4A2-2797-7B6515CAC2E4}"/>
                    </a:ext>
                  </a:extLst>
                </p:cNvPr>
                <p:cNvSpPr/>
                <p:nvPr/>
              </p:nvSpPr>
              <p:spPr>
                <a:xfrm rot="4101230">
                  <a:off x="3484111" y="2076254"/>
                  <a:ext cx="71629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C626FD24-E387-51CC-44A9-3D74C2F88EF3}"/>
                    </a:ext>
                  </a:extLst>
                </p:cNvPr>
                <p:cNvSpPr/>
                <p:nvPr/>
              </p:nvSpPr>
              <p:spPr>
                <a:xfrm rot="8493779">
                  <a:off x="3243031" y="1938399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FF05139C-36D3-5BCD-54F9-52841A880885}"/>
                    </a:ext>
                  </a:extLst>
                </p:cNvPr>
                <p:cNvSpPr/>
                <p:nvPr/>
              </p:nvSpPr>
              <p:spPr>
                <a:xfrm rot="4792516">
                  <a:off x="3617025" y="1555334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54857635-2583-4F02-BB03-22CF88B4421C}"/>
                    </a:ext>
                  </a:extLst>
                </p:cNvPr>
                <p:cNvSpPr/>
                <p:nvPr/>
              </p:nvSpPr>
              <p:spPr>
                <a:xfrm rot="1976362">
                  <a:off x="3682705" y="1713120"/>
                  <a:ext cx="71629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EA75986B-6F8F-4480-5982-65DC104151C6}"/>
                    </a:ext>
                  </a:extLst>
                </p:cNvPr>
                <p:cNvSpPr/>
                <p:nvPr/>
              </p:nvSpPr>
              <p:spPr>
                <a:xfrm rot="1864737">
                  <a:off x="1846577" y="1483129"/>
                  <a:ext cx="258852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03253840-D44C-9E54-7DEA-1DD66B9BEE51}"/>
                    </a:ext>
                  </a:extLst>
                </p:cNvPr>
                <p:cNvSpPr/>
                <p:nvPr/>
              </p:nvSpPr>
              <p:spPr>
                <a:xfrm>
                  <a:off x="996725" y="1527802"/>
                  <a:ext cx="846362" cy="17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33A7A950-5AF9-161F-067B-303184E1A5E7}"/>
                    </a:ext>
                  </a:extLst>
                </p:cNvPr>
                <p:cNvSpPr/>
                <p:nvPr/>
              </p:nvSpPr>
              <p:spPr>
                <a:xfrm>
                  <a:off x="1004664" y="1896313"/>
                  <a:ext cx="488995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37652B62-5C55-8068-0444-E65C96E12C40}"/>
                    </a:ext>
                  </a:extLst>
                </p:cNvPr>
                <p:cNvSpPr/>
                <p:nvPr/>
              </p:nvSpPr>
              <p:spPr>
                <a:xfrm rot="1752164">
                  <a:off x="1403701" y="2069816"/>
                  <a:ext cx="143595" cy="740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4088757E-1056-AFCB-4739-BE986A28C874}"/>
                    </a:ext>
                  </a:extLst>
                </p:cNvPr>
                <p:cNvSpPr/>
                <p:nvPr/>
              </p:nvSpPr>
              <p:spPr>
                <a:xfrm rot="19444900">
                  <a:off x="2197986" y="3494580"/>
                  <a:ext cx="261033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AC47BD1A-0334-BB18-2001-7B867C965E4F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49EE2861-61F4-136B-CCAA-6130E89D0E10}"/>
                  </a:ext>
                </a:extLst>
              </p:cNvPr>
              <p:cNvSpPr/>
              <p:nvPr/>
            </p:nvSpPr>
            <p:spPr>
              <a:xfrm>
                <a:off x="996724" y="3118823"/>
                <a:ext cx="522513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65" name="図 64" descr="ロゴ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7DFD1D8A-2BFD-653F-6D9F-5EF6A4AC3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2" t="24586" b="16342"/>
            <a:stretch>
              <a:fillRect/>
            </a:stretch>
          </p:blipFill>
          <p:spPr>
            <a:xfrm rot="16200000">
              <a:off x="3552632" y="2838000"/>
              <a:ext cx="1659684" cy="573488"/>
            </a:xfrm>
            <a:prstGeom prst="rect">
              <a:avLst/>
            </a:prstGeom>
          </p:spPr>
        </p:pic>
        <p:pic>
          <p:nvPicPr>
            <p:cNvPr id="66" name="図 65" descr="ロゴ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C56B6BD-0DB6-A5E6-4643-A1BBC811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89" t="24586" r="48779" b="16342"/>
            <a:stretch>
              <a:fillRect/>
            </a:stretch>
          </p:blipFill>
          <p:spPr>
            <a:xfrm rot="16200000">
              <a:off x="3079775" y="3116016"/>
              <a:ext cx="1366664" cy="3422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A151DF73-020B-2E51-7C97-13CF9F83011C}"/>
                    </a:ext>
                  </a:extLst>
                </p:cNvPr>
                <p:cNvSpPr txBox="1"/>
                <p:nvPr/>
              </p:nvSpPr>
              <p:spPr>
                <a:xfrm>
                  <a:off x="2977685" y="3296589"/>
                  <a:ext cx="6726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i="1"/>
                </a:p>
              </p:txBody>
            </p:sp>
          </mc:Choice>
          <mc:Fallback xmlns="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A151DF73-020B-2E51-7C97-13CF9F830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685" y="3296589"/>
                  <a:ext cx="672620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8182" r="-909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A15DCD9F-4A4E-758E-D64A-332FF22DCBB6}"/>
                    </a:ext>
                  </a:extLst>
                </p:cNvPr>
                <p:cNvSpPr txBox="1"/>
                <p:nvPr/>
              </p:nvSpPr>
              <p:spPr>
                <a:xfrm>
                  <a:off x="4548529" y="2343782"/>
                  <a:ext cx="79444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ja-JP" altLang="en-US" sz="2000" i="1"/>
                </a:p>
              </p:txBody>
            </p:sp>
          </mc:Choice>
          <mc:Fallback xmlns="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A15DCD9F-4A4E-758E-D64A-332FF22DC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8529" y="2343782"/>
                  <a:ext cx="794448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6923" t="-4000" r="-8462" b="-34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D3C8932A-1232-3782-E975-A7003F334D82}"/>
                  </a:ext>
                </a:extLst>
              </p:cNvPr>
              <p:cNvSpPr txBox="1"/>
              <p:nvPr/>
            </p:nvSpPr>
            <p:spPr>
              <a:xfrm>
                <a:off x="849236" y="1838230"/>
                <a:ext cx="39733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000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‘</m:t>
                    </m:r>
                  </m:oMath>
                </a14:m>
                <a:r>
                  <a:rPr kumimoji="1" lang="ja-JP" altLang="en-US" sz="2000" b="1" i="1" dirty="0"/>
                  <a:t> </a:t>
                </a:r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for the reference particles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D3C8932A-1232-3782-E975-A7003F334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36" y="1838230"/>
                <a:ext cx="3973395" cy="307777"/>
              </a:xfrm>
              <a:prstGeom prst="rect">
                <a:avLst/>
              </a:prstGeom>
              <a:blipFill>
                <a:blip r:embed="rId10"/>
                <a:stretch>
                  <a:fillRect l="-2147" t="-28000" r="-2147" b="-4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AEDE0A82-17FD-784C-58C9-01DABCF2D0E6}"/>
              </a:ext>
            </a:extLst>
          </p:cNvPr>
          <p:cNvSpPr/>
          <p:nvPr/>
        </p:nvSpPr>
        <p:spPr>
          <a:xfrm>
            <a:off x="768960" y="1831764"/>
            <a:ext cx="4339674" cy="3458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図 70">
            <a:extLst>
              <a:ext uri="{FF2B5EF4-FFF2-40B4-BE49-F238E27FC236}">
                <a16:creationId xmlns:a16="http://schemas.microsoft.com/office/drawing/2014/main" id="{F91A8743-3BB5-840E-5838-F8FECC50A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6188713" y="1431433"/>
            <a:ext cx="341745" cy="3498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557B315F-40E6-18A2-2A90-9E99EAA14E74}"/>
                  </a:ext>
                </a:extLst>
              </p:cNvPr>
              <p:cNvSpPr txBox="1"/>
              <p:nvPr/>
            </p:nvSpPr>
            <p:spPr>
              <a:xfrm>
                <a:off x="6530458" y="1389110"/>
                <a:ext cx="4796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Orbit length 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 </a:t>
                </a:r>
                <a:r>
                  <a:rPr lang="ja-JP" altLang="en-US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⇔ 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M</a:t>
                </a:r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agnetic rigidity 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557B315F-40E6-18A2-2A90-9E99EAA14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458" y="1389110"/>
                <a:ext cx="4796891" cy="400110"/>
              </a:xfrm>
              <a:prstGeom prst="rect">
                <a:avLst/>
              </a:prstGeom>
              <a:blipFill>
                <a:blip r:embed="rId11"/>
                <a:stretch>
                  <a:fillRect l="-1271" t="-9091" r="-508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84E3CA55-D37A-CD7F-E2C5-24CC1820917D}"/>
                  </a:ext>
                </a:extLst>
              </p:cNvPr>
              <p:cNvSpPr txBox="1"/>
              <p:nvPr/>
            </p:nvSpPr>
            <p:spPr>
              <a:xfrm>
                <a:off x="881609" y="2517205"/>
                <a:ext cx="8383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sz="2000" i="1" dirty="0"/>
                  <a:t>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kumimoji="1" lang="ja-JP" altLang="en-US" sz="2000" i="1" dirty="0"/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84E3CA55-D37A-CD7F-E2C5-24CC18209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09" y="2517205"/>
                <a:ext cx="838306" cy="307777"/>
              </a:xfrm>
              <a:prstGeom prst="rect">
                <a:avLst/>
              </a:prstGeom>
              <a:blipFill>
                <a:blip r:embed="rId12"/>
                <a:stretch>
                  <a:fillRect l="-14599" t="-24000" r="-11679" b="-5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899C15F-8CC5-206B-3166-5B9C55BB2743}"/>
              </a:ext>
            </a:extLst>
          </p:cNvPr>
          <p:cNvGrpSpPr/>
          <p:nvPr/>
        </p:nvGrpSpPr>
        <p:grpSpPr>
          <a:xfrm>
            <a:off x="6530458" y="1866525"/>
            <a:ext cx="2258951" cy="345801"/>
            <a:chOff x="6530458" y="2118669"/>
            <a:chExt cx="2258951" cy="345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2F62D238-19EA-3F3C-8AEC-14D0138EFBA9}"/>
                    </a:ext>
                  </a:extLst>
                </p:cNvPr>
                <p:cNvSpPr txBox="1"/>
                <p:nvPr/>
              </p:nvSpPr>
              <p:spPr>
                <a:xfrm>
                  <a:off x="6643841" y="2136073"/>
                  <a:ext cx="204754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b="1" i="1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2F62D238-19EA-3F3C-8AEC-14D0138EF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3841" y="2136073"/>
                  <a:ext cx="2047548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2083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四角形: 角を丸くする 74">
              <a:extLst>
                <a:ext uri="{FF2B5EF4-FFF2-40B4-BE49-F238E27FC236}">
                  <a16:creationId xmlns:a16="http://schemas.microsoft.com/office/drawing/2014/main" id="{538CE814-DD2F-467C-D5FE-A42CB5C6A3F0}"/>
                </a:ext>
              </a:extLst>
            </p:cNvPr>
            <p:cNvSpPr/>
            <p:nvPr/>
          </p:nvSpPr>
          <p:spPr>
            <a:xfrm>
              <a:off x="6530458" y="2118669"/>
              <a:ext cx="2258951" cy="34580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91E12460-4096-2B2F-5A70-42404D2C472D}"/>
              </a:ext>
            </a:extLst>
          </p:cNvPr>
          <p:cNvGrpSpPr/>
          <p:nvPr/>
        </p:nvGrpSpPr>
        <p:grpSpPr>
          <a:xfrm>
            <a:off x="5152319" y="1443654"/>
            <a:ext cx="6887777" cy="5440887"/>
            <a:chOff x="4968991" y="954493"/>
            <a:chExt cx="6887777" cy="5440887"/>
          </a:xfrm>
        </p:grpSpPr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A12B06FB-07C2-32DF-7E34-CC929AA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32000"/>
                      </a14:imgEffect>
                    </a14:imgLayer>
                  </a14:imgProps>
                </a:ext>
              </a:extLst>
            </a:blip>
            <a:srcRect l="52914" t="68551" r="16262"/>
            <a:stretch>
              <a:fillRect/>
            </a:stretch>
          </p:blipFill>
          <p:spPr>
            <a:xfrm rot="16200000">
              <a:off x="9239365" y="1504950"/>
              <a:ext cx="2637141" cy="2597665"/>
            </a:xfrm>
            <a:prstGeom prst="rect">
              <a:avLst/>
            </a:prstGeom>
          </p:spPr>
        </p:pic>
        <p:sp>
          <p:nvSpPr>
            <p:cNvPr id="78" name="円弧 77">
              <a:extLst>
                <a:ext uri="{FF2B5EF4-FFF2-40B4-BE49-F238E27FC236}">
                  <a16:creationId xmlns:a16="http://schemas.microsoft.com/office/drawing/2014/main" id="{5DDB8DDA-A986-8DD0-21C0-AE611F1AA5FA}"/>
                </a:ext>
              </a:extLst>
            </p:cNvPr>
            <p:cNvSpPr/>
            <p:nvPr/>
          </p:nvSpPr>
          <p:spPr>
            <a:xfrm rot="728023">
              <a:off x="5641458" y="1346994"/>
              <a:ext cx="5516886" cy="4598622"/>
            </a:xfrm>
            <a:prstGeom prst="arc">
              <a:avLst>
                <a:gd name="adj1" fmla="val 17473890"/>
                <a:gd name="adj2" fmla="val 21281053"/>
              </a:avLst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  <a:headEnd type="arrow" w="med" len="lg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弧 78">
              <a:extLst>
                <a:ext uri="{FF2B5EF4-FFF2-40B4-BE49-F238E27FC236}">
                  <a16:creationId xmlns:a16="http://schemas.microsoft.com/office/drawing/2014/main" id="{B5897F0D-EBC3-A8E3-4E8F-4B3BD96CC475}"/>
                </a:ext>
              </a:extLst>
            </p:cNvPr>
            <p:cNvSpPr/>
            <p:nvPr/>
          </p:nvSpPr>
          <p:spPr>
            <a:xfrm rot="728023">
              <a:off x="4968991" y="954493"/>
              <a:ext cx="6527337" cy="5440887"/>
            </a:xfrm>
            <a:prstGeom prst="arc">
              <a:avLst>
                <a:gd name="adj1" fmla="val 17473890"/>
                <a:gd name="adj2" fmla="val 21281053"/>
              </a:avLst>
            </a:prstGeom>
            <a:ln w="50800">
              <a:solidFill>
                <a:schemeClr val="accent6">
                  <a:lumMod val="75000"/>
                </a:schemeClr>
              </a:solidFill>
              <a:prstDash val="dash"/>
              <a:headEnd type="arrow" w="med" len="lg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6999DED6-5D23-504E-9D3A-A4FE1CDE7F80}"/>
              </a:ext>
            </a:extLst>
          </p:cNvPr>
          <p:cNvCxnSpPr>
            <a:cxnSpLocks/>
          </p:cNvCxnSpPr>
          <p:nvPr/>
        </p:nvCxnSpPr>
        <p:spPr>
          <a:xfrm flipV="1">
            <a:off x="9088995" y="2429478"/>
            <a:ext cx="1138233" cy="212527"/>
          </a:xfrm>
          <a:prstGeom prst="straightConnector1">
            <a:avLst/>
          </a:prstGeom>
          <a:ln w="15875">
            <a:solidFill>
              <a:schemeClr val="tx1"/>
            </a:solidFill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819F8227-ABD9-BA2B-C5EF-9F97FB9EA9A0}"/>
                  </a:ext>
                </a:extLst>
              </p:cNvPr>
              <p:cNvSpPr txBox="1"/>
              <p:nvPr/>
            </p:nvSpPr>
            <p:spPr>
              <a:xfrm>
                <a:off x="6065370" y="2407347"/>
                <a:ext cx="3427333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type m:val="skw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altLang="ja-JP" sz="20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ja-JP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𝒍𝒐𝒘𝒆𝒓</m:t>
                          </m:r>
                        </m:sub>
                      </m:sSub>
                    </m:oMath>
                  </m:oMathPara>
                </a14:m>
                <a:endParaRPr lang="ja-JP" altLang="en-US" sz="2000" b="1" i="1" dirty="0"/>
              </a:p>
            </p:txBody>
          </p:sp>
        </mc:Choice>
        <mc:Fallback xmlns="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819F8227-ABD9-BA2B-C5EF-9F97FB9EA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370" y="2407347"/>
                <a:ext cx="3427333" cy="506870"/>
              </a:xfrm>
              <a:prstGeom prst="rect">
                <a:avLst/>
              </a:prstGeom>
              <a:blipFill>
                <a:blip r:embed="rId16"/>
                <a:stretch>
                  <a:fillRect l="-4804" t="-121687" b="-1843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D43AF025-527E-1DE0-28BC-EE504F61C293}"/>
              </a:ext>
            </a:extLst>
          </p:cNvPr>
          <p:cNvCxnSpPr>
            <a:cxnSpLocks/>
          </p:cNvCxnSpPr>
          <p:nvPr/>
        </p:nvCxnSpPr>
        <p:spPr>
          <a:xfrm flipV="1">
            <a:off x="10055325" y="3241040"/>
            <a:ext cx="1298475" cy="190671"/>
          </a:xfrm>
          <a:prstGeom prst="straightConnector1">
            <a:avLst/>
          </a:prstGeom>
          <a:ln w="15875">
            <a:solidFill>
              <a:schemeClr val="tx1"/>
            </a:solidFill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DE9CC388-1E64-F9B2-7573-DC9155E7D3FF}"/>
                  </a:ext>
                </a:extLst>
              </p:cNvPr>
              <p:cNvSpPr txBox="1"/>
              <p:nvPr/>
            </p:nvSpPr>
            <p:spPr>
              <a:xfrm>
                <a:off x="6786861" y="3360866"/>
                <a:ext cx="3647478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′, </m:t>
                      </m:r>
                      <m:f>
                        <m:fPr>
                          <m:type m:val="skw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′, </m:t>
                      </m:r>
                      <m:sSub>
                        <m:sSubPr>
                          <m:ctrlPr>
                            <a:rPr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altLang="ja-JP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𝒉𝒊𝒈𝒉𝒆𝒓</m:t>
                          </m:r>
                        </m:sub>
                      </m:sSub>
                    </m:oMath>
                  </m:oMathPara>
                </a14:m>
                <a:endParaRPr lang="ja-JP" altLang="en-US" sz="2000" b="1" i="1" dirty="0"/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DE9CC388-1E64-F9B2-7573-DC9155E7D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61" y="3360866"/>
                <a:ext cx="3647478" cy="506870"/>
              </a:xfrm>
              <a:prstGeom prst="rect">
                <a:avLst/>
              </a:prstGeom>
              <a:blipFill>
                <a:blip r:embed="rId17"/>
                <a:stretch>
                  <a:fillRect l="-4508" t="-121687" b="-1843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1574B123-3D5D-662C-13E4-4ABDC954144B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2DBE8E-AB00-6FA6-4D57-37427478045D}"/>
              </a:ext>
            </a:extLst>
          </p:cNvPr>
          <p:cNvSpPr txBox="1"/>
          <p:nvPr/>
        </p:nvSpPr>
        <p:spPr>
          <a:xfrm>
            <a:off x="5297072" y="2860698"/>
            <a:ext cx="1888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Reference particles</a:t>
            </a:r>
            <a:endParaRPr kumimoji="1" lang="ja-JP" altLang="en-US" sz="1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3C3D421-6C2A-286B-D268-3C97885F1B93}"/>
              </a:ext>
            </a:extLst>
          </p:cNvPr>
          <p:cNvSpPr/>
          <p:nvPr/>
        </p:nvSpPr>
        <p:spPr>
          <a:xfrm>
            <a:off x="6135277" y="2425019"/>
            <a:ext cx="1110238" cy="473571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2585F47-5481-62A6-3A4F-C73342CA2030}"/>
              </a:ext>
            </a:extLst>
          </p:cNvPr>
          <p:cNvSpPr/>
          <p:nvPr/>
        </p:nvSpPr>
        <p:spPr>
          <a:xfrm>
            <a:off x="7332583" y="2428918"/>
            <a:ext cx="1072277" cy="473571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F5F79C7-E7B8-1A25-A091-F798867F610F}"/>
              </a:ext>
            </a:extLst>
          </p:cNvPr>
          <p:cNvSpPr txBox="1"/>
          <p:nvPr/>
        </p:nvSpPr>
        <p:spPr>
          <a:xfrm>
            <a:off x="7449195" y="2864291"/>
            <a:ext cx="1553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Target particles</a:t>
            </a:r>
            <a:endParaRPr kumimoji="1" lang="ja-JP" altLang="en-US" sz="1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2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0E79C-50D0-1DE7-3B45-E6981ED5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253D2DB-E1E6-0D99-E8F4-2D11F0CB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8BAC93F-0B99-2DDE-4F38-C43DC646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30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6798CB3-0BAD-4362-CE7E-B1DF48640756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62A2ED-D1C9-E581-5E8E-55D8E946EDF8}"/>
              </a:ext>
            </a:extLst>
          </p:cNvPr>
          <p:cNvSpPr txBox="1"/>
          <p:nvPr/>
        </p:nvSpPr>
        <p:spPr>
          <a:xfrm>
            <a:off x="324000" y="275360"/>
            <a:ext cx="8208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Specifications of the Schottky detectors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8683AA5-CDB3-4100-F170-EBDE29079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6"/>
          <a:stretch>
            <a:fillRect/>
          </a:stretch>
        </p:blipFill>
        <p:spPr>
          <a:xfrm>
            <a:off x="1316688" y="1409577"/>
            <a:ext cx="3703367" cy="272389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B753758-C700-3EC7-DE63-FF779CFD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2" r="8284"/>
          <a:stretch>
            <a:fillRect/>
          </a:stretch>
        </p:blipFill>
        <p:spPr>
          <a:xfrm>
            <a:off x="8051439" y="990935"/>
            <a:ext cx="2034393" cy="2978466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2E498460-0B5B-D308-8BB2-51BF4A95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070274"/>
              </p:ext>
            </p:extLst>
          </p:nvPr>
        </p:nvGraphicFramePr>
        <p:xfrm>
          <a:off x="629387" y="4457823"/>
          <a:ext cx="5077968" cy="180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984">
                  <a:extLst>
                    <a:ext uri="{9D8B030D-6E8A-4147-A177-3AD203B41FA5}">
                      <a16:colId xmlns:a16="http://schemas.microsoft.com/office/drawing/2014/main" val="705854903"/>
                    </a:ext>
                  </a:extLst>
                </a:gridCol>
                <a:gridCol w="2538984">
                  <a:extLst>
                    <a:ext uri="{9D8B030D-6E8A-4147-A177-3AD203B41FA5}">
                      <a16:colId xmlns:a16="http://schemas.microsoft.com/office/drawing/2014/main" val="2229770609"/>
                    </a:ext>
                  </a:extLst>
                </a:gridCol>
              </a:tblGrid>
              <a:tr h="6366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Res. freq.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~500 MHz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918022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Q-factor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~7000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245264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 err="1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</a:t>
                      </a:r>
                      <a:r>
                        <a:rPr kumimoji="1" lang="en-US" altLang="ja-JP" sz="2400" b="0" baseline="-25000" dirty="0" err="1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sh</a:t>
                      </a:r>
                      <a:endParaRPr kumimoji="1" lang="ja-JP" altLang="en-US" sz="2400" b="0" baseline="-2500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~3 MΩ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138052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61E1AD90-F96A-33B9-D867-C10DAE142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3777"/>
              </p:ext>
            </p:extLst>
          </p:nvPr>
        </p:nvGraphicFramePr>
        <p:xfrm>
          <a:off x="6238567" y="4453374"/>
          <a:ext cx="5660136" cy="1807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4769">
                  <a:extLst>
                    <a:ext uri="{9D8B030D-6E8A-4147-A177-3AD203B41FA5}">
                      <a16:colId xmlns:a16="http://schemas.microsoft.com/office/drawing/2014/main" val="705854903"/>
                    </a:ext>
                  </a:extLst>
                </a:gridCol>
                <a:gridCol w="1608655">
                  <a:extLst>
                    <a:ext uri="{9D8B030D-6E8A-4147-A177-3AD203B41FA5}">
                      <a16:colId xmlns:a16="http://schemas.microsoft.com/office/drawing/2014/main" val="2229770609"/>
                    </a:ext>
                  </a:extLst>
                </a:gridCol>
                <a:gridCol w="1886712">
                  <a:extLst>
                    <a:ext uri="{9D8B030D-6E8A-4147-A177-3AD203B41FA5}">
                      <a16:colId xmlns:a16="http://schemas.microsoft.com/office/drawing/2014/main" val="3715548209"/>
                    </a:ext>
                  </a:extLst>
                </a:gridCol>
              </a:tblGrid>
              <a:tr h="6366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Res. freq.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918022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Q-factor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~3000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~2300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245264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 err="1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R</a:t>
                      </a:r>
                      <a:r>
                        <a:rPr kumimoji="1" lang="en-US" altLang="ja-JP" sz="2400" b="0" baseline="-25000" dirty="0" err="1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ea typeface="Segoe UI Historic" panose="020B0502040204020203" pitchFamily="34" charset="0"/>
                          <a:cs typeface="Segoe UI Historic" panose="020B0502040204020203" pitchFamily="34" charset="0"/>
                        </a:rPr>
                        <a:t>sh</a:t>
                      </a:r>
                      <a:endParaRPr kumimoji="1" lang="ja-JP" altLang="en-US" sz="2400" b="0" baseline="-2500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~420 </a:t>
                      </a:r>
                      <a:r>
                        <a:rPr kumimoji="1" lang="en-US" altLang="ja-JP" sz="2400" b="0" dirty="0" err="1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kΩ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400" b="0" dirty="0">
                          <a:solidFill>
                            <a:schemeClr val="tx1"/>
                          </a:solidFill>
                          <a:latin typeface="Segoe UI Historic" panose="020B0502040204020203" pitchFamily="34" charset="0"/>
                          <a:cs typeface="Segoe UI Historic" panose="020B0502040204020203" pitchFamily="34" charset="0"/>
                        </a:rPr>
                        <a:t>-</a:t>
                      </a:r>
                      <a:endParaRPr kumimoji="1" lang="ja-JP" altLang="en-US" sz="2400" b="0" dirty="0">
                        <a:solidFill>
                          <a:schemeClr val="tx1"/>
                        </a:solidFill>
                        <a:latin typeface="Segoe UI Historic" panose="020B0502040204020203" pitchFamily="34" charset="0"/>
                        <a:cs typeface="Segoe UI Historic" panose="020B05020402040202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6138052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6AD1F8-C190-BACF-7DA5-BA127BF2F185}"/>
              </a:ext>
            </a:extLst>
          </p:cNvPr>
          <p:cNvSpPr txBox="1"/>
          <p:nvPr/>
        </p:nvSpPr>
        <p:spPr>
          <a:xfrm>
            <a:off x="8962729" y="4508238"/>
            <a:ext cx="20389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Wingdings" panose="05000000000000000000" pitchFamily="2" charset="2"/>
              </a:rPr>
              <a:t>~230 MHz</a:t>
            </a:r>
          </a:p>
        </p:txBody>
      </p:sp>
    </p:spTree>
    <p:extLst>
      <p:ext uri="{BB962C8B-B14F-4D97-AF65-F5344CB8AC3E}">
        <p14:creationId xmlns:p14="http://schemas.microsoft.com/office/powerpoint/2010/main" val="1961020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2D0D3-5233-61B6-19AA-2972A6EB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47C5EBF-B087-FA91-407C-E19586E6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F28DDBD-E2B0-5207-BC86-33814BFB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4E6E7E-DAEE-135A-57FD-E7B68637CA11}"/>
              </a:ext>
            </a:extLst>
          </p:cNvPr>
          <p:cNvSpPr txBox="1"/>
          <p:nvPr/>
        </p:nvSpPr>
        <p:spPr>
          <a:xfrm>
            <a:off x="324000" y="275360"/>
            <a:ext cx="6720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Principle of 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6B605F1-30A8-5C6D-A9C9-2B522A708C2F}"/>
                  </a:ext>
                </a:extLst>
              </p:cNvPr>
              <p:cNvSpPr txBox="1"/>
              <p:nvPr/>
            </p:nvSpPr>
            <p:spPr>
              <a:xfrm>
                <a:off x="8626363" y="4739236"/>
                <a:ext cx="1879745" cy="445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where</a:t>
                </a:r>
                <a:r>
                  <a:rPr lang="en-US" altLang="ja-JP" sz="200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kumimoji="1" lang="ja-JP" alt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𝑞𝐵</m:t>
                        </m:r>
                      </m:den>
                    </m:f>
                  </m:oMath>
                </a14:m>
                <a:endParaRPr kumimoji="1" lang="ja-JP" altLang="en-US" sz="2000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2A48881-3D0C-7635-E394-23A7BCD75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363" y="4739236"/>
                <a:ext cx="1879745" cy="445699"/>
              </a:xfrm>
              <a:prstGeom prst="rect">
                <a:avLst/>
              </a:prstGeom>
              <a:blipFill>
                <a:blip r:embed="rId2"/>
                <a:stretch>
                  <a:fillRect l="-8117" t="-9459" r="-649" b="-162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9CE30E28-646A-8515-391B-A182593EB7A1}"/>
                  </a:ext>
                </a:extLst>
              </p:cNvPr>
              <p:cNvSpPr txBox="1"/>
              <p:nvPr/>
            </p:nvSpPr>
            <p:spPr>
              <a:xfrm>
                <a:off x="1885380" y="4258135"/>
                <a:ext cx="6446508" cy="1577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ja-JP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2000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type m:val="skw"/>
                                          <m:ctrlP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altLang="ja-JP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>
                                                <m:fPr>
                                                  <m:type m:val="skw"/>
                                                  <m:ctrlPr>
                                                    <a:rPr lang="en-US" altLang="ja-JP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sSub>
                                                    <m:sSubPr>
                                                      <m:ctrlP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𝑞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altLang="ja-JP" sz="2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0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num>
                                            <m:den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  <m:r>
                                                <a:rPr lang="en-US" altLang="ja-JP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𝜌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en-US" altLang="ja-JP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sz="2000" i="1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C7603DC7-6F2A-419D-D5BE-E416F34F6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380" y="4258135"/>
                <a:ext cx="6446508" cy="15772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CF5EFB1C-EB6E-C4B4-9105-7A3E183896E4}"/>
              </a:ext>
            </a:extLst>
          </p:cNvPr>
          <p:cNvCxnSpPr>
            <a:cxnSpLocks/>
          </p:cNvCxnSpPr>
          <p:nvPr/>
        </p:nvCxnSpPr>
        <p:spPr>
          <a:xfrm flipV="1">
            <a:off x="3054515" y="5313300"/>
            <a:ext cx="0" cy="701003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223A0D9-8181-1FAB-BCB6-BBD5C2423500}"/>
              </a:ext>
            </a:extLst>
          </p:cNvPr>
          <p:cNvCxnSpPr>
            <a:cxnSpLocks/>
          </p:cNvCxnSpPr>
          <p:nvPr/>
        </p:nvCxnSpPr>
        <p:spPr>
          <a:xfrm flipV="1">
            <a:off x="4683290" y="5589525"/>
            <a:ext cx="0" cy="424778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615B1D7-9FA2-4395-FD51-F1DAD626BCE7}"/>
              </a:ext>
            </a:extLst>
          </p:cNvPr>
          <p:cNvCxnSpPr>
            <a:cxnSpLocks/>
          </p:cNvCxnSpPr>
          <p:nvPr/>
        </p:nvCxnSpPr>
        <p:spPr>
          <a:xfrm flipV="1">
            <a:off x="7312190" y="5794786"/>
            <a:ext cx="0" cy="219517"/>
          </a:xfrm>
          <a:prstGeom prst="straightConnector1">
            <a:avLst/>
          </a:prstGeom>
          <a:ln w="25400"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8ED5F1D-4507-E52A-4322-7FBA443DA791}"/>
              </a:ext>
            </a:extLst>
          </p:cNvPr>
          <p:cNvSpPr txBox="1"/>
          <p:nvPr/>
        </p:nvSpPr>
        <p:spPr>
          <a:xfrm>
            <a:off x="1815618" y="5949060"/>
            <a:ext cx="22831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Revolution times</a:t>
            </a:r>
            <a:r>
              <a:rPr lang="en-US" altLang="ja-JP" sz="22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</a:t>
            </a:r>
            <a:endParaRPr kumimoji="1" lang="ja-JP" altLang="en-US" sz="22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F618F5D-0E8E-598C-9D37-9FF85434067C}"/>
              </a:ext>
            </a:extLst>
          </p:cNvPr>
          <p:cNvSpPr txBox="1"/>
          <p:nvPr/>
        </p:nvSpPr>
        <p:spPr>
          <a:xfrm>
            <a:off x="4150195" y="5949060"/>
            <a:ext cx="11976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Velocity</a:t>
            </a:r>
            <a:r>
              <a:rPr lang="en-US" altLang="ja-JP" sz="2200">
                <a:latin typeface="Segoe UI Historic" panose="020B0502040204020203" pitchFamily="34" charset="0"/>
                <a:cs typeface="Segoe UI Historic" panose="020B0502040204020203" pitchFamily="34" charset="0"/>
              </a:rPr>
              <a:t>,</a:t>
            </a:r>
            <a:endParaRPr kumimoji="1" lang="ja-JP" altLang="en-US" sz="22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3424D3F-27D0-394E-8C15-5DACA91AD813}"/>
              </a:ext>
            </a:extLst>
          </p:cNvPr>
          <p:cNvSpPr txBox="1"/>
          <p:nvPr/>
        </p:nvSpPr>
        <p:spPr>
          <a:xfrm>
            <a:off x="6432037" y="5949060"/>
            <a:ext cx="22589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Magnetic rigidity</a:t>
            </a:r>
            <a:endParaRPr kumimoji="1" lang="ja-JP" altLang="en-US" sz="2200" b="1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DDF37E7-A870-EC76-0507-C8A004545300}"/>
              </a:ext>
            </a:extLst>
          </p:cNvPr>
          <p:cNvSpPr txBox="1"/>
          <p:nvPr/>
        </p:nvSpPr>
        <p:spPr>
          <a:xfrm>
            <a:off x="5656024" y="5958861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>
                <a:latin typeface="Segoe UI Historic" panose="020B0502040204020203" pitchFamily="34" charset="0"/>
                <a:cs typeface="Segoe UI Historic" panose="020B0502040204020203" pitchFamily="34" charset="0"/>
              </a:rPr>
              <a:t>or</a:t>
            </a:r>
            <a:endParaRPr kumimoji="1" lang="ja-JP" altLang="en-US" sz="2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9F12C89-A781-594D-09DD-898213C5CCCE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54FA3894-6DAA-DDF5-8756-3D9792E137B0}"/>
              </a:ext>
            </a:extLst>
          </p:cNvPr>
          <p:cNvSpPr/>
          <p:nvPr/>
        </p:nvSpPr>
        <p:spPr>
          <a:xfrm>
            <a:off x="2549626" y="4243285"/>
            <a:ext cx="2576733" cy="1612491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5474702-5351-3203-0337-9298A1B300D2}"/>
                  </a:ext>
                </a:extLst>
              </p:cNvPr>
              <p:cNvSpPr txBox="1"/>
              <p:nvPr/>
            </p:nvSpPr>
            <p:spPr>
              <a:xfrm>
                <a:off x="565159" y="5565990"/>
                <a:ext cx="20492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sz="16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1" lang="en-US" altLang="ja-JP" sz="16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correction method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2E75A66-C2B8-6DEB-D9B7-7BC9D96D6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59" y="5565990"/>
                <a:ext cx="2049279" cy="338554"/>
              </a:xfrm>
              <a:prstGeom prst="rect">
                <a:avLst/>
              </a:prstGeom>
              <a:blipFill>
                <a:blip r:embed="rId18"/>
                <a:stretch>
                  <a:fillRect l="-298" t="-7143" b="-196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DAE3F62E-D382-F942-424E-B6B5277E2437}"/>
              </a:ext>
            </a:extLst>
          </p:cNvPr>
          <p:cNvSpPr/>
          <p:nvPr/>
        </p:nvSpPr>
        <p:spPr>
          <a:xfrm>
            <a:off x="5373177" y="4247871"/>
            <a:ext cx="2988592" cy="1607906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29CC07A0-6AA6-8AF5-31A8-A1EF510D4B93}"/>
                  </a:ext>
                </a:extLst>
              </p:cNvPr>
              <p:cNvSpPr txBox="1"/>
              <p:nvPr/>
            </p:nvSpPr>
            <p:spPr>
              <a:xfrm>
                <a:off x="8387166" y="5560900"/>
                <a:ext cx="21705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ja-JP" sz="16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correction method</a:t>
                </a:r>
                <a:endParaRPr kumimoji="1" lang="ja-JP" altLang="en-US" sz="16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71FC7870-CEB9-EC06-1FC6-6163183D1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166" y="5560900"/>
                <a:ext cx="2170594" cy="338554"/>
              </a:xfrm>
              <a:prstGeom prst="rect">
                <a:avLst/>
              </a:prstGeom>
              <a:blipFill>
                <a:blip r:embed="rId19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83352B-9AD1-FB63-CBF5-0441F4EAE54E}"/>
              </a:ext>
            </a:extLst>
          </p:cNvPr>
          <p:cNvSpPr txBox="1"/>
          <p:nvPr/>
        </p:nvSpPr>
        <p:spPr>
          <a:xfrm>
            <a:off x="335008" y="868208"/>
            <a:ext cx="601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Isochronous mass spectrometry (IMS)</a:t>
            </a:r>
            <a:endParaRPr kumimoji="1" lang="ja-JP" altLang="en-US" sz="2800" b="1" u="sng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06ECA26-C34F-4A2D-A167-8C2D367C07FF}"/>
                  </a:ext>
                </a:extLst>
              </p:cNvPr>
              <p:cNvSpPr txBox="1"/>
              <p:nvPr/>
            </p:nvSpPr>
            <p:spPr>
              <a:xfrm>
                <a:off x="775177" y="1389110"/>
                <a:ext cx="48547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Isochronism: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  <a:sym typeface="Wingdings" panose="05000000000000000000" pitchFamily="2" charset="2"/>
                  </a:rPr>
                  <a:t> constant revolution time</a:t>
                </a:r>
                <a:r>
                  <a:rPr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06ECA26-C34F-4A2D-A167-8C2D367C0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77" y="1389110"/>
                <a:ext cx="4854791" cy="400110"/>
              </a:xfrm>
              <a:prstGeom prst="rect">
                <a:avLst/>
              </a:prstGeom>
              <a:blipFill>
                <a:blip r:embed="rId20"/>
                <a:stretch>
                  <a:fillRect l="-1255" t="-10606" r="-376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D8114F6B-DEB0-74EC-8D82-30EA3FA31C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413949" y="1429863"/>
            <a:ext cx="341745" cy="34983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B724266-0EF3-C2FF-8AFE-084965065689}"/>
              </a:ext>
            </a:extLst>
          </p:cNvPr>
          <p:cNvGrpSpPr/>
          <p:nvPr/>
        </p:nvGrpSpPr>
        <p:grpSpPr>
          <a:xfrm>
            <a:off x="1687095" y="2122357"/>
            <a:ext cx="3439267" cy="2041144"/>
            <a:chOff x="1903710" y="2084146"/>
            <a:chExt cx="3439267" cy="2041144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4112A712-2074-12D1-A506-2407AE81F343}"/>
                </a:ext>
              </a:extLst>
            </p:cNvPr>
            <p:cNvGrpSpPr/>
            <p:nvPr/>
          </p:nvGrpSpPr>
          <p:grpSpPr>
            <a:xfrm>
              <a:off x="1903710" y="2084146"/>
              <a:ext cx="2734762" cy="2041144"/>
              <a:chOff x="996724" y="1480086"/>
              <a:chExt cx="3553845" cy="2127508"/>
            </a:xfrm>
          </p:grpSpPr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B93EE5F3-E756-003C-9F84-5D890BE34762}"/>
                  </a:ext>
                </a:extLst>
              </p:cNvPr>
              <p:cNvGrpSpPr/>
              <p:nvPr/>
            </p:nvGrpSpPr>
            <p:grpSpPr>
              <a:xfrm>
                <a:off x="996725" y="1480086"/>
                <a:ext cx="3553844" cy="2127508"/>
                <a:chOff x="996725" y="1480086"/>
                <a:chExt cx="3553844" cy="2127508"/>
              </a:xfrm>
            </p:grpSpPr>
            <p:pic>
              <p:nvPicPr>
                <p:cNvPr id="62" name="図 61">
                  <a:extLst>
                    <a:ext uri="{FF2B5EF4-FFF2-40B4-BE49-F238E27FC236}">
                      <a16:creationId xmlns:a16="http://schemas.microsoft.com/office/drawing/2014/main" id="{FF95CA70-2FE2-6F8B-937E-703D6FB7FB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rcRect l="14127" t="6203" r="14189" b="29417"/>
                <a:stretch>
                  <a:fillRect/>
                </a:stretch>
              </p:blipFill>
              <p:spPr>
                <a:xfrm>
                  <a:off x="1040023" y="1535577"/>
                  <a:ext cx="3245921" cy="2007866"/>
                </a:xfrm>
                <a:prstGeom prst="rect">
                  <a:avLst/>
                </a:prstGeom>
              </p:spPr>
            </p:pic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4D8923A3-E76F-CB0C-6683-8FC6ADD66E7E}"/>
                    </a:ext>
                  </a:extLst>
                </p:cNvPr>
                <p:cNvSpPr/>
                <p:nvPr/>
              </p:nvSpPr>
              <p:spPr>
                <a:xfrm>
                  <a:off x="3643341" y="3457575"/>
                  <a:ext cx="907228" cy="1500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5BCBB775-F97B-6E71-6542-25D4A722FE3A}"/>
                    </a:ext>
                  </a:extLst>
                </p:cNvPr>
                <p:cNvSpPr/>
                <p:nvPr/>
              </p:nvSpPr>
              <p:spPr>
                <a:xfrm>
                  <a:off x="3914092" y="3094179"/>
                  <a:ext cx="407212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3181BF80-9477-C487-6E05-CE904EA9C0E2}"/>
                    </a:ext>
                  </a:extLst>
                </p:cNvPr>
                <p:cNvSpPr/>
                <p:nvPr/>
              </p:nvSpPr>
              <p:spPr>
                <a:xfrm rot="18685894">
                  <a:off x="4011674" y="2944657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36EE9BFE-9F7B-1C02-ACA1-AFBA75D4A15F}"/>
                    </a:ext>
                  </a:extLst>
                </p:cNvPr>
                <p:cNvSpPr/>
                <p:nvPr/>
              </p:nvSpPr>
              <p:spPr>
                <a:xfrm rot="20021421">
                  <a:off x="3811974" y="3233193"/>
                  <a:ext cx="7184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CF08CB12-1D41-6B9C-C7AA-CA08E00FD731}"/>
                    </a:ext>
                  </a:extLst>
                </p:cNvPr>
                <p:cNvSpPr/>
                <p:nvPr/>
              </p:nvSpPr>
              <p:spPr>
                <a:xfrm>
                  <a:off x="2892594" y="2319282"/>
                  <a:ext cx="90722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正方形/長方形 82">
                  <a:extLst>
                    <a:ext uri="{FF2B5EF4-FFF2-40B4-BE49-F238E27FC236}">
                      <a16:creationId xmlns:a16="http://schemas.microsoft.com/office/drawing/2014/main" id="{447616D0-64EE-4B5C-423F-4E79D0A94BBA}"/>
                    </a:ext>
                  </a:extLst>
                </p:cNvPr>
                <p:cNvSpPr/>
                <p:nvPr/>
              </p:nvSpPr>
              <p:spPr>
                <a:xfrm>
                  <a:off x="3711997" y="1563611"/>
                  <a:ext cx="609306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>
                  <a:extLst>
                    <a:ext uri="{FF2B5EF4-FFF2-40B4-BE49-F238E27FC236}">
                      <a16:creationId xmlns:a16="http://schemas.microsoft.com/office/drawing/2014/main" id="{244959CF-6B34-B9BC-56E3-F5886224A154}"/>
                    </a:ext>
                  </a:extLst>
                </p:cNvPr>
                <p:cNvSpPr/>
                <p:nvPr/>
              </p:nvSpPr>
              <p:spPr>
                <a:xfrm>
                  <a:off x="2795195" y="1480086"/>
                  <a:ext cx="916803" cy="2364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>
                  <a:extLst>
                    <a:ext uri="{FF2B5EF4-FFF2-40B4-BE49-F238E27FC236}">
                      <a16:creationId xmlns:a16="http://schemas.microsoft.com/office/drawing/2014/main" id="{8BFC7C72-38FA-C546-94FD-12440E363C6F}"/>
                    </a:ext>
                  </a:extLst>
                </p:cNvPr>
                <p:cNvSpPr/>
                <p:nvPr/>
              </p:nvSpPr>
              <p:spPr>
                <a:xfrm rot="3875560">
                  <a:off x="3533775" y="2205795"/>
                  <a:ext cx="118438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2B539B6F-FCB6-EB46-1417-19DEE3F919AB}"/>
                    </a:ext>
                  </a:extLst>
                </p:cNvPr>
                <p:cNvSpPr/>
                <p:nvPr/>
              </p:nvSpPr>
              <p:spPr>
                <a:xfrm rot="4101230">
                  <a:off x="3484111" y="2076254"/>
                  <a:ext cx="71629" cy="30624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FB894909-86AD-4BCF-5EAF-E0F51D397468}"/>
                    </a:ext>
                  </a:extLst>
                </p:cNvPr>
                <p:cNvSpPr/>
                <p:nvPr/>
              </p:nvSpPr>
              <p:spPr>
                <a:xfrm rot="8493779">
                  <a:off x="3243031" y="1938399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CA492A00-EA5D-D0A1-392C-7777DA47C420}"/>
                    </a:ext>
                  </a:extLst>
                </p:cNvPr>
                <p:cNvSpPr/>
                <p:nvPr/>
              </p:nvSpPr>
              <p:spPr>
                <a:xfrm rot="4792516">
                  <a:off x="3617025" y="1555334"/>
                  <a:ext cx="71629" cy="41563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正方形/長方形 92">
                  <a:extLst>
                    <a:ext uri="{FF2B5EF4-FFF2-40B4-BE49-F238E27FC236}">
                      <a16:creationId xmlns:a16="http://schemas.microsoft.com/office/drawing/2014/main" id="{7FF9653A-1B7E-462C-950A-50452076BF07}"/>
                    </a:ext>
                  </a:extLst>
                </p:cNvPr>
                <p:cNvSpPr/>
                <p:nvPr/>
              </p:nvSpPr>
              <p:spPr>
                <a:xfrm rot="1976362">
                  <a:off x="3682705" y="1713120"/>
                  <a:ext cx="71629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正方形/長方形 93">
                  <a:extLst>
                    <a:ext uri="{FF2B5EF4-FFF2-40B4-BE49-F238E27FC236}">
                      <a16:creationId xmlns:a16="http://schemas.microsoft.com/office/drawing/2014/main" id="{99E7B42B-61DC-B1C9-0801-F442875FDE4D}"/>
                    </a:ext>
                  </a:extLst>
                </p:cNvPr>
                <p:cNvSpPr/>
                <p:nvPr/>
              </p:nvSpPr>
              <p:spPr>
                <a:xfrm rot="1864737">
                  <a:off x="1846577" y="1483129"/>
                  <a:ext cx="258852" cy="21022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正方形/長方形 94">
                  <a:extLst>
                    <a:ext uri="{FF2B5EF4-FFF2-40B4-BE49-F238E27FC236}">
                      <a16:creationId xmlns:a16="http://schemas.microsoft.com/office/drawing/2014/main" id="{95CCC0B2-D036-A5DF-50B2-EFE0A20104B5}"/>
                    </a:ext>
                  </a:extLst>
                </p:cNvPr>
                <p:cNvSpPr/>
                <p:nvPr/>
              </p:nvSpPr>
              <p:spPr>
                <a:xfrm>
                  <a:off x="996725" y="1527802"/>
                  <a:ext cx="846362" cy="1779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395884E8-B073-F5B7-72D5-49582FB81283}"/>
                    </a:ext>
                  </a:extLst>
                </p:cNvPr>
                <p:cNvSpPr/>
                <p:nvPr/>
              </p:nvSpPr>
              <p:spPr>
                <a:xfrm>
                  <a:off x="1004664" y="1896313"/>
                  <a:ext cx="488995" cy="2842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BE12FD77-1772-7445-65D5-52B6398643C3}"/>
                    </a:ext>
                  </a:extLst>
                </p:cNvPr>
                <p:cNvSpPr/>
                <p:nvPr/>
              </p:nvSpPr>
              <p:spPr>
                <a:xfrm rot="1752164">
                  <a:off x="1403701" y="2069816"/>
                  <a:ext cx="143595" cy="740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4250AE08-05B0-F66B-8747-70E5A59F8F53}"/>
                    </a:ext>
                  </a:extLst>
                </p:cNvPr>
                <p:cNvSpPr/>
                <p:nvPr/>
              </p:nvSpPr>
              <p:spPr>
                <a:xfrm rot="19444900">
                  <a:off x="2197986" y="3494580"/>
                  <a:ext cx="261033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01B2097E-8481-BBA5-684D-FC241FA69CC3}"/>
                  </a:ext>
                </a:extLst>
              </p:cNvPr>
              <p:cNvSpPr/>
              <p:nvPr/>
            </p:nvSpPr>
            <p:spPr>
              <a:xfrm rot="19427864">
                <a:off x="1090504" y="2930980"/>
                <a:ext cx="346606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B87CD5C2-58F8-47A3-1944-2A3B2870C44D}"/>
                  </a:ext>
                </a:extLst>
              </p:cNvPr>
              <p:cNvSpPr/>
              <p:nvPr/>
            </p:nvSpPr>
            <p:spPr>
              <a:xfrm>
                <a:off x="996724" y="3118823"/>
                <a:ext cx="522513" cy="2842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48" name="図 47" descr="ロゴ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469307D5-91DF-BC10-23F6-7EDD7D11D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2" t="24586" b="16342"/>
            <a:stretch>
              <a:fillRect/>
            </a:stretch>
          </p:blipFill>
          <p:spPr>
            <a:xfrm rot="16200000">
              <a:off x="3552632" y="2838000"/>
              <a:ext cx="1659684" cy="573488"/>
            </a:xfrm>
            <a:prstGeom prst="rect">
              <a:avLst/>
            </a:prstGeom>
          </p:spPr>
        </p:pic>
        <p:pic>
          <p:nvPicPr>
            <p:cNvPr id="49" name="図 48" descr="ロゴ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0A5E80D1-1DBF-29C4-88E4-3EB89290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89" t="24586" r="48779" b="16342"/>
            <a:stretch>
              <a:fillRect/>
            </a:stretch>
          </p:blipFill>
          <p:spPr>
            <a:xfrm rot="16200000">
              <a:off x="3079775" y="3116016"/>
              <a:ext cx="1366664" cy="3422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FF1093F-0FC1-F942-345D-C98E3D722B0A}"/>
                    </a:ext>
                  </a:extLst>
                </p:cNvPr>
                <p:cNvSpPr txBox="1"/>
                <p:nvPr/>
              </p:nvSpPr>
              <p:spPr>
                <a:xfrm>
                  <a:off x="2977685" y="3296589"/>
                  <a:ext cx="6726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i="1"/>
                </a:p>
              </p:txBody>
            </p:sp>
          </mc:Choice>
          <mc:Fallback xmlns="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A151DF73-020B-2E51-7C97-13CF9F830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685" y="3296589"/>
                  <a:ext cx="672620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8182" r="-909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7869CBB1-02C2-1284-3470-A6C10F39BB8F}"/>
                    </a:ext>
                  </a:extLst>
                </p:cNvPr>
                <p:cNvSpPr txBox="1"/>
                <p:nvPr/>
              </p:nvSpPr>
              <p:spPr>
                <a:xfrm>
                  <a:off x="4548529" y="2343782"/>
                  <a:ext cx="79444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′,</m:t>
                        </m:r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kumimoji="1" lang="ja-JP" altLang="en-US" sz="2000" i="1"/>
                </a:p>
              </p:txBody>
            </p:sp>
          </mc:Choice>
          <mc:Fallback xmlns="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A15DCD9F-4A4E-758E-D64A-332FF22DCB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8529" y="2343782"/>
                  <a:ext cx="794448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6923" t="-4000" r="-8462" b="-34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6EF017D9-189E-287C-FDD9-3E222C0E027C}"/>
                  </a:ext>
                </a:extLst>
              </p:cNvPr>
              <p:cNvSpPr txBox="1"/>
              <p:nvPr/>
            </p:nvSpPr>
            <p:spPr>
              <a:xfrm>
                <a:off x="849236" y="1838230"/>
                <a:ext cx="39733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000" b="1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ja-JP" sz="2000" b="1" i="1" smtClean="0">
                        <a:latin typeface="Cambria Math" panose="02040503050406030204" pitchFamily="18" charset="0"/>
                      </a:rPr>
                      <m:t>‘</m:t>
                    </m:r>
                  </m:oMath>
                </a14:m>
                <a:r>
                  <a:rPr kumimoji="1" lang="ja-JP" altLang="en-US" sz="2000" b="1" i="1" dirty="0"/>
                  <a:t> </a:t>
                </a:r>
                <a:r>
                  <a:rPr kumimoji="1" lang="en-US" altLang="ja-JP" sz="2000" dirty="0">
                    <a:latin typeface="Segoe UI Historic" panose="020B0502040204020203" pitchFamily="34" charset="0"/>
                    <a:ea typeface="Segoe UI Historic" panose="020B0502040204020203" pitchFamily="34" charset="0"/>
                    <a:cs typeface="Segoe UI Historic" panose="020B0502040204020203" pitchFamily="34" charset="0"/>
                  </a:rPr>
                  <a:t>for the reference particles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6EF017D9-189E-287C-FDD9-3E222C0E0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36" y="1838230"/>
                <a:ext cx="3973395" cy="307777"/>
              </a:xfrm>
              <a:prstGeom prst="rect">
                <a:avLst/>
              </a:prstGeom>
              <a:blipFill>
                <a:blip r:embed="rId24"/>
                <a:stretch>
                  <a:fillRect l="-2147" t="-28000" r="-2147" b="-4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四角形: 角を丸くする 99">
            <a:extLst>
              <a:ext uri="{FF2B5EF4-FFF2-40B4-BE49-F238E27FC236}">
                <a16:creationId xmlns:a16="http://schemas.microsoft.com/office/drawing/2014/main" id="{4A0F5B78-FE4D-5F9D-DCBD-73E67FD9ACFB}"/>
              </a:ext>
            </a:extLst>
          </p:cNvPr>
          <p:cNvSpPr/>
          <p:nvPr/>
        </p:nvSpPr>
        <p:spPr>
          <a:xfrm>
            <a:off x="768960" y="1831764"/>
            <a:ext cx="4339674" cy="3458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1" name="図 100">
            <a:extLst>
              <a:ext uri="{FF2B5EF4-FFF2-40B4-BE49-F238E27FC236}">
                <a16:creationId xmlns:a16="http://schemas.microsoft.com/office/drawing/2014/main" id="{87703BD8-F1A4-34AF-7DEE-EC86DAC0E5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6188713" y="1431433"/>
            <a:ext cx="341745" cy="3498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D7400EAA-223A-9235-7979-DA66B0E7A0BA}"/>
                  </a:ext>
                </a:extLst>
              </p:cNvPr>
              <p:cNvSpPr txBox="1"/>
              <p:nvPr/>
            </p:nvSpPr>
            <p:spPr>
              <a:xfrm>
                <a:off x="6530458" y="1389110"/>
                <a:ext cx="4796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Orbit length 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 </a:t>
                </a:r>
                <a:r>
                  <a:rPr lang="ja-JP" altLang="en-US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⇔ </a:t>
                </a:r>
                <a:r>
                  <a:rPr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M</a:t>
                </a:r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agnetic rigidity (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)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mc:Choice>
        <mc:Fallback xmlns="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D7400EAA-223A-9235-7979-DA66B0E7A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458" y="1389110"/>
                <a:ext cx="4796891" cy="400110"/>
              </a:xfrm>
              <a:prstGeom prst="rect">
                <a:avLst/>
              </a:prstGeom>
              <a:blipFill>
                <a:blip r:embed="rId25"/>
                <a:stretch>
                  <a:fillRect l="-1271" t="-9091" r="-508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6CAFC888-5138-D76B-8BAF-37FD27954818}"/>
                  </a:ext>
                </a:extLst>
              </p:cNvPr>
              <p:cNvSpPr txBox="1"/>
              <p:nvPr/>
            </p:nvSpPr>
            <p:spPr>
              <a:xfrm>
                <a:off x="881609" y="2517205"/>
                <a:ext cx="83830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ja-JP" sz="2000" i="1" dirty="0"/>
                  <a:t>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kumimoji="1" lang="ja-JP" altLang="en-US" sz="2000" i="1" dirty="0"/>
              </a:p>
            </p:txBody>
          </p:sp>
        </mc:Choice>
        <mc:Fallback xmlns="">
          <p:sp>
            <p:nvSpPr>
              <p:cNvPr id="103" name="テキスト ボックス 102">
                <a:extLst>
                  <a:ext uri="{FF2B5EF4-FFF2-40B4-BE49-F238E27FC236}">
                    <a16:creationId xmlns:a16="http://schemas.microsoft.com/office/drawing/2014/main" id="{6CAFC888-5138-D76B-8BAF-37FD27954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09" y="2517205"/>
                <a:ext cx="838306" cy="307777"/>
              </a:xfrm>
              <a:prstGeom prst="rect">
                <a:avLst/>
              </a:prstGeom>
              <a:blipFill>
                <a:blip r:embed="rId26"/>
                <a:stretch>
                  <a:fillRect l="-14599" t="-24000" r="-11679" b="-5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A2F3AE3D-F048-6120-CC66-C30AD9B994A5}"/>
              </a:ext>
            </a:extLst>
          </p:cNvPr>
          <p:cNvGrpSpPr/>
          <p:nvPr/>
        </p:nvGrpSpPr>
        <p:grpSpPr>
          <a:xfrm>
            <a:off x="6530458" y="1866525"/>
            <a:ext cx="2258951" cy="345801"/>
            <a:chOff x="6530458" y="2118669"/>
            <a:chExt cx="2258951" cy="345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9E6B912B-6E8C-FDC0-5859-989E7538122E}"/>
                    </a:ext>
                  </a:extLst>
                </p:cNvPr>
                <p:cNvSpPr txBox="1"/>
                <p:nvPr/>
              </p:nvSpPr>
              <p:spPr>
                <a:xfrm>
                  <a:off x="6643841" y="2136073"/>
                  <a:ext cx="204754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ja-JP" sz="20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b="1" i="1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2F62D238-19EA-3F3C-8AEC-14D0138EF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3841" y="2136073"/>
                  <a:ext cx="2047548" cy="307777"/>
                </a:xfrm>
                <a:prstGeom prst="rect">
                  <a:avLst/>
                </a:prstGeom>
                <a:blipFill>
                  <a:blip r:embed="rId13"/>
                  <a:stretch>
                    <a:fillRect l="-2083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四角形: 角を丸くする 105">
              <a:extLst>
                <a:ext uri="{FF2B5EF4-FFF2-40B4-BE49-F238E27FC236}">
                  <a16:creationId xmlns:a16="http://schemas.microsoft.com/office/drawing/2014/main" id="{3CE4D619-78C6-6919-5FE3-F4FD68E47D62}"/>
                </a:ext>
              </a:extLst>
            </p:cNvPr>
            <p:cNvSpPr/>
            <p:nvPr/>
          </p:nvSpPr>
          <p:spPr>
            <a:xfrm>
              <a:off x="6530458" y="2118669"/>
              <a:ext cx="2258951" cy="34580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480F96EE-E9E0-69FD-EEB3-1A2A9A2670E6}"/>
              </a:ext>
            </a:extLst>
          </p:cNvPr>
          <p:cNvGrpSpPr/>
          <p:nvPr/>
        </p:nvGrpSpPr>
        <p:grpSpPr>
          <a:xfrm>
            <a:off x="5152319" y="1443654"/>
            <a:ext cx="6887777" cy="5440887"/>
            <a:chOff x="4968991" y="954493"/>
            <a:chExt cx="6887777" cy="5440887"/>
          </a:xfrm>
        </p:grpSpPr>
        <p:pic>
          <p:nvPicPr>
            <p:cNvPr id="108" name="図 107">
              <a:extLst>
                <a:ext uri="{FF2B5EF4-FFF2-40B4-BE49-F238E27FC236}">
                  <a16:creationId xmlns:a16="http://schemas.microsoft.com/office/drawing/2014/main" id="{8020922E-64B8-ADA0-212D-06E311D5D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32000"/>
                      </a14:imgEffect>
                    </a14:imgLayer>
                  </a14:imgProps>
                </a:ext>
              </a:extLst>
            </a:blip>
            <a:srcRect l="52914" t="68551" r="16262"/>
            <a:stretch>
              <a:fillRect/>
            </a:stretch>
          </p:blipFill>
          <p:spPr>
            <a:xfrm rot="16200000">
              <a:off x="9239365" y="1504950"/>
              <a:ext cx="2637141" cy="2597665"/>
            </a:xfrm>
            <a:prstGeom prst="rect">
              <a:avLst/>
            </a:prstGeom>
          </p:spPr>
        </p:pic>
        <p:sp>
          <p:nvSpPr>
            <p:cNvPr id="109" name="円弧 108">
              <a:extLst>
                <a:ext uri="{FF2B5EF4-FFF2-40B4-BE49-F238E27FC236}">
                  <a16:creationId xmlns:a16="http://schemas.microsoft.com/office/drawing/2014/main" id="{B0507653-0DE0-9006-B8A2-AC835D5B869E}"/>
                </a:ext>
              </a:extLst>
            </p:cNvPr>
            <p:cNvSpPr/>
            <p:nvPr/>
          </p:nvSpPr>
          <p:spPr>
            <a:xfrm rot="728023">
              <a:off x="5641458" y="1346994"/>
              <a:ext cx="5516886" cy="4598622"/>
            </a:xfrm>
            <a:prstGeom prst="arc">
              <a:avLst>
                <a:gd name="adj1" fmla="val 17473890"/>
                <a:gd name="adj2" fmla="val 21281053"/>
              </a:avLst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  <a:headEnd type="arrow" w="med" len="lg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円弧 109">
              <a:extLst>
                <a:ext uri="{FF2B5EF4-FFF2-40B4-BE49-F238E27FC236}">
                  <a16:creationId xmlns:a16="http://schemas.microsoft.com/office/drawing/2014/main" id="{D748AFD5-2F97-7C77-513F-A2BFBF600214}"/>
                </a:ext>
              </a:extLst>
            </p:cNvPr>
            <p:cNvSpPr/>
            <p:nvPr/>
          </p:nvSpPr>
          <p:spPr>
            <a:xfrm rot="728023">
              <a:off x="4968991" y="954493"/>
              <a:ext cx="6527337" cy="5440887"/>
            </a:xfrm>
            <a:prstGeom prst="arc">
              <a:avLst>
                <a:gd name="adj1" fmla="val 17473890"/>
                <a:gd name="adj2" fmla="val 21281053"/>
              </a:avLst>
            </a:prstGeom>
            <a:ln w="50800">
              <a:solidFill>
                <a:schemeClr val="accent6">
                  <a:lumMod val="75000"/>
                </a:schemeClr>
              </a:solidFill>
              <a:prstDash val="dash"/>
              <a:headEnd type="arrow" w="med" len="lg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5EC5A6E2-32B2-FC1E-B67B-6457B9843897}"/>
              </a:ext>
            </a:extLst>
          </p:cNvPr>
          <p:cNvCxnSpPr>
            <a:cxnSpLocks/>
          </p:cNvCxnSpPr>
          <p:nvPr/>
        </p:nvCxnSpPr>
        <p:spPr>
          <a:xfrm flipV="1">
            <a:off x="9088995" y="2429478"/>
            <a:ext cx="1138233" cy="212527"/>
          </a:xfrm>
          <a:prstGeom prst="straightConnector1">
            <a:avLst/>
          </a:prstGeom>
          <a:ln w="15875">
            <a:solidFill>
              <a:schemeClr val="tx1"/>
            </a:solidFill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F2B1AB67-C08D-940F-88AE-7D107E718A1D}"/>
                  </a:ext>
                </a:extLst>
              </p:cNvPr>
              <p:cNvSpPr txBox="1"/>
              <p:nvPr/>
            </p:nvSpPr>
            <p:spPr>
              <a:xfrm>
                <a:off x="6065370" y="2407347"/>
                <a:ext cx="3427333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type m:val="skw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ja-JP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altLang="ja-JP" sz="2000" b="1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ja-JP" sz="20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𝒍𝒐𝒘𝒆𝒓</m:t>
                          </m:r>
                        </m:sub>
                      </m:sSub>
                    </m:oMath>
                  </m:oMathPara>
                </a14:m>
                <a:endParaRPr lang="ja-JP" altLang="en-US" sz="2000" b="1" i="1" dirty="0"/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F2B1AB67-C08D-940F-88AE-7D107E718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370" y="2407347"/>
                <a:ext cx="3427333" cy="506870"/>
              </a:xfrm>
              <a:prstGeom prst="rect">
                <a:avLst/>
              </a:prstGeom>
              <a:blipFill>
                <a:blip r:embed="rId29"/>
                <a:stretch>
                  <a:fillRect l="-4804" t="-121687" b="-1843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98D972A8-B0B5-0785-50D5-71768E974ED7}"/>
              </a:ext>
            </a:extLst>
          </p:cNvPr>
          <p:cNvCxnSpPr>
            <a:cxnSpLocks/>
          </p:cNvCxnSpPr>
          <p:nvPr/>
        </p:nvCxnSpPr>
        <p:spPr>
          <a:xfrm flipV="1">
            <a:off x="10055325" y="3241040"/>
            <a:ext cx="1298475" cy="190671"/>
          </a:xfrm>
          <a:prstGeom prst="straightConnector1">
            <a:avLst/>
          </a:prstGeom>
          <a:ln w="15875">
            <a:solidFill>
              <a:schemeClr val="tx1"/>
            </a:solidFill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6DCC3A93-62D8-C924-D132-8908EFCAFB43}"/>
                  </a:ext>
                </a:extLst>
              </p:cNvPr>
              <p:cNvSpPr txBox="1"/>
              <p:nvPr/>
            </p:nvSpPr>
            <p:spPr>
              <a:xfrm>
                <a:off x="6786861" y="3360866"/>
                <a:ext cx="3647478" cy="50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′, </m:t>
                      </m:r>
                      <m:f>
                        <m:fPr>
                          <m:type m:val="skw"/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20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′, </m:t>
                      </m:r>
                      <m:sSub>
                        <m:sSubPr>
                          <m:ctrlPr>
                            <a:rPr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altLang="ja-JP" sz="20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altLang="ja-JP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𝒉𝒊𝒈𝒉𝒆𝒓</m:t>
                          </m:r>
                        </m:sub>
                      </m:sSub>
                    </m:oMath>
                  </m:oMathPara>
                </a14:m>
                <a:endParaRPr lang="ja-JP" altLang="en-US" sz="2000" b="1" i="1" dirty="0"/>
              </a:p>
            </p:txBody>
          </p:sp>
        </mc:Choice>
        <mc:Fallback xmlns=""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6DCC3A93-62D8-C924-D132-8908EFCAF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61" y="3360866"/>
                <a:ext cx="3647478" cy="506870"/>
              </a:xfrm>
              <a:prstGeom prst="rect">
                <a:avLst/>
              </a:prstGeom>
              <a:blipFill>
                <a:blip r:embed="rId30"/>
                <a:stretch>
                  <a:fillRect l="-4508" t="-121687" b="-1843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8EE5DCF8-339B-64F0-6F96-7225082AE85F}"/>
              </a:ext>
            </a:extLst>
          </p:cNvPr>
          <p:cNvSpPr txBox="1"/>
          <p:nvPr/>
        </p:nvSpPr>
        <p:spPr>
          <a:xfrm>
            <a:off x="5297072" y="2860698"/>
            <a:ext cx="1888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Reference particles</a:t>
            </a:r>
            <a:endParaRPr kumimoji="1" lang="ja-JP" altLang="en-US" sz="1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F9847ADF-9EBC-7FC3-58BF-A80FDD3886C9}"/>
              </a:ext>
            </a:extLst>
          </p:cNvPr>
          <p:cNvSpPr/>
          <p:nvPr/>
        </p:nvSpPr>
        <p:spPr>
          <a:xfrm>
            <a:off x="6135277" y="2425019"/>
            <a:ext cx="1110238" cy="473571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328C3E36-B51D-B20F-67CA-A245486352E4}"/>
              </a:ext>
            </a:extLst>
          </p:cNvPr>
          <p:cNvSpPr/>
          <p:nvPr/>
        </p:nvSpPr>
        <p:spPr>
          <a:xfrm>
            <a:off x="7332583" y="2428918"/>
            <a:ext cx="1072277" cy="473571"/>
          </a:xfrm>
          <a:prstGeom prst="rect">
            <a:avLst/>
          </a:prstGeom>
          <a:noFill/>
          <a:ln w="158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E2031F8E-941C-D3C3-96EB-C72F30BDF95F}"/>
              </a:ext>
            </a:extLst>
          </p:cNvPr>
          <p:cNvSpPr txBox="1"/>
          <p:nvPr/>
        </p:nvSpPr>
        <p:spPr>
          <a:xfrm>
            <a:off x="7449195" y="2864291"/>
            <a:ext cx="1553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Target particles</a:t>
            </a:r>
            <a:endParaRPr kumimoji="1" lang="ja-JP" altLang="en-US" sz="1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17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A75C0-3503-8B95-7926-0C4CA8C0B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9CF10B3-3D06-6136-9290-15E2985EDAA7}"/>
              </a:ext>
            </a:extLst>
          </p:cNvPr>
          <p:cNvGrpSpPr/>
          <p:nvPr/>
        </p:nvGrpSpPr>
        <p:grpSpPr>
          <a:xfrm>
            <a:off x="942562" y="1013965"/>
            <a:ext cx="10247593" cy="5564535"/>
            <a:chOff x="1471950" y="1055215"/>
            <a:chExt cx="10247593" cy="556453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5BFE018-A794-23AC-68A0-E2881FBBA9B4}"/>
                </a:ext>
              </a:extLst>
            </p:cNvPr>
            <p:cNvGrpSpPr/>
            <p:nvPr/>
          </p:nvGrpSpPr>
          <p:grpSpPr>
            <a:xfrm>
              <a:off x="1471950" y="1055215"/>
              <a:ext cx="10132979" cy="5564535"/>
              <a:chOff x="1471950" y="1055215"/>
              <a:chExt cx="10132979" cy="5564535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52EC9005-78F1-22AD-BC16-C07110999D24}"/>
                  </a:ext>
                </a:extLst>
              </p:cNvPr>
              <p:cNvGrpSpPr/>
              <p:nvPr/>
            </p:nvGrpSpPr>
            <p:grpSpPr>
              <a:xfrm>
                <a:off x="1471950" y="1055215"/>
                <a:ext cx="10132979" cy="5564535"/>
                <a:chOff x="1029510" y="1055215"/>
                <a:chExt cx="10132979" cy="5564535"/>
              </a:xfrm>
            </p:grpSpPr>
            <p:pic>
              <p:nvPicPr>
                <p:cNvPr id="38" name="図 37">
                  <a:extLst>
                    <a:ext uri="{FF2B5EF4-FFF2-40B4-BE49-F238E27FC236}">
                      <a16:creationId xmlns:a16="http://schemas.microsoft.com/office/drawing/2014/main" id="{419561A8-A32D-8FA8-64CB-3E42D1289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29510" y="1055215"/>
                  <a:ext cx="10132979" cy="5396385"/>
                </a:xfrm>
                <a:prstGeom prst="rect">
                  <a:avLst/>
                </a:prstGeom>
              </p:spPr>
            </p:pic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6CF314C8-F71B-B568-7661-E45314B835A2}"/>
                    </a:ext>
                  </a:extLst>
                </p:cNvPr>
                <p:cNvSpPr txBox="1"/>
                <p:nvPr/>
              </p:nvSpPr>
              <p:spPr>
                <a:xfrm>
                  <a:off x="3342817" y="1806244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F3</a:t>
                  </a:r>
                  <a:endParaRPr kumimoji="1" lang="ja-JP" altLang="en-US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97AC30FD-80AE-F304-A514-9790AC5EE98D}"/>
                    </a:ext>
                  </a:extLst>
                </p:cNvPr>
                <p:cNvSpPr txBox="1"/>
                <p:nvPr/>
              </p:nvSpPr>
              <p:spPr>
                <a:xfrm>
                  <a:off x="5109707" y="1339517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F5</a:t>
                  </a:r>
                  <a:endParaRPr kumimoji="1" lang="ja-JP" altLang="en-US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910A5D5D-2181-F487-0996-DC93DCA16F9E}"/>
                    </a:ext>
                  </a:extLst>
                </p:cNvPr>
                <p:cNvSpPr txBox="1"/>
                <p:nvPr/>
              </p:nvSpPr>
              <p:spPr>
                <a:xfrm>
                  <a:off x="7891005" y="5101417"/>
                  <a:ext cx="4331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S0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66BE35FF-F76E-0E3F-0CD6-33243AB1280E}"/>
                    </a:ext>
                  </a:extLst>
                </p:cNvPr>
                <p:cNvSpPr txBox="1"/>
                <p:nvPr/>
              </p:nvSpPr>
              <p:spPr>
                <a:xfrm>
                  <a:off x="8478613" y="6219640"/>
                  <a:ext cx="22284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Injection beamline</a:t>
                  </a:r>
                  <a:endParaRPr kumimoji="1" lang="ja-JP" altLang="en-US" sz="2000" b="1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4CB3CBAA-2027-F68B-2EC1-FBD962109E22}"/>
                    </a:ext>
                  </a:extLst>
                </p:cNvPr>
                <p:cNvSpPr txBox="1"/>
                <p:nvPr/>
              </p:nvSpPr>
              <p:spPr>
                <a:xfrm>
                  <a:off x="9928379" y="4965576"/>
                  <a:ext cx="105349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Kicker </a:t>
                  </a:r>
                </a:p>
                <a:p>
                  <a:r>
                    <a:rPr kumimoji="1" lang="en-US" altLang="ja-JP" sz="2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magnet</a:t>
                  </a:r>
                  <a:endParaRPr kumimoji="1" lang="ja-JP" altLang="en-US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cxnSp>
              <p:nvCxnSpPr>
                <p:cNvPr id="51" name="直線矢印コネクタ 50">
                  <a:extLst>
                    <a:ext uri="{FF2B5EF4-FFF2-40B4-BE49-F238E27FC236}">
                      <a16:creationId xmlns:a16="http://schemas.microsoft.com/office/drawing/2014/main" id="{1F674795-2D03-B11B-1285-BB66FF11A2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05543" y="4897794"/>
                  <a:ext cx="352340" cy="268393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3760B3A9-B26C-A55A-1129-BF7FABFEC01D}"/>
                    </a:ext>
                  </a:extLst>
                </p:cNvPr>
                <p:cNvSpPr txBox="1"/>
                <p:nvPr/>
              </p:nvSpPr>
              <p:spPr>
                <a:xfrm>
                  <a:off x="2562929" y="1806244"/>
                  <a:ext cx="4219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F2</a:t>
                  </a:r>
                  <a:endParaRPr kumimoji="1" lang="ja-JP" altLang="en-US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p:grp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E3B95BE-448F-93E8-7BCA-42D01380B9E6}"/>
                  </a:ext>
                </a:extLst>
              </p:cNvPr>
              <p:cNvSpPr txBox="1"/>
              <p:nvPr/>
            </p:nvSpPr>
            <p:spPr>
              <a:xfrm>
                <a:off x="5040142" y="2525775"/>
                <a:ext cx="17060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Trigger signal</a:t>
                </a:r>
                <a:endParaRPr kumimoji="1" lang="ja-JP" altLang="en-US" sz="200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922C54BA-E0E9-A68E-1B7D-AD96F2595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4673" y="2361202"/>
                <a:ext cx="5842250" cy="242479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D5ACF81-6081-D1AF-757D-1C3760766548}"/>
                </a:ext>
              </a:extLst>
            </p:cNvPr>
            <p:cNvSpPr txBox="1"/>
            <p:nvPr/>
          </p:nvSpPr>
          <p:spPr>
            <a:xfrm>
              <a:off x="11247939" y="4311968"/>
              <a:ext cx="471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R3</a:t>
              </a:r>
              <a:endParaRPr kumimoji="1" lang="ja-JP" altLang="en-US" sz="2000" b="1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218AC5D-7141-AC0A-951F-7463BD411121}"/>
                </a:ext>
              </a:extLst>
            </p:cNvPr>
            <p:cNvSpPr txBox="1"/>
            <p:nvPr/>
          </p:nvSpPr>
          <p:spPr>
            <a:xfrm>
              <a:off x="4204162" y="1227095"/>
              <a:ext cx="10294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err="1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BigRIPS</a:t>
              </a:r>
              <a:endParaRPr kumimoji="1" lang="ja-JP" altLang="en-US" sz="2000" b="1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BAC8A7B-D0A9-B099-6DB8-4970598FF02A}"/>
                </a:ext>
              </a:extLst>
            </p:cNvPr>
            <p:cNvSpPr txBox="1"/>
            <p:nvPr/>
          </p:nvSpPr>
          <p:spPr>
            <a:xfrm>
              <a:off x="6215420" y="4561121"/>
              <a:ext cx="1941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OEDO-SHARAQ</a:t>
              </a:r>
              <a:endParaRPr kumimoji="1" lang="ja-JP" altLang="en-US" sz="2000" b="1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C16ACD-8E59-8372-0C76-0FE7A79A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E5146D-F9CE-2762-EB48-0FB31FD5590B}"/>
              </a:ext>
            </a:extLst>
          </p:cNvPr>
          <p:cNvSpPr txBox="1"/>
          <p:nvPr/>
        </p:nvSpPr>
        <p:spPr>
          <a:xfrm>
            <a:off x="324000" y="275360"/>
            <a:ext cx="5962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The Rare-RI Ring (R3)</a:t>
            </a:r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facility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C7028876-7390-5BE3-4033-0C13A0AC6A73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7CD3C1C-1004-7EC7-381E-E6CCF2BA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67F8A2-DAB8-C4AA-1ABF-9D096EEC54A1}"/>
              </a:ext>
            </a:extLst>
          </p:cNvPr>
          <p:cNvSpPr txBox="1"/>
          <p:nvPr/>
        </p:nvSpPr>
        <p:spPr>
          <a:xfrm>
            <a:off x="8175545" y="997592"/>
            <a:ext cx="3185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Combined with a powerful</a:t>
            </a:r>
          </a:p>
          <a:p>
            <a:r>
              <a:rPr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in-flight separator, </a:t>
            </a:r>
            <a:r>
              <a:rPr kumimoji="1" lang="en-US" altLang="ja-JP" sz="20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BigRIPS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FAEF83F-F889-2AC0-A624-585B3B17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7814317" y="1038345"/>
            <a:ext cx="341745" cy="34983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5E89A3-305E-361D-23C5-B0DCB2791FE1}"/>
              </a:ext>
            </a:extLst>
          </p:cNvPr>
          <p:cNvSpPr txBox="1"/>
          <p:nvPr/>
        </p:nvSpPr>
        <p:spPr>
          <a:xfrm>
            <a:off x="8175545" y="1721697"/>
            <a:ext cx="328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>
                <a:latin typeface="Segoe UI Historic" panose="020B0502040204020203" pitchFamily="34" charset="0"/>
                <a:cs typeface="Segoe UI Historic" panose="020B0502040204020203" pitchFamily="34" charset="0"/>
              </a:rPr>
              <a:t>Individual injection method</a:t>
            </a:r>
            <a:endParaRPr kumimoji="1" lang="ja-JP" altLang="en-US" sz="200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894EB11-3794-7D1D-D928-F1887F3AD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19360" r="39330" b="51380"/>
          <a:stretch/>
        </p:blipFill>
        <p:spPr>
          <a:xfrm>
            <a:off x="7814317" y="1762450"/>
            <a:ext cx="341745" cy="34983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37BE170-17F3-BA8B-3E9B-89BDA085F38D}"/>
              </a:ext>
            </a:extLst>
          </p:cNvPr>
          <p:cNvGrpSpPr/>
          <p:nvPr/>
        </p:nvGrpSpPr>
        <p:grpSpPr>
          <a:xfrm>
            <a:off x="1005884" y="2786679"/>
            <a:ext cx="3495380" cy="3724541"/>
            <a:chOff x="930038" y="2580427"/>
            <a:chExt cx="3495380" cy="3724541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39C372E-5E4E-ADFB-B905-454A9904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486" r="55375"/>
            <a:stretch>
              <a:fillRect/>
            </a:stretch>
          </p:blipFill>
          <p:spPr>
            <a:xfrm>
              <a:off x="930039" y="2580427"/>
              <a:ext cx="3075906" cy="3135984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435CCC1-9A3F-7DFE-8493-A52423CDED61}"/>
                </a:ext>
              </a:extLst>
            </p:cNvPr>
            <p:cNvSpPr txBox="1"/>
            <p:nvPr/>
          </p:nvSpPr>
          <p:spPr>
            <a:xfrm>
              <a:off x="930038" y="5935636"/>
              <a:ext cx="3495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S. Naimi </a:t>
              </a:r>
              <a:r>
                <a:rPr kumimoji="1" lang="en-US" altLang="ja-JP" i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et al.</a:t>
              </a:r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, EPJA 59-90 (2023)</a:t>
              </a:r>
              <a:endParaRPr kumimoji="1" lang="ja-JP" altLang="en-US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155D1E0-6C51-9B1F-62F7-665356D0D29D}"/>
                </a:ext>
              </a:extLst>
            </p:cNvPr>
            <p:cNvSpPr txBox="1"/>
            <p:nvPr/>
          </p:nvSpPr>
          <p:spPr>
            <a:xfrm>
              <a:off x="935649" y="5602730"/>
              <a:ext cx="1972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PID plot@F2-F3</a:t>
              </a:r>
              <a:endParaRPr kumimoji="1" lang="ja-JP" altLang="en-US" sz="2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DBD3AB-8C9B-9182-8D1F-6A86DC4F11BB}"/>
              </a:ext>
            </a:extLst>
          </p:cNvPr>
          <p:cNvGrpSpPr/>
          <p:nvPr/>
        </p:nvGrpSpPr>
        <p:grpSpPr>
          <a:xfrm>
            <a:off x="8187778" y="2302573"/>
            <a:ext cx="3307306" cy="1810434"/>
            <a:chOff x="8046494" y="2400429"/>
            <a:chExt cx="3307306" cy="1810434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52E1F39-D8D8-29BF-399C-6A1082D87590}"/>
                </a:ext>
              </a:extLst>
            </p:cNvPr>
            <p:cNvSpPr txBox="1"/>
            <p:nvPr/>
          </p:nvSpPr>
          <p:spPr>
            <a:xfrm>
              <a:off x="8046494" y="2400429"/>
              <a:ext cx="17245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Circumference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B4759B0-6997-327A-01CA-A46CB987D395}"/>
                </a:ext>
              </a:extLst>
            </p:cNvPr>
            <p:cNvSpPr txBox="1"/>
            <p:nvPr/>
          </p:nvSpPr>
          <p:spPr>
            <a:xfrm>
              <a:off x="9629270" y="2414747"/>
              <a:ext cx="17245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60.35 m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F35FBC1F-904A-CC6A-033E-8DEEAD0A3B08}"/>
                </a:ext>
              </a:extLst>
            </p:cNvPr>
            <p:cNvSpPr txBox="1"/>
            <p:nvPr/>
          </p:nvSpPr>
          <p:spPr>
            <a:xfrm>
              <a:off x="8046494" y="2752230"/>
              <a:ext cx="17245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Max. B</a:t>
              </a:r>
              <a:r>
                <a:rPr kumimoji="1" lang="el-GR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ρ</a:t>
              </a:r>
              <a:endParaRPr kumimoji="1" lang="en-US" altLang="ja-JP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D98BE83-A7BD-48D0-E841-2791BCBBB89D}"/>
                </a:ext>
              </a:extLst>
            </p:cNvPr>
            <p:cNvSpPr txBox="1"/>
            <p:nvPr/>
          </p:nvSpPr>
          <p:spPr>
            <a:xfrm>
              <a:off x="9629270" y="2752230"/>
              <a:ext cx="17245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6.4 Tm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E600BF4-7BD5-FB97-71E5-B74EECC5D496}"/>
                </a:ext>
              </a:extLst>
            </p:cNvPr>
            <p:cNvSpPr txBox="1"/>
            <p:nvPr/>
          </p:nvSpPr>
          <p:spPr>
            <a:xfrm>
              <a:off x="8046494" y="3067575"/>
              <a:ext cx="17245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Momentum acceptance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FE7D35F-0B4F-EF7F-EC9A-0DBCBE910966}"/>
                </a:ext>
              </a:extLst>
            </p:cNvPr>
            <p:cNvSpPr txBox="1"/>
            <p:nvPr/>
          </p:nvSpPr>
          <p:spPr>
            <a:xfrm>
              <a:off x="9629270" y="3185203"/>
              <a:ext cx="17245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dp</a:t>
              </a: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/p=1%</a:t>
              </a:r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D21FD05F-A2B6-0F20-E2A1-01A86410C077}"/>
                </a:ext>
              </a:extLst>
            </p:cNvPr>
            <p:cNvCxnSpPr>
              <a:cxnSpLocks/>
            </p:cNvCxnSpPr>
            <p:nvPr/>
          </p:nvCxnSpPr>
          <p:spPr>
            <a:xfrm>
              <a:off x="8144689" y="2725982"/>
              <a:ext cx="2980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50835208-0184-3630-333F-300799CEC737}"/>
                </a:ext>
              </a:extLst>
            </p:cNvPr>
            <p:cNvCxnSpPr>
              <a:cxnSpLocks/>
            </p:cNvCxnSpPr>
            <p:nvPr/>
          </p:nvCxnSpPr>
          <p:spPr>
            <a:xfrm>
              <a:off x="8144689" y="3068882"/>
              <a:ext cx="2980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0CC8FD1E-16E9-CF3C-82FE-75FCD65FC9F0}"/>
                </a:ext>
              </a:extLst>
            </p:cNvPr>
            <p:cNvCxnSpPr>
              <a:cxnSpLocks/>
            </p:cNvCxnSpPr>
            <p:nvPr/>
          </p:nvCxnSpPr>
          <p:spPr>
            <a:xfrm>
              <a:off x="8146450" y="3647483"/>
              <a:ext cx="2980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05FF4BB-9936-DD8E-A852-CE90F1C4EC6F}"/>
                </a:ext>
              </a:extLst>
            </p:cNvPr>
            <p:cNvSpPr txBox="1"/>
            <p:nvPr/>
          </p:nvSpPr>
          <p:spPr>
            <a:xfrm>
              <a:off x="8050249" y="3656865"/>
              <a:ext cx="17245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Measurement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time</a:t>
              </a:r>
              <a:endParaRPr kumimoji="1" lang="en-US" altLang="ja-JP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040DE2E-8423-C7AA-2216-9742D2816394}"/>
                </a:ext>
              </a:extLst>
            </p:cNvPr>
            <p:cNvSpPr txBox="1"/>
            <p:nvPr/>
          </p:nvSpPr>
          <p:spPr>
            <a:xfrm>
              <a:off x="9819585" y="3759201"/>
              <a:ext cx="134389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dirty="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&lt;1 </a:t>
              </a:r>
              <a:r>
                <a:rPr kumimoji="1" lang="en-US" altLang="ja-JP" dirty="0" err="1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ms</a:t>
              </a:r>
              <a:endParaRPr kumimoji="1" lang="en-US" altLang="ja-JP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FA4D16C-D82A-12A7-CDD8-CC98B94D231B}"/>
              </a:ext>
            </a:extLst>
          </p:cNvPr>
          <p:cNvSpPr/>
          <p:nvPr/>
        </p:nvSpPr>
        <p:spPr>
          <a:xfrm rot="2312996">
            <a:off x="1549812" y="3974759"/>
            <a:ext cx="1808560" cy="40228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08AF6FD-0E0D-B859-4D94-6B0B28C4AE7C}"/>
              </a:ext>
            </a:extLst>
          </p:cNvPr>
          <p:cNvSpPr txBox="1"/>
          <p:nvPr/>
        </p:nvSpPr>
        <p:spPr>
          <a:xfrm>
            <a:off x="4211938" y="3496562"/>
            <a:ext cx="211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Injection </a:t>
            </a:r>
          </a:p>
          <a:p>
            <a:r>
              <a:rPr kumimoji="1" lang="en-US" altLang="ja-JP" sz="2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acceptance of R3</a:t>
            </a:r>
            <a:endParaRPr kumimoji="1" lang="ja-JP" altLang="en-US" sz="2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F30C27C-7621-C87C-C6DF-7109042856A1}"/>
              </a:ext>
            </a:extLst>
          </p:cNvPr>
          <p:cNvCxnSpPr>
            <a:cxnSpLocks/>
          </p:cNvCxnSpPr>
          <p:nvPr/>
        </p:nvCxnSpPr>
        <p:spPr>
          <a:xfrm flipV="1">
            <a:off x="3198315" y="4175901"/>
            <a:ext cx="1042111" cy="294872"/>
          </a:xfrm>
          <a:prstGeom prst="straightConnector1">
            <a:avLst/>
          </a:prstGeom>
          <a:ln w="15875">
            <a:solidFill>
              <a:srgbClr val="FF0000"/>
            </a:solidFill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A9A37B1-FE92-CA2F-E4A1-9B26C1CBEC75}"/>
              </a:ext>
            </a:extLst>
          </p:cNvPr>
          <p:cNvSpPr txBox="1"/>
          <p:nvPr/>
        </p:nvSpPr>
        <p:spPr>
          <a:xfrm>
            <a:off x="7626625" y="267648"/>
            <a:ext cx="429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A. Ozawa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PTEP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2012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03C009 (2012)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8018DDA-7BD2-6085-B8D4-7CD99174D33A}"/>
              </a:ext>
            </a:extLst>
          </p:cNvPr>
          <p:cNvSpPr txBox="1"/>
          <p:nvPr/>
        </p:nvSpPr>
        <p:spPr>
          <a:xfrm>
            <a:off x="7100210" y="557296"/>
            <a:ext cx="479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Y. Yamaguchi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NIM-B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317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629-635 (2013)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19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1E4BF-32D4-B9AC-ADD9-B4726FCD2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549DBF8-CAA6-002E-12C9-C95179503688}"/>
              </a:ext>
            </a:extLst>
          </p:cNvPr>
          <p:cNvGrpSpPr/>
          <p:nvPr/>
        </p:nvGrpSpPr>
        <p:grpSpPr>
          <a:xfrm>
            <a:off x="295822" y="1139485"/>
            <a:ext cx="5796299" cy="5097320"/>
            <a:chOff x="295822" y="1139485"/>
            <a:chExt cx="5796299" cy="5097320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9F83301-65F9-EC43-C2F5-D4FDCCD4907D}"/>
                </a:ext>
              </a:extLst>
            </p:cNvPr>
            <p:cNvSpPr txBox="1"/>
            <p:nvPr/>
          </p:nvSpPr>
          <p:spPr>
            <a:xfrm>
              <a:off x="610793" y="5285311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701100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9057D35-83B6-007A-5E24-AE7EDA42CEB8}"/>
                </a:ext>
              </a:extLst>
            </p:cNvPr>
            <p:cNvSpPr txBox="1"/>
            <p:nvPr/>
          </p:nvSpPr>
          <p:spPr>
            <a:xfrm>
              <a:off x="610794" y="4474203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701200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66B06E9-6689-D49D-C88F-D1919F5EB89F}"/>
                </a:ext>
              </a:extLst>
            </p:cNvPr>
            <p:cNvSpPr txBox="1"/>
            <p:nvPr/>
          </p:nvSpPr>
          <p:spPr>
            <a:xfrm>
              <a:off x="610793" y="1979106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701500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789170E-E7C9-A0F6-994D-3BCAA362E311}"/>
                </a:ext>
              </a:extLst>
            </p:cNvPr>
            <p:cNvSpPr txBox="1"/>
            <p:nvPr/>
          </p:nvSpPr>
          <p:spPr>
            <a:xfrm>
              <a:off x="610793" y="1160156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701600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7BEB507B-49BF-4863-997C-8AFC0005108E}"/>
                </a:ext>
              </a:extLst>
            </p:cNvPr>
            <p:cNvSpPr txBox="1"/>
            <p:nvPr/>
          </p:nvSpPr>
          <p:spPr>
            <a:xfrm>
              <a:off x="610793" y="3638682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701300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BD88C77C-A5D9-A0C0-ADA5-BFA3F4FF2928}"/>
                </a:ext>
              </a:extLst>
            </p:cNvPr>
            <p:cNvSpPr txBox="1"/>
            <p:nvPr/>
          </p:nvSpPr>
          <p:spPr>
            <a:xfrm>
              <a:off x="610793" y="2788628"/>
              <a:ext cx="934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701400</a:t>
              </a:r>
              <a:endParaRPr kumimoji="1" lang="ja-JP" altLang="en-US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4939D5D0-2859-F609-6211-557C10705F23}"/>
                </a:ext>
              </a:extLst>
            </p:cNvPr>
            <p:cNvGrpSpPr/>
            <p:nvPr/>
          </p:nvGrpSpPr>
          <p:grpSpPr>
            <a:xfrm>
              <a:off x="295822" y="1139485"/>
              <a:ext cx="5796299" cy="5097320"/>
              <a:chOff x="295822" y="1139485"/>
              <a:chExt cx="5796299" cy="5097320"/>
            </a:xfrm>
          </p:grpSpPr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EF80A2A4-2B52-4DCA-59F9-6106924E736E}"/>
                  </a:ext>
                </a:extLst>
              </p:cNvPr>
              <p:cNvGrpSpPr/>
              <p:nvPr/>
            </p:nvGrpSpPr>
            <p:grpSpPr>
              <a:xfrm>
                <a:off x="295822" y="1139485"/>
                <a:ext cx="5796299" cy="4796870"/>
                <a:chOff x="295822" y="1139485"/>
                <a:chExt cx="5796299" cy="4796870"/>
              </a:xfrm>
            </p:grpSpPr>
            <p:grpSp>
              <p:nvGrpSpPr>
                <p:cNvPr id="10" name="グループ化 9">
                  <a:extLst>
                    <a:ext uri="{FF2B5EF4-FFF2-40B4-BE49-F238E27FC236}">
                      <a16:creationId xmlns:a16="http://schemas.microsoft.com/office/drawing/2014/main" id="{8B278483-9BE2-75AB-8963-B48F747A09D5}"/>
                    </a:ext>
                  </a:extLst>
                </p:cNvPr>
                <p:cNvGrpSpPr/>
                <p:nvPr/>
              </p:nvGrpSpPr>
              <p:grpSpPr>
                <a:xfrm>
                  <a:off x="295822" y="1139485"/>
                  <a:ext cx="5743274" cy="4438355"/>
                  <a:chOff x="157060" y="1086408"/>
                  <a:chExt cx="6188875" cy="4782715"/>
                </a:xfrm>
              </p:grpSpPr>
              <p:pic>
                <p:nvPicPr>
                  <p:cNvPr id="8" name="図 7">
                    <a:extLst>
                      <a:ext uri="{FF2B5EF4-FFF2-40B4-BE49-F238E27FC236}">
                        <a16:creationId xmlns:a16="http://schemas.microsoft.com/office/drawing/2014/main" id="{92FC726F-C9B3-9521-2E46-02BF8F2D37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rcRect l="17092" b="8822"/>
                  <a:stretch>
                    <a:fillRect/>
                  </a:stretch>
                </p:blipFill>
                <p:spPr>
                  <a:xfrm>
                    <a:off x="1459423" y="1086408"/>
                    <a:ext cx="4886512" cy="4782715"/>
                  </a:xfrm>
                  <a:prstGeom prst="rect">
                    <a:avLst/>
                  </a:prstGeom>
                </p:spPr>
              </p:pic>
              <p:sp>
                <p:nvSpPr>
                  <p:cNvPr id="9" name="テキスト ボックス 8">
                    <a:extLst>
                      <a:ext uri="{FF2B5EF4-FFF2-40B4-BE49-F238E27FC236}">
                        <a16:creationId xmlns:a16="http://schemas.microsoft.com/office/drawing/2014/main" id="{2D7EF4B9-36EE-2BA0-6208-FB763559B2B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608306" y="3329463"/>
                    <a:ext cx="1928719" cy="39798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Segoe UI Historic" panose="020B0502040204020203" pitchFamily="34" charset="0"/>
                        <a:cs typeface="Segoe UI Historic" panose="020B0502040204020203" pitchFamily="34" charset="0"/>
                      </a:rPr>
                      <a:t>Stored time [ns]</a:t>
                    </a:r>
                    <a:endPara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endParaRPr>
                  </a:p>
                </p:txBody>
              </p:sp>
            </p:grpSp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9B6A3171-A8E3-F025-57BC-A92D16C7F9B6}"/>
                    </a:ext>
                  </a:extLst>
                </p:cNvPr>
                <p:cNvSpPr txBox="1"/>
                <p:nvPr/>
              </p:nvSpPr>
              <p:spPr>
                <a:xfrm>
                  <a:off x="1247060" y="5557698"/>
                  <a:ext cx="577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-0.5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BC03F0C0-006B-8BE4-0B55-1C9DE13CDC23}"/>
                    </a:ext>
                  </a:extLst>
                </p:cNvPr>
                <p:cNvSpPr txBox="1"/>
                <p:nvPr/>
              </p:nvSpPr>
              <p:spPr>
                <a:xfrm>
                  <a:off x="2114889" y="5557698"/>
                  <a:ext cx="577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-0.3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4B85908A-995E-478A-B1D9-9C6DD4B17B8B}"/>
                    </a:ext>
                  </a:extLst>
                </p:cNvPr>
                <p:cNvSpPr txBox="1"/>
                <p:nvPr/>
              </p:nvSpPr>
              <p:spPr>
                <a:xfrm>
                  <a:off x="3454291" y="5557698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0.0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AB52B563-9BDB-953D-B3A4-308DF81B0639}"/>
                    </a:ext>
                  </a:extLst>
                </p:cNvPr>
                <p:cNvSpPr txBox="1"/>
                <p:nvPr/>
              </p:nvSpPr>
              <p:spPr>
                <a:xfrm>
                  <a:off x="2548400" y="5557698"/>
                  <a:ext cx="577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-0.2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5B301CDF-2C2B-5CC4-2E61-B567B6D82EC1}"/>
                    </a:ext>
                  </a:extLst>
                </p:cNvPr>
                <p:cNvSpPr txBox="1"/>
                <p:nvPr/>
              </p:nvSpPr>
              <p:spPr>
                <a:xfrm>
                  <a:off x="2974431" y="5557698"/>
                  <a:ext cx="577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-0.1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09DC7E81-DE10-FC82-A9E0-34BA9458E9C9}"/>
                    </a:ext>
                  </a:extLst>
                </p:cNvPr>
                <p:cNvSpPr txBox="1"/>
                <p:nvPr/>
              </p:nvSpPr>
              <p:spPr>
                <a:xfrm>
                  <a:off x="1677260" y="5563410"/>
                  <a:ext cx="5774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-0.4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87211159-6916-7AE6-4C36-9C74A03A2C3E}"/>
                    </a:ext>
                  </a:extLst>
                </p:cNvPr>
                <p:cNvSpPr txBox="1"/>
                <p:nvPr/>
              </p:nvSpPr>
              <p:spPr>
                <a:xfrm>
                  <a:off x="3883602" y="5557698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0.1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FBCEF007-CC10-6C06-8E33-0707A6C9093E}"/>
                    </a:ext>
                  </a:extLst>
                </p:cNvPr>
                <p:cNvSpPr txBox="1"/>
                <p:nvPr/>
              </p:nvSpPr>
              <p:spPr>
                <a:xfrm>
                  <a:off x="4310553" y="5567023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0.2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FD108810-8A0B-AD6C-6C9B-0BC24E27C0AB}"/>
                    </a:ext>
                  </a:extLst>
                </p:cNvPr>
                <p:cNvSpPr txBox="1"/>
                <p:nvPr/>
              </p:nvSpPr>
              <p:spPr>
                <a:xfrm>
                  <a:off x="4749261" y="5567023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0.3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B8FD7866-8396-3582-C55E-336F1F7BA73C}"/>
                    </a:ext>
                  </a:extLst>
                </p:cNvPr>
                <p:cNvSpPr txBox="1"/>
                <p:nvPr/>
              </p:nvSpPr>
              <p:spPr>
                <a:xfrm>
                  <a:off x="5176212" y="5557698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0.4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9770C8CB-9CD9-28B2-26E8-15F101590030}"/>
                    </a:ext>
                  </a:extLst>
                </p:cNvPr>
                <p:cNvSpPr txBox="1"/>
                <p:nvPr/>
              </p:nvSpPr>
              <p:spPr>
                <a:xfrm>
                  <a:off x="5607693" y="5567023"/>
                  <a:ext cx="484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0.5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p:grp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4106211C-5ED0-F222-3861-985C6380F101}"/>
                  </a:ext>
                </a:extLst>
              </p:cNvPr>
              <p:cNvSpPr txBox="1"/>
              <p:nvPr/>
            </p:nvSpPr>
            <p:spPr>
              <a:xfrm>
                <a:off x="3163422" y="5867473"/>
                <a:ext cx="1072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err="1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dp</a:t>
                </a:r>
                <a:r>
                  <a:rPr kumimoji="1" lang="en-US" altLang="ja-JP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/p [%]</a:t>
                </a:r>
                <a:endParaRPr kumimoji="1" lang="ja-JP" altLang="en-US" baseline="30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BE7FD42-AABD-5F27-13B1-0C913567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4786AD-C26B-4AA9-5F5C-000ABC363181}"/>
              </a:ext>
            </a:extLst>
          </p:cNvPr>
          <p:cNvSpPr txBox="1"/>
          <p:nvPr/>
        </p:nvSpPr>
        <p:spPr>
          <a:xfrm>
            <a:off x="324000" y="275360"/>
            <a:ext cx="822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Achieved isochronism &amp; mass precision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CA0887F-CF93-1A1C-FA50-3F2C85FA57E3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41AEA0-B513-84D7-05D6-E725818DEB64}"/>
              </a:ext>
            </a:extLst>
          </p:cNvPr>
          <p:cNvSpPr txBox="1"/>
          <p:nvPr/>
        </p:nvSpPr>
        <p:spPr>
          <a:xfrm>
            <a:off x="6407899" y="1338489"/>
            <a:ext cx="37177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baseline="30000" dirty="0">
                <a:solidFill>
                  <a:srgbClr val="65AE3A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78</a:t>
            </a:r>
            <a:r>
              <a:rPr kumimoji="1" lang="en-US" altLang="ja-JP" sz="2200" b="1" dirty="0">
                <a:solidFill>
                  <a:srgbClr val="65AE3A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Ge</a:t>
            </a:r>
            <a:r>
              <a:rPr kumimoji="1" lang="en-US" altLang="ja-JP" sz="22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 (isochronous reference)</a:t>
            </a:r>
          </a:p>
          <a:p>
            <a:r>
              <a:rPr kumimoji="1" lang="en-US" altLang="ja-JP" sz="24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Isochronism: ~5.4x10</a:t>
            </a:r>
            <a:r>
              <a:rPr kumimoji="1" lang="en-US" altLang="ja-JP" sz="2400" b="1" baseline="30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-6</a:t>
            </a:r>
            <a:endParaRPr kumimoji="1" lang="ja-JP" altLang="en-US" sz="2400" b="1" baseline="300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FFFC1CE7-BDBC-8369-E690-C75A4417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AB4967-7E0D-35A8-FE4E-D40EA61C4F15}"/>
              </a:ext>
            </a:extLst>
          </p:cNvPr>
          <p:cNvSpPr txBox="1"/>
          <p:nvPr/>
        </p:nvSpPr>
        <p:spPr>
          <a:xfrm>
            <a:off x="324000" y="6279773"/>
            <a:ext cx="410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D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. Nagae </a:t>
            </a:r>
            <a:r>
              <a:rPr kumimoji="1" lang="en-US" altLang="ja-JP" i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et al.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PRC</a:t>
            </a:r>
            <a:r>
              <a:rPr kumimoji="1" lang="en-US" altLang="ja-JP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110</a:t>
            </a:r>
            <a:r>
              <a:rPr kumimoji="1" lang="en-US" altLang="ja-JP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, 014310 (2024)</a:t>
            </a:r>
            <a:endParaRPr kumimoji="1" lang="ja-JP" altLang="en-US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4EF560F-ABE2-326F-B6F4-393293138FF3}"/>
              </a:ext>
            </a:extLst>
          </p:cNvPr>
          <p:cNvCxnSpPr>
            <a:cxnSpLocks/>
          </p:cNvCxnSpPr>
          <p:nvPr/>
        </p:nvCxnSpPr>
        <p:spPr>
          <a:xfrm flipV="1">
            <a:off x="4949088" y="1608032"/>
            <a:ext cx="1479601" cy="936164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25339C6F-46E6-C3A1-5839-891EE9C8BF30}"/>
              </a:ext>
            </a:extLst>
          </p:cNvPr>
          <p:cNvCxnSpPr>
            <a:cxnSpLocks/>
          </p:cNvCxnSpPr>
          <p:nvPr/>
        </p:nvCxnSpPr>
        <p:spPr>
          <a:xfrm>
            <a:off x="3674190" y="3069899"/>
            <a:ext cx="535465" cy="601187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F5950F3-6BBF-233E-446B-0DCF306A539B}"/>
              </a:ext>
            </a:extLst>
          </p:cNvPr>
          <p:cNvSpPr txBox="1"/>
          <p:nvPr/>
        </p:nvSpPr>
        <p:spPr>
          <a:xfrm>
            <a:off x="4209655" y="3494734"/>
            <a:ext cx="675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rgbClr val="9E5697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75</a:t>
            </a:r>
            <a:r>
              <a:rPr kumimoji="1" lang="en-US" altLang="ja-JP" sz="2000" b="1" dirty="0">
                <a:solidFill>
                  <a:srgbClr val="9E5697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Cu</a:t>
            </a:r>
            <a:endParaRPr kumimoji="1" lang="ja-JP" altLang="en-US" sz="2000" b="1" dirty="0">
              <a:solidFill>
                <a:srgbClr val="9E5697"/>
              </a:solidFill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BCAECFFF-449F-6BF7-4148-08EC405B4BD8}"/>
              </a:ext>
            </a:extLst>
          </p:cNvPr>
          <p:cNvCxnSpPr>
            <a:cxnSpLocks/>
          </p:cNvCxnSpPr>
          <p:nvPr/>
        </p:nvCxnSpPr>
        <p:spPr>
          <a:xfrm flipH="1">
            <a:off x="2974431" y="3013578"/>
            <a:ext cx="297655" cy="292335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566774-98D7-3817-67C4-A59064079144}"/>
              </a:ext>
            </a:extLst>
          </p:cNvPr>
          <p:cNvSpPr txBox="1"/>
          <p:nvPr/>
        </p:nvSpPr>
        <p:spPr>
          <a:xfrm>
            <a:off x="2485444" y="3228945"/>
            <a:ext cx="644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rgbClr val="DB332C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79</a:t>
            </a:r>
            <a:r>
              <a:rPr kumimoji="1" lang="en-US" altLang="ja-JP" sz="2000" b="1" dirty="0">
                <a:solidFill>
                  <a:srgbClr val="DB332C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As</a:t>
            </a:r>
            <a:endParaRPr kumimoji="1" lang="ja-JP" altLang="en-US" sz="2000" b="1" dirty="0">
              <a:solidFill>
                <a:srgbClr val="DB332C"/>
              </a:solidFill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DA243DF-7879-5D8C-01E7-3F8603B2EA10}"/>
              </a:ext>
            </a:extLst>
          </p:cNvPr>
          <p:cNvSpPr txBox="1"/>
          <p:nvPr/>
        </p:nvSpPr>
        <p:spPr>
          <a:xfrm>
            <a:off x="2692291" y="1522676"/>
            <a:ext cx="676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rgbClr val="2D5499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78</a:t>
            </a:r>
            <a:r>
              <a:rPr kumimoji="1" lang="en-US" altLang="ja-JP" sz="2000" b="1" dirty="0">
                <a:solidFill>
                  <a:srgbClr val="2D5499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rPr>
              <a:t>Ga</a:t>
            </a:r>
            <a:endParaRPr kumimoji="1" lang="ja-JP" altLang="en-US" sz="2000" b="1" dirty="0">
              <a:solidFill>
                <a:srgbClr val="2D5499"/>
              </a:solidFill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9E23E3-F842-6465-5943-ED09AD981D0E}"/>
              </a:ext>
            </a:extLst>
          </p:cNvPr>
          <p:cNvSpPr txBox="1"/>
          <p:nvPr/>
        </p:nvSpPr>
        <p:spPr>
          <a:xfrm>
            <a:off x="2285304" y="3830796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76</a:t>
            </a:r>
            <a:r>
              <a:rPr kumimoji="1" lang="en-US" altLang="ja-JP" sz="20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Zn</a:t>
            </a:r>
            <a:endParaRPr kumimoji="1" lang="ja-JP" altLang="en-US" sz="2000" b="1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E7998418-9173-2131-9691-3CEDA47188A2}"/>
              </a:ext>
            </a:extLst>
          </p:cNvPr>
          <p:cNvGrpSpPr/>
          <p:nvPr/>
        </p:nvGrpSpPr>
        <p:grpSpPr>
          <a:xfrm>
            <a:off x="6170692" y="2262136"/>
            <a:ext cx="5762685" cy="3978314"/>
            <a:chOff x="6121394" y="2228343"/>
            <a:chExt cx="5762685" cy="397831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AC8D9F04-D774-2AA1-1DD2-606821F50E63}"/>
                </a:ext>
              </a:extLst>
            </p:cNvPr>
            <p:cNvGrpSpPr/>
            <p:nvPr/>
          </p:nvGrpSpPr>
          <p:grpSpPr>
            <a:xfrm>
              <a:off x="6843024" y="2255233"/>
              <a:ext cx="5041055" cy="3531428"/>
              <a:chOff x="556081" y="3876772"/>
              <a:chExt cx="3793524" cy="2657491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39ED4877-7AAD-9E89-B08F-C4F3C4D684F7}"/>
                  </a:ext>
                </a:extLst>
              </p:cNvPr>
              <p:cNvSpPr txBox="1"/>
              <p:nvPr/>
            </p:nvSpPr>
            <p:spPr>
              <a:xfrm>
                <a:off x="556081" y="6186848"/>
                <a:ext cx="3357377" cy="347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δ(m/q)     </a:t>
                </a:r>
                <a:r>
                  <a:rPr kumimoji="1" lang="ja-JP" altLang="en-US" sz="2400" baseline="-25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　</a:t>
                </a:r>
                <a:r>
                  <a:rPr kumimoji="1"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2.7x10</a:t>
                </a:r>
                <a:r>
                  <a:rPr kumimoji="1" lang="en-US" altLang="ja-JP" sz="2400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-5 </a:t>
                </a:r>
                <a:r>
                  <a:rPr kumimoji="1" lang="ja-JP" altLang="en-US" sz="2400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　</a:t>
                </a:r>
                <a:r>
                  <a:rPr kumimoji="1" lang="en-US" altLang="ja-JP" sz="2400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   </a:t>
                </a:r>
                <a:r>
                  <a:rPr kumimoji="1"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1.1</a:t>
                </a:r>
                <a:r>
                  <a:rPr lang="en-US" altLang="ja-JP" sz="24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x10</a:t>
                </a:r>
                <a:r>
                  <a:rPr lang="en-US" altLang="ja-JP" sz="2400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-5</a:t>
                </a:r>
                <a:endParaRPr kumimoji="1" lang="ja-JP" altLang="en-US" sz="2400" baseline="30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AC6B1942-53A6-BA7A-6D71-F32C96B2D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8215" b="10152"/>
              <a:stretch>
                <a:fillRect/>
              </a:stretch>
            </p:blipFill>
            <p:spPr>
              <a:xfrm>
                <a:off x="1055691" y="3876772"/>
                <a:ext cx="3293914" cy="2061924"/>
              </a:xfrm>
              <a:prstGeom prst="rect">
                <a:avLst/>
              </a:prstGeom>
            </p:spPr>
          </p:pic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26F5B9B2-B20B-C3EA-86E2-5AA54F873E9F}"/>
                  </a:ext>
                </a:extLst>
              </p:cNvPr>
              <p:cNvSpPr txBox="1"/>
              <p:nvPr/>
            </p:nvSpPr>
            <p:spPr>
              <a:xfrm>
                <a:off x="1164095" y="4085360"/>
                <a:ext cx="508094" cy="301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75</a:t>
                </a:r>
                <a:r>
                  <a:rPr kumimoji="1" lang="en-US" altLang="ja-JP" sz="2000" dirty="0">
                    <a:latin typeface="Segoe UI Historic" panose="020B0502040204020203" pitchFamily="34" charset="0"/>
                    <a:cs typeface="Segoe UI Historic" panose="020B0502040204020203" pitchFamily="34" charset="0"/>
                  </a:rPr>
                  <a:t>Cu</a:t>
                </a:r>
                <a:endParaRPr kumimoji="1" lang="ja-JP" altLang="en-US" sz="2000" dirty="0">
                  <a:latin typeface="Segoe UI Historic" panose="020B0502040204020203" pitchFamily="34" charset="0"/>
                  <a:cs typeface="Segoe UI Historic" panose="020B0502040204020203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EBCFCCF7-8921-3143-C315-CCE6A2A91256}"/>
                    </a:ext>
                  </a:extLst>
                </p:cNvPr>
                <p:cNvSpPr txBox="1"/>
                <p:nvPr/>
              </p:nvSpPr>
              <p:spPr>
                <a:xfrm>
                  <a:off x="8229347" y="4930118"/>
                  <a:ext cx="14197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 correction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EBCFCCF7-8921-3143-C315-CCE6A2A912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9347" y="4930118"/>
                  <a:ext cx="141974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288" t="-6557" r="-4292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102E37C8-4DD5-4DC1-5234-09342A4066B4}"/>
                    </a:ext>
                  </a:extLst>
                </p:cNvPr>
                <p:cNvSpPr txBox="1"/>
                <p:nvPr/>
              </p:nvSpPr>
              <p:spPr>
                <a:xfrm>
                  <a:off x="9642220" y="4930118"/>
                  <a:ext cx="15582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 correction</a:t>
                  </a:r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102E37C8-4DD5-4DC1-5234-09342A4066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2220" y="4930118"/>
                  <a:ext cx="155824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176" t="-6557" r="-3529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54612C13-7C80-1FE0-3791-F2C10F5091E4}"/>
                    </a:ext>
                  </a:extLst>
                </p:cNvPr>
                <p:cNvSpPr txBox="1"/>
                <p:nvPr/>
              </p:nvSpPr>
              <p:spPr>
                <a:xfrm rot="16200000">
                  <a:off x="4889487" y="3460250"/>
                  <a:ext cx="2857834" cy="39401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</m:oMath>
                  </a14:m>
                  <a:r>
                    <a:rPr kumimoji="1" lang="ja-JP" altLang="en-US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 </a:t>
                  </a:r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 </a:t>
                  </a:r>
                  <a14:m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AME</m:t>
                          </m:r>
                          <m: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2020</m:t>
                          </m:r>
                        </m:sub>
                      </m:sSub>
                    </m:oMath>
                  </a14:m>
                  <a:endParaRPr kumimoji="1" lang="ja-JP" altLang="en-US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54612C13-7C80-1FE0-3791-F2C10F5091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889487" y="3460250"/>
                  <a:ext cx="2857834" cy="394019"/>
                </a:xfrm>
                <a:prstGeom prst="rect">
                  <a:avLst/>
                </a:prstGeom>
                <a:blipFill>
                  <a:blip r:embed="rId6"/>
                  <a:stretch>
                    <a:fillRect l="-7692" r="-16923" b="-64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262B0370-7A45-E14F-AEA4-63A072A926EF}"/>
                    </a:ext>
                  </a:extLst>
                </p:cNvPr>
                <p:cNvSpPr txBox="1"/>
                <p:nvPr/>
              </p:nvSpPr>
              <p:spPr>
                <a:xfrm>
                  <a:off x="6443231" y="4487045"/>
                  <a:ext cx="1136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-4.0</a:t>
                  </a:r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10</a:t>
                  </a:r>
                  <a:r>
                    <a:rPr kumimoji="1" lang="en-US" altLang="ja-JP" baseline="30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262B0370-7A45-E14F-AEA4-63A072A926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3231" y="4487045"/>
                  <a:ext cx="113685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674" t="-833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705C0D6A-AC14-94B5-D214-ED4351310E28}"/>
                    </a:ext>
                  </a:extLst>
                </p:cNvPr>
                <p:cNvSpPr txBox="1"/>
                <p:nvPr/>
              </p:nvSpPr>
              <p:spPr>
                <a:xfrm>
                  <a:off x="6443231" y="3981855"/>
                  <a:ext cx="113685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-2.0</a:t>
                  </a:r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10</a:t>
                  </a:r>
                  <a:r>
                    <a:rPr kumimoji="1" lang="en-US" altLang="ja-JP" baseline="30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705C0D6A-AC14-94B5-D214-ED4351310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3231" y="3981855"/>
                  <a:ext cx="113685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674" t="-833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ADB313C-DB92-006C-45C8-FFC5388DF668}"/>
                    </a:ext>
                  </a:extLst>
                </p:cNvPr>
                <p:cNvSpPr txBox="1"/>
                <p:nvPr/>
              </p:nvSpPr>
              <p:spPr>
                <a:xfrm>
                  <a:off x="6520920" y="3472594"/>
                  <a:ext cx="9829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0.0</a:t>
                  </a:r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10</a:t>
                  </a:r>
                  <a:r>
                    <a:rPr kumimoji="1" lang="en-US" altLang="ja-JP" baseline="30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0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ADB313C-DB92-006C-45C8-FFC5388DF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920" y="3472594"/>
                  <a:ext cx="982961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727" t="-6557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7C51DE59-A7AB-F7D7-D206-31F94C978C2E}"/>
                    </a:ext>
                  </a:extLst>
                </p:cNvPr>
                <p:cNvSpPr txBox="1"/>
                <p:nvPr/>
              </p:nvSpPr>
              <p:spPr>
                <a:xfrm>
                  <a:off x="6536204" y="2962795"/>
                  <a:ext cx="10438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2.0</a:t>
                  </a:r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10</a:t>
                  </a:r>
                  <a:r>
                    <a:rPr kumimoji="1" lang="en-US" altLang="ja-JP" baseline="30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7C51DE59-A7AB-F7D7-D206-31F94C978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6204" y="2962795"/>
                  <a:ext cx="1043877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907" t="-8333" b="-2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BB2D9007-4341-139A-6091-FBEDD3909302}"/>
                    </a:ext>
                  </a:extLst>
                </p:cNvPr>
                <p:cNvSpPr txBox="1"/>
                <p:nvPr/>
              </p:nvSpPr>
              <p:spPr>
                <a:xfrm>
                  <a:off x="6536204" y="2467716"/>
                  <a:ext cx="10438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dirty="0">
                      <a:latin typeface="Segoe UI Historic" panose="020B0502040204020203" pitchFamily="34" charset="0"/>
                      <a:ea typeface="Segoe UI Historic" panose="020B0502040204020203" pitchFamily="34" charset="0"/>
                      <a:cs typeface="Segoe UI Historic" panose="020B0502040204020203" pitchFamily="34" charset="0"/>
                    </a:rPr>
                    <a:t>4.0</a:t>
                  </a:r>
                  <a14:m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1" lang="en-US" altLang="ja-JP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10</a:t>
                  </a:r>
                  <a:r>
                    <a:rPr kumimoji="1" lang="en-US" altLang="ja-JP" baseline="30000" dirty="0">
                      <a:latin typeface="Segoe UI Historic" panose="020B0502040204020203" pitchFamily="34" charset="0"/>
                      <a:cs typeface="Segoe UI Historic" panose="020B0502040204020203" pitchFamily="34" charset="0"/>
                    </a:rPr>
                    <a:t>-5</a:t>
                  </a:r>
                  <a:endParaRPr kumimoji="1" lang="ja-JP" altLang="en-US" baseline="30000" dirty="0">
                    <a:latin typeface="Segoe UI Historic" panose="020B0502040204020203" pitchFamily="34" charset="0"/>
                    <a:cs typeface="Segoe UI Historic" panose="020B0502040204020203" pitchFamily="34" charset="0"/>
                  </a:endParaRPr>
                </a:p>
              </p:txBody>
            </p:sp>
          </mc:Choice>
          <mc:Fallback xmlns="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BB2D9007-4341-139A-6091-FBEDD39093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6204" y="2467716"/>
                  <a:ext cx="1043877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907" t="-6557" b="-2623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181375BA-61E1-5688-E05E-AFD2E7208503}"/>
                </a:ext>
              </a:extLst>
            </p:cNvPr>
            <p:cNvSpPr txBox="1"/>
            <p:nvPr/>
          </p:nvSpPr>
          <p:spPr>
            <a:xfrm>
              <a:off x="6843023" y="5744992"/>
              <a:ext cx="4365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err="1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δm</a:t>
              </a:r>
              <a:r>
                <a:rPr kumimoji="1" lang="en-US" altLang="ja-JP" sz="2400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        </a:t>
              </a:r>
              <a:r>
                <a:rPr kumimoji="1" lang="ja-JP" altLang="en-US" sz="2400" b="1" baseline="-25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 </a:t>
              </a:r>
              <a:r>
                <a:rPr lang="en-US" altLang="ja-JP" sz="2400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~740 keV</a:t>
              </a:r>
              <a:r>
                <a:rPr kumimoji="1" lang="en-US" altLang="ja-JP" sz="2400" b="1" baseline="30000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     </a:t>
              </a:r>
              <a:r>
                <a:rPr lang="en-US" altLang="ja-JP" sz="2400" b="1" dirty="0">
                  <a:latin typeface="Segoe UI Historic" panose="020B0502040204020203" pitchFamily="34" charset="0"/>
                  <a:cs typeface="Segoe UI Historic" panose="020B0502040204020203" pitchFamily="34" charset="0"/>
                </a:rPr>
                <a:t>~290 keV </a:t>
              </a:r>
              <a:endParaRPr kumimoji="1" lang="ja-JP" altLang="en-US" sz="2400" b="1" baseline="30000" dirty="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8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F40DA-B716-6716-4B30-1999879D0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548423AB-A0C1-AFA1-9DEC-F57CC620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21C798E-FD02-12AB-5C84-9979CCAA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3D0208-EFB7-A4AE-B993-FCEA2415493C}"/>
              </a:ext>
            </a:extLst>
          </p:cNvPr>
          <p:cNvSpPr txBox="1"/>
          <p:nvPr/>
        </p:nvSpPr>
        <p:spPr>
          <a:xfrm>
            <a:off x="4295667" y="1111703"/>
            <a:ext cx="36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u="sng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Recent upgrades</a:t>
            </a:r>
            <a:endParaRPr kumimoji="1" lang="ja-JP" altLang="en-US" sz="3600" u="sng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ECBEA2C-FEF2-CCDF-D15C-079DEDDE9742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66F22-DAE0-2160-EDB9-C192E4E61BB8}"/>
              </a:ext>
            </a:extLst>
          </p:cNvPr>
          <p:cNvSpPr txBox="1"/>
          <p:nvPr/>
        </p:nvSpPr>
        <p:spPr>
          <a:xfrm>
            <a:off x="2369848" y="239482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(</a:t>
            </a:r>
            <a:r>
              <a:rPr kumimoji="1" lang="en-US" altLang="ja-JP" sz="3600" dirty="0" err="1">
                <a:latin typeface="Segoe UI Historic" panose="020B0502040204020203" pitchFamily="34" charset="0"/>
                <a:cs typeface="Segoe UI Historic" panose="020B0502040204020203" pitchFamily="34" charset="0"/>
              </a:rPr>
              <a:t>i</a:t>
            </a:r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) Injection 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22C369-4D0A-271D-8F6C-B9F60AD18F83}"/>
              </a:ext>
            </a:extLst>
          </p:cNvPr>
          <p:cNvSpPr txBox="1"/>
          <p:nvPr/>
        </p:nvSpPr>
        <p:spPr>
          <a:xfrm>
            <a:off x="2369848" y="3521352"/>
            <a:ext cx="457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(ii) Extraction from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C233DFE-9959-3F63-FD2A-59D06823F07A}"/>
              </a:ext>
            </a:extLst>
          </p:cNvPr>
          <p:cNvSpPr txBox="1"/>
          <p:nvPr/>
        </p:nvSpPr>
        <p:spPr>
          <a:xfrm>
            <a:off x="2369848" y="4647884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(iii) Future mass measurements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D8C7924-614B-9CA6-130D-0EE66B9A5591}"/>
              </a:ext>
            </a:extLst>
          </p:cNvPr>
          <p:cNvCxnSpPr>
            <a:cxnSpLocks/>
          </p:cNvCxnSpPr>
          <p:nvPr/>
        </p:nvCxnSpPr>
        <p:spPr>
          <a:xfrm>
            <a:off x="338719" y="2132783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13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5353A-36CE-E71A-D0FD-4D8A9167D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722AF85-5E9D-8E87-4EDE-1A4DF79280DA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ABD3B124-C2FB-DD9E-1293-A07F7D77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E58C6B-296F-403F-FBE1-73A1F68B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A27C08-74D5-C9B1-03E0-32B812C09FEB}"/>
              </a:ext>
            </a:extLst>
          </p:cNvPr>
          <p:cNvSpPr txBox="1"/>
          <p:nvPr/>
        </p:nvSpPr>
        <p:spPr>
          <a:xfrm>
            <a:off x="387318" y="27536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(i) Injection </a:t>
            </a:r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04EC801-CE5B-8209-D00E-210CBB2BD603}"/>
              </a:ext>
            </a:extLst>
          </p:cNvPr>
          <p:cNvGrpSpPr/>
          <p:nvPr/>
        </p:nvGrpSpPr>
        <p:grpSpPr>
          <a:xfrm>
            <a:off x="408595" y="1269217"/>
            <a:ext cx="10155689" cy="2397804"/>
            <a:chOff x="304800" y="1980562"/>
            <a:chExt cx="11612320" cy="2868141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D943140A-A7C7-6035-CC05-8526CCB2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684" y="2088990"/>
              <a:ext cx="11378849" cy="2680019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C78A4C8-EB65-0959-BD1E-AA21CDB59FA1}"/>
                </a:ext>
              </a:extLst>
            </p:cNvPr>
            <p:cNvSpPr/>
            <p:nvPr/>
          </p:nvSpPr>
          <p:spPr>
            <a:xfrm>
              <a:off x="304800" y="1990725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62C9386-C5AD-92B0-7ACF-98DCF0572916}"/>
                </a:ext>
              </a:extLst>
            </p:cNvPr>
            <p:cNvSpPr/>
            <p:nvPr/>
          </p:nvSpPr>
          <p:spPr>
            <a:xfrm>
              <a:off x="409684" y="4591529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AEF0E12-9A15-6BAF-4EB8-467CC94AB2F0}"/>
                </a:ext>
              </a:extLst>
            </p:cNvPr>
            <p:cNvSpPr/>
            <p:nvPr/>
          </p:nvSpPr>
          <p:spPr>
            <a:xfrm>
              <a:off x="10944226" y="1980562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DE6386B-675C-7BC6-7B5F-383523F14546}"/>
                </a:ext>
              </a:extLst>
            </p:cNvPr>
            <p:cNvSpPr/>
            <p:nvPr/>
          </p:nvSpPr>
          <p:spPr>
            <a:xfrm>
              <a:off x="10974147" y="4591529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BF4C0C5-98C2-C381-1438-FEF75FE860AE}"/>
              </a:ext>
            </a:extLst>
          </p:cNvPr>
          <p:cNvSpPr/>
          <p:nvPr/>
        </p:nvSpPr>
        <p:spPr>
          <a:xfrm>
            <a:off x="6894303" y="2294845"/>
            <a:ext cx="851763" cy="346887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D9360F-3FA1-8B09-24EA-4E4A457244D7}"/>
              </a:ext>
            </a:extLst>
          </p:cNvPr>
          <p:cNvSpPr/>
          <p:nvPr/>
        </p:nvSpPr>
        <p:spPr>
          <a:xfrm>
            <a:off x="7750786" y="2354559"/>
            <a:ext cx="2578198" cy="22479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8D8848-07EB-F7F3-B1D8-A35855CBCE7A}"/>
              </a:ext>
            </a:extLst>
          </p:cNvPr>
          <p:cNvSpPr/>
          <p:nvPr/>
        </p:nvSpPr>
        <p:spPr>
          <a:xfrm>
            <a:off x="573409" y="3592788"/>
            <a:ext cx="609324" cy="217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FEE7E6A-A9FE-F7DB-07F1-9E10BA23B71F}"/>
              </a:ext>
            </a:extLst>
          </p:cNvPr>
          <p:cNvSpPr/>
          <p:nvPr/>
        </p:nvSpPr>
        <p:spPr>
          <a:xfrm>
            <a:off x="10111787" y="3565123"/>
            <a:ext cx="391777" cy="217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160AEA4-E68A-6FFD-5F17-B1173FBA1438}"/>
              </a:ext>
            </a:extLst>
          </p:cNvPr>
          <p:cNvSpPr txBox="1"/>
          <p:nvPr/>
        </p:nvSpPr>
        <p:spPr>
          <a:xfrm>
            <a:off x="400019" y="3364886"/>
            <a:ext cx="45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kumimoji="1" lang="en-US" altLang="ja-JP" sz="20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3</a:t>
            </a:r>
            <a:endParaRPr kumimoji="1" lang="ja-JP" altLang="en-US" sz="2000" b="1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CD55D24-CAF0-EADD-5EA5-40E6F7F743FA}"/>
              </a:ext>
            </a:extLst>
          </p:cNvPr>
          <p:cNvSpPr txBox="1"/>
          <p:nvPr/>
        </p:nvSpPr>
        <p:spPr>
          <a:xfrm>
            <a:off x="6695168" y="3331003"/>
            <a:ext cx="1250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Injection </a:t>
            </a:r>
          </a:p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line</a:t>
            </a:r>
            <a:endParaRPr kumimoji="1" lang="ja-JP" altLang="en-US" sz="2000" b="1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C9B8B60-9047-84B8-39AB-A748D44C23BB}"/>
              </a:ext>
            </a:extLst>
          </p:cNvPr>
          <p:cNvSpPr txBox="1"/>
          <p:nvPr/>
        </p:nvSpPr>
        <p:spPr>
          <a:xfrm>
            <a:off x="8771042" y="3364886"/>
            <a:ext cx="483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R3</a:t>
            </a:r>
            <a:endParaRPr kumimoji="1" lang="ja-JP" altLang="en-US" sz="2000" b="1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6A6129F3-D80F-0C0C-280A-EA4697EBB692}"/>
              </a:ext>
            </a:extLst>
          </p:cNvPr>
          <p:cNvCxnSpPr>
            <a:cxnSpLocks/>
          </p:cNvCxnSpPr>
          <p:nvPr/>
        </p:nvCxnSpPr>
        <p:spPr>
          <a:xfrm>
            <a:off x="739863" y="2695113"/>
            <a:ext cx="769874" cy="77309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A93E7E9E-B389-6140-D41F-F1A93A2F51EC}"/>
              </a:ext>
            </a:extLst>
          </p:cNvPr>
          <p:cNvSpPr/>
          <p:nvPr/>
        </p:nvSpPr>
        <p:spPr>
          <a:xfrm>
            <a:off x="476942" y="2221992"/>
            <a:ext cx="337974" cy="45126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82CCA01-ECD9-06E2-DD34-E242C355798F}"/>
              </a:ext>
            </a:extLst>
          </p:cNvPr>
          <p:cNvCxnSpPr>
            <a:cxnSpLocks/>
          </p:cNvCxnSpPr>
          <p:nvPr/>
        </p:nvCxnSpPr>
        <p:spPr>
          <a:xfrm>
            <a:off x="7645692" y="2620293"/>
            <a:ext cx="784451" cy="112171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2768C54-4C39-21F2-8495-8A3C09372F71}"/>
              </a:ext>
            </a:extLst>
          </p:cNvPr>
          <p:cNvCxnSpPr>
            <a:cxnSpLocks/>
          </p:cNvCxnSpPr>
          <p:nvPr/>
        </p:nvCxnSpPr>
        <p:spPr>
          <a:xfrm>
            <a:off x="8366370" y="2556994"/>
            <a:ext cx="99773" cy="117591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1C840CAB-6BA3-215D-35BB-C134ECF43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48746" r="36801" b="21994"/>
          <a:stretch/>
        </p:blipFill>
        <p:spPr>
          <a:xfrm>
            <a:off x="338719" y="1002988"/>
            <a:ext cx="371973" cy="349832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63C5137C-D14D-7067-BAA5-13577B187266}"/>
              </a:ext>
            </a:extLst>
          </p:cNvPr>
          <p:cNvSpPr txBox="1">
            <a:spLocks/>
          </p:cNvSpPr>
          <p:nvPr/>
        </p:nvSpPr>
        <p:spPr>
          <a:xfrm>
            <a:off x="685620" y="990527"/>
            <a:ext cx="7330788" cy="58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Low injection efficiency to R3</a:t>
            </a:r>
            <a:endParaRPr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795EBD2-574D-A1B1-ED08-04C0315909CD}"/>
              </a:ext>
            </a:extLst>
          </p:cNvPr>
          <p:cNvCxnSpPr>
            <a:cxnSpLocks/>
          </p:cNvCxnSpPr>
          <p:nvPr/>
        </p:nvCxnSpPr>
        <p:spPr>
          <a:xfrm>
            <a:off x="10470155" y="2330555"/>
            <a:ext cx="0" cy="24879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9BD6C9-BA3A-9919-4ECF-36DE4DB55D3F}"/>
              </a:ext>
            </a:extLst>
          </p:cNvPr>
          <p:cNvSpPr txBox="1"/>
          <p:nvPr/>
        </p:nvSpPr>
        <p:spPr>
          <a:xfrm>
            <a:off x="10503564" y="2271851"/>
            <a:ext cx="111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±18 mm</a:t>
            </a:r>
            <a:endParaRPr kumimoji="1" lang="en-US" altLang="ja-JP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0D5BC66-C134-FA88-AE63-2387307B1343}"/>
              </a:ext>
            </a:extLst>
          </p:cNvPr>
          <p:cNvSpPr txBox="1"/>
          <p:nvPr/>
        </p:nvSpPr>
        <p:spPr>
          <a:xfrm>
            <a:off x="1492533" y="3331018"/>
            <a:ext cx="2318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shift 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 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 -2.0 mm</a:t>
            </a: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Y’: -2.7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6E2DB4B-65BC-0420-D1E0-BE523A8C7119}"/>
              </a:ext>
            </a:extLst>
          </p:cNvPr>
          <p:cNvSpPr txBox="1"/>
          <p:nvPr/>
        </p:nvSpPr>
        <p:spPr>
          <a:xfrm>
            <a:off x="8285020" y="3691043"/>
            <a:ext cx="265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Geometrical acceptance</a:t>
            </a:r>
            <a:endParaRPr kumimoji="1" lang="en-US" altLang="ja-JP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45EF73B-5BD2-6099-3311-BAFEC78A8C09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steering magnets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8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77B8C-BC50-6A5A-7E90-6640432D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E064674-CDDD-802B-5480-77FE99BE43B3}"/>
              </a:ext>
            </a:extLst>
          </p:cNvPr>
          <p:cNvCxnSpPr>
            <a:cxnSpLocks/>
          </p:cNvCxnSpPr>
          <p:nvPr/>
        </p:nvCxnSpPr>
        <p:spPr>
          <a:xfrm>
            <a:off x="338719" y="903800"/>
            <a:ext cx="1151456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9700C940-A890-2FC7-3A2F-BE47E1661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EMISXX, Whistler, Oct. 19-24, 2025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FF50319-57A3-0905-A949-847460A4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E3CEE-F550-4AF0-AAA8-9414B6D034EA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F90D10E-1E32-A00F-2291-1A5871841368}"/>
              </a:ext>
            </a:extLst>
          </p:cNvPr>
          <p:cNvGrpSpPr/>
          <p:nvPr/>
        </p:nvGrpSpPr>
        <p:grpSpPr>
          <a:xfrm>
            <a:off x="408595" y="1269217"/>
            <a:ext cx="10155689" cy="2397804"/>
            <a:chOff x="304800" y="1980562"/>
            <a:chExt cx="11612320" cy="2868141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9782447-48F6-EB79-CFAC-E75AB31FC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684" y="2088990"/>
              <a:ext cx="11378849" cy="2680019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ACF9BE19-CA87-A948-333D-F552116C5CAB}"/>
                </a:ext>
              </a:extLst>
            </p:cNvPr>
            <p:cNvSpPr/>
            <p:nvPr/>
          </p:nvSpPr>
          <p:spPr>
            <a:xfrm>
              <a:off x="304800" y="1990725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E824A6B3-A3DD-269D-7B08-0DAD69E3E62A}"/>
                </a:ext>
              </a:extLst>
            </p:cNvPr>
            <p:cNvSpPr/>
            <p:nvPr/>
          </p:nvSpPr>
          <p:spPr>
            <a:xfrm>
              <a:off x="409684" y="4591529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716C471-917F-AD02-D067-79EF148AFA0B}"/>
                </a:ext>
              </a:extLst>
            </p:cNvPr>
            <p:cNvSpPr/>
            <p:nvPr/>
          </p:nvSpPr>
          <p:spPr>
            <a:xfrm>
              <a:off x="10944226" y="1980562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DCE7018-B298-F1E9-8E48-A388A172C86E}"/>
                </a:ext>
              </a:extLst>
            </p:cNvPr>
            <p:cNvSpPr/>
            <p:nvPr/>
          </p:nvSpPr>
          <p:spPr>
            <a:xfrm>
              <a:off x="10974147" y="4591529"/>
              <a:ext cx="942973" cy="257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39DC039-3858-50D9-C74C-1E2D55FC1B7C}"/>
              </a:ext>
            </a:extLst>
          </p:cNvPr>
          <p:cNvSpPr/>
          <p:nvPr/>
        </p:nvSpPr>
        <p:spPr>
          <a:xfrm>
            <a:off x="6894303" y="2294845"/>
            <a:ext cx="851763" cy="346887"/>
          </a:xfrm>
          <a:prstGeom prst="rect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F3C283-1D9A-1249-B894-6978EB7A651B}"/>
              </a:ext>
            </a:extLst>
          </p:cNvPr>
          <p:cNvSpPr/>
          <p:nvPr/>
        </p:nvSpPr>
        <p:spPr>
          <a:xfrm>
            <a:off x="7750786" y="2354559"/>
            <a:ext cx="2578198" cy="22479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E45A583-EBB0-8FC0-D5B6-2A9D4000E2DC}"/>
              </a:ext>
            </a:extLst>
          </p:cNvPr>
          <p:cNvSpPr/>
          <p:nvPr/>
        </p:nvSpPr>
        <p:spPr>
          <a:xfrm>
            <a:off x="573409" y="3592788"/>
            <a:ext cx="609324" cy="217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332FA7D-3682-2321-82BB-AD16E0491806}"/>
              </a:ext>
            </a:extLst>
          </p:cNvPr>
          <p:cNvSpPr/>
          <p:nvPr/>
        </p:nvSpPr>
        <p:spPr>
          <a:xfrm>
            <a:off x="10111787" y="3565123"/>
            <a:ext cx="391777" cy="217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00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2B6D639-AFA3-92FF-215E-59F333078B3E}"/>
              </a:ext>
            </a:extLst>
          </p:cNvPr>
          <p:cNvSpPr txBox="1"/>
          <p:nvPr/>
        </p:nvSpPr>
        <p:spPr>
          <a:xfrm>
            <a:off x="400019" y="3364886"/>
            <a:ext cx="45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F</a:t>
            </a:r>
            <a:r>
              <a:rPr kumimoji="1" lang="en-US" altLang="ja-JP" sz="2000" b="1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3</a:t>
            </a:r>
            <a:endParaRPr kumimoji="1" lang="ja-JP" altLang="en-US" sz="2000" b="1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E4C5A4F-11D5-0B8A-F7E9-21D81E4606A9}"/>
              </a:ext>
            </a:extLst>
          </p:cNvPr>
          <p:cNvSpPr txBox="1"/>
          <p:nvPr/>
        </p:nvSpPr>
        <p:spPr>
          <a:xfrm>
            <a:off x="6695168" y="3331003"/>
            <a:ext cx="1250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Injection </a:t>
            </a:r>
          </a:p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line</a:t>
            </a:r>
            <a:endParaRPr kumimoji="1" lang="ja-JP" altLang="en-US" sz="2000" b="1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C086F84-7EC6-D014-EDC9-9F190B6C7AD1}"/>
              </a:ext>
            </a:extLst>
          </p:cNvPr>
          <p:cNvSpPr txBox="1"/>
          <p:nvPr/>
        </p:nvSpPr>
        <p:spPr>
          <a:xfrm>
            <a:off x="8771042" y="3364886"/>
            <a:ext cx="483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>
                <a:latin typeface="Segoe UI Historic" panose="020B0502040204020203" pitchFamily="34" charset="0"/>
                <a:cs typeface="Segoe UI Historic" panose="020B0502040204020203" pitchFamily="34" charset="0"/>
              </a:rPr>
              <a:t>R3</a:t>
            </a:r>
            <a:endParaRPr kumimoji="1" lang="ja-JP" altLang="en-US" sz="2000" b="1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AD25FE2-B98D-B908-14D5-33515868ACA0}"/>
              </a:ext>
            </a:extLst>
          </p:cNvPr>
          <p:cNvSpPr txBox="1"/>
          <p:nvPr/>
        </p:nvSpPr>
        <p:spPr>
          <a:xfrm>
            <a:off x="1492533" y="3331018"/>
            <a:ext cx="2318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shift </a:t>
            </a:r>
            <a:endParaRPr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r>
              <a:rPr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 </a:t>
            </a:r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 -2.0 mm</a:t>
            </a:r>
          </a:p>
          <a:p>
            <a:r>
              <a:rPr kumimoji="1" lang="en-US" altLang="ja-JP" sz="20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Y’: -2.7 </a:t>
            </a:r>
            <a:r>
              <a:rPr kumimoji="1" lang="en-US" altLang="ja-JP" sz="20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mrad</a:t>
            </a:r>
            <a:endParaRPr kumimoji="1" lang="en-US" altLang="ja-JP" sz="20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4D33A3B-FCDE-B28D-F1B5-74C4E84475F8}"/>
              </a:ext>
            </a:extLst>
          </p:cNvPr>
          <p:cNvCxnSpPr>
            <a:cxnSpLocks/>
          </p:cNvCxnSpPr>
          <p:nvPr/>
        </p:nvCxnSpPr>
        <p:spPr>
          <a:xfrm>
            <a:off x="739863" y="2695113"/>
            <a:ext cx="769874" cy="77309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5A535E18-2296-363F-959D-1472DF9B2F94}"/>
              </a:ext>
            </a:extLst>
          </p:cNvPr>
          <p:cNvSpPr/>
          <p:nvPr/>
        </p:nvSpPr>
        <p:spPr>
          <a:xfrm>
            <a:off x="476942" y="2221992"/>
            <a:ext cx="337974" cy="45126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62A264F4-AE6E-4199-698D-D3A01D2C1D7E}"/>
              </a:ext>
            </a:extLst>
          </p:cNvPr>
          <p:cNvCxnSpPr>
            <a:cxnSpLocks/>
          </p:cNvCxnSpPr>
          <p:nvPr/>
        </p:nvCxnSpPr>
        <p:spPr>
          <a:xfrm>
            <a:off x="7645692" y="2620293"/>
            <a:ext cx="784451" cy="1121711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9FC7AF0-2205-2A1E-5D50-6D06064993BC}"/>
              </a:ext>
            </a:extLst>
          </p:cNvPr>
          <p:cNvCxnSpPr>
            <a:cxnSpLocks/>
          </p:cNvCxnSpPr>
          <p:nvPr/>
        </p:nvCxnSpPr>
        <p:spPr>
          <a:xfrm>
            <a:off x="8366370" y="2556994"/>
            <a:ext cx="99773" cy="1175913"/>
          </a:xfrm>
          <a:prstGeom prst="straightConnector1">
            <a:avLst/>
          </a:prstGeom>
          <a:ln w="19050">
            <a:solidFill>
              <a:schemeClr val="tx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565B99C-505D-1FFB-81B4-FE5F95986389}"/>
              </a:ext>
            </a:extLst>
          </p:cNvPr>
          <p:cNvSpPr txBox="1"/>
          <p:nvPr/>
        </p:nvSpPr>
        <p:spPr>
          <a:xfrm>
            <a:off x="8285020" y="3691043"/>
            <a:ext cx="265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Geometrical acceptance</a:t>
            </a:r>
            <a:endParaRPr kumimoji="1" lang="en-US" altLang="ja-JP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EC46198-266B-2ABC-7912-F2292EDCF6F2}"/>
              </a:ext>
            </a:extLst>
          </p:cNvPr>
          <p:cNvGrpSpPr/>
          <p:nvPr/>
        </p:nvGrpSpPr>
        <p:grpSpPr>
          <a:xfrm>
            <a:off x="1509737" y="4347744"/>
            <a:ext cx="2858752" cy="2415397"/>
            <a:chOff x="1153723" y="1550394"/>
            <a:chExt cx="3819467" cy="3227118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1EB3C83-E0A3-3542-2783-DFFA21C6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60000"/>
                      </a14:imgEffect>
                      <a14:imgEffect>
                        <a14:brightnessContrast bright="10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0" t="17190" r="31145" b="59892"/>
            <a:stretch/>
          </p:blipFill>
          <p:spPr>
            <a:xfrm>
              <a:off x="1153723" y="1602304"/>
              <a:ext cx="3694545" cy="3175208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C05199A-D9B5-FE0A-F6DC-588733CD3A0A}"/>
                </a:ext>
              </a:extLst>
            </p:cNvPr>
            <p:cNvSpPr txBox="1"/>
            <p:nvPr/>
          </p:nvSpPr>
          <p:spPr>
            <a:xfrm>
              <a:off x="4027889" y="1550394"/>
              <a:ext cx="945301" cy="48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>
                  <a:latin typeface="Segoe UI Historic" panose="020B0502040204020203" pitchFamily="34" charset="0"/>
                  <a:ea typeface="Segoe UI Historic" panose="020B0502040204020203" pitchFamily="34" charset="0"/>
                  <a:cs typeface="Segoe UI Historic" panose="020B0502040204020203" pitchFamily="34" charset="0"/>
                </a:rPr>
                <a:t>ST1</a:t>
              </a:r>
              <a:endParaRPr kumimoji="1" lang="ja-JP" altLang="en-US" sz="2400">
                <a:latin typeface="Segoe UI Historic" panose="020B0502040204020203" pitchFamily="34" charset="0"/>
                <a:cs typeface="Segoe UI Historic" panose="020B0502040204020203" pitchFamily="34" charset="0"/>
              </a:endParaRPr>
            </a:p>
          </p:txBody>
        </p:sp>
      </p:grp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C829C92-FED2-41E7-F859-A6A92F54E2AE}"/>
              </a:ext>
            </a:extLst>
          </p:cNvPr>
          <p:cNvCxnSpPr>
            <a:cxnSpLocks/>
          </p:cNvCxnSpPr>
          <p:nvPr/>
        </p:nvCxnSpPr>
        <p:spPr>
          <a:xfrm flipV="1">
            <a:off x="4332238" y="2658751"/>
            <a:ext cx="827410" cy="16473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5701E7F-D13D-9BA9-0BF1-557721B9323D}"/>
              </a:ext>
            </a:extLst>
          </p:cNvPr>
          <p:cNvCxnSpPr>
            <a:cxnSpLocks/>
          </p:cNvCxnSpPr>
          <p:nvPr/>
        </p:nvCxnSpPr>
        <p:spPr>
          <a:xfrm flipV="1">
            <a:off x="4317686" y="2752433"/>
            <a:ext cx="2469070" cy="155364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 42">
                <a:extLst>
                  <a:ext uri="{FF2B5EF4-FFF2-40B4-BE49-F238E27FC236}">
                    <a16:creationId xmlns:a16="http://schemas.microsoft.com/office/drawing/2014/main" id="{382F77BC-6EC2-8ADD-2777-1EB05F7BC8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208992"/>
                  </p:ext>
                </p:extLst>
              </p:nvPr>
            </p:nvGraphicFramePr>
            <p:xfrm>
              <a:off x="5159648" y="4178966"/>
              <a:ext cx="5260734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2135">
                      <a:extLst>
                        <a:ext uri="{9D8B030D-6E8A-4147-A177-3AD203B41FA5}">
                          <a16:colId xmlns:a16="http://schemas.microsoft.com/office/drawing/2014/main" val="705854903"/>
                        </a:ext>
                      </a:extLst>
                    </a:gridCol>
                    <a:gridCol w="1847850">
                      <a:extLst>
                        <a:ext uri="{9D8B030D-6E8A-4147-A177-3AD203B41FA5}">
                          <a16:colId xmlns:a16="http://schemas.microsoft.com/office/drawing/2014/main" val="2229770609"/>
                        </a:ext>
                      </a:extLst>
                    </a:gridCol>
                    <a:gridCol w="1810749">
                      <a:extLst>
                        <a:ext uri="{9D8B030D-6E8A-4147-A177-3AD203B41FA5}">
                          <a16:colId xmlns:a16="http://schemas.microsoft.com/office/drawing/2014/main" val="2818179180"/>
                        </a:ext>
                      </a:extLst>
                    </a:gridCol>
                  </a:tblGrid>
                  <a:tr h="324616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ST1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ST2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817261"/>
                      </a:ext>
                    </a:extLst>
                  </a:tr>
                  <a:tr h="324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500"/>
                            </a:lnSpc>
                          </a:pPr>
                          <a:r>
                            <a:rPr kumimoji="1" lang="en-US" altLang="ja-JP" sz="14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Magnetic flux density</a:t>
                          </a:r>
                          <a:endParaRPr kumimoji="1" lang="ja-JP" altLang="en-US" sz="14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0.056 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0.067 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918022"/>
                      </a:ext>
                    </a:extLst>
                  </a:tr>
                  <a:tr h="324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Current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19 A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 A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4245264"/>
                      </a:ext>
                    </a:extLst>
                  </a:tr>
                  <a:tr h="324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Size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370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430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300 mm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310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360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Helvetica" panose="020B0604020202020204"/>
                                </a:rPr>
                                <m:t>×</m:t>
                              </m:r>
                            </m:oMath>
                          </a14:m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250 mm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86138052"/>
                      </a:ext>
                    </a:extLst>
                  </a:tr>
                  <a:tr h="324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Pole gap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170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125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0419708"/>
                      </a:ext>
                    </a:extLst>
                  </a:tr>
                  <a:tr h="3246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Weight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180 kg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110 kg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779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 42">
                <a:extLst>
                  <a:ext uri="{FF2B5EF4-FFF2-40B4-BE49-F238E27FC236}">
                    <a16:creationId xmlns:a16="http://schemas.microsoft.com/office/drawing/2014/main" id="{382F77BC-6EC2-8ADD-2777-1EB05F7BC84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208992"/>
                  </p:ext>
                </p:extLst>
              </p:nvPr>
            </p:nvGraphicFramePr>
            <p:xfrm>
              <a:off x="5159648" y="4178966"/>
              <a:ext cx="5260734" cy="2148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2135">
                      <a:extLst>
                        <a:ext uri="{9D8B030D-6E8A-4147-A177-3AD203B41FA5}">
                          <a16:colId xmlns:a16="http://schemas.microsoft.com/office/drawing/2014/main" val="705854903"/>
                        </a:ext>
                      </a:extLst>
                    </a:gridCol>
                    <a:gridCol w="1847850">
                      <a:extLst>
                        <a:ext uri="{9D8B030D-6E8A-4147-A177-3AD203B41FA5}">
                          <a16:colId xmlns:a16="http://schemas.microsoft.com/office/drawing/2014/main" val="2229770609"/>
                        </a:ext>
                      </a:extLst>
                    </a:gridCol>
                    <a:gridCol w="1810749">
                      <a:extLst>
                        <a:ext uri="{9D8B030D-6E8A-4147-A177-3AD203B41FA5}">
                          <a16:colId xmlns:a16="http://schemas.microsoft.com/office/drawing/2014/main" val="2818179180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ST1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ST2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61817261"/>
                      </a:ext>
                    </a:extLst>
                  </a:tr>
                  <a:tr h="4724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500"/>
                            </a:lnSpc>
                          </a:pPr>
                          <a:r>
                            <a:rPr kumimoji="1" lang="en-US" altLang="ja-JP" sz="14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Magnetic flux density</a:t>
                          </a:r>
                          <a:endParaRPr kumimoji="1" lang="ja-JP" altLang="en-US" sz="14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0.056 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2800"/>
                            </a:lnSpc>
                          </a:pPr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0.067 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3691802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Current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19 A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5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 A</a:t>
                          </a:r>
                          <a:endParaRPr kumimoji="1" lang="ja-JP" altLang="en-US" sz="15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9424526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Size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86513" t="-341071" r="-98026" b="-2160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0909" t="-341071" r="-337" b="-216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13805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Pole gap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170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125 mm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041970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Weight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180 kg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600" b="0" dirty="0">
                              <a:solidFill>
                                <a:schemeClr val="tx1"/>
                              </a:solidFill>
                              <a:latin typeface="Segoe UI Historic" panose="020B0502040204020203" pitchFamily="34" charset="0"/>
                              <a:ea typeface="Segoe UI Historic" panose="020B0502040204020203" pitchFamily="34" charset="0"/>
                              <a:cs typeface="Segoe UI Historic" panose="020B0502040204020203" pitchFamily="34" charset="0"/>
                            </a:rPr>
                            <a:t>110 kg</a:t>
                          </a:r>
                          <a:endParaRPr kumimoji="1" lang="ja-JP" altLang="en-US" sz="1600" b="0" dirty="0">
                            <a:solidFill>
                              <a:schemeClr val="tx1"/>
                            </a:solidFill>
                            <a:latin typeface="Segoe UI Historic" panose="020B0502040204020203" pitchFamily="34" charset="0"/>
                            <a:cs typeface="Segoe UI Historic" panose="020B0502040204020203" pitchFamily="34" charset="0"/>
                          </a:endParaRPr>
                        </a:p>
                      </a:txBody>
                      <a:tcPr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37791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AFD3612A-76BD-2366-A12B-52188BFFBF33}"/>
              </a:ext>
            </a:extLst>
          </p:cNvPr>
          <p:cNvCxnSpPr>
            <a:cxnSpLocks/>
          </p:cNvCxnSpPr>
          <p:nvPr/>
        </p:nvCxnSpPr>
        <p:spPr>
          <a:xfrm>
            <a:off x="10470155" y="2330555"/>
            <a:ext cx="0" cy="24879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5BB7E54-4C21-FE2B-374B-B1AEE7FAC4E3}"/>
              </a:ext>
            </a:extLst>
          </p:cNvPr>
          <p:cNvSpPr txBox="1"/>
          <p:nvPr/>
        </p:nvSpPr>
        <p:spPr>
          <a:xfrm>
            <a:off x="10503564" y="2271851"/>
            <a:ext cx="111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±18 mm</a:t>
            </a:r>
            <a:endParaRPr kumimoji="1" lang="en-US" altLang="ja-JP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6CE782E4-38AD-8C41-F358-C07C8BD34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t="48746" r="36801" b="21994"/>
          <a:stretch/>
        </p:blipFill>
        <p:spPr>
          <a:xfrm>
            <a:off x="338719" y="1002988"/>
            <a:ext cx="371973" cy="349832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D6D5705-6D21-E505-0807-C584B797261C}"/>
              </a:ext>
            </a:extLst>
          </p:cNvPr>
          <p:cNvSpPr txBox="1"/>
          <p:nvPr/>
        </p:nvSpPr>
        <p:spPr>
          <a:xfrm>
            <a:off x="7814264" y="380580"/>
            <a:ext cx="417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Vertical steering magnets</a:t>
            </a:r>
            <a:endParaRPr kumimoji="1" lang="en-US" altLang="ja-JP" sz="2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BA9A7E-3633-CFAE-A9DF-696535ED01A8}"/>
              </a:ext>
            </a:extLst>
          </p:cNvPr>
          <p:cNvSpPr txBox="1"/>
          <p:nvPr/>
        </p:nvSpPr>
        <p:spPr>
          <a:xfrm>
            <a:off x="387318" y="275360"/>
            <a:ext cx="365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Segoe UI Historic" panose="020B0502040204020203" pitchFamily="34" charset="0"/>
                <a:cs typeface="Segoe UI Historic" panose="020B0502040204020203" pitchFamily="34" charset="0"/>
              </a:rPr>
              <a:t>(i) Injection </a:t>
            </a:r>
            <a:r>
              <a:rPr lang="en-US" altLang="ja-JP" sz="3600" dirty="0">
                <a:latin typeface="Segoe UI Historic" panose="020B0502040204020203" pitchFamily="34" charset="0"/>
                <a:cs typeface="Segoe UI Historic" panose="020B0502040204020203" pitchFamily="34" charset="0"/>
              </a:rPr>
              <a:t>to R3</a:t>
            </a:r>
            <a:endParaRPr kumimoji="1" lang="ja-JP" altLang="en-US" sz="36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800F4DC-ED30-7D7E-5C69-5BF6695D6319}"/>
              </a:ext>
            </a:extLst>
          </p:cNvPr>
          <p:cNvSpPr txBox="1">
            <a:spLocks/>
          </p:cNvSpPr>
          <p:nvPr/>
        </p:nvSpPr>
        <p:spPr>
          <a:xfrm>
            <a:off x="685620" y="990527"/>
            <a:ext cx="7330788" cy="58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Low injection efficiency to R3</a:t>
            </a:r>
            <a:endParaRPr lang="ja-JP" altLang="en-US" sz="2400" dirty="0">
              <a:latin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99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3216</TotalTime>
  <Words>2451</Words>
  <Application>Microsoft Office PowerPoint</Application>
  <PresentationFormat>ワイド画面</PresentationFormat>
  <Paragraphs>606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游ゴシック</vt:lpstr>
      <vt:lpstr>游ゴシック Light</vt:lpstr>
      <vt:lpstr>Arial</vt:lpstr>
      <vt:lpstr>Cambria Math</vt:lpstr>
      <vt:lpstr>Helvetica</vt:lpstr>
      <vt:lpstr>Segoe UI Historic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矢野　朝陽</dc:creator>
  <cp:lastModifiedBy>矢野　朝陽</cp:lastModifiedBy>
  <cp:revision>382</cp:revision>
  <dcterms:created xsi:type="dcterms:W3CDTF">2025-10-09T02:38:00Z</dcterms:created>
  <dcterms:modified xsi:type="dcterms:W3CDTF">2025-10-20T20:05:56Z</dcterms:modified>
</cp:coreProperties>
</file>