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1"/>
  </p:notesMasterIdLst>
  <p:handoutMasterIdLst>
    <p:handoutMasterId r:id="rId32"/>
  </p:handoutMasterIdLst>
  <p:sldIdLst>
    <p:sldId id="284" r:id="rId5"/>
    <p:sldId id="331" r:id="rId6"/>
    <p:sldId id="353" r:id="rId7"/>
    <p:sldId id="286" r:id="rId8"/>
    <p:sldId id="354" r:id="rId9"/>
    <p:sldId id="355" r:id="rId10"/>
    <p:sldId id="359" r:id="rId11"/>
    <p:sldId id="368" r:id="rId12"/>
    <p:sldId id="360" r:id="rId13"/>
    <p:sldId id="369" r:id="rId14"/>
    <p:sldId id="371" r:id="rId15"/>
    <p:sldId id="293" r:id="rId16"/>
    <p:sldId id="297" r:id="rId17"/>
    <p:sldId id="296" r:id="rId18"/>
    <p:sldId id="298" r:id="rId19"/>
    <p:sldId id="365" r:id="rId20"/>
    <p:sldId id="367" r:id="rId21"/>
    <p:sldId id="283" r:id="rId22"/>
    <p:sldId id="362" r:id="rId23"/>
    <p:sldId id="295" r:id="rId24"/>
    <p:sldId id="363" r:id="rId25"/>
    <p:sldId id="364" r:id="rId26"/>
    <p:sldId id="322" r:id="rId27"/>
    <p:sldId id="314" r:id="rId28"/>
    <p:sldId id="281" r:id="rId29"/>
    <p:sldId id="315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0F0F0"/>
    <a:srgbClr val="CBCCF5"/>
    <a:srgbClr val="E7E7FA"/>
    <a:srgbClr val="EBE7F9"/>
    <a:srgbClr val="D5CCF2"/>
    <a:srgbClr val="FF66FF"/>
    <a:srgbClr val="F5F5F5"/>
    <a:srgbClr val="F1F3F3"/>
    <a:srgbClr val="E5EA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21" autoAdjust="0"/>
    <p:restoredTop sz="94693" autoAdjust="0"/>
  </p:normalViewPr>
  <p:slideViewPr>
    <p:cSldViewPr showGuides="1">
      <p:cViewPr varScale="1">
        <p:scale>
          <a:sx n="113" d="100"/>
          <a:sy n="113" d="100"/>
        </p:scale>
        <p:origin x="744" y="102"/>
      </p:cViewPr>
      <p:guideLst/>
    </p:cSldViewPr>
  </p:slideViewPr>
  <p:outlineViewPr>
    <p:cViewPr>
      <p:scale>
        <a:sx n="33" d="100"/>
        <a:sy n="33" d="100"/>
      </p:scale>
      <p:origin x="0" y="-26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22.10.2025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22.10.2025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P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6F663E-A62D-0CAD-5737-A11BE4D02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64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F64D-4957-4F7C-BD78-A4D83F0A624E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02A9-8AB4-4B62-9FE7-C79B93CE721D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C8AD-FACB-42EB-BD47-43AC2A002D15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DF8E-15EE-4C89-A25F-47FDE8A89584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62ED3-1367-4CE8-935E-77100ADA2DEE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C05D5-C686-4B58-8276-61F5057D6EED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2E83-E6E1-49CF-8B1D-15A02C0E0489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253974-7A2B-43F7-9AAB-82AE61FB7BDA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CD10-FCBE-4A1D-801A-0EE6CE358A47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9603-F37E-48A7-8BE4-E9FAC5D076F0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6F663E-A62D-0CAD-5737-A11BE4D02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47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F506-EBC5-4FA6-B2E1-2CAEE530F8E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D9123-BDD9-4403-A840-EAF8128283BA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F420-CEEB-427A-A025-0EEBD06833F6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F46A-CD84-4EA9-A8B7-968C8FE43CC2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520A-F980-4931-A46C-82E8E834FBA6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AA79-3162-4E10-AA39-D0248AEB6076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E5E1-006F-42D4-ABF6-4421AF14DA08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75AC-8901-4370-9802-77EBE44319E7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A9F-7D4C-4421-A451-01E2B7381D3E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BD49-47D3-4F37-877E-B7C0A9080AD4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6F663E-A62D-0CAD-5737-A11BE4D02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77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1D8F-7254-47BE-92B2-DBF08CE55EE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548-6E31-475E-9523-67EEEB11B520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5CE6-B1C1-4A01-9B59-7F69D83EEB48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7066-FCF1-45A3-9A8A-400034F861F3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7106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280026-4D3D-4BB6-870B-30FF1976DEAA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1A1C21-6E2E-43CB-A499-6F26BA3D2867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261762-898A-474B-BAD7-AB4911CF5591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0" r:id="rId2"/>
    <p:sldLayoutId id="2147483691" r:id="rId3"/>
    <p:sldLayoutId id="2147483658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3" r:id="rId31"/>
    <p:sldLayoutId id="2147483682" r:id="rId32"/>
    <p:sldLayoutId id="2147483663" r:id="rId33"/>
    <p:sldLayoutId id="2147483664" r:id="rId3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4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4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900B9-69A9-16D6-9DB4-FE565862D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061" y="1556792"/>
            <a:ext cx="4987836" cy="2381593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Ion source development for TATTOOS: the new large-scale radionuclide production infrastructure at PSI</a:t>
            </a:r>
            <a:endParaRPr lang="de-CH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D77F561-BFB8-1E59-47CD-A856B202F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44" y="4678379"/>
            <a:ext cx="5292725" cy="1080120"/>
          </a:xfrm>
        </p:spPr>
        <p:txBody>
          <a:bodyPr/>
          <a:lstStyle/>
          <a:p>
            <a:r>
              <a:rPr lang="en-GB" sz="2000" dirty="0"/>
              <a:t>IMPACT/TATTOOS</a:t>
            </a:r>
            <a:endParaRPr lang="en-GB" sz="200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39853F-959A-48E6-ACE2-F62A38A8E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Maryam Mostamand</a:t>
            </a:r>
            <a:endParaRPr lang="en-GB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E10A4B-A01C-C271-87F1-8054278DB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 dirty="0"/>
              <a:t>EMIS 2025, 22 Oct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D8373D-9BA9-82C6-B65B-C120FFA24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640" y="188639"/>
            <a:ext cx="6348998" cy="448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9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75DFD7C-2511-8ABE-DF74-9E443AEF7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3" r="16557"/>
          <a:stretch/>
        </p:blipFill>
        <p:spPr>
          <a:xfrm>
            <a:off x="6888088" y="3000341"/>
            <a:ext cx="3552102" cy="3158834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C47025CF-1EE1-F115-38F9-14467111C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84" y="845249"/>
            <a:ext cx="4916606" cy="2070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953EF-6368-7093-4EC9-3612A04A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71" y="253528"/>
            <a:ext cx="8964613" cy="810444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ISAC-like extraction</a:t>
            </a:r>
            <a:endParaRPr lang="de-CH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8F8062-208D-B4D1-6333-45C8DF47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DD159-607D-8628-72E5-71DB7209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E6A33-25BD-DCA0-A684-F7883FFDB7DC}"/>
              </a:ext>
            </a:extLst>
          </p:cNvPr>
          <p:cNvSpPr txBox="1"/>
          <p:nvPr/>
        </p:nvSpPr>
        <p:spPr>
          <a:xfrm>
            <a:off x="2357342" y="2669178"/>
            <a:ext cx="5760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60722-A354-E467-5CB4-BD4C103782B5}"/>
              </a:ext>
            </a:extLst>
          </p:cNvPr>
          <p:cNvSpPr txBox="1"/>
          <p:nvPr/>
        </p:nvSpPr>
        <p:spPr>
          <a:xfrm>
            <a:off x="1315003" y="2875002"/>
            <a:ext cx="8584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electrode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0A5ABA-B325-76E8-4051-22BCFC7473F7}"/>
              </a:ext>
            </a:extLst>
          </p:cNvPr>
          <p:cNvSpPr txBox="1"/>
          <p:nvPr/>
        </p:nvSpPr>
        <p:spPr>
          <a:xfrm>
            <a:off x="4043663" y="2652807"/>
            <a:ext cx="20643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electrode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02231812-439C-2A44-2909-4BCB6FA8A27B}"/>
              </a:ext>
            </a:extLst>
          </p:cNvPr>
          <p:cNvSpPr/>
          <p:nvPr/>
        </p:nvSpPr>
        <p:spPr>
          <a:xfrm rot="15920838">
            <a:off x="1292283" y="2000619"/>
            <a:ext cx="1034281" cy="952658"/>
          </a:xfrm>
          <a:prstGeom prst="arc">
            <a:avLst>
              <a:gd name="adj1" fmla="val 16200000"/>
              <a:gd name="adj2" fmla="val 20245689"/>
            </a:avLst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55720C-42BC-E7F8-0B37-1479607C5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986" y="3639664"/>
            <a:ext cx="3552102" cy="25964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926DD2-FC4A-3487-F6C8-84C768FB0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6" y="3647291"/>
            <a:ext cx="3431703" cy="25084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CE3CFA-581C-EEA3-C8B5-5315F934A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027" y="289416"/>
            <a:ext cx="3813965" cy="27878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A5B612-9BFD-5873-739A-8E01E1FE28B0}"/>
              </a:ext>
            </a:extLst>
          </p:cNvPr>
          <p:cNvSpPr txBox="1"/>
          <p:nvPr/>
        </p:nvSpPr>
        <p:spPr>
          <a:xfrm>
            <a:off x="3827115" y="3820897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only</a:t>
            </a:r>
            <a:endParaRPr lang="de-CH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3864CE-1CF4-20EB-72D6-9C021B2525D7}"/>
              </a:ext>
            </a:extLst>
          </p:cNvPr>
          <p:cNvSpPr txBox="1"/>
          <p:nvPr/>
        </p:nvSpPr>
        <p:spPr>
          <a:xfrm>
            <a:off x="609252" y="3820897"/>
            <a:ext cx="120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only</a:t>
            </a:r>
            <a:endParaRPr lang="de-CH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35F11-C2E9-E872-4F8D-EE5778E45F2F}"/>
              </a:ext>
            </a:extLst>
          </p:cNvPr>
          <p:cNvSpPr txBox="1"/>
          <p:nvPr/>
        </p:nvSpPr>
        <p:spPr>
          <a:xfrm>
            <a:off x="7533771" y="350827"/>
            <a:ext cx="11567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&amp; laser ions</a:t>
            </a:r>
            <a:endParaRPr lang="de-CH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5251D9-4E7F-2FFD-58E8-CCF42C058798}"/>
              </a:ext>
            </a:extLst>
          </p:cNvPr>
          <p:cNvSpPr txBox="1"/>
          <p:nvPr/>
        </p:nvSpPr>
        <p:spPr>
          <a:xfrm>
            <a:off x="7347281" y="3305644"/>
            <a:ext cx="2991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ptos" panose="020B0004020202020204" pitchFamily="34" charset="0"/>
              </a:rPr>
              <a:t>4</a:t>
            </a:r>
            <a:r>
              <a:rPr lang="el-GR" sz="1800" dirty="0">
                <a:latin typeface="Aptos" panose="020B0004020202020204" pitchFamily="34" charset="0"/>
              </a:rPr>
              <a:t>ϵ</a:t>
            </a:r>
            <a:r>
              <a:rPr lang="en-US" sz="1800" baseline="-25000" dirty="0">
                <a:latin typeface="Aptos" panose="020B0004020202020204" pitchFamily="34" charset="0"/>
              </a:rPr>
              <a:t>rms  </a:t>
            </a:r>
            <a:r>
              <a:rPr lang="en-US" sz="1800" dirty="0">
                <a:latin typeface="Aptos" panose="020B0004020202020204" pitchFamily="34" charset="0"/>
              </a:rPr>
              <a:t>=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± 0.2 mm-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FD72044F-304F-DED6-5408-1A6AE65DC759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86674" y="2831044"/>
            <a:ext cx="353856" cy="147784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>
            <a:extLst>
              <a:ext uri="{FF2B5EF4-FFF2-40B4-BE49-F238E27FC236}">
                <a16:creationId xmlns:a16="http://schemas.microsoft.com/office/drawing/2014/main" id="{C47025CF-1EE1-F115-38F9-14467111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84" y="845249"/>
            <a:ext cx="4916606" cy="2070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953EF-6368-7093-4EC9-3612A04A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71" y="253528"/>
            <a:ext cx="8964613" cy="810444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ISAC-like extraction</a:t>
            </a:r>
            <a:endParaRPr lang="de-CH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8F8062-208D-B4D1-6333-45C8DF47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DD159-607D-8628-72E5-71DB7209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E6A33-25BD-DCA0-A684-F7883FFDB7DC}"/>
              </a:ext>
            </a:extLst>
          </p:cNvPr>
          <p:cNvSpPr txBox="1"/>
          <p:nvPr/>
        </p:nvSpPr>
        <p:spPr>
          <a:xfrm>
            <a:off x="2357342" y="2669178"/>
            <a:ext cx="5760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60722-A354-E467-5CB4-BD4C103782B5}"/>
              </a:ext>
            </a:extLst>
          </p:cNvPr>
          <p:cNvSpPr txBox="1"/>
          <p:nvPr/>
        </p:nvSpPr>
        <p:spPr>
          <a:xfrm>
            <a:off x="1315003" y="2875002"/>
            <a:ext cx="8584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electrode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0A5ABA-B325-76E8-4051-22BCFC7473F7}"/>
              </a:ext>
            </a:extLst>
          </p:cNvPr>
          <p:cNvSpPr txBox="1"/>
          <p:nvPr/>
        </p:nvSpPr>
        <p:spPr>
          <a:xfrm>
            <a:off x="4043663" y="2652807"/>
            <a:ext cx="20643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electrode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02231812-439C-2A44-2909-4BCB6FA8A27B}"/>
              </a:ext>
            </a:extLst>
          </p:cNvPr>
          <p:cNvSpPr/>
          <p:nvPr/>
        </p:nvSpPr>
        <p:spPr>
          <a:xfrm rot="15920838">
            <a:off x="1292283" y="2000619"/>
            <a:ext cx="1034281" cy="952658"/>
          </a:xfrm>
          <a:prstGeom prst="arc">
            <a:avLst>
              <a:gd name="adj1" fmla="val 16200000"/>
              <a:gd name="adj2" fmla="val 20245689"/>
            </a:avLst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D73013-5307-9911-66C2-AEDCC45BB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7"/>
          <a:stretch/>
        </p:blipFill>
        <p:spPr>
          <a:xfrm>
            <a:off x="6096000" y="2023538"/>
            <a:ext cx="5174816" cy="38093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6A6758-C778-2723-26CE-C3F553252D11}"/>
              </a:ext>
            </a:extLst>
          </p:cNvPr>
          <p:cNvSpPr txBox="1"/>
          <p:nvPr/>
        </p:nvSpPr>
        <p:spPr>
          <a:xfrm>
            <a:off x="7711462" y="2546067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2 % outside 10 eV</a:t>
            </a:r>
            <a:endParaRPr lang="de-CH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FD72044F-304F-DED6-5408-1A6AE65DC759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86674" y="2831044"/>
            <a:ext cx="353856" cy="147784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13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37591-C965-6070-AEEE-5DE5CE4E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E9FEC-EC2E-99FD-0F7A-E0CC717A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83B51-F06B-8359-21A3-B56E387F0240}"/>
              </a:ext>
            </a:extLst>
          </p:cNvPr>
          <p:cNvSpPr txBox="1"/>
          <p:nvPr/>
        </p:nvSpPr>
        <p:spPr>
          <a:xfrm>
            <a:off x="623392" y="1866916"/>
            <a:ext cx="9954121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50" indent="-514350" algn="l">
              <a:buFont typeface="+mj-lt"/>
              <a:buAutoNum type="romanUcPeriod"/>
            </a:pP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G electrode distance (d) with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lens voltage:</a:t>
            </a:r>
          </a:p>
          <a:p>
            <a:pPr algn="l"/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Slight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spread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beam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de-CH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 algn="l">
              <a:buAutoNum type="romanUcPeriod" startAt="2"/>
            </a:pPr>
            <a:r>
              <a:rPr lang="de-CH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G </a:t>
            </a:r>
            <a:r>
              <a:rPr lang="de-CH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electrode</a:t>
            </a:r>
            <a:r>
              <a:rPr lang="de-CH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r>
              <a:rPr lang="de-CH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voltage</a:t>
            </a:r>
            <a:r>
              <a:rPr lang="de-CH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variation</a:t>
            </a:r>
            <a:r>
              <a:rPr lang="de-CH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voltages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E_spread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slight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beam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beam will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tails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voltages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</a:t>
            </a:r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1-2kV.</a:t>
            </a:r>
          </a:p>
          <a:p>
            <a:pPr algn="l"/>
            <a:endParaRPr lang="de-CH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CH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 algn="l">
              <a:buAutoNum type="romanUcPeriod" startAt="3"/>
            </a:pPr>
            <a:r>
              <a:rPr lang="de-CH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</a:t>
            </a:r>
            <a:r>
              <a:rPr lang="de-CH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electrode</a:t>
            </a:r>
            <a:r>
              <a:rPr lang="de-CH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angle </a:t>
            </a:r>
            <a:r>
              <a:rPr lang="de-CH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variations</a:t>
            </a:r>
            <a:r>
              <a:rPr lang="de-CH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Slight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beam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angle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E_spread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due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larger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penetration</a:t>
            </a:r>
            <a:r>
              <a:rPr lang="de-CH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</a:t>
            </a:r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– 75 </a:t>
            </a:r>
            <a:r>
              <a:rPr lang="de-CH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</a:t>
            </a:r>
            <a:r>
              <a:rPr lang="de-CH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ees</a:t>
            </a:r>
            <a:r>
              <a:rPr lang="de-CH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B90C3B-3AE2-D341-B965-A3468509368A}"/>
              </a:ext>
            </a:extLst>
          </p:cNvPr>
          <p:cNvSpPr txBox="1">
            <a:spLocks/>
          </p:cNvSpPr>
          <p:nvPr/>
        </p:nvSpPr>
        <p:spPr>
          <a:xfrm>
            <a:off x="479376" y="291924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ISAC-like extraction- observations</a:t>
            </a:r>
            <a:endParaRPr lang="de-CH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1C4146-C786-49E7-9282-5BA55745A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06"/>
          <a:stretch/>
        </p:blipFill>
        <p:spPr>
          <a:xfrm>
            <a:off x="8291587" y="34925"/>
            <a:ext cx="3744416" cy="222787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AEA858-1666-4D49-A916-41B61C8C0E22}"/>
              </a:ext>
            </a:extLst>
          </p:cNvPr>
          <p:cNvCxnSpPr>
            <a:cxnSpLocks/>
          </p:cNvCxnSpPr>
          <p:nvPr/>
        </p:nvCxnSpPr>
        <p:spPr>
          <a:xfrm>
            <a:off x="9336360" y="1222647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6A74FD-A91D-5BB4-8A23-A607B4BA8361}"/>
              </a:ext>
            </a:extLst>
          </p:cNvPr>
          <p:cNvSpPr txBox="1"/>
          <p:nvPr/>
        </p:nvSpPr>
        <p:spPr>
          <a:xfrm>
            <a:off x="9555938" y="827750"/>
            <a:ext cx="633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  <a:endParaRPr lang="de-CH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6835-19F4-A4CF-3634-7BDB96C4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ISAC-like extraction without lens</a:t>
            </a:r>
            <a:br>
              <a:rPr lang="en-US" dirty="0"/>
            </a:b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31809-67BB-4550-D57B-F014CADC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525344"/>
            <a:ext cx="1620837" cy="144016"/>
          </a:xfrm>
        </p:spPr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7E621-F5B4-197A-7128-106A80908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13</a:t>
            </a:fld>
            <a:endParaRPr lang="en-GB" noProof="0" dirty="0"/>
          </a:p>
        </p:txBody>
      </p:sp>
      <p:pic>
        <p:nvPicPr>
          <p:cNvPr id="16" name="Picture 15" descr="A screenshot of a graph&#10;&#10;AI-generated content may be incorrect.">
            <a:extLst>
              <a:ext uri="{FF2B5EF4-FFF2-40B4-BE49-F238E27FC236}">
                <a16:creationId xmlns:a16="http://schemas.microsoft.com/office/drawing/2014/main" id="{4DE113E2-F33C-C377-B22E-AD5A3B8F2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t="76" r="61291" b="-76"/>
          <a:stretch/>
        </p:blipFill>
        <p:spPr>
          <a:xfrm rot="5400000">
            <a:off x="8928724" y="2209089"/>
            <a:ext cx="1462427" cy="40462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9B0921-63C0-944B-7609-A1F697F75997}"/>
              </a:ext>
            </a:extLst>
          </p:cNvPr>
          <p:cNvSpPr txBox="1"/>
          <p:nvPr/>
        </p:nvSpPr>
        <p:spPr>
          <a:xfrm>
            <a:off x="839416" y="4086272"/>
            <a:ext cx="6336704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increasing distance of G electrode, emittance and energy spread becomes smaller (comparable to the ISAC design), while the ion beam is well collimated.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is 90 mm.</a:t>
            </a:r>
          </a:p>
          <a:p>
            <a:pPr algn="l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9" name="Picture 18" descr="A screenshot of a graph&#10;&#10;AI-generated content may be incorrect.">
            <a:extLst>
              <a:ext uri="{FF2B5EF4-FFF2-40B4-BE49-F238E27FC236}">
                <a16:creationId xmlns:a16="http://schemas.microsoft.com/office/drawing/2014/main" id="{401FB00C-8934-5581-75F0-D264B63C8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48"/>
          <a:stretch/>
        </p:blipFill>
        <p:spPr>
          <a:xfrm rot="5400000">
            <a:off x="9069482" y="-212680"/>
            <a:ext cx="1180911" cy="4046265"/>
          </a:xfrm>
          <a:prstGeom prst="rect">
            <a:avLst/>
          </a:prstGeom>
        </p:spPr>
      </p:pic>
      <p:pic>
        <p:nvPicPr>
          <p:cNvPr id="21" name="Picture 20" descr="A screenshot of a graph&#10;&#10;AI-generated content may be incorrect.">
            <a:extLst>
              <a:ext uri="{FF2B5EF4-FFF2-40B4-BE49-F238E27FC236}">
                <a16:creationId xmlns:a16="http://schemas.microsoft.com/office/drawing/2014/main" id="{68700DF3-3A25-ACBD-4791-30442C439C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7"/>
          <a:stretch/>
        </p:blipFill>
        <p:spPr>
          <a:xfrm rot="5400000">
            <a:off x="9010608" y="993882"/>
            <a:ext cx="1298657" cy="3995064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49A1539-D0E2-EE96-E933-4472FE493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6" y="1325510"/>
            <a:ext cx="4968552" cy="193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2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D1A43-B4E3-698D-5A6C-2D7E1E7C0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spread</a:t>
            </a:r>
            <a:endParaRPr lang="de-CH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E78E4-789B-8F8E-758A-A349995C9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85044" y="6404548"/>
            <a:ext cx="1620837" cy="144016"/>
          </a:xfrm>
        </p:spPr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BAC01-F1F3-C507-DDC3-72E9EB08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14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4E01F-5777-F922-9BAD-74E86AF38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9"/>
          <a:stretch/>
        </p:blipFill>
        <p:spPr>
          <a:xfrm>
            <a:off x="8472332" y="3861048"/>
            <a:ext cx="3527736" cy="2594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485174-41F2-946B-2ACB-F3EB279A4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1"/>
          <a:stretch/>
        </p:blipFill>
        <p:spPr>
          <a:xfrm>
            <a:off x="5113699" y="3861048"/>
            <a:ext cx="3527737" cy="259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938ED1-4FAB-0634-B37D-A4753EB4F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91"/>
          <a:stretch/>
        </p:blipFill>
        <p:spPr>
          <a:xfrm>
            <a:off x="340300" y="3789040"/>
            <a:ext cx="3759756" cy="2756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5BEE3D-8CE0-32BB-E872-3F91E2E91A23}"/>
              </a:ext>
            </a:extLst>
          </p:cNvPr>
          <p:cNvSpPr txBox="1"/>
          <p:nvPr/>
        </p:nvSpPr>
        <p:spPr>
          <a:xfrm>
            <a:off x="1388045" y="443296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2 % outside 10 eV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40D7BE-8F16-C909-0BEE-385BB36B60FA}"/>
              </a:ext>
            </a:extLst>
          </p:cNvPr>
          <p:cNvSpPr txBox="1"/>
          <p:nvPr/>
        </p:nvSpPr>
        <p:spPr>
          <a:xfrm>
            <a:off x="10236200" y="4984275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60 mm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7B5D24-21D2-544C-68F2-1660C92AEDC7}"/>
              </a:ext>
            </a:extLst>
          </p:cNvPr>
          <p:cNvSpPr txBox="1"/>
          <p:nvPr/>
        </p:nvSpPr>
        <p:spPr>
          <a:xfrm>
            <a:off x="6741240" y="4984275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100 mm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6AD173-D544-8312-E15E-7C0962D9F8A2}"/>
              </a:ext>
            </a:extLst>
          </p:cNvPr>
          <p:cNvSpPr txBox="1"/>
          <p:nvPr/>
        </p:nvSpPr>
        <p:spPr>
          <a:xfrm>
            <a:off x="9885110" y="443296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25 % outside 10 eV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E0014A-0116-4F5C-D3DC-61EB4FF09D17}"/>
              </a:ext>
            </a:extLst>
          </p:cNvPr>
          <p:cNvSpPr txBox="1"/>
          <p:nvPr/>
        </p:nvSpPr>
        <p:spPr>
          <a:xfrm>
            <a:off x="1537005" y="4984275"/>
            <a:ext cx="1336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70 mm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471E95-F96C-0C1B-2B16-0F493A744F9D}"/>
              </a:ext>
            </a:extLst>
          </p:cNvPr>
          <p:cNvSpPr/>
          <p:nvPr/>
        </p:nvSpPr>
        <p:spPr>
          <a:xfrm flipH="1">
            <a:off x="4653314" y="1035298"/>
            <a:ext cx="45719" cy="54595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56015C-2566-4904-49D0-6133C9FC8EC3}"/>
              </a:ext>
            </a:extLst>
          </p:cNvPr>
          <p:cNvSpPr txBox="1"/>
          <p:nvPr/>
        </p:nvSpPr>
        <p:spPr>
          <a:xfrm>
            <a:off x="6401153" y="4429414"/>
            <a:ext cx="199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6 % outside 10 eV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9505F3-A316-EE22-DB62-C6321D241C5E}"/>
              </a:ext>
            </a:extLst>
          </p:cNvPr>
          <p:cNvSpPr txBox="1"/>
          <p:nvPr/>
        </p:nvSpPr>
        <p:spPr>
          <a:xfrm flipH="1">
            <a:off x="779235" y="962943"/>
            <a:ext cx="332082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with 2 electrodes</a:t>
            </a:r>
            <a:endParaRPr lang="de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976BED-0BC3-9764-56B4-FA6ABA2D5087}"/>
              </a:ext>
            </a:extLst>
          </p:cNvPr>
          <p:cNvSpPr txBox="1"/>
          <p:nvPr/>
        </p:nvSpPr>
        <p:spPr>
          <a:xfrm flipH="1">
            <a:off x="6988747" y="881409"/>
            <a:ext cx="332082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with 1 electrode</a:t>
            </a:r>
            <a:endParaRPr lang="de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CD1F9-9C96-8DC4-1E23-DAA52C1C8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1471984"/>
            <a:ext cx="4237256" cy="1784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37A17-50C6-AE32-41D7-7D5CE2A38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968" y="1445858"/>
            <a:ext cx="4783028" cy="215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2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3d model of a city&#10;&#10;AI-generated content may be incorrect.">
            <a:extLst>
              <a:ext uri="{FF2B5EF4-FFF2-40B4-BE49-F238E27FC236}">
                <a16:creationId xmlns:a16="http://schemas.microsoft.com/office/drawing/2014/main" id="{BE25FCAF-B792-44F2-4DC0-58543A9C8E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5913F-F8CC-AE2D-C4AD-E94C42CF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43" y="157150"/>
            <a:ext cx="8964613" cy="810444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de-CH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995D9-7317-AF08-6D83-3D7D0B45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A179A-4C7F-4F74-2020-7C34CA41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FE8F17-248A-8F76-5F09-C1843BE2A769}"/>
              </a:ext>
            </a:extLst>
          </p:cNvPr>
          <p:cNvSpPr txBox="1"/>
          <p:nvPr/>
        </p:nvSpPr>
        <p:spPr>
          <a:xfrm flipH="1">
            <a:off x="504734" y="1538970"/>
            <a:ext cx="10225071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ionization has larger energy spread and smaller emittance.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ionization has larger emittance and smaller energy spread.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shape and opening diameter of the closest electrode/plate to the ionizer tube is what defines the field shape inside the ionizer and consequently changing the beam quality.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a gradual extraction such as adding an extra electrode between the ionizer and ground electrode can smooth the field inside the ionizer and improve the energy spread significantly.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additional electrode also keeps the energy spread and emittance consistently small while the beam collimation can be adjusted by the ground electrode.</a:t>
            </a:r>
            <a:endParaRPr lang="de-CH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97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2C8C6-C044-4BCA-3C09-77845F6E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08B3C-2151-9AD0-0299-E26D11B0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3FE79-8555-6129-4008-B465500B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0AD4E-6BE5-7606-B64F-A41FB43418E2}"/>
              </a:ext>
            </a:extLst>
          </p:cNvPr>
          <p:cNvSpPr txBox="1"/>
          <p:nvPr/>
        </p:nvSpPr>
        <p:spPr>
          <a:xfrm>
            <a:off x="2855640" y="5713493"/>
            <a:ext cx="7200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masis MT Pro Black" panose="02040A04050005020304" pitchFamily="18" charset="0"/>
              </a:rPr>
              <a:t>Thanks to all the TATTOOS team members and the external advisors!</a:t>
            </a:r>
          </a:p>
          <a:p>
            <a:pPr algn="l"/>
            <a:endParaRPr lang="de-CH" sz="2000" dirty="0">
              <a:solidFill>
                <a:srgbClr val="0070C0"/>
              </a:solidFill>
            </a:endParaRPr>
          </a:p>
        </p:txBody>
      </p:sp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0F6DC0A-D37F-9415-632C-1C8F5C51D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27" y="1393252"/>
            <a:ext cx="5796136" cy="386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large building with many people around it&#10;&#10;AI-generated content may be incorrect.">
            <a:extLst>
              <a:ext uri="{FF2B5EF4-FFF2-40B4-BE49-F238E27FC236}">
                <a16:creationId xmlns:a16="http://schemas.microsoft.com/office/drawing/2014/main" id="{2F425F47-23C4-9E46-EBEF-B39F00BA4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944865"/>
            <a:ext cx="4653136" cy="46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756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22BD4-4381-927D-8077-528337A7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40" y="2780928"/>
            <a:ext cx="2304256" cy="810444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up slides</a:t>
            </a:r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F9800A-763F-26E5-DB6E-87D7E118D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6BDD3-8E30-B032-F90D-74C8F5A9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419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290B1-E695-C1CE-278F-CE70E0DC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867" y="379229"/>
            <a:ext cx="3999971" cy="3204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E8DC6-E048-626F-D189-8EDE33497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67" y="324554"/>
            <a:ext cx="3939435" cy="3104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1A6D8B-228E-13B4-BA79-5BB8E35ED82C}"/>
              </a:ext>
            </a:extLst>
          </p:cNvPr>
          <p:cNvSpPr txBox="1"/>
          <p:nvPr/>
        </p:nvSpPr>
        <p:spPr>
          <a:xfrm>
            <a:off x="782162" y="687563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Gap: 60 mm</a:t>
            </a:r>
            <a:endParaRPr lang="de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C1ACF-3D32-48CE-91F0-7D5F4C1925F2}"/>
              </a:ext>
            </a:extLst>
          </p:cNvPr>
          <p:cNvSpPr txBox="1"/>
          <p:nvPr/>
        </p:nvSpPr>
        <p:spPr>
          <a:xfrm>
            <a:off x="8856469" y="2167838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Gap: 100 mm</a:t>
            </a:r>
            <a:endParaRPr lang="de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EA200-5F88-C4DB-C85D-03480AF4AC93}"/>
              </a:ext>
            </a:extLst>
          </p:cNvPr>
          <p:cNvSpPr txBox="1"/>
          <p:nvPr/>
        </p:nvSpPr>
        <p:spPr>
          <a:xfrm>
            <a:off x="5270870" y="114439"/>
            <a:ext cx="1650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ISOLDE</a:t>
            </a:r>
          </a:p>
          <a:p>
            <a:pPr algn="ctr"/>
            <a:r>
              <a:rPr lang="en-US" dirty="0"/>
              <a:t>Laser ionization</a:t>
            </a:r>
            <a:endParaRPr lang="de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A0091A-9F86-643E-2EA2-250E979B7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699" y="3639675"/>
            <a:ext cx="4092741" cy="3112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B5B14-354B-57D0-B660-F9269FD17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1" y="3583626"/>
            <a:ext cx="4349932" cy="3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83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712AB8-CE53-DA42-9291-D341D0349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2" y="128539"/>
            <a:ext cx="4908038" cy="3637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6E435-8EE4-BF3A-CE5C-88919D60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429" y="322427"/>
            <a:ext cx="4983199" cy="3637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6B96BB-F1B4-AD1F-2A1D-C5DFD2EF5A5B}"/>
              </a:ext>
            </a:extLst>
          </p:cNvPr>
          <p:cNvSpPr txBox="1"/>
          <p:nvPr/>
        </p:nvSpPr>
        <p:spPr>
          <a:xfrm>
            <a:off x="726812" y="427919"/>
            <a:ext cx="2236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ISOLDE-gap 100mm</a:t>
            </a:r>
            <a:endParaRPr lang="de-CH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26D86-4CFB-4DE7-CC8E-5C54E3B53D00}"/>
              </a:ext>
            </a:extLst>
          </p:cNvPr>
          <p:cNvSpPr txBox="1"/>
          <p:nvPr/>
        </p:nvSpPr>
        <p:spPr>
          <a:xfrm>
            <a:off x="4835815" y="166309"/>
            <a:ext cx="2520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Laser ionization</a:t>
            </a:r>
            <a:endParaRPr lang="de-CH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3B501-DDC6-E100-8BDC-5AC52B3ABFFF}"/>
              </a:ext>
            </a:extLst>
          </p:cNvPr>
          <p:cNvSpPr txBox="1"/>
          <p:nvPr/>
        </p:nvSpPr>
        <p:spPr>
          <a:xfrm>
            <a:off x="7825595" y="535188"/>
            <a:ext cx="17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ISAC_lens</a:t>
            </a:r>
            <a:r>
              <a:rPr lang="en-US" sz="2000" dirty="0"/>
              <a:t> 2 kV</a:t>
            </a:r>
            <a:endParaRPr lang="de-CH" sz="2000" dirty="0"/>
          </a:p>
        </p:txBody>
      </p:sp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16C353DF-D11A-D911-92A4-9A4980911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002" y="2978542"/>
            <a:ext cx="3084387" cy="4659239"/>
          </a:xfrm>
          <a:prstGeom prst="rect">
            <a:avLst/>
          </a:prstGeom>
        </p:spPr>
      </p:pic>
      <p:pic>
        <p:nvPicPr>
          <p:cNvPr id="9" name="Picture 8" descr="A purple rectangular object with a rainbow colored line&#10;&#10;AI-generated content may be incorrect.">
            <a:extLst>
              <a:ext uri="{FF2B5EF4-FFF2-40B4-BE49-F238E27FC236}">
                <a16:creationId xmlns:a16="http://schemas.microsoft.com/office/drawing/2014/main" id="{75A04725-EF4D-A59A-504B-64E48C93A2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r="6557"/>
          <a:stretch/>
        </p:blipFill>
        <p:spPr>
          <a:xfrm rot="5400000">
            <a:off x="8115807" y="2865064"/>
            <a:ext cx="3024558" cy="49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4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7DCA1-9A80-22E2-4696-614C5275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20DE7-41C7-6455-09AB-C269A9BDD9A6}"/>
              </a:ext>
            </a:extLst>
          </p:cNvPr>
          <p:cNvSpPr txBox="1"/>
          <p:nvPr/>
        </p:nvSpPr>
        <p:spPr>
          <a:xfrm>
            <a:off x="589620" y="274083"/>
            <a:ext cx="436239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IMPACT-TATTOOS/PSI</a:t>
            </a:r>
            <a:endParaRPr lang="de-CH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1DD1C3-1E65-4E88-21A6-B5B4515263BC}"/>
              </a:ext>
            </a:extLst>
          </p:cNvPr>
          <p:cNvSpPr txBox="1"/>
          <p:nvPr/>
        </p:nvSpPr>
        <p:spPr>
          <a:xfrm flipH="1">
            <a:off x="9467150" y="1412776"/>
            <a:ext cx="23762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1" dirty="0"/>
              <a:t>P</a:t>
            </a:r>
            <a:r>
              <a:rPr lang="en-US" sz="1600" b="1" baseline="30000" dirty="0"/>
              <a:t>+</a:t>
            </a:r>
          </a:p>
          <a:p>
            <a:pPr algn="l"/>
            <a:r>
              <a:rPr lang="en-US" sz="1600" b="1" dirty="0"/>
              <a:t>100 </a:t>
            </a:r>
            <a:r>
              <a:rPr lang="el-GR" sz="1600" b="1" dirty="0"/>
              <a:t>μ</a:t>
            </a:r>
            <a:r>
              <a:rPr lang="en-US" sz="1600" b="1" dirty="0"/>
              <a:t>A, 590 MeV</a:t>
            </a:r>
            <a:endParaRPr lang="de-CH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05A83-DEC3-D373-7ACE-30DFC94F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456" y="2552420"/>
            <a:ext cx="1328755" cy="1368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2F5F70-0B2F-41F7-4AA2-C10C311F94CA}"/>
              </a:ext>
            </a:extLst>
          </p:cNvPr>
          <p:cNvSpPr txBox="1"/>
          <p:nvPr/>
        </p:nvSpPr>
        <p:spPr>
          <a:xfrm>
            <a:off x="8499223" y="2420888"/>
            <a:ext cx="2156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therapy</a:t>
            </a:r>
          </a:p>
          <a:p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therapy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Auger therapy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319D5-B057-C4A1-E36E-3E7F6551C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277" y="4823761"/>
            <a:ext cx="2016224" cy="6214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496AF-75C8-C86D-7CA6-3D0447C80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11" y="954802"/>
            <a:ext cx="7910245" cy="5593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25152D-0247-9220-D91E-ACAF448DA7A0}"/>
              </a:ext>
            </a:extLst>
          </p:cNvPr>
          <p:cNvSpPr txBox="1"/>
          <p:nvPr/>
        </p:nvSpPr>
        <p:spPr>
          <a:xfrm flipH="1">
            <a:off x="4075581" y="4221088"/>
            <a:ext cx="12960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TATTOOS</a:t>
            </a:r>
            <a:endParaRPr lang="de-CH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98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060660-79BA-320E-64E7-18B2ECADA3C2}"/>
              </a:ext>
            </a:extLst>
          </p:cNvPr>
          <p:cNvSpPr txBox="1"/>
          <p:nvPr/>
        </p:nvSpPr>
        <p:spPr>
          <a:xfrm>
            <a:off x="395860" y="350347"/>
            <a:ext cx="328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ISAC-lens: 2kV, Plasma angle: 60,</a:t>
            </a:r>
          </a:p>
          <a:p>
            <a:r>
              <a:rPr lang="en-US" dirty="0"/>
              <a:t>G electrode distance (d): variable</a:t>
            </a:r>
            <a:endParaRPr lang="de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7D9F4-37EF-ABE1-C5AC-ABE6D2108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067581"/>
            <a:ext cx="2247383" cy="1730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827501-729D-2EA8-9428-124F595D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19349"/>
            <a:ext cx="2392235" cy="1746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557E75-1B56-9DF3-A0A1-537068DF5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964" y="2662741"/>
            <a:ext cx="2387153" cy="1742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1C937C-71CB-C4CC-2D88-E0A0947A5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102" y="5022733"/>
            <a:ext cx="2247382" cy="1742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55EDB8-9D75-535E-BD86-25289BFD1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4291" y="5068639"/>
            <a:ext cx="2248162" cy="1771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A2E292-C944-1DD3-5D56-D1B8E319D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2799" y="2635394"/>
            <a:ext cx="2512706" cy="18845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0D6AE3-08B9-1E89-45F4-EDA86AF9CADA}"/>
              </a:ext>
            </a:extLst>
          </p:cNvPr>
          <p:cNvSpPr txBox="1"/>
          <p:nvPr/>
        </p:nvSpPr>
        <p:spPr>
          <a:xfrm>
            <a:off x="361950" y="2824718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d=30 mm</a:t>
            </a:r>
            <a:endParaRPr lang="de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FD4F77-7138-4C72-36B8-27C1A9EB0561}"/>
              </a:ext>
            </a:extLst>
          </p:cNvPr>
          <p:cNvSpPr txBox="1"/>
          <p:nvPr/>
        </p:nvSpPr>
        <p:spPr>
          <a:xfrm>
            <a:off x="2645232" y="2752818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d=60 mm</a:t>
            </a:r>
            <a:endParaRPr lang="de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C6BEAA-306A-6D62-F9AC-84E7522BEF61}"/>
              </a:ext>
            </a:extLst>
          </p:cNvPr>
          <p:cNvSpPr txBox="1"/>
          <p:nvPr/>
        </p:nvSpPr>
        <p:spPr>
          <a:xfrm>
            <a:off x="9770833" y="2741136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d=90 mm</a:t>
            </a:r>
            <a:endParaRPr lang="de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E0A077-C193-703B-091B-8887B7FDC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2877" y="5012200"/>
            <a:ext cx="2352412" cy="1884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F914BC-F518-853F-C1CF-B930828958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7232" y="2593603"/>
            <a:ext cx="2542824" cy="1884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28D77A-F991-3E11-B1C4-1E83AA5A1E6C}"/>
              </a:ext>
            </a:extLst>
          </p:cNvPr>
          <p:cNvSpPr txBox="1"/>
          <p:nvPr/>
        </p:nvSpPr>
        <p:spPr>
          <a:xfrm>
            <a:off x="7311544" y="272792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d=80 mm</a:t>
            </a:r>
            <a:endParaRPr lang="de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F29FF0-DCFE-841E-0F84-B36645D141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7117" y="5011139"/>
            <a:ext cx="2283282" cy="1829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6D029-C80A-B320-758B-5F24583290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6440" y="2635394"/>
            <a:ext cx="2444636" cy="1811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BD4948-4005-D6E2-A5F5-C4E7D017AB35}"/>
              </a:ext>
            </a:extLst>
          </p:cNvPr>
          <p:cNvSpPr txBox="1"/>
          <p:nvPr/>
        </p:nvSpPr>
        <p:spPr>
          <a:xfrm>
            <a:off x="4923043" y="2722695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d=70 mm</a:t>
            </a:r>
            <a:endParaRPr lang="de-CH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EB332-0698-4BFF-0553-A964E20B7092}"/>
              </a:ext>
            </a:extLst>
          </p:cNvPr>
          <p:cNvSpPr txBox="1"/>
          <p:nvPr/>
        </p:nvSpPr>
        <p:spPr>
          <a:xfrm>
            <a:off x="529434" y="4438134"/>
            <a:ext cx="160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4.0 +/- 0.2</a:t>
            </a:r>
            <a:endParaRPr lang="de-CH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37EDAC-37CD-B812-C868-5064D0F99F80}"/>
              </a:ext>
            </a:extLst>
          </p:cNvPr>
          <p:cNvSpPr txBox="1"/>
          <p:nvPr/>
        </p:nvSpPr>
        <p:spPr>
          <a:xfrm>
            <a:off x="2929455" y="4461488"/>
            <a:ext cx="160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4.0 +/- 0.2</a:t>
            </a:r>
            <a:endParaRPr lang="de-CH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608C32-C881-91DD-9C91-68BAEDDEAD13}"/>
              </a:ext>
            </a:extLst>
          </p:cNvPr>
          <p:cNvSpPr txBox="1"/>
          <p:nvPr/>
        </p:nvSpPr>
        <p:spPr>
          <a:xfrm>
            <a:off x="5294485" y="4478132"/>
            <a:ext cx="160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4.0 +/- 0.2</a:t>
            </a:r>
            <a:endParaRPr lang="de-CH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051DDB-FE5E-6BBE-F577-139FAC695105}"/>
              </a:ext>
            </a:extLst>
          </p:cNvPr>
          <p:cNvSpPr txBox="1"/>
          <p:nvPr/>
        </p:nvSpPr>
        <p:spPr>
          <a:xfrm>
            <a:off x="7756208" y="4461488"/>
            <a:ext cx="160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4.0 +/- 0.2</a:t>
            </a:r>
            <a:endParaRPr lang="de-C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172128-BB96-DB94-F366-20C2DCAAE089}"/>
              </a:ext>
            </a:extLst>
          </p:cNvPr>
          <p:cNvSpPr txBox="1"/>
          <p:nvPr/>
        </p:nvSpPr>
        <p:spPr>
          <a:xfrm>
            <a:off x="10059537" y="4478132"/>
            <a:ext cx="160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4.0 +/- 0.2</a:t>
            </a:r>
            <a:endParaRPr lang="de-CH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52E561-D06E-4888-FB1A-AC853D902485}"/>
              </a:ext>
            </a:extLst>
          </p:cNvPr>
          <p:cNvSpPr txBox="1"/>
          <p:nvPr/>
        </p:nvSpPr>
        <p:spPr>
          <a:xfrm>
            <a:off x="2736485" y="2354772"/>
            <a:ext cx="187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452+645=1097</a:t>
            </a:r>
            <a:endParaRPr lang="de-CH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55C81F-A63E-3785-CFFB-ED44259636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9306"/>
          <a:stretch/>
        </p:blipFill>
        <p:spPr>
          <a:xfrm>
            <a:off x="5162180" y="49696"/>
            <a:ext cx="4070720" cy="242202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EB6C0A-B06F-7C3B-6DE4-94640D1BF5B5}"/>
              </a:ext>
            </a:extLst>
          </p:cNvPr>
          <p:cNvCxnSpPr>
            <a:cxnSpLocks/>
          </p:cNvCxnSpPr>
          <p:nvPr/>
        </p:nvCxnSpPr>
        <p:spPr>
          <a:xfrm>
            <a:off x="6258166" y="1287548"/>
            <a:ext cx="10440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41AE1BF-8C97-56AA-485D-2004EA4816A0}"/>
              </a:ext>
            </a:extLst>
          </p:cNvPr>
          <p:cNvSpPr txBox="1"/>
          <p:nvPr/>
        </p:nvSpPr>
        <p:spPr>
          <a:xfrm>
            <a:off x="6677902" y="892651"/>
            <a:ext cx="633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  <a:endParaRPr lang="de-CH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50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5346B-CFE2-95BB-90B0-6DF773E1CC7E}"/>
              </a:ext>
            </a:extLst>
          </p:cNvPr>
          <p:cNvSpPr txBox="1"/>
          <p:nvPr/>
        </p:nvSpPr>
        <p:spPr>
          <a:xfrm>
            <a:off x="628650" y="276225"/>
            <a:ext cx="328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ISAC-lens: 2kV, Plasma angle: 90,</a:t>
            </a:r>
          </a:p>
          <a:p>
            <a:r>
              <a:rPr lang="en-US" dirty="0"/>
              <a:t>G electrode distance (d): variable</a:t>
            </a:r>
            <a:endParaRPr lang="de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431AD-17D9-B88F-FCEE-23F6B2BEF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633" y="3895765"/>
            <a:ext cx="2386121" cy="1880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6813D6-32DD-552C-1C80-EFCC71D7B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68" y="3808149"/>
            <a:ext cx="2497303" cy="1967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4CBA5-AD7F-E26F-AE0D-9E0094899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549" y="1264789"/>
            <a:ext cx="2586205" cy="1939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8BF89A-83F8-5F8A-7AD2-C3E04F99C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928" y="3874825"/>
            <a:ext cx="2412693" cy="1901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4F235E-0812-40E8-6F45-8846878C6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168" y="1264789"/>
            <a:ext cx="2535075" cy="1901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D2D535-07C1-73FB-8970-7141AF6D0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661" y="1266868"/>
            <a:ext cx="2433167" cy="1824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FAD2CD-B0B2-91A5-1A22-3FB4C76D560B}"/>
              </a:ext>
            </a:extLst>
          </p:cNvPr>
          <p:cNvSpPr txBox="1"/>
          <p:nvPr/>
        </p:nvSpPr>
        <p:spPr>
          <a:xfrm>
            <a:off x="1997279" y="150074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d=30 mm</a:t>
            </a:r>
            <a:endParaRPr lang="de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B0115B-340F-B103-DE96-EBA620B36C74}"/>
              </a:ext>
            </a:extLst>
          </p:cNvPr>
          <p:cNvSpPr txBox="1"/>
          <p:nvPr/>
        </p:nvSpPr>
        <p:spPr>
          <a:xfrm>
            <a:off x="4432289" y="150074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d=60 mm</a:t>
            </a:r>
            <a:endParaRPr lang="de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4A7E1D-3633-49B8-7709-A11B0087D881}"/>
              </a:ext>
            </a:extLst>
          </p:cNvPr>
          <p:cNvSpPr txBox="1"/>
          <p:nvPr/>
        </p:nvSpPr>
        <p:spPr>
          <a:xfrm>
            <a:off x="7255531" y="1441192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d=90 mm</a:t>
            </a:r>
            <a:endParaRPr lang="de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346EA-1E94-6C5B-6237-33F7F745B0EE}"/>
              </a:ext>
            </a:extLst>
          </p:cNvPr>
          <p:cNvSpPr txBox="1"/>
          <p:nvPr/>
        </p:nvSpPr>
        <p:spPr>
          <a:xfrm>
            <a:off x="7797800" y="3352800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3.7 +/- 0.2</a:t>
            </a:r>
            <a:endParaRPr lang="de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B9543-8602-1279-700C-93C56621DFCB}"/>
              </a:ext>
            </a:extLst>
          </p:cNvPr>
          <p:cNvSpPr txBox="1"/>
          <p:nvPr/>
        </p:nvSpPr>
        <p:spPr>
          <a:xfrm>
            <a:off x="4842933" y="9990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1077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9155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1A5C98-F001-2D2B-BF2E-13D2555FB98F}"/>
              </a:ext>
            </a:extLst>
          </p:cNvPr>
          <p:cNvSpPr txBox="1"/>
          <p:nvPr/>
        </p:nvSpPr>
        <p:spPr>
          <a:xfrm>
            <a:off x="276225" y="247650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lens- plasma angle: 60,</a:t>
            </a:r>
            <a:endParaRPr lang="de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C27F3-005D-EAE9-746C-C812601C7EFA}"/>
              </a:ext>
            </a:extLst>
          </p:cNvPr>
          <p:cNvSpPr txBox="1"/>
          <p:nvPr/>
        </p:nvSpPr>
        <p:spPr>
          <a:xfrm>
            <a:off x="276225" y="6169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 electrode distance (d): variable</a:t>
            </a:r>
            <a:endParaRPr lang="de-CH" dirty="0"/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FEC251E5-59A5-81D3-69FA-A94ED855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78"/>
          <a:stretch/>
        </p:blipFill>
        <p:spPr>
          <a:xfrm rot="5400000">
            <a:off x="1823633" y="3822750"/>
            <a:ext cx="1130760" cy="4225576"/>
          </a:xfrm>
          <a:prstGeom prst="rect">
            <a:avLst/>
          </a:prstGeom>
        </p:spPr>
      </p:pic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762583DA-2EFA-94B6-3B49-0C46C967B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07"/>
          <a:stretch/>
        </p:blipFill>
        <p:spPr>
          <a:xfrm rot="5400000">
            <a:off x="5254984" y="-1343669"/>
            <a:ext cx="1075999" cy="3911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F4EF0B-9DA3-E06D-54B6-B698515F1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14" y="3329488"/>
            <a:ext cx="1970673" cy="1552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9DE1A-8D73-842D-C5B0-477C9D17D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432" y="3274755"/>
            <a:ext cx="1949958" cy="1536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9EC4C-D0AE-1F1F-49B7-4265D8B05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08" y="1321600"/>
            <a:ext cx="2037671" cy="1549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7C140C-2502-4A39-1F27-7CA3FBCBB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379" y="1326141"/>
            <a:ext cx="2080913" cy="1582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B876E-7E75-7B5D-6A58-4D14244D1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1201" y="1313598"/>
            <a:ext cx="2109815" cy="15823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5B39AB-929C-A075-DAE2-14933DDEFE94}"/>
              </a:ext>
            </a:extLst>
          </p:cNvPr>
          <p:cNvSpPr txBox="1"/>
          <p:nvPr/>
        </p:nvSpPr>
        <p:spPr>
          <a:xfrm>
            <a:off x="540600" y="1466339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d=10 mm</a:t>
            </a:r>
            <a:endParaRPr lang="de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479FAB-EE12-05A9-34DD-E8DE5AF918AF}"/>
              </a:ext>
            </a:extLst>
          </p:cNvPr>
          <p:cNvSpPr txBox="1"/>
          <p:nvPr/>
        </p:nvSpPr>
        <p:spPr>
          <a:xfrm>
            <a:off x="2756025" y="1458337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d=30 mm</a:t>
            </a:r>
            <a:endParaRPr lang="de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F02943-E968-F8C6-6749-6747A0FFD96F}"/>
              </a:ext>
            </a:extLst>
          </p:cNvPr>
          <p:cNvSpPr txBox="1"/>
          <p:nvPr/>
        </p:nvSpPr>
        <p:spPr>
          <a:xfrm>
            <a:off x="4935468" y="1458337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d=60 mm</a:t>
            </a:r>
            <a:endParaRPr lang="de-CH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BA894E-59B9-1CA6-B144-F77E1C6EA9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2645" y="3228667"/>
            <a:ext cx="2066925" cy="1628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88B058-C0CA-B746-84AB-9AEBED698D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6948" y="3274755"/>
            <a:ext cx="2066925" cy="1628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6B45C3-E695-E237-368A-DC38393870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5780" y="1290364"/>
            <a:ext cx="2156896" cy="16288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9EA3EA-0E3D-C89A-CF08-EA291F0F885C}"/>
              </a:ext>
            </a:extLst>
          </p:cNvPr>
          <p:cNvSpPr txBox="1"/>
          <p:nvPr/>
        </p:nvSpPr>
        <p:spPr>
          <a:xfrm>
            <a:off x="7215126" y="1387363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d=70 mm</a:t>
            </a:r>
            <a:endParaRPr lang="de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96E53-DD94-F8FB-5BA3-9FA8E8C9D5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8800" y="3274755"/>
            <a:ext cx="2066925" cy="1628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74DD7-E541-6CE0-5092-FE34E61E09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2912" y="1242765"/>
            <a:ext cx="2298700" cy="1724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7EF09-D1B6-6B72-04F2-8D978FC8A8DF}"/>
              </a:ext>
            </a:extLst>
          </p:cNvPr>
          <p:cNvSpPr txBox="1"/>
          <p:nvPr/>
        </p:nvSpPr>
        <p:spPr>
          <a:xfrm>
            <a:off x="9577326" y="129087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d=90 mm</a:t>
            </a:r>
            <a:endParaRPr lang="de-CH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CEA120-AD8C-028C-07D5-6DD697E470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8800" y="4958668"/>
            <a:ext cx="2332289" cy="18782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188ECD-1E39-9944-F840-859EBE5DD61E}"/>
              </a:ext>
            </a:extLst>
          </p:cNvPr>
          <p:cNvSpPr txBox="1"/>
          <p:nvPr/>
        </p:nvSpPr>
        <p:spPr>
          <a:xfrm>
            <a:off x="490125" y="2865447"/>
            <a:ext cx="201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4rms: 10.5 +/-0.6</a:t>
            </a:r>
            <a:endParaRPr lang="de-CH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4B6A31-73A1-773C-5F0D-F387690B0119}"/>
              </a:ext>
            </a:extLst>
          </p:cNvPr>
          <p:cNvSpPr txBox="1"/>
          <p:nvPr/>
        </p:nvSpPr>
        <p:spPr>
          <a:xfrm>
            <a:off x="2721209" y="2894420"/>
            <a:ext cx="201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4rms: 7.0 +/-0.4</a:t>
            </a:r>
            <a:endParaRPr lang="de-CH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E0DD73-01E1-CECC-6CE9-1C20177D0EDE}"/>
              </a:ext>
            </a:extLst>
          </p:cNvPr>
          <p:cNvSpPr txBox="1"/>
          <p:nvPr/>
        </p:nvSpPr>
        <p:spPr>
          <a:xfrm>
            <a:off x="4856274" y="2854925"/>
            <a:ext cx="201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4rms: 4.8 +/-0.3</a:t>
            </a:r>
            <a:endParaRPr lang="de-CH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79867-F25C-81CB-68C9-48FF2741A2FE}"/>
              </a:ext>
            </a:extLst>
          </p:cNvPr>
          <p:cNvSpPr txBox="1"/>
          <p:nvPr/>
        </p:nvSpPr>
        <p:spPr>
          <a:xfrm>
            <a:off x="7146495" y="2905205"/>
            <a:ext cx="201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4rms: 4.3+/-0.3</a:t>
            </a:r>
            <a:endParaRPr lang="de-CH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F18331-8446-4A56-F34E-F3EC9B36A38F}"/>
              </a:ext>
            </a:extLst>
          </p:cNvPr>
          <p:cNvSpPr txBox="1"/>
          <p:nvPr/>
        </p:nvSpPr>
        <p:spPr>
          <a:xfrm>
            <a:off x="9646715" y="2895959"/>
            <a:ext cx="201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4rms: 4.0 +/-0.2</a:t>
            </a:r>
            <a:endParaRPr lang="de-CH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018CEA-63AE-9510-AA03-2373674E757D}"/>
              </a:ext>
            </a:extLst>
          </p:cNvPr>
          <p:cNvSpPr txBox="1"/>
          <p:nvPr/>
        </p:nvSpPr>
        <p:spPr>
          <a:xfrm>
            <a:off x="4932776" y="5636165"/>
            <a:ext cx="3879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Adding extra extraction lens helps with keeping the emittance and energy spread small while moving the G electrode!  </a:t>
            </a:r>
            <a:endParaRPr lang="de-CH" sz="1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6B7934-F7DC-1A8E-4D10-A9CB4E50D57F}"/>
              </a:ext>
            </a:extLst>
          </p:cNvPr>
          <p:cNvSpPr txBox="1"/>
          <p:nvPr/>
        </p:nvSpPr>
        <p:spPr>
          <a:xfrm>
            <a:off x="9906000" y="986314"/>
            <a:ext cx="82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1076</a:t>
            </a:r>
            <a:endParaRPr lang="de-CH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5E979D-D404-9EBA-F05A-CC5EDD48FF86}"/>
              </a:ext>
            </a:extLst>
          </p:cNvPr>
          <p:cNvSpPr txBox="1"/>
          <p:nvPr/>
        </p:nvSpPr>
        <p:spPr>
          <a:xfrm>
            <a:off x="7693960" y="963888"/>
            <a:ext cx="89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1107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19136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DB65B2-9D44-B00B-C3AF-243C63BA37B9}"/>
              </a:ext>
            </a:extLst>
          </p:cNvPr>
          <p:cNvSpPr txBox="1"/>
          <p:nvPr/>
        </p:nvSpPr>
        <p:spPr>
          <a:xfrm>
            <a:off x="152400" y="99752"/>
            <a:ext cx="777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Ionizer radius: 2 mm, </a:t>
            </a:r>
            <a:r>
              <a:rPr lang="en-US" dirty="0">
                <a:solidFill>
                  <a:srgbClr val="FF0000"/>
                </a:solidFill>
              </a:rPr>
              <a:t>no lens, d=90mm</a:t>
            </a:r>
            <a:r>
              <a:rPr lang="en-US" dirty="0"/>
              <a:t>, plasma angle: 75</a:t>
            </a:r>
            <a:r>
              <a:rPr lang="en-US" baseline="30000" dirty="0"/>
              <a:t>o</a:t>
            </a:r>
            <a:r>
              <a:rPr lang="en-US" dirty="0"/>
              <a:t>,</a:t>
            </a:r>
            <a:r>
              <a:rPr lang="en-US" baseline="30000" dirty="0"/>
              <a:t>  </a:t>
            </a:r>
            <a:r>
              <a:rPr lang="en-US" dirty="0"/>
              <a:t>plasma r= 1.5 mm</a:t>
            </a:r>
            <a:r>
              <a:rPr lang="en-US" baseline="30000" dirty="0"/>
              <a:t>  </a:t>
            </a:r>
            <a:r>
              <a:rPr lang="en-US" dirty="0"/>
              <a:t> </a:t>
            </a:r>
            <a:endParaRPr lang="de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05697-87EA-9512-1C9A-8A2D8829A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29251"/>
            <a:ext cx="3386404" cy="2539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E0D1D-2C92-8C09-00AC-87395690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104" y="469084"/>
            <a:ext cx="3489002" cy="2809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1F1F50-F7BD-E688-9936-BC9473C44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706" y="723397"/>
            <a:ext cx="3242734" cy="2555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DBB6DC-0D89-D764-7B4C-434A9BC35B7F}"/>
              </a:ext>
            </a:extLst>
          </p:cNvPr>
          <p:cNvSpPr txBox="1"/>
          <p:nvPr/>
        </p:nvSpPr>
        <p:spPr>
          <a:xfrm>
            <a:off x="4443306" y="6537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4rms = 5.8 +/- 0.3</a:t>
            </a:r>
            <a:endParaRPr lang="de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04A310-1017-5176-7906-9DA095745E60}"/>
              </a:ext>
            </a:extLst>
          </p:cNvPr>
          <p:cNvSpPr txBox="1"/>
          <p:nvPr/>
        </p:nvSpPr>
        <p:spPr>
          <a:xfrm>
            <a:off x="389466" y="3538147"/>
            <a:ext cx="20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Lens: 2kV, d=70mm</a:t>
            </a:r>
            <a:endParaRPr lang="de-CH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D422FA-7E28-DA7C-302C-819390DE0299}"/>
              </a:ext>
            </a:extLst>
          </p:cNvPr>
          <p:cNvCxnSpPr>
            <a:cxnSpLocks/>
          </p:cNvCxnSpPr>
          <p:nvPr/>
        </p:nvCxnSpPr>
        <p:spPr>
          <a:xfrm>
            <a:off x="511682" y="3403600"/>
            <a:ext cx="104478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1199034-F26B-155E-78C0-10AFA85FE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999" y="3757078"/>
            <a:ext cx="3433228" cy="2705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5A5A6-F5E5-6507-2DD1-8F924F650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032677"/>
            <a:ext cx="3640667" cy="273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83D59-F788-35B7-CE5A-2A6B9DAA2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7902" y="3862935"/>
            <a:ext cx="3485262" cy="28067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00BC02-BB4A-D1A2-33C8-2785C310A733}"/>
              </a:ext>
            </a:extLst>
          </p:cNvPr>
          <p:cNvSpPr txBox="1"/>
          <p:nvPr/>
        </p:nvSpPr>
        <p:spPr>
          <a:xfrm>
            <a:off x="4816025" y="413807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4rms = 5.7 +/- 0.3</a:t>
            </a:r>
            <a:endParaRPr lang="de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56313-EFB0-53FD-9A46-D44293E940BF}"/>
              </a:ext>
            </a:extLst>
          </p:cNvPr>
          <p:cNvSpPr txBox="1"/>
          <p:nvPr/>
        </p:nvSpPr>
        <p:spPr>
          <a:xfrm>
            <a:off x="741421" y="8633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1516</a:t>
            </a:r>
            <a:endParaRPr lang="de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AB3B76-F5C1-B1F7-C87F-F18B2F391657}"/>
              </a:ext>
            </a:extLst>
          </p:cNvPr>
          <p:cNvSpPr txBox="1"/>
          <p:nvPr/>
        </p:nvSpPr>
        <p:spPr>
          <a:xfrm>
            <a:off x="741421" y="428798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1529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50003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05E2F1-EEFA-14E7-2AA6-65BE6442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8" y="4093223"/>
            <a:ext cx="3495261" cy="2621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22D5F-744D-E056-A656-3EFF0B41A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116" y="3935651"/>
            <a:ext cx="3450868" cy="2779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00D9C9-6D7D-7CAE-CA64-9919D187F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853" y="4248814"/>
            <a:ext cx="3041885" cy="23378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121BFB-7EAE-CF87-94F4-AAB8C8B7D6AA}"/>
              </a:ext>
            </a:extLst>
          </p:cNvPr>
          <p:cNvCxnSpPr>
            <a:cxnSpLocks/>
          </p:cNvCxnSpPr>
          <p:nvPr/>
        </p:nvCxnSpPr>
        <p:spPr>
          <a:xfrm>
            <a:off x="528616" y="3539067"/>
            <a:ext cx="104478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2276E-137E-677B-D7ED-749D2F3C7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48" y="630502"/>
            <a:ext cx="3669452" cy="2701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91DD1-E9BF-0C6B-E16E-E5252BD52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149" y="396333"/>
            <a:ext cx="3524116" cy="2838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5FE6AE-A053-6C1D-EAE5-F742A3EA5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1852" y="580999"/>
            <a:ext cx="3041885" cy="23971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6DBA0C-0C2F-A202-375E-A2A98E39FF88}"/>
              </a:ext>
            </a:extLst>
          </p:cNvPr>
          <p:cNvSpPr txBox="1"/>
          <p:nvPr/>
        </p:nvSpPr>
        <p:spPr>
          <a:xfrm>
            <a:off x="4483904" y="63050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4rms = 6.0 +/- 0.3</a:t>
            </a:r>
            <a:endParaRPr lang="de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5900CF-5072-3809-FAAD-B2705FCFBF60}"/>
              </a:ext>
            </a:extLst>
          </p:cNvPr>
          <p:cNvSpPr txBox="1"/>
          <p:nvPr/>
        </p:nvSpPr>
        <p:spPr>
          <a:xfrm>
            <a:off x="4506184" y="415608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4rms = 5.7 +/- 0.3</a:t>
            </a:r>
            <a:endParaRPr lang="de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04BA10-1884-57AA-7462-B911BCEF1A17}"/>
              </a:ext>
            </a:extLst>
          </p:cNvPr>
          <p:cNvSpPr txBox="1"/>
          <p:nvPr/>
        </p:nvSpPr>
        <p:spPr>
          <a:xfrm>
            <a:off x="330200" y="125152"/>
            <a:ext cx="775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Ionizer radius: 2mm, lens: 2kV, d=80mm, plasma angle: 75</a:t>
            </a:r>
            <a:r>
              <a:rPr lang="en-US" baseline="30000" dirty="0"/>
              <a:t>o</a:t>
            </a:r>
            <a:r>
              <a:rPr lang="en-US" dirty="0"/>
              <a:t> ,</a:t>
            </a:r>
            <a:r>
              <a:rPr lang="en-US" baseline="30000" dirty="0"/>
              <a:t>  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plasma r= 1.8 mm</a:t>
            </a:r>
            <a:r>
              <a:rPr lang="en-US" baseline="30000" dirty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665384-54F8-B4C2-AE78-7EA43866FEA3}"/>
              </a:ext>
            </a:extLst>
          </p:cNvPr>
          <p:cNvSpPr txBox="1"/>
          <p:nvPr/>
        </p:nvSpPr>
        <p:spPr>
          <a:xfrm>
            <a:off x="528616" y="36106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plasma r= 1.5 mm</a:t>
            </a:r>
            <a:r>
              <a:rPr lang="en-US" baseline="30000" dirty="0">
                <a:solidFill>
                  <a:srgbClr val="FF0000"/>
                </a:solidFill>
              </a:rPr>
              <a:t> </a:t>
            </a:r>
            <a:endParaRPr lang="de-CH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28CA4-52C8-3338-032F-F7765D58EBB8}"/>
              </a:ext>
            </a:extLst>
          </p:cNvPr>
          <p:cNvSpPr txBox="1"/>
          <p:nvPr/>
        </p:nvSpPr>
        <p:spPr>
          <a:xfrm>
            <a:off x="897467" y="9998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1553</a:t>
            </a:r>
            <a:endParaRPr lang="de-CH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43E9D4-E245-B527-4CD9-A2D86B4F37CF}"/>
              </a:ext>
            </a:extLst>
          </p:cNvPr>
          <p:cNvSpPr txBox="1"/>
          <p:nvPr/>
        </p:nvSpPr>
        <p:spPr>
          <a:xfrm>
            <a:off x="897467" y="43297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1543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34539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 showing a rainbow colored line&#10;&#10;Description automatically generated with medium confidence">
            <a:extLst>
              <a:ext uri="{FF2B5EF4-FFF2-40B4-BE49-F238E27FC236}">
                <a16:creationId xmlns:a16="http://schemas.microsoft.com/office/drawing/2014/main" id="{A747047E-C484-1225-8C8E-B5C71242B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" y="3199"/>
            <a:ext cx="2471042" cy="3269763"/>
          </a:xfrm>
          <a:prstGeom prst="rect">
            <a:avLst/>
          </a:prstGeom>
        </p:spPr>
      </p:pic>
      <p:pic>
        <p:nvPicPr>
          <p:cNvPr id="8" name="Picture 7" descr="A graph of a graph showing a rainbow&#10;&#10;Description automatically generated with medium confidence">
            <a:extLst>
              <a:ext uri="{FF2B5EF4-FFF2-40B4-BE49-F238E27FC236}">
                <a16:creationId xmlns:a16="http://schemas.microsoft.com/office/drawing/2014/main" id="{6EB40B08-1B8F-612C-1A74-714E0B0AC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41" y="0"/>
            <a:ext cx="2471043" cy="3269764"/>
          </a:xfrm>
          <a:prstGeom prst="rect">
            <a:avLst/>
          </a:prstGeom>
        </p:spPr>
      </p:pic>
      <p:pic>
        <p:nvPicPr>
          <p:cNvPr id="10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E84CE3FF-D433-5B9D-51BE-AE91A7672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37" y="0"/>
            <a:ext cx="2471043" cy="3269764"/>
          </a:xfrm>
          <a:prstGeom prst="rect">
            <a:avLst/>
          </a:prstGeom>
        </p:spPr>
      </p:pic>
      <p:pic>
        <p:nvPicPr>
          <p:cNvPr id="12" name="Picture 11" descr="A graph of a graph showing a rainbow&#10;&#10;Description automatically generated with medium confidence">
            <a:extLst>
              <a:ext uri="{FF2B5EF4-FFF2-40B4-BE49-F238E27FC236}">
                <a16:creationId xmlns:a16="http://schemas.microsoft.com/office/drawing/2014/main" id="{6BCCAE59-50F6-A524-8ECF-559F38AED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" y="3585038"/>
            <a:ext cx="2473460" cy="3272962"/>
          </a:xfrm>
          <a:prstGeom prst="rect">
            <a:avLst/>
          </a:prstGeom>
        </p:spPr>
      </p:pic>
      <p:pic>
        <p:nvPicPr>
          <p:cNvPr id="14" name="Picture 13" descr="A graph of a graph showing a rainbow&#10;&#10;Description automatically generated with medium confidence">
            <a:extLst>
              <a:ext uri="{FF2B5EF4-FFF2-40B4-BE49-F238E27FC236}">
                <a16:creationId xmlns:a16="http://schemas.microsoft.com/office/drawing/2014/main" id="{A4E728FE-1CA2-90C1-3036-1A79B0B7D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03" y="3581839"/>
            <a:ext cx="2473460" cy="3272962"/>
          </a:xfrm>
          <a:prstGeom prst="rect">
            <a:avLst/>
          </a:prstGeom>
        </p:spPr>
      </p:pic>
      <p:pic>
        <p:nvPicPr>
          <p:cNvPr id="16" name="Picture 15" descr="A graph of a graph showing a rainbow&#10;&#10;Description automatically generated with medium confidence">
            <a:extLst>
              <a:ext uri="{FF2B5EF4-FFF2-40B4-BE49-F238E27FC236}">
                <a16:creationId xmlns:a16="http://schemas.microsoft.com/office/drawing/2014/main" id="{40551530-AA08-88C7-3039-F6263DA8B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04" y="3578640"/>
            <a:ext cx="2473460" cy="3272962"/>
          </a:xfrm>
          <a:prstGeom prst="rect">
            <a:avLst/>
          </a:prstGeom>
        </p:spPr>
      </p:pic>
      <p:pic>
        <p:nvPicPr>
          <p:cNvPr id="18" name="Picture 17" descr="A graph of a graph showing a rainbow&#10;&#10;Description automatically generated with medium confidence">
            <a:extLst>
              <a:ext uri="{FF2B5EF4-FFF2-40B4-BE49-F238E27FC236}">
                <a16:creationId xmlns:a16="http://schemas.microsoft.com/office/drawing/2014/main" id="{FA5FA8D4-F2A7-ABE6-E5E3-2BCB3D150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27" y="207954"/>
            <a:ext cx="2418657" cy="3200446"/>
          </a:xfrm>
          <a:prstGeom prst="rect">
            <a:avLst/>
          </a:prstGeom>
        </p:spPr>
      </p:pic>
      <p:pic>
        <p:nvPicPr>
          <p:cNvPr id="20" name="Picture 19" descr="A graph of a graph showing a rainbow colored line&#10;&#10;Description automatically generated with medium confidence">
            <a:extLst>
              <a:ext uri="{FF2B5EF4-FFF2-40B4-BE49-F238E27FC236}">
                <a16:creationId xmlns:a16="http://schemas.microsoft.com/office/drawing/2014/main" id="{A2A7478F-E397-C88E-4221-2A617E1241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83" y="207954"/>
            <a:ext cx="2471043" cy="3269764"/>
          </a:xfrm>
          <a:prstGeom prst="rect">
            <a:avLst/>
          </a:prstGeom>
        </p:spPr>
      </p:pic>
      <p:pic>
        <p:nvPicPr>
          <p:cNvPr id="22" name="Picture 21" descr="A graph of a graph showing the same color&#10;&#10;Description automatically generated with medium confidence">
            <a:extLst>
              <a:ext uri="{FF2B5EF4-FFF2-40B4-BE49-F238E27FC236}">
                <a16:creationId xmlns:a16="http://schemas.microsoft.com/office/drawing/2014/main" id="{43D3E477-F103-DFA7-C350-139EBAFAD2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88" y="3420779"/>
            <a:ext cx="2597594" cy="343722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B4F366-387C-E95F-4F44-67E5FDB1F61A}"/>
              </a:ext>
            </a:extLst>
          </p:cNvPr>
          <p:cNvCxnSpPr>
            <a:cxnSpLocks/>
          </p:cNvCxnSpPr>
          <p:nvPr/>
        </p:nvCxnSpPr>
        <p:spPr>
          <a:xfrm>
            <a:off x="6539345" y="609600"/>
            <a:ext cx="0" cy="567001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D19F225-E2D6-F747-DFA8-89CA89BD219D}"/>
              </a:ext>
            </a:extLst>
          </p:cNvPr>
          <p:cNvSpPr txBox="1"/>
          <p:nvPr/>
        </p:nvSpPr>
        <p:spPr>
          <a:xfrm>
            <a:off x="554571" y="207954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gap: 30 mm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15AB8A-5828-790E-2D16-135DFC1790C8}"/>
              </a:ext>
            </a:extLst>
          </p:cNvPr>
          <p:cNvSpPr txBox="1"/>
          <p:nvPr/>
        </p:nvSpPr>
        <p:spPr>
          <a:xfrm>
            <a:off x="2461705" y="215420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gap: 60 mm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E78676-376A-CF7A-53DC-2B8C2252F1EE}"/>
              </a:ext>
            </a:extLst>
          </p:cNvPr>
          <p:cNvSpPr txBox="1"/>
          <p:nvPr/>
        </p:nvSpPr>
        <p:spPr>
          <a:xfrm>
            <a:off x="4396067" y="215420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gap: 100 mm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59FEB1-B75F-1F31-1505-86FF1ABE208F}"/>
              </a:ext>
            </a:extLst>
          </p:cNvPr>
          <p:cNvSpPr txBox="1"/>
          <p:nvPr/>
        </p:nvSpPr>
        <p:spPr>
          <a:xfrm>
            <a:off x="699741" y="3808633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gap: 30 mm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18597D-563C-BF96-BD1C-51C57D26969B}"/>
              </a:ext>
            </a:extLst>
          </p:cNvPr>
          <p:cNvSpPr txBox="1"/>
          <p:nvPr/>
        </p:nvSpPr>
        <p:spPr>
          <a:xfrm>
            <a:off x="7270046" y="515731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gap: 30 mm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44A1B6-159A-1EB4-2B5B-FBC6AC6EEC52}"/>
              </a:ext>
            </a:extLst>
          </p:cNvPr>
          <p:cNvSpPr txBox="1"/>
          <p:nvPr/>
        </p:nvSpPr>
        <p:spPr>
          <a:xfrm>
            <a:off x="2600636" y="3784189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gap: 60 mm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097DED-BD8F-9694-46E4-93F58DC5D203}"/>
              </a:ext>
            </a:extLst>
          </p:cNvPr>
          <p:cNvSpPr txBox="1"/>
          <p:nvPr/>
        </p:nvSpPr>
        <p:spPr>
          <a:xfrm>
            <a:off x="9826107" y="523197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gap: 60 mm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B341F5-1BD7-910F-30C1-E6948F9C7420}"/>
              </a:ext>
            </a:extLst>
          </p:cNvPr>
          <p:cNvSpPr txBox="1"/>
          <p:nvPr/>
        </p:nvSpPr>
        <p:spPr>
          <a:xfrm>
            <a:off x="4441338" y="3808632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gap: 100 mm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3C7F14-B651-DF51-D25D-54B6169EC4AC}"/>
              </a:ext>
            </a:extLst>
          </p:cNvPr>
          <p:cNvSpPr txBox="1"/>
          <p:nvPr/>
        </p:nvSpPr>
        <p:spPr>
          <a:xfrm>
            <a:off x="8829394" y="3674368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gap: 100 mm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73C21A-F882-A320-7B6B-B8989D7947B1}"/>
              </a:ext>
            </a:extLst>
          </p:cNvPr>
          <p:cNvSpPr txBox="1"/>
          <p:nvPr/>
        </p:nvSpPr>
        <p:spPr>
          <a:xfrm>
            <a:off x="3255506" y="1623511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  <a:r>
              <a:rPr lang="en-US" baseline="30000" dirty="0"/>
              <a:t>°</a:t>
            </a:r>
            <a:endParaRPr lang="de-CH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4E5767-8263-EC44-A3C5-D6EE6F38F69A}"/>
              </a:ext>
            </a:extLst>
          </p:cNvPr>
          <p:cNvSpPr txBox="1"/>
          <p:nvPr/>
        </p:nvSpPr>
        <p:spPr>
          <a:xfrm>
            <a:off x="3307933" y="503045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60°</a:t>
            </a:r>
            <a:endParaRPr lang="de-CH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6962D5-CBDA-AF88-47B3-13C5EF2EA5C8}"/>
              </a:ext>
            </a:extLst>
          </p:cNvPr>
          <p:cNvSpPr txBox="1"/>
          <p:nvPr/>
        </p:nvSpPr>
        <p:spPr>
          <a:xfrm>
            <a:off x="8007055" y="145021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75</a:t>
            </a:r>
            <a:r>
              <a:rPr lang="en-US" baseline="30000" dirty="0"/>
              <a:t>°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41671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F638F9-F67C-AA5E-A7F1-46944401F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092" y="1668991"/>
            <a:ext cx="8134350" cy="4400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A3859-24B9-AADF-5782-EF51F25F85BE}"/>
              </a:ext>
            </a:extLst>
          </p:cNvPr>
          <p:cNvSpPr txBox="1"/>
          <p:nvPr/>
        </p:nvSpPr>
        <p:spPr>
          <a:xfrm>
            <a:off x="4555068" y="603793"/>
            <a:ext cx="289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ISOLDE (measurements)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61237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9143E627-4CCF-1FEF-B3EC-AFD0716A3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57" y="3738301"/>
            <a:ext cx="19434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Ta(p,10p + 23 n)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DF60A-15FB-5BAE-58AC-FDC3DA8A11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80" y="2176678"/>
            <a:ext cx="639943" cy="658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AFDE40-EC04-F176-4506-AE662EE2D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224" y="1012656"/>
            <a:ext cx="1644085" cy="247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diagram of a cell membrane&#10;&#10;Description automatically generated with medium confidence">
            <a:extLst>
              <a:ext uri="{FF2B5EF4-FFF2-40B4-BE49-F238E27FC236}">
                <a16:creationId xmlns:a16="http://schemas.microsoft.com/office/drawing/2014/main" id="{F92CC535-966C-CFC3-916C-5A9C28662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905" y="840737"/>
            <a:ext cx="6421133" cy="4389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A7B7-4D0C-4339-82FB-897261EB9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410" y="4941168"/>
            <a:ext cx="2812532" cy="226790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660F3F9-7813-73A4-204E-784BAA577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19" y="4857056"/>
            <a:ext cx="2034517" cy="152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6">
            <a:extLst>
              <a:ext uri="{FF2B5EF4-FFF2-40B4-BE49-F238E27FC236}">
                <a16:creationId xmlns:a16="http://schemas.microsoft.com/office/drawing/2014/main" id="{712B70B2-733F-FCA6-4AE5-894A18307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863" y="6022049"/>
            <a:ext cx="273562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Radiopharmaceutical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manufacture</a:t>
            </a:r>
          </a:p>
        </p:txBody>
      </p:sp>
      <p:pic>
        <p:nvPicPr>
          <p:cNvPr id="11" name="Graphic 10" descr="Beaker outline">
            <a:extLst>
              <a:ext uri="{FF2B5EF4-FFF2-40B4-BE49-F238E27FC236}">
                <a16:creationId xmlns:a16="http://schemas.microsoft.com/office/drawing/2014/main" id="{A6AD38A5-D643-3A63-D74A-9A9AE80241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62711" y="4221318"/>
            <a:ext cx="837865" cy="837865"/>
          </a:xfrm>
          <a:prstGeom prst="rect">
            <a:avLst/>
          </a:prstGeom>
        </p:spPr>
      </p:pic>
      <p:pic>
        <p:nvPicPr>
          <p:cNvPr id="12" name="Graphic 11" descr="Radioactive with solid fill">
            <a:extLst>
              <a:ext uri="{FF2B5EF4-FFF2-40B4-BE49-F238E27FC236}">
                <a16:creationId xmlns:a16="http://schemas.microsoft.com/office/drawing/2014/main" id="{92320447-34E9-0082-C603-B1DBC1F6D6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43347" y="786293"/>
            <a:ext cx="895589" cy="8955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B88782-B2AA-E91B-FF51-2089DF760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465181" y="5247727"/>
            <a:ext cx="939747" cy="1071659"/>
          </a:xfrm>
          <a:prstGeom prst="rect">
            <a:avLst/>
          </a:prstGeom>
        </p:spPr>
      </p:pic>
      <p:pic>
        <p:nvPicPr>
          <p:cNvPr id="14" name="Graphic 13" descr="Skeleton with solid fill">
            <a:extLst>
              <a:ext uri="{FF2B5EF4-FFF2-40B4-BE49-F238E27FC236}">
                <a16:creationId xmlns:a16="http://schemas.microsoft.com/office/drawing/2014/main" id="{2CD59223-A450-9D3D-8529-53EEDE083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331" y="4301590"/>
            <a:ext cx="948845" cy="948845"/>
          </a:xfrm>
          <a:prstGeom prst="rect">
            <a:avLst/>
          </a:prstGeom>
        </p:spPr>
      </p:pic>
      <p:pic>
        <p:nvPicPr>
          <p:cNvPr id="15" name="Graphic 14" descr="Medical with solid fill">
            <a:extLst>
              <a:ext uri="{FF2B5EF4-FFF2-40B4-BE49-F238E27FC236}">
                <a16:creationId xmlns:a16="http://schemas.microsoft.com/office/drawing/2014/main" id="{2D68D88D-C12F-4B45-970D-DC924407A8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523" y="5925277"/>
            <a:ext cx="932723" cy="932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0C4EA3-CFDF-410F-CA8D-B6B0869470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751" y="5304333"/>
            <a:ext cx="1071659" cy="1071659"/>
          </a:xfrm>
          <a:prstGeom prst="rect">
            <a:avLst/>
          </a:prstGeom>
          <a:effectLst>
            <a:glow rad="127000">
              <a:srgbClr val="FFEAA8"/>
            </a:glow>
          </a:effectLst>
        </p:spPr>
      </p:pic>
      <p:pic>
        <p:nvPicPr>
          <p:cNvPr id="17" name="Graphic 16" descr="Rat outline">
            <a:extLst>
              <a:ext uri="{FF2B5EF4-FFF2-40B4-BE49-F238E27FC236}">
                <a16:creationId xmlns:a16="http://schemas.microsoft.com/office/drawing/2014/main" id="{FFF9B9F0-5825-CBEB-259C-97FCD500D5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01331" y="6229207"/>
            <a:ext cx="609600" cy="609600"/>
          </a:xfrm>
          <a:prstGeom prst="rect">
            <a:avLst/>
          </a:prstGeom>
        </p:spPr>
      </p:pic>
      <p:pic>
        <p:nvPicPr>
          <p:cNvPr id="18" name="Graphic 17" descr="Clipboard Partially Checked outline">
            <a:extLst>
              <a:ext uri="{FF2B5EF4-FFF2-40B4-BE49-F238E27FC236}">
                <a16:creationId xmlns:a16="http://schemas.microsoft.com/office/drawing/2014/main" id="{1DF0C7AB-EEEE-1E77-1C17-BABF3D9303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927649" y="5051634"/>
            <a:ext cx="585612" cy="58561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71CA1DB-751E-077C-B6DE-894BB7134362}"/>
              </a:ext>
            </a:extLst>
          </p:cNvPr>
          <p:cNvSpPr txBox="1">
            <a:spLocks/>
          </p:cNvSpPr>
          <p:nvPr/>
        </p:nvSpPr>
        <p:spPr>
          <a:xfrm>
            <a:off x="271517" y="215718"/>
            <a:ext cx="8964613" cy="811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Tb: A flowchart based on ISOLDE/PSI collaboration</a:t>
            </a:r>
            <a:endParaRPr lang="en-US" sz="2800" b="1" baseline="30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3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0ECD8-9417-5A83-2103-32DF1DEB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94" y="370988"/>
            <a:ext cx="8964613" cy="810444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 Target &amp; Front end</a:t>
            </a:r>
            <a:endParaRPr lang="de-CH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3A85D-3A43-88ED-278E-1C36B3566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0F585-7BB6-E548-EDB1-5531A742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97C7D8-4327-025A-7DF5-C7557B7A6142}"/>
              </a:ext>
            </a:extLst>
          </p:cNvPr>
          <p:cNvSpPr txBox="1">
            <a:spLocks/>
          </p:cNvSpPr>
          <p:nvPr/>
        </p:nvSpPr>
        <p:spPr>
          <a:xfrm>
            <a:off x="407368" y="1644576"/>
            <a:ext cx="5970373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Reusable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ISOLDE-like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sealed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high </a:t>
            </a:r>
            <a:r>
              <a:rPr lang="de-CH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throughput</a:t>
            </a:r>
            <a:r>
              <a:rPr lang="de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(10’s </a:t>
            </a:r>
            <a:r>
              <a:rPr lang="de-CH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r>
              <a:rPr lang="de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1" indent="0">
              <a:buNone/>
            </a:pP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spread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Focal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Separations</a:t>
            </a: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2000" lvl="2" indent="0">
              <a:buNone/>
            </a:pP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Double Brace 12">
            <a:extLst>
              <a:ext uri="{FF2B5EF4-FFF2-40B4-BE49-F238E27FC236}">
                <a16:creationId xmlns:a16="http://schemas.microsoft.com/office/drawing/2014/main" id="{CB71752D-7EB4-0BBC-3C2A-908CE4158F2E}"/>
              </a:ext>
            </a:extLst>
          </p:cNvPr>
          <p:cNvSpPr/>
          <p:nvPr/>
        </p:nvSpPr>
        <p:spPr>
          <a:xfrm>
            <a:off x="474632" y="3778684"/>
            <a:ext cx="2530170" cy="1162484"/>
          </a:xfrm>
          <a:prstGeom prst="bracePair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86E33E-877E-58DC-8F22-88CBCC6F8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155" y="1019544"/>
            <a:ext cx="1296144" cy="1954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F60755-F8DD-3A6F-A3E2-77E8097D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627" y="3316242"/>
            <a:ext cx="3186656" cy="26975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0EE0B22-BA70-F800-9B80-0E7ECECCBB57}"/>
              </a:ext>
            </a:extLst>
          </p:cNvPr>
          <p:cNvSpPr/>
          <p:nvPr/>
        </p:nvSpPr>
        <p:spPr>
          <a:xfrm>
            <a:off x="407367" y="3676296"/>
            <a:ext cx="2693109" cy="90483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2B0FD9-D46F-1EC7-7055-4CD67DE54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938" y="3437529"/>
            <a:ext cx="3734124" cy="27203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09339B-6488-3A74-A9AA-1BFE119B5F9E}"/>
              </a:ext>
            </a:extLst>
          </p:cNvPr>
          <p:cNvSpPr txBox="1"/>
          <p:nvPr/>
        </p:nvSpPr>
        <p:spPr>
          <a:xfrm flipH="1">
            <a:off x="5159960" y="3820245"/>
            <a:ext cx="11520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spread</a:t>
            </a:r>
            <a:endParaRPr lang="de-CH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E56F53-CD37-D9F7-B2CE-F75CE0F1A851}"/>
              </a:ext>
            </a:extLst>
          </p:cNvPr>
          <p:cNvSpPr txBox="1"/>
          <p:nvPr/>
        </p:nvSpPr>
        <p:spPr>
          <a:xfrm flipH="1">
            <a:off x="9912424" y="3313495"/>
            <a:ext cx="1152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endParaRPr lang="de-CH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81F8BB7-4A9E-BCB8-5339-4E131860EE9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69509" y="4898535"/>
            <a:ext cx="845984" cy="415950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7D94E25-1D59-89DF-BA18-0DEBD54616EC}"/>
              </a:ext>
            </a:extLst>
          </p:cNvPr>
          <p:cNvSpPr txBox="1"/>
          <p:nvPr/>
        </p:nvSpPr>
        <p:spPr>
          <a:xfrm>
            <a:off x="2708728" y="5561797"/>
            <a:ext cx="12270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system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 of a machine with text and symbols&#10;&#10;AI-generated content may be incorrect.">
            <a:extLst>
              <a:ext uri="{FF2B5EF4-FFF2-40B4-BE49-F238E27FC236}">
                <a16:creationId xmlns:a16="http://schemas.microsoft.com/office/drawing/2014/main" id="{766045A5-23CA-449A-BA5A-CB2DE4BE4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62" y="962992"/>
            <a:ext cx="4665971" cy="466597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BC2F3-B587-4C29-0392-D3D3DE88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237BEB-86E1-0A49-8440-DA2AC761C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7813"/>
            <a:ext cx="8964613" cy="811212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Extraction system</a:t>
            </a:r>
            <a:endParaRPr lang="de-CH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410D3A-D96E-1D78-90DF-57324F1B08DF}"/>
              </a:ext>
            </a:extLst>
          </p:cNvPr>
          <p:cNvSpPr/>
          <p:nvPr/>
        </p:nvSpPr>
        <p:spPr>
          <a:xfrm flipH="1">
            <a:off x="6009795" y="1089025"/>
            <a:ext cx="45719" cy="54595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6E6B3-DC93-FE5B-DBC4-2EA9270AD10A}"/>
              </a:ext>
            </a:extLst>
          </p:cNvPr>
          <p:cNvSpPr txBox="1"/>
          <p:nvPr/>
        </p:nvSpPr>
        <p:spPr>
          <a:xfrm>
            <a:off x="767408" y="896780"/>
            <a:ext cx="81432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ISAC </a:t>
            </a:r>
            <a:endParaRPr lang="de-CH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24B06-6BD9-4B36-4E33-3F07CBEEAE01}"/>
              </a:ext>
            </a:extLst>
          </p:cNvPr>
          <p:cNvSpPr txBox="1"/>
          <p:nvPr/>
        </p:nvSpPr>
        <p:spPr>
          <a:xfrm>
            <a:off x="6600056" y="939722"/>
            <a:ext cx="124072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ISOLDE </a:t>
            </a:r>
            <a:endParaRPr lang="de-CH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Diagram of a machine with text&#10;&#10;AI-generated content may be incorrect.">
            <a:extLst>
              <a:ext uri="{FF2B5EF4-FFF2-40B4-BE49-F238E27FC236}">
                <a16:creationId xmlns:a16="http://schemas.microsoft.com/office/drawing/2014/main" id="{87708D71-D567-0AE6-50F9-F92DE9805E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2" b="21246"/>
          <a:stretch/>
        </p:blipFill>
        <p:spPr>
          <a:xfrm>
            <a:off x="204293" y="1858682"/>
            <a:ext cx="5147787" cy="3066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6E6CC0-F7B3-718D-44AE-A7217973DB34}"/>
              </a:ext>
            </a:extLst>
          </p:cNvPr>
          <p:cNvSpPr txBox="1"/>
          <p:nvPr/>
        </p:nvSpPr>
        <p:spPr>
          <a:xfrm>
            <a:off x="1007174" y="6545886"/>
            <a:ext cx="46031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The production target at ISAC, P. </a:t>
            </a:r>
            <a:r>
              <a:rPr lang="en-US" sz="900" dirty="0" err="1"/>
              <a:t>Bricault</a:t>
            </a:r>
            <a:r>
              <a:rPr lang="en-US" sz="900" dirty="0"/>
              <a:t>, et. al. </a:t>
            </a:r>
            <a:r>
              <a:rPr lang="de-CH" sz="900" dirty="0"/>
              <a:t>American Institute </a:t>
            </a:r>
            <a:r>
              <a:rPr lang="de-CH" sz="900" dirty="0" err="1"/>
              <a:t>of</a:t>
            </a:r>
            <a:r>
              <a:rPr lang="de-CH" sz="900" dirty="0"/>
              <a:t> Physics (2001).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5E62E0-D393-EF13-1806-79470AEDD87C}"/>
              </a:ext>
            </a:extLst>
          </p:cNvPr>
          <p:cNvSpPr txBox="1"/>
          <p:nvPr/>
        </p:nvSpPr>
        <p:spPr>
          <a:xfrm>
            <a:off x="6240016" y="6598312"/>
            <a:ext cx="46949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dirty="0"/>
              <a:t>Schematic layout of a standard ISOLDE target-ion source unit, E. </a:t>
            </a:r>
            <a:r>
              <a:rPr lang="en-US" sz="900" dirty="0" err="1"/>
              <a:t>Bouquerel</a:t>
            </a:r>
            <a:r>
              <a:rPr lang="en-US" sz="900" dirty="0"/>
              <a:t>, et al. Thesis (2009) </a:t>
            </a:r>
            <a:endParaRPr lang="de-CH" sz="900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9AF85A2-33F4-07CD-CD9A-483DE299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5823E3D-F6E9-7CE4-7AE2-3DD7FD1016B9}"/>
              </a:ext>
            </a:extLst>
          </p:cNvPr>
          <p:cNvSpPr/>
          <p:nvPr/>
        </p:nvSpPr>
        <p:spPr>
          <a:xfrm>
            <a:off x="2559141" y="3356992"/>
            <a:ext cx="549028" cy="4578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593034-0F1D-E598-F60A-3B7E93F1DFA8}"/>
              </a:ext>
            </a:extLst>
          </p:cNvPr>
          <p:cNvSpPr/>
          <p:nvPr/>
        </p:nvSpPr>
        <p:spPr>
          <a:xfrm>
            <a:off x="8434656" y="3573016"/>
            <a:ext cx="798604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220A39-3369-E5FE-C843-6C797B548E78}"/>
              </a:ext>
            </a:extLst>
          </p:cNvPr>
          <p:cNvSpPr txBox="1"/>
          <p:nvPr/>
        </p:nvSpPr>
        <p:spPr>
          <a:xfrm>
            <a:off x="695325" y="5201149"/>
            <a:ext cx="10017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electrode </a:t>
            </a:r>
            <a:endParaRPr lang="de-CH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9044A9-D17E-EC5A-F8B0-2D0D03F8422B}"/>
              </a:ext>
            </a:extLst>
          </p:cNvPr>
          <p:cNvSpPr txBox="1"/>
          <p:nvPr/>
        </p:nvSpPr>
        <p:spPr>
          <a:xfrm>
            <a:off x="2176340" y="5201149"/>
            <a:ext cx="120369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Lens </a:t>
            </a:r>
          </a:p>
          <a:p>
            <a:pPr algn="l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(extraction electrode) </a:t>
            </a:r>
            <a:endParaRPr lang="de-CH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37A985-7717-0863-21FF-64A92EC682A1}"/>
              </a:ext>
            </a:extLst>
          </p:cNvPr>
          <p:cNvSpPr txBox="1"/>
          <p:nvPr/>
        </p:nvSpPr>
        <p:spPr>
          <a:xfrm>
            <a:off x="3474697" y="5157192"/>
            <a:ext cx="10017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electrode </a:t>
            </a:r>
            <a:endParaRPr lang="de-CH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9F143AB-62E7-B9D6-88CB-8D2541B7B1DA}"/>
              </a:ext>
            </a:extLst>
          </p:cNvPr>
          <p:cNvCxnSpPr>
            <a:cxnSpLocks/>
          </p:cNvCxnSpPr>
          <p:nvPr/>
        </p:nvCxnSpPr>
        <p:spPr>
          <a:xfrm flipV="1">
            <a:off x="1314858" y="3853293"/>
            <a:ext cx="1388191" cy="1379790"/>
          </a:xfrm>
          <a:prstGeom prst="curvedConnector3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D5A67025-8769-5AAC-9238-9BBCBB3C5FB5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05478" y="4212253"/>
            <a:ext cx="1300257" cy="549029"/>
          </a:xfrm>
          <a:prstGeom prst="curvedConnector3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F561C71-34B0-EFD0-F9CE-0D0E064EB1D7}"/>
              </a:ext>
            </a:extLst>
          </p:cNvPr>
          <p:cNvSpPr txBox="1"/>
          <p:nvPr/>
        </p:nvSpPr>
        <p:spPr>
          <a:xfrm>
            <a:off x="9989482" y="5394156"/>
            <a:ext cx="100176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Movable ground electrode </a:t>
            </a:r>
            <a:endParaRPr lang="de-CH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C639B059-E13E-31AB-79E8-AC939432574D}"/>
              </a:ext>
            </a:extLst>
          </p:cNvPr>
          <p:cNvCxnSpPr>
            <a:cxnSpLocks/>
          </p:cNvCxnSpPr>
          <p:nvPr/>
        </p:nvCxnSpPr>
        <p:spPr>
          <a:xfrm rot="16200000" flipV="1">
            <a:off x="8940858" y="4062549"/>
            <a:ext cx="1349877" cy="1313337"/>
          </a:xfrm>
          <a:prstGeom prst="curvedConnector3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1345A63-3AC4-E013-4821-B7BA96977536}"/>
              </a:ext>
            </a:extLst>
          </p:cNvPr>
          <p:cNvSpPr txBox="1"/>
          <p:nvPr/>
        </p:nvSpPr>
        <p:spPr>
          <a:xfrm flipH="1">
            <a:off x="3308749" y="6090872"/>
            <a:ext cx="18124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electrodes</a:t>
            </a:r>
            <a:endParaRPr lang="de-CH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646FE4-826E-9FC1-2471-CAAFD10DA957}"/>
              </a:ext>
            </a:extLst>
          </p:cNvPr>
          <p:cNvCxnSpPr/>
          <p:nvPr/>
        </p:nvCxnSpPr>
        <p:spPr>
          <a:xfrm>
            <a:off x="3143672" y="3212976"/>
            <a:ext cx="115212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90F213-D4C8-5260-7ECD-A32F7AF88218}"/>
              </a:ext>
            </a:extLst>
          </p:cNvPr>
          <p:cNvCxnSpPr/>
          <p:nvPr/>
        </p:nvCxnSpPr>
        <p:spPr>
          <a:xfrm>
            <a:off x="9359291" y="3573016"/>
            <a:ext cx="115212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7D825E3B-4D15-890E-D613-9C42901A743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050626" y="4443643"/>
            <a:ext cx="1304847" cy="252218"/>
          </a:xfrm>
          <a:prstGeom prst="curved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610F94-671E-E578-2C97-A224E6DFA734}"/>
              </a:ext>
            </a:extLst>
          </p:cNvPr>
          <p:cNvCxnSpPr>
            <a:cxnSpLocks/>
          </p:cNvCxnSpPr>
          <p:nvPr/>
        </p:nvCxnSpPr>
        <p:spPr>
          <a:xfrm>
            <a:off x="2279576" y="3573016"/>
            <a:ext cx="423473" cy="410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281CBCF-211B-BB6A-B4E3-36C9DF5A551C}"/>
              </a:ext>
            </a:extLst>
          </p:cNvPr>
          <p:cNvCxnSpPr>
            <a:cxnSpLocks/>
          </p:cNvCxnSpPr>
          <p:nvPr/>
        </p:nvCxnSpPr>
        <p:spPr>
          <a:xfrm>
            <a:off x="8114534" y="3733966"/>
            <a:ext cx="32012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57E7A2B-6EDF-27B0-C30D-0E2702CD9032}"/>
              </a:ext>
            </a:extLst>
          </p:cNvPr>
          <p:cNvSpPr txBox="1"/>
          <p:nvPr/>
        </p:nvSpPr>
        <p:spPr>
          <a:xfrm>
            <a:off x="2325401" y="3236730"/>
            <a:ext cx="34624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endParaRPr lang="de-CH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23168C-E527-B9F4-3ABE-491DCD8C083D}"/>
              </a:ext>
            </a:extLst>
          </p:cNvPr>
          <p:cNvSpPr txBox="1"/>
          <p:nvPr/>
        </p:nvSpPr>
        <p:spPr>
          <a:xfrm>
            <a:off x="7915208" y="3396339"/>
            <a:ext cx="579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endParaRPr lang="de-CH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8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  <p:bldP spid="27" grpId="0"/>
      <p:bldP spid="38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device&#10;&#10;AI-generated content may be incorrect.">
            <a:extLst>
              <a:ext uri="{FF2B5EF4-FFF2-40B4-BE49-F238E27FC236}">
                <a16:creationId xmlns:a16="http://schemas.microsoft.com/office/drawing/2014/main" id="{2E11E949-7392-DABE-EFCF-40ECB3DF6E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24913" r="12484" b="21256"/>
          <a:stretch/>
        </p:blipFill>
        <p:spPr>
          <a:xfrm>
            <a:off x="7297090" y="354130"/>
            <a:ext cx="3314401" cy="1435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6E4C3C-1955-E069-AA6D-1C412CB06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13" y="354130"/>
            <a:ext cx="8964613" cy="810444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representation (COMSOL)</a:t>
            </a:r>
            <a:endParaRPr lang="de-CH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8C953-0E1D-5314-888B-4088A2C2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A7630-99CB-3739-0EFE-0E76C7106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451AB-3456-79EB-D7DF-4F4F59F96B84}"/>
              </a:ext>
            </a:extLst>
          </p:cNvPr>
          <p:cNvSpPr txBox="1"/>
          <p:nvPr/>
        </p:nvSpPr>
        <p:spPr>
          <a:xfrm>
            <a:off x="7318395" y="1629890"/>
            <a:ext cx="8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</a:t>
            </a:r>
            <a:endParaRPr lang="de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AFE16-C2FE-A98F-B303-59212EFA5198}"/>
              </a:ext>
            </a:extLst>
          </p:cNvPr>
          <p:cNvSpPr txBox="1"/>
          <p:nvPr/>
        </p:nvSpPr>
        <p:spPr>
          <a:xfrm>
            <a:off x="8540219" y="1448024"/>
            <a:ext cx="1129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 source</a:t>
            </a:r>
            <a:endParaRPr lang="de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4225D-03FA-7EF4-C594-C922B0886D81}"/>
              </a:ext>
            </a:extLst>
          </p:cNvPr>
          <p:cNvSpPr txBox="1"/>
          <p:nvPr/>
        </p:nvSpPr>
        <p:spPr>
          <a:xfrm>
            <a:off x="10573267" y="0"/>
            <a:ext cx="1464274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Extraction electrode</a:t>
            </a:r>
          </a:p>
          <a:p>
            <a:r>
              <a:rPr lang="en-US" dirty="0"/>
              <a:t>(grounded)</a:t>
            </a:r>
            <a:endParaRPr lang="de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E9A227-8366-6CCB-FCCC-39DB8A7E99DA}"/>
              </a:ext>
            </a:extLst>
          </p:cNvPr>
          <p:cNvSpPr txBox="1"/>
          <p:nvPr/>
        </p:nvSpPr>
        <p:spPr>
          <a:xfrm>
            <a:off x="10611491" y="923330"/>
            <a:ext cx="146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Laser beam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EBA8D-9180-3F27-AE62-670EC5E19AD5}"/>
              </a:ext>
            </a:extLst>
          </p:cNvPr>
          <p:cNvSpPr txBox="1"/>
          <p:nvPr/>
        </p:nvSpPr>
        <p:spPr>
          <a:xfrm>
            <a:off x="545401" y="1228117"/>
            <a:ext cx="609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l">
              <a:buFont typeface="+mj-lt"/>
              <a:buAutoNum type="roman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separate particle seeding methods have been generated for 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ionization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ionization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00050" indent="-400050" algn="l">
              <a:buFont typeface="+mj-lt"/>
              <a:buAutoNum type="romanU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romanUcPeriod"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ionization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seeding is within the ionizer volume and ions hitting the ionizer wall, will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removed from the remaining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computations.</a:t>
            </a:r>
          </a:p>
          <a:p>
            <a:pPr marL="400050" indent="-400050" algn="l">
              <a:buFont typeface="+mj-lt"/>
              <a:buAutoNum type="romanU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romanUcPeriod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ionization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seeding only occurs on the surface of the ionizer walls. ions hitting on the wall, reset their energy and bounce back as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re-emissions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Font typeface="+mj-lt"/>
              <a:buAutoNum type="romanU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roman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Ionization processes are not considered, only transport considerations.</a:t>
            </a:r>
          </a:p>
          <a:p>
            <a:pPr marL="514350" indent="-514350" algn="l">
              <a:buFont typeface="+mj-lt"/>
              <a:buAutoNum type="romanU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roman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effect and space charge effect are not included in the simulations.</a:t>
            </a:r>
          </a:p>
          <a:p>
            <a:pPr marL="514350" indent="-514350" algn="l">
              <a:buFont typeface="+mj-lt"/>
              <a:buAutoNum type="romanU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Axis-symmetry (r-z plane).</a:t>
            </a:r>
          </a:p>
          <a:p>
            <a:pPr marL="514350" indent="-514350" algn="l">
              <a:buFont typeface="+mj-lt"/>
              <a:buAutoNum type="romanU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romanUcPeriod"/>
            </a:pPr>
            <a:endParaRPr lang="en-US" sz="1800" dirty="0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47BDA537-1027-F24C-66F8-BD4FFD15138B}"/>
              </a:ext>
            </a:extLst>
          </p:cNvPr>
          <p:cNvSpPr/>
          <p:nvPr/>
        </p:nvSpPr>
        <p:spPr>
          <a:xfrm>
            <a:off x="6646851" y="2075366"/>
            <a:ext cx="2795804" cy="658086"/>
          </a:xfrm>
          <a:prstGeom prst="mathMin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A085285F-8B76-37C5-3EFE-0489BD6821FA}"/>
              </a:ext>
            </a:extLst>
          </p:cNvPr>
          <p:cNvSpPr/>
          <p:nvPr/>
        </p:nvSpPr>
        <p:spPr>
          <a:xfrm>
            <a:off x="6646851" y="2770914"/>
            <a:ext cx="2795804" cy="658086"/>
          </a:xfrm>
          <a:prstGeom prst="mathMin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61531FB7-9231-CCFB-BEEC-02A890A66EDE}"/>
              </a:ext>
            </a:extLst>
          </p:cNvPr>
          <p:cNvSpPr/>
          <p:nvPr/>
        </p:nvSpPr>
        <p:spPr>
          <a:xfrm>
            <a:off x="7032104" y="2484186"/>
            <a:ext cx="2016224" cy="52594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EAFFCDC-6C69-7CCA-3A67-5B2C7D45D40E}"/>
              </a:ext>
            </a:extLst>
          </p:cNvPr>
          <p:cNvSpPr/>
          <p:nvPr/>
        </p:nvSpPr>
        <p:spPr>
          <a:xfrm rot="5400000">
            <a:off x="10249181" y="1211326"/>
            <a:ext cx="525943" cy="3071664"/>
          </a:xfrm>
          <a:prstGeom prst="triangle">
            <a:avLst>
              <a:gd name="adj" fmla="val 5397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60E6A0-705A-1CC6-B78E-0E9512E14328}"/>
              </a:ext>
            </a:extLst>
          </p:cNvPr>
          <p:cNvSpPr txBox="1"/>
          <p:nvPr/>
        </p:nvSpPr>
        <p:spPr>
          <a:xfrm flipH="1">
            <a:off x="10484151" y="2297616"/>
            <a:ext cx="13923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beam</a:t>
            </a:r>
            <a:endParaRPr lang="de-CH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BB1A8FEB-F716-B3CC-D512-DC944DBF4BAC}"/>
              </a:ext>
            </a:extLst>
          </p:cNvPr>
          <p:cNvSpPr/>
          <p:nvPr/>
        </p:nvSpPr>
        <p:spPr>
          <a:xfrm>
            <a:off x="7193995" y="2583269"/>
            <a:ext cx="124799" cy="11750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076BCF-A236-4985-B4DB-0B3A85D543CB}"/>
              </a:ext>
            </a:extLst>
          </p:cNvPr>
          <p:cNvCxnSpPr>
            <a:cxnSpLocks/>
          </p:cNvCxnSpPr>
          <p:nvPr/>
        </p:nvCxnSpPr>
        <p:spPr>
          <a:xfrm>
            <a:off x="7318794" y="2700771"/>
            <a:ext cx="289374" cy="2563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BF3B0FDB-260E-BD08-3D3D-086B08D93D43}"/>
              </a:ext>
            </a:extLst>
          </p:cNvPr>
          <p:cNvSpPr/>
          <p:nvPr/>
        </p:nvSpPr>
        <p:spPr>
          <a:xfrm>
            <a:off x="7618133" y="2951378"/>
            <a:ext cx="124799" cy="117502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9F40D3-9C35-150D-CBE0-309B70BDB46D}"/>
              </a:ext>
            </a:extLst>
          </p:cNvPr>
          <p:cNvCxnSpPr>
            <a:cxnSpLocks/>
          </p:cNvCxnSpPr>
          <p:nvPr/>
        </p:nvCxnSpPr>
        <p:spPr>
          <a:xfrm>
            <a:off x="7626656" y="2946200"/>
            <a:ext cx="119469" cy="12418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6BF746-5171-38CA-AF1C-F6ED06F34E61}"/>
              </a:ext>
            </a:extLst>
          </p:cNvPr>
          <p:cNvCxnSpPr>
            <a:cxnSpLocks/>
          </p:cNvCxnSpPr>
          <p:nvPr/>
        </p:nvCxnSpPr>
        <p:spPr>
          <a:xfrm flipH="1">
            <a:off x="7626656" y="2946200"/>
            <a:ext cx="106311" cy="12866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98A61E8C-AAE7-3170-8B23-E26C27A42C36}"/>
              </a:ext>
            </a:extLst>
          </p:cNvPr>
          <p:cNvSpPr/>
          <p:nvPr/>
        </p:nvSpPr>
        <p:spPr>
          <a:xfrm>
            <a:off x="8872306" y="2663166"/>
            <a:ext cx="124799" cy="11750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BCE88B78-F9D0-6FC3-3B9E-BB83AF7F1605}"/>
              </a:ext>
            </a:extLst>
          </p:cNvPr>
          <p:cNvSpPr/>
          <p:nvPr/>
        </p:nvSpPr>
        <p:spPr>
          <a:xfrm>
            <a:off x="9210219" y="2642020"/>
            <a:ext cx="124799" cy="11750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0D61F427-DD46-1C71-247D-0D295E6F5E4D}"/>
              </a:ext>
            </a:extLst>
          </p:cNvPr>
          <p:cNvSpPr/>
          <p:nvPr/>
        </p:nvSpPr>
        <p:spPr>
          <a:xfrm>
            <a:off x="8158655" y="2619122"/>
            <a:ext cx="124799" cy="11750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35364450-CE33-3E15-44BB-BF8489974BAE}"/>
              </a:ext>
            </a:extLst>
          </p:cNvPr>
          <p:cNvSpPr/>
          <p:nvPr/>
        </p:nvSpPr>
        <p:spPr>
          <a:xfrm>
            <a:off x="8595869" y="2825385"/>
            <a:ext cx="124799" cy="11750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CF1E89F1-8654-BFF7-46C5-3E490343E0E8}"/>
              </a:ext>
            </a:extLst>
          </p:cNvPr>
          <p:cNvSpPr/>
          <p:nvPr/>
        </p:nvSpPr>
        <p:spPr>
          <a:xfrm>
            <a:off x="8689630" y="2585082"/>
            <a:ext cx="124799" cy="11750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E63D34A8-6CF6-2918-C73C-175525D59DF8}"/>
              </a:ext>
            </a:extLst>
          </p:cNvPr>
          <p:cNvSpPr/>
          <p:nvPr/>
        </p:nvSpPr>
        <p:spPr>
          <a:xfrm>
            <a:off x="9015140" y="2832870"/>
            <a:ext cx="124799" cy="11750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CC1A03E7-1DF5-559B-2AD6-9EF2574CA4AA}"/>
              </a:ext>
            </a:extLst>
          </p:cNvPr>
          <p:cNvSpPr/>
          <p:nvPr/>
        </p:nvSpPr>
        <p:spPr>
          <a:xfrm>
            <a:off x="9222462" y="2845871"/>
            <a:ext cx="124799" cy="11750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237E92D-9987-69E4-2AFD-FF68C3334403}"/>
              </a:ext>
            </a:extLst>
          </p:cNvPr>
          <p:cNvCxnSpPr>
            <a:cxnSpLocks/>
          </p:cNvCxnSpPr>
          <p:nvPr/>
        </p:nvCxnSpPr>
        <p:spPr>
          <a:xfrm>
            <a:off x="8319069" y="2704087"/>
            <a:ext cx="965793" cy="765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548F684-BDCC-17AC-3464-356B40B251A6}"/>
              </a:ext>
            </a:extLst>
          </p:cNvPr>
          <p:cNvCxnSpPr>
            <a:cxnSpLocks/>
          </p:cNvCxnSpPr>
          <p:nvPr/>
        </p:nvCxnSpPr>
        <p:spPr>
          <a:xfrm flipV="1">
            <a:off x="8669761" y="2706447"/>
            <a:ext cx="1080915" cy="1410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Minus Sign 55">
            <a:extLst>
              <a:ext uri="{FF2B5EF4-FFF2-40B4-BE49-F238E27FC236}">
                <a16:creationId xmlns:a16="http://schemas.microsoft.com/office/drawing/2014/main" id="{56D99455-5F74-1F7D-D8DE-CBC2D603C159}"/>
              </a:ext>
            </a:extLst>
          </p:cNvPr>
          <p:cNvSpPr/>
          <p:nvPr/>
        </p:nvSpPr>
        <p:spPr>
          <a:xfrm>
            <a:off x="6672064" y="3371510"/>
            <a:ext cx="2795804" cy="612000"/>
          </a:xfrm>
          <a:prstGeom prst="mathMin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725BCCA1-8142-3109-9F24-8DA59B1C7729}"/>
              </a:ext>
            </a:extLst>
          </p:cNvPr>
          <p:cNvSpPr/>
          <p:nvPr/>
        </p:nvSpPr>
        <p:spPr>
          <a:xfrm>
            <a:off x="6672064" y="4067058"/>
            <a:ext cx="2795804" cy="612000"/>
          </a:xfrm>
          <a:prstGeom prst="mathMin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D6AD93B-4FC2-7EA2-DE23-20D891968F73}"/>
              </a:ext>
            </a:extLst>
          </p:cNvPr>
          <p:cNvCxnSpPr>
            <a:cxnSpLocks/>
          </p:cNvCxnSpPr>
          <p:nvPr/>
        </p:nvCxnSpPr>
        <p:spPr>
          <a:xfrm>
            <a:off x="7053625" y="3771622"/>
            <a:ext cx="2052000" cy="7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052497E-CF7E-C18D-E72F-A8E5E1BB384B}"/>
              </a:ext>
            </a:extLst>
          </p:cNvPr>
          <p:cNvCxnSpPr>
            <a:cxnSpLocks/>
          </p:cNvCxnSpPr>
          <p:nvPr/>
        </p:nvCxnSpPr>
        <p:spPr>
          <a:xfrm>
            <a:off x="7055394" y="4260150"/>
            <a:ext cx="2052000" cy="7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5D48B1F9-4B08-A962-EFB2-85A2E4F9D1FF}"/>
              </a:ext>
            </a:extLst>
          </p:cNvPr>
          <p:cNvSpPr/>
          <p:nvPr/>
        </p:nvSpPr>
        <p:spPr>
          <a:xfrm>
            <a:off x="7162890" y="3966323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AEFF819-1478-521F-875E-1E49C468C13D}"/>
              </a:ext>
            </a:extLst>
          </p:cNvPr>
          <p:cNvCxnSpPr>
            <a:cxnSpLocks/>
          </p:cNvCxnSpPr>
          <p:nvPr/>
        </p:nvCxnSpPr>
        <p:spPr>
          <a:xfrm>
            <a:off x="7287689" y="4064931"/>
            <a:ext cx="208617" cy="14540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8C87DD6E-1DA3-632C-EDB5-2D8F49DFD60E}"/>
              </a:ext>
            </a:extLst>
          </p:cNvPr>
          <p:cNvSpPr/>
          <p:nvPr/>
        </p:nvSpPr>
        <p:spPr>
          <a:xfrm>
            <a:off x="7834889" y="3935189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2036AEB3-4559-1782-72E1-E5C8370DBC05}"/>
              </a:ext>
            </a:extLst>
          </p:cNvPr>
          <p:cNvSpPr/>
          <p:nvPr/>
        </p:nvSpPr>
        <p:spPr>
          <a:xfrm>
            <a:off x="9131556" y="4027062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1A6BE964-7EBB-4F76-28B7-43FBC51DF2FD}"/>
              </a:ext>
            </a:extLst>
          </p:cNvPr>
          <p:cNvSpPr/>
          <p:nvPr/>
        </p:nvSpPr>
        <p:spPr>
          <a:xfrm>
            <a:off x="9085099" y="3927933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9DA6E5F3-1305-6659-580F-9A926177F695}"/>
              </a:ext>
            </a:extLst>
          </p:cNvPr>
          <p:cNvSpPr/>
          <p:nvPr/>
        </p:nvSpPr>
        <p:spPr>
          <a:xfrm>
            <a:off x="8980129" y="4027062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FA049BC8-55C3-B40F-6264-DA6F4447A37F}"/>
              </a:ext>
            </a:extLst>
          </p:cNvPr>
          <p:cNvSpPr/>
          <p:nvPr/>
        </p:nvSpPr>
        <p:spPr>
          <a:xfrm>
            <a:off x="8621419" y="3752059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91F46B12-9A76-E945-2542-947C337013EE}"/>
              </a:ext>
            </a:extLst>
          </p:cNvPr>
          <p:cNvSpPr/>
          <p:nvPr/>
        </p:nvSpPr>
        <p:spPr>
          <a:xfrm>
            <a:off x="8913544" y="3905728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BB0A1DBE-3EA6-E835-C4CD-D54128225722}"/>
              </a:ext>
            </a:extLst>
          </p:cNvPr>
          <p:cNvSpPr/>
          <p:nvPr/>
        </p:nvSpPr>
        <p:spPr>
          <a:xfrm>
            <a:off x="8326411" y="3938815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9646FB96-12EB-CFDF-FC89-292648869794}"/>
              </a:ext>
            </a:extLst>
          </p:cNvPr>
          <p:cNvSpPr/>
          <p:nvPr/>
        </p:nvSpPr>
        <p:spPr>
          <a:xfrm>
            <a:off x="7490055" y="4170598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A07878E7-DEBF-3560-19A1-FCBFE61DC251}"/>
              </a:ext>
            </a:extLst>
          </p:cNvPr>
          <p:cNvSpPr/>
          <p:nvPr/>
        </p:nvSpPr>
        <p:spPr>
          <a:xfrm>
            <a:off x="8590870" y="4073062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D2875450-E7C9-E198-31F5-D16C633DE3B2}"/>
              </a:ext>
            </a:extLst>
          </p:cNvPr>
          <p:cNvSpPr/>
          <p:nvPr/>
        </p:nvSpPr>
        <p:spPr>
          <a:xfrm>
            <a:off x="8069966" y="3765005"/>
            <a:ext cx="124799" cy="11750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26906B-6349-F1BC-7806-7CF6C17A3A5D}"/>
              </a:ext>
            </a:extLst>
          </p:cNvPr>
          <p:cNvCxnSpPr>
            <a:cxnSpLocks/>
          </p:cNvCxnSpPr>
          <p:nvPr/>
        </p:nvCxnSpPr>
        <p:spPr>
          <a:xfrm flipV="1">
            <a:off x="7570312" y="4028002"/>
            <a:ext cx="264577" cy="1809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376095D-88BC-2E91-AA81-F62603F9A7DB}"/>
              </a:ext>
            </a:extLst>
          </p:cNvPr>
          <p:cNvCxnSpPr>
            <a:cxnSpLocks/>
          </p:cNvCxnSpPr>
          <p:nvPr/>
        </p:nvCxnSpPr>
        <p:spPr>
          <a:xfrm flipV="1">
            <a:off x="8446351" y="3867749"/>
            <a:ext cx="472053" cy="1458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E888291-24E5-E013-A8D0-013BB865C4A7}"/>
              </a:ext>
            </a:extLst>
          </p:cNvPr>
          <p:cNvCxnSpPr>
            <a:cxnSpLocks/>
          </p:cNvCxnSpPr>
          <p:nvPr/>
        </p:nvCxnSpPr>
        <p:spPr>
          <a:xfrm>
            <a:off x="8713268" y="4135066"/>
            <a:ext cx="351530" cy="2944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Down 3">
            <a:extLst>
              <a:ext uri="{FF2B5EF4-FFF2-40B4-BE49-F238E27FC236}">
                <a16:creationId xmlns:a16="http://schemas.microsoft.com/office/drawing/2014/main" id="{96B68421-C274-7DE2-03FE-7924FD6DFAEC}"/>
              </a:ext>
            </a:extLst>
          </p:cNvPr>
          <p:cNvSpPr/>
          <p:nvPr/>
        </p:nvSpPr>
        <p:spPr>
          <a:xfrm rot="13957166">
            <a:off x="8795438" y="1169591"/>
            <a:ext cx="341703" cy="3837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B4E0A-D061-E2A1-4D22-E08B3DC53F37}"/>
              </a:ext>
            </a:extLst>
          </p:cNvPr>
          <p:cNvSpPr/>
          <p:nvPr/>
        </p:nvSpPr>
        <p:spPr>
          <a:xfrm>
            <a:off x="9542632" y="1043287"/>
            <a:ext cx="1143623" cy="95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D31425A-F006-E62F-7745-6504BCCC474D}"/>
              </a:ext>
            </a:extLst>
          </p:cNvPr>
          <p:cNvSpPr/>
          <p:nvPr/>
        </p:nvSpPr>
        <p:spPr>
          <a:xfrm rot="5400000">
            <a:off x="10131808" y="846396"/>
            <a:ext cx="216024" cy="48866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</p:spTree>
    <p:extLst>
      <p:ext uri="{BB962C8B-B14F-4D97-AF65-F5344CB8AC3E}">
        <p14:creationId xmlns:p14="http://schemas.microsoft.com/office/powerpoint/2010/main" val="12024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21" grpId="0" animBg="1"/>
      <p:bldP spid="23" grpId="0" animBg="1"/>
      <p:bldP spid="24" grpId="0" animBg="1"/>
      <p:bldP spid="25" grpId="0" animBg="1"/>
      <p:bldP spid="26" grpId="0"/>
      <p:bldP spid="27" grpId="0" animBg="1"/>
      <p:bldP spid="3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6" grpId="0" animBg="1"/>
      <p:bldP spid="57" grpId="0" animBg="1"/>
      <p:bldP spid="64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4" grpId="0" animBg="1"/>
      <p:bldP spid="6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73">
            <a:extLst>
              <a:ext uri="{FF2B5EF4-FFF2-40B4-BE49-F238E27FC236}">
                <a16:creationId xmlns:a16="http://schemas.microsoft.com/office/drawing/2014/main" id="{407FDA1D-F8C5-C61F-B977-6243CA48D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808591"/>
            <a:ext cx="5441248" cy="245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EAA5DE-2FFC-42DE-5389-B14EBCD63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34" r="17685"/>
          <a:stretch/>
        </p:blipFill>
        <p:spPr>
          <a:xfrm>
            <a:off x="6873324" y="3264154"/>
            <a:ext cx="3683297" cy="3199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AC1AE-A2E6-AF0F-A1A9-E20D170F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38" y="249581"/>
            <a:ext cx="5124862" cy="810444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ISOLDE-like extraction</a:t>
            </a:r>
            <a:endParaRPr lang="de-CH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E7611-8C77-2A26-F111-C6B9DEFA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78014" y="6405100"/>
            <a:ext cx="1620837" cy="144016"/>
          </a:xfrm>
        </p:spPr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0AD1F-29D4-154A-33B0-7397E8A0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7</a:t>
            </a:fld>
            <a:endParaRPr lang="en-GB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AFB45-AC9C-12C9-9D03-6A745DBEC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96" y="3673662"/>
            <a:ext cx="3345744" cy="2509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C4359-E494-3903-A7F3-67D88FFEE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89" y="3653435"/>
            <a:ext cx="3345744" cy="2509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7B569F-BA14-EC48-2CEB-E16143994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139" y="394701"/>
            <a:ext cx="3710510" cy="27828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C4A76E-43BD-9792-B07B-9B1CD4DA902A}"/>
              </a:ext>
            </a:extLst>
          </p:cNvPr>
          <p:cNvSpPr txBox="1"/>
          <p:nvPr/>
        </p:nvSpPr>
        <p:spPr>
          <a:xfrm>
            <a:off x="3918115" y="3923321"/>
            <a:ext cx="13016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only</a:t>
            </a:r>
            <a:endParaRPr lang="de-CH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D6229-D24A-32BF-7133-F86E4522621A}"/>
              </a:ext>
            </a:extLst>
          </p:cNvPr>
          <p:cNvSpPr txBox="1"/>
          <p:nvPr/>
        </p:nvSpPr>
        <p:spPr>
          <a:xfrm>
            <a:off x="684435" y="3905632"/>
            <a:ext cx="10018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only</a:t>
            </a:r>
            <a:endParaRPr lang="de-CH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AE959D-DAA2-236A-D421-8BB5D1E86014}"/>
              </a:ext>
            </a:extLst>
          </p:cNvPr>
          <p:cNvSpPr/>
          <p:nvPr/>
        </p:nvSpPr>
        <p:spPr>
          <a:xfrm>
            <a:off x="407369" y="5557265"/>
            <a:ext cx="2016224" cy="6459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C3FB7D-C64C-88A0-3447-660A1D78D090}"/>
              </a:ext>
            </a:extLst>
          </p:cNvPr>
          <p:cNvSpPr txBox="1"/>
          <p:nvPr/>
        </p:nvSpPr>
        <p:spPr>
          <a:xfrm>
            <a:off x="7641532" y="786934"/>
            <a:ext cx="11567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&amp; laser ions</a:t>
            </a:r>
            <a:endParaRPr lang="de-CH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6DDC09-D7ED-FC23-AD60-8387E3B1D0A4}"/>
              </a:ext>
            </a:extLst>
          </p:cNvPr>
          <p:cNvSpPr txBox="1"/>
          <p:nvPr/>
        </p:nvSpPr>
        <p:spPr>
          <a:xfrm>
            <a:off x="7565604" y="3404758"/>
            <a:ext cx="2991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ptos" panose="020B0004020202020204" pitchFamily="34" charset="0"/>
              </a:rPr>
              <a:t>4</a:t>
            </a:r>
            <a:r>
              <a:rPr lang="el-GR" sz="1800" dirty="0">
                <a:latin typeface="Aptos" panose="020B0004020202020204" pitchFamily="34" charset="0"/>
              </a:rPr>
              <a:t>ϵ</a:t>
            </a:r>
            <a:r>
              <a:rPr lang="en-US" sz="1800" baseline="-25000" dirty="0">
                <a:latin typeface="Aptos" panose="020B0004020202020204" pitchFamily="34" charset="0"/>
              </a:rPr>
              <a:t>rms  </a:t>
            </a:r>
            <a:r>
              <a:rPr lang="en-US" sz="1800" dirty="0">
                <a:latin typeface="Aptos" panose="020B0004020202020204" pitchFamily="34" charset="0"/>
              </a:rPr>
              <a:t>=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5.8 ± 0.3 mm-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E6396D-1F5E-9170-CCAB-C8EAFBDB26EB}"/>
              </a:ext>
            </a:extLst>
          </p:cNvPr>
          <p:cNvSpPr txBox="1"/>
          <p:nvPr/>
        </p:nvSpPr>
        <p:spPr>
          <a:xfrm>
            <a:off x="1461401" y="1078904"/>
            <a:ext cx="12502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d= 60 mm </a:t>
            </a:r>
            <a:endParaRPr lang="de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8CE32AEB-7B78-A973-E09E-1BB95874FCB7}"/>
              </a:ext>
            </a:extLst>
          </p:cNvPr>
          <p:cNvCxnSpPr>
            <a:cxnSpLocks/>
          </p:cNvCxnSpPr>
          <p:nvPr/>
        </p:nvCxnSpPr>
        <p:spPr>
          <a:xfrm>
            <a:off x="1343472" y="1563704"/>
            <a:ext cx="160004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Connector: Curved 281">
            <a:extLst>
              <a:ext uri="{FF2B5EF4-FFF2-40B4-BE49-F238E27FC236}">
                <a16:creationId xmlns:a16="http://schemas.microsoft.com/office/drawing/2014/main" id="{DD551D73-B027-8CA9-9CC4-AC645B7689C8}"/>
              </a:ext>
            </a:extLst>
          </p:cNvPr>
          <p:cNvCxnSpPr>
            <a:cxnSpLocks/>
          </p:cNvCxnSpPr>
          <p:nvPr/>
        </p:nvCxnSpPr>
        <p:spPr>
          <a:xfrm>
            <a:off x="4425953" y="1931329"/>
            <a:ext cx="2447371" cy="345543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32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C1AE-A2E6-AF0F-A1A9-E20D170F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ISOLDE-like extraction</a:t>
            </a:r>
            <a:endParaRPr lang="de-CH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E7611-8C77-2A26-F111-C6B9DEFA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78014" y="6405100"/>
            <a:ext cx="1620837" cy="144016"/>
          </a:xfrm>
        </p:spPr>
        <p:txBody>
          <a:bodyPr/>
          <a:lstStyle/>
          <a:p>
            <a:fld id="{70C1A95A-0331-42E2-B52D-EB8D369B2C5F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0AD1F-29D4-154A-33B0-7397E8A0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0FA1C8-6F39-076A-176E-6CFB630DB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2"/>
          <a:stretch/>
        </p:blipFill>
        <p:spPr>
          <a:xfrm>
            <a:off x="6240019" y="1844824"/>
            <a:ext cx="5158425" cy="37974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C3253FE-F967-BE93-5623-4C1356EF4A45}"/>
              </a:ext>
            </a:extLst>
          </p:cNvPr>
          <p:cNvSpPr txBox="1"/>
          <p:nvPr/>
        </p:nvSpPr>
        <p:spPr>
          <a:xfrm>
            <a:off x="7830470" y="2538863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25 % outside 10 eV</a:t>
            </a:r>
            <a:endParaRPr lang="de-CH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6D15BD-54B7-6DA5-8579-E70C0E4BB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412776"/>
            <a:ext cx="5686194" cy="2566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B3961A-AC59-3F68-D1FA-980C79C569B4}"/>
              </a:ext>
            </a:extLst>
          </p:cNvPr>
          <p:cNvSpPr txBox="1"/>
          <p:nvPr/>
        </p:nvSpPr>
        <p:spPr>
          <a:xfrm>
            <a:off x="1645739" y="1683089"/>
            <a:ext cx="12502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d= 60 mm </a:t>
            </a:r>
            <a:endParaRPr lang="de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C75462-DF9C-AD75-FB02-B23DFA6E8D47}"/>
              </a:ext>
            </a:extLst>
          </p:cNvPr>
          <p:cNvCxnSpPr>
            <a:cxnSpLocks/>
          </p:cNvCxnSpPr>
          <p:nvPr/>
        </p:nvCxnSpPr>
        <p:spPr>
          <a:xfrm>
            <a:off x="1527810" y="2167889"/>
            <a:ext cx="160004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1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DCAA59-B6EB-23C5-757D-D62C2DAD6DB4}"/>
              </a:ext>
            </a:extLst>
          </p:cNvPr>
          <p:cNvSpPr txBox="1"/>
          <p:nvPr/>
        </p:nvSpPr>
        <p:spPr>
          <a:xfrm>
            <a:off x="695325" y="3392203"/>
            <a:ext cx="110153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spread is large in this design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opening angle of the screen is important:</a:t>
            </a:r>
          </a:p>
          <a:p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de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inside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ionizer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angle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helps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varying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ground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electrode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ionizer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doesn’t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collimation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9BD5688-E29B-2627-8B97-7A3BE9572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76" r="79064" b="14338"/>
          <a:stretch/>
        </p:blipFill>
        <p:spPr>
          <a:xfrm>
            <a:off x="6600892" y="4105157"/>
            <a:ext cx="1190484" cy="13400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CC7D056-7B5C-A949-74B6-0EAC2B6C2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06" y="862896"/>
            <a:ext cx="5686194" cy="25661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F31457-3E86-6B02-B52F-5AA70CEBE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7066-FCF1-45A3-9A8A-400034F861F3}" type="datetime1">
              <a:rPr lang="de-CH" noProof="0" smtClean="0"/>
              <a:t>22.10.2025</a:t>
            </a:fld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5168F-4033-ADBC-7CD9-38838798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870DE1-0E1B-FF97-C42B-2DEDFFB9DD9E}"/>
              </a:ext>
            </a:extLst>
          </p:cNvPr>
          <p:cNvSpPr txBox="1">
            <a:spLocks/>
          </p:cNvSpPr>
          <p:nvPr/>
        </p:nvSpPr>
        <p:spPr>
          <a:xfrm>
            <a:off x="479376" y="161681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ISOLDE-like extraction- discussion</a:t>
            </a:r>
            <a:endParaRPr lang="de-CH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A graph with lines in the middle&#10;&#10;AI-generated content may be incorrect.">
            <a:extLst>
              <a:ext uri="{FF2B5EF4-FFF2-40B4-BE49-F238E27FC236}">
                <a16:creationId xmlns:a16="http://schemas.microsoft.com/office/drawing/2014/main" id="{24CD3006-2613-DED0-708F-72C3143E6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/>
          <a:stretch/>
        </p:blipFill>
        <p:spPr>
          <a:xfrm>
            <a:off x="6260706" y="879609"/>
            <a:ext cx="4734530" cy="286232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7024518-E762-2373-97E5-CFB855192395}"/>
              </a:ext>
            </a:extLst>
          </p:cNvPr>
          <p:cNvSpPr/>
          <p:nvPr/>
        </p:nvSpPr>
        <p:spPr>
          <a:xfrm>
            <a:off x="9653266" y="1002634"/>
            <a:ext cx="648072" cy="479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EA690C-9BB1-E0B5-20C2-80FF95C0B7C3}"/>
              </a:ext>
            </a:extLst>
          </p:cNvPr>
          <p:cNvSpPr txBox="1"/>
          <p:nvPr/>
        </p:nvSpPr>
        <p:spPr>
          <a:xfrm>
            <a:off x="7637042" y="1365860"/>
            <a:ext cx="2016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Acceleration region inside the ionizer</a:t>
            </a:r>
            <a:endParaRPr lang="de-CH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C51C63-E34D-3377-DD90-27027BC5B614}"/>
              </a:ext>
            </a:extLst>
          </p:cNvPr>
          <p:cNvSpPr/>
          <p:nvPr/>
        </p:nvSpPr>
        <p:spPr>
          <a:xfrm>
            <a:off x="1119834" y="1978741"/>
            <a:ext cx="288032" cy="2595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6E3AC5-AB6B-9F8A-2D1B-8CAAB57641CC}"/>
              </a:ext>
            </a:extLst>
          </p:cNvPr>
          <p:cNvSpPr txBox="1"/>
          <p:nvPr/>
        </p:nvSpPr>
        <p:spPr>
          <a:xfrm>
            <a:off x="172467" y="1088861"/>
            <a:ext cx="12241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Acceleration region</a:t>
            </a:r>
            <a:endParaRPr lang="de-CH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649611E5-2131-2518-6E65-BFF4D3399CC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2705" y="1640287"/>
            <a:ext cx="380258" cy="222821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0E0498-50C6-8151-48A2-30B0386234D3}"/>
              </a:ext>
            </a:extLst>
          </p:cNvPr>
          <p:cNvCxnSpPr>
            <a:cxnSpLocks/>
          </p:cNvCxnSpPr>
          <p:nvPr/>
        </p:nvCxnSpPr>
        <p:spPr>
          <a:xfrm>
            <a:off x="7574890" y="4897257"/>
            <a:ext cx="864096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75416597-15CD-2564-6E36-70C5238EF77C}"/>
              </a:ext>
            </a:extLst>
          </p:cNvPr>
          <p:cNvSpPr/>
          <p:nvPr/>
        </p:nvSpPr>
        <p:spPr>
          <a:xfrm rot="5860063">
            <a:off x="7467450" y="4622102"/>
            <a:ext cx="365924" cy="302479"/>
          </a:xfrm>
          <a:prstGeom prst="arc">
            <a:avLst>
              <a:gd name="adj1" fmla="val 19119946"/>
              <a:gd name="adj2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0F29EA-1CEF-87BA-4082-78F676C0DE50}"/>
              </a:ext>
            </a:extLst>
          </p:cNvPr>
          <p:cNvSpPr txBox="1"/>
          <p:nvPr/>
        </p:nvSpPr>
        <p:spPr>
          <a:xfrm>
            <a:off x="7703830" y="4959004"/>
            <a:ext cx="341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Ɵ</a:t>
            </a:r>
            <a:endParaRPr lang="de-CH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9" grpId="0" animBg="1"/>
      <p:bldP spid="30" grpId="0"/>
      <p:bldP spid="35" grpId="0" animBg="1"/>
      <p:bldP spid="36" grpId="0"/>
    </p:bldLst>
  </p:timing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EN V8" id="{2132D999-342E-469F-8993-5F7C72A68671}" vid="{1534A763-A16F-4C1F-A36D-9470E56E94CE}"/>
    </a:ext>
  </a:extLst>
</a:theme>
</file>

<file path=ppt/theme/theme2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schemas.microsoft.com/office/2006/documentManagement/types"/>
    <ds:schemaRef ds:uri="http://purl.org/dc/elements/1.1/"/>
    <ds:schemaRef ds:uri="http://www.w3.org/XML/1998/namespace"/>
    <ds:schemaRef ds:uri="bc24777f-78b6-4f3c-a73a-d5fa08e4d537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9077d15-72ed-4fec-bcfe-3472729e9195"/>
  </ds:schemaRefs>
</ds:datastoreItem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VO-9722-769_0_PSI+Presentation+Content+Slide+(EN)</Template>
  <TotalTime>0</TotalTime>
  <Words>1079</Words>
  <Application>Microsoft Office PowerPoint</Application>
  <PresentationFormat>Widescreen</PresentationFormat>
  <Paragraphs>227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Amasis MT Pro Black</vt:lpstr>
      <vt:lpstr>Aptos</vt:lpstr>
      <vt:lpstr>Arial</vt:lpstr>
      <vt:lpstr>Calibri</vt:lpstr>
      <vt:lpstr>Times New Roman</vt:lpstr>
      <vt:lpstr>Wingdings</vt:lpstr>
      <vt:lpstr>Benutzerdefiniertes Design</vt:lpstr>
      <vt:lpstr>Ion source development for TATTOOS: the new large-scale radionuclide production infrastructure at PSI</vt:lpstr>
      <vt:lpstr>PowerPoint Presentation</vt:lpstr>
      <vt:lpstr>PowerPoint Presentation</vt:lpstr>
      <vt:lpstr>Introduction: Target &amp; Front end</vt:lpstr>
      <vt:lpstr>Extraction system</vt:lpstr>
      <vt:lpstr>Simulation representation (COMSOL)</vt:lpstr>
      <vt:lpstr>1. ISOLDE-like extraction</vt:lpstr>
      <vt:lpstr>1. ISOLDE-like extraction</vt:lpstr>
      <vt:lpstr>PowerPoint Presentation</vt:lpstr>
      <vt:lpstr>2. ISAC-like extraction</vt:lpstr>
      <vt:lpstr>2. ISAC-like extraction</vt:lpstr>
      <vt:lpstr>PowerPoint Presentation</vt:lpstr>
      <vt:lpstr>3. ISAC-like extraction without lens </vt:lpstr>
      <vt:lpstr>Energy spread</vt:lpstr>
      <vt:lpstr>Conclusions</vt:lpstr>
      <vt:lpstr>Thank you for your attention!</vt:lpstr>
      <vt:lpstr>Back 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 extraction studies</dc:title>
  <dc:creator>Mostamand Maryam</dc:creator>
  <dc:description>erstellt durch Vorlagenbauer.ch</dc:description>
  <cp:lastModifiedBy>Mostamand, Maryam</cp:lastModifiedBy>
  <cp:revision>133</cp:revision>
  <dcterms:created xsi:type="dcterms:W3CDTF">2025-05-19T08:56:17Z</dcterms:created>
  <dcterms:modified xsi:type="dcterms:W3CDTF">2025-10-22T14:30:40Z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