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Lst>
  <p:notesMasterIdLst>
    <p:notesMasterId r:id="rId3"/>
  </p:notesMasterIdLst>
  <p:sldIdLst>
    <p:sldId id="260" r:id="rId2"/>
  </p:sldIdLst>
  <p:sldSz cx="30275213" cy="42803763"/>
  <p:notesSz cx="9994900" cy="1435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409" userDrawn="1">
          <p15:clr>
            <a:srgbClr val="A4A3A4"/>
          </p15:clr>
        </p15:guide>
        <p15:guide id="2" pos="18381" userDrawn="1">
          <p15:clr>
            <a:srgbClr val="A4A3A4"/>
          </p15:clr>
        </p15:guide>
        <p15:guide id="3" orient="horz" pos="554" userDrawn="1">
          <p15:clr>
            <a:srgbClr val="A4A3A4"/>
          </p15:clr>
        </p15:guide>
        <p15:guide id="4" pos="690" userDrawn="1">
          <p15:clr>
            <a:srgbClr val="A4A3A4"/>
          </p15:clr>
        </p15:guide>
        <p15:guide id="6" pos="12507" userDrawn="1">
          <p15:clr>
            <a:srgbClr val="A4A3A4"/>
          </p15:clr>
        </p15:guide>
        <p15:guide id="7" pos="9536" userDrawn="1">
          <p15:clr>
            <a:srgbClr val="A4A3A4"/>
          </p15:clr>
        </p15:guide>
        <p15:guide id="8" pos="6587" userDrawn="1">
          <p15:clr>
            <a:srgbClr val="A4A3A4"/>
          </p15:clr>
        </p15:guide>
        <p15:guide id="9" pos="9082" userDrawn="1">
          <p15:clr>
            <a:srgbClr val="A4A3A4"/>
          </p15:clr>
        </p15:guide>
        <p15:guide id="10" pos="998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bbels Lisa" initials="LG" lastIdx="5" clrIdx="0">
    <p:extLst>
      <p:ext uri="{19B8F6BF-5375-455C-9EA6-DF929625EA0E}">
        <p15:presenceInfo xmlns:p15="http://schemas.microsoft.com/office/powerpoint/2012/main" userId="S::Lisa.Gubbels@sckcen.be::b02b87db-c0e2-42a2-b55e-7af3c90b1978" providerId="AD"/>
      </p:ext>
    </p:extLst>
  </p:cmAuthor>
  <p:cmAuthor id="2" name="Popescu Lucia" initials="LP" lastIdx="3" clrIdx="1">
    <p:extLst>
      <p:ext uri="{19B8F6BF-5375-455C-9EA6-DF929625EA0E}">
        <p15:presenceInfo xmlns:p15="http://schemas.microsoft.com/office/powerpoint/2012/main" userId="S::lucia.popescu@sckcen.be::4a672d33-31a8-4f26-8ff3-1d23b9edb738" providerId="AD"/>
      </p:ext>
    </p:extLst>
  </p:cmAuthor>
  <p:cmAuthor id="3" name="Acevedo Muñoz Beatriz" initials="BA" lastIdx="6" clrIdx="2">
    <p:extLst>
      <p:ext uri="{19B8F6BF-5375-455C-9EA6-DF929625EA0E}">
        <p15:presenceInfo xmlns:p15="http://schemas.microsoft.com/office/powerpoint/2012/main" userId="S::beatriz.acevedo.munoz@sckcen.be::1e83482a-96f8-408d-ac87-1b7564885af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1FC7"/>
    <a:srgbClr val="4E1D57"/>
    <a:srgbClr val="8ED8F8"/>
    <a:srgbClr val="984A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5" autoAdjust="0"/>
    <p:restoredTop sz="94660"/>
  </p:normalViewPr>
  <p:slideViewPr>
    <p:cSldViewPr snapToGrid="0">
      <p:cViewPr>
        <p:scale>
          <a:sx n="33" d="100"/>
          <a:sy n="33" d="100"/>
        </p:scale>
        <p:origin x="19" y="-4517"/>
      </p:cViewPr>
      <p:guideLst>
        <p:guide orient="horz" pos="26409"/>
        <p:guide pos="18381"/>
        <p:guide orient="horz" pos="554"/>
        <p:guide pos="690"/>
        <p:guide pos="12507"/>
        <p:guide pos="9536"/>
        <p:guide pos="6587"/>
        <p:guide pos="9082"/>
        <p:guide pos="998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bbels Lisa" userId="b02b87db-c0e2-42a2-b55e-7af3c90b1978" providerId="ADAL" clId="{8EF87157-FFB7-41B7-9052-FCC4B7763AA0}"/>
    <pc:docChg chg="custSel modSld">
      <pc:chgData name="Gubbels Lisa" userId="b02b87db-c0e2-42a2-b55e-7af3c90b1978" providerId="ADAL" clId="{8EF87157-FFB7-41B7-9052-FCC4B7763AA0}" dt="2025-10-10T14:15:14.750" v="18" actId="6549"/>
      <pc:docMkLst>
        <pc:docMk/>
      </pc:docMkLst>
      <pc:sldChg chg="delSp modSp mod">
        <pc:chgData name="Gubbels Lisa" userId="b02b87db-c0e2-42a2-b55e-7af3c90b1978" providerId="ADAL" clId="{8EF87157-FFB7-41B7-9052-FCC4B7763AA0}" dt="2025-10-10T14:15:14.750" v="18" actId="6549"/>
        <pc:sldMkLst>
          <pc:docMk/>
          <pc:sldMk cId="2303186937" sldId="260"/>
        </pc:sldMkLst>
        <pc:spChg chg="del mod">
          <ac:chgData name="Gubbels Lisa" userId="b02b87db-c0e2-42a2-b55e-7af3c90b1978" providerId="ADAL" clId="{8EF87157-FFB7-41B7-9052-FCC4B7763AA0}" dt="2025-10-10T13:45:33.631" v="2" actId="478"/>
          <ac:spMkLst>
            <pc:docMk/>
            <pc:sldMk cId="2303186937" sldId="260"/>
            <ac:spMk id="3" creationId="{1F0C0F35-9E0F-6EBF-E4D4-9A9E9741A0EE}"/>
          </ac:spMkLst>
        </pc:spChg>
        <pc:spChg chg="mod">
          <ac:chgData name="Gubbels Lisa" userId="b02b87db-c0e2-42a2-b55e-7af3c90b1978" providerId="ADAL" clId="{8EF87157-FFB7-41B7-9052-FCC4B7763AA0}" dt="2025-10-10T14:14:58.518" v="15" actId="20577"/>
          <ac:spMkLst>
            <pc:docMk/>
            <pc:sldMk cId="2303186937" sldId="260"/>
            <ac:spMk id="7" creationId="{FCF27392-8FC9-0CB7-5D2D-86E2F1AF98C8}"/>
          </ac:spMkLst>
        </pc:spChg>
        <pc:spChg chg="mod">
          <ac:chgData name="Gubbels Lisa" userId="b02b87db-c0e2-42a2-b55e-7af3c90b1978" providerId="ADAL" clId="{8EF87157-FFB7-41B7-9052-FCC4B7763AA0}" dt="2025-10-10T14:15:14.750" v="18" actId="6549"/>
          <ac:spMkLst>
            <pc:docMk/>
            <pc:sldMk cId="2303186937" sldId="260"/>
            <ac:spMk id="11" creationId="{5180DF6A-4F02-553E-366D-7B149ABFD41C}"/>
          </ac:spMkLst>
        </pc:spChg>
        <pc:spChg chg="mod">
          <ac:chgData name="Gubbels Lisa" userId="b02b87db-c0e2-42a2-b55e-7af3c90b1978" providerId="ADAL" clId="{8EF87157-FFB7-41B7-9052-FCC4B7763AA0}" dt="2025-10-10T13:01:19.746" v="0" actId="20577"/>
          <ac:spMkLst>
            <pc:docMk/>
            <pc:sldMk cId="2303186937" sldId="260"/>
            <ac:spMk id="38" creationId="{AB6F942A-0A8D-44D1-7D54-BCF599F75AB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4331123" cy="720042"/>
          </a:xfrm>
          <a:prstGeom prst="rect">
            <a:avLst/>
          </a:prstGeom>
        </p:spPr>
        <p:txBody>
          <a:bodyPr vert="horz" lIns="139117" tIns="69558" rIns="139117" bIns="69558" rtlCol="0"/>
          <a:lstStyle>
            <a:lvl1pPr algn="l">
              <a:defRPr sz="1800"/>
            </a:lvl1pPr>
          </a:lstStyle>
          <a:p>
            <a:endParaRPr lang="en-BE"/>
          </a:p>
        </p:txBody>
      </p:sp>
      <p:sp>
        <p:nvSpPr>
          <p:cNvPr id="3" name="Tijdelijke aanduiding voor datum 2"/>
          <p:cNvSpPr>
            <a:spLocks noGrp="1"/>
          </p:cNvSpPr>
          <p:nvPr>
            <p:ph type="dt" idx="1"/>
          </p:nvPr>
        </p:nvSpPr>
        <p:spPr>
          <a:xfrm>
            <a:off x="5661464" y="0"/>
            <a:ext cx="4331123" cy="720042"/>
          </a:xfrm>
          <a:prstGeom prst="rect">
            <a:avLst/>
          </a:prstGeom>
        </p:spPr>
        <p:txBody>
          <a:bodyPr vert="horz" lIns="139117" tIns="69558" rIns="139117" bIns="69558" rtlCol="0"/>
          <a:lstStyle>
            <a:lvl1pPr algn="r">
              <a:defRPr sz="1800"/>
            </a:lvl1pPr>
          </a:lstStyle>
          <a:p>
            <a:fld id="{4AF249BD-88F8-4464-873F-B8246DD5B6A3}" type="datetimeFigureOut">
              <a:rPr lang="en-BE" smtClean="0"/>
              <a:t>10/10/2025</a:t>
            </a:fld>
            <a:endParaRPr lang="en-BE"/>
          </a:p>
        </p:txBody>
      </p:sp>
      <p:sp>
        <p:nvSpPr>
          <p:cNvPr id="4" name="Tijdelijke aanduiding voor dia-afbeelding 3"/>
          <p:cNvSpPr>
            <a:spLocks noGrp="1" noRot="1" noChangeAspect="1"/>
          </p:cNvSpPr>
          <p:nvPr>
            <p:ph type="sldImg" idx="2"/>
          </p:nvPr>
        </p:nvSpPr>
        <p:spPr>
          <a:xfrm>
            <a:off x="3286125" y="1793875"/>
            <a:ext cx="3422650" cy="4843463"/>
          </a:xfrm>
          <a:prstGeom prst="rect">
            <a:avLst/>
          </a:prstGeom>
          <a:noFill/>
          <a:ln w="12700">
            <a:solidFill>
              <a:prstClr val="black"/>
            </a:solidFill>
          </a:ln>
        </p:spPr>
        <p:txBody>
          <a:bodyPr vert="horz" lIns="139117" tIns="69558" rIns="139117" bIns="69558" rtlCol="0" anchor="ctr"/>
          <a:lstStyle/>
          <a:p>
            <a:endParaRPr lang="en-BE"/>
          </a:p>
        </p:txBody>
      </p:sp>
      <p:sp>
        <p:nvSpPr>
          <p:cNvPr id="5" name="Tijdelijke aanduiding voor notities 4"/>
          <p:cNvSpPr>
            <a:spLocks noGrp="1"/>
          </p:cNvSpPr>
          <p:nvPr>
            <p:ph type="body" sz="quarter" idx="3"/>
          </p:nvPr>
        </p:nvSpPr>
        <p:spPr>
          <a:xfrm>
            <a:off x="999490" y="6906419"/>
            <a:ext cx="7995920" cy="5650706"/>
          </a:xfrm>
          <a:prstGeom prst="rect">
            <a:avLst/>
          </a:prstGeom>
        </p:spPr>
        <p:txBody>
          <a:bodyPr vert="horz" lIns="139117" tIns="69558" rIns="139117" bIns="69558"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6" name="Tijdelijke aanduiding voor voettekst 5"/>
          <p:cNvSpPr>
            <a:spLocks noGrp="1"/>
          </p:cNvSpPr>
          <p:nvPr>
            <p:ph type="ftr" sz="quarter" idx="4"/>
          </p:nvPr>
        </p:nvSpPr>
        <p:spPr>
          <a:xfrm>
            <a:off x="0" y="13630960"/>
            <a:ext cx="4331123" cy="720041"/>
          </a:xfrm>
          <a:prstGeom prst="rect">
            <a:avLst/>
          </a:prstGeom>
        </p:spPr>
        <p:txBody>
          <a:bodyPr vert="horz" lIns="139117" tIns="69558" rIns="139117" bIns="69558" rtlCol="0" anchor="b"/>
          <a:lstStyle>
            <a:lvl1pPr algn="l">
              <a:defRPr sz="1800"/>
            </a:lvl1pPr>
          </a:lstStyle>
          <a:p>
            <a:endParaRPr lang="en-BE"/>
          </a:p>
        </p:txBody>
      </p:sp>
      <p:sp>
        <p:nvSpPr>
          <p:cNvPr id="7" name="Tijdelijke aanduiding voor dianummer 6"/>
          <p:cNvSpPr>
            <a:spLocks noGrp="1"/>
          </p:cNvSpPr>
          <p:nvPr>
            <p:ph type="sldNum" sz="quarter" idx="5"/>
          </p:nvPr>
        </p:nvSpPr>
        <p:spPr>
          <a:xfrm>
            <a:off x="5661464" y="13630960"/>
            <a:ext cx="4331123" cy="720041"/>
          </a:xfrm>
          <a:prstGeom prst="rect">
            <a:avLst/>
          </a:prstGeom>
        </p:spPr>
        <p:txBody>
          <a:bodyPr vert="horz" lIns="139117" tIns="69558" rIns="139117" bIns="69558" rtlCol="0" anchor="b"/>
          <a:lstStyle>
            <a:lvl1pPr algn="r">
              <a:defRPr sz="1800"/>
            </a:lvl1pPr>
          </a:lstStyle>
          <a:p>
            <a:fld id="{601BD07C-9FE7-4BBA-AC0C-5A31A875FE4F}" type="slidenum">
              <a:rPr lang="en-BE" smtClean="0"/>
              <a:t>‹#›</a:t>
            </a:fld>
            <a:endParaRPr lang="en-BE"/>
          </a:p>
        </p:txBody>
      </p:sp>
    </p:spTree>
    <p:extLst>
      <p:ext uri="{BB962C8B-B14F-4D97-AF65-F5344CB8AC3E}">
        <p14:creationId xmlns:p14="http://schemas.microsoft.com/office/powerpoint/2010/main" val="3320921395"/>
      </p:ext>
    </p:extLst>
  </p:cSld>
  <p:clrMap bg1="lt1" tx1="dk1" bg2="lt2" tx2="dk2" accent1="accent1" accent2="accent2" accent3="accent3" accent4="accent4" accent5="accent5" accent6="accent6" hlink="hlink" folHlink="folHlink"/>
  <p:notesStyle>
    <a:lvl1pPr marL="0" algn="l" defTabSz="3507730" rtl="0" eaLnBrk="1" latinLnBrk="0" hangingPunct="1">
      <a:defRPr sz="4603" kern="1200">
        <a:solidFill>
          <a:schemeClr val="tx1"/>
        </a:solidFill>
        <a:latin typeface="+mn-lt"/>
        <a:ea typeface="+mn-ea"/>
        <a:cs typeface="+mn-cs"/>
      </a:defRPr>
    </a:lvl1pPr>
    <a:lvl2pPr marL="1753865" algn="l" defTabSz="3507730" rtl="0" eaLnBrk="1" latinLnBrk="0" hangingPunct="1">
      <a:defRPr sz="4603" kern="1200">
        <a:solidFill>
          <a:schemeClr val="tx1"/>
        </a:solidFill>
        <a:latin typeface="+mn-lt"/>
        <a:ea typeface="+mn-ea"/>
        <a:cs typeface="+mn-cs"/>
      </a:defRPr>
    </a:lvl2pPr>
    <a:lvl3pPr marL="3507730" algn="l" defTabSz="3507730" rtl="0" eaLnBrk="1" latinLnBrk="0" hangingPunct="1">
      <a:defRPr sz="4603" kern="1200">
        <a:solidFill>
          <a:schemeClr val="tx1"/>
        </a:solidFill>
        <a:latin typeface="+mn-lt"/>
        <a:ea typeface="+mn-ea"/>
        <a:cs typeface="+mn-cs"/>
      </a:defRPr>
    </a:lvl3pPr>
    <a:lvl4pPr marL="5261595" algn="l" defTabSz="3507730" rtl="0" eaLnBrk="1" latinLnBrk="0" hangingPunct="1">
      <a:defRPr sz="4603" kern="1200">
        <a:solidFill>
          <a:schemeClr val="tx1"/>
        </a:solidFill>
        <a:latin typeface="+mn-lt"/>
        <a:ea typeface="+mn-ea"/>
        <a:cs typeface="+mn-cs"/>
      </a:defRPr>
    </a:lvl4pPr>
    <a:lvl5pPr marL="7015460" algn="l" defTabSz="3507730" rtl="0" eaLnBrk="1" latinLnBrk="0" hangingPunct="1">
      <a:defRPr sz="4603" kern="1200">
        <a:solidFill>
          <a:schemeClr val="tx1"/>
        </a:solidFill>
        <a:latin typeface="+mn-lt"/>
        <a:ea typeface="+mn-ea"/>
        <a:cs typeface="+mn-cs"/>
      </a:defRPr>
    </a:lvl5pPr>
    <a:lvl6pPr marL="8769325" algn="l" defTabSz="3507730" rtl="0" eaLnBrk="1" latinLnBrk="0" hangingPunct="1">
      <a:defRPr sz="4603" kern="1200">
        <a:solidFill>
          <a:schemeClr val="tx1"/>
        </a:solidFill>
        <a:latin typeface="+mn-lt"/>
        <a:ea typeface="+mn-ea"/>
        <a:cs typeface="+mn-cs"/>
      </a:defRPr>
    </a:lvl6pPr>
    <a:lvl7pPr marL="10523190" algn="l" defTabSz="3507730" rtl="0" eaLnBrk="1" latinLnBrk="0" hangingPunct="1">
      <a:defRPr sz="4603" kern="1200">
        <a:solidFill>
          <a:schemeClr val="tx1"/>
        </a:solidFill>
        <a:latin typeface="+mn-lt"/>
        <a:ea typeface="+mn-ea"/>
        <a:cs typeface="+mn-cs"/>
      </a:defRPr>
    </a:lvl7pPr>
    <a:lvl8pPr marL="12277054" algn="l" defTabSz="3507730" rtl="0" eaLnBrk="1" latinLnBrk="0" hangingPunct="1">
      <a:defRPr sz="4603" kern="1200">
        <a:solidFill>
          <a:schemeClr val="tx1"/>
        </a:solidFill>
        <a:latin typeface="+mn-lt"/>
        <a:ea typeface="+mn-ea"/>
        <a:cs typeface="+mn-cs"/>
      </a:defRPr>
    </a:lvl8pPr>
    <a:lvl9pPr marL="14030919" algn="l" defTabSz="3507730" rtl="0" eaLnBrk="1" latinLnBrk="0" hangingPunct="1">
      <a:defRPr sz="460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3886206"/>
      </p:ext>
    </p:extLst>
  </p:cSld>
  <p:clrMapOvr>
    <a:masterClrMapping/>
  </p:clrMapOvr>
  <p:hf hdr="0" ftr="0" dt="0"/>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5031917"/>
            <a:ext cx="26112371" cy="552040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0346973"/>
      </p:ext>
    </p:extLst>
  </p:cSld>
  <p:clrMap bg1="lt1" tx1="dk1" bg2="lt2" tx2="dk2" accent1="accent1" accent2="accent2" accent3="accent3" accent4="accent4" accent5="accent5" accent6="accent6" hlink="hlink" folHlink="folHlink"/>
  <p:sldLayoutIdLst>
    <p:sldLayoutId id="2147483719" r:id="rId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2270638" rtl="0" eaLnBrk="1" latinLnBrk="0" hangingPunct="1">
        <a:lnSpc>
          <a:spcPct val="90000"/>
        </a:lnSpc>
        <a:spcBef>
          <a:spcPct val="0"/>
        </a:spcBef>
        <a:buNone/>
        <a:defRPr sz="8940" b="1" kern="1200">
          <a:solidFill>
            <a:schemeClr val="accent2"/>
          </a:solidFill>
          <a:latin typeface="+mj-lt"/>
          <a:ea typeface="+mj-ea"/>
          <a:cs typeface="+mj-cs"/>
        </a:defRPr>
      </a:lvl1pPr>
    </p:titleStyle>
    <p:bodyStyle>
      <a:lvl1pPr marL="883026" indent="-662269" algn="l" defTabSz="2270638" rtl="0" eaLnBrk="1" latinLnBrk="0" hangingPunct="1">
        <a:lnSpc>
          <a:spcPct val="100000"/>
        </a:lnSpc>
        <a:spcBef>
          <a:spcPts val="2483"/>
        </a:spcBef>
        <a:buClr>
          <a:schemeClr val="accent2"/>
        </a:buClr>
        <a:buFont typeface="Arial" panose="020B0604020202020204" pitchFamily="34" charset="0"/>
        <a:buChar char="•"/>
        <a:defRPr sz="5960" kern="1200">
          <a:solidFill>
            <a:schemeClr val="tx1"/>
          </a:solidFill>
          <a:latin typeface="+mn-lt"/>
          <a:ea typeface="+mn-ea"/>
          <a:cs typeface="+mn-cs"/>
        </a:defRPr>
      </a:lvl1pPr>
      <a:lvl2pPr marL="1545295" indent="-662269" algn="l" defTabSz="2270638" rtl="0" eaLnBrk="1" latinLnBrk="0" hangingPunct="1">
        <a:lnSpc>
          <a:spcPct val="100000"/>
        </a:lnSpc>
        <a:spcBef>
          <a:spcPts val="1242"/>
        </a:spcBef>
        <a:buClr>
          <a:schemeClr val="accent1"/>
        </a:buClr>
        <a:buFont typeface="Arial" panose="020B0604020202020204" pitchFamily="34" charset="0"/>
        <a:buChar char="•"/>
        <a:defRPr sz="5960" kern="1200">
          <a:solidFill>
            <a:schemeClr val="tx1"/>
          </a:solidFill>
          <a:latin typeface="+mn-lt"/>
          <a:ea typeface="+mn-ea"/>
          <a:cs typeface="+mn-cs"/>
        </a:defRPr>
      </a:lvl2pPr>
      <a:lvl3pPr marL="2459858" indent="-662269" algn="l" defTabSz="2270638" rtl="0" eaLnBrk="1" latinLnBrk="0" hangingPunct="1">
        <a:lnSpc>
          <a:spcPct val="100000"/>
        </a:lnSpc>
        <a:spcBef>
          <a:spcPts val="1242"/>
        </a:spcBef>
        <a:buClr>
          <a:schemeClr val="accent4"/>
        </a:buClr>
        <a:buFont typeface="Arial" panose="020B0604020202020204" pitchFamily="34" charset="0"/>
        <a:buChar char="•"/>
        <a:defRPr sz="4966" kern="1200">
          <a:solidFill>
            <a:schemeClr val="tx1"/>
          </a:solidFill>
          <a:latin typeface="+mn-lt"/>
          <a:ea typeface="+mn-ea"/>
          <a:cs typeface="+mn-cs"/>
        </a:defRPr>
      </a:lvl3pPr>
      <a:lvl4pPr marL="3122127" indent="-662269" algn="l" defTabSz="2270638" rtl="0" eaLnBrk="1" latinLnBrk="0" hangingPunct="1">
        <a:lnSpc>
          <a:spcPct val="100000"/>
        </a:lnSpc>
        <a:spcBef>
          <a:spcPts val="1242"/>
        </a:spcBef>
        <a:buClr>
          <a:schemeClr val="accent3"/>
        </a:buClr>
        <a:buFont typeface="Arial" panose="020B0604020202020204" pitchFamily="34" charset="0"/>
        <a:buChar char="•"/>
        <a:defRPr sz="4470" kern="1200">
          <a:solidFill>
            <a:schemeClr val="tx1"/>
          </a:solidFill>
          <a:latin typeface="+mn-lt"/>
          <a:ea typeface="+mn-ea"/>
          <a:cs typeface="+mn-cs"/>
        </a:defRPr>
      </a:lvl4pPr>
      <a:lvl5pPr marL="4005153" indent="-662269" algn="l" defTabSz="2270638" rtl="0" eaLnBrk="1" latinLnBrk="0" hangingPunct="1">
        <a:lnSpc>
          <a:spcPct val="100000"/>
        </a:lnSpc>
        <a:spcBef>
          <a:spcPts val="1242"/>
        </a:spcBef>
        <a:buClr>
          <a:schemeClr val="bg1">
            <a:lumMod val="50000"/>
          </a:schemeClr>
        </a:buClr>
        <a:buFont typeface="Arial" panose="020B0604020202020204" pitchFamily="34" charset="0"/>
        <a:buChar char="•"/>
        <a:defRPr lang="en-US" sz="4470" kern="1200" smtClean="0">
          <a:solidFill>
            <a:schemeClr val="tx1"/>
          </a:solidFill>
          <a:latin typeface="+mn-lt"/>
          <a:ea typeface="+mn-ea"/>
          <a:cs typeface="+mn-cs"/>
        </a:defRPr>
      </a:lvl5pPr>
      <a:lvl6pPr marL="6244255"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6pPr>
      <a:lvl7pPr marL="7379574"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7pPr>
      <a:lvl8pPr marL="8514893"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8pPr>
      <a:lvl9pPr marL="9650212" indent="-567660" algn="l" defTabSz="2270638"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9pPr>
    </p:bodyStyle>
    <p:otherStyle>
      <a:defPPr>
        <a:defRPr lang="en-US"/>
      </a:defPPr>
      <a:lvl1pPr marL="0" algn="l" defTabSz="2270638" rtl="0" eaLnBrk="1" latinLnBrk="0" hangingPunct="1">
        <a:defRPr sz="4470" kern="1200">
          <a:solidFill>
            <a:schemeClr val="tx1"/>
          </a:solidFill>
          <a:latin typeface="+mn-lt"/>
          <a:ea typeface="+mn-ea"/>
          <a:cs typeface="+mn-cs"/>
        </a:defRPr>
      </a:lvl1pPr>
      <a:lvl2pPr marL="1135319" algn="l" defTabSz="2270638" rtl="0" eaLnBrk="1" latinLnBrk="0" hangingPunct="1">
        <a:defRPr sz="4470" kern="1200">
          <a:solidFill>
            <a:schemeClr val="tx1"/>
          </a:solidFill>
          <a:latin typeface="+mn-lt"/>
          <a:ea typeface="+mn-ea"/>
          <a:cs typeface="+mn-cs"/>
        </a:defRPr>
      </a:lvl2pPr>
      <a:lvl3pPr marL="2270638" algn="l" defTabSz="2270638" rtl="0" eaLnBrk="1" latinLnBrk="0" hangingPunct="1">
        <a:defRPr sz="4470" kern="1200">
          <a:solidFill>
            <a:schemeClr val="tx1"/>
          </a:solidFill>
          <a:latin typeface="+mn-lt"/>
          <a:ea typeface="+mn-ea"/>
          <a:cs typeface="+mn-cs"/>
        </a:defRPr>
      </a:lvl3pPr>
      <a:lvl4pPr marL="3405957" algn="l" defTabSz="2270638" rtl="0" eaLnBrk="1" latinLnBrk="0" hangingPunct="1">
        <a:defRPr sz="4470" kern="1200">
          <a:solidFill>
            <a:schemeClr val="tx1"/>
          </a:solidFill>
          <a:latin typeface="+mn-lt"/>
          <a:ea typeface="+mn-ea"/>
          <a:cs typeface="+mn-cs"/>
        </a:defRPr>
      </a:lvl4pPr>
      <a:lvl5pPr marL="4541276" algn="l" defTabSz="2270638" rtl="0" eaLnBrk="1" latinLnBrk="0" hangingPunct="1">
        <a:defRPr sz="4470" kern="1200">
          <a:solidFill>
            <a:schemeClr val="tx1"/>
          </a:solidFill>
          <a:latin typeface="+mn-lt"/>
          <a:ea typeface="+mn-ea"/>
          <a:cs typeface="+mn-cs"/>
        </a:defRPr>
      </a:lvl5pPr>
      <a:lvl6pPr marL="5676595" algn="l" defTabSz="2270638" rtl="0" eaLnBrk="1" latinLnBrk="0" hangingPunct="1">
        <a:defRPr sz="4470" kern="1200">
          <a:solidFill>
            <a:schemeClr val="tx1"/>
          </a:solidFill>
          <a:latin typeface="+mn-lt"/>
          <a:ea typeface="+mn-ea"/>
          <a:cs typeface="+mn-cs"/>
        </a:defRPr>
      </a:lvl6pPr>
      <a:lvl7pPr marL="6811914" algn="l" defTabSz="2270638" rtl="0" eaLnBrk="1" latinLnBrk="0" hangingPunct="1">
        <a:defRPr sz="4470" kern="1200">
          <a:solidFill>
            <a:schemeClr val="tx1"/>
          </a:solidFill>
          <a:latin typeface="+mn-lt"/>
          <a:ea typeface="+mn-ea"/>
          <a:cs typeface="+mn-cs"/>
        </a:defRPr>
      </a:lvl7pPr>
      <a:lvl8pPr marL="7947233" algn="l" defTabSz="2270638" rtl="0" eaLnBrk="1" latinLnBrk="0" hangingPunct="1">
        <a:defRPr sz="4470" kern="1200">
          <a:solidFill>
            <a:schemeClr val="tx1"/>
          </a:solidFill>
          <a:latin typeface="+mn-lt"/>
          <a:ea typeface="+mn-ea"/>
          <a:cs typeface="+mn-cs"/>
        </a:defRPr>
      </a:lvl8pPr>
      <a:lvl9pPr marL="9082552" algn="l" defTabSz="2270638" rtl="0" eaLnBrk="1" latinLnBrk="0" hangingPunct="1">
        <a:defRPr sz="447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483">
          <p15:clr>
            <a:srgbClr val="F26B43"/>
          </p15:clr>
        </p15:guide>
        <p15:guide id="4" pos="7197">
          <p15:clr>
            <a:srgbClr val="F26B43"/>
          </p15:clr>
        </p15:guide>
        <p15:guide id="5" orient="horz" pos="504">
          <p15:clr>
            <a:srgbClr val="F26B43"/>
          </p15:clr>
        </p15:guide>
        <p15:guide id="6" orient="horz" pos="3816">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wmf"/><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0787CE47-C795-683D-C950-DD23432EEFF7}"/>
              </a:ext>
            </a:extLst>
          </p:cNvPr>
          <p:cNvSpPr txBox="1"/>
          <p:nvPr/>
        </p:nvSpPr>
        <p:spPr>
          <a:xfrm>
            <a:off x="9139611" y="39588307"/>
            <a:ext cx="24168659" cy="2246769"/>
          </a:xfrm>
          <a:prstGeom prst="rect">
            <a:avLst/>
          </a:prstGeom>
          <a:noFill/>
        </p:spPr>
        <p:txBody>
          <a:bodyPr wrap="square" rtlCol="0">
            <a:spAutoFit/>
          </a:bodyPr>
          <a:lstStyle/>
          <a:p>
            <a:r>
              <a:rPr lang="en-US" sz="2000" dirty="0"/>
              <a:t>Longhi, G. (2025). Synthesis and </a:t>
            </a:r>
            <a:r>
              <a:rPr lang="en-US" sz="2000" dirty="0" err="1"/>
              <a:t>characterisation</a:t>
            </a:r>
            <a:r>
              <a:rPr lang="en-US" sz="2000" dirty="0"/>
              <a:t> of highly porous transition metal carbides, Master thesis, KULeuven.</a:t>
            </a:r>
          </a:p>
          <a:p>
            <a:r>
              <a:rPr lang="en-US" sz="2000" dirty="0"/>
              <a:t>Cordero, A. G. (2024). Tuning of ThO</a:t>
            </a:r>
            <a:r>
              <a:rPr lang="en-US" sz="2000" baseline="-25000" dirty="0"/>
              <a:t>2</a:t>
            </a:r>
            <a:r>
              <a:rPr lang="en-US" sz="2000" dirty="0"/>
              <a:t> target materials towards highly porous structure to produce medical radioisotopes, Master Thesis, Universidad Politécnica de Madrid.	</a:t>
            </a:r>
          </a:p>
          <a:p>
            <a:r>
              <a:rPr lang="en-US" sz="2000" dirty="0"/>
              <a:t>Rodriguez, C. (2025). Carbon source assessment for ISOL </a:t>
            </a:r>
            <a:r>
              <a:rPr lang="en-US" sz="2000" dirty="0" err="1"/>
              <a:t>ThC</a:t>
            </a:r>
            <a:r>
              <a:rPr lang="en-US" sz="2000" baseline="-25000" dirty="0" err="1"/>
              <a:t>x</a:t>
            </a:r>
            <a:r>
              <a:rPr lang="en-US" sz="2000" dirty="0"/>
              <a:t> target materials, Master thesis, Universidad </a:t>
            </a:r>
            <a:r>
              <a:rPr lang="en-US" sz="2000" dirty="0" err="1"/>
              <a:t>politcnedad</a:t>
            </a:r>
            <a:r>
              <a:rPr lang="en-US" sz="2000" dirty="0"/>
              <a:t> Madrid.</a:t>
            </a:r>
          </a:p>
          <a:p>
            <a:r>
              <a:rPr lang="en-US" sz="2000" dirty="0"/>
              <a:t>	</a:t>
            </a:r>
          </a:p>
          <a:p>
            <a:endParaRPr lang="en-US" sz="2000" dirty="0"/>
          </a:p>
          <a:p>
            <a:r>
              <a:rPr lang="en-US" sz="2000" dirty="0"/>
              <a:t>	</a:t>
            </a:r>
          </a:p>
          <a:p>
            <a:endParaRPr lang="en-GB" sz="2000" dirty="0"/>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31888" y="1321274"/>
            <a:ext cx="4320000" cy="987081"/>
          </a:xfrm>
          <a:prstGeom prst="rect">
            <a:avLst/>
          </a:prstGeom>
        </p:spPr>
      </p:pic>
      <p:sp>
        <p:nvSpPr>
          <p:cNvPr id="6" name="TextBox 5"/>
          <p:cNvSpPr txBox="1"/>
          <p:nvPr/>
        </p:nvSpPr>
        <p:spPr>
          <a:xfrm>
            <a:off x="6207529" y="196371"/>
            <a:ext cx="17751156" cy="4185658"/>
          </a:xfrm>
          <a:prstGeom prst="rect">
            <a:avLst/>
          </a:prstGeom>
          <a:noFill/>
        </p:spPr>
        <p:txBody>
          <a:bodyPr wrap="square" rtlCol="0" anchor="ctr">
            <a:noAutofit/>
          </a:bodyPr>
          <a:lstStyle/>
          <a:p>
            <a:pPr algn="ctr"/>
            <a:r>
              <a:rPr lang="en-US" sz="7200" b="1" dirty="0">
                <a:solidFill>
                  <a:schemeClr val="accent1"/>
                </a:solidFill>
                <a:latin typeface="+mj-lt"/>
              </a:rPr>
              <a:t>Development of porous non-actinide target materials for the facility ISOL@MYRRHA</a:t>
            </a:r>
          </a:p>
        </p:txBody>
      </p:sp>
      <p:sp>
        <p:nvSpPr>
          <p:cNvPr id="10" name="TextBox 9"/>
          <p:cNvSpPr txBox="1"/>
          <p:nvPr/>
        </p:nvSpPr>
        <p:spPr>
          <a:xfrm>
            <a:off x="6267450" y="4082206"/>
            <a:ext cx="18438183" cy="2633798"/>
          </a:xfrm>
          <a:prstGeom prst="rect">
            <a:avLst/>
          </a:prstGeom>
          <a:noFill/>
        </p:spPr>
        <p:txBody>
          <a:bodyPr wrap="square" rtlCol="0">
            <a:spAutoFit/>
          </a:bodyPr>
          <a:lstStyle/>
          <a:p>
            <a:pPr algn="ctr">
              <a:lnSpc>
                <a:spcPct val="107000"/>
              </a:lnSpc>
              <a:spcAft>
                <a:spcPts val="800"/>
              </a:spcAft>
            </a:pPr>
            <a:r>
              <a:rPr lang="en-US" sz="3200" b="1" dirty="0">
                <a:effectLst/>
                <a:latin typeface="Aptos" panose="020B0004020202020204" pitchFamily="34" charset="0"/>
                <a:ea typeface="Aptos" panose="020B0004020202020204" pitchFamily="34" charset="0"/>
                <a:cs typeface="Times New Roman" panose="02020603050405020304" pitchFamily="18" charset="0"/>
              </a:rPr>
              <a:t>L. Gubbels</a:t>
            </a:r>
            <a:r>
              <a:rPr lang="en-US" sz="3200" b="1" baseline="30000" dirty="0">
                <a:effectLst/>
                <a:latin typeface="Aptos" panose="020B0004020202020204" pitchFamily="34" charset="0"/>
                <a:ea typeface="Aptos" panose="020B0004020202020204" pitchFamily="34" charset="0"/>
                <a:cs typeface="Times New Roman" panose="02020603050405020304" pitchFamily="18" charset="0"/>
              </a:rPr>
              <a:t>1,2</a:t>
            </a:r>
            <a:r>
              <a:rPr lang="en-US" sz="3200" b="1" dirty="0">
                <a:effectLst/>
                <a:latin typeface="Aptos" panose="020B0004020202020204" pitchFamily="34" charset="0"/>
                <a:ea typeface="Aptos" panose="020B0004020202020204" pitchFamily="34" charset="0"/>
                <a:cs typeface="Times New Roman" panose="02020603050405020304" pitchFamily="18" charset="0"/>
              </a:rPr>
              <a:t>, B. Acevedo</a:t>
            </a:r>
            <a:r>
              <a:rPr lang="en-US" sz="3200" b="1" baseline="30000" dirty="0">
                <a:effectLst/>
                <a:latin typeface="Aptos" panose="020B0004020202020204" pitchFamily="34" charset="0"/>
                <a:ea typeface="Aptos" panose="020B0004020202020204" pitchFamily="34" charset="0"/>
                <a:cs typeface="Times New Roman" panose="02020603050405020304" pitchFamily="18" charset="0"/>
              </a:rPr>
              <a:t>1</a:t>
            </a:r>
            <a:r>
              <a:rPr lang="en-US" sz="3200" b="1" dirty="0">
                <a:effectLst/>
                <a:latin typeface="Aptos" panose="020B0004020202020204" pitchFamily="34" charset="0"/>
                <a:ea typeface="Aptos" panose="020B0004020202020204" pitchFamily="34" charset="0"/>
                <a:cs typeface="Times New Roman" panose="02020603050405020304" pitchFamily="18" charset="0"/>
              </a:rPr>
              <a:t>,</a:t>
            </a:r>
            <a:r>
              <a:rPr lang="en-US" sz="3200" b="1" baseline="30000" dirty="0">
                <a:effectLst/>
                <a:latin typeface="Aptos" panose="020B0004020202020204" pitchFamily="34" charset="0"/>
                <a:ea typeface="Aptos" panose="020B0004020202020204" pitchFamily="34" charset="0"/>
                <a:cs typeface="Times New Roman" panose="02020603050405020304" pitchFamily="18" charset="0"/>
              </a:rPr>
              <a:t> </a:t>
            </a:r>
            <a:r>
              <a:rPr lang="en-US" sz="3200" b="1" dirty="0">
                <a:effectLst/>
                <a:latin typeface="Aptos" panose="020B0004020202020204" pitchFamily="34" charset="0"/>
                <a:ea typeface="Aptos" panose="020B0004020202020204" pitchFamily="34" charset="0"/>
                <a:cs typeface="Times New Roman" panose="02020603050405020304" pitchFamily="18" charset="0"/>
              </a:rPr>
              <a:t>J.P. Ramos</a:t>
            </a:r>
            <a:r>
              <a:rPr lang="en-US" sz="3200" b="1" baseline="30000" dirty="0">
                <a:effectLst/>
                <a:latin typeface="Aptos" panose="020B0004020202020204" pitchFamily="34" charset="0"/>
                <a:ea typeface="Aptos" panose="020B0004020202020204" pitchFamily="34" charset="0"/>
                <a:cs typeface="Times New Roman" panose="02020603050405020304" pitchFamily="18" charset="0"/>
              </a:rPr>
              <a:t>1</a:t>
            </a:r>
            <a:r>
              <a:rPr lang="en-US" sz="3200" b="1" dirty="0">
                <a:effectLst/>
                <a:latin typeface="Aptos" panose="020B0004020202020204" pitchFamily="34" charset="0"/>
                <a:ea typeface="Aptos" panose="020B0004020202020204" pitchFamily="34" charset="0"/>
                <a:cs typeface="Times New Roman" panose="02020603050405020304" pitchFamily="18" charset="0"/>
              </a:rPr>
              <a:t>, A.G. Cordero</a:t>
            </a:r>
            <a:r>
              <a:rPr lang="en-US" sz="3200" b="1" baseline="30000" dirty="0">
                <a:effectLst/>
                <a:latin typeface="Aptos" panose="020B0004020202020204" pitchFamily="34" charset="0"/>
                <a:ea typeface="Aptos" panose="020B0004020202020204" pitchFamily="34" charset="0"/>
                <a:cs typeface="Times New Roman" panose="02020603050405020304" pitchFamily="18" charset="0"/>
              </a:rPr>
              <a:t>1,3</a:t>
            </a:r>
            <a:r>
              <a:rPr lang="en-US" sz="3200" b="1" dirty="0">
                <a:effectLst/>
                <a:latin typeface="Aptos" panose="020B0004020202020204" pitchFamily="34" charset="0"/>
                <a:ea typeface="Aptos" panose="020B0004020202020204" pitchFamily="34" charset="0"/>
                <a:cs typeface="Times New Roman" panose="02020603050405020304" pitchFamily="18" charset="0"/>
              </a:rPr>
              <a:t>, C. Rodríguez</a:t>
            </a:r>
            <a:r>
              <a:rPr lang="en-US" sz="3200" b="1" baseline="30000" dirty="0">
                <a:effectLst/>
                <a:latin typeface="Aptos" panose="020B0004020202020204" pitchFamily="34" charset="0"/>
                <a:ea typeface="Aptos" panose="020B0004020202020204" pitchFamily="34" charset="0"/>
                <a:cs typeface="Times New Roman" panose="02020603050405020304" pitchFamily="18" charset="0"/>
              </a:rPr>
              <a:t>1,3</a:t>
            </a:r>
            <a:r>
              <a:rPr lang="en-US" sz="3200" b="1" dirty="0">
                <a:effectLst/>
                <a:latin typeface="Aptos" panose="020B0004020202020204" pitchFamily="34" charset="0"/>
                <a:ea typeface="Aptos" panose="020B0004020202020204" pitchFamily="34" charset="0"/>
                <a:cs typeface="Times New Roman" panose="02020603050405020304" pitchFamily="18" charset="0"/>
              </a:rPr>
              <a:t>, G. Longhi</a:t>
            </a:r>
            <a:r>
              <a:rPr lang="en-US" sz="3200" b="1" baseline="30000" dirty="0">
                <a:effectLst/>
                <a:latin typeface="Aptos" panose="020B0004020202020204" pitchFamily="34" charset="0"/>
                <a:ea typeface="Aptos" panose="020B0004020202020204" pitchFamily="34" charset="0"/>
                <a:cs typeface="Times New Roman" panose="02020603050405020304" pitchFamily="18" charset="0"/>
              </a:rPr>
              <a:t>2,4</a:t>
            </a:r>
            <a:r>
              <a:rPr lang="en-US" sz="3200" b="1" dirty="0">
                <a:effectLst/>
                <a:latin typeface="Aptos" panose="020B0004020202020204" pitchFamily="34" charset="0"/>
                <a:ea typeface="Aptos" panose="020B0004020202020204" pitchFamily="34" charset="0"/>
                <a:cs typeface="Times New Roman" panose="02020603050405020304" pitchFamily="18" charset="0"/>
              </a:rPr>
              <a:t>, N. Rey-Raap</a:t>
            </a:r>
            <a:r>
              <a:rPr lang="en-US" sz="3200" b="1" baseline="30000" dirty="0">
                <a:effectLst/>
                <a:latin typeface="Aptos" panose="020B0004020202020204" pitchFamily="34" charset="0"/>
                <a:ea typeface="Aptos" panose="020B0004020202020204" pitchFamily="34" charset="0"/>
                <a:cs typeface="Times New Roman" panose="02020603050405020304" pitchFamily="18" charset="0"/>
              </a:rPr>
              <a:t>5</a:t>
            </a:r>
            <a:r>
              <a:rPr lang="en-US" sz="3200" b="1" dirty="0">
                <a:effectLst/>
                <a:latin typeface="Aptos" panose="020B0004020202020204" pitchFamily="34" charset="0"/>
                <a:ea typeface="Aptos" panose="020B0004020202020204" pitchFamily="34" charset="0"/>
                <a:cs typeface="Times New Roman" panose="02020603050405020304" pitchFamily="18" charset="0"/>
              </a:rPr>
              <a:t>, F. Jutier</a:t>
            </a:r>
            <a:r>
              <a:rPr lang="en-US" sz="3200" b="1" baseline="30000" dirty="0">
                <a:effectLst/>
                <a:latin typeface="Aptos" panose="020B0004020202020204" pitchFamily="34" charset="0"/>
                <a:ea typeface="Aptos" panose="020B0004020202020204" pitchFamily="34" charset="0"/>
                <a:cs typeface="Times New Roman" panose="02020603050405020304" pitchFamily="18" charset="0"/>
              </a:rPr>
              <a:t>1</a:t>
            </a:r>
            <a:r>
              <a:rPr lang="en-US" sz="3200" b="1" dirty="0">
                <a:effectLst/>
                <a:latin typeface="Aptos" panose="020B0004020202020204" pitchFamily="34" charset="0"/>
                <a:ea typeface="Aptos" panose="020B0004020202020204" pitchFamily="34" charset="0"/>
                <a:cs typeface="Times New Roman" panose="02020603050405020304" pitchFamily="18" charset="0"/>
              </a:rPr>
              <a:t>, S. Huang</a:t>
            </a:r>
            <a:r>
              <a:rPr lang="en-US" sz="3200" b="1" baseline="30000" dirty="0">
                <a:effectLst/>
                <a:latin typeface="Aptos" panose="020B0004020202020204" pitchFamily="34" charset="0"/>
                <a:ea typeface="Aptos" panose="020B0004020202020204" pitchFamily="34" charset="0"/>
                <a:cs typeface="Times New Roman" panose="02020603050405020304" pitchFamily="18" charset="0"/>
              </a:rPr>
              <a:t>2</a:t>
            </a:r>
            <a:r>
              <a:rPr lang="en-US" sz="3200" b="1" dirty="0">
                <a:effectLst/>
                <a:latin typeface="Aptos" panose="020B0004020202020204" pitchFamily="34" charset="0"/>
                <a:ea typeface="Aptos" panose="020B0004020202020204" pitchFamily="34" charset="0"/>
                <a:cs typeface="Times New Roman" panose="02020603050405020304" pitchFamily="18" charset="0"/>
              </a:rPr>
              <a:t>, A. Arenillas</a:t>
            </a:r>
            <a:r>
              <a:rPr lang="en-US" sz="3200" b="1" baseline="30000" dirty="0">
                <a:effectLst/>
                <a:latin typeface="Aptos" panose="020B0004020202020204" pitchFamily="34" charset="0"/>
                <a:ea typeface="Aptos" panose="020B0004020202020204" pitchFamily="34" charset="0"/>
                <a:cs typeface="Times New Roman" panose="02020603050405020304" pitchFamily="18" charset="0"/>
              </a:rPr>
              <a:t>5</a:t>
            </a:r>
            <a:r>
              <a:rPr lang="en-US" sz="3200" b="1" dirty="0">
                <a:effectLst/>
                <a:latin typeface="Aptos" panose="020B0004020202020204" pitchFamily="34" charset="0"/>
                <a:ea typeface="Aptos" panose="020B0004020202020204" pitchFamily="34" charset="0"/>
                <a:cs typeface="Times New Roman" panose="02020603050405020304" pitchFamily="18" charset="0"/>
              </a:rPr>
              <a:t>, P. Creemers</a:t>
            </a:r>
            <a:r>
              <a:rPr lang="en-US" sz="3200" b="1" baseline="30000" dirty="0">
                <a:effectLst/>
                <a:latin typeface="Aptos" panose="020B0004020202020204" pitchFamily="34" charset="0"/>
                <a:ea typeface="Aptos" panose="020B0004020202020204" pitchFamily="34" charset="0"/>
                <a:cs typeface="Times New Roman" panose="02020603050405020304" pitchFamily="18" charset="0"/>
              </a:rPr>
              <a:t>1</a:t>
            </a:r>
            <a:r>
              <a:rPr lang="en-US" sz="3200" b="1" dirty="0">
                <a:effectLst/>
                <a:latin typeface="Aptos" panose="020B0004020202020204" pitchFamily="34" charset="0"/>
                <a:ea typeface="Aptos" panose="020B0004020202020204" pitchFamily="34" charset="0"/>
                <a:cs typeface="Times New Roman" panose="02020603050405020304" pitchFamily="18" charset="0"/>
              </a:rPr>
              <a:t>, D. Hermans</a:t>
            </a:r>
            <a:r>
              <a:rPr lang="en-US" sz="3200" b="1" baseline="30000" dirty="0">
                <a:effectLst/>
                <a:latin typeface="Aptos" panose="020B0004020202020204" pitchFamily="34" charset="0"/>
                <a:ea typeface="Aptos" panose="020B0004020202020204" pitchFamily="34" charset="0"/>
                <a:cs typeface="Times New Roman" panose="02020603050405020304" pitchFamily="18" charset="0"/>
              </a:rPr>
              <a:t>1</a:t>
            </a:r>
            <a:r>
              <a:rPr lang="en-US" sz="3200" b="1" dirty="0">
                <a:effectLst/>
                <a:latin typeface="Aptos" panose="020B0004020202020204" pitchFamily="34" charset="0"/>
                <a:ea typeface="Aptos" panose="020B0004020202020204" pitchFamily="34" charset="0"/>
                <a:cs typeface="Times New Roman" panose="02020603050405020304" pitchFamily="18" charset="0"/>
              </a:rPr>
              <a:t>, M. Verwerft</a:t>
            </a:r>
            <a:r>
              <a:rPr lang="en-US" sz="3200" b="1" baseline="30000" dirty="0">
                <a:effectLst/>
                <a:latin typeface="Aptos" panose="020B0004020202020204" pitchFamily="34" charset="0"/>
                <a:ea typeface="Aptos" panose="020B0004020202020204" pitchFamily="34" charset="0"/>
                <a:cs typeface="Times New Roman" panose="02020603050405020304" pitchFamily="18" charset="0"/>
              </a:rPr>
              <a:t>1</a:t>
            </a:r>
            <a:r>
              <a:rPr lang="en-US" sz="3200" b="1" dirty="0">
                <a:effectLst/>
                <a:latin typeface="Aptos" panose="020B0004020202020204" pitchFamily="34" charset="0"/>
                <a:ea typeface="Aptos" panose="020B0004020202020204" pitchFamily="34" charset="0"/>
                <a:cs typeface="Times New Roman" panose="02020603050405020304" pitchFamily="18" charset="0"/>
              </a:rPr>
              <a:t>, J. Vleugels</a:t>
            </a:r>
            <a:r>
              <a:rPr lang="en-US" sz="3200" b="1" baseline="30000" dirty="0">
                <a:effectLst/>
                <a:latin typeface="Aptos" panose="020B0004020202020204" pitchFamily="34" charset="0"/>
                <a:ea typeface="Aptos" panose="020B0004020202020204" pitchFamily="34" charset="0"/>
                <a:cs typeface="Times New Roman" panose="02020603050405020304" pitchFamily="18" charset="0"/>
              </a:rPr>
              <a:t>2</a:t>
            </a:r>
            <a:r>
              <a:rPr lang="en-US" sz="3200" b="1" dirty="0">
                <a:effectLst/>
                <a:latin typeface="Aptos" panose="020B0004020202020204" pitchFamily="34" charset="0"/>
                <a:ea typeface="Aptos" panose="020B0004020202020204" pitchFamily="34" charset="0"/>
                <a:cs typeface="Times New Roman" panose="02020603050405020304" pitchFamily="18" charset="0"/>
              </a:rPr>
              <a:t>, L. Popescu</a:t>
            </a:r>
            <a:r>
              <a:rPr lang="en-US" sz="3200" b="1" baseline="30000" dirty="0">
                <a:effectLst/>
                <a:latin typeface="Aptos" panose="020B0004020202020204" pitchFamily="34" charset="0"/>
                <a:ea typeface="Aptos" panose="020B0004020202020204" pitchFamily="34" charset="0"/>
                <a:cs typeface="Times New Roman" panose="02020603050405020304" pitchFamily="18" charset="0"/>
              </a:rPr>
              <a:t>1</a:t>
            </a:r>
            <a:endParaRPr lang="en-DE" sz="3200" b="1" dirty="0">
              <a:effectLst/>
              <a:latin typeface="Aptos" panose="020B0004020202020204" pitchFamily="34" charset="0"/>
              <a:ea typeface="Aptos" panose="020B0004020202020204" pitchFamily="34" charset="0"/>
              <a:cs typeface="Times New Roman" panose="02020603050405020304" pitchFamily="18" charset="0"/>
            </a:endParaRPr>
          </a:p>
          <a:p>
            <a:pPr algn="ctr"/>
            <a:r>
              <a:rPr lang="en-US" baseline="30000" dirty="0"/>
              <a:t>1</a:t>
            </a:r>
            <a:r>
              <a:rPr lang="en-US" dirty="0"/>
              <a:t>Belgian Nuclear Research Centre (SCK CEN), Mol, Belgium</a:t>
            </a:r>
            <a:endParaRPr lang="en-DE" dirty="0"/>
          </a:p>
          <a:p>
            <a:pPr algn="ctr"/>
            <a:r>
              <a:rPr lang="en-US" baseline="30000" dirty="0"/>
              <a:t>2</a:t>
            </a:r>
            <a:r>
              <a:rPr lang="en-US" dirty="0"/>
              <a:t>KU Leuven, Department of Materials Engineering (MTM), Leuven, Belgium</a:t>
            </a:r>
            <a:endParaRPr lang="en-DE" dirty="0"/>
          </a:p>
          <a:p>
            <a:pPr algn="ctr"/>
            <a:r>
              <a:rPr lang="en-US" baseline="30000" dirty="0"/>
              <a:t>3</a:t>
            </a:r>
            <a:r>
              <a:rPr lang="en-US" dirty="0"/>
              <a:t>Universidad Politécnica de Madrid (UPM), Madrid, Spain</a:t>
            </a:r>
            <a:endParaRPr lang="en-DE" dirty="0"/>
          </a:p>
          <a:p>
            <a:pPr algn="ctr"/>
            <a:r>
              <a:rPr lang="en-US" baseline="30000" dirty="0"/>
              <a:t>4 </a:t>
            </a:r>
            <a:r>
              <a:rPr lang="en-US" dirty="0"/>
              <a:t>Università </a:t>
            </a:r>
            <a:r>
              <a:rPr lang="en-US" dirty="0" err="1"/>
              <a:t>degli</a:t>
            </a:r>
            <a:r>
              <a:rPr lang="en-US" dirty="0"/>
              <a:t> Studi di Trento (UNITN), Trento, Italy</a:t>
            </a:r>
            <a:endParaRPr lang="en-DE" dirty="0"/>
          </a:p>
          <a:p>
            <a:pPr algn="ctr"/>
            <a:r>
              <a:rPr lang="en-US" baseline="30000" dirty="0"/>
              <a:t>5 </a:t>
            </a:r>
            <a:r>
              <a:rPr lang="en-US" dirty="0"/>
              <a:t>Instituto de Ciencia y </a:t>
            </a:r>
            <a:r>
              <a:rPr lang="en-US" dirty="0" err="1"/>
              <a:t>Tecnología</a:t>
            </a:r>
            <a:r>
              <a:rPr lang="en-US" dirty="0"/>
              <a:t> del </a:t>
            </a:r>
            <a:r>
              <a:rPr lang="en-US" dirty="0" err="1"/>
              <a:t>Carbono</a:t>
            </a:r>
            <a:r>
              <a:rPr lang="en-US" dirty="0"/>
              <a:t>, INCAR-CSIC. Francisco Pintado Fe, 26. 33011, Oviedo, Spain</a:t>
            </a:r>
            <a:endParaRPr lang="en-DE" dirty="0"/>
          </a:p>
        </p:txBody>
      </p:sp>
      <p:grpSp>
        <p:nvGrpSpPr>
          <p:cNvPr id="39" name="Group 38">
            <a:extLst>
              <a:ext uri="{FF2B5EF4-FFF2-40B4-BE49-F238E27FC236}">
                <a16:creationId xmlns:a16="http://schemas.microsoft.com/office/drawing/2014/main" id="{F538E756-467F-A887-EB66-6FA5155B9A70}"/>
              </a:ext>
            </a:extLst>
          </p:cNvPr>
          <p:cNvGrpSpPr/>
          <p:nvPr/>
        </p:nvGrpSpPr>
        <p:grpSpPr>
          <a:xfrm>
            <a:off x="861984" y="7335562"/>
            <a:ext cx="13218325" cy="11303578"/>
            <a:chOff x="829637" y="7547852"/>
            <a:chExt cx="13218325" cy="11303578"/>
          </a:xfrm>
        </p:grpSpPr>
        <p:sp>
          <p:nvSpPr>
            <p:cNvPr id="38" name="TextBox 37">
              <a:extLst>
                <a:ext uri="{FF2B5EF4-FFF2-40B4-BE49-F238E27FC236}">
                  <a16:creationId xmlns:a16="http://schemas.microsoft.com/office/drawing/2014/main" id="{AB6F942A-0A8D-44D1-7D54-BCF599F75ABB}"/>
                </a:ext>
              </a:extLst>
            </p:cNvPr>
            <p:cNvSpPr txBox="1"/>
            <p:nvPr/>
          </p:nvSpPr>
          <p:spPr>
            <a:xfrm>
              <a:off x="829637" y="8537673"/>
              <a:ext cx="12680556" cy="7478970"/>
            </a:xfrm>
            <a:prstGeom prst="rect">
              <a:avLst/>
            </a:prstGeom>
            <a:noFill/>
          </p:spPr>
          <p:txBody>
            <a:bodyPr wrap="square" rtlCol="0">
              <a:spAutoFit/>
            </a:bodyPr>
            <a:lstStyle/>
            <a:p>
              <a:pPr algn="just"/>
              <a:r>
                <a:rPr lang="en-US" sz="3200" dirty="0"/>
                <a:t>Efficient isotope release in ISOL targets operating at extreme temperatures (≥2000 °C) requires materials with high porosity (&gt;50 %) and thermal stability to ensure sustained radioactive isotope beam production. This study focuses on non-actinide carbide and oxide target material, specifically TiC, </a:t>
              </a:r>
              <a:r>
                <a:rPr lang="en-US" sz="3200" dirty="0" err="1"/>
                <a:t>ZrC</a:t>
              </a:r>
              <a:r>
                <a:rPr lang="en-US" sz="3200" dirty="0"/>
                <a:t>, </a:t>
              </a:r>
              <a:r>
                <a:rPr lang="en-US" sz="3200" dirty="0" err="1"/>
                <a:t>ZrO</a:t>
              </a:r>
              <a:r>
                <a:rPr lang="en-US" sz="3200" dirty="0"/>
                <a:t>₂, and </a:t>
              </a:r>
              <a:r>
                <a:rPr lang="en-US" sz="3200" dirty="0" err="1"/>
                <a:t>NbC</a:t>
              </a:r>
              <a:r>
                <a:rPr lang="en-US" sz="3200" dirty="0"/>
                <a:t>, synthesized via carbothermal reduction and advanced powder processing techniques. This was done as surrogate material work for ThO</a:t>
              </a:r>
              <a:r>
                <a:rPr lang="en-US" sz="3200" baseline="-25000" dirty="0"/>
                <a:t>2 </a:t>
              </a:r>
              <a:r>
                <a:rPr lang="en-US" sz="3200" dirty="0"/>
                <a:t>and </a:t>
              </a:r>
              <a:r>
                <a:rPr lang="en-US" sz="3200" dirty="0" err="1"/>
                <a:t>ThC</a:t>
              </a:r>
              <a:r>
                <a:rPr lang="en-US" sz="3200" baseline="-25000" dirty="0" err="1"/>
                <a:t>x</a:t>
              </a:r>
              <a:r>
                <a:rPr lang="en-US" sz="3200" dirty="0"/>
                <a:t>. By incorporating various carbon sources -Expanded graphite (EG), multi-walled carbon nanotubes (MWCNT), carbon aerogels (C-aerogels) and polyamide - and pore former graphitic carbon nitride (GCN), we aim to control microstructural properties such as grain size, porosity, and phase stability to hinder sintering and maintain high diffusion and effusion rates. Optimizing these parameters is critical for enhancing refractory isotope release and extending target lifetime in high-power proton beam environments like ISOL@MYRRHA.</a:t>
              </a:r>
              <a:endParaRPr lang="en-GB" sz="3200" dirty="0"/>
            </a:p>
          </p:txBody>
        </p:sp>
        <p:grpSp>
          <p:nvGrpSpPr>
            <p:cNvPr id="17" name="Group 16"/>
            <p:cNvGrpSpPr/>
            <p:nvPr/>
          </p:nvGrpSpPr>
          <p:grpSpPr>
            <a:xfrm>
              <a:off x="855683" y="7547852"/>
              <a:ext cx="13192279" cy="11303578"/>
              <a:chOff x="15430550" y="4780483"/>
              <a:chExt cx="13885647" cy="13226053"/>
            </a:xfrm>
          </p:grpSpPr>
          <p:grpSp>
            <p:nvGrpSpPr>
              <p:cNvPr id="34" name="Group 33"/>
              <p:cNvGrpSpPr/>
              <p:nvPr/>
            </p:nvGrpSpPr>
            <p:grpSpPr>
              <a:xfrm>
                <a:off x="15641022" y="4780483"/>
                <a:ext cx="13675175" cy="1807703"/>
                <a:chOff x="1369556" y="6312505"/>
                <a:chExt cx="13185847" cy="1807703"/>
              </a:xfrm>
            </p:grpSpPr>
            <p:sp>
              <p:nvSpPr>
                <p:cNvPr id="35" name="TextBox 34"/>
                <p:cNvSpPr txBox="1"/>
                <p:nvPr/>
              </p:nvSpPr>
              <p:spPr>
                <a:xfrm>
                  <a:off x="1369556" y="6312505"/>
                  <a:ext cx="5581208" cy="1015661"/>
                </a:xfrm>
                <a:prstGeom prst="rect">
                  <a:avLst/>
                </a:prstGeom>
                <a:noFill/>
              </p:spPr>
              <p:txBody>
                <a:bodyPr wrap="square" rtlCol="0">
                  <a:spAutoFit/>
                </a:bodyPr>
                <a:lstStyle/>
                <a:p>
                  <a:r>
                    <a:rPr lang="en-US" sz="6000" b="1" dirty="0">
                      <a:solidFill>
                        <a:schemeClr val="accent2"/>
                      </a:solidFill>
                      <a:latin typeface="+mj-lt"/>
                    </a:rPr>
                    <a:t>Introduction</a:t>
                  </a:r>
                </a:p>
              </p:txBody>
            </p:sp>
            <p:sp>
              <p:nvSpPr>
                <p:cNvPr id="37" name="TextBox 36"/>
                <p:cNvSpPr txBox="1"/>
                <p:nvPr/>
              </p:nvSpPr>
              <p:spPr>
                <a:xfrm>
                  <a:off x="1685960" y="7291927"/>
                  <a:ext cx="12869443" cy="828281"/>
                </a:xfrm>
                <a:prstGeom prst="rect">
                  <a:avLst/>
                </a:prstGeom>
                <a:noFill/>
              </p:spPr>
              <p:txBody>
                <a:bodyPr wrap="square" rtlCol="0">
                  <a:spAutoFit/>
                </a:bodyPr>
                <a:lstStyle/>
                <a:p>
                  <a:endParaRPr lang="en-US" sz="4000" dirty="0">
                    <a:latin typeface="+mj-lt"/>
                  </a:endParaRPr>
                </a:p>
              </p:txBody>
            </p:sp>
          </p:grpSp>
          <p:sp>
            <p:nvSpPr>
              <p:cNvPr id="40" name="TextBox 39"/>
              <p:cNvSpPr txBox="1"/>
              <p:nvPr/>
            </p:nvSpPr>
            <p:spPr>
              <a:xfrm>
                <a:off x="15794501" y="14487266"/>
                <a:ext cx="4996681" cy="1188404"/>
              </a:xfrm>
              <a:prstGeom prst="rect">
                <a:avLst/>
              </a:prstGeom>
              <a:noFill/>
            </p:spPr>
            <p:txBody>
              <a:bodyPr wrap="square" rtlCol="0">
                <a:spAutoFit/>
              </a:bodyPr>
              <a:lstStyle/>
              <a:p>
                <a:r>
                  <a:rPr lang="en-US" sz="6000" b="1" dirty="0">
                    <a:solidFill>
                      <a:schemeClr val="accent2"/>
                    </a:solidFill>
                    <a:latin typeface="+mj-lt"/>
                  </a:rPr>
                  <a:t>Objectives</a:t>
                </a:r>
              </a:p>
            </p:txBody>
          </p:sp>
          <p:sp>
            <p:nvSpPr>
              <p:cNvPr id="42" name="TextBox 41"/>
              <p:cNvSpPr txBox="1"/>
              <p:nvPr/>
            </p:nvSpPr>
            <p:spPr>
              <a:xfrm>
                <a:off x="15430550" y="15593717"/>
                <a:ext cx="6810820" cy="2412819"/>
              </a:xfrm>
              <a:prstGeom prst="rect">
                <a:avLst/>
              </a:prstGeom>
              <a:noFill/>
            </p:spPr>
            <p:txBody>
              <a:bodyPr wrap="square" rtlCol="0">
                <a:spAutoFit/>
              </a:bodyPr>
              <a:lstStyle/>
              <a:p>
                <a:pPr marL="571500" indent="-571500">
                  <a:buFont typeface="Arial" panose="020B0604020202020204" pitchFamily="34" charset="0"/>
                  <a:buChar char="•"/>
                </a:pPr>
                <a:r>
                  <a:rPr lang="en-US" sz="3200" dirty="0">
                    <a:latin typeface="+mj-lt"/>
                  </a:rPr>
                  <a:t>Small grain size &lt; 10µm</a:t>
                </a:r>
              </a:p>
              <a:p>
                <a:pPr marL="571500" indent="-571500">
                  <a:buFont typeface="Arial" panose="020B0604020202020204" pitchFamily="34" charset="0"/>
                  <a:buChar char="•"/>
                </a:pPr>
                <a:r>
                  <a:rPr lang="en-US" sz="3200" dirty="0">
                    <a:latin typeface="+mj-lt"/>
                  </a:rPr>
                  <a:t>Stable at &gt; 2000 °C</a:t>
                </a:r>
              </a:p>
              <a:p>
                <a:pPr marL="571500" indent="-571500">
                  <a:buFont typeface="Arial" panose="020B0604020202020204" pitchFamily="34" charset="0"/>
                  <a:buChar char="•"/>
                </a:pPr>
                <a:r>
                  <a:rPr lang="en-US" sz="3200" dirty="0">
                    <a:latin typeface="+mj-lt"/>
                  </a:rPr>
                  <a:t>Open porosity of 50 % </a:t>
                </a:r>
              </a:p>
              <a:p>
                <a:pPr marL="571500" indent="-571500">
                  <a:buFont typeface="Arial" panose="020B0604020202020204" pitchFamily="34" charset="0"/>
                  <a:buChar char="•"/>
                </a:pPr>
                <a:r>
                  <a:rPr lang="en-US" sz="3200" dirty="0">
                    <a:latin typeface="+mj-lt"/>
                  </a:rPr>
                  <a:t>Pore size of 50 µm</a:t>
                </a:r>
              </a:p>
            </p:txBody>
          </p:sp>
        </p:grpSp>
      </p:grpSp>
      <p:grpSp>
        <p:nvGrpSpPr>
          <p:cNvPr id="63" name="Group 62"/>
          <p:cNvGrpSpPr/>
          <p:nvPr/>
        </p:nvGrpSpPr>
        <p:grpSpPr>
          <a:xfrm>
            <a:off x="947340" y="18052902"/>
            <a:ext cx="28047950" cy="1015663"/>
            <a:chOff x="1131888" y="20751473"/>
            <a:chExt cx="28047950" cy="1015663"/>
          </a:xfrm>
        </p:grpSpPr>
        <p:sp>
          <p:nvSpPr>
            <p:cNvPr id="58" name="TextBox 57"/>
            <p:cNvSpPr txBox="1"/>
            <p:nvPr/>
          </p:nvSpPr>
          <p:spPr>
            <a:xfrm>
              <a:off x="13171212" y="20751473"/>
              <a:ext cx="3644500" cy="1015663"/>
            </a:xfrm>
            <a:prstGeom prst="rect">
              <a:avLst/>
            </a:prstGeom>
            <a:noFill/>
          </p:spPr>
          <p:txBody>
            <a:bodyPr wrap="square" rtlCol="0">
              <a:spAutoFit/>
            </a:bodyPr>
            <a:lstStyle/>
            <a:p>
              <a:pPr algn="ctr"/>
              <a:r>
                <a:rPr lang="en-US" sz="6000" b="1" dirty="0">
                  <a:solidFill>
                    <a:schemeClr val="accent2"/>
                  </a:solidFill>
                  <a:latin typeface="+mj-lt"/>
                </a:rPr>
                <a:t>Results</a:t>
              </a:r>
            </a:p>
          </p:txBody>
        </p:sp>
        <p:cxnSp>
          <p:nvCxnSpPr>
            <p:cNvPr id="59" name="Straight Connector 58"/>
            <p:cNvCxnSpPr/>
            <p:nvPr/>
          </p:nvCxnSpPr>
          <p:spPr>
            <a:xfrm>
              <a:off x="16642357" y="21259303"/>
              <a:ext cx="12537481"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131888" y="21259303"/>
              <a:ext cx="12327611"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82" name="TextBox 81"/>
          <p:cNvSpPr txBox="1"/>
          <p:nvPr/>
        </p:nvSpPr>
        <p:spPr>
          <a:xfrm>
            <a:off x="1024390" y="34407147"/>
            <a:ext cx="11700244" cy="1015663"/>
          </a:xfrm>
          <a:prstGeom prst="rect">
            <a:avLst/>
          </a:prstGeom>
          <a:noFill/>
        </p:spPr>
        <p:txBody>
          <a:bodyPr wrap="square" rtlCol="0">
            <a:spAutoFit/>
          </a:bodyPr>
          <a:lstStyle/>
          <a:p>
            <a:r>
              <a:rPr lang="en-US" sz="6000" b="1" dirty="0">
                <a:solidFill>
                  <a:schemeClr val="accent2"/>
                </a:solidFill>
                <a:latin typeface="+mj-lt"/>
              </a:rPr>
              <a:t>Conclusion and Outlook</a:t>
            </a:r>
          </a:p>
        </p:txBody>
      </p:sp>
      <p:pic>
        <p:nvPicPr>
          <p:cNvPr id="51" name="Picture 50"/>
          <p:cNvPicPr>
            <a:picLocks noChangeAspect="1"/>
          </p:cNvPicPr>
          <p:nvPr/>
        </p:nvPicPr>
        <p:blipFill rotWithShape="1">
          <a:blip r:embed="rId3" cstate="hqprint">
            <a:extLst>
              <a:ext uri="{28A0092B-C50C-407E-A947-70E740481C1C}">
                <a14:useLocalDpi xmlns:a14="http://schemas.microsoft.com/office/drawing/2010/main" val="0"/>
              </a:ext>
            </a:extLst>
          </a:blip>
          <a:srcRect r="83474"/>
          <a:stretch/>
        </p:blipFill>
        <p:spPr>
          <a:xfrm>
            <a:off x="1131887" y="40260095"/>
            <a:ext cx="3662258" cy="1259137"/>
          </a:xfrm>
          <a:prstGeom prst="rect">
            <a:avLst/>
          </a:prstGeom>
        </p:spPr>
      </p:pic>
      <p:sp>
        <p:nvSpPr>
          <p:cNvPr id="57" name="TextBox 56"/>
          <p:cNvSpPr txBox="1"/>
          <p:nvPr/>
        </p:nvSpPr>
        <p:spPr>
          <a:xfrm>
            <a:off x="947340" y="41481133"/>
            <a:ext cx="5320110" cy="707886"/>
          </a:xfrm>
          <a:prstGeom prst="rect">
            <a:avLst/>
          </a:prstGeom>
          <a:noFill/>
        </p:spPr>
        <p:txBody>
          <a:bodyPr wrap="square" rtlCol="0">
            <a:spAutoFit/>
          </a:bodyPr>
          <a:lstStyle/>
          <a:p>
            <a:r>
              <a:rPr lang="en-US" sz="4000" b="1">
                <a:solidFill>
                  <a:schemeClr val="accent2"/>
                </a:solidFill>
                <a:latin typeface="+mj-lt"/>
              </a:rPr>
              <a:t>www.sckcen.be</a:t>
            </a:r>
          </a:p>
        </p:txBody>
      </p:sp>
      <p:pic>
        <p:nvPicPr>
          <p:cNvPr id="284" name="Picture 283"/>
          <p:cNvPicPr>
            <a:picLocks noChangeAspect="1"/>
          </p:cNvPicPr>
          <p:nvPr/>
        </p:nvPicPr>
        <p:blipFill rotWithShape="1">
          <a:blip r:embed="rId4" cstate="hqprint">
            <a:extLst>
              <a:ext uri="{28A0092B-C50C-407E-A947-70E740481C1C}">
                <a14:useLocalDpi xmlns:a14="http://schemas.microsoft.com/office/drawing/2010/main" val="0"/>
              </a:ext>
            </a:extLst>
          </a:blip>
          <a:srcRect r="21399"/>
          <a:stretch/>
        </p:blipFill>
        <p:spPr>
          <a:xfrm>
            <a:off x="5393692" y="40584358"/>
            <a:ext cx="23796657" cy="1444305"/>
          </a:xfrm>
          <a:prstGeom prst="rect">
            <a:avLst/>
          </a:prstGeom>
        </p:spPr>
      </p:pic>
      <p:sp>
        <p:nvSpPr>
          <p:cNvPr id="8" name="TextBox 7"/>
          <p:cNvSpPr txBox="1"/>
          <p:nvPr/>
        </p:nvSpPr>
        <p:spPr>
          <a:xfrm>
            <a:off x="14421136" y="21341262"/>
            <a:ext cx="557608" cy="584775"/>
          </a:xfrm>
          <a:prstGeom prst="rect">
            <a:avLst/>
          </a:prstGeom>
          <a:noFill/>
        </p:spPr>
        <p:txBody>
          <a:bodyPr wrap="square" rtlCol="0">
            <a:spAutoFit/>
          </a:bodyPr>
          <a:lstStyle/>
          <a:p>
            <a:r>
              <a:rPr lang="en-GB" sz="3200" dirty="0">
                <a:solidFill>
                  <a:schemeClr val="bg1"/>
                </a:solidFill>
              </a:rPr>
              <a:t>1</a:t>
            </a:r>
          </a:p>
        </p:txBody>
      </p:sp>
      <p:sp>
        <p:nvSpPr>
          <p:cNvPr id="75" name="TextBox 74"/>
          <p:cNvSpPr txBox="1"/>
          <p:nvPr/>
        </p:nvSpPr>
        <p:spPr>
          <a:xfrm>
            <a:off x="27527730" y="17890955"/>
            <a:ext cx="557608" cy="584775"/>
          </a:xfrm>
          <a:prstGeom prst="rect">
            <a:avLst/>
          </a:prstGeom>
          <a:noFill/>
        </p:spPr>
        <p:txBody>
          <a:bodyPr wrap="square" rtlCol="0">
            <a:spAutoFit/>
          </a:bodyPr>
          <a:lstStyle/>
          <a:p>
            <a:r>
              <a:rPr lang="en-GB" sz="3200" dirty="0">
                <a:solidFill>
                  <a:schemeClr val="bg1"/>
                </a:solidFill>
              </a:rPr>
              <a:t>3</a:t>
            </a:r>
          </a:p>
        </p:txBody>
      </p:sp>
      <p:cxnSp>
        <p:nvCxnSpPr>
          <p:cNvPr id="111" name="Straight Connector 110"/>
          <p:cNvCxnSpPr>
            <a:cxnSpLocks/>
          </p:cNvCxnSpPr>
          <p:nvPr/>
        </p:nvCxnSpPr>
        <p:spPr>
          <a:xfrm flipH="1" flipV="1">
            <a:off x="1087993" y="34338062"/>
            <a:ext cx="28299630" cy="0"/>
          </a:xfrm>
          <a:prstGeom prst="line">
            <a:avLst/>
          </a:prstGeom>
          <a:ln>
            <a:solidFill>
              <a:schemeClr val="bg2"/>
            </a:solidFill>
          </a:ln>
        </p:spPr>
        <p:style>
          <a:lnRef idx="3">
            <a:schemeClr val="accent5"/>
          </a:lnRef>
          <a:fillRef idx="0">
            <a:schemeClr val="accent5"/>
          </a:fillRef>
          <a:effectRef idx="2">
            <a:schemeClr val="accent5"/>
          </a:effectRef>
          <a:fontRef idx="minor">
            <a:schemeClr val="tx1"/>
          </a:fontRef>
        </p:style>
      </p:cxnSp>
      <p:sp>
        <p:nvSpPr>
          <p:cNvPr id="112" name="TextBox 111"/>
          <p:cNvSpPr txBox="1"/>
          <p:nvPr/>
        </p:nvSpPr>
        <p:spPr>
          <a:xfrm>
            <a:off x="1087993" y="35437994"/>
            <a:ext cx="28357446" cy="2308324"/>
          </a:xfrm>
          <a:prstGeom prst="rect">
            <a:avLst/>
          </a:prstGeom>
          <a:noFill/>
        </p:spPr>
        <p:txBody>
          <a:bodyPr wrap="square" rtlCol="0">
            <a:spAutoFit/>
          </a:bodyPr>
          <a:lstStyle/>
          <a:p>
            <a:r>
              <a:rPr lang="en-US" sz="3600" dirty="0"/>
              <a:t>All six materials achieved grain sizes below 10 µm, meeting structural requirements. Porosity levels varied depending on composition and processing. TiCₓ, with added MWCNT and graphite, showed the highest open porosity, making it a strong candidate for ISOL targets. In contrast, </a:t>
            </a:r>
            <a:r>
              <a:rPr lang="en-US" sz="3600" dirty="0" err="1"/>
              <a:t>NbC</a:t>
            </a:r>
            <a:r>
              <a:rPr lang="en-US" sz="3600" dirty="0"/>
              <a:t>, despite the use of polyamide, had insufficient porosity for efficient isotope release. These results highlight the importance of pore formers and mixing methods in tailoring material performance for high-temperature isotope production.</a:t>
            </a:r>
            <a:endParaRPr lang="en-US" sz="2400" dirty="0"/>
          </a:p>
        </p:txBody>
      </p:sp>
      <p:sp>
        <p:nvSpPr>
          <p:cNvPr id="256" name="TextBox 255">
            <a:extLst>
              <a:ext uri="{FF2B5EF4-FFF2-40B4-BE49-F238E27FC236}">
                <a16:creationId xmlns:a16="http://schemas.microsoft.com/office/drawing/2014/main" id="{4A9DE8A6-F708-504C-A96F-D64048C155D0}"/>
              </a:ext>
            </a:extLst>
          </p:cNvPr>
          <p:cNvSpPr txBox="1"/>
          <p:nvPr/>
        </p:nvSpPr>
        <p:spPr>
          <a:xfrm>
            <a:off x="14277989" y="14844107"/>
            <a:ext cx="12804705" cy="3243708"/>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GB" sz="2800" dirty="0"/>
              <a:t>ZrO</a:t>
            </a:r>
            <a:r>
              <a:rPr lang="en-GB" sz="2800" baseline="-25000" dirty="0"/>
              <a:t>2</a:t>
            </a:r>
            <a:r>
              <a:rPr lang="en-GB" sz="2800" dirty="0"/>
              <a:t> mixed with pore formers (Cordero 2024)</a:t>
            </a:r>
          </a:p>
          <a:p>
            <a:pPr marL="457200" indent="-457200">
              <a:lnSpc>
                <a:spcPct val="150000"/>
              </a:lnSpc>
              <a:buFont typeface="Arial" panose="020B0604020202020204" pitchFamily="34" charset="0"/>
              <a:buChar char="•"/>
            </a:pPr>
            <a:r>
              <a:rPr lang="en-GB" sz="2800" dirty="0"/>
              <a:t>Carbothermal reduction of TiO</a:t>
            </a:r>
            <a:r>
              <a:rPr lang="en-GB" sz="2800" baseline="-25000" dirty="0"/>
              <a:t>2</a:t>
            </a:r>
            <a:r>
              <a:rPr lang="en-GB" sz="2800" dirty="0"/>
              <a:t> (Rodriguez, 2025) and ZrO</a:t>
            </a:r>
            <a:r>
              <a:rPr lang="en-GB" sz="2800" baseline="-25000" dirty="0"/>
              <a:t>2</a:t>
            </a:r>
            <a:r>
              <a:rPr lang="en-GB" sz="2800" dirty="0"/>
              <a:t> (Longhi, 2025) with excess carbon</a:t>
            </a:r>
          </a:p>
          <a:p>
            <a:pPr>
              <a:lnSpc>
                <a:spcPct val="150000"/>
              </a:lnSpc>
            </a:pPr>
            <a:r>
              <a:rPr kumimoji="0" lang="en-US" sz="2800" b="1" i="0" u="none" strike="noStrike" kern="1200" cap="none" spc="0" normalizeH="0" baseline="0" noProof="0" dirty="0">
                <a:ln>
                  <a:noFill/>
                </a:ln>
                <a:solidFill>
                  <a:prstClr val="black"/>
                </a:solidFill>
                <a:effectLst/>
                <a:uLnTx/>
                <a:uFillTx/>
                <a:latin typeface="Segoe UI"/>
                <a:ea typeface="Times New Roman" panose="02020603050405020304" pitchFamily="18" charset="0"/>
                <a:cs typeface="+mn-cs"/>
              </a:rPr>
              <a:t>Oxide (s) + Carbon (s) → Carbide (s) + Volatile species (g</a:t>
            </a:r>
            <a:r>
              <a:rPr kumimoji="0" lang="en-US" sz="2400" b="1" i="0" u="none" strike="noStrike" kern="1200" cap="none" spc="0" normalizeH="0" baseline="0" noProof="0" dirty="0">
                <a:ln>
                  <a:noFill/>
                </a:ln>
                <a:solidFill>
                  <a:prstClr val="black"/>
                </a:solidFill>
                <a:effectLst/>
                <a:uLnTx/>
                <a:uFillTx/>
                <a:latin typeface="Segoe UI"/>
                <a:ea typeface="Times New Roman" panose="02020603050405020304" pitchFamily="18" charset="0"/>
                <a:cs typeface="+mn-cs"/>
              </a:rPr>
              <a:t>) </a:t>
            </a:r>
            <a:r>
              <a:rPr kumimoji="0" lang="en-US" sz="2800" b="1" i="0" u="none" strike="noStrike" kern="1200" cap="none" spc="0" normalizeH="0" baseline="0" noProof="0" dirty="0">
                <a:ln>
                  <a:noFill/>
                </a:ln>
                <a:solidFill>
                  <a:prstClr val="black"/>
                </a:solidFill>
                <a:effectLst/>
                <a:uLnTx/>
                <a:uFillTx/>
                <a:latin typeface="Segoe UI"/>
                <a:ea typeface="Times New Roman" panose="02020603050405020304" pitchFamily="18" charset="0"/>
                <a:cs typeface="+mn-cs"/>
              </a:rPr>
              <a:t>+ Excess carbons</a:t>
            </a:r>
          </a:p>
          <a:p>
            <a:pPr marL="457200" indent="-457200">
              <a:lnSpc>
                <a:spcPct val="150000"/>
              </a:lnSpc>
              <a:buFont typeface="Arial" panose="020B0604020202020204" pitchFamily="34" charset="0"/>
              <a:buChar char="•"/>
            </a:pPr>
            <a:r>
              <a:rPr lang="en-GB" sz="2800" dirty="0" err="1"/>
              <a:t>NbC</a:t>
            </a:r>
            <a:r>
              <a:rPr lang="en-GB" sz="2800" baseline="-25000" dirty="0" err="1"/>
              <a:t>x</a:t>
            </a:r>
            <a:r>
              <a:rPr lang="en-GB" sz="2800" dirty="0"/>
              <a:t> mixed with carbon sources (Longhi 2025)</a:t>
            </a:r>
          </a:p>
        </p:txBody>
      </p:sp>
      <p:sp>
        <p:nvSpPr>
          <p:cNvPr id="9" name="TextBox 8"/>
          <p:cNvSpPr txBox="1"/>
          <p:nvPr/>
        </p:nvSpPr>
        <p:spPr>
          <a:xfrm>
            <a:off x="14277989" y="7398240"/>
            <a:ext cx="12804705" cy="1015663"/>
          </a:xfrm>
          <a:prstGeom prst="rect">
            <a:avLst/>
          </a:prstGeom>
          <a:noFill/>
        </p:spPr>
        <p:txBody>
          <a:bodyPr wrap="square" rtlCol="0">
            <a:spAutoFit/>
          </a:bodyPr>
          <a:lstStyle/>
          <a:p>
            <a:r>
              <a:rPr lang="en-US" sz="6000" b="1" dirty="0">
                <a:solidFill>
                  <a:schemeClr val="accent2"/>
                </a:solidFill>
                <a:latin typeface="+mj-lt"/>
              </a:rPr>
              <a:t>Sintering hindering mechanisms</a:t>
            </a:r>
          </a:p>
        </p:txBody>
      </p:sp>
      <p:sp>
        <p:nvSpPr>
          <p:cNvPr id="258" name="Rectangle 257"/>
          <p:cNvSpPr/>
          <p:nvPr/>
        </p:nvSpPr>
        <p:spPr>
          <a:xfrm>
            <a:off x="21919789" y="11541496"/>
            <a:ext cx="3005674" cy="439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C0C7E80B-921D-6BE4-EC53-B71E8A92184D}"/>
              </a:ext>
            </a:extLst>
          </p:cNvPr>
          <p:cNvPicPr>
            <a:picLocks noChangeAspect="1"/>
          </p:cNvPicPr>
          <p:nvPr/>
        </p:nvPicPr>
        <p:blipFill>
          <a:blip r:embed="rId5"/>
          <a:srcRect l="2616" t="23098" r="3231"/>
          <a:stretch/>
        </p:blipFill>
        <p:spPr>
          <a:xfrm>
            <a:off x="14080309" y="9226136"/>
            <a:ext cx="15110040" cy="2148690"/>
          </a:xfrm>
          <a:prstGeom prst="rect">
            <a:avLst/>
          </a:prstGeom>
        </p:spPr>
      </p:pic>
      <p:sp>
        <p:nvSpPr>
          <p:cNvPr id="20" name="TextBox 19">
            <a:extLst>
              <a:ext uri="{FF2B5EF4-FFF2-40B4-BE49-F238E27FC236}">
                <a16:creationId xmlns:a16="http://schemas.microsoft.com/office/drawing/2014/main" id="{607F73B8-2DAB-8CE1-7113-926E4977B00B}"/>
              </a:ext>
            </a:extLst>
          </p:cNvPr>
          <p:cNvSpPr txBox="1"/>
          <p:nvPr/>
        </p:nvSpPr>
        <p:spPr>
          <a:xfrm>
            <a:off x="14009355" y="8518249"/>
            <a:ext cx="7156129" cy="584775"/>
          </a:xfrm>
          <a:prstGeom prst="rect">
            <a:avLst/>
          </a:prstGeom>
          <a:noFill/>
        </p:spPr>
        <p:txBody>
          <a:bodyPr wrap="square" rtlCol="0">
            <a:spAutoFit/>
          </a:bodyPr>
          <a:lstStyle/>
          <a:p>
            <a:r>
              <a:rPr lang="en-GB" sz="3200" dirty="0"/>
              <a:t>Using pore formers on oxides</a:t>
            </a:r>
          </a:p>
        </p:txBody>
      </p:sp>
      <p:sp>
        <p:nvSpPr>
          <p:cNvPr id="21" name="TextBox 20">
            <a:extLst>
              <a:ext uri="{FF2B5EF4-FFF2-40B4-BE49-F238E27FC236}">
                <a16:creationId xmlns:a16="http://schemas.microsoft.com/office/drawing/2014/main" id="{0CF961B5-6505-72B2-00B2-0EC56017BC24}"/>
              </a:ext>
            </a:extLst>
          </p:cNvPr>
          <p:cNvSpPr txBox="1"/>
          <p:nvPr/>
        </p:nvSpPr>
        <p:spPr>
          <a:xfrm>
            <a:off x="14012791" y="11339394"/>
            <a:ext cx="8578426" cy="584775"/>
          </a:xfrm>
          <a:prstGeom prst="rect">
            <a:avLst/>
          </a:prstGeom>
          <a:noFill/>
        </p:spPr>
        <p:txBody>
          <a:bodyPr wrap="square" rtlCol="0">
            <a:spAutoFit/>
          </a:bodyPr>
          <a:lstStyle/>
          <a:p>
            <a:r>
              <a:rPr lang="en-GB" sz="3200" dirty="0"/>
              <a:t>Using excess carbon on carbides</a:t>
            </a:r>
          </a:p>
        </p:txBody>
      </p:sp>
      <p:pic>
        <p:nvPicPr>
          <p:cNvPr id="25" name="Picture 24">
            <a:extLst>
              <a:ext uri="{FF2B5EF4-FFF2-40B4-BE49-F238E27FC236}">
                <a16:creationId xmlns:a16="http://schemas.microsoft.com/office/drawing/2014/main" id="{EE0234BC-295E-B4DB-5795-D05F1DC067B1}"/>
              </a:ext>
            </a:extLst>
          </p:cNvPr>
          <p:cNvPicPr>
            <a:picLocks noChangeAspect="1"/>
          </p:cNvPicPr>
          <p:nvPr/>
        </p:nvPicPr>
        <p:blipFill>
          <a:blip r:embed="rId6"/>
          <a:stretch>
            <a:fillRect/>
          </a:stretch>
        </p:blipFill>
        <p:spPr>
          <a:xfrm>
            <a:off x="14541188" y="12148005"/>
            <a:ext cx="14321922" cy="1181808"/>
          </a:xfrm>
          <a:prstGeom prst="rect">
            <a:avLst/>
          </a:prstGeom>
        </p:spPr>
      </p:pic>
      <p:sp>
        <p:nvSpPr>
          <p:cNvPr id="27" name="TextBox 26">
            <a:extLst>
              <a:ext uri="{FF2B5EF4-FFF2-40B4-BE49-F238E27FC236}">
                <a16:creationId xmlns:a16="http://schemas.microsoft.com/office/drawing/2014/main" id="{A1B26EDE-A1E7-9C3C-F2EB-3BAB5D293ADB}"/>
              </a:ext>
            </a:extLst>
          </p:cNvPr>
          <p:cNvSpPr txBox="1"/>
          <p:nvPr/>
        </p:nvSpPr>
        <p:spPr>
          <a:xfrm>
            <a:off x="18782399" y="11998465"/>
            <a:ext cx="1125911" cy="584775"/>
          </a:xfrm>
          <a:prstGeom prst="rect">
            <a:avLst/>
          </a:prstGeom>
          <a:noFill/>
        </p:spPr>
        <p:txBody>
          <a:bodyPr wrap="square" rtlCol="0">
            <a:spAutoFit/>
          </a:bodyPr>
          <a:lstStyle/>
          <a:p>
            <a:r>
              <a:rPr lang="en-GB" sz="3200" dirty="0"/>
              <a:t>Mix</a:t>
            </a:r>
            <a:endParaRPr lang="en-GB" sz="2800" dirty="0"/>
          </a:p>
        </p:txBody>
      </p:sp>
      <p:sp>
        <p:nvSpPr>
          <p:cNvPr id="28" name="TextBox 27">
            <a:extLst>
              <a:ext uri="{FF2B5EF4-FFF2-40B4-BE49-F238E27FC236}">
                <a16:creationId xmlns:a16="http://schemas.microsoft.com/office/drawing/2014/main" id="{E50E0057-9539-5D56-F5EB-52CA3C30235A}"/>
              </a:ext>
            </a:extLst>
          </p:cNvPr>
          <p:cNvSpPr txBox="1"/>
          <p:nvPr/>
        </p:nvSpPr>
        <p:spPr>
          <a:xfrm>
            <a:off x="21465306" y="12014693"/>
            <a:ext cx="1125911" cy="584775"/>
          </a:xfrm>
          <a:prstGeom prst="rect">
            <a:avLst/>
          </a:prstGeom>
          <a:noFill/>
        </p:spPr>
        <p:txBody>
          <a:bodyPr wrap="square" rtlCol="0">
            <a:spAutoFit/>
          </a:bodyPr>
          <a:lstStyle/>
          <a:p>
            <a:r>
              <a:rPr lang="en-GB" sz="3200" dirty="0"/>
              <a:t>Press</a:t>
            </a:r>
            <a:endParaRPr lang="en-GB" sz="2800" dirty="0"/>
          </a:p>
        </p:txBody>
      </p:sp>
      <p:sp>
        <p:nvSpPr>
          <p:cNvPr id="29" name="TextBox 28">
            <a:extLst>
              <a:ext uri="{FF2B5EF4-FFF2-40B4-BE49-F238E27FC236}">
                <a16:creationId xmlns:a16="http://schemas.microsoft.com/office/drawing/2014/main" id="{77262BC0-4E45-E45A-64F9-C93C0E1A73FD}"/>
              </a:ext>
            </a:extLst>
          </p:cNvPr>
          <p:cNvSpPr txBox="1"/>
          <p:nvPr/>
        </p:nvSpPr>
        <p:spPr>
          <a:xfrm>
            <a:off x="25312254" y="11926811"/>
            <a:ext cx="5815236" cy="584775"/>
          </a:xfrm>
          <a:prstGeom prst="rect">
            <a:avLst/>
          </a:prstGeom>
          <a:noFill/>
        </p:spPr>
        <p:txBody>
          <a:bodyPr wrap="square" rtlCol="0">
            <a:spAutoFit/>
          </a:bodyPr>
          <a:lstStyle/>
          <a:p>
            <a:r>
              <a:rPr lang="en-GB" sz="3200" dirty="0"/>
              <a:t>Heat</a:t>
            </a:r>
            <a:endParaRPr lang="en-GB" sz="2800" dirty="0"/>
          </a:p>
        </p:txBody>
      </p:sp>
      <p:sp>
        <p:nvSpPr>
          <p:cNvPr id="30" name="TextBox 29">
            <a:extLst>
              <a:ext uri="{FF2B5EF4-FFF2-40B4-BE49-F238E27FC236}">
                <a16:creationId xmlns:a16="http://schemas.microsoft.com/office/drawing/2014/main" id="{600AE47E-38BF-41DC-022A-17A8D896D594}"/>
              </a:ext>
            </a:extLst>
          </p:cNvPr>
          <p:cNvSpPr txBox="1"/>
          <p:nvPr/>
        </p:nvSpPr>
        <p:spPr>
          <a:xfrm flipH="1">
            <a:off x="25312254" y="13224917"/>
            <a:ext cx="4186247" cy="523220"/>
          </a:xfrm>
          <a:prstGeom prst="rect">
            <a:avLst/>
          </a:prstGeom>
          <a:noFill/>
        </p:spPr>
        <p:txBody>
          <a:bodyPr wrap="square" rtlCol="0">
            <a:spAutoFit/>
          </a:bodyPr>
          <a:lstStyle/>
          <a:p>
            <a:r>
              <a:rPr lang="en-GB" sz="2800" dirty="0"/>
              <a:t>Carbide harder to sinter</a:t>
            </a:r>
          </a:p>
        </p:txBody>
      </p:sp>
      <p:sp>
        <p:nvSpPr>
          <p:cNvPr id="44" name="TextBox 43">
            <a:extLst>
              <a:ext uri="{FF2B5EF4-FFF2-40B4-BE49-F238E27FC236}">
                <a16:creationId xmlns:a16="http://schemas.microsoft.com/office/drawing/2014/main" id="{9169E44C-26F3-040E-DE2E-205BB54F41E1}"/>
              </a:ext>
            </a:extLst>
          </p:cNvPr>
          <p:cNvSpPr txBox="1"/>
          <p:nvPr/>
        </p:nvSpPr>
        <p:spPr>
          <a:xfrm>
            <a:off x="14312749" y="13898495"/>
            <a:ext cx="9715279" cy="1015663"/>
          </a:xfrm>
          <a:prstGeom prst="rect">
            <a:avLst/>
          </a:prstGeom>
          <a:noFill/>
        </p:spPr>
        <p:txBody>
          <a:bodyPr wrap="square" rtlCol="0">
            <a:spAutoFit/>
          </a:bodyPr>
          <a:lstStyle/>
          <a:p>
            <a:r>
              <a:rPr lang="en-US" sz="6000" b="1" dirty="0">
                <a:solidFill>
                  <a:schemeClr val="accent2"/>
                </a:solidFill>
                <a:latin typeface="+mj-lt"/>
              </a:rPr>
              <a:t>Materials processing</a:t>
            </a:r>
          </a:p>
        </p:txBody>
      </p:sp>
      <p:sp>
        <p:nvSpPr>
          <p:cNvPr id="46" name="Flowchart: Direct Access Storage 45">
            <a:extLst>
              <a:ext uri="{FF2B5EF4-FFF2-40B4-BE49-F238E27FC236}">
                <a16:creationId xmlns:a16="http://schemas.microsoft.com/office/drawing/2014/main" id="{5A9ECC26-8022-D47C-20EC-195FF3DCF27A}"/>
              </a:ext>
            </a:extLst>
          </p:cNvPr>
          <p:cNvSpPr/>
          <p:nvPr/>
        </p:nvSpPr>
        <p:spPr>
          <a:xfrm>
            <a:off x="27082694" y="16608845"/>
            <a:ext cx="745790" cy="1499733"/>
          </a:xfrm>
          <a:prstGeom prst="flowChartMagneticDrum">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C2557F7D-BBFA-7CA4-4938-4FDBDF408605}"/>
              </a:ext>
            </a:extLst>
          </p:cNvPr>
          <p:cNvSpPr/>
          <p:nvPr/>
        </p:nvSpPr>
        <p:spPr>
          <a:xfrm>
            <a:off x="26446338" y="16054938"/>
            <a:ext cx="2018501" cy="400110"/>
          </a:xfrm>
          <a:prstGeom prst="rect">
            <a:avLst/>
          </a:prstGeom>
        </p:spPr>
        <p:txBody>
          <a:bodyPr wrap="none">
            <a:spAutoFit/>
          </a:bodyPr>
          <a:lstStyle/>
          <a:p>
            <a:r>
              <a:rPr lang="en-US" sz="2000" b="1" kern="100" dirty="0" err="1">
                <a:solidFill>
                  <a:schemeClr val="accent5">
                    <a:lumMod val="75000"/>
                  </a:schemeClr>
                </a:solidFill>
                <a:ea typeface="Calibri" panose="020F0502020204030204" pitchFamily="34" charset="0"/>
                <a:cs typeface="Times New Roman" panose="02020603050405020304" pitchFamily="18" charset="0"/>
              </a:rPr>
              <a:t>ZrC</a:t>
            </a:r>
            <a:r>
              <a:rPr lang="en-US" sz="2000" b="1" kern="100" baseline="-25000" dirty="0" err="1">
                <a:solidFill>
                  <a:schemeClr val="accent5">
                    <a:lumMod val="75000"/>
                  </a:schemeClr>
                </a:solidFill>
                <a:ea typeface="Calibri" panose="020F0502020204030204" pitchFamily="34" charset="0"/>
                <a:cs typeface="Times New Roman" panose="02020603050405020304" pitchFamily="18" charset="0"/>
              </a:rPr>
              <a:t>x</a:t>
            </a:r>
            <a:r>
              <a:rPr lang="en-US" sz="2000" b="1" kern="100" dirty="0">
                <a:solidFill>
                  <a:schemeClr val="accent5">
                    <a:lumMod val="75000"/>
                  </a:schemeClr>
                </a:solidFill>
                <a:ea typeface="Calibri" panose="020F0502020204030204" pitchFamily="34" charset="0"/>
                <a:cs typeface="Times New Roman" panose="02020603050405020304" pitchFamily="18" charset="0"/>
              </a:rPr>
              <a:t>/</a:t>
            </a:r>
            <a:r>
              <a:rPr lang="en-US" sz="2000" b="1" kern="100" dirty="0" err="1">
                <a:solidFill>
                  <a:schemeClr val="accent5">
                    <a:lumMod val="75000"/>
                  </a:schemeClr>
                </a:solidFill>
                <a:ea typeface="Calibri" panose="020F0502020204030204" pitchFamily="34" charset="0"/>
                <a:cs typeface="Times New Roman" panose="02020603050405020304" pitchFamily="18" charset="0"/>
              </a:rPr>
              <a:t>NbC</a:t>
            </a:r>
            <a:r>
              <a:rPr lang="en-US" sz="2000" b="1" kern="100" baseline="-25000" dirty="0" err="1">
                <a:solidFill>
                  <a:schemeClr val="accent5">
                    <a:lumMod val="75000"/>
                  </a:schemeClr>
                </a:solidFill>
                <a:ea typeface="Calibri" panose="020F0502020204030204" pitchFamily="34" charset="0"/>
                <a:cs typeface="Times New Roman" panose="02020603050405020304" pitchFamily="18" charset="0"/>
              </a:rPr>
              <a:t>x</a:t>
            </a:r>
            <a:r>
              <a:rPr lang="en-US" sz="2000" b="1" kern="100" dirty="0">
                <a:solidFill>
                  <a:schemeClr val="accent5">
                    <a:lumMod val="75000"/>
                  </a:schemeClr>
                </a:solidFill>
                <a:ea typeface="Calibri" panose="020F0502020204030204" pitchFamily="34" charset="0"/>
                <a:cs typeface="Times New Roman" panose="02020603050405020304" pitchFamily="18" charset="0"/>
              </a:rPr>
              <a:t>/</a:t>
            </a:r>
            <a:r>
              <a:rPr lang="en-US" sz="2000" b="1" kern="100" dirty="0" err="1">
                <a:solidFill>
                  <a:schemeClr val="accent5">
                    <a:lumMod val="75000"/>
                  </a:schemeClr>
                </a:solidFill>
                <a:ea typeface="Calibri" panose="020F0502020204030204" pitchFamily="34" charset="0"/>
                <a:cs typeface="Times New Roman" panose="02020603050405020304" pitchFamily="18" charset="0"/>
              </a:rPr>
              <a:t>TiC</a:t>
            </a:r>
            <a:r>
              <a:rPr lang="en-US" sz="2000" b="1" kern="100" baseline="-25000" dirty="0" err="1">
                <a:solidFill>
                  <a:schemeClr val="accent5">
                    <a:lumMod val="75000"/>
                  </a:schemeClr>
                </a:solidFill>
                <a:ea typeface="Calibri" panose="020F0502020204030204" pitchFamily="34" charset="0"/>
                <a:cs typeface="Times New Roman" panose="02020603050405020304" pitchFamily="18" charset="0"/>
              </a:rPr>
              <a:t>x</a:t>
            </a:r>
            <a:endParaRPr lang="nl-BE" sz="2000" dirty="0"/>
          </a:p>
        </p:txBody>
      </p:sp>
      <p:sp>
        <p:nvSpPr>
          <p:cNvPr id="55" name="Rectangle 54">
            <a:extLst>
              <a:ext uri="{FF2B5EF4-FFF2-40B4-BE49-F238E27FC236}">
                <a16:creationId xmlns:a16="http://schemas.microsoft.com/office/drawing/2014/main" id="{E647C031-E0EE-9103-9B84-02FE0FB6174E}"/>
              </a:ext>
            </a:extLst>
          </p:cNvPr>
          <p:cNvSpPr/>
          <p:nvPr/>
        </p:nvSpPr>
        <p:spPr>
          <a:xfrm>
            <a:off x="28546980" y="16054938"/>
            <a:ext cx="734496" cy="400110"/>
          </a:xfrm>
          <a:prstGeom prst="rect">
            <a:avLst/>
          </a:prstGeom>
        </p:spPr>
        <p:txBody>
          <a:bodyPr wrap="none">
            <a:spAutoFit/>
          </a:bodyPr>
          <a:lstStyle/>
          <a:p>
            <a:r>
              <a:rPr lang="en-US" sz="2000" b="1" kern="100" dirty="0">
                <a:ea typeface="Calibri" panose="020F0502020204030204" pitchFamily="34" charset="0"/>
                <a:cs typeface="Times New Roman" panose="02020603050405020304" pitchFamily="18" charset="0"/>
              </a:rPr>
              <a:t>ZrO</a:t>
            </a:r>
            <a:r>
              <a:rPr lang="en-US" sz="2000" b="1" kern="100" baseline="-25000" dirty="0">
                <a:ea typeface="Calibri" panose="020F0502020204030204" pitchFamily="34" charset="0"/>
                <a:cs typeface="Times New Roman" panose="02020603050405020304" pitchFamily="18" charset="0"/>
              </a:rPr>
              <a:t>2</a:t>
            </a:r>
            <a:endParaRPr lang="nl-BE" sz="2000" dirty="0"/>
          </a:p>
        </p:txBody>
      </p:sp>
      <p:sp>
        <p:nvSpPr>
          <p:cNvPr id="60" name="Flowchart: Direct Access Storage 59">
            <a:extLst>
              <a:ext uri="{FF2B5EF4-FFF2-40B4-BE49-F238E27FC236}">
                <a16:creationId xmlns:a16="http://schemas.microsoft.com/office/drawing/2014/main" id="{EA392FB3-A338-0197-F619-00C981C4A896}"/>
              </a:ext>
            </a:extLst>
          </p:cNvPr>
          <p:cNvSpPr/>
          <p:nvPr/>
        </p:nvSpPr>
        <p:spPr>
          <a:xfrm>
            <a:off x="28475040" y="16611596"/>
            <a:ext cx="745790" cy="1499733"/>
          </a:xfrm>
          <a:prstGeom prst="flowChartMagneticDrum">
            <a:avLst/>
          </a:prstGeom>
          <a:solidFill>
            <a:schemeClr val="bg1"/>
          </a:solidFill>
          <a:ln>
            <a:solidFill>
              <a:schemeClr val="tx1"/>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63" name="TextBox 262">
            <a:extLst>
              <a:ext uri="{FF2B5EF4-FFF2-40B4-BE49-F238E27FC236}">
                <a16:creationId xmlns:a16="http://schemas.microsoft.com/office/drawing/2014/main" id="{BEB815ED-BB94-91E6-84BC-E919DB50BD0C}"/>
              </a:ext>
            </a:extLst>
          </p:cNvPr>
          <p:cNvSpPr txBox="1"/>
          <p:nvPr/>
        </p:nvSpPr>
        <p:spPr>
          <a:xfrm flipH="1">
            <a:off x="14596152" y="13253378"/>
            <a:ext cx="4186247" cy="523220"/>
          </a:xfrm>
          <a:prstGeom prst="rect">
            <a:avLst/>
          </a:prstGeom>
          <a:noFill/>
        </p:spPr>
        <p:txBody>
          <a:bodyPr wrap="square" rtlCol="0">
            <a:spAutoFit/>
          </a:bodyPr>
          <a:lstStyle/>
          <a:p>
            <a:r>
              <a:rPr lang="en-GB" sz="2800" dirty="0"/>
              <a:t>Oxide</a:t>
            </a:r>
          </a:p>
        </p:txBody>
      </p:sp>
      <p:sp>
        <p:nvSpPr>
          <p:cNvPr id="264" name="TextBox 263">
            <a:extLst>
              <a:ext uri="{FF2B5EF4-FFF2-40B4-BE49-F238E27FC236}">
                <a16:creationId xmlns:a16="http://schemas.microsoft.com/office/drawing/2014/main" id="{8BE86549-A3C2-AB6B-7D5F-823C50D6A6D6}"/>
              </a:ext>
            </a:extLst>
          </p:cNvPr>
          <p:cNvSpPr txBox="1"/>
          <p:nvPr/>
        </p:nvSpPr>
        <p:spPr>
          <a:xfrm flipH="1">
            <a:off x="16359018" y="13256176"/>
            <a:ext cx="4186247" cy="523220"/>
          </a:xfrm>
          <a:prstGeom prst="rect">
            <a:avLst/>
          </a:prstGeom>
          <a:noFill/>
        </p:spPr>
        <p:txBody>
          <a:bodyPr wrap="square" rtlCol="0">
            <a:spAutoFit/>
          </a:bodyPr>
          <a:lstStyle/>
          <a:p>
            <a:r>
              <a:rPr lang="en-GB" sz="2800" dirty="0"/>
              <a:t>Carbon source</a:t>
            </a:r>
          </a:p>
        </p:txBody>
      </p:sp>
      <p:pic>
        <p:nvPicPr>
          <p:cNvPr id="270" name="Picture 269">
            <a:extLst>
              <a:ext uri="{FF2B5EF4-FFF2-40B4-BE49-F238E27FC236}">
                <a16:creationId xmlns:a16="http://schemas.microsoft.com/office/drawing/2014/main" id="{03C9547F-2E4E-2C97-09DD-EE4C06D86650}"/>
              </a:ext>
            </a:extLst>
          </p:cNvPr>
          <p:cNvPicPr>
            <a:picLocks noChangeAspect="1"/>
          </p:cNvPicPr>
          <p:nvPr/>
        </p:nvPicPr>
        <p:blipFill>
          <a:blip r:embed="rId7"/>
          <a:srcRect l="5307" t="33928" r="5421" b="37860"/>
          <a:stretch/>
        </p:blipFill>
        <p:spPr>
          <a:xfrm>
            <a:off x="6832589" y="16549783"/>
            <a:ext cx="6053054" cy="1912909"/>
          </a:xfrm>
          <a:prstGeom prst="rect">
            <a:avLst/>
          </a:prstGeom>
        </p:spPr>
      </p:pic>
      <p:graphicFrame>
        <p:nvGraphicFramePr>
          <p:cNvPr id="271" name="Table 270">
            <a:extLst>
              <a:ext uri="{FF2B5EF4-FFF2-40B4-BE49-F238E27FC236}">
                <a16:creationId xmlns:a16="http://schemas.microsoft.com/office/drawing/2014/main" id="{0B51EF53-CD07-FAEF-0580-00F8BA00D3F0}"/>
              </a:ext>
            </a:extLst>
          </p:cNvPr>
          <p:cNvGraphicFramePr>
            <a:graphicFrameLocks noGrp="1"/>
          </p:cNvGraphicFramePr>
          <p:nvPr>
            <p:extLst>
              <p:ext uri="{D42A27DB-BD31-4B8C-83A1-F6EECF244321}">
                <p14:modId xmlns:p14="http://schemas.microsoft.com/office/powerpoint/2010/main" val="2209147553"/>
              </p:ext>
            </p:extLst>
          </p:nvPr>
        </p:nvGraphicFramePr>
        <p:xfrm>
          <a:off x="1730852" y="18921836"/>
          <a:ext cx="24866343" cy="4765236"/>
        </p:xfrm>
        <a:graphic>
          <a:graphicData uri="http://schemas.openxmlformats.org/drawingml/2006/table">
            <a:tbl>
              <a:tblPr firstRow="1" bandRow="1">
                <a:tableStyleId>{073A0DAA-6AF3-43AB-8588-CEC1D06C72B9}</a:tableStyleId>
              </a:tblPr>
              <a:tblGrid>
                <a:gridCol w="5650752">
                  <a:extLst>
                    <a:ext uri="{9D8B030D-6E8A-4147-A177-3AD203B41FA5}">
                      <a16:colId xmlns:a16="http://schemas.microsoft.com/office/drawing/2014/main" val="3837156253"/>
                    </a:ext>
                  </a:extLst>
                </a:gridCol>
                <a:gridCol w="2427487">
                  <a:extLst>
                    <a:ext uri="{9D8B030D-6E8A-4147-A177-3AD203B41FA5}">
                      <a16:colId xmlns:a16="http://schemas.microsoft.com/office/drawing/2014/main" val="918938398"/>
                    </a:ext>
                  </a:extLst>
                </a:gridCol>
                <a:gridCol w="2256085">
                  <a:extLst>
                    <a:ext uri="{9D8B030D-6E8A-4147-A177-3AD203B41FA5}">
                      <a16:colId xmlns:a16="http://schemas.microsoft.com/office/drawing/2014/main" val="131976750"/>
                    </a:ext>
                  </a:extLst>
                </a:gridCol>
                <a:gridCol w="160099">
                  <a:extLst>
                    <a:ext uri="{9D8B030D-6E8A-4147-A177-3AD203B41FA5}">
                      <a16:colId xmlns:a16="http://schemas.microsoft.com/office/drawing/2014/main" val="4149265627"/>
                    </a:ext>
                  </a:extLst>
                </a:gridCol>
                <a:gridCol w="2074143">
                  <a:extLst>
                    <a:ext uri="{9D8B030D-6E8A-4147-A177-3AD203B41FA5}">
                      <a16:colId xmlns:a16="http://schemas.microsoft.com/office/drawing/2014/main" val="3033449415"/>
                    </a:ext>
                  </a:extLst>
                </a:gridCol>
                <a:gridCol w="2256085">
                  <a:extLst>
                    <a:ext uri="{9D8B030D-6E8A-4147-A177-3AD203B41FA5}">
                      <a16:colId xmlns:a16="http://schemas.microsoft.com/office/drawing/2014/main" val="3058507454"/>
                    </a:ext>
                  </a:extLst>
                </a:gridCol>
                <a:gridCol w="2256085">
                  <a:extLst>
                    <a:ext uri="{9D8B030D-6E8A-4147-A177-3AD203B41FA5}">
                      <a16:colId xmlns:a16="http://schemas.microsoft.com/office/drawing/2014/main" val="770774702"/>
                    </a:ext>
                  </a:extLst>
                </a:gridCol>
                <a:gridCol w="278351">
                  <a:extLst>
                    <a:ext uri="{9D8B030D-6E8A-4147-A177-3AD203B41FA5}">
                      <a16:colId xmlns:a16="http://schemas.microsoft.com/office/drawing/2014/main" val="3237408288"/>
                    </a:ext>
                  </a:extLst>
                </a:gridCol>
                <a:gridCol w="2328862">
                  <a:extLst>
                    <a:ext uri="{9D8B030D-6E8A-4147-A177-3AD203B41FA5}">
                      <a16:colId xmlns:a16="http://schemas.microsoft.com/office/drawing/2014/main" val="2105749649"/>
                    </a:ext>
                  </a:extLst>
                </a:gridCol>
                <a:gridCol w="2522036">
                  <a:extLst>
                    <a:ext uri="{9D8B030D-6E8A-4147-A177-3AD203B41FA5}">
                      <a16:colId xmlns:a16="http://schemas.microsoft.com/office/drawing/2014/main" val="2905010735"/>
                    </a:ext>
                  </a:extLst>
                </a:gridCol>
                <a:gridCol w="2656358">
                  <a:extLst>
                    <a:ext uri="{9D8B030D-6E8A-4147-A177-3AD203B41FA5}">
                      <a16:colId xmlns:a16="http://schemas.microsoft.com/office/drawing/2014/main" val="752546505"/>
                    </a:ext>
                  </a:extLst>
                </a:gridCol>
              </a:tblGrid>
              <a:tr h="710882">
                <a:tc>
                  <a:txBody>
                    <a:bodyPr/>
                    <a:lstStyle/>
                    <a:p>
                      <a:pPr algn="ctr"/>
                      <a:endParaRPr lang="en-GB" sz="3200" b="1"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4000" dirty="0">
                          <a:solidFill>
                            <a:schemeClr val="tx1"/>
                          </a:solidFill>
                        </a:rPr>
                        <a:t>ZrO</a:t>
                      </a:r>
                      <a:r>
                        <a:rPr lang="en-GB" sz="4000" baseline="-25000" dirty="0">
                          <a:solidFill>
                            <a:schemeClr val="tx1"/>
                          </a:solidFill>
                        </a:rPr>
                        <a:t>2</a:t>
                      </a:r>
                      <a:endParaRPr lang="en-GB" sz="4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en-GB" sz="4000" dirty="0" err="1">
                          <a:solidFill>
                            <a:schemeClr val="tx1"/>
                          </a:solidFill>
                        </a:rPr>
                        <a:t>ZrC</a:t>
                      </a:r>
                      <a:r>
                        <a:rPr lang="en-GB" sz="4000" baseline="-25000" dirty="0" err="1">
                          <a:solidFill>
                            <a:schemeClr val="tx1"/>
                          </a:solidFill>
                        </a:rPr>
                        <a:t>x</a:t>
                      </a:r>
                      <a:endParaRPr lang="en-GB" sz="4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a:txBody>
                    <a:bodyPr/>
                    <a:lstStyle/>
                    <a:p>
                      <a:pPr algn="ctr"/>
                      <a:r>
                        <a:rPr lang="en-GB" sz="4000" dirty="0" err="1">
                          <a:solidFill>
                            <a:schemeClr val="tx1"/>
                          </a:solidFill>
                        </a:rPr>
                        <a:t>NbC</a:t>
                      </a:r>
                      <a:endParaRPr lang="en-GB" sz="4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ctr"/>
                      <a:r>
                        <a:rPr lang="en-GB" sz="4000" dirty="0">
                          <a:solidFill>
                            <a:schemeClr val="tx1"/>
                          </a:solidFill>
                        </a:rPr>
                        <a:t>TiC</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pPr algn="ctr"/>
                      <a:endParaRPr lang="en-GB" sz="4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4000" dirty="0">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1907037"/>
                  </a:ext>
                </a:extLst>
              </a:tr>
              <a:tr h="0">
                <a:tc>
                  <a:txBody>
                    <a:bodyPr/>
                    <a:lstStyle/>
                    <a:p>
                      <a:pPr algn="ctr"/>
                      <a:r>
                        <a:rPr lang="en-GB" sz="3200" b="1" dirty="0">
                          <a:solidFill>
                            <a:schemeClr val="tx1"/>
                          </a:solidFill>
                        </a:rPr>
                        <a:t>Pore former/ Carbon sources</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3200" dirty="0">
                          <a:solidFill>
                            <a:schemeClr val="tx1"/>
                          </a:solidFill>
                        </a:rPr>
                        <a:t>GCN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3200" dirty="0">
                          <a:solidFill>
                            <a:schemeClr val="tx1"/>
                          </a:solidFill>
                        </a:rPr>
                        <a:t>Graphite</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2">
                  <a:txBody>
                    <a:bodyPr/>
                    <a:lstStyle/>
                    <a:p>
                      <a:pPr algn="ctr"/>
                      <a:r>
                        <a:rPr lang="en-GB" sz="3200" dirty="0">
                          <a:solidFill>
                            <a:schemeClr val="tx1"/>
                          </a:solidFill>
                        </a:rPr>
                        <a:t>Polyamide</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GB"/>
                    </a:p>
                  </a:txBody>
                  <a:tcPr/>
                </a:tc>
                <a:tc>
                  <a:txBody>
                    <a:bodyPr/>
                    <a:lstStyle/>
                    <a:p>
                      <a:pPr algn="ctr"/>
                      <a:r>
                        <a:rPr lang="en-GB" sz="3200" dirty="0">
                          <a:solidFill>
                            <a:schemeClr val="tx1"/>
                          </a:solidFill>
                        </a:rPr>
                        <a:t>Polyamide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3200" dirty="0">
                          <a:solidFill>
                            <a:schemeClr val="tx1"/>
                          </a:solidFill>
                        </a:rPr>
                        <a:t>Graphite</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2">
                  <a:txBody>
                    <a:bodyPr/>
                    <a:lstStyle/>
                    <a:p>
                      <a:pPr algn="ctr"/>
                      <a:r>
                        <a:rPr lang="en-GB" sz="3200" dirty="0">
                          <a:solidFill>
                            <a:schemeClr val="tx1"/>
                          </a:solidFill>
                        </a:rPr>
                        <a:t>MWCNT</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GB"/>
                    </a:p>
                  </a:txBody>
                  <a:tcPr>
                    <a:lnL w="12700" cmpd="sng">
                      <a:noFill/>
                    </a:lnL>
                  </a:tcPr>
                </a:tc>
                <a:tc>
                  <a:txBody>
                    <a:bodyPr/>
                    <a:lstStyle/>
                    <a:p>
                      <a:pPr algn="ctr"/>
                      <a:r>
                        <a:rPr lang="en-GB" sz="3200" dirty="0">
                          <a:solidFill>
                            <a:schemeClr val="tx1"/>
                          </a:solidFill>
                        </a:rPr>
                        <a:t>EG</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3200" dirty="0">
                          <a:solidFill>
                            <a:schemeClr val="tx1"/>
                          </a:solidFill>
                        </a:rPr>
                        <a:t>C-aerogels</a:t>
                      </a: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6885647"/>
                  </a:ext>
                </a:extLst>
              </a:tr>
              <a:tr h="408591">
                <a:tc>
                  <a:txBody>
                    <a:bodyPr/>
                    <a:lstStyle/>
                    <a:p>
                      <a:pPr algn="ctr"/>
                      <a:r>
                        <a:rPr lang="en-GB" sz="3200" b="1" dirty="0">
                          <a:solidFill>
                            <a:schemeClr val="tx1"/>
                          </a:solidFill>
                        </a:rPr>
                        <a:t>Ratio</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3200" dirty="0">
                          <a:solidFill>
                            <a:schemeClr val="tx1"/>
                          </a:solidFill>
                        </a:rPr>
                        <a:t>  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3200" dirty="0">
                          <a:solidFill>
                            <a:schemeClr val="tx1"/>
                          </a:solidFill>
                        </a:rPr>
                        <a:t>   5**</a:t>
                      </a: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2">
                  <a:txBody>
                    <a:bodyPr/>
                    <a:lstStyle/>
                    <a:p>
                      <a:pPr algn="ctr"/>
                      <a:r>
                        <a:rPr lang="en-GB" sz="3200" dirty="0">
                          <a:solidFill>
                            <a:schemeClr val="tx1"/>
                          </a:solidFill>
                        </a:rPr>
                        <a:t>  5**</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GB"/>
                    </a:p>
                  </a:txBody>
                  <a:tcPr/>
                </a:tc>
                <a:tc>
                  <a:txBody>
                    <a:bodyPr/>
                    <a:lstStyle/>
                    <a:p>
                      <a:pPr algn="ctr"/>
                      <a:r>
                        <a:rPr lang="en-GB" sz="3200" dirty="0">
                          <a:solidFill>
                            <a:schemeClr val="tx1"/>
                          </a:solidFill>
                        </a:rPr>
                        <a:t> 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3200" dirty="0">
                          <a:solidFill>
                            <a:schemeClr val="tx1"/>
                          </a:solidFill>
                        </a:rPr>
                        <a:t>   5**</a:t>
                      </a:r>
                      <a:endParaRPr lang="en-GB" sz="3200" baseline="30000" dirty="0">
                        <a:solidFill>
                          <a:schemeClr val="tx1"/>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2">
                  <a:txBody>
                    <a:bodyPr/>
                    <a:lstStyle/>
                    <a:p>
                      <a:pPr algn="ctr"/>
                      <a:r>
                        <a:rPr lang="en-GB" sz="3200" dirty="0">
                          <a:solidFill>
                            <a:schemeClr val="tx1"/>
                          </a:solidFill>
                        </a:rPr>
                        <a:t>   5</a:t>
                      </a:r>
                      <a:r>
                        <a:rPr lang="en-GB" sz="3200" baseline="0" dirty="0">
                          <a:solidFill>
                            <a:schemeClr val="tx1"/>
                          </a:solidFill>
                        </a:rPr>
                        <a:t>**</a:t>
                      </a:r>
                      <a:endParaRPr lang="en-GB" sz="3200" baseline="300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GB"/>
                    </a:p>
                  </a:txBody>
                  <a:tcPr>
                    <a:lnL w="12700" cmpd="sng">
                      <a:noFill/>
                    </a:lnL>
                  </a:tcPr>
                </a:tc>
                <a:tc>
                  <a:txBody>
                    <a:bodyPr/>
                    <a:lstStyle/>
                    <a:p>
                      <a:pPr algn="ctr"/>
                      <a:r>
                        <a:rPr lang="en-GB" sz="3200" dirty="0">
                          <a:solidFill>
                            <a:schemeClr val="tx1"/>
                          </a:solidFill>
                        </a:rPr>
                        <a:t> 5</a:t>
                      </a:r>
                      <a:r>
                        <a:rPr lang="en-GB" sz="3200" baseline="0" dirty="0">
                          <a:solidFill>
                            <a:schemeClr val="tx1"/>
                          </a:solidFill>
                        </a:rPr>
                        <a:t>**</a:t>
                      </a:r>
                      <a:endParaRPr lang="en-GB" sz="3200" baseline="300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3200" dirty="0">
                          <a:solidFill>
                            <a:schemeClr val="tx1"/>
                          </a:solidFill>
                        </a:rPr>
                        <a:t> 4</a:t>
                      </a:r>
                      <a:r>
                        <a:rPr lang="en-GB" sz="3200" baseline="0" dirty="0">
                          <a:solidFill>
                            <a:schemeClr val="tx1"/>
                          </a:solidFill>
                        </a:rPr>
                        <a:t>**</a:t>
                      </a:r>
                      <a:endParaRPr lang="en-GB" sz="3200" baseline="300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46477073"/>
                  </a:ext>
                </a:extLst>
              </a:tr>
              <a:tr h="408591">
                <a:tc>
                  <a:txBody>
                    <a:bodyPr/>
                    <a:lstStyle/>
                    <a:p>
                      <a:pPr algn="ctr"/>
                      <a:r>
                        <a:rPr lang="en-GB" sz="3200" b="1" dirty="0">
                          <a:solidFill>
                            <a:schemeClr val="tx1"/>
                          </a:solidFill>
                        </a:rPr>
                        <a:t>Mixed conditions</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3200" dirty="0">
                          <a:solidFill>
                            <a:schemeClr val="tx1"/>
                          </a:solidFill>
                        </a:rPr>
                        <a:t>dry, turbula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3200" dirty="0" err="1">
                          <a:solidFill>
                            <a:schemeClr val="tx1"/>
                          </a:solidFill>
                        </a:rPr>
                        <a:t>wet,turbula</a:t>
                      </a:r>
                      <a:endParaRPr lang="en-GB" sz="3200" dirty="0">
                        <a:solidFill>
                          <a:schemeClr val="tx1"/>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2">
                  <a:txBody>
                    <a:bodyPr/>
                    <a:lstStyle/>
                    <a:p>
                      <a:pPr algn="ctr"/>
                      <a:r>
                        <a:rPr lang="en-GB" sz="3200" dirty="0" err="1">
                          <a:solidFill>
                            <a:schemeClr val="tx1"/>
                          </a:solidFill>
                        </a:rPr>
                        <a:t>wet,turbula</a:t>
                      </a:r>
                      <a:endParaRPr lang="en-GB" sz="3200"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GB"/>
                    </a:p>
                  </a:txBody>
                  <a:tcPr/>
                </a:tc>
                <a:tc>
                  <a:txBody>
                    <a:bodyPr/>
                    <a:lstStyle/>
                    <a:p>
                      <a:pPr algn="ctr"/>
                      <a:r>
                        <a:rPr lang="en-GB" sz="3200" dirty="0" err="1">
                          <a:solidFill>
                            <a:schemeClr val="tx1"/>
                          </a:solidFill>
                        </a:rPr>
                        <a:t>wet,turbula</a:t>
                      </a:r>
                      <a:endParaRPr lang="en-GB" sz="3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2270638" rtl="0" eaLnBrk="1" fontAlgn="auto" latinLnBrk="0" hangingPunct="1">
                        <a:lnSpc>
                          <a:spcPct val="100000"/>
                        </a:lnSpc>
                        <a:spcBef>
                          <a:spcPts val="0"/>
                        </a:spcBef>
                        <a:spcAft>
                          <a:spcPts val="0"/>
                        </a:spcAft>
                        <a:buClrTx/>
                        <a:buSzTx/>
                        <a:buFontTx/>
                        <a:buNone/>
                        <a:tabLst/>
                        <a:defRPr/>
                      </a:pPr>
                      <a:r>
                        <a:rPr lang="en-GB" sz="3200" dirty="0" err="1">
                          <a:solidFill>
                            <a:schemeClr val="tx1"/>
                          </a:solidFill>
                        </a:rPr>
                        <a:t>wet,turbula</a:t>
                      </a:r>
                      <a:endParaRPr lang="en-GB" sz="3200" dirty="0">
                        <a:solidFill>
                          <a:schemeClr val="tx1"/>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2">
                  <a:txBody>
                    <a:bodyPr/>
                    <a:lstStyle/>
                    <a:p>
                      <a:pPr marL="0" marR="0" lvl="0" indent="0" algn="ctr" defTabSz="2270638" rtl="0" eaLnBrk="1" fontAlgn="auto" latinLnBrk="0" hangingPunct="1">
                        <a:lnSpc>
                          <a:spcPct val="100000"/>
                        </a:lnSpc>
                        <a:spcBef>
                          <a:spcPts val="0"/>
                        </a:spcBef>
                        <a:spcAft>
                          <a:spcPts val="0"/>
                        </a:spcAft>
                        <a:buClrTx/>
                        <a:buSzTx/>
                        <a:buFontTx/>
                        <a:buNone/>
                        <a:tabLst/>
                        <a:defRPr/>
                      </a:pPr>
                      <a:r>
                        <a:rPr lang="en-GB" sz="3200" dirty="0" err="1">
                          <a:solidFill>
                            <a:schemeClr val="tx1"/>
                          </a:solidFill>
                        </a:rPr>
                        <a:t>wet,sonicator</a:t>
                      </a:r>
                      <a:endParaRPr lang="en-GB" sz="3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GB"/>
                    </a:p>
                  </a:txBody>
                  <a:tcPr>
                    <a:lnL w="12700" cmpd="sng">
                      <a:noFill/>
                    </a:lnL>
                  </a:tcPr>
                </a:tc>
                <a:tc>
                  <a:txBody>
                    <a:bodyPr/>
                    <a:lstStyle/>
                    <a:p>
                      <a:pPr marL="0" marR="0" lvl="0" indent="0" algn="ctr" defTabSz="2270638" rtl="0" eaLnBrk="1" fontAlgn="auto" latinLnBrk="0" hangingPunct="1">
                        <a:lnSpc>
                          <a:spcPct val="100000"/>
                        </a:lnSpc>
                        <a:spcBef>
                          <a:spcPts val="0"/>
                        </a:spcBef>
                        <a:spcAft>
                          <a:spcPts val="0"/>
                        </a:spcAft>
                        <a:buClrTx/>
                        <a:buSzTx/>
                        <a:buFontTx/>
                        <a:buNone/>
                        <a:tabLst/>
                        <a:defRPr/>
                      </a:pPr>
                      <a:r>
                        <a:rPr lang="en-GB" sz="3200" dirty="0" err="1">
                          <a:solidFill>
                            <a:schemeClr val="tx1"/>
                          </a:solidFill>
                        </a:rPr>
                        <a:t>wet,turbula</a:t>
                      </a:r>
                      <a:endParaRPr lang="en-GB" sz="3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TlToBr w="12700" cmpd="sng">
                      <a:noFill/>
                      <a:prstDash val="solid"/>
                    </a:lnTlToBr>
                    <a:lnBlToTr w="12700" cmpd="sng">
                      <a:noFill/>
                      <a:prstDash val="solid"/>
                    </a:lnBlToTr>
                    <a:noFill/>
                  </a:tcPr>
                </a:tc>
                <a:tc>
                  <a:txBody>
                    <a:bodyPr/>
                    <a:lstStyle/>
                    <a:p>
                      <a:pPr marL="0" marR="0" lvl="0" indent="0" algn="ctr" defTabSz="2270638" rtl="0" eaLnBrk="1" fontAlgn="auto" latinLnBrk="0" hangingPunct="1">
                        <a:lnSpc>
                          <a:spcPct val="100000"/>
                        </a:lnSpc>
                        <a:spcBef>
                          <a:spcPts val="0"/>
                        </a:spcBef>
                        <a:spcAft>
                          <a:spcPts val="0"/>
                        </a:spcAft>
                        <a:buClrTx/>
                        <a:buSzTx/>
                        <a:buFontTx/>
                        <a:buNone/>
                        <a:tabLst/>
                        <a:defRPr/>
                      </a:pPr>
                      <a:r>
                        <a:rPr lang="en-GB" sz="3200" dirty="0" err="1">
                          <a:solidFill>
                            <a:schemeClr val="tx1"/>
                          </a:solidFill>
                        </a:rPr>
                        <a:t>wet,sonicator</a:t>
                      </a:r>
                      <a:endParaRPr lang="en-GB" sz="32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TlToBr w="12700" cmpd="sng">
                      <a:noFill/>
                      <a:prstDash val="solid"/>
                    </a:lnTlToBr>
                    <a:lnBlToTr w="12700" cmpd="sng">
                      <a:noFill/>
                      <a:prstDash val="solid"/>
                    </a:lnBlToTr>
                    <a:noFill/>
                  </a:tcPr>
                </a:tc>
                <a:extLst>
                  <a:ext uri="{0D108BD9-81ED-4DB2-BD59-A6C34878D82A}">
                    <a16:rowId xmlns:a16="http://schemas.microsoft.com/office/drawing/2014/main" val="2006811322"/>
                  </a:ext>
                </a:extLst>
              </a:tr>
              <a:tr h="0">
                <a:tc>
                  <a:txBody>
                    <a:bodyPr/>
                    <a:lstStyle/>
                    <a:p>
                      <a:pPr algn="ctr"/>
                      <a:r>
                        <a:rPr lang="en-GB" sz="3200" b="1" dirty="0">
                          <a:solidFill>
                            <a:schemeClr val="tx1"/>
                          </a:solidFill>
                        </a:rPr>
                        <a:t>Sintering</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3200" dirty="0">
                          <a:solidFill>
                            <a:schemeClr val="tx1"/>
                          </a:solidFill>
                        </a:rPr>
                        <a:t>1 h, 1750 °C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2">
                  <a:txBody>
                    <a:bodyPr/>
                    <a:lstStyle/>
                    <a:p>
                      <a:pPr algn="ctr"/>
                      <a:r>
                        <a:rPr lang="en-GB" sz="3200" dirty="0">
                          <a:solidFill>
                            <a:schemeClr val="tx1"/>
                          </a:solidFill>
                        </a:rPr>
                        <a:t>std</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ctr"/>
                      <a:endParaRPr lang="en-GB" sz="3200"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3200" dirty="0">
                          <a:solidFill>
                            <a:schemeClr val="tx1"/>
                          </a:solidFill>
                        </a:rPr>
                        <a:t>std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3200" dirty="0">
                          <a:solidFill>
                            <a:schemeClr val="tx1"/>
                          </a:solidFill>
                        </a:rPr>
                        <a:t>std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gridSpan="2">
                  <a:txBody>
                    <a:bodyPr/>
                    <a:lstStyle/>
                    <a:p>
                      <a:pPr marL="0" marR="0" lvl="0" indent="0" algn="ctr" defTabSz="2270638" rtl="0" eaLnBrk="1" fontAlgn="auto" latinLnBrk="0" hangingPunct="1">
                        <a:lnSpc>
                          <a:spcPct val="100000"/>
                        </a:lnSpc>
                        <a:spcBef>
                          <a:spcPts val="0"/>
                        </a:spcBef>
                        <a:spcAft>
                          <a:spcPts val="0"/>
                        </a:spcAft>
                        <a:buClrTx/>
                        <a:buSzTx/>
                        <a:buFontTx/>
                        <a:buNone/>
                        <a:tabLst/>
                        <a:defRPr/>
                      </a:pPr>
                      <a:r>
                        <a:rPr lang="en-GB" sz="3200" dirty="0">
                          <a:solidFill>
                            <a:schemeClr val="tx1"/>
                          </a:solidFill>
                        </a:rPr>
                        <a:t>std</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0" marR="0" lvl="0" indent="0" algn="ctr" defTabSz="2270638" rtl="0" eaLnBrk="1" fontAlgn="auto" latinLnBrk="0" hangingPunct="1">
                        <a:lnSpc>
                          <a:spcPct val="100000"/>
                        </a:lnSpc>
                        <a:spcBef>
                          <a:spcPts val="0"/>
                        </a:spcBef>
                        <a:spcAft>
                          <a:spcPts val="0"/>
                        </a:spcAft>
                        <a:buClrTx/>
                        <a:buSzTx/>
                        <a:buFontTx/>
                        <a:buNone/>
                        <a:tabLst/>
                        <a:defRPr/>
                      </a:pPr>
                      <a:endParaRPr lang="en-GB" sz="3200"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2270638" rtl="0" eaLnBrk="1" fontAlgn="auto" latinLnBrk="0" hangingPunct="1">
                        <a:lnSpc>
                          <a:spcPct val="100000"/>
                        </a:lnSpc>
                        <a:spcBef>
                          <a:spcPts val="0"/>
                        </a:spcBef>
                        <a:spcAft>
                          <a:spcPts val="0"/>
                        </a:spcAft>
                        <a:buClrTx/>
                        <a:buSzTx/>
                        <a:buFontTx/>
                        <a:buNone/>
                        <a:tabLst/>
                        <a:defRPr/>
                      </a:pPr>
                      <a:r>
                        <a:rPr lang="en-GB" sz="3200" dirty="0">
                          <a:solidFill>
                            <a:schemeClr val="tx1"/>
                          </a:solidFill>
                        </a:rPr>
                        <a:t>std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mpd="sng">
                      <a:noFill/>
                    </a:lnB>
                    <a:lnTlToBr w="12700" cmpd="sng">
                      <a:noFill/>
                      <a:prstDash val="solid"/>
                    </a:lnTlToBr>
                    <a:lnBlToTr w="12700" cmpd="sng">
                      <a:noFill/>
                      <a:prstDash val="solid"/>
                    </a:lnBlToTr>
                    <a:noFill/>
                  </a:tcPr>
                </a:tc>
                <a:tc>
                  <a:txBody>
                    <a:bodyPr/>
                    <a:lstStyle/>
                    <a:p>
                      <a:pPr marL="0" marR="0" lvl="0" indent="0" algn="ctr" defTabSz="2270638" rtl="0" eaLnBrk="1" fontAlgn="auto" latinLnBrk="0" hangingPunct="1">
                        <a:lnSpc>
                          <a:spcPct val="100000"/>
                        </a:lnSpc>
                        <a:spcBef>
                          <a:spcPts val="0"/>
                        </a:spcBef>
                        <a:spcAft>
                          <a:spcPts val="0"/>
                        </a:spcAft>
                        <a:buClrTx/>
                        <a:buSzTx/>
                        <a:buFontTx/>
                        <a:buNone/>
                        <a:tabLst/>
                        <a:defRPr/>
                      </a:pPr>
                      <a:r>
                        <a:rPr lang="en-GB" sz="3200" dirty="0">
                          <a:solidFill>
                            <a:schemeClr val="tx1"/>
                          </a:solidFill>
                        </a:rPr>
                        <a:t>std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mpd="sng">
                      <a:noFill/>
                    </a:lnB>
                    <a:lnTlToBr w="12700" cmpd="sng">
                      <a:noFill/>
                      <a:prstDash val="solid"/>
                    </a:lnTlToBr>
                    <a:lnBlToTr w="12700" cmpd="sng">
                      <a:noFill/>
                      <a:prstDash val="solid"/>
                    </a:lnBlToTr>
                    <a:noFill/>
                  </a:tcPr>
                </a:tc>
                <a:tc>
                  <a:txBody>
                    <a:bodyPr/>
                    <a:lstStyle/>
                    <a:p>
                      <a:pPr marL="0" marR="0" lvl="0" indent="0" algn="ctr" defTabSz="2270638" rtl="0" eaLnBrk="1" fontAlgn="auto" latinLnBrk="0" hangingPunct="1">
                        <a:lnSpc>
                          <a:spcPct val="100000"/>
                        </a:lnSpc>
                        <a:spcBef>
                          <a:spcPts val="0"/>
                        </a:spcBef>
                        <a:spcAft>
                          <a:spcPts val="0"/>
                        </a:spcAft>
                        <a:buClrTx/>
                        <a:buSzTx/>
                        <a:buFontTx/>
                        <a:buNone/>
                        <a:tabLst/>
                        <a:defRPr/>
                      </a:pPr>
                      <a:r>
                        <a:rPr lang="en-GB" sz="3200" dirty="0">
                          <a:solidFill>
                            <a:schemeClr val="tx1"/>
                          </a:solidFill>
                        </a:rPr>
                        <a:t>std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7395469"/>
                  </a:ext>
                </a:extLst>
              </a:tr>
              <a:tr h="370840">
                <a:tc>
                  <a:txBody>
                    <a:bodyPr/>
                    <a:lstStyle/>
                    <a:p>
                      <a:pPr algn="ctr"/>
                      <a:r>
                        <a:rPr lang="en-GB" sz="3200" b="1" dirty="0">
                          <a:solidFill>
                            <a:schemeClr val="tx1"/>
                          </a:solidFill>
                        </a:rPr>
                        <a:t>Bulk density (%)</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3200" dirty="0">
                          <a:solidFill>
                            <a:schemeClr val="tx1"/>
                          </a:solidFill>
                        </a:rPr>
                        <a:t>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3200" dirty="0">
                          <a:solidFill>
                            <a:schemeClr val="tx1"/>
                          </a:solidFill>
                        </a:rPr>
                        <a:t>37</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en-GB" sz="3200" dirty="0">
                          <a:solidFill>
                            <a:schemeClr val="tx1"/>
                          </a:solidFill>
                        </a:rPr>
                        <a:t>25</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GB"/>
                    </a:p>
                  </a:txBody>
                  <a:tcPr/>
                </a:tc>
                <a:tc>
                  <a:txBody>
                    <a:bodyPr/>
                    <a:lstStyle/>
                    <a:p>
                      <a:pPr algn="ctr"/>
                      <a:r>
                        <a:rPr lang="en-GB" sz="3200" dirty="0">
                          <a:solidFill>
                            <a:schemeClr val="tx1"/>
                          </a:solidFill>
                        </a:rPr>
                        <a:t>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3200" dirty="0">
                          <a:solidFill>
                            <a:schemeClr val="tx1"/>
                          </a:solidFill>
                        </a:rPr>
                        <a:t>30</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en-GB" sz="3200" dirty="0">
                          <a:solidFill>
                            <a:schemeClr val="tx1"/>
                          </a:solidFill>
                        </a:rPr>
                        <a:t>10</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GB"/>
                    </a:p>
                  </a:txBody>
                  <a:tcPr>
                    <a:lnL w="12700" cmpd="sng">
                      <a:noFill/>
                    </a:lnL>
                    <a:lnT w="12700" cmpd="sng">
                      <a:noFill/>
                    </a:lnT>
                  </a:tcPr>
                </a:tc>
                <a:tc>
                  <a:txBody>
                    <a:bodyPr/>
                    <a:lstStyle/>
                    <a:p>
                      <a:pPr algn="ctr"/>
                      <a:r>
                        <a:rPr lang="en-GB" sz="3200" dirty="0">
                          <a:solidFill>
                            <a:schemeClr val="tx1"/>
                          </a:solidFill>
                        </a:rPr>
                        <a:t>10</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3200" dirty="0">
                          <a:solidFill>
                            <a:schemeClr val="tx1"/>
                          </a:solidFill>
                        </a:rPr>
                        <a:t>10</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8411674"/>
                  </a:ext>
                </a:extLst>
              </a:tr>
              <a:tr h="671074">
                <a:tc>
                  <a:txBody>
                    <a:bodyPr/>
                    <a:lstStyle/>
                    <a:p>
                      <a:pPr algn="ctr"/>
                      <a:r>
                        <a:rPr lang="en-GB" sz="3200" b="1" dirty="0">
                          <a:solidFill>
                            <a:schemeClr val="tx1"/>
                          </a:solidFill>
                        </a:rPr>
                        <a:t>Open porosity (%)</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200" dirty="0">
                          <a:solidFill>
                            <a:schemeClr val="tx1"/>
                          </a:solidFill>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200" dirty="0">
                          <a:solidFill>
                            <a:schemeClr val="tx1"/>
                          </a:solidFill>
                        </a:rPr>
                        <a:t>39</a:t>
                      </a: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3200" dirty="0">
                          <a:solidFill>
                            <a:schemeClr val="tx1"/>
                          </a:solidFill>
                        </a:rPr>
                        <a:t>61</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a:txBody>
                    <a:bodyPr/>
                    <a:lstStyle/>
                    <a:p>
                      <a:pPr algn="ctr"/>
                      <a:r>
                        <a:rPr lang="en-GB" sz="3200" dirty="0">
                          <a:solidFill>
                            <a:schemeClr val="tx1"/>
                          </a:solidFill>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200" dirty="0">
                          <a:solidFill>
                            <a:schemeClr val="tx1"/>
                          </a:solidFill>
                        </a:rPr>
                        <a:t>64</a:t>
                      </a: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3200" dirty="0">
                          <a:solidFill>
                            <a:schemeClr val="tx1"/>
                          </a:solidFill>
                        </a:rPr>
                        <a:t>88</a:t>
                      </a:r>
                    </a:p>
                  </a:txBody>
                  <a:tcPr anchor="ct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mpd="sng">
                      <a:noFill/>
                    </a:lnL>
                  </a:tcPr>
                </a:tc>
                <a:tc>
                  <a:txBody>
                    <a:bodyPr/>
                    <a:lstStyle/>
                    <a:p>
                      <a:pPr algn="ctr"/>
                      <a:r>
                        <a:rPr lang="en-GB" sz="3200" dirty="0">
                          <a:solidFill>
                            <a:schemeClr val="tx1"/>
                          </a:solidFill>
                        </a:rPr>
                        <a:t>77</a:t>
                      </a:r>
                    </a:p>
                  </a:txBody>
                  <a:tcPr anchor="ct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200" dirty="0">
                          <a:solidFill>
                            <a:schemeClr val="tx1"/>
                          </a:solidFill>
                        </a:rPr>
                        <a:t>89</a:t>
                      </a:r>
                    </a:p>
                  </a:txBody>
                  <a:tcPr anchor="ct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3494695"/>
                  </a:ext>
                </a:extLst>
              </a:tr>
            </a:tbl>
          </a:graphicData>
        </a:graphic>
      </p:graphicFrame>
      <p:sp>
        <p:nvSpPr>
          <p:cNvPr id="280" name="TextBox 279">
            <a:extLst>
              <a:ext uri="{FF2B5EF4-FFF2-40B4-BE49-F238E27FC236}">
                <a16:creationId xmlns:a16="http://schemas.microsoft.com/office/drawing/2014/main" id="{DDDCE9C1-A43C-80CE-6D56-004253158CFF}"/>
              </a:ext>
            </a:extLst>
          </p:cNvPr>
          <p:cNvSpPr txBox="1"/>
          <p:nvPr/>
        </p:nvSpPr>
        <p:spPr>
          <a:xfrm>
            <a:off x="1341616" y="23614901"/>
            <a:ext cx="27653674" cy="580654"/>
          </a:xfrm>
          <a:prstGeom prst="rect">
            <a:avLst/>
          </a:prstGeom>
          <a:noFill/>
        </p:spPr>
        <p:txBody>
          <a:bodyPr wrap="square" rtlCol="0">
            <a:spAutoFit/>
          </a:bodyPr>
          <a:lstStyle/>
          <a:p>
            <a:r>
              <a:rPr lang="fr-BE" sz="3200" dirty="0"/>
              <a:t>* </a:t>
            </a:r>
            <a:r>
              <a:rPr lang="en-GB" sz="3200" dirty="0"/>
              <a:t>Ratio in % volume,** Ratio in mol, std refers to standard conditions 2000 °C for 15 h in vacuum, ZrO</a:t>
            </a:r>
            <a:r>
              <a:rPr lang="en-GB" sz="3200" baseline="-25000" dirty="0"/>
              <a:t>2 </a:t>
            </a:r>
            <a:r>
              <a:rPr lang="en-GB" sz="3200" dirty="0"/>
              <a:t>was heat treated in reductive conditions</a:t>
            </a:r>
          </a:p>
        </p:txBody>
      </p:sp>
      <p:sp>
        <p:nvSpPr>
          <p:cNvPr id="7" name="TextBox 6">
            <a:extLst>
              <a:ext uri="{FF2B5EF4-FFF2-40B4-BE49-F238E27FC236}">
                <a16:creationId xmlns:a16="http://schemas.microsoft.com/office/drawing/2014/main" id="{FCF27392-8FC9-0CB7-5D2D-86E2F1AF98C8}"/>
              </a:ext>
            </a:extLst>
          </p:cNvPr>
          <p:cNvSpPr txBox="1"/>
          <p:nvPr/>
        </p:nvSpPr>
        <p:spPr>
          <a:xfrm>
            <a:off x="23299762" y="24314665"/>
            <a:ext cx="5695528" cy="8463855"/>
          </a:xfrm>
          <a:prstGeom prst="rect">
            <a:avLst/>
          </a:prstGeom>
          <a:noFill/>
        </p:spPr>
        <p:txBody>
          <a:bodyPr wrap="square" rtlCol="0">
            <a:spAutoFit/>
          </a:bodyPr>
          <a:lstStyle/>
          <a:p>
            <a:r>
              <a:rPr lang="en-US" sz="3200" dirty="0"/>
              <a:t>The SEM picture heat-treatment are presented in the table.</a:t>
            </a:r>
          </a:p>
          <a:p>
            <a:r>
              <a:rPr lang="en-US" sz="3200" dirty="0"/>
              <a:t>All materials kept grain size &lt;10 µm after heat treatment. Porosity stability up to 2000 °C was observed for carbides, which is crucial for ISOL targets.</a:t>
            </a:r>
          </a:p>
          <a:p>
            <a:pPr marL="457200" indent="-457200">
              <a:buFont typeface="Arial" panose="020B0604020202020204" pitchFamily="34" charset="0"/>
              <a:buChar char="•"/>
            </a:pPr>
            <a:r>
              <a:rPr lang="en-US" sz="3200" dirty="0" err="1"/>
              <a:t>ZrO</a:t>
            </a:r>
            <a:r>
              <a:rPr lang="en-US" sz="3200" dirty="0"/>
              <a:t>₂ + GCN: 54% open porosity, large pores (~50 µm) → good diffusion.</a:t>
            </a:r>
          </a:p>
          <a:p>
            <a:pPr marL="457200" indent="-457200">
              <a:buFont typeface="Arial" panose="020B0604020202020204" pitchFamily="34" charset="0"/>
              <a:buChar char="•"/>
            </a:pPr>
            <a:r>
              <a:rPr lang="en-US" sz="3200" dirty="0"/>
              <a:t>TiCₓ + MWCNT + graphite: very high porosity (88% total, 64% open) → excellent release, lower strength.</a:t>
            </a:r>
          </a:p>
        </p:txBody>
      </p:sp>
      <p:sp>
        <p:nvSpPr>
          <p:cNvPr id="11" name="TextBox 10">
            <a:extLst>
              <a:ext uri="{FF2B5EF4-FFF2-40B4-BE49-F238E27FC236}">
                <a16:creationId xmlns:a16="http://schemas.microsoft.com/office/drawing/2014/main" id="{5180DF6A-4F02-553E-366D-7B149ABFD41C}"/>
              </a:ext>
            </a:extLst>
          </p:cNvPr>
          <p:cNvSpPr txBox="1"/>
          <p:nvPr/>
        </p:nvSpPr>
        <p:spPr>
          <a:xfrm>
            <a:off x="1665215" y="32945178"/>
            <a:ext cx="27915770" cy="1077218"/>
          </a:xfrm>
          <a:prstGeom prst="rect">
            <a:avLst/>
          </a:prstGeom>
          <a:noFill/>
        </p:spPr>
        <p:txBody>
          <a:bodyPr wrap="square" rtlCol="0">
            <a:spAutoFit/>
          </a:bodyPr>
          <a:lstStyle/>
          <a:p>
            <a:pPr marL="457200" indent="-457200" algn="just">
              <a:buFont typeface="Arial" panose="020B0604020202020204" pitchFamily="34" charset="0"/>
              <a:buChar char="•"/>
            </a:pPr>
            <a:r>
              <a:rPr lang="en-US" sz="3200" dirty="0" err="1"/>
              <a:t>ZrC</a:t>
            </a:r>
            <a:r>
              <a:rPr lang="en-US" sz="3200" dirty="0"/>
              <a:t>ₓ: 61% open porosity → promising </a:t>
            </a:r>
            <a:r>
              <a:rPr lang="en-US" sz="3200" err="1"/>
              <a:t>balance</a:t>
            </a:r>
            <a:r>
              <a:rPr lang="en-US" sz="3200"/>
              <a:t>.</a:t>
            </a:r>
            <a:endParaRPr lang="en-US" sz="3200" dirty="0"/>
          </a:p>
          <a:p>
            <a:pPr marL="457200" indent="-457200" algn="just">
              <a:buFont typeface="Arial" panose="020B0604020202020204" pitchFamily="34" charset="0"/>
              <a:buChar char="•"/>
            </a:pPr>
            <a:r>
              <a:rPr lang="en-US" sz="3200" dirty="0" err="1"/>
              <a:t>NbC</a:t>
            </a:r>
            <a:r>
              <a:rPr lang="en-US" sz="3200" dirty="0"/>
              <a:t>: Porosity too low for efficient isotope release in ISOL targets </a:t>
            </a:r>
            <a:endParaRPr lang="en-GB" sz="3200" dirty="0"/>
          </a:p>
        </p:txBody>
      </p:sp>
      <p:sp>
        <p:nvSpPr>
          <p:cNvPr id="12" name="TextBox 11">
            <a:extLst>
              <a:ext uri="{FF2B5EF4-FFF2-40B4-BE49-F238E27FC236}">
                <a16:creationId xmlns:a16="http://schemas.microsoft.com/office/drawing/2014/main" id="{CA2A0DBF-DDBC-B816-0DB7-0FFD0962320C}"/>
              </a:ext>
            </a:extLst>
          </p:cNvPr>
          <p:cNvSpPr txBox="1"/>
          <p:nvPr/>
        </p:nvSpPr>
        <p:spPr>
          <a:xfrm>
            <a:off x="1087993" y="39454009"/>
            <a:ext cx="4147210" cy="1015663"/>
          </a:xfrm>
          <a:prstGeom prst="rect">
            <a:avLst/>
          </a:prstGeom>
          <a:noFill/>
        </p:spPr>
        <p:txBody>
          <a:bodyPr wrap="square" rtlCol="0">
            <a:spAutoFit/>
          </a:bodyPr>
          <a:lstStyle/>
          <a:p>
            <a:r>
              <a:rPr lang="en-US" sz="6000" b="1" dirty="0">
                <a:solidFill>
                  <a:schemeClr val="accent2"/>
                </a:solidFill>
                <a:latin typeface="+mj-lt"/>
              </a:rPr>
              <a:t>References</a:t>
            </a:r>
          </a:p>
        </p:txBody>
      </p:sp>
      <p:cxnSp>
        <p:nvCxnSpPr>
          <p:cNvPr id="22" name="Straight Connector 21">
            <a:extLst>
              <a:ext uri="{FF2B5EF4-FFF2-40B4-BE49-F238E27FC236}">
                <a16:creationId xmlns:a16="http://schemas.microsoft.com/office/drawing/2014/main" id="{EF8BF2C6-F75B-A31A-F3D7-2FB674B16EB9}"/>
              </a:ext>
            </a:extLst>
          </p:cNvPr>
          <p:cNvCxnSpPr>
            <a:cxnSpLocks/>
          </p:cNvCxnSpPr>
          <p:nvPr/>
        </p:nvCxnSpPr>
        <p:spPr>
          <a:xfrm>
            <a:off x="1087993" y="39324899"/>
            <a:ext cx="2823988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71A053E-1A59-4ABE-A7A6-DC1885AF36AB}"/>
              </a:ext>
            </a:extLst>
          </p:cNvPr>
          <p:cNvCxnSpPr>
            <a:cxnSpLocks/>
          </p:cNvCxnSpPr>
          <p:nvPr/>
        </p:nvCxnSpPr>
        <p:spPr>
          <a:xfrm flipH="1" flipV="1">
            <a:off x="905053" y="7251537"/>
            <a:ext cx="28299630" cy="0"/>
          </a:xfrm>
          <a:prstGeom prst="line">
            <a:avLst/>
          </a:prstGeom>
          <a:ln>
            <a:solidFill>
              <a:schemeClr val="bg2"/>
            </a:solidFill>
          </a:ln>
        </p:spPr>
        <p:style>
          <a:lnRef idx="3">
            <a:schemeClr val="accent5"/>
          </a:lnRef>
          <a:fillRef idx="0">
            <a:schemeClr val="accent5"/>
          </a:fillRef>
          <a:effectRef idx="2">
            <a:schemeClr val="accent5"/>
          </a:effectRef>
          <a:fontRef idx="minor">
            <a:schemeClr val="tx1"/>
          </a:fontRef>
        </p:style>
      </p:cxnSp>
      <p:pic>
        <p:nvPicPr>
          <p:cNvPr id="15" name="Picture 14">
            <a:extLst>
              <a:ext uri="{FF2B5EF4-FFF2-40B4-BE49-F238E27FC236}">
                <a16:creationId xmlns:a16="http://schemas.microsoft.com/office/drawing/2014/main" id="{1BC1C0B3-6E70-6896-73F7-222CE5E71AEF}"/>
              </a:ext>
            </a:extLst>
          </p:cNvPr>
          <p:cNvPicPr>
            <a:picLocks noChangeAspect="1"/>
          </p:cNvPicPr>
          <p:nvPr/>
        </p:nvPicPr>
        <p:blipFill>
          <a:blip r:embed="rId8"/>
          <a:stretch>
            <a:fillRect/>
          </a:stretch>
        </p:blipFill>
        <p:spPr>
          <a:xfrm>
            <a:off x="513776" y="24876216"/>
            <a:ext cx="22580163" cy="7797466"/>
          </a:xfrm>
          <a:prstGeom prst="rect">
            <a:avLst/>
          </a:prstGeom>
        </p:spPr>
      </p:pic>
      <p:pic>
        <p:nvPicPr>
          <p:cNvPr id="2" name="Picture 1">
            <a:extLst>
              <a:ext uri="{FF2B5EF4-FFF2-40B4-BE49-F238E27FC236}">
                <a16:creationId xmlns:a16="http://schemas.microsoft.com/office/drawing/2014/main" id="{FD79FA16-C687-0EB0-FB13-5D9C9ECCAC0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074010" y="1224465"/>
            <a:ext cx="3270965" cy="1180698"/>
          </a:xfrm>
          <a:prstGeom prst="rect">
            <a:avLst/>
          </a:prstGeom>
        </p:spPr>
      </p:pic>
      <p:sp>
        <p:nvSpPr>
          <p:cNvPr id="41" name="TextBox 40">
            <a:extLst>
              <a:ext uri="{FF2B5EF4-FFF2-40B4-BE49-F238E27FC236}">
                <a16:creationId xmlns:a16="http://schemas.microsoft.com/office/drawing/2014/main" id="{5B97AC0B-547D-F6D0-CDFA-35CDB60584F6}"/>
              </a:ext>
            </a:extLst>
          </p:cNvPr>
          <p:cNvSpPr txBox="1"/>
          <p:nvPr/>
        </p:nvSpPr>
        <p:spPr>
          <a:xfrm>
            <a:off x="9136095" y="38420868"/>
            <a:ext cx="20068588" cy="584775"/>
          </a:xfrm>
          <a:prstGeom prst="rect">
            <a:avLst/>
          </a:prstGeom>
          <a:noFill/>
        </p:spPr>
        <p:txBody>
          <a:bodyPr wrap="square" rtlCol="0">
            <a:spAutoFit/>
          </a:bodyPr>
          <a:lstStyle/>
          <a:p>
            <a:r>
              <a:rPr lang="en-US" sz="3200" dirty="0"/>
              <a:t>This research was funded by the MYRRHA project and the SCK CEN Academy.</a:t>
            </a:r>
            <a:endParaRPr lang="en-GB" sz="3200" dirty="0"/>
          </a:p>
        </p:txBody>
      </p:sp>
      <p:cxnSp>
        <p:nvCxnSpPr>
          <p:cNvPr id="43" name="Straight Connector 42">
            <a:extLst>
              <a:ext uri="{FF2B5EF4-FFF2-40B4-BE49-F238E27FC236}">
                <a16:creationId xmlns:a16="http://schemas.microsoft.com/office/drawing/2014/main" id="{98088EB3-31EF-D014-5197-058A6DC4D42E}"/>
              </a:ext>
            </a:extLst>
          </p:cNvPr>
          <p:cNvCxnSpPr>
            <a:cxnSpLocks/>
          </p:cNvCxnSpPr>
          <p:nvPr/>
        </p:nvCxnSpPr>
        <p:spPr>
          <a:xfrm>
            <a:off x="1024390" y="38085437"/>
            <a:ext cx="2830348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09B6C084-1F17-ED1B-07E1-D782AD501A67}"/>
              </a:ext>
            </a:extLst>
          </p:cNvPr>
          <p:cNvSpPr txBox="1"/>
          <p:nvPr/>
        </p:nvSpPr>
        <p:spPr>
          <a:xfrm>
            <a:off x="1024390" y="38180127"/>
            <a:ext cx="9571220" cy="1015663"/>
          </a:xfrm>
          <a:prstGeom prst="rect">
            <a:avLst/>
          </a:prstGeom>
          <a:noFill/>
        </p:spPr>
        <p:txBody>
          <a:bodyPr wrap="square" rtlCol="0">
            <a:spAutoFit/>
          </a:bodyPr>
          <a:lstStyle/>
          <a:p>
            <a:r>
              <a:rPr lang="en-US" sz="6000" b="1" dirty="0">
                <a:solidFill>
                  <a:schemeClr val="accent2"/>
                </a:solidFill>
                <a:latin typeface="+mj-lt"/>
              </a:rPr>
              <a:t>Acknowledgments</a:t>
            </a:r>
          </a:p>
        </p:txBody>
      </p:sp>
    </p:spTree>
    <p:extLst>
      <p:ext uri="{BB962C8B-B14F-4D97-AF65-F5344CB8AC3E}">
        <p14:creationId xmlns:p14="http://schemas.microsoft.com/office/powerpoint/2010/main" val="2303186937"/>
      </p:ext>
    </p:extLst>
  </p:cSld>
  <p:clrMapOvr>
    <a:masterClrMapping/>
  </p:clrMapOvr>
</p:sld>
</file>

<file path=ppt/theme/theme1.xml><?xml version="1.0" encoding="utf-8"?>
<a:theme xmlns:a="http://schemas.openxmlformats.org/drawingml/2006/main" name="SCK CEN">
  <a:themeElements>
    <a:clrScheme name="SCK•CEN 2020">
      <a:dk1>
        <a:sysClr val="windowText" lastClr="000000"/>
      </a:dk1>
      <a:lt1>
        <a:sysClr val="window" lastClr="FFFFFF"/>
      </a:lt1>
      <a:dk2>
        <a:srgbClr val="515151"/>
      </a:dk2>
      <a:lt2>
        <a:srgbClr val="E7E6E6"/>
      </a:lt2>
      <a:accent1>
        <a:srgbClr val="562873"/>
      </a:accent1>
      <a:accent2>
        <a:srgbClr val="984A9C"/>
      </a:accent2>
      <a:accent3>
        <a:srgbClr val="8ED8F8"/>
      </a:accent3>
      <a:accent4>
        <a:srgbClr val="034694"/>
      </a:accent4>
      <a:accent5>
        <a:srgbClr val="CACCD0"/>
      </a:accent5>
      <a:accent6>
        <a:srgbClr val="DFE0E2"/>
      </a:accent6>
      <a:hlink>
        <a:srgbClr val="BC58AE"/>
      </a:hlink>
      <a:folHlink>
        <a:srgbClr val="501D53"/>
      </a:folHlink>
    </a:clrScheme>
    <a:fontScheme name="sckcen">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K CEN" id="{E3FA4328-1AB7-41AA-B4F5-393BDA7EA1B9}" vid="{EC521B9D-3E29-4713-AE4D-15E6F0E74BF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SCK CEN</Template>
  <TotalTime>11564</TotalTime>
  <Words>852</Words>
  <Application>Microsoft Office PowerPoint</Application>
  <PresentationFormat>Custom</PresentationFormat>
  <Paragraphs>110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Arial</vt:lpstr>
      <vt:lpstr>Calibri</vt:lpstr>
      <vt:lpstr>Segoe UI</vt:lpstr>
      <vt:lpstr>SCK CEN</vt:lpstr>
      <vt:lpstr>PowerPoint Presentation</vt:lpstr>
    </vt:vector>
  </TitlesOfParts>
  <Company>SCK CEN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Dillen Roel</dc:creator>
  <cp:lastModifiedBy>Gubbels Lisa</cp:lastModifiedBy>
  <cp:revision>133</cp:revision>
  <cp:lastPrinted>2019-10-07T09:39:21Z</cp:lastPrinted>
  <dcterms:created xsi:type="dcterms:W3CDTF">2019-09-16T09:22:33Z</dcterms:created>
  <dcterms:modified xsi:type="dcterms:W3CDTF">2025-10-10T14:15:22Z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exandriaPath">
    <vt:lpwstr/>
  </property>
  <property fmtid="{D5CDD505-2E9C-101B-9397-08002B2CF9AE}" pid="3" name="ID">
    <vt:lpwstr>96033675</vt:lpwstr>
  </property>
  <property fmtid="{D5CDD505-2E9C-101B-9397-08002B2CF9AE}" pid="4" name="Name">
    <vt:lpwstr>LisaGubbels-Mon.pptx</vt:lpwstr>
  </property>
  <property fmtid="{D5CDD505-2E9C-101B-9397-08002B2CF9AE}" pid="5" name="SuppMarkings">
    <vt:lpwstr> </vt:lpwstr>
  </property>
  <property fmtid="{D5CDD505-2E9C-101B-9397-08002B2CF9AE}" pid="6" name="Security Clearance">
    <vt:lpwstr> </vt:lpwstr>
  </property>
  <property fmtid="{D5CDD505-2E9C-101B-9397-08002B2CF9AE}" pid="7" name="HyperLink">
    <vt:lpwstr>https://ecm.sckcen.be/OTCS/llisapi.dll/open/96033675</vt:lpwstr>
  </property>
  <property fmtid="{D5CDD505-2E9C-101B-9397-08002B2CF9AE}" pid="8" name="Common Attributes_Reference Number">
    <vt:lpwstr>SCK CEN/96033675</vt:lpwstr>
  </property>
  <property fmtid="{D5CDD505-2E9C-101B-9397-08002B2CF9AE}" pid="9" name="Common Attributes_Short Reference">
    <vt:lpwstr>SCK CEN/96033675</vt:lpwstr>
  </property>
  <property fmtid="{D5CDD505-2E9C-101B-9397-08002B2CF9AE}" pid="10" name="Common Attributes_Alternative Reference">
    <vt:lpwstr> </vt:lpwstr>
  </property>
  <property fmtid="{D5CDD505-2E9C-101B-9397-08002B2CF9AE}" pid="11" name="Common Attributes_Document Type">
    <vt:lpwstr> </vt:lpwstr>
  </property>
  <property fmtid="{D5CDD505-2E9C-101B-9397-08002B2CF9AE}" pid="12" name="Common Attributes_Author_Author Name">
    <vt:lpwstr>Lisa Gubbels</vt:lpwstr>
  </property>
  <property fmtid="{D5CDD505-2E9C-101B-9397-08002B2CF9AE}" pid="13" name="Common Attributes_Author_Author Affiliation">
    <vt:lpwstr>SCK CEN</vt:lpwstr>
  </property>
  <property fmtid="{D5CDD505-2E9C-101B-9397-08002B2CF9AE}" pid="14" name="Common Attributes_Information Security Classification">
    <vt:lpwstr>Public</vt:lpwstr>
  </property>
  <property fmtid="{D5CDD505-2E9C-101B-9397-08002B2CF9AE}" pid="15" name="Common Attributes_ISC Motivation">
    <vt:lpwstr> </vt:lpwstr>
  </property>
  <property fmtid="{D5CDD505-2E9C-101B-9397-08002B2CF9AE}" pid="16" name="Event Attributes_Event_Event Type">
    <vt:lpwstr/>
  </property>
  <property fmtid="{D5CDD505-2E9C-101B-9397-08002B2CF9AE}" pid="17" name="Event Attributes_Event_Event Name">
    <vt:lpwstr/>
  </property>
  <property fmtid="{D5CDD505-2E9C-101B-9397-08002B2CF9AE}" pid="18" name="Event Attributes_Event_Event Start Date">
    <vt:lpwstr/>
  </property>
  <property fmtid="{D5CDD505-2E9C-101B-9397-08002B2CF9AE}" pid="19" name="Event Attributes_Event_Event End Date">
    <vt:lpwstr/>
  </property>
  <property fmtid="{D5CDD505-2E9C-101B-9397-08002B2CF9AE}" pid="20" name="Event Attributes_Event_Event Location">
    <vt:lpwstr/>
  </property>
  <property fmtid="{D5CDD505-2E9C-101B-9397-08002B2CF9AE}" pid="21" name="CreateDate">
    <vt:filetime>2025-09-30T08:19:15Z</vt:filetime>
  </property>
</Properties>
</file>