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6" r:id="rId1"/>
    <p:sldMasterId id="2147483841" r:id="rId2"/>
  </p:sldMasterIdLst>
  <p:notesMasterIdLst>
    <p:notesMasterId r:id="rId21"/>
  </p:notesMasterIdLst>
  <p:handoutMasterIdLst>
    <p:handoutMasterId r:id="rId22"/>
  </p:handoutMasterIdLst>
  <p:sldIdLst>
    <p:sldId id="277" r:id="rId3"/>
    <p:sldId id="512" r:id="rId4"/>
    <p:sldId id="347" r:id="rId5"/>
    <p:sldId id="515" r:id="rId6"/>
    <p:sldId id="521" r:id="rId7"/>
    <p:sldId id="357" r:id="rId8"/>
    <p:sldId id="410" r:id="rId9"/>
    <p:sldId id="399" r:id="rId10"/>
    <p:sldId id="509" r:id="rId11"/>
    <p:sldId id="308" r:id="rId12"/>
    <p:sldId id="310" r:id="rId13"/>
    <p:sldId id="362" r:id="rId14"/>
    <p:sldId id="524" r:id="rId15"/>
    <p:sldId id="523" r:id="rId16"/>
    <p:sldId id="518" r:id="rId17"/>
    <p:sldId id="519" r:id="rId18"/>
    <p:sldId id="510" r:id="rId19"/>
    <p:sldId id="214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F3FA"/>
    <a:srgbClr val="00A9FF"/>
    <a:srgbClr val="F3F3F3"/>
    <a:srgbClr val="FF0000"/>
    <a:srgbClr val="226BAC"/>
    <a:srgbClr val="00B0F0"/>
    <a:srgbClr val="00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9951" autoAdjust="0"/>
  </p:normalViewPr>
  <p:slideViewPr>
    <p:cSldViewPr snapToGrid="0">
      <p:cViewPr varScale="1">
        <p:scale>
          <a:sx n="52" d="100"/>
          <a:sy n="52" d="100"/>
        </p:scale>
        <p:origin x="6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0T21:23:26.58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0T21:23:28.4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0T21:23:32.1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0T21:23:32.2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0T21:23:41.1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0T21:23:41.3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800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44D18-1F3A-4730-81C7-5D3E6C4C1F3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7974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44D18-1F3A-4730-81C7-5D3E6C4C1F3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334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44D18-1F3A-4730-81C7-5D3E6C4C1F3E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7212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7EFF3-2A43-B65C-3916-1ECB87994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4E55A9-1DBD-FF56-FC9E-C1ADFFC93D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467B69-8281-0FFE-7511-55942BE98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2068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99E81-8B53-403F-5AFD-D6AC4B8C6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E50D51-4264-0A90-8055-D4E6FFD3D2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5BC877-460C-6718-E782-2BDEB6A247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51994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90665-0D85-AF7D-3D89-4103B40C2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A4021-CFB5-5FA9-9505-98BB91BABE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A91D0-E4FE-5278-AF77-B4F32668A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182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7C681-AC54-FD83-79AD-B38CBD7C8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739D9C-3C0F-600B-FC52-3DB1C9808F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26EC12-A891-FC5A-46C0-3C3C35171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848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Next slide TITAN group thank</a:t>
            </a:r>
          </a:p>
        </p:txBody>
      </p:sp>
    </p:spTree>
    <p:extLst>
      <p:ext uri="{BB962C8B-B14F-4D97-AF65-F5344CB8AC3E}">
        <p14:creationId xmlns:p14="http://schemas.microsoft.com/office/powerpoint/2010/main" val="2054860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65464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5477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7172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16119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63E00-1758-45B5-C9C5-02F86CE77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DBE099-80D3-C0C8-9AA7-1E69D55E09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18B107-3F3E-F64F-2BD6-6BBC01E7B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6474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548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32945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6714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93806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17" Type="http://schemas.openxmlformats.org/officeDocument/2006/relationships/image" Target="../media/image50.png"/><Relationship Id="rId2" Type="http://schemas.openxmlformats.org/officeDocument/2006/relationships/image" Target="../media/image36.jpeg"/><Relationship Id="rId16" Type="http://schemas.openxmlformats.org/officeDocument/2006/relationships/image" Target="../media/image49.png"/><Relationship Id="rId20" Type="http://schemas.openxmlformats.org/officeDocument/2006/relationships/image" Target="../media/image5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44.gif"/><Relationship Id="rId24" Type="http://schemas.openxmlformats.org/officeDocument/2006/relationships/image" Target="../media/image57.emf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43.jpe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jpe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5.png"/><Relationship Id="rId18" Type="http://schemas.openxmlformats.org/officeDocument/2006/relationships/image" Target="../media/image69.jpeg"/><Relationship Id="rId3" Type="http://schemas.openxmlformats.org/officeDocument/2006/relationships/image" Target="../media/image59.jpeg"/><Relationship Id="rId7" Type="http://schemas.openxmlformats.org/officeDocument/2006/relationships/image" Target="../media/image47.png"/><Relationship Id="rId12" Type="http://schemas.openxmlformats.org/officeDocument/2006/relationships/image" Target="../media/image64.jpeg"/><Relationship Id="rId17" Type="http://schemas.openxmlformats.org/officeDocument/2006/relationships/image" Target="../media/image68.jpeg"/><Relationship Id="rId2" Type="http://schemas.openxmlformats.org/officeDocument/2006/relationships/image" Target="../media/image58.jpg"/><Relationship Id="rId16" Type="http://schemas.openxmlformats.org/officeDocument/2006/relationships/image" Target="../media/image42.png"/><Relationship Id="rId20" Type="http://schemas.openxmlformats.org/officeDocument/2006/relationships/image" Target="../media/image7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1.jpeg"/><Relationship Id="rId11" Type="http://schemas.openxmlformats.org/officeDocument/2006/relationships/image" Target="../media/image63.png"/><Relationship Id="rId5" Type="http://schemas.openxmlformats.org/officeDocument/2006/relationships/image" Target="../media/image57.emf"/><Relationship Id="rId15" Type="http://schemas.openxmlformats.org/officeDocument/2006/relationships/image" Target="../media/image67.jpeg"/><Relationship Id="rId10" Type="http://schemas.openxmlformats.org/officeDocument/2006/relationships/image" Target="../media/image50.png"/><Relationship Id="rId19" Type="http://schemas.openxmlformats.org/officeDocument/2006/relationships/image" Target="../media/image70.jpeg"/><Relationship Id="rId4" Type="http://schemas.openxmlformats.org/officeDocument/2006/relationships/image" Target="../media/image60.png"/><Relationship Id="rId9" Type="http://schemas.openxmlformats.org/officeDocument/2006/relationships/image" Target="../media/image62.png"/><Relationship Id="rId14" Type="http://schemas.openxmlformats.org/officeDocument/2006/relationships/image" Target="../media/image66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2025-10-23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2025-10-23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2025-10-23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2025-10-23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2025-10-23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osure Slide 4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196290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0623348" y="0"/>
            <a:ext cx="1568651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99" y="204095"/>
            <a:ext cx="1358332" cy="24436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035" y="3276802"/>
            <a:ext cx="411480" cy="41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035" y="3778218"/>
            <a:ext cx="411480" cy="4114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035" y="4279634"/>
            <a:ext cx="411480" cy="411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035" y="4781050"/>
            <a:ext cx="411480" cy="411480"/>
          </a:xfrm>
          <a:prstGeom prst="rect">
            <a:avLst/>
          </a:prstGeom>
        </p:spPr>
      </p:pic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9748" y="1275065"/>
            <a:ext cx="1828800" cy="3770626"/>
            <a:chOff x="6092690" y="230050"/>
            <a:chExt cx="2011680" cy="4147669"/>
          </a:xfrm>
        </p:grpSpPr>
        <p:sp>
          <p:nvSpPr>
            <p:cNvPr id="18" name="Rectangle 17"/>
            <p:cNvSpPr/>
            <p:nvPr userDrawn="1"/>
          </p:nvSpPr>
          <p:spPr>
            <a:xfrm>
              <a:off x="6092690" y="413100"/>
              <a:ext cx="2011680" cy="3813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 userDrawn="1"/>
          </p:nvGrpSpPr>
          <p:grpSpPr>
            <a:xfrm>
              <a:off x="6092690" y="230050"/>
              <a:ext cx="1911096" cy="4147669"/>
              <a:chOff x="6092690" y="230050"/>
              <a:chExt cx="1911096" cy="4147669"/>
            </a:xfrm>
          </p:grpSpPr>
          <p:grpSp>
            <p:nvGrpSpPr>
              <p:cNvPr id="20" name="Group 19"/>
              <p:cNvGrpSpPr/>
              <p:nvPr userDrawn="1"/>
            </p:nvGrpSpPr>
            <p:grpSpPr>
              <a:xfrm>
                <a:off x="6092690" y="508097"/>
                <a:ext cx="1911096" cy="3869622"/>
                <a:chOff x="6308296" y="873895"/>
                <a:chExt cx="1911096" cy="3869622"/>
              </a:xfrm>
            </p:grpSpPr>
            <p:pic>
              <p:nvPicPr>
                <p:cNvPr id="22" name="Picture 21"/>
                <p:cNvPicPr preferRelativeResize="0">
                  <a:picLocks noChangeAspect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08296" y="2514777"/>
                  <a:ext cx="1911096" cy="216588"/>
                </a:xfrm>
                <a:prstGeom prst="rect">
                  <a:avLst/>
                </a:prstGeom>
              </p:spPr>
            </p:pic>
            <p:grpSp>
              <p:nvGrpSpPr>
                <p:cNvPr id="23" name="Group 22"/>
                <p:cNvGrpSpPr/>
                <p:nvPr userDrawn="1"/>
              </p:nvGrpSpPr>
              <p:grpSpPr>
                <a:xfrm>
                  <a:off x="6308296" y="986617"/>
                  <a:ext cx="640080" cy="3205372"/>
                  <a:chOff x="6308296" y="437983"/>
                  <a:chExt cx="640080" cy="3205372"/>
                </a:xfrm>
              </p:grpSpPr>
              <p:pic>
                <p:nvPicPr>
                  <p:cNvPr id="33" name="Picture 32"/>
                  <p:cNvPicPr>
                    <a:picLocks noChangeAspect="1"/>
                  </p:cNvPicPr>
                  <p:nvPr userDrawn="1"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08296" y="3013769"/>
                    <a:ext cx="640080" cy="629586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33"/>
                  <p:cNvPicPr>
                    <a:picLocks noChangeAspect="1"/>
                  </p:cNvPicPr>
                  <p:nvPr userDrawn="1"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08296" y="437983"/>
                    <a:ext cx="640080" cy="327656"/>
                  </a:xfrm>
                  <a:prstGeom prst="rect">
                    <a:avLst/>
                  </a:prstGeom>
                </p:spPr>
              </p:pic>
              <p:pic>
                <p:nvPicPr>
                  <p:cNvPr id="35" name="Picture 34"/>
                  <p:cNvPicPr>
                    <a:picLocks noChangeAspect="1"/>
                  </p:cNvPicPr>
                  <p:nvPr userDrawn="1"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08296" y="2265346"/>
                    <a:ext cx="640080" cy="640080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 userDrawn="1"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08296" y="923008"/>
                    <a:ext cx="640080" cy="9783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4" name="Group 23"/>
                <p:cNvGrpSpPr/>
                <p:nvPr userDrawn="1"/>
              </p:nvGrpSpPr>
              <p:grpSpPr>
                <a:xfrm>
                  <a:off x="6982142" y="873895"/>
                  <a:ext cx="1188720" cy="3869622"/>
                  <a:chOff x="6982142" y="873895"/>
                  <a:chExt cx="1188720" cy="3869622"/>
                </a:xfrm>
              </p:grpSpPr>
              <p:pic>
                <p:nvPicPr>
                  <p:cNvPr id="25" name="Picture 24" descr="http://umanitoba.ca/admin/media/UM_l_clr_horz.jpg"/>
                  <p:cNvPicPr preferRelativeResize="0">
                    <a:picLocks noChangeAspect="1" noChangeArrowheads="1"/>
                  </p:cNvPicPr>
                  <p:nvPr userDrawn="1"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82142" y="873895"/>
                    <a:ext cx="1188720" cy="35532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2" descr="https://encrypted-tbn2.gstatic.com/images?q=tbn:ANd9GcTQ58FZCiCAYXLHOIophZH1GR3w92q-rHjcfGdoEAuozkom8x9BWg"/>
                  <p:cNvPicPr preferRelativeResize="0">
                    <a:picLocks noChangeAspect="1" noChangeArrowheads="1"/>
                  </p:cNvPicPr>
                  <p:nvPr userDrawn="1"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82142" y="2865285"/>
                    <a:ext cx="1188720" cy="4226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7" name="Picture 26"/>
                  <p:cNvPicPr preferRelativeResize="0">
                    <a:picLocks noChangeAspect="1"/>
                  </p:cNvPicPr>
                  <p:nvPr userDrawn="1"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982142" y="3744975"/>
                    <a:ext cx="1188720" cy="424292"/>
                  </a:xfrm>
                  <a:prstGeom prst="rect">
                    <a:avLst/>
                  </a:prstGeom>
                </p:spPr>
              </p:pic>
              <p:pic>
                <p:nvPicPr>
                  <p:cNvPr id="28" name="Picture 27"/>
                  <p:cNvPicPr preferRelativeResize="0">
                    <a:picLocks noChangeAspect="1"/>
                  </p:cNvPicPr>
                  <p:nvPr userDrawn="1"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82142" y="1783219"/>
                    <a:ext cx="1188720" cy="280464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 preferRelativeResize="0">
                    <a:picLocks noChangeAspect="1"/>
                  </p:cNvPicPr>
                  <p:nvPr userDrawn="1"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82142" y="4262554"/>
                    <a:ext cx="1188720" cy="480963"/>
                  </a:xfrm>
                  <a:prstGeom prst="rect">
                    <a:avLst/>
                  </a:prstGeom>
                </p:spPr>
              </p:pic>
              <p:pic>
                <p:nvPicPr>
                  <p:cNvPr id="30" name="Picture 29"/>
                  <p:cNvPicPr preferRelativeResize="0">
                    <a:picLocks noChangeAspect="1"/>
                  </p:cNvPicPr>
                  <p:nvPr userDrawn="1"/>
                </p:nvPicPr>
                <p:blipFill rotWithShape="1"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000" t="25232" r="13334" b="33511"/>
                  <a:stretch/>
                </p:blipFill>
                <p:spPr>
                  <a:xfrm>
                    <a:off x="6982142" y="1351408"/>
                    <a:ext cx="1188720" cy="359380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 preferRelativeResize="0">
                    <a:picLocks noChangeAspect="1"/>
                  </p:cNvPicPr>
                  <p:nvPr userDrawn="1"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82142" y="3367324"/>
                    <a:ext cx="1188720" cy="255800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/>
                  <p:cNvPicPr preferRelativeResize="0">
                    <a:picLocks noChangeAspect="1"/>
                  </p:cNvPicPr>
                  <p:nvPr userDrawn="1"/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6727" b="26728"/>
                  <a:stretch/>
                </p:blipFill>
                <p:spPr>
                  <a:xfrm>
                    <a:off x="6982142" y="2147382"/>
                    <a:ext cx="1188720" cy="294492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1" name="Picture 20"/>
              <p:cNvPicPr>
                <a:picLocks noChangeAspect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7110" y="230050"/>
                <a:ext cx="1188721" cy="216463"/>
              </a:xfrm>
              <a:prstGeom prst="rect">
                <a:avLst/>
              </a:prstGeom>
            </p:spPr>
          </p:pic>
        </p:grpSp>
      </p:grpSp>
      <p:grpSp>
        <p:nvGrpSpPr>
          <p:cNvPr id="37" name="Group 36"/>
          <p:cNvGrpSpPr>
            <a:grpSpLocks noChangeAspect="1"/>
          </p:cNvGrpSpPr>
          <p:nvPr userDrawn="1"/>
        </p:nvGrpSpPr>
        <p:grpSpPr>
          <a:xfrm>
            <a:off x="236486" y="6232853"/>
            <a:ext cx="1254758" cy="548011"/>
            <a:chOff x="448170" y="4217387"/>
            <a:chExt cx="1436083" cy="627205"/>
          </a:xfrm>
        </p:grpSpPr>
        <p:sp>
          <p:nvSpPr>
            <p:cNvPr id="38" name="Rectangle 37"/>
            <p:cNvSpPr/>
            <p:nvPr userDrawn="1"/>
          </p:nvSpPr>
          <p:spPr>
            <a:xfrm>
              <a:off x="448170" y="4217387"/>
              <a:ext cx="1436083" cy="6272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 userDrawn="1"/>
          </p:nvGrpSpPr>
          <p:grpSpPr>
            <a:xfrm>
              <a:off x="455313" y="4217394"/>
              <a:ext cx="1419248" cy="574133"/>
              <a:chOff x="-854967" y="3388975"/>
              <a:chExt cx="1419248" cy="574133"/>
            </a:xfrm>
          </p:grpSpPr>
          <p:pic>
            <p:nvPicPr>
              <p:cNvPr id="40" name="Picture 39"/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91685" y="3404409"/>
                <a:ext cx="755966" cy="334892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 userDrawn="1"/>
            </p:nvPicPr>
            <p:blipFill rotWithShape="1"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45863" b="6669"/>
              <a:stretch/>
            </p:blipFill>
            <p:spPr>
              <a:xfrm>
                <a:off x="-854967" y="3388975"/>
                <a:ext cx="559849" cy="365760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 userDrawn="1"/>
            </p:nvPicPr>
            <p:blipFill>
              <a:blip r:embed="rId24"/>
              <a:stretch>
                <a:fillRect/>
              </a:stretch>
            </p:blipFill>
            <p:spPr>
              <a:xfrm>
                <a:off x="-793115" y="3780228"/>
                <a:ext cx="1298094" cy="182880"/>
              </a:xfrm>
              <a:prstGeom prst="rect">
                <a:avLst/>
              </a:prstGeom>
            </p:spPr>
          </p:pic>
        </p:grpSp>
      </p:grpSp>
      <p:sp>
        <p:nvSpPr>
          <p:cNvPr id="5" name="Rectangle 4"/>
          <p:cNvSpPr/>
          <p:nvPr userDrawn="1"/>
        </p:nvSpPr>
        <p:spPr>
          <a:xfrm>
            <a:off x="10697999" y="493358"/>
            <a:ext cx="14621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0">
                <a:solidFill>
                  <a:srgbClr val="00B0F0"/>
                </a:solidFill>
              </a:rPr>
              <a:t>www.triumf.ca</a:t>
            </a:r>
          </a:p>
        </p:txBody>
      </p:sp>
      <p:sp>
        <p:nvSpPr>
          <p:cNvPr id="44" name="Rectangle 43"/>
          <p:cNvSpPr/>
          <p:nvPr userDrawn="1"/>
        </p:nvSpPr>
        <p:spPr>
          <a:xfrm rot="-5400000">
            <a:off x="11062188" y="2357016"/>
            <a:ext cx="15231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/>
              <a:t>@</a:t>
            </a:r>
            <a:r>
              <a:rPr lang="en-US" sz="1600" b="1" err="1"/>
              <a:t>TRIUMFLab</a:t>
            </a:r>
            <a:endParaRPr lang="en-US" sz="1600" b="1"/>
          </a:p>
        </p:txBody>
      </p:sp>
      <p:sp>
        <p:nvSpPr>
          <p:cNvPr id="45" name="Title 1"/>
          <p:cNvSpPr txBox="1">
            <a:spLocks/>
          </p:cNvSpPr>
          <p:nvPr userDrawn="1"/>
        </p:nvSpPr>
        <p:spPr>
          <a:xfrm>
            <a:off x="4793321" y="5681091"/>
            <a:ext cx="2568473" cy="929730"/>
          </a:xfrm>
          <a:prstGeom prst="rect">
            <a:avLst/>
          </a:prstGeom>
          <a:solidFill>
            <a:schemeClr val="accent3">
              <a:lumMod val="75000"/>
              <a:alpha val="65000"/>
            </a:schemeClr>
          </a:solidFill>
        </p:spPr>
        <p:txBody>
          <a:bodyPr anchor="t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190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698638-89E4-3232-2DBB-A85A1A06C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4A60FBB-699C-BDDB-E513-1E9076527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903454-60E5-3CBE-8223-76EB1D598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C676-0150-4037-B1A1-141C0F52EA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8469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E902-ADCA-455A-ADA8-458F2BD8F5B2}" type="datetimeFigureOut">
              <a:rPr lang="en-CA" smtClean="0"/>
              <a:t>2025-10-23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DE15-18D3-4E2F-9E4A-A34F7A85E12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12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E902-ADCA-455A-ADA8-458F2BD8F5B2}" type="datetimeFigureOut">
              <a:rPr lang="en-CA" smtClean="0"/>
              <a:t>2025-10-23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DE15-18D3-4E2F-9E4A-A34F7A85E12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63239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E902-ADCA-455A-ADA8-458F2BD8F5B2}" type="datetimeFigureOut">
              <a:rPr lang="en-CA" smtClean="0"/>
              <a:t>2025-10-23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DE15-18D3-4E2F-9E4A-A34F7A85E12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60670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E902-ADCA-455A-ADA8-458F2BD8F5B2}" type="datetimeFigureOut">
              <a:rPr lang="en-CA" smtClean="0"/>
              <a:t>2025-10-23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DE15-18D3-4E2F-9E4A-A34F7A85E12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73402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E902-ADCA-455A-ADA8-458F2BD8F5B2}" type="datetimeFigureOut">
              <a:rPr lang="en-CA" smtClean="0"/>
              <a:t>2025-10-23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DE15-18D3-4E2F-9E4A-A34F7A85E12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52443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E902-ADCA-455A-ADA8-458F2BD8F5B2}" type="datetimeFigureOut">
              <a:rPr lang="en-CA" smtClean="0"/>
              <a:t>2025-10-23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DE15-18D3-4E2F-9E4A-A34F7A85E12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57820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E902-ADCA-455A-ADA8-458F2BD8F5B2}" type="datetimeFigureOut">
              <a:rPr lang="en-CA" smtClean="0"/>
              <a:t>2025-10-23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DE15-18D3-4E2F-9E4A-A34F7A85E12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9852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E902-ADCA-455A-ADA8-458F2BD8F5B2}" type="datetimeFigureOut">
              <a:rPr lang="en-CA" smtClean="0"/>
              <a:t>2025-10-23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DE15-18D3-4E2F-9E4A-A34F7A85E12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55412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E902-ADCA-455A-ADA8-458F2BD8F5B2}" type="datetimeFigureOut">
              <a:rPr lang="en-CA" smtClean="0"/>
              <a:t>2025-10-23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DE15-18D3-4E2F-9E4A-A34F7A85E12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10382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E902-ADCA-455A-ADA8-458F2BD8F5B2}" type="datetimeFigureOut">
              <a:rPr lang="en-CA" smtClean="0"/>
              <a:t>2025-10-23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DE15-18D3-4E2F-9E4A-A34F7A85E12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21766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E902-ADCA-455A-ADA8-458F2BD8F5B2}" type="datetimeFigureOut">
              <a:rPr lang="en-CA" smtClean="0"/>
              <a:t>2025-10-23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DE15-18D3-4E2F-9E4A-A34F7A85E12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42630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6E9697-9193-EBE2-ACC6-931F00CBFD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14" t="19286" r="6337" b="10731"/>
          <a:stretch/>
        </p:blipFill>
        <p:spPr>
          <a:xfrm>
            <a:off x="2286000" y="1580336"/>
            <a:ext cx="7620000" cy="457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CF598-AE1A-0359-AE7A-AE2B536CEC29}"/>
              </a:ext>
            </a:extLst>
          </p:cNvPr>
          <p:cNvSpPr txBox="1"/>
          <p:nvPr userDrawn="1"/>
        </p:nvSpPr>
        <p:spPr>
          <a:xfrm>
            <a:off x="701415" y="243515"/>
            <a:ext cx="10180978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50" dirty="0"/>
              <a:t>TRIUMF is located on the traditional, ancestral, and unceded territory of the </a:t>
            </a:r>
            <a:r>
              <a:rPr lang="en-US" sz="1750" dirty="0" err="1"/>
              <a:t>xʷməθkʷəy̓əm</a:t>
            </a:r>
            <a:r>
              <a:rPr lang="en-US" sz="1750" dirty="0"/>
              <a:t> (Musqueam) people, who for millennia have passed on their culture, history, and traditions from one generation to the next on this site. </a:t>
            </a:r>
          </a:p>
          <a:p>
            <a:pPr algn="ctr"/>
            <a:endParaRPr lang="en-US" sz="1750" dirty="0"/>
          </a:p>
          <a:p>
            <a:pPr algn="ctr"/>
            <a:r>
              <a:rPr lang="en-US" sz="1750" dirty="0"/>
              <a:t>TRIUMF’s home has always been a seat of learning.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84E3C8B-65F9-2C14-A22F-D9ABB5FF64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255775" y="6294901"/>
            <a:ext cx="3680451" cy="457200"/>
            <a:chOff x="448169" y="4217387"/>
            <a:chExt cx="2944408" cy="36576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EF0C9B2-BCE1-588D-B9AF-491B4005211E}"/>
                </a:ext>
              </a:extLst>
            </p:cNvPr>
            <p:cNvSpPr/>
            <p:nvPr userDrawn="1"/>
          </p:nvSpPr>
          <p:spPr>
            <a:xfrm>
              <a:off x="448169" y="4217387"/>
              <a:ext cx="2944408" cy="3657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F32B28A-903F-5D0F-6A57-70A9A931EA59}"/>
                </a:ext>
              </a:extLst>
            </p:cNvPr>
            <p:cNvGrpSpPr/>
            <p:nvPr userDrawn="1"/>
          </p:nvGrpSpPr>
          <p:grpSpPr>
            <a:xfrm>
              <a:off x="455313" y="4217394"/>
              <a:ext cx="2845824" cy="365760"/>
              <a:chOff x="-854967" y="3388975"/>
              <a:chExt cx="2845824" cy="36576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00C7D27-4A87-D9D4-447E-FE44B072156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1994" y="3404409"/>
                <a:ext cx="755966" cy="334892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8F7BE0A3-0E6C-7593-4B5D-F8AD96C55F5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45863" b="6669"/>
              <a:stretch/>
            </p:blipFill>
            <p:spPr>
              <a:xfrm>
                <a:off x="-854967" y="3388975"/>
                <a:ext cx="559849" cy="365760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3952B761-93D1-8B2B-A0FB-0B041E1A98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692763" y="3480409"/>
                <a:ext cx="1298094" cy="182880"/>
              </a:xfrm>
              <a:prstGeom prst="rect">
                <a:avLst/>
              </a:prstGeom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370099E-7C56-52B9-365F-DFEB428BBE8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01414" y="1580336"/>
            <a:ext cx="1399262" cy="4572000"/>
            <a:chOff x="6675097" y="512013"/>
            <a:chExt cx="1189294" cy="3885936"/>
          </a:xfrm>
        </p:grpSpPr>
        <p:pic>
          <p:nvPicPr>
            <p:cNvPr id="44" name="Picture 43" descr="http://umanitoba.ca/admin/media/UM_l_clr_horz.jpg">
              <a:extLst>
                <a:ext uri="{FF2B5EF4-FFF2-40B4-BE49-F238E27FC236}">
                  <a16:creationId xmlns:a16="http://schemas.microsoft.com/office/drawing/2014/main" id="{5C382779-79D2-16B7-1F1C-4C0A38BD4765}"/>
                </a:ext>
              </a:extLst>
            </p:cNvPr>
            <p:cNvPicPr preferRelativeResize="0"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5097" y="783654"/>
              <a:ext cx="1188720" cy="35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https://encrypted-tbn2.gstatic.com/images?q=tbn:ANd9GcTQ58FZCiCAYXLHOIophZH1GR3w92q-rHjcfGdoEAuozkom8x9BWg">
              <a:extLst>
                <a:ext uri="{FF2B5EF4-FFF2-40B4-BE49-F238E27FC236}">
                  <a16:creationId xmlns:a16="http://schemas.microsoft.com/office/drawing/2014/main" id="{FC58FAB5-4066-0BA9-B88F-056D443A47B8}"/>
                </a:ext>
              </a:extLst>
            </p:cNvPr>
            <p:cNvPicPr preferRelativeResize="0"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5097" y="2582864"/>
              <a:ext cx="1188720" cy="422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462C472-ABFE-651F-5FC6-64FE02CEFE80}"/>
                </a:ext>
              </a:extLst>
            </p:cNvPr>
            <p:cNvPicPr preferRelativeResize="0"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6675097" y="3452871"/>
              <a:ext cx="1188720" cy="424294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5520977-EFD3-6A6D-6F89-0ABD69EE08EA}"/>
                </a:ext>
              </a:extLst>
            </p:cNvPr>
            <p:cNvPicPr preferRelativeResize="0"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097" y="1609705"/>
              <a:ext cx="1188720" cy="280464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1A3C20D-E2ED-2909-8FF3-E933CF2EA1FD}"/>
                </a:ext>
              </a:extLst>
            </p:cNvPr>
            <p:cNvPicPr preferRelativeResize="0"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097" y="3916986"/>
              <a:ext cx="1188720" cy="48096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8806DC1-0A6D-71E3-39F8-525274D28247}"/>
                </a:ext>
              </a:extLst>
            </p:cNvPr>
            <p:cNvPicPr preferRelativeResize="0"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0" t="25232" r="13334" b="33511"/>
            <a:stretch/>
          </p:blipFill>
          <p:spPr>
            <a:xfrm>
              <a:off x="6675097" y="1197584"/>
              <a:ext cx="1188720" cy="35938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ADFE86A-AFB2-1562-3173-007E0B62B711}"/>
                </a:ext>
              </a:extLst>
            </p:cNvPr>
            <p:cNvPicPr preferRelativeResize="0"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27" b="26728"/>
            <a:stretch/>
          </p:blipFill>
          <p:spPr>
            <a:xfrm>
              <a:off x="6675097" y="1922615"/>
              <a:ext cx="1188720" cy="29449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E88FD19-9D78-48A5-EF3E-6803FD5E69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671" y="512013"/>
              <a:ext cx="1188720" cy="216464"/>
            </a:xfrm>
            <a:prstGeom prst="rect">
              <a:avLst/>
            </a:prstGeom>
          </p:spPr>
        </p:pic>
        <p:pic>
          <p:nvPicPr>
            <p:cNvPr id="52" name="Picture 18" descr="Oak Ridge National Laboratory Logo - Tickle College of Engineering">
              <a:extLst>
                <a:ext uri="{FF2B5EF4-FFF2-40B4-BE49-F238E27FC236}">
                  <a16:creationId xmlns:a16="http://schemas.microsoft.com/office/drawing/2014/main" id="{3346BBA4-970B-1E18-F0EC-25A0699E51A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" t="18576" r="5050" b="23825"/>
            <a:stretch/>
          </p:blipFill>
          <p:spPr bwMode="auto">
            <a:xfrm>
              <a:off x="6675097" y="2203413"/>
              <a:ext cx="1188720" cy="289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2" descr="Templates &amp;amp; Downloads | Central Michigan University">
              <a:extLst>
                <a:ext uri="{FF2B5EF4-FFF2-40B4-BE49-F238E27FC236}">
                  <a16:creationId xmlns:a16="http://schemas.microsoft.com/office/drawing/2014/main" id="{EEB6A47A-A04A-160B-387C-ABA0CBFBEA9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40" t="33660" r="20260" b="39807"/>
            <a:stretch/>
          </p:blipFill>
          <p:spPr bwMode="auto">
            <a:xfrm>
              <a:off x="6675097" y="3055410"/>
              <a:ext cx="1188720" cy="303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9D09065-BAE5-A40F-0AB1-F126BD068B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66784" y="1580335"/>
            <a:ext cx="822349" cy="4572000"/>
            <a:chOff x="7955243" y="557511"/>
            <a:chExt cx="650748" cy="3617951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19E812C-4ADD-40CC-1123-EE1FDBEAB3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243" y="2817257"/>
              <a:ext cx="650748" cy="64008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18544B6-5809-E393-D42E-58CC441C34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577" y="557511"/>
              <a:ext cx="640080" cy="32765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1D864A9-3CC0-4E5D-329C-29473C0ECD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577" y="1004101"/>
              <a:ext cx="640080" cy="978334"/>
            </a:xfrm>
            <a:prstGeom prst="rect">
              <a:avLst/>
            </a:prstGeom>
          </p:spPr>
        </p:pic>
        <p:pic>
          <p:nvPicPr>
            <p:cNvPr id="59" name="Picture 20" descr="Logos - Web Central">
              <a:extLst>
                <a:ext uri="{FF2B5EF4-FFF2-40B4-BE49-F238E27FC236}">
                  <a16:creationId xmlns:a16="http://schemas.microsoft.com/office/drawing/2014/main" id="{3DDFDB77-4CA7-9F66-EDBF-4535537696C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6297" y="3483559"/>
              <a:ext cx="548640" cy="691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University of Edinburgh - Wikipedia">
              <a:extLst>
                <a:ext uri="{FF2B5EF4-FFF2-40B4-BE49-F238E27FC236}">
                  <a16:creationId xmlns:a16="http://schemas.microsoft.com/office/drawing/2014/main" id="{34A18DE3-5BE5-10FD-3461-67BB89D9DF4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577" y="2044833"/>
              <a:ext cx="640080" cy="644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6554A76-C6BB-B721-02D0-E65B8207B885}"/>
              </a:ext>
            </a:extLst>
          </p:cNvPr>
          <p:cNvSpPr/>
          <p:nvPr userDrawn="1"/>
        </p:nvSpPr>
        <p:spPr>
          <a:xfrm>
            <a:off x="5006140" y="1626502"/>
            <a:ext cx="2179721" cy="553998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</a:rPr>
              <a:t>Thank You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C527EFB-D3C8-0865-95F1-C1CAC34D7C6D}"/>
              </a:ext>
            </a:extLst>
          </p:cNvPr>
          <p:cNvSpPr/>
          <p:nvPr userDrawn="1"/>
        </p:nvSpPr>
        <p:spPr>
          <a:xfrm>
            <a:off x="2286000" y="5569315"/>
            <a:ext cx="1161047" cy="553998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3600" b="1" dirty="0">
                <a:solidFill>
                  <a:srgbClr val="00B0F0"/>
                </a:solidFill>
              </a:rPr>
              <a:t>Merci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CF26FAF-87D8-9F53-F81E-7F201CEF3A46}"/>
              </a:ext>
            </a:extLst>
          </p:cNvPr>
          <p:cNvSpPr/>
          <p:nvPr userDrawn="1"/>
        </p:nvSpPr>
        <p:spPr>
          <a:xfrm>
            <a:off x="7357311" y="5598337"/>
            <a:ext cx="2548690" cy="553998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es-ES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s-ES" sz="3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ce:p</a:t>
            </a:r>
            <a:r>
              <a:rPr lang="es-ES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q̓ə</a:t>
            </a:r>
            <a:endParaRPr lang="en-US" sz="3600" b="1" i="0" kern="1200" dirty="0">
              <a:solidFill>
                <a:srgbClr val="00B0F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06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  <p:sldLayoutId id="2147483825" r:id="rId51"/>
    <p:sldLayoutId id="2147483826" r:id="rId5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8E902-ADCA-455A-ADA8-458F2BD8F5B2}" type="datetimeFigureOut">
              <a:rPr lang="en-CA" smtClean="0"/>
              <a:t>2025-10-23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1DE15-18D3-4E2F-9E4A-A34F7A85E12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882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2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microsoft.com/office/2007/relationships/hdphoto" Target="../media/hdphoto1.wdp"/><Relationship Id="rId4" Type="http://schemas.openxmlformats.org/officeDocument/2006/relationships/image" Target="../media/image7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customXml" Target="../ink/ink6.xml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860.png"/><Relationship Id="rId4" Type="http://schemas.openxmlformats.org/officeDocument/2006/relationships/image" Target="../media/image97.gif"/><Relationship Id="rId9" Type="http://schemas.openxmlformats.org/officeDocument/2006/relationships/customXml" Target="../ink/ink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tiff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logo with a person holding a large fan&#10;&#10;AI-generated content may be incorrect.">
            <a:extLst>
              <a:ext uri="{FF2B5EF4-FFF2-40B4-BE49-F238E27FC236}">
                <a16:creationId xmlns:a16="http://schemas.microsoft.com/office/drawing/2014/main" id="{63F77AE2-FB5B-161A-F63D-1A9684DAE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22" t="5528" r="17199" b="7832"/>
          <a:stretch/>
        </p:blipFill>
        <p:spPr>
          <a:xfrm>
            <a:off x="4802169" y="2461792"/>
            <a:ext cx="2492126" cy="33228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0951CC-3B73-33E5-411F-7B1E5106E1CF}"/>
              </a:ext>
            </a:extLst>
          </p:cNvPr>
          <p:cNvSpPr/>
          <p:nvPr/>
        </p:nvSpPr>
        <p:spPr>
          <a:xfrm>
            <a:off x="5115339" y="-12387"/>
            <a:ext cx="6414052" cy="6870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9756" y="771426"/>
            <a:ext cx="12192000" cy="163329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3400" b="0" dirty="0"/>
              <a:t>High-precision mass measurements with </a:t>
            </a:r>
            <a:br>
              <a:rPr lang="en-US" sz="3400" b="0" dirty="0"/>
            </a:br>
            <a:r>
              <a:rPr lang="en-US" sz="3400" dirty="0"/>
              <a:t>TITAN Multi-Reflection Time-of-Flight (MR-TOF) </a:t>
            </a:r>
            <a:br>
              <a:rPr lang="en-US" sz="3400" dirty="0"/>
            </a:br>
            <a:r>
              <a:rPr lang="en-US" sz="3400" b="0" dirty="0"/>
              <a:t>Mass Spectrometry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869" y="5902735"/>
            <a:ext cx="10734261" cy="419936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Pavithra Weligampola  </a:t>
            </a:r>
            <a:r>
              <a:rPr lang="en-US" sz="2400" dirty="0"/>
              <a:t>|</a:t>
            </a:r>
            <a:r>
              <a:rPr lang="en-US" sz="2000" dirty="0"/>
              <a:t>  EMIS 2025  </a:t>
            </a:r>
            <a:r>
              <a:rPr lang="en-US" sz="2400" dirty="0"/>
              <a:t>|</a:t>
            </a:r>
            <a:r>
              <a:rPr lang="en-US" sz="2000" dirty="0"/>
              <a:t>  TRIUMF and University of Manitoba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73DC49-276C-071A-4EDC-4510D5F397E2}"/>
              </a:ext>
            </a:extLst>
          </p:cNvPr>
          <p:cNvSpPr txBox="1"/>
          <p:nvPr/>
        </p:nvSpPr>
        <p:spPr>
          <a:xfrm>
            <a:off x="11808542" y="948321"/>
            <a:ext cx="383458" cy="3736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1</a:t>
            </a:r>
          </a:p>
        </p:txBody>
      </p:sp>
      <p:pic>
        <p:nvPicPr>
          <p:cNvPr id="10" name="Picture 9" descr="A large machine in a factory&#10;&#10;Description automatically generated">
            <a:extLst>
              <a:ext uri="{FF2B5EF4-FFF2-40B4-BE49-F238E27FC236}">
                <a16:creationId xmlns:a16="http://schemas.microsoft.com/office/drawing/2014/main" id="{3DDB9D2D-CA82-64D0-DF1A-E22F52795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5"/>
                    </a14:imgEffect>
                    <a14:imgEffect>
                      <a14:saturation sat="101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83" y="2497353"/>
            <a:ext cx="2425216" cy="3233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machine with many wires&#10;&#10;AI-generated content may be incorrect.">
            <a:extLst>
              <a:ext uri="{FF2B5EF4-FFF2-40B4-BE49-F238E27FC236}">
                <a16:creationId xmlns:a16="http://schemas.microsoft.com/office/drawing/2014/main" id="{11C4773D-BCE7-097C-CB80-A8FB46645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351" y="2504022"/>
            <a:ext cx="2420214" cy="3226952"/>
          </a:xfrm>
          <a:prstGeom prst="rect">
            <a:avLst/>
          </a:prstGeom>
        </p:spPr>
      </p:pic>
      <p:pic>
        <p:nvPicPr>
          <p:cNvPr id="16" name="Picture 15" descr="A large machine with many wires&#10;&#10;AI-generated content may be incorrect.">
            <a:extLst>
              <a:ext uri="{FF2B5EF4-FFF2-40B4-BE49-F238E27FC236}">
                <a16:creationId xmlns:a16="http://schemas.microsoft.com/office/drawing/2014/main" id="{05438320-D65B-EFB1-7268-4DAAF6CC9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188" y="2497353"/>
            <a:ext cx="2425216" cy="3233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A group of men working on a machine&#10;&#10;Description automatically generated">
            <a:extLst>
              <a:ext uri="{FF2B5EF4-FFF2-40B4-BE49-F238E27FC236}">
                <a16:creationId xmlns:a16="http://schemas.microsoft.com/office/drawing/2014/main" id="{FD1E0994-B307-497B-6225-14081EA42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58" y="2497353"/>
            <a:ext cx="2425216" cy="3233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 descr="A logo with a person holding a large fan&#10;&#10;AI-generated content may be incorrect.">
            <a:extLst>
              <a:ext uri="{FF2B5EF4-FFF2-40B4-BE49-F238E27FC236}">
                <a16:creationId xmlns:a16="http://schemas.microsoft.com/office/drawing/2014/main" id="{EDDE2F91-55F8-B1FD-E237-2F4B511AD3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22" t="15642" r="17199" b="19377"/>
          <a:stretch/>
        </p:blipFill>
        <p:spPr>
          <a:xfrm>
            <a:off x="11624182" y="63172"/>
            <a:ext cx="581254" cy="58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95190-281F-4837-90A8-003EAB9C3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43" y="204744"/>
            <a:ext cx="10030579" cy="65032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1. Half-lives via variation of </a:t>
            </a:r>
            <a:r>
              <a:rPr lang="en-US" sz="2800" dirty="0"/>
              <a:t>storage time </a:t>
            </a:r>
            <a:r>
              <a:rPr lang="en-US" sz="2800" dirty="0">
                <a:solidFill>
                  <a:schemeClr val="tx1"/>
                </a:solidFill>
              </a:rPr>
              <a:t>in injection trap</a:t>
            </a:r>
            <a:endParaRPr lang="en-CA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94ACE-9701-4BD2-BC44-6A089CF81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86" y="4818228"/>
            <a:ext cx="6432614" cy="1853833"/>
          </a:xfrm>
        </p:spPr>
        <p:txBody>
          <a:bodyPr>
            <a:normAutofit/>
          </a:bodyPr>
          <a:lstStyle/>
          <a:p>
            <a:r>
              <a:rPr lang="en-CA" sz="2400" b="1" dirty="0"/>
              <a:t>Half-lives ~50ms</a:t>
            </a:r>
          </a:p>
          <a:p>
            <a:r>
              <a:rPr lang="en-CA" sz="2400" dirty="0"/>
              <a:t>I. Mukul JPCS (2020); C. Walls, PhD thesis, U. Manitoba 2025</a:t>
            </a:r>
          </a:p>
        </p:txBody>
      </p:sp>
      <p:pic>
        <p:nvPicPr>
          <p:cNvPr id="5" name="Picture 4" descr="A diagram of a storage time&#10;&#10;Description automatically generated with low confidence">
            <a:extLst>
              <a:ext uri="{FF2B5EF4-FFF2-40B4-BE49-F238E27FC236}">
                <a16:creationId xmlns:a16="http://schemas.microsoft.com/office/drawing/2014/main" id="{B766DB74-66A9-31BD-489C-225A8E9BB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035" y="1126080"/>
            <a:ext cx="4880337" cy="34178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49D7D9-FFB9-9DA6-4AB4-495E3DB1E9C0}"/>
              </a:ext>
            </a:extLst>
          </p:cNvPr>
          <p:cNvSpPr txBox="1"/>
          <p:nvPr/>
        </p:nvSpPr>
        <p:spPr>
          <a:xfrm>
            <a:off x="2630973" y="2131352"/>
            <a:ext cx="758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/>
              <a:t>100</a:t>
            </a:r>
            <a:r>
              <a:rPr lang="en-US" sz="1600"/>
              <a:t>Rb</a:t>
            </a:r>
            <a:endParaRPr lang="en-CA" sz="1600"/>
          </a:p>
        </p:txBody>
      </p:sp>
      <p:pic>
        <p:nvPicPr>
          <p:cNvPr id="7" name="Picture 3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C8EBB88-11C4-C9D4-1BB9-095E8DEEA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517605" y="3173644"/>
            <a:ext cx="1711811" cy="5285023"/>
          </a:xfrm>
          <a:prstGeom prst="rect">
            <a:avLst/>
          </a:prstGeom>
        </p:spPr>
      </p:pic>
      <p:pic>
        <p:nvPicPr>
          <p:cNvPr id="9" name="Picture 8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5C518BEB-A752-1481-8CE0-856383958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2" y="1163187"/>
            <a:ext cx="5660898" cy="3343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E46BB3-6585-AB7D-E4D6-820252F12395}"/>
              </a:ext>
            </a:extLst>
          </p:cNvPr>
          <p:cNvSpPr txBox="1"/>
          <p:nvPr/>
        </p:nvSpPr>
        <p:spPr>
          <a:xfrm>
            <a:off x="1033669" y="3429000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aseline="30000" dirty="0"/>
              <a:t>100</a:t>
            </a:r>
            <a:r>
              <a:rPr lang="en-CA" dirty="0"/>
              <a:t>Rb</a:t>
            </a:r>
            <a:r>
              <a:rPr lang="en-CA" baseline="30000" dirty="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A129BE-AD19-36CD-619F-FE9BD301A371}"/>
              </a:ext>
            </a:extLst>
          </p:cNvPr>
          <p:cNvSpPr txBox="1"/>
          <p:nvPr/>
        </p:nvSpPr>
        <p:spPr>
          <a:xfrm>
            <a:off x="1985343" y="4220569"/>
            <a:ext cx="2906424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600" dirty="0"/>
              <a:t>Storage time (</a:t>
            </a:r>
            <a:r>
              <a:rPr lang="en-CA" sz="1600" dirty="0" err="1"/>
              <a:t>ms</a:t>
            </a:r>
            <a:r>
              <a:rPr lang="en-CA" sz="1600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724778-A74F-CC15-F5C7-3F89A38731B0}"/>
              </a:ext>
            </a:extLst>
          </p:cNvPr>
          <p:cNvSpPr txBox="1"/>
          <p:nvPr/>
        </p:nvSpPr>
        <p:spPr>
          <a:xfrm>
            <a:off x="7832657" y="4295308"/>
            <a:ext cx="2906424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600" dirty="0"/>
              <a:t>Storage time (</a:t>
            </a:r>
            <a:r>
              <a:rPr lang="en-CA" sz="1600" dirty="0" err="1"/>
              <a:t>ms</a:t>
            </a:r>
            <a:r>
              <a:rPr lang="en-CA" sz="1600" dirty="0"/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E33148-BF41-41CB-45CE-8C19943264F8}"/>
              </a:ext>
            </a:extLst>
          </p:cNvPr>
          <p:cNvSpPr/>
          <p:nvPr/>
        </p:nvSpPr>
        <p:spPr>
          <a:xfrm>
            <a:off x="7727992" y="4524552"/>
            <a:ext cx="31157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000" dirty="0">
                <a:solidFill>
                  <a:schemeClr val="bg1">
                    <a:lumMod val="50000"/>
                  </a:schemeClr>
                </a:solidFill>
              </a:rPr>
              <a:t>R. Silwal et al., Phys. Lett. B. 833 (2022) 137288</a:t>
            </a:r>
            <a:br>
              <a:rPr lang="en-GB" altLang="en-US" sz="10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1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D995AF-8733-92A7-C8EF-32EA35170C1C}"/>
              </a:ext>
            </a:extLst>
          </p:cNvPr>
          <p:cNvSpPr/>
          <p:nvPr/>
        </p:nvSpPr>
        <p:spPr>
          <a:xfrm>
            <a:off x="1685342" y="4532262"/>
            <a:ext cx="39127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000" dirty="0">
                <a:solidFill>
                  <a:schemeClr val="bg1">
                    <a:lumMod val="50000"/>
                  </a:schemeClr>
                </a:solidFill>
              </a:rPr>
              <a:t>I. Mukul et al., J. Phys: Conf. Ser. 1643 (2020) 012057</a:t>
            </a:r>
            <a:br>
              <a:rPr lang="en-GB" altLang="en-US" sz="10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600B88-AE73-202B-FDE8-D156943F6408}"/>
              </a:ext>
            </a:extLst>
          </p:cNvPr>
          <p:cNvSpPr txBox="1"/>
          <p:nvPr/>
        </p:nvSpPr>
        <p:spPr>
          <a:xfrm rot="16200000">
            <a:off x="-960855" y="2447122"/>
            <a:ext cx="2906424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600" dirty="0"/>
              <a:t>Counts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1CD122-1D09-C77D-7487-D09F0DE7FA35}"/>
              </a:ext>
            </a:extLst>
          </p:cNvPr>
          <p:cNvSpPr txBox="1"/>
          <p:nvPr/>
        </p:nvSpPr>
        <p:spPr>
          <a:xfrm rot="16200000">
            <a:off x="5198645" y="2396322"/>
            <a:ext cx="2906424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600" dirty="0"/>
              <a:t>Counts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109EB5-D62D-7D3D-3514-FA9E982A2B5E}"/>
              </a:ext>
            </a:extLst>
          </p:cNvPr>
          <p:cNvSpPr txBox="1"/>
          <p:nvPr/>
        </p:nvSpPr>
        <p:spPr>
          <a:xfrm>
            <a:off x="1746746" y="4679492"/>
            <a:ext cx="3048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050" dirty="0">
                <a:solidFill>
                  <a:schemeClr val="accent3"/>
                </a:solidFill>
              </a:rPr>
              <a:t>https://www.nndc.bnl.gov/nudat3/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AF23F3-F1BD-B1F7-B51F-68023167F1B8}"/>
              </a:ext>
            </a:extLst>
          </p:cNvPr>
          <p:cNvSpPr txBox="1"/>
          <p:nvPr/>
        </p:nvSpPr>
        <p:spPr>
          <a:xfrm>
            <a:off x="7779246" y="4679492"/>
            <a:ext cx="3048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050" dirty="0">
                <a:solidFill>
                  <a:schemeClr val="accent3"/>
                </a:solidFill>
              </a:rPr>
              <a:t>https://www.nndc.bnl.gov/nudat3/</a:t>
            </a:r>
          </a:p>
        </p:txBody>
      </p:sp>
      <p:pic>
        <p:nvPicPr>
          <p:cNvPr id="22" name="Picture 21" descr="A diagram of a storage time&#10;&#10;Description automatically generated with low confidence">
            <a:extLst>
              <a:ext uri="{FF2B5EF4-FFF2-40B4-BE49-F238E27FC236}">
                <a16:creationId xmlns:a16="http://schemas.microsoft.com/office/drawing/2014/main" id="{6722AB06-A9C4-350B-69E1-66FE3127C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9" t="50496" r="51802" b="15120"/>
          <a:stretch/>
        </p:blipFill>
        <p:spPr>
          <a:xfrm>
            <a:off x="7177225" y="2962437"/>
            <a:ext cx="1274708" cy="10198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9220AC-6110-A53F-2DF0-0E2F69CC4B50}"/>
              </a:ext>
            </a:extLst>
          </p:cNvPr>
          <p:cNvSpPr txBox="1"/>
          <p:nvPr/>
        </p:nvSpPr>
        <p:spPr>
          <a:xfrm>
            <a:off x="7951803" y="3710756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t</a:t>
            </a:r>
            <a:r>
              <a:rPr lang="en-CA" sz="1400" baseline="-25000" dirty="0"/>
              <a:t>1/2 lit</a:t>
            </a:r>
            <a:r>
              <a:rPr lang="en-CA" sz="1400" dirty="0"/>
              <a:t> = 1.16 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FD65E1-5A2B-0E37-E214-B3AB2A65EBB0}"/>
              </a:ext>
            </a:extLst>
          </p:cNvPr>
          <p:cNvSpPr/>
          <p:nvPr/>
        </p:nvSpPr>
        <p:spPr>
          <a:xfrm>
            <a:off x="8940800" y="3342183"/>
            <a:ext cx="2078769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0842E4-A9FE-70B0-A609-18A5AC277940}"/>
              </a:ext>
            </a:extLst>
          </p:cNvPr>
          <p:cNvSpPr txBox="1"/>
          <p:nvPr/>
        </p:nvSpPr>
        <p:spPr>
          <a:xfrm>
            <a:off x="7952669" y="3459777"/>
            <a:ext cx="1513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t</a:t>
            </a:r>
            <a:r>
              <a:rPr lang="en-CA" sz="1400" baseline="-25000" dirty="0"/>
              <a:t>1/2 lit</a:t>
            </a:r>
            <a:r>
              <a:rPr lang="en-CA" sz="1400" dirty="0"/>
              <a:t> = 15.13 min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E1A11A-2E68-FC6A-C062-2F2E052CA21E}"/>
              </a:ext>
            </a:extLst>
          </p:cNvPr>
          <p:cNvSpPr txBox="1"/>
          <p:nvPr/>
        </p:nvSpPr>
        <p:spPr>
          <a:xfrm>
            <a:off x="7952669" y="3218477"/>
            <a:ext cx="2818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t</a:t>
            </a:r>
            <a:r>
              <a:rPr lang="en-CA" sz="1400" baseline="-25000" dirty="0"/>
              <a:t>1/2 exp</a:t>
            </a:r>
            <a:r>
              <a:rPr lang="en-CA" sz="1400" dirty="0"/>
              <a:t> = 23 (12) </a:t>
            </a:r>
            <a:r>
              <a:rPr lang="en-CA" sz="1400" dirty="0" err="1"/>
              <a:t>ms</a:t>
            </a:r>
            <a:r>
              <a:rPr lang="en-CA" sz="1400" dirty="0"/>
              <a:t>, t</a:t>
            </a:r>
            <a:r>
              <a:rPr lang="en-CA" sz="1400" baseline="-25000" dirty="0"/>
              <a:t>1/2 lit</a:t>
            </a:r>
            <a:r>
              <a:rPr lang="en-CA" sz="1400" dirty="0"/>
              <a:t> = 28 </a:t>
            </a:r>
            <a:r>
              <a:rPr lang="en-CA" sz="1400" dirty="0" err="1"/>
              <a:t>ms</a:t>
            </a:r>
            <a:endParaRPr lang="en-CA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927C75-43C2-AB3A-9299-8160836F1EB1}"/>
              </a:ext>
            </a:extLst>
          </p:cNvPr>
          <p:cNvSpPr txBox="1"/>
          <p:nvPr/>
        </p:nvSpPr>
        <p:spPr>
          <a:xfrm>
            <a:off x="1792303" y="3459777"/>
            <a:ext cx="2698175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CA" sz="1400" dirty="0"/>
              <a:t>t</a:t>
            </a:r>
            <a:r>
              <a:rPr lang="en-CA" sz="1400" baseline="-25000" dirty="0"/>
              <a:t>1/2 exp</a:t>
            </a:r>
            <a:r>
              <a:rPr lang="en-CA" sz="1400" dirty="0"/>
              <a:t> = 50 ±5 </a:t>
            </a:r>
            <a:r>
              <a:rPr lang="en-CA" sz="1400" dirty="0" err="1"/>
              <a:t>ms</a:t>
            </a:r>
            <a:r>
              <a:rPr lang="en-CA" sz="1400" dirty="0"/>
              <a:t>, t</a:t>
            </a:r>
            <a:r>
              <a:rPr lang="en-CA" sz="1400" baseline="-25000" dirty="0"/>
              <a:t>1/2 lit</a:t>
            </a:r>
            <a:r>
              <a:rPr lang="en-CA" sz="1400" dirty="0"/>
              <a:t> = 52 </a:t>
            </a:r>
            <a:r>
              <a:rPr lang="en-CA" sz="1400" dirty="0" err="1"/>
              <a:t>ms</a:t>
            </a:r>
            <a:endParaRPr lang="en-CA" sz="1400" dirty="0"/>
          </a:p>
        </p:txBody>
      </p:sp>
      <p:pic>
        <p:nvPicPr>
          <p:cNvPr id="28" name="Picture 27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A8754B60-17CB-0669-2D81-AAA5E707E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6" t="4059" r="37121" b="85817"/>
          <a:stretch/>
        </p:blipFill>
        <p:spPr>
          <a:xfrm>
            <a:off x="3761288" y="1855476"/>
            <a:ext cx="1699712" cy="3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48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95190-281F-4837-90A8-003EAB9C3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30" y="185128"/>
            <a:ext cx="8953827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CA" sz="2800" dirty="0">
                <a:solidFill>
                  <a:schemeClr val="tx1"/>
                </a:solidFill>
                <a:latin typeface="Arial"/>
                <a:cs typeface="Arial"/>
              </a:rPr>
              <a:t>2.</a:t>
            </a:r>
            <a:r>
              <a:rPr lang="en-CA" sz="2800" dirty="0">
                <a:latin typeface="Arial"/>
                <a:cs typeface="Arial"/>
              </a:rPr>
              <a:t> </a:t>
            </a:r>
            <a:r>
              <a:rPr lang="en-CA" sz="2800" dirty="0">
                <a:solidFill>
                  <a:schemeClr val="tx1"/>
                </a:solidFill>
                <a:latin typeface="Arial"/>
                <a:cs typeface="Arial"/>
              </a:rPr>
              <a:t>Half-Lives with</a:t>
            </a:r>
            <a:r>
              <a:rPr lang="en-CA" sz="2800" dirty="0">
                <a:latin typeface="Arial"/>
                <a:cs typeface="Arial"/>
              </a:rPr>
              <a:t> Beta Tagging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4D2B2E-535F-4A3D-83CA-AB86C050F6E6}"/>
              </a:ext>
            </a:extLst>
          </p:cNvPr>
          <p:cNvSpPr txBox="1">
            <a:spLocks/>
          </p:cNvSpPr>
          <p:nvPr/>
        </p:nvSpPr>
        <p:spPr>
          <a:xfrm>
            <a:off x="252687" y="822249"/>
            <a:ext cx="8953827" cy="1959284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b="1" dirty="0">
                <a:latin typeface="Arial"/>
                <a:cs typeface="Arial"/>
              </a:rPr>
              <a:t>Half-lives ~ 10ms - 50ms, </a:t>
            </a:r>
            <a:r>
              <a:rPr lang="en-CA" sz="2000" dirty="0">
                <a:latin typeface="Arial"/>
                <a:cs typeface="Arial"/>
              </a:rPr>
              <a:t>decided by the MRTOF cycle time</a:t>
            </a:r>
          </a:p>
          <a:p>
            <a:r>
              <a:rPr lang="en-CA" sz="2000" dirty="0">
                <a:latin typeface="Arial"/>
                <a:cs typeface="Arial"/>
              </a:rPr>
              <a:t>Low ion rate/ Ion-by-ion decay tagging</a:t>
            </a:r>
          </a:p>
          <a:p>
            <a:r>
              <a:rPr lang="en-CA" sz="2000" dirty="0">
                <a:latin typeface="Arial"/>
                <a:cs typeface="Arial"/>
              </a:rPr>
              <a:t>~50% detection efficiency </a:t>
            </a:r>
          </a:p>
          <a:p>
            <a:r>
              <a:rPr lang="en-CA" sz="2000" dirty="0"/>
              <a:t>C. Walls, PhD thesis, U. Manitoba 2025</a:t>
            </a:r>
          </a:p>
          <a:p>
            <a:endParaRPr lang="en-CA" sz="2200" dirty="0"/>
          </a:p>
        </p:txBody>
      </p:sp>
      <p:pic>
        <p:nvPicPr>
          <p:cNvPr id="4" name="Picture 43">
            <a:extLst>
              <a:ext uri="{FF2B5EF4-FFF2-40B4-BE49-F238E27FC236}">
                <a16:creationId xmlns:a16="http://schemas.microsoft.com/office/drawing/2014/main" id="{A2101659-690B-1F61-65FC-CBE356B2A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554" y="156284"/>
            <a:ext cx="2237391" cy="652051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22DFBFC-5141-3296-E6FE-994CB537EB0B}"/>
              </a:ext>
            </a:extLst>
          </p:cNvPr>
          <p:cNvGrpSpPr/>
          <p:nvPr/>
        </p:nvGrpSpPr>
        <p:grpSpPr>
          <a:xfrm>
            <a:off x="195582" y="2707460"/>
            <a:ext cx="8590073" cy="4051685"/>
            <a:chOff x="-212192" y="2487961"/>
            <a:chExt cx="9265023" cy="437003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9F44D0F-989B-920C-8670-E963FA6F43D0}"/>
                </a:ext>
              </a:extLst>
            </p:cNvPr>
            <p:cNvGrpSpPr/>
            <p:nvPr/>
          </p:nvGrpSpPr>
          <p:grpSpPr>
            <a:xfrm>
              <a:off x="-123602" y="2487961"/>
              <a:ext cx="9176433" cy="4370039"/>
              <a:chOff x="268411" y="2718471"/>
              <a:chExt cx="8618946" cy="410455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6ED8A39-5D58-64AF-9187-909949197E53}"/>
                  </a:ext>
                </a:extLst>
              </p:cNvPr>
              <p:cNvSpPr txBox="1"/>
              <p:nvPr/>
            </p:nvSpPr>
            <p:spPr>
              <a:xfrm>
                <a:off x="7035404" y="3724869"/>
                <a:ext cx="16639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/>
                  <a:t>Red : T </a:t>
                </a:r>
                <a:r>
                  <a:rPr lang="en-CA" baseline="-25000" dirty="0"/>
                  <a:t>½ Exp</a:t>
                </a:r>
                <a:endParaRPr lang="en-CA" dirty="0"/>
              </a:p>
              <a:p>
                <a:r>
                  <a:rPr lang="en-CA" dirty="0"/>
                  <a:t>Dotted : : T </a:t>
                </a:r>
                <a:r>
                  <a:rPr lang="en-CA" baseline="-25000" dirty="0"/>
                  <a:t>½ lit</a:t>
                </a:r>
                <a:endParaRPr lang="en-CA" dirty="0"/>
              </a:p>
            </p:txBody>
          </p:sp>
          <p:pic>
            <p:nvPicPr>
              <p:cNvPr id="15" name="Picture 14" descr="A graph of a function&#10;&#10;AI-generated content may be incorrect.">
                <a:extLst>
                  <a:ext uri="{FF2B5EF4-FFF2-40B4-BE49-F238E27FC236}">
                    <a16:creationId xmlns:a16="http://schemas.microsoft.com/office/drawing/2014/main" id="{443B09F1-A885-4078-4BF1-74441E68E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3652" y="2972817"/>
                <a:ext cx="4963705" cy="3544182"/>
              </a:xfrm>
              <a:prstGeom prst="rect">
                <a:avLst/>
              </a:prstGeom>
            </p:spPr>
          </p:pic>
          <p:pic>
            <p:nvPicPr>
              <p:cNvPr id="16" name="Picture 15" descr="A graph of a mass&#10;&#10;AI-generated content may be incorrect.">
                <a:extLst>
                  <a:ext uri="{FF2B5EF4-FFF2-40B4-BE49-F238E27FC236}">
                    <a16:creationId xmlns:a16="http://schemas.microsoft.com/office/drawing/2014/main" id="{67FC6E92-BD65-ABFA-9627-6C1036E28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55064"/>
              <a:stretch>
                <a:fillRect/>
              </a:stretch>
            </p:blipFill>
            <p:spPr>
              <a:xfrm>
                <a:off x="853440" y="2820346"/>
                <a:ext cx="2560968" cy="3935967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EDCA9C-EE1A-B03C-3983-BEB20937FC4E}"/>
                  </a:ext>
                </a:extLst>
              </p:cNvPr>
              <p:cNvSpPr txBox="1"/>
              <p:nvPr/>
            </p:nvSpPr>
            <p:spPr>
              <a:xfrm>
                <a:off x="2186402" y="5190827"/>
                <a:ext cx="61106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CA" b="1" baseline="30000" dirty="0"/>
                  <a:t>54</a:t>
                </a:r>
                <a:r>
                  <a:rPr lang="en-CA" b="1" dirty="0"/>
                  <a:t>K</a:t>
                </a:r>
                <a:r>
                  <a:rPr lang="en-CA" b="1" baseline="30000" dirty="0"/>
                  <a:t>+</a:t>
                </a:r>
              </a:p>
            </p:txBody>
          </p:sp>
          <p:pic>
            <p:nvPicPr>
              <p:cNvPr id="20" name="Picture 19" descr="A graph of a function&#10;&#10;AI-generated content may be incorrect.">
                <a:extLst>
                  <a:ext uri="{FF2B5EF4-FFF2-40B4-BE49-F238E27FC236}">
                    <a16:creationId xmlns:a16="http://schemas.microsoft.com/office/drawing/2014/main" id="{746FC367-A656-D066-1C26-3418312B3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0739" t="3661" r="57237" b="80343"/>
              <a:stretch>
                <a:fillRect/>
              </a:stretch>
            </p:blipFill>
            <p:spPr>
              <a:xfrm>
                <a:off x="4380407" y="2718471"/>
                <a:ext cx="2245033" cy="969034"/>
              </a:xfrm>
              <a:prstGeom prst="rect">
                <a:avLst/>
              </a:prstGeom>
            </p:spPr>
          </p:pic>
          <p:pic>
            <p:nvPicPr>
              <p:cNvPr id="21" name="Picture 20" descr="A graph of a mass&#10;&#10;AI-generated content may be incorrect.">
                <a:extLst>
                  <a:ext uri="{FF2B5EF4-FFF2-40B4-BE49-F238E27FC236}">
                    <a16:creationId xmlns:a16="http://schemas.microsoft.com/office/drawing/2014/main" id="{8E10694F-DEEA-50C9-00D4-F9702213AE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89278"/>
              <a:stretch>
                <a:fillRect/>
              </a:stretch>
            </p:blipFill>
            <p:spPr>
              <a:xfrm>
                <a:off x="268411" y="2822860"/>
                <a:ext cx="611065" cy="3935967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82ED84D-2AC5-66D2-A3F4-700B6F0707B5}"/>
                  </a:ext>
                </a:extLst>
              </p:cNvPr>
              <p:cNvSpPr/>
              <p:nvPr/>
            </p:nvSpPr>
            <p:spPr>
              <a:xfrm>
                <a:off x="490375" y="6333726"/>
                <a:ext cx="352905" cy="2825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DCDA0C3-AB54-C60F-F1C1-3776C403CD5B}"/>
                  </a:ext>
                </a:extLst>
              </p:cNvPr>
              <p:cNvSpPr txBox="1"/>
              <p:nvPr/>
            </p:nvSpPr>
            <p:spPr>
              <a:xfrm>
                <a:off x="666827" y="6505035"/>
                <a:ext cx="2729853" cy="3179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600" dirty="0"/>
                  <a:t>Mass (A/Q) 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506D3D0-FD20-623D-0F1A-899E99BCFFF6}"/>
                  </a:ext>
                </a:extLst>
              </p:cNvPr>
              <p:cNvSpPr txBox="1"/>
              <p:nvPr/>
            </p:nvSpPr>
            <p:spPr>
              <a:xfrm>
                <a:off x="5488030" y="6333726"/>
                <a:ext cx="2729853" cy="33855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600" dirty="0"/>
                  <a:t>Decay time (s)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56A47C-920C-93D6-0700-DC3B01DB1FAE}"/>
                  </a:ext>
                </a:extLst>
              </p:cNvPr>
              <p:cNvSpPr txBox="1"/>
              <p:nvPr/>
            </p:nvSpPr>
            <p:spPr>
              <a:xfrm rot="16200000">
                <a:off x="2549064" y="4585914"/>
                <a:ext cx="2729853" cy="3179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600" dirty="0"/>
                  <a:t>Probability Density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AE5B7AE-8BF7-1808-3F7E-357FCB76B8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8845" y="5715170"/>
                <a:ext cx="1424712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A5F6E8-187F-A1B1-E377-D57BFD000CF7}"/>
                </a:ext>
              </a:extLst>
            </p:cNvPr>
            <p:cNvSpPr txBox="1"/>
            <p:nvPr/>
          </p:nvSpPr>
          <p:spPr>
            <a:xfrm rot="16200000">
              <a:off x="-1496127" y="4346010"/>
              <a:ext cx="2906424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/>
                <a:t>Counts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333C190-949D-3AE1-6900-A42F8C8C9F81}"/>
              </a:ext>
            </a:extLst>
          </p:cNvPr>
          <p:cNvSpPr txBox="1"/>
          <p:nvPr/>
        </p:nvSpPr>
        <p:spPr>
          <a:xfrm>
            <a:off x="10078899" y="18119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Detector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DB707-936B-6361-6553-7F808791D546}"/>
              </a:ext>
            </a:extLst>
          </p:cNvPr>
          <p:cNvSpPr txBox="1"/>
          <p:nvPr/>
        </p:nvSpPr>
        <p:spPr>
          <a:xfrm>
            <a:off x="9739933" y="6507525"/>
            <a:ext cx="173463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cs typeface="Arial"/>
              </a:rPr>
              <a:t>Injection trap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48557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B2D97E87-F17E-548C-A78E-85528E594C35}"/>
              </a:ext>
            </a:extLst>
          </p:cNvPr>
          <p:cNvSpPr txBox="1"/>
          <p:nvPr/>
        </p:nvSpPr>
        <p:spPr>
          <a:xfrm rot="16200000">
            <a:off x="5247297" y="4606843"/>
            <a:ext cx="2535364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600" dirty="0"/>
              <a:t>Beta decay rate (cps)</a:t>
            </a:r>
          </a:p>
        </p:txBody>
      </p:sp>
      <p:pic>
        <p:nvPicPr>
          <p:cNvPr id="23" name="Picture 22" descr="A graph of a function&#10;&#10;AI-generated content may be incorrect.">
            <a:extLst>
              <a:ext uri="{FF2B5EF4-FFF2-40B4-BE49-F238E27FC236}">
                <a16:creationId xmlns:a16="http://schemas.microsoft.com/office/drawing/2014/main" id="{68DB4C1E-71CA-027C-FE0B-16F9BC736E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80"/>
          <a:stretch/>
        </p:blipFill>
        <p:spPr>
          <a:xfrm>
            <a:off x="6634468" y="3093112"/>
            <a:ext cx="5124820" cy="35954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48AC7B-3B24-B0CE-0351-FEB967953D9E}"/>
              </a:ext>
            </a:extLst>
          </p:cNvPr>
          <p:cNvSpPr txBox="1"/>
          <p:nvPr/>
        </p:nvSpPr>
        <p:spPr>
          <a:xfrm>
            <a:off x="1735617" y="6510055"/>
            <a:ext cx="2906424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600" dirty="0"/>
              <a:t>Mass (A/Q)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995190-281F-4837-90A8-003EAB9C3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26" y="191066"/>
            <a:ext cx="9885536" cy="1177261"/>
          </a:xfrm>
        </p:spPr>
        <p:txBody>
          <a:bodyPr>
            <a:normAutofit/>
          </a:bodyPr>
          <a:lstStyle/>
          <a:p>
            <a:r>
              <a:rPr lang="en-CA" sz="2800" dirty="0">
                <a:solidFill>
                  <a:schemeClr val="tx1"/>
                </a:solidFill>
              </a:rPr>
              <a:t>3. Half-lives with a</a:t>
            </a:r>
            <a:r>
              <a:rPr lang="en-CA" sz="2800" dirty="0"/>
              <a:t> high purity source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4D2B2E-535F-4A3D-83CA-AB86C050F6E6}"/>
              </a:ext>
            </a:extLst>
          </p:cNvPr>
          <p:cNvSpPr txBox="1">
            <a:spLocks/>
          </p:cNvSpPr>
          <p:nvPr/>
        </p:nvSpPr>
        <p:spPr>
          <a:xfrm>
            <a:off x="231578" y="641122"/>
            <a:ext cx="6671555" cy="2386381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b="1" dirty="0">
                <a:latin typeface="Arial"/>
                <a:cs typeface="Arial"/>
              </a:rPr>
              <a:t>Half-lives 30s to several minutes</a:t>
            </a:r>
            <a:endParaRPr lang="en-CA" sz="2000" dirty="0">
              <a:latin typeface="Arial"/>
              <a:cs typeface="Arial"/>
            </a:endParaRPr>
          </a:p>
          <a:p>
            <a:r>
              <a:rPr lang="en-CA" sz="2000" dirty="0">
                <a:latin typeface="Arial"/>
                <a:cs typeface="Arial"/>
              </a:rPr>
              <a:t>Re-trapping to reduce isobaric contaminants</a:t>
            </a:r>
          </a:p>
          <a:p>
            <a:r>
              <a:rPr lang="en-CA" sz="2000" dirty="0">
                <a:latin typeface="Arial"/>
                <a:cs typeface="Arial"/>
              </a:rPr>
              <a:t>Contamination checked with mass spectrometry</a:t>
            </a:r>
          </a:p>
          <a:p>
            <a:r>
              <a:rPr lang="en-CA" sz="2000" dirty="0"/>
              <a:t>C. Walls, PhD thesis, U. Manitoba 2025</a:t>
            </a:r>
          </a:p>
        </p:txBody>
      </p:sp>
      <p:pic>
        <p:nvPicPr>
          <p:cNvPr id="22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D00564E-7DD3-DFB9-35E2-18E218BE8E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05"/>
          <a:stretch/>
        </p:blipFill>
        <p:spPr>
          <a:xfrm rot="5400000" flipH="1">
            <a:off x="8207349" y="-821381"/>
            <a:ext cx="1979062" cy="51248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C4FCA64-C198-A3C0-23C8-56D58FC34463}"/>
                  </a:ext>
                </a:extLst>
              </p14:cNvPr>
              <p14:cNvContentPartPr/>
              <p14:nvPr/>
            </p14:nvContentPartPr>
            <p14:xfrm>
              <a:off x="6751465" y="3298838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C4FCA64-C198-A3C0-23C8-56D58FC344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45345" y="3292718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D6A1E71F-4F0A-6E5E-1CDC-C1712BB26E2A}"/>
              </a:ext>
            </a:extLst>
          </p:cNvPr>
          <p:cNvSpPr txBox="1"/>
          <p:nvPr/>
        </p:nvSpPr>
        <p:spPr>
          <a:xfrm>
            <a:off x="9512150" y="4536375"/>
            <a:ext cx="1277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</a:t>
            </a:r>
            <a:r>
              <a:rPr lang="en-CA" baseline="-25000" dirty="0"/>
              <a:t>1/2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DB0878-1DFB-25A1-EEEC-557982475B58}"/>
              </a:ext>
            </a:extLst>
          </p:cNvPr>
          <p:cNvSpPr txBox="1"/>
          <p:nvPr/>
        </p:nvSpPr>
        <p:spPr>
          <a:xfrm>
            <a:off x="10134600" y="4556141"/>
            <a:ext cx="1277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= 2.45 min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97E0C1-EBD0-643B-9243-AD7DB4C5782B}"/>
              </a:ext>
            </a:extLst>
          </p:cNvPr>
          <p:cNvGrpSpPr/>
          <p:nvPr/>
        </p:nvGrpSpPr>
        <p:grpSpPr>
          <a:xfrm>
            <a:off x="156930" y="2914915"/>
            <a:ext cx="6461662" cy="3657701"/>
            <a:chOff x="156930" y="2953415"/>
            <a:chExt cx="6461662" cy="36577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465200D-70F3-C8C0-44DD-428403CC525D}"/>
                </a:ext>
              </a:extLst>
            </p:cNvPr>
            <p:cNvGrpSpPr/>
            <p:nvPr/>
          </p:nvGrpSpPr>
          <p:grpSpPr>
            <a:xfrm>
              <a:off x="156930" y="2953415"/>
              <a:ext cx="6461662" cy="3657701"/>
              <a:chOff x="156930" y="2953415"/>
              <a:chExt cx="6461662" cy="3657701"/>
            </a:xfrm>
          </p:grpSpPr>
          <p:pic>
            <p:nvPicPr>
              <p:cNvPr id="21" name="Picture 20" descr="A graph of mass and mass&#10;&#10;AI-generated content may be incorrect.">
                <a:extLst>
                  <a:ext uri="{FF2B5EF4-FFF2-40B4-BE49-F238E27FC236}">
                    <a16:creationId xmlns:a16="http://schemas.microsoft.com/office/drawing/2014/main" id="{FEFDCB6C-7A2B-FBB3-F784-CB41D4E00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b="6323"/>
              <a:stretch/>
            </p:blipFill>
            <p:spPr>
              <a:xfrm>
                <a:off x="156930" y="2953415"/>
                <a:ext cx="5935375" cy="3657701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4D0CEE6C-8FDA-C09E-A70C-385C92EBD133}"/>
                      </a:ext>
                    </a:extLst>
                  </p14:cNvPr>
                  <p14:cNvContentPartPr/>
                  <p14:nvPr/>
                </p14:nvContentPartPr>
                <p14:xfrm>
                  <a:off x="5241985" y="3402402"/>
                  <a:ext cx="360" cy="3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4D0CEE6C-8FDA-C09E-A70C-385C92EBD133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235865" y="3396282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2F5B4C4-77A1-44B9-918C-6CDBD4EA07B5}"/>
                  </a:ext>
                </a:extLst>
              </p:cNvPr>
              <p:cNvGrpSpPr/>
              <p:nvPr/>
            </p:nvGrpSpPr>
            <p:grpSpPr>
              <a:xfrm>
                <a:off x="4359265" y="3412842"/>
                <a:ext cx="360" cy="360"/>
                <a:chOff x="4359265" y="3412842"/>
                <a:chExt cx="360" cy="3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1B6ED620-9CC0-7FEF-9AE8-29D6A9746F6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359265" y="3412842"/>
                    <a:ext cx="360" cy="36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1B6ED620-9CC0-7FEF-9AE8-29D6A9746F67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4353145" y="3406722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A9B587CC-E504-A954-C04B-B3E107626B5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359265" y="3412842"/>
                    <a:ext cx="360" cy="36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A9B587CC-E504-A954-C04B-B3E107626B59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4353145" y="3406722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FCA7A3E9-7604-7004-B266-E10700104B14}"/>
                  </a:ext>
                </a:extLst>
              </p:cNvPr>
              <p:cNvGrpSpPr/>
              <p:nvPr/>
            </p:nvGrpSpPr>
            <p:grpSpPr>
              <a:xfrm>
                <a:off x="6092305" y="3423642"/>
                <a:ext cx="360" cy="360"/>
                <a:chOff x="6092305" y="3423642"/>
                <a:chExt cx="360" cy="3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68778609-0A3B-4238-0E61-82E7DAA319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2305" y="3423642"/>
                    <a:ext cx="360" cy="360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id="{68778609-0A3B-4238-0E61-82E7DAA3195E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6086185" y="3417522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C8EB9562-1B30-7581-9E53-51C757BC8DB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2305" y="3423642"/>
                    <a:ext cx="360" cy="360"/>
                  </p14:xfrm>
                </p:contentPart>
              </mc:Choice>
              <mc:Fallback xmlns="">
                <p:pic>
                  <p:nvPicPr>
                    <p:cNvPr id="34" name="Ink 33">
                      <a:extLst>
                        <a:ext uri="{FF2B5EF4-FFF2-40B4-BE49-F238E27FC236}">
                          <a16:creationId xmlns:a16="http://schemas.microsoft.com/office/drawing/2014/main" id="{C8EB9562-1B30-7581-9E53-51C757BC8DB7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6086185" y="3417522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913138F-E025-C329-3E9A-3DF32A293792}"/>
                  </a:ext>
                </a:extLst>
              </p:cNvPr>
              <p:cNvSpPr/>
              <p:nvPr/>
            </p:nvSpPr>
            <p:spPr>
              <a:xfrm>
                <a:off x="852620" y="4043266"/>
                <a:ext cx="280358" cy="7570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A7D7C2D-C334-7564-AB84-398E50D43789}"/>
                  </a:ext>
                </a:extLst>
              </p:cNvPr>
              <p:cNvSpPr/>
              <p:nvPr/>
            </p:nvSpPr>
            <p:spPr>
              <a:xfrm>
                <a:off x="1327315" y="3983742"/>
                <a:ext cx="280358" cy="11639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F3395A2-47C4-8EDC-CAE2-314FF6F859A0}"/>
                  </a:ext>
                </a:extLst>
              </p:cNvPr>
              <p:cNvSpPr/>
              <p:nvPr/>
            </p:nvSpPr>
            <p:spPr>
              <a:xfrm>
                <a:off x="1902288" y="3926309"/>
                <a:ext cx="280358" cy="7570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5DD7E02-3DD6-B739-3773-84786FD34C48}"/>
                  </a:ext>
                </a:extLst>
              </p:cNvPr>
              <p:cNvSpPr/>
              <p:nvPr/>
            </p:nvSpPr>
            <p:spPr>
              <a:xfrm>
                <a:off x="2143961" y="3540128"/>
                <a:ext cx="280358" cy="7570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CF6F218-36EC-935F-6E4F-6ECC95DDAC07}"/>
                  </a:ext>
                </a:extLst>
              </p:cNvPr>
              <p:cNvSpPr/>
              <p:nvPr/>
            </p:nvSpPr>
            <p:spPr>
              <a:xfrm>
                <a:off x="2529763" y="4180473"/>
                <a:ext cx="280358" cy="7570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A6F61A7-24C4-3892-39E2-A8F512FE4887}"/>
                  </a:ext>
                </a:extLst>
              </p:cNvPr>
              <p:cNvSpPr/>
              <p:nvPr/>
            </p:nvSpPr>
            <p:spPr>
              <a:xfrm>
                <a:off x="2842221" y="3990450"/>
                <a:ext cx="280358" cy="7570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C98BD26-4EDC-17EB-2ADF-0DDF3377094C}"/>
                  </a:ext>
                </a:extLst>
              </p:cNvPr>
              <p:cNvSpPr/>
              <p:nvPr/>
            </p:nvSpPr>
            <p:spPr>
              <a:xfrm>
                <a:off x="3497196" y="4157842"/>
                <a:ext cx="280358" cy="7570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7B80654-16F8-56AC-1327-D12F906F0770}"/>
                  </a:ext>
                </a:extLst>
              </p:cNvPr>
              <p:cNvSpPr/>
              <p:nvPr/>
            </p:nvSpPr>
            <p:spPr>
              <a:xfrm>
                <a:off x="3154680" y="3036076"/>
                <a:ext cx="1507320" cy="3398232"/>
              </a:xfrm>
              <a:prstGeom prst="rect">
                <a:avLst/>
              </a:pr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BDB8AB8-008D-14A8-D8F1-46E7B53F1F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2000" y="3595133"/>
                <a:ext cx="1956592" cy="0"/>
              </a:xfrm>
              <a:prstGeom prst="line">
                <a:avLst/>
              </a:prstGeom>
              <a:ln w="47625">
                <a:solidFill>
                  <a:srgbClr val="92D050"/>
                </a:solidFill>
                <a:headEnd w="lg" len="lg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789815-76D3-F5C9-AFDA-01005778E223}"/>
                </a:ext>
              </a:extLst>
            </p:cNvPr>
            <p:cNvSpPr txBox="1"/>
            <p:nvPr/>
          </p:nvSpPr>
          <p:spPr>
            <a:xfrm>
              <a:off x="3599499" y="3036076"/>
              <a:ext cx="76174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600" b="1" baseline="30000" dirty="0"/>
                <a:t>180</a:t>
              </a:r>
              <a:r>
                <a:rPr lang="en-CA" sz="1600" b="1" dirty="0"/>
                <a:t>Yb</a:t>
              </a:r>
              <a:r>
                <a:rPr lang="en-CA" b="1" baseline="30000" dirty="0"/>
                <a:t>+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D5F445-3038-62D3-A99C-E0C7AB342009}"/>
                </a:ext>
              </a:extLst>
            </p:cNvPr>
            <p:cNvSpPr txBox="1"/>
            <p:nvPr/>
          </p:nvSpPr>
          <p:spPr>
            <a:xfrm>
              <a:off x="3081869" y="4051733"/>
              <a:ext cx="82232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600" b="1" baseline="30000" dirty="0"/>
                <a:t>180</a:t>
              </a:r>
              <a:r>
                <a:rPr lang="en-CA" sz="1600" b="1" dirty="0"/>
                <a:t>Lu</a:t>
              </a:r>
              <a:r>
                <a:rPr lang="en-CA" sz="1600" b="1" baseline="30000" dirty="0"/>
                <a:t>+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ED9501A-9DE9-D3ED-7DE6-194ED5EA9C65}"/>
                </a:ext>
              </a:extLst>
            </p:cNvPr>
            <p:cNvCxnSpPr>
              <a:cxnSpLocks/>
            </p:cNvCxnSpPr>
            <p:nvPr/>
          </p:nvCxnSpPr>
          <p:spPr>
            <a:xfrm>
              <a:off x="3755054" y="4296597"/>
              <a:ext cx="100255" cy="18037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D05A18C-7E7C-28B9-AC69-89FECBE7EB11}"/>
              </a:ext>
            </a:extLst>
          </p:cNvPr>
          <p:cNvSpPr txBox="1"/>
          <p:nvPr/>
        </p:nvSpPr>
        <p:spPr>
          <a:xfrm rot="16200000">
            <a:off x="-1236635" y="4654257"/>
            <a:ext cx="2906424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600" dirty="0"/>
              <a:t>Counts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4317DD-5410-1934-4320-19F8E983C386}"/>
              </a:ext>
            </a:extLst>
          </p:cNvPr>
          <p:cNvSpPr txBox="1"/>
          <p:nvPr/>
        </p:nvSpPr>
        <p:spPr>
          <a:xfrm>
            <a:off x="7964101" y="6462198"/>
            <a:ext cx="2906424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600" dirty="0"/>
              <a:t>Time (s)</a:t>
            </a:r>
          </a:p>
        </p:txBody>
      </p:sp>
    </p:spTree>
    <p:extLst>
      <p:ext uri="{BB962C8B-B14F-4D97-AF65-F5344CB8AC3E}">
        <p14:creationId xmlns:p14="http://schemas.microsoft.com/office/powerpoint/2010/main" val="1477072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BB122-1210-E644-66FE-69C9614A4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8E27F-0B2A-EBCA-F196-09289B33B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" y="2876725"/>
            <a:ext cx="12171987" cy="1104550"/>
          </a:xfrm>
        </p:spPr>
        <p:txBody>
          <a:bodyPr>
            <a:normAutofit/>
          </a:bodyPr>
          <a:lstStyle/>
          <a:p>
            <a:pPr algn="ctr"/>
            <a:r>
              <a:rPr lang="en-CA" sz="3600" dirty="0">
                <a:solidFill>
                  <a:srgbClr val="00A9FF"/>
                </a:solidFill>
              </a:rPr>
              <a:t>Switching gears to The Science</a:t>
            </a:r>
          </a:p>
        </p:txBody>
      </p:sp>
    </p:spTree>
    <p:extLst>
      <p:ext uri="{BB962C8B-B14F-4D97-AF65-F5344CB8AC3E}">
        <p14:creationId xmlns:p14="http://schemas.microsoft.com/office/powerpoint/2010/main" val="2960485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CFCC7-9665-A4D1-244A-CAB5CE16F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A141E75-BCA8-F806-695F-87F833FA0B07}"/>
              </a:ext>
            </a:extLst>
          </p:cNvPr>
          <p:cNvSpPr txBox="1">
            <a:spLocks/>
          </p:cNvSpPr>
          <p:nvPr/>
        </p:nvSpPr>
        <p:spPr>
          <a:xfrm>
            <a:off x="94170" y="106398"/>
            <a:ext cx="11532358" cy="1470546"/>
          </a:xfrm>
          <a:prstGeom prst="rect">
            <a:avLst/>
          </a:prstGeom>
          <a:solidFill>
            <a:schemeClr val="bg1"/>
          </a:solidFill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>
                <a:solidFill>
                  <a:srgbClr val="00A9FF"/>
                </a:solidFill>
                <a:latin typeface="Arial"/>
                <a:cs typeface="Arial"/>
              </a:rPr>
              <a:t>First mass measurements of n-rich </a:t>
            </a:r>
            <a:r>
              <a:rPr lang="en-CA" sz="3000" baseline="30000" dirty="0">
                <a:solidFill>
                  <a:srgbClr val="00A9FF"/>
                </a:solidFill>
                <a:latin typeface="Arial"/>
                <a:cs typeface="Arial"/>
              </a:rPr>
              <a:t>136-138</a:t>
            </a:r>
            <a:r>
              <a:rPr lang="en-CA" sz="3000" dirty="0">
                <a:solidFill>
                  <a:srgbClr val="00A9FF"/>
                </a:solidFill>
                <a:latin typeface="Arial"/>
                <a:cs typeface="Arial"/>
              </a:rPr>
              <a:t>Sn isotopic chain </a:t>
            </a:r>
            <a:r>
              <a:rPr lang="en-CA" sz="3000" dirty="0">
                <a:solidFill>
                  <a:schemeClr val="tx1"/>
                </a:solidFill>
                <a:latin typeface="Arial"/>
                <a:cs typeface="Arial"/>
              </a:rPr>
              <a:t>to examine nuclear shell evolution and r-process nucleosynthesis.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5BBE7B-519A-D48F-A94D-113DCFEE5355}"/>
              </a:ext>
            </a:extLst>
          </p:cNvPr>
          <p:cNvSpPr txBox="1"/>
          <p:nvPr/>
        </p:nvSpPr>
        <p:spPr>
          <a:xfrm>
            <a:off x="470491" y="1561513"/>
            <a:ext cx="4305544" cy="309315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00A9FF"/>
              </a:buClr>
            </a:pPr>
            <a:r>
              <a:rPr lang="en-US" sz="2000" b="1" dirty="0"/>
              <a:t>Experiment setup</a:t>
            </a:r>
          </a:p>
          <a:p>
            <a:pPr marL="342900" indent="-342900">
              <a:spcAft>
                <a:spcPts val="600"/>
              </a:spcAft>
              <a:buClr>
                <a:srgbClr val="00A9FF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Protons: 480MeV, 50 </a:t>
            </a:r>
            <a:r>
              <a:rPr lang="en-US" sz="2000" dirty="0" err="1"/>
              <a:t>μA</a:t>
            </a:r>
            <a:endParaRPr lang="en-US" sz="2000" dirty="0"/>
          </a:p>
          <a:p>
            <a:pPr marL="342900" indent="-342900">
              <a:spcAft>
                <a:spcPts val="600"/>
              </a:spcAft>
              <a:buClr>
                <a:srgbClr val="00A9FF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Target : p-to-n UC</a:t>
            </a:r>
            <a:r>
              <a:rPr lang="en-US" sz="2000" baseline="-25000" dirty="0"/>
              <a:t>x</a:t>
            </a:r>
          </a:p>
          <a:p>
            <a:pPr marL="342900" indent="-342900">
              <a:spcAft>
                <a:spcPts val="600"/>
              </a:spcAft>
              <a:buClr>
                <a:srgbClr val="00A9FF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Ion source: TRILIS</a:t>
            </a:r>
          </a:p>
          <a:p>
            <a:pPr marL="342900" indent="-342900">
              <a:spcAft>
                <a:spcPts val="600"/>
              </a:spcAft>
              <a:buClr>
                <a:srgbClr val="00A9FF"/>
              </a:buClr>
              <a:buFont typeface="Arial" panose="020B0604020202020204" pitchFamily="34" charset="0"/>
              <a:buChar char="•"/>
            </a:pPr>
            <a:r>
              <a:rPr lang="en-US" sz="2000" baseline="30000" dirty="0"/>
              <a:t>138</a:t>
            </a:r>
            <a:r>
              <a:rPr lang="en-US" sz="2000" dirty="0"/>
              <a:t>Sn yield:  0.08 </a:t>
            </a:r>
            <a:r>
              <a:rPr lang="en-US" sz="2000" dirty="0" err="1"/>
              <a:t>pps</a:t>
            </a:r>
            <a:endParaRPr lang="en-US" sz="2000" dirty="0"/>
          </a:p>
          <a:p>
            <a:pPr marL="342900" indent="-342900">
              <a:spcAft>
                <a:spcPts val="600"/>
              </a:spcAft>
              <a:buClr>
                <a:srgbClr val="00A9FF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MR-TOF res. power: 450k</a:t>
            </a:r>
          </a:p>
          <a:p>
            <a:pPr marL="342900" indent="-342900">
              <a:spcAft>
                <a:spcPts val="600"/>
              </a:spcAft>
              <a:buClr>
                <a:srgbClr val="00A9FF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Re-trapping on</a:t>
            </a:r>
          </a:p>
          <a:p>
            <a:pPr marL="342900" indent="-342900">
              <a:spcAft>
                <a:spcPts val="600"/>
              </a:spcAft>
              <a:buClr>
                <a:srgbClr val="00A9FF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Precision ≤ 29 keV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F7C93A-B086-9C17-C5A1-8F8F82CA1E10}"/>
              </a:ext>
            </a:extLst>
          </p:cNvPr>
          <p:cNvGrpSpPr/>
          <p:nvPr/>
        </p:nvGrpSpPr>
        <p:grpSpPr>
          <a:xfrm>
            <a:off x="5359132" y="1105195"/>
            <a:ext cx="6408797" cy="5361866"/>
            <a:chOff x="6294751" y="2608347"/>
            <a:chExt cx="5489791" cy="41074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BA89F31-EBB3-0CE8-23A3-99E3E2F73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4751" y="2616280"/>
              <a:ext cx="5489791" cy="409955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A8D5025-CFC3-1897-70AA-58B443C99E8B}"/>
                </a:ext>
              </a:extLst>
            </p:cNvPr>
            <p:cNvSpPr txBox="1"/>
            <p:nvPr/>
          </p:nvSpPr>
          <p:spPr>
            <a:xfrm>
              <a:off x="6888479" y="2608347"/>
              <a:ext cx="1456455" cy="29037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CA" b="1" dirty="0"/>
                <a:t>Lasers ON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5698B54-A37E-F58A-31B1-B28F8C705D87}"/>
                </a:ext>
              </a:extLst>
            </p:cNvPr>
            <p:cNvSpPr txBox="1"/>
            <p:nvPr/>
          </p:nvSpPr>
          <p:spPr>
            <a:xfrm>
              <a:off x="6911184" y="5061079"/>
              <a:ext cx="1615380" cy="28292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CA" b="1" dirty="0"/>
                <a:t>Lasers Blocked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C69177-C805-2413-150C-EE606CC774FB}"/>
                </a:ext>
              </a:extLst>
            </p:cNvPr>
            <p:cNvSpPr txBox="1"/>
            <p:nvPr/>
          </p:nvSpPr>
          <p:spPr>
            <a:xfrm>
              <a:off x="10672022" y="2682038"/>
              <a:ext cx="80369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baseline="30000" dirty="0"/>
                <a:t>138</a:t>
              </a:r>
              <a:r>
                <a:rPr lang="en-CA" sz="2000" b="1" dirty="0"/>
                <a:t>Sn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298F24-9AE0-575D-BF29-CEC283924BB0}"/>
              </a:ext>
            </a:extLst>
          </p:cNvPr>
          <p:cNvSpPr/>
          <p:nvPr/>
        </p:nvSpPr>
        <p:spPr>
          <a:xfrm>
            <a:off x="9623695" y="3074503"/>
            <a:ext cx="938239" cy="276970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A79280-E6A5-C967-EC4C-215C5BE674CD}"/>
              </a:ext>
            </a:extLst>
          </p:cNvPr>
          <p:cNvSpPr txBox="1"/>
          <p:nvPr/>
        </p:nvSpPr>
        <p:spPr>
          <a:xfrm>
            <a:off x="36420" y="6547742"/>
            <a:ext cx="9000000" cy="52322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i="0" dirty="0">
                <a:effectLst/>
                <a:latin typeface="Arial" panose="020B0604020202020204" pitchFamily="34" charset="0"/>
              </a:rPr>
              <a:t>Sn: A. </a:t>
            </a:r>
            <a:r>
              <a:rPr lang="en-US" sz="1400" i="0" dirty="0" err="1">
                <a:effectLst/>
                <a:latin typeface="Arial" panose="020B0604020202020204" pitchFamily="34" charset="0"/>
              </a:rPr>
              <a:t>Mollaebrahimi</a:t>
            </a:r>
            <a:r>
              <a:rPr lang="en-US" sz="1400" i="0" dirty="0">
                <a:effectLst/>
                <a:latin typeface="Arial" panose="020B0604020202020204" pitchFamily="34" charset="0"/>
              </a:rPr>
              <a:t> et al., Physical Review Letters 134 (2025</a:t>
            </a:r>
            <a:r>
              <a:rPr lang="en-US" sz="1400" b="1" i="0" dirty="0">
                <a:effectLst/>
                <a:latin typeface="Arial" panose="020B0604020202020204" pitchFamily="34" charset="0"/>
              </a:rPr>
              <a:t>). </a:t>
            </a:r>
            <a:r>
              <a:rPr lang="en-US" sz="1400" i="0" dirty="0">
                <a:effectLst/>
                <a:latin typeface="Arial" panose="020B0604020202020204" pitchFamily="34" charset="0"/>
              </a:rPr>
              <a:t> p-to-n target: L. </a:t>
            </a:r>
            <a:r>
              <a:rPr lang="en-US" sz="1400" i="0" dirty="0" err="1">
                <a:effectLst/>
                <a:latin typeface="Arial" panose="020B0604020202020204" pitchFamily="34" charset="0"/>
              </a:rPr>
              <a:t>Egoriti</a:t>
            </a:r>
            <a:r>
              <a:rPr lang="en-US" sz="1400" i="0" dirty="0">
                <a:effectLst/>
                <a:latin typeface="Arial" panose="020B0604020202020204" pitchFamily="34" charset="0"/>
              </a:rPr>
              <a:t>, PhD thesis, UBC 2023</a:t>
            </a:r>
            <a:endParaRPr lang="en-CA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FBC79-6DCD-3BB2-B1A0-722F579729BE}"/>
              </a:ext>
            </a:extLst>
          </p:cNvPr>
          <p:cNvSpPr txBox="1"/>
          <p:nvPr/>
        </p:nvSpPr>
        <p:spPr>
          <a:xfrm>
            <a:off x="398671" y="5096118"/>
            <a:ext cx="50623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effectLst/>
                <a:latin typeface="Arial" panose="020B0604020202020204" pitchFamily="34" charset="0"/>
              </a:rPr>
              <a:t>Publication:</a:t>
            </a:r>
            <a:r>
              <a:rPr lang="en-US" sz="1800" i="0" dirty="0">
                <a:effectLst/>
                <a:latin typeface="Arial" panose="020B0604020202020204" pitchFamily="34" charset="0"/>
              </a:rPr>
              <a:t> A. </a:t>
            </a:r>
            <a:r>
              <a:rPr lang="en-US" sz="1800" i="0" dirty="0" err="1">
                <a:effectLst/>
                <a:latin typeface="Arial" panose="020B0604020202020204" pitchFamily="34" charset="0"/>
              </a:rPr>
              <a:t>Mollaebrahimi</a:t>
            </a:r>
            <a:r>
              <a:rPr lang="en-US" sz="1800" i="0" dirty="0">
                <a:effectLst/>
                <a:latin typeface="Arial" panose="020B0604020202020204" pitchFamily="34" charset="0"/>
              </a:rPr>
              <a:t> et al., Physical Review Letters 134 (2025</a:t>
            </a:r>
            <a:r>
              <a:rPr lang="en-US" sz="1800" b="1" i="0" dirty="0">
                <a:effectLst/>
                <a:latin typeface="Arial" panose="020B0604020202020204" pitchFamily="34" charset="0"/>
              </a:rPr>
              <a:t>)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2E3608-3E2A-ECC9-F316-FB97593CF7E7}"/>
              </a:ext>
            </a:extLst>
          </p:cNvPr>
          <p:cNvSpPr txBox="1"/>
          <p:nvPr/>
        </p:nvSpPr>
        <p:spPr>
          <a:xfrm>
            <a:off x="7535190" y="1992281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/>
              <a:t>t ~ 2.2 hours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86ECB-C368-2F6D-C02D-8DF7FEE5A3AA}"/>
              </a:ext>
            </a:extLst>
          </p:cNvPr>
          <p:cNvSpPr txBox="1"/>
          <p:nvPr/>
        </p:nvSpPr>
        <p:spPr>
          <a:xfrm>
            <a:off x="8089446" y="4604854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/>
              <a:t>t ~ 0.5 hours</a:t>
            </a:r>
          </a:p>
        </p:txBody>
      </p:sp>
    </p:spTree>
    <p:extLst>
      <p:ext uri="{BB962C8B-B14F-4D97-AF65-F5344CB8AC3E}">
        <p14:creationId xmlns:p14="http://schemas.microsoft.com/office/powerpoint/2010/main" val="121434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A86A4-07D8-1688-8616-E275C2AB0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43BAFA9-FDB8-CE16-3FFA-4A985879DA62}"/>
              </a:ext>
            </a:extLst>
          </p:cNvPr>
          <p:cNvSpPr txBox="1"/>
          <p:nvPr/>
        </p:nvSpPr>
        <p:spPr>
          <a:xfrm>
            <a:off x="6735657" y="6459927"/>
            <a:ext cx="44795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A. </a:t>
            </a:r>
            <a:r>
              <a:rPr lang="en-US" sz="1200" b="1" i="0" dirty="0" err="1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Mollaebrahimi</a:t>
            </a:r>
            <a:r>
              <a:rPr lang="en-US" sz="1200" b="0" i="0" dirty="0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 et al., </a:t>
            </a:r>
            <a:r>
              <a:rPr lang="en-US" sz="1200" b="1" i="0" dirty="0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Physical Review Letters</a:t>
            </a:r>
            <a:r>
              <a:rPr lang="en-US" sz="1200" b="0" i="0" dirty="0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 134 (2025).</a:t>
            </a:r>
            <a:endParaRPr lang="en-CA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07B31-C4FC-57AE-C5F5-7FAADE6F3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" y="107066"/>
            <a:ext cx="6764840" cy="66298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DC621B-15C6-3B5A-C585-92B3EBBC786A}"/>
              </a:ext>
            </a:extLst>
          </p:cNvPr>
          <p:cNvSpPr txBox="1"/>
          <p:nvPr/>
        </p:nvSpPr>
        <p:spPr>
          <a:xfrm>
            <a:off x="6629905" y="2629152"/>
            <a:ext cx="5840391" cy="302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/>
              <a:t>S</a:t>
            </a:r>
            <a:r>
              <a:rPr lang="en-CA" sz="2200" baseline="-25000" dirty="0"/>
              <a:t>2n</a:t>
            </a:r>
            <a:r>
              <a:rPr lang="en-CA" sz="2200" dirty="0"/>
              <a:t> and ab- initio theory flatter than extrapolated 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/>
              <a:t>Empirical shell gap </a:t>
            </a:r>
            <a:r>
              <a:rPr lang="el-GR" sz="2200" dirty="0"/>
              <a:t>Δ</a:t>
            </a:r>
            <a:r>
              <a:rPr lang="en-CA" sz="2200" baseline="-25000" dirty="0"/>
              <a:t>2n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2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2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2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200" baseline="-25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200" dirty="0"/>
              <a:t>Strong peak at N=82 as expected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200" dirty="0"/>
              <a:t>Flat trend in Sn lower than neighbors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5943716-3849-DEB3-0A63-CEADC3A25ED5}"/>
                  </a:ext>
                </a:extLst>
              </p:cNvPr>
              <p:cNvSpPr txBox="1"/>
              <p:nvPr/>
            </p:nvSpPr>
            <p:spPr>
              <a:xfrm>
                <a:off x="7161306" y="4327901"/>
                <a:ext cx="453905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CA" sz="2400" b="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5943716-3849-DEB3-0A63-CEADC3A25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1306" y="4327901"/>
                <a:ext cx="4539052" cy="369332"/>
              </a:xfrm>
              <a:prstGeom prst="rect">
                <a:avLst/>
              </a:prstGeom>
              <a:blipFill>
                <a:blip r:embed="rId4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5D5B4F0-5D3B-6306-618E-3A16A008330D}"/>
              </a:ext>
            </a:extLst>
          </p:cNvPr>
          <p:cNvSpPr txBox="1"/>
          <p:nvPr/>
        </p:nvSpPr>
        <p:spPr>
          <a:xfrm>
            <a:off x="6735657" y="1177453"/>
            <a:ext cx="5216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00A9FF"/>
                </a:solidFill>
              </a:rPr>
              <a:t>Flatter trend in S</a:t>
            </a:r>
            <a:r>
              <a:rPr lang="en-CA" sz="2400" b="1" baseline="-25000" dirty="0">
                <a:solidFill>
                  <a:srgbClr val="00A9FF"/>
                </a:solidFill>
              </a:rPr>
              <a:t>2n</a:t>
            </a:r>
            <a:r>
              <a:rPr lang="en-CA" sz="2400" b="1" dirty="0">
                <a:solidFill>
                  <a:srgbClr val="00A9FF"/>
                </a:solidFill>
              </a:rPr>
              <a:t> beyond N = 82 has implications for nucleosynthesis.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BEBA3C-1485-BAF9-5FFB-F59C72430A2A}"/>
              </a:ext>
            </a:extLst>
          </p:cNvPr>
          <p:cNvSpPr/>
          <p:nvPr/>
        </p:nvSpPr>
        <p:spPr>
          <a:xfrm rot="800689">
            <a:off x="1570373" y="1822284"/>
            <a:ext cx="2387600" cy="85821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426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8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A16A3-ED16-A149-9603-9EEBA8275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E0D65AC-E50D-AEF8-E72D-E35C98A56A3A}"/>
              </a:ext>
            </a:extLst>
          </p:cNvPr>
          <p:cNvGrpSpPr/>
          <p:nvPr/>
        </p:nvGrpSpPr>
        <p:grpSpPr>
          <a:xfrm>
            <a:off x="106683" y="93492"/>
            <a:ext cx="7123155" cy="6739108"/>
            <a:chOff x="-10106325" y="118892"/>
            <a:chExt cx="7123155" cy="67391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CBB850-183B-2660-4188-FA7D70A6E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090"/>
            <a:stretch/>
          </p:blipFill>
          <p:spPr>
            <a:xfrm>
              <a:off x="-10106325" y="118892"/>
              <a:ext cx="7123155" cy="67391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7E5D25-50AF-F3A1-2DBB-71F9DD62414A}"/>
                </a:ext>
              </a:extLst>
            </p:cNvPr>
            <p:cNvSpPr/>
            <p:nvPr/>
          </p:nvSpPr>
          <p:spPr>
            <a:xfrm>
              <a:off x="-8797331" y="3176781"/>
              <a:ext cx="765021" cy="6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0B73F7B-7D6A-BD82-ADFA-944B37771519}"/>
                </a:ext>
              </a:extLst>
            </p:cNvPr>
            <p:cNvSpPr/>
            <p:nvPr/>
          </p:nvSpPr>
          <p:spPr>
            <a:xfrm>
              <a:off x="-8873834" y="5672459"/>
              <a:ext cx="765021" cy="6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EA1D96E-6567-8C70-7326-BFC655846584}"/>
                </a:ext>
              </a:extLst>
            </p:cNvPr>
            <p:cNvSpPr/>
            <p:nvPr/>
          </p:nvSpPr>
          <p:spPr>
            <a:xfrm>
              <a:off x="-7382046" y="1376950"/>
              <a:ext cx="612028" cy="11424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1F1B8B4-9FEE-43DD-4091-BF5E12D8F9DB}"/>
                </a:ext>
              </a:extLst>
            </p:cNvPr>
            <p:cNvCxnSpPr>
              <a:stCxn id="9" idx="6"/>
            </p:cNvCxnSpPr>
            <p:nvPr/>
          </p:nvCxnSpPr>
          <p:spPr>
            <a:xfrm flipV="1">
              <a:off x="-6770019" y="1376950"/>
              <a:ext cx="693632" cy="5712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09E784B-C88E-60A3-6E10-7D99B9BF9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273530" y="228688"/>
              <a:ext cx="1520820" cy="1393072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21060F4-E6C5-3732-671B-69E7D337514E}"/>
              </a:ext>
            </a:extLst>
          </p:cNvPr>
          <p:cNvSpPr txBox="1"/>
          <p:nvPr/>
        </p:nvSpPr>
        <p:spPr>
          <a:xfrm>
            <a:off x="7110551" y="2128106"/>
            <a:ext cx="5081449" cy="302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Our mass </a:t>
            </a:r>
            <a:r>
              <a:rPr lang="en-US" sz="2200" dirty="0"/>
              <a:t>measurements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baseline="-25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200" dirty="0"/>
              <a:t>TITAN mass uncertainty : too small to contribute to  abundance uncertainty.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200" dirty="0"/>
              <a:t>Predict a lower abundance of A=135 compared to A=137 in the calculated scenario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857D35-BF6E-1811-E717-D671CE819419}"/>
              </a:ext>
            </a:extLst>
          </p:cNvPr>
          <p:cNvSpPr txBox="1"/>
          <p:nvPr/>
        </p:nvSpPr>
        <p:spPr>
          <a:xfrm>
            <a:off x="7212739" y="6509876"/>
            <a:ext cx="44795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A. </a:t>
            </a:r>
            <a:r>
              <a:rPr lang="en-US" sz="1200" b="1" i="0" dirty="0" err="1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Mollaebrahimi</a:t>
            </a:r>
            <a:r>
              <a:rPr lang="en-US" sz="1200" b="0" i="0" dirty="0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 et al., </a:t>
            </a:r>
            <a:r>
              <a:rPr lang="en-US" sz="1200" b="1" i="0" dirty="0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Physical Review Letters</a:t>
            </a:r>
            <a:r>
              <a:rPr lang="en-US" sz="1200" b="0" i="0" dirty="0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 134 (2025).</a:t>
            </a:r>
            <a:endParaRPr lang="en-CA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AF2A9F-2DEC-B496-5D07-987D1A5B0746}"/>
              </a:ext>
            </a:extLst>
          </p:cNvPr>
          <p:cNvSpPr txBox="1"/>
          <p:nvPr/>
        </p:nvSpPr>
        <p:spPr>
          <a:xfrm>
            <a:off x="7178584" y="1052571"/>
            <a:ext cx="4953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00A9FF"/>
                </a:solidFill>
              </a:rPr>
              <a:t>R-process Abundance Calculations</a:t>
            </a:r>
          </a:p>
        </p:txBody>
      </p:sp>
    </p:spTree>
    <p:extLst>
      <p:ext uri="{BB962C8B-B14F-4D97-AF65-F5344CB8AC3E}">
        <p14:creationId xmlns:p14="http://schemas.microsoft.com/office/powerpoint/2010/main" val="787895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1E468-320D-AD18-09F9-CE22B8FAC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5" y="0"/>
            <a:ext cx="7466031" cy="674535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70000"/>
              </a:lnSpc>
            </a:pPr>
            <a:r>
              <a:rPr lang="en-CA" sz="3000" dirty="0"/>
              <a:t>Summary</a:t>
            </a:r>
            <a:r>
              <a:rPr lang="en-CA" sz="3500" dirty="0"/>
              <a:t>:</a:t>
            </a:r>
          </a:p>
          <a:p>
            <a:pPr lvl="1"/>
            <a:r>
              <a:rPr lang="en-US" sz="2200" dirty="0"/>
              <a:t>TITAN MR-TOF provides </a:t>
            </a:r>
            <a:r>
              <a:rPr lang="en-US" sz="2200" b="1" dirty="0">
                <a:solidFill>
                  <a:srgbClr val="00A9FF"/>
                </a:solidFill>
              </a:rPr>
              <a:t>high-precision mass measurements </a:t>
            </a:r>
            <a:r>
              <a:rPr lang="en-US" sz="2200" dirty="0"/>
              <a:t>of radioactive isotopes far from </a:t>
            </a:r>
            <a:r>
              <a:rPr lang="en-US" sz="2200" dirty="0">
                <a:solidFill>
                  <a:srgbClr val="00A9FF"/>
                </a:solidFill>
              </a:rPr>
              <a:t>stability for </a:t>
            </a:r>
            <a:r>
              <a:rPr lang="en-CA" sz="2200" dirty="0">
                <a:solidFill>
                  <a:srgbClr val="00A9FF"/>
                </a:solidFill>
              </a:rPr>
              <a:t>nuclear structure &amp; astrophysical studies</a:t>
            </a:r>
            <a:r>
              <a:rPr lang="en-CA" sz="2200" dirty="0"/>
              <a:t>.</a:t>
            </a:r>
          </a:p>
          <a:p>
            <a:pPr lvl="1"/>
            <a:r>
              <a:rPr lang="en-CA" sz="2200" dirty="0"/>
              <a:t>The addition of </a:t>
            </a:r>
            <a:r>
              <a:rPr lang="en-CA" sz="2200" dirty="0">
                <a:solidFill>
                  <a:srgbClr val="00A9FF"/>
                </a:solidFill>
              </a:rPr>
              <a:t>simultaneous </a:t>
            </a:r>
            <a:r>
              <a:rPr lang="en-CA" sz="2200" b="1" dirty="0">
                <a:solidFill>
                  <a:srgbClr val="00A9FF"/>
                </a:solidFill>
              </a:rPr>
              <a:t>half-life</a:t>
            </a:r>
            <a:r>
              <a:rPr lang="en-CA" sz="2200" dirty="0">
                <a:solidFill>
                  <a:srgbClr val="00A9FF"/>
                </a:solidFill>
              </a:rPr>
              <a:t> measurements </a:t>
            </a:r>
            <a:r>
              <a:rPr lang="en-CA" sz="2200" dirty="0"/>
              <a:t>has been used for isotope identification purposes and science</a:t>
            </a:r>
          </a:p>
          <a:p>
            <a:pPr lvl="1"/>
            <a:r>
              <a:rPr lang="en-CA" sz="2200" dirty="0"/>
              <a:t>Measurement of n-rich Sn up to </a:t>
            </a:r>
            <a:r>
              <a:rPr lang="en-CA" sz="2200" baseline="30000" dirty="0"/>
              <a:t>138</a:t>
            </a:r>
            <a:r>
              <a:rPr lang="en-CA" sz="2200" dirty="0"/>
              <a:t>Sn</a:t>
            </a:r>
            <a:endParaRPr lang="en-CA" sz="2400" dirty="0"/>
          </a:p>
          <a:p>
            <a:pPr>
              <a:lnSpc>
                <a:spcPct val="170000"/>
              </a:lnSpc>
            </a:pPr>
            <a:r>
              <a:rPr lang="en-CA" sz="3000" dirty="0"/>
              <a:t>Outlook</a:t>
            </a:r>
            <a:r>
              <a:rPr lang="en-CA" sz="3500" dirty="0"/>
              <a:t>:</a:t>
            </a:r>
          </a:p>
          <a:p>
            <a:pPr lvl="1"/>
            <a:r>
              <a:rPr lang="en-CA" sz="2200" dirty="0"/>
              <a:t>TITAN prepares for the </a:t>
            </a:r>
            <a:r>
              <a:rPr lang="en-CA" sz="2200" b="1" dirty="0">
                <a:solidFill>
                  <a:srgbClr val="00A9FF"/>
                </a:solidFill>
              </a:rPr>
              <a:t>ARIEL</a:t>
            </a:r>
            <a:r>
              <a:rPr lang="en-CA" sz="2200" dirty="0"/>
              <a:t> era with triple the RIB capacity</a:t>
            </a:r>
          </a:p>
          <a:p>
            <a:pPr lvl="1"/>
            <a:r>
              <a:rPr lang="en-CA" sz="2200" dirty="0">
                <a:solidFill>
                  <a:srgbClr val="00A9FF"/>
                </a:solidFill>
              </a:rPr>
              <a:t>Upcoming upgrades </a:t>
            </a:r>
            <a:r>
              <a:rPr lang="en-CA" sz="2200" dirty="0"/>
              <a:t>to improve precision and performance of the MR-TOF</a:t>
            </a:r>
          </a:p>
          <a:p>
            <a:pPr lvl="2"/>
            <a:r>
              <a:rPr lang="en-US" sz="2200" dirty="0"/>
              <a:t>Laser ablation ion source (LAS) to add more calibrants and enable off-line science  </a:t>
            </a:r>
          </a:p>
          <a:p>
            <a:pPr lvl="2"/>
            <a:r>
              <a:rPr lang="en-US" sz="2200" dirty="0"/>
              <a:t>Active thermal stabilization of mirror electrode power supplies for higher resolving power</a:t>
            </a:r>
          </a:p>
          <a:p>
            <a:pPr lvl="1"/>
            <a:r>
              <a:rPr lang="en-CA" sz="2200" dirty="0"/>
              <a:t>Outstanding experiments require coupling the MR-TOF with downstream ion traps from Penning-trap mass spec and in-trap spectroscopy</a:t>
            </a:r>
          </a:p>
          <a:p>
            <a:pPr lvl="2"/>
            <a:endParaRPr lang="en-CA" dirty="0"/>
          </a:p>
        </p:txBody>
      </p:sp>
      <p:pic>
        <p:nvPicPr>
          <p:cNvPr id="4" name="Picture 3" descr="A machine with many wires&#10;&#10;AI-generated content may be incorrect.">
            <a:extLst>
              <a:ext uri="{FF2B5EF4-FFF2-40B4-BE49-F238E27FC236}">
                <a16:creationId xmlns:a16="http://schemas.microsoft.com/office/drawing/2014/main" id="{E1A4DD9E-5527-9742-5CA8-B2BD4333E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110" r="10741"/>
          <a:stretch/>
        </p:blipFill>
        <p:spPr>
          <a:xfrm>
            <a:off x="7599016" y="0"/>
            <a:ext cx="4173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18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0A89F77-D4AE-8485-988E-C8BC33D26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023" y="6218582"/>
            <a:ext cx="564708" cy="55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386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ink pixelated object&#10;&#10;AI-generated content may be incorrect.">
            <a:extLst>
              <a:ext uri="{FF2B5EF4-FFF2-40B4-BE49-F238E27FC236}">
                <a16:creationId xmlns:a16="http://schemas.microsoft.com/office/drawing/2014/main" id="{4A6A6CBB-78E7-DCC1-5A38-E0EA56129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240" y="302703"/>
            <a:ext cx="12192000" cy="6448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98402E-CDCF-6EF5-E134-850C3682A8F9}"/>
              </a:ext>
            </a:extLst>
          </p:cNvPr>
          <p:cNvSpPr txBox="1"/>
          <p:nvPr/>
        </p:nvSpPr>
        <p:spPr>
          <a:xfrm>
            <a:off x="210240" y="6602152"/>
            <a:ext cx="39688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https://people.physics.anu.edu.au/~ecs103/chart/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C8CBF-5D71-2990-C6E2-0841A69B4EC7}"/>
              </a:ext>
            </a:extLst>
          </p:cNvPr>
          <p:cNvSpPr txBox="1"/>
          <p:nvPr/>
        </p:nvSpPr>
        <p:spPr>
          <a:xfrm>
            <a:off x="210240" y="158080"/>
            <a:ext cx="11661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Precision in mass measurements away from stability is crucial for our understanding of </a:t>
            </a:r>
            <a:r>
              <a:rPr lang="en-US" sz="2800" b="1" dirty="0">
                <a:solidFill>
                  <a:srgbClr val="00A9FF"/>
                </a:solidFill>
              </a:rPr>
              <a:t>nuclear structure </a:t>
            </a:r>
            <a:r>
              <a:rPr lang="en-US" sz="2800" b="1" dirty="0"/>
              <a:t>and </a:t>
            </a:r>
            <a:r>
              <a:rPr lang="en-US" sz="2800" b="1" dirty="0">
                <a:solidFill>
                  <a:srgbClr val="00A9FF"/>
                </a:solidFill>
              </a:rPr>
              <a:t>astrophysical studies</a:t>
            </a:r>
            <a:endParaRPr lang="en-CA" sz="2800" b="1" dirty="0">
              <a:solidFill>
                <a:srgbClr val="00A9FF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2D6315-D58E-8805-3214-D96C3D7C4752}"/>
              </a:ext>
            </a:extLst>
          </p:cNvPr>
          <p:cNvGrpSpPr/>
          <p:nvPr/>
        </p:nvGrpSpPr>
        <p:grpSpPr>
          <a:xfrm>
            <a:off x="543356" y="3497224"/>
            <a:ext cx="2365407" cy="1499056"/>
            <a:chOff x="421193" y="5255647"/>
            <a:chExt cx="2492393" cy="1579532"/>
          </a:xfrm>
        </p:grpSpPr>
        <p:sp>
          <p:nvSpPr>
            <p:cNvPr id="9" name="Text Box 1118">
              <a:extLst>
                <a:ext uri="{FF2B5EF4-FFF2-40B4-BE49-F238E27FC236}">
                  <a16:creationId xmlns:a16="http://schemas.microsoft.com/office/drawing/2014/main" id="{5D650CCE-C01B-3DF6-A51D-E6B63EF561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4300" y="5738281"/>
              <a:ext cx="13692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</a:rPr>
                <a:t>d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m/m = 10</a:t>
              </a:r>
              <a:r>
                <a:rPr kumimoji="0" lang="en-US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-7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B91FEA-E11D-8716-C9B7-853542B89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46" t="18421" b="22200"/>
            <a:stretch>
              <a:fillRect/>
            </a:stretch>
          </p:blipFill>
          <p:spPr bwMode="auto">
            <a:xfrm>
              <a:off x="421193" y="5675407"/>
              <a:ext cx="1123107" cy="1159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1114">
              <a:extLst>
                <a:ext uri="{FF2B5EF4-FFF2-40B4-BE49-F238E27FC236}">
                  <a16:creationId xmlns:a16="http://schemas.microsoft.com/office/drawing/2014/main" id="{E871B5B9-D7D5-1E93-2F6F-013A1D6213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193" y="5255647"/>
              <a:ext cx="2274386" cy="356729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Halos and skins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D127F5-B5F1-A151-3B9A-2E1F4321B4C3}"/>
              </a:ext>
            </a:extLst>
          </p:cNvPr>
          <p:cNvGrpSpPr/>
          <p:nvPr/>
        </p:nvGrpSpPr>
        <p:grpSpPr>
          <a:xfrm>
            <a:off x="2805323" y="1262171"/>
            <a:ext cx="3132426" cy="2128238"/>
            <a:chOff x="6551951" y="4463031"/>
            <a:chExt cx="3126694" cy="192147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3CE9215-B98F-D572-526D-19A07A61F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683777" y="4670010"/>
              <a:ext cx="1685925" cy="174307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118">
              <a:extLst>
                <a:ext uri="{FF2B5EF4-FFF2-40B4-BE49-F238E27FC236}">
                  <a16:creationId xmlns:a16="http://schemas.microsoft.com/office/drawing/2014/main" id="{DE3F120C-0C8C-F369-43A8-C5627C4203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1951" y="5799026"/>
              <a:ext cx="194957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</a:rPr>
                <a:t>d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m/m = 10</a:t>
              </a:r>
              <a:r>
                <a:rPr kumimoji="0" lang="en-US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-5</a:t>
              </a:r>
              <a:r>
                <a:rPr kumimoji="0" lang="en-US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– 10</a:t>
              </a:r>
              <a:r>
                <a:rPr kumimoji="0" lang="en-US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-6</a:t>
              </a:r>
            </a:p>
          </p:txBody>
        </p:sp>
        <p:sp>
          <p:nvSpPr>
            <p:cNvPr id="16" name="Text Box 1114">
              <a:extLst>
                <a:ext uri="{FF2B5EF4-FFF2-40B4-BE49-F238E27FC236}">
                  <a16:creationId xmlns:a16="http://schemas.microsoft.com/office/drawing/2014/main" id="{14227ABF-BA45-373A-B3E7-D177FBD26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0155" y="4463031"/>
              <a:ext cx="2668490" cy="33345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Nuclear shell structure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D61D03-82DC-B963-B116-871292553A47}"/>
              </a:ext>
            </a:extLst>
          </p:cNvPr>
          <p:cNvGrpSpPr/>
          <p:nvPr/>
        </p:nvGrpSpPr>
        <p:grpSpPr>
          <a:xfrm>
            <a:off x="8935159" y="2123207"/>
            <a:ext cx="2287214" cy="2611586"/>
            <a:chOff x="6441380" y="2849183"/>
            <a:chExt cx="2410002" cy="2751788"/>
          </a:xfrm>
        </p:grpSpPr>
        <p:sp>
          <p:nvSpPr>
            <p:cNvPr id="21" name="Text Box 1119">
              <a:extLst>
                <a:ext uri="{FF2B5EF4-FFF2-40B4-BE49-F238E27FC236}">
                  <a16:creationId xmlns:a16="http://schemas.microsoft.com/office/drawing/2014/main" id="{07F94F47-A05A-605A-610B-A434D8C03F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4574" y="5231639"/>
              <a:ext cx="194957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</a:rPr>
                <a:t>d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m/m &lt; 10</a:t>
              </a:r>
              <a:r>
                <a:rPr kumimoji="0" lang="en-US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-6</a:t>
              </a:r>
              <a:r>
                <a:rPr kumimoji="0" lang="en-US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– 10</a:t>
              </a:r>
              <a:r>
                <a:rPr kumimoji="0" lang="en-US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-7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9A6885C-0A6A-E548-65CE-60004EC28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1380" y="2849183"/>
              <a:ext cx="2410002" cy="681029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Nucleosynthesis </a:t>
              </a:r>
              <a:b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</a:b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via the r-process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D15107E-F2A4-F23C-75B1-D827042E3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885" y="2817567"/>
            <a:ext cx="1735624" cy="153966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82F1D1-10F9-6CEC-9AD7-0D3F8045816C}"/>
              </a:ext>
            </a:extLst>
          </p:cNvPr>
          <p:cNvSpPr txBox="1">
            <a:spLocks/>
          </p:cNvSpPr>
          <p:nvPr/>
        </p:nvSpPr>
        <p:spPr>
          <a:xfrm>
            <a:off x="4500741" y="5393482"/>
            <a:ext cx="3783162" cy="1009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And we need high-precision mass measurement tools 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6759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 descr="A diagram of a machine&#10;&#10;AI-generated content may be incorrect.">
            <a:extLst>
              <a:ext uri="{FF2B5EF4-FFF2-40B4-BE49-F238E27FC236}">
                <a16:creationId xmlns:a16="http://schemas.microsoft.com/office/drawing/2014/main" id="{7BFEBA1A-FF75-3287-576B-E791199BA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52" y="936193"/>
            <a:ext cx="3761558" cy="477358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5768910"/>
            <a:ext cx="563685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solidFill>
                  <a:srgbClr val="009CFF"/>
                </a:solidFill>
              </a:rPr>
              <a:t>T</a:t>
            </a:r>
            <a:r>
              <a:rPr lang="en-US" dirty="0"/>
              <a:t>RIUMF’s </a:t>
            </a:r>
            <a:r>
              <a:rPr lang="en-US" dirty="0">
                <a:solidFill>
                  <a:srgbClr val="009CFF"/>
                </a:solidFill>
              </a:rPr>
              <a:t>I</a:t>
            </a:r>
            <a:r>
              <a:rPr lang="en-US" dirty="0"/>
              <a:t>on </a:t>
            </a:r>
            <a:r>
              <a:rPr lang="en-US" dirty="0">
                <a:solidFill>
                  <a:srgbClr val="009CFF"/>
                </a:solidFill>
              </a:rPr>
              <a:t>T</a:t>
            </a:r>
            <a:r>
              <a:rPr lang="en-US" dirty="0"/>
              <a:t>rap for </a:t>
            </a:r>
            <a:r>
              <a:rPr lang="en-US" dirty="0">
                <a:solidFill>
                  <a:srgbClr val="009CFF"/>
                </a:solidFill>
              </a:rPr>
              <a:t>A</a:t>
            </a:r>
            <a:r>
              <a:rPr lang="en-US" dirty="0"/>
              <a:t>tomic and </a:t>
            </a:r>
            <a:r>
              <a:rPr lang="en-US" dirty="0">
                <a:solidFill>
                  <a:srgbClr val="009CFF"/>
                </a:solidFill>
              </a:rPr>
              <a:t>N</a:t>
            </a:r>
            <a:r>
              <a:rPr lang="en-US" dirty="0"/>
              <a:t>uclear science </a:t>
            </a:r>
            <a:r>
              <a:rPr lang="en-US" b="1" dirty="0">
                <a:solidFill>
                  <a:srgbClr val="00A9FF"/>
                </a:solidFill>
              </a:rPr>
              <a:t>(TITAN)</a:t>
            </a:r>
            <a:endParaRPr lang="en-US" b="1" dirty="0">
              <a:solidFill>
                <a:srgbClr val="00A9FF"/>
              </a:solidFill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B7D840-3CEC-879F-13C6-E9DC35FDE4E0}"/>
              </a:ext>
            </a:extLst>
          </p:cNvPr>
          <p:cNvSpPr/>
          <p:nvPr/>
        </p:nvSpPr>
        <p:spPr>
          <a:xfrm>
            <a:off x="2115145" y="3347434"/>
            <a:ext cx="1028930" cy="3281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402032-13E9-C78B-2E48-DAA604136FFC}"/>
              </a:ext>
            </a:extLst>
          </p:cNvPr>
          <p:cNvSpPr/>
          <p:nvPr/>
        </p:nvSpPr>
        <p:spPr>
          <a:xfrm>
            <a:off x="1779850" y="4117038"/>
            <a:ext cx="1489196" cy="393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160DC8-75C7-9992-E260-1A36B64D0865}"/>
              </a:ext>
            </a:extLst>
          </p:cNvPr>
          <p:cNvSpPr/>
          <p:nvPr/>
        </p:nvSpPr>
        <p:spPr>
          <a:xfrm>
            <a:off x="1936371" y="3054237"/>
            <a:ext cx="1369781" cy="805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2BE72D-1D04-1F06-537F-8E67A2AF2E6C}"/>
              </a:ext>
            </a:extLst>
          </p:cNvPr>
          <p:cNvSpPr/>
          <p:nvPr/>
        </p:nvSpPr>
        <p:spPr>
          <a:xfrm>
            <a:off x="4340386" y="2700187"/>
            <a:ext cx="448224" cy="594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70B660-9543-F905-3115-314727FA9B61}"/>
              </a:ext>
            </a:extLst>
          </p:cNvPr>
          <p:cNvSpPr txBox="1"/>
          <p:nvPr/>
        </p:nvSpPr>
        <p:spPr>
          <a:xfrm>
            <a:off x="4069756" y="2316802"/>
            <a:ext cx="1111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EBIT Charge breeder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80B0FD-B718-9824-87E2-5DF60F3499AC}"/>
              </a:ext>
            </a:extLst>
          </p:cNvPr>
          <p:cNvSpPr txBox="1"/>
          <p:nvPr/>
        </p:nvSpPr>
        <p:spPr>
          <a:xfrm>
            <a:off x="1345933" y="108774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Penning trap mass spec.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ABBBB9-8501-16FE-A6F7-21C30BCC34BF}"/>
              </a:ext>
            </a:extLst>
          </p:cNvPr>
          <p:cNvSpPr/>
          <p:nvPr/>
        </p:nvSpPr>
        <p:spPr>
          <a:xfrm>
            <a:off x="569071" y="3787163"/>
            <a:ext cx="1028930" cy="469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C9504-6A92-01DE-FBDC-CF69A89BF6D2}"/>
              </a:ext>
            </a:extLst>
          </p:cNvPr>
          <p:cNvSpPr txBox="1"/>
          <p:nvPr/>
        </p:nvSpPr>
        <p:spPr>
          <a:xfrm>
            <a:off x="394206" y="3709860"/>
            <a:ext cx="1322417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dirty="0"/>
              <a:t>RFQ</a:t>
            </a:r>
            <a:endParaRPr lang="en-US" dirty="0">
              <a:cs typeface="Arial" panose="020B0604020202020204"/>
            </a:endParaRPr>
          </a:p>
          <a:p>
            <a:pPr algn="ctr"/>
            <a:r>
              <a:rPr lang="en-CA" sz="1600" dirty="0">
                <a:cs typeface="Arial"/>
              </a:rPr>
              <a:t>Cooler &amp; buncher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816396B-18CE-FA6A-1311-D3A829D95F37}"/>
              </a:ext>
            </a:extLst>
          </p:cNvPr>
          <p:cNvSpPr/>
          <p:nvPr/>
        </p:nvSpPr>
        <p:spPr>
          <a:xfrm>
            <a:off x="422164" y="1972881"/>
            <a:ext cx="2387700" cy="3527410"/>
          </a:xfrm>
          <a:prstGeom prst="ellipse">
            <a:avLst/>
          </a:prstGeom>
          <a:noFill/>
          <a:ln w="57150">
            <a:solidFill>
              <a:srgbClr val="00A9F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4BC211-DA3A-90C1-BB28-87E633ADF204}"/>
              </a:ext>
            </a:extLst>
          </p:cNvPr>
          <p:cNvCxnSpPr>
            <a:cxnSpLocks/>
          </p:cNvCxnSpPr>
          <p:nvPr/>
        </p:nvCxnSpPr>
        <p:spPr>
          <a:xfrm flipV="1">
            <a:off x="65847" y="5370571"/>
            <a:ext cx="1085015" cy="52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252" y="315795"/>
            <a:ext cx="11160133" cy="650329"/>
          </a:xfrm>
        </p:spPr>
        <p:txBody>
          <a:bodyPr>
            <a:normAutofit/>
          </a:bodyPr>
          <a:lstStyle/>
          <a:p>
            <a:r>
              <a:rPr lang="en-US" sz="2800" dirty="0"/>
              <a:t>TITAN facility </a:t>
            </a:r>
            <a:r>
              <a:rPr lang="en-US" sz="2800" dirty="0">
                <a:solidFill>
                  <a:schemeClr val="tx1"/>
                </a:solidFill>
              </a:rPr>
              <a:t>at</a:t>
            </a:r>
            <a:r>
              <a:rPr lang="en-US" sz="2800" dirty="0"/>
              <a:t> TRIUMF </a:t>
            </a:r>
            <a:r>
              <a:rPr lang="en-US" sz="2800" dirty="0">
                <a:solidFill>
                  <a:schemeClr val="tx1"/>
                </a:solidFill>
              </a:rPr>
              <a:t>can perform such measurements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1D4DF65-9F78-04EB-07DE-81CDC1918226}"/>
              </a:ext>
            </a:extLst>
          </p:cNvPr>
          <p:cNvSpPr/>
          <p:nvPr/>
        </p:nvSpPr>
        <p:spPr>
          <a:xfrm>
            <a:off x="7660762" y="3352257"/>
            <a:ext cx="863449" cy="65038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09C3A47-9FDD-DF9C-57D5-99E4F1D30AAC}"/>
              </a:ext>
            </a:extLst>
          </p:cNvPr>
          <p:cNvGrpSpPr/>
          <p:nvPr/>
        </p:nvGrpSpPr>
        <p:grpSpPr>
          <a:xfrm>
            <a:off x="5520129" y="1477734"/>
            <a:ext cx="6008165" cy="4517703"/>
            <a:chOff x="545673" y="1792744"/>
            <a:chExt cx="5086756" cy="3959445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9140EFD7-D7AA-AD24-A596-15641204D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673" y="1792744"/>
              <a:ext cx="5086756" cy="3959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EAC2FE2-F7EB-F803-C074-DF4306264EC1}"/>
                </a:ext>
              </a:extLst>
            </p:cNvPr>
            <p:cNvSpPr/>
            <p:nvPr/>
          </p:nvSpPr>
          <p:spPr>
            <a:xfrm rot="1757749">
              <a:off x="1821012" y="4517612"/>
              <a:ext cx="1247695" cy="453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F2F074E8-BFB0-60E3-B557-DE4CC7C9C978}"/>
                </a:ext>
              </a:extLst>
            </p:cNvPr>
            <p:cNvSpPr/>
            <p:nvPr/>
          </p:nvSpPr>
          <p:spPr>
            <a:xfrm rot="1757749">
              <a:off x="3003022" y="4960209"/>
              <a:ext cx="1247695" cy="321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9BFD076-C888-1819-E47E-F004FED223EA}"/>
                </a:ext>
              </a:extLst>
            </p:cNvPr>
            <p:cNvSpPr/>
            <p:nvPr/>
          </p:nvSpPr>
          <p:spPr>
            <a:xfrm rot="1757749">
              <a:off x="3900695" y="4924331"/>
              <a:ext cx="498568" cy="321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5ED0EA4-524A-BAFE-A7A4-A136208F4923}"/>
              </a:ext>
            </a:extLst>
          </p:cNvPr>
          <p:cNvCxnSpPr>
            <a:cxnSpLocks/>
          </p:cNvCxnSpPr>
          <p:nvPr/>
        </p:nvCxnSpPr>
        <p:spPr>
          <a:xfrm flipH="1" flipV="1">
            <a:off x="10163524" y="5044198"/>
            <a:ext cx="531748" cy="251400"/>
          </a:xfrm>
          <a:prstGeom prst="straightConnector1">
            <a:avLst/>
          </a:prstGeom>
          <a:ln w="38100">
            <a:solidFill>
              <a:srgbClr val="00206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64C2BB12-90FF-3F2D-D71F-5343D5CDFA25}"/>
              </a:ext>
            </a:extLst>
          </p:cNvPr>
          <p:cNvSpPr/>
          <p:nvPr/>
        </p:nvSpPr>
        <p:spPr>
          <a:xfrm>
            <a:off x="7599864" y="4984458"/>
            <a:ext cx="422058" cy="38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3" name="TextBox 20">
            <a:extLst>
              <a:ext uri="{FF2B5EF4-FFF2-40B4-BE49-F238E27FC236}">
                <a16:creationId xmlns:a16="http://schemas.microsoft.com/office/drawing/2014/main" id="{4B6FE057-A26D-3CC1-0C90-3D799B7D41B8}"/>
              </a:ext>
            </a:extLst>
          </p:cNvPr>
          <p:cNvSpPr txBox="1"/>
          <p:nvPr/>
        </p:nvSpPr>
        <p:spPr>
          <a:xfrm>
            <a:off x="7261827" y="4903731"/>
            <a:ext cx="147338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Isobar Mass </a:t>
            </a:r>
          </a:p>
          <a:p>
            <a:pPr algn="ctr"/>
            <a:r>
              <a:rPr lang="en-US" sz="1600" b="1" dirty="0"/>
              <a:t>Separator</a:t>
            </a:r>
          </a:p>
        </p:txBody>
      </p:sp>
      <p:sp>
        <p:nvSpPr>
          <p:cNvPr id="74" name="TextBox 21">
            <a:extLst>
              <a:ext uri="{FF2B5EF4-FFF2-40B4-BE49-F238E27FC236}">
                <a16:creationId xmlns:a16="http://schemas.microsoft.com/office/drawing/2014/main" id="{B013DDA1-4B9B-D73A-0ED8-D2F1995E13CE}"/>
              </a:ext>
            </a:extLst>
          </p:cNvPr>
          <p:cNvSpPr txBox="1"/>
          <p:nvPr/>
        </p:nvSpPr>
        <p:spPr>
          <a:xfrm>
            <a:off x="6191570" y="4387734"/>
            <a:ext cx="176068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Low-energy</a:t>
            </a:r>
          </a:p>
          <a:p>
            <a:pPr algn="ctr"/>
            <a:r>
              <a:rPr lang="en-US" sz="1600" b="1" dirty="0"/>
              <a:t> beam transport</a:t>
            </a:r>
          </a:p>
        </p:txBody>
      </p:sp>
      <p:sp>
        <p:nvSpPr>
          <p:cNvPr id="75" name="TextBox 22">
            <a:extLst>
              <a:ext uri="{FF2B5EF4-FFF2-40B4-BE49-F238E27FC236}">
                <a16:creationId xmlns:a16="http://schemas.microsoft.com/office/drawing/2014/main" id="{3AB6FAD5-FEEB-C894-9151-176730B8F9A6}"/>
              </a:ext>
            </a:extLst>
          </p:cNvPr>
          <p:cNvSpPr txBox="1"/>
          <p:nvPr/>
        </p:nvSpPr>
        <p:spPr>
          <a:xfrm>
            <a:off x="7095268" y="3420000"/>
            <a:ext cx="783571" cy="351172"/>
          </a:xfrm>
          <a:prstGeom prst="rect">
            <a:avLst/>
          </a:prstGeom>
          <a:solidFill>
            <a:schemeClr val="tx1">
              <a:alpha val="69804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B0F0"/>
                </a:solidFill>
              </a:rPr>
              <a:t>TITAN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3D3C2C16-A82B-41FD-9D8F-4A41E0D38E88}"/>
              </a:ext>
            </a:extLst>
          </p:cNvPr>
          <p:cNvSpPr/>
          <p:nvPr/>
        </p:nvSpPr>
        <p:spPr>
          <a:xfrm>
            <a:off x="8711982" y="4305941"/>
            <a:ext cx="382512" cy="163587"/>
          </a:xfrm>
          <a:custGeom>
            <a:avLst/>
            <a:gdLst>
              <a:gd name="connsiteX0" fmla="*/ 323850 w 323850"/>
              <a:gd name="connsiteY0" fmla="*/ 143372 h 143372"/>
              <a:gd name="connsiteX1" fmla="*/ 61913 w 323850"/>
              <a:gd name="connsiteY1" fmla="*/ 497 h 143372"/>
              <a:gd name="connsiteX2" fmla="*/ 0 w 323850"/>
              <a:gd name="connsiteY2" fmla="*/ 105272 h 14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850" h="143372">
                <a:moveTo>
                  <a:pt x="323850" y="143372"/>
                </a:moveTo>
                <a:cubicBezTo>
                  <a:pt x="219869" y="75109"/>
                  <a:pt x="115888" y="6847"/>
                  <a:pt x="61913" y="497"/>
                </a:cubicBezTo>
                <a:cubicBezTo>
                  <a:pt x="7938" y="-5853"/>
                  <a:pt x="3969" y="49709"/>
                  <a:pt x="0" y="105272"/>
                </a:cubicBez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A226173-44B9-84A9-B06B-3A422E4FC453}"/>
              </a:ext>
            </a:extLst>
          </p:cNvPr>
          <p:cNvSpPr/>
          <p:nvPr/>
        </p:nvSpPr>
        <p:spPr>
          <a:xfrm>
            <a:off x="8060774" y="3822883"/>
            <a:ext cx="637145" cy="722776"/>
          </a:xfrm>
          <a:custGeom>
            <a:avLst/>
            <a:gdLst>
              <a:gd name="connsiteX0" fmla="*/ 539433 w 539433"/>
              <a:gd name="connsiteY0" fmla="*/ 540544 h 633462"/>
              <a:gd name="connsiteX1" fmla="*/ 275114 w 539433"/>
              <a:gd name="connsiteY1" fmla="*/ 633413 h 633462"/>
              <a:gd name="connsiteX2" fmla="*/ 151289 w 539433"/>
              <a:gd name="connsiteY2" fmla="*/ 547688 h 633462"/>
              <a:gd name="connsiteX3" fmla="*/ 160814 w 539433"/>
              <a:gd name="connsiteY3" fmla="*/ 233363 h 633462"/>
              <a:gd name="connsiteX4" fmla="*/ 77470 w 539433"/>
              <a:gd name="connsiteY4" fmla="*/ 245269 h 633462"/>
              <a:gd name="connsiteX5" fmla="*/ 8414 w 539433"/>
              <a:gd name="connsiteY5" fmla="*/ 185738 h 633462"/>
              <a:gd name="connsiteX6" fmla="*/ 3652 w 539433"/>
              <a:gd name="connsiteY6" fmla="*/ 0 h 63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433" h="633462">
                <a:moveTo>
                  <a:pt x="539433" y="540544"/>
                </a:moveTo>
                <a:cubicBezTo>
                  <a:pt x="439619" y="586383"/>
                  <a:pt x="339805" y="632222"/>
                  <a:pt x="275114" y="633413"/>
                </a:cubicBezTo>
                <a:cubicBezTo>
                  <a:pt x="210423" y="634604"/>
                  <a:pt x="170339" y="614363"/>
                  <a:pt x="151289" y="547688"/>
                </a:cubicBezTo>
                <a:cubicBezTo>
                  <a:pt x="132239" y="481013"/>
                  <a:pt x="173117" y="283766"/>
                  <a:pt x="160814" y="233363"/>
                </a:cubicBezTo>
                <a:cubicBezTo>
                  <a:pt x="148511" y="182960"/>
                  <a:pt x="102870" y="253206"/>
                  <a:pt x="77470" y="245269"/>
                </a:cubicBezTo>
                <a:cubicBezTo>
                  <a:pt x="52070" y="237332"/>
                  <a:pt x="20717" y="226616"/>
                  <a:pt x="8414" y="185738"/>
                </a:cubicBezTo>
                <a:cubicBezTo>
                  <a:pt x="-3889" y="144860"/>
                  <a:pt x="-119" y="72430"/>
                  <a:pt x="3652" y="0"/>
                </a:cubicBezTo>
              </a:path>
            </a:pathLst>
          </a:custGeom>
          <a:noFill/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21">
            <a:extLst>
              <a:ext uri="{FF2B5EF4-FFF2-40B4-BE49-F238E27FC236}">
                <a16:creationId xmlns:a16="http://schemas.microsoft.com/office/drawing/2014/main" id="{F40BE238-5BA9-DE31-3077-11193FD13E1F}"/>
              </a:ext>
            </a:extLst>
          </p:cNvPr>
          <p:cNvSpPr txBox="1"/>
          <p:nvPr/>
        </p:nvSpPr>
        <p:spPr>
          <a:xfrm>
            <a:off x="8493718" y="5044198"/>
            <a:ext cx="17606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ISOL Target</a:t>
            </a: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55ED995-B6B5-05E7-E70F-294FF2C81F88}"/>
              </a:ext>
            </a:extLst>
          </p:cNvPr>
          <p:cNvSpPr/>
          <p:nvPr/>
        </p:nvSpPr>
        <p:spPr>
          <a:xfrm>
            <a:off x="9054393" y="4472244"/>
            <a:ext cx="377611" cy="187472"/>
          </a:xfrm>
          <a:custGeom>
            <a:avLst/>
            <a:gdLst>
              <a:gd name="connsiteX0" fmla="*/ 319701 w 319701"/>
              <a:gd name="connsiteY0" fmla="*/ 164306 h 164306"/>
              <a:gd name="connsiteX1" fmla="*/ 14901 w 319701"/>
              <a:gd name="connsiteY1" fmla="*/ 95250 h 164306"/>
              <a:gd name="connsiteX2" fmla="*/ 43476 w 319701"/>
              <a:gd name="connsiteY2" fmla="*/ 0 h 16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701" h="164306">
                <a:moveTo>
                  <a:pt x="319701" y="164306"/>
                </a:moveTo>
                <a:cubicBezTo>
                  <a:pt x="190319" y="143470"/>
                  <a:pt x="60938" y="122634"/>
                  <a:pt x="14901" y="95250"/>
                </a:cubicBezTo>
                <a:cubicBezTo>
                  <a:pt x="-31136" y="67866"/>
                  <a:pt x="44270" y="8334"/>
                  <a:pt x="43476" y="0"/>
                </a:cubicBezTo>
              </a:path>
            </a:pathLst>
          </a:cu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cxnSpLocks/>
            <a:endCxn id="75" idx="1"/>
          </p:cNvCxnSpPr>
          <p:nvPr/>
        </p:nvCxnSpPr>
        <p:spPr>
          <a:xfrm flipV="1">
            <a:off x="2892101" y="3595586"/>
            <a:ext cx="4203167" cy="312247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FD6F7AD-1957-ADEB-3957-1F5CF373B892}"/>
              </a:ext>
            </a:extLst>
          </p:cNvPr>
          <p:cNvSpPr txBox="1"/>
          <p:nvPr/>
        </p:nvSpPr>
        <p:spPr>
          <a:xfrm>
            <a:off x="10222209" y="5380626"/>
            <a:ext cx="1566975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Arial"/>
              </a:rPr>
              <a:t>≤100uA, </a:t>
            </a:r>
          </a:p>
          <a:p>
            <a:pPr algn="ctr"/>
            <a:r>
              <a:rPr lang="en-US" dirty="0">
                <a:cs typeface="Arial"/>
              </a:rPr>
              <a:t>500 MeV </a:t>
            </a:r>
          </a:p>
          <a:p>
            <a:pPr algn="ctr"/>
            <a:r>
              <a:rPr lang="en-US" dirty="0">
                <a:cs typeface="Arial"/>
              </a:rPr>
              <a:t>protons from cyclotron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59A1A0-5561-3AFD-2074-9137C1B71EDC}"/>
              </a:ext>
            </a:extLst>
          </p:cNvPr>
          <p:cNvSpPr txBox="1"/>
          <p:nvPr/>
        </p:nvSpPr>
        <p:spPr>
          <a:xfrm rot="16200000">
            <a:off x="747745" y="2583839"/>
            <a:ext cx="1177117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CA" sz="2000" b="1" dirty="0">
                <a:solidFill>
                  <a:srgbClr val="FF0000"/>
                </a:solidFill>
              </a:rPr>
              <a:t>MR-TOF</a:t>
            </a:r>
            <a:endParaRPr lang="en-CA" sz="2000" b="1" dirty="0"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3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26" presetClass="emph" presetSubtype="0" repeatCount="1000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96ABCD-1437-6BB8-9360-3AC6D73C25D3}"/>
                  </a:ext>
                </a:extLst>
              </p:cNvPr>
              <p:cNvSpPr txBox="1"/>
              <p:nvPr/>
            </p:nvSpPr>
            <p:spPr>
              <a:xfrm>
                <a:off x="572216" y="4780603"/>
                <a:ext cx="6588488" cy="11835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𝑞𝑈</m:t>
                      </m:r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𝑚𝑢</m:t>
                      </m:r>
                      <m:r>
                        <a:rPr lang="en-US" sz="2400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ra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baseline="30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96ABCD-1437-6BB8-9360-3AC6D73C2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16" y="4780603"/>
                <a:ext cx="6588488" cy="11835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group of blue and green balls&#10;&#10;Description automatically generated">
            <a:extLst>
              <a:ext uri="{FF2B5EF4-FFF2-40B4-BE49-F238E27FC236}">
                <a16:creationId xmlns:a16="http://schemas.microsoft.com/office/drawing/2014/main" id="{CC6EBA3A-8FB6-6DAB-3955-93A0EB386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63" y="1487270"/>
            <a:ext cx="7052639" cy="2531839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6C210512-DDC7-79DB-1EED-3FD58C6C7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707" y="5091955"/>
            <a:ext cx="2281783" cy="1109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0D7D6A8F-3EC0-FD97-7614-6F1D6D7096B7}"/>
              </a:ext>
            </a:extLst>
          </p:cNvPr>
          <p:cNvSpPr txBox="1">
            <a:spLocks/>
          </p:cNvSpPr>
          <p:nvPr/>
        </p:nvSpPr>
        <p:spPr>
          <a:xfrm>
            <a:off x="-1" y="186357"/>
            <a:ext cx="10429461" cy="8396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800" b="1" dirty="0"/>
              <a:t>The mass is determined by its </a:t>
            </a:r>
            <a:r>
              <a:rPr lang="en-US" sz="2800" b="1" dirty="0">
                <a:solidFill>
                  <a:srgbClr val="00A9FF"/>
                </a:solidFill>
              </a:rPr>
              <a:t>time-of-flight (TOF).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785A07D-541A-F8E6-EBFA-4BD0C2DB1672}"/>
              </a:ext>
            </a:extLst>
          </p:cNvPr>
          <p:cNvSpPr txBox="1">
            <a:spLocks/>
          </p:cNvSpPr>
          <p:nvPr/>
        </p:nvSpPr>
        <p:spPr>
          <a:xfrm>
            <a:off x="7224204" y="3620205"/>
            <a:ext cx="5737831" cy="19201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800" dirty="0"/>
              <a:t>Mass resolving power (R)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4FAC5B-E284-91B6-F15E-AC587BDDA3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616" t="66896"/>
          <a:stretch/>
        </p:blipFill>
        <p:spPr>
          <a:xfrm rot="5400000">
            <a:off x="8421351" y="2244345"/>
            <a:ext cx="1864989" cy="8515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70A659-EC1D-1C3C-420B-9A5DA581A010}"/>
              </a:ext>
            </a:extLst>
          </p:cNvPr>
          <p:cNvSpPr/>
          <p:nvPr/>
        </p:nvSpPr>
        <p:spPr>
          <a:xfrm>
            <a:off x="9097918" y="2103112"/>
            <a:ext cx="245048" cy="2379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2D33D2-71FF-9FDC-4097-3F87AD4B6A26}"/>
              </a:ext>
            </a:extLst>
          </p:cNvPr>
          <p:cNvSpPr/>
          <p:nvPr/>
        </p:nvSpPr>
        <p:spPr>
          <a:xfrm>
            <a:off x="9093691" y="2543375"/>
            <a:ext cx="245048" cy="2379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8CB365-4060-D687-B7DF-448CD6BB30FC}"/>
              </a:ext>
            </a:extLst>
          </p:cNvPr>
          <p:cNvSpPr/>
          <p:nvPr/>
        </p:nvSpPr>
        <p:spPr>
          <a:xfrm>
            <a:off x="9093695" y="2883042"/>
            <a:ext cx="245048" cy="2379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266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AA0A3-7B10-2377-0120-5E9033B65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306DD41-CDE4-D0C3-0C88-80F32D8B94A5}"/>
              </a:ext>
            </a:extLst>
          </p:cNvPr>
          <p:cNvSpPr/>
          <p:nvPr/>
        </p:nvSpPr>
        <p:spPr>
          <a:xfrm>
            <a:off x="49734" y="6572036"/>
            <a:ext cx="9859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100" dirty="0">
                <a:solidFill>
                  <a:schemeClr val="bg1">
                    <a:lumMod val="50000"/>
                  </a:schemeClr>
                </a:solidFill>
              </a:rPr>
              <a:t>C. Jesch et al., Hyperfine Interact. 235 (2015) 97, M. Yavor et al., Int. J. Mass Spec. 381 (2015) 1-9 ,T. Dickel et al., J. ASMS 28 (2017) 1079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03E7B4B-2C1A-F891-07A9-E3C7296469DD}"/>
              </a:ext>
            </a:extLst>
          </p:cNvPr>
          <p:cNvSpPr txBox="1">
            <a:spLocks/>
          </p:cNvSpPr>
          <p:nvPr/>
        </p:nvSpPr>
        <p:spPr>
          <a:xfrm>
            <a:off x="148905" y="181985"/>
            <a:ext cx="8022042" cy="229113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 dirty="0">
                <a:latin typeface="Arial"/>
                <a:cs typeface="Arial"/>
              </a:rPr>
              <a:t>TITAN MR-TOF</a:t>
            </a:r>
            <a:r>
              <a:rPr lang="en-US" sz="2800" b="0" dirty="0">
                <a:solidFill>
                  <a:schemeClr val="tx1"/>
                </a:solidFill>
                <a:latin typeface="Arial"/>
                <a:cs typeface="Arial"/>
              </a:rPr>
              <a:t> achieves high performance to meet its science objectives.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C1064D38-EFB6-6A28-F1AE-01F9ABAA67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0785" y="1353215"/>
                <a:ext cx="5282236" cy="1999707"/>
              </a:xfrm>
              <a:solidFill>
                <a:srgbClr val="ECF3FA"/>
              </a:solidFill>
              <a:ln w="12700">
                <a:solidFill>
                  <a:schemeClr val="tx1"/>
                </a:solidFill>
              </a:ln>
            </p:spPr>
            <p:txBody>
              <a:bodyPr>
                <a:normAutofit/>
              </a:bodyPr>
              <a:lstStyle/>
              <a:p>
                <a:pPr lvl="1"/>
                <a:r>
                  <a:rPr lang="en-US" sz="2000" b="1" dirty="0"/>
                  <a:t>High resolving power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num>
                      <m:den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den>
                    </m:f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/>
                  <a:t>600,000  </a:t>
                </a:r>
              </a:p>
              <a:p>
                <a:pPr lvl="1"/>
                <a:r>
                  <a:rPr lang="en-US" sz="2000" b="1" dirty="0"/>
                  <a:t>High dynamic range 10</a:t>
                </a:r>
                <a:r>
                  <a:rPr lang="en-US" sz="2000" b="1" baseline="30000" dirty="0"/>
                  <a:t>4</a:t>
                </a:r>
                <a:r>
                  <a:rPr lang="en-US" sz="2000" b="1" dirty="0"/>
                  <a:t> -10</a:t>
                </a:r>
                <a:r>
                  <a:rPr lang="en-US" sz="2000" b="1" baseline="30000" dirty="0"/>
                  <a:t>8</a:t>
                </a:r>
                <a:endParaRPr lang="en-US" sz="2000" b="1" dirty="0"/>
              </a:p>
              <a:p>
                <a:pPr lvl="1"/>
                <a:r>
                  <a:rPr lang="en-US" sz="2000" b="1" dirty="0"/>
                  <a:t>Mass accuracy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𝜹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num>
                      <m:den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den>
                    </m:f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b="1" dirty="0"/>
                  <a:t>10</a:t>
                </a:r>
                <a:r>
                  <a:rPr lang="en-US" sz="2000" b="1" baseline="30000" dirty="0"/>
                  <a:t>-7 </a:t>
                </a:r>
                <a:endParaRPr lang="en-US" sz="2000" b="1" dirty="0"/>
              </a:p>
              <a:p>
                <a:pPr lvl="1"/>
                <a:r>
                  <a:rPr lang="en-US" sz="2000" b="1" dirty="0"/>
                  <a:t>Published sensitivity 0.006 </a:t>
                </a:r>
                <a:r>
                  <a:rPr lang="en-US" sz="2000" b="1" dirty="0" err="1"/>
                  <a:t>pps</a:t>
                </a:r>
                <a:r>
                  <a:rPr lang="en-US" sz="2000" b="1" dirty="0"/>
                  <a:t>*</a:t>
                </a:r>
              </a:p>
              <a:p>
                <a:pPr marL="457200" lvl="1" indent="0">
                  <a:buNone/>
                </a:pPr>
                <a:endParaRPr lang="en-US" sz="2000" b="1" baseline="30000" dirty="0"/>
              </a:p>
            </p:txBody>
          </p:sp>
        </mc:Choice>
        <mc:Fallback xmlns="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C1064D38-EFB6-6A28-F1AE-01F9ABAA67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0785" y="1353215"/>
                <a:ext cx="5282236" cy="1999707"/>
              </a:xfr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B2DA7D1-BA14-67FA-3058-5DCAB3B3D6EA}"/>
              </a:ext>
            </a:extLst>
          </p:cNvPr>
          <p:cNvSpPr txBox="1"/>
          <p:nvPr/>
        </p:nvSpPr>
        <p:spPr>
          <a:xfrm>
            <a:off x="396110" y="3871451"/>
            <a:ext cx="73160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300" dirty="0">
                <a:cs typeface="Arial"/>
              </a:rPr>
              <a:t>Resolved low-lying isomers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300" dirty="0"/>
              <a:t>Bonus: complementary to ISAC Yield Stn.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300" dirty="0"/>
              <a:t>High performance largely due to re-trapping</a:t>
            </a:r>
            <a:endParaRPr lang="en-US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300" dirty="0"/>
          </a:p>
        </p:txBody>
      </p:sp>
      <p:pic>
        <p:nvPicPr>
          <p:cNvPr id="55" name="Picture 54" descr="C:\Users\mreiter\Desktop\vis-MRTOF-TITAN-upward-03-7-cooler.png">
            <a:extLst>
              <a:ext uri="{FF2B5EF4-FFF2-40B4-BE49-F238E27FC236}">
                <a16:creationId xmlns:a16="http://schemas.microsoft.com/office/drawing/2014/main" id="{F9C0D547-B27B-12F9-1820-AC0719E1D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3" t="1" r="30077" b="63374"/>
          <a:stretch/>
        </p:blipFill>
        <p:spPr bwMode="auto">
          <a:xfrm>
            <a:off x="7849876" y="201846"/>
            <a:ext cx="2757346" cy="576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Geschweifte Klammer rechts 1">
            <a:extLst>
              <a:ext uri="{FF2B5EF4-FFF2-40B4-BE49-F238E27FC236}">
                <a16:creationId xmlns:a16="http://schemas.microsoft.com/office/drawing/2014/main" id="{E2DE16A1-E1C3-0EE5-0E6D-5EAE21E35CF7}"/>
              </a:ext>
            </a:extLst>
          </p:cNvPr>
          <p:cNvSpPr/>
          <p:nvPr/>
        </p:nvSpPr>
        <p:spPr>
          <a:xfrm rot="10800000" flipH="1">
            <a:off x="9294302" y="774830"/>
            <a:ext cx="363769" cy="2369174"/>
          </a:xfrm>
          <a:prstGeom prst="rightBrace">
            <a:avLst/>
          </a:prstGeom>
          <a:ln w="36068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BDF0C44-CEC3-1A3E-14F8-C29CB802B4E6}"/>
              </a:ext>
            </a:extLst>
          </p:cNvPr>
          <p:cNvSpPr txBox="1"/>
          <p:nvPr/>
        </p:nvSpPr>
        <p:spPr>
          <a:xfrm>
            <a:off x="9648058" y="1686349"/>
            <a:ext cx="2062617" cy="5236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el"/>
                <a:cs typeface="Arial"/>
              </a:rPr>
              <a:t>TOF Analyzer</a:t>
            </a:r>
            <a:endParaRPr lang="en-US" sz="2000" dirty="0">
              <a:latin typeface="Arie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5C66071-AF5B-BD23-0A36-62EAA1FAF35D}"/>
              </a:ext>
            </a:extLst>
          </p:cNvPr>
          <p:cNvSpPr txBox="1"/>
          <p:nvPr/>
        </p:nvSpPr>
        <p:spPr>
          <a:xfrm>
            <a:off x="9774160" y="181985"/>
            <a:ext cx="2062617" cy="9264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latin typeface="Ariel"/>
                <a:cs typeface="Arial"/>
              </a:rPr>
              <a:t>MagneTOF</a:t>
            </a:r>
            <a:r>
              <a:rPr lang="en-US" sz="2000" dirty="0">
                <a:latin typeface="Ariel"/>
                <a:cs typeface="Arial"/>
              </a:rPr>
              <a:t> Detector</a:t>
            </a:r>
            <a:endParaRPr lang="en-US" sz="2000" dirty="0">
              <a:latin typeface="Arie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8C60914-43DC-4567-6755-5B281A43AC36}"/>
              </a:ext>
            </a:extLst>
          </p:cNvPr>
          <p:cNvSpPr txBox="1"/>
          <p:nvPr/>
        </p:nvSpPr>
        <p:spPr>
          <a:xfrm>
            <a:off x="9658071" y="2995003"/>
            <a:ext cx="2522913" cy="5236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el"/>
                <a:cs typeface="Arial"/>
              </a:rPr>
              <a:t>Trap section</a:t>
            </a:r>
            <a:endParaRPr lang="en-US" sz="2000" dirty="0">
              <a:latin typeface="Arie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0C1F6C-0F7D-6050-F421-4E316998C551}"/>
              </a:ext>
            </a:extLst>
          </p:cNvPr>
          <p:cNvSpPr txBox="1"/>
          <p:nvPr/>
        </p:nvSpPr>
        <p:spPr>
          <a:xfrm>
            <a:off x="9665713" y="4009702"/>
            <a:ext cx="2285554" cy="5236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el"/>
                <a:cs typeface="Arial"/>
              </a:rPr>
              <a:t>Transfer RFQ</a:t>
            </a:r>
            <a:endParaRPr lang="en-US" sz="2000" dirty="0">
              <a:latin typeface="Ariel"/>
            </a:endParaRPr>
          </a:p>
        </p:txBody>
      </p:sp>
      <p:sp>
        <p:nvSpPr>
          <p:cNvPr id="61" name="Arrow: Up 60">
            <a:extLst>
              <a:ext uri="{FF2B5EF4-FFF2-40B4-BE49-F238E27FC236}">
                <a16:creationId xmlns:a16="http://schemas.microsoft.com/office/drawing/2014/main" id="{D96B2412-F3A7-B570-BA70-9C2AF43AEE42}"/>
              </a:ext>
            </a:extLst>
          </p:cNvPr>
          <p:cNvSpPr/>
          <p:nvPr/>
        </p:nvSpPr>
        <p:spPr>
          <a:xfrm>
            <a:off x="8853163" y="6232225"/>
            <a:ext cx="229965" cy="329304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87762B0-B91F-0468-08B5-0B3BB041F214}"/>
              </a:ext>
            </a:extLst>
          </p:cNvPr>
          <p:cNvSpPr txBox="1"/>
          <p:nvPr/>
        </p:nvSpPr>
        <p:spPr>
          <a:xfrm>
            <a:off x="9186106" y="6053507"/>
            <a:ext cx="302270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Ariel"/>
                <a:cs typeface="Arial"/>
              </a:rPr>
              <a:t>Cooled and bunched RIB</a:t>
            </a:r>
            <a:endParaRPr lang="en-US" sz="2000" dirty="0">
              <a:solidFill>
                <a:srgbClr val="002060"/>
              </a:solidFill>
              <a:latin typeface="Ariel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5DC3511-C74B-DFB0-1EED-57547733F9D3}"/>
              </a:ext>
            </a:extLst>
          </p:cNvPr>
          <p:cNvCxnSpPr>
            <a:cxnSpLocks/>
          </p:cNvCxnSpPr>
          <p:nvPr/>
        </p:nvCxnSpPr>
        <p:spPr>
          <a:xfrm flipH="1">
            <a:off x="9138891" y="600375"/>
            <a:ext cx="711271" cy="9998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81329C9-C5E6-049D-DA12-30960802EB75}"/>
              </a:ext>
            </a:extLst>
          </p:cNvPr>
          <p:cNvCxnSpPr>
            <a:cxnSpLocks/>
            <a:stCxn id="59" idx="1"/>
          </p:cNvCxnSpPr>
          <p:nvPr/>
        </p:nvCxnSpPr>
        <p:spPr>
          <a:xfrm flipH="1">
            <a:off x="9006928" y="3256816"/>
            <a:ext cx="651143" cy="16088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5" name="Geschweifte Klammer rechts 1">
            <a:extLst>
              <a:ext uri="{FF2B5EF4-FFF2-40B4-BE49-F238E27FC236}">
                <a16:creationId xmlns:a16="http://schemas.microsoft.com/office/drawing/2014/main" id="{126EBC6B-F326-541F-ACE5-7FD296C37FEE}"/>
              </a:ext>
            </a:extLst>
          </p:cNvPr>
          <p:cNvSpPr/>
          <p:nvPr/>
        </p:nvSpPr>
        <p:spPr>
          <a:xfrm rot="10800000" flipH="1">
            <a:off x="9198401" y="3561315"/>
            <a:ext cx="412953" cy="2369174"/>
          </a:xfrm>
          <a:prstGeom prst="rightBrace">
            <a:avLst>
              <a:gd name="adj1" fmla="val 8333"/>
              <a:gd name="adj2" fmla="val 69267"/>
            </a:avLst>
          </a:prstGeom>
          <a:ln w="36068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169D7A-354C-A35C-AA34-8F8673E8E4BB}"/>
              </a:ext>
            </a:extLst>
          </p:cNvPr>
          <p:cNvSpPr txBox="1"/>
          <p:nvPr/>
        </p:nvSpPr>
        <p:spPr>
          <a:xfrm>
            <a:off x="6569199" y="4162109"/>
            <a:ext cx="2110831" cy="483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RF switchyard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C08E56-7CDC-96EF-9008-9C9CBEAA31E0}"/>
              </a:ext>
            </a:extLst>
          </p:cNvPr>
          <p:cNvSpPr txBox="1"/>
          <p:nvPr/>
        </p:nvSpPr>
        <p:spPr>
          <a:xfrm>
            <a:off x="9720951" y="5130073"/>
            <a:ext cx="22303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Thermal ion source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C7BD937-9459-5EC4-127A-877B1ECD95DB}"/>
              </a:ext>
            </a:extLst>
          </p:cNvPr>
          <p:cNvCxnSpPr>
            <a:cxnSpLocks/>
          </p:cNvCxnSpPr>
          <p:nvPr/>
        </p:nvCxnSpPr>
        <p:spPr>
          <a:xfrm>
            <a:off x="8230559" y="4445854"/>
            <a:ext cx="526340" cy="624506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578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49" descr="C:\Users\mreiter\Desktop\vis-MRTOF-TITAN-upward-03-7-cooler.png">
            <a:extLst>
              <a:ext uri="{FF2B5EF4-FFF2-40B4-BE49-F238E27FC236}">
                <a16:creationId xmlns:a16="http://schemas.microsoft.com/office/drawing/2014/main" id="{6B218363-B759-D157-83AF-0A5D5D6C9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1" r="32442" b="61812"/>
          <a:stretch/>
        </p:blipFill>
        <p:spPr bwMode="auto">
          <a:xfrm>
            <a:off x="9527480" y="199415"/>
            <a:ext cx="2339072" cy="624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8B699D8-4BBB-B086-EB51-01150D4877A9}"/>
              </a:ext>
            </a:extLst>
          </p:cNvPr>
          <p:cNvSpPr txBox="1"/>
          <p:nvPr/>
        </p:nvSpPr>
        <p:spPr>
          <a:xfrm>
            <a:off x="156394" y="3612464"/>
            <a:ext cx="580830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A9FF"/>
              </a:buClr>
              <a:buFont typeface="Arial" panose="020B0604020202020204" pitchFamily="34" charset="0"/>
              <a:buChar char="•"/>
            </a:pPr>
            <a:r>
              <a:rPr lang="en-US" b="1" dirty="0"/>
              <a:t>How it’s done:</a:t>
            </a:r>
          </a:p>
          <a:p>
            <a:pPr marL="800100" lvl="1" indent="-342900">
              <a:spcAft>
                <a:spcPts val="600"/>
              </a:spcAft>
              <a:buClr>
                <a:srgbClr val="00A9FF"/>
              </a:buClr>
              <a:buFont typeface="+mj-lt"/>
              <a:buAutoNum type="arabicPeriod"/>
            </a:pPr>
            <a:r>
              <a:rPr lang="en-US" dirty="0"/>
              <a:t>Inject ions into TOF analyzer and separate in time</a:t>
            </a:r>
          </a:p>
          <a:p>
            <a:pPr marL="800100" lvl="1" indent="-342900">
              <a:spcAft>
                <a:spcPts val="600"/>
              </a:spcAft>
              <a:buClr>
                <a:srgbClr val="00A9FF"/>
              </a:buClr>
              <a:buFont typeface="+mj-lt"/>
              <a:buAutoNum type="arabicPeriod"/>
            </a:pPr>
            <a:r>
              <a:rPr lang="en-US" dirty="0"/>
              <a:t>Dynamical re-capture/trap ions of interest back into the injection trap</a:t>
            </a:r>
          </a:p>
          <a:p>
            <a:pPr marL="800100" lvl="1" indent="-342900">
              <a:spcAft>
                <a:spcPts val="600"/>
              </a:spcAft>
              <a:buClr>
                <a:srgbClr val="00A9FF"/>
              </a:buClr>
              <a:buFont typeface="+mj-lt"/>
              <a:buAutoNum type="arabicPeriod"/>
            </a:pPr>
            <a:r>
              <a:rPr lang="en-US" dirty="0"/>
              <a:t>Re-cool ions of interest</a:t>
            </a:r>
          </a:p>
          <a:p>
            <a:pPr marL="800100" lvl="1" indent="-342900">
              <a:spcAft>
                <a:spcPts val="600"/>
              </a:spcAft>
              <a:buClr>
                <a:srgbClr val="00A9FF"/>
              </a:buClr>
              <a:buFont typeface="+mj-lt"/>
              <a:buAutoNum type="arabicPeriod"/>
            </a:pPr>
            <a:r>
              <a:rPr lang="en-US" dirty="0"/>
              <a:t>Re-inject into the TOF analyzer and make mass measurement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4BAA97-692C-A21D-79F4-EE47E41EC9B9}"/>
              </a:ext>
            </a:extLst>
          </p:cNvPr>
          <p:cNvSpPr txBox="1"/>
          <p:nvPr/>
        </p:nvSpPr>
        <p:spPr>
          <a:xfrm>
            <a:off x="391589" y="1065035"/>
            <a:ext cx="5962155" cy="1938992"/>
          </a:xfrm>
          <a:prstGeom prst="rect">
            <a:avLst/>
          </a:prstGeom>
          <a:solidFill>
            <a:srgbClr val="ECF3FA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10</a:t>
            </a:r>
            <a:r>
              <a:rPr lang="en-US" sz="2400" baseline="30000" dirty="0"/>
              <a:t>4</a:t>
            </a:r>
            <a:r>
              <a:rPr lang="en-US" sz="2400" dirty="0"/>
              <a:t>-10</a:t>
            </a:r>
            <a:r>
              <a:rPr lang="en-US" sz="2400" baseline="30000" dirty="0"/>
              <a:t>8 </a:t>
            </a:r>
            <a:r>
              <a:rPr lang="en-US" sz="2400" dirty="0"/>
              <a:t> suppression of isobaric background 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Purification for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MR-TOF itself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downstream traps</a:t>
            </a:r>
            <a:endParaRPr lang="en-CA" sz="2400" dirty="0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20ADA60-0CDB-8D76-12DD-D1197ED07C83}"/>
              </a:ext>
            </a:extLst>
          </p:cNvPr>
          <p:cNvSpPr/>
          <p:nvPr/>
        </p:nvSpPr>
        <p:spPr>
          <a:xfrm>
            <a:off x="6953954" y="5563377"/>
            <a:ext cx="360000" cy="54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3A4D7184-E4C4-CA5F-3EAB-815C1E168751}"/>
              </a:ext>
            </a:extLst>
          </p:cNvPr>
          <p:cNvSpPr/>
          <p:nvPr/>
        </p:nvSpPr>
        <p:spPr>
          <a:xfrm>
            <a:off x="8621896" y="5563377"/>
            <a:ext cx="360000" cy="54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CA6E7EDE-E557-3339-59F9-0A7AD3E5D7E7}"/>
              </a:ext>
            </a:extLst>
          </p:cNvPr>
          <p:cNvSpPr/>
          <p:nvPr/>
        </p:nvSpPr>
        <p:spPr>
          <a:xfrm>
            <a:off x="6953954" y="6175449"/>
            <a:ext cx="720000" cy="72000"/>
          </a:xfrm>
          <a:prstGeom prst="rect">
            <a:avLst/>
          </a:prstGeom>
          <a:solidFill>
            <a:srgbClr val="96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D35602E6-0AAD-AC56-D2FC-4CF444796239}"/>
              </a:ext>
            </a:extLst>
          </p:cNvPr>
          <p:cNvSpPr/>
          <p:nvPr/>
        </p:nvSpPr>
        <p:spPr>
          <a:xfrm>
            <a:off x="8261896" y="6175449"/>
            <a:ext cx="720000" cy="72000"/>
          </a:xfrm>
          <a:prstGeom prst="rect">
            <a:avLst/>
          </a:prstGeom>
          <a:solidFill>
            <a:srgbClr val="96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845EF6D5-7322-F860-F56A-D8E7D0BAC737}"/>
              </a:ext>
            </a:extLst>
          </p:cNvPr>
          <p:cNvSpPr/>
          <p:nvPr/>
        </p:nvSpPr>
        <p:spPr>
          <a:xfrm>
            <a:off x="6953954" y="5419361"/>
            <a:ext cx="720000" cy="72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761FE8B8-148E-D4C4-3354-857A46611D69}"/>
              </a:ext>
            </a:extLst>
          </p:cNvPr>
          <p:cNvSpPr/>
          <p:nvPr/>
        </p:nvSpPr>
        <p:spPr>
          <a:xfrm>
            <a:off x="8261896" y="5419361"/>
            <a:ext cx="720000" cy="72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5080449-37F7-5711-28D6-04E34B2A42B9}"/>
              </a:ext>
            </a:extLst>
          </p:cNvPr>
          <p:cNvSpPr/>
          <p:nvPr/>
        </p:nvSpPr>
        <p:spPr>
          <a:xfrm>
            <a:off x="6953954" y="4375305"/>
            <a:ext cx="720000" cy="72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37549109-EF2C-539F-28FE-2E0773D619B0}"/>
              </a:ext>
            </a:extLst>
          </p:cNvPr>
          <p:cNvSpPr/>
          <p:nvPr/>
        </p:nvSpPr>
        <p:spPr>
          <a:xfrm>
            <a:off x="8261896" y="4375305"/>
            <a:ext cx="720000" cy="72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A9E16C21-B2FB-F1FD-1E7B-D4CC8FA12683}"/>
              </a:ext>
            </a:extLst>
          </p:cNvPr>
          <p:cNvSpPr/>
          <p:nvPr/>
        </p:nvSpPr>
        <p:spPr>
          <a:xfrm>
            <a:off x="6953954" y="4015305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DE30BDAC-6C8E-16C8-262C-8A1206DFFD55}"/>
              </a:ext>
            </a:extLst>
          </p:cNvPr>
          <p:cNvSpPr/>
          <p:nvPr/>
        </p:nvSpPr>
        <p:spPr>
          <a:xfrm>
            <a:off x="8621896" y="4035496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76AF1A7E-9DE5-346E-6955-21181DC906DF}"/>
              </a:ext>
            </a:extLst>
          </p:cNvPr>
          <p:cNvSpPr/>
          <p:nvPr/>
        </p:nvSpPr>
        <p:spPr>
          <a:xfrm>
            <a:off x="6953954" y="3583217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BD56168D-58CA-6FBF-EEF6-14D36ABB331D}"/>
              </a:ext>
            </a:extLst>
          </p:cNvPr>
          <p:cNvSpPr/>
          <p:nvPr/>
        </p:nvSpPr>
        <p:spPr>
          <a:xfrm>
            <a:off x="6953954" y="3151169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35C461CC-34D2-1ACF-07F0-A1BC35B5E250}"/>
              </a:ext>
            </a:extLst>
          </p:cNvPr>
          <p:cNvSpPr/>
          <p:nvPr/>
        </p:nvSpPr>
        <p:spPr>
          <a:xfrm>
            <a:off x="6953954" y="2359081"/>
            <a:ext cx="360000" cy="72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5D26EB1A-F3C5-2EA4-B7D6-C0BD382F4D4B}"/>
              </a:ext>
            </a:extLst>
          </p:cNvPr>
          <p:cNvSpPr/>
          <p:nvPr/>
        </p:nvSpPr>
        <p:spPr>
          <a:xfrm>
            <a:off x="6953954" y="1170889"/>
            <a:ext cx="360000" cy="112077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FAC8B550-9840-F0F3-CB63-045E9FF87681}"/>
              </a:ext>
            </a:extLst>
          </p:cNvPr>
          <p:cNvSpPr/>
          <p:nvPr/>
        </p:nvSpPr>
        <p:spPr>
          <a:xfrm>
            <a:off x="8621896" y="3583217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6875E3ED-87A2-0E39-7ED8-B4E03D501395}"/>
              </a:ext>
            </a:extLst>
          </p:cNvPr>
          <p:cNvSpPr/>
          <p:nvPr/>
        </p:nvSpPr>
        <p:spPr>
          <a:xfrm>
            <a:off x="8621896" y="3151169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B0BDF34-4E92-0973-E655-36B7D635F5BD}"/>
              </a:ext>
            </a:extLst>
          </p:cNvPr>
          <p:cNvSpPr/>
          <p:nvPr/>
        </p:nvSpPr>
        <p:spPr>
          <a:xfrm>
            <a:off x="8621896" y="2359081"/>
            <a:ext cx="360000" cy="72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FAC06D5F-6A91-0657-8250-942394660984}"/>
              </a:ext>
            </a:extLst>
          </p:cNvPr>
          <p:cNvSpPr/>
          <p:nvPr/>
        </p:nvSpPr>
        <p:spPr>
          <a:xfrm>
            <a:off x="8621896" y="1170889"/>
            <a:ext cx="360000" cy="112077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A3A60CA0-04F9-DBA2-2987-8354B6E10B6F}"/>
              </a:ext>
            </a:extLst>
          </p:cNvPr>
          <p:cNvSpPr/>
          <p:nvPr/>
        </p:nvSpPr>
        <p:spPr>
          <a:xfrm>
            <a:off x="8886125" y="695802"/>
            <a:ext cx="366108" cy="37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1369E868-4969-27B2-8A24-8D9C73AFF587}"/>
              </a:ext>
            </a:extLst>
          </p:cNvPr>
          <p:cNvSpPr/>
          <p:nvPr/>
        </p:nvSpPr>
        <p:spPr>
          <a:xfrm>
            <a:off x="6666491" y="695800"/>
            <a:ext cx="366108" cy="37571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664819F2-89C4-5455-FED9-BB1C4BFA2BF3}"/>
              </a:ext>
            </a:extLst>
          </p:cNvPr>
          <p:cNvSpPr/>
          <p:nvPr/>
        </p:nvSpPr>
        <p:spPr>
          <a:xfrm>
            <a:off x="7784871" y="695801"/>
            <a:ext cx="366108" cy="37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A0F9F896-B98E-EBC8-1E02-2615E8C119DD}"/>
              </a:ext>
            </a:extLst>
          </p:cNvPr>
          <p:cNvSpPr/>
          <p:nvPr/>
        </p:nvSpPr>
        <p:spPr>
          <a:xfrm>
            <a:off x="6431280" y="388939"/>
            <a:ext cx="3186258" cy="1236241"/>
          </a:xfrm>
          <a:prstGeom prst="rect">
            <a:avLst/>
          </a:prstGeom>
          <a:gradFill>
            <a:gsLst>
              <a:gs pos="0">
                <a:schemeClr val="bg1"/>
              </a:gs>
              <a:gs pos="60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BAB2C629-95B4-31F6-DF3B-C827AB200355}"/>
              </a:ext>
            </a:extLst>
          </p:cNvPr>
          <p:cNvCxnSpPr>
            <a:cxnSpLocks/>
          </p:cNvCxnSpPr>
          <p:nvPr/>
        </p:nvCxnSpPr>
        <p:spPr>
          <a:xfrm flipH="1" flipV="1">
            <a:off x="9149969" y="1170889"/>
            <a:ext cx="1240567" cy="13225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FD6B5F90-C090-8BCC-6060-D0CA4B7EBA3C}"/>
              </a:ext>
            </a:extLst>
          </p:cNvPr>
          <p:cNvCxnSpPr>
            <a:cxnSpLocks/>
          </p:cNvCxnSpPr>
          <p:nvPr/>
        </p:nvCxnSpPr>
        <p:spPr>
          <a:xfrm flipH="1">
            <a:off x="9149969" y="3732540"/>
            <a:ext cx="1315982" cy="25149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AB4DE3AD-DB8F-D07E-2615-1063796A04CB}"/>
              </a:ext>
            </a:extLst>
          </p:cNvPr>
          <p:cNvSpPr txBox="1"/>
          <p:nvPr/>
        </p:nvSpPr>
        <p:spPr>
          <a:xfrm rot="16200000">
            <a:off x="8192448" y="3376112"/>
            <a:ext cx="1938993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cs typeface="Arial"/>
              </a:rPr>
              <a:t>Analyzer mirror 1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94" y="271131"/>
            <a:ext cx="10082782" cy="650329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Beam purification with </a:t>
            </a:r>
            <a:r>
              <a:rPr lang="en-US" sz="2800" dirty="0">
                <a:latin typeface="Arial"/>
                <a:cs typeface="Arial"/>
              </a:rPr>
              <a:t>mass-selective re-trapping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F6C927-5994-ACB2-D818-017792184FB6}"/>
              </a:ext>
            </a:extLst>
          </p:cNvPr>
          <p:cNvSpPr txBox="1"/>
          <p:nvPr/>
        </p:nvSpPr>
        <p:spPr>
          <a:xfrm>
            <a:off x="7157285" y="6268143"/>
            <a:ext cx="1734632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cs typeface="Arial"/>
              </a:rPr>
              <a:t>Injection trap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8084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92 L 0.04674 0.0257 L 0.0526 -0.01088 L 0.09258 0.00139 L 0.0918 0.73866 L 0.10768 0.70255 L 0.08086 0.69445 L 0.08346 0.71366 L 0.11185 0.72778 L 0.09935 0.73866 L 0.07435 0.73866 L 0.09596 0.70787 L 0.11758 0.71436 L 0.0918 0.72084 " pathEditMode="relative" rAng="0" ptsTypes="AAAAAAAAAAAAAA">
                                      <p:cBhvr>
                                        <p:cTn id="6" dur="10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36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3737"/>
                                      </p:to>
                                    </p:animClr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repeatCount="indefinite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3737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4 L 0.00013 0.73681 L -0.00066 0.29584 " pathEditMode="relative" rAng="0" ptsTypes="AAA">
                                      <p:cBhvr>
                                        <p:cTn id="16" dur="1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3682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92 L -0.18529 0.01366 L -0.08945 -0.00208 L -0.09023 0.64236 L -0.09023 0.38797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8" y="3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70" grpId="0" animBg="1"/>
      <p:bldP spid="1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164FEF6-79D0-9D2B-3798-C64B2D85C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7" y="388307"/>
            <a:ext cx="7685267" cy="63193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F61DB7-80F3-CCAD-0351-1E13E4165DE8}"/>
              </a:ext>
            </a:extLst>
          </p:cNvPr>
          <p:cNvSpPr txBox="1"/>
          <p:nvPr/>
        </p:nvSpPr>
        <p:spPr>
          <a:xfrm>
            <a:off x="7723884" y="2071388"/>
            <a:ext cx="4313628" cy="707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Contaminants dominate the spectra (Attenuated beam)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3D2D0D-CA68-0245-429E-8629E61E3D6D}"/>
              </a:ext>
            </a:extLst>
          </p:cNvPr>
          <p:cNvSpPr txBox="1"/>
          <p:nvPr/>
        </p:nvSpPr>
        <p:spPr>
          <a:xfrm>
            <a:off x="7723884" y="3904790"/>
            <a:ext cx="4313628" cy="101566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Increased isotope of interest while suppressing Contaminants</a:t>
            </a:r>
          </a:p>
          <a:p>
            <a:pPr algn="ctr"/>
            <a:r>
              <a:rPr lang="en-US" sz="2000" dirty="0"/>
              <a:t>(Unattenuated beam)</a:t>
            </a:r>
            <a:endParaRPr lang="en-CA" sz="2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BBB351-CB9B-C035-9BE4-D9A0711166A1}"/>
              </a:ext>
            </a:extLst>
          </p:cNvPr>
          <p:cNvSpPr/>
          <p:nvPr/>
        </p:nvSpPr>
        <p:spPr>
          <a:xfrm>
            <a:off x="2668044" y="989556"/>
            <a:ext cx="1891430" cy="275573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774D6-4944-7090-AE62-3DAF1C87075E}"/>
              </a:ext>
            </a:extLst>
          </p:cNvPr>
          <p:cNvSpPr/>
          <p:nvPr/>
        </p:nvSpPr>
        <p:spPr>
          <a:xfrm>
            <a:off x="2680570" y="3538273"/>
            <a:ext cx="1891430" cy="27557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701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26" presetClass="emph" presetSubtype="0" repeatCount="1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1D494C-A66F-87C9-9D9A-269053F7E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6878"/>
          <a:stretch>
            <a:fillRect/>
          </a:stretch>
        </p:blipFill>
        <p:spPr>
          <a:xfrm>
            <a:off x="0" y="-12499"/>
            <a:ext cx="9289774" cy="6723236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554423-C3C8-0ABF-BE79-EC5088037599}"/>
              </a:ext>
            </a:extLst>
          </p:cNvPr>
          <p:cNvSpPr txBox="1">
            <a:spLocks/>
          </p:cNvSpPr>
          <p:nvPr/>
        </p:nvSpPr>
        <p:spPr>
          <a:xfrm>
            <a:off x="7067349" y="4249807"/>
            <a:ext cx="5124651" cy="1470546"/>
          </a:xfrm>
          <a:prstGeom prst="rect">
            <a:avLst/>
          </a:prstGeom>
          <a:solidFill>
            <a:schemeClr val="bg1"/>
          </a:solidFill>
        </p:spPr>
        <p:txBody>
          <a:bodyPr lIns="91440" tIns="45720" rIns="91440" bIns="45720" anchor="t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CA" sz="3000" dirty="0">
                <a:latin typeface="Arial"/>
                <a:cs typeface="Arial"/>
              </a:rPr>
              <a:t>Mass measurements with</a:t>
            </a:r>
          </a:p>
          <a:p>
            <a:pPr algn="ctr"/>
            <a:endParaRPr lang="en-CA" sz="3000" dirty="0">
              <a:latin typeface="Arial"/>
              <a:cs typeface="Arial"/>
            </a:endParaRPr>
          </a:p>
          <a:p>
            <a:pPr algn="ctr"/>
            <a:r>
              <a:rPr lang="en-CA" sz="3000" dirty="0">
                <a:latin typeface="Arial"/>
                <a:cs typeface="Arial"/>
              </a:rPr>
              <a:t>TITAN MRTOF up to fall 2024</a:t>
            </a:r>
          </a:p>
          <a:p>
            <a:pPr algn="ctr"/>
            <a:endParaRPr lang="en-CA"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643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4E0C9-4BAD-98BA-B66B-BFFC5D531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6" y="2743200"/>
            <a:ext cx="12171987" cy="1104550"/>
          </a:xfrm>
        </p:spPr>
        <p:txBody>
          <a:bodyPr>
            <a:normAutofit/>
          </a:bodyPr>
          <a:lstStyle/>
          <a:p>
            <a:pPr algn="ctr"/>
            <a:r>
              <a:rPr lang="en-CA" sz="3600" dirty="0">
                <a:solidFill>
                  <a:srgbClr val="00A9FF"/>
                </a:solidFill>
              </a:rPr>
              <a:t>TITAN has developed 3 methods to determine half-lives with the atomic mass in the MR-TOF.</a:t>
            </a:r>
          </a:p>
        </p:txBody>
      </p:sp>
    </p:spTree>
    <p:extLst>
      <p:ext uri="{BB962C8B-B14F-4D97-AF65-F5344CB8AC3E}">
        <p14:creationId xmlns:p14="http://schemas.microsoft.com/office/powerpoint/2010/main" val="41647565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18401</TotalTime>
  <Words>1011</Words>
  <Application>Microsoft Office PowerPoint</Application>
  <PresentationFormat>Widescreen</PresentationFormat>
  <Paragraphs>163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Ariel</vt:lpstr>
      <vt:lpstr>Calibri</vt:lpstr>
      <vt:lpstr>Calibri Light</vt:lpstr>
      <vt:lpstr>Cambria Math</vt:lpstr>
      <vt:lpstr>Symbol</vt:lpstr>
      <vt:lpstr>Wingdings</vt:lpstr>
      <vt:lpstr>Custom Design</vt:lpstr>
      <vt:lpstr>1_Office Theme</vt:lpstr>
      <vt:lpstr>High-precision mass measurements with  TITAN Multi-Reflection Time-of-Flight (MR-TOF)  Mass Spectrometry</vt:lpstr>
      <vt:lpstr>PowerPoint Presentation</vt:lpstr>
      <vt:lpstr>TITAN facility at TRIUMF can perform such measurements</vt:lpstr>
      <vt:lpstr>PowerPoint Presentation</vt:lpstr>
      <vt:lpstr>PowerPoint Presentation</vt:lpstr>
      <vt:lpstr>Beam purification with mass-selective re-trapping</vt:lpstr>
      <vt:lpstr>PowerPoint Presentation</vt:lpstr>
      <vt:lpstr>PowerPoint Presentation</vt:lpstr>
      <vt:lpstr>TITAN has developed 3 methods to determine half-lives with the atomic mass in the MR-TOF.</vt:lpstr>
      <vt:lpstr>1. Half-lives via variation of storage time in injection trap</vt:lpstr>
      <vt:lpstr>2. Half-Lives with Beta Tagging</vt:lpstr>
      <vt:lpstr>3. Half-lives with a high purity source</vt:lpstr>
      <vt:lpstr>Switching gears to The Science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Pavithra Weligampola</dc:creator>
  <cp:lastModifiedBy>Pavithra Weligampola</cp:lastModifiedBy>
  <cp:revision>1529</cp:revision>
  <dcterms:created xsi:type="dcterms:W3CDTF">2019-03-27T18:02:40Z</dcterms:created>
  <dcterms:modified xsi:type="dcterms:W3CDTF">2025-10-23T18:47:13Z</dcterms:modified>
</cp:coreProperties>
</file>