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3.xml" ContentType="application/vnd.openxmlformats-officedocument.theme+xml"/>
  <Override PartName="/ppt/theme/theme2.xml" ContentType="application/vnd.openxmlformats-officedocument.theme+xml"/>
  <Override PartName="/ppt/theme/theme14.xml" ContentType="application/vnd.openxmlformats-officedocument.theme+xml"/>
  <Override PartName="/ppt/theme/theme3.xml" ContentType="application/vnd.openxmlformats-officedocument.theme+xml"/>
  <Override PartName="/ppt/theme/theme15.xml" ContentType="application/vnd.openxmlformats-officedocument.theme+xml"/>
  <Override PartName="/ppt/theme/theme4.xml" ContentType="application/vnd.openxmlformats-officedocument.theme+xml"/>
  <Override PartName="/ppt/theme/theme16.xml" ContentType="application/vnd.openxmlformats-officedocument.theme+xml"/>
  <Override PartName="/ppt/theme/theme5.xml" ContentType="application/vnd.openxmlformats-officedocument.theme+xml"/>
  <Override PartName="/ppt/theme/theme17.xml" ContentType="application/vnd.openxmlformats-officedocument.theme+xml"/>
  <Override PartName="/ppt/theme/theme6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7.xml" ContentType="application/vnd.openxmlformats-officedocument.theme+xml"/>
  <Override PartName="/ppt/theme/theme10.xml" ContentType="application/vnd.openxmlformats-officedocument.theme+xml"/>
  <Override PartName="/ppt/theme/theme8.xml" ContentType="application/vnd.openxmlformats-officedocument.theme+xml"/>
  <Override PartName="/ppt/theme/theme11.xml" ContentType="application/vnd.openxmlformats-officedocument.theme+xml"/>
  <Override PartName="/ppt/theme/theme9.xml" ContentType="application/vnd.openxmlformats-officedocument.theme+xml"/>
  <Override PartName="/ppt/theme/theme1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slideMasters/_rels/slideMaster22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media/image1.png" ContentType="image/png"/>
  <Override PartName="/ppt/media/image33.png" ContentType="image/png"/>
  <Override PartName="/ppt/media/image6.png" ContentType="image/png"/>
  <Override PartName="/ppt/media/image38.png" ContentType="image/png"/>
  <Override PartName="/ppt/media/image14.png" ContentType="image/png"/>
  <Override PartName="/ppt/media/image4.png" ContentType="image/png"/>
  <Override PartName="/ppt/media/image36.png" ContentType="image/png"/>
  <Override PartName="/ppt/media/image12.png" ContentType="image/png"/>
  <Override PartName="/ppt/media/image5.png" ContentType="image/png"/>
  <Override PartName="/ppt/media/image37.png" ContentType="image/png"/>
  <Override PartName="/ppt/media/image13.png" ContentType="image/png"/>
  <Override PartName="/ppt/media/image11.tif" ContentType="image/tiff"/>
  <Override PartName="/ppt/media/image43.png" ContentType="image/png"/>
  <Override PartName="/ppt/media/image7.png" ContentType="image/png"/>
  <Override PartName="/ppt/media/image39.png" ContentType="image/png"/>
  <Override PartName="/ppt/media/image15.png" ContentType="image/png"/>
  <Override PartName="/ppt/media/image3.jpeg" ContentType="image/jpeg"/>
  <Override PartName="/ppt/media/image16.png" ContentType="image/png"/>
  <Override PartName="/ppt/media/image31.jpeg" ContentType="image/jpeg"/>
  <Override PartName="/ppt/media/image9.jpeg" ContentType="image/jpeg"/>
  <Override PartName="/ppt/media/image35.png" ContentType="image/png"/>
  <Override PartName="/ppt/media/image22.jpeg" ContentType="image/jpeg"/>
  <Override PartName="/ppt/media/image8.png" ContentType="image/png"/>
  <Override PartName="/ppt/media/image18.png" ContentType="image/png"/>
  <Override PartName="/ppt/media/image40.png" ContentType="image/png"/>
  <Override PartName="/ppt/media/image20.svg" ContentType="image/svg"/>
  <Override PartName="/ppt/media/image2.png" ContentType="image/png"/>
  <Override PartName="/ppt/media/image34.png" ContentType="image/png"/>
  <Override PartName="/ppt/media/image19.png" ContentType="image/png"/>
  <Override PartName="/ppt/media/image21.png" ContentType="image/png"/>
  <Override PartName="/ppt/media/image23.png" ContentType="image/png"/>
  <Override PartName="/ppt/media/image25.png" ContentType="image/png"/>
  <Override PartName="/ppt/media/image42.png" ContentType="image/png"/>
  <Override PartName="/ppt/media/image27.png" ContentType="image/png"/>
  <Override PartName="/ppt/media/image24.png" ContentType="image/png"/>
  <Override PartName="/ppt/media/image30.png" ContentType="image/png"/>
  <Override PartName="/ppt/media/image41.png" ContentType="image/png"/>
  <Override PartName="/ppt/media/image26.png" ContentType="image/png"/>
  <Override PartName="/ppt/media/image17.png" ContentType="image/png"/>
  <Override PartName="/ppt/media/image32.png" ContentType="image/png"/>
  <Override PartName="/ppt/media/image10.png" ContentType="image/png"/>
  <Override PartName="/ppt/media/image44.png" ContentType="image/png"/>
  <Override PartName="/ppt/media/image29.png" ContentType="image/png"/>
  <Override PartName="/ppt/media/image28.jpeg" ContentType="image/jpeg"/>
  <Override PartName="/ppt/slideLayouts/_rels/slideLayout2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3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6.xml.rels" ContentType="application/vnd.openxmlformats-package.relationships+xml"/>
  <Override PartName="/ppt/slides/_rels/slide19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notesSlides/_rels/notesSlide6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5" r:id="rId5"/>
    <p:sldMasterId id="2147483657" r:id="rId6"/>
    <p:sldMasterId id="2147483659" r:id="rId7"/>
    <p:sldMasterId id="2147483661" r:id="rId8"/>
    <p:sldMasterId id="2147483663" r:id="rId9"/>
    <p:sldMasterId id="2147483665" r:id="rId10"/>
    <p:sldMasterId id="2147483667" r:id="rId11"/>
    <p:sldMasterId id="2147483669" r:id="rId12"/>
    <p:sldMasterId id="2147483671" r:id="rId13"/>
    <p:sldMasterId id="2147483673" r:id="rId14"/>
    <p:sldMasterId id="2147483675" r:id="rId15"/>
    <p:sldMasterId id="2147483677" r:id="rId16"/>
    <p:sldMasterId id="2147483679" r:id="rId17"/>
    <p:sldMasterId id="2147483684" r:id="rId18"/>
    <p:sldMasterId id="2147483686" r:id="rId19"/>
    <p:sldMasterId id="2147483689" r:id="rId20"/>
    <p:sldMasterId id="2147483692" r:id="rId21"/>
    <p:sldMasterId id="2147483694" r:id="rId22"/>
    <p:sldMasterId id="2147483696" r:id="rId23"/>
  </p:sldMasterIdLst>
  <p:notesMasterIdLst>
    <p:notesMasterId r:id="rId24"/>
  </p:notes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notesMaster" Target="notesMasters/notesMaster1.xml"/><Relationship Id="rId25" Type="http://schemas.openxmlformats.org/officeDocument/2006/relationships/slide" Target="slides/slide1.xml"/><Relationship Id="rId26" Type="http://schemas.openxmlformats.org/officeDocument/2006/relationships/slide" Target="slides/slide2.xml"/><Relationship Id="rId27" Type="http://schemas.openxmlformats.org/officeDocument/2006/relationships/slide" Target="slides/slide3.xml"/><Relationship Id="rId28" Type="http://schemas.openxmlformats.org/officeDocument/2006/relationships/slide" Target="slides/slide4.xml"/><Relationship Id="rId29" Type="http://schemas.openxmlformats.org/officeDocument/2006/relationships/slide" Target="slides/slide5.xml"/><Relationship Id="rId30" Type="http://schemas.openxmlformats.org/officeDocument/2006/relationships/slide" Target="slides/slide6.xml"/><Relationship Id="rId31" Type="http://schemas.openxmlformats.org/officeDocument/2006/relationships/slide" Target="slides/slide7.xml"/><Relationship Id="rId32" Type="http://schemas.openxmlformats.org/officeDocument/2006/relationships/slide" Target="slides/slide8.xml"/><Relationship Id="rId33" Type="http://schemas.openxmlformats.org/officeDocument/2006/relationships/slide" Target="slides/slide9.xml"/><Relationship Id="rId34" Type="http://schemas.openxmlformats.org/officeDocument/2006/relationships/slide" Target="slides/slide10.xml"/><Relationship Id="rId35" Type="http://schemas.openxmlformats.org/officeDocument/2006/relationships/slide" Target="slides/slide11.xml"/><Relationship Id="rId36" Type="http://schemas.openxmlformats.org/officeDocument/2006/relationships/slide" Target="slides/slide12.xml"/><Relationship Id="rId37" Type="http://schemas.openxmlformats.org/officeDocument/2006/relationships/slide" Target="slides/slide13.xml"/><Relationship Id="rId38" Type="http://schemas.openxmlformats.org/officeDocument/2006/relationships/slide" Target="slides/slide14.xml"/><Relationship Id="rId39" Type="http://schemas.openxmlformats.org/officeDocument/2006/relationships/slide" Target="slides/slide15.xml"/><Relationship Id="rId40" Type="http://schemas.openxmlformats.org/officeDocument/2006/relationships/slide" Target="slides/slide16.xml"/><Relationship Id="rId41" Type="http://schemas.openxmlformats.org/officeDocument/2006/relationships/slide" Target="slides/slide17.xml"/><Relationship Id="rId42" Type="http://schemas.openxmlformats.org/officeDocument/2006/relationships/slide" Target="slides/slide18.xml"/><Relationship Id="rId43" Type="http://schemas.openxmlformats.org/officeDocument/2006/relationships/slide" Target="slides/slide19.xml"/><Relationship Id="rId44" Type="http://schemas.openxmlformats.org/officeDocument/2006/relationships/slide" Target="slides/slide20.xml"/><Relationship Id="rId45" Type="http://schemas.openxmlformats.org/officeDocument/2006/relationships/slide" Target="slides/slide21.xml"/><Relationship Id="rId46" Type="http://schemas.openxmlformats.org/officeDocument/2006/relationships/slide" Target="slides/slide22.xml"/><Relationship Id="rId4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dt" idx="5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 type="ftr" idx="5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0" name="PlaceHolder 6"/>
          <p:cNvSpPr>
            <a:spLocks noGrp="1"/>
          </p:cNvSpPr>
          <p:nvPr>
            <p:ph type="sldNum" idx="5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9A542030-8B35-49DB-BA42-0A38A8E6720A}" type="slidenum"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3720" cy="3426840"/>
          </a:xfrm>
          <a:prstGeom prst="rect">
            <a:avLst/>
          </a:prstGeom>
          <a:ln w="0">
            <a:noFill/>
          </a:ln>
        </p:spPr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sldNum" idx="59"/>
          </p:nvPr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3D68705-59E8-492C-8B0C-18FF707B3E01}" type="slidenum">
              <a:rPr b="0" lang="en-US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3720" cy="3426840"/>
          </a:xfrm>
          <a:prstGeom prst="rect">
            <a:avLst/>
          </a:prstGeom>
          <a:ln w="0">
            <a:noFill/>
          </a:ln>
        </p:spPr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Nice example of cowork between GSI – FAIR – Research – Accelerator – Collaborations and external Partners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8" name="PlaceHolder 3"/>
          <p:cNvSpPr>
            <a:spLocks noGrp="1"/>
          </p:cNvSpPr>
          <p:nvPr>
            <p:ph type="sldNum" idx="56"/>
          </p:nvPr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580C2C58-E227-428F-AD79-D208D669D71F}" type="slidenum">
              <a:rPr b="0" lang="en-US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3720" cy="3426840"/>
          </a:xfrm>
          <a:prstGeom prst="rect">
            <a:avLst/>
          </a:prstGeom>
          <a:ln w="0">
            <a:noFill/>
          </a:ln>
        </p:spPr>
      </p:sp>
      <p:sp>
        <p:nvSpPr>
          <p:cNvPr id="6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0" name="PlaceHolder 3"/>
          <p:cNvSpPr>
            <a:spLocks noGrp="1"/>
          </p:cNvSpPr>
          <p:nvPr>
            <p:ph type="sldNum" idx="60"/>
          </p:nvPr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6FE4C486-013E-43BE-9930-199CBA8E0B0E}" type="slidenum">
              <a:rPr b="0" lang="en-US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690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1" name="PlaceHolder 3"/>
          <p:cNvSpPr>
            <a:spLocks noGrp="1"/>
          </p:cNvSpPr>
          <p:nvPr>
            <p:ph type="sldNum" idx="57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de-DE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57E3CC5-52E8-4AA6-BE4D-0F9C32154BF3}" type="slidenum">
              <a:rPr b="0" lang="de-DE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3720" cy="3426840"/>
          </a:xfrm>
          <a:prstGeom prst="rect">
            <a:avLst/>
          </a:prstGeom>
          <a:ln w="0">
            <a:noFill/>
          </a:ln>
        </p:spPr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4" name="PlaceHolder 3"/>
          <p:cNvSpPr>
            <a:spLocks noGrp="1"/>
          </p:cNvSpPr>
          <p:nvPr>
            <p:ph type="sldNum" idx="58"/>
          </p:nvPr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5E9C7AFE-75F6-4EC0-B938-75B3D0C15358}" type="slidenum">
              <a:rPr b="0" lang="en-US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BBB60F8F-5532-4430-9A47-CC281A6C7D1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D8F9DE56-5F6E-478C-8090-10A6862EA6A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subTitle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8F5FFB62-C79F-432A-8484-C683837D645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A79FD3AA-9FA7-4772-B005-076ED03EA19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8EBD18C5-E366-4C87-B4DB-A20BCD67FAD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subTitle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5C3E4B02-1270-4A03-8B8C-224BB4CEDB6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32317CA5-6718-4D08-BC9B-5D8CA8579D7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00FB59E7-781F-4751-9327-CDDE4401604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6DB1147E-C02D-419D-9AB6-48B75C85EE3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BA8FE48A-EEF9-4AA7-A042-BA13C937FBD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3030CDCB-065A-45FC-9A8F-99D61B1BCAE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C93F8E17-EA42-4F20-8306-243F6867EBF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7"/>
          </p:nvPr>
        </p:nvSpPr>
        <p:spPr/>
        <p:txBody>
          <a:bodyPr/>
          <a:p>
            <a:fld id="{BCF77F04-A085-4A0F-AA3C-ECB1BB87B3B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7"/>
          </p:nvPr>
        </p:nvSpPr>
        <p:spPr/>
        <p:txBody>
          <a:bodyPr/>
          <a:p>
            <a:fld id="{AA8505B2-8D4E-479A-86B5-344633DF3EF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el und Inhal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el und Inhal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el und Inhalt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3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ABE30CF1-4305-449B-9C18-34CE5DE7479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subTitle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CB122A-CCC1-4C69-B91B-9CFA413DC84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CBCB111-ABBE-463A-9637-463822DD9E0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A0FD5DC-7D2A-4184-AB12-E8F57482E66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F47E8E1-CAB3-4F3B-97D3-00042630699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FA77EA03-5E1B-4916-BFB8-875F918C43C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FFD299B-32AE-4F99-80C5-D25CF1D17C1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ubTitle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7E0A82A-8B2A-4F0E-B01F-F6AD969DD1D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1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3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4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5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6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1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6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7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8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5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6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7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8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9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0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1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2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3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pic>
        <p:nvPicPr>
          <p:cNvPr id="7" name="Grafik 7" descr=""/>
          <p:cNvPicPr/>
          <p:nvPr/>
        </p:nvPicPr>
        <p:blipFill>
          <a:blip r:embed="rId4"/>
          <a:stretch/>
        </p:blipFill>
        <p:spPr>
          <a:xfrm>
            <a:off x="1502640" y="976320"/>
            <a:ext cx="6097320" cy="3875400"/>
          </a:xfrm>
          <a:prstGeom prst="rect">
            <a:avLst/>
          </a:prstGeom>
          <a:ln w="0">
            <a:noFill/>
          </a:ln>
        </p:spPr>
      </p:pic>
      <p:sp>
        <p:nvSpPr>
          <p:cNvPr id="8" name="Rechteck 12"/>
          <p:cNvSpPr/>
          <p:nvPr/>
        </p:nvSpPr>
        <p:spPr>
          <a:xfrm>
            <a:off x="403920" y="4987800"/>
            <a:ext cx="3369240" cy="15372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35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120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121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122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23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24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5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ftr" idx="22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sldNum" idx="23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7BFD2C7-768C-47C7-A173-A0B048F00044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dt" idx="24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132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133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134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35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36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7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ftr" idx="25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sldNum" idx="26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41ED04EA-B656-4C25-B3E7-1A14392BA479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dt" idx="27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145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146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147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48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49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0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ftr" idx="28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&lt;footer&gt;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sldNum" idx="29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968C3854-BAB9-4F95-81D7-517D43B6F145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&lt;number&gt;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dt" idx="30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159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160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161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62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63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4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ftr" idx="31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sldNum" idx="32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5AB439D0-788D-4104-A701-5BECBF216D1D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 idx="33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171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172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173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74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75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6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ftr" idx="34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sldNum" idx="35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9C3CBADF-F97E-4E1E-9F53-B8B3926CED19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dt" idx="36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3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184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185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186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87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88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9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ftr" idx="37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&lt;footer&gt;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sldNum" idx="38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55B339FB-0BB6-482C-9841-16974B0DB1F8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&lt;number&gt;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dt" idx="39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198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199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200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01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02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3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ftr" idx="40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&lt;footer&gt;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sldNum" idx="41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C8882964-2D59-46B2-B8D6-C29C3DD5AD9D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&lt;number&gt;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 type="dt" idx="42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4"/>
    <p:sldLayoutId id="2147483681" r:id="rId5"/>
    <p:sldLayoutId id="2147483682" r:id="rId6"/>
    <p:sldLayoutId id="2147483683" r:id="rId7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6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217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218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219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20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21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2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ftr" idx="43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sldNum" idx="44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10CCCCCB-CE74-44B0-80AF-6A42BD1BB2A0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dt" idx="45"/>
          </p:nvPr>
        </p:nvSpPr>
        <p:spPr>
          <a:xfrm>
            <a:off x="7098840" y="4914360"/>
            <a:ext cx="84780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4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9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230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231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232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3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4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35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ftr" idx="46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sldNum" idx="47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CB6B8FC3-564B-42B0-BF07-A93A381A8FD7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dt" idx="48"/>
          </p:nvPr>
        </p:nvSpPr>
        <p:spPr>
          <a:xfrm>
            <a:off x="7098840" y="4914360"/>
            <a:ext cx="84780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4"/>
    <p:sldLayoutId id="2147483688" r:id="rId5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hteck 9"/>
          <p:cNvSpPr/>
          <p:nvPr/>
        </p:nvSpPr>
        <p:spPr>
          <a:xfrm>
            <a:off x="0" y="6612480"/>
            <a:ext cx="12190320" cy="2538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cxnSp>
        <p:nvCxnSpPr>
          <p:cNvPr id="245" name="Gerade Verbindung 8"/>
          <p:cNvCxnSpPr/>
          <p:nvPr/>
        </p:nvCxnSpPr>
        <p:spPr>
          <a:xfrm>
            <a:off x="0" y="1068120"/>
            <a:ext cx="12193560" cy="1800"/>
          </a:xfrm>
          <a:prstGeom prst="straightConnector1">
            <a:avLst/>
          </a:prstGeom>
          <a:ln w="254000">
            <a:solidFill>
              <a:srgbClr val="eaeaea"/>
            </a:solidFill>
            <a:round/>
          </a:ln>
        </p:spPr>
      </p:cxnSp>
      <p:sp>
        <p:nvSpPr>
          <p:cNvPr id="246" name="Textfeld 10"/>
          <p:cNvSpPr/>
          <p:nvPr/>
        </p:nvSpPr>
        <p:spPr>
          <a:xfrm>
            <a:off x="580320" y="6617880"/>
            <a:ext cx="470088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de-DE" sz="1000" strike="noStrike" u="none">
                <a:solidFill>
                  <a:srgbClr val="333333"/>
                </a:solidFill>
                <a:uFillTx/>
                <a:latin typeface="Arial"/>
              </a:rPr>
              <a:t>GSI Helmholtzzentrum für Schwerionenforschung GmbH</a:t>
            </a:r>
            <a:endParaRPr b="0" lang="en-US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7" name="Rechteck 3"/>
          <p:cNvSpPr/>
          <p:nvPr/>
        </p:nvSpPr>
        <p:spPr>
          <a:xfrm>
            <a:off x="0" y="939600"/>
            <a:ext cx="339120" cy="25380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248" name="Rechteck 11"/>
          <p:cNvSpPr/>
          <p:nvPr/>
        </p:nvSpPr>
        <p:spPr>
          <a:xfrm>
            <a:off x="0" y="6609960"/>
            <a:ext cx="339120" cy="25380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pic>
        <p:nvPicPr>
          <p:cNvPr id="249" name="Bild 6" descr="GSI_Logo_rgb.png"/>
          <p:cNvPicPr/>
          <p:nvPr/>
        </p:nvPicPr>
        <p:blipFill>
          <a:blip r:embed="rId2"/>
          <a:stretch/>
        </p:blipFill>
        <p:spPr>
          <a:xfrm>
            <a:off x="10455840" y="430200"/>
            <a:ext cx="1514520" cy="503640"/>
          </a:xfrm>
          <a:prstGeom prst="rect">
            <a:avLst/>
          </a:prstGeom>
          <a:ln w="0">
            <a:noFill/>
          </a:ln>
        </p:spPr>
      </p:pic>
      <p:pic>
        <p:nvPicPr>
          <p:cNvPr id="250" name="Bild 12" descr="FAIR_Logo_rgb.png"/>
          <p:cNvPicPr/>
          <p:nvPr/>
        </p:nvPicPr>
        <p:blipFill>
          <a:blip r:embed="rId3"/>
          <a:stretch/>
        </p:blipFill>
        <p:spPr>
          <a:xfrm>
            <a:off x="9132480" y="230400"/>
            <a:ext cx="1038960" cy="865440"/>
          </a:xfrm>
          <a:prstGeom prst="rect">
            <a:avLst/>
          </a:prstGeom>
          <a:ln w="0">
            <a:noFill/>
          </a:ln>
        </p:spPr>
      </p:pic>
      <p:sp>
        <p:nvSpPr>
          <p:cNvPr id="251" name="Text Box 34"/>
          <p:cNvSpPr/>
          <p:nvPr/>
        </p:nvSpPr>
        <p:spPr>
          <a:xfrm>
            <a:off x="6311880" y="6626880"/>
            <a:ext cx="5878440" cy="242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Zoran Andelkovic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fld id="{73F04817-13F1-4EF4-BA2E-D9387B008505}" type="slidenum"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1</a:t>
            </a:fld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/21</a:t>
            </a:r>
            <a:endParaRPr b="0" lang="en-US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4"/>
    <p:sldLayoutId id="2147483691" r:id="rId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14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15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16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7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8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pic>
        <p:nvPicPr>
          <p:cNvPr id="20" name="Grafik 7" descr=""/>
          <p:cNvPicPr/>
          <p:nvPr/>
        </p:nvPicPr>
        <p:blipFill>
          <a:blip r:embed="rId4"/>
          <a:stretch/>
        </p:blipFill>
        <p:spPr>
          <a:xfrm>
            <a:off x="1502640" y="976320"/>
            <a:ext cx="6097320" cy="3875400"/>
          </a:xfrm>
          <a:prstGeom prst="rect">
            <a:avLst/>
          </a:prstGeom>
          <a:ln w="0">
            <a:noFill/>
          </a:ln>
        </p:spPr>
      </p:pic>
      <p:sp>
        <p:nvSpPr>
          <p:cNvPr id="21" name="Rechteck 12"/>
          <p:cNvSpPr/>
          <p:nvPr/>
        </p:nvSpPr>
        <p:spPr>
          <a:xfrm>
            <a:off x="403920" y="4987800"/>
            <a:ext cx="3369240" cy="153720"/>
          </a:xfrm>
          <a:prstGeom prst="rect">
            <a:avLst/>
          </a:prstGeom>
          <a:solidFill>
            <a:srgbClr val="eaeaea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35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5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hteck 9"/>
          <p:cNvSpPr/>
          <p:nvPr/>
        </p:nvSpPr>
        <p:spPr>
          <a:xfrm>
            <a:off x="0" y="6612480"/>
            <a:ext cx="12190320" cy="2538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cxnSp>
        <p:nvCxnSpPr>
          <p:cNvPr id="258" name="Gerade Verbindung 8"/>
          <p:cNvCxnSpPr/>
          <p:nvPr/>
        </p:nvCxnSpPr>
        <p:spPr>
          <a:xfrm>
            <a:off x="0" y="1068120"/>
            <a:ext cx="12193560" cy="1800"/>
          </a:xfrm>
          <a:prstGeom prst="straightConnector1">
            <a:avLst/>
          </a:prstGeom>
          <a:ln w="254000">
            <a:solidFill>
              <a:srgbClr val="eaeaea"/>
            </a:solidFill>
            <a:round/>
          </a:ln>
        </p:spPr>
      </p:cxnSp>
      <p:sp>
        <p:nvSpPr>
          <p:cNvPr id="259" name="Textfeld 10"/>
          <p:cNvSpPr/>
          <p:nvPr/>
        </p:nvSpPr>
        <p:spPr>
          <a:xfrm>
            <a:off x="580320" y="6617880"/>
            <a:ext cx="470088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de-DE" sz="1000" strike="noStrike" u="none">
                <a:solidFill>
                  <a:srgbClr val="333333"/>
                </a:solidFill>
                <a:uFillTx/>
                <a:latin typeface="Arial"/>
              </a:rPr>
              <a:t>GSI Helmholtzzentrum für Schwerionenforschung GmbH</a:t>
            </a:r>
            <a:endParaRPr b="0" lang="en-US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0" name="Rechteck 3"/>
          <p:cNvSpPr/>
          <p:nvPr/>
        </p:nvSpPr>
        <p:spPr>
          <a:xfrm>
            <a:off x="0" y="939600"/>
            <a:ext cx="339120" cy="25380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261" name="Rechteck 11"/>
          <p:cNvSpPr/>
          <p:nvPr/>
        </p:nvSpPr>
        <p:spPr>
          <a:xfrm>
            <a:off x="0" y="6609960"/>
            <a:ext cx="339120" cy="25380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pic>
        <p:nvPicPr>
          <p:cNvPr id="262" name="Bild 6" descr="GSI_Logo_rgb.png"/>
          <p:cNvPicPr/>
          <p:nvPr/>
        </p:nvPicPr>
        <p:blipFill>
          <a:blip r:embed="rId2"/>
          <a:stretch/>
        </p:blipFill>
        <p:spPr>
          <a:xfrm>
            <a:off x="10455840" y="430200"/>
            <a:ext cx="1514520" cy="503640"/>
          </a:xfrm>
          <a:prstGeom prst="rect">
            <a:avLst/>
          </a:prstGeom>
          <a:ln w="0">
            <a:noFill/>
          </a:ln>
        </p:spPr>
      </p:pic>
      <p:pic>
        <p:nvPicPr>
          <p:cNvPr id="263" name="Bild 12" descr="FAIR_Logo_rgb.png"/>
          <p:cNvPicPr/>
          <p:nvPr/>
        </p:nvPicPr>
        <p:blipFill>
          <a:blip r:embed="rId3"/>
          <a:stretch/>
        </p:blipFill>
        <p:spPr>
          <a:xfrm>
            <a:off x="9132480" y="230400"/>
            <a:ext cx="1038960" cy="865440"/>
          </a:xfrm>
          <a:prstGeom prst="rect">
            <a:avLst/>
          </a:prstGeom>
          <a:ln w="0">
            <a:noFill/>
          </a:ln>
        </p:spPr>
      </p:pic>
      <p:sp>
        <p:nvSpPr>
          <p:cNvPr id="264" name="Text Box 34"/>
          <p:cNvSpPr/>
          <p:nvPr/>
        </p:nvSpPr>
        <p:spPr>
          <a:xfrm>
            <a:off x="6311880" y="6626880"/>
            <a:ext cx="5878440" cy="242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Zoran Andelkovic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fld id="{3C5BE3F8-5CAD-4F01-8813-03E48AA50D29}" type="slidenum"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1</a:t>
            </a:fld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/21</a:t>
            </a:r>
            <a:endParaRPr b="0" lang="en-US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4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echteck 9"/>
          <p:cNvSpPr/>
          <p:nvPr/>
        </p:nvSpPr>
        <p:spPr>
          <a:xfrm>
            <a:off x="0" y="6612480"/>
            <a:ext cx="12190320" cy="253800"/>
          </a:xfrm>
          <a:prstGeom prst="rect">
            <a:avLst/>
          </a:prstGeom>
          <a:solidFill>
            <a:srgbClr val="eaeaea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cxnSp>
        <p:nvCxnSpPr>
          <p:cNvPr id="270" name="Gerade Verbindung 8"/>
          <p:cNvCxnSpPr/>
          <p:nvPr/>
        </p:nvCxnSpPr>
        <p:spPr>
          <a:xfrm>
            <a:off x="0" y="1068120"/>
            <a:ext cx="12193560" cy="1800"/>
          </a:xfrm>
          <a:prstGeom prst="straightConnector1">
            <a:avLst/>
          </a:prstGeom>
          <a:ln w="254000">
            <a:solidFill>
              <a:srgbClr val="eaeaea"/>
            </a:solidFill>
            <a:round/>
          </a:ln>
        </p:spPr>
      </p:cxnSp>
      <p:sp>
        <p:nvSpPr>
          <p:cNvPr id="271" name="Textfeld 10"/>
          <p:cNvSpPr/>
          <p:nvPr/>
        </p:nvSpPr>
        <p:spPr>
          <a:xfrm>
            <a:off x="580320" y="6617880"/>
            <a:ext cx="470088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de-DE" sz="1000" strike="noStrike" u="none">
                <a:solidFill>
                  <a:srgbClr val="333333"/>
                </a:solidFill>
                <a:uFillTx/>
                <a:latin typeface="Arial"/>
              </a:rPr>
              <a:t>GSI Helmholtzzentrum für Schwerionenforschung GmbH</a:t>
            </a:r>
            <a:endParaRPr b="0" lang="en-US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2" name="Rechteck 3"/>
          <p:cNvSpPr/>
          <p:nvPr/>
        </p:nvSpPr>
        <p:spPr>
          <a:xfrm>
            <a:off x="0" y="939600"/>
            <a:ext cx="339120" cy="25380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sp>
        <p:nvSpPr>
          <p:cNvPr id="273" name="Rechteck 11"/>
          <p:cNvSpPr/>
          <p:nvPr/>
        </p:nvSpPr>
        <p:spPr>
          <a:xfrm>
            <a:off x="0" y="6609960"/>
            <a:ext cx="339120" cy="253800"/>
          </a:xfrm>
          <a:prstGeom prst="rect">
            <a:avLst/>
          </a:prstGeom>
          <a:solidFill>
            <a:srgbClr val="fdbb63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</a:endParaRPr>
          </a:p>
        </p:txBody>
      </p:sp>
      <p:pic>
        <p:nvPicPr>
          <p:cNvPr id="274" name="Bild 6" descr="GSI_Logo_rgb.png"/>
          <p:cNvPicPr/>
          <p:nvPr/>
        </p:nvPicPr>
        <p:blipFill>
          <a:blip r:embed="rId2"/>
          <a:stretch/>
        </p:blipFill>
        <p:spPr>
          <a:xfrm>
            <a:off x="10455840" y="430200"/>
            <a:ext cx="1514520" cy="503640"/>
          </a:xfrm>
          <a:prstGeom prst="rect">
            <a:avLst/>
          </a:prstGeom>
          <a:ln w="0">
            <a:noFill/>
          </a:ln>
        </p:spPr>
      </p:pic>
      <p:pic>
        <p:nvPicPr>
          <p:cNvPr id="275" name="Bild 12" descr="FAIR_Logo_rgb.png"/>
          <p:cNvPicPr/>
          <p:nvPr/>
        </p:nvPicPr>
        <p:blipFill>
          <a:blip r:embed="rId3"/>
          <a:stretch/>
        </p:blipFill>
        <p:spPr>
          <a:xfrm>
            <a:off x="9132480" y="230400"/>
            <a:ext cx="1038960" cy="865440"/>
          </a:xfrm>
          <a:prstGeom prst="rect">
            <a:avLst/>
          </a:prstGeom>
          <a:ln w="0">
            <a:noFill/>
          </a:ln>
        </p:spPr>
      </p:pic>
      <p:sp>
        <p:nvSpPr>
          <p:cNvPr id="276" name="Text Box 34"/>
          <p:cNvSpPr/>
          <p:nvPr/>
        </p:nvSpPr>
        <p:spPr>
          <a:xfrm>
            <a:off x="6311880" y="6626880"/>
            <a:ext cx="5878440" cy="242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Zoran Andelkovic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	</a:t>
            </a:r>
            <a:fld id="{0798FD40-54B0-40DD-9186-D924123ACB97}" type="slidenum"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1</a:t>
            </a:fld>
            <a:r>
              <a:rPr b="0" lang="de-DE" sz="1000" strike="noStrike" u="none">
                <a:solidFill>
                  <a:schemeClr val="dk1"/>
                </a:solidFill>
                <a:uFillTx/>
                <a:latin typeface="Arial"/>
              </a:rPr>
              <a:t>/21</a:t>
            </a:r>
            <a:endParaRPr b="0" lang="en-US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4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282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283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284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85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86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7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ftr" idx="49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&lt;footer&gt;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sldNum" idx="50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892C3D8A-BF30-42E9-80E4-195C8DCFD911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&lt;number&gt;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2" name="PlaceHolder 5"/>
          <p:cNvSpPr>
            <a:spLocks noGrp="1"/>
          </p:cNvSpPr>
          <p:nvPr>
            <p:ph type="dt" idx="51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27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28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29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0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1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ftr" idx="1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sldNum" idx="2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636C9FD-0605-4FFA-B3E4-2BCF2CFF8CAB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dt" idx="3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4"/>
    <p:sldLayoutId id="2147483654" r:id="rId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42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43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44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5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6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7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ftr" idx="4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sldNum" idx="5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93BB5A2C-38EC-4BA1-8304-898EFBBFC619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dt" idx="6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55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56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57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8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9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0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ftr" idx="7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sldNum" idx="8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D0194BAF-9717-423B-9511-E69116E87CE3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dt" idx="9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67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68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69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0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1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2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ftr" idx="10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&lt;footer&gt;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sldNum" idx="11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A977853A-98DD-406F-8239-3627B5082E08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&lt;number&gt;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dt" idx="12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81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82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83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4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5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6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ftr" idx="13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sldNum" idx="14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0D8886A-2656-46F0-80B1-AE8F3C117A61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dt" idx="15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93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94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95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6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7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8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ftr" idx="16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sldNum" idx="17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14E6A2B1-9712-4EE8-87D8-8F7FC5BE29E1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1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dt" idx="18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erade Verbindung 26"/>
          <p:cNvCxnSpPr/>
          <p:nvPr/>
        </p:nvCxnSpPr>
        <p:spPr>
          <a:xfrm>
            <a:off x="0" y="504936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pic>
        <p:nvPicPr>
          <p:cNvPr id="106" name="Bild 6" descr="GSI_Logo_rgb.png"/>
          <p:cNvPicPr/>
          <p:nvPr/>
        </p:nvPicPr>
        <p:blipFill>
          <a:blip r:embed="rId2"/>
          <a:stretch/>
        </p:blipFill>
        <p:spPr>
          <a:xfrm>
            <a:off x="7609680" y="363960"/>
            <a:ext cx="1126800" cy="374040"/>
          </a:xfrm>
          <a:prstGeom prst="rect">
            <a:avLst/>
          </a:prstGeom>
          <a:ln w="0">
            <a:noFill/>
          </a:ln>
        </p:spPr>
      </p:pic>
      <p:cxnSp>
        <p:nvCxnSpPr>
          <p:cNvPr id="107" name="Gerade Verbindung 22"/>
          <p:cNvCxnSpPr/>
          <p:nvPr/>
        </p:nvCxnSpPr>
        <p:spPr>
          <a:xfrm>
            <a:off x="0" y="826200"/>
            <a:ext cx="9146160" cy="2160"/>
          </a:xfrm>
          <a:prstGeom prst="straightConnector1">
            <a:avLst/>
          </a:prstGeom>
          <a:ln w="203040">
            <a:solidFill>
              <a:srgbClr val="eaeaea"/>
            </a:solidFill>
            <a:round/>
          </a:ln>
        </p:spPr>
      </p:cxnSp>
      <p:sp>
        <p:nvSpPr>
          <p:cNvPr id="108" name="Rechteck 23"/>
          <p:cNvSpPr/>
          <p:nvPr/>
        </p:nvSpPr>
        <p:spPr>
          <a:xfrm>
            <a:off x="0" y="727200"/>
            <a:ext cx="199440" cy="1994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09" name="Rechteck 24"/>
          <p:cNvSpPr/>
          <p:nvPr/>
        </p:nvSpPr>
        <p:spPr>
          <a:xfrm>
            <a:off x="0" y="4950000"/>
            <a:ext cx="201240" cy="201240"/>
          </a:xfrm>
          <a:prstGeom prst="rect">
            <a:avLst/>
          </a:prstGeom>
          <a:solidFill>
            <a:srgbClr val="fdbb63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10" name="Textfeld 10"/>
          <p:cNvSpPr/>
          <p:nvPr/>
        </p:nvSpPr>
        <p:spPr>
          <a:xfrm>
            <a:off x="435240" y="4952160"/>
            <a:ext cx="352512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  <a:ea typeface="DejaVu Sans"/>
              </a:rPr>
              <a:t>GSI Helmholtzzentrum für Schwerionenforschung GmbH</a:t>
            </a:r>
            <a:endParaRPr b="0" lang="en-US" sz="7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1" name="Bild 12" descr="FAIR_Logo_rgb.png"/>
          <p:cNvPicPr/>
          <p:nvPr/>
        </p:nvPicPr>
        <p:blipFill>
          <a:blip r:embed="rId3"/>
          <a:stretch/>
        </p:blipFill>
        <p:spPr>
          <a:xfrm>
            <a:off x="6640920" y="207000"/>
            <a:ext cx="772920" cy="64368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22640" y="212760"/>
            <a:ext cx="6698880" cy="62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317520" y="1087920"/>
            <a:ext cx="8417880" cy="3675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ftr" idx="19"/>
          </p:nvPr>
        </p:nvSpPr>
        <p:spPr>
          <a:xfrm>
            <a:off x="3962520" y="4920480"/>
            <a:ext cx="3134520" cy="265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&lt;footer&gt;</a:t>
            </a:r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sldNum" idx="20"/>
          </p:nvPr>
        </p:nvSpPr>
        <p:spPr>
          <a:xfrm>
            <a:off x="8015760" y="4914360"/>
            <a:ext cx="74268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750" strike="noStrike" u="none">
                <a:solidFill>
                  <a:srgbClr val="333333"/>
                </a:solidFill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ABDEFB94-1F45-435A-B217-57E01726176A}" type="slidenum">
              <a:rPr b="0" lang="de-DE" sz="750" strike="noStrike" u="none">
                <a:solidFill>
                  <a:srgbClr val="333333"/>
                </a:solidFill>
                <a:uFillTx/>
                <a:latin typeface="Arial"/>
              </a:rPr>
              <a:t>&lt;number&gt;</a:t>
            </a:fld>
            <a:endParaRPr b="0" lang="en-US" sz="7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dt" idx="21"/>
          </p:nvPr>
        </p:nvSpPr>
        <p:spPr>
          <a:xfrm>
            <a:off x="7123680" y="4914360"/>
            <a:ext cx="822960" cy="271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mailto:CRYRING@ESR" TargetMode="External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2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0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20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svg"/><Relationship Id="rId5" Type="http://schemas.openxmlformats.org/officeDocument/2006/relationships/image" Target="../media/image21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2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2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jpe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slideLayout" Target="../slideLayouts/slideLayout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2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2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8.png"/><Relationship Id="rId4" Type="http://schemas.openxmlformats.org/officeDocument/2006/relationships/image" Target="../media/image8.png"/><Relationship Id="rId5" Type="http://schemas.openxmlformats.org/officeDocument/2006/relationships/image" Target="../media/image8.png"/><Relationship Id="rId6" Type="http://schemas.openxmlformats.org/officeDocument/2006/relationships/image" Target="../media/image8.png"/><Relationship Id="rId7" Type="http://schemas.openxmlformats.org/officeDocument/2006/relationships/slideLayout" Target="../slideLayouts/slideLayout25.xml"/><Relationship Id="rId8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0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tif"/><Relationship Id="rId2" Type="http://schemas.openxmlformats.org/officeDocument/2006/relationships/slideLayout" Target="../slideLayouts/slideLayout2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108000" y="2286000"/>
            <a:ext cx="8915400" cy="91404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txBody>
          <a:bodyPr lIns="91440" rIns="91440" tIns="45720" bIns="45720" anchor="b">
            <a:noAutofit/>
          </a:bodyPr>
          <a:p>
            <a:pPr indent="0" algn="ctr" defTabSz="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200" strike="noStrike" u="none">
                <a:solidFill>
                  <a:schemeClr val="accent3">
                    <a:lumMod val="40000"/>
                    <a:lumOff val="60000"/>
                  </a:schemeClr>
                </a:solidFill>
                <a:uFillTx/>
                <a:latin typeface="Arial"/>
              </a:rPr>
              <a:t>The low energy storage ring </a:t>
            </a:r>
            <a:r>
              <a:rPr b="1" lang="en-US" sz="3200" strike="noStrike" u="none">
                <a:solidFill>
                  <a:schemeClr val="accent3">
                    <a:lumMod val="40000"/>
                    <a:lumOff val="60000"/>
                  </a:schemeClr>
                </a:solidFill>
                <a:uFillTx/>
                <a:latin typeface="Arial"/>
                <a:hlinkClick r:id="rId1"/>
              </a:rPr>
              <a:t>CRYRING@ESR</a:t>
            </a:r>
            <a:br>
              <a:rPr sz="3200"/>
            </a:br>
            <a:r>
              <a:rPr b="1" lang="en-US" sz="2200" strike="noStrike" u="none">
                <a:solidFill>
                  <a:schemeClr val="accent3">
                    <a:lumMod val="40000"/>
                    <a:lumOff val="60000"/>
                  </a:schemeClr>
                </a:solidFill>
                <a:uFillTx/>
                <a:latin typeface="Arial"/>
              </a:rPr>
              <a:t>operational experience and beams available for experiments</a:t>
            </a:r>
            <a:endParaRPr b="0" lang="en-US" sz="2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subTitle"/>
          </p:nvPr>
        </p:nvSpPr>
        <p:spPr>
          <a:xfrm>
            <a:off x="2099520" y="3287880"/>
            <a:ext cx="4529880" cy="573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9999"/>
          </a:bodyPr>
          <a:p>
            <a:pPr indent="0" algn="ctr" defTabSz="343080">
              <a:lnSpc>
                <a:spcPct val="10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lang="en-US" sz="1500" strike="noStrike" u="none">
                <a:solidFill>
                  <a:schemeClr val="lt1">
                    <a:lumMod val="65000"/>
                  </a:schemeClr>
                </a:solidFill>
                <a:uFillTx/>
                <a:latin typeface="Arial"/>
              </a:rPr>
              <a:t>F. Herfurth, Z. Andelkovic, S. Fedotova, W. Geithner, </a:t>
            </a:r>
            <a:br>
              <a:rPr sz="1500"/>
            </a:br>
            <a:r>
              <a:rPr b="0" lang="en-US" sz="1500" strike="noStrike" u="none">
                <a:solidFill>
                  <a:schemeClr val="lt1">
                    <a:lumMod val="65000"/>
                  </a:schemeClr>
                </a:solidFill>
                <a:uFillTx/>
                <a:latin typeface="Arial"/>
              </a:rPr>
              <a:t>N. Kehl, C. Krantz, M. Lestinsky, S. Trotsenko, G. Vorobyev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3" name="PlaceHolder 8"/>
          <p:cNvSpPr/>
          <p:nvPr/>
        </p:nvSpPr>
        <p:spPr>
          <a:xfrm>
            <a:off x="1485720" y="4686480"/>
            <a:ext cx="651492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2500" lnSpcReduction="9999"/>
          </a:bodyPr>
          <a:p>
            <a:pPr defTabSz="343080">
              <a:lnSpc>
                <a:spcPct val="100000"/>
              </a:lnSpc>
              <a:spcBef>
                <a:spcPts val="300"/>
              </a:spcBef>
              <a:tabLst>
                <a:tab algn="l" pos="0"/>
              </a:tabLst>
            </a:pPr>
            <a:r>
              <a:rPr b="0" lang="en-US" sz="1500" strike="noStrike" u="none">
                <a:solidFill>
                  <a:schemeClr val="lt1">
                    <a:lumMod val="65000"/>
                  </a:schemeClr>
                </a:solidFill>
                <a:uFillTx/>
                <a:latin typeface="Arial"/>
              </a:rPr>
              <a:t>GSI Helmholtz Center for Heavy Ion Research GmbH, Darmstadt, Germany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698880" cy="58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Electron Cooling ESR - CRYRING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25" name="Picture 2487" descr="ecollision-tempplot"/>
          <p:cNvPicPr/>
          <p:nvPr/>
        </p:nvPicPr>
        <p:blipFill>
          <a:blip r:embed="rId1"/>
          <a:stretch/>
        </p:blipFill>
        <p:spPr>
          <a:xfrm rot="5400000">
            <a:off x="758160" y="287280"/>
            <a:ext cx="2903040" cy="4267440"/>
          </a:xfrm>
          <a:prstGeom prst="rect">
            <a:avLst/>
          </a:prstGeom>
          <a:ln w="0">
            <a:noFill/>
          </a:ln>
        </p:spPr>
      </p:pic>
      <p:sp>
        <p:nvSpPr>
          <p:cNvPr id="426" name="TextBox 2"/>
          <p:cNvSpPr/>
          <p:nvPr/>
        </p:nvSpPr>
        <p:spPr>
          <a:xfrm>
            <a:off x="6537600" y="4930200"/>
            <a:ext cx="2531520" cy="2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10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Data and graphics courtesy of C. Krantz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27" name="" descr=""/>
          <p:cNvPicPr/>
          <p:nvPr/>
        </p:nvPicPr>
        <p:blipFill>
          <a:blip r:embed="rId2"/>
          <a:stretch/>
        </p:blipFill>
        <p:spPr>
          <a:xfrm>
            <a:off x="3886200" y="2581200"/>
            <a:ext cx="5257440" cy="199080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8" descr="Prinzipskizze_OhneHilfslinien_PlusExtraktion.png"/>
          <p:cNvPicPr/>
          <p:nvPr/>
        </p:nvPicPr>
        <p:blipFill>
          <a:blip r:embed="rId3"/>
          <a:stretch/>
        </p:blipFill>
        <p:spPr>
          <a:xfrm>
            <a:off x="4800600" y="230400"/>
            <a:ext cx="1277280" cy="1085400"/>
          </a:xfrm>
          <a:prstGeom prst="rect">
            <a:avLst/>
          </a:prstGeom>
          <a:ln w="0">
            <a:noFill/>
          </a:ln>
        </p:spPr>
      </p:pic>
      <p:sp>
        <p:nvSpPr>
          <p:cNvPr id="429" name=""/>
          <p:cNvSpPr/>
          <p:nvPr/>
        </p:nvSpPr>
        <p:spPr>
          <a:xfrm>
            <a:off x="5149800" y="1123200"/>
            <a:ext cx="685800" cy="228600"/>
          </a:xfrm>
          <a:prstGeom prst="ellipse">
            <a:avLst/>
          </a:prstGeom>
          <a:noFill/>
          <a:ln w="36720">
            <a:solidFill>
              <a:srgbClr val="069a2e"/>
            </a:solidFill>
            <a:custDash>
              <a:ds d="100000" sp="5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698880" cy="58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Electron Cooling ESR - CRYRING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31" name="Picture 7" descr="ecollision-tempplot"/>
          <p:cNvPicPr/>
          <p:nvPr/>
        </p:nvPicPr>
        <p:blipFill>
          <a:blip r:embed="rId1"/>
          <a:stretch/>
        </p:blipFill>
        <p:spPr>
          <a:xfrm rot="5400000">
            <a:off x="758160" y="287280"/>
            <a:ext cx="2903040" cy="4267440"/>
          </a:xfrm>
          <a:prstGeom prst="rect">
            <a:avLst/>
          </a:prstGeom>
          <a:ln w="0">
            <a:noFill/>
          </a:ln>
        </p:spPr>
      </p:pic>
      <p:sp>
        <p:nvSpPr>
          <p:cNvPr id="432" name="TextBox 6"/>
          <p:cNvSpPr/>
          <p:nvPr/>
        </p:nvSpPr>
        <p:spPr>
          <a:xfrm>
            <a:off x="5802840" y="4920480"/>
            <a:ext cx="3341160" cy="2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10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Data and graphics courtesy of C. Krantz, M. Lestinsky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33" name="Picture 20" descr="Prinzipskizze_OhneHilfslinien_PlusExtraktion.png"/>
          <p:cNvPicPr/>
          <p:nvPr/>
        </p:nvPicPr>
        <p:blipFill>
          <a:blip r:embed="rId2"/>
          <a:stretch/>
        </p:blipFill>
        <p:spPr>
          <a:xfrm>
            <a:off x="4800600" y="239760"/>
            <a:ext cx="1277280" cy="1085400"/>
          </a:xfrm>
          <a:prstGeom prst="rect">
            <a:avLst/>
          </a:prstGeom>
          <a:ln w="0">
            <a:noFill/>
          </a:ln>
        </p:spPr>
      </p:pic>
      <p:sp>
        <p:nvSpPr>
          <p:cNvPr id="434" name=""/>
          <p:cNvSpPr/>
          <p:nvPr/>
        </p:nvSpPr>
        <p:spPr>
          <a:xfrm>
            <a:off x="5149800" y="1132560"/>
            <a:ext cx="685800" cy="228600"/>
          </a:xfrm>
          <a:prstGeom prst="ellipse">
            <a:avLst/>
          </a:prstGeom>
          <a:noFill/>
          <a:ln w="36720">
            <a:solidFill>
              <a:srgbClr val="069a2e"/>
            </a:solidFill>
            <a:custDash>
              <a:ds d="100000" sp="5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35" name="" descr=""/>
          <p:cNvPicPr/>
          <p:nvPr/>
        </p:nvPicPr>
        <p:blipFill>
          <a:blip r:embed="rId3"/>
          <a:stretch/>
        </p:blipFill>
        <p:spPr>
          <a:xfrm>
            <a:off x="3784320" y="1371600"/>
            <a:ext cx="2616480" cy="3548880"/>
          </a:xfrm>
          <a:prstGeom prst="rect">
            <a:avLst/>
          </a:prstGeom>
          <a:ln w="0">
            <a:noFill/>
          </a:ln>
        </p:spPr>
      </p:pic>
      <p:pic>
        <p:nvPicPr>
          <p:cNvPr id="436" name="" descr=""/>
          <p:cNvPicPr/>
          <p:nvPr/>
        </p:nvPicPr>
        <p:blipFill>
          <a:blip r:embed="rId4"/>
          <a:stretch/>
        </p:blipFill>
        <p:spPr>
          <a:xfrm>
            <a:off x="6322320" y="1407600"/>
            <a:ext cx="2821680" cy="354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422640" y="552600"/>
            <a:ext cx="6375600" cy="59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342720">
              <a:lnSpc>
                <a:spcPct val="100000"/>
              </a:lnSpc>
              <a:buNone/>
            </a:pPr>
            <a:r>
              <a:rPr b="1" lang="de-DE" sz="1800" strike="noStrike" u="none">
                <a:solidFill>
                  <a:srgbClr val="333333"/>
                </a:solidFill>
                <a:uFillTx/>
                <a:latin typeface="Arial"/>
              </a:rPr>
              <a:t>X-Ray Spectroscopy of U</a:t>
            </a:r>
            <a:r>
              <a:rPr b="1" lang="de-DE" sz="1800" strike="noStrike" u="none" baseline="30000">
                <a:solidFill>
                  <a:srgbClr val="333333"/>
                </a:solidFill>
                <a:uFillTx/>
                <a:latin typeface="Arial"/>
              </a:rPr>
              <a:t>90+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38" name="Group 2"/>
          <p:cNvGrpSpPr/>
          <p:nvPr/>
        </p:nvGrpSpPr>
        <p:grpSpPr>
          <a:xfrm>
            <a:off x="1464480" y="966600"/>
            <a:ext cx="6750720" cy="1887120"/>
            <a:chOff x="1464480" y="966600"/>
            <a:chExt cx="6750720" cy="1887120"/>
          </a:xfrm>
        </p:grpSpPr>
        <p:pic>
          <p:nvPicPr>
            <p:cNvPr id="439" name="Picture 21" descr=""/>
            <p:cNvPicPr/>
            <p:nvPr/>
          </p:nvPicPr>
          <p:blipFill>
            <a:blip r:embed="rId1"/>
            <a:stretch/>
          </p:blipFill>
          <p:spPr>
            <a:xfrm>
              <a:off x="1464480" y="1003320"/>
              <a:ext cx="6750360" cy="1850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0" name="Rectangle 2"/>
            <p:cNvSpPr/>
            <p:nvPr/>
          </p:nvSpPr>
          <p:spPr>
            <a:xfrm>
              <a:off x="6798600" y="966600"/>
              <a:ext cx="1416600" cy="46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US" sz="135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</p:grpSp>
      <p:sp>
        <p:nvSpPr>
          <p:cNvPr id="441" name="Textfeld 12"/>
          <p:cNvSpPr/>
          <p:nvPr/>
        </p:nvSpPr>
        <p:spPr>
          <a:xfrm>
            <a:off x="8086680" y="1623960"/>
            <a:ext cx="974520" cy="821160"/>
          </a:xfrm>
          <a:prstGeom prst="rect">
            <a:avLst/>
          </a:prstGeom>
          <a:solidFill>
            <a:schemeClr val="bg1"/>
          </a:solidFill>
          <a:ln w="19050">
            <a:solidFill>
              <a:srgbClr val="00579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342720">
              <a:lnSpc>
                <a:spcPct val="100000"/>
              </a:lnSpc>
            </a:pPr>
            <a:r>
              <a:rPr b="1" lang="en-US" sz="1200" strike="noStrike" u="none">
                <a:solidFill>
                  <a:schemeClr val="dk1"/>
                </a:solidFill>
                <a:uFillTx/>
                <a:latin typeface="Arial"/>
              </a:rPr>
              <a:t>U</a:t>
            </a:r>
            <a:r>
              <a:rPr b="1" lang="en-US" sz="1200" strike="noStrike" u="none" baseline="30000">
                <a:solidFill>
                  <a:schemeClr val="dk1"/>
                </a:solidFill>
                <a:uFillTx/>
                <a:latin typeface="Arial"/>
              </a:rPr>
              <a:t>90+</a:t>
            </a:r>
            <a:r>
              <a:rPr b="1" lang="en-US" sz="1200" strike="noStrike" u="none">
                <a:solidFill>
                  <a:schemeClr val="dk1"/>
                </a:solidFill>
                <a:uFillTx/>
                <a:latin typeface="Arial"/>
              </a:rPr>
              <a:t> ions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342720">
              <a:lnSpc>
                <a:spcPct val="100000"/>
              </a:lnSpc>
            </a:pPr>
            <a:r>
              <a:rPr b="1" lang="en-US" sz="1200" strike="noStrike" u="none">
                <a:solidFill>
                  <a:schemeClr val="dk1"/>
                </a:solidFill>
                <a:uFillTx/>
                <a:latin typeface="Arial"/>
              </a:rPr>
              <a:t>stopped by particle detector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42" name="Gruppieren 2"/>
          <p:cNvGrpSpPr/>
          <p:nvPr/>
        </p:nvGrpSpPr>
        <p:grpSpPr>
          <a:xfrm>
            <a:off x="5430960" y="2966760"/>
            <a:ext cx="1279080" cy="461880"/>
            <a:chOff x="5430960" y="2966760"/>
            <a:chExt cx="1279080" cy="461880"/>
          </a:xfrm>
        </p:grpSpPr>
        <p:sp>
          <p:nvSpPr>
            <p:cNvPr id="443" name="Rechteck 2"/>
            <p:cNvSpPr/>
            <p:nvPr/>
          </p:nvSpPr>
          <p:spPr>
            <a:xfrm>
              <a:off x="5439960" y="3002400"/>
              <a:ext cx="1110960" cy="4262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44" name="Textfeld 15"/>
            <p:cNvSpPr/>
            <p:nvPr/>
          </p:nvSpPr>
          <p:spPr>
            <a:xfrm>
              <a:off x="5430960" y="2966760"/>
              <a:ext cx="127908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342720">
                <a:lnSpc>
                  <a:spcPct val="100000"/>
                </a:lnSpc>
              </a:pPr>
              <a:r>
                <a:rPr b="1" lang="en-US" sz="1200" strike="noStrike" u="none">
                  <a:solidFill>
                    <a:schemeClr val="dk1"/>
                  </a:solidFill>
                  <a:uFillTx/>
                  <a:latin typeface="Arial"/>
                </a:rPr>
                <a:t>Coincidence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defTabSz="342720">
                <a:lnSpc>
                  <a:spcPct val="100000"/>
                </a:lnSpc>
              </a:pPr>
              <a:r>
                <a:rPr b="1" lang="en-US" sz="1200" strike="noStrike" u="none">
                  <a:solidFill>
                    <a:schemeClr val="dk1"/>
                  </a:solidFill>
                  <a:uFillTx/>
                  <a:latin typeface="Arial"/>
                </a:rPr>
                <a:t>condition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pic>
          <p:nvPicPr>
            <p:cNvPr id="445" name="Picture 22" descr="Free Icon | Stopwatch"/>
            <p:cNvPicPr/>
            <p:nvPr/>
          </p:nvPicPr>
          <p:blipFill>
            <a:blip r:embed="rId2"/>
            <a:stretch/>
          </p:blipFill>
          <p:spPr>
            <a:xfrm>
              <a:off x="6298200" y="3220200"/>
              <a:ext cx="190440" cy="19044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446" name="Gerader Verbinder 7"/>
          <p:cNvCxnSpPr/>
          <p:nvPr/>
        </p:nvCxnSpPr>
        <p:spPr>
          <a:xfrm>
            <a:off x="2384640" y="2490120"/>
            <a:ext cx="360" cy="631800"/>
          </a:xfrm>
          <a:prstGeom prst="straightConnector1">
            <a:avLst/>
          </a:prstGeom>
          <a:ln w="25400">
            <a:solidFill>
              <a:srgbClr val="ff0000"/>
            </a:solidFill>
            <a:round/>
            <a:headEnd len="med" type="oval" w="med"/>
          </a:ln>
        </p:spPr>
      </p:cxnSp>
      <p:cxnSp>
        <p:nvCxnSpPr>
          <p:cNvPr id="447" name="Gerader Verbinder 8"/>
          <p:cNvCxnSpPr/>
          <p:nvPr/>
        </p:nvCxnSpPr>
        <p:spPr>
          <a:xfrm flipV="1">
            <a:off x="2384640" y="3096000"/>
            <a:ext cx="3046320" cy="2808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len="med" type="triangle" w="lg"/>
          </a:ln>
        </p:spPr>
      </p:cxnSp>
      <p:cxnSp>
        <p:nvCxnSpPr>
          <p:cNvPr id="448" name="Gerader Verbinder 9"/>
          <p:cNvCxnSpPr/>
          <p:nvPr/>
        </p:nvCxnSpPr>
        <p:spPr>
          <a:xfrm>
            <a:off x="6993720" y="2462400"/>
            <a:ext cx="360" cy="659520"/>
          </a:xfrm>
          <a:prstGeom prst="straightConnector1">
            <a:avLst/>
          </a:prstGeom>
          <a:ln w="25400">
            <a:solidFill>
              <a:srgbClr val="ff0000"/>
            </a:solidFill>
            <a:round/>
            <a:headEnd len="med" type="oval" w="med"/>
          </a:ln>
        </p:spPr>
      </p:cxnSp>
      <p:cxnSp>
        <p:nvCxnSpPr>
          <p:cNvPr id="449" name="Gerader Verbinder 10"/>
          <p:cNvCxnSpPr/>
          <p:nvPr/>
        </p:nvCxnSpPr>
        <p:spPr>
          <a:xfrm flipH="1">
            <a:off x="6550920" y="3121560"/>
            <a:ext cx="443160" cy="36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len="med" type="triangle" w="lg"/>
          </a:ln>
        </p:spPr>
      </p:cxnSp>
      <p:cxnSp>
        <p:nvCxnSpPr>
          <p:cNvPr id="450" name="Gerader Verbinder 11"/>
          <p:cNvCxnSpPr>
            <a:stCxn id="441" idx="2"/>
          </p:cNvCxnSpPr>
          <p:nvPr/>
        </p:nvCxnSpPr>
        <p:spPr>
          <a:xfrm>
            <a:off x="8573760" y="2445120"/>
            <a:ext cx="360" cy="889200"/>
          </a:xfrm>
          <a:prstGeom prst="straightConnector1">
            <a:avLst/>
          </a:prstGeom>
          <a:ln w="25400">
            <a:solidFill>
              <a:srgbClr val="ff0000"/>
            </a:solidFill>
            <a:round/>
            <a:headEnd len="med" type="oval" w="med"/>
          </a:ln>
        </p:spPr>
      </p:cxnSp>
      <p:cxnSp>
        <p:nvCxnSpPr>
          <p:cNvPr id="451" name="Gerader Verbinder 12"/>
          <p:cNvCxnSpPr/>
          <p:nvPr/>
        </p:nvCxnSpPr>
        <p:spPr>
          <a:xfrm flipH="1">
            <a:off x="6550920" y="3333960"/>
            <a:ext cx="2023200" cy="360"/>
          </a:xfrm>
          <a:prstGeom prst="straightConnector1">
            <a:avLst/>
          </a:prstGeom>
          <a:ln w="25400">
            <a:solidFill>
              <a:srgbClr val="ff0000"/>
            </a:solidFill>
            <a:round/>
            <a:tailEnd len="med" type="triangle" w="lg"/>
          </a:ln>
        </p:spPr>
      </p:cxnSp>
      <p:sp>
        <p:nvSpPr>
          <p:cNvPr id="452" name="Textfeld 17"/>
          <p:cNvSpPr/>
          <p:nvPr/>
        </p:nvSpPr>
        <p:spPr>
          <a:xfrm>
            <a:off x="143280" y="1029600"/>
            <a:ext cx="1152360" cy="1117440"/>
          </a:xfrm>
          <a:prstGeom prst="rect">
            <a:avLst/>
          </a:prstGeom>
          <a:solidFill>
            <a:schemeClr val="bg1"/>
          </a:solidFill>
          <a:ln w="19050">
            <a:solidFill>
              <a:srgbClr val="0a2d6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· U</a:t>
            </a:r>
            <a:r>
              <a:rPr b="1" lang="de-DE" sz="1350" strike="noStrike" u="none" baseline="30000">
                <a:solidFill>
                  <a:schemeClr val="dk1"/>
                </a:solidFill>
                <a:uFillTx/>
                <a:latin typeface="Arial"/>
              </a:rPr>
              <a:t>91+</a:t>
            </a: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 beam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  </a:t>
            </a: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13 MeV/u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· Duty cycle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  </a:t>
            </a: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40 sec.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· 5∙10</a:t>
            </a:r>
            <a:r>
              <a:rPr b="1" lang="de-DE" sz="1350" strike="noStrike" u="none" baseline="30000">
                <a:solidFill>
                  <a:schemeClr val="dk1"/>
                </a:solidFill>
                <a:uFillTx/>
                <a:latin typeface="Arial"/>
              </a:rPr>
              <a:t>6</a:t>
            </a: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 ions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3" name="Textfeld 19"/>
          <p:cNvSpPr/>
          <p:nvPr/>
        </p:nvSpPr>
        <p:spPr>
          <a:xfrm>
            <a:off x="1539360" y="2209320"/>
            <a:ext cx="745920" cy="50076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maXs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180°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4" name="Textfeld 20"/>
          <p:cNvSpPr/>
          <p:nvPr/>
        </p:nvSpPr>
        <p:spPr>
          <a:xfrm>
            <a:off x="7103520" y="2208600"/>
            <a:ext cx="739800" cy="50076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maXs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0°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5" name="Textfeld 21"/>
          <p:cNvSpPr/>
          <p:nvPr/>
        </p:nvSpPr>
        <p:spPr>
          <a:xfrm>
            <a:off x="1805760" y="1116000"/>
            <a:ext cx="874800" cy="600120"/>
          </a:xfrm>
          <a:prstGeom prst="rect">
            <a:avLst/>
          </a:prstGeom>
          <a:solidFill>
            <a:schemeClr val="bg1"/>
          </a:solidFill>
          <a:ln w="19050">
            <a:solidFill>
              <a:srgbClr val="1e9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e</a:t>
            </a:r>
            <a:r>
              <a:rPr b="1" lang="de-DE" sz="2000" strike="noStrike" u="none" baseline="30000">
                <a:solidFill>
                  <a:schemeClr val="dk1"/>
                </a:solidFill>
                <a:uFillTx/>
                <a:latin typeface="Arial"/>
              </a:rPr>
              <a:t>-</a:t>
            </a: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 beam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30 mA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6" name="Textfeld 32"/>
          <p:cNvSpPr/>
          <p:nvPr/>
        </p:nvSpPr>
        <p:spPr>
          <a:xfrm>
            <a:off x="3418920" y="2438280"/>
            <a:ext cx="2550960" cy="500760"/>
          </a:xfrm>
          <a:prstGeom prst="rect">
            <a:avLst/>
          </a:prstGeom>
          <a:solidFill>
            <a:schemeClr val="bg1"/>
          </a:solidFill>
          <a:ln w="19050">
            <a:solidFill>
              <a:srgbClr val="c7158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342720">
              <a:lnSpc>
                <a:spcPct val="100000"/>
              </a:lnSpc>
            </a:pPr>
            <a:r>
              <a:rPr b="1" lang="en-US" sz="1350" strike="noStrike" u="none">
                <a:solidFill>
                  <a:schemeClr val="dk1"/>
                </a:solidFill>
                <a:uFillTx/>
                <a:latin typeface="Arial"/>
              </a:rPr>
              <a:t>Radiative recombination followed by photon emission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7" name="Textfeld 35"/>
          <p:cNvSpPr/>
          <p:nvPr/>
        </p:nvSpPr>
        <p:spPr>
          <a:xfrm>
            <a:off x="7692480" y="1036440"/>
            <a:ext cx="945720" cy="295200"/>
          </a:xfrm>
          <a:prstGeom prst="rect">
            <a:avLst/>
          </a:prstGeom>
          <a:solidFill>
            <a:schemeClr val="bg1"/>
          </a:solidFill>
          <a:ln w="19050">
            <a:solidFill>
              <a:srgbClr val="00579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342720">
              <a:lnSpc>
                <a:spcPct val="100000"/>
              </a:lnSpc>
            </a:pP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U</a:t>
            </a:r>
            <a:r>
              <a:rPr b="1" lang="de-DE" sz="1350" strike="noStrike" u="none" baseline="30000">
                <a:solidFill>
                  <a:schemeClr val="dk1"/>
                </a:solidFill>
                <a:uFillTx/>
                <a:latin typeface="Arial"/>
              </a:rPr>
              <a:t>91+</a:t>
            </a:r>
            <a:r>
              <a:rPr b="1" lang="de-DE" sz="1350" strike="noStrike" u="none">
                <a:solidFill>
                  <a:schemeClr val="dk1"/>
                </a:solidFill>
                <a:uFillTx/>
                <a:latin typeface="Arial"/>
              </a:rPr>
              <a:t> ions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8" name="Textfeld 36"/>
          <p:cNvSpPr/>
          <p:nvPr/>
        </p:nvSpPr>
        <p:spPr>
          <a:xfrm>
            <a:off x="5175000" y="3526560"/>
            <a:ext cx="3886200" cy="11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34272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b="0" lang="en-US" sz="1400" strike="noStrike" u="none">
                <a:solidFill>
                  <a:srgbClr val="002060"/>
                </a:solidFill>
                <a:uFillTx/>
                <a:latin typeface="Calibri"/>
              </a:rPr>
              <a:t>First (!) identification of K</a:t>
            </a:r>
            <a:r>
              <a:rPr b="0" lang="en-US" sz="1400" strike="noStrike" u="none">
                <a:solidFill>
                  <a:srgbClr val="002060"/>
                </a:solidFill>
                <a:uFillTx/>
                <a:latin typeface="Symbol"/>
              </a:rPr>
              <a:t>a</a:t>
            </a:r>
            <a:r>
              <a:rPr b="0" lang="en-US" sz="1400" strike="noStrike" u="none">
                <a:solidFill>
                  <a:srgbClr val="002060"/>
                </a:solidFill>
                <a:uFillTx/>
                <a:latin typeface="Calibri"/>
              </a:rPr>
              <a:t> components in a high-Z system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34272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b="0" lang="en-US" sz="1400" strike="noStrike" u="none">
                <a:solidFill>
                  <a:srgbClr val="002060"/>
                </a:solidFill>
                <a:uFillTx/>
                <a:latin typeface="Calibri"/>
              </a:rPr>
              <a:t>Transition energies in agreement with bound-state QED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34272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b="0" lang="en-US" sz="1400" strike="noStrike" u="none">
                <a:solidFill>
                  <a:srgbClr val="002060"/>
                </a:solidFill>
                <a:uFillTx/>
                <a:latin typeface="Calibri"/>
              </a:rPr>
              <a:t>Uncertainty dominated by counting statistics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59" name="Grafik 3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2153880" y="3216240"/>
            <a:ext cx="2707560" cy="1706400"/>
          </a:xfrm>
          <a:prstGeom prst="rect">
            <a:avLst/>
          </a:prstGeom>
          <a:ln w="0">
            <a:noFill/>
          </a:ln>
        </p:spPr>
      </p:pic>
      <p:pic>
        <p:nvPicPr>
          <p:cNvPr id="460" name="Grafik 4" descr=""/>
          <p:cNvPicPr/>
          <p:nvPr/>
        </p:nvPicPr>
        <p:blipFill>
          <a:blip r:embed="rId5"/>
          <a:stretch/>
        </p:blipFill>
        <p:spPr>
          <a:xfrm>
            <a:off x="40680" y="3113640"/>
            <a:ext cx="2058480" cy="1668960"/>
          </a:xfrm>
          <a:prstGeom prst="rect">
            <a:avLst/>
          </a:prstGeom>
          <a:ln w="0">
            <a:noFill/>
          </a:ln>
        </p:spPr>
      </p:pic>
      <p:cxnSp>
        <p:nvCxnSpPr>
          <p:cNvPr id="461" name="Straight Connector 2"/>
          <p:cNvCxnSpPr/>
          <p:nvPr/>
        </p:nvCxnSpPr>
        <p:spPr>
          <a:xfrm>
            <a:off x="2523600" y="2438280"/>
            <a:ext cx="4311720" cy="3600"/>
          </a:xfrm>
          <a:prstGeom prst="straightConnector1">
            <a:avLst/>
          </a:prstGeom>
          <a:ln w="63500">
            <a:solidFill>
              <a:srgbClr val="ff0000"/>
            </a:solidFill>
            <a:prstDash val="dash"/>
            <a:round/>
            <a:headEnd len="med" type="triangle" w="med"/>
            <a:tailEnd len="med" type="triangle" w="med"/>
          </a:ln>
        </p:spPr>
      </p:cxnSp>
      <p:sp>
        <p:nvSpPr>
          <p:cNvPr id="462" name="TextBox 12"/>
          <p:cNvSpPr/>
          <p:nvPr/>
        </p:nvSpPr>
        <p:spPr>
          <a:xfrm>
            <a:off x="943200" y="4704120"/>
            <a:ext cx="1927440" cy="2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de-DE" sz="10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G. Weber, T. Stöhlker, et al.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63" name="Picture 26" descr="Prinzipskizze_OhneHilfslinien_PlusExtraktion.png"/>
          <p:cNvPicPr/>
          <p:nvPr/>
        </p:nvPicPr>
        <p:blipFill>
          <a:blip r:embed="rId6"/>
          <a:stretch/>
        </p:blipFill>
        <p:spPr>
          <a:xfrm>
            <a:off x="4437720" y="228600"/>
            <a:ext cx="1277280" cy="1085400"/>
          </a:xfrm>
          <a:prstGeom prst="rect">
            <a:avLst/>
          </a:prstGeom>
          <a:ln w="0">
            <a:noFill/>
          </a:ln>
        </p:spPr>
      </p:pic>
      <p:sp>
        <p:nvSpPr>
          <p:cNvPr id="464" name=""/>
          <p:cNvSpPr/>
          <p:nvPr/>
        </p:nvSpPr>
        <p:spPr>
          <a:xfrm>
            <a:off x="4786920" y="1121400"/>
            <a:ext cx="685800" cy="228600"/>
          </a:xfrm>
          <a:prstGeom prst="ellipse">
            <a:avLst/>
          </a:prstGeom>
          <a:noFill/>
          <a:ln w="36720">
            <a:solidFill>
              <a:srgbClr val="069a2e"/>
            </a:solidFill>
            <a:custDash>
              <a:ds d="100000" sp="5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422640" y="444600"/>
            <a:ext cx="5584320" cy="59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342720">
              <a:lnSpc>
                <a:spcPct val="100000"/>
              </a:lnSpc>
              <a:buNone/>
            </a:pPr>
            <a:r>
              <a:rPr b="1" lang="en-US" sz="1800" strike="noStrike" u="none">
                <a:solidFill>
                  <a:srgbClr val="333333"/>
                </a:solidFill>
                <a:uFillTx/>
                <a:latin typeface="Arial"/>
              </a:rPr>
              <a:t>Section YR09: targets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226440" y="1087920"/>
            <a:ext cx="3202560" cy="34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257040" indent="-257040" defTabSz="342720">
              <a:lnSpc>
                <a:spcPct val="100000"/>
              </a:lnSpc>
              <a:spcBef>
                <a:spcPts val="32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2000" strike="noStrike" u="none">
                <a:solidFill>
                  <a:srgbClr val="333333"/>
                </a:solidFill>
                <a:uFillTx/>
                <a:latin typeface="Arial"/>
              </a:rPr>
              <a:t>First transversal electron target – commissioned </a:t>
            </a:r>
            <a:br>
              <a:rPr sz="1600"/>
            </a:br>
            <a:r>
              <a:rPr b="0" i="1" lang="en-US" sz="1400" strike="noStrike" u="none">
                <a:solidFill>
                  <a:srgbClr val="333333"/>
                </a:solidFill>
                <a:uFillTx/>
                <a:latin typeface="Arial"/>
              </a:rPr>
              <a:t>C. Brandau et al.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defTabSz="342720">
              <a:lnSpc>
                <a:spcPct val="100000"/>
              </a:lnSpc>
              <a:spcBef>
                <a:spcPts val="320"/>
              </a:spcBef>
              <a:buNone/>
            </a:pP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342720">
              <a:lnSpc>
                <a:spcPct val="100000"/>
              </a:lnSpc>
              <a:spcBef>
                <a:spcPts val="32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2000" strike="noStrike" u="none">
                <a:solidFill>
                  <a:srgbClr val="333333"/>
                </a:solidFill>
                <a:uFillTx/>
                <a:latin typeface="Arial"/>
              </a:rPr>
              <a:t>Gas jet target – lots of improvements: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 defTabSz="3427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Arial"/>
              </a:rPr>
              <a:t>Pumping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 defTabSz="3427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Arial"/>
              </a:rPr>
              <a:t>Controls and DAQ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 defTabSz="3427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Arial"/>
              </a:rPr>
              <a:t>Shutter for jet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 defTabSz="3427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Arial"/>
              </a:rPr>
              <a:t>Hydrogen gas safety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0" defTabSz="342720">
              <a:lnSpc>
                <a:spcPct val="100000"/>
              </a:lnSpc>
              <a:spcBef>
                <a:spcPts val="1417"/>
              </a:spcBef>
              <a:buNone/>
            </a:pPr>
            <a:r>
              <a:rPr b="0" i="1" lang="en-US" sz="1400" strike="noStrike" u="none">
                <a:solidFill>
                  <a:srgbClr val="333333"/>
                </a:solidFill>
                <a:uFillTx/>
                <a:latin typeface="Arial"/>
              </a:rPr>
              <a:t>N. Petridis, A. Biniskos et al.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67" name="Gruppieren 3"/>
          <p:cNvGrpSpPr/>
          <p:nvPr/>
        </p:nvGrpSpPr>
        <p:grpSpPr>
          <a:xfrm>
            <a:off x="3524400" y="1397520"/>
            <a:ext cx="5245920" cy="3739680"/>
            <a:chOff x="3524400" y="1397520"/>
            <a:chExt cx="5245920" cy="3739680"/>
          </a:xfrm>
        </p:grpSpPr>
        <p:pic>
          <p:nvPicPr>
            <p:cNvPr id="468" name="Picture 5" descr=""/>
            <p:cNvPicPr/>
            <p:nvPr/>
          </p:nvPicPr>
          <p:blipFill>
            <a:blip r:embed="rId1"/>
            <a:stretch/>
          </p:blipFill>
          <p:spPr>
            <a:xfrm>
              <a:off x="3524400" y="1397520"/>
              <a:ext cx="5245920" cy="3739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69" name="TextBox 4"/>
            <p:cNvSpPr/>
            <p:nvPr/>
          </p:nvSpPr>
          <p:spPr>
            <a:xfrm>
              <a:off x="7834320" y="4932360"/>
              <a:ext cx="810720" cy="18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anchor="t">
              <a:spAutoFit/>
            </a:bodyPr>
            <a:p>
              <a:pPr defTabSz="342720">
                <a:lnSpc>
                  <a:spcPct val="100000"/>
                </a:lnSpc>
              </a:pPr>
              <a:r>
                <a:rPr b="0" i="1" lang="en-US" sz="600" strike="noStrike" u="none">
                  <a:solidFill>
                    <a:schemeClr val="lt1"/>
                  </a:solidFill>
                  <a:uFillTx/>
                  <a:latin typeface="Arial"/>
                </a:rPr>
                <a:t>Photo: C. Brandau</a:t>
              </a:r>
              <a:endParaRPr b="0" lang="en-US" sz="6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cxnSp>
          <p:nvCxnSpPr>
            <p:cNvPr id="470" name="Straight Arrow Connector 3"/>
            <p:cNvCxnSpPr/>
            <p:nvPr/>
          </p:nvCxnSpPr>
          <p:spPr>
            <a:xfrm>
              <a:off x="3951360" y="2542320"/>
              <a:ext cx="4419360" cy="360"/>
            </a:xfrm>
            <a:prstGeom prst="straightConnector1">
              <a:avLst/>
            </a:prstGeom>
            <a:ln w="57150">
              <a:solidFill>
                <a:srgbClr val="ffff00"/>
              </a:solidFill>
              <a:round/>
              <a:tailEnd len="med" type="triangle" w="med"/>
            </a:ln>
          </p:spPr>
        </p:cxnSp>
        <p:sp>
          <p:nvSpPr>
            <p:cNvPr id="471" name="Rounded Rectangle 7"/>
            <p:cNvSpPr/>
            <p:nvPr/>
          </p:nvSpPr>
          <p:spPr>
            <a:xfrm>
              <a:off x="4285800" y="1996560"/>
              <a:ext cx="1406880" cy="2648160"/>
            </a:xfrm>
            <a:prstGeom prst="roundRect">
              <a:avLst>
                <a:gd name="adj" fmla="val 9529"/>
              </a:avLst>
            </a:prstGeom>
            <a:noFill/>
            <a:ln w="57150">
              <a:solidFill>
                <a:srgbClr val="00b0f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r>
                <a:rPr b="0" lang="en-US" sz="1350" strike="noStrike" u="none">
                  <a:solidFill>
                    <a:schemeClr val="lt1"/>
                  </a:solidFill>
                  <a:uFillTx/>
                  <a:latin typeface="Arial"/>
                </a:rPr>
                <a:t>Electron target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72" name="Rounded Rectangle 8"/>
            <p:cNvSpPr/>
            <p:nvPr/>
          </p:nvSpPr>
          <p:spPr>
            <a:xfrm>
              <a:off x="5788080" y="1996560"/>
              <a:ext cx="807840" cy="264816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b0f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r>
                <a:rPr b="0" lang="en-US" sz="1350" strike="noStrike" u="none">
                  <a:solidFill>
                    <a:schemeClr val="lt1"/>
                  </a:solidFill>
                  <a:uFillTx/>
                  <a:latin typeface="Arial"/>
                </a:rPr>
                <a:t>Gasjet target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73" name="Rounded Rectangle 9"/>
            <p:cNvSpPr/>
            <p:nvPr/>
          </p:nvSpPr>
          <p:spPr>
            <a:xfrm>
              <a:off x="6699960" y="1996560"/>
              <a:ext cx="1350360" cy="2648160"/>
            </a:xfrm>
            <a:prstGeom prst="roundRect">
              <a:avLst>
                <a:gd name="adj" fmla="val 7812"/>
              </a:avLst>
            </a:prstGeom>
            <a:noFill/>
            <a:ln w="57150">
              <a:solidFill>
                <a:srgbClr val="00b0f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r>
                <a:rPr b="0" lang="en-US" sz="1350" strike="noStrike" u="none">
                  <a:solidFill>
                    <a:schemeClr val="lt1"/>
                  </a:solidFill>
                  <a:uFillTx/>
                  <a:latin typeface="Arial"/>
                </a:rPr>
                <a:t>CARME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474" name="Textfeld 3"/>
          <p:cNvSpPr/>
          <p:nvPr/>
        </p:nvSpPr>
        <p:spPr>
          <a:xfrm rot="16200000">
            <a:off x="7447320" y="2699280"/>
            <a:ext cx="304668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defTabSz="342720">
              <a:lnSpc>
                <a:spcPct val="100000"/>
              </a:lnSpc>
            </a:pPr>
            <a:r>
              <a:rPr b="0" i="1" lang="de-DE" sz="1200" strike="noStrike" u="none">
                <a:solidFill>
                  <a:schemeClr val="dk1"/>
                </a:solidFill>
                <a:uFillTx/>
                <a:latin typeface="Arial"/>
              </a:rPr>
              <a:t>coordination of user activites: M. Lestinsky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75" name="Picture 1" descr="Prinzipskizze_OhneHilfslinien_PlusExtraktion.png"/>
          <p:cNvPicPr/>
          <p:nvPr/>
        </p:nvPicPr>
        <p:blipFill>
          <a:blip r:embed="rId2"/>
          <a:stretch/>
        </p:blipFill>
        <p:spPr>
          <a:xfrm>
            <a:off x="4437720" y="165960"/>
            <a:ext cx="1277280" cy="1085400"/>
          </a:xfrm>
          <a:prstGeom prst="rect">
            <a:avLst/>
          </a:prstGeom>
          <a:ln w="0">
            <a:noFill/>
          </a:ln>
        </p:spPr>
      </p:pic>
      <p:sp>
        <p:nvSpPr>
          <p:cNvPr id="476" name=""/>
          <p:cNvSpPr/>
          <p:nvPr/>
        </p:nvSpPr>
        <p:spPr>
          <a:xfrm>
            <a:off x="4800600" y="165960"/>
            <a:ext cx="685800" cy="228600"/>
          </a:xfrm>
          <a:prstGeom prst="ellipse">
            <a:avLst/>
          </a:prstGeom>
          <a:noFill/>
          <a:ln w="36720">
            <a:solidFill>
              <a:srgbClr val="069a2e"/>
            </a:solidFill>
            <a:custDash>
              <a:ds d="100000" sp="5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422640" y="421200"/>
            <a:ext cx="5584320" cy="59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342720">
              <a:lnSpc>
                <a:spcPct val="100000"/>
              </a:lnSpc>
              <a:buNone/>
            </a:pPr>
            <a:r>
              <a:rPr b="1" lang="en-US" sz="1800" strike="noStrike" u="none">
                <a:solidFill>
                  <a:srgbClr val="333333"/>
                </a:solidFill>
                <a:uFillTx/>
                <a:latin typeface="Arial"/>
              </a:rPr>
              <a:t>Section YR09: targets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/>
          </p:nvPr>
        </p:nvSpPr>
        <p:spPr>
          <a:xfrm>
            <a:off x="226440" y="1087920"/>
            <a:ext cx="3202560" cy="34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2500" lnSpcReduction="9999"/>
          </a:bodyPr>
          <a:p>
            <a:pPr marL="257040" indent="-257040" defTabSz="342720">
              <a:lnSpc>
                <a:spcPct val="100000"/>
              </a:lnSpc>
              <a:spcBef>
                <a:spcPts val="32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2000" strike="noStrike" u="none">
                <a:solidFill>
                  <a:srgbClr val="333333"/>
                </a:solidFill>
                <a:uFillTx/>
                <a:latin typeface="Arial"/>
              </a:rPr>
              <a:t>First transversal electron target – commissioned </a:t>
            </a:r>
            <a:br>
              <a:rPr sz="1600"/>
            </a:br>
            <a:r>
              <a:rPr b="0" i="1" lang="en-US" sz="1400" strike="noStrike" u="none">
                <a:solidFill>
                  <a:srgbClr val="333333"/>
                </a:solidFill>
                <a:uFillTx/>
                <a:latin typeface="Arial"/>
              </a:rPr>
              <a:t>C. Brandau et al.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defTabSz="342720">
              <a:lnSpc>
                <a:spcPct val="100000"/>
              </a:lnSpc>
              <a:spcBef>
                <a:spcPts val="320"/>
              </a:spcBef>
              <a:buNone/>
            </a:pP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342720">
              <a:lnSpc>
                <a:spcPct val="100000"/>
              </a:lnSpc>
              <a:spcBef>
                <a:spcPts val="32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2000" strike="noStrike" u="none">
                <a:solidFill>
                  <a:srgbClr val="333333"/>
                </a:solidFill>
                <a:uFillTx/>
                <a:latin typeface="Arial"/>
              </a:rPr>
              <a:t>Gas jet target – lots of improvements: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 defTabSz="3427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Arial"/>
              </a:rPr>
              <a:t>Pumping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 defTabSz="3427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Arial"/>
              </a:rPr>
              <a:t>Controls and DAQ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 defTabSz="3427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Arial"/>
              </a:rPr>
              <a:t>Shutter for jet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 defTabSz="3427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Arial"/>
              </a:rPr>
              <a:t>Hydrogen gas safety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0" defTabSz="342720">
              <a:lnSpc>
                <a:spcPct val="100000"/>
              </a:lnSpc>
              <a:spcBef>
                <a:spcPts val="1417"/>
              </a:spcBef>
              <a:buNone/>
            </a:pPr>
            <a:r>
              <a:rPr b="0" i="1" lang="en-US" sz="1400" strike="noStrike" u="none">
                <a:solidFill>
                  <a:srgbClr val="333333"/>
                </a:solidFill>
                <a:uFillTx/>
                <a:latin typeface="Arial"/>
              </a:rPr>
              <a:t>N. Petridis, A. Biniskos et al.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79" name="Gruppieren 1"/>
          <p:cNvGrpSpPr/>
          <p:nvPr/>
        </p:nvGrpSpPr>
        <p:grpSpPr>
          <a:xfrm>
            <a:off x="3524400" y="1087920"/>
            <a:ext cx="5245920" cy="3739680"/>
            <a:chOff x="3524400" y="1087920"/>
            <a:chExt cx="5245920" cy="3739680"/>
          </a:xfrm>
        </p:grpSpPr>
        <p:pic>
          <p:nvPicPr>
            <p:cNvPr id="480" name="Picture 23" descr=""/>
            <p:cNvPicPr/>
            <p:nvPr/>
          </p:nvPicPr>
          <p:blipFill>
            <a:blip r:embed="rId1"/>
            <a:stretch/>
          </p:blipFill>
          <p:spPr>
            <a:xfrm>
              <a:off x="3524400" y="1087920"/>
              <a:ext cx="5245920" cy="3739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1" name="TextBox 13"/>
            <p:cNvSpPr/>
            <p:nvPr/>
          </p:nvSpPr>
          <p:spPr>
            <a:xfrm>
              <a:off x="7834320" y="4622760"/>
              <a:ext cx="810720" cy="18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anchor="t">
              <a:spAutoFit/>
            </a:bodyPr>
            <a:p>
              <a:pPr defTabSz="342720">
                <a:lnSpc>
                  <a:spcPct val="100000"/>
                </a:lnSpc>
              </a:pPr>
              <a:r>
                <a:rPr b="0" i="1" lang="en-US" sz="600" strike="noStrike" u="none">
                  <a:solidFill>
                    <a:schemeClr val="lt1"/>
                  </a:solidFill>
                  <a:uFillTx/>
                  <a:latin typeface="Arial"/>
                </a:rPr>
                <a:t>Photo: C. Brandau</a:t>
              </a:r>
              <a:endParaRPr b="0" lang="en-US" sz="6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cxnSp>
          <p:nvCxnSpPr>
            <p:cNvPr id="482" name="Straight Arrow Connector 1"/>
            <p:cNvCxnSpPr/>
            <p:nvPr/>
          </p:nvCxnSpPr>
          <p:spPr>
            <a:xfrm>
              <a:off x="3951360" y="2232720"/>
              <a:ext cx="4419360" cy="360"/>
            </a:xfrm>
            <a:prstGeom prst="straightConnector1">
              <a:avLst/>
            </a:prstGeom>
            <a:ln w="57150">
              <a:solidFill>
                <a:srgbClr val="ffff00"/>
              </a:solidFill>
              <a:round/>
              <a:tailEnd len="med" type="triangle" w="med"/>
            </a:ln>
          </p:spPr>
        </p:cxnSp>
        <p:sp>
          <p:nvSpPr>
            <p:cNvPr id="483" name="Rounded Rectangle 1"/>
            <p:cNvSpPr/>
            <p:nvPr/>
          </p:nvSpPr>
          <p:spPr>
            <a:xfrm>
              <a:off x="4285800" y="1686960"/>
              <a:ext cx="1406880" cy="2648160"/>
            </a:xfrm>
            <a:prstGeom prst="roundRect">
              <a:avLst>
                <a:gd name="adj" fmla="val 9529"/>
              </a:avLst>
            </a:prstGeom>
            <a:noFill/>
            <a:ln w="57150">
              <a:solidFill>
                <a:srgbClr val="00b0f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r>
                <a:rPr b="0" lang="en-US" sz="1350" strike="noStrike" u="none">
                  <a:solidFill>
                    <a:schemeClr val="lt1"/>
                  </a:solidFill>
                  <a:uFillTx/>
                  <a:latin typeface="Arial"/>
                </a:rPr>
                <a:t>Electron target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84" name="Rounded Rectangle 2"/>
            <p:cNvSpPr/>
            <p:nvPr/>
          </p:nvSpPr>
          <p:spPr>
            <a:xfrm>
              <a:off x="5788080" y="1686960"/>
              <a:ext cx="807840" cy="264816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b0f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r>
                <a:rPr b="0" lang="en-US" sz="1350" strike="noStrike" u="none">
                  <a:solidFill>
                    <a:schemeClr val="lt1"/>
                  </a:solidFill>
                  <a:uFillTx/>
                  <a:latin typeface="Arial"/>
                </a:rPr>
                <a:t>Gasjet target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85" name="Rounded Rectangle 3"/>
            <p:cNvSpPr/>
            <p:nvPr/>
          </p:nvSpPr>
          <p:spPr>
            <a:xfrm>
              <a:off x="6699960" y="1686960"/>
              <a:ext cx="1350360" cy="2648160"/>
            </a:xfrm>
            <a:prstGeom prst="roundRect">
              <a:avLst>
                <a:gd name="adj" fmla="val 7812"/>
              </a:avLst>
            </a:prstGeom>
            <a:noFill/>
            <a:ln w="57150">
              <a:solidFill>
                <a:srgbClr val="00b0f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342720">
                <a:lnSpc>
                  <a:spcPct val="100000"/>
                </a:lnSpc>
              </a:pPr>
              <a:r>
                <a:rPr b="0" lang="en-US" sz="1350" strike="noStrike" u="none">
                  <a:solidFill>
                    <a:schemeClr val="lt1"/>
                  </a:solidFill>
                  <a:uFillTx/>
                  <a:latin typeface="Arial"/>
                </a:rPr>
                <a:t>CARME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486" name="Textfeld 1"/>
          <p:cNvSpPr/>
          <p:nvPr/>
        </p:nvSpPr>
        <p:spPr>
          <a:xfrm rot="16200000">
            <a:off x="7447320" y="2699280"/>
            <a:ext cx="304668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defTabSz="342720">
              <a:lnSpc>
                <a:spcPct val="100000"/>
              </a:lnSpc>
            </a:pPr>
            <a:r>
              <a:rPr b="0" i="1" lang="de-DE" sz="1200" strike="noStrike" u="none">
                <a:solidFill>
                  <a:schemeClr val="dk1"/>
                </a:solidFill>
                <a:uFillTx/>
                <a:latin typeface="Arial"/>
              </a:rPr>
              <a:t>coordination of user activites: M. Lestinsky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487" name="Table 1"/>
          <p:cNvGraphicFramePr/>
          <p:nvPr/>
        </p:nvGraphicFramePr>
        <p:xfrm>
          <a:off x="4514040" y="46080"/>
          <a:ext cx="3014640" cy="1534680"/>
        </p:xfrm>
        <a:graphic>
          <a:graphicData uri="http://schemas.openxmlformats.org/drawingml/2006/table">
            <a:tbl>
              <a:tblPr/>
              <a:tblGrid>
                <a:gridCol w="850320"/>
                <a:gridCol w="2164320"/>
              </a:tblGrid>
              <a:tr h="36864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Gas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381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Density (cm</a:t>
                      </a:r>
                      <a:r>
                        <a:rPr b="0" lang="en-US" sz="2100" strike="noStrike" u="none" baseline="31000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-2</a:t>
                      </a: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)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3816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4928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H</a:t>
                      </a:r>
                      <a:r>
                        <a:rPr b="0" lang="en-US" sz="2100" strike="noStrike" u="none" baseline="-5000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2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381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7800" rIns="37800" tIns="37800" bIns="3780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2x10</a:t>
                      </a:r>
                      <a:r>
                        <a:rPr b="0" lang="en-US" sz="2100" strike="noStrike" u="none" baseline="31000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14 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37800" marR="378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4928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He 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381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6x10</a:t>
                      </a:r>
                      <a:r>
                        <a:rPr b="0" lang="en-US" sz="2100" strike="noStrike" u="none" baseline="31000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11</a:t>
                      </a: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 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4928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Kr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381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2x10</a:t>
                      </a:r>
                      <a:r>
                        <a:rPr b="0" lang="en-US" sz="2100" strike="noStrike" u="none" baseline="31000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12</a:t>
                      </a: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 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4928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Xe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381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6x10</a:t>
                      </a:r>
                      <a:r>
                        <a:rPr b="0" lang="en-US" sz="2100" strike="noStrike" u="none" baseline="31000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12</a:t>
                      </a: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Produkt Extralight"/>
                          <a:ea typeface="Produkt Extralight"/>
                        </a:rPr>
                        <a:t> 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6864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N</a:t>
                      </a:r>
                      <a:r>
                        <a:rPr b="0" lang="en-US" sz="2100" strike="noStrike" u="none" baseline="-5000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2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381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6x10</a:t>
                      </a:r>
                      <a:r>
                        <a:rPr b="0" lang="en-US" sz="2100" strike="noStrike" u="none" baseline="31000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11</a:t>
                      </a:r>
                      <a:r>
                        <a:rPr b="0" lang="en-US" sz="2100" strike="noStrike" u="none">
                          <a:solidFill>
                            <a:srgbClr val="000000"/>
                          </a:solidFill>
                          <a:uFillTx/>
                          <a:latin typeface="Arial"/>
                          <a:ea typeface="Arial"/>
                        </a:rPr>
                        <a:t> </a:t>
                      </a:r>
                      <a:endParaRPr b="0" lang="en-US" sz="210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ctr" marL="50760" marR="507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" descr=""/>
          <p:cNvPicPr/>
          <p:nvPr/>
        </p:nvPicPr>
        <p:blipFill>
          <a:blip r:embed="rId1"/>
          <a:stretch/>
        </p:blipFill>
        <p:spPr>
          <a:xfrm>
            <a:off x="5257800" y="914400"/>
            <a:ext cx="3340080" cy="4037760"/>
          </a:xfrm>
          <a:prstGeom prst="rect">
            <a:avLst/>
          </a:prstGeom>
          <a:ln w="0">
            <a:noFill/>
          </a:ln>
        </p:spPr>
      </p:pic>
      <p:sp>
        <p:nvSpPr>
          <p:cNvPr id="489" name=""/>
          <p:cNvSpPr txBox="1"/>
          <p:nvPr/>
        </p:nvSpPr>
        <p:spPr>
          <a:xfrm>
            <a:off x="203040" y="1024920"/>
            <a:ext cx="711216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trike="noStrike" u="none">
                <a:solidFill>
                  <a:srgbClr val="333333"/>
                </a:solidFill>
                <a:uFillTx/>
                <a:latin typeface="Arial"/>
              </a:rPr>
              <a:t>Target effect on beam is well under control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333333"/>
                </a:solidFill>
                <a:uFillTx/>
                <a:latin typeface="Arial"/>
              </a:rPr>
              <a:t>Injection at 300 keV/u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333333"/>
                </a:solidFill>
                <a:uFillTx/>
                <a:latin typeface="Arial"/>
              </a:rPr>
              <a:t>Cooling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333333"/>
                </a:solidFill>
                <a:uFillTx/>
                <a:latin typeface="Arial"/>
              </a:rPr>
              <a:t>Deceleration to 92 keV/u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333333"/>
                </a:solidFill>
                <a:uFillTx/>
                <a:latin typeface="Arial"/>
              </a:rPr>
              <a:t>Cooling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0" name="Title 6"/>
          <p:cNvSpPr txBox="1"/>
          <p:nvPr/>
        </p:nvSpPr>
        <p:spPr>
          <a:xfrm>
            <a:off x="422640" y="421200"/>
            <a:ext cx="5584320" cy="590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defTabSz="342720">
              <a:lnSpc>
                <a:spcPct val="100000"/>
              </a:lnSpc>
            </a:pPr>
            <a:r>
              <a:rPr b="1" lang="en-US" sz="1800" strike="noStrike" u="none">
                <a:solidFill>
                  <a:srgbClr val="333333"/>
                </a:solidFill>
                <a:uFillTx/>
                <a:latin typeface="Arial"/>
              </a:rPr>
              <a:t>Section YR09: gas jet target and ion beam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1" name=""/>
          <p:cNvSpPr txBox="1"/>
          <p:nvPr/>
        </p:nvSpPr>
        <p:spPr>
          <a:xfrm rot="16200000">
            <a:off x="3543120" y="3085920"/>
            <a:ext cx="3127320" cy="302040"/>
          </a:xfrm>
          <a:prstGeom prst="rect">
            <a:avLst/>
          </a:prstGeom>
          <a:solidFill>
            <a:srgbClr val="729fcf"/>
          </a:solidFill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US" sz="1500" strike="noStrike" u="none">
                <a:solidFill>
                  <a:srgbClr val="000000"/>
                </a:solidFill>
                <a:uFillTx/>
                <a:latin typeface="Arial"/>
              </a:rPr>
              <a:t>Electron Beam only 0.5 mA@50eV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92" name="" descr=""/>
          <p:cNvPicPr/>
          <p:nvPr/>
        </p:nvPicPr>
        <p:blipFill>
          <a:blip r:embed="rId2"/>
          <a:srcRect l="14016" t="71921" r="64647" b="8931"/>
          <a:stretch/>
        </p:blipFill>
        <p:spPr>
          <a:xfrm>
            <a:off x="2647800" y="2971800"/>
            <a:ext cx="2152800" cy="1980000"/>
          </a:xfrm>
          <a:prstGeom prst="rect">
            <a:avLst/>
          </a:prstGeom>
          <a:ln w="0">
            <a:noFill/>
          </a:ln>
        </p:spPr>
      </p:pic>
      <p:pic>
        <p:nvPicPr>
          <p:cNvPr id="493" name="" descr=""/>
          <p:cNvPicPr/>
          <p:nvPr/>
        </p:nvPicPr>
        <p:blipFill>
          <a:blip r:embed="rId3"/>
          <a:srcRect l="13066" t="72530" r="64523" b="9032"/>
          <a:stretch/>
        </p:blipFill>
        <p:spPr>
          <a:xfrm>
            <a:off x="188280" y="2971800"/>
            <a:ext cx="2205720" cy="1959840"/>
          </a:xfrm>
          <a:prstGeom prst="rect">
            <a:avLst/>
          </a:prstGeom>
          <a:ln w="0">
            <a:noFill/>
          </a:ln>
        </p:spPr>
      </p:pic>
      <p:sp>
        <p:nvSpPr>
          <p:cNvPr id="494" name=""/>
          <p:cNvSpPr txBox="1"/>
          <p:nvPr/>
        </p:nvSpPr>
        <p:spPr>
          <a:xfrm>
            <a:off x="465120" y="2477520"/>
            <a:ext cx="4246560" cy="34632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Horizontal Beam Profile as time goes by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5" name=""/>
          <p:cNvSpPr txBox="1"/>
          <p:nvPr/>
        </p:nvSpPr>
        <p:spPr>
          <a:xfrm rot="16200000">
            <a:off x="55440" y="3713040"/>
            <a:ext cx="1371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trike="noStrike" u="none">
                <a:solidFill>
                  <a:srgbClr val="ffff6d"/>
                </a:solidFill>
                <a:uFillTx/>
                <a:latin typeface="Arial"/>
              </a:rPr>
              <a:t>w/o gasjet</a:t>
            </a:r>
            <a:endParaRPr b="0" lang="en-US" sz="1800" strike="noStrike" u="none">
              <a:solidFill>
                <a:srgbClr val="ffff6d"/>
              </a:solidFill>
              <a:uFillTx/>
              <a:latin typeface="Arial"/>
            </a:endParaRPr>
          </a:p>
        </p:txBody>
      </p:sp>
      <p:sp>
        <p:nvSpPr>
          <p:cNvPr id="496" name=""/>
          <p:cNvSpPr txBox="1"/>
          <p:nvPr/>
        </p:nvSpPr>
        <p:spPr>
          <a:xfrm rot="16200000">
            <a:off x="2387160" y="3713040"/>
            <a:ext cx="1371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trike="noStrike" u="none">
                <a:solidFill>
                  <a:srgbClr val="ffff6d"/>
                </a:solidFill>
                <a:uFillTx/>
                <a:latin typeface="Arial"/>
              </a:rPr>
              <a:t>w gasjet</a:t>
            </a:r>
            <a:endParaRPr b="0" lang="en-US" sz="1800" strike="noStrike" u="none">
              <a:solidFill>
                <a:srgbClr val="ffff6d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roup 3"/>
          <p:cNvGrpSpPr/>
          <p:nvPr/>
        </p:nvGrpSpPr>
        <p:grpSpPr>
          <a:xfrm>
            <a:off x="0" y="1010880"/>
            <a:ext cx="3253680" cy="3942000"/>
            <a:chOff x="0" y="1010880"/>
            <a:chExt cx="3253680" cy="3942000"/>
          </a:xfrm>
        </p:grpSpPr>
        <p:pic>
          <p:nvPicPr>
            <p:cNvPr id="498" name="Grafik 1" descr=""/>
            <p:cNvPicPr/>
            <p:nvPr/>
          </p:nvPicPr>
          <p:blipFill>
            <a:blip r:embed="rId1"/>
            <a:srcRect l="0" t="0" r="51888" b="0"/>
            <a:stretch/>
          </p:blipFill>
          <p:spPr>
            <a:xfrm>
              <a:off x="0" y="2920320"/>
              <a:ext cx="3253680" cy="2032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99" name="Rechteck 1"/>
            <p:cNvSpPr/>
            <p:nvPr/>
          </p:nvSpPr>
          <p:spPr>
            <a:xfrm>
              <a:off x="1082520" y="3050280"/>
              <a:ext cx="59040" cy="1630080"/>
            </a:xfrm>
            <a:prstGeom prst="rect">
              <a:avLst/>
            </a:prstGeom>
            <a:solidFill>
              <a:srgbClr val="ffde59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endParaRPr b="0" lang="de-DE" sz="135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pic>
          <p:nvPicPr>
            <p:cNvPr id="500" name="Grafik 5" descr=""/>
            <p:cNvPicPr/>
            <p:nvPr/>
          </p:nvPicPr>
          <p:blipFill>
            <a:blip r:embed="rId2"/>
            <a:stretch/>
          </p:blipFill>
          <p:spPr>
            <a:xfrm>
              <a:off x="238320" y="1010880"/>
              <a:ext cx="2764440" cy="1942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1" name="Rechteck 4"/>
            <p:cNvSpPr/>
            <p:nvPr/>
          </p:nvSpPr>
          <p:spPr>
            <a:xfrm>
              <a:off x="1476360" y="3053880"/>
              <a:ext cx="59040" cy="1630080"/>
            </a:xfrm>
            <a:prstGeom prst="rect">
              <a:avLst/>
            </a:prstGeom>
            <a:solidFill>
              <a:srgbClr val="ffde59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endParaRPr b="0" lang="de-DE" sz="135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sp>
          <p:nvSpPr>
            <p:cNvPr id="502" name="Rechteck 5"/>
            <p:cNvSpPr/>
            <p:nvPr/>
          </p:nvSpPr>
          <p:spPr>
            <a:xfrm>
              <a:off x="1888920" y="3054240"/>
              <a:ext cx="59040" cy="1630080"/>
            </a:xfrm>
            <a:prstGeom prst="rect">
              <a:avLst/>
            </a:prstGeom>
            <a:solidFill>
              <a:srgbClr val="ffde59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endParaRPr b="0" lang="de-DE" sz="135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  <p:sp>
          <p:nvSpPr>
            <p:cNvPr id="503" name="Rechteck 6"/>
            <p:cNvSpPr/>
            <p:nvPr/>
          </p:nvSpPr>
          <p:spPr>
            <a:xfrm>
              <a:off x="2448360" y="3054240"/>
              <a:ext cx="59040" cy="1630080"/>
            </a:xfrm>
            <a:prstGeom prst="rect">
              <a:avLst/>
            </a:prstGeom>
            <a:solidFill>
              <a:srgbClr val="ffde59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endParaRPr b="0" lang="de-DE" sz="1350" strike="noStrike" u="none">
                <a:solidFill>
                  <a:schemeClr val="lt1"/>
                </a:solidFill>
                <a:uFillTx/>
                <a:latin typeface="Arial"/>
              </a:endParaRPr>
            </a:p>
          </p:txBody>
        </p:sp>
      </p:grpSp>
      <p:sp>
        <p:nvSpPr>
          <p:cNvPr id="504" name="TextBox 16"/>
          <p:cNvSpPr/>
          <p:nvPr/>
        </p:nvSpPr>
        <p:spPr>
          <a:xfrm>
            <a:off x="3351960" y="1262880"/>
            <a:ext cx="5584320" cy="130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342720">
              <a:lnSpc>
                <a:spcPct val="100000"/>
              </a:lnSpc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Calibri"/>
              </a:rPr>
              <a:t>Big Bang Nucleosynthesis: D(D,p)3H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342720">
              <a:lnSpc>
                <a:spcPct val="100000"/>
              </a:lnSpc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5∙10</a:t>
            </a:r>
            <a:r>
              <a:rPr b="0" lang="en-US" sz="1600" strike="noStrike" u="none" baseline="30000">
                <a:solidFill>
                  <a:schemeClr val="dk1"/>
                </a:solidFill>
                <a:uFillTx/>
                <a:latin typeface="Calibri"/>
              </a:rPr>
              <a:t>8 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 locally produced D</a:t>
            </a:r>
            <a:r>
              <a:rPr b="0" lang="en-US" sz="1600" strike="noStrike" u="none" baseline="30000">
                <a:solidFill>
                  <a:schemeClr val="dk1"/>
                </a:solidFill>
                <a:uFillTx/>
                <a:latin typeface="Calibri"/>
              </a:rPr>
              <a:t>+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 ions, </a:t>
            </a:r>
            <a:r>
              <a:rPr b="0" i="1" lang="en-US" sz="1600" strike="noStrike" u="none">
                <a:solidFill>
                  <a:schemeClr val="dk1"/>
                </a:solidFill>
                <a:uFillTx/>
                <a:latin typeface="Calibri"/>
              </a:rPr>
              <a:t>E ≥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 90 keV/u, </a:t>
            </a:r>
            <a:r>
              <a:rPr b="0" i="1" lang="en-US" sz="1600" strike="noStrike" u="none">
                <a:solidFill>
                  <a:schemeClr val="dk1"/>
                </a:solidFill>
                <a:uFillTx/>
                <a:latin typeface="Calibri"/>
              </a:rPr>
              <a:t>f =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 300 kHz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detection with Double-sided Silicon Strip Detectors (CARME)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 defTabSz="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422640" y="419400"/>
            <a:ext cx="5584320" cy="253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342720">
              <a:lnSpc>
                <a:spcPct val="100000"/>
              </a:lnSpc>
              <a:buNone/>
            </a:pPr>
            <a:r>
              <a:rPr b="1" lang="en-US" sz="1800" strike="noStrike" u="none">
                <a:solidFill>
                  <a:srgbClr val="333333"/>
                </a:solidFill>
                <a:uFillTx/>
                <a:latin typeface="Arial"/>
              </a:rPr>
              <a:t>Nuclear Reactions at very low energy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06" name="Picture 24" descr=""/>
          <p:cNvPicPr/>
          <p:nvPr/>
        </p:nvPicPr>
        <p:blipFill>
          <a:blip r:embed="rId3"/>
          <a:stretch/>
        </p:blipFill>
        <p:spPr>
          <a:xfrm>
            <a:off x="3279240" y="2634840"/>
            <a:ext cx="5743440" cy="2158560"/>
          </a:xfrm>
          <a:prstGeom prst="rect">
            <a:avLst/>
          </a:prstGeom>
          <a:ln w="0">
            <a:noFill/>
          </a:ln>
        </p:spPr>
      </p:pic>
      <p:sp>
        <p:nvSpPr>
          <p:cNvPr id="507" name="Textfeld 6"/>
          <p:cNvSpPr/>
          <p:nvPr/>
        </p:nvSpPr>
        <p:spPr>
          <a:xfrm>
            <a:off x="3359880" y="4714560"/>
            <a:ext cx="280656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342720">
              <a:lnSpc>
                <a:spcPct val="100000"/>
              </a:lnSpc>
            </a:pPr>
            <a:r>
              <a:rPr b="0" i="1" lang="en-US" sz="1000" strike="noStrike" u="none">
                <a:solidFill>
                  <a:schemeClr val="dk1"/>
                </a:solidFill>
                <a:uFillTx/>
                <a:latin typeface="Arial"/>
              </a:rPr>
              <a:t>Jordan Marsh, Carlo Bruno et al. (CARME)</a:t>
            </a:r>
            <a:endParaRPr b="0" lang="en-US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08" name="Picture 11" descr="Prinzipskizze_OhneHilfslinien_PlusExtraktion.png"/>
          <p:cNvPicPr/>
          <p:nvPr/>
        </p:nvPicPr>
        <p:blipFill>
          <a:blip r:embed="rId4"/>
          <a:stretch/>
        </p:blipFill>
        <p:spPr>
          <a:xfrm>
            <a:off x="5123520" y="57600"/>
            <a:ext cx="1277280" cy="1085400"/>
          </a:xfrm>
          <a:prstGeom prst="rect">
            <a:avLst/>
          </a:prstGeom>
          <a:ln w="0">
            <a:noFill/>
          </a:ln>
        </p:spPr>
      </p:pic>
      <p:sp>
        <p:nvSpPr>
          <p:cNvPr id="509" name=""/>
          <p:cNvSpPr/>
          <p:nvPr/>
        </p:nvSpPr>
        <p:spPr>
          <a:xfrm>
            <a:off x="5486400" y="57600"/>
            <a:ext cx="685800" cy="228600"/>
          </a:xfrm>
          <a:prstGeom prst="ellipse">
            <a:avLst/>
          </a:prstGeom>
          <a:noFill/>
          <a:ln w="36720">
            <a:solidFill>
              <a:srgbClr val="069a2e"/>
            </a:solidFill>
            <a:custDash>
              <a:ds d="100000" sp="5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130680" y="415800"/>
            <a:ext cx="5584320" cy="59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342720">
              <a:lnSpc>
                <a:spcPct val="100000"/>
              </a:lnSpc>
              <a:buNone/>
            </a:pPr>
            <a:r>
              <a:rPr b="1" lang="de-DE" sz="1800" strike="noStrike" u="none">
                <a:solidFill>
                  <a:srgbClr val="333333"/>
                </a:solidFill>
                <a:uFillTx/>
                <a:latin typeface="Arial"/>
              </a:rPr>
              <a:t>Section YR07: </a:t>
            </a:r>
            <a:r>
              <a:rPr b="1" lang="en-DE" sz="1800" strike="noStrike" u="none">
                <a:solidFill>
                  <a:srgbClr val="333333"/>
                </a:solidFill>
                <a:uFillTx/>
                <a:latin typeface="Arial"/>
              </a:rPr>
              <a:t>Laser</a:t>
            </a:r>
            <a:r>
              <a:rPr b="1" lang="de-DE" sz="1800" strike="noStrike" u="none">
                <a:solidFill>
                  <a:srgbClr val="333333"/>
                </a:solidFill>
                <a:uFillTx/>
                <a:latin typeface="Arial"/>
              </a:rPr>
              <a:t> Spectroscopy &amp; Extraction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11" name="Inhaltsplatzhalter 10" descr=""/>
          <p:cNvPicPr/>
          <p:nvPr/>
        </p:nvPicPr>
        <p:blipFill>
          <a:blip r:embed="rId1"/>
          <a:stretch/>
        </p:blipFill>
        <p:spPr>
          <a:xfrm>
            <a:off x="5218920" y="957600"/>
            <a:ext cx="3925080" cy="2242800"/>
          </a:xfrm>
          <a:prstGeom prst="rect">
            <a:avLst/>
          </a:prstGeom>
          <a:ln w="9525">
            <a:noFill/>
          </a:ln>
        </p:spPr>
      </p:pic>
      <p:sp>
        <p:nvSpPr>
          <p:cNvPr id="512" name="Content Placeholder 1"/>
          <p:cNvSpPr/>
          <p:nvPr/>
        </p:nvSpPr>
        <p:spPr>
          <a:xfrm>
            <a:off x="30600" y="1006200"/>
            <a:ext cx="5187600" cy="119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285840" indent="-285840" defTabSz="457200">
              <a:lnSpc>
                <a:spcPct val="100000"/>
              </a:lnSpc>
              <a:spcBef>
                <a:spcPts val="320"/>
              </a:spcBef>
              <a:buClr>
                <a:srgbClr val="fdbb63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Calibri"/>
              </a:rPr>
              <a:t>Laser Spectroscopy of Mg</a:t>
            </a:r>
            <a:r>
              <a:rPr b="0" lang="en-US" sz="1600" strike="noStrike" u="none" baseline="30000">
                <a:solidFill>
                  <a:srgbClr val="333333"/>
                </a:solidFill>
                <a:uFillTx/>
                <a:latin typeface="Calibri"/>
              </a:rPr>
              <a:t>+</a:t>
            </a:r>
            <a:r>
              <a:rPr b="0" lang="en-US" sz="1600" strike="noStrike" u="none">
                <a:solidFill>
                  <a:srgbClr val="333333"/>
                </a:solidFill>
                <a:uFillTx/>
                <a:latin typeface="Calibri"/>
              </a:rPr>
              <a:t> and Li</a:t>
            </a:r>
            <a:r>
              <a:rPr b="0" lang="en-US" sz="1600" strike="noStrike" u="none" baseline="30000">
                <a:solidFill>
                  <a:srgbClr val="333333"/>
                </a:solidFill>
                <a:uFillTx/>
                <a:latin typeface="Calibri"/>
              </a:rPr>
              <a:t>+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spcBef>
                <a:spcPts val="320"/>
              </a:spcBef>
              <a:buClr>
                <a:srgbClr val="fdbb63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Calibri"/>
              </a:rPr>
              <a:t>Extraction and Raman spectroscopy of Au</a:t>
            </a:r>
            <a:r>
              <a:rPr b="0" lang="en-US" sz="1600" strike="noStrike" u="none" baseline="30000">
                <a:solidFill>
                  <a:srgbClr val="333333"/>
                </a:solidFill>
                <a:uFillTx/>
                <a:latin typeface="Calibri"/>
              </a:rPr>
              <a:t>75+</a:t>
            </a:r>
            <a:r>
              <a:rPr b="0" lang="en-US" sz="1600" strike="noStrike" u="none">
                <a:solidFill>
                  <a:srgbClr val="333333"/>
                </a:solidFill>
                <a:uFillTx/>
                <a:latin typeface="Calibri"/>
              </a:rPr>
              <a:t>, 4.8 MeV/u for swift HCI – surface interactions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spcBef>
                <a:spcPts val="320"/>
              </a:spcBef>
              <a:buClr>
                <a:srgbClr val="fdbb63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Calibri"/>
              </a:rPr>
              <a:t>Lowest possible energy: HCI 0.8 MeV/u, LCI 90 keV/u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3" name="TextBox 15"/>
          <p:cNvSpPr/>
          <p:nvPr/>
        </p:nvSpPr>
        <p:spPr>
          <a:xfrm>
            <a:off x="6660720" y="3237120"/>
            <a:ext cx="265824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342720">
              <a:lnSpc>
                <a:spcPct val="100000"/>
              </a:lnSpc>
            </a:pPr>
            <a:r>
              <a:rPr b="0" i="1" lang="en-US" sz="1000" strike="noStrike" u="none">
                <a:solidFill>
                  <a:schemeClr val="dk1"/>
                </a:solidFill>
                <a:uFillTx/>
                <a:latin typeface="Arial"/>
              </a:rPr>
              <a:t>K. Mohr, PhD Thesis, TU Darmstadt 2022</a:t>
            </a:r>
            <a:endParaRPr b="0" lang="en-US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14" name="Grafik 6" descr=""/>
          <p:cNvPicPr/>
          <p:nvPr/>
        </p:nvPicPr>
        <p:blipFill>
          <a:blip r:embed="rId2"/>
          <a:srcRect l="40047" t="0" r="0" b="0"/>
          <a:stretch/>
        </p:blipFill>
        <p:spPr>
          <a:xfrm>
            <a:off x="5880960" y="3540960"/>
            <a:ext cx="3215160" cy="1410840"/>
          </a:xfrm>
          <a:prstGeom prst="rect">
            <a:avLst/>
          </a:prstGeom>
          <a:ln w="38100">
            <a:noFill/>
          </a:ln>
        </p:spPr>
      </p:pic>
      <p:pic>
        <p:nvPicPr>
          <p:cNvPr id="515" name="Picture 25" descr=""/>
          <p:cNvPicPr/>
          <p:nvPr/>
        </p:nvPicPr>
        <p:blipFill>
          <a:blip r:embed="rId3"/>
          <a:stretch/>
        </p:blipFill>
        <p:spPr>
          <a:xfrm>
            <a:off x="-5040" y="2203200"/>
            <a:ext cx="2158200" cy="273636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6" descr="Prinzipskizze_OhneHilfslinien_PlusExtraktion.png"/>
          <p:cNvPicPr/>
          <p:nvPr/>
        </p:nvPicPr>
        <p:blipFill>
          <a:blip r:embed="rId4"/>
          <a:stretch/>
        </p:blipFill>
        <p:spPr>
          <a:xfrm>
            <a:off x="3188520" y="3083400"/>
            <a:ext cx="2021040" cy="1717200"/>
          </a:xfrm>
          <a:prstGeom prst="rect">
            <a:avLst/>
          </a:prstGeom>
          <a:ln w="0">
            <a:noFill/>
          </a:ln>
        </p:spPr>
      </p:pic>
      <p:sp>
        <p:nvSpPr>
          <p:cNvPr id="517" name=""/>
          <p:cNvSpPr/>
          <p:nvPr/>
        </p:nvSpPr>
        <p:spPr>
          <a:xfrm rot="4436400">
            <a:off x="4391280" y="3327480"/>
            <a:ext cx="1085400" cy="361440"/>
          </a:xfrm>
          <a:prstGeom prst="ellipse">
            <a:avLst/>
          </a:prstGeom>
          <a:noFill/>
          <a:ln w="36720">
            <a:solidFill>
              <a:srgbClr val="069a2e"/>
            </a:solidFill>
            <a:custDash>
              <a:ds d="100000" sp="5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>
                  <p:stCondLst>
                    <p:cond delay="indefinite"/>
                  </p:stCondLst>
                </p:cTn>
                <p:tgtEl>
                  <p:spTgt spid="-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422640" y="203400"/>
            <a:ext cx="5584320" cy="59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342720">
              <a:lnSpc>
                <a:spcPct val="100000"/>
              </a:lnSpc>
              <a:buNone/>
            </a:pPr>
            <a:r>
              <a:rPr b="1" lang="en-DE" sz="1800" strike="noStrike" u="none">
                <a:solidFill>
                  <a:srgbClr val="333333"/>
                </a:solidFill>
                <a:uFillTx/>
                <a:latin typeface="Arial"/>
              </a:rPr>
              <a:t>Beamtime Schedule 2025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/>
          </p:nvPr>
        </p:nvSpPr>
        <p:spPr>
          <a:xfrm>
            <a:off x="422640" y="2918520"/>
            <a:ext cx="8211600" cy="1846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57040" indent="-257040" defTabSz="342720">
              <a:lnSpc>
                <a:spcPct val="100000"/>
              </a:lnSpc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1800" strike="noStrike" u="none">
                <a:solidFill>
                  <a:srgbClr val="333333"/>
                </a:solidFill>
                <a:uFillTx/>
                <a:latin typeface="Arial"/>
              </a:rPr>
              <a:t>2021-25 ca. 5 months of beam for experiments, going towards 200 days per year from 2028 onwards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342720">
              <a:lnSpc>
                <a:spcPct val="100000"/>
              </a:lnSpc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1800" strike="noStrike" u="none">
                <a:solidFill>
                  <a:srgbClr val="333333"/>
                </a:solidFill>
                <a:uFillTx/>
                <a:latin typeface="Arial"/>
              </a:rPr>
              <a:t>CRYRING@ESR beam is granted by G-PAC when ESR beam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0" defTabSz="342720">
              <a:lnSpc>
                <a:spcPct val="100000"/>
              </a:lnSpc>
              <a:spcBef>
                <a:spcPts val="360"/>
              </a:spcBef>
              <a:buNone/>
            </a:pPr>
            <a:r>
              <a:rPr b="0" lang="en-US" sz="1800" strike="noStrike" u="none">
                <a:solidFill>
                  <a:srgbClr val="333333"/>
                </a:solidFill>
                <a:uFillTx/>
                <a:latin typeface="Arial"/>
              </a:rPr>
              <a:t>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342720">
              <a:lnSpc>
                <a:spcPct val="100000"/>
              </a:lnSpc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1800" strike="noStrike" u="none">
                <a:solidFill>
                  <a:srgbClr val="333333"/>
                </a:solidFill>
                <a:uFillTx/>
                <a:latin typeface="Arial"/>
              </a:rPr>
              <a:t>intensity goals and beam quality well under control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342720">
              <a:lnSpc>
                <a:spcPct val="100000"/>
              </a:lnSpc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1800" strike="noStrike" u="none">
                <a:solidFill>
                  <a:srgbClr val="333333"/>
                </a:solidFill>
                <a:uFillTx/>
                <a:latin typeface="Arial"/>
              </a:rPr>
              <a:t>New proposals welcome! Especially for local operation.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20" name="Grafik 8" descr=""/>
          <p:cNvPicPr/>
          <p:nvPr/>
        </p:nvPicPr>
        <p:blipFill>
          <a:blip r:embed="rId1"/>
          <a:srcRect l="0" t="0" r="7724" b="33137"/>
          <a:stretch/>
        </p:blipFill>
        <p:spPr>
          <a:xfrm>
            <a:off x="104760" y="1184760"/>
            <a:ext cx="8962920" cy="684360"/>
          </a:xfrm>
          <a:prstGeom prst="rect">
            <a:avLst/>
          </a:prstGeom>
          <a:ln w="0">
            <a:noFill/>
          </a:ln>
        </p:spPr>
      </p:pic>
      <p:sp>
        <p:nvSpPr>
          <p:cNvPr id="521" name="Rechteck 3"/>
          <p:cNvSpPr/>
          <p:nvPr/>
        </p:nvSpPr>
        <p:spPr>
          <a:xfrm>
            <a:off x="7145640" y="2327040"/>
            <a:ext cx="546480" cy="199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900" strike="noStrike" u="none">
                <a:solidFill>
                  <a:schemeClr val="lt1"/>
                </a:solidFill>
                <a:uFillTx/>
                <a:latin typeface="Arial"/>
              </a:rPr>
              <a:t>5</a:t>
            </a:r>
            <a:r>
              <a:rPr b="0" lang="en-US" sz="900" strike="noStrike" u="none">
                <a:solidFill>
                  <a:schemeClr val="dk2"/>
                </a:solidFill>
                <a:uFillTx/>
                <a:latin typeface="Arial"/>
              </a:rPr>
              <a:t> </a:t>
            </a:r>
            <a:r>
              <a:rPr b="0" lang="en-US" sz="900" strike="noStrike" u="none">
                <a:solidFill>
                  <a:schemeClr val="lt1"/>
                </a:solidFill>
                <a:uFillTx/>
                <a:latin typeface="Arial"/>
              </a:rPr>
              <a:t>⋅ 10</a:t>
            </a:r>
            <a:r>
              <a:rPr b="0" lang="en-US" sz="900" strike="noStrike" u="none" baseline="30000">
                <a:solidFill>
                  <a:schemeClr val="lt1"/>
                </a:solidFill>
                <a:uFillTx/>
                <a:latin typeface="Arial"/>
              </a:rPr>
              <a:t>7</a:t>
            </a: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2" name="Legende mit Linie (1) 1"/>
          <p:cNvSpPr/>
          <p:nvPr/>
        </p:nvSpPr>
        <p:spPr>
          <a:xfrm>
            <a:off x="6967440" y="2011320"/>
            <a:ext cx="724680" cy="2764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92d05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1600" strike="noStrike" u="none">
                <a:solidFill>
                  <a:schemeClr val="dk2"/>
                </a:solidFill>
                <a:uFillTx/>
                <a:latin typeface="Arial"/>
              </a:rPr>
              <a:t>4⋅10</a:t>
            </a:r>
            <a:r>
              <a:rPr b="0" lang="en-US" sz="1600" strike="noStrike" u="none" baseline="30000">
                <a:solidFill>
                  <a:schemeClr val="dk2"/>
                </a:solidFill>
                <a:uFillTx/>
                <a:latin typeface="Arial"/>
              </a:rPr>
              <a:t>8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3" name="Rechteck 7"/>
          <p:cNvSpPr/>
          <p:nvPr/>
        </p:nvSpPr>
        <p:spPr>
          <a:xfrm>
            <a:off x="2625480" y="2265840"/>
            <a:ext cx="546480" cy="199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900" strike="noStrike" u="none">
                <a:solidFill>
                  <a:schemeClr val="lt1"/>
                </a:solidFill>
                <a:uFillTx/>
                <a:latin typeface="Arial"/>
              </a:rPr>
              <a:t>5 ⋅ 10</a:t>
            </a:r>
            <a:r>
              <a:rPr b="0" lang="en-US" sz="900" strike="noStrike" u="none" baseline="30000">
                <a:solidFill>
                  <a:schemeClr val="lt1"/>
                </a:solidFill>
                <a:uFillTx/>
                <a:latin typeface="Arial"/>
              </a:rPr>
              <a:t>6</a:t>
            </a: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4" name="Legende mit Linie (1) 2"/>
          <p:cNvSpPr/>
          <p:nvPr/>
        </p:nvSpPr>
        <p:spPr>
          <a:xfrm>
            <a:off x="2441160" y="1958760"/>
            <a:ext cx="724680" cy="2764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92d05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1600" strike="noStrike" u="none">
                <a:solidFill>
                  <a:schemeClr val="dk2"/>
                </a:solidFill>
                <a:uFillTx/>
                <a:latin typeface="Arial"/>
              </a:rPr>
              <a:t>1⋅10</a:t>
            </a:r>
            <a:r>
              <a:rPr b="0" lang="en-US" sz="1600" strike="noStrike" u="none" baseline="30000">
                <a:solidFill>
                  <a:schemeClr val="dk2"/>
                </a:solidFill>
                <a:uFillTx/>
                <a:latin typeface="Arial"/>
              </a:rPr>
              <a:t>7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5" name="Rechteck 8"/>
          <p:cNvSpPr/>
          <p:nvPr/>
        </p:nvSpPr>
        <p:spPr>
          <a:xfrm>
            <a:off x="5551560" y="2012040"/>
            <a:ext cx="546480" cy="199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900" strike="noStrike" u="none">
                <a:solidFill>
                  <a:schemeClr val="lt1"/>
                </a:solidFill>
                <a:uFillTx/>
                <a:latin typeface="Arial"/>
              </a:rPr>
              <a:t>5 ⋅ 10</a:t>
            </a:r>
            <a:r>
              <a:rPr b="0" lang="en-US" sz="900" strike="noStrike" u="none" baseline="30000">
                <a:solidFill>
                  <a:schemeClr val="lt1"/>
                </a:solidFill>
                <a:uFillTx/>
                <a:latin typeface="Arial"/>
              </a:rPr>
              <a:t>7</a:t>
            </a: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6" name="Legende mit Linie (1) 3"/>
          <p:cNvSpPr/>
          <p:nvPr/>
        </p:nvSpPr>
        <p:spPr>
          <a:xfrm>
            <a:off x="5366160" y="2242080"/>
            <a:ext cx="724680" cy="2764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7964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1600" strike="noStrike" u="none">
                <a:solidFill>
                  <a:schemeClr val="dk2"/>
                </a:solidFill>
                <a:uFillTx/>
                <a:latin typeface="Arial"/>
              </a:rPr>
              <a:t>2⋅10</a:t>
            </a:r>
            <a:r>
              <a:rPr b="0" lang="en-US" sz="1600" strike="noStrike" u="none" baseline="30000">
                <a:solidFill>
                  <a:schemeClr val="dk2"/>
                </a:solidFill>
                <a:uFillTx/>
                <a:latin typeface="Arial"/>
              </a:rPr>
              <a:t>7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7" name="Rechteck 10"/>
          <p:cNvSpPr/>
          <p:nvPr/>
        </p:nvSpPr>
        <p:spPr>
          <a:xfrm>
            <a:off x="4765320" y="2301840"/>
            <a:ext cx="546480" cy="199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900" strike="noStrike" u="none">
                <a:solidFill>
                  <a:schemeClr val="lt1"/>
                </a:solidFill>
                <a:uFillTx/>
                <a:latin typeface="Arial"/>
              </a:rPr>
              <a:t>3 ⋅ 10</a:t>
            </a:r>
            <a:r>
              <a:rPr b="0" lang="en-US" sz="900" strike="noStrike" u="none" baseline="30000">
                <a:solidFill>
                  <a:schemeClr val="lt1"/>
                </a:solidFill>
                <a:uFillTx/>
                <a:latin typeface="Arial"/>
              </a:rPr>
              <a:t>6</a:t>
            </a: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8" name="Legende mit Linie (1) 4"/>
          <p:cNvSpPr/>
          <p:nvPr/>
        </p:nvSpPr>
        <p:spPr>
          <a:xfrm>
            <a:off x="4587120" y="1989000"/>
            <a:ext cx="724680" cy="2764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92d05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1600" strike="noStrike" u="none">
                <a:solidFill>
                  <a:schemeClr val="dk2"/>
                </a:solidFill>
                <a:uFillTx/>
                <a:latin typeface="Arial"/>
              </a:rPr>
              <a:t>8⋅10</a:t>
            </a:r>
            <a:r>
              <a:rPr b="0" lang="en-US" sz="1600" strike="noStrike" u="none" baseline="30000">
                <a:solidFill>
                  <a:schemeClr val="dk2"/>
                </a:solidFill>
                <a:uFillTx/>
                <a:latin typeface="Arial"/>
              </a:rPr>
              <a:t>6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9" name="Rechteck 12"/>
          <p:cNvSpPr/>
          <p:nvPr/>
        </p:nvSpPr>
        <p:spPr>
          <a:xfrm>
            <a:off x="6324840" y="2012040"/>
            <a:ext cx="546480" cy="199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900" strike="noStrike" u="none">
                <a:solidFill>
                  <a:schemeClr val="lt1"/>
                </a:solidFill>
                <a:uFillTx/>
                <a:latin typeface="Arial"/>
              </a:rPr>
              <a:t>5 ⋅ 10</a:t>
            </a:r>
            <a:r>
              <a:rPr b="0" lang="en-US" sz="900" strike="noStrike" u="none" baseline="30000">
                <a:solidFill>
                  <a:schemeClr val="lt1"/>
                </a:solidFill>
                <a:uFillTx/>
                <a:latin typeface="Arial"/>
              </a:rPr>
              <a:t>7</a:t>
            </a: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0" name="Legende mit Linie (1) 5"/>
          <p:cNvSpPr/>
          <p:nvPr/>
        </p:nvSpPr>
        <p:spPr>
          <a:xfrm>
            <a:off x="6139800" y="2242080"/>
            <a:ext cx="724680" cy="2764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7964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1600" strike="noStrike" u="none">
                <a:solidFill>
                  <a:schemeClr val="dk2"/>
                </a:solidFill>
                <a:uFillTx/>
                <a:latin typeface="Arial"/>
              </a:rPr>
              <a:t>8⋅10</a:t>
            </a:r>
            <a:r>
              <a:rPr b="0" lang="en-US" sz="1600" strike="noStrike" u="none" baseline="30000">
                <a:solidFill>
                  <a:schemeClr val="dk2"/>
                </a:solidFill>
                <a:uFillTx/>
                <a:latin typeface="Arial"/>
              </a:rPr>
              <a:t>6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1" name="Rechteck 15"/>
          <p:cNvSpPr/>
          <p:nvPr/>
        </p:nvSpPr>
        <p:spPr>
          <a:xfrm>
            <a:off x="8346600" y="2036520"/>
            <a:ext cx="546480" cy="199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900" strike="noStrike" u="none">
                <a:solidFill>
                  <a:schemeClr val="lt1"/>
                </a:solidFill>
                <a:uFillTx/>
                <a:latin typeface="Arial"/>
              </a:rPr>
              <a:t>2 ⋅ 10</a:t>
            </a:r>
            <a:r>
              <a:rPr b="0" lang="en-US" sz="900" strike="noStrike" u="none" baseline="30000">
                <a:solidFill>
                  <a:schemeClr val="lt1"/>
                </a:solidFill>
                <a:uFillTx/>
                <a:latin typeface="Arial"/>
              </a:rPr>
              <a:t>6</a:t>
            </a: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2" name="Legende mit Linie (1) 6"/>
          <p:cNvSpPr/>
          <p:nvPr/>
        </p:nvSpPr>
        <p:spPr>
          <a:xfrm>
            <a:off x="7972920" y="2266560"/>
            <a:ext cx="919800" cy="2764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7964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1600" strike="noStrike" u="none">
                <a:solidFill>
                  <a:schemeClr val="dk2"/>
                </a:solidFill>
                <a:uFillTx/>
                <a:latin typeface="Arial"/>
              </a:rPr>
              <a:t>1.4⋅10</a:t>
            </a:r>
            <a:r>
              <a:rPr b="0" lang="en-US" sz="1600" strike="noStrike" u="none" baseline="30000">
                <a:solidFill>
                  <a:schemeClr val="dk2"/>
                </a:solidFill>
                <a:uFillTx/>
                <a:latin typeface="Arial"/>
              </a:rPr>
              <a:t>6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3" name="Rechteck 16"/>
          <p:cNvSpPr/>
          <p:nvPr/>
        </p:nvSpPr>
        <p:spPr>
          <a:xfrm>
            <a:off x="10080" y="2261520"/>
            <a:ext cx="1603080" cy="199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900" strike="noStrike" u="none">
                <a:solidFill>
                  <a:schemeClr val="lt1"/>
                </a:solidFill>
                <a:uFillTx/>
                <a:latin typeface="Arial"/>
              </a:rPr>
              <a:t>requested in proposal</a:t>
            </a: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4" name="Legende mit Linie (1) 7"/>
          <p:cNvSpPr/>
          <p:nvPr/>
        </p:nvSpPr>
        <p:spPr>
          <a:xfrm>
            <a:off x="144000" y="1948320"/>
            <a:ext cx="1450800" cy="2764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92d05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342720">
              <a:lnSpc>
                <a:spcPct val="100000"/>
              </a:lnSpc>
            </a:pPr>
            <a:r>
              <a:rPr b="0" lang="en-US" sz="1050" strike="noStrike" u="none">
                <a:solidFill>
                  <a:schemeClr val="dk2"/>
                </a:solidFill>
                <a:uFillTx/>
                <a:latin typeface="Arial"/>
              </a:rPr>
              <a:t>achieved intensity 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5" name="TextBox 18"/>
          <p:cNvSpPr/>
          <p:nvPr/>
        </p:nvSpPr>
        <p:spPr>
          <a:xfrm>
            <a:off x="144000" y="1566360"/>
            <a:ext cx="2210040" cy="228600"/>
          </a:xfrm>
          <a:prstGeom prst="rect">
            <a:avLst/>
          </a:prstGeom>
          <a:solidFill>
            <a:srgbClr val="ffb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342720">
              <a:lnSpc>
                <a:spcPct val="100000"/>
              </a:lnSpc>
            </a:pPr>
            <a:r>
              <a:rPr b="0" lang="en-DE" sz="900" strike="noStrike" u="none">
                <a:solidFill>
                  <a:schemeClr val="dk1"/>
                </a:solidFill>
                <a:uFillTx/>
                <a:latin typeface="Calibri"/>
              </a:rPr>
              <a:t>HITRAP 197Au79+</a:t>
            </a: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6" name="TextBox 19"/>
          <p:cNvSpPr/>
          <p:nvPr/>
        </p:nvSpPr>
        <p:spPr>
          <a:xfrm>
            <a:off x="3509640" y="1566360"/>
            <a:ext cx="1141560" cy="258840"/>
          </a:xfrm>
          <a:prstGeom prst="rect">
            <a:avLst/>
          </a:prstGeom>
          <a:solidFill>
            <a:srgbClr val="ccccc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342720">
              <a:lnSpc>
                <a:spcPct val="100000"/>
              </a:lnSpc>
            </a:pPr>
            <a:r>
              <a:rPr b="0" lang="en-DE" sz="1100" strike="noStrike" u="none">
                <a:solidFill>
                  <a:schemeClr val="dk1"/>
                </a:solidFill>
                <a:uFillTx/>
                <a:latin typeface="Calibri"/>
              </a:rPr>
              <a:t>Easter </a:t>
            </a:r>
            <a:r>
              <a:rPr b="0" lang="de-DE" sz="1100" strike="noStrike" u="none">
                <a:solidFill>
                  <a:schemeClr val="dk1"/>
                </a:solidFill>
                <a:uFillTx/>
                <a:latin typeface="Calibri"/>
              </a:rPr>
              <a:t>break</a:t>
            </a:r>
            <a:endParaRPr b="0" lang="en-US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2" descr=""/>
          <p:cNvPicPr/>
          <p:nvPr/>
        </p:nvPicPr>
        <p:blipFill>
          <a:blip r:embed="rId1"/>
          <a:srcRect l="0" t="21129" r="0" b="8563"/>
          <a:stretch/>
        </p:blipFill>
        <p:spPr>
          <a:xfrm>
            <a:off x="0" y="902160"/>
            <a:ext cx="9141840" cy="4284000"/>
          </a:xfrm>
          <a:prstGeom prst="rect">
            <a:avLst/>
          </a:prstGeom>
          <a:ln w="0">
            <a:noFill/>
          </a:ln>
        </p:spPr>
      </p:pic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167400" y="196200"/>
            <a:ext cx="6698880" cy="58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Low energy, exotic ion beams – Highly charged and heavy</a:t>
            </a:r>
            <a:br>
              <a:rPr sz="1800"/>
            </a:b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Low energy storage ring CRYRING@ESR and HITRAP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9" name="Inhaltsplatzhalter 1"/>
          <p:cNvSpPr/>
          <p:nvPr/>
        </p:nvSpPr>
        <p:spPr>
          <a:xfrm>
            <a:off x="1222920" y="1017360"/>
            <a:ext cx="6771600" cy="3927600"/>
          </a:xfrm>
          <a:prstGeom prst="rect">
            <a:avLst/>
          </a:prstGeom>
          <a:solidFill>
            <a:schemeClr val="lt1">
              <a:alpha val="81000"/>
            </a:schemeClr>
          </a:solidFill>
          <a:ln w="25560">
            <a:solidFill>
              <a:srgbClr val="4a66a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57040" indent="-257040" defTabSz="343080">
              <a:lnSpc>
                <a:spcPct val="100000"/>
              </a:lnSpc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1" lang="en-US" sz="18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CRYRING@ESR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648000" indent="-216000" defTabSz="34308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400" strike="noStrike" u="none">
                <a:solidFill>
                  <a:srgbClr val="00b050"/>
                </a:solidFill>
                <a:uFillTx/>
                <a:latin typeface="Arial"/>
                <a:ea typeface="DejaVu Sans"/>
              </a:rPr>
              <a:t>in operation</a:t>
            </a:r>
            <a:r>
              <a:rPr b="0" lang="en-US" sz="16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 = delivers cooled beam to Experiments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648000" indent="-216000" defTabSz="34308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with heavy, exotic and highly charged ions produced at GSI (via ESR)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648000" indent="-216000" defTabSz="34308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with local injector : light ions but more beam time available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648000" indent="-216000" defTabSz="34308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Exceptionally well controlled beam (cooling, energy, position)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648000" indent="-216000" defTabSz="343080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Opportunity for exciting experiments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864000" indent="-216000" defTabSz="343080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e.g. at astrophysical energies (100s of keV/u down to several 10 keV/u)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343080">
              <a:lnSpc>
                <a:spcPct val="100000"/>
              </a:lnSpc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1" lang="en-US" sz="18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HITRAP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648000" indent="-216000" defTabSz="34308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400" strike="noStrike" u="none">
                <a:solidFill>
                  <a:srgbClr val="00b050"/>
                </a:solidFill>
                <a:uFillTx/>
                <a:latin typeface="Arial"/>
                <a:ea typeface="DejaVu Sans"/>
              </a:rPr>
              <a:t>electron cooling of highly-charged ions demonstrated (offline)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648000" indent="-216000" defTabSz="34308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400" strike="noStrike" u="none">
                <a:solidFill>
                  <a:srgbClr val="00b050"/>
                </a:solidFill>
                <a:uFillTx/>
                <a:latin typeface="Arial"/>
                <a:ea typeface="DejaVu Sans"/>
              </a:rPr>
              <a:t>Capture of Heavy, Highly-Charged ions in a Penning trap!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648000" indent="-216000" defTabSz="34308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400" strike="noStrike" u="none">
                <a:solidFill>
                  <a:srgbClr val="069a2e"/>
                </a:solidFill>
                <a:uFillTx/>
                <a:latin typeface="Arial"/>
                <a:ea typeface="DejaVu Sans"/>
              </a:rPr>
              <a:t>First User Experiment</a:t>
            </a:r>
            <a:r>
              <a:rPr b="0" lang="en-US" sz="1400" strike="noStrike" u="none">
                <a:solidFill>
                  <a:srgbClr val="069a2e"/>
                </a:solidFill>
                <a:uFillTx/>
                <a:latin typeface="Arial"/>
                <a:ea typeface="DejaVu Sans"/>
              </a:rPr>
              <a:t> Q1/2025: surface implantation of Au</a:t>
            </a:r>
            <a:r>
              <a:rPr b="0" lang="en-US" sz="1400" strike="noStrike" u="none" baseline="33000">
                <a:solidFill>
                  <a:srgbClr val="069a2e"/>
                </a:solidFill>
                <a:uFillTx/>
                <a:latin typeface="Arial"/>
                <a:ea typeface="DejaVu Sans"/>
              </a:rPr>
              <a:t>79+ </a:t>
            </a:r>
            <a:r>
              <a:rPr b="0" lang="en-US" sz="1400" strike="noStrike" u="none">
                <a:solidFill>
                  <a:srgbClr val="069a2e"/>
                </a:solidFill>
                <a:uFillTx/>
                <a:latin typeface="Arial"/>
                <a:ea typeface="DejaVu Sans"/>
              </a:rPr>
              <a:t>@6 keV/u!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648000" indent="-216000" defTabSz="34308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On-Line e-cooling still to be done. Charge state population and energy spread investigation to come.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Ellipse 1"/>
          <p:cNvSpPr/>
          <p:nvPr/>
        </p:nvSpPr>
        <p:spPr>
          <a:xfrm>
            <a:off x="6920280" y="2442600"/>
            <a:ext cx="959760" cy="49284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ESR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5" name="Ellipse 29"/>
          <p:cNvSpPr/>
          <p:nvPr/>
        </p:nvSpPr>
        <p:spPr>
          <a:xfrm>
            <a:off x="6811920" y="2076840"/>
            <a:ext cx="1323720" cy="40140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Accelerator Physics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6" name="Ellipse 29"/>
          <p:cNvSpPr/>
          <p:nvPr/>
        </p:nvSpPr>
        <p:spPr>
          <a:xfrm>
            <a:off x="6642000" y="1762200"/>
            <a:ext cx="1167480" cy="34344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System Design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7" name="Ellipse 17"/>
          <p:cNvSpPr/>
          <p:nvPr/>
        </p:nvSpPr>
        <p:spPr>
          <a:xfrm>
            <a:off x="1213560" y="1483920"/>
            <a:ext cx="3938040" cy="333684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>
              <a:lnSpc>
                <a:spcPct val="100000"/>
              </a:lnSpc>
            </a:pPr>
            <a:endParaRPr b="0" lang="en-US" sz="1350" strike="noStrike" u="none">
              <a:solidFill>
                <a:schemeClr val="dk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698880" cy="58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Collaborators and Support Team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9" name="Ellipse 5"/>
          <p:cNvSpPr/>
          <p:nvPr/>
        </p:nvSpPr>
        <p:spPr>
          <a:xfrm>
            <a:off x="2651760" y="1223640"/>
            <a:ext cx="3394080" cy="3394080"/>
          </a:xfrm>
          <a:prstGeom prst="ellipse">
            <a:avLst/>
          </a:prstGeom>
          <a:gradFill rotWithShape="0">
            <a:gsLst>
              <a:gs pos="0">
                <a:srgbClr val="afd3ff"/>
              </a:gs>
              <a:gs pos="35000">
                <a:srgbClr val="c6dfff"/>
              </a:gs>
              <a:gs pos="100000">
                <a:srgbClr val="e8f2ff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>
              <a:lnSpc>
                <a:spcPct val="100000"/>
              </a:lnSpc>
            </a:pPr>
            <a:endParaRPr b="0" lang="en-US" sz="1350" strike="noStrike" u="none">
              <a:solidFill>
                <a:schemeClr val="dk1"/>
              </a:solidFill>
              <a:uFillTx/>
              <a:latin typeface="Arial"/>
              <a:ea typeface="ＭＳ Ｐゴシック"/>
            </a:endParaRPr>
          </a:p>
        </p:txBody>
      </p:sp>
      <p:sp>
        <p:nvSpPr>
          <p:cNvPr id="310" name="Ellipse 6"/>
          <p:cNvSpPr/>
          <p:nvPr/>
        </p:nvSpPr>
        <p:spPr>
          <a:xfrm>
            <a:off x="5333040" y="651240"/>
            <a:ext cx="1325520" cy="1325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1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GSI/FAIR</a:t>
            </a:r>
            <a:br>
              <a:rPr sz="1350"/>
            </a:br>
            <a:r>
              <a:rPr b="1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Expert Groups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1" name="Ellipse 7"/>
          <p:cNvSpPr/>
          <p:nvPr/>
        </p:nvSpPr>
        <p:spPr>
          <a:xfrm>
            <a:off x="839880" y="875520"/>
            <a:ext cx="2417400" cy="149868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US" sz="13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External Partners</a:t>
            </a:r>
            <a:br>
              <a:rPr sz="1350"/>
            </a:b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TU Darmstadt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HIJ Jena</a:t>
            </a:r>
            <a:br>
              <a:rPr sz="1050"/>
            </a:b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Stockholm University</a:t>
            </a:r>
            <a:br>
              <a:rPr sz="1050"/>
            </a:b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Krakow University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KVI Groningen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IKF Frankfurt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12" name="Gruppieren 13"/>
          <p:cNvGrpSpPr/>
          <p:nvPr/>
        </p:nvGrpSpPr>
        <p:grpSpPr>
          <a:xfrm>
            <a:off x="2766240" y="2425320"/>
            <a:ext cx="1628280" cy="1628640"/>
            <a:chOff x="2766240" y="2425320"/>
            <a:chExt cx="1628280" cy="1628640"/>
          </a:xfrm>
        </p:grpSpPr>
        <p:sp>
          <p:nvSpPr>
            <p:cNvPr id="313" name="Ellipse 14"/>
            <p:cNvSpPr/>
            <p:nvPr/>
          </p:nvSpPr>
          <p:spPr>
            <a:xfrm>
              <a:off x="2766240" y="2425320"/>
              <a:ext cx="1628280" cy="1628280"/>
            </a:xfrm>
            <a:prstGeom prst="ellipse">
              <a:avLst/>
            </a:prstGeom>
            <a:gradFill rotWithShape="0">
              <a:gsLst>
                <a:gs pos="0">
                  <a:srgbClr val="afd3ff"/>
                </a:gs>
                <a:gs pos="35000">
                  <a:srgbClr val="c6dfff"/>
                </a:gs>
                <a:gs pos="100000">
                  <a:srgbClr val="e8f2ff"/>
                </a:gs>
              </a:gsLst>
              <a:lin ang="16200000"/>
            </a:gradFill>
            <a:ln w="9360">
              <a:solidFill>
                <a:srgbClr val="ffffff"/>
              </a:solidFill>
              <a:round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14" name="Ellipse 15"/>
            <p:cNvSpPr/>
            <p:nvPr/>
          </p:nvSpPr>
          <p:spPr>
            <a:xfrm>
              <a:off x="2931480" y="3089520"/>
              <a:ext cx="1280880" cy="964440"/>
            </a:xfrm>
            <a:prstGeom prst="ellipse">
              <a:avLst/>
            </a:prstGeom>
            <a:gradFill rotWithShape="0">
              <a:gsLst>
                <a:gs pos="0">
                  <a:srgbClr val="afd3ff"/>
                </a:gs>
                <a:gs pos="35000">
                  <a:srgbClr val="c6dfff"/>
                </a:gs>
                <a:gs pos="100000">
                  <a:srgbClr val="e8f2ff"/>
                </a:gs>
              </a:gsLst>
              <a:lin ang="16200000"/>
            </a:gradFill>
            <a:ln w="9360">
              <a:solidFill>
                <a:srgbClr val="ffffff"/>
              </a:solidFill>
              <a:round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pPr marL="214200" indent="-214200" algn="ctr" defTabSz="6858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de-DE" sz="1200" strike="noStrike" u="none">
                  <a:solidFill>
                    <a:schemeClr val="dk1"/>
                  </a:solidFill>
                  <a:uFillTx/>
                  <a:latin typeface="Arial"/>
                  <a:ea typeface="ＭＳ Ｐゴシック"/>
                </a:rPr>
                <a:t>Decelerator</a:t>
              </a:r>
              <a:br>
                <a:rPr sz="1200"/>
              </a:br>
              <a:r>
                <a:rPr b="0" lang="de-DE" sz="1200" strike="noStrike" u="none">
                  <a:solidFill>
                    <a:schemeClr val="dk1"/>
                  </a:solidFill>
                  <a:uFillTx/>
                  <a:latin typeface="Arial"/>
                  <a:ea typeface="ＭＳ Ｐゴシック"/>
                </a:rPr>
                <a:t>Experiments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marL="214200" indent="-214200" algn="ctr" defTabSz="6858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de-DE" sz="1200" strike="noStrike" u="none">
                  <a:solidFill>
                    <a:schemeClr val="dk1"/>
                  </a:solidFill>
                  <a:uFillTx/>
                  <a:latin typeface="Arial"/>
                  <a:ea typeface="ＭＳ Ｐゴシック"/>
                </a:rPr>
                <a:t>SPARC Det.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15" name="Textfeld 16"/>
            <p:cNvSpPr/>
            <p:nvPr/>
          </p:nvSpPr>
          <p:spPr>
            <a:xfrm>
              <a:off x="3153960" y="2558520"/>
              <a:ext cx="899640" cy="54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de-DE" sz="1500" strike="noStrike" u="none">
                  <a:solidFill>
                    <a:schemeClr val="dk1"/>
                  </a:solidFill>
                  <a:uFillTx/>
                  <a:latin typeface="Arial"/>
                  <a:ea typeface="DejaVu Sans"/>
                </a:rPr>
                <a:t>Atomic </a:t>
              </a:r>
              <a:br>
                <a:rPr sz="1500"/>
              </a:br>
              <a:r>
                <a:rPr b="1" lang="de-DE" sz="1500" strike="noStrike" u="none">
                  <a:solidFill>
                    <a:schemeClr val="dk1"/>
                  </a:solidFill>
                  <a:uFillTx/>
                  <a:latin typeface="Arial"/>
                  <a:ea typeface="DejaVu Sans"/>
                </a:rPr>
                <a:t>Physics</a:t>
              </a:r>
              <a:endParaRPr b="0" lang="en-US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16" name="Ellipse 32"/>
          <p:cNvSpPr/>
          <p:nvPr/>
        </p:nvSpPr>
        <p:spPr>
          <a:xfrm>
            <a:off x="5570280" y="161784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Ion Sources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7" name="Ellipse 18"/>
          <p:cNvSpPr/>
          <p:nvPr/>
        </p:nvSpPr>
        <p:spPr>
          <a:xfrm>
            <a:off x="5773320" y="190368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UNILAC RF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8" name="Ellipse 19"/>
          <p:cNvSpPr/>
          <p:nvPr/>
        </p:nvSpPr>
        <p:spPr>
          <a:xfrm>
            <a:off x="5905440" y="215640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Ring RF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9" name="Ellipse 20"/>
          <p:cNvSpPr/>
          <p:nvPr/>
        </p:nvSpPr>
        <p:spPr>
          <a:xfrm>
            <a:off x="5959440" y="251064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Magnets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0" name="Ellipse 21"/>
          <p:cNvSpPr/>
          <p:nvPr/>
        </p:nvSpPr>
        <p:spPr>
          <a:xfrm>
            <a:off x="5996880" y="286956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Vacuum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1" name="Ellipse 22"/>
          <p:cNvSpPr/>
          <p:nvPr/>
        </p:nvSpPr>
        <p:spPr>
          <a:xfrm>
            <a:off x="5948280" y="323244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Power Suppl.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2" name="Ellipse 23"/>
          <p:cNvSpPr/>
          <p:nvPr/>
        </p:nvSpPr>
        <p:spPr>
          <a:xfrm>
            <a:off x="5789520" y="360108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Beam Diagns.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3" name="Ellipse 24"/>
          <p:cNvSpPr/>
          <p:nvPr/>
        </p:nvSpPr>
        <p:spPr>
          <a:xfrm>
            <a:off x="5527080" y="396108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Controls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4" name="Ellipse 25"/>
          <p:cNvSpPr/>
          <p:nvPr/>
        </p:nvSpPr>
        <p:spPr>
          <a:xfrm>
            <a:off x="4895280" y="4285800"/>
            <a:ext cx="159804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Transport&amp;Installation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5" name="Ellipse 28"/>
          <p:cNvSpPr/>
          <p:nvPr/>
        </p:nvSpPr>
        <p:spPr>
          <a:xfrm>
            <a:off x="4424040" y="451548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Beam Cooling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6" name="Ellipse 29"/>
          <p:cNvSpPr/>
          <p:nvPr/>
        </p:nvSpPr>
        <p:spPr>
          <a:xfrm>
            <a:off x="6579000" y="1284840"/>
            <a:ext cx="1167480" cy="53640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Mechanical </a:t>
            </a:r>
            <a:br>
              <a:rPr sz="1050"/>
            </a:b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Design/Integration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27" name="Gruppieren 11"/>
          <p:cNvGrpSpPr/>
          <p:nvPr/>
        </p:nvGrpSpPr>
        <p:grpSpPr>
          <a:xfrm>
            <a:off x="4254840" y="2510640"/>
            <a:ext cx="1628280" cy="1628280"/>
            <a:chOff x="4254840" y="2510640"/>
            <a:chExt cx="1628280" cy="1628280"/>
          </a:xfrm>
        </p:grpSpPr>
        <p:sp>
          <p:nvSpPr>
            <p:cNvPr id="328" name="Ellipse 8"/>
            <p:cNvSpPr/>
            <p:nvPr/>
          </p:nvSpPr>
          <p:spPr>
            <a:xfrm>
              <a:off x="4254840" y="2510640"/>
              <a:ext cx="1628280" cy="1628280"/>
            </a:xfrm>
            <a:prstGeom prst="ellipse">
              <a:avLst/>
            </a:prstGeom>
            <a:gradFill rotWithShape="0">
              <a:gsLst>
                <a:gs pos="0">
                  <a:srgbClr val="afd3ff"/>
                </a:gs>
                <a:gs pos="35000">
                  <a:srgbClr val="c6dfff"/>
                </a:gs>
                <a:gs pos="100000">
                  <a:srgbClr val="e8f2ff"/>
                </a:gs>
              </a:gsLst>
              <a:lin ang="16200000"/>
            </a:gradFill>
            <a:ln w="9360">
              <a:solidFill>
                <a:srgbClr val="ffffff"/>
              </a:solidFill>
              <a:round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29" name="Ellipse 9"/>
            <p:cNvSpPr/>
            <p:nvPr/>
          </p:nvSpPr>
          <p:spPr>
            <a:xfrm>
              <a:off x="4436640" y="3288960"/>
              <a:ext cx="1267560" cy="788760"/>
            </a:xfrm>
            <a:prstGeom prst="ellipse">
              <a:avLst/>
            </a:prstGeom>
            <a:gradFill rotWithShape="0">
              <a:gsLst>
                <a:gs pos="0">
                  <a:srgbClr val="afd3ff"/>
                </a:gs>
                <a:gs pos="35000">
                  <a:srgbClr val="c6dfff"/>
                </a:gs>
                <a:gs pos="100000">
                  <a:srgbClr val="e8f2ff"/>
                </a:gs>
              </a:gsLst>
              <a:lin ang="16200000"/>
            </a:gradFill>
            <a:ln w="28440">
              <a:solidFill>
                <a:srgbClr val="0e58c4"/>
              </a:solidFill>
              <a:round/>
            </a:ln>
            <a:effectLst>
              <a:outerShdw blurRad="3996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pPr algn="ctr" defTabSz="685800">
                <a:lnSpc>
                  <a:spcPct val="100000"/>
                </a:lnSpc>
              </a:pPr>
              <a:r>
                <a:rPr b="0" lang="de-DE" sz="1350" strike="noStrike" u="none">
                  <a:solidFill>
                    <a:schemeClr val="dk1"/>
                  </a:solidFill>
                  <a:uFillTx/>
                  <a:latin typeface="Arial"/>
                  <a:ea typeface="ＭＳ Ｐゴシック"/>
                </a:rPr>
                <a:t>Decelerators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 defTabSz="685800">
                <a:lnSpc>
                  <a:spcPct val="100000"/>
                </a:lnSpc>
              </a:pPr>
              <a:r>
                <a:rPr b="0" lang="de-DE" sz="1350" strike="noStrike" u="none">
                  <a:solidFill>
                    <a:schemeClr val="dk1"/>
                  </a:solidFill>
                  <a:uFillTx/>
                  <a:latin typeface="Arial"/>
                  <a:ea typeface="ＭＳ Ｐゴシック"/>
                </a:rPr>
                <a:t>(DEC)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30" name="Textfeld 10"/>
            <p:cNvSpPr/>
            <p:nvPr/>
          </p:nvSpPr>
          <p:spPr>
            <a:xfrm>
              <a:off x="4471920" y="2701440"/>
              <a:ext cx="1227960" cy="54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de-DE" sz="1500" strike="noStrike" u="none">
                  <a:solidFill>
                    <a:schemeClr val="dk1"/>
                  </a:solidFill>
                  <a:uFillTx/>
                  <a:latin typeface="Arial"/>
                  <a:ea typeface="DejaVu Sans"/>
                </a:rPr>
                <a:t>Accelerator</a:t>
              </a:r>
              <a:br>
                <a:rPr sz="1500"/>
              </a:br>
              <a:r>
                <a:rPr b="1" lang="de-DE" sz="1500" strike="noStrike" u="none">
                  <a:solidFill>
                    <a:schemeClr val="dk1"/>
                  </a:solidFill>
                  <a:uFillTx/>
                  <a:latin typeface="Arial"/>
                  <a:ea typeface="DejaVu Sans"/>
                </a:rPr>
                <a:t>Operations</a:t>
              </a:r>
              <a:endParaRPr b="0" lang="en-US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31" name="Rechteck 30"/>
          <p:cNvSpPr/>
          <p:nvPr/>
        </p:nvSpPr>
        <p:spPr>
          <a:xfrm>
            <a:off x="1282320" y="2679840"/>
            <a:ext cx="1224000" cy="77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2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SPARC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lang="en-US" sz="14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APPA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i="1" lang="en-US" sz="11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collaboration</a:t>
            </a:r>
            <a:endParaRPr b="0" lang="en-US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2" name="image3.png" descr="\\WinFileSvI\APST$Root\lestinsk\Eigene Dateien\My Pictures\CRYRING\Logo\CRYRING@ESR_Logo-1000.png"/>
          <p:cNvPicPr/>
          <p:nvPr/>
        </p:nvPicPr>
        <p:blipFill>
          <a:blip r:embed="rId1"/>
          <a:stretch/>
        </p:blipFill>
        <p:spPr>
          <a:xfrm>
            <a:off x="3416400" y="1332360"/>
            <a:ext cx="1958760" cy="1090800"/>
          </a:xfrm>
          <a:prstGeom prst="rect">
            <a:avLst/>
          </a:prstGeom>
          <a:ln w="12600">
            <a:noFill/>
          </a:ln>
        </p:spPr>
      </p:pic>
      <p:sp>
        <p:nvSpPr>
          <p:cNvPr id="333" name="Ellipse 34"/>
          <p:cNvSpPr/>
          <p:nvPr/>
        </p:nvSpPr>
        <p:spPr>
          <a:xfrm>
            <a:off x="1170720" y="4213080"/>
            <a:ext cx="1758600" cy="68688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US" sz="13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BMBFTR (Ministry)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13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„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Verbundforschung“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ftr" idx="55"/>
          </p:nvPr>
        </p:nvSpPr>
        <p:spPr>
          <a:xfrm>
            <a:off x="2273400" y="6560640"/>
            <a:ext cx="4823640" cy="354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en-US" sz="1000" strike="noStrike" u="none">
                <a:solidFill>
                  <a:schemeClr val="dk1"/>
                </a:solidFill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00" strike="noStrike" u="none">
                <a:solidFill>
                  <a:schemeClr val="dk1"/>
                </a:solidFill>
                <a:uFillTx/>
                <a:latin typeface="Arial"/>
              </a:rPr>
              <a:t>F. Herfurth ”Commissioning of CRYRING@ESR"</a:t>
            </a:r>
            <a:endParaRPr b="0" lang="en-US" sz="10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5" name="Shape 418"/>
          <p:cNvSpPr/>
          <p:nvPr/>
        </p:nvSpPr>
        <p:spPr>
          <a:xfrm>
            <a:off x="6840000" y="4170240"/>
            <a:ext cx="2240640" cy="914400"/>
          </a:xfrm>
          <a:prstGeom prst="rect">
            <a:avLst/>
          </a:prstGeom>
          <a:solidFill>
            <a:srgbClr val="b0eafd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457200">
              <a:lnSpc>
                <a:spcPct val="100000"/>
              </a:lnSpc>
            </a:pPr>
            <a:r>
              <a:rPr b="0" lang="en-US" sz="9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DEC @ GSI</a:t>
            </a: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i="1" lang="en-US" sz="9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Z. Andelkovic, S. Fedotova, W. Geithner, FH, N. Kehl, N. Kotovskiy, J. Ködel, D. Racano, S. Rausch, N. Stallkamp, S. Trotsenko, G. Vorobjev, D. Zisis</a:t>
            </a:r>
            <a:endParaRPr b="0" lang="en-US" sz="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6" name="Textfeld 33"/>
          <p:cNvSpPr/>
          <p:nvPr/>
        </p:nvSpPr>
        <p:spPr>
          <a:xfrm>
            <a:off x="3637080" y="2004840"/>
            <a:ext cx="12974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HITRAP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7" name="Ellipse 26"/>
          <p:cNvSpPr/>
          <p:nvPr/>
        </p:nvSpPr>
        <p:spPr>
          <a:xfrm>
            <a:off x="6495480" y="90540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Facility 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Engineering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Ellipse 27"/>
          <p:cNvSpPr/>
          <p:nvPr/>
        </p:nvSpPr>
        <p:spPr>
          <a:xfrm>
            <a:off x="6325560" y="561960"/>
            <a:ext cx="995400" cy="407520"/>
          </a:xfrm>
          <a:prstGeom prst="ellipse">
            <a:avLst/>
          </a:prstGeom>
          <a:gradFill rotWithShape="0">
            <a:gsLst>
              <a:gs pos="0">
                <a:srgbClr val="a8b7f3"/>
              </a:gs>
              <a:gs pos="35000">
                <a:srgbClr val="c2cbf5"/>
              </a:gs>
              <a:gs pos="100000">
                <a:srgbClr val="e7eafc"/>
              </a:gs>
            </a:gsLst>
            <a:lin ang="16200000"/>
          </a:gradFill>
          <a:ln w="9360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0" lang="en-US" sz="10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Construction</a:t>
            </a:r>
            <a:endParaRPr b="0" lang="en-US" sz="10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698880" cy="58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HITRAP facility - overview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41" name="Picture 3" descr=""/>
          <p:cNvPicPr/>
          <p:nvPr/>
        </p:nvPicPr>
        <p:blipFill>
          <a:blip r:embed="rId1"/>
          <a:stretch/>
        </p:blipFill>
        <p:spPr>
          <a:xfrm>
            <a:off x="2180160" y="2181240"/>
            <a:ext cx="1617840" cy="62388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4" descr=""/>
          <p:cNvPicPr/>
          <p:nvPr/>
        </p:nvPicPr>
        <p:blipFill>
          <a:blip r:embed="rId2"/>
          <a:stretch/>
        </p:blipFill>
        <p:spPr>
          <a:xfrm>
            <a:off x="4257720" y="2172960"/>
            <a:ext cx="2310120" cy="65592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2" descr=""/>
          <p:cNvPicPr/>
          <p:nvPr/>
        </p:nvPicPr>
        <p:blipFill>
          <a:blip r:embed="rId3"/>
          <a:stretch/>
        </p:blipFill>
        <p:spPr>
          <a:xfrm>
            <a:off x="1135800" y="2184840"/>
            <a:ext cx="514800" cy="632160"/>
          </a:xfrm>
          <a:prstGeom prst="rect">
            <a:avLst/>
          </a:prstGeom>
          <a:ln w="0">
            <a:noFill/>
          </a:ln>
        </p:spPr>
      </p:pic>
      <p:cxnSp>
        <p:nvCxnSpPr>
          <p:cNvPr id="544" name="Gerade Verbindung mit Pfeil 6"/>
          <p:cNvCxnSpPr/>
          <p:nvPr/>
        </p:nvCxnSpPr>
        <p:spPr>
          <a:xfrm>
            <a:off x="421200" y="2501640"/>
            <a:ext cx="387360" cy="2160"/>
          </a:xfrm>
          <a:prstGeom prst="straightConnector1">
            <a:avLst/>
          </a:prstGeom>
          <a:ln w="19080">
            <a:solidFill>
              <a:srgbClr val="9d90a0"/>
            </a:solidFill>
            <a:round/>
            <a:tailEnd len="med" type="triangle" w="med"/>
          </a:ln>
        </p:spPr>
      </p:cxnSp>
      <p:sp>
        <p:nvSpPr>
          <p:cNvPr id="545" name="Textfeld 28"/>
          <p:cNvSpPr/>
          <p:nvPr/>
        </p:nvSpPr>
        <p:spPr>
          <a:xfrm>
            <a:off x="216360" y="2181240"/>
            <a:ext cx="840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from ESR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6" name="Textfeld 13"/>
          <p:cNvSpPr/>
          <p:nvPr/>
        </p:nvSpPr>
        <p:spPr>
          <a:xfrm>
            <a:off x="292680" y="2717640"/>
            <a:ext cx="7686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4MeV/u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7" name="Textfeld 29"/>
          <p:cNvSpPr/>
          <p:nvPr/>
        </p:nvSpPr>
        <p:spPr>
          <a:xfrm>
            <a:off x="1008720" y="1931400"/>
            <a:ext cx="7686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Buncher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548" name="Gerade Verbindung mit Pfeil 30"/>
          <p:cNvCxnSpPr/>
          <p:nvPr/>
        </p:nvCxnSpPr>
        <p:spPr>
          <a:xfrm>
            <a:off x="1776960" y="2511000"/>
            <a:ext cx="280080" cy="2160"/>
          </a:xfrm>
          <a:prstGeom prst="straightConnector1">
            <a:avLst/>
          </a:prstGeom>
          <a:ln w="19080">
            <a:solidFill>
              <a:srgbClr val="9d90a0"/>
            </a:solidFill>
            <a:round/>
            <a:tailEnd len="med" type="triangle" w="med"/>
          </a:ln>
        </p:spPr>
      </p:cxnSp>
      <p:sp>
        <p:nvSpPr>
          <p:cNvPr id="549" name="Textfeld 31"/>
          <p:cNvSpPr/>
          <p:nvPr/>
        </p:nvSpPr>
        <p:spPr>
          <a:xfrm>
            <a:off x="2823480" y="1931400"/>
            <a:ext cx="7686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IH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550" name="Gerade Verbindung mit Pfeil 32"/>
          <p:cNvCxnSpPr/>
          <p:nvPr/>
        </p:nvCxnSpPr>
        <p:spPr>
          <a:xfrm flipV="1">
            <a:off x="3895200" y="2487960"/>
            <a:ext cx="269280" cy="3960"/>
          </a:xfrm>
          <a:prstGeom prst="straightConnector1">
            <a:avLst/>
          </a:prstGeom>
          <a:ln w="19080">
            <a:solidFill>
              <a:srgbClr val="9d90a0"/>
            </a:solidFill>
            <a:round/>
            <a:tailEnd len="med" type="triangle" w="med"/>
          </a:ln>
        </p:spPr>
      </p:cxnSp>
      <p:sp>
        <p:nvSpPr>
          <p:cNvPr id="551" name="Textfeld 34"/>
          <p:cNvSpPr/>
          <p:nvPr/>
        </p:nvSpPr>
        <p:spPr>
          <a:xfrm>
            <a:off x="5112000" y="1947960"/>
            <a:ext cx="7686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RFQ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52" name="Grafik 36" descr=""/>
          <p:cNvPicPr/>
          <p:nvPr/>
        </p:nvPicPr>
        <p:blipFill>
          <a:blip r:embed="rId4"/>
          <a:stretch/>
        </p:blipFill>
        <p:spPr>
          <a:xfrm>
            <a:off x="7010640" y="2340360"/>
            <a:ext cx="1185840" cy="321120"/>
          </a:xfrm>
          <a:prstGeom prst="rect">
            <a:avLst/>
          </a:prstGeom>
          <a:ln w="0">
            <a:noFill/>
          </a:ln>
        </p:spPr>
      </p:pic>
      <p:sp>
        <p:nvSpPr>
          <p:cNvPr id="553" name="Textfeld 37"/>
          <p:cNvSpPr/>
          <p:nvPr/>
        </p:nvSpPr>
        <p:spPr>
          <a:xfrm>
            <a:off x="7097400" y="2079000"/>
            <a:ext cx="10512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Cooling trap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554" name="Gerade Verbindung mit Pfeil 38"/>
          <p:cNvCxnSpPr/>
          <p:nvPr/>
        </p:nvCxnSpPr>
        <p:spPr>
          <a:xfrm flipV="1">
            <a:off x="6637680" y="2475720"/>
            <a:ext cx="269280" cy="3960"/>
          </a:xfrm>
          <a:prstGeom prst="straightConnector1">
            <a:avLst/>
          </a:prstGeom>
          <a:ln w="19080">
            <a:solidFill>
              <a:srgbClr val="9d90a0"/>
            </a:solidFill>
            <a:round/>
            <a:tailEnd len="med" type="triangle" w="med"/>
          </a:ln>
        </p:spPr>
      </p:cxnSp>
      <p:sp>
        <p:nvSpPr>
          <p:cNvPr id="555" name="Nach oben gebogener Pfeil 48"/>
          <p:cNvSpPr/>
          <p:nvPr/>
        </p:nvSpPr>
        <p:spPr>
          <a:xfrm rot="16200000">
            <a:off x="7964280" y="876240"/>
            <a:ext cx="370440" cy="942840"/>
          </a:xfrm>
          <a:prstGeom prst="bentUpArrow">
            <a:avLst>
              <a:gd name="adj1" fmla="val 5552"/>
              <a:gd name="adj2" fmla="val 23721"/>
              <a:gd name="adj3" fmla="val 50000"/>
            </a:avLst>
          </a:prstGeom>
          <a:solidFill>
            <a:schemeClr val="accent6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lIns="90000" rIns="90000" tIns="10440" bIns="10440" anchor="ctr">
            <a:noAutofit/>
          </a:bodyPr>
          <a:p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56" name="Abgerundetes Rechteck 49"/>
          <p:cNvSpPr/>
          <p:nvPr/>
        </p:nvSpPr>
        <p:spPr>
          <a:xfrm>
            <a:off x="5873400" y="1076040"/>
            <a:ext cx="1666080" cy="306360"/>
          </a:xfrm>
          <a:prstGeom prst="roundRect">
            <a:avLst>
              <a:gd name="adj" fmla="val 7292"/>
            </a:avLst>
          </a:prstGeom>
          <a:noFill/>
          <a:ln w="9360">
            <a:solidFill>
              <a:srgbClr val="333333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57" name="Textfeld 51"/>
          <p:cNvSpPr/>
          <p:nvPr/>
        </p:nvSpPr>
        <p:spPr>
          <a:xfrm>
            <a:off x="5883120" y="1091880"/>
            <a:ext cx="19695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Experimental stations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8" name="Abgerundetes Rechteck 52"/>
          <p:cNvSpPr/>
          <p:nvPr/>
        </p:nvSpPr>
        <p:spPr>
          <a:xfrm>
            <a:off x="8520120" y="842400"/>
            <a:ext cx="535680" cy="306360"/>
          </a:xfrm>
          <a:prstGeom prst="roundRect">
            <a:avLst>
              <a:gd name="adj" fmla="val 7292"/>
            </a:avLst>
          </a:prstGeom>
          <a:noFill/>
          <a:ln w="9360">
            <a:solidFill>
              <a:srgbClr val="333333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cxnSp>
        <p:nvCxnSpPr>
          <p:cNvPr id="559" name="Gerade Verbindung mit Pfeil 55"/>
          <p:cNvCxnSpPr/>
          <p:nvPr/>
        </p:nvCxnSpPr>
        <p:spPr>
          <a:xfrm flipV="1">
            <a:off x="1009080" y="3034800"/>
            <a:ext cx="7616160" cy="9720"/>
          </a:xfrm>
          <a:prstGeom prst="straightConnector1">
            <a:avLst/>
          </a:prstGeom>
          <a:ln w="2556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</p:cxnSp>
      <p:sp>
        <p:nvSpPr>
          <p:cNvPr id="560" name="Textfeld 56"/>
          <p:cNvSpPr/>
          <p:nvPr/>
        </p:nvSpPr>
        <p:spPr>
          <a:xfrm>
            <a:off x="4532400" y="2992320"/>
            <a:ext cx="5652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~10m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1" name="Textfeld 57"/>
          <p:cNvSpPr/>
          <p:nvPr/>
        </p:nvSpPr>
        <p:spPr>
          <a:xfrm>
            <a:off x="3615840" y="2729880"/>
            <a:ext cx="8236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500keV/u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2" name="Textfeld 58"/>
          <p:cNvSpPr/>
          <p:nvPr/>
        </p:nvSpPr>
        <p:spPr>
          <a:xfrm>
            <a:off x="6449400" y="2712240"/>
            <a:ext cx="6541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6keV/u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3" name="Textfeld 59"/>
          <p:cNvSpPr/>
          <p:nvPr/>
        </p:nvSpPr>
        <p:spPr>
          <a:xfrm>
            <a:off x="8260920" y="2712240"/>
            <a:ext cx="5821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~eV/q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564" name="Gerade Verbindung mit Pfeil 60"/>
          <p:cNvCxnSpPr/>
          <p:nvPr/>
        </p:nvCxnSpPr>
        <p:spPr>
          <a:xfrm>
            <a:off x="8465040" y="1064160"/>
            <a:ext cx="2160" cy="175320"/>
          </a:xfrm>
          <a:prstGeom prst="straightConnector1">
            <a:avLst/>
          </a:prstGeom>
          <a:ln w="19080">
            <a:solidFill>
              <a:srgbClr val="9d90a0"/>
            </a:solidFill>
            <a:round/>
            <a:tailEnd len="med" type="triangle" w="med"/>
          </a:ln>
        </p:spPr>
      </p:cxnSp>
      <p:sp>
        <p:nvSpPr>
          <p:cNvPr id="565" name="Abgerundetes Rechteck 63"/>
          <p:cNvSpPr/>
          <p:nvPr/>
        </p:nvSpPr>
        <p:spPr>
          <a:xfrm>
            <a:off x="609480" y="1829160"/>
            <a:ext cx="8382960" cy="83520"/>
          </a:xfrm>
          <a:prstGeom prst="roundRect">
            <a:avLst>
              <a:gd name="adj" fmla="val 16667"/>
            </a:avLst>
          </a:prstGeom>
          <a:solidFill>
            <a:schemeClr val="lt1">
              <a:lumMod val="65000"/>
            </a:schemeClr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lIns="90000" rIns="90000" tIns="37800" bIns="37800" anchor="ctr">
            <a:noAutofit/>
          </a:bodyPr>
          <a:p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66" name="Nach oben gebogener Pfeil 47"/>
          <p:cNvSpPr/>
          <p:nvPr/>
        </p:nvSpPr>
        <p:spPr>
          <a:xfrm>
            <a:off x="8325360" y="1576080"/>
            <a:ext cx="370440" cy="942840"/>
          </a:xfrm>
          <a:prstGeom prst="bentUpArrow">
            <a:avLst>
              <a:gd name="adj1" fmla="val 5552"/>
              <a:gd name="adj2" fmla="val 23721"/>
              <a:gd name="adj3" fmla="val 50000"/>
            </a:avLst>
          </a:prstGeom>
          <a:solidFill>
            <a:schemeClr val="accent6"/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lIns="90000" rIns="90000" tIns="10440" bIns="10440" anchor="ctr">
            <a:noAutofit/>
          </a:bodyPr>
          <a:p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67" name="Textfeld 64"/>
          <p:cNvSpPr/>
          <p:nvPr/>
        </p:nvSpPr>
        <p:spPr>
          <a:xfrm>
            <a:off x="7812360" y="1608840"/>
            <a:ext cx="7470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Platform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568" name="Gerade Verbindung mit Pfeil 66"/>
          <p:cNvCxnSpPr/>
          <p:nvPr/>
        </p:nvCxnSpPr>
        <p:spPr>
          <a:xfrm flipV="1">
            <a:off x="8745120" y="2505600"/>
            <a:ext cx="268920" cy="4320"/>
          </a:xfrm>
          <a:prstGeom prst="straightConnector1">
            <a:avLst/>
          </a:prstGeom>
          <a:ln w="19080">
            <a:solidFill>
              <a:srgbClr val="9d90a0"/>
            </a:solidFill>
            <a:prstDash val="sysDash"/>
            <a:round/>
            <a:tailEnd len="med" type="triangle" w="med"/>
          </a:ln>
        </p:spPr>
      </p:cxnSp>
      <p:sp>
        <p:nvSpPr>
          <p:cNvPr id="569" name="Abgerundetes Rechteck 67"/>
          <p:cNvSpPr/>
          <p:nvPr/>
        </p:nvSpPr>
        <p:spPr>
          <a:xfrm>
            <a:off x="609480" y="3216240"/>
            <a:ext cx="8382960" cy="83520"/>
          </a:xfrm>
          <a:prstGeom prst="roundRect">
            <a:avLst>
              <a:gd name="adj" fmla="val 16667"/>
            </a:avLst>
          </a:prstGeom>
          <a:solidFill>
            <a:schemeClr val="lt1">
              <a:lumMod val="65000"/>
            </a:schemeClr>
          </a:solidFill>
          <a:ln w="936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lIns="90000" rIns="90000" tIns="37800" bIns="37800" anchor="ctr">
            <a:noAutofit/>
          </a:bodyPr>
          <a:p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70" name="Textfeld 68"/>
          <p:cNvSpPr/>
          <p:nvPr/>
        </p:nvSpPr>
        <p:spPr>
          <a:xfrm>
            <a:off x="7925040" y="3003480"/>
            <a:ext cx="5353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Cave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71" name="Picture 35" descr=""/>
          <p:cNvPicPr/>
          <p:nvPr/>
        </p:nvPicPr>
        <p:blipFill>
          <a:blip r:embed="rId5"/>
          <a:stretch/>
        </p:blipFill>
        <p:spPr>
          <a:xfrm>
            <a:off x="146520" y="3704760"/>
            <a:ext cx="1650960" cy="939240"/>
          </a:xfrm>
          <a:prstGeom prst="rect">
            <a:avLst/>
          </a:prstGeom>
          <a:ln w="0">
            <a:noFill/>
          </a:ln>
        </p:spPr>
      </p:pic>
      <p:sp>
        <p:nvSpPr>
          <p:cNvPr id="572" name="Rechteck 9"/>
          <p:cNvSpPr/>
          <p:nvPr/>
        </p:nvSpPr>
        <p:spPr>
          <a:xfrm>
            <a:off x="1890360" y="3624480"/>
            <a:ext cx="13014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Optical Clocks with HCI, e.g. Micke, Leopold, King et al., Nature 578 (2020)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73" name="Picture 40" descr=""/>
          <p:cNvPicPr/>
          <p:nvPr/>
        </p:nvPicPr>
        <p:blipFill>
          <a:blip r:embed="rId6"/>
          <a:stretch/>
        </p:blipFill>
        <p:spPr>
          <a:xfrm>
            <a:off x="6092640" y="3558960"/>
            <a:ext cx="1227960" cy="1246320"/>
          </a:xfrm>
          <a:prstGeom prst="rect">
            <a:avLst/>
          </a:prstGeom>
          <a:ln w="0">
            <a:noFill/>
          </a:ln>
        </p:spPr>
      </p:pic>
      <p:sp>
        <p:nvSpPr>
          <p:cNvPr id="574" name="Rectangle 39"/>
          <p:cNvSpPr/>
          <p:nvPr/>
        </p:nvSpPr>
        <p:spPr>
          <a:xfrm>
            <a:off x="7413120" y="3783600"/>
            <a:ext cx="1642680" cy="8211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HCI interaction with surfaces, e.g. Wilhelm et al., PRL 119 (2017)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75" name="Picture 37" descr=""/>
          <p:cNvPicPr/>
          <p:nvPr/>
        </p:nvPicPr>
        <p:blipFill>
          <a:blip r:embed="rId7"/>
          <a:stretch/>
        </p:blipFill>
        <p:spPr>
          <a:xfrm>
            <a:off x="3374280" y="3339360"/>
            <a:ext cx="1040400" cy="1835280"/>
          </a:xfrm>
          <a:prstGeom prst="rect">
            <a:avLst/>
          </a:prstGeom>
          <a:ln w="0">
            <a:noFill/>
          </a:ln>
        </p:spPr>
      </p:pic>
      <p:sp>
        <p:nvSpPr>
          <p:cNvPr id="576" name="Rectangle 36"/>
          <p:cNvSpPr/>
          <p:nvPr/>
        </p:nvSpPr>
        <p:spPr>
          <a:xfrm>
            <a:off x="4447440" y="3750840"/>
            <a:ext cx="15526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g-Factor of Ar</a:t>
            </a:r>
            <a:r>
              <a:rPr b="0" i="1" lang="en-US" sz="1200" strike="noStrike" u="none" baseline="30000">
                <a:solidFill>
                  <a:schemeClr val="dk1"/>
                </a:solidFill>
                <a:uFillTx/>
                <a:latin typeface="Arial"/>
                <a:ea typeface="DejaVu Sans"/>
              </a:rPr>
              <a:t>13+</a:t>
            </a:r>
            <a:r>
              <a:rPr b="0" i="1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, e.g. I. Arapoglou, A. Egl, M. Höcker et al., PRL 122 (2019)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7" name="Textfeld 26"/>
          <p:cNvSpPr/>
          <p:nvPr/>
        </p:nvSpPr>
        <p:spPr>
          <a:xfrm>
            <a:off x="8520120" y="857880"/>
            <a:ext cx="5997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EBIT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114840" y="271440"/>
            <a:ext cx="7444080" cy="785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33333"/>
                </a:solidFill>
                <a:uFillTx/>
                <a:latin typeface="Arial"/>
              </a:rPr>
              <a:t>First Experiment with decelerated HCI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79" name="Picture 10" descr=""/>
          <p:cNvPicPr/>
          <p:nvPr/>
        </p:nvPicPr>
        <p:blipFill>
          <a:blip r:embed="rId1"/>
          <a:stretch/>
        </p:blipFill>
        <p:spPr>
          <a:xfrm>
            <a:off x="4762080" y="848160"/>
            <a:ext cx="4152960" cy="1666080"/>
          </a:xfrm>
          <a:prstGeom prst="rect">
            <a:avLst/>
          </a:prstGeom>
          <a:ln w="0">
            <a:noFill/>
          </a:ln>
        </p:spPr>
      </p:pic>
      <p:cxnSp>
        <p:nvCxnSpPr>
          <p:cNvPr id="580" name="Straight Arrow Connector 2"/>
          <p:cNvCxnSpPr/>
          <p:nvPr/>
        </p:nvCxnSpPr>
        <p:spPr>
          <a:xfrm>
            <a:off x="10830240" y="3736080"/>
            <a:ext cx="1263240" cy="334440"/>
          </a:xfrm>
          <a:prstGeom prst="straightConnector1">
            <a:avLst/>
          </a:prstGeom>
          <a:ln w="15875">
            <a:solidFill>
              <a:srgbClr val="0000ff"/>
            </a:solidFill>
            <a:round/>
            <a:tailEnd len="med" type="triangle" w="sm"/>
          </a:ln>
        </p:spPr>
      </p:cxnSp>
      <p:sp>
        <p:nvSpPr>
          <p:cNvPr id="581" name="TextBox 3"/>
          <p:cNvSpPr/>
          <p:nvPr/>
        </p:nvSpPr>
        <p:spPr>
          <a:xfrm rot="825842">
            <a:off x="10718640" y="3565440"/>
            <a:ext cx="1549800" cy="394560"/>
          </a:xfrm>
          <a:prstGeom prst="rect">
            <a:avLst/>
          </a:prstGeom>
          <a:noFill/>
          <a:ln w="0">
            <a:noFill/>
          </a:ln>
          <a:scene3d>
            <a:camera prst="orthographicFront">
              <a:rot lat="18961796" lon="19442427" rev="1603970"/>
            </a:camera>
            <a:lightRig dir="t" rig="threePt"/>
          </a:scene3d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Beam to Trap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/>
          </p:nvPr>
        </p:nvSpPr>
        <p:spPr>
          <a:xfrm>
            <a:off x="180000" y="1260000"/>
            <a:ext cx="3778920" cy="143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479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1600" strike="noStrike" u="none">
                <a:solidFill>
                  <a:srgbClr val="333333"/>
                </a:solidFill>
                <a:uFillTx/>
                <a:latin typeface="Arial"/>
              </a:rPr>
              <a:t>Irradiation of solid state surface with Au</a:t>
            </a:r>
            <a:r>
              <a:rPr b="0" lang="en-US" sz="1600" strike="noStrike" u="none" baseline="33000">
                <a:solidFill>
                  <a:srgbClr val="333333"/>
                </a:solidFill>
                <a:uFillTx/>
                <a:latin typeface="Arial"/>
              </a:rPr>
              <a:t>79+</a:t>
            </a:r>
            <a:r>
              <a:rPr b="0" lang="en-US" sz="1600" strike="noStrike" u="none">
                <a:solidFill>
                  <a:srgbClr val="333333"/>
                </a:solidFill>
                <a:uFillTx/>
                <a:latin typeface="Arial"/>
              </a:rPr>
              <a:t> ions at only 6 keV/u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3" name="TextBox 5"/>
          <p:cNvSpPr/>
          <p:nvPr/>
        </p:nvSpPr>
        <p:spPr>
          <a:xfrm>
            <a:off x="8556480" y="5311440"/>
            <a:ext cx="14623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</a:rPr>
              <a:t>18 ± 3 keV/q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</a:rPr>
              <a:t>10</a:t>
            </a:r>
            <a:r>
              <a:rPr b="0" lang="en-US" sz="1800" strike="noStrike" u="none" baseline="30000">
                <a:solidFill>
                  <a:schemeClr val="dk1"/>
                </a:solidFill>
                <a:uFillTx/>
                <a:latin typeface="Arial"/>
              </a:rPr>
              <a:t>-10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</a:rPr>
              <a:t> mbar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4" name=""/>
          <p:cNvSpPr/>
          <p:nvPr/>
        </p:nvSpPr>
        <p:spPr>
          <a:xfrm>
            <a:off x="4986000" y="4542120"/>
            <a:ext cx="3929040" cy="4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en-US" sz="1300" strike="noStrike" u="none">
                <a:solidFill>
                  <a:srgbClr val="000000"/>
                </a:solidFill>
                <a:uFillTx/>
                <a:latin typeface="Arial"/>
              </a:rPr>
              <a:t>A. Niggas et al., G-22-00057: Nanostructuring of monolayer graphene by highly charged ions</a:t>
            </a:r>
            <a:endParaRPr b="0" lang="en-US" sz="13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85" name="" descr=""/>
          <p:cNvPicPr/>
          <p:nvPr/>
        </p:nvPicPr>
        <p:blipFill>
          <a:blip r:embed="rId2"/>
          <a:srcRect l="26081" t="38640" r="43491" b="14978"/>
          <a:stretch/>
        </p:blipFill>
        <p:spPr>
          <a:xfrm>
            <a:off x="4572000" y="2647440"/>
            <a:ext cx="1142640" cy="979200"/>
          </a:xfrm>
          <a:prstGeom prst="rect">
            <a:avLst/>
          </a:prstGeom>
          <a:ln w="0">
            <a:noFill/>
          </a:ln>
        </p:spPr>
      </p:pic>
      <p:sp>
        <p:nvSpPr>
          <p:cNvPr id="586" name=""/>
          <p:cNvSpPr/>
          <p:nvPr/>
        </p:nvSpPr>
        <p:spPr>
          <a:xfrm>
            <a:off x="5029200" y="2514600"/>
            <a:ext cx="114264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6 keV/u only!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87" name="" descr=""/>
          <p:cNvPicPr/>
          <p:nvPr/>
        </p:nvPicPr>
        <p:blipFill>
          <a:blip r:embed="rId3"/>
          <a:srcRect l="0" t="9227" r="0" b="0"/>
          <a:stretch/>
        </p:blipFill>
        <p:spPr>
          <a:xfrm>
            <a:off x="300600" y="1973520"/>
            <a:ext cx="4114440" cy="3055320"/>
          </a:xfrm>
          <a:prstGeom prst="rect">
            <a:avLst/>
          </a:prstGeom>
          <a:ln w="0">
            <a:noFill/>
          </a:ln>
        </p:spPr>
      </p:pic>
      <p:pic>
        <p:nvPicPr>
          <p:cNvPr id="588" name="" descr=""/>
          <p:cNvPicPr/>
          <p:nvPr/>
        </p:nvPicPr>
        <p:blipFill>
          <a:blip r:embed="rId4"/>
          <a:srcRect l="48768" t="39589" r="27519" b="38183"/>
          <a:stretch/>
        </p:blipFill>
        <p:spPr>
          <a:xfrm rot="3306000">
            <a:off x="7009200" y="2126520"/>
            <a:ext cx="1296360" cy="216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422640" y="203400"/>
            <a:ext cx="5582520" cy="58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Electron cooling!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0" name="Inhaltsplatzhalter 9"/>
          <p:cNvSpPr/>
          <p:nvPr/>
        </p:nvSpPr>
        <p:spPr>
          <a:xfrm>
            <a:off x="555120" y="4090680"/>
            <a:ext cx="8093880" cy="134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grpSp>
        <p:nvGrpSpPr>
          <p:cNvPr id="591" name="Gruppieren 11"/>
          <p:cNvGrpSpPr/>
          <p:nvPr/>
        </p:nvGrpSpPr>
        <p:grpSpPr>
          <a:xfrm>
            <a:off x="5040" y="1652400"/>
            <a:ext cx="3947040" cy="2158200"/>
            <a:chOff x="5040" y="1652400"/>
            <a:chExt cx="3947040" cy="2158200"/>
          </a:xfrm>
        </p:grpSpPr>
        <p:grpSp>
          <p:nvGrpSpPr>
            <p:cNvPr id="592" name="Gruppieren 12"/>
            <p:cNvGrpSpPr/>
            <p:nvPr/>
          </p:nvGrpSpPr>
          <p:grpSpPr>
            <a:xfrm>
              <a:off x="5040" y="1652400"/>
              <a:ext cx="3388680" cy="2023200"/>
              <a:chOff x="5040" y="1652400"/>
              <a:chExt cx="3388680" cy="2023200"/>
            </a:xfrm>
          </p:grpSpPr>
          <p:grpSp>
            <p:nvGrpSpPr>
              <p:cNvPr id="593" name="Gruppieren 20"/>
              <p:cNvGrpSpPr/>
              <p:nvPr/>
            </p:nvGrpSpPr>
            <p:grpSpPr>
              <a:xfrm>
                <a:off x="1450440" y="2535480"/>
                <a:ext cx="782640" cy="1008720"/>
                <a:chOff x="1450440" y="2535480"/>
                <a:chExt cx="782640" cy="1008720"/>
              </a:xfrm>
            </p:grpSpPr>
            <p:sp>
              <p:nvSpPr>
                <p:cNvPr id="594" name="Pfeil nach oben und unten 65"/>
                <p:cNvSpPr/>
                <p:nvPr/>
              </p:nvSpPr>
              <p:spPr>
                <a:xfrm rot="20409600">
                  <a:off x="1585800" y="2595960"/>
                  <a:ext cx="511920" cy="887400"/>
                </a:xfrm>
                <a:prstGeom prst="upDown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255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endParaRPr b="0" lang="en-US" sz="1350" strike="noStrike" u="none">
                    <a:solidFill>
                      <a:schemeClr val="lt1"/>
                    </a:solidFill>
                    <a:uFillTx/>
                    <a:latin typeface="Arial"/>
                    <a:ea typeface="DejaVu Sans"/>
                  </a:endParaRPr>
                </a:p>
              </p:txBody>
            </p:sp>
            <p:sp>
              <p:nvSpPr>
                <p:cNvPr id="595" name="Rechteck 66"/>
                <p:cNvSpPr/>
                <p:nvPr/>
              </p:nvSpPr>
              <p:spPr>
                <a:xfrm rot="4210200">
                  <a:off x="1582200" y="2892600"/>
                  <a:ext cx="515160" cy="248040"/>
                </a:xfrm>
                <a:prstGeom prst="rect">
                  <a:avLst/>
                </a:prstGeom>
                <a:noFill/>
                <a:ln w="0">
                  <a:noFill/>
                </a:ln>
                <a:effectLst>
                  <a:outerShdw blurRad="57960" dir="3172144" dist="31608" rotWithShape="0">
                    <a:srgbClr val="000000">
                      <a:alpha val="30000"/>
                    </a:srgb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t">
                  <a:spAutoFit/>
                </a:bodyPr>
                <a:p>
                  <a:pPr algn="ctr" defTabSz="457200">
                    <a:lnSpc>
                      <a:spcPct val="100000"/>
                    </a:lnSpc>
                  </a:pPr>
                  <a:r>
                    <a:rPr b="1" lang="en-US" sz="520" strike="noStrike" u="none">
                      <a:solidFill>
                        <a:schemeClr val="dk1"/>
                      </a:solidFill>
                      <a:uFillTx/>
                      <a:latin typeface="Arial"/>
                      <a:ea typeface="DejaVu Sans"/>
                    </a:rPr>
                    <a:t>Coulomb</a:t>
                  </a:r>
                  <a:endParaRPr b="0" lang="en-US" sz="52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  <a:p>
                  <a:pPr algn="ctr" defTabSz="457200">
                    <a:lnSpc>
                      <a:spcPct val="100000"/>
                    </a:lnSpc>
                  </a:pPr>
                  <a:r>
                    <a:rPr b="1" lang="en-US" sz="520" strike="noStrike" u="none">
                      <a:solidFill>
                        <a:schemeClr val="dk1"/>
                      </a:solidFill>
                      <a:uFillTx/>
                      <a:latin typeface="Arial"/>
                      <a:ea typeface="DejaVu Sans"/>
                    </a:rPr>
                    <a:t>interaction</a:t>
                  </a:r>
                  <a:endParaRPr b="0" lang="en-US" sz="520" strike="noStrike" u="none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596" name="Gruppieren 21"/>
              <p:cNvGrpSpPr/>
              <p:nvPr/>
            </p:nvGrpSpPr>
            <p:grpSpPr>
              <a:xfrm>
                <a:off x="633960" y="1832040"/>
                <a:ext cx="2726280" cy="1766520"/>
                <a:chOff x="633960" y="1832040"/>
                <a:chExt cx="2726280" cy="1766520"/>
              </a:xfrm>
            </p:grpSpPr>
            <p:sp>
              <p:nvSpPr>
                <p:cNvPr id="597" name="Freihandform 62"/>
                <p:cNvSpPr/>
                <p:nvPr/>
              </p:nvSpPr>
              <p:spPr>
                <a:xfrm>
                  <a:off x="818280" y="1832040"/>
                  <a:ext cx="1233360" cy="1766520"/>
                </a:xfrm>
                <a:custGeom>
                  <a:avLst/>
                  <a:gdLst>
                    <a:gd name="textAreaLeft" fmla="*/ 0 w 1233360"/>
                    <a:gd name="textAreaRight" fmla="*/ 1235520 w 1233360"/>
                    <a:gd name="textAreaTop" fmla="*/ 0 h 1766520"/>
                    <a:gd name="textAreaBottom" fmla="*/ 1768680 h 1766520"/>
                  </a:gdLst>
                  <a:ahLst/>
                  <a:rect l="textAreaLeft" t="textAreaTop" r="textAreaRight" b="textAreaBottom"/>
                  <a:pathLst>
                    <a:path w="1022350" h="1122848">
                      <a:moveTo>
                        <a:pt x="0" y="946820"/>
                      </a:moveTo>
                      <a:cubicBezTo>
                        <a:pt x="49741" y="463161"/>
                        <a:pt x="99483" y="-20497"/>
                        <a:pt x="184150" y="670"/>
                      </a:cubicBezTo>
                      <a:cubicBezTo>
                        <a:pt x="268817" y="21837"/>
                        <a:pt x="390525" y="917187"/>
                        <a:pt x="508000" y="1073820"/>
                      </a:cubicBezTo>
                      <a:cubicBezTo>
                        <a:pt x="625475" y="1230453"/>
                        <a:pt x="803275" y="963753"/>
                        <a:pt x="889000" y="940470"/>
                      </a:cubicBezTo>
                      <a:cubicBezTo>
                        <a:pt x="974725" y="917187"/>
                        <a:pt x="998537" y="925653"/>
                        <a:pt x="1022350" y="934120"/>
                      </a:cubicBezTo>
                    </a:path>
                  </a:pathLst>
                </a:custGeom>
                <a:noFill/>
                <a:ln w="25560">
                  <a:solidFill>
                    <a:srgbClr val="4a66ac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endParaRPr b="0" lang="en-US" sz="1350" strike="noStrike" u="none">
                    <a:solidFill>
                      <a:schemeClr val="lt1"/>
                    </a:solidFill>
                    <a:uFillTx/>
                    <a:latin typeface="Arial"/>
                    <a:ea typeface="DejaVu Sans"/>
                  </a:endParaRPr>
                </a:p>
              </p:txBody>
            </p:sp>
            <p:sp>
              <p:nvSpPr>
                <p:cNvPr id="598" name="Freihandform 63"/>
                <p:cNvSpPr/>
                <p:nvPr/>
              </p:nvSpPr>
              <p:spPr>
                <a:xfrm flipH="1">
                  <a:off x="1911960" y="1832040"/>
                  <a:ext cx="1233360" cy="1766520"/>
                </a:xfrm>
                <a:custGeom>
                  <a:avLst/>
                  <a:gdLst>
                    <a:gd name="textAreaLeft" fmla="*/ -1080 w 1233360"/>
                    <a:gd name="textAreaRight" fmla="*/ 1234440 w 1233360"/>
                    <a:gd name="textAreaTop" fmla="*/ 0 h 1766520"/>
                    <a:gd name="textAreaBottom" fmla="*/ 1768680 h 1766520"/>
                  </a:gdLst>
                  <a:ahLst/>
                  <a:rect l="textAreaLeft" t="textAreaTop" r="textAreaRight" b="textAreaBottom"/>
                  <a:pathLst>
                    <a:path w="1022350" h="1122848">
                      <a:moveTo>
                        <a:pt x="0" y="946820"/>
                      </a:moveTo>
                      <a:cubicBezTo>
                        <a:pt x="49741" y="463161"/>
                        <a:pt x="99483" y="-20497"/>
                        <a:pt x="184150" y="670"/>
                      </a:cubicBezTo>
                      <a:cubicBezTo>
                        <a:pt x="268817" y="21837"/>
                        <a:pt x="390525" y="917187"/>
                        <a:pt x="508000" y="1073820"/>
                      </a:cubicBezTo>
                      <a:cubicBezTo>
                        <a:pt x="625475" y="1230453"/>
                        <a:pt x="803275" y="963753"/>
                        <a:pt x="889000" y="940470"/>
                      </a:cubicBezTo>
                      <a:cubicBezTo>
                        <a:pt x="974725" y="917187"/>
                        <a:pt x="998537" y="925653"/>
                        <a:pt x="1022350" y="934120"/>
                      </a:cubicBezTo>
                    </a:path>
                  </a:pathLst>
                </a:custGeom>
                <a:noFill/>
                <a:ln w="25560">
                  <a:solidFill>
                    <a:srgbClr val="4a66ac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endParaRPr b="0" lang="en-US" sz="1350" strike="noStrike" u="none">
                    <a:solidFill>
                      <a:schemeClr val="lt1"/>
                    </a:solidFill>
                    <a:uFillTx/>
                    <a:latin typeface="Arial"/>
                    <a:ea typeface="DejaVu Sans"/>
                  </a:endParaRPr>
                </a:p>
              </p:txBody>
            </p:sp>
            <p:cxnSp>
              <p:nvCxnSpPr>
                <p:cNvPr id="599" name="Gerader Verbinder 64"/>
                <p:cNvCxnSpPr/>
                <p:nvPr/>
              </p:nvCxnSpPr>
              <p:spPr>
                <a:xfrm flipV="1">
                  <a:off x="633960" y="3283200"/>
                  <a:ext cx="2726640" cy="12240"/>
                </a:xfrm>
                <a:prstGeom prst="straightConnector1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</a:ln>
              </p:spPr>
            </p:cxnSp>
          </p:grpSp>
          <p:sp>
            <p:nvSpPr>
              <p:cNvPr id="600" name="Rechteck 22"/>
              <p:cNvSpPr/>
              <p:nvPr/>
            </p:nvSpPr>
            <p:spPr>
              <a:xfrm>
                <a:off x="278640" y="3099960"/>
                <a:ext cx="378720" cy="249480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57960" dir="3172144" dist="31608" rotWithShape="0">
                  <a:srgbClr val="000000">
                    <a:alpha val="3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05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0 V</a:t>
                </a:r>
                <a:endParaRPr b="0" lang="en-US" sz="105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01" name="Ellipse 23"/>
              <p:cNvSpPr/>
              <p:nvPr/>
            </p:nvSpPr>
            <p:spPr>
              <a:xfrm>
                <a:off x="1830240" y="337824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2" name="Ellipse 24"/>
              <p:cNvSpPr/>
              <p:nvPr/>
            </p:nvSpPr>
            <p:spPr>
              <a:xfrm>
                <a:off x="1848240" y="346608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3" name="Ellipse 25"/>
              <p:cNvSpPr/>
              <p:nvPr/>
            </p:nvSpPr>
            <p:spPr>
              <a:xfrm>
                <a:off x="1891440" y="341028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4" name="Ellipse 26"/>
              <p:cNvSpPr/>
              <p:nvPr/>
            </p:nvSpPr>
            <p:spPr>
              <a:xfrm>
                <a:off x="1956240" y="343836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5" name="Ellipse 27"/>
              <p:cNvSpPr/>
              <p:nvPr/>
            </p:nvSpPr>
            <p:spPr>
              <a:xfrm>
                <a:off x="1780920" y="349848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6" name="Ellipse 28"/>
              <p:cNvSpPr/>
              <p:nvPr/>
            </p:nvSpPr>
            <p:spPr>
              <a:xfrm>
                <a:off x="1909800" y="341028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7" name="Ellipse 29"/>
              <p:cNvSpPr/>
              <p:nvPr/>
            </p:nvSpPr>
            <p:spPr>
              <a:xfrm>
                <a:off x="1937520" y="348012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8" name="Ellipse 30"/>
              <p:cNvSpPr/>
              <p:nvPr/>
            </p:nvSpPr>
            <p:spPr>
              <a:xfrm>
                <a:off x="2019240" y="339012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09" name="Ellipse 31"/>
              <p:cNvSpPr/>
              <p:nvPr/>
            </p:nvSpPr>
            <p:spPr>
              <a:xfrm>
                <a:off x="1680120" y="351432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0" name="Ellipse 32"/>
              <p:cNvSpPr/>
              <p:nvPr/>
            </p:nvSpPr>
            <p:spPr>
              <a:xfrm>
                <a:off x="1934280" y="330516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1" name="Ellipse 33"/>
              <p:cNvSpPr/>
              <p:nvPr/>
            </p:nvSpPr>
            <p:spPr>
              <a:xfrm>
                <a:off x="1728720" y="348048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2" name="Ellipse 34"/>
              <p:cNvSpPr/>
              <p:nvPr/>
            </p:nvSpPr>
            <p:spPr>
              <a:xfrm>
                <a:off x="1779480" y="342792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3" name="Ellipse 35"/>
              <p:cNvSpPr/>
              <p:nvPr/>
            </p:nvSpPr>
            <p:spPr>
              <a:xfrm>
                <a:off x="2097000" y="340956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4" name="Ellipse 36"/>
              <p:cNvSpPr/>
              <p:nvPr/>
            </p:nvSpPr>
            <p:spPr>
              <a:xfrm>
                <a:off x="2189880" y="348012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5" name="Ellipse 37"/>
              <p:cNvSpPr/>
              <p:nvPr/>
            </p:nvSpPr>
            <p:spPr>
              <a:xfrm>
                <a:off x="2062080" y="352116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6" name="Ellipse 38"/>
              <p:cNvSpPr/>
              <p:nvPr/>
            </p:nvSpPr>
            <p:spPr>
              <a:xfrm>
                <a:off x="1329120" y="23558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17" name="Rechteck 39"/>
              <p:cNvSpPr/>
              <p:nvPr/>
            </p:nvSpPr>
            <p:spPr>
              <a:xfrm>
                <a:off x="208440" y="1652400"/>
                <a:ext cx="444960" cy="249480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57960" dir="3172144" dist="31608" rotWithShape="0">
                  <a:srgbClr val="000000">
                    <a:alpha val="3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05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6 kV</a:t>
                </a:r>
                <a:endParaRPr b="0" lang="en-US" sz="105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18" name="Rechteck 40"/>
              <p:cNvSpPr/>
              <p:nvPr/>
            </p:nvSpPr>
            <p:spPr>
              <a:xfrm>
                <a:off x="5040" y="3426120"/>
                <a:ext cx="606960" cy="249480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57960" dir="3172144" dist="31608" rotWithShape="0">
                  <a:srgbClr val="000000">
                    <a:alpha val="3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05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- 600 V</a:t>
                </a:r>
                <a:endParaRPr b="0" lang="en-US" sz="105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cxnSp>
            <p:nvCxnSpPr>
              <p:cNvPr id="619" name="Gerader Verbinder 41"/>
              <p:cNvCxnSpPr/>
              <p:nvPr/>
            </p:nvCxnSpPr>
            <p:spPr>
              <a:xfrm flipV="1">
                <a:off x="667080" y="1818000"/>
                <a:ext cx="2727000" cy="12240"/>
              </a:xfrm>
              <a:prstGeom prst="straightConnector1">
                <a:avLst/>
              </a:prstGeom>
              <a:ln w="9360">
                <a:solidFill>
                  <a:srgbClr val="000000"/>
                </a:solidFill>
                <a:prstDash val="sysDot"/>
                <a:round/>
              </a:ln>
            </p:spPr>
          </p:cxnSp>
          <p:cxnSp>
            <p:nvCxnSpPr>
              <p:cNvPr id="620" name="Gerader Verbinder 42"/>
              <p:cNvCxnSpPr/>
              <p:nvPr/>
            </p:nvCxnSpPr>
            <p:spPr>
              <a:xfrm flipV="1">
                <a:off x="667080" y="3606120"/>
                <a:ext cx="2727000" cy="11880"/>
              </a:xfrm>
              <a:prstGeom prst="straightConnector1">
                <a:avLst/>
              </a:prstGeom>
              <a:ln w="9360">
                <a:solidFill>
                  <a:srgbClr val="000000"/>
                </a:solidFill>
                <a:prstDash val="sysDot"/>
                <a:round/>
              </a:ln>
            </p:spPr>
          </p:cxnSp>
          <p:sp>
            <p:nvSpPr>
              <p:cNvPr id="621" name="Ellipse 43"/>
              <p:cNvSpPr/>
              <p:nvPr/>
            </p:nvSpPr>
            <p:spPr>
              <a:xfrm>
                <a:off x="1365120" y="26474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2" name="Ellipse 44"/>
              <p:cNvSpPr/>
              <p:nvPr/>
            </p:nvSpPr>
            <p:spPr>
              <a:xfrm>
                <a:off x="1452960" y="301140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3" name="Ellipse 45"/>
              <p:cNvSpPr/>
              <p:nvPr/>
            </p:nvSpPr>
            <p:spPr>
              <a:xfrm>
                <a:off x="1631880" y="307476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4" name="Ellipse 46"/>
              <p:cNvSpPr/>
              <p:nvPr/>
            </p:nvSpPr>
            <p:spPr>
              <a:xfrm>
                <a:off x="1983600" y="307296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5" name="Ellipse 47"/>
              <p:cNvSpPr/>
              <p:nvPr/>
            </p:nvSpPr>
            <p:spPr>
              <a:xfrm>
                <a:off x="2038320" y="248688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6" name="Ellipse 48"/>
              <p:cNvSpPr/>
              <p:nvPr/>
            </p:nvSpPr>
            <p:spPr>
              <a:xfrm>
                <a:off x="1710000" y="259920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7" name="Ellipse 49"/>
              <p:cNvSpPr/>
              <p:nvPr/>
            </p:nvSpPr>
            <p:spPr>
              <a:xfrm>
                <a:off x="1437120" y="286956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8" name="Ellipse 50"/>
              <p:cNvSpPr/>
              <p:nvPr/>
            </p:nvSpPr>
            <p:spPr>
              <a:xfrm>
                <a:off x="1500840" y="327996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29" name="Ellipse 51"/>
              <p:cNvSpPr/>
              <p:nvPr/>
            </p:nvSpPr>
            <p:spPr>
              <a:xfrm>
                <a:off x="2179800" y="309132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0" name="Ellipse 52"/>
              <p:cNvSpPr/>
              <p:nvPr/>
            </p:nvSpPr>
            <p:spPr>
              <a:xfrm>
                <a:off x="2210040" y="24206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1" name="Ellipse 53"/>
              <p:cNvSpPr/>
              <p:nvPr/>
            </p:nvSpPr>
            <p:spPr>
              <a:xfrm>
                <a:off x="1523880" y="248688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2" name="Ellipse 54"/>
              <p:cNvSpPr/>
              <p:nvPr/>
            </p:nvSpPr>
            <p:spPr>
              <a:xfrm>
                <a:off x="1982160" y="261000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3" name="Ellipse 55"/>
              <p:cNvSpPr/>
              <p:nvPr/>
            </p:nvSpPr>
            <p:spPr>
              <a:xfrm>
                <a:off x="2243880" y="277092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4" name="Ellipse 56"/>
              <p:cNvSpPr/>
              <p:nvPr/>
            </p:nvSpPr>
            <p:spPr>
              <a:xfrm>
                <a:off x="2437200" y="30038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5" name="Ellipse 57"/>
              <p:cNvSpPr/>
              <p:nvPr/>
            </p:nvSpPr>
            <p:spPr>
              <a:xfrm>
                <a:off x="1818360" y="244332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6" name="Ellipse 58"/>
              <p:cNvSpPr/>
              <p:nvPr/>
            </p:nvSpPr>
            <p:spPr>
              <a:xfrm>
                <a:off x="2440800" y="223488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7" name="Ellipse 59"/>
              <p:cNvSpPr/>
              <p:nvPr/>
            </p:nvSpPr>
            <p:spPr>
              <a:xfrm>
                <a:off x="2512800" y="267408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8" name="Ellipse 60"/>
              <p:cNvSpPr/>
              <p:nvPr/>
            </p:nvSpPr>
            <p:spPr>
              <a:xfrm>
                <a:off x="2036880" y="278532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39" name="Ellipse 61"/>
              <p:cNvSpPr/>
              <p:nvPr/>
            </p:nvSpPr>
            <p:spPr>
              <a:xfrm>
                <a:off x="2332800" y="332712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640" name="Rechteck 13"/>
            <p:cNvSpPr/>
            <p:nvPr/>
          </p:nvSpPr>
          <p:spPr>
            <a:xfrm>
              <a:off x="1558080" y="1892520"/>
              <a:ext cx="548280" cy="249480"/>
            </a:xfrm>
            <a:prstGeom prst="rect">
              <a:avLst/>
            </a:prstGeom>
            <a:noFill/>
            <a:ln w="0">
              <a:noFill/>
            </a:ln>
            <a:effectLst>
              <a:outerShdw blurRad="57960" dir="3172144" dist="31608" rotWithShape="0">
                <a:srgbClr val="000000">
                  <a:alpha val="3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050" strike="noStrike" u="none">
                  <a:solidFill>
                    <a:schemeClr val="accent2">
                      <a:lumMod val="75000"/>
                    </a:schemeClr>
                  </a:solidFill>
                  <a:uFillTx/>
                  <a:latin typeface="Bernard MT Condensed"/>
                  <a:ea typeface="DejaVu Sans"/>
                </a:rPr>
                <a:t>4 keV/q</a:t>
              </a:r>
              <a:endParaRPr b="0" lang="en-US" sz="10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641" name="Rechteck 14"/>
            <p:cNvSpPr/>
            <p:nvPr/>
          </p:nvSpPr>
          <p:spPr>
            <a:xfrm>
              <a:off x="1708200" y="3561120"/>
              <a:ext cx="406440" cy="249480"/>
            </a:xfrm>
            <a:prstGeom prst="rect">
              <a:avLst/>
            </a:prstGeom>
            <a:noFill/>
            <a:ln w="0">
              <a:noFill/>
            </a:ln>
            <a:effectLst>
              <a:outerShdw blurRad="57960" dir="3172144" dist="31608" rotWithShape="0">
                <a:srgbClr val="000000">
                  <a:alpha val="3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050" strike="noStrike" u="none">
                  <a:solidFill>
                    <a:schemeClr val="accent1">
                      <a:lumMod val="75000"/>
                    </a:schemeClr>
                  </a:solidFill>
                  <a:uFillTx/>
                  <a:latin typeface="Bernard MT Condensed"/>
                  <a:ea typeface="DejaVu Sans"/>
                </a:rPr>
                <a:t>&lt; eV</a:t>
              </a:r>
              <a:endParaRPr b="0" lang="en-US" sz="10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grpSp>
          <p:nvGrpSpPr>
            <p:cNvPr id="642" name="Gruppieren 15"/>
            <p:cNvGrpSpPr/>
            <p:nvPr/>
          </p:nvGrpSpPr>
          <p:grpSpPr>
            <a:xfrm>
              <a:off x="3147480" y="1891800"/>
              <a:ext cx="804600" cy="703800"/>
              <a:chOff x="3147480" y="1891800"/>
              <a:chExt cx="804600" cy="703800"/>
            </a:xfrm>
          </p:grpSpPr>
          <p:sp>
            <p:nvSpPr>
              <p:cNvPr id="643" name="Ellipse 16"/>
              <p:cNvSpPr/>
              <p:nvPr/>
            </p:nvSpPr>
            <p:spPr>
              <a:xfrm>
                <a:off x="3147480" y="20246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4" name="Ellipse 17"/>
              <p:cNvSpPr/>
              <p:nvPr/>
            </p:nvSpPr>
            <p:spPr>
              <a:xfrm>
                <a:off x="3168720" y="2486520"/>
                <a:ext cx="83160" cy="109080"/>
              </a:xfrm>
              <a:prstGeom prst="ellipse">
                <a:avLst/>
              </a:prstGeom>
              <a:gradFill rotWithShape="0">
                <a:gsLst>
                  <a:gs pos="0">
                    <a:srgbClr val="667fbd"/>
                  </a:gs>
                  <a:gs pos="100000">
                    <a:srgbClr val="dae0ef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5076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33480" bIns="3348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45" name="Rechteck 18"/>
              <p:cNvSpPr/>
              <p:nvPr/>
            </p:nvSpPr>
            <p:spPr>
              <a:xfrm>
                <a:off x="3279240" y="1891800"/>
                <a:ext cx="481680" cy="249480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57960" dir="3172144" dist="31608" rotWithShape="0">
                  <a:srgbClr val="000000">
                    <a:alpha val="3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05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: HCI</a:t>
                </a:r>
                <a:endParaRPr b="0" lang="en-US" sz="105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46" name="Rechteck 19"/>
              <p:cNvSpPr/>
              <p:nvPr/>
            </p:nvSpPr>
            <p:spPr>
              <a:xfrm>
                <a:off x="3227040" y="2316960"/>
                <a:ext cx="725040" cy="249480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57960" dir="3172144" dist="31608" rotWithShape="0">
                  <a:srgbClr val="000000">
                    <a:alpha val="3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05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: electron</a:t>
                </a:r>
                <a:endParaRPr b="0" lang="en-US" sz="105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</p:grpSp>
      <p:grpSp>
        <p:nvGrpSpPr>
          <p:cNvPr id="647" name="Gruppieren 67"/>
          <p:cNvGrpSpPr/>
          <p:nvPr/>
        </p:nvGrpSpPr>
        <p:grpSpPr>
          <a:xfrm>
            <a:off x="6480" y="1654200"/>
            <a:ext cx="3756240" cy="2023200"/>
            <a:chOff x="6480" y="1654200"/>
            <a:chExt cx="3756240" cy="2023200"/>
          </a:xfrm>
        </p:grpSpPr>
        <p:grpSp>
          <p:nvGrpSpPr>
            <p:cNvPr id="648" name="Gruppieren 68"/>
            <p:cNvGrpSpPr/>
            <p:nvPr/>
          </p:nvGrpSpPr>
          <p:grpSpPr>
            <a:xfrm>
              <a:off x="6480" y="1654200"/>
              <a:ext cx="3388680" cy="2023200"/>
              <a:chOff x="6480" y="1654200"/>
              <a:chExt cx="3388680" cy="2023200"/>
            </a:xfrm>
          </p:grpSpPr>
          <p:grpSp>
            <p:nvGrpSpPr>
              <p:cNvPr id="649" name="Gruppieren 73"/>
              <p:cNvGrpSpPr/>
              <p:nvPr/>
            </p:nvGrpSpPr>
            <p:grpSpPr>
              <a:xfrm>
                <a:off x="635400" y="1834200"/>
                <a:ext cx="2726280" cy="1766520"/>
                <a:chOff x="635400" y="1834200"/>
                <a:chExt cx="2726280" cy="1766520"/>
              </a:xfrm>
            </p:grpSpPr>
            <p:sp>
              <p:nvSpPr>
                <p:cNvPr id="650" name="Freihandform 99"/>
                <p:cNvSpPr/>
                <p:nvPr/>
              </p:nvSpPr>
              <p:spPr>
                <a:xfrm>
                  <a:off x="819720" y="1834200"/>
                  <a:ext cx="1233360" cy="1766520"/>
                </a:xfrm>
                <a:custGeom>
                  <a:avLst/>
                  <a:gdLst>
                    <a:gd name="textAreaLeft" fmla="*/ 0 w 1233360"/>
                    <a:gd name="textAreaRight" fmla="*/ 1235520 w 1233360"/>
                    <a:gd name="textAreaTop" fmla="*/ 0 h 1766520"/>
                    <a:gd name="textAreaBottom" fmla="*/ 1768680 h 1766520"/>
                  </a:gdLst>
                  <a:ahLst/>
                  <a:rect l="textAreaLeft" t="textAreaTop" r="textAreaRight" b="textAreaBottom"/>
                  <a:pathLst>
                    <a:path w="1022350" h="1122848">
                      <a:moveTo>
                        <a:pt x="0" y="946820"/>
                      </a:moveTo>
                      <a:cubicBezTo>
                        <a:pt x="49741" y="463161"/>
                        <a:pt x="99483" y="-20497"/>
                        <a:pt x="184150" y="670"/>
                      </a:cubicBezTo>
                      <a:cubicBezTo>
                        <a:pt x="268817" y="21837"/>
                        <a:pt x="390525" y="917187"/>
                        <a:pt x="508000" y="1073820"/>
                      </a:cubicBezTo>
                      <a:cubicBezTo>
                        <a:pt x="625475" y="1230453"/>
                        <a:pt x="803275" y="963753"/>
                        <a:pt x="889000" y="940470"/>
                      </a:cubicBezTo>
                      <a:cubicBezTo>
                        <a:pt x="974725" y="917187"/>
                        <a:pt x="998537" y="925653"/>
                        <a:pt x="1022350" y="934120"/>
                      </a:cubicBezTo>
                    </a:path>
                  </a:pathLst>
                </a:custGeom>
                <a:noFill/>
                <a:ln w="25560">
                  <a:solidFill>
                    <a:srgbClr val="4a66ac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endParaRPr b="0" lang="en-US" sz="1350" strike="noStrike" u="none">
                    <a:solidFill>
                      <a:schemeClr val="lt1"/>
                    </a:solidFill>
                    <a:uFillTx/>
                    <a:latin typeface="Arial"/>
                    <a:ea typeface="DejaVu Sans"/>
                  </a:endParaRPr>
                </a:p>
              </p:txBody>
            </p:sp>
            <p:sp>
              <p:nvSpPr>
                <p:cNvPr id="651" name="Freihandform 100"/>
                <p:cNvSpPr/>
                <p:nvPr/>
              </p:nvSpPr>
              <p:spPr>
                <a:xfrm flipH="1">
                  <a:off x="1913400" y="1834200"/>
                  <a:ext cx="1233360" cy="1766520"/>
                </a:xfrm>
                <a:custGeom>
                  <a:avLst/>
                  <a:gdLst>
                    <a:gd name="textAreaLeft" fmla="*/ -1080 w 1233360"/>
                    <a:gd name="textAreaRight" fmla="*/ 1234440 w 1233360"/>
                    <a:gd name="textAreaTop" fmla="*/ 0 h 1766520"/>
                    <a:gd name="textAreaBottom" fmla="*/ 1768680 h 1766520"/>
                  </a:gdLst>
                  <a:ahLst/>
                  <a:rect l="textAreaLeft" t="textAreaTop" r="textAreaRight" b="textAreaBottom"/>
                  <a:pathLst>
                    <a:path w="1022350" h="1122848">
                      <a:moveTo>
                        <a:pt x="0" y="946820"/>
                      </a:moveTo>
                      <a:cubicBezTo>
                        <a:pt x="49741" y="463161"/>
                        <a:pt x="99483" y="-20497"/>
                        <a:pt x="184150" y="670"/>
                      </a:cubicBezTo>
                      <a:cubicBezTo>
                        <a:pt x="268817" y="21837"/>
                        <a:pt x="390525" y="917187"/>
                        <a:pt x="508000" y="1073820"/>
                      </a:cubicBezTo>
                      <a:cubicBezTo>
                        <a:pt x="625475" y="1230453"/>
                        <a:pt x="803275" y="963753"/>
                        <a:pt x="889000" y="940470"/>
                      </a:cubicBezTo>
                      <a:cubicBezTo>
                        <a:pt x="974725" y="917187"/>
                        <a:pt x="998537" y="925653"/>
                        <a:pt x="1022350" y="934120"/>
                      </a:cubicBezTo>
                    </a:path>
                  </a:pathLst>
                </a:custGeom>
                <a:noFill/>
                <a:ln w="25560">
                  <a:solidFill>
                    <a:srgbClr val="4a66ac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endParaRPr b="0" lang="en-US" sz="1350" strike="noStrike" u="none">
                    <a:solidFill>
                      <a:schemeClr val="lt1"/>
                    </a:solidFill>
                    <a:uFillTx/>
                    <a:latin typeface="Arial"/>
                    <a:ea typeface="DejaVu Sans"/>
                  </a:endParaRPr>
                </a:p>
              </p:txBody>
            </p:sp>
            <p:cxnSp>
              <p:nvCxnSpPr>
                <p:cNvPr id="652" name="Gerader Verbinder 101"/>
                <p:cNvCxnSpPr/>
                <p:nvPr/>
              </p:nvCxnSpPr>
              <p:spPr>
                <a:xfrm flipV="1">
                  <a:off x="635400" y="3285360"/>
                  <a:ext cx="2726640" cy="11880"/>
                </a:xfrm>
                <a:prstGeom prst="straightConnector1">
                  <a:avLst/>
                </a:prstGeom>
                <a:ln w="9360">
                  <a:solidFill>
                    <a:srgbClr val="000000"/>
                  </a:solidFill>
                  <a:prstDash val="dash"/>
                  <a:round/>
                </a:ln>
              </p:spPr>
            </p:cxnSp>
          </p:grpSp>
          <p:sp>
            <p:nvSpPr>
              <p:cNvPr id="653" name="Rechteck 74"/>
              <p:cNvSpPr/>
              <p:nvPr/>
            </p:nvSpPr>
            <p:spPr>
              <a:xfrm>
                <a:off x="280080" y="3102120"/>
                <a:ext cx="378720" cy="249480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57960" dir="3172144" dist="31608" rotWithShape="0">
                  <a:srgbClr val="000000">
                    <a:alpha val="3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05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0 V</a:t>
                </a:r>
                <a:endParaRPr b="0" lang="en-US" sz="105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54" name="Ellipse 75"/>
              <p:cNvSpPr/>
              <p:nvPr/>
            </p:nvSpPr>
            <p:spPr>
              <a:xfrm>
                <a:off x="1330560" y="23576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55" name="Rechteck 76"/>
              <p:cNvSpPr/>
              <p:nvPr/>
            </p:nvSpPr>
            <p:spPr>
              <a:xfrm>
                <a:off x="209880" y="1654200"/>
                <a:ext cx="444960" cy="249480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57960" dir="3172144" dist="31608" rotWithShape="0">
                  <a:srgbClr val="000000">
                    <a:alpha val="3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05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6 kV</a:t>
                </a:r>
                <a:endParaRPr b="0" lang="en-US" sz="105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656" name="Rechteck 77"/>
              <p:cNvSpPr/>
              <p:nvPr/>
            </p:nvSpPr>
            <p:spPr>
              <a:xfrm>
                <a:off x="6480" y="3427920"/>
                <a:ext cx="606960" cy="249480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57960" dir="3172144" dist="31608" rotWithShape="0">
                  <a:srgbClr val="000000">
                    <a:alpha val="3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05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- 600 V</a:t>
                </a:r>
                <a:endParaRPr b="0" lang="en-US" sz="105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cxnSp>
            <p:nvCxnSpPr>
              <p:cNvPr id="657" name="Gerader Verbinder 78"/>
              <p:cNvCxnSpPr/>
              <p:nvPr/>
            </p:nvCxnSpPr>
            <p:spPr>
              <a:xfrm flipV="1">
                <a:off x="668520" y="1819800"/>
                <a:ext cx="2727000" cy="12240"/>
              </a:xfrm>
              <a:prstGeom prst="straightConnector1">
                <a:avLst/>
              </a:prstGeom>
              <a:ln w="9360">
                <a:solidFill>
                  <a:srgbClr val="000000"/>
                </a:solidFill>
                <a:prstDash val="sysDot"/>
                <a:round/>
              </a:ln>
            </p:spPr>
          </p:cxnSp>
          <p:cxnSp>
            <p:nvCxnSpPr>
              <p:cNvPr id="658" name="Gerader Verbinder 79"/>
              <p:cNvCxnSpPr/>
              <p:nvPr/>
            </p:nvCxnSpPr>
            <p:spPr>
              <a:xfrm flipV="1">
                <a:off x="668520" y="3607920"/>
                <a:ext cx="2727000" cy="12240"/>
              </a:xfrm>
              <a:prstGeom prst="straightConnector1">
                <a:avLst/>
              </a:prstGeom>
              <a:ln w="9360">
                <a:solidFill>
                  <a:srgbClr val="000000"/>
                </a:solidFill>
                <a:prstDash val="sysDot"/>
                <a:round/>
              </a:ln>
            </p:spPr>
          </p:cxnSp>
          <p:sp>
            <p:nvSpPr>
              <p:cNvPr id="659" name="Ellipse 80"/>
              <p:cNvSpPr/>
              <p:nvPr/>
            </p:nvSpPr>
            <p:spPr>
              <a:xfrm>
                <a:off x="1366560" y="26492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0" name="Ellipse 81"/>
              <p:cNvSpPr/>
              <p:nvPr/>
            </p:nvSpPr>
            <p:spPr>
              <a:xfrm>
                <a:off x="1454400" y="301320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1" name="Ellipse 82"/>
              <p:cNvSpPr/>
              <p:nvPr/>
            </p:nvSpPr>
            <p:spPr>
              <a:xfrm>
                <a:off x="1633320" y="307656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2" name="Ellipse 83"/>
              <p:cNvSpPr/>
              <p:nvPr/>
            </p:nvSpPr>
            <p:spPr>
              <a:xfrm>
                <a:off x="1985040" y="307476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3" name="Ellipse 84"/>
              <p:cNvSpPr/>
              <p:nvPr/>
            </p:nvSpPr>
            <p:spPr>
              <a:xfrm>
                <a:off x="2039760" y="24890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4" name="Ellipse 85"/>
              <p:cNvSpPr/>
              <p:nvPr/>
            </p:nvSpPr>
            <p:spPr>
              <a:xfrm>
                <a:off x="1711440" y="260100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5" name="Ellipse 86"/>
              <p:cNvSpPr/>
              <p:nvPr/>
            </p:nvSpPr>
            <p:spPr>
              <a:xfrm>
                <a:off x="1438560" y="287136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6" name="Ellipse 87"/>
              <p:cNvSpPr/>
              <p:nvPr/>
            </p:nvSpPr>
            <p:spPr>
              <a:xfrm>
                <a:off x="1502280" y="328212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7" name="Ellipse 88"/>
              <p:cNvSpPr/>
              <p:nvPr/>
            </p:nvSpPr>
            <p:spPr>
              <a:xfrm>
                <a:off x="2181240" y="309312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8" name="Ellipse 89"/>
              <p:cNvSpPr/>
              <p:nvPr/>
            </p:nvSpPr>
            <p:spPr>
              <a:xfrm>
                <a:off x="2211480" y="24224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69" name="Ellipse 90"/>
              <p:cNvSpPr/>
              <p:nvPr/>
            </p:nvSpPr>
            <p:spPr>
              <a:xfrm>
                <a:off x="1525320" y="24890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0" name="Ellipse 91"/>
              <p:cNvSpPr/>
              <p:nvPr/>
            </p:nvSpPr>
            <p:spPr>
              <a:xfrm>
                <a:off x="1983600" y="261216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1" name="Ellipse 92"/>
              <p:cNvSpPr/>
              <p:nvPr/>
            </p:nvSpPr>
            <p:spPr>
              <a:xfrm>
                <a:off x="2245320" y="277272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2" name="Ellipse 93"/>
              <p:cNvSpPr/>
              <p:nvPr/>
            </p:nvSpPr>
            <p:spPr>
              <a:xfrm>
                <a:off x="2438640" y="30056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3" name="Ellipse 94"/>
              <p:cNvSpPr/>
              <p:nvPr/>
            </p:nvSpPr>
            <p:spPr>
              <a:xfrm>
                <a:off x="1819800" y="244512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4" name="Ellipse 95"/>
              <p:cNvSpPr/>
              <p:nvPr/>
            </p:nvSpPr>
            <p:spPr>
              <a:xfrm>
                <a:off x="2442240" y="223668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5" name="Ellipse 96"/>
              <p:cNvSpPr/>
              <p:nvPr/>
            </p:nvSpPr>
            <p:spPr>
              <a:xfrm>
                <a:off x="2514240" y="267588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6" name="Ellipse 97"/>
              <p:cNvSpPr/>
              <p:nvPr/>
            </p:nvSpPr>
            <p:spPr>
              <a:xfrm>
                <a:off x="2038320" y="278748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77" name="Ellipse 98"/>
              <p:cNvSpPr/>
              <p:nvPr/>
            </p:nvSpPr>
            <p:spPr>
              <a:xfrm>
                <a:off x="2334240" y="332892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678" name="Rechteck 69"/>
            <p:cNvSpPr/>
            <p:nvPr/>
          </p:nvSpPr>
          <p:spPr>
            <a:xfrm>
              <a:off x="1559520" y="1894320"/>
              <a:ext cx="548280" cy="249480"/>
            </a:xfrm>
            <a:prstGeom prst="rect">
              <a:avLst/>
            </a:prstGeom>
            <a:noFill/>
            <a:ln w="0">
              <a:noFill/>
            </a:ln>
            <a:effectLst>
              <a:outerShdw blurRad="57960" dir="3172144" dist="31608" rotWithShape="0">
                <a:srgbClr val="000000">
                  <a:alpha val="3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050" strike="noStrike" u="none">
                  <a:solidFill>
                    <a:schemeClr val="accent2">
                      <a:lumMod val="75000"/>
                    </a:schemeClr>
                  </a:solidFill>
                  <a:uFillTx/>
                  <a:latin typeface="Bernard MT Condensed"/>
                  <a:ea typeface="DejaVu Sans"/>
                </a:rPr>
                <a:t>4 keV/q</a:t>
              </a:r>
              <a:endParaRPr b="0" lang="en-US" sz="10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grpSp>
          <p:nvGrpSpPr>
            <p:cNvPr id="679" name="Gruppieren 70"/>
            <p:cNvGrpSpPr/>
            <p:nvPr/>
          </p:nvGrpSpPr>
          <p:grpSpPr>
            <a:xfrm>
              <a:off x="3148920" y="1893600"/>
              <a:ext cx="613800" cy="297720"/>
              <a:chOff x="3148920" y="1893600"/>
              <a:chExt cx="613800" cy="297720"/>
            </a:xfrm>
          </p:grpSpPr>
          <p:sp>
            <p:nvSpPr>
              <p:cNvPr id="680" name="Ellipse 71"/>
              <p:cNvSpPr/>
              <p:nvPr/>
            </p:nvSpPr>
            <p:spPr>
              <a:xfrm>
                <a:off x="3148920" y="2026440"/>
                <a:ext cx="126000" cy="164880"/>
              </a:xfrm>
              <a:prstGeom prst="ellipse">
                <a:avLst/>
              </a:prstGeom>
              <a:gradFill rotWithShape="0">
                <a:gsLst>
                  <a:gs pos="0">
                    <a:srgbClr val="3477b2"/>
                  </a:gs>
                  <a:gs pos="60000">
                    <a:srgbClr val="a1c4e3"/>
                  </a:gs>
                </a:gsLst>
                <a:path path="rect">
                  <a:fillToRect l="50000" t="50000" r="50000" b="50000"/>
                </a:path>
              </a:gradFill>
              <a:ln w="25560">
                <a:noFill/>
              </a:ln>
              <a:effectLst>
                <a:glow rad="88920">
                  <a:srgbClr val="ccd2dd">
                    <a:alpha val="40000"/>
                  </a:srgbClr>
                </a:glo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endParaRPr b="0" lang="en-US" sz="1350" strike="noStrike" u="none">
                  <a:solidFill>
                    <a:schemeClr val="lt1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681" name="Rechteck 72"/>
              <p:cNvSpPr/>
              <p:nvPr/>
            </p:nvSpPr>
            <p:spPr>
              <a:xfrm>
                <a:off x="3281040" y="1893600"/>
                <a:ext cx="481680" cy="249480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57960" dir="3172144" dist="31608" rotWithShape="0">
                  <a:srgbClr val="000000">
                    <a:alpha val="30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05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: HCI</a:t>
                </a:r>
                <a:endParaRPr b="0" lang="en-US" sz="105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</p:grpSp>
      <p:sp>
        <p:nvSpPr>
          <p:cNvPr id="682" name="Textfeld 113"/>
          <p:cNvSpPr/>
          <p:nvPr/>
        </p:nvSpPr>
        <p:spPr>
          <a:xfrm>
            <a:off x="528840" y="4069440"/>
            <a:ext cx="2936160" cy="61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1800" strike="noStrike" u="none">
                <a:solidFill>
                  <a:srgbClr val="ff0000"/>
                </a:solidFill>
                <a:uFillTx/>
                <a:latin typeface="Arial"/>
                <a:ea typeface="DejaVu Sans"/>
              </a:rPr>
              <a:t>First electron cooling of highly charged ions!!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3" name="Textfeld 2"/>
          <p:cNvSpPr/>
          <p:nvPr/>
        </p:nvSpPr>
        <p:spPr>
          <a:xfrm>
            <a:off x="6058440" y="4584600"/>
            <a:ext cx="30844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Simon Rausch, Max Horst, Nils Stallkamp, </a:t>
            </a:r>
            <a:br>
              <a:rPr sz="1200"/>
            </a:br>
            <a:r>
              <a:rPr b="0" i="1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Zoran Andelkovic, Sergiy Trotsenko et al.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84" name="Grafik 2" descr=""/>
          <p:cNvPicPr/>
          <p:nvPr/>
        </p:nvPicPr>
        <p:blipFill>
          <a:blip r:embed="rId1"/>
          <a:stretch/>
        </p:blipFill>
        <p:spPr>
          <a:xfrm>
            <a:off x="4004280" y="1119960"/>
            <a:ext cx="5002200" cy="2932920"/>
          </a:xfrm>
          <a:prstGeom prst="rect">
            <a:avLst/>
          </a:prstGeom>
          <a:ln w="0">
            <a:noFill/>
          </a:ln>
        </p:spPr>
      </p:pic>
      <p:sp>
        <p:nvSpPr>
          <p:cNvPr id="685" name=""/>
          <p:cNvSpPr/>
          <p:nvPr/>
        </p:nvSpPr>
        <p:spPr>
          <a:xfrm>
            <a:off x="5486400" y="1589400"/>
            <a:ext cx="79668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Ar18+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" dur="indefinite" restart="never" nodeType="tmRoot">
          <p:childTnLst>
            <p:seq>
              <p:cTn id="3" dur="indefinite" nodeType="mainSeq"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"/>
          <p:cNvSpPr/>
          <p:nvPr/>
        </p:nvSpPr>
        <p:spPr>
          <a:xfrm>
            <a:off x="4201560" y="2854440"/>
            <a:ext cx="4800240" cy="1961640"/>
          </a:xfrm>
          <a:prstGeom prst="rect">
            <a:avLst/>
          </a:prstGeom>
          <a:solidFill>
            <a:srgbClr val="cfe7e5"/>
          </a:solidFill>
          <a:ln w="9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US" sz="2700" strike="noStrike" u="none">
                <a:solidFill>
                  <a:srgbClr val="0000ff"/>
                </a:solidFill>
                <a:uFillTx/>
                <a:latin typeface="Arial"/>
                <a:ea typeface="DejaVu Sans"/>
              </a:rPr>
              <a:t>Precision Experiments</a:t>
            </a:r>
            <a:endParaRPr b="0" lang="en-US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7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Ion traps ( &lt;eV/u) </a:t>
            </a:r>
            <a:endParaRPr b="0" lang="en-US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7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Optical traps (&lt;meV/u)</a:t>
            </a:r>
            <a:endParaRPr b="0" lang="en-US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7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Storage Rings (100s keV/u)</a:t>
            </a:r>
            <a:endParaRPr b="0" lang="en-US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0" name=""/>
          <p:cNvSpPr/>
          <p:nvPr/>
        </p:nvSpPr>
        <p:spPr>
          <a:xfrm>
            <a:off x="228600" y="228600"/>
            <a:ext cx="5543280" cy="1914120"/>
          </a:xfrm>
          <a:prstGeom prst="rect">
            <a:avLst/>
          </a:prstGeom>
          <a:solidFill>
            <a:srgbClr val="cfe7e5"/>
          </a:solidFill>
          <a:ln w="9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US" sz="2700" strike="noStrike" u="none">
                <a:solidFill>
                  <a:srgbClr val="0000ff"/>
                </a:solidFill>
                <a:uFillTx/>
                <a:latin typeface="Arial"/>
                <a:ea typeface="DejaVu Sans"/>
              </a:rPr>
              <a:t>Exotic (rare) Ions</a:t>
            </a:r>
            <a:endParaRPr b="0" lang="en-US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7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radioactive</a:t>
            </a:r>
            <a:endParaRPr b="0" lang="en-US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7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(heavy) highly charged (HCI)</a:t>
            </a:r>
            <a:endParaRPr b="0" lang="en-US" sz="2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7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 antiprotons</a:t>
            </a:r>
            <a:endParaRPr b="0" lang="en-US" sz="27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1" name=""/>
          <p:cNvSpPr/>
          <p:nvPr/>
        </p:nvSpPr>
        <p:spPr>
          <a:xfrm>
            <a:off x="5029200" y="1600200"/>
            <a:ext cx="1599840" cy="1599840"/>
          </a:xfrm>
          <a:custGeom>
            <a:avLst/>
            <a:gdLst>
              <a:gd name="textAreaLeft" fmla="*/ 0 w 1599840"/>
              <a:gd name="textAreaRight" fmla="*/ 1600560 w 1599840"/>
              <a:gd name="textAreaTop" fmla="*/ 0 h 1599840"/>
              <a:gd name="textAreaBottom" fmla="*/ 1600560 h 1599840"/>
            </a:gdLst>
            <a:ahLst/>
            <a:rect l="textAreaLeft" t="textAreaTop" r="textAreaRight" b="textAreaBottom"/>
            <a:pathLst>
              <a:path w="21600" h="21600">
                <a:moveTo>
                  <a:pt x="16300" y="10800"/>
                </a:moveTo>
                <a:arcTo wR="5500" hR="5500" stAng="0" swAng="-5407708"/>
                <a:lnTo>
                  <a:pt x="10776" y="0"/>
                </a:lnTo>
                <a:arcTo wR="10800" hR="10800" stAng="-5407708" swAng="5407708"/>
                <a:lnTo>
                  <a:pt x="24300" y="10800"/>
                </a:lnTo>
                <a:lnTo>
                  <a:pt x="18950" y="16150"/>
                </a:lnTo>
                <a:lnTo>
                  <a:pt x="13600" y="1080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342" name="" descr=""/>
          <p:cNvPicPr/>
          <p:nvPr/>
        </p:nvPicPr>
        <p:blipFill>
          <a:blip r:embed="rId1"/>
          <a:stretch/>
        </p:blipFill>
        <p:spPr>
          <a:xfrm>
            <a:off x="159120" y="2312640"/>
            <a:ext cx="3414960" cy="2030400"/>
          </a:xfrm>
          <a:prstGeom prst="rect">
            <a:avLst/>
          </a:prstGeom>
          <a:ln w="0">
            <a:noFill/>
          </a:ln>
        </p:spPr>
      </p:pic>
      <p:sp>
        <p:nvSpPr>
          <p:cNvPr id="343" name=""/>
          <p:cNvSpPr/>
          <p:nvPr/>
        </p:nvSpPr>
        <p:spPr>
          <a:xfrm>
            <a:off x="1339560" y="3108240"/>
            <a:ext cx="589320" cy="429120"/>
          </a:xfrm>
          <a:prstGeom prst="rightArrow">
            <a:avLst>
              <a:gd name="adj1" fmla="val 50000"/>
              <a:gd name="adj2" fmla="val 34325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44" name=""/>
          <p:cNvSpPr/>
          <p:nvPr/>
        </p:nvSpPr>
        <p:spPr>
          <a:xfrm>
            <a:off x="288720" y="3942360"/>
            <a:ext cx="1285920" cy="85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MeV/u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100 MeV/u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GeV/u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5" name=""/>
          <p:cNvSpPr/>
          <p:nvPr/>
        </p:nvSpPr>
        <p:spPr>
          <a:xfrm>
            <a:off x="2117520" y="3942360"/>
            <a:ext cx="1857240" cy="85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trike="noStrike" u="none">
                <a:ln>
                  <a:solidFill>
                    <a:srgbClr val="069a2e"/>
                  </a:solidFill>
                </a:ln>
                <a:solidFill>
                  <a:srgbClr val="ffffff"/>
                </a:solidFill>
                <a:uFillTx/>
                <a:latin typeface="Arial"/>
              </a:rPr>
              <a:t>Heavy element’s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trike="noStrike" u="none">
                <a:ln>
                  <a:solidFill>
                    <a:srgbClr val="069a2e"/>
                  </a:solidFill>
                </a:ln>
                <a:solidFill>
                  <a:srgbClr val="ffffff"/>
                </a:solidFill>
                <a:uFillTx/>
                <a:latin typeface="Arial"/>
              </a:rPr>
              <a:t>fragments / HCI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trike="noStrike" u="none">
                <a:ln>
                  <a:solidFill>
                    <a:srgbClr val="069a2e"/>
                  </a:solidFill>
                </a:ln>
                <a:solidFill>
                  <a:srgbClr val="ffffff"/>
                </a:solidFill>
                <a:uFillTx/>
                <a:latin typeface="Arial"/>
                <a:ea typeface="Arial"/>
              </a:rPr>
              <a:t>(and p̅)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F. Herfurth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ctangle 32"/>
          <p:cNvSpPr/>
          <p:nvPr/>
        </p:nvSpPr>
        <p:spPr>
          <a:xfrm>
            <a:off x="7395840" y="3727080"/>
            <a:ext cx="665640" cy="272160"/>
          </a:xfrm>
          <a:prstGeom prst="rect">
            <a:avLst/>
          </a:prstGeom>
          <a:gradFill rotWithShape="0">
            <a:gsLst>
              <a:gs pos="0">
                <a:srgbClr val="f7bca4"/>
              </a:gs>
              <a:gs pos="50000">
                <a:srgbClr val="f4b196"/>
              </a:gs>
              <a:gs pos="100000">
                <a:srgbClr val="f7a582"/>
              </a:gs>
            </a:gsLst>
            <a:lin ang="5400000"/>
          </a:gradFill>
          <a:ln>
            <a:solidFill>
              <a:srgbClr val="ed7d3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1" i="1" lang="de-DE" sz="1350" strike="noStrike" u="none">
                <a:solidFill>
                  <a:srgbClr val="ff6600"/>
                </a:solidFill>
                <a:uFillTx/>
                <a:latin typeface="Arial"/>
                <a:ea typeface="ＭＳ Ｐゴシック"/>
              </a:rPr>
              <a:t>ECR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7" name="Rectangle 3"/>
          <p:cNvSpPr/>
          <p:nvPr/>
        </p:nvSpPr>
        <p:spPr>
          <a:xfrm>
            <a:off x="7394400" y="2984400"/>
            <a:ext cx="1331640" cy="272160"/>
          </a:xfrm>
          <a:prstGeom prst="rect">
            <a:avLst/>
          </a:prstGeom>
          <a:solidFill>
            <a:srgbClr val="dee6ef"/>
          </a:solidFill>
          <a:ln>
            <a:solidFill>
              <a:srgbClr val="ed7d3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numCol="1" spcCol="0" wrap="none" lIns="68760" rIns="68760" tIns="34200" bIns="342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1" i="1" lang="en-US" sz="1350" strike="noStrike" u="none">
                <a:solidFill>
                  <a:srgbClr val="ff6600"/>
                </a:solidFill>
                <a:uFillTx/>
                <a:latin typeface="Arial"/>
                <a:ea typeface="ＭＳ Ｐゴシック"/>
              </a:rPr>
              <a:t>S-EBIT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48" name="Group 55"/>
          <p:cNvGrpSpPr/>
          <p:nvPr/>
        </p:nvGrpSpPr>
        <p:grpSpPr>
          <a:xfrm>
            <a:off x="4623120" y="1080000"/>
            <a:ext cx="4196160" cy="2685240"/>
            <a:chOff x="4623120" y="1080000"/>
            <a:chExt cx="4196160" cy="2685240"/>
          </a:xfrm>
        </p:grpSpPr>
        <p:sp>
          <p:nvSpPr>
            <p:cNvPr id="349" name="Donut 8"/>
            <p:cNvSpPr/>
            <p:nvPr/>
          </p:nvSpPr>
          <p:spPr>
            <a:xfrm>
              <a:off x="5408640" y="1315800"/>
              <a:ext cx="888480" cy="888480"/>
            </a:xfrm>
            <a:prstGeom prst="donut">
              <a:avLst>
                <a:gd name="adj" fmla="val 7308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 w="0">
              <a:noFill/>
            </a:ln>
            <a:effectLst>
              <a:outerShdw algn="ctr" blurRad="57240" dir="5400000" dist="19080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pPr algn="ctr" defTabSz="685800">
                <a:lnSpc>
                  <a:spcPct val="100000"/>
                </a:lnSpc>
              </a:pPr>
              <a:r>
                <a:rPr b="0" lang="en-US" sz="1350" strike="noStrike" u="none">
                  <a:solidFill>
                    <a:schemeClr val="accent2">
                      <a:lumMod val="75000"/>
                    </a:schemeClr>
                  </a:solidFill>
                  <a:uFillTx/>
                  <a:latin typeface="Arial"/>
                  <a:ea typeface="ＭＳ Ｐゴシック"/>
                </a:rPr>
                <a:t>SIS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50" name="Right Arrow 15"/>
            <p:cNvSpPr/>
            <p:nvPr/>
          </p:nvSpPr>
          <p:spPr>
            <a:xfrm>
              <a:off x="5283360" y="1298160"/>
              <a:ext cx="297360" cy="9036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22680" bIns="2268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51" name="Right Arrow 16"/>
            <p:cNvSpPr/>
            <p:nvPr/>
          </p:nvSpPr>
          <p:spPr>
            <a:xfrm>
              <a:off x="6117120" y="1298160"/>
              <a:ext cx="356760" cy="9036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22680" bIns="2268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52" name="TextBox 22"/>
            <p:cNvSpPr/>
            <p:nvPr/>
          </p:nvSpPr>
          <p:spPr>
            <a:xfrm rot="16200000">
              <a:off x="6243120" y="1317600"/>
              <a:ext cx="67896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200" strike="noStrike" u="none">
                  <a:solidFill>
                    <a:schemeClr val="accent2">
                      <a:lumMod val="75000"/>
                    </a:schemeClr>
                  </a:solidFill>
                  <a:uFillTx/>
                  <a:latin typeface="Calibri"/>
                </a:rPr>
                <a:t>Stripper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53" name="TextBox 23"/>
            <p:cNvSpPr/>
            <p:nvPr/>
          </p:nvSpPr>
          <p:spPr>
            <a:xfrm>
              <a:off x="5492160" y="1080000"/>
              <a:ext cx="86616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i="1" lang="en-US" sz="1200" strike="noStrike" u="none">
                  <a:solidFill>
                    <a:schemeClr val="accent2">
                      <a:lumMod val="60000"/>
                      <a:lumOff val="40000"/>
                    </a:schemeClr>
                  </a:solidFill>
                  <a:uFillTx/>
                  <a:latin typeface="Calibri"/>
                </a:rPr>
                <a:t>400 MeV/u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54" name="TextBox 24"/>
            <p:cNvSpPr/>
            <p:nvPr/>
          </p:nvSpPr>
          <p:spPr>
            <a:xfrm>
              <a:off x="4623120" y="1202400"/>
              <a:ext cx="64800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200" strike="noStrike" u="none">
                  <a:solidFill>
                    <a:schemeClr val="accent2">
                      <a:lumMod val="75000"/>
                    </a:schemeClr>
                  </a:solidFill>
                  <a:uFillTx/>
                  <a:latin typeface="Calibri"/>
                </a:rPr>
                <a:t>UNILAC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55" name="Diagonal Stripe 26"/>
            <p:cNvSpPr/>
            <p:nvPr/>
          </p:nvSpPr>
          <p:spPr>
            <a:xfrm>
              <a:off x="7536960" y="1341000"/>
              <a:ext cx="257760" cy="286200"/>
            </a:xfrm>
            <a:prstGeom prst="diagStripe">
              <a:avLst>
                <a:gd name="adj" fmla="val 85606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56" name="Rectangle 24"/>
            <p:cNvSpPr/>
            <p:nvPr/>
          </p:nvSpPr>
          <p:spPr>
            <a:xfrm>
              <a:off x="6993360" y="1585440"/>
              <a:ext cx="542880" cy="38520"/>
            </a:xfrm>
            <a:prstGeom prst="rect">
              <a:avLst/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19440" bIns="1944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57" name="Diagonal Stripe 23"/>
            <p:cNvSpPr/>
            <p:nvPr/>
          </p:nvSpPr>
          <p:spPr>
            <a:xfrm rot="5400000">
              <a:off x="6721200" y="1351800"/>
              <a:ext cx="257760" cy="286200"/>
            </a:xfrm>
            <a:prstGeom prst="diagStripe">
              <a:avLst>
                <a:gd name="adj" fmla="val 85606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1080000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58" name="Right Arrow 21"/>
            <p:cNvSpPr/>
            <p:nvPr/>
          </p:nvSpPr>
          <p:spPr>
            <a:xfrm>
              <a:off x="6707160" y="1298160"/>
              <a:ext cx="1195920" cy="9036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22680" bIns="2268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59" name="TextBox 25"/>
            <p:cNvSpPr/>
            <p:nvPr/>
          </p:nvSpPr>
          <p:spPr>
            <a:xfrm>
              <a:off x="7105680" y="1379880"/>
              <a:ext cx="40176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200" strike="noStrike" u="none">
                  <a:solidFill>
                    <a:schemeClr val="accent2">
                      <a:lumMod val="75000"/>
                    </a:schemeClr>
                  </a:solidFill>
                  <a:uFillTx/>
                  <a:latin typeface="Calibri"/>
                </a:rPr>
                <a:t>FRS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60" name="Diagonal Stripe 31"/>
            <p:cNvSpPr/>
            <p:nvPr/>
          </p:nvSpPr>
          <p:spPr>
            <a:xfrm>
              <a:off x="8561520" y="2655360"/>
              <a:ext cx="257760" cy="286200"/>
            </a:xfrm>
            <a:prstGeom prst="diagStripe">
              <a:avLst>
                <a:gd name="adj" fmla="val 85606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61" name="Rectangle 33"/>
            <p:cNvSpPr/>
            <p:nvPr/>
          </p:nvSpPr>
          <p:spPr>
            <a:xfrm rot="16200000">
              <a:off x="8528400" y="2364480"/>
              <a:ext cx="542880" cy="38520"/>
            </a:xfrm>
            <a:prstGeom prst="rect">
              <a:avLst/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19440" bIns="1944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62" name="Rounded Rectangle 29"/>
            <p:cNvSpPr/>
            <p:nvPr/>
          </p:nvSpPr>
          <p:spPr>
            <a:xfrm>
              <a:off x="7903440" y="1294560"/>
              <a:ext cx="915840" cy="1176120"/>
            </a:xfrm>
            <a:prstGeom prst="roundRect">
              <a:avLst>
                <a:gd name="adj" fmla="val 36167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 w="0">
              <a:noFill/>
            </a:ln>
            <a:effectLst>
              <a:outerShdw algn="ctr" blurRad="57240" dir="5400000" dist="19080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63" name="Rounded Rectangle 30"/>
            <p:cNvSpPr/>
            <p:nvPr/>
          </p:nvSpPr>
          <p:spPr>
            <a:xfrm>
              <a:off x="7962840" y="1366200"/>
              <a:ext cx="796680" cy="1032840"/>
            </a:xfrm>
            <a:prstGeom prst="roundRect">
              <a:avLst>
                <a:gd name="adj" fmla="val 36167"/>
              </a:avLst>
            </a:prstGeom>
            <a:solidFill>
              <a:schemeClr val="bg1"/>
            </a:solidFill>
            <a:ln w="0">
              <a:noFill/>
            </a:ln>
            <a:effectLst>
              <a:outerShdw algn="ctr" blurRad="57240" dir="5400000" dist="19080" rotWithShape="0">
                <a:srgbClr val="000000">
                  <a:alpha val="63000"/>
                </a:srgb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pPr algn="ctr" defTabSz="685800">
                <a:lnSpc>
                  <a:spcPct val="100000"/>
                </a:lnSpc>
              </a:pPr>
              <a:r>
                <a:rPr b="0" lang="en-US" sz="1350" strike="noStrike" u="none">
                  <a:solidFill>
                    <a:schemeClr val="accent2">
                      <a:lumMod val="75000"/>
                    </a:schemeClr>
                  </a:solidFill>
                  <a:uFillTx/>
                  <a:latin typeface="Arial"/>
                  <a:ea typeface="ＭＳ Ｐゴシック"/>
                </a:rPr>
                <a:t>ESR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64" name="TextBox 35"/>
            <p:cNvSpPr/>
            <p:nvPr/>
          </p:nvSpPr>
          <p:spPr>
            <a:xfrm>
              <a:off x="7939800" y="2678400"/>
              <a:ext cx="71172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i="1" lang="en-US" sz="1200" strike="noStrike" u="none">
                  <a:solidFill>
                    <a:schemeClr val="accent2">
                      <a:lumMod val="60000"/>
                      <a:lumOff val="40000"/>
                    </a:schemeClr>
                  </a:solidFill>
                  <a:uFillTx/>
                  <a:latin typeface="Calibri"/>
                </a:rPr>
                <a:t>4 MeV/u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65" name="Right Arrow 36"/>
            <p:cNvSpPr/>
            <p:nvPr/>
          </p:nvSpPr>
          <p:spPr>
            <a:xfrm flipH="1">
              <a:off x="7902720" y="2877840"/>
              <a:ext cx="657720" cy="7308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18360" bIns="1836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66" name="Rectangle 38"/>
            <p:cNvSpPr/>
            <p:nvPr/>
          </p:nvSpPr>
          <p:spPr>
            <a:xfrm>
              <a:off x="6463080" y="2774520"/>
              <a:ext cx="1331640" cy="272160"/>
            </a:xfrm>
            <a:prstGeom prst="rect">
              <a:avLst/>
            </a:prstGeom>
            <a:solidFill>
              <a:srgbClr val="b4c7dc"/>
            </a:solidFill>
            <a:ln>
              <a:solidFill>
                <a:srgbClr val="ed7d3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pPr algn="ctr" defTabSz="685800">
                <a:lnSpc>
                  <a:spcPct val="100000"/>
                </a:lnSpc>
              </a:pPr>
              <a:r>
                <a:rPr b="1" lang="en-US" sz="1350" strike="noStrike" u="none">
                  <a:solidFill>
                    <a:srgbClr val="ff0000"/>
                  </a:solidFill>
                  <a:uFillTx/>
                  <a:latin typeface="Arial"/>
                  <a:ea typeface="ＭＳ Ｐゴシック"/>
                </a:rPr>
                <a:t>HITRAP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67" name="TextBox 39"/>
            <p:cNvSpPr/>
            <p:nvPr/>
          </p:nvSpPr>
          <p:spPr>
            <a:xfrm>
              <a:off x="6405120" y="2530440"/>
              <a:ext cx="3718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i="1" lang="en-US" sz="1200" strike="noStrike" u="none">
                  <a:solidFill>
                    <a:schemeClr val="accent2">
                      <a:lumMod val="60000"/>
                      <a:lumOff val="40000"/>
                    </a:schemeClr>
                  </a:solidFill>
                  <a:uFillTx/>
                  <a:latin typeface="Calibri"/>
                </a:rPr>
                <a:t>4 K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68" name="Diagonal Stripe 41"/>
            <p:cNvSpPr/>
            <p:nvPr/>
          </p:nvSpPr>
          <p:spPr>
            <a:xfrm>
              <a:off x="8561520" y="3373920"/>
              <a:ext cx="257760" cy="286200"/>
            </a:xfrm>
            <a:prstGeom prst="diagStripe">
              <a:avLst>
                <a:gd name="adj" fmla="val 85606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69" name="TextBox 42"/>
            <p:cNvSpPr/>
            <p:nvPr/>
          </p:nvSpPr>
          <p:spPr>
            <a:xfrm>
              <a:off x="7897680" y="3396960"/>
              <a:ext cx="78912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i="1" lang="en-US" sz="1200" strike="noStrike" u="none">
                  <a:solidFill>
                    <a:schemeClr val="accent2">
                      <a:lumMod val="60000"/>
                      <a:lumOff val="40000"/>
                    </a:schemeClr>
                  </a:solidFill>
                  <a:uFillTx/>
                  <a:latin typeface="Calibri"/>
                </a:rPr>
                <a:t>10 MeV/u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70" name="Right Arrow 43"/>
            <p:cNvSpPr/>
            <p:nvPr/>
          </p:nvSpPr>
          <p:spPr>
            <a:xfrm flipH="1">
              <a:off x="7902720" y="3596400"/>
              <a:ext cx="657720" cy="7308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540000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18360" bIns="1836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71" name="Rectangle 44"/>
            <p:cNvSpPr/>
            <p:nvPr/>
          </p:nvSpPr>
          <p:spPr>
            <a:xfrm>
              <a:off x="6463080" y="3493080"/>
              <a:ext cx="1331640" cy="272160"/>
            </a:xfrm>
            <a:prstGeom prst="rect">
              <a:avLst/>
            </a:prstGeom>
            <a:gradFill rotWithShape="0">
              <a:gsLst>
                <a:gs pos="0">
                  <a:srgbClr val="f7bca4"/>
                </a:gs>
                <a:gs pos="50000">
                  <a:srgbClr val="f4b196"/>
                </a:gs>
                <a:gs pos="100000">
                  <a:srgbClr val="f7a582"/>
                </a:gs>
              </a:gsLst>
              <a:lin ang="5400000"/>
            </a:gradFill>
            <a:ln>
              <a:solidFill>
                <a:srgbClr val="ed7d3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/>
          </p:style>
          <p:txBody>
            <a:bodyPr numCol="1" spcCol="0" wrap="none" lIns="68760" rIns="68760" tIns="34200" bIns="34200" anchor="ctr">
              <a:noAutofit/>
            </a:bodyPr>
            <a:p>
              <a:pPr algn="ctr" defTabSz="685800">
                <a:lnSpc>
                  <a:spcPct val="100000"/>
                </a:lnSpc>
              </a:pPr>
              <a:r>
                <a:rPr b="1" lang="en-US" sz="1350" strike="noStrike" u="none">
                  <a:solidFill>
                    <a:srgbClr val="ff0000"/>
                  </a:solidFill>
                  <a:uFillTx/>
                  <a:latin typeface="Arial"/>
                  <a:ea typeface="ＭＳ Ｐゴシック"/>
                </a:rPr>
                <a:t>CRYRING</a:t>
              </a:r>
              <a:endParaRPr b="0" lang="en-US" sz="135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72" name="TextBox 47"/>
            <p:cNvSpPr/>
            <p:nvPr/>
          </p:nvSpPr>
          <p:spPr>
            <a:xfrm>
              <a:off x="6464880" y="3250440"/>
              <a:ext cx="150516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i="1" lang="en-US" sz="1200" strike="noStrike" u="none">
                  <a:solidFill>
                    <a:schemeClr val="accent2">
                      <a:lumMod val="60000"/>
                      <a:lumOff val="40000"/>
                    </a:schemeClr>
                  </a:solidFill>
                  <a:uFillTx/>
                  <a:latin typeface="Calibri"/>
                </a:rPr>
                <a:t>4 MeV/u … 100 keV/u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73" name="Rectangle 48"/>
            <p:cNvSpPr/>
            <p:nvPr/>
          </p:nvSpPr>
          <p:spPr>
            <a:xfrm rot="16200000">
              <a:off x="8443800" y="2998440"/>
              <a:ext cx="712440" cy="38520"/>
            </a:xfrm>
            <a:prstGeom prst="rect">
              <a:avLst/>
            </a:prstGeom>
            <a:gradFill rotWithShape="0">
              <a:gsLst>
                <a:gs pos="0">
                  <a:srgbClr val="f08c56"/>
                </a:gs>
                <a:gs pos="50000">
                  <a:srgbClr val="f57a27"/>
                </a:gs>
                <a:gs pos="100000">
                  <a:srgbClr val="e46b19"/>
                </a:gs>
              </a:gsLst>
              <a:lin ang="0"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/>
          </p:style>
          <p:txBody>
            <a:bodyPr numCol="1" spcCol="0" wrap="none" lIns="68760" rIns="68760" tIns="19440" bIns="19440" anchor="ctr">
              <a:noAutofit/>
            </a:bodyPr>
            <a:p>
              <a:endParaRPr b="0" lang="en-US" sz="1350" strike="noStrike" u="none">
                <a:solidFill>
                  <a:schemeClr val="dk1"/>
                </a:solidFill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374" name="TextBox 50"/>
            <p:cNvSpPr/>
            <p:nvPr/>
          </p:nvSpPr>
          <p:spPr>
            <a:xfrm>
              <a:off x="7551000" y="1094400"/>
              <a:ext cx="86616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i="1" lang="en-US" sz="1200" strike="noStrike" u="none">
                  <a:solidFill>
                    <a:schemeClr val="accent2">
                      <a:lumMod val="60000"/>
                      <a:lumOff val="40000"/>
                    </a:schemeClr>
                  </a:solidFill>
                  <a:uFillTx/>
                  <a:latin typeface="Calibri"/>
                </a:rPr>
                <a:t>400 MeV/u</a:t>
              </a:r>
              <a:endParaRPr b="0" lang="en-US" sz="12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75" name="TextBox 53"/>
          <p:cNvSpPr/>
          <p:nvPr/>
        </p:nvSpPr>
        <p:spPr>
          <a:xfrm>
            <a:off x="214920" y="1627920"/>
            <a:ext cx="4916520" cy="1551960"/>
          </a:xfrm>
          <a:prstGeom prst="rect">
            <a:avLst/>
          </a:prstGeom>
          <a:solidFill>
            <a:srgbClr val="b4c7dc"/>
          </a:solidFill>
          <a:ln>
            <a:solidFill>
              <a:srgbClr val="ed7d3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Calibri"/>
              </a:rPr>
              <a:t>HITRAP </a:t>
            </a:r>
            <a:r>
              <a:rPr b="1" lang="en-DE" sz="1600" strike="noStrike" u="none">
                <a:solidFill>
                  <a:schemeClr val="dk1"/>
                </a:solidFill>
                <a:uFillTx/>
                <a:latin typeface="Calibri"/>
              </a:rPr>
              <a:t>–</a:t>
            </a:r>
            <a:r>
              <a:rPr b="1" lang="en-US" sz="1600" strike="noStrike" u="none">
                <a:solidFill>
                  <a:schemeClr val="dk1"/>
                </a:solidFill>
                <a:uFillTx/>
                <a:latin typeface="Calibri"/>
              </a:rPr>
              <a:t> in development / partially operational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Linear Decelerator and Ion Trap as a source for heavy, HCI at keV .. 0 eV energies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up to 10</a:t>
            </a:r>
            <a:r>
              <a:rPr b="0" lang="en-US" sz="1600" strike="noStrike" u="none" baseline="30000">
                <a:solidFill>
                  <a:schemeClr val="dk1"/>
                </a:solidFill>
                <a:uFillTx/>
                <a:latin typeface="Calibri"/>
              </a:rPr>
              <a:t>6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 of ions alike U</a:t>
            </a:r>
            <a:r>
              <a:rPr b="0" lang="en-US" sz="1600" strike="noStrike" u="none" baseline="30000">
                <a:solidFill>
                  <a:schemeClr val="dk1"/>
                </a:solidFill>
                <a:uFillTx/>
                <a:latin typeface="Calibri"/>
              </a:rPr>
              <a:t>91+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, Bi</a:t>
            </a:r>
            <a:r>
              <a:rPr b="0" lang="en-US" sz="1600" strike="noStrike" u="none" baseline="30000">
                <a:solidFill>
                  <a:schemeClr val="dk1"/>
                </a:solidFill>
                <a:uFillTx/>
                <a:latin typeface="Calibri"/>
              </a:rPr>
              <a:t>82+</a:t>
            </a: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 …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constructed 2003 .. 2007 with some refurbished parts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online operating time about two 10-day periods p.a.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6" name="TextBox 34"/>
          <p:cNvSpPr/>
          <p:nvPr/>
        </p:nvSpPr>
        <p:spPr>
          <a:xfrm>
            <a:off x="207000" y="3389040"/>
            <a:ext cx="5942880" cy="1308240"/>
          </a:xfrm>
          <a:prstGeom prst="rect">
            <a:avLst/>
          </a:prstGeom>
          <a:gradFill rotWithShape="0">
            <a:gsLst>
              <a:gs pos="0">
                <a:srgbClr val="f7bca4"/>
              </a:gs>
              <a:gs pos="50000">
                <a:srgbClr val="f4b196"/>
              </a:gs>
              <a:gs pos="100000">
                <a:srgbClr val="f7a582"/>
              </a:gs>
            </a:gsLst>
            <a:lin ang="5400000"/>
          </a:gradFill>
          <a:ln>
            <a:solidFill>
              <a:srgbClr val="ed7d3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600" strike="noStrike" u="none">
                <a:solidFill>
                  <a:schemeClr val="dk1"/>
                </a:solidFill>
                <a:uFillTx/>
                <a:latin typeface="Calibri"/>
              </a:rPr>
              <a:t>CRYRING@ESR </a:t>
            </a:r>
            <a:r>
              <a:rPr b="1" lang="en-DE" sz="1600" strike="noStrike" u="none">
                <a:solidFill>
                  <a:schemeClr val="dk1"/>
                </a:solidFill>
                <a:uFillTx/>
                <a:latin typeface="Calibri"/>
              </a:rPr>
              <a:t>–</a:t>
            </a:r>
            <a:r>
              <a:rPr b="1" lang="en-US" sz="1600" strike="noStrike" u="none">
                <a:solidFill>
                  <a:schemeClr val="dk1"/>
                </a:solidFill>
                <a:uFillTx/>
                <a:latin typeface="Calibri"/>
              </a:rPr>
              <a:t> in regular operation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Low energy storage ring for heavy, HCI at 0.1 .. 10 MeV/u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includes a local injector for lighter, lower charged ions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built in Sweden in the 1990s, recommissioned at GSI 2016+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9144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Operation within GSI beamtime periods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7" name=""/>
          <p:cNvSpPr txBox="1"/>
          <p:nvPr/>
        </p:nvSpPr>
        <p:spPr>
          <a:xfrm>
            <a:off x="419400" y="357840"/>
            <a:ext cx="8035560" cy="55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US" sz="1800" strike="noStrike" u="none">
                <a:solidFill>
                  <a:srgbClr val="000000"/>
                </a:solidFill>
                <a:uFillTx/>
                <a:latin typeface="Arial"/>
              </a:rPr>
              <a:t>Slow, Heavy, Highly-Charged Ions at GSI/FAIR</a:t>
            </a:r>
            <a:endParaRPr b="1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rafik 7" descr=""/>
          <p:cNvPicPr/>
          <p:nvPr/>
        </p:nvPicPr>
        <p:blipFill>
          <a:blip r:embed="rId1"/>
          <a:stretch/>
        </p:blipFill>
        <p:spPr>
          <a:xfrm>
            <a:off x="1143000" y="1007640"/>
            <a:ext cx="6857640" cy="3857400"/>
          </a:xfrm>
          <a:prstGeom prst="rect">
            <a:avLst/>
          </a:prstGeom>
          <a:ln w="0">
            <a:noFill/>
          </a:ln>
        </p:spPr>
      </p:pic>
      <p:cxnSp>
        <p:nvCxnSpPr>
          <p:cNvPr id="379" name="Gerade Verbindung mit Pfeil 5"/>
          <p:cNvCxnSpPr/>
          <p:nvPr/>
        </p:nvCxnSpPr>
        <p:spPr>
          <a:xfrm flipV="1">
            <a:off x="2271600" y="2493360"/>
            <a:ext cx="193320" cy="1072080"/>
          </a:xfrm>
          <a:prstGeom prst="straightConnector1">
            <a:avLst/>
          </a:prstGeom>
          <a:ln>
            <a:solidFill>
              <a:srgbClr val="ff0000"/>
            </a:solidFill>
            <a:tailEnd len="med" type="oval" w="med"/>
          </a:ln>
        </p:spPr>
      </p:cxnSp>
      <p:cxnSp>
        <p:nvCxnSpPr>
          <p:cNvPr id="380" name="Gerade Verbindung mit Pfeil 7"/>
          <p:cNvCxnSpPr/>
          <p:nvPr/>
        </p:nvCxnSpPr>
        <p:spPr>
          <a:xfrm>
            <a:off x="1438200" y="1383840"/>
            <a:ext cx="192960" cy="1052640"/>
          </a:xfrm>
          <a:prstGeom prst="straightConnector1">
            <a:avLst/>
          </a:prstGeom>
          <a:ln>
            <a:solidFill>
              <a:srgbClr val="ff0000"/>
            </a:solidFill>
            <a:tailEnd len="med" type="oval" w="med"/>
          </a:ln>
        </p:spPr>
      </p:cxnSp>
      <p:cxnSp>
        <p:nvCxnSpPr>
          <p:cNvPr id="381" name="Gerade Verbindung mit Pfeil 9"/>
          <p:cNvCxnSpPr/>
          <p:nvPr/>
        </p:nvCxnSpPr>
        <p:spPr>
          <a:xfrm flipV="1">
            <a:off x="3771720" y="2764800"/>
            <a:ext cx="464760" cy="938160"/>
          </a:xfrm>
          <a:prstGeom prst="straightConnector1">
            <a:avLst/>
          </a:prstGeom>
          <a:ln>
            <a:solidFill>
              <a:srgbClr val="ff0000"/>
            </a:solidFill>
            <a:tailEnd len="med" type="oval" w="med"/>
          </a:ln>
        </p:spPr>
      </p:cxnSp>
      <p:cxnSp>
        <p:nvCxnSpPr>
          <p:cNvPr id="382" name="Gerade Verbindung mit Pfeil 11"/>
          <p:cNvCxnSpPr/>
          <p:nvPr/>
        </p:nvCxnSpPr>
        <p:spPr>
          <a:xfrm>
            <a:off x="4095720" y="1464840"/>
            <a:ext cx="320400" cy="495360"/>
          </a:xfrm>
          <a:prstGeom prst="straightConnector1">
            <a:avLst/>
          </a:prstGeom>
          <a:ln>
            <a:solidFill>
              <a:srgbClr val="ff0000"/>
            </a:solidFill>
            <a:tailEnd len="med" type="oval" w="med"/>
          </a:ln>
        </p:spPr>
      </p:cxnSp>
      <p:cxnSp>
        <p:nvCxnSpPr>
          <p:cNvPr id="383" name="Gerade Verbindung mit Pfeil 12"/>
          <p:cNvCxnSpPr/>
          <p:nvPr/>
        </p:nvCxnSpPr>
        <p:spPr>
          <a:xfrm flipV="1">
            <a:off x="4332600" y="3377880"/>
            <a:ext cx="360" cy="649440"/>
          </a:xfrm>
          <a:prstGeom prst="straightConnector1">
            <a:avLst/>
          </a:prstGeom>
          <a:ln>
            <a:solidFill>
              <a:srgbClr val="ff0000"/>
            </a:solidFill>
            <a:tailEnd len="med" type="oval" w="med"/>
          </a:ln>
        </p:spPr>
      </p:cxnSp>
      <p:cxnSp>
        <p:nvCxnSpPr>
          <p:cNvPr id="384" name="Gerade Verbindung mit Pfeil 13"/>
          <p:cNvCxnSpPr/>
          <p:nvPr/>
        </p:nvCxnSpPr>
        <p:spPr>
          <a:xfrm flipH="1">
            <a:off x="4611240" y="1507680"/>
            <a:ext cx="551520" cy="893160"/>
          </a:xfrm>
          <a:prstGeom prst="straightConnector1">
            <a:avLst/>
          </a:prstGeom>
          <a:ln>
            <a:solidFill>
              <a:srgbClr val="ff0000"/>
            </a:solidFill>
            <a:tailEnd len="med" type="oval" w="med"/>
          </a:ln>
        </p:spPr>
      </p:cxnSp>
      <p:cxnSp>
        <p:nvCxnSpPr>
          <p:cNvPr id="385" name="Gerade Verbindung mit Pfeil 14"/>
          <p:cNvCxnSpPr/>
          <p:nvPr/>
        </p:nvCxnSpPr>
        <p:spPr>
          <a:xfrm>
            <a:off x="3002400" y="1598040"/>
            <a:ext cx="1100520" cy="802800"/>
          </a:xfrm>
          <a:prstGeom prst="straightConnector1">
            <a:avLst/>
          </a:prstGeom>
          <a:ln>
            <a:solidFill>
              <a:srgbClr val="ff0000"/>
            </a:solidFill>
            <a:tailEnd len="med" type="oval" w="med"/>
          </a:ln>
        </p:spPr>
      </p:cxnSp>
      <p:pic>
        <p:nvPicPr>
          <p:cNvPr id="386" name="Picture 9" descr="http://www.fair-center.de/fileadmin/fair/pr/logo_for_press/color/72dpi/FAIR_Logo_rgb_72dpi.png"/>
          <p:cNvPicPr/>
          <p:nvPr/>
        </p:nvPicPr>
        <p:blipFill>
          <a:blip r:embed="rId2"/>
          <a:stretch/>
        </p:blipFill>
        <p:spPr>
          <a:xfrm>
            <a:off x="5240880" y="2981160"/>
            <a:ext cx="356040" cy="2966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12" descr="http://www.fair-center.de/fileadmin/fair/pr/logo_for_press/color/72dpi/FAIR_Logo_rgb_72dpi.png"/>
          <p:cNvPicPr/>
          <p:nvPr/>
        </p:nvPicPr>
        <p:blipFill>
          <a:blip r:embed="rId3"/>
          <a:stretch/>
        </p:blipFill>
        <p:spPr>
          <a:xfrm>
            <a:off x="6517080" y="1285920"/>
            <a:ext cx="356040" cy="2966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3" descr="http://www.fair-center.de/fileadmin/fair/pr/logo_for_press/color/72dpi/FAIR_Logo_rgb_72dpi.png"/>
          <p:cNvPicPr/>
          <p:nvPr/>
        </p:nvPicPr>
        <p:blipFill>
          <a:blip r:embed="rId4"/>
          <a:stretch/>
        </p:blipFill>
        <p:spPr>
          <a:xfrm>
            <a:off x="5669280" y="4229280"/>
            <a:ext cx="356040" cy="29664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14" descr="http://www.fair-center.de/fileadmin/fair/pr/logo_for_press/color/72dpi/FAIR_Logo_rgb_72dpi.png"/>
          <p:cNvPicPr/>
          <p:nvPr/>
        </p:nvPicPr>
        <p:blipFill>
          <a:blip r:embed="rId5"/>
          <a:stretch/>
        </p:blipFill>
        <p:spPr>
          <a:xfrm>
            <a:off x="7217280" y="3155040"/>
            <a:ext cx="356040" cy="296640"/>
          </a:xfrm>
          <a:prstGeom prst="rect">
            <a:avLst/>
          </a:prstGeom>
          <a:ln w="0">
            <a:noFill/>
          </a:ln>
        </p:spPr>
      </p:pic>
      <p:sp>
        <p:nvSpPr>
          <p:cNvPr id="390" name="Textfeld 14"/>
          <p:cNvSpPr/>
          <p:nvPr/>
        </p:nvSpPr>
        <p:spPr>
          <a:xfrm>
            <a:off x="1252800" y="1107000"/>
            <a:ext cx="975600" cy="29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Ionsources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1" name="Textfeld 18"/>
          <p:cNvSpPr/>
          <p:nvPr/>
        </p:nvSpPr>
        <p:spPr>
          <a:xfrm>
            <a:off x="1953000" y="3526920"/>
            <a:ext cx="722160" cy="29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UNILAC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2" name="Textfeld 22"/>
          <p:cNvSpPr/>
          <p:nvPr/>
        </p:nvSpPr>
        <p:spPr>
          <a:xfrm>
            <a:off x="2599560" y="1283040"/>
            <a:ext cx="910080" cy="296640"/>
          </a:xfrm>
          <a:prstGeom prst="rect">
            <a:avLst/>
          </a:prstGeom>
          <a:noFill/>
          <a:ln w="34925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HITRAP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3" name="Textfeld 23"/>
          <p:cNvSpPr/>
          <p:nvPr/>
        </p:nvSpPr>
        <p:spPr>
          <a:xfrm>
            <a:off x="3762720" y="1230840"/>
            <a:ext cx="554760" cy="29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SIS18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4" name="Textfeld 24"/>
          <p:cNvSpPr/>
          <p:nvPr/>
        </p:nvSpPr>
        <p:spPr>
          <a:xfrm>
            <a:off x="4820040" y="1078920"/>
            <a:ext cx="930960" cy="52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Fragment</a:t>
            </a:r>
            <a:r>
              <a:rPr b="0" lang="de-DE" sz="1350" strike="noStrike" u="none">
                <a:solidFill>
                  <a:schemeClr val="lt1"/>
                </a:solidFill>
                <a:uFillTx/>
                <a:latin typeface="Calibri"/>
              </a:rPr>
              <a:t>-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separator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5" name="Textfeld 25"/>
          <p:cNvSpPr/>
          <p:nvPr/>
        </p:nvSpPr>
        <p:spPr>
          <a:xfrm>
            <a:off x="3566160" y="3661200"/>
            <a:ext cx="420840" cy="29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ESR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6" name="Textfeld 27"/>
          <p:cNvSpPr/>
          <p:nvPr/>
        </p:nvSpPr>
        <p:spPr>
          <a:xfrm>
            <a:off x="4152240" y="4026960"/>
            <a:ext cx="1280520" cy="29664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CRYRING@ESR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7" name="Textfeld 30"/>
          <p:cNvSpPr/>
          <p:nvPr/>
        </p:nvSpPr>
        <p:spPr>
          <a:xfrm>
            <a:off x="4995720" y="3361680"/>
            <a:ext cx="624240" cy="47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350" strike="noStrike" u="none">
                <a:solidFill>
                  <a:schemeClr val="lt1"/>
                </a:solidFill>
                <a:uFillTx/>
                <a:latin typeface="Calibri"/>
              </a:rPr>
              <a:t>HESR,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DE" sz="1350" strike="noStrike" u="none">
                <a:solidFill>
                  <a:schemeClr val="lt1"/>
                </a:solidFill>
                <a:uFillTx/>
                <a:latin typeface="Calibri"/>
              </a:rPr>
              <a:t>PANDA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8" name="Textfeld 38"/>
          <p:cNvSpPr/>
          <p:nvPr/>
        </p:nvSpPr>
        <p:spPr>
          <a:xfrm>
            <a:off x="6573240" y="1598400"/>
            <a:ext cx="651240" cy="29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SIS100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9" name="Textfeld 39"/>
          <p:cNvSpPr/>
          <p:nvPr/>
        </p:nvSpPr>
        <p:spPr>
          <a:xfrm>
            <a:off x="6116040" y="4536720"/>
            <a:ext cx="1221840" cy="29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Collector-Ring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0" name="Textfeld 40"/>
          <p:cNvSpPr/>
          <p:nvPr/>
        </p:nvSpPr>
        <p:spPr>
          <a:xfrm>
            <a:off x="6905880" y="3507120"/>
            <a:ext cx="979560" cy="75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Super-FRS,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Antiproton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target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1" name="Picture 15" descr="http://www.fair-center.de/fileadmin/fair/pr/logo_for_press/color/72dpi/FAIR_Logo_rgb_72dpi.png"/>
          <p:cNvPicPr/>
          <p:nvPr/>
        </p:nvPicPr>
        <p:blipFill>
          <a:blip r:embed="rId6"/>
          <a:stretch/>
        </p:blipFill>
        <p:spPr>
          <a:xfrm>
            <a:off x="7611840" y="2481120"/>
            <a:ext cx="356040" cy="296640"/>
          </a:xfrm>
          <a:prstGeom prst="rect">
            <a:avLst/>
          </a:prstGeom>
          <a:ln w="0">
            <a:noFill/>
          </a:ln>
        </p:spPr>
      </p:pic>
      <p:sp>
        <p:nvSpPr>
          <p:cNvPr id="402" name="Textfeld 41"/>
          <p:cNvSpPr/>
          <p:nvPr/>
        </p:nvSpPr>
        <p:spPr>
          <a:xfrm>
            <a:off x="7507800" y="2798280"/>
            <a:ext cx="506520" cy="29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760" rIns="68760" tIns="34200" bIns="342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uFillTx/>
                <a:latin typeface="Calibri"/>
              </a:rPr>
              <a:t>CBM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3" name="Textfeld 42"/>
          <p:cNvSpPr/>
          <p:nvPr/>
        </p:nvSpPr>
        <p:spPr>
          <a:xfrm rot="16200000">
            <a:off x="7115760" y="1927800"/>
            <a:ext cx="201492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en-US" sz="1200" strike="noStrike" u="none">
                <a:solidFill>
                  <a:schemeClr val="dk1"/>
                </a:solidFill>
                <a:uFillTx/>
                <a:latin typeface="Calibri"/>
              </a:rPr>
              <a:t>image created by W. Geithner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4" name="Espace réservé du texte 2"/>
          <p:cNvSpPr/>
          <p:nvPr/>
        </p:nvSpPr>
        <p:spPr>
          <a:xfrm>
            <a:off x="317520" y="420840"/>
            <a:ext cx="6071040" cy="41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685800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de-DE" sz="2100" strike="noStrike" u="none">
                <a:solidFill>
                  <a:schemeClr val="dk1"/>
                </a:solidFill>
                <a:uFillTx/>
                <a:latin typeface="Calibri"/>
              </a:rPr>
              <a:t>Slow, Heavy, Highly-Charged Ions @ GSI/FAIR</a:t>
            </a:r>
            <a:endParaRPr b="0" lang="en-US" sz="2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2" descr=""/>
          <p:cNvPicPr/>
          <p:nvPr/>
        </p:nvPicPr>
        <p:blipFill>
          <a:blip r:embed="rId1"/>
          <a:srcRect l="0" t="21129" r="0" b="8563"/>
          <a:stretch/>
        </p:blipFill>
        <p:spPr>
          <a:xfrm>
            <a:off x="0" y="902160"/>
            <a:ext cx="9141840" cy="4284000"/>
          </a:xfrm>
          <a:prstGeom prst="rect">
            <a:avLst/>
          </a:prstGeom>
          <a:ln w="0">
            <a:noFill/>
          </a:ln>
        </p:spPr>
      </p:pic>
      <p:sp>
        <p:nvSpPr>
          <p:cNvPr id="406" name="Inhaltsplatzhalter 6"/>
          <p:cNvSpPr/>
          <p:nvPr/>
        </p:nvSpPr>
        <p:spPr>
          <a:xfrm>
            <a:off x="1924920" y="1017360"/>
            <a:ext cx="6069240" cy="2183040"/>
          </a:xfrm>
          <a:prstGeom prst="rect">
            <a:avLst/>
          </a:prstGeom>
          <a:solidFill>
            <a:schemeClr val="lt1">
              <a:alpha val="81000"/>
            </a:schemeClr>
          </a:solidFill>
          <a:ln w="25560">
            <a:solidFill>
              <a:srgbClr val="4a66a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57040" indent="-257040" defTabSz="343080">
              <a:lnSpc>
                <a:spcPct val="100000"/>
              </a:lnSpc>
              <a:spcBef>
                <a:spcPts val="32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16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Introduction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343080">
              <a:lnSpc>
                <a:spcPct val="100000"/>
              </a:lnSpc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1" lang="en-US" sz="1800" strike="noStrike" u="none">
                <a:solidFill>
                  <a:schemeClr val="accent3">
                    <a:lumMod val="75000"/>
                  </a:schemeClr>
                </a:solidFill>
                <a:uFillTx/>
                <a:latin typeface="Arial"/>
                <a:ea typeface="DejaVu Sans"/>
              </a:rPr>
              <a:t>CRYRING@ESR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57280" indent="-214200" defTabSz="343080">
              <a:lnSpc>
                <a:spcPct val="100000"/>
              </a:lnSpc>
              <a:spcBef>
                <a:spcPts val="281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1" lang="en-US" sz="1400" strike="noStrike" u="none">
                <a:solidFill>
                  <a:schemeClr val="accent3">
                    <a:lumMod val="75000"/>
                  </a:schemeClr>
                </a:solidFill>
                <a:uFillTx/>
                <a:latin typeface="Arial"/>
                <a:ea typeface="DejaVu Sans"/>
              </a:rPr>
              <a:t>Key layout and Electron Cooling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57280" indent="-214200" defTabSz="343080">
              <a:lnSpc>
                <a:spcPct val="100000"/>
              </a:lnSpc>
              <a:spcBef>
                <a:spcPts val="281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1" lang="en-US" sz="1400" strike="noStrike" u="none">
                <a:solidFill>
                  <a:schemeClr val="accent3">
                    <a:lumMod val="75000"/>
                  </a:schemeClr>
                </a:solidFill>
                <a:uFillTx/>
                <a:latin typeface="Arial"/>
                <a:ea typeface="DejaVu Sans"/>
              </a:rPr>
              <a:t>Opportunities for experiments using examples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343080">
              <a:lnSpc>
                <a:spcPct val="100000"/>
              </a:lnSpc>
              <a:spcBef>
                <a:spcPts val="281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1600" strike="noStrike" u="none">
                <a:solidFill>
                  <a:schemeClr val="accent3">
                    <a:lumMod val="75000"/>
                  </a:schemeClr>
                </a:solidFill>
                <a:uFillTx/>
                <a:latin typeface="Arial"/>
                <a:ea typeface="DejaVu Sans"/>
              </a:rPr>
              <a:t>In case you are interested how HITRAP is doing .. two slides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343080">
              <a:lnSpc>
                <a:spcPct val="100000"/>
              </a:lnSpc>
              <a:spcBef>
                <a:spcPts val="340"/>
              </a:spcBef>
              <a:buClr>
                <a:srgbClr val="fdbb63"/>
              </a:buClr>
              <a:buFont typeface="Wingdings" charset="2"/>
              <a:buChar char=""/>
            </a:pPr>
            <a:endParaRPr b="0" lang="en-US" sz="17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343080">
              <a:lnSpc>
                <a:spcPct val="100000"/>
              </a:lnSpc>
              <a:spcBef>
                <a:spcPts val="380"/>
              </a:spcBef>
              <a:buClr>
                <a:srgbClr val="fdbb63"/>
              </a:buClr>
              <a:buFont typeface="Wingdings" charset="2"/>
              <a:buChar char=""/>
            </a:pPr>
            <a:r>
              <a:rPr b="0" lang="en-US" sz="1900" strike="noStrike" u="none">
                <a:solidFill>
                  <a:srgbClr val="0070c0"/>
                </a:solidFill>
                <a:uFillTx/>
                <a:latin typeface="Arial"/>
                <a:ea typeface="DejaVu Sans"/>
              </a:rPr>
              <a:t>Summary</a:t>
            </a:r>
            <a:endParaRPr b="0" lang="en-US" sz="1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167760" y="196200"/>
            <a:ext cx="6698880" cy="58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The low energy storage ring CRYRING@ESR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422640" y="230400"/>
            <a:ext cx="6698880" cy="58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CRYRING@ESR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9" name="Picture 6" descr="Prinzipskizze_OhneHilfslinien_PlusExtraktion.png"/>
          <p:cNvPicPr/>
          <p:nvPr/>
        </p:nvPicPr>
        <p:blipFill>
          <a:blip r:embed="rId1"/>
          <a:stretch/>
        </p:blipFill>
        <p:spPr>
          <a:xfrm>
            <a:off x="1288440" y="971640"/>
            <a:ext cx="4330080" cy="3679560"/>
          </a:xfrm>
          <a:prstGeom prst="rect">
            <a:avLst/>
          </a:prstGeom>
          <a:ln w="0">
            <a:noFill/>
          </a:ln>
        </p:spPr>
      </p:pic>
      <p:sp>
        <p:nvSpPr>
          <p:cNvPr id="410" name="Content Placeholder 2"/>
          <p:cNvSpPr/>
          <p:nvPr/>
        </p:nvSpPr>
        <p:spPr>
          <a:xfrm>
            <a:off x="6416640" y="1113480"/>
            <a:ext cx="2253600" cy="1961640"/>
          </a:xfrm>
          <a:prstGeom prst="rect">
            <a:avLst/>
          </a:prstGeom>
          <a:solidFill>
            <a:schemeClr val="lt1"/>
          </a:solidFill>
          <a:ln w="25560">
            <a:solidFill>
              <a:srgbClr val="4a66a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57040" indent="-257040" defTabSz="45720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3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Max. rigidity 1.44 Tm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14320" indent="-257040" defTabSz="45720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Font typeface="Courier New"/>
              <a:buChar char="o"/>
            </a:pPr>
            <a:r>
              <a:rPr b="0" lang="en-US" sz="13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15 MeV/u U</a:t>
            </a:r>
            <a:r>
              <a:rPr b="0" lang="en-US" sz="1350" strike="noStrike" u="none" baseline="30000">
                <a:solidFill>
                  <a:schemeClr val="dk1"/>
                </a:solidFill>
                <a:uFillTx/>
                <a:latin typeface="Arial"/>
                <a:ea typeface="DejaVu Sans"/>
              </a:rPr>
              <a:t>92+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14320" indent="-257040" defTabSz="45720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Font typeface="Courier New"/>
              <a:buChar char="o"/>
            </a:pPr>
            <a:r>
              <a:rPr b="0" lang="en-US" sz="13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96 MeV/u protons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45720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3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Min. rigidity ~ 0.054 Tm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14320" indent="-257040" defTabSz="457200">
              <a:lnSpc>
                <a:spcPct val="100000"/>
              </a:lnSpc>
              <a:spcBef>
                <a:spcPts val="2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Actual limit given by beam life time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57040" indent="-257040" defTabSz="457200">
              <a:lnSpc>
                <a:spcPct val="100000"/>
              </a:lnSpc>
              <a:spcBef>
                <a:spcPts val="26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3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UHV … 10</a:t>
            </a:r>
            <a:r>
              <a:rPr b="0" lang="en-US" sz="1350" strike="noStrike" u="none" baseline="30000">
                <a:solidFill>
                  <a:schemeClr val="dk1"/>
                </a:solidFill>
                <a:uFillTx/>
                <a:latin typeface="Arial"/>
                <a:ea typeface="DejaVu Sans"/>
              </a:rPr>
              <a:t>-11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 mbar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  <a:spcBef>
                <a:spcPts val="269"/>
              </a:spcBef>
            </a:pP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4"/>
          <p:cNvSpPr txBox="1"/>
          <p:nvPr/>
        </p:nvSpPr>
        <p:spPr>
          <a:xfrm>
            <a:off x="422640" y="230760"/>
            <a:ext cx="6698880" cy="588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Beams available in CRYRING@ESR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2" name="Inhaltsplatzhalter 7"/>
          <p:cNvSpPr txBox="1"/>
          <p:nvPr/>
        </p:nvSpPr>
        <p:spPr>
          <a:xfrm>
            <a:off x="96120" y="1143000"/>
            <a:ext cx="8715600" cy="3535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lnSpcReduction="9999"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Calibri"/>
              </a:rPr>
              <a:t>ions from GSI Accelerator Chain and ESR</a:t>
            </a:r>
            <a:endParaRPr b="0" lang="en-US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transfer efficiency (stored to stored) ~ 50%!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00" strike="noStrike" u="none">
                <a:solidFill>
                  <a:schemeClr val="dk1"/>
                </a:solidFill>
                <a:uFillTx/>
                <a:latin typeface="Calibri"/>
              </a:rPr>
              <a:t>I.e. 1e6 ions at 10 MeV/u in ESR = 5e5 ions in YR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example: up to 2·10</a:t>
            </a:r>
            <a:r>
              <a:rPr b="0" lang="en-US" sz="1800" strike="noStrike" u="none" baseline="30000">
                <a:solidFill>
                  <a:schemeClr val="dk1"/>
                </a:solidFill>
                <a:uFillTx/>
                <a:latin typeface="Calibri"/>
              </a:rPr>
              <a:t>6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 U</a:t>
            </a:r>
            <a:r>
              <a:rPr b="0" lang="en-US" sz="1800" strike="noStrike" u="none" baseline="30000">
                <a:solidFill>
                  <a:schemeClr val="dk1"/>
                </a:solidFill>
                <a:uFillTx/>
                <a:latin typeface="Calibri"/>
              </a:rPr>
              <a:t>91+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 or 8·10</a:t>
            </a:r>
            <a:r>
              <a:rPr b="0" lang="en-US" sz="1800" strike="noStrike" u="none" baseline="30000">
                <a:solidFill>
                  <a:schemeClr val="dk1"/>
                </a:solidFill>
                <a:uFillTx/>
                <a:latin typeface="Calibri"/>
              </a:rPr>
              <a:t>6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 Au</a:t>
            </a:r>
            <a:r>
              <a:rPr b="0" lang="en-US" sz="1800" strike="noStrike" u="none" baseline="30000">
                <a:solidFill>
                  <a:schemeClr val="dk1"/>
                </a:solidFill>
                <a:uFillTx/>
                <a:latin typeface="Calibri"/>
              </a:rPr>
              <a:t>75+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 in YR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Calibri"/>
              </a:rPr>
              <a:t>ions from local injector </a:t>
            </a:r>
            <a:endParaRPr b="0" lang="en-US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intensity limited by ion source and physics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independence allows for high flexibility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685800">
              <a:lnSpc>
                <a:spcPct val="90000"/>
              </a:lnSpc>
              <a:spcBef>
                <a:spcPts val="374"/>
              </a:spcBef>
            </a:pPr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Calibri"/>
              </a:rPr>
              <a:t>constant development of ions from </a:t>
            </a:r>
            <a:br>
              <a:rPr sz="2100"/>
            </a:br>
            <a:r>
              <a:rPr b="0" lang="en-US" sz="2100" strike="noStrike" u="none">
                <a:solidFill>
                  <a:schemeClr val="dk1"/>
                </a:solidFill>
                <a:uFillTx/>
                <a:latin typeface="Calibri"/>
              </a:rPr>
              <a:t>local source (mostly 10 GHz ECR)</a:t>
            </a:r>
            <a:endParaRPr b="0" lang="en-US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in 2023/24 Li, S, W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in 2024/25 F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413" name="Tabelle 8"/>
          <p:cNvGraphicFramePr/>
          <p:nvPr/>
        </p:nvGraphicFramePr>
        <p:xfrm>
          <a:off x="4762080" y="3491640"/>
          <a:ext cx="4271400" cy="1483200"/>
        </p:xfrm>
        <a:graphic>
          <a:graphicData uri="http://schemas.openxmlformats.org/drawingml/2006/table">
            <a:tbl>
              <a:tblPr/>
              <a:tblGrid>
                <a:gridCol w="2135880"/>
                <a:gridCol w="213588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1" lang="en-US" sz="1350" strike="noStrike" u="none">
                          <a:solidFill>
                            <a:schemeClr val="lt1"/>
                          </a:solidFill>
                          <a:uFillTx/>
                          <a:latin typeface="Calibri"/>
                        </a:rPr>
                        <a:t>local injector</a:t>
                      </a:r>
                      <a:endParaRPr b="0" lang="en-US" sz="1350" strike="noStrike" u="none">
                        <a:solidFill>
                          <a:srgbClr val="ffffff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1" lang="en-US" sz="1350" strike="noStrike" u="none">
                          <a:solidFill>
                            <a:schemeClr val="lt1"/>
                          </a:solidFill>
                          <a:uFillTx/>
                          <a:latin typeface="Calibri"/>
                        </a:rPr>
                        <a:t>GSI complex (from ESR)</a:t>
                      </a:r>
                      <a:endParaRPr b="0" lang="en-US" sz="1350" strike="noStrike" u="none">
                        <a:solidFill>
                          <a:srgbClr val="ffffff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H</a:t>
                      </a:r>
                      <a:r>
                        <a:rPr b="0" lang="en-US" sz="1350" strike="noStrike" u="none" baseline="-25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2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D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en-US" sz="135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Ar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18+</a:t>
                      </a:r>
                      <a:endParaRPr b="0" lang="en-US" sz="135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C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</a:t>
                      </a:r>
                      <a:r>
                        <a:rPr b="1" lang="en-US" sz="1350" strike="noStrike" u="none" baseline="30000">
                          <a:solidFill>
                            <a:schemeClr val="accent5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7</a:t>
                      </a:r>
                      <a:r>
                        <a:rPr b="1" lang="en-US" sz="1350" strike="noStrike" u="none">
                          <a:solidFill>
                            <a:schemeClr val="accent5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Li</a:t>
                      </a:r>
                      <a:r>
                        <a:rPr b="1" lang="en-US" sz="1350" strike="noStrike" u="none" baseline="30000">
                          <a:solidFill>
                            <a:schemeClr val="accent5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O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6+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Ne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2,3,7+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24,25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Mg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en-US" sz="135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Pb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78+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Au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78+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U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91+</a:t>
                      </a:r>
                      <a:endParaRPr b="0" lang="en-US" sz="135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1" lang="en-US" sz="1350" strike="noStrike" u="none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S</a:t>
                      </a:r>
                      <a:r>
                        <a:rPr b="1" lang="en-US" sz="1350" strike="noStrike" u="none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3+</a:t>
                      </a:r>
                      <a:r>
                        <a:rPr b="1" lang="en-US" sz="1350" strike="noStrike" u="none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, </a:t>
                      </a:r>
                      <a:r>
                        <a:rPr b="1" lang="en-US" sz="1350" strike="noStrike" u="none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6</a:t>
                      </a:r>
                      <a:r>
                        <a:rPr b="1" lang="en-US" sz="1350" strike="noStrike" u="none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Li</a:t>
                      </a:r>
                      <a:r>
                        <a:rPr b="1" lang="en-US" sz="1350" strike="noStrike" u="none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1+,2+,</a:t>
                      </a:r>
                      <a:r>
                        <a:rPr b="1" lang="en-US" sz="1350" strike="noStrike" u="none" baseline="30000">
                          <a:solidFill>
                            <a:srgbClr val="ff0000"/>
                          </a:solidFill>
                          <a:uFillTx/>
                          <a:latin typeface="Calibri"/>
                        </a:rPr>
                        <a:t>3+</a:t>
                      </a:r>
                      <a:r>
                        <a:rPr b="1" lang="en-US" sz="1350" strike="noStrike" u="none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, F</a:t>
                      </a:r>
                      <a:r>
                        <a:rPr b="1" lang="en-US" sz="1350" strike="noStrike" u="none" baseline="33000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6+</a:t>
                      </a:r>
                      <a:r>
                        <a:rPr b="1" lang="en-US" sz="1350" strike="noStrike" u="none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, </a:t>
                      </a:r>
                      <a:r>
                        <a:rPr b="1" lang="en-US" sz="1350" strike="noStrike" u="none">
                          <a:solidFill>
                            <a:srgbClr val="ff0000"/>
                          </a:solidFill>
                          <a:uFillTx/>
                          <a:latin typeface="Calibri"/>
                        </a:rPr>
                        <a:t>W</a:t>
                      </a:r>
                      <a:r>
                        <a:rPr b="1" lang="en-US" sz="1350" strike="noStrike" u="none" baseline="30000">
                          <a:solidFill>
                            <a:srgbClr val="ff0000"/>
                          </a:solidFill>
                          <a:uFillTx/>
                          <a:latin typeface="Calibri"/>
                        </a:rPr>
                        <a:t>?+</a:t>
                      </a:r>
                      <a:endParaRPr b="0" lang="en-US" sz="135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endParaRPr b="1" lang="en-US" sz="1350" strike="noStrike" u="none">
                        <a:solidFill>
                          <a:srgbClr val="ff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14" name="Grafik 9" descr=""/>
          <p:cNvPicPr/>
          <p:nvPr/>
        </p:nvPicPr>
        <p:blipFill>
          <a:blip r:embed="rId1"/>
          <a:stretch/>
        </p:blipFill>
        <p:spPr>
          <a:xfrm>
            <a:off x="5711040" y="982440"/>
            <a:ext cx="3432960" cy="2111760"/>
          </a:xfrm>
          <a:prstGeom prst="rect">
            <a:avLst/>
          </a:prstGeom>
          <a:ln w="0">
            <a:noFill/>
          </a:ln>
        </p:spPr>
      </p:pic>
      <p:sp>
        <p:nvSpPr>
          <p:cNvPr id="415" name="Rechteck 11"/>
          <p:cNvSpPr/>
          <p:nvPr/>
        </p:nvSpPr>
        <p:spPr>
          <a:xfrm rot="19408200">
            <a:off x="7898760" y="1426680"/>
            <a:ext cx="1290240" cy="273240"/>
          </a:xfrm>
          <a:prstGeom prst="rect">
            <a:avLst/>
          </a:prstGeom>
          <a:solidFill>
            <a:srgbClr val="ffffff"/>
          </a:solidFill>
          <a:ln w="25400">
            <a:solidFill>
              <a:srgbClr val="4472c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34200" rIns="34200" tIns="34200" bIns="34200" anchor="ctr">
            <a:spAutoFit/>
          </a:bodyPr>
          <a:p>
            <a:pPr algn="ctr" defTabSz="343080">
              <a:lnSpc>
                <a:spcPct val="100000"/>
              </a:lnSpc>
            </a:pPr>
            <a:r>
              <a:rPr b="0" lang="en-US" sz="1350" strike="noStrike" u="none">
                <a:solidFill>
                  <a:srgbClr val="000000"/>
                </a:solidFill>
                <a:uFillTx/>
                <a:latin typeface="Calibri Light"/>
              </a:rPr>
              <a:t>Up to 50%</a:t>
            </a:r>
            <a:endParaRPr b="0" lang="en-US" sz="13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6" name=""/>
          <p:cNvSpPr txBox="1"/>
          <p:nvPr/>
        </p:nvSpPr>
        <p:spPr>
          <a:xfrm>
            <a:off x="5943600" y="1061280"/>
            <a:ext cx="685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ESR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7" name=""/>
          <p:cNvSpPr txBox="1"/>
          <p:nvPr/>
        </p:nvSpPr>
        <p:spPr>
          <a:xfrm>
            <a:off x="6629400" y="2057400"/>
            <a:ext cx="2057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CRYRING@ESR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5"/>
          <p:cNvSpPr txBox="1"/>
          <p:nvPr/>
        </p:nvSpPr>
        <p:spPr>
          <a:xfrm>
            <a:off x="422640" y="230760"/>
            <a:ext cx="6698880" cy="588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defTabSz="343080">
              <a:lnSpc>
                <a:spcPct val="100000"/>
              </a:lnSpc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</a:rPr>
              <a:t>Beams available in CRYRING@ESR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9" name="Inhaltsplatzhalter 3"/>
          <p:cNvSpPr txBox="1"/>
          <p:nvPr/>
        </p:nvSpPr>
        <p:spPr>
          <a:xfrm>
            <a:off x="96120" y="1143000"/>
            <a:ext cx="8715600" cy="3535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lnSpcReduction="9999"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Calibri"/>
              </a:rPr>
              <a:t>ions from GSI Accelerator Chain and ESR</a:t>
            </a:r>
            <a:endParaRPr b="0" lang="en-US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transfer efficiency (stored to stored) ~ 50%!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00" strike="noStrike" u="none">
                <a:solidFill>
                  <a:schemeClr val="dk1"/>
                </a:solidFill>
                <a:uFillTx/>
                <a:latin typeface="Calibri"/>
              </a:rPr>
              <a:t>I.e. 1e6 ions at 10 MeV/u in ESR = 5e5 ions in YR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example: up to 2·10</a:t>
            </a:r>
            <a:r>
              <a:rPr b="0" lang="en-US" sz="1800" strike="noStrike" u="none" baseline="30000">
                <a:solidFill>
                  <a:schemeClr val="dk1"/>
                </a:solidFill>
                <a:uFillTx/>
                <a:latin typeface="Calibri"/>
              </a:rPr>
              <a:t>6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 U</a:t>
            </a:r>
            <a:r>
              <a:rPr b="0" lang="en-US" sz="1800" strike="noStrike" u="none" baseline="30000">
                <a:solidFill>
                  <a:schemeClr val="dk1"/>
                </a:solidFill>
                <a:uFillTx/>
                <a:latin typeface="Calibri"/>
              </a:rPr>
              <a:t>91+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 or 8·10</a:t>
            </a:r>
            <a:r>
              <a:rPr b="0" lang="en-US" sz="1800" strike="noStrike" u="none" baseline="30000">
                <a:solidFill>
                  <a:schemeClr val="dk1"/>
                </a:solidFill>
                <a:uFillTx/>
                <a:latin typeface="Calibri"/>
              </a:rPr>
              <a:t>6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 Au</a:t>
            </a:r>
            <a:r>
              <a:rPr b="0" lang="en-US" sz="1800" strike="noStrike" u="none" baseline="30000">
                <a:solidFill>
                  <a:schemeClr val="dk1"/>
                </a:solidFill>
                <a:uFillTx/>
                <a:latin typeface="Calibri"/>
              </a:rPr>
              <a:t>75+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 in YR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Calibri"/>
              </a:rPr>
              <a:t>ions from local injector </a:t>
            </a:r>
            <a:endParaRPr b="0" lang="en-US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intensity limited by ion source and physics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independence allows for high flexibility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685800">
              <a:lnSpc>
                <a:spcPct val="90000"/>
              </a:lnSpc>
              <a:spcBef>
                <a:spcPts val="374"/>
              </a:spcBef>
            </a:pPr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Calibri"/>
              </a:rPr>
              <a:t>constant development of ions from </a:t>
            </a:r>
            <a:br>
              <a:rPr sz="2100"/>
            </a:br>
            <a:r>
              <a:rPr b="0" lang="en-US" sz="2100" strike="noStrike" u="none">
                <a:solidFill>
                  <a:schemeClr val="dk1"/>
                </a:solidFill>
                <a:uFillTx/>
                <a:latin typeface="Calibri"/>
              </a:rPr>
              <a:t>local source (mostly 10 GHz ECR)</a:t>
            </a:r>
            <a:endParaRPr b="0" lang="en-US" sz="21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in 2023/24 Li, S, W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in 2024/25 F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420" name="Tabelle 2"/>
          <p:cNvGraphicFramePr/>
          <p:nvPr/>
        </p:nvGraphicFramePr>
        <p:xfrm>
          <a:off x="4762080" y="3491640"/>
          <a:ext cx="4271400" cy="1483200"/>
        </p:xfrm>
        <a:graphic>
          <a:graphicData uri="http://schemas.openxmlformats.org/drawingml/2006/table">
            <a:tbl>
              <a:tblPr/>
              <a:tblGrid>
                <a:gridCol w="2135880"/>
                <a:gridCol w="213588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1" lang="en-US" sz="1350" strike="noStrike" u="none">
                          <a:solidFill>
                            <a:schemeClr val="lt1"/>
                          </a:solidFill>
                          <a:uFillTx/>
                          <a:latin typeface="Calibri"/>
                        </a:rPr>
                        <a:t>local injector</a:t>
                      </a:r>
                      <a:endParaRPr b="0" lang="en-US" sz="1350" strike="noStrike" u="none">
                        <a:solidFill>
                          <a:srgbClr val="ffffff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1" lang="en-US" sz="1350" strike="noStrike" u="none">
                          <a:solidFill>
                            <a:schemeClr val="lt1"/>
                          </a:solidFill>
                          <a:uFillTx/>
                          <a:latin typeface="Calibri"/>
                        </a:rPr>
                        <a:t>GSI complex (from ESR)</a:t>
                      </a:r>
                      <a:endParaRPr b="0" lang="en-US" sz="1350" strike="noStrike" u="none">
                        <a:solidFill>
                          <a:srgbClr val="ffffff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H</a:t>
                      </a:r>
                      <a:r>
                        <a:rPr b="0" lang="en-US" sz="1350" strike="noStrike" u="none" baseline="-25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2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D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en-US" sz="135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Ar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18+</a:t>
                      </a:r>
                      <a:endParaRPr b="0" lang="en-US" sz="135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C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</a:t>
                      </a:r>
                      <a:r>
                        <a:rPr b="1" lang="en-US" sz="1350" strike="noStrike" u="none" baseline="30000">
                          <a:solidFill>
                            <a:schemeClr val="accent5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7</a:t>
                      </a:r>
                      <a:r>
                        <a:rPr b="1" lang="en-US" sz="1350" strike="noStrike" u="none">
                          <a:solidFill>
                            <a:schemeClr val="accent5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Li</a:t>
                      </a:r>
                      <a:r>
                        <a:rPr b="1" lang="en-US" sz="1350" strike="noStrike" u="none" baseline="30000">
                          <a:solidFill>
                            <a:schemeClr val="accent5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O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6+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Ne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2,3,7+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24,25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Mg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+</a:t>
                      </a:r>
                      <a:endParaRPr b="0" lang="en-US" sz="135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Pb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78+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Au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78+</a:t>
                      </a:r>
                      <a:r>
                        <a:rPr b="0" lang="en-US" sz="1350" strike="noStrike" u="none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, U</a:t>
                      </a:r>
                      <a:r>
                        <a:rPr b="0" lang="en-US" sz="1350" strike="noStrike" u="none" baseline="30000">
                          <a:solidFill>
                            <a:schemeClr val="dk1"/>
                          </a:solidFill>
                          <a:uFillTx/>
                          <a:latin typeface="Calibri"/>
                        </a:rPr>
                        <a:t>91+</a:t>
                      </a:r>
                      <a:endParaRPr b="0" lang="en-US" sz="135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685800">
                        <a:lnSpc>
                          <a:spcPct val="100000"/>
                        </a:lnSpc>
                      </a:pPr>
                      <a:r>
                        <a:rPr b="1" lang="en-US" sz="1350" strike="noStrike" u="none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S</a:t>
                      </a:r>
                      <a:r>
                        <a:rPr b="1" lang="en-US" sz="1350" strike="noStrike" u="none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3+</a:t>
                      </a:r>
                      <a:r>
                        <a:rPr b="1" lang="en-US" sz="1350" strike="noStrike" u="none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, </a:t>
                      </a:r>
                      <a:r>
                        <a:rPr b="1" lang="en-US" sz="1350" strike="noStrike" u="none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6</a:t>
                      </a:r>
                      <a:r>
                        <a:rPr b="1" lang="en-US" sz="1350" strike="noStrike" u="none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Li</a:t>
                      </a:r>
                      <a:r>
                        <a:rPr b="1" lang="en-US" sz="1350" strike="noStrike" u="none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1+,2+,</a:t>
                      </a:r>
                      <a:r>
                        <a:rPr b="1" lang="en-US" sz="1350" strike="noStrike" u="none" baseline="30000">
                          <a:solidFill>
                            <a:srgbClr val="ff0000"/>
                          </a:solidFill>
                          <a:uFillTx/>
                          <a:latin typeface="Calibri"/>
                        </a:rPr>
                        <a:t>3+</a:t>
                      </a:r>
                      <a:r>
                        <a:rPr b="1" lang="en-US" sz="1350" strike="noStrike" u="none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, F</a:t>
                      </a:r>
                      <a:r>
                        <a:rPr b="1" lang="en-US" sz="1350" strike="noStrike" u="none" baseline="33000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6+</a:t>
                      </a:r>
                      <a:r>
                        <a:rPr b="1" lang="en-US" sz="1350" strike="noStrike" u="none">
                          <a:solidFill>
                            <a:schemeClr val="accent6">
                              <a:lumMod val="75000"/>
                            </a:schemeClr>
                          </a:solidFill>
                          <a:uFillTx/>
                          <a:latin typeface="Calibri"/>
                        </a:rPr>
                        <a:t>, </a:t>
                      </a:r>
                      <a:r>
                        <a:rPr b="1" lang="en-US" sz="1350" strike="noStrike" u="none">
                          <a:solidFill>
                            <a:srgbClr val="ff0000"/>
                          </a:solidFill>
                          <a:uFillTx/>
                          <a:latin typeface="Calibri"/>
                        </a:rPr>
                        <a:t>W</a:t>
                      </a:r>
                      <a:r>
                        <a:rPr b="1" lang="en-US" sz="1350" strike="noStrike" u="none" baseline="30000">
                          <a:solidFill>
                            <a:srgbClr val="ff0000"/>
                          </a:solidFill>
                          <a:uFillTx/>
                          <a:latin typeface="Calibri"/>
                        </a:rPr>
                        <a:t>?+</a:t>
                      </a:r>
                      <a:endParaRPr b="0" lang="en-US" sz="1350" strike="noStrike" u="none">
                        <a:solidFill>
                          <a:srgbClr val="000000"/>
                        </a:solidFill>
                        <a:uFillTx/>
                        <a:latin typeface="Times New Roman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endParaRPr b="1" lang="en-US" sz="1350" strike="noStrike" u="none">
                        <a:solidFill>
                          <a:srgbClr val="ff0000"/>
                        </a:solidFill>
                        <a:uFillTx/>
                        <a:latin typeface="Calibri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21" name="Picture 17" descr="Picture 2"/>
          <p:cNvPicPr/>
          <p:nvPr/>
        </p:nvPicPr>
        <p:blipFill>
          <a:blip r:embed="rId1"/>
          <a:srcRect l="0" t="49557" r="0" b="0"/>
          <a:stretch/>
        </p:blipFill>
        <p:spPr>
          <a:xfrm>
            <a:off x="5080320" y="1371600"/>
            <a:ext cx="3835080" cy="1529640"/>
          </a:xfrm>
          <a:prstGeom prst="rect">
            <a:avLst/>
          </a:prstGeom>
          <a:ln w="12700">
            <a:noFill/>
          </a:ln>
        </p:spPr>
      </p:pic>
      <p:sp>
        <p:nvSpPr>
          <p:cNvPr id="422" name=""/>
          <p:cNvSpPr txBox="1"/>
          <p:nvPr/>
        </p:nvSpPr>
        <p:spPr>
          <a:xfrm>
            <a:off x="5001840" y="1025280"/>
            <a:ext cx="4000680" cy="346320"/>
          </a:xfrm>
          <a:prstGeom prst="rect">
            <a:avLst/>
          </a:prstGeom>
          <a:solidFill>
            <a:srgbClr val="afd095"/>
          </a:solidFill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Work on improvements : Genetic Opt.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3" name="Textfeld 5"/>
          <p:cNvSpPr/>
          <p:nvPr/>
        </p:nvSpPr>
        <p:spPr>
          <a:xfrm>
            <a:off x="4800600" y="2929320"/>
            <a:ext cx="4343400" cy="45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de-DE" sz="800" strike="noStrike" u="none">
                <a:solidFill>
                  <a:schemeClr val="dk1"/>
                </a:solidFill>
                <a:uFillTx/>
                <a:latin typeface="Arial"/>
              </a:rPr>
              <a:t>[1] S. Appel, W. Geithner, et al.: “Optimization of heavy-ion synchrotrons using nature-inspired algorithms and machine learning”, 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de-DE" sz="800" strike="noStrike" u="none">
                <a:solidFill>
                  <a:schemeClr val="dk1"/>
                </a:solidFill>
                <a:uFillTx/>
                <a:latin typeface="Arial"/>
              </a:rPr>
              <a:t>13th Int. Computational Accelerator Physics Conf., doi:10.18429/JACoW-ICAP2018-SAPAF02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gsi-folienmaster_2018">
  <a:themeElements>
    <a:clrScheme name="Benutzerdefiniert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gsi-folienmaster_2018">
  <a:themeElements>
    <a:clrScheme name="Benutzerdefiniert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gsi-folienmaster_2018">
  <a:themeElements>
    <a:clrScheme name="Benutzerdefiniert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fair-gsi-folienmaster_2017_onering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9776</TotalTime>
  <Application>LibreOffice/24.8.3.2$MacOSX_X86_64 LibreOffice_project/48a6bac9e7e268aeb4c3483fcf825c94556d9f92</Application>
  <AppVersion>15.0000</AppVersion>
  <Company>GSI Helmholtzzentrum für Schwerionenforschung GmbH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2023-05-03T10:55:06Z</dcterms:created>
  <dc:creator>Herfurth, Frank</dc:creator>
  <dc:description/>
  <dc:language>de-DE</dc:language>
  <cp:lastModifiedBy/>
  <cp:lastPrinted>2025-02-18T22:46:27Z</cp:lastPrinted>
  <dcterms:modified xsi:type="dcterms:W3CDTF">2025-10-21T08:24:20Z</dcterms:modified>
  <cp:revision>194</cp:revision>
  <dc:subject/>
  <dc:title>Deceleration and Cooling of heavy, highly-charged ions at GSI/FAIR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14</vt:r8>
  </property>
  <property fmtid="{D5CDD505-2E9C-101B-9397-08002B2CF9AE}" pid="3" name="PresentationFormat">
    <vt:lpwstr>Bildschirmpräsentation (16:9)</vt:lpwstr>
  </property>
  <property fmtid="{D5CDD505-2E9C-101B-9397-08002B2CF9AE}" pid="4" name="Slides">
    <vt:r8>26</vt:r8>
  </property>
</Properties>
</file>